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Noto Sans Symbols"/>
      <p:regular r:id="rId33"/>
      <p:bold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jf5KExUe1tPVWjsO7+Vt2DB+0K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C3085C-4A9F-47D5-B82A-7FA88F39EC49}">
  <a:tblStyle styleId="{E7C3085C-4A9F-47D5-B82A-7FA88F39EC4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otoSansSymbol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NotoSansSymbols-bold.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a7e59d9f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a7e59d9f4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a7e59d9f4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a7e59d9f45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1a7e59d9f45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1a7e59d9f45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a7e59d9f45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1a7e59d9f45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1a7e59d9f45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Include source</a:t>
            </a:r>
            <a:endParaRPr/>
          </a:p>
          <a:p>
            <a:pPr indent="0" lvl="0" marL="0" rtl="0" algn="l">
              <a:lnSpc>
                <a:spcPct val="100000"/>
              </a:lnSpc>
              <a:spcBef>
                <a:spcPts val="0"/>
              </a:spcBef>
              <a:spcAft>
                <a:spcPts val="0"/>
              </a:spcAft>
              <a:buSzPts val="1400"/>
              <a:buNone/>
            </a:pPr>
            <a:r>
              <a:rPr lang="en-GB"/>
              <a:t>Mention if it’s National, EU etc.</a:t>
            </a:r>
            <a:endParaRPr/>
          </a:p>
        </p:txBody>
      </p:sp>
      <p:sp>
        <p:nvSpPr>
          <p:cNvPr id="259" name="Google Shape;2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springinstitute.org/whats-difference-multicultural-intercultural-cross-cultural-communication/" TargetMode="External"/><Relationship Id="rId4" Type="http://schemas.openxmlformats.org/officeDocument/2006/relationships/hyperlink" Target="https://www.hrsolutions-uk.com/4-types-of-discrimination/" TargetMode="External"/><Relationship Id="rId5" Type="http://schemas.openxmlformats.org/officeDocument/2006/relationships/hyperlink" Target="https://www.ilo.org/wcmsp5/groups/public/---ed_dialogue/---sector/documents/publication/wcms_161998.pdf" TargetMode="External"/><Relationship Id="rId6" Type="http://schemas.openxmlformats.org/officeDocument/2006/relationships/hyperlink" Target="https://www.nabet.us/proceedings-archive/NABET-Proceedings-2018.pdf#page=121" TargetMode="External"/><Relationship Id="rId7" Type="http://schemas.openxmlformats.org/officeDocument/2006/relationships/hyperlink" Target="https://www.personio.com/hr-lexicon/types-of-discrimination/" TargetMode="External"/><Relationship Id="rId8" Type="http://schemas.openxmlformats.org/officeDocument/2006/relationships/hyperlink" Target="https://extension.usu.edu/employee/diversity/dimensions-of-diversi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hyperlink" Target="https://kek-dias.gr/" TargetMode="External"/><Relationship Id="rId13" Type="http://schemas.openxmlformats.org/officeDocument/2006/relationships/image" Target="../media/image15.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hyperlink" Target="http://www.czu.cz/" TargetMode="External"/><Relationship Id="rId9" Type="http://schemas.openxmlformats.org/officeDocument/2006/relationships/image" Target="../media/image13.png"/><Relationship Id="rId15" Type="http://schemas.openxmlformats.org/officeDocument/2006/relationships/image" Target="../media/image12.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9.png"/><Relationship Id="rId6" Type="http://schemas.openxmlformats.org/officeDocument/2006/relationships/hyperlink" Target="http://www.czu.cz/" TargetMode="External"/><Relationship Id="rId7" Type="http://schemas.openxmlformats.org/officeDocument/2006/relationships/image" Target="../media/image21.png"/><Relationship Id="rId8" Type="http://schemas.openxmlformats.org/officeDocument/2006/relationships/hyperlink" Target="http://www.beneke-prinzhor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2" y="4770613"/>
            <a:ext cx="10592174" cy="10006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en-GB" sz="4000">
                <a:solidFill>
                  <a:schemeClr val="dk2"/>
                </a:solidFill>
              </a:rPr>
              <a:t>Příčiny - mechanismus působení</a:t>
            </a:r>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txBox="1"/>
          <p:nvPr/>
        </p:nvSpPr>
        <p:spPr>
          <a:xfrm>
            <a:off x="426720" y="6056820"/>
            <a:ext cx="11338500" cy="4308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300"/>
              </a:spcAft>
              <a:buClr>
                <a:schemeClr val="dk1"/>
              </a:buClr>
              <a:buSzPts val="1100"/>
              <a:buFont typeface="Arial"/>
              <a:buNone/>
            </a:pPr>
            <a:r>
              <a:rPr lang="en-GB" sz="1100">
                <a:solidFill>
                  <a:schemeClr val="dk1"/>
                </a:solidFill>
              </a:rPr>
              <a:t>Podpora Evropské komise při tvorbě této publikace nepředstavuje souhlas s obsahem, který odráží pouze názory autorů, a Komise nemůže být zodpovědná za jakékoliv využití informací obsažených v této publikaci.</a:t>
            </a:r>
            <a:endParaRPr b="0" i="0" sz="1200" u="none" cap="none" strike="noStrike">
              <a:solidFill>
                <a:schemeClr val="dk1"/>
              </a:solidFill>
              <a:latin typeface="Calibri"/>
              <a:ea typeface="Calibri"/>
              <a:cs typeface="Calibri"/>
              <a:sym typeface="Calibri"/>
            </a:endParaRPr>
          </a:p>
        </p:txBody>
      </p:sp>
      <p:pic>
        <p:nvPicPr>
          <p:cNvPr id="97" name="Google Shape;97;p1"/>
          <p:cNvPicPr preferRelativeResize="0"/>
          <p:nvPr/>
        </p:nvPicPr>
        <p:blipFill>
          <a:blip r:embed="rId4">
            <a:alphaModFix/>
          </a:blip>
          <a:stretch>
            <a:fillRect/>
          </a:stretch>
        </p:blipFill>
        <p:spPr>
          <a:xfrm>
            <a:off x="426725" y="5385650"/>
            <a:ext cx="3202950" cy="67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10"/>
          <p:cNvSpPr txBox="1"/>
          <p:nvPr>
            <p:ph type="title"/>
          </p:nvPr>
        </p:nvSpPr>
        <p:spPr>
          <a:xfrm>
            <a:off x="359517" y="276613"/>
            <a:ext cx="868823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3600">
                <a:solidFill>
                  <a:srgbClr val="6789B9"/>
                </a:solidFill>
              </a:rPr>
              <a:t>2. téma: základy hlediska rozmanitosti jako příčiny diskriminace </a:t>
            </a:r>
            <a:endParaRPr/>
          </a:p>
        </p:txBody>
      </p:sp>
      <p:sp>
        <p:nvSpPr>
          <p:cNvPr id="194" name="Google Shape;194;p10"/>
          <p:cNvSpPr txBox="1"/>
          <p:nvPr>
            <p:ph idx="1" type="body"/>
          </p:nvPr>
        </p:nvSpPr>
        <p:spPr>
          <a:xfrm>
            <a:off x="838201" y="1825625"/>
            <a:ext cx="5661752" cy="42777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a:t>Definice</a:t>
            </a:r>
            <a:endParaRPr/>
          </a:p>
          <a:p>
            <a:pPr indent="0" lvl="0" marL="0" rtl="0" algn="l">
              <a:lnSpc>
                <a:spcPct val="90000"/>
              </a:lnSpc>
              <a:spcBef>
                <a:spcPts val="1000"/>
              </a:spcBef>
              <a:spcAft>
                <a:spcPts val="0"/>
              </a:spcAft>
              <a:buClr>
                <a:schemeClr val="dk1"/>
              </a:buClr>
              <a:buSzPts val="2800"/>
              <a:buNone/>
            </a:pPr>
            <a:r>
              <a:t/>
            </a:r>
            <a:endParaRPr u="sng"/>
          </a:p>
          <a:p>
            <a:pPr indent="0" lvl="0" marL="0" rtl="0" algn="l">
              <a:lnSpc>
                <a:spcPct val="90000"/>
              </a:lnSpc>
              <a:spcBef>
                <a:spcPts val="1000"/>
              </a:spcBef>
              <a:spcAft>
                <a:spcPts val="0"/>
              </a:spcAft>
              <a:buClr>
                <a:schemeClr val="dk1"/>
              </a:buClr>
              <a:buSzPts val="2800"/>
              <a:buNone/>
            </a:pPr>
            <a:r>
              <a:rPr lang="en-GB"/>
              <a:t>Diskriminace je definována jako nerovné zacházení s osobou nebo skupinou osob na základě osobních charakteristik, jako je pohlaví, rasa, barva pleti, národnostní nebo sociální původ, náboženství, jazyk nebo názor.</a:t>
            </a:r>
            <a:endParaRPr/>
          </a:p>
        </p:txBody>
      </p:sp>
      <p:sp>
        <p:nvSpPr>
          <p:cNvPr id="195" name="Google Shape;19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96" name="Google Shape;196;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97" name="Google Shape;197;p10"/>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11"/>
          <p:cNvSpPr txBox="1"/>
          <p:nvPr>
            <p:ph type="title"/>
          </p:nvPr>
        </p:nvSpPr>
        <p:spPr>
          <a:xfrm>
            <a:off x="359517" y="276613"/>
            <a:ext cx="8251083"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2. téma: základy hlediska rozmanitosti jako příčiny diskriminace </a:t>
            </a:r>
            <a:endParaRPr b="1" sz="4000">
              <a:solidFill>
                <a:srgbClr val="6789B9"/>
              </a:solidFill>
            </a:endParaRPr>
          </a:p>
        </p:txBody>
      </p:sp>
      <p:sp>
        <p:nvSpPr>
          <p:cNvPr id="203" name="Google Shape;203;p11"/>
          <p:cNvSpPr txBox="1"/>
          <p:nvPr>
            <p:ph idx="1" type="body"/>
          </p:nvPr>
        </p:nvSpPr>
        <p:spPr>
          <a:xfrm>
            <a:off x="838200" y="140108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GB"/>
              <a:t>Druhy a formy diskriminace   </a:t>
            </a:r>
            <a:endParaRPr u="sng"/>
          </a:p>
          <a:p>
            <a:pPr indent="-514350" lvl="0" marL="514350" rtl="0" algn="l">
              <a:lnSpc>
                <a:spcPct val="90000"/>
              </a:lnSpc>
              <a:spcBef>
                <a:spcPts val="1000"/>
              </a:spcBef>
              <a:spcAft>
                <a:spcPts val="0"/>
              </a:spcAft>
              <a:buClr>
                <a:schemeClr val="dk1"/>
              </a:buClr>
              <a:buSzPts val="2800"/>
              <a:buFont typeface="Calibri"/>
              <a:buAutoNum type="arabicPeriod"/>
            </a:pPr>
            <a:r>
              <a:rPr lang="en-GB"/>
              <a:t>Přímá</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Nepřímá</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Obtěžování</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Viktimizace</a:t>
            </a:r>
            <a:endParaRPr/>
          </a:p>
          <a:p>
            <a:pPr indent="-336550" lvl="0" marL="514350" rtl="0" algn="l">
              <a:lnSpc>
                <a:spcPct val="90000"/>
              </a:lnSpc>
              <a:spcBef>
                <a:spcPts val="1000"/>
              </a:spcBef>
              <a:spcAft>
                <a:spcPts val="0"/>
              </a:spcAft>
              <a:buClr>
                <a:schemeClr val="dk1"/>
              </a:buClr>
              <a:buSzPts val="2800"/>
              <a:buFont typeface="Calibri"/>
              <a:buNone/>
            </a:pPr>
            <a:r>
              <a:t/>
            </a:r>
            <a:endParaRPr u="sng"/>
          </a:p>
        </p:txBody>
      </p:sp>
      <p:sp>
        <p:nvSpPr>
          <p:cNvPr id="204" name="Google Shape;20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05" name="Google Shape;205;p1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206" name="Google Shape;206;p11"/>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a7e59d9f45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213" name="Google Shape;213;g1a7e59d9f45_0_0"/>
          <p:cNvSpPr/>
          <p:nvPr/>
        </p:nvSpPr>
        <p:spPr>
          <a:xfrm>
            <a:off x="-27894" y="-501650"/>
            <a:ext cx="12189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4" name="Google Shape;214;g1a7e59d9f45_0_0"/>
          <p:cNvSpPr txBox="1"/>
          <p:nvPr/>
        </p:nvSpPr>
        <p:spPr>
          <a:xfrm>
            <a:off x="640080" y="329519"/>
            <a:ext cx="4368600" cy="1956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200"/>
              <a:buFont typeface="Calibri"/>
              <a:buNone/>
            </a:pPr>
            <a:br>
              <a:rPr b="0" i="0" lang="en-GB" sz="4200" u="none" cap="none" strike="noStrike">
                <a:solidFill>
                  <a:srgbClr val="000000"/>
                </a:solidFill>
                <a:latin typeface="Calibri"/>
                <a:ea typeface="Calibri"/>
                <a:cs typeface="Calibri"/>
                <a:sym typeface="Calibri"/>
              </a:rPr>
            </a:br>
            <a:endParaRPr b="1" i="0" sz="4200" u="none" cap="none" strike="noStrike">
              <a:solidFill>
                <a:srgbClr val="000000"/>
              </a:solidFill>
              <a:latin typeface="Calibri"/>
              <a:ea typeface="Calibri"/>
              <a:cs typeface="Calibri"/>
              <a:sym typeface="Calibri"/>
            </a:endParaRPr>
          </a:p>
        </p:txBody>
      </p:sp>
      <p:pic>
        <p:nvPicPr>
          <p:cNvPr id="215" name="Google Shape;215;g1a7e59d9f45_0_0"/>
          <p:cNvPicPr preferRelativeResize="0"/>
          <p:nvPr/>
        </p:nvPicPr>
        <p:blipFill rotWithShape="1">
          <a:blip r:embed="rId3">
            <a:alphaModFix/>
          </a:blip>
          <a:srcRect b="0" l="0" r="0" t="0"/>
          <a:stretch/>
        </p:blipFill>
        <p:spPr>
          <a:xfrm rot="5400000">
            <a:off x="818213" y="4806535"/>
            <a:ext cx="1309887" cy="2801343"/>
          </a:xfrm>
          <a:prstGeom prst="rect">
            <a:avLst/>
          </a:prstGeom>
          <a:noFill/>
          <a:ln>
            <a:noFill/>
          </a:ln>
        </p:spPr>
      </p:pic>
      <p:pic>
        <p:nvPicPr>
          <p:cNvPr id="216" name="Google Shape;216;g1a7e59d9f45_0_0"/>
          <p:cNvPicPr preferRelativeResize="0"/>
          <p:nvPr/>
        </p:nvPicPr>
        <p:blipFill rotWithShape="1">
          <a:blip r:embed="rId4">
            <a:alphaModFix/>
          </a:blip>
          <a:srcRect b="0" l="0" r="0" t="0"/>
          <a:stretch/>
        </p:blipFill>
        <p:spPr>
          <a:xfrm rot="-5400000">
            <a:off x="3024090" y="-648403"/>
            <a:ext cx="962159" cy="2267266"/>
          </a:xfrm>
          <a:prstGeom prst="rect">
            <a:avLst/>
          </a:prstGeom>
          <a:noFill/>
          <a:ln>
            <a:noFill/>
          </a:ln>
        </p:spPr>
      </p:pic>
      <p:sp>
        <p:nvSpPr>
          <p:cNvPr id="217" name="Google Shape;217;g1a7e59d9f45_0_0"/>
          <p:cNvSpPr/>
          <p:nvPr/>
        </p:nvSpPr>
        <p:spPr>
          <a:xfrm>
            <a:off x="1592752" y="-42374"/>
            <a:ext cx="8691300" cy="1527300"/>
          </a:xfrm>
          <a:prstGeom prst="rect">
            <a:avLst/>
          </a:prstGeom>
          <a:solidFill>
            <a:srgbClr val="FFFFFF"/>
          </a:solidFill>
          <a:ln>
            <a:noFill/>
          </a:ln>
        </p:spPr>
        <p:txBody>
          <a:bodyPr anchorCtr="0" anchor="ctr" bIns="95200" lIns="0" spcFirstLastPara="1" rIns="0" wrap="square" tIns="0">
            <a:noAutofit/>
          </a:bodyPr>
          <a:lstStyle/>
          <a:p>
            <a:pPr indent="0" lvl="0" marL="0" marR="0" rtl="0" algn="ctr">
              <a:lnSpc>
                <a:spcPct val="100000"/>
              </a:lnSpc>
              <a:spcBef>
                <a:spcPts val="0"/>
              </a:spcBef>
              <a:spcAft>
                <a:spcPts val="0"/>
              </a:spcAft>
              <a:buClr>
                <a:srgbClr val="ED1D24"/>
              </a:buClr>
              <a:buSzPts val="3300"/>
              <a:buFont typeface="Lato"/>
              <a:buNone/>
            </a:pPr>
            <a:r>
              <a:rPr b="0" i="0" lang="en-GB" sz="3300" u="none" cap="none" strike="noStrike">
                <a:solidFill>
                  <a:srgbClr val="ED1D24"/>
                </a:solidFill>
                <a:latin typeface="Calibri"/>
                <a:ea typeface="Calibri"/>
                <a:cs typeface="Calibri"/>
                <a:sym typeface="Calibri"/>
              </a:rPr>
              <a:t>     Inkluze je pro podnikání zásadní</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0" i="0" lang="en-GB" sz="2400" u="none" cap="none" strike="noStrike">
                <a:solidFill>
                  <a:srgbClr val="0070C0"/>
                </a:solidFill>
                <a:latin typeface="Calibri"/>
                <a:ea typeface="Calibri"/>
                <a:cs typeface="Calibri"/>
                <a:sym typeface="Calibri"/>
              </a:rPr>
              <a:t>Dobře řízená diverzita přináší výhody, které zvyšují úspěšnost.</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70C0"/>
              </a:buClr>
              <a:buSzPts val="2400"/>
              <a:buFont typeface="Lato"/>
              <a:buNone/>
            </a:pPr>
            <a:r>
              <a:rPr b="0" i="0" lang="en-GB" sz="2400" u="none" cap="none" strike="noStrike">
                <a:solidFill>
                  <a:srgbClr val="0070C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18" name="Google Shape;218;g1a7e59d9f45_0_0"/>
          <p:cNvSpPr/>
          <p:nvPr/>
        </p:nvSpPr>
        <p:spPr>
          <a:xfrm>
            <a:off x="8785989" y="1997374"/>
            <a:ext cx="2996127" cy="109549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292929"/>
                </a:solidFill>
                <a:latin typeface="Calibri"/>
                <a:ea typeface="Calibri"/>
                <a:cs typeface="Calibri"/>
                <a:sym typeface="Calibri"/>
              </a:rPr>
              <a:t>V současné době se na průsečík pohlíží tak, že se týká pouze této podmnožiny atributů.</a:t>
            </a:r>
            <a:endParaRPr b="0" i="0" sz="1700" u="none" cap="none" strike="noStrike">
              <a:solidFill>
                <a:srgbClr val="000000"/>
              </a:solidFill>
              <a:latin typeface="Calibri"/>
              <a:ea typeface="Calibri"/>
              <a:cs typeface="Calibri"/>
              <a:sym typeface="Calibri"/>
            </a:endParaRPr>
          </a:p>
        </p:txBody>
      </p:sp>
      <p:sp>
        <p:nvSpPr>
          <p:cNvPr id="219" name="Google Shape;219;g1a7e59d9f45_0_0"/>
          <p:cNvSpPr/>
          <p:nvPr/>
        </p:nvSpPr>
        <p:spPr>
          <a:xfrm>
            <a:off x="7645088" y="3326575"/>
            <a:ext cx="1248900" cy="296100"/>
          </a:xfrm>
          <a:prstGeom prst="rightArrow">
            <a:avLst>
              <a:gd fmla="val 50000" name="adj1"/>
              <a:gd fmla="val 50000" name="adj2"/>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0" name="Google Shape;220;g1a7e59d9f45_0_0"/>
          <p:cNvSpPr/>
          <p:nvPr/>
        </p:nvSpPr>
        <p:spPr>
          <a:xfrm>
            <a:off x="4509970" y="6105725"/>
            <a:ext cx="74808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
        <p:nvSpPr>
          <p:cNvPr id="221" name="Google Shape;221;g1a7e59d9f45_0_0"/>
          <p:cNvSpPr/>
          <p:nvPr/>
        </p:nvSpPr>
        <p:spPr>
          <a:xfrm>
            <a:off x="2483224" y="5857580"/>
            <a:ext cx="8606117"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44444"/>
                </a:solidFill>
                <a:latin typeface="Calibri"/>
                <a:ea typeface="Calibri"/>
                <a:cs typeface="Calibri"/>
                <a:sym typeface="Calibri"/>
              </a:rPr>
              <a:t>Čtyři vrstvy různorodosti, které vytvořili Gardenswartz a Rowe, ovlivnily a rozšířily konverzaci o rozmanitosti. Udává tón inkluzi tím, že odráží realitu každého člověka v organizaci.</a:t>
            </a:r>
            <a:endParaRPr b="0" i="0" sz="1400" u="none" cap="none" strike="noStrike">
              <a:solidFill>
                <a:srgbClr val="000000"/>
              </a:solidFill>
              <a:latin typeface="Calibri"/>
              <a:ea typeface="Calibri"/>
              <a:cs typeface="Calibri"/>
              <a:sym typeface="Calibri"/>
            </a:endParaRPr>
          </a:p>
        </p:txBody>
      </p:sp>
      <p:grpSp>
        <p:nvGrpSpPr>
          <p:cNvPr id="222" name="Google Shape;222;g1a7e59d9f45_0_0"/>
          <p:cNvGrpSpPr/>
          <p:nvPr/>
        </p:nvGrpSpPr>
        <p:grpSpPr>
          <a:xfrm>
            <a:off x="440334" y="1987890"/>
            <a:ext cx="7911798" cy="3074237"/>
            <a:chOff x="3478" y="266549"/>
            <a:chExt cx="7911798" cy="3074237"/>
          </a:xfrm>
        </p:grpSpPr>
        <p:sp>
          <p:nvSpPr>
            <p:cNvPr id="223" name="Google Shape;223;g1a7e59d9f45_0_0"/>
            <p:cNvSpPr/>
            <p:nvPr/>
          </p:nvSpPr>
          <p:spPr>
            <a:xfrm>
              <a:off x="3478" y="299125"/>
              <a:ext cx="3041661" cy="3041661"/>
            </a:xfrm>
            <a:prstGeom prst="ellipse">
              <a:avLst/>
            </a:prstGeom>
            <a:solidFill>
              <a:schemeClr val="accent2">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1a7e59d9f45_0_0"/>
            <p:cNvSpPr txBox="1"/>
            <p:nvPr/>
          </p:nvSpPr>
          <p:spPr>
            <a:xfrm>
              <a:off x="448919" y="744566"/>
              <a:ext cx="2150779" cy="2150779"/>
            </a:xfrm>
            <a:prstGeom prst="rect">
              <a:avLst/>
            </a:prstGeom>
            <a:noFill/>
            <a:ln>
              <a:noFill/>
            </a:ln>
          </p:spPr>
          <p:txBody>
            <a:bodyPr anchorCtr="1" anchor="ctr" bIns="21575" lIns="167375" spcFirstLastPara="1" rIns="167375" wrap="square" tIns="21575">
              <a:noAutofit/>
            </a:bodyPr>
            <a:lstStyle/>
            <a:p>
              <a:pPr indent="0" lvl="0" marL="0" marR="0" rtl="0" algn="l">
                <a:lnSpc>
                  <a:spcPct val="90000"/>
                </a:lnSpc>
                <a:spcBef>
                  <a:spcPts val="0"/>
                </a:spcBef>
                <a:spcAft>
                  <a:spcPts val="0"/>
                </a:spcAft>
                <a:buClr>
                  <a:srgbClr val="000000"/>
                </a:buClr>
                <a:buSzPts val="1700"/>
                <a:buFont typeface="Arial"/>
                <a:buNone/>
              </a:pPr>
              <a:r>
                <a:rPr b="1" i="0" lang="en-GB" sz="1700" u="none" cap="none" strike="noStrike">
                  <a:solidFill>
                    <a:schemeClr val="dk1"/>
                  </a:solidFill>
                  <a:latin typeface="Arial"/>
                  <a:ea typeface="Arial"/>
                  <a:cs typeface="Arial"/>
                  <a:sym typeface="Arial"/>
                </a:rPr>
                <a:t>Interní aspekty</a:t>
              </a:r>
              <a:endParaRPr/>
            </a:p>
            <a:p>
              <a:pPr indent="-114300" lvl="1" marL="114300" marR="0" rtl="0" algn="l">
                <a:lnSpc>
                  <a:spcPct val="90000"/>
                </a:lnSpc>
                <a:spcBef>
                  <a:spcPts val="5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věk</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rasa</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pohlaví</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etnicita</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fyzické dovednosti</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sexuální orientace</a:t>
              </a:r>
              <a:endParaRPr/>
            </a:p>
          </p:txBody>
        </p:sp>
        <p:sp>
          <p:nvSpPr>
            <p:cNvPr id="225" name="Google Shape;225;g1a7e59d9f45_0_0"/>
            <p:cNvSpPr/>
            <p:nvPr/>
          </p:nvSpPr>
          <p:spPr>
            <a:xfrm>
              <a:off x="2436807" y="299125"/>
              <a:ext cx="3041661" cy="3041661"/>
            </a:xfrm>
            <a:prstGeom prst="ellipse">
              <a:avLst/>
            </a:prstGeom>
            <a:solidFill>
              <a:schemeClr val="accent3">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a7e59d9f45_0_0"/>
            <p:cNvSpPr txBox="1"/>
            <p:nvPr/>
          </p:nvSpPr>
          <p:spPr>
            <a:xfrm>
              <a:off x="2882248" y="744566"/>
              <a:ext cx="2150779" cy="2150779"/>
            </a:xfrm>
            <a:prstGeom prst="rect">
              <a:avLst/>
            </a:prstGeom>
            <a:noFill/>
            <a:ln>
              <a:noFill/>
            </a:ln>
          </p:spPr>
          <p:txBody>
            <a:bodyPr anchorCtr="1" anchor="ctr" bIns="21575" lIns="167375" spcFirstLastPara="1" rIns="167375" wrap="square" tIns="21575">
              <a:noAutofit/>
            </a:bodyPr>
            <a:lstStyle/>
            <a:p>
              <a:pPr indent="0" lvl="0" marL="0" marR="0" rtl="0" algn="l">
                <a:lnSpc>
                  <a:spcPct val="90000"/>
                </a:lnSpc>
                <a:spcBef>
                  <a:spcPts val="0"/>
                </a:spcBef>
                <a:spcAft>
                  <a:spcPts val="0"/>
                </a:spcAft>
                <a:buClr>
                  <a:srgbClr val="000000"/>
                </a:buClr>
                <a:buSzPts val="1700"/>
                <a:buFont typeface="Arial"/>
                <a:buNone/>
              </a:pPr>
              <a:r>
                <a:rPr b="1" i="0" lang="en-GB" sz="1700" u="none" cap="none" strike="noStrike">
                  <a:solidFill>
                    <a:schemeClr val="dk1"/>
                  </a:solidFill>
                  <a:latin typeface="Arial"/>
                  <a:ea typeface="Arial"/>
                  <a:cs typeface="Arial"/>
                  <a:sym typeface="Arial"/>
                </a:rPr>
                <a:t>Externí aspekty</a:t>
              </a:r>
              <a:endParaRPr/>
            </a:p>
            <a:p>
              <a:pPr indent="-114300" lvl="1" marL="114300" marR="0" rtl="0" algn="l">
                <a:lnSpc>
                  <a:spcPct val="90000"/>
                </a:lnSpc>
                <a:spcBef>
                  <a:spcPts val="5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pracovní zkušenost</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vzdělání</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rodičovský stav</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rodinný stav</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příjem</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místo</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osobní zvyky</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náboženství</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vzhled</a:t>
              </a:r>
              <a:endParaRPr/>
            </a:p>
          </p:txBody>
        </p:sp>
        <p:sp>
          <p:nvSpPr>
            <p:cNvPr id="227" name="Google Shape;227;g1a7e59d9f45_0_0"/>
            <p:cNvSpPr/>
            <p:nvPr/>
          </p:nvSpPr>
          <p:spPr>
            <a:xfrm>
              <a:off x="4873615" y="266549"/>
              <a:ext cx="3041661" cy="3041661"/>
            </a:xfrm>
            <a:prstGeom prst="ellipse">
              <a:avLst/>
            </a:prstGeom>
            <a:solidFill>
              <a:schemeClr val="accent4">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a7e59d9f45_0_0"/>
            <p:cNvSpPr txBox="1"/>
            <p:nvPr/>
          </p:nvSpPr>
          <p:spPr>
            <a:xfrm>
              <a:off x="5319056" y="711990"/>
              <a:ext cx="2150779" cy="2150779"/>
            </a:xfrm>
            <a:prstGeom prst="rect">
              <a:avLst/>
            </a:prstGeom>
            <a:noFill/>
            <a:ln>
              <a:noFill/>
            </a:ln>
          </p:spPr>
          <p:txBody>
            <a:bodyPr anchorCtr="1" anchor="ctr" bIns="21575" lIns="167375" spcFirstLastPara="1" rIns="167375" wrap="square" tIns="21575">
              <a:noAutofit/>
            </a:bodyPr>
            <a:lstStyle/>
            <a:p>
              <a:pPr indent="0" lvl="0" marL="0" marR="0" rtl="0" algn="l">
                <a:lnSpc>
                  <a:spcPct val="90000"/>
                </a:lnSpc>
                <a:spcBef>
                  <a:spcPts val="0"/>
                </a:spcBef>
                <a:spcAft>
                  <a:spcPts val="0"/>
                </a:spcAft>
                <a:buClr>
                  <a:srgbClr val="000000"/>
                </a:buClr>
                <a:buSzPts val="1700"/>
                <a:buFont typeface="Arial"/>
                <a:buNone/>
              </a:pPr>
              <a:r>
                <a:rPr b="1" i="0" lang="en-GB" sz="1700" u="none" cap="none" strike="noStrike">
                  <a:solidFill>
                    <a:schemeClr val="dk1"/>
                  </a:solidFill>
                  <a:latin typeface="Arial"/>
                  <a:ea typeface="Arial"/>
                  <a:cs typeface="Arial"/>
                  <a:sym typeface="Arial"/>
                </a:rPr>
                <a:t>Organizační aspekty</a:t>
              </a:r>
              <a:endParaRPr/>
            </a:p>
            <a:p>
              <a:pPr indent="-114300" lvl="1" marL="114300" marR="0" rtl="0" algn="l">
                <a:lnSpc>
                  <a:spcPct val="90000"/>
                </a:lnSpc>
                <a:spcBef>
                  <a:spcPts val="5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seniorita</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druh práce</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obsah práce</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pracovní oddělení</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místo práce</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příslušnost k odborům</a:t>
              </a:r>
              <a:endParaRPr/>
            </a:p>
            <a:p>
              <a:pPr indent="-114300" lvl="1" marL="114300" marR="0" rtl="0" algn="l">
                <a:lnSpc>
                  <a:spcPct val="90000"/>
                </a:lnSpc>
                <a:spcBef>
                  <a:spcPts val="195"/>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manažerský status</a:t>
              </a:r>
              <a:endParaRPr/>
            </a:p>
          </p:txBody>
        </p:sp>
      </p:grpSp>
      <p:sp>
        <p:nvSpPr>
          <p:cNvPr id="229" name="Google Shape;229;g1a7e59d9f45_0_0"/>
          <p:cNvSpPr txBox="1"/>
          <p:nvPr/>
        </p:nvSpPr>
        <p:spPr>
          <a:xfrm>
            <a:off x="9054382" y="3016900"/>
            <a:ext cx="3106724" cy="193899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Rodičovský stav</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Rasa</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Etnicita</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Pohlaví</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Sexuální orientace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a7e59d9f45_0_1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236" name="Google Shape;236;g1a7e59d9f45_0_111"/>
          <p:cNvSpPr txBox="1"/>
          <p:nvPr/>
        </p:nvSpPr>
        <p:spPr>
          <a:xfrm>
            <a:off x="1092200" y="145255"/>
            <a:ext cx="10515600" cy="1325700"/>
          </a:xfrm>
          <a:prstGeom prst="rect">
            <a:avLst/>
          </a:prstGeom>
          <a:solidFill>
            <a:srgbClr val="8DA9DB"/>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200"/>
              <a:buFont typeface="Arial"/>
              <a:buNone/>
            </a:pPr>
            <a:r>
              <a:rPr b="0" i="0" lang="en-GB" sz="4200" u="none" cap="none" strike="noStrike">
                <a:solidFill>
                  <a:srgbClr val="FFFFFF"/>
                </a:solidFill>
                <a:latin typeface="Calibri"/>
                <a:ea typeface="Calibri"/>
                <a:cs typeface="Calibri"/>
                <a:sym typeface="Calibri"/>
              </a:rPr>
              <a:t>Model čtyř vrstev diverzity</a:t>
            </a:r>
            <a:endParaRPr/>
          </a:p>
        </p:txBody>
      </p:sp>
      <p:pic>
        <p:nvPicPr>
          <p:cNvPr id="237" name="Google Shape;237;g1a7e59d9f45_0_111"/>
          <p:cNvPicPr preferRelativeResize="0"/>
          <p:nvPr/>
        </p:nvPicPr>
        <p:blipFill rotWithShape="1">
          <a:blip r:embed="rId3">
            <a:alphaModFix/>
          </a:blip>
          <a:srcRect b="0" l="0" r="0" t="0"/>
          <a:stretch/>
        </p:blipFill>
        <p:spPr>
          <a:xfrm rot="5400000">
            <a:off x="556908" y="5522676"/>
            <a:ext cx="850900" cy="1819747"/>
          </a:xfrm>
          <a:prstGeom prst="rect">
            <a:avLst/>
          </a:prstGeom>
          <a:noFill/>
          <a:ln>
            <a:noFill/>
          </a:ln>
        </p:spPr>
      </p:pic>
      <p:sp>
        <p:nvSpPr>
          <p:cNvPr id="238" name="Google Shape;238;g1a7e59d9f45_0_111"/>
          <p:cNvSpPr txBox="1"/>
          <p:nvPr/>
        </p:nvSpPr>
        <p:spPr>
          <a:xfrm>
            <a:off x="838200" y="1825624"/>
            <a:ext cx="10642500" cy="4448100"/>
          </a:xfrm>
          <a:prstGeom prst="rect">
            <a:avLst/>
          </a:prstGeom>
          <a:noFill/>
          <a:ln>
            <a:noFill/>
          </a:ln>
        </p:spPr>
        <p:txBody>
          <a:bodyPr anchorCtr="0" anchor="t" bIns="45700" lIns="91425" spcFirstLastPara="1" rIns="91425" wrap="square" tIns="45700">
            <a:normAutofit fontScale="62500" lnSpcReduction="20000"/>
          </a:bodyPr>
          <a:lstStyle/>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Jak ji řídit, abychom využili její potenciální výhody? </a:t>
            </a:r>
            <a:endParaRPr/>
          </a:p>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Ve své podstatě je diverzita o začleňování a vyčleňování.</a:t>
            </a:r>
            <a:endParaRPr/>
          </a:p>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Čtyři vrstvy diverzity slouží k zarámování této problematiky a k podpoře diskuse a zapojení do jejího řízení. </a:t>
            </a:r>
            <a:endParaRPr/>
          </a:p>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Čtyři soustředné kruhy znázorňují mnohostranné rozměry diverzity. </a:t>
            </a:r>
            <a:endParaRPr/>
          </a:p>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Všechny tyto aspekty představují oblasti, ve kterých mohou existovat podobnosti a společné základy, stejně jako rozdíly. </a:t>
            </a:r>
            <a:endParaRPr/>
          </a:p>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Pokud jsou tyto rozdíly dobře zvládnuty, mají potenciál přinést nové perspektivy, nápady a pohledy, které organizace potřebuje. </a:t>
            </a:r>
            <a:endParaRPr/>
          </a:p>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Pokud jsou špatně řešeny, mohou zasít semínka konfliktů a nedorozumění, která sabotují týmovou práci a produktivitu a brzdí efektivitu. </a:t>
            </a:r>
            <a:endParaRPr/>
          </a:p>
          <a:p>
            <a:pPr indent="-342900" lvl="0" marL="375285" marR="0" rtl="0" algn="l">
              <a:lnSpc>
                <a:spcPct val="150000"/>
              </a:lnSpc>
              <a:spcBef>
                <a:spcPts val="0"/>
              </a:spcBef>
              <a:spcAft>
                <a:spcPts val="0"/>
              </a:spcAft>
              <a:buClr>
                <a:srgbClr val="000000"/>
              </a:buClr>
              <a:buSzPct val="118857"/>
              <a:buFont typeface="Arial"/>
              <a:buChar char="•"/>
            </a:pPr>
            <a:r>
              <a:rPr b="0" i="0" lang="en-GB" sz="2800" u="none" cap="none" strike="noStrike">
                <a:solidFill>
                  <a:srgbClr val="000000"/>
                </a:solidFill>
                <a:latin typeface="Calibri"/>
                <a:ea typeface="Calibri"/>
                <a:cs typeface="Calibri"/>
                <a:sym typeface="Calibri"/>
              </a:rPr>
              <a:t>Aby organizace maximalizovaly schopnost zvládat tento komplexní soubor rozdílů, potřebují mít k dispozici rámec a strategii.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a7e59d9f45_0_1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245" name="Google Shape;245;g1a7e59d9f45_0_121"/>
          <p:cNvPicPr preferRelativeResize="0"/>
          <p:nvPr/>
        </p:nvPicPr>
        <p:blipFill rotWithShape="1">
          <a:blip r:embed="rId3">
            <a:alphaModFix/>
          </a:blip>
          <a:srcRect b="0" l="0" r="0" t="0"/>
          <a:stretch/>
        </p:blipFill>
        <p:spPr>
          <a:xfrm rot="5400000">
            <a:off x="940688" y="4802385"/>
            <a:ext cx="1309887" cy="2801343"/>
          </a:xfrm>
          <a:prstGeom prst="rect">
            <a:avLst/>
          </a:prstGeom>
          <a:noFill/>
          <a:ln>
            <a:noFill/>
          </a:ln>
        </p:spPr>
      </p:pic>
      <p:sp>
        <p:nvSpPr>
          <p:cNvPr id="246" name="Google Shape;246;g1a7e59d9f45_0_121"/>
          <p:cNvSpPr txBox="1"/>
          <p:nvPr/>
        </p:nvSpPr>
        <p:spPr>
          <a:xfrm>
            <a:off x="774252" y="1814375"/>
            <a:ext cx="5181600" cy="4678500"/>
          </a:xfrm>
          <a:prstGeom prst="rect">
            <a:avLst/>
          </a:prstGeom>
          <a:noFill/>
          <a:ln>
            <a:noFill/>
          </a:ln>
        </p:spPr>
        <p:txBody>
          <a:bodyPr anchorCtr="0" anchor="t" bIns="45700" lIns="91425" spcFirstLastPara="1" rIns="91425" wrap="square" tIns="45700">
            <a:normAutofit/>
          </a:bodyPr>
          <a:lstStyle/>
          <a:p>
            <a:pPr indent="0" lvl="0" marL="38100" marR="0" rtl="0" algn="l">
              <a:lnSpc>
                <a:spcPct val="70000"/>
              </a:lnSpc>
              <a:spcBef>
                <a:spcPts val="0"/>
              </a:spcBef>
              <a:spcAft>
                <a:spcPts val="0"/>
              </a:spcAft>
              <a:buNone/>
            </a:pPr>
            <a:r>
              <a:rPr b="0" i="0" lang="en-GB" sz="2400" u="none" cap="none" strike="noStrike">
                <a:solidFill>
                  <a:srgbClr val="000000"/>
                </a:solidFill>
                <a:latin typeface="Calibri"/>
                <a:ea typeface="Calibri"/>
                <a:cs typeface="Calibri"/>
                <a:sym typeface="Calibri"/>
              </a:rPr>
              <a:t>Aby organizace zvládla složitost změny kultury rozmanitosti, musí se zaměřit na tři oblasti: </a:t>
            </a:r>
            <a:endParaRPr/>
          </a:p>
          <a:p>
            <a:pPr indent="0" lvl="0" marL="0" marR="0" rtl="0" algn="l">
              <a:lnSpc>
                <a:spcPct val="70000"/>
              </a:lnSpc>
              <a:spcBef>
                <a:spcPts val="100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None/>
            </a:pPr>
            <a:r>
              <a:rPr b="0" i="0" lang="en-GB" sz="2400" u="none" cap="none" strike="noStrike">
                <a:solidFill>
                  <a:srgbClr val="000000"/>
                </a:solidFill>
                <a:latin typeface="Calibri"/>
                <a:ea typeface="Calibri"/>
                <a:cs typeface="Calibri"/>
                <a:sym typeface="Calibri"/>
              </a:rPr>
              <a:t>- individuální postoje a chování, 	</a:t>
            </a:r>
            <a:endParaRPr/>
          </a:p>
          <a:p>
            <a:pPr indent="0" lvl="0" marL="0" marR="0" rtl="0" algn="l">
              <a:lnSpc>
                <a:spcPct val="70000"/>
              </a:lnSpc>
              <a:spcBef>
                <a:spcPts val="1000"/>
              </a:spcBef>
              <a:spcAft>
                <a:spcPts val="0"/>
              </a:spcAft>
              <a:buNone/>
            </a:pPr>
            <a:r>
              <a:rPr b="0" i="0" lang="en-GB" sz="2400" u="none" cap="none" strike="noStrike">
                <a:solidFill>
                  <a:srgbClr val="000000"/>
                </a:solidFill>
                <a:latin typeface="Calibri"/>
                <a:ea typeface="Calibri"/>
                <a:cs typeface="Calibri"/>
                <a:sym typeface="Calibri"/>
              </a:rPr>
              <a:t>- manažerské dovednosti a postupy  </a:t>
            </a:r>
            <a:endParaRPr/>
          </a:p>
          <a:p>
            <a:pPr indent="0" lvl="0" marL="0" marR="0" rtl="0" algn="l">
              <a:lnSpc>
                <a:spcPct val="70000"/>
              </a:lnSpc>
              <a:spcBef>
                <a:spcPts val="1000"/>
              </a:spcBef>
              <a:spcAft>
                <a:spcPts val="0"/>
              </a:spcAft>
              <a:buNone/>
            </a:pPr>
            <a:r>
              <a:rPr b="0" i="0" lang="en-GB" sz="2400" u="none" cap="none" strike="noStrike">
                <a:solidFill>
                  <a:srgbClr val="000000"/>
                </a:solidFill>
                <a:latin typeface="Calibri"/>
                <a:ea typeface="Calibri"/>
                <a:cs typeface="Calibri"/>
                <a:sym typeface="Calibri"/>
              </a:rPr>
              <a:t>- organizační hodnoty a politiky.</a:t>
            </a:r>
            <a:endParaRPr/>
          </a:p>
          <a:p>
            <a:pPr indent="0" lvl="0" marL="0" marR="0" rtl="0" algn="l">
              <a:lnSpc>
                <a:spcPct val="70000"/>
              </a:lnSpc>
              <a:spcBef>
                <a:spcPts val="100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None/>
            </a:pPr>
            <a:r>
              <a:rPr b="0" i="0" lang="en-GB" sz="2000" u="none" cap="none" strike="noStrike">
                <a:solidFill>
                  <a:srgbClr val="000000"/>
                </a:solidFill>
                <a:latin typeface="Calibri"/>
                <a:ea typeface="Calibri"/>
                <a:cs typeface="Calibri"/>
                <a:sym typeface="Calibri"/>
              </a:rPr>
              <a:t>Pro uskutečnění změny kultury je navržen následující proces o sedmi krocích. Jednotlivé kroky mohou často probíhat současně.</a:t>
            </a:r>
            <a:endParaRPr b="0" i="0" sz="2000" u="none" cap="none" strike="noStrike">
              <a:solidFill>
                <a:srgbClr val="000000"/>
              </a:solidFill>
              <a:latin typeface="Calibri"/>
              <a:ea typeface="Calibri"/>
              <a:cs typeface="Calibri"/>
              <a:sym typeface="Calibri"/>
            </a:endParaRPr>
          </a:p>
        </p:txBody>
      </p:sp>
      <p:sp>
        <p:nvSpPr>
          <p:cNvPr id="247" name="Google Shape;247;g1a7e59d9f45_0_121"/>
          <p:cNvSpPr txBox="1"/>
          <p:nvPr/>
        </p:nvSpPr>
        <p:spPr>
          <a:xfrm>
            <a:off x="6172200" y="1509617"/>
            <a:ext cx="5181600" cy="4678500"/>
          </a:xfrm>
          <a:prstGeom prst="rect">
            <a:avLst/>
          </a:prstGeom>
          <a:noFill/>
          <a:ln>
            <a:noFill/>
          </a:ln>
        </p:spPr>
        <p:txBody>
          <a:bodyPr anchorCtr="0" anchor="t" bIns="45700" lIns="91425" spcFirstLastPara="1" rIns="91425" wrap="square" tIns="45700">
            <a:normAutofit/>
          </a:bodyPr>
          <a:lstStyle/>
          <a:p>
            <a:pPr indent="-50800" lvl="0" marL="228600" marR="0" rtl="0" algn="l">
              <a:lnSpc>
                <a:spcPct val="15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KROK 1: VYTVOŘENÍ ZÁVAZKU ČLENŮ VEDENÍ</a:t>
            </a:r>
            <a:endParaRPr/>
          </a:p>
          <a:p>
            <a:pPr indent="-50800" lvl="0" marL="228600" marR="0" rtl="0" algn="l">
              <a:lnSpc>
                <a:spcPct val="15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KROK II: HODNOCENÍ</a:t>
            </a:r>
            <a:endParaRPr/>
          </a:p>
          <a:p>
            <a:pPr indent="-50800" lvl="0" marL="228600" marR="0" rtl="0" algn="l">
              <a:lnSpc>
                <a:spcPct val="15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KROK III: RADA PRO DIVERZITU</a:t>
            </a:r>
            <a:endParaRPr/>
          </a:p>
          <a:p>
            <a:pPr indent="-50800" lvl="0" marL="228600" marR="0" rtl="0" algn="l">
              <a:lnSpc>
                <a:spcPct val="15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KROK IV: SYSTÉMOVÉ ZMĚNY</a:t>
            </a:r>
            <a:endParaRPr/>
          </a:p>
          <a:p>
            <a:pPr indent="-50800" lvl="0" marL="228600" marR="0" rtl="0" algn="l">
              <a:lnSpc>
                <a:spcPct val="15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KROK V: ŠKOLENÍ</a:t>
            </a:r>
            <a:endParaRPr/>
          </a:p>
          <a:p>
            <a:pPr indent="-50800" lvl="0" marL="228600" marR="0" rtl="0" algn="l">
              <a:lnSpc>
                <a:spcPct val="15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KROK VI: MĚŘENÍ A HODNOCENÍ</a:t>
            </a:r>
            <a:endParaRPr/>
          </a:p>
          <a:p>
            <a:pPr indent="-50800" lvl="0" marL="228600" marR="0" rtl="0" algn="l">
              <a:lnSpc>
                <a:spcPct val="15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KROK VII: INTEGRACE</a:t>
            </a:r>
            <a:endParaRPr/>
          </a:p>
        </p:txBody>
      </p:sp>
      <p:sp>
        <p:nvSpPr>
          <p:cNvPr id="248" name="Google Shape;248;g1a7e59d9f45_0_121"/>
          <p:cNvSpPr txBox="1"/>
          <p:nvPr/>
        </p:nvSpPr>
        <p:spPr>
          <a:xfrm>
            <a:off x="838200" y="365125"/>
            <a:ext cx="10515600" cy="904800"/>
          </a:xfrm>
          <a:prstGeom prst="rect">
            <a:avLst/>
          </a:prstGeom>
          <a:solidFill>
            <a:srgbClr val="8DA9DB"/>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200"/>
              <a:buFont typeface="Arial"/>
              <a:buNone/>
            </a:pPr>
            <a:r>
              <a:rPr b="0" i="0" lang="en-GB" sz="4200" u="none" cap="none" strike="noStrike">
                <a:solidFill>
                  <a:srgbClr val="FFFFFF"/>
                </a:solidFill>
                <a:latin typeface="Calibri"/>
                <a:ea typeface="Calibri"/>
                <a:cs typeface="Calibri"/>
                <a:sym typeface="Calibri"/>
              </a:rPr>
              <a:t>Model čtyř vrstev diverzity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12"/>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3600">
                <a:solidFill>
                  <a:srgbClr val="6789B9"/>
                </a:solidFill>
              </a:rPr>
              <a:t>2. téma: základy hlediska rozmanitosti jako příčiny diskriminace </a:t>
            </a:r>
            <a:endParaRPr/>
          </a:p>
        </p:txBody>
      </p:sp>
      <p:sp>
        <p:nvSpPr>
          <p:cNvPr id="254" name="Google Shape;25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55" name="Google Shape;255;p12"/>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aphicFrame>
        <p:nvGraphicFramePr>
          <p:cNvPr id="256" name="Google Shape;256;p12"/>
          <p:cNvGraphicFramePr/>
          <p:nvPr/>
        </p:nvGraphicFramePr>
        <p:xfrm>
          <a:off x="671425" y="1950829"/>
          <a:ext cx="3000000" cy="3000000"/>
        </p:xfrm>
        <a:graphic>
          <a:graphicData uri="http://schemas.openxmlformats.org/drawingml/2006/table">
            <a:tbl>
              <a:tblPr bandRow="1">
                <a:noFill/>
                <a:tableStyleId>{E7C3085C-4A9F-47D5-B82A-7FA88F39EC49}</a:tableStyleId>
              </a:tblPr>
              <a:tblGrid>
                <a:gridCol w="4539350"/>
                <a:gridCol w="4539350"/>
              </a:tblGrid>
              <a:tr h="464250">
                <a:tc gridSpan="2">
                  <a:txBody>
                    <a:bodyPr/>
                    <a:lstStyle/>
                    <a:p>
                      <a:pPr indent="0" lvl="0" marL="0" marR="0" rtl="0" algn="ctr">
                        <a:lnSpc>
                          <a:spcPct val="107000"/>
                        </a:lnSpc>
                        <a:spcBef>
                          <a:spcPts val="0"/>
                        </a:spcBef>
                        <a:spcAft>
                          <a:spcPts val="0"/>
                        </a:spcAft>
                        <a:buNone/>
                      </a:pPr>
                      <a:r>
                        <a:rPr lang="en-GB" sz="2800" u="none" cap="none" strike="noStrike"/>
                        <a:t>Rozmanitost zahrnuje:</a:t>
                      </a:r>
                      <a:endParaRPr sz="1800" u="none" cap="none" strike="noStrike">
                        <a:latin typeface="Calibri"/>
                        <a:ea typeface="Calibri"/>
                        <a:cs typeface="Calibri"/>
                        <a:sym typeface="Calibri"/>
                      </a:endParaRPr>
                    </a:p>
                  </a:txBody>
                  <a:tcPr marT="42825" marB="42825" marR="85650" marL="85650"/>
                </a:tc>
                <a:tc hMerge="1"/>
              </a:tr>
              <a:tr h="598075">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Pohlaví</a:t>
                      </a:r>
                      <a:endParaRPr sz="1800" u="none" cap="none" strike="noStrike">
                        <a:latin typeface="Noto Sans Symbols"/>
                        <a:ea typeface="Noto Sans Symbols"/>
                        <a:cs typeface="Noto Sans Symbols"/>
                        <a:sym typeface="Noto Sans Symbols"/>
                      </a:endParaRPr>
                    </a:p>
                  </a:txBody>
                  <a:tcPr marT="42825" marB="42825" marR="85650" marL="85650"/>
                </a:tc>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Věk</a:t>
                      </a:r>
                      <a:endParaRPr sz="1800" u="none" cap="none" strike="noStrike">
                        <a:latin typeface="Noto Sans Symbols"/>
                        <a:ea typeface="Noto Sans Symbols"/>
                        <a:cs typeface="Noto Sans Symbols"/>
                        <a:sym typeface="Noto Sans Symbols"/>
                      </a:endParaRPr>
                    </a:p>
                  </a:txBody>
                  <a:tcPr marT="42825" marB="42825" marR="85650" marL="85650"/>
                </a:tc>
              </a:tr>
              <a:tr h="598075">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Náboženství</a:t>
                      </a:r>
                      <a:endParaRPr sz="1800" u="none" cap="none" strike="noStrike">
                        <a:latin typeface="Noto Sans Symbols"/>
                        <a:ea typeface="Noto Sans Symbols"/>
                        <a:cs typeface="Noto Sans Symbols"/>
                        <a:sym typeface="Noto Sans Symbols"/>
                      </a:endParaRPr>
                    </a:p>
                  </a:txBody>
                  <a:tcPr marT="42825" marB="42825" marR="85650" marL="85650"/>
                </a:tc>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Fyzické a duševní schopnosti</a:t>
                      </a:r>
                      <a:endParaRPr sz="1800" u="none" cap="none" strike="noStrike">
                        <a:latin typeface="Noto Sans Symbols"/>
                        <a:ea typeface="Noto Sans Symbols"/>
                        <a:cs typeface="Noto Sans Symbols"/>
                        <a:sym typeface="Noto Sans Symbols"/>
                      </a:endParaRPr>
                    </a:p>
                  </a:txBody>
                  <a:tcPr marT="42825" marB="42825" marR="85650" marL="85650"/>
                </a:tc>
              </a:tr>
              <a:tr h="346425">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Rasa</a:t>
                      </a:r>
                      <a:endParaRPr sz="1800" u="none" cap="none" strike="noStrike">
                        <a:latin typeface="Noto Sans Symbols"/>
                        <a:ea typeface="Noto Sans Symbols"/>
                        <a:cs typeface="Noto Sans Symbols"/>
                        <a:sym typeface="Noto Sans Symbols"/>
                      </a:endParaRPr>
                    </a:p>
                  </a:txBody>
                  <a:tcPr marT="42825" marB="42825" marR="85650" marL="85650"/>
                </a:tc>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Příjem</a:t>
                      </a:r>
                      <a:endParaRPr sz="1800" u="none" cap="none" strike="noStrike">
                        <a:latin typeface="Noto Sans Symbols"/>
                        <a:ea typeface="Noto Sans Symbols"/>
                        <a:cs typeface="Noto Sans Symbols"/>
                        <a:sym typeface="Noto Sans Symbols"/>
                      </a:endParaRPr>
                    </a:p>
                  </a:txBody>
                  <a:tcPr marT="42825" marB="42825" marR="85650" marL="85650"/>
                </a:tc>
              </a:tr>
              <a:tr h="598075">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Rodinný stav</a:t>
                      </a:r>
                      <a:endParaRPr sz="1800" u="none" cap="none" strike="noStrike">
                        <a:latin typeface="Noto Sans Symbols"/>
                        <a:ea typeface="Noto Sans Symbols"/>
                        <a:cs typeface="Noto Sans Symbols"/>
                        <a:sym typeface="Noto Sans Symbols"/>
                      </a:endParaRPr>
                    </a:p>
                  </a:txBody>
                  <a:tcPr marT="42825" marB="42825" marR="85650" marL="85650"/>
                </a:tc>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Sexuální orientace</a:t>
                      </a:r>
                      <a:endParaRPr sz="1800" u="none" cap="none" strike="noStrike">
                        <a:latin typeface="Noto Sans Symbols"/>
                        <a:ea typeface="Noto Sans Symbols"/>
                        <a:cs typeface="Noto Sans Symbols"/>
                        <a:sym typeface="Noto Sans Symbols"/>
                      </a:endParaRPr>
                    </a:p>
                  </a:txBody>
                  <a:tcPr marT="42825" marB="42825" marR="85650" marL="85650"/>
                </a:tc>
              </a:tr>
              <a:tr h="346425">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Etnicita</a:t>
                      </a:r>
                      <a:endParaRPr sz="1800" u="none" cap="none" strike="noStrike">
                        <a:latin typeface="Noto Sans Symbols"/>
                        <a:ea typeface="Noto Sans Symbols"/>
                        <a:cs typeface="Noto Sans Symbols"/>
                        <a:sym typeface="Noto Sans Symbols"/>
                      </a:endParaRPr>
                    </a:p>
                  </a:txBody>
                  <a:tcPr marT="42825" marB="42825" marR="85650" marL="85650"/>
                </a:tc>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Zaměstnání</a:t>
                      </a:r>
                      <a:endParaRPr sz="1800" u="none" cap="none" strike="noStrike">
                        <a:latin typeface="Noto Sans Symbols"/>
                        <a:ea typeface="Noto Sans Symbols"/>
                        <a:cs typeface="Noto Sans Symbols"/>
                        <a:sym typeface="Noto Sans Symbols"/>
                      </a:endParaRPr>
                    </a:p>
                  </a:txBody>
                  <a:tcPr marT="42825" marB="42825" marR="85650" marL="85650"/>
                </a:tc>
              </a:tr>
              <a:tr h="598075">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Rodičovský status</a:t>
                      </a:r>
                      <a:endParaRPr sz="1800" u="none" cap="none" strike="noStrike">
                        <a:latin typeface="Noto Sans Symbols"/>
                        <a:ea typeface="Noto Sans Symbols"/>
                        <a:cs typeface="Noto Sans Symbols"/>
                        <a:sym typeface="Noto Sans Symbols"/>
                      </a:endParaRPr>
                    </a:p>
                  </a:txBody>
                  <a:tcPr marT="42825" marB="42825" marR="85650" marL="85650"/>
                </a:tc>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Jazyk</a:t>
                      </a:r>
                      <a:endParaRPr sz="1800" u="none" cap="none" strike="noStrike">
                        <a:latin typeface="Noto Sans Symbols"/>
                        <a:ea typeface="Noto Sans Symbols"/>
                        <a:cs typeface="Noto Sans Symbols"/>
                        <a:sym typeface="Noto Sans Symbols"/>
                      </a:endParaRPr>
                    </a:p>
                  </a:txBody>
                  <a:tcPr marT="42825" marB="42825" marR="85650" marL="85650"/>
                </a:tc>
              </a:tr>
              <a:tr h="598075">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Místo </a:t>
                      </a:r>
                      <a:endParaRPr sz="1800" u="none" cap="none" strike="noStrike">
                        <a:latin typeface="Noto Sans Symbols"/>
                        <a:ea typeface="Noto Sans Symbols"/>
                        <a:cs typeface="Noto Sans Symbols"/>
                        <a:sym typeface="Noto Sans Symbols"/>
                      </a:endParaRPr>
                    </a:p>
                  </a:txBody>
                  <a:tcPr marT="42825" marB="42825" marR="85650" marL="85650"/>
                </a:tc>
                <a:tc>
                  <a:txBody>
                    <a:bodyPr/>
                    <a:lstStyle/>
                    <a:p>
                      <a:pPr indent="-342900" lvl="0" marL="342900" marR="0" rtl="0" algn="l">
                        <a:lnSpc>
                          <a:spcPct val="107000"/>
                        </a:lnSpc>
                        <a:spcBef>
                          <a:spcPts val="0"/>
                        </a:spcBef>
                        <a:spcAft>
                          <a:spcPts val="0"/>
                        </a:spcAft>
                        <a:buClr>
                          <a:srgbClr val="000000"/>
                        </a:buClr>
                        <a:buSzPts val="2400"/>
                        <a:buFont typeface="Arial"/>
                        <a:buChar char="❖"/>
                      </a:pPr>
                      <a:r>
                        <a:rPr lang="en-GB" sz="2400" u="none" cap="none" strike="noStrike"/>
                        <a:t>a mnoho dalšího.</a:t>
                      </a:r>
                      <a:endParaRPr sz="1800" u="none" cap="none" strike="noStrike">
                        <a:latin typeface="Noto Sans Symbols"/>
                        <a:ea typeface="Noto Sans Symbols"/>
                        <a:cs typeface="Noto Sans Symbols"/>
                        <a:sym typeface="Noto Sans Symbols"/>
                      </a:endParaRPr>
                    </a:p>
                  </a:txBody>
                  <a:tcPr marT="42825" marB="42825" marR="85650" marL="856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ph type="title"/>
          </p:nvPr>
        </p:nvSpPr>
        <p:spPr>
          <a:xfrm>
            <a:off x="838200" y="365125"/>
            <a:ext cx="753577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3600">
                <a:solidFill>
                  <a:srgbClr val="6789B9"/>
                </a:solidFill>
              </a:rPr>
              <a:t>2. téma: základy hlediska rozmanitosti jako příčiny diskriminace </a:t>
            </a:r>
            <a:endParaRPr sz="3600"/>
          </a:p>
        </p:txBody>
      </p:sp>
      <p:sp>
        <p:nvSpPr>
          <p:cNvPr id="262" name="Google Shape;26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8108"/>
              <a:buNone/>
            </a:pPr>
            <a:r>
              <a:rPr b="1" lang="en-GB" u="sng"/>
              <a:t>Zákonem chráněné atributy: </a:t>
            </a:r>
            <a:endParaRPr b="1"/>
          </a:p>
          <a:p>
            <a:pPr indent="-228600" lvl="0" marL="228600" rtl="0" algn="l">
              <a:lnSpc>
                <a:spcPct val="90000"/>
              </a:lnSpc>
              <a:spcBef>
                <a:spcPts val="1000"/>
              </a:spcBef>
              <a:spcAft>
                <a:spcPts val="0"/>
              </a:spcAft>
              <a:buClr>
                <a:schemeClr val="dk1"/>
              </a:buClr>
              <a:buSzPct val="108108"/>
              <a:buFont typeface="Noto Sans Symbols"/>
              <a:buChar char="⮚"/>
            </a:pPr>
            <a:r>
              <a:rPr lang="en-GB"/>
              <a:t>	věk</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rasa</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pohlaví</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změna pohlaví </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zdravotní postižení </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těhotenství a mateřství </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manželství a partnerství</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náboženství nebo víra </a:t>
            </a:r>
            <a:endParaRPr/>
          </a:p>
          <a:p>
            <a:pPr indent="-228600" lvl="0" marL="228600" rtl="0" algn="l">
              <a:lnSpc>
                <a:spcPct val="90000"/>
              </a:lnSpc>
              <a:spcBef>
                <a:spcPts val="1000"/>
              </a:spcBef>
              <a:spcAft>
                <a:spcPts val="0"/>
              </a:spcAft>
              <a:buClr>
                <a:schemeClr val="dk1"/>
              </a:buClr>
              <a:buSzPct val="108108"/>
              <a:buFont typeface="Noto Sans Symbols"/>
              <a:buChar char="⮚"/>
            </a:pPr>
            <a:r>
              <a:rPr lang="en-GB"/>
              <a:t>	sexuální orientace </a:t>
            </a:r>
            <a:endParaRPr/>
          </a:p>
        </p:txBody>
      </p:sp>
      <p:sp>
        <p:nvSpPr>
          <p:cNvPr id="263" name="Google Shape;26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64" name="Google Shape;264;p13"/>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pic>
        <p:nvPicPr>
          <p:cNvPr descr="Ein Bild, das Text enthält.&#10;&#10;Automatisch generierte Beschreibung" id="269" name="Google Shape;269;p14"/>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270" name="Google Shape;270;p14"/>
          <p:cNvSpPr/>
          <p:nvPr/>
        </p:nvSpPr>
        <p:spPr>
          <a:xfrm>
            <a:off x="7488621" y="227760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1" name="Google Shape;271;p14"/>
          <p:cNvSpPr txBox="1"/>
          <p:nvPr>
            <p:ph type="title"/>
          </p:nvPr>
        </p:nvSpPr>
        <p:spPr>
          <a:xfrm>
            <a:off x="7861738" y="3021752"/>
            <a:ext cx="4012323" cy="273765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lang="en-GB" sz="4400"/>
              <a:t>Rizikové skupiny a rizikové situace pro násilí v zaměstnání</a:t>
            </a:r>
            <a:endParaRPr/>
          </a:p>
        </p:txBody>
      </p:sp>
      <p:sp>
        <p:nvSpPr>
          <p:cNvPr id="272" name="Google Shape;272;p14"/>
          <p:cNvSpPr txBox="1"/>
          <p:nvPr>
            <p:ph idx="2" type="body"/>
          </p:nvPr>
        </p:nvSpPr>
        <p:spPr>
          <a:xfrm>
            <a:off x="7861738" y="5967056"/>
            <a:ext cx="4330262" cy="68328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GB" sz="4400"/>
              <a:t>3. téma</a:t>
            </a:r>
            <a:endParaRPr sz="4400"/>
          </a:p>
        </p:txBody>
      </p:sp>
      <p:cxnSp>
        <p:nvCxnSpPr>
          <p:cNvPr id="273" name="Google Shape;273;p14"/>
          <p:cNvCxnSpPr/>
          <p:nvPr/>
        </p:nvCxnSpPr>
        <p:spPr>
          <a:xfrm>
            <a:off x="8645121" y="5837474"/>
            <a:ext cx="2605838"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839789" y="457200"/>
            <a:ext cx="7770812" cy="128995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SzPts val="3200"/>
              <a:buNone/>
            </a:pPr>
            <a:r>
              <a:rPr lang="en-GB" sz="3600">
                <a:solidFill>
                  <a:srgbClr val="6789B9"/>
                </a:solidFill>
              </a:rPr>
              <a:t>3. téma: rizikové skupiny a rizikové situace pro násilí v zaměstnání</a:t>
            </a:r>
            <a:endParaRPr/>
          </a:p>
        </p:txBody>
      </p:sp>
      <p:sp>
        <p:nvSpPr>
          <p:cNvPr id="279" name="Google Shape;279;p15"/>
          <p:cNvSpPr txBox="1"/>
          <p:nvPr>
            <p:ph idx="2" type="body"/>
          </p:nvPr>
        </p:nvSpPr>
        <p:spPr>
          <a:xfrm>
            <a:off x="838200" y="2474912"/>
            <a:ext cx="10116683" cy="39258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GB" sz="2400"/>
              <a:t>Ohrožené skupiny pracovníků: </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Ženy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Pracovníci na částečný úvazek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Mladí pracovníci a přechodný trh práce</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Imigranti a etnické menšiny</a:t>
            </a:r>
            <a:endParaRPr sz="1800"/>
          </a:p>
        </p:txBody>
      </p:sp>
      <p:sp>
        <p:nvSpPr>
          <p:cNvPr id="280" name="Google Shape;28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81" name="Google Shape;281;p15"/>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6"/>
          <p:cNvSpPr/>
          <p:nvPr/>
        </p:nvSpPr>
        <p:spPr>
          <a:xfrm flipH="1">
            <a:off x="7366612"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287" name="Google Shape;287;p16"/>
          <p:cNvSpPr txBox="1"/>
          <p:nvPr>
            <p:ph type="title"/>
          </p:nvPr>
        </p:nvSpPr>
        <p:spPr>
          <a:xfrm>
            <a:off x="839789" y="457200"/>
            <a:ext cx="7770812" cy="12899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GB" sz="3200">
                <a:solidFill>
                  <a:srgbClr val="6789B9"/>
                </a:solidFill>
              </a:rPr>
              <a:t>3. téma: rizikové skupiny a rizikové situace pro násilí v zaměstnání</a:t>
            </a:r>
            <a:endParaRPr/>
          </a:p>
        </p:txBody>
      </p:sp>
      <p:sp>
        <p:nvSpPr>
          <p:cNvPr id="288" name="Google Shape;288;p16"/>
          <p:cNvSpPr txBox="1"/>
          <p:nvPr>
            <p:ph idx="2" type="body"/>
          </p:nvPr>
        </p:nvSpPr>
        <p:spPr>
          <a:xfrm>
            <a:off x="839788" y="1943100"/>
            <a:ext cx="10116683" cy="392588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b="1" lang="en-GB" sz="2400"/>
              <a:t>Citlivé situace: </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Dlouhé směny, nepravidelná a neobvyklá pracovní doba</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Nejistota příjmu</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Neformální ekonomika</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Catering pro klienty nočních podniků</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Stres a tlak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Nedostatek kontroly v práci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Vyhoření</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Pracoviště se nachází v oblasti s vysokou kriminalitou</a:t>
            </a:r>
            <a:endParaRPr/>
          </a:p>
          <a:p>
            <a:pPr indent="0" lvl="0" marL="0" rtl="0" algn="l">
              <a:lnSpc>
                <a:spcPct val="90000"/>
              </a:lnSpc>
              <a:spcBef>
                <a:spcPts val="1000"/>
              </a:spcBef>
              <a:spcAft>
                <a:spcPts val="0"/>
              </a:spcAft>
              <a:buClr>
                <a:schemeClr val="dk1"/>
              </a:buClr>
              <a:buSzPts val="2400"/>
              <a:buNone/>
            </a:pPr>
            <a:r>
              <a:t/>
            </a:r>
            <a:endParaRPr sz="2400"/>
          </a:p>
        </p:txBody>
      </p:sp>
      <p:sp>
        <p:nvSpPr>
          <p:cNvPr id="289" name="Google Shape;28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
          <p:cNvSpPr txBox="1"/>
          <p:nvPr>
            <p:ph type="title"/>
          </p:nvPr>
        </p:nvSpPr>
        <p:spPr>
          <a:xfrm>
            <a:off x="311923" y="466982"/>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Základní přehled</a:t>
            </a:r>
            <a:endParaRPr/>
          </a:p>
        </p:txBody>
      </p:sp>
      <p:sp>
        <p:nvSpPr>
          <p:cNvPr id="103" name="Google Shape;103;p2"/>
          <p:cNvSpPr txBox="1"/>
          <p:nvPr>
            <p:ph idx="1" type="body"/>
          </p:nvPr>
        </p:nvSpPr>
        <p:spPr>
          <a:xfrm>
            <a:off x="614854" y="1055765"/>
            <a:ext cx="4909253" cy="647698"/>
          </a:xfrm>
          <a:prstGeom prst="rect">
            <a:avLst/>
          </a:prstGeom>
          <a:noFill/>
          <a:ln>
            <a:noFill/>
          </a:ln>
        </p:spPr>
        <p:txBody>
          <a:bodyPr anchorCtr="0" anchor="t" bIns="45700" lIns="91425" spcFirstLastPara="1" rIns="91425" wrap="square" tIns="45700">
            <a:noAutofit/>
          </a:bodyPr>
          <a:lstStyle/>
          <a:p>
            <a:pPr indent="-76200" lvl="0" marL="228600" rtl="0" algn="l">
              <a:lnSpc>
                <a:spcPct val="90000"/>
              </a:lnSpc>
              <a:spcBef>
                <a:spcPts val="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lang="en-GB" sz="2400">
                <a:latin typeface="Arial"/>
                <a:ea typeface="Arial"/>
                <a:cs typeface="Arial"/>
                <a:sym typeface="Arial"/>
              </a:rPr>
              <a:t>      </a:t>
            </a:r>
            <a:r>
              <a:rPr lang="en-GB" sz="2400"/>
              <a:t>Modul obsahuje 4 jednotky</a:t>
            </a:r>
            <a:endParaRPr/>
          </a:p>
        </p:txBody>
      </p:sp>
      <p:sp>
        <p:nvSpPr>
          <p:cNvPr id="104" name="Google Shape;104;p2"/>
          <p:cNvSpPr txBox="1"/>
          <p:nvPr/>
        </p:nvSpPr>
        <p:spPr>
          <a:xfrm>
            <a:off x="297872" y="6298110"/>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05" name="Google Shape;10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06" name="Google Shape;106;p2"/>
          <p:cNvSpPr txBox="1"/>
          <p:nvPr/>
        </p:nvSpPr>
        <p:spPr>
          <a:xfrm>
            <a:off x="3339637" y="1785468"/>
            <a:ext cx="3873731"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How many units does this module consist of? What is important for the learner to know at the beginning of this module? Are there any recommendations from you on how the learner can best work through the content (for example, what is relevant in the framework)?</a:t>
            </a:r>
            <a:endParaRPr/>
          </a:p>
        </p:txBody>
      </p:sp>
      <p:pic>
        <p:nvPicPr>
          <p:cNvPr descr="Informationen Silhouette" id="107" name="Google Shape;107;p2"/>
          <p:cNvPicPr preferRelativeResize="0"/>
          <p:nvPr/>
        </p:nvPicPr>
        <p:blipFill rotWithShape="1">
          <a:blip r:embed="rId3">
            <a:alphaModFix/>
          </a:blip>
          <a:srcRect b="0" l="0" r="0" t="0"/>
          <a:stretch/>
        </p:blipFill>
        <p:spPr>
          <a:xfrm>
            <a:off x="297872" y="1397537"/>
            <a:ext cx="613881" cy="613881"/>
          </a:xfrm>
          <a:prstGeom prst="rect">
            <a:avLst/>
          </a:prstGeom>
          <a:noFill/>
          <a:ln>
            <a:noFill/>
          </a:ln>
        </p:spPr>
      </p:pic>
      <p:pic>
        <p:nvPicPr>
          <p:cNvPr descr="Informationen Silhouette" id="108" name="Google Shape;108;p2"/>
          <p:cNvPicPr preferRelativeResize="0"/>
          <p:nvPr/>
        </p:nvPicPr>
        <p:blipFill rotWithShape="1">
          <a:blip r:embed="rId3">
            <a:alphaModFix/>
          </a:blip>
          <a:srcRect b="0" l="0" r="0" t="0"/>
          <a:stretch/>
        </p:blipFill>
        <p:spPr>
          <a:xfrm>
            <a:off x="283586" y="3943533"/>
            <a:ext cx="613881" cy="613881"/>
          </a:xfrm>
          <a:prstGeom prst="rect">
            <a:avLst/>
          </a:prstGeom>
          <a:noFill/>
          <a:ln>
            <a:noFill/>
          </a:ln>
        </p:spPr>
      </p:pic>
      <p:pic>
        <p:nvPicPr>
          <p:cNvPr descr="Informationen Silhouette" id="109" name="Google Shape;109;p2"/>
          <p:cNvPicPr preferRelativeResize="0"/>
          <p:nvPr/>
        </p:nvPicPr>
        <p:blipFill rotWithShape="1">
          <a:blip r:embed="rId3">
            <a:alphaModFix/>
          </a:blip>
          <a:srcRect b="0" l="0" r="0" t="0"/>
          <a:stretch/>
        </p:blipFill>
        <p:spPr>
          <a:xfrm>
            <a:off x="283588" y="2561099"/>
            <a:ext cx="613881" cy="613881"/>
          </a:xfrm>
          <a:prstGeom prst="rect">
            <a:avLst/>
          </a:prstGeom>
          <a:noFill/>
          <a:ln>
            <a:noFill/>
          </a:ln>
        </p:spPr>
      </p:pic>
      <p:sp>
        <p:nvSpPr>
          <p:cNvPr id="110" name="Google Shape;110;p2"/>
          <p:cNvSpPr txBox="1"/>
          <p:nvPr/>
        </p:nvSpPr>
        <p:spPr>
          <a:xfrm>
            <a:off x="590526" y="3605158"/>
            <a:ext cx="9582174" cy="871474"/>
          </a:xfrm>
          <a:prstGeom prst="rect">
            <a:avLst/>
          </a:prstGeom>
          <a:noFill/>
          <a:ln>
            <a:noFill/>
          </a:ln>
        </p:spPr>
        <p:txBody>
          <a:bodyPr anchorCtr="0" anchor="t" bIns="45700" lIns="91425" spcFirstLastPara="1" rIns="91425" wrap="square" tIns="45700">
            <a:noAutofit/>
          </a:bodyPr>
          <a:lstStyle/>
          <a:p>
            <a:pPr indent="-76200" lvl="0" marL="22860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GB" sz="2400" u="none" cap="none" strike="noStrike">
                <a:solidFill>
                  <a:schemeClr val="dk1"/>
                </a:solidFill>
                <a:latin typeface="Calibri"/>
                <a:ea typeface="Calibri"/>
                <a:cs typeface="Calibri"/>
                <a:sym typeface="Calibri"/>
              </a:rPr>
              <a:t>       Dále se zabývá aspekty diverzity.</a:t>
            </a:r>
            <a:endParaRPr/>
          </a:p>
        </p:txBody>
      </p:sp>
      <p:sp>
        <p:nvSpPr>
          <p:cNvPr id="111" name="Google Shape;111;p2"/>
          <p:cNvSpPr txBox="1"/>
          <p:nvPr/>
        </p:nvSpPr>
        <p:spPr>
          <a:xfrm>
            <a:off x="1183798" y="2400117"/>
            <a:ext cx="8188802" cy="7675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 name="Google Shape;112;p2"/>
          <p:cNvSpPr txBox="1"/>
          <p:nvPr/>
        </p:nvSpPr>
        <p:spPr>
          <a:xfrm>
            <a:off x="1183798" y="2507750"/>
            <a:ext cx="9286209"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Modul obsahuje přehled témat násilí a diskriminace, jejich druhů a forem a dále se zabývá faktory, které umožňují jejich vznik.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pic>
        <p:nvPicPr>
          <p:cNvPr descr="Ein Bild, das Text enthält.&#10;&#10;Automatisch generierte Beschreibung" id="294" name="Google Shape;294;p17"/>
          <p:cNvPicPr preferRelativeResize="0"/>
          <p:nvPr>
            <p:ph idx="1" type="body"/>
          </p:nvPr>
        </p:nvPicPr>
        <p:blipFill rotWithShape="1">
          <a:blip r:embed="rId3">
            <a:alphaModFix/>
          </a:blip>
          <a:srcRect b="7316" l="0" r="0" t="8415"/>
          <a:stretch/>
        </p:blipFill>
        <p:spPr>
          <a:xfrm>
            <a:off x="0" y="-32156"/>
            <a:ext cx="12192000" cy="6890156"/>
          </a:xfrm>
          <a:prstGeom prst="rect">
            <a:avLst/>
          </a:prstGeom>
          <a:noFill/>
          <a:ln>
            <a:noFill/>
          </a:ln>
        </p:spPr>
      </p:pic>
      <p:sp>
        <p:nvSpPr>
          <p:cNvPr id="295" name="Google Shape;295;p17"/>
          <p:cNvSpPr/>
          <p:nvPr/>
        </p:nvSpPr>
        <p:spPr>
          <a:xfrm flipH="1">
            <a:off x="0" y="818197"/>
            <a:ext cx="6224530" cy="6039803"/>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96" name="Google Shape;296;p17"/>
          <p:cNvSpPr txBox="1"/>
          <p:nvPr>
            <p:ph type="title"/>
          </p:nvPr>
        </p:nvSpPr>
        <p:spPr>
          <a:xfrm>
            <a:off x="0" y="2510332"/>
            <a:ext cx="6017172" cy="342275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b="1" lang="en-GB" sz="3600"/>
              <a:t>Mikro-, mezo- a makroúroveň v organizacích jako příčiny násilí na pracovišti a kulturní vlivy v pracovním kontextu. Specifika interkulturních týmů</a:t>
            </a:r>
            <a:endParaRPr/>
          </a:p>
        </p:txBody>
      </p:sp>
      <p:cxnSp>
        <p:nvCxnSpPr>
          <p:cNvPr id="297" name="Google Shape;297;p17"/>
          <p:cNvCxnSpPr/>
          <p:nvPr/>
        </p:nvCxnSpPr>
        <p:spPr>
          <a:xfrm>
            <a:off x="1490719" y="5712043"/>
            <a:ext cx="3092298" cy="0"/>
          </a:xfrm>
          <a:prstGeom prst="straightConnector1">
            <a:avLst/>
          </a:prstGeom>
          <a:noFill/>
          <a:ln cap="sq" cmpd="sng" w="25400">
            <a:solidFill>
              <a:srgbClr val="262626"/>
            </a:solidFill>
            <a:prstDash val="solid"/>
            <a:bevel/>
            <a:headEnd len="sm" w="sm" type="none"/>
            <a:tailEnd len="sm" w="sm" type="none"/>
          </a:ln>
        </p:spPr>
      </p:cxnSp>
      <p:sp>
        <p:nvSpPr>
          <p:cNvPr id="298" name="Google Shape;298;p17"/>
          <p:cNvSpPr txBox="1"/>
          <p:nvPr/>
        </p:nvSpPr>
        <p:spPr>
          <a:xfrm>
            <a:off x="7861738" y="5249806"/>
            <a:ext cx="4330262" cy="68328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rPr b="0" i="0" lang="en-GB" sz="2000" u="none" cap="none" strike="noStrike">
                <a:solidFill>
                  <a:schemeClr val="dk1"/>
                </a:solidFill>
                <a:latin typeface="Calibri"/>
                <a:ea typeface="Calibri"/>
                <a:cs typeface="Calibri"/>
                <a:sym typeface="Calibri"/>
              </a:rPr>
              <a:t>1</a:t>
            </a:r>
            <a:endParaRPr b="0" i="0" sz="2000" u="none" cap="none" strike="noStrike">
              <a:solidFill>
                <a:schemeClr val="dk1"/>
              </a:solidFill>
              <a:latin typeface="Calibri"/>
              <a:ea typeface="Calibri"/>
              <a:cs typeface="Calibri"/>
              <a:sym typeface="Calibri"/>
            </a:endParaRPr>
          </a:p>
        </p:txBody>
      </p:sp>
      <p:sp>
        <p:nvSpPr>
          <p:cNvPr id="299" name="Google Shape;299;p17"/>
          <p:cNvSpPr txBox="1"/>
          <p:nvPr/>
        </p:nvSpPr>
        <p:spPr>
          <a:xfrm>
            <a:off x="663630" y="5816991"/>
            <a:ext cx="4330262" cy="68328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0" i="0" lang="en-GB" sz="4000" u="none" cap="none" strike="noStrike">
                <a:solidFill>
                  <a:schemeClr val="dk1"/>
                </a:solidFill>
                <a:latin typeface="Calibri"/>
                <a:ea typeface="Calibri"/>
                <a:cs typeface="Calibri"/>
                <a:sym typeface="Calibri"/>
              </a:rPr>
              <a:t>4. téma</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8"/>
          <p:cNvSpPr txBox="1"/>
          <p:nvPr>
            <p:ph type="title"/>
          </p:nvPr>
        </p:nvSpPr>
        <p:spPr>
          <a:xfrm>
            <a:off x="839788" y="457200"/>
            <a:ext cx="10514012"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None/>
            </a:pPr>
            <a:r>
              <a:rPr lang="en-GB">
                <a:solidFill>
                  <a:srgbClr val="6789B9"/>
                </a:solidFill>
              </a:rPr>
              <a:t>4. téma: mikro-, mezo- a makroúroveň v organizacích jako příčiny násilí na pracovišti a kulturní vlivy v pracovním kontextu. Specifika interkulturních týmů</a:t>
            </a:r>
            <a:endParaRPr/>
          </a:p>
        </p:txBody>
      </p:sp>
      <p:sp>
        <p:nvSpPr>
          <p:cNvPr id="305" name="Google Shape;305;p18"/>
          <p:cNvSpPr txBox="1"/>
          <p:nvPr>
            <p:ph idx="2" type="body"/>
          </p:nvPr>
        </p:nvSpPr>
        <p:spPr>
          <a:xfrm>
            <a:off x="839788" y="2353218"/>
            <a:ext cx="10514012" cy="3811588"/>
          </a:xfrm>
          <a:prstGeom prst="rect">
            <a:avLst/>
          </a:prstGeom>
          <a:noFill/>
          <a:ln>
            <a:noFill/>
          </a:ln>
        </p:spPr>
        <p:txBody>
          <a:bodyPr anchorCtr="0" anchor="t" bIns="45700" lIns="91425" spcFirstLastPara="1" rIns="91425" wrap="square" tIns="45700">
            <a:normAutofit/>
          </a:bodyPr>
          <a:lstStyle/>
          <a:p>
            <a:pPr indent="-285750" lvl="0" marL="285750" rtl="0" algn="l">
              <a:lnSpc>
                <a:spcPct val="150000"/>
              </a:lnSpc>
              <a:spcBef>
                <a:spcPts val="0"/>
              </a:spcBef>
              <a:spcAft>
                <a:spcPts val="0"/>
              </a:spcAft>
              <a:buClr>
                <a:schemeClr val="dk1"/>
              </a:buClr>
              <a:buSzPts val="2400"/>
              <a:buFont typeface="Noto Sans Symbols"/>
              <a:buChar char="⮚"/>
            </a:pPr>
            <a:r>
              <a:rPr lang="en-GB" sz="2400"/>
              <a:t>Environmentální faktory se často omezují na faktory organizačního prostředí, jako je například kultura.</a:t>
            </a:r>
            <a:endParaRPr/>
          </a:p>
          <a:p>
            <a:pPr indent="-285750" lvl="0" marL="285750" rtl="0" algn="l">
              <a:lnSpc>
                <a:spcPct val="150000"/>
              </a:lnSpc>
              <a:spcBef>
                <a:spcPts val="0"/>
              </a:spcBef>
              <a:spcAft>
                <a:spcPts val="0"/>
              </a:spcAft>
              <a:buClr>
                <a:schemeClr val="dk1"/>
              </a:buClr>
              <a:buSzPts val="2400"/>
              <a:buFont typeface="Noto Sans Symbols"/>
              <a:buChar char="⮚"/>
            </a:pPr>
            <a:r>
              <a:rPr lang="en-GB" sz="2400"/>
              <a:t>Socioekonomický status (např. chudoba, nezaměstnanost atd.) je často spojován s násilnou trestnou činností.</a:t>
            </a:r>
            <a:endParaRPr/>
          </a:p>
          <a:p>
            <a:pPr indent="-285750" lvl="0" marL="285750" rtl="0" algn="l">
              <a:lnSpc>
                <a:spcPct val="150000"/>
              </a:lnSpc>
              <a:spcBef>
                <a:spcPts val="0"/>
              </a:spcBef>
              <a:spcAft>
                <a:spcPts val="0"/>
              </a:spcAft>
              <a:buClr>
                <a:schemeClr val="dk1"/>
              </a:buClr>
              <a:buSzPts val="2400"/>
              <a:buFont typeface="Noto Sans Symbols"/>
              <a:buChar char="⮚"/>
            </a:pPr>
            <a:r>
              <a:rPr lang="en-GB" sz="2400"/>
              <a:t>Jedním ze stresových faktorů, u nichž byla prokázána souvislost s agresí na pracovišti, jsou sociální změny (které se obvykle týkají politických záležitostí)</a:t>
            </a:r>
            <a:endParaRPr sz="4800"/>
          </a:p>
        </p:txBody>
      </p:sp>
      <p:sp>
        <p:nvSpPr>
          <p:cNvPr id="306" name="Google Shape;30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19"/>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312" name="Google Shape;312;p19"/>
          <p:cNvSpPr/>
          <p:nvPr/>
        </p:nvSpPr>
        <p:spPr>
          <a:xfrm>
            <a:off x="80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13" name="Google Shape;313;p19"/>
          <p:cNvSpPr txBox="1"/>
          <p:nvPr>
            <p:ph type="title"/>
          </p:nvPr>
        </p:nvSpPr>
        <p:spPr>
          <a:xfrm>
            <a:off x="838988" y="640900"/>
            <a:ext cx="10514100" cy="8904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sz="4000" u="sng">
                <a:solidFill>
                  <a:schemeClr val="lt1"/>
                </a:solidFill>
              </a:rPr>
              <a:t>Cvičení</a:t>
            </a:r>
            <a:r>
              <a:rPr lang="en-GB" sz="4000">
                <a:solidFill>
                  <a:schemeClr val="lt1"/>
                </a:solidFill>
                <a:latin typeface="Calibri"/>
                <a:ea typeface="Calibri"/>
                <a:cs typeface="Calibri"/>
                <a:sym typeface="Calibri"/>
              </a:rPr>
              <a:t>:</a:t>
            </a:r>
            <a:r>
              <a:rPr lang="en-GB" sz="4000">
                <a:solidFill>
                  <a:schemeClr val="lt1"/>
                </a:solidFill>
              </a:rPr>
              <a:t> </a:t>
            </a:r>
            <a:endParaRPr/>
          </a:p>
          <a:p>
            <a:pPr indent="0" lvl="0" marL="0" rtl="0" algn="l">
              <a:lnSpc>
                <a:spcPct val="90000"/>
              </a:lnSpc>
              <a:spcBef>
                <a:spcPts val="0"/>
              </a:spcBef>
              <a:spcAft>
                <a:spcPts val="0"/>
              </a:spcAft>
              <a:buClr>
                <a:schemeClr val="lt1"/>
              </a:buClr>
              <a:buSzPct val="100000"/>
              <a:buFont typeface="Calibri"/>
              <a:buNone/>
            </a:pPr>
            <a:r>
              <a:rPr lang="en-GB">
                <a:solidFill>
                  <a:srgbClr val="FFFFFF"/>
                </a:solidFill>
              </a:rPr>
              <a:t>(20 minut) </a:t>
            </a:r>
            <a:r>
              <a:rPr lang="en-GB" sz="4000" u="sng">
                <a:solidFill>
                  <a:schemeClr val="lt1"/>
                </a:solidFill>
                <a:latin typeface="Calibri"/>
                <a:ea typeface="Calibri"/>
                <a:cs typeface="Calibri"/>
                <a:sym typeface="Calibri"/>
              </a:rPr>
              <a:t> </a:t>
            </a:r>
            <a:endParaRPr/>
          </a:p>
        </p:txBody>
      </p:sp>
      <p:sp>
        <p:nvSpPr>
          <p:cNvPr id="314" name="Google Shape;314;p19"/>
          <p:cNvSpPr txBox="1"/>
          <p:nvPr>
            <p:ph idx="2" type="body"/>
          </p:nvPr>
        </p:nvSpPr>
        <p:spPr>
          <a:xfrm>
            <a:off x="839800" y="2057400"/>
            <a:ext cx="4210665" cy="3811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50000"/>
              </a:lnSpc>
              <a:spcBef>
                <a:spcPts val="1000"/>
              </a:spcBef>
              <a:spcAft>
                <a:spcPts val="0"/>
              </a:spcAft>
              <a:buClr>
                <a:schemeClr val="dk1"/>
              </a:buClr>
              <a:buSzPts val="1100"/>
              <a:buFont typeface="Arial"/>
              <a:buNone/>
            </a:pPr>
            <a:r>
              <a:rPr lang="en-GB" sz="2800">
                <a:solidFill>
                  <a:srgbClr val="FFFFFF"/>
                </a:solidFill>
              </a:rPr>
              <a:t>Na základě materiálů z tohoto oddílu napište ve skupinách po třech všechny druhy diskriminace a charakteristiky chráněné zákonem.</a:t>
            </a:r>
            <a:endParaRPr sz="2800">
              <a:solidFill>
                <a:schemeClr val="lt1"/>
              </a:solidFill>
            </a:endParaRPr>
          </a:p>
        </p:txBody>
      </p:sp>
      <p:sp>
        <p:nvSpPr>
          <p:cNvPr id="315" name="Google Shape;31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0"/>
          <p:cNvSpPr txBox="1"/>
          <p:nvPr>
            <p:ph idx="2" type="body"/>
          </p:nvPr>
        </p:nvSpPr>
        <p:spPr>
          <a:xfrm>
            <a:off x="839788" y="647699"/>
            <a:ext cx="10031412" cy="60737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E8FBC"/>
              </a:buClr>
              <a:buSzPts val="2800"/>
              <a:buNone/>
            </a:pPr>
            <a:r>
              <a:rPr lang="en-GB" sz="2800">
                <a:solidFill>
                  <a:srgbClr val="6E8FBC"/>
                </a:solidFill>
              </a:rPr>
              <a:t>Zdroje: </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GB" sz="1800"/>
              <a:t>Argrusa, J. F., Coats, W., Tanner, J., and Leong, J. S. L. L. (2002): Hong Kong and New Orleans: A comparative study of perceptions of restaurant employees on sexual harassment. International Journal of Hospitality and Tourism Administration, 3, 3, 19-31 </a:t>
            </a:r>
            <a:endParaRPr/>
          </a:p>
          <a:p>
            <a:pPr indent="0" lvl="0" marL="0" rtl="0" algn="l">
              <a:lnSpc>
                <a:spcPct val="90000"/>
              </a:lnSpc>
              <a:spcBef>
                <a:spcPts val="1000"/>
              </a:spcBef>
              <a:spcAft>
                <a:spcPts val="0"/>
              </a:spcAft>
              <a:buClr>
                <a:schemeClr val="dk1"/>
              </a:buClr>
              <a:buSzPts val="1800"/>
              <a:buNone/>
            </a:pPr>
            <a:r>
              <a:rPr lang="en-GB" sz="1800"/>
              <a:t>Argrusa, J. F., Coats, W., Tanner, J., and Leong, J. S. L. L. (2002): Hong Kong and New Orleans: A comparative study of perceptions of restaurant employees on sexual harassment. International Journal of Hospitality and Tourism Administration, 3, 3, 19-31 </a:t>
            </a:r>
            <a:endParaRPr/>
          </a:p>
          <a:p>
            <a:pPr indent="0" lvl="0" marL="0" rtl="0" algn="l">
              <a:lnSpc>
                <a:spcPct val="90000"/>
              </a:lnSpc>
              <a:spcBef>
                <a:spcPts val="1000"/>
              </a:spcBef>
              <a:spcAft>
                <a:spcPts val="0"/>
              </a:spcAft>
              <a:buClr>
                <a:schemeClr val="dk1"/>
              </a:buClr>
              <a:buSzPts val="1800"/>
              <a:buNone/>
            </a:pPr>
            <a:r>
              <a:rPr lang="en-GB" sz="1800"/>
              <a:t>Baron, R. A., &amp; Neuman, J. H. (1996). Workplace violence and workplace aggression: Evidence on their relative frequency and potential causes. Aggressive Behavior: Official Journal of the International Society for Research on Aggression, 22(3), 161-173.</a:t>
            </a:r>
            <a:endParaRPr/>
          </a:p>
          <a:p>
            <a:pPr indent="0" lvl="0" marL="0" rtl="0" algn="l">
              <a:lnSpc>
                <a:spcPct val="90000"/>
              </a:lnSpc>
              <a:spcBef>
                <a:spcPts val="1000"/>
              </a:spcBef>
              <a:spcAft>
                <a:spcPts val="0"/>
              </a:spcAft>
              <a:buClr>
                <a:schemeClr val="dk1"/>
              </a:buClr>
              <a:buSzPts val="1800"/>
              <a:buNone/>
            </a:pPr>
            <a:r>
              <a:rPr lang="en-GB" sz="1800"/>
              <a:t>Di Martino, V., Hoel, H., and Cooper, C. L. (2003): Violence and harassment in the workplace: A review of the literature. European Foundation for the Improvement of Living and Working Conditions: Dublin</a:t>
            </a:r>
            <a:endParaRPr/>
          </a:p>
          <a:p>
            <a:pPr indent="0" lvl="0" marL="0" rtl="0" algn="l">
              <a:lnSpc>
                <a:spcPct val="90000"/>
              </a:lnSpc>
              <a:spcBef>
                <a:spcPts val="1000"/>
              </a:spcBef>
              <a:spcAft>
                <a:spcPts val="0"/>
              </a:spcAft>
              <a:buClr>
                <a:schemeClr val="dk1"/>
              </a:buClr>
              <a:buSzPts val="1800"/>
              <a:buNone/>
            </a:pPr>
            <a:r>
              <a:rPr lang="en-GB" sz="1800"/>
              <a:t>Hoel, H. (1993): The question of union democracy in the Norwegian hotel and catering industry. Unpublished MSc thesis, University of Salford, United Kingdom Hoel, H. (2002): Bullying at work in Great Britain. Unpublished doctoral di</a:t>
            </a:r>
            <a:endParaRPr/>
          </a:p>
          <a:p>
            <a:pPr indent="0" lvl="0" marL="0" rtl="0" algn="l">
              <a:lnSpc>
                <a:spcPct val="90000"/>
              </a:lnSpc>
              <a:spcBef>
                <a:spcPts val="1000"/>
              </a:spcBef>
              <a:spcAft>
                <a:spcPts val="0"/>
              </a:spcAft>
              <a:buClr>
                <a:schemeClr val="dk1"/>
              </a:buClr>
              <a:buSzPts val="1800"/>
              <a:buNone/>
            </a:pPr>
            <a:r>
              <a:rPr lang="en-GB" sz="1800"/>
              <a:t>Hoel, H. (1993): The question of union democracy in the Norwegian hotel and catering industry. Unpublished MSc thesis, University of Salford, United Kingdom</a:t>
            </a:r>
            <a:endParaRPr/>
          </a:p>
          <a:p>
            <a:pPr indent="0" lvl="0" marL="0" rtl="0" algn="l">
              <a:lnSpc>
                <a:spcPct val="90000"/>
              </a:lnSpc>
              <a:spcBef>
                <a:spcPts val="1000"/>
              </a:spcBef>
              <a:spcAft>
                <a:spcPts val="0"/>
              </a:spcAft>
              <a:buClr>
                <a:schemeClr val="dk1"/>
              </a:buClr>
              <a:buSzPts val="1800"/>
              <a:buNone/>
            </a:pPr>
            <a:r>
              <a:rPr lang="en-GB" sz="1800"/>
              <a:t>Hotel and Caterer (1995): Letter from Neil Savage, 12 October, pp. 40-42</a:t>
            </a:r>
            <a:endParaRPr/>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p:txBody>
      </p:sp>
      <p:sp>
        <p:nvSpPr>
          <p:cNvPr id="321" name="Google Shape;32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idx="2" type="body"/>
          </p:nvPr>
        </p:nvSpPr>
        <p:spPr>
          <a:xfrm>
            <a:off x="839788" y="647699"/>
            <a:ext cx="10031412" cy="60737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3"/>
              </a:rPr>
              <a:t>https://springinstitute.org/whats-difference-multicultural-intercultural-cross-cultural-communication/</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4"/>
              </a:rPr>
              <a:t>https://www.hrsolutions-uk.com/4-types-of-discrimination/</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5"/>
              </a:rPr>
              <a:t>https://www.ilo.org/wcmsp5/groups/public/---ed_dialogue/---sector/documents/publication/wcms_161998.pdf</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6"/>
              </a:rPr>
              <a:t>https://www.nabet.us/proceedings-archive/NABET-Proceedings-2018.pdf#page=121</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7"/>
              </a:rPr>
              <a:t>https://www.personio.com/hr-lexicon/types-of-discrimination/#1</a:t>
            </a:r>
            <a:endParaRPr sz="1800"/>
          </a:p>
          <a:p>
            <a:pPr indent="0" lvl="0" marL="0" rtl="0" algn="l">
              <a:lnSpc>
                <a:spcPct val="90000"/>
              </a:lnSpc>
              <a:spcBef>
                <a:spcPts val="1000"/>
              </a:spcBef>
              <a:spcAft>
                <a:spcPts val="0"/>
              </a:spcAft>
              <a:buClr>
                <a:schemeClr val="dk1"/>
              </a:buClr>
              <a:buSzPts val="1800"/>
              <a:buNone/>
            </a:pPr>
            <a:r>
              <a:rPr lang="en-GB" sz="1800"/>
              <a:t>Jackson, S. E. (1992). “Team composition in organizational settings: Issues in managing an increasingly diverse work force” in Group process and productivity. Eds. S. Worchel, W. Wood, and J. A. Simpson (Newbury Park, CA: Sage), 136-180.</a:t>
            </a:r>
            <a:endParaRPr/>
          </a:p>
          <a:p>
            <a:pPr indent="0" lvl="0" marL="0" rtl="0" algn="l">
              <a:lnSpc>
                <a:spcPct val="90000"/>
              </a:lnSpc>
              <a:spcBef>
                <a:spcPts val="1000"/>
              </a:spcBef>
              <a:spcAft>
                <a:spcPts val="0"/>
              </a:spcAft>
              <a:buClr>
                <a:schemeClr val="dk1"/>
              </a:buClr>
              <a:buSzPts val="1800"/>
              <a:buNone/>
            </a:pPr>
            <a:r>
              <a:rPr lang="en-GB" sz="1800"/>
              <a:t>Karasek, (1979): Job demands, job decision latitude and mental strain: implications for job redesign. Administrative Science Quarterly, 24, 285-330</a:t>
            </a:r>
            <a:endParaRPr/>
          </a:p>
          <a:p>
            <a:pPr indent="0" lvl="0" marL="0" rtl="0" algn="l">
              <a:lnSpc>
                <a:spcPct val="90000"/>
              </a:lnSpc>
              <a:spcBef>
                <a:spcPts val="1000"/>
              </a:spcBef>
              <a:spcAft>
                <a:spcPts val="0"/>
              </a:spcAft>
              <a:buClr>
                <a:schemeClr val="dk1"/>
              </a:buClr>
              <a:buSzPts val="1800"/>
              <a:buNone/>
            </a:pPr>
            <a:r>
              <a:rPr lang="en-GB" sz="1800"/>
              <a:t>Lankford, A. (2013). A comparative analysis of suicide terrorists and rampage, workplace, and school shooters in the United States from 1990 to 2010. Homicide Studies, 17(3), 255-274.</a:t>
            </a:r>
            <a:endParaRPr/>
          </a:p>
          <a:p>
            <a:pPr indent="0" lvl="0" marL="0" rtl="0" algn="l">
              <a:lnSpc>
                <a:spcPct val="90000"/>
              </a:lnSpc>
              <a:spcBef>
                <a:spcPts val="1000"/>
              </a:spcBef>
              <a:spcAft>
                <a:spcPts val="0"/>
              </a:spcAft>
              <a:buClr>
                <a:schemeClr val="dk1"/>
              </a:buClr>
              <a:buSzPts val="1800"/>
              <a:buNone/>
            </a:pPr>
            <a:r>
              <a:rPr lang="en-GB" sz="1800"/>
              <a:t>Peterson, R. D., Krivo, L. J., &amp; Harris, M. A. (2000). Disadvantage and neighborhood violent crime: Do local institutions matter? Journal of Research In Crime And Delinquency, 37(1), 31-63.</a:t>
            </a:r>
            <a:endParaRPr/>
          </a:p>
          <a:p>
            <a:pPr indent="0" lvl="0" marL="0" rtl="0" algn="l">
              <a:lnSpc>
                <a:spcPct val="90000"/>
              </a:lnSpc>
              <a:spcBef>
                <a:spcPts val="1000"/>
              </a:spcBef>
              <a:spcAft>
                <a:spcPts val="0"/>
              </a:spcAft>
              <a:buClr>
                <a:schemeClr val="dk1"/>
              </a:buClr>
              <a:buSzPts val="1800"/>
              <a:buNone/>
            </a:pPr>
            <a:r>
              <a:rPr lang="en-GB" sz="1800"/>
              <a:t>University, U.S. (2016) </a:t>
            </a:r>
            <a:r>
              <a:rPr i="1" lang="en-GB" sz="1800"/>
              <a:t>Understanding the dimensions of diversity</a:t>
            </a:r>
            <a:r>
              <a:rPr lang="en-GB" sz="1800"/>
              <a:t>, </a:t>
            </a:r>
            <a:r>
              <a:rPr i="1" lang="en-GB" sz="1800"/>
              <a:t>USU</a:t>
            </a:r>
            <a:r>
              <a:rPr lang="en-GB" sz="1800"/>
              <a:t>. Available at: </a:t>
            </a:r>
            <a:r>
              <a:rPr lang="en-GB" sz="1800" u="sng">
                <a:solidFill>
                  <a:schemeClr val="hlink"/>
                </a:solidFill>
                <a:hlinkClick r:id="rId8"/>
              </a:rPr>
              <a:t>https://extension.usu.edu/employee/diversity/dimensions-of-diversity</a:t>
            </a:r>
            <a:endParaRPr sz="1800"/>
          </a:p>
          <a:p>
            <a:pPr indent="0" lvl="0" marL="0" rtl="0" algn="l">
              <a:lnSpc>
                <a:spcPct val="90000"/>
              </a:lnSpc>
              <a:spcBef>
                <a:spcPts val="1000"/>
              </a:spcBef>
              <a:spcAft>
                <a:spcPts val="0"/>
              </a:spcAft>
              <a:buClr>
                <a:schemeClr val="dk1"/>
              </a:buClr>
              <a:buSzPts val="1600"/>
              <a:buNone/>
            </a:pPr>
            <a:r>
              <a:t/>
            </a:r>
            <a:endParaRPr/>
          </a:p>
        </p:txBody>
      </p:sp>
      <p:sp>
        <p:nvSpPr>
          <p:cNvPr id="327" name="Google Shape;32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2"/>
          <p:cNvSpPr txBox="1"/>
          <p:nvPr>
            <p:ph idx="2" type="body"/>
          </p:nvPr>
        </p:nvSpPr>
        <p:spPr>
          <a:xfrm>
            <a:off x="855830" y="1058779"/>
            <a:ext cx="10165096" cy="46497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sz="1800"/>
              <a:t>Zagenczyk, T. J., Murrell, A. J., &amp; Gibney, R. (2008). Effects of the physical work environment on the creation of individual-and group-level social capital. International Journal of Organizational Analysis, 15(2), 119-135.</a:t>
            </a:r>
            <a:endParaRPr/>
          </a:p>
          <a:p>
            <a:pPr indent="0" lvl="0" marL="0" rtl="0" algn="l">
              <a:lnSpc>
                <a:spcPct val="90000"/>
              </a:lnSpc>
              <a:spcBef>
                <a:spcPts val="1000"/>
              </a:spcBef>
              <a:spcAft>
                <a:spcPts val="0"/>
              </a:spcAft>
              <a:buClr>
                <a:schemeClr val="dk1"/>
              </a:buClr>
              <a:buSzPts val="1800"/>
              <a:buNone/>
            </a:pPr>
            <a:r>
              <a:rPr lang="en-GB" sz="1800"/>
              <a:t>Zohar, D. (1994): Analysis of job stress profile in the hotel industry. International Journal of Hospitality Management, 13, (3), 219-231 </a:t>
            </a:r>
            <a:endParaRPr/>
          </a:p>
          <a:p>
            <a:pPr indent="0" lvl="0" marL="0" rtl="0" algn="l">
              <a:lnSpc>
                <a:spcPct val="90000"/>
              </a:lnSpc>
              <a:spcBef>
                <a:spcPts val="1000"/>
              </a:spcBef>
              <a:spcAft>
                <a:spcPts val="0"/>
              </a:spcAft>
              <a:buClr>
                <a:schemeClr val="dk1"/>
              </a:buClr>
              <a:buSzPts val="1600"/>
              <a:buNone/>
            </a:pPr>
            <a:r>
              <a:t/>
            </a:r>
            <a:endParaRPr/>
          </a:p>
        </p:txBody>
      </p:sp>
      <p:sp>
        <p:nvSpPr>
          <p:cNvPr id="333" name="Google Shape;33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2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Partneři projektu</a:t>
            </a:r>
            <a:endParaRPr/>
          </a:p>
        </p:txBody>
      </p:sp>
      <p:sp>
        <p:nvSpPr>
          <p:cNvPr id="339" name="Google Shape;3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40" name="Google Shape;340;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41" name="Google Shape;341;p23"/>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342" name="Google Shape;342;p2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343" name="Google Shape;343;p23"/>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344" name="Google Shape;344;p2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345" name="Google Shape;345;p23"/>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346" name="Google Shape;346;p2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347" name="Google Shape;347;p23"/>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348" name="Google Shape;348;p2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349" name="Google Shape;349;p23"/>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350" name="Google Shape;350;p2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351" name="Google Shape;351;p23"/>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352" name="Google Shape;352;p2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353" name="Google Shape;353;p23"/>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354" name="Google Shape;354;p2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3"/>
          <p:cNvSpPr txBox="1"/>
          <p:nvPr>
            <p:ph type="title"/>
          </p:nvPr>
        </p:nvSpPr>
        <p:spPr>
          <a:xfrm>
            <a:off x="368038" y="63977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  Jednotky </a:t>
            </a:r>
            <a:endParaRPr/>
          </a:p>
        </p:txBody>
      </p:sp>
      <p:grpSp>
        <p:nvGrpSpPr>
          <p:cNvPr id="118" name="Google Shape;118;p3"/>
          <p:cNvGrpSpPr/>
          <p:nvPr/>
        </p:nvGrpSpPr>
        <p:grpSpPr>
          <a:xfrm>
            <a:off x="838200" y="1826156"/>
            <a:ext cx="10515600" cy="4350275"/>
            <a:chOff x="0" y="531"/>
            <a:chExt cx="10515600" cy="4350275"/>
          </a:xfrm>
        </p:grpSpPr>
        <p:cxnSp>
          <p:nvCxnSpPr>
            <p:cNvPr id="119" name="Google Shape;119;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0" name="Google Shape;120;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0" y="531"/>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	Definice, druhy a formy násilí a diskriminace </a:t>
              </a:r>
              <a:endParaRPr b="0" i="0" sz="2400" u="none" cap="none" strike="noStrike">
                <a:solidFill>
                  <a:schemeClr val="dk1"/>
                </a:solidFill>
                <a:latin typeface="Calibri"/>
                <a:ea typeface="Calibri"/>
                <a:cs typeface="Calibri"/>
                <a:sym typeface="Calibri"/>
              </a:endParaRPr>
            </a:p>
          </p:txBody>
        </p:sp>
        <p:cxnSp>
          <p:nvCxnSpPr>
            <p:cNvPr id="122" name="Google Shape;122;p3"/>
            <p:cNvCxnSpPr/>
            <p:nvPr/>
          </p:nvCxnSpPr>
          <p:spPr>
            <a:xfrm>
              <a:off x="0" y="87058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3" name="Google Shape;123;p3"/>
            <p:cNvSpPr/>
            <p:nvPr/>
          </p:nvSpPr>
          <p:spPr>
            <a:xfrm>
              <a:off x="0" y="87058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0" y="870586"/>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II.	Základy hlediska rozmanitosti jako příčiny diskriminace </a:t>
              </a:r>
              <a:endParaRPr b="0" i="0" sz="2400" u="none" cap="none" strike="noStrike">
                <a:solidFill>
                  <a:schemeClr val="dk1"/>
                </a:solidFill>
                <a:latin typeface="Calibri"/>
                <a:ea typeface="Calibri"/>
                <a:cs typeface="Calibri"/>
                <a:sym typeface="Calibri"/>
              </a:endParaRPr>
            </a:p>
          </p:txBody>
        </p:sp>
        <p:cxnSp>
          <p:nvCxnSpPr>
            <p:cNvPr id="125" name="Google Shape;125;p3"/>
            <p:cNvCxnSpPr/>
            <p:nvPr/>
          </p:nvCxnSpPr>
          <p:spPr>
            <a:xfrm>
              <a:off x="0" y="174064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6" name="Google Shape;126;p3"/>
            <p:cNvSpPr/>
            <p:nvPr/>
          </p:nvSpPr>
          <p:spPr>
            <a:xfrm>
              <a:off x="0" y="174064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0" y="1740641"/>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III.	Rizikové skupiny a rizikové situace pro násilí v zaměstnání</a:t>
              </a:r>
              <a:endParaRPr b="0" i="0" sz="2400" u="none" cap="none" strike="noStrike">
                <a:solidFill>
                  <a:schemeClr val="dk1"/>
                </a:solidFill>
                <a:latin typeface="Calibri"/>
                <a:ea typeface="Calibri"/>
                <a:cs typeface="Calibri"/>
                <a:sym typeface="Calibri"/>
              </a:endParaRPr>
            </a:p>
          </p:txBody>
        </p:sp>
        <p:cxnSp>
          <p:nvCxnSpPr>
            <p:cNvPr id="128" name="Google Shape;128;p3"/>
            <p:cNvCxnSpPr/>
            <p:nvPr/>
          </p:nvCxnSpPr>
          <p:spPr>
            <a:xfrm>
              <a:off x="0" y="261069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9" name="Google Shape;129;p3"/>
            <p:cNvSpPr/>
            <p:nvPr/>
          </p:nvSpPr>
          <p:spPr>
            <a:xfrm>
              <a:off x="0" y="261069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0" y="2610696"/>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IV.	Mikro-, mezo- a makroúroveň v organizacích jako příčiny násilí na pracovišti </a:t>
              </a:r>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a kulturní vlivy v pracovním kontextu. Specifika interkulturních týmů</a:t>
              </a:r>
              <a:endParaRPr b="0" i="0" sz="2400" u="none" cap="none" strike="noStrike">
                <a:solidFill>
                  <a:schemeClr val="dk1"/>
                </a:solidFill>
                <a:latin typeface="Calibri"/>
                <a:ea typeface="Calibri"/>
                <a:cs typeface="Calibri"/>
                <a:sym typeface="Calibri"/>
              </a:endParaRPr>
            </a:p>
          </p:txBody>
        </p:sp>
        <p:cxnSp>
          <p:nvCxnSpPr>
            <p:cNvPr id="131" name="Google Shape;131;p3"/>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32" name="Google Shape;132;p3"/>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0" y="3480751"/>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sp>
        <p:nvSpPr>
          <p:cNvPr id="134" name="Google Shape;13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35" name="Google Shape;135;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4"/>
          <p:cNvSpPr txBox="1"/>
          <p:nvPr>
            <p:ph type="title"/>
          </p:nvPr>
        </p:nvSpPr>
        <p:spPr>
          <a:xfrm>
            <a:off x="369791" y="325908"/>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3600">
                <a:solidFill>
                  <a:srgbClr val="6789B9"/>
                </a:solidFill>
              </a:rPr>
              <a:t>Výsledky učení</a:t>
            </a:r>
            <a:endParaRPr/>
          </a:p>
        </p:txBody>
      </p:sp>
      <p:sp>
        <p:nvSpPr>
          <p:cNvPr id="141" name="Google Shape;141;p4"/>
          <p:cNvSpPr txBox="1"/>
          <p:nvPr>
            <p:ph idx="1" type="body"/>
          </p:nvPr>
        </p:nvSpPr>
        <p:spPr>
          <a:xfrm>
            <a:off x="369791" y="1496851"/>
            <a:ext cx="1145241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GB"/>
              <a:t>  Umět rozlišit různé druhy a formy násilí a diskriminace v zaměstnání.</a:t>
            </a:r>
            <a:endParaRPr/>
          </a:p>
          <a:p>
            <a:pPr indent="-50800" lvl="0" marL="228600" rtl="0" algn="l">
              <a:lnSpc>
                <a:spcPct val="90000"/>
              </a:lnSpc>
              <a:spcBef>
                <a:spcPts val="0"/>
              </a:spcBef>
              <a:spcAft>
                <a:spcPts val="0"/>
              </a:spcAft>
              <a:buClr>
                <a:srgbClr val="6789B9"/>
              </a:buClr>
              <a:buSzPts val="2800"/>
              <a:buFont typeface="Noto Sans Symbols"/>
              <a:buNone/>
            </a:pPr>
            <a:r>
              <a:t/>
            </a:r>
            <a:endParaRPr/>
          </a:p>
          <a:p>
            <a:pPr indent="-50800" lvl="0" marL="228600" rtl="0" algn="l">
              <a:lnSpc>
                <a:spcPct val="90000"/>
              </a:lnSpc>
              <a:spcBef>
                <a:spcPts val="0"/>
              </a:spcBef>
              <a:spcAft>
                <a:spcPts val="0"/>
              </a:spcAft>
              <a:buClr>
                <a:srgbClr val="6789B9"/>
              </a:buClr>
              <a:buSzPts val="2800"/>
              <a:buFont typeface="Noto Sans Symbols"/>
              <a:buNone/>
            </a:pPr>
            <a:r>
              <a:t/>
            </a:r>
            <a:endParaRPr/>
          </a:p>
          <a:p>
            <a:pPr indent="-228600" lvl="0" marL="228600" rtl="0" algn="l">
              <a:lnSpc>
                <a:spcPct val="90000"/>
              </a:lnSpc>
              <a:spcBef>
                <a:spcPts val="0"/>
              </a:spcBef>
              <a:spcAft>
                <a:spcPts val="0"/>
              </a:spcAft>
              <a:buClr>
                <a:srgbClr val="6789B9"/>
              </a:buClr>
              <a:buSzPts val="2800"/>
              <a:buFont typeface="Noto Sans Symbols"/>
              <a:buChar char="✔"/>
            </a:pPr>
            <a:r>
              <a:rPr lang="en-GB"/>
              <a:t>  Umět zohlednit hledisko rozmanitosti s cílem podpořit mezikulturní     </a:t>
            </a:r>
            <a:endParaRPr/>
          </a:p>
          <a:p>
            <a:pPr indent="0" lvl="0" marL="0" rtl="0" algn="l">
              <a:lnSpc>
                <a:spcPct val="90000"/>
              </a:lnSpc>
              <a:spcBef>
                <a:spcPts val="0"/>
              </a:spcBef>
              <a:spcAft>
                <a:spcPts val="0"/>
              </a:spcAft>
              <a:buClr>
                <a:srgbClr val="6789B9"/>
              </a:buClr>
              <a:buSzPts val="2800"/>
              <a:buNone/>
            </a:pPr>
            <a:r>
              <a:rPr lang="en-GB"/>
              <a:t>      kompetence zaměstnanců a minimalizovat riziko diskriminace.</a:t>
            </a:r>
            <a:endParaRPr/>
          </a:p>
          <a:p>
            <a:pPr indent="-50800" lvl="0" marL="228600" rtl="0" algn="l">
              <a:lnSpc>
                <a:spcPct val="90000"/>
              </a:lnSpc>
              <a:spcBef>
                <a:spcPts val="0"/>
              </a:spcBef>
              <a:spcAft>
                <a:spcPts val="0"/>
              </a:spcAft>
              <a:buClr>
                <a:srgbClr val="6789B9"/>
              </a:buClr>
              <a:buSzPts val="2800"/>
              <a:buFont typeface="Noto Sans Symbols"/>
              <a:buNone/>
            </a:pPr>
            <a:r>
              <a:t/>
            </a:r>
            <a:endParaRPr/>
          </a:p>
          <a:p>
            <a:pPr indent="0" lvl="0" marL="0" rtl="0" algn="l">
              <a:lnSpc>
                <a:spcPct val="90000"/>
              </a:lnSpc>
              <a:spcBef>
                <a:spcPts val="0"/>
              </a:spcBef>
              <a:spcAft>
                <a:spcPts val="0"/>
              </a:spcAft>
              <a:buClr>
                <a:srgbClr val="6789B9"/>
              </a:buClr>
              <a:buSzPts val="2800"/>
              <a:buNone/>
            </a:pPr>
            <a:r>
              <a:t/>
            </a:r>
            <a:endParaRPr/>
          </a:p>
          <a:p>
            <a:pPr indent="-228600" lvl="0" marL="228600" rtl="0" algn="l">
              <a:lnSpc>
                <a:spcPct val="90000"/>
              </a:lnSpc>
              <a:spcBef>
                <a:spcPts val="0"/>
              </a:spcBef>
              <a:spcAft>
                <a:spcPts val="0"/>
              </a:spcAft>
              <a:buClr>
                <a:srgbClr val="6789B9"/>
              </a:buClr>
              <a:buSzPts val="2800"/>
              <a:buFont typeface="Noto Sans Symbols"/>
              <a:buChar char="✔"/>
            </a:pPr>
            <a:r>
              <a:rPr lang="en-GB"/>
              <a:t>   Dokázat se zamyslet nad vlastními kulturními dopady.</a:t>
            </a:r>
            <a:endParaRPr/>
          </a:p>
        </p:txBody>
      </p:sp>
      <p:sp>
        <p:nvSpPr>
          <p:cNvPr id="142" name="Google Shape;14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43" name="Google Shape;143;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pic>
        <p:nvPicPr>
          <p:cNvPr descr="Ein Bild, das drinnen, Person, Decke, Personen enthält.&#10;&#10;Automatisch generierte Beschreibung" id="148" name="Google Shape;148;p5"/>
          <p:cNvPicPr preferRelativeResize="0"/>
          <p:nvPr>
            <p:ph idx="1" type="body"/>
          </p:nvPr>
        </p:nvPicPr>
        <p:blipFill rotWithShape="1">
          <a:blip r:embed="rId3">
            <a:alphaModFix/>
          </a:blip>
          <a:srcRect b="15730" l="0" r="0" t="0"/>
          <a:stretch/>
        </p:blipFill>
        <p:spPr>
          <a:xfrm>
            <a:off x="20" y="0"/>
            <a:ext cx="12191980" cy="6857990"/>
          </a:xfrm>
          <a:prstGeom prst="rect">
            <a:avLst/>
          </a:prstGeom>
          <a:noFill/>
          <a:ln>
            <a:noFill/>
          </a:ln>
        </p:spPr>
      </p:pic>
      <p:sp>
        <p:nvSpPr>
          <p:cNvPr id="149" name="Google Shape;149;p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50" name="Google Shape;150;p5"/>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400"/>
              <a:buNone/>
            </a:pPr>
            <a:r>
              <a:rPr b="1" lang="en-GB" sz="4400"/>
              <a:t>Definice, druhy a formy násilí a diskriminace </a:t>
            </a:r>
            <a:endParaRPr/>
          </a:p>
        </p:txBody>
      </p:sp>
      <p:sp>
        <p:nvSpPr>
          <p:cNvPr id="151" name="Google Shape;151;p5"/>
          <p:cNvSpPr txBox="1"/>
          <p:nvPr>
            <p:ph idx="2" type="body"/>
          </p:nvPr>
        </p:nvSpPr>
        <p:spPr>
          <a:xfrm>
            <a:off x="7861738" y="5249806"/>
            <a:ext cx="4330262" cy="68328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GB" sz="4800"/>
              <a:t>1. téma</a:t>
            </a:r>
            <a:endParaRPr sz="4800"/>
          </a:p>
        </p:txBody>
      </p:sp>
      <p:cxnSp>
        <p:nvCxnSpPr>
          <p:cNvPr id="152" name="Google Shape;152;p5"/>
          <p:cNvCxnSpPr/>
          <p:nvPr/>
        </p:nvCxnSpPr>
        <p:spPr>
          <a:xfrm>
            <a:off x="8565931" y="5111004"/>
            <a:ext cx="2506021"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50"/>
                                        </p:tgtEl>
                                        <p:attrNameLst>
                                          <p:attrName>style.visibility</p:attrName>
                                        </p:attrNameLst>
                                      </p:cBhvr>
                                      <p:to>
                                        <p:strVal val="visible"/>
                                      </p:to>
                                    </p:set>
                                    <p:animEffect filter="fade" transition="in">
                                      <p:cBhvr>
                                        <p:cTn dur="7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6"/>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3600">
                <a:solidFill>
                  <a:srgbClr val="6789B9"/>
                </a:solidFill>
              </a:rPr>
              <a:t>1. téma: definice, druhy a formy násilí a diskriminace </a:t>
            </a:r>
            <a:endParaRPr/>
          </a:p>
        </p:txBody>
      </p:sp>
      <p:sp>
        <p:nvSpPr>
          <p:cNvPr id="158" name="Google Shape;158;p6"/>
          <p:cNvSpPr txBox="1"/>
          <p:nvPr>
            <p:ph idx="1" type="body"/>
          </p:nvPr>
        </p:nvSpPr>
        <p:spPr>
          <a:xfrm>
            <a:off x="625928" y="160217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GB"/>
              <a:t>Definice násilí v zaměstnání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i="1" lang="en-GB"/>
              <a:t>"Případy, kdy jsou zaměstnanci zneužíváni, ohrožováni nebo napadáni za okolností souvisejících s jejich prací, včetně dojíždění do práce a z práce, které zahrnují explicitní nebo implicitní ohrožení jejich bezpečnosti, pohody a zdraví." (Evropská agentura pro bezpečnost a ochranu zdraví při práci, 2010). </a:t>
            </a:r>
            <a:endParaRPr/>
          </a:p>
        </p:txBody>
      </p:sp>
      <p:sp>
        <p:nvSpPr>
          <p:cNvPr id="159" name="Google Shape;15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60" name="Google Shape;160;p6"/>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7"/>
          <p:cNvSpPr txBox="1"/>
          <p:nvPr>
            <p:ph type="title"/>
          </p:nvPr>
        </p:nvSpPr>
        <p:spPr>
          <a:xfrm>
            <a:off x="359517" y="276613"/>
            <a:ext cx="8672188"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3600">
                <a:solidFill>
                  <a:srgbClr val="6789B9"/>
                </a:solidFill>
              </a:rPr>
              <a:t>1. téma: definice, druhy a formy násilí a diskriminace </a:t>
            </a:r>
            <a:endParaRPr/>
          </a:p>
        </p:txBody>
      </p:sp>
      <p:sp>
        <p:nvSpPr>
          <p:cNvPr id="166" name="Google Shape;166;p7"/>
          <p:cNvSpPr txBox="1"/>
          <p:nvPr>
            <p:ph idx="1" type="body"/>
          </p:nvPr>
        </p:nvSpPr>
        <p:spPr>
          <a:xfrm>
            <a:off x="501315" y="1267326"/>
            <a:ext cx="7471611" cy="50890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3200"/>
              <a:buNone/>
            </a:pPr>
            <a:r>
              <a:rPr b="1" lang="en-GB" sz="3200"/>
              <a:t>Druhy násilí</a:t>
            </a:r>
            <a:br>
              <a:rPr b="1" lang="en-GB" sz="3200"/>
            </a:br>
            <a:endParaRPr b="1"/>
          </a:p>
          <a:p>
            <a:pPr indent="-514350" lvl="0" marL="514350" rtl="0" algn="l">
              <a:lnSpc>
                <a:spcPct val="90000"/>
              </a:lnSpc>
              <a:spcBef>
                <a:spcPts val="1000"/>
              </a:spcBef>
              <a:spcAft>
                <a:spcPts val="0"/>
              </a:spcAft>
              <a:buClr>
                <a:schemeClr val="dk1"/>
              </a:buClr>
              <a:buSzPts val="2400"/>
              <a:buFont typeface="Calibri"/>
              <a:buAutoNum type="arabicPeriod"/>
            </a:pPr>
            <a:r>
              <a:rPr lang="en-GB" sz="2400"/>
              <a:t>Násilí prostřednictvím třetích osob (násilí klienta na pracovníkovi) </a:t>
            </a:r>
            <a:endParaRPr/>
          </a:p>
          <a:p>
            <a:pPr indent="-514350" lvl="0" marL="514350" rtl="0" algn="l">
              <a:lnSpc>
                <a:spcPct val="90000"/>
              </a:lnSpc>
              <a:spcBef>
                <a:spcPts val="1000"/>
              </a:spcBef>
              <a:spcAft>
                <a:spcPts val="0"/>
              </a:spcAft>
              <a:buClr>
                <a:schemeClr val="dk1"/>
              </a:buClr>
              <a:buSzPts val="2400"/>
              <a:buFont typeface="Calibri"/>
              <a:buAutoNum type="arabicPeriod"/>
            </a:pPr>
            <a:r>
              <a:rPr lang="en-GB" sz="2400"/>
              <a:t>Pracovník vůči pracovníkovi</a:t>
            </a:r>
            <a:endParaRPr/>
          </a:p>
          <a:p>
            <a:pPr indent="-514350" lvl="0" marL="514350" rtl="0" algn="l">
              <a:lnSpc>
                <a:spcPct val="90000"/>
              </a:lnSpc>
              <a:spcBef>
                <a:spcPts val="1000"/>
              </a:spcBef>
              <a:spcAft>
                <a:spcPts val="0"/>
              </a:spcAft>
              <a:buClr>
                <a:schemeClr val="dk1"/>
              </a:buClr>
              <a:buSzPts val="2400"/>
              <a:buFont typeface="Calibri"/>
              <a:buAutoNum type="arabicPeriod"/>
            </a:pPr>
            <a:r>
              <a:rPr lang="en-GB" sz="2400"/>
              <a:t>Trestný čin</a:t>
            </a:r>
            <a:endParaRPr/>
          </a:p>
          <a:p>
            <a:pPr indent="-514350" lvl="0" marL="514350" rtl="0" algn="l">
              <a:lnSpc>
                <a:spcPct val="90000"/>
              </a:lnSpc>
              <a:spcBef>
                <a:spcPts val="1000"/>
              </a:spcBef>
              <a:spcAft>
                <a:spcPts val="0"/>
              </a:spcAft>
              <a:buClr>
                <a:schemeClr val="dk1"/>
              </a:buClr>
              <a:buSzPts val="2400"/>
              <a:buFont typeface="Calibri"/>
              <a:buAutoNum type="arabicPeriod"/>
            </a:pPr>
            <a:r>
              <a:rPr lang="en-GB" sz="2400"/>
              <a:t>Osobní vztah</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67" name="Google Shape;16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68" name="Google Shape;168;p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69" name="Google Shape;169;p7"/>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8"/>
          <p:cNvSpPr txBox="1"/>
          <p:nvPr>
            <p:ph type="title"/>
          </p:nvPr>
        </p:nvSpPr>
        <p:spPr>
          <a:xfrm>
            <a:off x="359517" y="276613"/>
            <a:ext cx="8251083"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3600">
                <a:solidFill>
                  <a:srgbClr val="6789B9"/>
                </a:solidFill>
              </a:rPr>
              <a:t>1. téma: definice, druhy a formy násilí a diskriminace </a:t>
            </a:r>
            <a:endParaRPr/>
          </a:p>
        </p:txBody>
      </p:sp>
      <p:sp>
        <p:nvSpPr>
          <p:cNvPr id="175" name="Google Shape;175;p8"/>
          <p:cNvSpPr txBox="1"/>
          <p:nvPr>
            <p:ph idx="1" type="body"/>
          </p:nvPr>
        </p:nvSpPr>
        <p:spPr>
          <a:xfrm>
            <a:off x="576943" y="178156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1" lang="en-GB" sz="3200"/>
              <a:t>Formy násilí</a:t>
            </a:r>
            <a:br>
              <a:rPr b="1" lang="en-GB" sz="3200"/>
            </a:br>
            <a:endParaRPr b="1" sz="3200"/>
          </a:p>
          <a:p>
            <a:pPr indent="-514350" lvl="0" marL="514350" rtl="0" algn="l">
              <a:lnSpc>
                <a:spcPct val="90000"/>
              </a:lnSpc>
              <a:spcBef>
                <a:spcPts val="1000"/>
              </a:spcBef>
              <a:spcAft>
                <a:spcPts val="0"/>
              </a:spcAft>
              <a:buClr>
                <a:schemeClr val="dk1"/>
              </a:buClr>
              <a:buSzPts val="2400"/>
              <a:buFont typeface="Calibri"/>
              <a:buAutoNum type="arabicPeriod"/>
            </a:pPr>
            <a:r>
              <a:rPr lang="en-GB" sz="2400"/>
              <a:t>Psychické násilí</a:t>
            </a:r>
            <a:endParaRPr/>
          </a:p>
          <a:p>
            <a:pPr indent="-514350" lvl="0" marL="514350" rtl="0" algn="l">
              <a:lnSpc>
                <a:spcPct val="90000"/>
              </a:lnSpc>
              <a:spcBef>
                <a:spcPts val="1000"/>
              </a:spcBef>
              <a:spcAft>
                <a:spcPts val="0"/>
              </a:spcAft>
              <a:buClr>
                <a:schemeClr val="dk1"/>
              </a:buClr>
              <a:buSzPts val="2400"/>
              <a:buFont typeface="Calibri"/>
              <a:buAutoNum type="arabicPeriod"/>
            </a:pPr>
            <a:r>
              <a:rPr lang="en-GB" sz="2400"/>
              <a:t>Fyziologické / fyzické násilí</a:t>
            </a:r>
            <a:endParaRPr/>
          </a:p>
          <a:p>
            <a:pPr indent="-514350" lvl="0" marL="514350" rtl="0" algn="l">
              <a:lnSpc>
                <a:spcPct val="90000"/>
              </a:lnSpc>
              <a:spcBef>
                <a:spcPts val="1000"/>
              </a:spcBef>
              <a:spcAft>
                <a:spcPts val="0"/>
              </a:spcAft>
              <a:buClr>
                <a:schemeClr val="dk1"/>
              </a:buClr>
              <a:buSzPts val="2400"/>
              <a:buFont typeface="Calibri"/>
              <a:buAutoNum type="arabicPeriod"/>
            </a:pPr>
            <a:r>
              <a:rPr lang="en-GB" sz="2400"/>
              <a:t>Sexuální násilí </a:t>
            </a:r>
            <a:endParaRPr/>
          </a:p>
          <a:p>
            <a:pPr indent="-514350" lvl="0" marL="514350" rtl="0" algn="l">
              <a:lnSpc>
                <a:spcPct val="90000"/>
              </a:lnSpc>
              <a:spcBef>
                <a:spcPts val="1000"/>
              </a:spcBef>
              <a:spcAft>
                <a:spcPts val="0"/>
              </a:spcAft>
              <a:buClr>
                <a:schemeClr val="dk1"/>
              </a:buClr>
              <a:buSzPts val="2400"/>
              <a:buFont typeface="Calibri"/>
              <a:buAutoNum type="arabicPeriod"/>
            </a:pPr>
            <a:r>
              <a:rPr lang="en-GB" sz="2400"/>
              <a:t>Diskriminace  </a:t>
            </a:r>
            <a:endParaRPr/>
          </a:p>
          <a:p>
            <a:pPr indent="0" lvl="0" marL="0" rtl="0" algn="l">
              <a:lnSpc>
                <a:spcPct val="90000"/>
              </a:lnSpc>
              <a:spcBef>
                <a:spcPts val="1000"/>
              </a:spcBef>
              <a:spcAft>
                <a:spcPts val="0"/>
              </a:spcAft>
              <a:buClr>
                <a:schemeClr val="dk1"/>
              </a:buClr>
              <a:buSzPts val="2800"/>
              <a:buNone/>
            </a:pPr>
            <a:r>
              <a:t/>
            </a:r>
            <a:endParaRPr u="sng"/>
          </a:p>
          <a:p>
            <a:pPr indent="0" lvl="0" marL="0" rtl="0" algn="l">
              <a:lnSpc>
                <a:spcPct val="90000"/>
              </a:lnSpc>
              <a:spcBef>
                <a:spcPts val="1000"/>
              </a:spcBef>
              <a:spcAft>
                <a:spcPts val="0"/>
              </a:spcAft>
              <a:buClr>
                <a:schemeClr val="dk1"/>
              </a:buClr>
              <a:buSzPts val="2800"/>
              <a:buNone/>
            </a:pPr>
            <a:r>
              <a:t/>
            </a:r>
            <a:endParaRPr u="sng"/>
          </a:p>
        </p:txBody>
      </p:sp>
      <p:sp>
        <p:nvSpPr>
          <p:cNvPr id="176" name="Google Shape;17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77" name="Google Shape;177;p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78" name="Google Shape;178;p8"/>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pic>
        <p:nvPicPr>
          <p:cNvPr descr="Ein Bild, das Text enthält.&#10;&#10;Automatisch generierte Beschreibung" id="183" name="Google Shape;183;p9"/>
          <p:cNvPicPr preferRelativeResize="0"/>
          <p:nvPr>
            <p:ph idx="1" type="body"/>
          </p:nvPr>
        </p:nvPicPr>
        <p:blipFill rotWithShape="1">
          <a:blip r:embed="rId3">
            <a:alphaModFix/>
          </a:blip>
          <a:srcRect b="7316" l="0" r="0" t="8415"/>
          <a:stretch/>
        </p:blipFill>
        <p:spPr>
          <a:xfrm>
            <a:off x="-1" y="10"/>
            <a:ext cx="12192000" cy="6857990"/>
          </a:xfrm>
          <a:prstGeom prst="rect">
            <a:avLst/>
          </a:prstGeom>
          <a:noFill/>
          <a:ln>
            <a:noFill/>
          </a:ln>
        </p:spPr>
      </p:pic>
      <p:sp>
        <p:nvSpPr>
          <p:cNvPr id="184" name="Google Shape;184;p9"/>
          <p:cNvSpPr/>
          <p:nvPr/>
        </p:nvSpPr>
        <p:spPr>
          <a:xfrm flipH="1">
            <a:off x="0" y="99816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85" name="Google Shape;185;p9"/>
          <p:cNvSpPr txBox="1"/>
          <p:nvPr>
            <p:ph type="title"/>
          </p:nvPr>
        </p:nvSpPr>
        <p:spPr>
          <a:xfrm>
            <a:off x="205379" y="1958959"/>
            <a:ext cx="5606414" cy="32908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GB" sz="4800"/>
              <a:t>Základy hlediska rozmanitosti jako příčiny diskriminace </a:t>
            </a:r>
            <a:endParaRPr/>
          </a:p>
        </p:txBody>
      </p:sp>
      <p:cxnSp>
        <p:nvCxnSpPr>
          <p:cNvPr id="186" name="Google Shape;186;p9"/>
          <p:cNvCxnSpPr/>
          <p:nvPr/>
        </p:nvCxnSpPr>
        <p:spPr>
          <a:xfrm>
            <a:off x="1367263" y="5507461"/>
            <a:ext cx="2686945" cy="0"/>
          </a:xfrm>
          <a:prstGeom prst="straightConnector1">
            <a:avLst/>
          </a:prstGeom>
          <a:noFill/>
          <a:ln cap="sq" cmpd="sng" w="25400">
            <a:solidFill>
              <a:srgbClr val="262626"/>
            </a:solidFill>
            <a:prstDash val="solid"/>
            <a:bevel/>
            <a:headEnd len="sm" w="sm" type="none"/>
            <a:tailEnd len="sm" w="sm" type="none"/>
          </a:ln>
        </p:spPr>
      </p:cxnSp>
      <p:sp>
        <p:nvSpPr>
          <p:cNvPr id="187" name="Google Shape;187;p9"/>
          <p:cNvSpPr txBox="1"/>
          <p:nvPr/>
        </p:nvSpPr>
        <p:spPr>
          <a:xfrm>
            <a:off x="7861738" y="5249806"/>
            <a:ext cx="4330262" cy="68328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88" name="Google Shape;188;p9"/>
          <p:cNvSpPr txBox="1"/>
          <p:nvPr/>
        </p:nvSpPr>
        <p:spPr>
          <a:xfrm>
            <a:off x="545604" y="5733111"/>
            <a:ext cx="4330262" cy="683284"/>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2800"/>
              <a:buFont typeface="Arial"/>
              <a:buNone/>
            </a:pPr>
            <a:r>
              <a:rPr b="0" i="0" lang="en-GB" sz="4400" u="none" cap="none" strike="noStrike">
                <a:solidFill>
                  <a:schemeClr val="dk1"/>
                </a:solidFill>
                <a:latin typeface="Calibri"/>
                <a:ea typeface="Calibri"/>
                <a:cs typeface="Calibri"/>
                <a:sym typeface="Calibri"/>
              </a:rPr>
              <a:t>2. téma</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y fmtid="{D5CDD505-2E9C-101B-9397-08002B2CF9AE}" pid="3" name="MSIP_Label_ea60d57e-af5b-4752-ac57-3e4f28ca11dc_Enabled">
    <vt:lpwstr>true</vt:lpwstr>
  </property>
  <property fmtid="{D5CDD505-2E9C-101B-9397-08002B2CF9AE}" pid="4" name="MSIP_Label_ea60d57e-af5b-4752-ac57-3e4f28ca11dc_SetDate">
    <vt:lpwstr>2023-02-18T16:08:30Z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faadc2c6-9165-4051-95e0-81337678db1a</vt:lpwstr>
  </property>
  <property fmtid="{D5CDD505-2E9C-101B-9397-08002B2CF9AE}" pid="9" name="MSIP_Label_ea60d57e-af5b-4752-ac57-3e4f28ca11dc_ContentBits">
    <vt:lpwstr>0</vt:lpwstr>
  </property>
</Properties>
</file>