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iorSas++FWYN3kIAPlm26gy2t+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dd49517535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1dd49517535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Od evropského právního rámce k vnitrostátním zákonům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Evropské směrnice </a:t>
            </a:r>
            <a:r>
              <a:rPr lang="en-US" sz="1800">
                <a:latin typeface="Times New Roman"/>
                <a:ea typeface="Times New Roman"/>
                <a:cs typeface="Times New Roman"/>
                <a:sym typeface="Times New Roman"/>
              </a:rPr>
              <a:t>stanovují minimální standardy pro bezpečnost a ochranu zdraví na pracovišti. Směrnice EU jsou implementovány prostřednictvím vnitrostátních právních předpisů členských států.</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Členské státy mohou přijmout přísnější pravidla na ochranu zaměstnanců, ale jejich právní předpisy musí být v souladu s minimálními normami. V důsledku toho se vnitrostátní právní předpisy v oblasti bezpečnosti a ochrany zdraví při práci v Evropě liší.</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Seznam vnitrostátních prováděcích opatření naleznete na konci abstraktu každé směrnice v oddíle agentury EU-OSHA o evropských směrnicích. </a:t>
            </a:r>
            <a:endParaRPr/>
          </a:p>
          <a:p>
            <a:pPr indent="0" lvl="0" marL="0" rtl="0" algn="l">
              <a:lnSpc>
                <a:spcPct val="100000"/>
              </a:lnSpc>
              <a:spcBef>
                <a:spcPts val="0"/>
              </a:spcBef>
              <a:spcAft>
                <a:spcPts val="0"/>
              </a:spcAft>
              <a:buSzPts val="1400"/>
              <a:buNone/>
            </a:pPr>
            <a:r>
              <a:t/>
            </a:r>
            <a:endParaRPr/>
          </a:p>
        </p:txBody>
      </p:sp>
      <p:sp>
        <p:nvSpPr>
          <p:cNvPr id="233" name="Google Shape;2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Po přijetí směrnic podle článku 13 - </a:t>
            </a:r>
            <a:r>
              <a:rPr b="1" lang="en-US" sz="1800">
                <a:latin typeface="Times New Roman"/>
                <a:ea typeface="Times New Roman"/>
                <a:cs typeface="Times New Roman"/>
                <a:sym typeface="Times New Roman"/>
              </a:rPr>
              <a:t>Směrnice o rasové rovnosti a směrnice o zaměstnanosti</a:t>
            </a:r>
            <a:r>
              <a:rPr lang="en-US" sz="1800">
                <a:latin typeface="Times New Roman"/>
                <a:ea typeface="Times New Roman"/>
                <a:cs typeface="Times New Roman"/>
                <a:sym typeface="Times New Roman"/>
              </a:rPr>
              <a:t> - v roce 2000 zahájily vlády členských států proces revize a změn stávajících národních právních předpisů s cílem zajistit, aby místní právo bylo v souladu s novými antidiskriminačními normami Unie.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marR="0" rtl="0" algn="l">
              <a:lnSpc>
                <a:spcPct val="100000"/>
              </a:lnSpc>
              <a:spcBef>
                <a:spcPts val="0"/>
              </a:spcBef>
              <a:spcAft>
                <a:spcPts val="0"/>
              </a:spcAft>
              <a:buClr>
                <a:srgbClr val="000000"/>
              </a:buClr>
              <a:buSzPts val="1400"/>
              <a:buFont typeface="Arial"/>
              <a:buNone/>
            </a:pPr>
            <a:r>
              <a:rPr lang="en-US" sz="1800">
                <a:latin typeface="Times New Roman"/>
                <a:ea typeface="Times New Roman"/>
                <a:cs typeface="Times New Roman"/>
                <a:sym typeface="Times New Roman"/>
              </a:rPr>
              <a:t>Ačkoli tento proces nebyl ve všech členských státech dokončen, lze s jistotou říci, že právní ochrana proti diskriminaci na základě rasy a etnického původu, náboženského vyznání a přesvědčení, zdravotního postižení, věku a sexuální orientace byla značně posílena</a:t>
            </a:r>
            <a:endParaRPr/>
          </a:p>
        </p:txBody>
      </p:sp>
      <p:sp>
        <p:nvSpPr>
          <p:cNvPr id="255" name="Google Shape;25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200"/>
              <a:buNone/>
            </a:pPr>
            <a:r>
              <a:rPr lang="en-US"/>
              <a:t>Evropská komise hodlá v rámci strategie EU pro rovnost žen a mužů 2020-2025 rozšířit oblasti trestné činnosti, v nichž je možná harmonizace na evropské úrovni, o specifické formy násilí na základě pohlaví, včetně sexuálního obtěžování a zneužívání žen. -Jako zaměstnavatel hodlá Komise rovněž přijmout "komplexní právní rámec" pro boj proti všem formám obtěžování na pracovišti.-Evropská komise vyzývá členské státy, aby ratifikovaly Úmluvu Mezinárodní organizace práce č. 190, prováděly stávající pravidla EU na ochranu pracovníků před násilím a obtěžováním a zvyšovaly povědomí lidí o těchto pravidlech.</a:t>
            </a:r>
            <a:endParaRPr/>
          </a:p>
        </p:txBody>
      </p:sp>
      <p:sp>
        <p:nvSpPr>
          <p:cNvPr id="264" name="Google Shape;26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Podle Článku 4 Mezinárodní organizace práce č. 190:</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Každý člen přijme v souladu s národními zákony a podmínkami a po konzultaci s příslušnými zastupitelskými organizacemi zaměstnavatelů a pracovníků </a:t>
            </a:r>
            <a:r>
              <a:rPr b="1" lang="en-US" sz="1800">
                <a:latin typeface="Times New Roman"/>
                <a:ea typeface="Times New Roman"/>
                <a:cs typeface="Times New Roman"/>
                <a:sym typeface="Times New Roman"/>
              </a:rPr>
              <a:t>inkluzivní, integrovaný a genderově citlivý přístup k prevenci a eliminaci násilí a obtěžování ve světě práce</a:t>
            </a:r>
            <a:r>
              <a:rPr lang="en-US" sz="1800">
                <a:latin typeface="Times New Roman"/>
                <a:ea typeface="Times New Roman"/>
                <a:cs typeface="Times New Roman"/>
                <a:sym typeface="Times New Roman"/>
              </a:rPr>
              <a:t>.</a:t>
            </a: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Při přijímání a provádění přístupu uvedeného v druhém odstavci tohoto článku každý člen uzná rozdílné a vzájemně se doplňující úlohy a funkce vlád a zaměstnavatelů, pracovníků a jejich příslušných organizací, přičemž vezme v úvahu různou povahu a rozsah jejich příslušných odpovědností. </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289" name="Google Shape;28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dd49517535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1dd49517535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0" lang="en-US" sz="1800"/>
              <a:t>Obtěžování a násilí ze strany třetí osoby: V červenci 2010 se sociální partneři EU dohodli na pokynech týkajících se násilí a obtěžování ze strany třetích osob, například zákazníků, pacientů nebo veřejnosti. Pokyny podepsaly dvě evropské odborové federace - Evropská federace odborových svazů veřejných služeb (EPSU) a UNI Europa - a šest zaměstnavatelských organizací EU, konkrétně Evropský odborový výbor pro vzdělávání (ETUCE), Evropská asociace zaměstnavatelů v nemocnicích a zdravotnictví (HOSPEEM), Rada evropských obcí a regionů (CEMR), Evropská federace zaměstnavatelů ve vzdělávání (EFEE), EuroCommerce a Konfederace evropských bezpečnostních služeb (CoESS).</a:t>
            </a:r>
            <a:endParaRPr b="0" sz="1800"/>
          </a:p>
          <a:p>
            <a:pPr indent="0" lvl="0" marL="0" rtl="0" algn="l">
              <a:lnSpc>
                <a:spcPct val="90000"/>
              </a:lnSpc>
              <a:spcBef>
                <a:spcPts val="0"/>
              </a:spcBef>
              <a:spcAft>
                <a:spcPts val="0"/>
              </a:spcAft>
              <a:buClr>
                <a:schemeClr val="dk1"/>
              </a:buClr>
              <a:buSzPts val="1800"/>
              <a:buNone/>
            </a:pPr>
            <a:r>
              <a:rPr b="0" lang="en-US" sz="1800"/>
              <a:t>Pokyny definují násilí a obtěžování ze strany třetích osob, které mají různé formy. Může se jednat například o "fyzické, psychické, verbální a/nebo sexuální násilí"; "jednorázový [incident] nebo systematičtější vzorce chování ze strany jednotlivce nebo skupiny"; "způsobené problémy s duševním zdravím a/nebo motivované emocionálními důvody, osobní nelibostí, předsudky na základě pohlaví, rasového/etnického původu, náboženského vyznání a přesvědčení, zdravotního postižení, věku, sexuální orientace nebo tělesné podoby".</a:t>
            </a:r>
            <a:endParaRPr b="0"/>
          </a:p>
        </p:txBody>
      </p:sp>
      <p:sp>
        <p:nvSpPr>
          <p:cNvPr id="361" name="Google Shape;36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dd49517535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1dd49517535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b="1" lang="en-US" sz="1600">
                <a:latin typeface="Times New Roman"/>
                <a:ea typeface="Times New Roman"/>
                <a:cs typeface="Times New Roman"/>
                <a:sym typeface="Times New Roman"/>
              </a:rPr>
              <a:t>Související směrnice EU:</a:t>
            </a:r>
            <a:endParaRPr sz="16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42900" lvl="0" marL="342900" rtl="0" algn="l">
              <a:lnSpc>
                <a:spcPct val="115000"/>
              </a:lnSpc>
              <a:spcBef>
                <a:spcPts val="0"/>
              </a:spcBef>
              <a:spcAft>
                <a:spcPts val="0"/>
              </a:spcAft>
              <a:buSzPts val="1400"/>
              <a:buFont typeface="Noto Sans Symbols"/>
              <a:buChar char="∙"/>
            </a:pPr>
            <a:r>
              <a:rPr b="1" lang="en-US" sz="1600">
                <a:latin typeface="Times New Roman"/>
                <a:ea typeface="Times New Roman"/>
                <a:cs typeface="Times New Roman"/>
                <a:sym typeface="Times New Roman"/>
              </a:rPr>
              <a:t>Směrnice Rady 2000/43/ES ze dne 29. června 2000</a:t>
            </a:r>
            <a:endParaRPr sz="16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Zavádí zásadu rovného zacházení s osobami bez ohledu na jejich rasu nebo etnický původ.</a:t>
            </a:r>
            <a:endParaRPr/>
          </a:p>
          <a:p>
            <a:pPr indent="-342900" lvl="0" marL="342900" rtl="0" algn="l">
              <a:lnSpc>
                <a:spcPct val="115000"/>
              </a:lnSpc>
              <a:spcBef>
                <a:spcPts val="0"/>
              </a:spcBef>
              <a:spcAft>
                <a:spcPts val="0"/>
              </a:spcAft>
              <a:buSzPts val="1400"/>
              <a:buFont typeface="Noto Sans Symbols"/>
              <a:buChar char="∙"/>
            </a:pPr>
            <a:r>
              <a:rPr b="1" lang="en-US" sz="1600">
                <a:latin typeface="Times New Roman"/>
                <a:ea typeface="Times New Roman"/>
                <a:cs typeface="Times New Roman"/>
                <a:sym typeface="Times New Roman"/>
              </a:rPr>
              <a:t>Směrnice Rady 2000/78/ES ze dne 27. listopadu 2000 </a:t>
            </a:r>
            <a:endParaRPr sz="1600">
              <a:latin typeface="Times New Roman"/>
              <a:ea typeface="Times New Roman"/>
              <a:cs typeface="Times New Roman"/>
              <a:sym typeface="Times New Roman"/>
            </a:endParaRPr>
          </a:p>
          <a:p>
            <a:pPr indent="457200" lvl="0" marL="4572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Stanovení obecného rámce pro rovné zacházení v zaměstnání a povolání.</a:t>
            </a:r>
            <a:endParaRPr/>
          </a:p>
          <a:p>
            <a:pPr indent="-342900" lvl="0" marL="342900" rtl="0" algn="l">
              <a:lnSpc>
                <a:spcPct val="115000"/>
              </a:lnSpc>
              <a:spcBef>
                <a:spcPts val="0"/>
              </a:spcBef>
              <a:spcAft>
                <a:spcPts val="0"/>
              </a:spcAft>
              <a:buSzPts val="1400"/>
              <a:buFont typeface="Noto Sans Symbols"/>
              <a:buChar char="∙"/>
            </a:pPr>
            <a:r>
              <a:rPr b="1" lang="en-US" sz="1600">
                <a:latin typeface="Times New Roman"/>
                <a:ea typeface="Times New Roman"/>
                <a:cs typeface="Times New Roman"/>
                <a:sym typeface="Times New Roman"/>
              </a:rPr>
              <a:t>Směrnice Evropského parlamentu a Rady 2002/73/ES ze dne 23. září </a:t>
            </a:r>
            <a:endParaRPr sz="16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kterou se mění směrnice Rady 76/207/EHS o zavedení zásady rovného zacházení pro muže a ženy, pokud jde o přístup k zaměstnání, odbornému vzdělávání a postupu v zaměstnání a o pracovní podmínky.</a:t>
            </a:r>
            <a:endParaRPr/>
          </a:p>
          <a:p>
            <a:pPr indent="-342900" lvl="0" marL="342900" rtl="0" algn="l">
              <a:lnSpc>
                <a:spcPct val="115000"/>
              </a:lnSpc>
              <a:spcBef>
                <a:spcPts val="0"/>
              </a:spcBef>
              <a:spcAft>
                <a:spcPts val="0"/>
              </a:spcAft>
              <a:buSzPts val="1400"/>
              <a:buFont typeface="Noto Sans Symbols"/>
              <a:buChar char="∙"/>
            </a:pPr>
            <a:r>
              <a:rPr b="1" lang="en-US" sz="1600">
                <a:latin typeface="Times New Roman"/>
                <a:ea typeface="Times New Roman"/>
                <a:cs typeface="Times New Roman"/>
                <a:sym typeface="Times New Roman"/>
              </a:rPr>
              <a:t>Směrnice Rady 89/391/EEC </a:t>
            </a:r>
            <a:endParaRPr sz="1600">
              <a:latin typeface="Times New Roman"/>
              <a:ea typeface="Times New Roman"/>
              <a:cs typeface="Times New Roman"/>
              <a:sym typeface="Times New Roman"/>
            </a:endParaRPr>
          </a:p>
          <a:p>
            <a:pPr indent="457200" lvl="0" marL="457200" rtl="0" algn="l">
              <a:lnSpc>
                <a:spcPct val="115000"/>
              </a:lnSpc>
              <a:spcBef>
                <a:spcPts val="0"/>
              </a:spcBef>
              <a:spcAft>
                <a:spcPts val="0"/>
              </a:spcAft>
              <a:buSzPts val="1400"/>
              <a:buNone/>
            </a:pPr>
            <a:r>
              <a:rPr lang="en-US" sz="1600">
                <a:latin typeface="Times New Roman"/>
                <a:ea typeface="Times New Roman"/>
                <a:cs typeface="Times New Roman"/>
                <a:sym typeface="Times New Roman"/>
              </a:rPr>
              <a:t>o zavádění opatření pro zlepšení bezpečnosti a ochrany zdraví zaměstnanců při práci.</a:t>
            </a:r>
            <a:endParaRPr/>
          </a:p>
        </p:txBody>
      </p:sp>
      <p:sp>
        <p:nvSpPr>
          <p:cNvPr id="382" name="Google Shape;382;g1dd49517535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Obchod je odvětvím, v němž jsou zaměstnanci považováni za vystavené zvýšenému riziku násilí ze strany veřejnosti. Již v roce 1995 se sociální partneři v tomto odvětví dohodli na společném prohlášení o boji proti tomuto problému.  V říjnu 2009 sociální partneři vydali soubor nástrojů, které mají pomoci předcházet násilí ze strany třetích osob v obchodním sektoru. Podobné iniciativy přijali sociální partneři i v dalších odvětvích - včetně plynárenství, elektroenergetiky, železnic a vzdělávání.</a:t>
            </a:r>
            <a:endParaRPr/>
          </a:p>
        </p:txBody>
      </p:sp>
      <p:sp>
        <p:nvSpPr>
          <p:cNvPr id="437" name="Google Shape;43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15000"/>
              </a:lnSpc>
              <a:spcBef>
                <a:spcPts val="0"/>
              </a:spcBef>
              <a:spcAft>
                <a:spcPts val="0"/>
              </a:spcAft>
              <a:buSzPts val="1400"/>
              <a:buNone/>
            </a:pPr>
            <a:r>
              <a:rPr lang="en-US" sz="1800">
                <a:latin typeface="Times New Roman"/>
                <a:ea typeface="Times New Roman"/>
                <a:cs typeface="Times New Roman"/>
                <a:sym typeface="Times New Roman"/>
              </a:rPr>
              <a:t>Mezinárodní rámcová dohoda francouzské energetické skupiny EDF o společenské odpovědnosti firem, uzavřená v březnu 2018, obsahuje kapitolu nazvanou "Boj proti všem formám obtěžování a násilí na pracovišti".  Některé nadnárodní společnosti uzavřely dohody o sexuálním obtěžování (například Unilever, Sodexo, Meliá Hotels International a skupina AccorInvest).</a:t>
            </a:r>
            <a:endParaRPr/>
          </a:p>
          <a:p>
            <a:pPr indent="-228600" lvl="0" marL="457200" rtl="0" algn="just">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rtl="0" algn="just">
              <a:lnSpc>
                <a:spcPct val="115000"/>
              </a:lnSpc>
              <a:spcBef>
                <a:spcPts val="0"/>
              </a:spcBef>
              <a:spcAft>
                <a:spcPts val="0"/>
              </a:spcAft>
              <a:buSzPts val="1400"/>
              <a:buNone/>
            </a:pPr>
            <a:r>
              <a:rPr lang="en-US" sz="1800">
                <a:latin typeface="Times New Roman"/>
                <a:ea typeface="Times New Roman"/>
                <a:cs typeface="Times New Roman"/>
                <a:sym typeface="Times New Roman"/>
              </a:rPr>
              <a:t>Dne 3. října 2018 připojily skupina Carrefour a globální odborová federace UNI ke své rámcové dohodě prohlášení Evropské rady zaměstnanců "zabývající se problematikou násilí na ženách na pracovišti".  V textu se zdůrazňuje potřeba školení a organizace osvětových aktivit. Signatáři rovněž vyzývají, aby lidé odmítali "sexistické nebo ponižující komentáře a chování zaměřené na ženy na pracovišti" a nedovolili, aby se staly běžnou záležitostí.</a:t>
            </a:r>
            <a:endParaRPr/>
          </a:p>
        </p:txBody>
      </p:sp>
      <p:sp>
        <p:nvSpPr>
          <p:cNvPr id="449" name="Google Shape;4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dd49517535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1dd49517535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dd49517535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g1dd49517535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dd49517535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dd49517535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7" name="Google Shape;5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d495175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dd495175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dd49517535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dd49517535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Související směrnice EU:</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342900" lvl="0" marL="342900" rtl="0" algn="l">
              <a:lnSpc>
                <a:spcPct val="115000"/>
              </a:lnSpc>
              <a:spcBef>
                <a:spcPts val="0"/>
              </a:spcBef>
              <a:spcAft>
                <a:spcPts val="0"/>
              </a:spcAft>
              <a:buSzPts val="1400"/>
              <a:buFont typeface="Noto Sans Symbols"/>
              <a:buChar char="∙"/>
            </a:pPr>
            <a:r>
              <a:rPr b="1" lang="en-US" sz="1800">
                <a:latin typeface="Times New Roman"/>
                <a:ea typeface="Times New Roman"/>
                <a:cs typeface="Times New Roman"/>
                <a:sym typeface="Times New Roman"/>
              </a:rPr>
              <a:t>Směrnice Rady 2000/43/ES ze dne 29. června 2000</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Zavádí zásadu rovného zacházení s osobami bez ohledu na jejich rasu nebo etnický původ.</a:t>
            </a:r>
            <a:endParaRPr/>
          </a:p>
          <a:p>
            <a:pPr indent="-342900" lvl="0" marL="342900" rtl="0" algn="l">
              <a:lnSpc>
                <a:spcPct val="115000"/>
              </a:lnSpc>
              <a:spcBef>
                <a:spcPts val="0"/>
              </a:spcBef>
              <a:spcAft>
                <a:spcPts val="0"/>
              </a:spcAft>
              <a:buSzPts val="1400"/>
              <a:buFont typeface="Noto Sans Symbols"/>
              <a:buChar char="∙"/>
            </a:pPr>
            <a:r>
              <a:rPr b="1" lang="en-US" sz="1800">
                <a:latin typeface="Times New Roman"/>
                <a:ea typeface="Times New Roman"/>
                <a:cs typeface="Times New Roman"/>
                <a:sym typeface="Times New Roman"/>
              </a:rPr>
              <a:t>Směrnice Rady 2000/78/ES ze dne 27. listopadu 2000 </a:t>
            </a:r>
            <a:endParaRPr sz="1800">
              <a:latin typeface="Times New Roman"/>
              <a:ea typeface="Times New Roman"/>
              <a:cs typeface="Times New Roman"/>
              <a:sym typeface="Times New Roman"/>
            </a:endParaRPr>
          </a:p>
          <a:p>
            <a:pPr indent="4572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Stanovení obecného rámce pro rovné zacházení v zaměstnání a povolání.</a:t>
            </a:r>
            <a:endParaRPr/>
          </a:p>
          <a:p>
            <a:pPr indent="-342900" lvl="0" marL="342900" rtl="0" algn="l">
              <a:lnSpc>
                <a:spcPct val="115000"/>
              </a:lnSpc>
              <a:spcBef>
                <a:spcPts val="0"/>
              </a:spcBef>
              <a:spcAft>
                <a:spcPts val="0"/>
              </a:spcAft>
              <a:buSzPts val="1400"/>
              <a:buFont typeface="Noto Sans Symbols"/>
              <a:buChar char="∙"/>
            </a:pPr>
            <a:r>
              <a:rPr b="1" lang="en-US" sz="1800">
                <a:latin typeface="Times New Roman"/>
                <a:ea typeface="Times New Roman"/>
                <a:cs typeface="Times New Roman"/>
                <a:sym typeface="Times New Roman"/>
              </a:rPr>
              <a:t>Směrnice Evropského parlamentu a Rady 2002/73/ES ze dne 23. září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kterou se mění směrnice Rady 76/207/EHS o zavedení zásady rovného zacházení pro muže a ženy, pokud jde o přístup k zaměstnání, odbornému vzdělávání a postupu v zaměstnání a o pracovní podmínky.</a:t>
            </a:r>
            <a:endParaRPr/>
          </a:p>
          <a:p>
            <a:pPr indent="-342900" lvl="0" marL="342900" rtl="0" algn="l">
              <a:lnSpc>
                <a:spcPct val="115000"/>
              </a:lnSpc>
              <a:spcBef>
                <a:spcPts val="0"/>
              </a:spcBef>
              <a:spcAft>
                <a:spcPts val="0"/>
              </a:spcAft>
              <a:buSzPts val="1400"/>
              <a:buFont typeface="Noto Sans Symbols"/>
              <a:buChar char="∙"/>
            </a:pPr>
            <a:r>
              <a:rPr b="1" lang="en-US" sz="1800">
                <a:latin typeface="Times New Roman"/>
                <a:ea typeface="Times New Roman"/>
                <a:cs typeface="Times New Roman"/>
                <a:sym typeface="Times New Roman"/>
              </a:rPr>
              <a:t>Směrnice Rady 89/391/EEC </a:t>
            </a:r>
            <a:endParaRPr sz="1800">
              <a:latin typeface="Times New Roman"/>
              <a:ea typeface="Times New Roman"/>
              <a:cs typeface="Times New Roman"/>
              <a:sym typeface="Times New Roman"/>
            </a:endParaRPr>
          </a:p>
          <a:p>
            <a:pPr indent="4572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o zavádění opatření pro zlepšení bezpečnosti a ochrany zdraví zaměstnanců při práci.</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6" name="Google Shape;146;g1dd49517535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Právní předpisy na úrovni EU - definice</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Obtěžování </a:t>
            </a:r>
            <a:r>
              <a:rPr lang="en-US" sz="1800">
                <a:latin typeface="Times New Roman"/>
                <a:ea typeface="Times New Roman"/>
                <a:cs typeface="Times New Roman"/>
                <a:sym typeface="Times New Roman"/>
              </a:rPr>
              <a:t>je definováno jako situace, "</a:t>
            </a:r>
            <a:r>
              <a:rPr i="1" lang="en-US" sz="1800">
                <a:latin typeface="Times New Roman"/>
                <a:ea typeface="Times New Roman"/>
                <a:cs typeface="Times New Roman"/>
                <a:sym typeface="Times New Roman"/>
              </a:rPr>
              <a:t>kdy dochází k nežádoucímu chování, jehož cílem nebo důsledkem je narušení důstojnosti osoby a vytvoření zastrašujícího, nepřátelského, ponižujícího, pokořujícího nebo urážlivého prostředí</a:t>
            </a: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b="1" lang="en-US" sz="1800">
                <a:latin typeface="Times New Roman"/>
                <a:ea typeface="Times New Roman"/>
                <a:cs typeface="Times New Roman"/>
                <a:sym typeface="Times New Roman"/>
              </a:rPr>
              <a:t>Sexuální obtěžování </a:t>
            </a:r>
            <a:r>
              <a:rPr lang="en-US" sz="1800">
                <a:latin typeface="Times New Roman"/>
                <a:ea typeface="Times New Roman"/>
                <a:cs typeface="Times New Roman"/>
                <a:sym typeface="Times New Roman"/>
              </a:rPr>
              <a:t>nastává, pokud dojde k jakékoli formě "</a:t>
            </a:r>
            <a:r>
              <a:rPr i="1" lang="en-US" sz="1800">
                <a:latin typeface="Times New Roman"/>
                <a:ea typeface="Times New Roman"/>
                <a:cs typeface="Times New Roman"/>
                <a:sym typeface="Times New Roman"/>
              </a:rPr>
              <a:t>nežádoucího verbálního, neverbálního nebo fyzického chování sexuální povahy, jehož účelem nebo důsledkem je narušení důstojnosti osoby, zejména při vytváření zastrašujícího, nepřátelského, ponižujícího, pokořujícího nebo urážlivého prostředí</a:t>
            </a: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 </a:t>
            </a:r>
            <a:endParaRPr/>
          </a:p>
          <a:p>
            <a:pPr indent="-228600" lvl="0" marL="457200" rtl="0" algn="l">
              <a:lnSpc>
                <a:spcPct val="115000"/>
              </a:lnSpc>
              <a:spcBef>
                <a:spcPts val="0"/>
              </a:spcBef>
              <a:spcAft>
                <a:spcPts val="0"/>
              </a:spcAft>
              <a:buSzPts val="1400"/>
              <a:buNone/>
            </a:pPr>
            <a:r>
              <a:rPr lang="en-US" sz="1800">
                <a:latin typeface="Times New Roman"/>
                <a:ea typeface="Times New Roman"/>
                <a:cs typeface="Times New Roman"/>
                <a:sym typeface="Times New Roman"/>
              </a:rPr>
              <a:t>Směrnice Evropského parlamentu a Rady 2002/73/ES</a:t>
            </a:r>
            <a:endParaRPr/>
          </a:p>
          <a:p>
            <a:pPr indent="0" lvl="0" marL="0" rtl="0" algn="l">
              <a:lnSpc>
                <a:spcPct val="100000"/>
              </a:lnSpc>
              <a:spcBef>
                <a:spcPts val="0"/>
              </a:spcBef>
              <a:spcAft>
                <a:spcPts val="0"/>
              </a:spcAft>
              <a:buSzPts val="1400"/>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400"/>
              <a:buNone/>
            </a:pPr>
            <a:r>
              <a:rPr lang="en-US" sz="1800">
                <a:solidFill>
                  <a:srgbClr val="000000"/>
                </a:solidFill>
                <a:latin typeface="Times New Roman"/>
                <a:ea typeface="Times New Roman"/>
                <a:cs typeface="Times New Roman"/>
                <a:sym typeface="Times New Roman"/>
              </a:rPr>
              <a:t>V červnu 2019 přijala historická Generální konference Mezinárodní organizace práce (MOP): </a:t>
            </a:r>
            <a:endParaRPr sz="1800">
              <a:latin typeface="Times New Roman"/>
              <a:ea typeface="Times New Roman"/>
              <a:cs typeface="Times New Roman"/>
              <a:sym typeface="Times New Roman"/>
            </a:endParaRPr>
          </a:p>
          <a:p>
            <a:pPr indent="-342900" lvl="0" marL="342900" rtl="0" algn="l">
              <a:lnSpc>
                <a:spcPct val="90000"/>
              </a:lnSpc>
              <a:spcBef>
                <a:spcPts val="1000"/>
              </a:spcBef>
              <a:spcAft>
                <a:spcPts val="0"/>
              </a:spcAft>
              <a:buClr>
                <a:srgbClr val="000000"/>
              </a:buClr>
              <a:buSzPts val="1400"/>
              <a:buFont typeface="Times New Roman"/>
              <a:buChar char="-"/>
            </a:pPr>
            <a:r>
              <a:rPr lang="en-US" sz="1800">
                <a:solidFill>
                  <a:srgbClr val="000000"/>
                </a:solidFill>
                <a:latin typeface="Times New Roman"/>
                <a:ea typeface="Times New Roman"/>
                <a:cs typeface="Times New Roman"/>
                <a:sym typeface="Times New Roman"/>
              </a:rPr>
              <a:t>Úmluvu MOP o násilí a obtěžování (2019) (č. 190) a </a:t>
            </a:r>
            <a:endParaRPr sz="1800">
              <a:latin typeface="Times New Roman"/>
              <a:ea typeface="Times New Roman"/>
              <a:cs typeface="Times New Roman"/>
              <a:sym typeface="Times New Roman"/>
            </a:endParaRPr>
          </a:p>
          <a:p>
            <a:pPr indent="-342900" lvl="0" marL="342900" rtl="0" algn="l">
              <a:lnSpc>
                <a:spcPct val="90000"/>
              </a:lnSpc>
              <a:spcBef>
                <a:spcPts val="1000"/>
              </a:spcBef>
              <a:spcAft>
                <a:spcPts val="0"/>
              </a:spcAft>
              <a:buClr>
                <a:srgbClr val="000000"/>
              </a:buClr>
              <a:buSzPts val="1400"/>
              <a:buFont typeface="Times New Roman"/>
              <a:buChar char="-"/>
            </a:pPr>
            <a:r>
              <a:rPr lang="en-US" sz="1800">
                <a:solidFill>
                  <a:srgbClr val="000000"/>
                </a:solidFill>
                <a:latin typeface="Times New Roman"/>
                <a:ea typeface="Times New Roman"/>
                <a:cs typeface="Times New Roman"/>
                <a:sym typeface="Times New Roman"/>
              </a:rPr>
              <a:t>Doporučením o násilí a obtěžování (2019) (č. 206),</a:t>
            </a:r>
            <a:endParaRPr sz="1800">
              <a:latin typeface="Times New Roman"/>
              <a:ea typeface="Times New Roman"/>
              <a:cs typeface="Times New Roman"/>
              <a:sym typeface="Times New Roman"/>
            </a:endParaRPr>
          </a:p>
          <a:p>
            <a:pPr indent="-228600" lvl="0" marL="457200" rtl="0" algn="l">
              <a:lnSpc>
                <a:spcPct val="90000"/>
              </a:lnSpc>
              <a:spcBef>
                <a:spcPts val="1000"/>
              </a:spcBef>
              <a:spcAft>
                <a:spcPts val="0"/>
              </a:spcAft>
              <a:buSzPts val="1400"/>
              <a:buNone/>
            </a:pPr>
            <a:r>
              <a:rPr lang="en-US" sz="1800">
                <a:solidFill>
                  <a:srgbClr val="000000"/>
                </a:solidFill>
                <a:latin typeface="Times New Roman"/>
                <a:ea typeface="Times New Roman"/>
                <a:cs typeface="Times New Roman"/>
                <a:sym typeface="Times New Roman"/>
              </a:rPr>
              <a:t>a vytvořila nový impuls v boji proti násilí a obtěžování - včetně násilí a obtěžování na základě pohlaví - ve světě práce a měla obrovský význam pro pracovníky - zejména pro ženy.</a:t>
            </a:r>
            <a:endParaRPr sz="1800">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163" name="Google Shape;16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0" lang="en-US" sz="2400"/>
              <a:t>Strategie EU pro rovnost žen a mužů</a:t>
            </a:r>
            <a:endParaRPr b="0" sz="2400"/>
          </a:p>
          <a:p>
            <a:pPr indent="0" lvl="0" marL="0" rtl="0" algn="l">
              <a:lnSpc>
                <a:spcPct val="90000"/>
              </a:lnSpc>
              <a:spcBef>
                <a:spcPts val="0"/>
              </a:spcBef>
              <a:spcAft>
                <a:spcPts val="0"/>
              </a:spcAft>
              <a:buClr>
                <a:schemeClr val="dk1"/>
              </a:buClr>
              <a:buSzPts val="2400"/>
              <a:buNone/>
            </a:pPr>
            <a:r>
              <a:rPr b="0" lang="en-US" sz="2400"/>
              <a:t>Dne 5. března 2020 představila Evropská komise svou strategii rovnosti žen a mužů na období 2020-2025. Tato strategie se zabývá všemi zdroji genderové nerovnosti a násilí na ženách. Obsahuje různé odkazy na boj proti sexuálnímu obtěžování. </a:t>
            </a:r>
            <a:endParaRPr b="0" sz="2400"/>
          </a:p>
          <a:p>
            <a:pPr indent="0" lvl="0" marL="0" rtl="0" algn="l">
              <a:lnSpc>
                <a:spcPct val="90000"/>
              </a:lnSpc>
              <a:spcBef>
                <a:spcPts val="0"/>
              </a:spcBef>
              <a:spcAft>
                <a:spcPts val="0"/>
              </a:spcAft>
              <a:buClr>
                <a:schemeClr val="dk1"/>
              </a:buClr>
              <a:buSzPts val="2400"/>
              <a:buNone/>
            </a:pPr>
            <a:r>
              <a:t/>
            </a:r>
            <a:endParaRPr b="0" sz="2400"/>
          </a:p>
          <a:p>
            <a:pPr indent="0" lvl="0" marL="0" rtl="0" algn="l">
              <a:lnSpc>
                <a:spcPct val="90000"/>
              </a:lnSpc>
              <a:spcBef>
                <a:spcPts val="0"/>
              </a:spcBef>
              <a:spcAft>
                <a:spcPts val="0"/>
              </a:spcAft>
              <a:buClr>
                <a:schemeClr val="dk1"/>
              </a:buClr>
              <a:buSzPts val="2400"/>
              <a:buNone/>
            </a:pPr>
            <a:r>
              <a:rPr b="0" lang="en-US" sz="2400"/>
              <a:t>Kromě toho se Komise ve svém návrhu zákona o digitálních službách z prosince 2020 snaží objasnit, jaká opatření se očekávají od platforem, aby řešily nezákonné činnosti na internetu, včetně násilí na internetu zaměřeného na ženy.</a:t>
            </a:r>
            <a:endParaRPr b="0"/>
          </a:p>
        </p:txBody>
      </p:sp>
      <p:sp>
        <p:nvSpPr>
          <p:cNvPr id="171" name="Google Shape;1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 Id="rId5" Type="http://schemas.openxmlformats.org/officeDocument/2006/relationships/hyperlink" Target="https://www.dropbox.com/s/gqbgue68va763p7/C190%20Final%20English.mp4?dl=0" TargetMode="External"/><Relationship Id="rId6" Type="http://schemas.openxmlformats.org/officeDocument/2006/relationships/hyperlink" Target="https://www.ituc-csi.org/IMG/pdf/c190_mini_guide_en.pdf" TargetMode="External"/><Relationship Id="rId7" Type="http://schemas.openxmlformats.org/officeDocument/2006/relationships/hyperlink" Target="https://www.ituc-csi.org/IMG/pdf/c190_faqs_en.pdf" TargetMode="External"/><Relationship Id="rId8" Type="http://schemas.openxmlformats.org/officeDocument/2006/relationships/hyperlink" Target="http://www.ilo.ch/wcmsp5/groups/public/ed_dialogue/actrav/documents/briefingnote/wcms_749786.pdf"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kek-dias.gr/" TargetMode="External"/><Relationship Id="rId13" Type="http://schemas.openxmlformats.org/officeDocument/2006/relationships/image" Target="../media/image17.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7.png"/><Relationship Id="rId4" Type="http://schemas.openxmlformats.org/officeDocument/2006/relationships/hyperlink" Target="http://www.czu.cz/" TargetMode="External"/><Relationship Id="rId9" Type="http://schemas.openxmlformats.org/officeDocument/2006/relationships/image" Target="../media/image13.png"/><Relationship Id="rId15" Type="http://schemas.openxmlformats.org/officeDocument/2006/relationships/image" Target="../media/image11.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0.png"/><Relationship Id="rId6" Type="http://schemas.openxmlformats.org/officeDocument/2006/relationships/hyperlink" Target="http://www.czu.cz/" TargetMode="External"/><Relationship Id="rId7" Type="http://schemas.openxmlformats.org/officeDocument/2006/relationships/image" Target="../media/image6.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
          <p:cNvSpPr txBox="1"/>
          <p:nvPr>
            <p:ph type="ctrTitle"/>
          </p:nvPr>
        </p:nvSpPr>
        <p:spPr>
          <a:xfrm>
            <a:off x="388111" y="4770613"/>
            <a:ext cx="11618831"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rPr>
              <a:t>Unijní a národní nástroje pro boj proti násilí na pracovišti &amp; právní základ</a:t>
            </a:r>
            <a:endParaRPr/>
          </a:p>
        </p:txBody>
      </p:sp>
      <p:pic>
        <p:nvPicPr>
          <p:cNvPr descr="Ein Bild, das Text enthält.&#10;&#10;Automatisch generierte Beschreibung" id="90" name="Google Shape;90;p7"/>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7"/>
          <p:cNvGrpSpPr/>
          <p:nvPr/>
        </p:nvGrpSpPr>
        <p:grpSpPr>
          <a:xfrm>
            <a:off x="-1" y="2941813"/>
            <a:ext cx="12188952" cy="1828800"/>
            <a:chOff x="-305" y="3144820"/>
            <a:chExt cx="9182100" cy="1551136"/>
          </a:xfrm>
        </p:grpSpPr>
        <p:sp>
          <p:nvSpPr>
            <p:cNvPr id="92" name="Google Shape;92;p7"/>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7"/>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7"/>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7"/>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7"/>
          <p:cNvSpPr txBox="1"/>
          <p:nvPr/>
        </p:nvSpPr>
        <p:spPr>
          <a:xfrm>
            <a:off x="425357" y="6056820"/>
            <a:ext cx="11338500" cy="4308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300"/>
              </a:spcAft>
              <a:buClr>
                <a:schemeClr val="dk1"/>
              </a:buClr>
              <a:buSzPts val="1100"/>
              <a:buFont typeface="Arial"/>
              <a:buNone/>
            </a:pPr>
            <a:r>
              <a:rPr lang="en-US" sz="1100">
                <a:solidFill>
                  <a:schemeClr val="dk1"/>
                </a:solidFill>
              </a:rPr>
              <a:t>Podpora Evropské komise při tvorbě této publikace nepředstavuje souhlas s obsahem, který odráží pouze názory autorů, a Komise nemůže být zodpovědná za jakékoliv využití informací obsažených v této publikaci.</a:t>
            </a:r>
            <a:endParaRPr b="0" i="0" sz="1200" u="none" cap="none" strike="noStrike">
              <a:solidFill>
                <a:schemeClr val="dk1"/>
              </a:solidFill>
              <a:latin typeface="Calibri"/>
              <a:ea typeface="Calibri"/>
              <a:cs typeface="Calibri"/>
              <a:sym typeface="Calibri"/>
            </a:endParaRPr>
          </a:p>
        </p:txBody>
      </p:sp>
      <p:pic>
        <p:nvPicPr>
          <p:cNvPr id="97" name="Google Shape;97;p7"/>
          <p:cNvPicPr preferRelativeResize="0"/>
          <p:nvPr/>
        </p:nvPicPr>
        <p:blipFill>
          <a:blip r:embed="rId4">
            <a:alphaModFix/>
          </a:blip>
          <a:stretch>
            <a:fillRect/>
          </a:stretch>
        </p:blipFill>
        <p:spPr>
          <a:xfrm>
            <a:off x="388100" y="5304350"/>
            <a:ext cx="3590925" cy="752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10"/>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Téma první</a:t>
            </a:r>
            <a:endParaRPr sz="4000"/>
          </a:p>
        </p:txBody>
      </p:sp>
      <p:sp>
        <p:nvSpPr>
          <p:cNvPr id="200" name="Google Shape;20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01" name="Google Shape;201;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02" name="Google Shape;202;p10"/>
          <p:cNvGrpSpPr/>
          <p:nvPr/>
        </p:nvGrpSpPr>
        <p:grpSpPr>
          <a:xfrm>
            <a:off x="2032000" y="369432"/>
            <a:ext cx="8127999" cy="6119134"/>
            <a:chOff x="0" y="-350234"/>
            <a:chExt cx="8127999" cy="6119134"/>
          </a:xfrm>
        </p:grpSpPr>
        <p:sp>
          <p:nvSpPr>
            <p:cNvPr id="203" name="Google Shape;203;p10"/>
            <p:cNvSpPr/>
            <p:nvPr/>
          </p:nvSpPr>
          <p:spPr>
            <a:xfrm>
              <a:off x="2973921" y="2193422"/>
              <a:ext cx="1663460" cy="1356774"/>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0"/>
            <p:cNvSpPr txBox="1"/>
            <p:nvPr/>
          </p:nvSpPr>
          <p:spPr>
            <a:xfrm>
              <a:off x="3040153" y="2259654"/>
              <a:ext cx="1530996" cy="1224310"/>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2400" u="none" cap="none" strike="noStrike">
                  <a:solidFill>
                    <a:schemeClr val="dk1"/>
                  </a:solidFill>
                  <a:latin typeface="Calibri"/>
                  <a:ea typeface="Calibri"/>
                  <a:cs typeface="Calibri"/>
                  <a:sym typeface="Calibri"/>
                </a:rPr>
                <a:t>Právní termíny &amp; definice</a:t>
              </a:r>
              <a:endParaRPr/>
            </a:p>
          </p:txBody>
        </p:sp>
        <p:sp>
          <p:nvSpPr>
            <p:cNvPr id="205" name="Google Shape;205;p10"/>
            <p:cNvSpPr/>
            <p:nvPr/>
          </p:nvSpPr>
          <p:spPr>
            <a:xfrm rot="-5182748">
              <a:off x="3771150" y="2110937"/>
              <a:ext cx="165300"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06" name="Google Shape;206;p10"/>
            <p:cNvSpPr/>
            <p:nvPr/>
          </p:nvSpPr>
          <p:spPr>
            <a:xfrm>
              <a:off x="2446113" y="-350234"/>
              <a:ext cx="2976336" cy="2378686"/>
            </a:xfrm>
            <a:prstGeom prst="roundRect">
              <a:avLst>
                <a:gd fmla="val 16667" name="adj"/>
              </a:avLst>
            </a:prstGeom>
            <a:gradFill>
              <a:gsLst>
                <a:gs pos="0">
                  <a:srgbClr val="9BFFF3"/>
                </a:gs>
                <a:gs pos="35000">
                  <a:srgbClr val="B9FFF4"/>
                </a:gs>
                <a:gs pos="100000">
                  <a:srgbClr val="E1FFFD"/>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0"/>
            <p:cNvSpPr txBox="1"/>
            <p:nvPr/>
          </p:nvSpPr>
          <p:spPr>
            <a:xfrm>
              <a:off x="2562231" y="-234116"/>
              <a:ext cx="2744100" cy="214645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0000"/>
                </a:buClr>
                <a:buSzPts val="1600"/>
                <a:buFont typeface="Arial"/>
                <a:buNone/>
              </a:pPr>
              <a:r>
                <a:rPr b="1" i="0" lang="en-US" sz="1800" u="none" cap="none" strike="noStrike">
                  <a:solidFill>
                    <a:schemeClr val="dk1"/>
                  </a:solidFill>
                  <a:latin typeface="Arial"/>
                  <a:ea typeface="Arial"/>
                  <a:cs typeface="Arial"/>
                  <a:sym typeface="Arial"/>
                </a:rPr>
                <a:t>Doporučení</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rgbClr val="000000"/>
                </a:buClr>
                <a:buSzPts val="1600"/>
                <a:buFont typeface="Arial"/>
                <a:buNone/>
              </a:pPr>
              <a:r>
                <a:rPr b="0" i="0" lang="en-US" sz="1800" u="none" cap="none" strike="noStrike">
                  <a:solidFill>
                    <a:schemeClr val="dk1"/>
                  </a:solidFill>
                  <a:latin typeface="Arial"/>
                  <a:ea typeface="Arial"/>
                  <a:cs typeface="Arial"/>
                  <a:sym typeface="Arial"/>
                </a:rPr>
                <a:t> </a:t>
              </a:r>
              <a:r>
                <a:rPr b="0" i="0" lang="en-US" sz="2000" u="none" cap="none" strike="noStrike">
                  <a:solidFill>
                    <a:srgbClr val="000000"/>
                  </a:solidFill>
                  <a:latin typeface="Times New Roman"/>
                  <a:ea typeface="Times New Roman"/>
                  <a:cs typeface="Times New Roman"/>
                  <a:sym typeface="Times New Roman"/>
                </a:rPr>
                <a:t>jsou nezávazné pokyny, které poskytují důležitá vodítka vládám a jsou důležitým nástrojem pro kampaně a vyjednávání.</a:t>
              </a:r>
              <a:r>
                <a:rPr b="0" i="0" lang="en-US" sz="1800" u="none" cap="none" strike="noStrike">
                  <a:solidFill>
                    <a:schemeClr val="dk1"/>
                  </a:solidFill>
                  <a:latin typeface="Arial"/>
                  <a:ea typeface="Arial"/>
                  <a:cs typeface="Arial"/>
                  <a:sym typeface="Arial"/>
                </a:rPr>
                <a:t>.</a:t>
              </a:r>
              <a:endParaRPr/>
            </a:p>
          </p:txBody>
        </p:sp>
        <p:sp>
          <p:nvSpPr>
            <p:cNvPr id="208" name="Google Shape;208;p10"/>
            <p:cNvSpPr/>
            <p:nvPr/>
          </p:nvSpPr>
          <p:spPr>
            <a:xfrm rot="1972533">
              <a:off x="4623162" y="3457573"/>
              <a:ext cx="177582"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09" name="Google Shape;209;p10"/>
            <p:cNvSpPr/>
            <p:nvPr/>
          </p:nvSpPr>
          <p:spPr>
            <a:xfrm>
              <a:off x="4786525" y="3402315"/>
              <a:ext cx="3341474" cy="2366585"/>
            </a:xfrm>
            <a:prstGeom prst="roundRect">
              <a:avLst>
                <a:gd fmla="val 16667" name="adj"/>
              </a:avLst>
            </a:prstGeom>
            <a:gradFill>
              <a:gsLst>
                <a:gs pos="0">
                  <a:srgbClr val="9DFFAB"/>
                </a:gs>
                <a:gs pos="35000">
                  <a:srgbClr val="BBFFC4"/>
                </a:gs>
                <a:gs pos="100000">
                  <a:srgbClr val="E4FFE7"/>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0"/>
            <p:cNvSpPr txBox="1"/>
            <p:nvPr/>
          </p:nvSpPr>
          <p:spPr>
            <a:xfrm>
              <a:off x="4902052" y="3517842"/>
              <a:ext cx="3110420" cy="213553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800" u="none" cap="none" strike="noStrike">
                  <a:solidFill>
                    <a:schemeClr val="dk1"/>
                  </a:solidFill>
                  <a:latin typeface="Arial"/>
                  <a:ea typeface="Arial"/>
                  <a:cs typeface="Arial"/>
                  <a:sym typeface="Arial"/>
                </a:rPr>
                <a:t>Ratifikace</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je, když se vlády dohodnou na zavedení obsahu mezinárodně dohodnuté normy do vnitrostátního práva a praxe a stává se závaznou (povinnou). </a:t>
              </a:r>
              <a:endParaRPr/>
            </a:p>
          </p:txBody>
        </p:sp>
        <p:sp>
          <p:nvSpPr>
            <p:cNvPr id="211" name="Google Shape;211;p10"/>
            <p:cNvSpPr/>
            <p:nvPr/>
          </p:nvSpPr>
          <p:spPr>
            <a:xfrm rot="8664369">
              <a:off x="2805218" y="3521289"/>
              <a:ext cx="186086"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2" name="Google Shape;212;p10"/>
            <p:cNvSpPr/>
            <p:nvPr/>
          </p:nvSpPr>
          <p:spPr>
            <a:xfrm>
              <a:off x="0" y="3464875"/>
              <a:ext cx="2822602" cy="2241464"/>
            </a:xfrm>
            <a:prstGeom prst="roundRect">
              <a:avLst>
                <a:gd fmla="val 16667"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109419" y="3574294"/>
              <a:ext cx="2603764" cy="2022626"/>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2400" u="none" cap="none" strike="noStrike">
                  <a:solidFill>
                    <a:schemeClr val="dk1"/>
                  </a:solidFill>
                  <a:latin typeface="Arial"/>
                  <a:ea typeface="Arial"/>
                  <a:cs typeface="Arial"/>
                  <a:sym typeface="Arial"/>
                </a:rPr>
                <a:t>Úmluva</a:t>
              </a:r>
              <a:endParaRPr b="0" i="0" sz="24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en-US" sz="2400" u="none" cap="none" strike="noStrike">
                  <a:solidFill>
                    <a:schemeClr val="dk1"/>
                  </a:solidFill>
                  <a:latin typeface="Arial"/>
                  <a:ea typeface="Arial"/>
                  <a:cs typeface="Arial"/>
                  <a:sym typeface="Arial"/>
                </a:rPr>
                <a:t>je právně závazná mezinárodní dohoda</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1dd49517535_0_177"/>
          <p:cNvPicPr preferRelativeResize="0"/>
          <p:nvPr/>
        </p:nvPicPr>
        <p:blipFill rotWithShape="1">
          <a:blip r:embed="rId3">
            <a:alphaModFix/>
          </a:blip>
          <a:srcRect b="0" l="0" r="0" t="0"/>
          <a:stretch/>
        </p:blipFill>
        <p:spPr>
          <a:xfrm>
            <a:off x="183692" y="0"/>
            <a:ext cx="12192000" cy="6858000"/>
          </a:xfrm>
          <a:prstGeom prst="rect">
            <a:avLst/>
          </a:prstGeom>
          <a:noFill/>
          <a:ln>
            <a:noFill/>
          </a:ln>
        </p:spPr>
      </p:pic>
      <p:sp>
        <p:nvSpPr>
          <p:cNvPr id="219" name="Google Shape;219;g1dd49517535_0_177"/>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20" name="Google Shape;220;g1dd49517535_0_177"/>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21" name="Google Shape;221;g1dd49517535_0_177"/>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22" name="Google Shape;222;g1dd49517535_0_177"/>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Skupinová aktivita (10  min)</a:t>
            </a:r>
            <a:endParaRPr b="1" sz="4000" u="sng">
              <a:solidFill>
                <a:schemeClr val="lt1"/>
              </a:solidFill>
            </a:endParaRPr>
          </a:p>
        </p:txBody>
      </p:sp>
      <p:sp>
        <p:nvSpPr>
          <p:cNvPr id="223" name="Google Shape;223;g1dd49517535_0_177"/>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rPr lang="en-US" sz="2400">
                <a:solidFill>
                  <a:schemeClr val="lt1"/>
                </a:solidFill>
              </a:rPr>
              <a:t>Přečtěte si často kladené otázky v souvisejícím dokumentu</a:t>
            </a:r>
            <a:br>
              <a:rPr lang="en-US" sz="2400">
                <a:solidFill>
                  <a:schemeClr val="lt1"/>
                </a:solidFill>
              </a:rPr>
            </a:br>
            <a:r>
              <a:rPr b="1" lang="en-US" sz="2400" u="sng">
                <a:solidFill>
                  <a:schemeClr val="lt1"/>
                </a:solidFill>
                <a:hlinkClick r:id="rId4">
                  <a:extLst>
                    <a:ext uri="{A12FA001-AC4F-418D-AE19-62706E023703}">
                      <ahyp:hlinkClr val="tx"/>
                    </a:ext>
                  </a:extLst>
                </a:hlinkClick>
              </a:rPr>
              <a:t>https://www.ituc-csi.org/IMG/pdf/c190_faqs_en.pdf</a:t>
            </a:r>
            <a:br>
              <a:rPr b="1" lang="en-US" sz="2400">
                <a:solidFill>
                  <a:schemeClr val="lt1"/>
                </a:solidFill>
              </a:rPr>
            </a:br>
            <a:endParaRPr b="1"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Font typeface="Arial"/>
              <a:buNone/>
            </a:pPr>
            <a:r>
              <a:rPr lang="en-US" sz="2400">
                <a:solidFill>
                  <a:schemeClr val="lt1"/>
                </a:solidFill>
              </a:rPr>
              <a:t>Můžete se rozdělit do dvou skupin a diskutovat o charakterističtějších situacích, na které se může, ale nemusí vztahovat Úmluva 190 a Doporučení 206.</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pic>
        <p:nvPicPr>
          <p:cNvPr descr="Ein Bild, das Text enthält.&#10;&#10;Automatisch generierte Beschreibung" id="228" name="Google Shape;228;p14"/>
          <p:cNvPicPr preferRelativeResize="0"/>
          <p:nvPr>
            <p:ph idx="1" type="body"/>
          </p:nvPr>
        </p:nvPicPr>
        <p:blipFill rotWithShape="1">
          <a:blip r:embed="rId3">
            <a:alphaModFix/>
          </a:blip>
          <a:srcRect b="7316" l="0" r="0" t="8415"/>
          <a:stretch/>
        </p:blipFill>
        <p:spPr>
          <a:xfrm>
            <a:off x="0" y="10"/>
            <a:ext cx="12192000" cy="6857990"/>
          </a:xfrm>
          <a:prstGeom prst="rect">
            <a:avLst/>
          </a:prstGeom>
          <a:noFill/>
          <a:ln>
            <a:noFill/>
          </a:ln>
        </p:spPr>
      </p:pic>
      <p:sp>
        <p:nvSpPr>
          <p:cNvPr id="229" name="Google Shape;229;p14"/>
          <p:cNvSpPr/>
          <p:nvPr/>
        </p:nvSpPr>
        <p:spPr>
          <a:xfrm flipH="1">
            <a:off x="0" y="998176"/>
            <a:ext cx="6017172" cy="5859824"/>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372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30" name="Google Shape;230;p14"/>
          <p:cNvSpPr txBox="1"/>
          <p:nvPr>
            <p:ph type="title"/>
          </p:nvPr>
        </p:nvSpPr>
        <p:spPr>
          <a:xfrm>
            <a:off x="213575" y="1216515"/>
            <a:ext cx="5473847" cy="488061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t/>
            </a:r>
            <a:endParaRPr b="1" sz="4800"/>
          </a:p>
          <a:p>
            <a:pPr indent="0" lvl="0" marL="0" rtl="0" algn="ctr">
              <a:lnSpc>
                <a:spcPct val="90000"/>
              </a:lnSpc>
              <a:spcBef>
                <a:spcPts val="0"/>
              </a:spcBef>
              <a:spcAft>
                <a:spcPts val="0"/>
              </a:spcAft>
              <a:buClr>
                <a:schemeClr val="dk1"/>
              </a:buClr>
              <a:buSzPts val="2800"/>
              <a:buFont typeface="Calibri"/>
              <a:buNone/>
            </a:pPr>
            <a:r>
              <a:t/>
            </a:r>
            <a:endParaRPr b="1" sz="4800"/>
          </a:p>
          <a:p>
            <a:pPr indent="0" lvl="0" marL="0" rtl="0" algn="ctr">
              <a:lnSpc>
                <a:spcPct val="90000"/>
              </a:lnSpc>
              <a:spcBef>
                <a:spcPts val="0"/>
              </a:spcBef>
              <a:spcAft>
                <a:spcPts val="0"/>
              </a:spcAft>
              <a:buClr>
                <a:schemeClr val="dk1"/>
              </a:buClr>
              <a:buSzPts val="2800"/>
              <a:buFont typeface="Calibri"/>
              <a:buNone/>
            </a:pPr>
            <a:r>
              <a:rPr b="1" lang="en-US" sz="4800"/>
              <a:t>1. Národní rámec pro násilí a diskriminaci v partnerských zemích projektu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6" name="Google Shape;236;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37" name="Google Shape;237;p15"/>
          <p:cNvGrpSpPr/>
          <p:nvPr/>
        </p:nvGrpSpPr>
        <p:grpSpPr>
          <a:xfrm>
            <a:off x="1664786" y="-114905"/>
            <a:ext cx="9712278" cy="6858002"/>
            <a:chOff x="-63213" y="-1119936"/>
            <a:chExt cx="9712278" cy="6858002"/>
          </a:xfrm>
        </p:grpSpPr>
        <p:sp>
          <p:nvSpPr>
            <p:cNvPr id="238" name="Google Shape;238;p15"/>
            <p:cNvSpPr/>
            <p:nvPr/>
          </p:nvSpPr>
          <p:spPr>
            <a:xfrm>
              <a:off x="1266469" y="-1119936"/>
              <a:ext cx="4212622" cy="4055947"/>
            </a:xfrm>
            <a:custGeom>
              <a:rect b="b" l="l" r="r" t="t"/>
              <a:pathLst>
                <a:path extrusionOk="0" h="120000" w="12000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39" name="Google Shape;239;p15"/>
            <p:cNvSpPr/>
            <p:nvPr/>
          </p:nvSpPr>
          <p:spPr>
            <a:xfrm>
              <a:off x="2343886" y="-85739"/>
              <a:ext cx="2173299" cy="1972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0" name="Google Shape;240;p15"/>
            <p:cNvSpPr txBox="1"/>
            <p:nvPr/>
          </p:nvSpPr>
          <p:spPr>
            <a:xfrm>
              <a:off x="2343886" y="-85739"/>
              <a:ext cx="2173299" cy="197287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1" i="0" lang="en-US" sz="2000" u="none" cap="none" strike="noStrike">
                  <a:solidFill>
                    <a:srgbClr val="000000"/>
                  </a:solidFill>
                  <a:latin typeface="Times New Roman"/>
                  <a:ea typeface="Times New Roman"/>
                  <a:cs typeface="Times New Roman"/>
                  <a:sym typeface="Times New Roman"/>
                </a:rPr>
                <a:t>Evropské směrnice </a:t>
              </a:r>
              <a:r>
                <a:rPr b="0" i="0" lang="en-US" sz="2000" u="none" cap="none" strike="noStrike">
                  <a:solidFill>
                    <a:srgbClr val="000000"/>
                  </a:solidFill>
                  <a:latin typeface="Times New Roman"/>
                  <a:ea typeface="Times New Roman"/>
                  <a:cs typeface="Times New Roman"/>
                  <a:sym typeface="Times New Roman"/>
                </a:rPr>
                <a:t>stanovují minimální standardy pro bezpečnost a ochranu zdraví na pracovišti</a:t>
              </a:r>
              <a:endParaRPr b="0" i="0" sz="1800" u="none" cap="none" strike="noStrike">
                <a:solidFill>
                  <a:srgbClr val="000000"/>
                </a:solidFill>
                <a:latin typeface="Arial"/>
                <a:ea typeface="Arial"/>
                <a:cs typeface="Arial"/>
                <a:sym typeface="Arial"/>
              </a:endParaRPr>
            </a:p>
          </p:txBody>
        </p:sp>
        <p:sp>
          <p:nvSpPr>
            <p:cNvPr id="241" name="Google Shape;241;p15"/>
            <p:cNvSpPr/>
            <p:nvPr/>
          </p:nvSpPr>
          <p:spPr>
            <a:xfrm>
              <a:off x="-63213" y="1604204"/>
              <a:ext cx="4300717" cy="4133862"/>
            </a:xfrm>
            <a:custGeom>
              <a:rect b="b" l="l" r="r" t="t"/>
              <a:pathLst>
                <a:path extrusionOk="0" h="120000" w="12000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2" name="Google Shape;242;p15"/>
            <p:cNvSpPr/>
            <p:nvPr/>
          </p:nvSpPr>
          <p:spPr>
            <a:xfrm>
              <a:off x="5873741" y="1417762"/>
              <a:ext cx="3107188" cy="3005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3" name="Google Shape;243;p15"/>
            <p:cNvSpPr txBox="1"/>
            <p:nvPr/>
          </p:nvSpPr>
          <p:spPr>
            <a:xfrm>
              <a:off x="5873741" y="1417762"/>
              <a:ext cx="3107188" cy="3005760"/>
            </a:xfrm>
            <a:prstGeom prst="rect">
              <a:avLst/>
            </a:prstGeom>
            <a:noFill/>
            <a:ln>
              <a:noFill/>
            </a:ln>
          </p:spPr>
          <p:txBody>
            <a:bodyPr anchorCtr="0" anchor="ctr" bIns="15225" lIns="15225" spcFirstLastPara="1" rIns="15225" wrap="square" tIns="15225">
              <a:noAutofit/>
            </a:bodyPr>
            <a:lstStyle/>
            <a:p>
              <a:pPr indent="0" lvl="0" marL="0" marR="0" rtl="0" algn="ctr">
                <a:lnSpc>
                  <a:spcPct val="100000"/>
                </a:lnSpc>
                <a:spcBef>
                  <a:spcPts val="0"/>
                </a:spcBef>
                <a:spcAft>
                  <a:spcPts val="0"/>
                </a:spcAft>
                <a:buClr>
                  <a:srgbClr val="000000"/>
                </a:buClr>
                <a:buSzPts val="2400"/>
                <a:buFont typeface="Arial"/>
                <a:buNone/>
              </a:pPr>
              <a:r>
                <a:rPr b="0" i="0" lang="en-US" sz="2000" u="none" cap="none" strike="noStrike">
                  <a:solidFill>
                    <a:srgbClr val="000000"/>
                  </a:solidFill>
                  <a:latin typeface="Times New Roman"/>
                  <a:ea typeface="Times New Roman"/>
                  <a:cs typeface="Times New Roman"/>
                  <a:sym typeface="Times New Roman"/>
                </a:rPr>
                <a:t>Směrnice EU jsou implementovány prostřednictvím vnitrostátních právních předpisů členských států</a:t>
              </a:r>
              <a:endParaRPr b="0" i="0" sz="1800" u="none" cap="none" strike="noStrike">
                <a:solidFill>
                  <a:srgbClr val="000000"/>
                </a:solidFill>
                <a:latin typeface="Arial"/>
                <a:ea typeface="Arial"/>
                <a:cs typeface="Arial"/>
                <a:sym typeface="Arial"/>
              </a:endParaRPr>
            </a:p>
          </p:txBody>
        </p:sp>
        <p:sp>
          <p:nvSpPr>
            <p:cNvPr id="244" name="Google Shape;244;p15"/>
            <p:cNvSpPr/>
            <p:nvPr/>
          </p:nvSpPr>
          <p:spPr>
            <a:xfrm flipH="1" rot="10800000">
              <a:off x="6379103" y="4412360"/>
              <a:ext cx="1849391" cy="63466"/>
            </a:xfrm>
            <a:custGeom>
              <a:rect b="b" l="l" r="r" t="t"/>
              <a:pathLst>
                <a:path extrusionOk="0" h="120000" w="12000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5" name="Google Shape;245;p15"/>
            <p:cNvSpPr/>
            <p:nvPr/>
          </p:nvSpPr>
          <p:spPr>
            <a:xfrm>
              <a:off x="1106850" y="2639514"/>
              <a:ext cx="2200977" cy="21769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6" name="Google Shape;246;p15"/>
            <p:cNvSpPr txBox="1"/>
            <p:nvPr/>
          </p:nvSpPr>
          <p:spPr>
            <a:xfrm>
              <a:off x="1106850" y="2639514"/>
              <a:ext cx="2200977" cy="217693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2000" u="none" cap="none" strike="noStrike">
                  <a:solidFill>
                    <a:srgbClr val="000000"/>
                  </a:solidFill>
                  <a:latin typeface="Times New Roman"/>
                  <a:ea typeface="Times New Roman"/>
                  <a:cs typeface="Times New Roman"/>
                  <a:sym typeface="Times New Roman"/>
                </a:rPr>
                <a:t>Národní právní předpisy musí být v souladu s unijními normami.</a:t>
              </a:r>
              <a:endParaRPr b="0" i="0" sz="1800" u="none" cap="none" strike="noStrike">
                <a:solidFill>
                  <a:srgbClr val="000000"/>
                </a:solidFill>
                <a:latin typeface="Arial"/>
                <a:ea typeface="Arial"/>
                <a:cs typeface="Arial"/>
                <a:sym typeface="Arial"/>
              </a:endParaRPr>
            </a:p>
          </p:txBody>
        </p:sp>
        <p:sp>
          <p:nvSpPr>
            <p:cNvPr id="247" name="Google Shape;247;p15"/>
            <p:cNvSpPr/>
            <p:nvPr/>
          </p:nvSpPr>
          <p:spPr>
            <a:xfrm rot="10800000">
              <a:off x="8358709" y="1096953"/>
              <a:ext cx="402786" cy="265971"/>
            </a:xfrm>
            <a:custGeom>
              <a:rect b="b" l="l" r="r" t="t"/>
              <a:pathLst>
                <a:path extrusionOk="0" h="120000" w="12000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8" name="Google Shape;248;p15"/>
            <p:cNvSpPr/>
            <p:nvPr/>
          </p:nvSpPr>
          <p:spPr>
            <a:xfrm>
              <a:off x="4208746" y="3470371"/>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49" name="Google Shape;249;p15"/>
            <p:cNvSpPr txBox="1"/>
            <p:nvPr/>
          </p:nvSpPr>
          <p:spPr>
            <a:xfrm>
              <a:off x="4208746" y="3470371"/>
              <a:ext cx="983237" cy="49139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000000"/>
                </a:buClr>
                <a:buSzPts val="3400"/>
                <a:buFont typeface="Arial"/>
                <a:buNone/>
              </a:pPr>
              <a:r>
                <a:t/>
              </a:r>
              <a:endParaRPr b="0" i="0" sz="3600" u="none" cap="none" strike="noStrike">
                <a:solidFill>
                  <a:srgbClr val="000000"/>
                </a:solidFill>
                <a:latin typeface="Arial"/>
                <a:ea typeface="Arial"/>
                <a:cs typeface="Arial"/>
                <a:sym typeface="Arial"/>
              </a:endParaRPr>
            </a:p>
          </p:txBody>
        </p:sp>
        <p:sp>
          <p:nvSpPr>
            <p:cNvPr id="250" name="Google Shape;250;p15"/>
            <p:cNvSpPr/>
            <p:nvPr/>
          </p:nvSpPr>
          <p:spPr>
            <a:xfrm>
              <a:off x="4675140" y="441397"/>
              <a:ext cx="4973925" cy="4653103"/>
            </a:xfrm>
            <a:prstGeom prst="blockArc">
              <a:avLst>
                <a:gd fmla="val 13500000" name="adj1"/>
                <a:gd fmla="val 10800000" name="adj2"/>
                <a:gd fmla="val 12740" name="adj3"/>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51" name="Google Shape;251;p15"/>
            <p:cNvSpPr/>
            <p:nvPr/>
          </p:nvSpPr>
          <p:spPr>
            <a:xfrm>
              <a:off x="4700200" y="4485019"/>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600" u="none" cap="none" strike="noStrike">
                <a:solidFill>
                  <a:srgbClr val="000000"/>
                </a:solidFill>
                <a:latin typeface="Arial"/>
                <a:ea typeface="Arial"/>
                <a:cs typeface="Arial"/>
                <a:sym typeface="Arial"/>
              </a:endParaRPr>
            </a:p>
          </p:txBody>
        </p:sp>
        <p:sp>
          <p:nvSpPr>
            <p:cNvPr id="252" name="Google Shape;252;p15"/>
            <p:cNvSpPr txBox="1"/>
            <p:nvPr/>
          </p:nvSpPr>
          <p:spPr>
            <a:xfrm>
              <a:off x="4700200" y="4485019"/>
              <a:ext cx="983237" cy="49139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4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Téma první</a:t>
            </a:r>
            <a:endParaRPr/>
          </a:p>
        </p:txBody>
      </p:sp>
      <p:sp>
        <p:nvSpPr>
          <p:cNvPr id="258" name="Google Shape;258;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t>-</a:t>
            </a:r>
            <a:endParaRPr/>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
        <p:nvSpPr>
          <p:cNvPr id="259" name="Google Shape;25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0" name="Google Shape;260;p4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61" name="Google Shape;261;p43"/>
          <p:cNvSpPr/>
          <p:nvPr/>
        </p:nvSpPr>
        <p:spPr>
          <a:xfrm>
            <a:off x="1146875" y="1487837"/>
            <a:ext cx="9728242" cy="4510007"/>
          </a:xfrm>
          <a:prstGeom prst="flowChartAlternateProcess">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50800" lvl="0" marL="228600" marR="0" rtl="0" algn="l">
              <a:lnSpc>
                <a:spcPct val="100000"/>
              </a:lnSpc>
              <a:spcBef>
                <a:spcPts val="0"/>
              </a:spcBef>
              <a:spcAft>
                <a:spcPts val="0"/>
              </a:spcAft>
              <a:buClr>
                <a:srgbClr val="000000"/>
              </a:buClr>
              <a:buSzPts val="2800"/>
              <a:buFont typeface="Arial"/>
              <a:buNone/>
            </a:pPr>
            <a:r>
              <a:rPr b="0" i="0" lang="en-US" sz="4000" u="none" cap="none" strike="noStrike">
                <a:solidFill>
                  <a:schemeClr val="lt1"/>
                </a:solidFill>
                <a:latin typeface="Calibri"/>
                <a:ea typeface="Calibri"/>
                <a:cs typeface="Calibri"/>
                <a:sym typeface="Calibri"/>
              </a:rPr>
              <a:t>Evropská komise vybízí členské státy, aby ratifikovaly Úmluvu Mezinárodní organizace práce č. 190, implementovaly stávající unijní pravidla na ochranu pracovníků před násilím a obtěžováním a zvyšovaly povědomí lidí o těchto normách.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sp>
        <p:nvSpPr>
          <p:cNvPr id="266" name="Google Shape;266;p4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Téma první</a:t>
            </a:r>
            <a:endParaRPr/>
          </a:p>
        </p:txBody>
      </p:sp>
      <p:sp>
        <p:nvSpPr>
          <p:cNvPr id="267" name="Google Shape;267;p44"/>
          <p:cNvSpPr txBox="1"/>
          <p:nvPr>
            <p:ph idx="1" type="body"/>
          </p:nvPr>
        </p:nvSpPr>
        <p:spPr>
          <a:xfrm>
            <a:off x="838200" y="805912"/>
            <a:ext cx="10515600" cy="537105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solidFill>
                  <a:schemeClr val="accent1"/>
                </a:solidFill>
              </a:rPr>
              <a:t>Ratifikace úmluvy MOP č. 190 členskými státy vede k lepšímu uznávání diskriminace na pracovišti.</a:t>
            </a:r>
            <a:endParaRPr>
              <a:latin typeface="Arial"/>
              <a:ea typeface="Arial"/>
              <a:cs typeface="Arial"/>
              <a:sym typeface="Arial"/>
            </a:endParaRPr>
          </a:p>
        </p:txBody>
      </p:sp>
      <p:sp>
        <p:nvSpPr>
          <p:cNvPr id="268" name="Google Shape;26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69" name="Google Shape;269;p4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70" name="Google Shape;270;p44"/>
          <p:cNvGrpSpPr/>
          <p:nvPr/>
        </p:nvGrpSpPr>
        <p:grpSpPr>
          <a:xfrm>
            <a:off x="1553317" y="1641483"/>
            <a:ext cx="8128000" cy="5580911"/>
            <a:chOff x="0" y="202150"/>
            <a:chExt cx="8128000" cy="5580911"/>
          </a:xfrm>
        </p:grpSpPr>
        <p:sp>
          <p:nvSpPr>
            <p:cNvPr id="271" name="Google Shape;271;p44"/>
            <p:cNvSpPr/>
            <p:nvPr/>
          </p:nvSpPr>
          <p:spPr>
            <a:xfrm>
              <a:off x="0" y="202150"/>
              <a:ext cx="8128000" cy="5079999"/>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4"/>
            <p:cNvSpPr/>
            <p:nvPr/>
          </p:nvSpPr>
          <p:spPr>
            <a:xfrm>
              <a:off x="800607" y="3946821"/>
              <a:ext cx="186944" cy="1869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4"/>
            <p:cNvSpPr/>
            <p:nvPr/>
          </p:nvSpPr>
          <p:spPr>
            <a:xfrm>
              <a:off x="894079" y="4040293"/>
              <a:ext cx="1064768" cy="12090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4"/>
            <p:cNvSpPr txBox="1"/>
            <p:nvPr/>
          </p:nvSpPr>
          <p:spPr>
            <a:xfrm>
              <a:off x="894079" y="4040293"/>
              <a:ext cx="1064768" cy="1209040"/>
            </a:xfrm>
            <a:prstGeom prst="rect">
              <a:avLst/>
            </a:prstGeom>
            <a:noFill/>
            <a:ln>
              <a:noFill/>
            </a:ln>
          </p:spPr>
          <p:txBody>
            <a:bodyPr anchorCtr="0" anchor="t" bIns="0" lIns="99050" spcFirstLastPara="1" rIns="0" wrap="square" tIns="0">
              <a:noAutofit/>
            </a:bodyPr>
            <a:lstStyle/>
            <a:p>
              <a:pPr indent="0" lvl="0" marL="0" marR="0" rtl="0" algn="l">
                <a:lnSpc>
                  <a:spcPct val="9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sp>
          <p:nvSpPr>
            <p:cNvPr id="275" name="Google Shape;275;p44"/>
            <p:cNvSpPr/>
            <p:nvPr/>
          </p:nvSpPr>
          <p:spPr>
            <a:xfrm>
              <a:off x="1812543" y="2974509"/>
              <a:ext cx="292608" cy="292608"/>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4"/>
            <p:cNvSpPr/>
            <p:nvPr/>
          </p:nvSpPr>
          <p:spPr>
            <a:xfrm>
              <a:off x="1788053" y="3290147"/>
              <a:ext cx="1674781" cy="21285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4"/>
            <p:cNvSpPr txBox="1"/>
            <p:nvPr/>
          </p:nvSpPr>
          <p:spPr>
            <a:xfrm>
              <a:off x="1788052" y="3515676"/>
              <a:ext cx="1674781" cy="2128519"/>
            </a:xfrm>
            <a:prstGeom prst="rect">
              <a:avLst/>
            </a:prstGeom>
            <a:noFill/>
            <a:ln>
              <a:noFill/>
            </a:ln>
          </p:spPr>
          <p:txBody>
            <a:bodyPr anchorCtr="0" anchor="t" bIns="0" lIns="155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Evropská komise vybízí členské státy, aby ratifikovaly Úmluvu Mezinárodní organizace práce č. 190</a:t>
              </a:r>
              <a:endParaRPr b="1" i="0" sz="1600" u="none" cap="none" strike="noStrike">
                <a:solidFill>
                  <a:srgbClr val="000000"/>
                </a:solidFill>
                <a:latin typeface="Arial"/>
                <a:ea typeface="Arial"/>
                <a:cs typeface="Arial"/>
                <a:sym typeface="Arial"/>
              </a:endParaRPr>
            </a:p>
          </p:txBody>
        </p:sp>
        <p:sp>
          <p:nvSpPr>
            <p:cNvPr id="278" name="Google Shape;278;p44"/>
            <p:cNvSpPr/>
            <p:nvPr/>
          </p:nvSpPr>
          <p:spPr>
            <a:xfrm>
              <a:off x="3113023" y="2199301"/>
              <a:ext cx="390144" cy="3901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4"/>
            <p:cNvSpPr/>
            <p:nvPr/>
          </p:nvSpPr>
          <p:spPr>
            <a:xfrm>
              <a:off x="3279655" y="2563701"/>
              <a:ext cx="1568704" cy="2854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4"/>
            <p:cNvSpPr txBox="1"/>
            <p:nvPr/>
          </p:nvSpPr>
          <p:spPr>
            <a:xfrm>
              <a:off x="3279655" y="2928101"/>
              <a:ext cx="1568704" cy="2854960"/>
            </a:xfrm>
            <a:prstGeom prst="rect">
              <a:avLst/>
            </a:prstGeom>
            <a:noFill/>
            <a:ln>
              <a:noFill/>
            </a:ln>
          </p:spPr>
          <p:txBody>
            <a:bodyPr anchorCtr="0" anchor="t" bIns="0" lIns="2067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Do roku 2022 pouze 11 zemí přijalo návrh zákona o ratifikaci úmluvy MOP č. 190.</a:t>
              </a:r>
              <a:endParaRPr b="1" i="0" sz="1600" u="none" cap="none" strike="noStrike">
                <a:solidFill>
                  <a:srgbClr val="000000"/>
                </a:solidFill>
                <a:latin typeface="Arial"/>
                <a:ea typeface="Arial"/>
                <a:cs typeface="Arial"/>
                <a:sym typeface="Arial"/>
              </a:endParaRPr>
            </a:p>
          </p:txBody>
        </p:sp>
        <p:sp>
          <p:nvSpPr>
            <p:cNvPr id="281" name="Google Shape;281;p44"/>
            <p:cNvSpPr/>
            <p:nvPr/>
          </p:nvSpPr>
          <p:spPr>
            <a:xfrm>
              <a:off x="4624832" y="1593765"/>
              <a:ext cx="503936" cy="50393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4"/>
            <p:cNvSpPr/>
            <p:nvPr/>
          </p:nvSpPr>
          <p:spPr>
            <a:xfrm>
              <a:off x="4876800" y="2096663"/>
              <a:ext cx="1625600" cy="31854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4"/>
            <p:cNvSpPr txBox="1"/>
            <p:nvPr/>
          </p:nvSpPr>
          <p:spPr>
            <a:xfrm>
              <a:off x="4876800" y="2409929"/>
              <a:ext cx="1625600" cy="3185463"/>
            </a:xfrm>
            <a:prstGeom prst="rect">
              <a:avLst/>
            </a:prstGeom>
            <a:noFill/>
            <a:ln>
              <a:noFill/>
            </a:ln>
          </p:spPr>
          <p:txBody>
            <a:bodyPr anchorCtr="0" anchor="t" bIns="0" lIns="267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Pouze tři členské státy EU začlenily tuto mezinárodní normu do svého národního práva - Francie, Řecko a Itálie.</a:t>
              </a:r>
              <a:endParaRPr/>
            </a:p>
          </p:txBody>
        </p:sp>
        <p:sp>
          <p:nvSpPr>
            <p:cNvPr id="284" name="Google Shape;284;p44"/>
            <p:cNvSpPr/>
            <p:nvPr/>
          </p:nvSpPr>
          <p:spPr>
            <a:xfrm rot="10800000">
              <a:off x="6350819" y="1365859"/>
              <a:ext cx="303160" cy="28918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4"/>
            <p:cNvSpPr/>
            <p:nvPr/>
          </p:nvSpPr>
          <p:spPr>
            <a:xfrm>
              <a:off x="6502399" y="1510453"/>
              <a:ext cx="1625600" cy="373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4"/>
            <p:cNvSpPr txBox="1"/>
            <p:nvPr/>
          </p:nvSpPr>
          <p:spPr>
            <a:xfrm>
              <a:off x="6502399" y="1510453"/>
              <a:ext cx="1625600" cy="3738880"/>
            </a:xfrm>
            <a:prstGeom prst="rect">
              <a:avLst/>
            </a:prstGeom>
            <a:noFill/>
            <a:ln>
              <a:noFill/>
            </a:ln>
          </p:spPr>
          <p:txBody>
            <a:bodyPr anchorCtr="0" anchor="t" bIns="0" lIns="3402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0" name="Shape 290"/>
        <p:cNvGrpSpPr/>
        <p:nvPr/>
      </p:nvGrpSpPr>
      <p:grpSpPr>
        <a:xfrm>
          <a:off x="0" y="0"/>
          <a:ext cx="0" cy="0"/>
          <a:chOff x="0" y="0"/>
          <a:chExt cx="0" cy="0"/>
        </a:xfrm>
      </p:grpSpPr>
      <p:sp>
        <p:nvSpPr>
          <p:cNvPr id="291" name="Google Shape;29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p:txBody>
      </p:sp>
      <p:sp>
        <p:nvSpPr>
          <p:cNvPr id="292" name="Google Shape;29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93" name="Google Shape;293;p4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94" name="Google Shape;294;p45"/>
          <p:cNvGrpSpPr/>
          <p:nvPr/>
        </p:nvGrpSpPr>
        <p:grpSpPr>
          <a:xfrm>
            <a:off x="359517" y="719666"/>
            <a:ext cx="11584833" cy="5457296"/>
            <a:chOff x="0" y="0"/>
            <a:chExt cx="10515600" cy="5457296"/>
          </a:xfrm>
        </p:grpSpPr>
        <p:sp>
          <p:nvSpPr>
            <p:cNvPr id="295" name="Google Shape;295;p45"/>
            <p:cNvSpPr/>
            <p:nvPr/>
          </p:nvSpPr>
          <p:spPr>
            <a:xfrm>
              <a:off x="0" y="0"/>
              <a:ext cx="10515600" cy="1637189"/>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5"/>
            <p:cNvSpPr txBox="1"/>
            <p:nvPr/>
          </p:nvSpPr>
          <p:spPr>
            <a:xfrm>
              <a:off x="0" y="0"/>
              <a:ext cx="10515600" cy="163718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Calibri"/>
                  <a:ea typeface="Calibri"/>
                  <a:cs typeface="Calibri"/>
                  <a:sym typeface="Calibri"/>
                </a:rPr>
                <a:t>Přístup členských států k prevenci a eliminaci násilí a obtěžování na pracovišti</a:t>
              </a:r>
              <a:endParaRPr/>
            </a:p>
          </p:txBody>
        </p:sp>
        <p:sp>
          <p:nvSpPr>
            <p:cNvPr id="297" name="Google Shape;297;p45"/>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5"/>
            <p:cNvSpPr txBox="1"/>
            <p:nvPr/>
          </p:nvSpPr>
          <p:spPr>
            <a:xfrm>
              <a:off x="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zákonný zákaz násilí a obtěžování</a:t>
              </a:r>
              <a:endParaRPr/>
            </a:p>
          </p:txBody>
        </p:sp>
        <p:sp>
          <p:nvSpPr>
            <p:cNvPr id="299" name="Google Shape;299;p45"/>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5"/>
            <p:cNvSpPr txBox="1"/>
            <p:nvPr/>
          </p:nvSpPr>
          <p:spPr>
            <a:xfrm>
              <a:off x="13144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zajištění toho, aby se příslušné politiky zabývaly násilím a obtěžováním</a:t>
              </a:r>
              <a:endParaRPr b="0" i="0" sz="1400" u="none" cap="none" strike="noStrike">
                <a:solidFill>
                  <a:schemeClr val="lt1"/>
                </a:solidFill>
                <a:latin typeface="Arial"/>
                <a:ea typeface="Arial"/>
                <a:cs typeface="Arial"/>
                <a:sym typeface="Arial"/>
              </a:endParaRPr>
            </a:p>
          </p:txBody>
        </p:sp>
        <p:sp>
          <p:nvSpPr>
            <p:cNvPr id="301" name="Google Shape;301;p45"/>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5"/>
            <p:cNvSpPr txBox="1"/>
            <p:nvPr/>
          </p:nvSpPr>
          <p:spPr>
            <a:xfrm>
              <a:off x="26289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přijetí komplexní strategie s cílem zavést opatření k prevenci a potírání násilí a obtěžování; </a:t>
              </a:r>
              <a:endParaRPr b="0" i="0" sz="1400" u="none" cap="none" strike="noStrike">
                <a:solidFill>
                  <a:schemeClr val="lt1"/>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45"/>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5"/>
            <p:cNvSpPr txBox="1"/>
            <p:nvPr/>
          </p:nvSpPr>
          <p:spPr>
            <a:xfrm>
              <a:off x="3943350" y="1637189"/>
              <a:ext cx="1447800"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zřízení nebo posílení kontrolních a donucovacích mechanismů</a:t>
              </a:r>
              <a:endParaRPr/>
            </a:p>
          </p:txBody>
        </p:sp>
        <p:sp>
          <p:nvSpPr>
            <p:cNvPr id="305" name="Google Shape;305;p45"/>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5"/>
            <p:cNvSpPr txBox="1"/>
            <p:nvPr/>
          </p:nvSpPr>
          <p:spPr>
            <a:xfrm>
              <a:off x="52578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zajištění přístupu k ochraně a podpoře pro oběti</a:t>
              </a:r>
              <a:endParaRPr/>
            </a:p>
          </p:txBody>
        </p:sp>
        <p:sp>
          <p:nvSpPr>
            <p:cNvPr id="307" name="Google Shape;307;p45"/>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5"/>
            <p:cNvSpPr txBox="1"/>
            <p:nvPr/>
          </p:nvSpPr>
          <p:spPr>
            <a:xfrm>
              <a:off x="6572251" y="1637189"/>
              <a:ext cx="1047750"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stanovení sankcí</a:t>
              </a:r>
              <a:endParaRPr/>
            </a:p>
          </p:txBody>
        </p:sp>
        <p:sp>
          <p:nvSpPr>
            <p:cNvPr id="309" name="Google Shape;309;p45"/>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txBox="1"/>
            <p:nvPr/>
          </p:nvSpPr>
          <p:spPr>
            <a:xfrm>
              <a:off x="7467600" y="1637189"/>
              <a:ext cx="1581151"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vypracování nástrojů, pokynů, vzdělávání a školení a zvyšování povědomí, případně v přístupných formátech</a:t>
              </a:r>
              <a:endParaRPr/>
            </a:p>
          </p:txBody>
        </p:sp>
        <p:sp>
          <p:nvSpPr>
            <p:cNvPr id="311" name="Google Shape;311;p45"/>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txBox="1"/>
            <p:nvPr/>
          </p:nvSpPr>
          <p:spPr>
            <a:xfrm>
              <a:off x="9048749" y="1637189"/>
              <a:ext cx="14668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zajištění účinných prostředků kontroly a vyšetřování případů násilí a obtěžování, a to i prostřednictvím inspektorátů práce nebo jiných příslušných orgánů</a:t>
              </a:r>
              <a:endParaRPr/>
            </a:p>
          </p:txBody>
        </p:sp>
        <p:sp>
          <p:nvSpPr>
            <p:cNvPr id="313" name="Google Shape;313;p45"/>
            <p:cNvSpPr/>
            <p:nvPr/>
          </p:nvSpPr>
          <p:spPr>
            <a:xfrm>
              <a:off x="0" y="5075286"/>
              <a:ext cx="10515600" cy="382010"/>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g1dd49517535_0_186"/>
          <p:cNvPicPr preferRelativeResize="0"/>
          <p:nvPr/>
        </p:nvPicPr>
        <p:blipFill rotWithShape="1">
          <a:blip r:embed="rId3">
            <a:alphaModFix/>
          </a:blip>
          <a:srcRect b="0" l="0" r="0" t="0"/>
          <a:stretch/>
        </p:blipFill>
        <p:spPr>
          <a:xfrm>
            <a:off x="183692" y="0"/>
            <a:ext cx="12192000" cy="6858000"/>
          </a:xfrm>
          <a:prstGeom prst="rect">
            <a:avLst/>
          </a:prstGeom>
          <a:noFill/>
          <a:ln>
            <a:noFill/>
          </a:ln>
        </p:spPr>
      </p:pic>
      <p:sp>
        <p:nvSpPr>
          <p:cNvPr id="319" name="Google Shape;319;g1dd49517535_0_186"/>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20" name="Google Shape;320;g1dd49517535_0_186"/>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1" name="Google Shape;321;g1dd49517535_0_186"/>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2" name="Google Shape;322;g1dd49517535_0_186"/>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Praktické cvičení</a:t>
            </a:r>
            <a:endParaRPr b="1" sz="4000" u="sng">
              <a:solidFill>
                <a:schemeClr val="lt1"/>
              </a:solidFill>
            </a:endParaRPr>
          </a:p>
        </p:txBody>
      </p:sp>
      <p:sp>
        <p:nvSpPr>
          <p:cNvPr id="323" name="Google Shape;323;g1dd49517535_0_186"/>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44"/>
              <a:buFont typeface="Arial"/>
              <a:buNone/>
            </a:pPr>
            <a:r>
              <a:rPr lang="en-US" sz="2400">
                <a:solidFill>
                  <a:schemeClr val="lt1"/>
                </a:solidFill>
              </a:rPr>
              <a:t>Podívejte se na video : Co je C190?, společná kampaň GUF</a:t>
            </a:r>
            <a:br>
              <a:rPr i="1" lang="en-US" sz="2400">
                <a:solidFill>
                  <a:schemeClr val="lt1"/>
                </a:solidFill>
              </a:rPr>
            </a:br>
            <a:r>
              <a:rPr b="1" lang="en-US" sz="2400" u="sng">
                <a:solidFill>
                  <a:schemeClr val="lt1"/>
                </a:solidFill>
                <a:hlinkClick r:id="rId4">
                  <a:extLst>
                    <a:ext uri="{A12FA001-AC4F-418D-AE19-62706E023703}">
                      <ahyp:hlinkClr val="tx"/>
                    </a:ext>
                  </a:extLst>
                </a:hlinkClick>
              </a:rPr>
              <a:t>https://www.dropbox.com/s/gqbgue68va763p7/C190%20Final%20English.mp4?dl=0</a:t>
            </a:r>
            <a:br>
              <a:rPr b="1" lang="en-US" sz="2400">
                <a:solidFill>
                  <a:schemeClr val="lt1"/>
                </a:solidFill>
              </a:rPr>
            </a:br>
            <a:r>
              <a:rPr lang="en-US" sz="2400">
                <a:solidFill>
                  <a:schemeClr val="lt1"/>
                </a:solidFill>
              </a:rPr>
              <a:t> </a:t>
            </a:r>
            <a:br>
              <a:rPr i="1" lang="en-US" sz="2400">
                <a:solidFill>
                  <a:schemeClr val="lt1"/>
                </a:solidFill>
              </a:rPr>
            </a:br>
            <a:r>
              <a:rPr lang="en-US" sz="2400">
                <a:solidFill>
                  <a:schemeClr val="lt1"/>
                </a:solidFill>
              </a:rPr>
              <a:t>Toto video vysvětluje některé klíčové aspekty úmluvy 190.</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V roli podnikového manažera diskutujte se skupinou o tom, jaké další iniciativy na zvýšení povědomí a účasti byste mohli vyvinout pro své odvětví a své zaměstnance.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pic>
        <p:nvPicPr>
          <p:cNvPr descr="Ein Bild, das Text enthält.&#10;&#10;Automatisch generierte Beschreibung" id="328" name="Google Shape;328;p19"/>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329" name="Google Shape;329;p19"/>
          <p:cNvSpPr/>
          <p:nvPr/>
        </p:nvSpPr>
        <p:spPr>
          <a:xfrm>
            <a:off x="7593124" y="227760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0" name="Google Shape;330;p19"/>
          <p:cNvSpPr txBox="1"/>
          <p:nvPr>
            <p:ph type="title"/>
          </p:nvPr>
        </p:nvSpPr>
        <p:spPr>
          <a:xfrm>
            <a:off x="8033451" y="410691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000"/>
              <a:buNone/>
            </a:pPr>
            <a:r>
              <a:rPr b="1" lang="en-US" sz="5400"/>
              <a:t>2. Právní definice násilí na pracovišti </a:t>
            </a:r>
            <a:endParaRPr b="1" sz="5400"/>
          </a:p>
        </p:txBody>
      </p:sp>
      <p:cxnSp>
        <p:nvCxnSpPr>
          <p:cNvPr id="331" name="Google Shape;331;p19"/>
          <p:cNvCxnSpPr/>
          <p:nvPr/>
        </p:nvCxnSpPr>
        <p:spPr>
          <a:xfrm>
            <a:off x="8394481" y="6072483"/>
            <a:ext cx="3332699"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0"/>
                                        </p:tgtEl>
                                        <p:attrNameLst>
                                          <p:attrName>style.visibility</p:attrName>
                                        </p:attrNameLst>
                                      </p:cBhvr>
                                      <p:to>
                                        <p:strVal val="visible"/>
                                      </p:to>
                                    </p:set>
                                    <p:animEffect filter="fade" transition="in">
                                      <p:cBhvr>
                                        <p:cTn dur="7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7" name="Google Shape;337;p2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38" name="Google Shape;338;p20"/>
          <p:cNvGrpSpPr/>
          <p:nvPr/>
        </p:nvGrpSpPr>
        <p:grpSpPr>
          <a:xfrm>
            <a:off x="164404" y="194632"/>
            <a:ext cx="10517441" cy="6568674"/>
            <a:chOff x="-362538" y="-342419"/>
            <a:chExt cx="10517441" cy="6568674"/>
          </a:xfrm>
        </p:grpSpPr>
        <p:sp>
          <p:nvSpPr>
            <p:cNvPr id="339" name="Google Shape;339;p20"/>
            <p:cNvSpPr/>
            <p:nvPr/>
          </p:nvSpPr>
          <p:spPr>
            <a:xfrm>
              <a:off x="2317440" y="948581"/>
              <a:ext cx="3920882" cy="392132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0"/>
            <p:cNvSpPr txBox="1"/>
            <p:nvPr/>
          </p:nvSpPr>
          <p:spPr>
            <a:xfrm>
              <a:off x="2694397" y="1485180"/>
              <a:ext cx="3052346" cy="277279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Rámcová dohoda o obtěžování a násilí na pracovišti z roku 2007</a:t>
              </a:r>
              <a:r>
                <a:rPr b="0" i="0" lang="en-US" sz="1600" u="none" cap="none" strike="noStrike">
                  <a:solidFill>
                    <a:schemeClr val="lt1"/>
                  </a:solidFill>
                  <a:latin typeface="Arial"/>
                  <a:ea typeface="Arial"/>
                  <a:cs typeface="Arial"/>
                  <a:sym typeface="Arial"/>
                </a:rPr>
                <a:t>, </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kterou podepsali evropští sociální partneři.</a:t>
              </a:r>
              <a:endParaRPr/>
            </a:p>
          </p:txBody>
        </p:sp>
        <p:sp>
          <p:nvSpPr>
            <p:cNvPr id="341" name="Google Shape;341;p20"/>
            <p:cNvSpPr/>
            <p:nvPr/>
          </p:nvSpPr>
          <p:spPr>
            <a:xfrm>
              <a:off x="4601253" y="-67696"/>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0"/>
            <p:cNvSpPr/>
            <p:nvPr/>
          </p:nvSpPr>
          <p:spPr>
            <a:xfrm>
              <a:off x="3183500" y="5165095"/>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0"/>
            <p:cNvSpPr/>
            <p:nvPr/>
          </p:nvSpPr>
          <p:spPr>
            <a:xfrm>
              <a:off x="7261058" y="2364286"/>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0"/>
            <p:cNvSpPr/>
            <p:nvPr/>
          </p:nvSpPr>
          <p:spPr>
            <a:xfrm>
              <a:off x="5185813" y="5627071"/>
              <a:ext cx="598925" cy="59918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0"/>
            <p:cNvSpPr/>
            <p:nvPr/>
          </p:nvSpPr>
          <p:spPr>
            <a:xfrm>
              <a:off x="2023747" y="172487"/>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0"/>
            <p:cNvSpPr/>
            <p:nvPr/>
          </p:nvSpPr>
          <p:spPr>
            <a:xfrm>
              <a:off x="1938132" y="3268097"/>
              <a:ext cx="434276" cy="434282"/>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0"/>
            <p:cNvSpPr/>
            <p:nvPr/>
          </p:nvSpPr>
          <p:spPr>
            <a:xfrm>
              <a:off x="226386" y="480451"/>
              <a:ext cx="2638933" cy="247524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48" name="Google Shape;348;p20"/>
            <p:cNvSpPr txBox="1"/>
            <p:nvPr/>
          </p:nvSpPr>
          <p:spPr>
            <a:xfrm>
              <a:off x="612849" y="842942"/>
              <a:ext cx="1866007" cy="175026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 násilí dochází, </a:t>
              </a:r>
              <a:r>
                <a:rPr b="0" i="0" lang="en-US" sz="1600" u="none" cap="none" strike="noStrike">
                  <a:solidFill>
                    <a:schemeClr val="lt1"/>
                  </a:solidFill>
                  <a:latin typeface="Arial"/>
                  <a:ea typeface="Arial"/>
                  <a:cs typeface="Arial"/>
                  <a:sym typeface="Arial"/>
                </a:rPr>
                <a:t>když:</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„Jeden nebo více pracovníků nebo manažerů jsou napadeni v souvislosti s prací.“</a:t>
              </a:r>
              <a:endParaRPr/>
            </a:p>
          </p:txBody>
        </p:sp>
        <p:sp>
          <p:nvSpPr>
            <p:cNvPr id="349" name="Google Shape;349;p20"/>
            <p:cNvSpPr/>
            <p:nvPr/>
          </p:nvSpPr>
          <p:spPr>
            <a:xfrm>
              <a:off x="3480069" y="114947"/>
              <a:ext cx="598925" cy="599184"/>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0"/>
            <p:cNvSpPr/>
            <p:nvPr/>
          </p:nvSpPr>
          <p:spPr>
            <a:xfrm>
              <a:off x="49637" y="3981832"/>
              <a:ext cx="1082928" cy="1083189"/>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0"/>
            <p:cNvSpPr/>
            <p:nvPr/>
          </p:nvSpPr>
          <p:spPr>
            <a:xfrm>
              <a:off x="6970662" y="-342419"/>
              <a:ext cx="3184241" cy="311423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2" name="Google Shape;352;p20"/>
            <p:cNvSpPr txBox="1"/>
            <p:nvPr/>
          </p:nvSpPr>
          <p:spPr>
            <a:xfrm>
              <a:off x="7436983" y="113649"/>
              <a:ext cx="2251599" cy="2202094"/>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K obtěžování </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dochází, když:</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„Jeden nebo více pracovníků nebo manažerů jsou opakovaně a úmyslně urážen</a:t>
              </a:r>
              <a:r>
                <a:rPr lang="en-US" sz="1600">
                  <a:solidFill>
                    <a:schemeClr val="lt1"/>
                  </a:solidFill>
                </a:rPr>
                <a:t>í</a:t>
              </a:r>
              <a:r>
                <a:rPr b="0" i="0" lang="en-US" sz="1600" u="none" cap="none" strike="noStrike">
                  <a:solidFill>
                    <a:schemeClr val="lt1"/>
                  </a:solidFill>
                  <a:latin typeface="Arial"/>
                  <a:ea typeface="Arial"/>
                  <a:cs typeface="Arial"/>
                  <a:sym typeface="Arial"/>
                </a:rPr>
                <a:t>, ohrožován</a:t>
              </a:r>
              <a:r>
                <a:rPr lang="en-US" sz="1600">
                  <a:solidFill>
                    <a:schemeClr val="lt1"/>
                  </a:solidFill>
                </a:rPr>
                <a:t>í</a:t>
              </a:r>
              <a:r>
                <a:rPr b="0" i="0" lang="en-US" sz="1600" u="none" cap="none" strike="noStrike">
                  <a:solidFill>
                    <a:schemeClr val="lt1"/>
                  </a:solidFill>
                  <a:latin typeface="Arial"/>
                  <a:ea typeface="Arial"/>
                  <a:cs typeface="Arial"/>
                  <a:sym typeface="Arial"/>
                </a:rPr>
                <a:t> a/nebo ponižován</a:t>
              </a:r>
              <a:r>
                <a:rPr lang="en-US" sz="1600">
                  <a:solidFill>
                    <a:schemeClr val="lt1"/>
                  </a:solidFill>
                </a:rPr>
                <a:t>í</a:t>
              </a:r>
              <a:r>
                <a:rPr b="0" i="0" lang="en-US" sz="1600" u="none" cap="none" strike="noStrike">
                  <a:solidFill>
                    <a:schemeClr val="lt1"/>
                  </a:solidFill>
                  <a:latin typeface="Arial"/>
                  <a:ea typeface="Arial"/>
                  <a:cs typeface="Arial"/>
                  <a:sym typeface="Arial"/>
                </a:rPr>
                <a:t> v souvislosti s prací.“ </a:t>
              </a:r>
              <a:endParaRPr/>
            </a:p>
          </p:txBody>
        </p:sp>
        <p:sp>
          <p:nvSpPr>
            <p:cNvPr id="353" name="Google Shape;353;p20"/>
            <p:cNvSpPr/>
            <p:nvPr/>
          </p:nvSpPr>
          <p:spPr>
            <a:xfrm>
              <a:off x="6489748" y="1631670"/>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0"/>
            <p:cNvSpPr/>
            <p:nvPr/>
          </p:nvSpPr>
          <p:spPr>
            <a:xfrm>
              <a:off x="-362538" y="5270833"/>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0"/>
            <p:cNvSpPr/>
            <p:nvPr/>
          </p:nvSpPr>
          <p:spPr>
            <a:xfrm>
              <a:off x="3964756" y="4652767"/>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0"/>
            <p:cNvSpPr/>
            <p:nvPr/>
          </p:nvSpPr>
          <p:spPr>
            <a:xfrm>
              <a:off x="5583907" y="2857444"/>
              <a:ext cx="3446500" cy="3326978"/>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7" name="Google Shape;357;p20"/>
            <p:cNvSpPr txBox="1"/>
            <p:nvPr/>
          </p:nvSpPr>
          <p:spPr>
            <a:xfrm>
              <a:off x="6122540" y="3344669"/>
              <a:ext cx="2600748" cy="23525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Obtěžování a násilí:</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Může být pácháno jedním nebo více manažery nebo pracovníky za účelem nebo s cílem narušit důstojnost manažera nebo pracovníka, ovlivnit [jejich] zdraví a/nebo vytvořit nepřátelské pracovní prostředí.</a:t>
              </a:r>
              <a:endParaRPr/>
            </a:p>
          </p:txBody>
        </p:sp>
        <p:sp>
          <p:nvSpPr>
            <p:cNvPr id="358" name="Google Shape;358;p20"/>
            <p:cNvSpPr/>
            <p:nvPr/>
          </p:nvSpPr>
          <p:spPr>
            <a:xfrm>
              <a:off x="9030407" y="3239324"/>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3200">
                <a:solidFill>
                  <a:srgbClr val="6789B9"/>
                </a:solidFill>
                <a:latin typeface="Arial"/>
                <a:ea typeface="Arial"/>
                <a:cs typeface="Arial"/>
                <a:sym typeface="Arial"/>
              </a:rPr>
              <a:t>Témata</a:t>
            </a:r>
            <a:endParaRPr sz="3200">
              <a:latin typeface="Arial"/>
              <a:ea typeface="Arial"/>
              <a:cs typeface="Arial"/>
              <a:sym typeface="Arial"/>
            </a:endParaRPr>
          </a:p>
        </p:txBody>
      </p:sp>
      <p:grpSp>
        <p:nvGrpSpPr>
          <p:cNvPr id="103" name="Google Shape;103;p3"/>
          <p:cNvGrpSpPr/>
          <p:nvPr/>
        </p:nvGrpSpPr>
        <p:grpSpPr>
          <a:xfrm>
            <a:off x="728850" y="1292100"/>
            <a:ext cx="11886584" cy="4751770"/>
            <a:chOff x="0" y="-4620"/>
            <a:chExt cx="11655799" cy="4355426"/>
          </a:xfrm>
        </p:grpSpPr>
        <p:cxnSp>
          <p:nvCxnSpPr>
            <p:cNvPr id="104" name="Google Shape;104;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5" name="Google Shape;105;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10400" y="-4620"/>
              <a:ext cx="10515600" cy="13710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TÉMA 1: Směrnice, smlouvy a politiky na evropské úrovni</a:t>
              </a:r>
              <a:endParaRPr b="0" i="0" sz="2400" u="none" cap="none" strike="noStrike">
                <a:solidFill>
                  <a:schemeClr val="dk1"/>
                </a:solidFill>
                <a:latin typeface="Calibri"/>
                <a:ea typeface="Calibri"/>
                <a:cs typeface="Calibri"/>
                <a:sym typeface="Calibri"/>
              </a:endParaRPr>
            </a:p>
          </p:txBody>
        </p:sp>
        <p:cxnSp>
          <p:nvCxnSpPr>
            <p:cNvPr id="107" name="Google Shape;107;p3"/>
            <p:cNvCxnSpPr/>
            <p:nvPr/>
          </p:nvCxnSpPr>
          <p:spPr>
            <a:xfrm>
              <a:off x="56457" y="108316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8" name="Google Shape;108;p3"/>
            <p:cNvSpPr/>
            <p:nvPr/>
          </p:nvSpPr>
          <p:spPr>
            <a:xfrm>
              <a:off x="0" y="1120998"/>
              <a:ext cx="105156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TÉMA 2: Právní definice násilí na pracovišti včetně: průběhu řízení, opatření ze strany zaměstnavatele, následků a přísnosti trestu</a:t>
              </a:r>
              <a:endParaRPr/>
            </a:p>
          </p:txBody>
        </p:sp>
        <p:cxnSp>
          <p:nvCxnSpPr>
            <p:cNvPr id="109" name="Google Shape;109;p3"/>
            <p:cNvCxnSpPr/>
            <p:nvPr/>
          </p:nvCxnSpPr>
          <p:spPr>
            <a:xfrm>
              <a:off x="0" y="198358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3"/>
            <p:cNvSpPr/>
            <p:nvPr/>
          </p:nvSpPr>
          <p:spPr>
            <a:xfrm>
              <a:off x="46186" y="1967972"/>
              <a:ext cx="106284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p:txBody>
        </p:sp>
        <p:sp>
          <p:nvSpPr>
            <p:cNvPr id="111" name="Google Shape;111;p3"/>
            <p:cNvSpPr txBox="1"/>
            <p:nvPr/>
          </p:nvSpPr>
          <p:spPr>
            <a:xfrm>
              <a:off x="106026" y="302003"/>
              <a:ext cx="9640200" cy="750600"/>
            </a:xfrm>
            <a:prstGeom prst="rect">
              <a:avLst/>
            </a:prstGeom>
            <a:noFill/>
            <a:ln>
              <a:noFill/>
            </a:ln>
          </p:spPr>
          <p:txBody>
            <a:bodyPr anchorCtr="0" anchor="t" bIns="76200" lIns="76200" spcFirstLastPara="1" rIns="76200" wrap="square" tIns="76200">
              <a:sp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Národní rámec pro násilí a diskriminaci v projektových zemích: zpracované směrnice, politiky</a:t>
              </a:r>
              <a:endParaRPr/>
            </a:p>
          </p:txBody>
        </p:sp>
        <p:cxnSp>
          <p:nvCxnSpPr>
            <p:cNvPr id="112" name="Google Shape;112;p3"/>
            <p:cNvCxnSpPr/>
            <p:nvPr/>
          </p:nvCxnSpPr>
          <p:spPr>
            <a:xfrm>
              <a:off x="0" y="280808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cxnSp>
          <p:nvCxnSpPr>
            <p:cNvPr id="113" name="Google Shape;113;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4" name="Google Shape;114;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1140199" y="3321814"/>
              <a:ext cx="10515600" cy="870000"/>
            </a:xfrm>
            <a:prstGeom prst="rect">
              <a:avLst/>
            </a:prstGeom>
            <a:noFill/>
            <a:ln>
              <a:noFill/>
            </a:ln>
          </p:spPr>
          <p:txBody>
            <a:bodyPr anchorCtr="0" anchor="t"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grpSp>
      <p:sp>
        <p:nvSpPr>
          <p:cNvPr id="116" name="Google Shape;1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7" name="Google Shape;117;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1"/>
          <p:cNvSpPr txBox="1"/>
          <p:nvPr>
            <p:ph type="title"/>
          </p:nvPr>
        </p:nvSpPr>
        <p:spPr>
          <a:xfrm>
            <a:off x="359516" y="276613"/>
            <a:ext cx="10994283" cy="10407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789B9"/>
              </a:buClr>
              <a:buSzPts val="4000"/>
              <a:buNone/>
            </a:pPr>
            <a:r>
              <a:rPr lang="en-US" sz="3200">
                <a:solidFill>
                  <a:schemeClr val="hlink"/>
                </a:solidFill>
              </a:rPr>
              <a:t>Pokyny pro prevenci násilí a obtěžování na pracovišti podepsané ústředními vládami a oborovými sociálními partnery</a:t>
            </a:r>
            <a:endParaRPr sz="3200">
              <a:solidFill>
                <a:srgbClr val="6789B9"/>
              </a:solidFill>
            </a:endParaRPr>
          </a:p>
        </p:txBody>
      </p:sp>
      <p:sp>
        <p:nvSpPr>
          <p:cNvPr id="364" name="Google Shape;36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65" name="Google Shape;365;p2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66" name="Google Shape;366;p21"/>
          <p:cNvGrpSpPr/>
          <p:nvPr/>
        </p:nvGrpSpPr>
        <p:grpSpPr>
          <a:xfrm>
            <a:off x="1304544" y="1496743"/>
            <a:ext cx="9375648" cy="4724280"/>
            <a:chOff x="0" y="179388"/>
            <a:chExt cx="9375648" cy="4724280"/>
          </a:xfrm>
        </p:grpSpPr>
        <p:sp>
          <p:nvSpPr>
            <p:cNvPr id="367" name="Google Shape;367;p21"/>
            <p:cNvSpPr/>
            <p:nvPr/>
          </p:nvSpPr>
          <p:spPr>
            <a:xfrm>
              <a:off x="0" y="415548"/>
              <a:ext cx="9375648" cy="667800"/>
            </a:xfrm>
            <a:prstGeom prst="rect">
              <a:avLst/>
            </a:prstGeom>
            <a:solidFill>
              <a:srgbClr val="FFFFFF">
                <a:alpha val="89803"/>
              </a:srgb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txBox="1"/>
            <p:nvPr/>
          </p:nvSpPr>
          <p:spPr>
            <a:xfrm>
              <a:off x="0" y="415548"/>
              <a:ext cx="9375648" cy="667800"/>
            </a:xfrm>
            <a:prstGeom prst="rect">
              <a:avLst/>
            </a:prstGeom>
            <a:noFill/>
            <a:ln>
              <a:noFill/>
            </a:ln>
          </p:spPr>
          <p:txBody>
            <a:bodyPr anchorCtr="0" anchor="t" bIns="113775" lIns="727650" spcFirstLastPara="1" rIns="72765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například zákazník, pacient nebo člověk z veřejnosti.</a:t>
              </a:r>
              <a:endParaRPr b="0" i="0" sz="1600" u="none" cap="none" strike="noStrike">
                <a:solidFill>
                  <a:srgbClr val="000000"/>
                </a:solidFill>
                <a:latin typeface="Arial"/>
                <a:ea typeface="Arial"/>
                <a:cs typeface="Arial"/>
                <a:sym typeface="Arial"/>
              </a:endParaRPr>
            </a:p>
          </p:txBody>
        </p:sp>
        <p:sp>
          <p:nvSpPr>
            <p:cNvPr id="369" name="Google Shape;369;p21"/>
            <p:cNvSpPr/>
            <p:nvPr/>
          </p:nvSpPr>
          <p:spPr>
            <a:xfrm>
              <a:off x="468782" y="179388"/>
              <a:ext cx="6562953" cy="472320"/>
            </a:xfrm>
            <a:prstGeom prst="roundRect">
              <a:avLst>
                <a:gd fmla="val 16667" name="adj"/>
              </a:avLst>
            </a:prstGeom>
            <a:solidFill>
              <a:srgbClr val="599BD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txBox="1"/>
            <p:nvPr/>
          </p:nvSpPr>
          <p:spPr>
            <a:xfrm>
              <a:off x="491839" y="202445"/>
              <a:ext cx="6516839" cy="426206"/>
            </a:xfrm>
            <a:prstGeom prst="rect">
              <a:avLst/>
            </a:prstGeom>
            <a:noFill/>
            <a:ln>
              <a:noFill/>
            </a:ln>
          </p:spPr>
          <p:txBody>
            <a:bodyPr anchorCtr="0" anchor="ctr" bIns="0" lIns="248050" spcFirstLastPara="1" rIns="248050" wrap="square" tIns="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Obtěžování a násilí ze strany třetí osoby</a:t>
              </a:r>
              <a:endParaRPr b="0" i="0" sz="1600" u="none" cap="none" strike="noStrike">
                <a:solidFill>
                  <a:srgbClr val="FFFFFF"/>
                </a:solidFill>
                <a:latin typeface="Arial"/>
                <a:ea typeface="Arial"/>
                <a:cs typeface="Arial"/>
                <a:sym typeface="Arial"/>
              </a:endParaRPr>
            </a:p>
          </p:txBody>
        </p:sp>
        <p:sp>
          <p:nvSpPr>
            <p:cNvPr id="371" name="Google Shape;371;p21"/>
            <p:cNvSpPr/>
            <p:nvPr/>
          </p:nvSpPr>
          <p:spPr>
            <a:xfrm>
              <a:off x="0" y="1405908"/>
              <a:ext cx="9375648" cy="1764000"/>
            </a:xfrm>
            <a:prstGeom prst="rect">
              <a:avLst/>
            </a:prstGeom>
            <a:solidFill>
              <a:srgbClr val="FFFFFF">
                <a:alpha val="89803"/>
              </a:srgbClr>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
            <p:cNvSpPr txBox="1"/>
            <p:nvPr/>
          </p:nvSpPr>
          <p:spPr>
            <a:xfrm>
              <a:off x="0" y="1405908"/>
              <a:ext cx="9375648" cy="1764000"/>
            </a:xfrm>
            <a:prstGeom prst="rect">
              <a:avLst/>
            </a:prstGeom>
            <a:noFill/>
            <a:ln>
              <a:noFill/>
            </a:ln>
          </p:spPr>
          <p:txBody>
            <a:bodyPr anchorCtr="0" anchor="t" bIns="113775" lIns="727650" spcFirstLastPara="1" rIns="727650" wrap="square" tIns="333225">
              <a:noAutofit/>
            </a:bodyPr>
            <a:lstStyle/>
            <a:p>
              <a:pPr indent="-69850" lvl="1" marL="17145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například "fyzické, psychické, verbální a/nebo sexuální"; "jednorázový [incident] nebo systematičtější vzorce chování jednotlivce nebo skupiny"; "způsobené problémy s duševním zdravím a/nebo motivované emocionálními důvody, osobní nelibostí, předsudky na základě pohlaví, rasového/etnického původu, náboženského vyznání a přesvědčení, zdravotního postižení, věku, sexuální orientace nebo tělesné podoby".</a:t>
              </a:r>
              <a:endParaRPr b="0" i="0" sz="1600" u="none" cap="none" strike="noStrike">
                <a:solidFill>
                  <a:srgbClr val="000000"/>
                </a:solidFill>
                <a:latin typeface="Arial"/>
                <a:ea typeface="Arial"/>
                <a:cs typeface="Arial"/>
                <a:sym typeface="Arial"/>
              </a:endParaRPr>
            </a:p>
          </p:txBody>
        </p:sp>
        <p:sp>
          <p:nvSpPr>
            <p:cNvPr id="373" name="Google Shape;373;p21"/>
            <p:cNvSpPr/>
            <p:nvPr/>
          </p:nvSpPr>
          <p:spPr>
            <a:xfrm>
              <a:off x="468782" y="1169748"/>
              <a:ext cx="6562953" cy="472320"/>
            </a:xfrm>
            <a:prstGeom prst="roundRect">
              <a:avLst>
                <a:gd fmla="val 16667" name="adj"/>
              </a:avLst>
            </a:prstGeom>
            <a:solidFill>
              <a:srgbClr val="4CC38C"/>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1"/>
            <p:cNvSpPr txBox="1"/>
            <p:nvPr/>
          </p:nvSpPr>
          <p:spPr>
            <a:xfrm>
              <a:off x="491839" y="1192805"/>
              <a:ext cx="6516839" cy="426206"/>
            </a:xfrm>
            <a:prstGeom prst="rect">
              <a:avLst/>
            </a:prstGeom>
            <a:noFill/>
            <a:ln>
              <a:noFill/>
            </a:ln>
          </p:spPr>
          <p:txBody>
            <a:bodyPr anchorCtr="0" anchor="ctr" bIns="0" lIns="248050" spcFirstLastPara="1" rIns="248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násilí a obtěžování ze strany třetích osob, které mohou mít různé podoby</a:t>
              </a:r>
              <a:endParaRPr b="0" i="0" sz="1600" u="none" cap="none" strike="noStrike">
                <a:solidFill>
                  <a:srgbClr val="FFFFFF"/>
                </a:solidFill>
                <a:latin typeface="Arial"/>
                <a:ea typeface="Arial"/>
                <a:cs typeface="Arial"/>
                <a:sym typeface="Arial"/>
              </a:endParaRPr>
            </a:p>
          </p:txBody>
        </p:sp>
        <p:sp>
          <p:nvSpPr>
            <p:cNvPr id="375" name="Google Shape;375;p21"/>
            <p:cNvSpPr/>
            <p:nvPr/>
          </p:nvSpPr>
          <p:spPr>
            <a:xfrm>
              <a:off x="0" y="3492468"/>
              <a:ext cx="9375648" cy="1411200"/>
            </a:xfrm>
            <a:prstGeom prst="rect">
              <a:avLst/>
            </a:prstGeom>
            <a:solidFill>
              <a:srgbClr val="FFFFFF">
                <a:alpha val="89803"/>
              </a:srgbClr>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0" y="3492468"/>
              <a:ext cx="9375648" cy="1411200"/>
            </a:xfrm>
            <a:prstGeom prst="rect">
              <a:avLst/>
            </a:prstGeom>
            <a:noFill/>
            <a:ln>
              <a:noFill/>
            </a:ln>
          </p:spPr>
          <p:txBody>
            <a:bodyPr anchorCtr="0" anchor="t" bIns="113775" lIns="727650" spcFirstLastPara="1" rIns="72765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dvě evropské odborové federace</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šest organizací zaměstnavatelů v EU</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 a evropští sociální partneři pro sektor ústřední státní správy.</a:t>
              </a:r>
              <a:endParaRPr b="0" i="0" sz="1600" u="none" cap="none" strike="noStrike">
                <a:solidFill>
                  <a:srgbClr val="000000"/>
                </a:solidFill>
                <a:latin typeface="Arial"/>
                <a:ea typeface="Arial"/>
                <a:cs typeface="Arial"/>
                <a:sym typeface="Arial"/>
              </a:endParaRPr>
            </a:p>
            <a:p>
              <a:pPr indent="-69850" lvl="1" marL="171450" marR="0" rtl="0" algn="l">
                <a:lnSpc>
                  <a:spcPct val="90000"/>
                </a:lnSpc>
                <a:spcBef>
                  <a:spcPts val="24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7" name="Google Shape;377;p21"/>
            <p:cNvSpPr/>
            <p:nvPr/>
          </p:nvSpPr>
          <p:spPr>
            <a:xfrm>
              <a:off x="468782" y="3256308"/>
              <a:ext cx="6562953" cy="472320"/>
            </a:xfrm>
            <a:prstGeom prst="roundRect">
              <a:avLst>
                <a:gd fmla="val 16667" name="adj"/>
              </a:avLst>
            </a:prstGeom>
            <a:solidFill>
              <a:srgbClr val="6FAB4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1"/>
            <p:cNvSpPr txBox="1"/>
            <p:nvPr/>
          </p:nvSpPr>
          <p:spPr>
            <a:xfrm>
              <a:off x="491839" y="3279365"/>
              <a:ext cx="6516839" cy="426206"/>
            </a:xfrm>
            <a:prstGeom prst="rect">
              <a:avLst/>
            </a:prstGeom>
            <a:noFill/>
            <a:ln>
              <a:noFill/>
            </a:ln>
          </p:spPr>
          <p:txBody>
            <a:bodyPr anchorCtr="0" anchor="ctr" bIns="0" lIns="248050" spcFirstLastPara="1" rIns="248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FFFFFF"/>
                  </a:solidFill>
                  <a:latin typeface="Arial"/>
                  <a:ea typeface="Arial"/>
                  <a:cs typeface="Arial"/>
                  <a:sym typeface="Arial"/>
                </a:rPr>
                <a:t>Pokyny podepsali sociální partneři</a:t>
              </a:r>
              <a:endParaRPr b="0" i="0" sz="1600" u="none" cap="none" strike="noStrike">
                <a:solidFill>
                  <a:srgbClr val="FFFFFF"/>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1dd49517535_0_195"/>
          <p:cNvSpPr/>
          <p:nvPr/>
        </p:nvSpPr>
        <p:spPr>
          <a:xfrm flipH="1">
            <a:off x="5795200" y="4286"/>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85" name="Google Shape;385;g1dd49517535_0_195"/>
          <p:cNvSpPr txBox="1"/>
          <p:nvPr>
            <p:ph idx="1" type="body"/>
          </p:nvPr>
        </p:nvSpPr>
        <p:spPr>
          <a:xfrm>
            <a:off x="301325" y="1327400"/>
            <a:ext cx="6271200" cy="502895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1000"/>
              </a:spcBef>
              <a:spcAft>
                <a:spcPts val="0"/>
              </a:spcAft>
              <a:buSzPct val="69498"/>
              <a:buNone/>
            </a:pPr>
            <a:r>
              <a:t/>
            </a:r>
            <a:endParaRPr b="1">
              <a:solidFill>
                <a:schemeClr val="accent1"/>
              </a:solidFill>
            </a:endParaRPr>
          </a:p>
          <a:p>
            <a:pPr indent="-75882" lvl="0" marL="228600" rtl="0" algn="l">
              <a:lnSpc>
                <a:spcPct val="90000"/>
              </a:lnSpc>
              <a:spcBef>
                <a:spcPts val="1000"/>
              </a:spcBef>
              <a:spcAft>
                <a:spcPts val="0"/>
              </a:spcAft>
              <a:buSzPct val="54054"/>
              <a:buNone/>
            </a:pPr>
            <a:r>
              <a:rPr b="1" lang="en-US" sz="3600">
                <a:solidFill>
                  <a:schemeClr val="accent1"/>
                </a:solidFill>
              </a:rPr>
              <a:t>Tvorba zásad týkajících se násilí a obtěžování na pracovišti - povinnost zaměstnavatele</a:t>
            </a:r>
            <a:endParaRPr/>
          </a:p>
          <a:p>
            <a:pPr indent="-75882" lvl="0" marL="228600" rtl="0" algn="l">
              <a:lnSpc>
                <a:spcPct val="90000"/>
              </a:lnSpc>
              <a:spcBef>
                <a:spcPts val="1000"/>
              </a:spcBef>
              <a:spcAft>
                <a:spcPts val="0"/>
              </a:spcAft>
              <a:buClr>
                <a:schemeClr val="dk1"/>
              </a:buClr>
              <a:buSzPct val="81871"/>
              <a:buFont typeface="Arial"/>
              <a:buNone/>
            </a:pPr>
            <a:r>
              <a:rPr lang="en-US" sz="3200">
                <a:solidFill>
                  <a:srgbClr val="262626"/>
                </a:solidFill>
              </a:rPr>
              <a:t>Podle normy c190 by zaměstnavatelé společně se zaměstnanci a jejich odborovými zástupci měli přijmout a zavést pravidla týkající se násilí a obtěžování, včetně obtěžování na základě pohlaví násilí a obtěžování.</a:t>
            </a:r>
            <a:endParaRPr sz="2400">
              <a:latin typeface="Arial"/>
              <a:ea typeface="Arial"/>
              <a:cs typeface="Arial"/>
              <a:sym typeface="Arial"/>
            </a:endParaRPr>
          </a:p>
        </p:txBody>
      </p:sp>
      <p:sp>
        <p:nvSpPr>
          <p:cNvPr id="386" name="Google Shape;386;g1dd49517535_0_1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87" name="Google Shape;387;g1dd49517535_0_195"/>
          <p:cNvSpPr txBox="1"/>
          <p:nvPr/>
        </p:nvSpPr>
        <p:spPr>
          <a:xfrm>
            <a:off x="468632" y="315798"/>
            <a:ext cx="474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6789B9"/>
              </a:buClr>
              <a:buSzPts val="4000"/>
              <a:buFont typeface="Calibri"/>
              <a:buNone/>
            </a:pPr>
            <a:r>
              <a:rPr b="1" i="0" lang="en-US" sz="4000" u="none" cap="none" strike="noStrike">
                <a:solidFill>
                  <a:srgbClr val="6789B9"/>
                </a:solidFill>
                <a:latin typeface="Calibri"/>
                <a:ea typeface="Calibri"/>
                <a:cs typeface="Calibri"/>
                <a:sym typeface="Calibri"/>
              </a:rPr>
              <a:t>Téma druhé</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grpSp>
        <p:nvGrpSpPr>
          <p:cNvPr id="392" name="Google Shape;392;p48"/>
          <p:cNvGrpSpPr/>
          <p:nvPr/>
        </p:nvGrpSpPr>
        <p:grpSpPr>
          <a:xfrm>
            <a:off x="502160" y="717452"/>
            <a:ext cx="10588404" cy="5638898"/>
            <a:chOff x="-72804" y="0"/>
            <a:chExt cx="10588404" cy="5568434"/>
          </a:xfrm>
        </p:grpSpPr>
        <p:sp>
          <p:nvSpPr>
            <p:cNvPr id="393" name="Google Shape;393;p48"/>
            <p:cNvSpPr/>
            <p:nvPr/>
          </p:nvSpPr>
          <p:spPr>
            <a:xfrm>
              <a:off x="0" y="0"/>
              <a:ext cx="10515600" cy="683490"/>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8"/>
            <p:cNvSpPr txBox="1"/>
            <p:nvPr/>
          </p:nvSpPr>
          <p:spPr>
            <a:xfrm>
              <a:off x="33365" y="0"/>
              <a:ext cx="10448870" cy="6167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200"/>
                <a:buFont typeface="Arial"/>
                <a:buNone/>
              </a:pPr>
              <a:r>
                <a:rPr b="1" i="0" lang="en-US" sz="2400" u="none" cap="none" strike="noStrike">
                  <a:solidFill>
                    <a:schemeClr val="lt1"/>
                  </a:solidFill>
                  <a:latin typeface="Arial"/>
                  <a:ea typeface="Arial"/>
                  <a:cs typeface="Arial"/>
                  <a:sym typeface="Arial"/>
                </a:rPr>
                <a:t>Zásady týkající se násilí a obtěžování na pracovišti by měly obsahovat</a:t>
              </a:r>
              <a:r>
                <a:rPr b="1" i="0" lang="en-US" sz="2400" u="none" cap="none" strike="noStrike">
                  <a:solidFill>
                    <a:schemeClr val="lt1"/>
                  </a:solidFill>
                  <a:latin typeface="Calibri"/>
                  <a:ea typeface="Calibri"/>
                  <a:cs typeface="Calibri"/>
                  <a:sym typeface="Calibri"/>
                </a:rPr>
                <a:t>:</a:t>
              </a:r>
              <a:endParaRPr b="0" i="0" sz="2400" u="none" cap="none" strike="noStrike">
                <a:solidFill>
                  <a:schemeClr val="lt1"/>
                </a:solidFill>
                <a:latin typeface="Calibri"/>
                <a:ea typeface="Calibri"/>
                <a:cs typeface="Calibri"/>
                <a:sym typeface="Calibri"/>
              </a:endParaRPr>
            </a:p>
          </p:txBody>
        </p:sp>
        <p:sp>
          <p:nvSpPr>
            <p:cNvPr id="395" name="Google Shape;395;p48"/>
            <p:cNvSpPr/>
            <p:nvPr/>
          </p:nvSpPr>
          <p:spPr>
            <a:xfrm>
              <a:off x="0" y="69132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8"/>
            <p:cNvSpPr txBox="1"/>
            <p:nvPr/>
          </p:nvSpPr>
          <p:spPr>
            <a:xfrm>
              <a:off x="66730" y="691320"/>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Arial"/>
                  <a:ea typeface="Arial"/>
                  <a:cs typeface="Arial"/>
                  <a:sym typeface="Arial"/>
                </a:rPr>
                <a:t>- prohlášení, že násilí a obtěžování nebudou tolerovány</a:t>
              </a:r>
              <a:endParaRPr b="0" i="0" sz="2400" u="none" cap="none" strike="noStrike">
                <a:solidFill>
                  <a:schemeClr val="lt1"/>
                </a:solidFill>
                <a:latin typeface="Calibri"/>
                <a:ea typeface="Calibri"/>
                <a:cs typeface="Calibri"/>
                <a:sym typeface="Calibri"/>
              </a:endParaRPr>
            </a:p>
          </p:txBody>
        </p:sp>
        <p:sp>
          <p:nvSpPr>
            <p:cNvPr id="397" name="Google Shape;397;p48"/>
            <p:cNvSpPr/>
            <p:nvPr/>
          </p:nvSpPr>
          <p:spPr>
            <a:xfrm>
              <a:off x="0" y="141374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8"/>
            <p:cNvSpPr txBox="1"/>
            <p:nvPr/>
          </p:nvSpPr>
          <p:spPr>
            <a:xfrm>
              <a:off x="33365" y="1447107"/>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chemeClr val="lt1"/>
                </a:buClr>
                <a:buSzPts val="1600"/>
                <a:buFont typeface="Arial"/>
                <a:buNone/>
              </a:pPr>
              <a:r>
                <a:rPr b="0" i="0" lang="en-US" sz="2400" u="none" cap="none" strike="noStrike">
                  <a:solidFill>
                    <a:schemeClr val="lt1"/>
                  </a:solidFill>
                  <a:latin typeface="Arial"/>
                  <a:ea typeface="Arial"/>
                  <a:cs typeface="Arial"/>
                  <a:sym typeface="Arial"/>
                </a:rPr>
                <a:t>- zavedení programů prevence násilí a obtěžování s cíli</a:t>
              </a:r>
              <a:endParaRPr/>
            </a:p>
          </p:txBody>
        </p:sp>
        <p:sp>
          <p:nvSpPr>
            <p:cNvPr id="399" name="Google Shape;399;p48"/>
            <p:cNvSpPr/>
            <p:nvPr/>
          </p:nvSpPr>
          <p:spPr>
            <a:xfrm>
              <a:off x="0" y="205266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8"/>
            <p:cNvSpPr txBox="1"/>
            <p:nvPr/>
          </p:nvSpPr>
          <p:spPr>
            <a:xfrm>
              <a:off x="33365" y="2086025"/>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Arial"/>
                  <a:ea typeface="Arial"/>
                  <a:cs typeface="Arial"/>
                  <a:sym typeface="Arial"/>
                </a:rPr>
                <a:t>- jasně definované povinnosti zaměstnavatele a zaměstnanců</a:t>
              </a:r>
              <a:endParaRPr b="0" i="0" sz="3600" u="none" cap="none" strike="noStrike">
                <a:solidFill>
                  <a:schemeClr val="lt1"/>
                </a:solidFill>
                <a:latin typeface="Calibri"/>
                <a:ea typeface="Calibri"/>
                <a:cs typeface="Calibri"/>
                <a:sym typeface="Calibri"/>
              </a:endParaRPr>
            </a:p>
          </p:txBody>
        </p:sp>
        <p:sp>
          <p:nvSpPr>
            <p:cNvPr id="401" name="Google Shape;401;p48"/>
            <p:cNvSpPr/>
            <p:nvPr/>
          </p:nvSpPr>
          <p:spPr>
            <a:xfrm>
              <a:off x="0" y="279241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8"/>
            <p:cNvSpPr txBox="1"/>
            <p:nvPr/>
          </p:nvSpPr>
          <p:spPr>
            <a:xfrm>
              <a:off x="33365" y="2825777"/>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Arial"/>
                  <a:ea typeface="Arial"/>
                  <a:cs typeface="Arial"/>
                  <a:sym typeface="Arial"/>
                </a:rPr>
                <a:t>- informace o postupech podávání stížností a vyšetřování</a:t>
              </a:r>
              <a:endParaRPr b="0" i="0" sz="3600" u="none" cap="none" strike="noStrike">
                <a:solidFill>
                  <a:schemeClr val="lt1"/>
                </a:solidFill>
                <a:latin typeface="Calibri"/>
                <a:ea typeface="Calibri"/>
                <a:cs typeface="Calibri"/>
                <a:sym typeface="Calibri"/>
              </a:endParaRPr>
            </a:p>
          </p:txBody>
        </p:sp>
        <p:sp>
          <p:nvSpPr>
            <p:cNvPr id="403" name="Google Shape;403;p48"/>
            <p:cNvSpPr/>
            <p:nvPr/>
          </p:nvSpPr>
          <p:spPr>
            <a:xfrm>
              <a:off x="0" y="348992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8"/>
            <p:cNvSpPr txBox="1"/>
            <p:nvPr/>
          </p:nvSpPr>
          <p:spPr>
            <a:xfrm>
              <a:off x="33365" y="352328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SzPts val="500"/>
                <a:buFont typeface="Arial"/>
                <a:buNone/>
              </a:pPr>
              <a:r>
                <a:rPr b="0" i="0" lang="en-US" sz="1800" u="none" cap="none" strike="noStrike">
                  <a:solidFill>
                    <a:schemeClr val="lt1"/>
                  </a:solidFill>
                  <a:latin typeface="Arial"/>
                  <a:ea typeface="Arial"/>
                  <a:cs typeface="Arial"/>
                  <a:sym typeface="Arial"/>
                </a:rPr>
                <a:t>- zajištění toho, že všechny případy násilí a obtěžování budou posuzovány a bude se jimi zabývat</a:t>
              </a:r>
              <a:endParaRPr/>
            </a:p>
          </p:txBody>
        </p:sp>
        <p:sp>
          <p:nvSpPr>
            <p:cNvPr id="405" name="Google Shape;405;p48"/>
            <p:cNvSpPr/>
            <p:nvPr/>
          </p:nvSpPr>
          <p:spPr>
            <a:xfrm>
              <a:off x="0" y="418743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8"/>
            <p:cNvSpPr txBox="1"/>
            <p:nvPr/>
          </p:nvSpPr>
          <p:spPr>
            <a:xfrm>
              <a:off x="-72804" y="4183559"/>
              <a:ext cx="10588404" cy="616760"/>
            </a:xfrm>
            <a:prstGeom prst="rect">
              <a:avLst/>
            </a:prstGeom>
            <a:noFill/>
            <a:ln>
              <a:noFill/>
            </a:ln>
          </p:spPr>
          <p:txBody>
            <a:bodyPr anchorCtr="0" anchor="ctr" bIns="19050" lIns="19050" spcFirstLastPara="1" rIns="19050" wrap="square" tIns="19050">
              <a:noAutofit/>
            </a:bodyPr>
            <a:lstStyle/>
            <a:p>
              <a:pPr indent="0" lvl="0" marL="0" marR="0" rtl="0" algn="just">
                <a:lnSpc>
                  <a:spcPct val="115000"/>
                </a:lnSpc>
                <a:spcBef>
                  <a:spcPts val="0"/>
                </a:spcBef>
                <a:spcAft>
                  <a:spcPts val="0"/>
                </a:spcAft>
                <a:buNone/>
              </a:pPr>
              <a:r>
                <a:rPr b="0" i="0" lang="en-US" sz="2400" u="none" cap="none" strike="noStrike">
                  <a:solidFill>
                    <a:schemeClr val="lt1"/>
                  </a:solidFill>
                  <a:latin typeface="Arial"/>
                  <a:ea typeface="Arial"/>
                  <a:cs typeface="Arial"/>
                  <a:sym typeface="Arial"/>
                </a:rPr>
                <a:t> - ochranu soukromí zúčastněných osob a zajištění důvěrnosti informací</a:t>
              </a:r>
              <a:endParaRPr/>
            </a:p>
          </p:txBody>
        </p:sp>
        <p:sp>
          <p:nvSpPr>
            <p:cNvPr id="407" name="Google Shape;407;p48"/>
            <p:cNvSpPr/>
            <p:nvPr/>
          </p:nvSpPr>
          <p:spPr>
            <a:xfrm>
              <a:off x="0" y="4884944"/>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8"/>
            <p:cNvSpPr txBox="1"/>
            <p:nvPr/>
          </p:nvSpPr>
          <p:spPr>
            <a:xfrm>
              <a:off x="33365" y="4918309"/>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2400" u="none" cap="none" strike="noStrike">
                  <a:solidFill>
                    <a:schemeClr val="lt1"/>
                  </a:solidFill>
                  <a:latin typeface="Arial"/>
                  <a:ea typeface="Arial"/>
                  <a:cs typeface="Arial"/>
                  <a:sym typeface="Arial"/>
                </a:rPr>
                <a:t>- ochranu stěžovatelů, obětí a svědků před viktimizací nebo mstou.</a:t>
              </a:r>
              <a:endParaRPr b="0" i="0" sz="3600" u="none" cap="none" strike="noStrike">
                <a:solidFill>
                  <a:schemeClr val="lt1"/>
                </a:solidFill>
                <a:latin typeface="Calibri"/>
                <a:ea typeface="Calibri"/>
                <a:cs typeface="Calibri"/>
                <a:sym typeface="Calibri"/>
              </a:endParaRPr>
            </a:p>
          </p:txBody>
        </p:sp>
      </p:grpSp>
      <p:sp>
        <p:nvSpPr>
          <p:cNvPr id="409" name="Google Shape;40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0" name="Google Shape;410;p4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p49"/>
          <p:cNvSpPr txBox="1"/>
          <p:nvPr>
            <p:ph type="title"/>
          </p:nvPr>
        </p:nvSpPr>
        <p:spPr>
          <a:xfrm>
            <a:off x="359517" y="290681"/>
            <a:ext cx="10092900" cy="539400"/>
          </a:xfrm>
          <a:prstGeom prst="rect">
            <a:avLst/>
          </a:prstGeom>
          <a:solidFill>
            <a:srgbClr val="00B0F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lang="en-US" sz="3200">
                <a:latin typeface="Arial"/>
                <a:ea typeface="Arial"/>
                <a:cs typeface="Arial"/>
                <a:sym typeface="Arial"/>
              </a:rPr>
              <a:t>Podrobnější politika by měla:</a:t>
            </a:r>
            <a:endParaRPr b="1" sz="3200"/>
          </a:p>
        </p:txBody>
      </p:sp>
      <p:grpSp>
        <p:nvGrpSpPr>
          <p:cNvPr id="416" name="Google Shape;416;p49"/>
          <p:cNvGrpSpPr/>
          <p:nvPr/>
        </p:nvGrpSpPr>
        <p:grpSpPr>
          <a:xfrm>
            <a:off x="672007" y="1058532"/>
            <a:ext cx="10988284" cy="5025307"/>
            <a:chOff x="5319" y="0"/>
            <a:chExt cx="10988284" cy="5025307"/>
          </a:xfrm>
        </p:grpSpPr>
        <p:sp>
          <p:nvSpPr>
            <p:cNvPr id="417" name="Google Shape;417;p49"/>
            <p:cNvSpPr/>
            <p:nvPr/>
          </p:nvSpPr>
          <p:spPr>
            <a:xfrm rot="-5400000">
              <a:off x="-1869099"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9"/>
            <p:cNvSpPr txBox="1"/>
            <p:nvPr/>
          </p:nvSpPr>
          <p:spPr>
            <a:xfrm>
              <a:off x="531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mít komplexní definici násilí a obtěžování</a:t>
              </a:r>
              <a:endParaRPr/>
            </a:p>
          </p:txBody>
        </p:sp>
        <p:sp>
          <p:nvSpPr>
            <p:cNvPr id="419" name="Google Shape;419;p49"/>
            <p:cNvSpPr/>
            <p:nvPr/>
          </p:nvSpPr>
          <p:spPr>
            <a:xfrm rot="-5400000">
              <a:off x="-496893"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9"/>
            <p:cNvSpPr txBox="1"/>
            <p:nvPr/>
          </p:nvSpPr>
          <p:spPr>
            <a:xfrm>
              <a:off x="1377525"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zahrnovat všechny pracovníky, zejména zranitelné skupiny a pracovníky s nejistým postavením</a:t>
              </a:r>
              <a:endParaRPr/>
            </a:p>
          </p:txBody>
        </p:sp>
        <p:sp>
          <p:nvSpPr>
            <p:cNvPr id="421" name="Google Shape;421;p49"/>
            <p:cNvSpPr/>
            <p:nvPr/>
          </p:nvSpPr>
          <p:spPr>
            <a:xfrm rot="-5400000">
              <a:off x="889383" y="1874418"/>
              <a:ext cx="4997165"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9"/>
            <p:cNvSpPr txBox="1"/>
            <p:nvPr/>
          </p:nvSpPr>
          <p:spPr>
            <a:xfrm>
              <a:off x="2749730" y="1013504"/>
              <a:ext cx="1276470" cy="2998299"/>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řešit pracovní prostředí, nejen fyzické pracoviště</a:t>
              </a:r>
              <a:endParaRPr/>
            </a:p>
          </p:txBody>
        </p:sp>
        <p:sp>
          <p:nvSpPr>
            <p:cNvPr id="423" name="Google Shape;423;p49"/>
            <p:cNvSpPr/>
            <p:nvPr/>
          </p:nvSpPr>
          <p:spPr>
            <a:xfrm rot="-5400000">
              <a:off x="2247518"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9"/>
            <p:cNvSpPr txBox="1"/>
            <p:nvPr/>
          </p:nvSpPr>
          <p:spPr>
            <a:xfrm>
              <a:off x="4121936"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zahrnovat řešení sporů a donucovací orgány</a:t>
              </a:r>
              <a:endParaRPr/>
            </a:p>
          </p:txBody>
        </p:sp>
        <p:sp>
          <p:nvSpPr>
            <p:cNvPr id="425" name="Google Shape;425;p49"/>
            <p:cNvSpPr/>
            <p:nvPr/>
          </p:nvSpPr>
          <p:spPr>
            <a:xfrm rot="-5400000">
              <a:off x="3619724"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9"/>
            <p:cNvSpPr txBox="1"/>
            <p:nvPr/>
          </p:nvSpPr>
          <p:spPr>
            <a:xfrm>
              <a:off x="5494142"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uvádět sankce, opravné prostředky a podpora pro oběti/oběti, které přežily trestný čin</a:t>
              </a:r>
              <a:endParaRPr/>
            </a:p>
          </p:txBody>
        </p:sp>
        <p:sp>
          <p:nvSpPr>
            <p:cNvPr id="427" name="Google Shape;427;p49"/>
            <p:cNvSpPr/>
            <p:nvPr/>
          </p:nvSpPr>
          <p:spPr>
            <a:xfrm rot="-5400000">
              <a:off x="4991930"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9"/>
            <p:cNvSpPr txBox="1"/>
            <p:nvPr/>
          </p:nvSpPr>
          <p:spPr>
            <a:xfrm>
              <a:off x="6765294" y="1005061"/>
              <a:ext cx="1377524"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500" u="none" cap="none" strike="noStrike">
                  <a:solidFill>
                    <a:schemeClr val="lt1"/>
                  </a:solidFill>
                  <a:latin typeface="Arial"/>
                  <a:ea typeface="Arial"/>
                  <a:cs typeface="Arial"/>
                  <a:sym typeface="Arial"/>
                </a:rPr>
                <a:t>popisovat fungování společných kontrolních výborů pro monitorování implementace opatření</a:t>
              </a:r>
              <a:endParaRPr/>
            </a:p>
          </p:txBody>
        </p:sp>
        <p:sp>
          <p:nvSpPr>
            <p:cNvPr id="429" name="Google Shape;429;p49"/>
            <p:cNvSpPr/>
            <p:nvPr/>
          </p:nvSpPr>
          <p:spPr>
            <a:xfrm rot="-5400000">
              <a:off x="6364136"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9"/>
            <p:cNvSpPr txBox="1"/>
            <p:nvPr/>
          </p:nvSpPr>
          <p:spPr>
            <a:xfrm>
              <a:off x="8238554"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zahrnovat školení a zvyšování povědomí o politice pro pracovníky, nadřízené a vedoucí pracovníky</a:t>
              </a:r>
              <a:endParaRPr/>
            </a:p>
          </p:txBody>
        </p:sp>
        <p:sp>
          <p:nvSpPr>
            <p:cNvPr id="431" name="Google Shape;431;p49"/>
            <p:cNvSpPr/>
            <p:nvPr/>
          </p:nvSpPr>
          <p:spPr>
            <a:xfrm rot="-5400000">
              <a:off x="7741661"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9"/>
            <p:cNvSpPr txBox="1"/>
            <p:nvPr/>
          </p:nvSpPr>
          <p:spPr>
            <a:xfrm>
              <a:off x="9616078" y="1005061"/>
              <a:ext cx="1377525"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400" u="none" cap="none" strike="noStrike">
                  <a:solidFill>
                    <a:schemeClr val="lt1"/>
                  </a:solidFill>
                  <a:latin typeface="Arial"/>
                  <a:ea typeface="Arial"/>
                  <a:cs typeface="Arial"/>
                  <a:sym typeface="Arial"/>
                </a:rPr>
                <a:t>obsahovat popis vynutitelnosti, monitorování </a:t>
              </a:r>
              <a:endParaRPr/>
            </a:p>
            <a:p>
              <a:pPr indent="0" lvl="0" marL="0" marR="0" rtl="0" algn="ctr">
                <a:lnSpc>
                  <a:spcPct val="100000"/>
                </a:lnSpc>
                <a:spcBef>
                  <a:spcPts val="0"/>
                </a:spcBef>
                <a:spcAft>
                  <a:spcPts val="0"/>
                </a:spcAft>
                <a:buClr>
                  <a:schemeClr val="lt1"/>
                </a:buClr>
                <a:buSzPts val="1600"/>
                <a:buFont typeface="Arial"/>
                <a:buNone/>
              </a:pPr>
              <a:r>
                <a:rPr b="0" i="0" lang="en-US" sz="1400" u="none" cap="none" strike="noStrike">
                  <a:solidFill>
                    <a:schemeClr val="lt1"/>
                  </a:solidFill>
                  <a:latin typeface="Arial"/>
                  <a:ea typeface="Arial"/>
                  <a:cs typeface="Arial"/>
                  <a:sym typeface="Arial"/>
                </a:rPr>
                <a:t>a hodnocení, aby se zajistilo, že politika bude uplatňována účinnosti.</a:t>
              </a:r>
              <a:endParaRPr/>
            </a:p>
          </p:txBody>
        </p:sp>
      </p:grpSp>
      <p:sp>
        <p:nvSpPr>
          <p:cNvPr id="433" name="Google Shape;43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4" name="Google Shape;434;p4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8" name="Shape 438"/>
        <p:cNvGrpSpPr/>
        <p:nvPr/>
      </p:nvGrpSpPr>
      <p:grpSpPr>
        <a:xfrm>
          <a:off x="0" y="0"/>
          <a:ext cx="0" cy="0"/>
          <a:chOff x="0" y="0"/>
          <a:chExt cx="0" cy="0"/>
        </a:xfrm>
      </p:grpSpPr>
      <p:sp>
        <p:nvSpPr>
          <p:cNvPr id="439" name="Google Shape;439;p23"/>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Iniciativy v jednotlivých odvětvích</a:t>
            </a:r>
            <a:endParaRPr/>
          </a:p>
        </p:txBody>
      </p:sp>
      <p:grpSp>
        <p:nvGrpSpPr>
          <p:cNvPr id="440" name="Google Shape;440;p23"/>
          <p:cNvGrpSpPr/>
          <p:nvPr/>
        </p:nvGrpSpPr>
        <p:grpSpPr>
          <a:xfrm>
            <a:off x="1887626" y="1831213"/>
            <a:ext cx="7894234" cy="3206460"/>
            <a:chOff x="1310683" y="2246967"/>
            <a:chExt cx="7894234" cy="3206460"/>
          </a:xfrm>
        </p:grpSpPr>
        <p:sp>
          <p:nvSpPr>
            <p:cNvPr id="441" name="Google Shape;441;p23"/>
            <p:cNvSpPr/>
            <p:nvPr/>
          </p:nvSpPr>
          <p:spPr>
            <a:xfrm>
              <a:off x="6042960" y="2246967"/>
              <a:ext cx="3161957" cy="3195574"/>
            </a:xfrm>
            <a:prstGeom prst="ellipse">
              <a:avLst/>
            </a:prstGeom>
            <a:solidFill>
              <a:srgbClr val="2EE844">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3"/>
            <p:cNvSpPr txBox="1"/>
            <p:nvPr/>
          </p:nvSpPr>
          <p:spPr>
            <a:xfrm>
              <a:off x="6513843" y="2749690"/>
              <a:ext cx="2220190" cy="22119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Obchod</a:t>
              </a:r>
              <a:r>
                <a:rPr b="0" i="0" lang="en-US" sz="2000" u="none" cap="none" strike="noStrike">
                  <a:solidFill>
                    <a:schemeClr val="dk1"/>
                  </a:solidFill>
                  <a:latin typeface="Arial"/>
                  <a:ea typeface="Arial"/>
                  <a:cs typeface="Arial"/>
                  <a:sym typeface="Arial"/>
                </a:rPr>
                <a:t> je odvětví, v němž jsou zaměstnanci ohroženi zvýšeným rizikem násilí ze strany veřejnosti.</a:t>
              </a:r>
              <a:endParaRPr/>
            </a:p>
          </p:txBody>
        </p:sp>
        <p:sp>
          <p:nvSpPr>
            <p:cNvPr id="443" name="Google Shape;443;p23"/>
            <p:cNvSpPr/>
            <p:nvPr/>
          </p:nvSpPr>
          <p:spPr>
            <a:xfrm>
              <a:off x="1310683" y="2257853"/>
              <a:ext cx="3195574" cy="3195574"/>
            </a:xfrm>
            <a:prstGeom prst="ellipse">
              <a:avLst/>
            </a:prstGeom>
            <a:solidFill>
              <a:srgbClr val="5999D5">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3"/>
            <p:cNvSpPr txBox="1"/>
            <p:nvPr/>
          </p:nvSpPr>
          <p:spPr>
            <a:xfrm>
              <a:off x="1743347" y="2450294"/>
              <a:ext cx="2377440" cy="273176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Plynárenství, elektroenergetika, železnice a školství </a:t>
              </a:r>
              <a:r>
                <a:rPr b="0" i="0" lang="en-US" sz="2000" u="none" cap="none" strike="noStrike">
                  <a:solidFill>
                    <a:schemeClr val="dk1"/>
                  </a:solidFill>
                  <a:latin typeface="Arial"/>
                  <a:ea typeface="Arial"/>
                  <a:cs typeface="Arial"/>
                  <a:sym typeface="Arial"/>
                </a:rPr>
                <a:t>- přijaly iniciativy proti násilí ze strany třetích osob.</a:t>
              </a:r>
              <a:endParaRPr/>
            </a:p>
          </p:txBody>
        </p:sp>
      </p:grpSp>
      <p:sp>
        <p:nvSpPr>
          <p:cNvPr id="445" name="Google Shape;44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6" name="Google Shape;446;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grpSp>
        <p:nvGrpSpPr>
          <p:cNvPr id="451" name="Google Shape;451;p24"/>
          <p:cNvGrpSpPr/>
          <p:nvPr/>
        </p:nvGrpSpPr>
        <p:grpSpPr>
          <a:xfrm>
            <a:off x="840253" y="2203609"/>
            <a:ext cx="10511492" cy="2627873"/>
            <a:chOff x="2053" y="1345480"/>
            <a:chExt cx="10511492" cy="2627873"/>
          </a:xfrm>
        </p:grpSpPr>
        <p:sp>
          <p:nvSpPr>
            <p:cNvPr id="452" name="Google Shape;452;p24"/>
            <p:cNvSpPr/>
            <p:nvPr/>
          </p:nvSpPr>
          <p:spPr>
            <a:xfrm>
              <a:off x="2053" y="1345480"/>
              <a:ext cx="4379788" cy="2627873"/>
            </a:xfrm>
            <a:prstGeom prst="roundRect">
              <a:avLst>
                <a:gd fmla="val 10000"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txBox="1"/>
            <p:nvPr/>
          </p:nvSpPr>
          <p:spPr>
            <a:xfrm>
              <a:off x="79021"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C00000"/>
                  </a:solidFill>
                  <a:latin typeface="Arial"/>
                  <a:ea typeface="Arial"/>
                  <a:cs typeface="Arial"/>
                  <a:sym typeface="Arial"/>
                </a:rPr>
                <a:t>Podnikové iniciativy proti sexuálnímu obtěžování</a:t>
              </a:r>
              <a:endParaRPr b="0" i="0" sz="2800" u="none" cap="none" strike="noStrike">
                <a:solidFill>
                  <a:srgbClr val="C00000"/>
                </a:solidFill>
                <a:latin typeface="Arial"/>
                <a:ea typeface="Arial"/>
                <a:cs typeface="Arial"/>
                <a:sym typeface="Arial"/>
              </a:endParaRPr>
            </a:p>
          </p:txBody>
        </p:sp>
        <p:sp>
          <p:nvSpPr>
            <p:cNvPr id="454" name="Google Shape;454;p24"/>
            <p:cNvSpPr/>
            <p:nvPr/>
          </p:nvSpPr>
          <p:spPr>
            <a:xfrm>
              <a:off x="4819821" y="2116323"/>
              <a:ext cx="928515" cy="1086187"/>
            </a:xfrm>
            <a:prstGeom prst="rightArrow">
              <a:avLst>
                <a:gd fmla="val 60000" name="adj1"/>
                <a:gd fmla="val 50000" name="adj2"/>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24"/>
            <p:cNvSpPr txBox="1"/>
            <p:nvPr/>
          </p:nvSpPr>
          <p:spPr>
            <a:xfrm>
              <a:off x="4819821" y="2333560"/>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56" name="Google Shape;456;p24"/>
            <p:cNvSpPr/>
            <p:nvPr/>
          </p:nvSpPr>
          <p:spPr>
            <a:xfrm>
              <a:off x="6133757" y="1345480"/>
              <a:ext cx="4379788" cy="2627873"/>
            </a:xfrm>
            <a:prstGeom prst="roundRect">
              <a:avLst>
                <a:gd fmla="val 10000"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4"/>
            <p:cNvSpPr txBox="1"/>
            <p:nvPr/>
          </p:nvSpPr>
          <p:spPr>
            <a:xfrm>
              <a:off x="6210725"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Sexuální obtěžování, a zejména problematika násilí na ženách, jsou do těchto dohod zahrnovány stále častěji.</a:t>
              </a:r>
              <a:endParaRPr/>
            </a:p>
          </p:txBody>
        </p:sp>
      </p:grpSp>
      <p:sp>
        <p:nvSpPr>
          <p:cNvPr id="458" name="Google Shape;45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9" name="Google Shape;459;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460" name="Google Shape;460;p24"/>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Iniciativy v jednotlivých odvětvích</a:t>
            </a:r>
            <a:endParaRPr b="1" sz="4000">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g1dd49517535_0_203"/>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66" name="Google Shape;466;g1dd49517535_0_203"/>
          <p:cNvSpPr/>
          <p:nvPr/>
        </p:nvSpPr>
        <p:spPr>
          <a:xfrm>
            <a:off x="0" y="-7437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1000" u="none" cap="none" strike="noStrike">
              <a:solidFill>
                <a:srgbClr val="FFFFFF"/>
              </a:solidFill>
              <a:latin typeface="Calibri"/>
              <a:ea typeface="Calibri"/>
              <a:cs typeface="Calibri"/>
              <a:sym typeface="Calibri"/>
            </a:endParaRPr>
          </a:p>
        </p:txBody>
      </p:sp>
      <p:sp>
        <p:nvSpPr>
          <p:cNvPr id="467" name="Google Shape;467;g1dd49517535_0_203"/>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400"/>
              <a:t>‹#›</a:t>
            </a:fld>
            <a:endParaRPr sz="1400"/>
          </a:p>
        </p:txBody>
      </p:sp>
      <p:sp>
        <p:nvSpPr>
          <p:cNvPr id="468" name="Google Shape;468;g1dd49517535_0_203"/>
          <p:cNvSpPr txBox="1"/>
          <p:nvPr/>
        </p:nvSpPr>
        <p:spPr>
          <a:xfrm>
            <a:off x="1049311" y="1027906"/>
            <a:ext cx="3342900"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
        <p:nvSpPr>
          <p:cNvPr id="469" name="Google Shape;469;g1dd49517535_0_203"/>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u="sng">
                <a:solidFill>
                  <a:schemeClr val="lt1"/>
                </a:solidFill>
              </a:rPr>
              <a:t>Praktický příklad</a:t>
            </a:r>
            <a:endParaRPr b="1" u="sng">
              <a:solidFill>
                <a:schemeClr val="lt1"/>
              </a:solidFill>
            </a:endParaRPr>
          </a:p>
        </p:txBody>
      </p:sp>
      <p:sp>
        <p:nvSpPr>
          <p:cNvPr id="470" name="Google Shape;470;g1dd49517535_0_203"/>
          <p:cNvSpPr txBox="1"/>
          <p:nvPr>
            <p:ph idx="1" type="body"/>
          </p:nvPr>
        </p:nvSpPr>
        <p:spPr>
          <a:xfrm>
            <a:off x="362130" y="1098499"/>
            <a:ext cx="4212961"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t/>
            </a:r>
            <a:endParaRPr b="1" sz="3600">
              <a:solidFill>
                <a:schemeClr val="lt1"/>
              </a:solidFill>
            </a:endParaRPr>
          </a:p>
          <a:p>
            <a:pPr indent="0" lvl="0" marL="0" rtl="0" algn="l">
              <a:lnSpc>
                <a:spcPct val="90000"/>
              </a:lnSpc>
              <a:spcBef>
                <a:spcPts val="0"/>
              </a:spcBef>
              <a:spcAft>
                <a:spcPts val="0"/>
              </a:spcAft>
              <a:buClr>
                <a:srgbClr val="6789B9"/>
              </a:buClr>
              <a:buSzPts val="3556"/>
              <a:buNone/>
            </a:pPr>
            <a:r>
              <a:rPr b="1" lang="en-US" sz="3600">
                <a:solidFill>
                  <a:schemeClr val="lt1"/>
                </a:solidFill>
              </a:rPr>
              <a:t>Případ IUF &amp; Meliá</a:t>
            </a:r>
            <a:endParaRPr b="1" sz="3600">
              <a:solidFill>
                <a:schemeClr val="lt1"/>
              </a:solidFill>
            </a:endParaRPr>
          </a:p>
          <a:p>
            <a:pPr indent="0" lvl="0" marL="0" rtl="0" algn="l">
              <a:lnSpc>
                <a:spcPct val="90000"/>
              </a:lnSpc>
              <a:spcBef>
                <a:spcPts val="0"/>
              </a:spcBef>
              <a:spcAft>
                <a:spcPts val="0"/>
              </a:spcAft>
              <a:buClr>
                <a:srgbClr val="6789B9"/>
              </a:buClr>
              <a:buSzPts val="3556"/>
              <a:buNone/>
            </a:pPr>
            <a:r>
              <a:t/>
            </a:r>
            <a:endParaRPr b="1" sz="36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6789B9"/>
              </a:buClr>
              <a:buSzPts val="3556"/>
              <a:buNone/>
            </a:pPr>
            <a:r>
              <a:rPr b="1" lang="en-US">
                <a:solidFill>
                  <a:schemeClr val="lt1"/>
                </a:solidFill>
              </a:rPr>
              <a:t>Zásady, postupy a procesy prevence sexuálního obtěžování na pracovišti. </a:t>
            </a:r>
            <a:endParaRPr/>
          </a:p>
          <a:p>
            <a:pPr indent="0" lvl="0" marL="0" rtl="0" algn="l">
              <a:lnSpc>
                <a:spcPct val="90000"/>
              </a:lnSpc>
              <a:spcBef>
                <a:spcPts val="0"/>
              </a:spcBef>
              <a:spcAft>
                <a:spcPts val="0"/>
              </a:spcAft>
              <a:buClr>
                <a:srgbClr val="6789B9"/>
              </a:buClr>
              <a:buSzPts val="3556"/>
              <a:buNone/>
            </a:pPr>
            <a:r>
              <a:t/>
            </a:r>
            <a:endParaRPr b="1">
              <a:solidFill>
                <a:schemeClr val="lt1"/>
              </a:solidFill>
            </a:endParaRPr>
          </a:p>
          <a:p>
            <a:pPr indent="0" lvl="0" marL="0" rtl="0" algn="l">
              <a:lnSpc>
                <a:spcPct val="90000"/>
              </a:lnSpc>
              <a:spcBef>
                <a:spcPts val="0"/>
              </a:spcBef>
              <a:spcAft>
                <a:spcPts val="0"/>
              </a:spcAft>
              <a:buClr>
                <a:srgbClr val="6789B9"/>
              </a:buClr>
              <a:buSzPts val="3556"/>
              <a:buNone/>
            </a:pPr>
            <a:r>
              <a:rPr b="1" lang="en-US">
                <a:solidFill>
                  <a:schemeClr val="lt1"/>
                </a:solidFill>
              </a:rPr>
              <a:t>Postupy dohodnuté mezi Meliá a IUF jsou založeny na následujících zásadách:</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4" name="Shape 474"/>
        <p:cNvGrpSpPr/>
        <p:nvPr/>
      </p:nvGrpSpPr>
      <p:grpSpPr>
        <a:xfrm>
          <a:off x="0" y="0"/>
          <a:ext cx="0" cy="0"/>
          <a:chOff x="0" y="0"/>
          <a:chExt cx="0" cy="0"/>
        </a:xfrm>
      </p:grpSpPr>
      <p:grpSp>
        <p:nvGrpSpPr>
          <p:cNvPr id="475" name="Google Shape;475;p50"/>
          <p:cNvGrpSpPr/>
          <p:nvPr/>
        </p:nvGrpSpPr>
        <p:grpSpPr>
          <a:xfrm>
            <a:off x="636631" y="762555"/>
            <a:ext cx="10622129" cy="5332901"/>
            <a:chOff x="4171" y="0"/>
            <a:chExt cx="10622129" cy="5332901"/>
          </a:xfrm>
        </p:grpSpPr>
        <p:sp>
          <p:nvSpPr>
            <p:cNvPr id="476" name="Google Shape;476;p50"/>
            <p:cNvSpPr/>
            <p:nvPr/>
          </p:nvSpPr>
          <p:spPr>
            <a:xfrm>
              <a:off x="4171"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0"/>
            <p:cNvSpPr txBox="1"/>
            <p:nvPr/>
          </p:nvSpPr>
          <p:spPr>
            <a:xfrm>
              <a:off x="4171" y="48006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00"/>
                <a:buFont typeface="Arial"/>
                <a:buNone/>
              </a:pPr>
              <a:r>
                <a:rPr b="0" i="0" lang="en-US" sz="1800" u="none" cap="none" strike="noStrike">
                  <a:solidFill>
                    <a:srgbClr val="000000"/>
                  </a:solidFill>
                  <a:latin typeface="Arial"/>
                  <a:ea typeface="Arial"/>
                  <a:cs typeface="Arial"/>
                  <a:sym typeface="Arial"/>
                </a:rPr>
                <a:t>Sexuální obtěžování podléhá výše zmíněné nulové toleranci ze strany Meliá a IUF a jejích přidružených organizací;</a:t>
              </a:r>
              <a:endParaRPr b="1" i="0" sz="6000" u="none" cap="none" strike="noStrike">
                <a:solidFill>
                  <a:srgbClr val="000000"/>
                </a:solidFill>
                <a:latin typeface="Calibri"/>
                <a:ea typeface="Calibri"/>
                <a:cs typeface="Calibri"/>
                <a:sym typeface="Calibri"/>
              </a:endParaRPr>
            </a:p>
          </p:txBody>
        </p:sp>
        <p:sp>
          <p:nvSpPr>
            <p:cNvPr id="478" name="Google Shape;478;p50"/>
            <p:cNvSpPr/>
            <p:nvPr/>
          </p:nvSpPr>
          <p:spPr>
            <a:xfrm>
              <a:off x="1775983"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0"/>
            <p:cNvSpPr txBox="1"/>
            <p:nvPr/>
          </p:nvSpPr>
          <p:spPr>
            <a:xfrm>
              <a:off x="1775983" y="0"/>
              <a:ext cx="1648197" cy="377365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Sexuální obtěžování je trestný čin, který v případě prokázání povede k maximálním disciplinárním sankcím v souladu s příslušnými místními předpisy.</a:t>
              </a:r>
              <a:endParaRPr b="1" i="0" sz="1600" u="none" cap="none" strike="noStrike">
                <a:solidFill>
                  <a:srgbClr val="000000"/>
                </a:solidFill>
                <a:latin typeface="Calibri"/>
                <a:ea typeface="Calibri"/>
                <a:cs typeface="Calibri"/>
                <a:sym typeface="Calibri"/>
              </a:endParaRPr>
            </a:p>
          </p:txBody>
        </p:sp>
        <p:sp>
          <p:nvSpPr>
            <p:cNvPr id="480" name="Google Shape;480;p50"/>
            <p:cNvSpPr/>
            <p:nvPr/>
          </p:nvSpPr>
          <p:spPr>
            <a:xfrm>
              <a:off x="3547795"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50"/>
            <p:cNvSpPr txBox="1"/>
            <p:nvPr/>
          </p:nvSpPr>
          <p:spPr>
            <a:xfrm>
              <a:off x="3543599" y="383784"/>
              <a:ext cx="1648197" cy="440230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600" u="none" cap="none" strike="noStrike">
                  <a:solidFill>
                    <a:srgbClr val="000000"/>
                  </a:solidFill>
                  <a:latin typeface="Arial"/>
                  <a:ea typeface="Arial"/>
                  <a:cs typeface="Arial"/>
                  <a:sym typeface="Arial"/>
                </a:rPr>
                <a:t>V případech sexuálního obtěžování, kdy je pachatelem zaměstnanec společnosti Meliá, bude pachatel v případě potřeby přeřazen na jinou práci nebo mu bude udělen jiný trest, včetně propuštění ze společnosti, v souladu s právními předpisy dané země, a to bez ohledu na jeho postavení ve společnosti.</a:t>
              </a:r>
              <a:endParaRPr b="1" i="0" sz="1400" u="none" cap="none" strike="noStrike">
                <a:solidFill>
                  <a:srgbClr val="000000"/>
                </a:solidFill>
                <a:latin typeface="Calibri"/>
                <a:ea typeface="Calibri"/>
                <a:cs typeface="Calibri"/>
                <a:sym typeface="Calibri"/>
              </a:endParaRPr>
            </a:p>
          </p:txBody>
        </p:sp>
        <p:sp>
          <p:nvSpPr>
            <p:cNvPr id="482" name="Google Shape;482;p50"/>
            <p:cNvSpPr/>
            <p:nvPr/>
          </p:nvSpPr>
          <p:spPr>
            <a:xfrm>
              <a:off x="5319607"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50"/>
            <p:cNvSpPr txBox="1"/>
            <p:nvPr/>
          </p:nvSpPr>
          <p:spPr>
            <a:xfrm>
              <a:off x="5319607" y="0"/>
              <a:ext cx="1648197" cy="3362178"/>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500"/>
                <a:buFont typeface="Arial"/>
                <a:buNone/>
              </a:pPr>
              <a:r>
                <a:rPr b="0" i="0" lang="en-US" sz="1800" u="none" cap="none" strike="noStrike">
                  <a:solidFill>
                    <a:srgbClr val="000000"/>
                  </a:solidFill>
                  <a:latin typeface="Arial"/>
                  <a:ea typeface="Arial"/>
                  <a:cs typeface="Arial"/>
                  <a:sym typeface="Arial"/>
                </a:rPr>
                <a:t>Meliá zajistí, aby všichni její zaměstnanci obdrželi informace o této politice a o svých právech a povinnostech, a může také uspořádat školení na toto téma.</a:t>
              </a:r>
              <a:endParaRPr b="1" i="0" sz="6000" u="none" cap="none" strike="noStrike">
                <a:solidFill>
                  <a:srgbClr val="000000"/>
                </a:solidFill>
                <a:latin typeface="Calibri"/>
                <a:ea typeface="Calibri"/>
                <a:cs typeface="Calibri"/>
                <a:sym typeface="Calibri"/>
              </a:endParaRPr>
            </a:p>
          </p:txBody>
        </p:sp>
        <p:sp>
          <p:nvSpPr>
            <p:cNvPr id="484" name="Google Shape;484;p50"/>
            <p:cNvSpPr/>
            <p:nvPr/>
          </p:nvSpPr>
          <p:spPr>
            <a:xfrm>
              <a:off x="7091419"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50"/>
            <p:cNvSpPr txBox="1"/>
            <p:nvPr/>
          </p:nvSpPr>
          <p:spPr>
            <a:xfrm>
              <a:off x="7091419" y="0"/>
              <a:ext cx="1648197" cy="245920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Falešná obvinění ze sexuálního obtěžování mají stejné důsledky, jak je uvedeno výše.</a:t>
              </a:r>
              <a:endParaRPr b="1" i="0" sz="1600" u="none" cap="none" strike="noStrike">
                <a:solidFill>
                  <a:srgbClr val="000000"/>
                </a:solidFill>
                <a:latin typeface="Calibri"/>
                <a:ea typeface="Calibri"/>
                <a:cs typeface="Calibri"/>
                <a:sym typeface="Calibri"/>
              </a:endParaRPr>
            </a:p>
          </p:txBody>
        </p:sp>
        <p:sp>
          <p:nvSpPr>
            <p:cNvPr id="486" name="Google Shape;486;p50"/>
            <p:cNvSpPr/>
            <p:nvPr/>
          </p:nvSpPr>
          <p:spPr>
            <a:xfrm>
              <a:off x="8850300" y="90"/>
              <a:ext cx="1776000" cy="53328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0"/>
            <p:cNvSpPr txBox="1"/>
            <p:nvPr/>
          </p:nvSpPr>
          <p:spPr>
            <a:xfrm>
              <a:off x="8863231" y="0"/>
              <a:ext cx="1648197" cy="3773658"/>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800" u="none" cap="none" strike="noStrike">
                  <a:solidFill>
                    <a:srgbClr val="000000"/>
                  </a:solidFill>
                  <a:latin typeface="Arial"/>
                  <a:ea typeface="Arial"/>
                  <a:cs typeface="Arial"/>
                  <a:sym typeface="Arial"/>
                </a:rPr>
                <a:t>Odborové organizace sdružené v UF, které zastupují zaměstnance společnosti Meliá, jsou schopny zajistit pro své členy osvětovou a vzdělávací činnost.</a:t>
              </a:r>
              <a:endParaRPr b="1" i="0" sz="1050" u="none" cap="none" strike="noStrike">
                <a:solidFill>
                  <a:srgbClr val="000000"/>
                </a:solidFill>
                <a:latin typeface="Calibri"/>
                <a:ea typeface="Calibri"/>
                <a:cs typeface="Calibri"/>
                <a:sym typeface="Calibri"/>
              </a:endParaRPr>
            </a:p>
          </p:txBody>
        </p:sp>
      </p:grpSp>
      <p:sp>
        <p:nvSpPr>
          <p:cNvPr id="488" name="Google Shape;48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89" name="Google Shape;489;p5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g1dd49517535_0_212"/>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95" name="Google Shape;495;g1dd49517535_0_212"/>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96" name="Google Shape;496;g1dd49517535_0_212"/>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97" name="Google Shape;497;g1dd49517535_0_212"/>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98" name="Google Shape;498;g1dd49517535_0_212"/>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Praktický příklad</a:t>
            </a:r>
            <a:endParaRPr b="1" sz="4000" u="sng">
              <a:solidFill>
                <a:schemeClr val="lt1"/>
              </a:solidFill>
            </a:endParaRPr>
          </a:p>
        </p:txBody>
      </p:sp>
      <p:sp>
        <p:nvSpPr>
          <p:cNvPr id="499" name="Google Shape;499;g1dd49517535_0_212"/>
          <p:cNvSpPr txBox="1"/>
          <p:nvPr>
            <p:ph idx="1" type="body"/>
          </p:nvPr>
        </p:nvSpPr>
        <p:spPr>
          <a:xfrm>
            <a:off x="179250" y="1027900"/>
            <a:ext cx="526143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Je politika prevence sexuálního obtěžování správná?</a:t>
            </a:r>
            <a:endParaRPr/>
          </a:p>
          <a:p>
            <a:pPr indent="0" lvl="0" marL="0" rtl="0" algn="l">
              <a:lnSpc>
                <a:spcPct val="90000"/>
              </a:lnSpc>
              <a:spcBef>
                <a:spcPts val="0"/>
              </a:spcBef>
              <a:spcAft>
                <a:spcPts val="0"/>
              </a:spcAft>
              <a:buClr>
                <a:srgbClr val="6789B9"/>
              </a:buClr>
              <a:buSzPts val="3556"/>
              <a:buNone/>
            </a:pPr>
            <a:r>
              <a:t/>
            </a:r>
            <a:endParaRPr b="1" sz="3200">
              <a:solidFill>
                <a:schemeClr val="lt1"/>
              </a:solidFill>
            </a:endParaRPr>
          </a:p>
          <a:p>
            <a:pPr indent="0" lvl="0" marL="0" rtl="0" algn="l">
              <a:lnSpc>
                <a:spcPct val="90000"/>
              </a:lnSpc>
              <a:spcBef>
                <a:spcPts val="0"/>
              </a:spcBef>
              <a:spcAft>
                <a:spcPts val="0"/>
              </a:spcAft>
              <a:buClr>
                <a:srgbClr val="6789B9"/>
              </a:buClr>
              <a:buSzPts val="3556"/>
              <a:buNone/>
            </a:pPr>
            <a:r>
              <a:rPr b="1" lang="en-US" sz="3200">
                <a:solidFill>
                  <a:schemeClr val="lt1"/>
                </a:solidFill>
              </a:rPr>
              <a:t>Jsou nějaké aspekty, které byste na základě svých osobních zkušeností doplnili?</a:t>
            </a:r>
            <a:endParaRPr/>
          </a:p>
          <a:p>
            <a:pPr indent="0" lvl="0" marL="0" rtl="0" algn="l">
              <a:lnSpc>
                <a:spcPct val="90000"/>
              </a:lnSpc>
              <a:spcBef>
                <a:spcPts val="0"/>
              </a:spcBef>
              <a:spcAft>
                <a:spcPts val="0"/>
              </a:spcAft>
              <a:buClr>
                <a:srgbClr val="6789B9"/>
              </a:buClr>
              <a:buSzPts val="3556"/>
              <a:buNone/>
            </a:pPr>
            <a:r>
              <a:t/>
            </a:r>
            <a:endParaRPr b="1" sz="3200">
              <a:solidFill>
                <a:schemeClr val="lt1"/>
              </a:solidFill>
            </a:endParaRPr>
          </a:p>
          <a:p>
            <a:pPr indent="0" lvl="0" marL="0" rtl="0" algn="l">
              <a:lnSpc>
                <a:spcPct val="90000"/>
              </a:lnSpc>
              <a:spcBef>
                <a:spcPts val="0"/>
              </a:spcBef>
              <a:spcAft>
                <a:spcPts val="0"/>
              </a:spcAft>
              <a:buClr>
                <a:srgbClr val="6789B9"/>
              </a:buClr>
              <a:buSzPts val="3556"/>
              <a:buNone/>
            </a:pPr>
            <a:r>
              <a:rPr b="1" lang="en-US" sz="3200">
                <a:solidFill>
                  <a:schemeClr val="lt1"/>
                </a:solidFill>
              </a:rPr>
              <a:t>Napadají vás aspekty, které by se měly omezit?</a:t>
            </a:r>
            <a:endParaRPr b="1" sz="2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g1dd49517535_0_221"/>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05" name="Google Shape;505;g1dd49517535_0_221"/>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6" name="Google Shape;506;g1dd49517535_0_221"/>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7" name="Google Shape;507;g1dd49517535_0_221"/>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8" name="Google Shape;508;g1dd49517535_0_221"/>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Skupinová aktivita</a:t>
            </a:r>
            <a:endParaRPr b="1" sz="4000" u="sng">
              <a:solidFill>
                <a:schemeClr val="lt1"/>
              </a:solidFill>
            </a:endParaRPr>
          </a:p>
        </p:txBody>
      </p:sp>
      <p:sp>
        <p:nvSpPr>
          <p:cNvPr id="509" name="Google Shape;509;g1dd49517535_0_221"/>
          <p:cNvSpPr txBox="1"/>
          <p:nvPr>
            <p:ph idx="1" type="body"/>
          </p:nvPr>
        </p:nvSpPr>
        <p:spPr>
          <a:xfrm>
            <a:off x="464650" y="1027900"/>
            <a:ext cx="371873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33"/>
              <a:buNone/>
            </a:pPr>
            <a:r>
              <a:rPr b="1" lang="en-US">
                <a:solidFill>
                  <a:schemeClr val="lt1"/>
                </a:solidFill>
              </a:rPr>
              <a:t>Na základě výše uvedeného příkladu a svých zkušeností navrhněte politiku proti sexuálnímu obtěžování ve vašem týmu pro společnost, ve které pracujete, nebo pro vaši fiktivní společnost.</a:t>
            </a:r>
            <a:endParaRPr b="1" sz="36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
          <p:cNvSpPr txBox="1"/>
          <p:nvPr>
            <p:ph idx="1" type="body"/>
          </p:nvPr>
        </p:nvSpPr>
        <p:spPr>
          <a:xfrm>
            <a:off x="951090" y="455625"/>
            <a:ext cx="10533900" cy="55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Výsledky učení</a:t>
            </a:r>
            <a:endParaRPr sz="4000">
              <a:latin typeface="Arial"/>
              <a:ea typeface="Arial"/>
              <a:cs typeface="Arial"/>
              <a:sym typeface="Arial"/>
            </a:endParaRPr>
          </a:p>
          <a:p>
            <a:pPr indent="-50800" lvl="0" marL="228600" rtl="0" algn="l">
              <a:lnSpc>
                <a:spcPct val="90000"/>
              </a:lnSpc>
              <a:spcBef>
                <a:spcPts val="0"/>
              </a:spcBef>
              <a:spcAft>
                <a:spcPts val="0"/>
              </a:spcAft>
              <a:buClr>
                <a:srgbClr val="6789B9"/>
              </a:buClr>
              <a:buSzPts val="3027"/>
              <a:buFont typeface="Noto Sans"/>
              <a:buNone/>
            </a:pPr>
            <a:r>
              <a:t/>
            </a:r>
            <a:endParaRPr>
              <a:latin typeface="Arial"/>
              <a:ea typeface="Arial"/>
              <a:cs typeface="Arial"/>
              <a:sym typeface="Arial"/>
            </a:endParaRPr>
          </a:p>
          <a:p>
            <a:pPr indent="0" lvl="0" marL="0" rtl="0" algn="l">
              <a:lnSpc>
                <a:spcPct val="90000"/>
              </a:lnSpc>
              <a:spcBef>
                <a:spcPts val="0"/>
              </a:spcBef>
              <a:spcAft>
                <a:spcPts val="0"/>
              </a:spcAft>
              <a:buClr>
                <a:srgbClr val="6789B9"/>
              </a:buClr>
              <a:buSzPts val="3027"/>
              <a:buNone/>
            </a:pPr>
            <a:r>
              <a:rPr lang="en-US" sz="2400"/>
              <a:t>Účastníci jsou schopni: </a:t>
            </a:r>
            <a:endParaRPr/>
          </a:p>
          <a:p>
            <a:pPr indent="-36385" lvl="0" marL="228600" rtl="0" algn="l">
              <a:lnSpc>
                <a:spcPct val="90000"/>
              </a:lnSpc>
              <a:spcBef>
                <a:spcPts val="0"/>
              </a:spcBef>
              <a:spcAft>
                <a:spcPts val="0"/>
              </a:spcAft>
              <a:buClr>
                <a:srgbClr val="6789B9"/>
              </a:buClr>
              <a:buSzPts val="3027"/>
              <a:buFont typeface="Noto Sans"/>
              <a:buNone/>
            </a:pPr>
            <a:r>
              <a:t/>
            </a:r>
            <a:endParaRPr sz="2400"/>
          </a:p>
          <a:p>
            <a:pPr indent="-228600" lvl="0" marL="228600" rtl="0" algn="l">
              <a:lnSpc>
                <a:spcPct val="90000"/>
              </a:lnSpc>
              <a:spcBef>
                <a:spcPts val="0"/>
              </a:spcBef>
              <a:spcAft>
                <a:spcPts val="0"/>
              </a:spcAft>
              <a:buClr>
                <a:srgbClr val="6789B9"/>
              </a:buClr>
              <a:buSzPts val="3027"/>
              <a:buFont typeface="Noto Sans"/>
              <a:buChar char="✔"/>
            </a:pPr>
            <a:r>
              <a:rPr lang="en-US" sz="2400"/>
              <a:t>	popsat příslušný národní a evropský rámec pro boj proti násilí na pracovišti;</a:t>
            </a:r>
            <a:endParaRPr/>
          </a:p>
          <a:p>
            <a:pPr indent="-36385" lvl="0" marL="228600" rtl="0" algn="l">
              <a:lnSpc>
                <a:spcPct val="90000"/>
              </a:lnSpc>
              <a:spcBef>
                <a:spcPts val="0"/>
              </a:spcBef>
              <a:spcAft>
                <a:spcPts val="0"/>
              </a:spcAft>
              <a:buClr>
                <a:srgbClr val="6789B9"/>
              </a:buClr>
              <a:buSzPts val="3027"/>
              <a:buFont typeface="Noto Sans"/>
              <a:buNone/>
            </a:pPr>
            <a:r>
              <a:t/>
            </a:r>
            <a:endParaRPr sz="2400"/>
          </a:p>
          <a:p>
            <a:pPr indent="-228600" lvl="0" marL="228600" rtl="0" algn="l">
              <a:lnSpc>
                <a:spcPct val="90000"/>
              </a:lnSpc>
              <a:spcBef>
                <a:spcPts val="0"/>
              </a:spcBef>
              <a:spcAft>
                <a:spcPts val="0"/>
              </a:spcAft>
              <a:buClr>
                <a:srgbClr val="6789B9"/>
              </a:buClr>
              <a:buSzPts val="3027"/>
              <a:buFont typeface="Noto Sans"/>
              <a:buChar char="✔"/>
            </a:pPr>
            <a:r>
              <a:rPr lang="en-US" sz="2400"/>
              <a:t>	analyzovat právní ustanovení, která by se použila v případě incidentu;</a:t>
            </a:r>
            <a:endParaRPr/>
          </a:p>
          <a:p>
            <a:pPr indent="-36385" lvl="0" marL="228600" rtl="0" algn="l">
              <a:lnSpc>
                <a:spcPct val="90000"/>
              </a:lnSpc>
              <a:spcBef>
                <a:spcPts val="0"/>
              </a:spcBef>
              <a:spcAft>
                <a:spcPts val="0"/>
              </a:spcAft>
              <a:buClr>
                <a:srgbClr val="6789B9"/>
              </a:buClr>
              <a:buSzPts val="3027"/>
              <a:buFont typeface="Noto Sans"/>
              <a:buNone/>
            </a:pPr>
            <a:r>
              <a:t/>
            </a:r>
            <a:endParaRPr sz="2400"/>
          </a:p>
          <a:p>
            <a:pPr indent="-228600" lvl="0" marL="228600" rtl="0" algn="l">
              <a:lnSpc>
                <a:spcPct val="90000"/>
              </a:lnSpc>
              <a:spcBef>
                <a:spcPts val="0"/>
              </a:spcBef>
              <a:spcAft>
                <a:spcPts val="0"/>
              </a:spcAft>
              <a:buClr>
                <a:srgbClr val="6789B9"/>
              </a:buClr>
              <a:buSzPts val="3027"/>
              <a:buFont typeface="Noto Sans"/>
              <a:buChar char="✔"/>
            </a:pPr>
            <a:r>
              <a:rPr lang="en-US" sz="2400"/>
              <a:t>	použít nejlepší možnou strategii řešení dané situace na základě právního </a:t>
            </a:r>
            <a:endParaRPr/>
          </a:p>
          <a:p>
            <a:pPr indent="0" lvl="0" marL="0" rtl="0" algn="l">
              <a:lnSpc>
                <a:spcPct val="90000"/>
              </a:lnSpc>
              <a:spcBef>
                <a:spcPts val="0"/>
              </a:spcBef>
              <a:spcAft>
                <a:spcPts val="0"/>
              </a:spcAft>
              <a:buClr>
                <a:srgbClr val="6789B9"/>
              </a:buClr>
              <a:buSzPts val="3027"/>
              <a:buNone/>
            </a:pPr>
            <a:r>
              <a:rPr lang="en-US" sz="2400"/>
              <a:t>	rámce pro organizaci a dotčené osoby.</a:t>
            </a:r>
            <a:endParaRPr/>
          </a:p>
          <a:p>
            <a:pPr indent="0" lvl="0" marL="0" rtl="0" algn="l">
              <a:lnSpc>
                <a:spcPct val="90000"/>
              </a:lnSpc>
              <a:spcBef>
                <a:spcPts val="1000"/>
              </a:spcBef>
              <a:spcAft>
                <a:spcPts val="0"/>
              </a:spcAft>
              <a:buClr>
                <a:srgbClr val="6789B9"/>
              </a:buClr>
              <a:buSzPts val="3027"/>
              <a:buNone/>
            </a:pPr>
            <a:r>
              <a:t/>
            </a:r>
            <a:endParaRPr>
              <a:latin typeface="Arial"/>
              <a:ea typeface="Arial"/>
              <a:cs typeface="Arial"/>
              <a:sym typeface="Arial"/>
            </a:endParaRPr>
          </a:p>
        </p:txBody>
      </p:sp>
      <p:sp>
        <p:nvSpPr>
          <p:cNvPr id="123" name="Google Shape;123;p4"/>
          <p:cNvSpPr txBox="1"/>
          <p:nvPr>
            <p:ph idx="12" type="sldNum"/>
          </p:nvPr>
        </p:nvSpPr>
        <p:spPr>
          <a:xfrm>
            <a:off x="8638309" y="631069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4" name="Google Shape;124;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11"/>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US" sz="3200">
                <a:solidFill>
                  <a:srgbClr val="6789B9"/>
                </a:solidFill>
                <a:latin typeface="Arial"/>
                <a:ea typeface="Arial"/>
                <a:cs typeface="Arial"/>
                <a:sym typeface="Arial"/>
              </a:rPr>
              <a:t>R</a:t>
            </a:r>
            <a:r>
              <a:rPr lang="en-US" sz="4000">
                <a:solidFill>
                  <a:srgbClr val="6789B9"/>
                </a:solidFill>
              </a:rPr>
              <a:t>eference</a:t>
            </a:r>
            <a:endParaRPr sz="5200"/>
          </a:p>
        </p:txBody>
      </p:sp>
      <p:sp>
        <p:nvSpPr>
          <p:cNvPr id="515" name="Google Shape;51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6" name="Google Shape;516;p1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17" name="Google Shape;517;p11"/>
          <p:cNvPicPr preferRelativeResize="0"/>
          <p:nvPr/>
        </p:nvPicPr>
        <p:blipFill rotWithShape="1">
          <a:blip r:embed="rId3">
            <a:alphaModFix/>
          </a:blip>
          <a:srcRect b="0" l="0" r="0" t="0"/>
          <a:stretch/>
        </p:blipFill>
        <p:spPr>
          <a:xfrm>
            <a:off x="933125" y="1424076"/>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12"/>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523" name="Google Shape;52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4" name="Google Shape;524;p12"/>
          <p:cNvSpPr/>
          <p:nvPr/>
        </p:nvSpPr>
        <p:spPr>
          <a:xfrm>
            <a:off x="584615" y="512944"/>
            <a:ext cx="1119765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C190 - ILO Violence and Harassment Convention, 2019 (No.190) This is the full text of the original C190. </a:t>
            </a:r>
            <a:r>
              <a:rPr b="0" i="0" lang="en-US" sz="1600" u="sng" cap="none" strike="noStrike">
                <a:solidFill>
                  <a:srgbClr val="0563C1"/>
                </a:solidFill>
                <a:latin typeface="Arial"/>
                <a:ea typeface="Arial"/>
                <a:cs typeface="Arial"/>
                <a:sym typeface="Arial"/>
                <a:hlinkClick r:id="rId3">
                  <a:extLst>
                    <a:ext uri="{A12FA001-AC4F-418D-AE19-62706E023703}">
                      <ahyp:hlinkClr val="tx"/>
                    </a:ext>
                  </a:extLst>
                </a:hlinkClick>
              </a:rPr>
              <a:t>https://www.ilo.org/dyn/normlex/en/f?p=NORMLEXPUB:12100:0::NO::P12100_ILO_CODE:C190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R206 – ILO Violence and Harassment Recommendation, 2019 (No.206) This is the full text of the original R206. </a:t>
            </a:r>
            <a:r>
              <a:rPr b="0" i="0" lang="en-US" sz="1600" u="sng" cap="none" strike="noStrike">
                <a:solidFill>
                  <a:srgbClr val="0563C1"/>
                </a:solidFill>
                <a:latin typeface="Arial"/>
                <a:ea typeface="Arial"/>
                <a:cs typeface="Arial"/>
                <a:sym typeface="Arial"/>
                <a:hlinkClick r:id="rId4">
                  <a:extLst>
                    <a:ext uri="{A12FA001-AC4F-418D-AE19-62706E023703}">
                      <ahyp:hlinkClr val="tx"/>
                    </a:ext>
                  </a:extLst>
                </a:hlinkClick>
              </a:rPr>
              <a:t>https://www.ilo.org/dyn/normlex/en/f?p=NORMLEXPUB:12100:0::NO::P12100_ILO_CODE:R206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Video: What is C190?, Common GUF Campaign This is a video which explains some keys aspects of the Convention. </a:t>
            </a:r>
            <a:r>
              <a:rPr b="0" i="0" lang="en-US" sz="1600" u="sng" cap="none" strike="noStrike">
                <a:solidFill>
                  <a:srgbClr val="0563C1"/>
                </a:solidFill>
                <a:latin typeface="Arial"/>
                <a:ea typeface="Arial"/>
                <a:cs typeface="Arial"/>
                <a:sym typeface="Arial"/>
                <a:hlinkClick r:id="rId5">
                  <a:extLst>
                    <a:ext uri="{A12FA001-AC4F-418D-AE19-62706E023703}">
                      <ahyp:hlinkClr val="tx"/>
                    </a:ext>
                  </a:extLst>
                </a:hlinkClick>
              </a:rPr>
              <a:t>https://www.dropbox.com/s/gqbgue68va763p7/C190%20Final%20English.mp4?dl=0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Mini guide on C190 &amp; R206, International Trade Union Confederation (ITUC) This is mini guide highlights some of the most important parts of C190 and R206.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6">
                  <a:extLst>
                    <a:ext uri="{A12FA001-AC4F-418D-AE19-62706E023703}">
                      <ahyp:hlinkClr val="tx"/>
                    </a:ext>
                  </a:extLst>
                </a:hlinkClick>
              </a:rPr>
              <a:t>https://www.ituc-csi.org/IMG/pdf/c190_mini_guide_en.pdf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Frequently asked questions on C190 &amp; R206, International Trade Union Confederation (ITUC)</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This document answers some of the most frequently asked questions about C190 and 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7">
                  <a:extLst>
                    <a:ext uri="{A12FA001-AC4F-418D-AE19-62706E023703}">
                      <ahyp:hlinkClr val="tx"/>
                    </a:ext>
                  </a:extLst>
                </a:hlinkClick>
              </a:rPr>
              <a:t>https://www.ituc-csi.org/IMG/pdf/c190_faqs_en.pdf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ILO Policy Brief. ILO Violence and Harassment Convention No. 190 and Recommendation No. 206, International Labour Organization (ILO), 2020 This policy brief gives an overview of the Convention and Recommendation.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8">
                  <a:extLst>
                    <a:ext uri="{A12FA001-AC4F-418D-AE19-62706E023703}">
                      <ahyp:hlinkClr val="tx"/>
                    </a:ext>
                  </a:extLst>
                </a:hlinkClick>
              </a:rPr>
              <a:t>http://www.ilo.ch/wcmsp5/groups/public/ed_dialogue/actrav/documents/briefingnote/wcms_749786.pdf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Outcome of the Meeting of Experts on Violence against Women and Men in the World of Work, International Labour Organization (ILO), 2016 This report provides information from the first Meeting of Experts on Violence against Women and Men in the World of Work. </a:t>
            </a:r>
            <a:r>
              <a:rPr b="0" i="0" lang="en-US" sz="1600" u="sng" cap="none" strike="noStrike">
                <a:solidFill>
                  <a:srgbClr val="0563C1"/>
                </a:solidFill>
                <a:latin typeface="Arial"/>
                <a:ea typeface="Arial"/>
                <a:cs typeface="Arial"/>
                <a:sym typeface="Arial"/>
                <a:hlinkClick r:id="rId9">
                  <a:extLst>
                    <a:ext uri="{A12FA001-AC4F-418D-AE19-62706E023703}">
                      <ahyp:hlinkClr val="tx"/>
                    </a:ext>
                  </a:extLst>
                </a:hlinkClick>
              </a:rPr>
              <a:t>https://www.ilo.org/wcmsp5/groups/public/---ed_norm/---relconf/documents/meetingdocument/wcms_533534.pdf</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Partneři projektu</a:t>
            </a:r>
            <a:endParaRPr b="1" sz="4000">
              <a:solidFill>
                <a:srgbClr val="6789B9"/>
              </a:solidFill>
            </a:endParaRPr>
          </a:p>
        </p:txBody>
      </p:sp>
      <p:sp>
        <p:nvSpPr>
          <p:cNvPr id="530" name="Google Shape;5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1" name="Google Shape;531;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32" name="Google Shape;532;p27"/>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533" name="Google Shape;533;p2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534" name="Google Shape;534;p27"/>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535" name="Google Shape;535;p2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536" name="Google Shape;536;p27"/>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537" name="Google Shape;537;p2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538" name="Google Shape;538;p27"/>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539" name="Google Shape;539;p2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540" name="Google Shape;540;p27"/>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541" name="Google Shape;541;p2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542" name="Google Shape;542;p27"/>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543" name="Google Shape;543;p2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544" name="Google Shape;544;p27"/>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545" name="Google Shape;545;p2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descr="Ein Bild, das drinnen, Person, Decke, Personen enthält.&#10;&#10;Automatisch generierte Beschreibung" id="129" name="Google Shape;129;p5"/>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30" name="Google Shape;130;p5"/>
          <p:cNvSpPr/>
          <p:nvPr/>
        </p:nvSpPr>
        <p:spPr>
          <a:xfrm>
            <a:off x="748860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 name="Google Shape;131;p5"/>
          <p:cNvSpPr txBox="1"/>
          <p:nvPr>
            <p:ph type="title"/>
          </p:nvPr>
        </p:nvSpPr>
        <p:spPr>
          <a:xfrm>
            <a:off x="7707288" y="3576324"/>
            <a:ext cx="4561915" cy="183593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b="1" lang="en-US" sz="3600">
                <a:latin typeface="Arial"/>
                <a:ea typeface="Arial"/>
                <a:cs typeface="Arial"/>
                <a:sym typeface="Arial"/>
              </a:rPr>
              <a:t>1. Násilí na pracovišti &amp; evropský a národní právní základ </a:t>
            </a:r>
            <a:endParaRPr/>
          </a:p>
        </p:txBody>
      </p:sp>
      <p:sp>
        <p:nvSpPr>
          <p:cNvPr id="132" name="Google Shape;132;p5"/>
          <p:cNvSpPr txBox="1"/>
          <p:nvPr>
            <p:ph idx="2" type="body"/>
          </p:nvPr>
        </p:nvSpPr>
        <p:spPr>
          <a:xfrm>
            <a:off x="7707289" y="5709089"/>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200">
                <a:latin typeface="Arial"/>
                <a:ea typeface="Arial"/>
                <a:cs typeface="Arial"/>
                <a:sym typeface="Arial"/>
              </a:rPr>
              <a:t>Směrnice, smlouvy, politiky</a:t>
            </a:r>
            <a:endParaRPr/>
          </a:p>
        </p:txBody>
      </p:sp>
      <p:cxnSp>
        <p:nvCxnSpPr>
          <p:cNvPr id="133" name="Google Shape;133;p5"/>
          <p:cNvCxnSpPr/>
          <p:nvPr/>
        </p:nvCxnSpPr>
        <p:spPr>
          <a:xfrm>
            <a:off x="7864891" y="5560673"/>
            <a:ext cx="3819109" cy="0"/>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1"/>
                                        </p:tgtEl>
                                        <p:attrNameLst>
                                          <p:attrName>style.visibility</p:attrName>
                                        </p:attrNameLst>
                                      </p:cBhvr>
                                      <p:to>
                                        <p:strVal val="visible"/>
                                      </p:to>
                                    </p:set>
                                    <p:animEffect filter="fade" transition="in">
                                      <p:cBhvr>
                                        <p:cTn dur="7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1dd49517535_0_0"/>
          <p:cNvPicPr preferRelativeResize="0"/>
          <p:nvPr/>
        </p:nvPicPr>
        <p:blipFill rotWithShape="1">
          <a:blip r:embed="rId3">
            <a:alphaModFix/>
          </a:blip>
          <a:srcRect b="0" l="0" r="0" t="0"/>
          <a:stretch/>
        </p:blipFill>
        <p:spPr>
          <a:xfrm>
            <a:off x="179250" y="0"/>
            <a:ext cx="12192000" cy="6858000"/>
          </a:xfrm>
          <a:prstGeom prst="rect">
            <a:avLst/>
          </a:prstGeom>
          <a:noFill/>
          <a:ln>
            <a:noFill/>
          </a:ln>
        </p:spPr>
      </p:pic>
      <p:sp>
        <p:nvSpPr>
          <p:cNvPr id="139" name="Google Shape;139;g1dd49517535_0_0"/>
          <p:cNvSpPr/>
          <p:nvPr/>
        </p:nvSpPr>
        <p:spPr>
          <a:xfrm>
            <a:off x="-5242" y="-13716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0" name="Google Shape;140;g1dd49517535_0_0"/>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a:p>
        </p:txBody>
      </p:sp>
      <p:sp>
        <p:nvSpPr>
          <p:cNvPr id="141" name="Google Shape;141;g1dd49517535_0_0"/>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Skupinová aktivita</a:t>
            </a:r>
            <a:endParaRPr/>
          </a:p>
        </p:txBody>
      </p:sp>
      <p:sp>
        <p:nvSpPr>
          <p:cNvPr id="142" name="Google Shape;142;g1dd49517535_0_0"/>
          <p:cNvSpPr txBox="1"/>
          <p:nvPr>
            <p:ph idx="1" type="body"/>
          </p:nvPr>
        </p:nvSpPr>
        <p:spPr>
          <a:xfrm>
            <a:off x="179250" y="828600"/>
            <a:ext cx="545574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lt1"/>
              </a:buClr>
              <a:buSzPts val="2220"/>
              <a:buNone/>
            </a:pPr>
            <a:r>
              <a:rPr i="1" lang="en-US" sz="2000">
                <a:solidFill>
                  <a:schemeClr val="lt1"/>
                </a:solidFill>
                <a:latin typeface="Arial"/>
                <a:ea typeface="Arial"/>
                <a:cs typeface="Arial"/>
                <a:sym typeface="Arial"/>
              </a:rPr>
              <a:t>“Jste vedoucím podniku HORECA odvětví a přijde za vámi zaměstnanec, který si stěžuje, že jeden z klientů se chová výhružně a zastrašuje, ačkoli přímo neřekl ani neudělal nic fyzického. Událost se stala poprvé, ale zaměstnanec se kvůli ní necítí bezpečně.”</a:t>
            </a:r>
            <a:endParaRPr/>
          </a:p>
          <a:p>
            <a:pPr indent="0" lvl="0" marL="0" rtl="0" algn="l">
              <a:lnSpc>
                <a:spcPct val="70000"/>
              </a:lnSpc>
              <a:spcBef>
                <a:spcPts val="0"/>
              </a:spcBef>
              <a:spcAft>
                <a:spcPts val="0"/>
              </a:spcAft>
              <a:buClr>
                <a:schemeClr val="dk1"/>
              </a:buClr>
              <a:buSzPts val="2612"/>
              <a:buFont typeface="Arial"/>
              <a:buNone/>
            </a:pPr>
            <a:r>
              <a:t/>
            </a:r>
            <a:endParaRPr sz="2300">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rPr b="1" lang="en-US" sz="2300">
                <a:solidFill>
                  <a:srgbClr val="FFFF00"/>
                </a:solidFill>
                <a:latin typeface="Arial"/>
                <a:ea typeface="Arial"/>
                <a:cs typeface="Arial"/>
                <a:sym typeface="Arial"/>
              </a:rPr>
              <a:t>Otázka: </a:t>
            </a:r>
            <a:r>
              <a:rPr lang="en-US" sz="2300">
                <a:solidFill>
                  <a:srgbClr val="FFFF00"/>
                </a:solidFill>
                <a:latin typeface="Arial"/>
                <a:ea typeface="Arial"/>
                <a:cs typeface="Arial"/>
                <a:sym typeface="Arial"/>
              </a:rPr>
              <a:t>Co byste měli dělat?  </a:t>
            </a:r>
            <a:endParaRPr/>
          </a:p>
          <a:p>
            <a:pPr indent="0" lvl="0" marL="0" rtl="0" algn="l">
              <a:lnSpc>
                <a:spcPct val="70000"/>
              </a:lnSpc>
              <a:spcBef>
                <a:spcPts val="0"/>
              </a:spcBef>
              <a:spcAft>
                <a:spcPts val="0"/>
              </a:spcAft>
              <a:buClr>
                <a:schemeClr val="dk1"/>
              </a:buClr>
              <a:buSzPts val="2612"/>
              <a:buFont typeface="Arial"/>
              <a:buNone/>
            </a:pPr>
            <a:r>
              <a:rPr lang="en-US" sz="2300">
                <a:solidFill>
                  <a:srgbClr val="FFFF00"/>
                </a:solidFill>
                <a:latin typeface="Arial"/>
                <a:ea typeface="Arial"/>
                <a:cs typeface="Arial"/>
                <a:sym typeface="Arial"/>
              </a:rPr>
              <a:t>-Obviněná osoba není vaším zaměstnancem. Je to vaše odpovědnost? </a:t>
            </a:r>
            <a:endParaRPr/>
          </a:p>
          <a:p>
            <a:pPr indent="0" lvl="0" marL="0" rtl="0" algn="l">
              <a:lnSpc>
                <a:spcPct val="70000"/>
              </a:lnSpc>
              <a:spcBef>
                <a:spcPts val="0"/>
              </a:spcBef>
              <a:spcAft>
                <a:spcPts val="0"/>
              </a:spcAft>
              <a:buClr>
                <a:schemeClr val="dk1"/>
              </a:buClr>
              <a:buSzPts val="2612"/>
              <a:buFont typeface="Arial"/>
              <a:buNone/>
            </a:pPr>
            <a:r>
              <a:rPr lang="en-US" sz="2300">
                <a:solidFill>
                  <a:srgbClr val="FFFF00"/>
                </a:solidFill>
                <a:latin typeface="Arial"/>
                <a:ea typeface="Arial"/>
                <a:cs typeface="Arial"/>
                <a:sym typeface="Arial"/>
              </a:rPr>
              <a:t>-Může se jednat o obtěžování nebo násilí na pracovišti, přestože se to stalo pouze jednou a nešlo o žádnou fyzickou nebo slovní výměnu??</a:t>
            </a:r>
            <a:r>
              <a:rPr lang="en-US" sz="2300">
                <a:solidFill>
                  <a:srgbClr val="FFFF00"/>
                </a:solidFill>
              </a:rPr>
              <a:t>  </a:t>
            </a:r>
            <a:endParaRPr b="1" sz="2300">
              <a:solidFill>
                <a:srgbClr val="FFFF00"/>
              </a:solidFill>
            </a:endParaRPr>
          </a:p>
          <a:p>
            <a:pPr indent="-228600" lvl="0" marL="228600" rtl="0" algn="l">
              <a:lnSpc>
                <a:spcPct val="70000"/>
              </a:lnSpc>
              <a:spcBef>
                <a:spcPts val="1000"/>
              </a:spcBef>
              <a:spcAft>
                <a:spcPts val="0"/>
              </a:spcAft>
              <a:buClr>
                <a:schemeClr val="lt1"/>
              </a:buClr>
              <a:buSzPts val="2400"/>
              <a:buChar char="•"/>
            </a:pPr>
            <a:r>
              <a:rPr lang="en-US" sz="2300">
                <a:solidFill>
                  <a:schemeClr val="lt1"/>
                </a:solidFill>
              </a:rPr>
              <a:t>Ve skupinách po 4 sdílejte své odpovědi a diskutujte o nich (10 min.). </a:t>
            </a:r>
            <a:endParaRPr/>
          </a:p>
          <a:p>
            <a:pPr indent="-228600" lvl="0" marL="228600" rtl="0" algn="l">
              <a:lnSpc>
                <a:spcPct val="70000"/>
              </a:lnSpc>
              <a:spcBef>
                <a:spcPts val="1000"/>
              </a:spcBef>
              <a:spcAft>
                <a:spcPts val="0"/>
              </a:spcAft>
              <a:buClr>
                <a:schemeClr val="lt1"/>
              </a:buClr>
              <a:buSzPts val="2400"/>
              <a:buChar char="•"/>
            </a:pPr>
            <a:r>
              <a:rPr lang="en-US" sz="2300">
                <a:solidFill>
                  <a:schemeClr val="lt1"/>
                </a:solidFill>
              </a:rPr>
              <a:t>Na základě diskuse bude představena úvodní část právních definic.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dd49517535_0_91"/>
          <p:cNvSpPr/>
          <p:nvPr/>
        </p:nvSpPr>
        <p:spPr>
          <a:xfrm flipH="1">
            <a:off x="5795200" y="0"/>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49" name="Google Shape;149;g1dd49517535_0_91"/>
          <p:cNvSpPr txBox="1"/>
          <p:nvPr>
            <p:ph idx="1" type="body"/>
          </p:nvPr>
        </p:nvSpPr>
        <p:spPr>
          <a:xfrm>
            <a:off x="547060" y="1504090"/>
            <a:ext cx="6068682" cy="49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Font typeface="Arial"/>
              <a:buNone/>
            </a:pPr>
            <a:r>
              <a:rPr b="1" lang="en-US"/>
              <a:t>Strategický rámec Evropské komise pro bezpečnost a ochranu zdraví při práci na období 2021-2027 </a:t>
            </a:r>
            <a:r>
              <a:rPr lang="en-US" sz="2400"/>
              <a:t>definuje klíčové priority a opatření pro zlepšení bezpečnosti a ochrany zdraví pracovníků a reaguje na rychlé změny v ekonomice, demografii a pracovních modelech.</a:t>
            </a:r>
            <a:endParaRPr/>
          </a:p>
        </p:txBody>
      </p:sp>
      <p:sp>
        <p:nvSpPr>
          <p:cNvPr id="150" name="Google Shape;150;g1dd49517535_0_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1" name="Google Shape;151;g1dd49517535_0_91"/>
          <p:cNvSpPr txBox="1"/>
          <p:nvPr/>
        </p:nvSpPr>
        <p:spPr>
          <a:xfrm>
            <a:off x="547060" y="680900"/>
            <a:ext cx="7472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3200"/>
              <a:buFont typeface="Calibri"/>
              <a:buNone/>
            </a:pPr>
            <a:r>
              <a:rPr b="0" i="0" lang="en-US" sz="4000" u="none" cap="none" strike="noStrike">
                <a:solidFill>
                  <a:srgbClr val="0070C0"/>
                </a:solidFill>
                <a:latin typeface="Calibri"/>
                <a:ea typeface="Calibri"/>
                <a:cs typeface="Calibri"/>
                <a:sym typeface="Calibri"/>
              </a:rPr>
              <a:t>Téma první: Násilí na pracovišti &amp; evropský a národní právní základ </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8"/>
          <p:cNvSpPr txBox="1"/>
          <p:nvPr>
            <p:ph type="title"/>
          </p:nvPr>
        </p:nvSpPr>
        <p:spPr>
          <a:xfrm>
            <a:off x="359517" y="276613"/>
            <a:ext cx="10515600" cy="4874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3200">
                <a:solidFill>
                  <a:srgbClr val="6789B9"/>
                </a:solidFill>
                <a:latin typeface="Arial"/>
                <a:ea typeface="Arial"/>
                <a:cs typeface="Arial"/>
                <a:sym typeface="Arial"/>
              </a:rPr>
              <a:t>Téma první</a:t>
            </a:r>
            <a:endParaRPr sz="4000"/>
          </a:p>
        </p:txBody>
      </p:sp>
      <p:sp>
        <p:nvSpPr>
          <p:cNvPr id="157" name="Google Shape;157;p8"/>
          <p:cNvSpPr txBox="1"/>
          <p:nvPr>
            <p:ph idx="1" type="body"/>
          </p:nvPr>
        </p:nvSpPr>
        <p:spPr>
          <a:xfrm>
            <a:off x="359516" y="1031602"/>
            <a:ext cx="11447673"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400">
                <a:latin typeface="Arial"/>
                <a:ea typeface="Arial"/>
                <a:cs typeface="Arial"/>
                <a:sym typeface="Arial"/>
              </a:rPr>
              <a:t>Unijní legislativa</a:t>
            </a:r>
            <a:endParaRPr sz="2400">
              <a:latin typeface="Arial"/>
              <a:ea typeface="Arial"/>
              <a:cs typeface="Arial"/>
              <a:sym typeface="Arial"/>
            </a:endParaRPr>
          </a:p>
          <a:p>
            <a:pPr indent="0" lvl="0" marL="0" rtl="0" algn="l">
              <a:lnSpc>
                <a:spcPct val="90000"/>
              </a:lnSpc>
              <a:spcBef>
                <a:spcPts val="1000"/>
              </a:spcBef>
              <a:spcAft>
                <a:spcPts val="0"/>
              </a:spcAft>
              <a:buSzPts val="2000"/>
              <a:buNone/>
            </a:pPr>
            <a:r>
              <a:rPr lang="en-US" sz="1800">
                <a:latin typeface="Arial"/>
                <a:ea typeface="Arial"/>
                <a:cs typeface="Arial"/>
                <a:sym typeface="Arial"/>
              </a:rPr>
              <a:t>Unijní a vnitrostátní právní předpisy definují povinnost zaměstnavatelů chránit zaměstnance před obtěžováním a násilím na pracovišti. Na pracovištích se mohou vyskytovat různé formy obtěžování a násilí. Mohou to být např:</a:t>
            </a:r>
            <a:endParaRPr/>
          </a:p>
          <a:p>
            <a:pPr indent="0" lvl="0" marL="0" rtl="0" algn="l">
              <a:lnSpc>
                <a:spcPct val="90000"/>
              </a:lnSpc>
              <a:spcBef>
                <a:spcPts val="1000"/>
              </a:spcBef>
              <a:spcAft>
                <a:spcPts val="0"/>
              </a:spcAft>
              <a:buClr>
                <a:schemeClr val="dk1"/>
              </a:buClr>
              <a:buSzPts val="20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p:txBody>
      </p:sp>
      <p:sp>
        <p:nvSpPr>
          <p:cNvPr id="158" name="Google Shape;1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9" name="Google Shape;159;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60" name="Google Shape;160;p8"/>
          <p:cNvPicPr preferRelativeResize="0"/>
          <p:nvPr/>
        </p:nvPicPr>
        <p:blipFill rotWithShape="1">
          <a:blip r:embed="rId3">
            <a:alphaModFix/>
          </a:blip>
          <a:srcRect b="0" l="0" r="0" t="0"/>
          <a:stretch/>
        </p:blipFill>
        <p:spPr>
          <a:xfrm>
            <a:off x="2237057" y="2142770"/>
            <a:ext cx="7232969" cy="4438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1"/>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Téma první</a:t>
            </a:r>
            <a:endParaRPr sz="4000"/>
          </a:p>
        </p:txBody>
      </p:sp>
      <p:sp>
        <p:nvSpPr>
          <p:cNvPr id="166" name="Google Shape;166;p41"/>
          <p:cNvSpPr txBox="1"/>
          <p:nvPr>
            <p:ph idx="1" type="body"/>
          </p:nvPr>
        </p:nvSpPr>
        <p:spPr>
          <a:xfrm>
            <a:off x="921965" y="1187326"/>
            <a:ext cx="10573349" cy="5169024"/>
          </a:xfrm>
          <a:prstGeom prst="rect">
            <a:avLst/>
          </a:prstGeom>
          <a:solidFill>
            <a:srgbClr val="FFC000"/>
          </a:solidFill>
          <a:ln>
            <a:noFill/>
          </a:ln>
          <a:effectLst>
            <a:outerShdw blurRad="149987" algn="ctr" dir="8460000" dist="250190">
              <a:srgbClr val="000000">
                <a:alpha val="27058"/>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40"/>
              <a:buNone/>
            </a:pPr>
            <a:r>
              <a:rPr lang="en-US" sz="2400">
                <a:solidFill>
                  <a:schemeClr val="accent1"/>
                </a:solidFill>
              </a:rPr>
              <a:t>Úmluvu MOP o násilí a obtěžování (2019) (č. 190) definuje „</a:t>
            </a:r>
            <a:r>
              <a:rPr b="1" lang="en-US" sz="2400">
                <a:solidFill>
                  <a:schemeClr val="accent1"/>
                </a:solidFill>
              </a:rPr>
              <a:t>násilí a obtěžování na pracovišti</a:t>
            </a:r>
            <a:r>
              <a:rPr lang="en-US" sz="2400">
                <a:solidFill>
                  <a:schemeClr val="accent1"/>
                </a:solidFill>
              </a:rPr>
              <a:t>“ jako:</a:t>
            </a:r>
            <a:endParaRPr/>
          </a:p>
          <a:p>
            <a:pPr indent="0" lvl="0" marL="0" rtl="0" algn="l">
              <a:lnSpc>
                <a:spcPct val="90000"/>
              </a:lnSpc>
              <a:spcBef>
                <a:spcPts val="0"/>
              </a:spcBef>
              <a:spcAft>
                <a:spcPts val="0"/>
              </a:spcAft>
              <a:buClr>
                <a:schemeClr val="dk1"/>
              </a:buClr>
              <a:buSzPts val="2240"/>
              <a:buNone/>
            </a:pPr>
            <a:r>
              <a:t/>
            </a:r>
            <a:endParaRPr sz="2400">
              <a:solidFill>
                <a:schemeClr val="accent1"/>
              </a:solidFill>
            </a:endParaRPr>
          </a:p>
          <a:p>
            <a:pPr indent="0" lvl="0" marL="0" rtl="0" algn="l">
              <a:lnSpc>
                <a:spcPct val="90000"/>
              </a:lnSpc>
              <a:spcBef>
                <a:spcPts val="0"/>
              </a:spcBef>
              <a:spcAft>
                <a:spcPts val="0"/>
              </a:spcAft>
              <a:buClr>
                <a:schemeClr val="dk1"/>
              </a:buClr>
              <a:buSzPts val="2240"/>
              <a:buNone/>
            </a:pPr>
            <a:r>
              <a:rPr lang="en-US" sz="2400">
                <a:solidFill>
                  <a:schemeClr val="accent1"/>
                </a:solidFill>
              </a:rPr>
              <a:t>„</a:t>
            </a:r>
            <a:r>
              <a:rPr i="1" lang="en-US" sz="2400">
                <a:solidFill>
                  <a:schemeClr val="accent1"/>
                </a:solidFill>
              </a:rPr>
              <a:t>Řadu nepřijatelných chování a praktik nebo jejich hrozeb, ať už jednorázových nebo opakovaných, které mají za cíl, vedou nebo mohou vést k fyzické, psychické, sexuální nebo ekonomické újmě, [včetně] násilí a obtěžování na základě pohlaví</a:t>
            </a:r>
            <a:r>
              <a:rPr lang="en-US" sz="2400">
                <a:solidFill>
                  <a:schemeClr val="accent1"/>
                </a:solidFill>
              </a:rPr>
              <a:t>“. </a:t>
            </a:r>
            <a:endParaRPr/>
          </a:p>
          <a:p>
            <a:pPr indent="0" lvl="0" marL="0" rtl="0" algn="l">
              <a:lnSpc>
                <a:spcPct val="90000"/>
              </a:lnSpc>
              <a:spcBef>
                <a:spcPts val="0"/>
              </a:spcBef>
              <a:spcAft>
                <a:spcPts val="0"/>
              </a:spcAft>
              <a:buClr>
                <a:schemeClr val="dk1"/>
              </a:buClr>
              <a:buSzPts val="2240"/>
              <a:buNone/>
            </a:pPr>
            <a:r>
              <a:t/>
            </a:r>
            <a:endParaRPr sz="2400">
              <a:solidFill>
                <a:schemeClr val="accent1"/>
              </a:solidFill>
            </a:endParaRPr>
          </a:p>
          <a:p>
            <a:pPr indent="0" lvl="0" marL="0" rtl="0" algn="l">
              <a:lnSpc>
                <a:spcPct val="90000"/>
              </a:lnSpc>
              <a:spcBef>
                <a:spcPts val="0"/>
              </a:spcBef>
              <a:spcAft>
                <a:spcPts val="0"/>
              </a:spcAft>
              <a:buClr>
                <a:schemeClr val="dk1"/>
              </a:buClr>
              <a:buSzPts val="2240"/>
              <a:buNone/>
            </a:pPr>
            <a:r>
              <a:rPr lang="en-US" sz="2400">
                <a:solidFill>
                  <a:schemeClr val="accent1"/>
                </a:solidFill>
              </a:rPr>
              <a:t>Dále definuje „</a:t>
            </a:r>
            <a:r>
              <a:rPr b="1" lang="en-US" sz="2400">
                <a:solidFill>
                  <a:schemeClr val="accent1"/>
                </a:solidFill>
              </a:rPr>
              <a:t>násilí a obtěžování na základě pohlaví</a:t>
            </a:r>
            <a:r>
              <a:rPr lang="en-US" sz="2400">
                <a:solidFill>
                  <a:schemeClr val="accent1"/>
                </a:solidFill>
              </a:rPr>
              <a:t>“ jako:</a:t>
            </a:r>
            <a:endParaRPr/>
          </a:p>
          <a:p>
            <a:pPr indent="0" lvl="0" marL="0" rtl="0" algn="l">
              <a:lnSpc>
                <a:spcPct val="90000"/>
              </a:lnSpc>
              <a:spcBef>
                <a:spcPts val="0"/>
              </a:spcBef>
              <a:spcAft>
                <a:spcPts val="0"/>
              </a:spcAft>
              <a:buClr>
                <a:schemeClr val="dk1"/>
              </a:buClr>
              <a:buSzPts val="2240"/>
              <a:buNone/>
            </a:pPr>
            <a:r>
              <a:t/>
            </a:r>
            <a:endParaRPr sz="2400">
              <a:solidFill>
                <a:schemeClr val="accent1"/>
              </a:solidFill>
            </a:endParaRPr>
          </a:p>
          <a:p>
            <a:pPr indent="0" lvl="0" marL="0" rtl="0" algn="l">
              <a:lnSpc>
                <a:spcPct val="90000"/>
              </a:lnSpc>
              <a:spcBef>
                <a:spcPts val="0"/>
              </a:spcBef>
              <a:spcAft>
                <a:spcPts val="0"/>
              </a:spcAft>
              <a:buClr>
                <a:schemeClr val="dk1"/>
              </a:buClr>
              <a:buSzPts val="2240"/>
              <a:buNone/>
            </a:pPr>
            <a:r>
              <a:rPr lang="en-US" sz="2400">
                <a:solidFill>
                  <a:schemeClr val="accent1"/>
                </a:solidFill>
              </a:rPr>
              <a:t>„</a:t>
            </a:r>
            <a:r>
              <a:rPr i="1" lang="en-US" sz="2400">
                <a:solidFill>
                  <a:schemeClr val="accent1"/>
                </a:solidFill>
              </a:rPr>
              <a:t>Násilí a obtěžování zaměřené na osoby z důvodu jejich pohlaví nebo genderu nebo nepřiměřeně postihující osoby určitého pohlaví nebo genderu, [včetně] sexuálního obtěžování</a:t>
            </a:r>
            <a:r>
              <a:rPr lang="en-US" sz="2400">
                <a:solidFill>
                  <a:schemeClr val="accent1"/>
                </a:solidFill>
              </a:rPr>
              <a:t>.“</a:t>
            </a:r>
            <a:endParaRPr/>
          </a:p>
          <a:p>
            <a:pPr indent="-64135" lvl="0" marL="228600" rtl="0" algn="l">
              <a:lnSpc>
                <a:spcPct val="90000"/>
              </a:lnSpc>
              <a:spcBef>
                <a:spcPts val="1000"/>
              </a:spcBef>
              <a:spcAft>
                <a:spcPts val="0"/>
              </a:spcAft>
              <a:buClr>
                <a:schemeClr val="dk1"/>
              </a:buClr>
              <a:buSzPts val="2400"/>
              <a:buNone/>
            </a:pPr>
            <a:r>
              <a:t/>
            </a:r>
            <a:endParaRPr i="1" sz="2400">
              <a:latin typeface="Arial"/>
              <a:ea typeface="Arial"/>
              <a:cs typeface="Arial"/>
              <a:sym typeface="Arial"/>
            </a:endParaRPr>
          </a:p>
        </p:txBody>
      </p:sp>
      <p:sp>
        <p:nvSpPr>
          <p:cNvPr id="167" name="Google Shape;16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8" name="Google Shape;168;p4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Téma první</a:t>
            </a:r>
            <a:endParaRPr sz="4000"/>
          </a:p>
        </p:txBody>
      </p:sp>
      <p:sp>
        <p:nvSpPr>
          <p:cNvPr id="174" name="Google Shape;17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75" name="Google Shape;17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6" name="Google Shape;176;p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77" name="Google Shape;177;p9"/>
          <p:cNvGrpSpPr/>
          <p:nvPr/>
        </p:nvGrpSpPr>
        <p:grpSpPr>
          <a:xfrm>
            <a:off x="1731026" y="1195672"/>
            <a:ext cx="8948729" cy="5105528"/>
            <a:chOff x="-300974" y="476006"/>
            <a:chExt cx="8948729" cy="5105528"/>
          </a:xfrm>
        </p:grpSpPr>
        <p:sp>
          <p:nvSpPr>
            <p:cNvPr id="178" name="Google Shape;178;p9"/>
            <p:cNvSpPr/>
            <p:nvPr/>
          </p:nvSpPr>
          <p:spPr>
            <a:xfrm>
              <a:off x="2343125" y="926569"/>
              <a:ext cx="3841647" cy="3955543"/>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9"/>
            <p:cNvSpPr txBox="1"/>
            <p:nvPr/>
          </p:nvSpPr>
          <p:spPr>
            <a:xfrm>
              <a:off x="2697181" y="1379251"/>
              <a:ext cx="2716455" cy="2796991"/>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0000"/>
                </a:buClr>
                <a:buSzPts val="1600"/>
                <a:buFont typeface="Arial"/>
                <a:buNone/>
              </a:pPr>
              <a:r>
                <a:rPr b="1" i="0" lang="en-US" sz="2000" u="none" cap="none" strike="noStrike">
                  <a:solidFill>
                    <a:schemeClr val="lt1"/>
                  </a:solidFill>
                  <a:latin typeface="Arial"/>
                  <a:ea typeface="Arial"/>
                  <a:cs typeface="Arial"/>
                  <a:sym typeface="Arial"/>
                </a:rPr>
                <a:t>Politiky EU v oblasti rovnosti žen a mužů</a:t>
              </a:r>
              <a:endParaRPr/>
            </a:p>
          </p:txBody>
        </p:sp>
        <p:sp>
          <p:nvSpPr>
            <p:cNvPr id="180" name="Google Shape;180;p9"/>
            <p:cNvSpPr/>
            <p:nvPr/>
          </p:nvSpPr>
          <p:spPr>
            <a:xfrm>
              <a:off x="3725636" y="476006"/>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a:off x="2574712" y="472074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
            <p:cNvSpPr/>
            <p:nvPr/>
          </p:nvSpPr>
          <p:spPr>
            <a:xfrm>
              <a:off x="5883620" y="244878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9"/>
            <p:cNvSpPr/>
            <p:nvPr/>
          </p:nvSpPr>
          <p:spPr>
            <a:xfrm>
              <a:off x="4199499" y="5095488"/>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9"/>
            <p:cNvSpPr/>
            <p:nvPr/>
          </p:nvSpPr>
          <p:spPr>
            <a:xfrm>
              <a:off x="2674686" y="1166784"/>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9"/>
            <p:cNvSpPr/>
            <p:nvPr/>
          </p:nvSpPr>
          <p:spPr>
            <a:xfrm>
              <a:off x="1565214" y="3181936"/>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9"/>
            <p:cNvSpPr/>
            <p:nvPr/>
          </p:nvSpPr>
          <p:spPr>
            <a:xfrm>
              <a:off x="7201" y="1105957"/>
              <a:ext cx="2549218" cy="2554602"/>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9"/>
            <p:cNvSpPr txBox="1"/>
            <p:nvPr/>
          </p:nvSpPr>
          <p:spPr>
            <a:xfrm>
              <a:off x="153735" y="1519065"/>
              <a:ext cx="2042856" cy="190124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Akt o digitálních službách (2020)</a:t>
              </a:r>
              <a:endParaRPr/>
            </a:p>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Zabývá se násilím na internetu cílené na ženy</a:t>
              </a:r>
              <a:endParaRPr/>
            </a:p>
            <a:p>
              <a:pPr indent="0" lvl="0" marL="0" marR="0" rtl="0" algn="ctr">
                <a:lnSpc>
                  <a:spcPct val="90000"/>
                </a:lnSpc>
                <a:spcBef>
                  <a:spcPts val="455"/>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88" name="Google Shape;188;p9"/>
            <p:cNvSpPr/>
            <p:nvPr/>
          </p:nvSpPr>
          <p:spPr>
            <a:xfrm>
              <a:off x="3233892" y="1182101"/>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p:nvPr/>
          </p:nvSpPr>
          <p:spPr>
            <a:xfrm>
              <a:off x="33086" y="3760903"/>
              <a:ext cx="878636" cy="87866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9"/>
            <p:cNvSpPr/>
            <p:nvPr/>
          </p:nvSpPr>
          <p:spPr>
            <a:xfrm>
              <a:off x="5229514" y="509606"/>
              <a:ext cx="3418241" cy="335825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txBox="1"/>
            <p:nvPr/>
          </p:nvSpPr>
          <p:spPr>
            <a:xfrm>
              <a:off x="5730104" y="1001410"/>
              <a:ext cx="2417061" cy="23746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Strategie pro genderovou rovnost (2020–2025) .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Obsahuje různé odkazy na boj proti sexuálnímu obtěžování. </a:t>
              </a:r>
              <a:endParaRPr/>
            </a:p>
          </p:txBody>
        </p:sp>
        <p:sp>
          <p:nvSpPr>
            <p:cNvPr id="192" name="Google Shape;192;p9"/>
            <p:cNvSpPr/>
            <p:nvPr/>
          </p:nvSpPr>
          <p:spPr>
            <a:xfrm>
              <a:off x="5257764" y="1854499"/>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300974" y="4806515"/>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3208696" y="430515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y fmtid="{D5CDD505-2E9C-101B-9397-08002B2CF9AE}" pid="3" name="MSIP_Label_ea60d57e-af5b-4752-ac57-3e4f28ca11dc_Enabled">
    <vt:lpwstr>true</vt:lpwstr>
  </property>
  <property fmtid="{D5CDD505-2E9C-101B-9397-08002B2CF9AE}" pid="4" name="MSIP_Label_ea60d57e-af5b-4752-ac57-3e4f28ca11dc_SetDate">
    <vt:lpwstr>2023-03-09T14:38:37Z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efd4cdd0-83d8-4eb5-8810-f9885cb4381f</vt:lpwstr>
  </property>
  <property fmtid="{D5CDD505-2E9C-101B-9397-08002B2CF9AE}" pid="9" name="MSIP_Label_ea60d57e-af5b-4752-ac57-3e4f28ca11dc_ContentBits">
    <vt:lpwstr>0</vt:lpwstr>
  </property>
</Properties>
</file>