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99k2zK/nbq5BK9PFOLT1dPMcr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ArialBlack-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actics.com/blog/sexual-harassment-in-the-workplace-statistic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https://www.ohchr.org/en/stories/2019/07/new-labour-convention-tackle-violence-against-women-work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1" lang="en-US" sz="1200">
                <a:solidFill>
                  <a:schemeClr val="dk1"/>
                </a:solidFill>
                <a:latin typeface="Calibri"/>
                <a:ea typeface="Calibri"/>
                <a:cs typeface="Calibri"/>
                <a:sym typeface="Calibri"/>
              </a:rPr>
              <a:t>Násilí a obtěžování jsou útoky na osobní důstojnost, právo na rovné a nediskriminační zacházení a často i na zdraví člověka. Pracovníci, kteří jsou jím postiženi, se cítí nejistí ve své práci; častěji chybí a mohou být dokonce neschopni práce, což má následně dopad na produktivitu a náklady podniků a veřejných institucí. Některé průzkumy na národní úrovni poukazují na dlouhodobý nárůst hlášeného násilí a obtěžování. Některé evropské země, například skandinávské, mají koordinovanější a zavedenější politiku prevence a řešení násilí a obtěžování. Povědomí o tomto tématu na národní úrovni, jeho začlenění do legislativy a míra zapojení sociálních partnerů do politik a intervencí přispívají k účinnosti politik zaměřených na jeho řešení.</a:t>
            </a:r>
            <a:endParaRPr b="0"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https://www.eurofound.europa.eu/publications/report/2015/violence-and-harassment-in-european-workplaces-extent-impacts-and-policies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6" name="Google Shape;22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Školení o sexuálním obtěžování 	</a:t>
            </a:r>
            <a:r>
              <a:rPr b="0" i="0" lang="en-US" sz="1200">
                <a:solidFill>
                  <a:schemeClr val="dk1"/>
                </a:solidFill>
                <a:latin typeface="Calibri"/>
                <a:ea typeface="Calibri"/>
                <a:cs typeface="Calibri"/>
                <a:sym typeface="Calibri"/>
              </a:rPr>
              <a:t>https://etactics.com/blog/sexual-harassment-in-the-workplace-statistics</a:t>
            </a:r>
            <a:endParaRPr b="0"/>
          </a:p>
          <a:p>
            <a:pPr indent="0" lvl="0" marL="0" marR="0" rtl="0" algn="l">
              <a:lnSpc>
                <a:spcPct val="100000"/>
              </a:lnSpc>
              <a:spcBef>
                <a:spcPts val="0"/>
              </a:spcBef>
              <a:spcAft>
                <a:spcPts val="0"/>
              </a:spcAft>
              <a:buClr>
                <a:schemeClr val="dk1"/>
              </a:buClr>
              <a:buSzPts val="1200"/>
              <a:buFont typeface="Calibri"/>
              <a:buNone/>
            </a:pPr>
            <a:r>
              <a:rPr lang="en-US"/>
              <a:t>Dianova – </a:t>
            </a:r>
            <a:r>
              <a:rPr b="1" i="0" lang="en-US" sz="1200">
                <a:solidFill>
                  <a:schemeClr val="dk1"/>
                </a:solidFill>
                <a:latin typeface="Calibri"/>
                <a:ea typeface="Calibri"/>
                <a:cs typeface="Calibri"/>
                <a:sym typeface="Calibri"/>
              </a:rPr>
              <a:t>organizace, která se skládá z různých neziskových sdružení a nadací působících v Africe, Americe, Asii a Evropě a zaměřených na sociální změny.</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Tichý "kolega": Násilí na ženách na pracovišti</a:t>
            </a:r>
            <a:endParaRPr/>
          </a:p>
          <a:p>
            <a:pPr indent="0" lvl="0" marL="0" rtl="0" algn="l">
              <a:lnSpc>
                <a:spcPct val="100000"/>
              </a:lnSpc>
              <a:spcBef>
                <a:spcPts val="0"/>
              </a:spcBef>
              <a:spcAft>
                <a:spcPts val="0"/>
              </a:spcAft>
              <a:buSzPts val="1400"/>
              <a:buNone/>
            </a:pPr>
            <a:r>
              <a:rPr lang="en-US"/>
              <a:t>https://www.dianova.org/news/a-silent-colleague-violence-against-women-in-the-workplace/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sz="1200">
                <a:solidFill>
                  <a:schemeClr val="lt1"/>
                </a:solidFill>
                <a:latin typeface="Arial"/>
                <a:ea typeface="Arial"/>
                <a:cs typeface="Arial"/>
                <a:sym typeface="Arial"/>
              </a:rPr>
              <a:t>Nejčastější formy násilí na pracovišti, kterým ženy čelí:</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Existují dvě hlavní kategorie sexuálního obtěžování na pracovišti:</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	</a:t>
            </a:r>
            <a:r>
              <a:rPr b="1" lang="en-US" sz="1200">
                <a:latin typeface="Calibri"/>
                <a:ea typeface="Calibri"/>
                <a:cs typeface="Calibri"/>
                <a:sym typeface="Calibri"/>
              </a:rPr>
              <a:t>Quid pro quo</a:t>
            </a:r>
            <a:r>
              <a:rPr lang="en-US" sz="1200">
                <a:latin typeface="Calibri"/>
                <a:ea typeface="Calibri"/>
                <a:cs typeface="Calibri"/>
                <a:sym typeface="Calibri"/>
              </a:rPr>
              <a:t> - zaměstnanec čelí nátlaku, aby se zapojil do sexuální aktivity výměnou za preferenční zacházení - povýšení, udržení pracovního 		místa nebo jiné zaměstnanecké výhody.</a:t>
            </a:r>
            <a:endParaRPr sz="1100">
              <a:latin typeface="Calibri"/>
              <a:ea typeface="Calibri"/>
              <a:cs typeface="Calibri"/>
              <a:sym typeface="Calibri"/>
            </a:endParaRPr>
          </a:p>
          <a:p>
            <a:pPr indent="0" lvl="1" marL="457200" rtl="0" algn="l">
              <a:lnSpc>
                <a:spcPct val="115000"/>
              </a:lnSpc>
              <a:spcBef>
                <a:spcPts val="0"/>
              </a:spcBef>
              <a:spcAft>
                <a:spcPts val="0"/>
              </a:spcAft>
              <a:buSzPts val="1400"/>
              <a:buFont typeface="Courier New"/>
              <a:buNone/>
            </a:pPr>
            <a:r>
              <a:rPr b="1" lang="en-US" sz="1200">
                <a:latin typeface="Calibri"/>
                <a:ea typeface="Calibri"/>
                <a:cs typeface="Calibri"/>
                <a:sym typeface="Calibri"/>
              </a:rPr>
              <a:t>	Nepřátelské pracovní prostředí </a:t>
            </a:r>
            <a:r>
              <a:rPr lang="en-US" sz="1200">
                <a:latin typeface="Calibri"/>
                <a:ea typeface="Calibri"/>
                <a:cs typeface="Calibri"/>
                <a:sym typeface="Calibri"/>
              </a:rPr>
              <a:t>- sexuální návrhy, vtipy nebo poznámky, které v zaměstnanci vyvolávají pocit zastrašování nebo ohrožení; 		ojedinělé případy znásilnění nebo sexuálního napadení.</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36" name="Google Shape;23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Etactics (2021). 70+ Sexual Harassment in the Workplace Statistics</a:t>
            </a:r>
            <a:endParaRPr b="0" i="0" sz="12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https://etactics.com/blog/sexual-harassment-in-the-workplace-statistics#General-Information</a:t>
            </a:r>
            <a:endParaRPr/>
          </a:p>
        </p:txBody>
      </p:sp>
      <p:sp>
        <p:nvSpPr>
          <p:cNvPr id="244" name="Google Shape;2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https://etactics.com/blog/sexual-harassment-in-the-workplace-statistics</a:t>
            </a:r>
            <a:endParaRPr/>
          </a:p>
        </p:txBody>
      </p:sp>
      <p:sp>
        <p:nvSpPr>
          <p:cNvPr id="252" name="Google Shape;2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https://www.eqs.com/compliance-blog/sexual-harassment-workplace/</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opatření proti sexuálnímu obtěžování ve firměPodniky také trpí, pokud jsou pohnány k odpovědnosti. Například zaměstnavatelé ve Spojeném království mohou být odpovědní za činy sexuálního obtěžování, kterých se dopustili jejich zaměstnanci. Zaměstnavatel se bude moci bránit pouze tehdy, pokud prokáže, že přijal přiměřená opatření, aby obtěžování na pracovišti zabránil.</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1. Zapojte vedeníGenerální ředitel a představenstvo musí prokázat, že společnost uplatňuje nulovou toleranci vůči obtěžování. Musí dát jasně najevo, že tresty za obtěžování platí v celé organizaci stejně, bez ohledu na postavení zaměstnance. Představenstvo by mělo pravidelně přezkoumávat klíčové údaje o sexuálním obtěžování, jako je počet hlášení incidentů a průměrná doba, kterou společnost potřebuje k vyřešení případů. Mělo by formálně schválit zásady proti obtěžování a mělo by být zahrnuto do všech školení.</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2. Zajistěte, aby zaměstnanci věděli o důvěrných oznamovacích kanálech, jejichž prostřednictvím mohou hlásit případy sexuálního obtěžování, a měli k nim přístup.Pokud tomu tak není, zvažte zavedení kanálů pro oznamování případů, včetně softwaru pro správu případů, a zajistěte, aby o nich bylo informováno. Stojí za zmínku, že kanály pro oznamování mohou usnadnit podání oznámení těm, kteří se necítí bezpečně. To sice může ztížit vyšetřování, ale oboustranná komunikace s anonymním oznamovatelem může pomoci vybudovat důvěru, která může vést ke sdělení více informací.</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3. Mějte zásady proti obtěžování a zajistěte, aby je všichni zaměstnanci podepsali.Důležité aspekty této politiky:Jasně definujte význam sexuálního obtěžování. Například v Německu může být formulace převzata z obecného zákona o rovném zacházení, který za sexuální obtěžování považuje například nežádoucí dotyky, oplzlé poznámky nebo vtipy, sexuální gesta nebo ukazování pornografických obrázků.Použití příkladů a případových studií může pomoci vysvětlit význam tam, kde by mohl být otevřený výkladu.Povzbuzujte zaměstnance, aby obtěžování hlásili. Zásady by proto měly obsahovat informace o příslušných kanálech pro hlášení.Představte postupy pro vyšetřování stížností a procesy formálního/neformálního řešení.Uveďte disciplinární sankce, které se uplatní v případě, že došlo k obtěžování (včetně případného propuštění).</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4. Zavedení povinného školení o prevenci sexuálního obtěžování pro všechny zaměstnance.Vzdělávání nejenže pomáhá chránit před nevhodným chováním a nežádoucími návrhy tím, že jasně definuje porušení, ale také posiluje postavení těch, kteří se mohou setkat se sexuálním obtěžováním, aby tyto případy rozpoznali a ohlásili. Školení vytváří na pracovišti komunitu, v níž všichni usilují o společný cíl, a pocit bezpečí. Součástí obsahu školení by mělo být také školení přihlížejících, které zaměstnance učí, co mají dělat, pokud zpozorují, že se sexuální obtěžování děje někomu jinému.</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Nečekejte na hlášení zaměstnanců, abyste zjistili rozsah problému ve vaší společnosti.Buďte proaktivní a do každoročního průzkumu angažovanosti zaměstnanců přidejte otázky zjišťující, zda se zaměstnanci někdy stali obětí obtěžování nebo zda byli svědky toho, že se to stalo někomu jinému. Pokud ano, zjistěte, zda to někdy nahlásili, a pokud ne, proč. To vám umožní zjistit účinnost programu hlášení ve vaší společnosti.</a:t>
            </a:r>
            <a:endParaRPr/>
          </a:p>
        </p:txBody>
      </p:sp>
      <p:sp>
        <p:nvSpPr>
          <p:cNvPr id="262" name="Google Shape;26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Navzdory desítkám let aktivismu a desítkám zákonů o rovném odměňování vydělávají ženy v celosvětovém měřítku stále méně než 80 centů za každý dolar, který vydělají muži. Zprávy Evropského parlamentu (2022). Porozumění rozdílům v odměňování žen a mužů: definice a příčiny</a:t>
            </a:r>
            <a:endParaRPr/>
          </a:p>
          <a:p>
            <a:pPr indent="0" lvl="0" marL="0" rtl="0" algn="l">
              <a:lnSpc>
                <a:spcPct val="100000"/>
              </a:lnSpc>
              <a:spcBef>
                <a:spcPts val="0"/>
              </a:spcBef>
              <a:spcAft>
                <a:spcPts val="0"/>
              </a:spcAft>
              <a:buSzPts val="1400"/>
              <a:buNone/>
            </a:pPr>
            <a:r>
              <a:rPr lang="en-US">
                <a:solidFill>
                  <a:srgbClr val="FF0000"/>
                </a:solidFill>
              </a:rPr>
              <a:t>https://www.europarl.europa.eu/news/en/headlines/society/20200109STO69925/understanding-the-gender-pay-gap-definition-and-causes</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https://ec.europa.eu/info/policies/justice-and-fundamental-rights/gender-equality/equal-pay/gender-pay-gap-situation-eu_en</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Co je to rozdíl v odměňování žen a mužů a jak se vypočítává?</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Rozdíl v odměňování žen a mužů je rozdíl v průměrném hrubém hodinovém výdělku žen a mužů. Vychází z mezd vyplácených přímo zaměstnancům před odečtením daně z příjmu a příspěvků na sociální zabezpečení. Při výpočtu se berou v úvahu pouze podniky s deseti a více zaměstnanci. Průměrný rozdíl v odměňování žen a mužů v EU činil v roce 2020 13,0 %.</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https://godigital.lmlo.lt/interactive_reading.html?m=2</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Co je to rozdíl v odměňování žen a mužů?</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Rozdíl v odměňování žen a mužů je rozdíl v průměrném hrubém hodinovém výdělku žen a mužů. Vychází z mezd vyplácených přímo zaměstnancům před odečtením daně z příjmu a příspěvků na sociální zabezpečení.</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Pracující ženy v EU vydělávají v průměru o 14 % méně na hodinu než muži.Důvody rozdílů v odměňování žen a mužů jsou následující:Odvětvová segregace (kdy jsou ženy nadměrně zastoupeny v hůře placených zaměstnáních a muži v lépe placených zaměstnáních);nerovnoměrný podíl placené a neplacené práce (ženy častěji pracují na částečný úvazek, protože se musí starat o děti, zatímco muži častěji pracují na plný úvazek, protože se nepodílejí na domácích povinnostech);skleněný strop (firmy jednoduše nedovolí ženám dostat se na nejvyšší pozice).</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Rozdíl v odměně, kterou muži a ženy dostávají za stejnou práci, je také jedním z důvodů, které ovlivňují rozdíly v odměňování žen a mužů.</a:t>
            </a:r>
            <a:endParaRPr/>
          </a:p>
        </p:txBody>
      </p:sp>
      <p:sp>
        <p:nvSpPr>
          <p:cNvPr id="271" name="Google Shape;27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Jak je práce oceňována</a:t>
            </a:r>
            <a:endParaRPr/>
          </a:p>
          <a:p>
            <a:pPr indent="0" lvl="0" marL="0" rtl="0" algn="l">
              <a:lnSpc>
                <a:spcPct val="100000"/>
              </a:lnSpc>
              <a:spcBef>
                <a:spcPts val="0"/>
              </a:spcBef>
              <a:spcAft>
                <a:spcPts val="0"/>
              </a:spcAft>
              <a:buSzPts val="1400"/>
              <a:buNone/>
            </a:pPr>
            <a:r>
              <a:rPr lang="en-US"/>
              <a:t>V některých případech mohou ženy za práci stejné hodnoty vydělávat méně než muži. Hlavní příčinou je způsob, jakým jsou oceňovány dovednosti žen ve srovnání s muži.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Segregace</a:t>
            </a:r>
            <a:endParaRPr/>
          </a:p>
          <a:p>
            <a:pPr indent="0" lvl="0" marL="0" rtl="0" algn="l">
              <a:lnSpc>
                <a:spcPct val="100000"/>
              </a:lnSpc>
              <a:spcBef>
                <a:spcPts val="0"/>
              </a:spcBef>
              <a:spcAft>
                <a:spcPts val="0"/>
              </a:spcAft>
              <a:buSzPts val="1400"/>
              <a:buNone/>
            </a:pPr>
            <a:r>
              <a:rPr lang="en-US"/>
              <a:t>Rozdíly v odměňování žen a mužů posiluje také segregace na trhu práce. Ženy a muži mají stále tendenci pracovat na různých pracovních místech.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Stereotypy</a:t>
            </a:r>
            <a:endParaRPr/>
          </a:p>
          <a:p>
            <a:pPr indent="0" lvl="0" marL="0" rtl="0" algn="l">
              <a:lnSpc>
                <a:spcPct val="100000"/>
              </a:lnSpc>
              <a:spcBef>
                <a:spcPts val="0"/>
              </a:spcBef>
              <a:spcAft>
                <a:spcPts val="0"/>
              </a:spcAft>
              <a:buSzPts val="1400"/>
              <a:buNone/>
            </a:pPr>
            <a:r>
              <a:rPr lang="en-US"/>
              <a:t>Segregace je často spojena se stereotypy. Zatímco přibližně 60 % nových absolventů vysokých škol tvoří ženy, v oborech, jako je matematika, informatika a inženýrství, jsou v menšině. V důsledku toho pracuje méně žen na vědeckých a technických pozicích, zatímco ženy často pracují v hůře hodnocených a hůře placených odvětvích ekonomiky.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Rovnováha mezi pracovním a soukromým životem</a:t>
            </a:r>
            <a:endParaRPr/>
          </a:p>
          <a:p>
            <a:pPr indent="0" lvl="0" marL="0" rtl="0" algn="l">
              <a:lnSpc>
                <a:spcPct val="100000"/>
              </a:lnSpc>
              <a:spcBef>
                <a:spcPts val="0"/>
              </a:spcBef>
              <a:spcAft>
                <a:spcPts val="0"/>
              </a:spcAft>
              <a:buSzPts val="1400"/>
              <a:buNone/>
            </a:pPr>
            <a:r>
              <a:rPr lang="en-US"/>
              <a:t>Rodičovskou dovolenou si vybírá mnohem více žen než mužů. To spolu s nedostatkem zařízení péče o děti znamená, že ženy jsou často nuceny opustit trh práce. V EU pracuje pouze 65,8 % žen s malými dětmi, zatímco u mužů je to 89,1 %. V celé Evropě pracuje na částečný úvazek přibližně 32 % žen a pouze 8 % mužů.</a:t>
            </a:r>
            <a:endParaRPr/>
          </a:p>
          <a:p>
            <a:pPr indent="0" lvl="0" marL="0" rtl="0" algn="l">
              <a:lnSpc>
                <a:spcPct val="100000"/>
              </a:lnSpc>
              <a:spcBef>
                <a:spcPts val="0"/>
              </a:spcBef>
              <a:spcAft>
                <a:spcPts val="0"/>
              </a:spcAft>
              <a:buSzPts val="1400"/>
              <a:buNone/>
            </a:pPr>
            <a:r>
              <a:t/>
            </a:r>
            <a:endParaRPr/>
          </a:p>
        </p:txBody>
      </p:sp>
      <p:sp>
        <p:nvSpPr>
          <p:cNvPr id="283" name="Google Shape;283;p1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000"/>
              <a:t>Globální zpráva o mzdách 2018: Rozdíly v odměňování žen a mužů</a:t>
            </a:r>
            <a:endParaRPr sz="2000"/>
          </a:p>
          <a:p>
            <a:pPr indent="0" lvl="0" marL="0" rtl="0" algn="l">
              <a:lnSpc>
                <a:spcPct val="100000"/>
              </a:lnSpc>
              <a:spcBef>
                <a:spcPts val="0"/>
              </a:spcBef>
              <a:spcAft>
                <a:spcPts val="0"/>
              </a:spcAft>
              <a:buSzPts val="1400"/>
              <a:buNone/>
            </a:pPr>
            <a:r>
              <a:t/>
            </a:r>
            <a:endParaRPr sz="2000"/>
          </a:p>
          <a:p>
            <a:pPr indent="0" lvl="0" marL="0" marR="0" rtl="0" algn="l">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indent="0" lvl="0" marL="0" rtl="0" algn="l">
              <a:lnSpc>
                <a:spcPct val="100000"/>
              </a:lnSpc>
              <a:spcBef>
                <a:spcPts val="0"/>
              </a:spcBef>
              <a:spcAft>
                <a:spcPts val="0"/>
              </a:spcAft>
              <a:buSzPts val="1400"/>
              <a:buNone/>
            </a:pPr>
            <a:r>
              <a:t/>
            </a:r>
            <a:endParaRPr/>
          </a:p>
        </p:txBody>
      </p:sp>
      <p:sp>
        <p:nvSpPr>
          <p:cNvPr id="293" name="Google Shape;29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Jak mohou společnosti předcházet sexuálnímu obtěžování na pracovišti</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https://www.eqs.com/compliance-blog/sexual-harassment-workplace/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305" name="Google Shape;30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EIGE (Evropský institut pro rovnost žen a mužů). Osvědčené postupy v boji proti násilí na základě pohlaví.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https://eige.europa.eu/gender-based-violence/good-practices/spain/masters-course-gender-violence-improves-professional-practice trhu práce po dobu 10 a více let.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Problematika genderu na trhu práce se objevila na počátku 20. století.</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Calibri"/>
              <a:buChar char="-"/>
            </a:pPr>
            <a:r>
              <a:rPr lang="en-US"/>
              <a:t>Na počátku 20. století většina žen ve Spojených státech a v Evropě nepracovala mimo domov. ty, které pracovaly, byly především mladé a svobodné. </a:t>
            </a:r>
            <a:endParaRPr/>
          </a:p>
          <a:p>
            <a:pPr indent="-82550" lvl="0" marL="171450" rtl="0" algn="l">
              <a:lnSpc>
                <a:spcPct val="100000"/>
              </a:lnSpc>
              <a:spcBef>
                <a:spcPts val="0"/>
              </a:spcBef>
              <a:spcAft>
                <a:spcPts val="0"/>
              </a:spcAft>
              <a:buSzPts val="1400"/>
              <a:buFont typeface="Calibri"/>
              <a:buNone/>
            </a:pPr>
            <a:r>
              <a:t/>
            </a:r>
            <a:endParaRPr/>
          </a:p>
          <a:p>
            <a:pPr indent="-171450" lvl="0" marL="171450" rtl="0" algn="l">
              <a:lnSpc>
                <a:spcPct val="100000"/>
              </a:lnSpc>
              <a:spcBef>
                <a:spcPts val="0"/>
              </a:spcBef>
              <a:spcAft>
                <a:spcPts val="0"/>
              </a:spcAft>
              <a:buSzPts val="1400"/>
              <a:buFont typeface="Calibri"/>
              <a:buChar char="-"/>
            </a:pPr>
            <a:r>
              <a:rPr lang="en-US"/>
              <a:t>Do roku 1930 se ženy zapojily do pracovního procesu ve větším počtu, přičemž míra participace dosáhla téměř 50 % u svobodných žen a téměř 12 % u vdaných žen. - Od 30. let do poloviny 70. let 20. století účast žen v ekonomice nadále rostla.</a:t>
            </a:r>
            <a:endParaRPr/>
          </a:p>
          <a:p>
            <a:pPr indent="-82550" lvl="0" marL="171450" rtl="0" algn="l">
              <a:lnSpc>
                <a:spcPct val="100000"/>
              </a:lnSpc>
              <a:spcBef>
                <a:spcPts val="0"/>
              </a:spcBef>
              <a:spcAft>
                <a:spcPts val="0"/>
              </a:spcAft>
              <a:buSzPts val="1400"/>
              <a:buFont typeface="Calibri"/>
              <a:buNone/>
            </a:pPr>
            <a:r>
              <a:t/>
            </a:r>
            <a:endParaRPr/>
          </a:p>
          <a:p>
            <a:pPr indent="-171450" lvl="0" marL="171450" rtl="0" algn="l">
              <a:lnSpc>
                <a:spcPct val="100000"/>
              </a:lnSpc>
              <a:spcBef>
                <a:spcPts val="0"/>
              </a:spcBef>
              <a:spcAft>
                <a:spcPts val="0"/>
              </a:spcAft>
              <a:buSzPts val="1400"/>
              <a:buFont typeface="Calibri"/>
              <a:buChar char="-"/>
            </a:pPr>
            <a:r>
              <a:rPr lang="en-US"/>
              <a:t>V 70. letech 20. století mladé ženy častěji očekávaly, že stráví podstatnou část svého života na trhu práce, a připravovaly se na to tím, že zvyšovaly své vzdělání a navštěvovaly kurzy a obory na vysokých školách, které je lépe připravovaly na kariéru než jen na zaměstnání.</a:t>
            </a:r>
            <a:endParaRPr/>
          </a:p>
        </p:txBody>
      </p:sp>
      <p:sp>
        <p:nvSpPr>
          <p:cNvPr id="315" name="Google Shape;315;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lang="en-US" sz="1800">
                <a:latin typeface="Calibri"/>
                <a:ea typeface="Calibri"/>
                <a:cs typeface="Calibri"/>
                <a:sym typeface="Calibri"/>
              </a:rPr>
              <a:t>1. HOTELOVÝ PRŮMYSL musí dodržovat pracovní práva a zásadu rovného odměňování a podniknout konkrétní kroky ke zlepšení bezpečnosti a celkových pracovních podmínek svých zaměstnanců.</a:t>
            </a:r>
            <a:endParaRPr/>
          </a:p>
          <a:p>
            <a:pPr indent="-228600" lvl="0" marL="457200" rtl="0" algn="l">
              <a:lnSpc>
                <a:spcPct val="115000"/>
              </a:lnSpc>
              <a:spcBef>
                <a:spcPts val="800"/>
              </a:spcBef>
              <a:spcAft>
                <a:spcPts val="0"/>
              </a:spcAft>
              <a:buSzPts val="1400"/>
              <a:buNone/>
            </a:pPr>
            <a:r>
              <a:rPr lang="en-US" sz="1800">
                <a:latin typeface="Calibri"/>
                <a:ea typeface="Calibri"/>
                <a:cs typeface="Calibri"/>
                <a:sym typeface="Calibri"/>
              </a:rPr>
              <a:t>2. VLÁDY mohou přijmout veřejnou politiku ve čtyřech klíčových oblastech, aby trvale změnily život hospodyň a snížily zející rozdíly mezi bohatými a chudými a mezi pracovním životem mužů a žen.</a:t>
            </a:r>
            <a:endParaRPr/>
          </a:p>
          <a:p>
            <a:pPr indent="0" lvl="0" marL="0" rtl="0" algn="l">
              <a:lnSpc>
                <a:spcPct val="115000"/>
              </a:lnSpc>
              <a:spcBef>
                <a:spcPts val="800"/>
              </a:spcBef>
              <a:spcAft>
                <a:spcPts val="0"/>
              </a:spcAft>
              <a:buSzPts val="1400"/>
              <a:buFont typeface="Noto Sans Symbols"/>
              <a:buNone/>
            </a:pPr>
            <a:r>
              <a:rPr lang="en-US" sz="1800">
                <a:latin typeface="Calibri"/>
                <a:ea typeface="Calibri"/>
                <a:cs typeface="Calibri"/>
                <a:sym typeface="Calibri"/>
              </a:rPr>
              <a:t>	Zajistit, aby všichni zaměstnanci dostávali mzdu odpovídající životnímu minimu a benefity.</a:t>
            </a:r>
            <a:endParaRPr/>
          </a:p>
          <a:p>
            <a:pPr indent="0" lvl="0" marL="0" rtl="0" algn="l">
              <a:lnSpc>
                <a:spcPct val="115000"/>
              </a:lnSpc>
              <a:spcBef>
                <a:spcPts val="0"/>
              </a:spcBef>
              <a:spcAft>
                <a:spcPts val="0"/>
              </a:spcAft>
              <a:buSzPts val="1400"/>
              <a:buFont typeface="Noto Sans Symbols"/>
              <a:buNone/>
            </a:pPr>
            <a:r>
              <a:rPr lang="en-US" sz="1800">
                <a:latin typeface="Calibri"/>
                <a:ea typeface="Calibri"/>
                <a:cs typeface="Calibri"/>
                <a:sym typeface="Calibri"/>
              </a:rPr>
              <a:t>	Chránit právo pracovníků organizovat se a vést podniky k odpovědnosti za porušování pracovních práv.</a:t>
            </a:r>
            <a:endParaRPr/>
          </a:p>
          <a:p>
            <a:pPr indent="0" lvl="0" marL="0" rtl="0" algn="l">
              <a:lnSpc>
                <a:spcPct val="115000"/>
              </a:lnSpc>
              <a:spcBef>
                <a:spcPts val="0"/>
              </a:spcBef>
              <a:spcAft>
                <a:spcPts val="0"/>
              </a:spcAft>
              <a:buSzPts val="1400"/>
              <a:buFont typeface="Noto Sans Symbols"/>
              <a:buNone/>
            </a:pPr>
            <a:r>
              <a:rPr lang="en-US" sz="1800">
                <a:latin typeface="Calibri"/>
                <a:ea typeface="Calibri"/>
                <a:cs typeface="Calibri"/>
                <a:sym typeface="Calibri"/>
              </a:rPr>
              <a:t>	Podporovat organizace zabývající se právy žen, které usilují o ukončení násilí páchaného na ženách. </a:t>
            </a:r>
            <a:endParaRPr/>
          </a:p>
          <a:p>
            <a:pPr indent="-228600" lvl="0" marL="457200" rtl="0" algn="l">
              <a:lnSpc>
                <a:spcPct val="115000"/>
              </a:lnSpc>
              <a:spcBef>
                <a:spcPts val="800"/>
              </a:spcBef>
              <a:spcAft>
                <a:spcPts val="0"/>
              </a:spcAft>
              <a:buSzPts val="1400"/>
              <a:buNone/>
            </a:pPr>
            <a:r>
              <a:rPr lang="en-US" sz="1800">
                <a:latin typeface="Calibri"/>
                <a:ea typeface="Calibri"/>
                <a:cs typeface="Calibri"/>
                <a:sym typeface="Calibri"/>
              </a:rPr>
              <a:t>3. SPOTŘEBITELÉ mohou něco změnit tím, že se vyjádří a rozhodnou se utrácet své peníze v podnicích, které se ke svým zaměstnancům chovají s respektem a důstojností. Při cestování se pokud možno rozhodněte ubytovat v hotelech, kde působí odbory, a vyhněte se hotelům, o nichž je známo, že porušují práva zaměstnanců. Více informací naleznete na www.Fairhotel.org.</a:t>
            </a:r>
            <a:endParaRPr/>
          </a:p>
          <a:p>
            <a:pPr indent="0" lvl="0" marL="0" rtl="0" algn="l">
              <a:lnSpc>
                <a:spcPct val="100000"/>
              </a:lnSpc>
              <a:spcBef>
                <a:spcPts val="800"/>
              </a:spcBef>
              <a:spcAft>
                <a:spcPts val="0"/>
              </a:spcAft>
              <a:buSzPts val="1400"/>
              <a:buNone/>
            </a:pPr>
            <a:r>
              <a:t/>
            </a:r>
            <a:endParaRPr/>
          </a:p>
        </p:txBody>
      </p:sp>
      <p:sp>
        <p:nvSpPr>
          <p:cNvPr id="324" name="Google Shape;3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Ženy mají dominantní postavení v HORECA a cestovním ruchuV celé ekonomice tvoří ženy 46,1 % zaměstnanců.V odvětví pohostinství je to 53,7 %.</a:t>
            </a:r>
            <a:endParaRPr/>
          </a:p>
        </p:txBody>
      </p:sp>
      <p:sp>
        <p:nvSpPr>
          <p:cNvPr id="174" name="Google Shape;17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800"/>
              </a:spcAft>
              <a:buSzPts val="1400"/>
              <a:buNone/>
            </a:pPr>
            <a:r>
              <a:rPr lang="en-US" sz="1800">
                <a:latin typeface="Calibri"/>
                <a:ea typeface="Calibri"/>
                <a:cs typeface="Calibri"/>
                <a:sym typeface="Calibri"/>
              </a:rPr>
              <a:t>Podle Globální zprávy o ženách v turismu (2011) tvoří ženy polovinu všech zaměstnanců v hotelovém a restauračním průmyslu.  Kvůli genderovým stereotypům a diskriminaci pracuje naprostá většina těchto žen na málo placených a nejistých pracovních místech s nízkým statusem, z nichž mnohá jsou sezónní. Ženy se jen zřídka dostanou na manažerské nebo odborné pozice, a pokud se jim to podaří, jsou obvykle placeny hůře než muži. Navíc mnoho žen na nejistých pracovních místech v hotelnictví jsou přistěhovalkyně nebo migrantky a/nebo ženy z viditelných menšin. Feminizace a rasová diskriminace těchto profesí má tendenci vyvolávat další pokles mzdových sazeb, jistoty zaměstnání a společenské hodnoty. Uklízečky nejsou výjimkou. Hotelový průmysl se ve velké míře spoléhá na imigrantky, ženy z menšin a migrantky, které vykonávají práce v zázemí hotelu. Názvy "pokojská" nebo " komorná" - podtržené sloganem domov daleko od domova - naznačují, že úklid je považován za ženskou domácí práci, a tedy nikoliv za kvalifikovanou práci. Je považována za špinavou a stigmatizována spojením s osobním otroctvím. Od hospodyněk se očekává, že budou neviditelné a budou se věnovat své práci, aniž by rušily hosty. Všechny hospodyně, s nimiž byly vedeny rozhovory v rámci této studie, si stěžovaly, že jsou považovány za podřízené a nedoceněné, což pomáhá vysvětlit, proč jen málo z nich může přejít na lepší a viditelnější pozice přímo v hotelu.</a:t>
            </a:r>
            <a:endParaRPr/>
          </a:p>
        </p:txBody>
      </p:sp>
      <p:sp>
        <p:nvSpPr>
          <p:cNvPr id="217" name="Google Shape;2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1" name="Shape 31"/>
        <p:cNvGrpSpPr/>
        <p:nvPr/>
      </p:nvGrpSpPr>
      <p:grpSpPr>
        <a:xfrm>
          <a:off x="0" y="0"/>
          <a:ext cx="0" cy="0"/>
          <a:chOff x="0" y="0"/>
          <a:chExt cx="0" cy="0"/>
        </a:xfrm>
      </p:grpSpPr>
      <p:sp>
        <p:nvSpPr>
          <p:cNvPr id="32" name="Google Shape;3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4" name="Shape 54"/>
        <p:cNvGrpSpPr/>
        <p:nvPr/>
      </p:nvGrpSpPr>
      <p:grpSpPr>
        <a:xfrm>
          <a:off x="0" y="0"/>
          <a:ext cx="0" cy="0"/>
          <a:chOff x="0" y="0"/>
          <a:chExt cx="0" cy="0"/>
        </a:xfrm>
      </p:grpSpPr>
      <p:sp>
        <p:nvSpPr>
          <p:cNvPr id="55" name="Google Shape;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9" name="Shape 59"/>
        <p:cNvGrpSpPr/>
        <p:nvPr/>
      </p:nvGrpSpPr>
      <p:grpSpPr>
        <a:xfrm>
          <a:off x="0" y="0"/>
          <a:ext cx="0" cy="0"/>
          <a:chOff x="0" y="0"/>
          <a:chExt cx="0" cy="0"/>
        </a:xfrm>
      </p:grpSpPr>
      <p:sp>
        <p:nvSpPr>
          <p:cNvPr id="60" name="Google Shape;6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KjvtOIAtNsA" TargetMode="External"/><Relationship Id="rId4" Type="http://schemas.openxmlformats.org/officeDocument/2006/relationships/hyperlink" Target="https://www.youtube.com/watch?v=wa1El_VZ5q4" TargetMode="External"/><Relationship Id="rId5" Type="http://schemas.openxmlformats.org/officeDocument/2006/relationships/hyperlink" Target="https://news.un.org/en/story/2022/09/1126901" TargetMode="External"/><Relationship Id="rId6" Type="http://schemas.openxmlformats.org/officeDocument/2006/relationships/hyperlink" Target="https://lpf.lt/family-learning.eu/?page=outcomes" TargetMode="External"/><Relationship Id="rId7" Type="http://schemas.openxmlformats.org/officeDocument/2006/relationships/image" Target="../media/image5.png"/><Relationship Id="rId8"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uments1.worldbank.org/curated/en/401321508245393514/pdf/120477-WP-PUBLIC-Weds-oct-18-9am-ADD-SERIES-36p-IFCWomenandTourismfinal.pdf" TargetMode="External"/><Relationship Id="rId4" Type="http://schemas.openxmlformats.org/officeDocument/2006/relationships/hyperlink" Target="https://oxfamilibrary.openrepository.com/bitstream/handle/10546/620355/rr-tourisms-dirty-secret-171017-en.pdf%3Bjsessionid=793604C2A572759E16008BC94B70C503?sequence=1" TargetMode="External"/><Relationship Id="rId5" Type="http://schemas.openxmlformats.org/officeDocument/2006/relationships/hyperlink" Target="https://www.ebrd.com/news/2020/new-guidance-for-private-sector-on-addressing-risks-of-genderbased-violence-and-harassment.html" TargetMode="External"/><Relationship Id="rId6" Type="http://schemas.openxmlformats.org/officeDocument/2006/relationships/image" Target="../media/image5.png"/><Relationship Id="rId7"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ourworldindata.org/team" TargetMode="External"/><Relationship Id="rId5" Type="http://schemas.openxmlformats.org/officeDocument/2006/relationships/hyperlink" Target="https://www.eurofound.europa.eu/observatories/eurwork/industrial-relations-dictionary/harassment-and-violence-at-work" TargetMode="External"/><Relationship Id="rId6" Type="http://schemas.openxmlformats.org/officeDocument/2006/relationships/image" Target="../media/image5.png"/><Relationship Id="rId7"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ourworldindata.org/female-labor-supply#labor-force-participation" TargetMode="External"/><Relationship Id="rId4" Type="http://schemas.openxmlformats.org/officeDocument/2006/relationships/hyperlink" Target="https://www.dianova.org/news/a-silent-colleague-violence-against-women-in-the-workplace/" TargetMode="External"/><Relationship Id="rId5" Type="http://schemas.openxmlformats.org/officeDocument/2006/relationships/hyperlink" Target="https://www.europarl.europa.eu/news/en/headlines/society/20200109STO69925/understanding-the-gender-pay-gap-definition-and-causes" TargetMode="External"/><Relationship Id="rId6" Type="http://schemas.openxmlformats.org/officeDocument/2006/relationships/hyperlink" Target="https://www.ilo.org/global/about-the-ilo/multimedia/maps-and-charts/enhanced/WCMS_650829/lang--en/index.htm" TargetMode="External"/><Relationship Id="rId7" Type="http://schemas.openxmlformats.org/officeDocument/2006/relationships/image" Target="../media/image5.png"/><Relationship Id="rId8"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4.png"/><Relationship Id="rId13" Type="http://schemas.openxmlformats.org/officeDocument/2006/relationships/hyperlink" Target="https://dekaplus.eu/" TargetMode="External"/><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5.png"/><Relationship Id="rId17" Type="http://schemas.openxmlformats.org/officeDocument/2006/relationships/hyperlink" Target="https://www.uzvediba.lv/kontakti/" TargetMode="External"/><Relationship Id="rId16" Type="http://schemas.openxmlformats.org/officeDocument/2006/relationships/image" Target="../media/image31.png"/><Relationship Id="rId5" Type="http://schemas.openxmlformats.org/officeDocument/2006/relationships/hyperlink" Target="http://www.czu.cz/" TargetMode="External"/><Relationship Id="rId6" Type="http://schemas.openxmlformats.org/officeDocument/2006/relationships/image" Target="../media/image22.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5.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Genderové aspekty a management z hlediska porozumění násilí na pracovišti</a:t>
            </a:r>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4308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300"/>
              </a:spcAft>
              <a:buClr>
                <a:schemeClr val="dk1"/>
              </a:buClr>
              <a:buSzPts val="1100"/>
              <a:buFont typeface="Arial"/>
              <a:buNone/>
            </a:pPr>
            <a:r>
              <a:rPr lang="en-US" sz="1100">
                <a:solidFill>
                  <a:schemeClr val="dk1"/>
                </a:solidFill>
              </a:rPr>
              <a:t>Podpora Evropské komise při tvorbě této publikace nepředstavuje souhlas s obsahem, který odráží pouze názory autorů, a Komise nemůže být zodpovědná za jakékoliv využití informací obsažených v této publikaci.</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0"/>
          <p:cNvSpPr txBox="1"/>
          <p:nvPr>
            <p:ph type="title"/>
          </p:nvPr>
        </p:nvSpPr>
        <p:spPr>
          <a:xfrm>
            <a:off x="671332" y="365125"/>
            <a:ext cx="10379845" cy="132556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3200">
                <a:solidFill>
                  <a:schemeClr val="lt1"/>
                </a:solidFill>
                <a:latin typeface="Arial"/>
                <a:ea typeface="Arial"/>
                <a:cs typeface="Arial"/>
                <a:sym typeface="Arial"/>
              </a:rPr>
              <a:t>Řešení genderově podmíněného násilí a obtěžování v odvětví hotelnictví, gastronomie a cestovního ruchu (HORECA)</a:t>
            </a:r>
            <a:endParaRPr sz="3200">
              <a:latin typeface="Arial"/>
              <a:ea typeface="Arial"/>
              <a:cs typeface="Arial"/>
              <a:sym typeface="Arial"/>
            </a:endParaRPr>
          </a:p>
        </p:txBody>
      </p:sp>
      <p:sp>
        <p:nvSpPr>
          <p:cNvPr id="229" name="Google Shape;229;p10"/>
          <p:cNvSpPr txBox="1"/>
          <p:nvPr>
            <p:ph idx="1" type="body"/>
          </p:nvPr>
        </p:nvSpPr>
        <p:spPr>
          <a:xfrm>
            <a:off x="891423" y="1832091"/>
            <a:ext cx="10515600" cy="4781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None/>
            </a:pPr>
            <a:r>
              <a:rPr lang="en-US" sz="2400">
                <a:solidFill>
                  <a:schemeClr val="accent1"/>
                </a:solidFill>
                <a:latin typeface="Arial"/>
                <a:ea typeface="Arial"/>
                <a:cs typeface="Arial"/>
                <a:sym typeface="Arial"/>
              </a:rPr>
              <a:t>Násilí a obtěžování ohrožuje rovné příležitosti, je nepřijatelné a neslučitelné s důstojnou prací (MOP, Úmluva o násilí a obtěžování (č. 190), 2019).</a:t>
            </a:r>
            <a:endParaRPr/>
          </a:p>
          <a:p>
            <a:pPr indent="0" lvl="0" marL="0" rtl="0" algn="l">
              <a:lnSpc>
                <a:spcPct val="90000"/>
              </a:lnSpc>
              <a:spcBef>
                <a:spcPts val="1000"/>
              </a:spcBef>
              <a:spcAft>
                <a:spcPts val="0"/>
              </a:spcAft>
              <a:buClr>
                <a:schemeClr val="dk1"/>
              </a:buClr>
              <a:buSzPts val="2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sz="1800">
                <a:latin typeface="Arial"/>
                <a:ea typeface="Arial"/>
                <a:cs typeface="Arial"/>
                <a:sym typeface="Arial"/>
              </a:rPr>
              <a:t>Násilí a obtěžování jsou útoky na:</a:t>
            </a:r>
            <a:endParaRPr sz="1800">
              <a:latin typeface="Arial"/>
              <a:ea typeface="Arial"/>
              <a:cs typeface="Arial"/>
              <a:sym typeface="Arial"/>
            </a:endParaRPr>
          </a:p>
          <a:p>
            <a:pPr indent="-209550" lvl="0" marL="228600" rtl="0" algn="l">
              <a:lnSpc>
                <a:spcPct val="90000"/>
              </a:lnSpc>
              <a:spcBef>
                <a:spcPts val="1000"/>
              </a:spcBef>
              <a:spcAft>
                <a:spcPts val="0"/>
              </a:spcAft>
              <a:buClr>
                <a:schemeClr val="dk1"/>
              </a:buClr>
              <a:buSzPts val="2500"/>
              <a:buChar char="•"/>
            </a:pPr>
            <a:r>
              <a:rPr lang="en-US" sz="1800">
                <a:latin typeface="Arial"/>
                <a:ea typeface="Arial"/>
                <a:cs typeface="Arial"/>
                <a:sym typeface="Arial"/>
              </a:rPr>
              <a:t>osobní důstojnost;</a:t>
            </a:r>
            <a:endParaRPr sz="1800">
              <a:latin typeface="Arial"/>
              <a:ea typeface="Arial"/>
              <a:cs typeface="Arial"/>
              <a:sym typeface="Arial"/>
            </a:endParaRPr>
          </a:p>
          <a:p>
            <a:pPr indent="-209550" lvl="0" marL="228600" rtl="0" algn="l">
              <a:lnSpc>
                <a:spcPct val="90000"/>
              </a:lnSpc>
              <a:spcBef>
                <a:spcPts val="1000"/>
              </a:spcBef>
              <a:spcAft>
                <a:spcPts val="0"/>
              </a:spcAft>
              <a:buClr>
                <a:schemeClr val="dk1"/>
              </a:buClr>
              <a:buSzPts val="2500"/>
              <a:buChar char="•"/>
            </a:pPr>
            <a:r>
              <a:rPr lang="en-US" sz="1800">
                <a:latin typeface="Arial"/>
                <a:ea typeface="Arial"/>
                <a:cs typeface="Arial"/>
                <a:sym typeface="Arial"/>
              </a:rPr>
              <a:t> právo na rovné a nediskriminační zacházení;;</a:t>
            </a:r>
            <a:endParaRPr sz="1800">
              <a:latin typeface="Arial"/>
              <a:ea typeface="Arial"/>
              <a:cs typeface="Arial"/>
              <a:sym typeface="Arial"/>
            </a:endParaRPr>
          </a:p>
          <a:p>
            <a:pPr indent="-209550" lvl="0" marL="228600" rtl="0" algn="l">
              <a:lnSpc>
                <a:spcPct val="90000"/>
              </a:lnSpc>
              <a:spcBef>
                <a:spcPts val="1000"/>
              </a:spcBef>
              <a:spcAft>
                <a:spcPts val="0"/>
              </a:spcAft>
              <a:buClr>
                <a:schemeClr val="dk1"/>
              </a:buClr>
              <a:buSzPts val="2500"/>
              <a:buChar char="•"/>
            </a:pPr>
            <a:r>
              <a:rPr lang="en-US" sz="1800">
                <a:latin typeface="Arial"/>
                <a:ea typeface="Arial"/>
                <a:cs typeface="Arial"/>
                <a:sym typeface="Arial"/>
              </a:rPr>
              <a:t>zdraví osoby.  </a:t>
            </a:r>
            <a:endParaRPr/>
          </a:p>
          <a:p>
            <a:pPr indent="0" lvl="0" marL="0" rtl="0" algn="l">
              <a:lnSpc>
                <a:spcPct val="90000"/>
              </a:lnSpc>
              <a:spcBef>
                <a:spcPts val="1000"/>
              </a:spcBef>
              <a:spcAft>
                <a:spcPts val="0"/>
              </a:spcAft>
              <a:buClr>
                <a:schemeClr val="dk1"/>
              </a:buClr>
              <a:buSzPts val="2800"/>
              <a:buNone/>
            </a:pPr>
            <a:r>
              <a:t/>
            </a:r>
            <a:endParaRPr b="1"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b="1" lang="en-US" sz="2400">
                <a:latin typeface="Arial"/>
                <a:ea typeface="Arial"/>
                <a:cs typeface="Arial"/>
                <a:sym typeface="Arial"/>
              </a:rPr>
              <a:t>Snižování nerovnosti žen a mužů 	 - 	   snižování obtěžování</a:t>
            </a:r>
            <a:br>
              <a:rPr b="1" lang="en-US" sz="2400">
                <a:latin typeface="Arial"/>
                <a:ea typeface="Arial"/>
                <a:cs typeface="Arial"/>
                <a:sym typeface="Arial"/>
              </a:rPr>
            </a:br>
            <a:r>
              <a:rPr lang="en-US" sz="2000">
                <a:latin typeface="Arial"/>
                <a:ea typeface="Arial"/>
                <a:cs typeface="Arial"/>
                <a:sym typeface="Arial"/>
              </a:rPr>
              <a:t>Snižování rozdílů mezi pohlavími - tedy změna zakořeněných struktur společnosti - má za následek snížení hrozby nebo rizika násilí a obtěžování na pracovišti. To zahrnuje:</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sz="1600">
                <a:latin typeface="Arial"/>
                <a:ea typeface="Arial"/>
                <a:cs typeface="Arial"/>
                <a:sym typeface="Arial"/>
              </a:rPr>
              <a:t>* prosazení rovného odměňování; * dobrý systém rodičovské dovolené, * všeobecná veřejná péče o děti. </a:t>
            </a:r>
            <a:endParaRPr sz="1600">
              <a:latin typeface="Arial"/>
              <a:ea typeface="Arial"/>
              <a:cs typeface="Arial"/>
              <a:sym typeface="Arial"/>
            </a:endParaRPr>
          </a:p>
        </p:txBody>
      </p:sp>
      <p:pic>
        <p:nvPicPr>
          <p:cNvPr id="230" name="Google Shape;230;p10"/>
          <p:cNvPicPr preferRelativeResize="0"/>
          <p:nvPr/>
        </p:nvPicPr>
        <p:blipFill rotWithShape="1">
          <a:blip r:embed="rId3">
            <a:alphaModFix/>
          </a:blip>
          <a:srcRect b="0" l="0" r="0" t="0"/>
          <a:stretch/>
        </p:blipFill>
        <p:spPr>
          <a:xfrm>
            <a:off x="11244069" y="1205225"/>
            <a:ext cx="962159" cy="2057687"/>
          </a:xfrm>
          <a:prstGeom prst="rect">
            <a:avLst/>
          </a:prstGeom>
          <a:noFill/>
          <a:ln>
            <a:noFill/>
          </a:ln>
        </p:spPr>
      </p:pic>
      <p:pic>
        <p:nvPicPr>
          <p:cNvPr id="231" name="Google Shape;231;p10"/>
          <p:cNvPicPr preferRelativeResize="0"/>
          <p:nvPr/>
        </p:nvPicPr>
        <p:blipFill rotWithShape="1">
          <a:blip r:embed="rId4">
            <a:alphaModFix/>
          </a:blip>
          <a:srcRect b="0" l="0" r="0" t="0"/>
          <a:stretch/>
        </p:blipFill>
        <p:spPr>
          <a:xfrm>
            <a:off x="11172511" y="3115324"/>
            <a:ext cx="1076817" cy="2537451"/>
          </a:xfrm>
          <a:prstGeom prst="rect">
            <a:avLst/>
          </a:prstGeom>
          <a:noFill/>
          <a:ln>
            <a:noFill/>
          </a:ln>
        </p:spPr>
      </p:pic>
      <p:sp>
        <p:nvSpPr>
          <p:cNvPr id="232" name="Google Shape;232;p10"/>
          <p:cNvSpPr/>
          <p:nvPr/>
        </p:nvSpPr>
        <p:spPr>
          <a:xfrm>
            <a:off x="6753076" y="2989192"/>
            <a:ext cx="3383400" cy="11562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70C0"/>
                </a:solidFill>
                <a:latin typeface="Arial"/>
                <a:ea typeface="Arial"/>
                <a:cs typeface="Arial"/>
                <a:sym typeface="Arial"/>
              </a:rPr>
              <a:t>Dotčení pracovníci se cítí ohroženi.</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1"/>
          <p:cNvSpPr txBox="1"/>
          <p:nvPr>
            <p:ph type="title"/>
          </p:nvPr>
        </p:nvSpPr>
        <p:spPr>
          <a:xfrm>
            <a:off x="838200" y="365126"/>
            <a:ext cx="10954732" cy="1077176"/>
          </a:xfrm>
          <a:prstGeom prst="rect">
            <a:avLst/>
          </a:prstGeom>
          <a:solidFill>
            <a:srgbClr val="8DA9DB"/>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b="1" lang="en-US" sz="3200">
                <a:solidFill>
                  <a:schemeClr val="lt1"/>
                </a:solidFill>
                <a:latin typeface="Arial"/>
                <a:ea typeface="Arial"/>
                <a:cs typeface="Arial"/>
                <a:sym typeface="Arial"/>
              </a:rPr>
              <a:t>Nejčastější formy násilí na pracovišti, kterým ženy čelí:</a:t>
            </a:r>
            <a:endParaRPr b="1" sz="3200">
              <a:latin typeface="Arial"/>
              <a:ea typeface="Arial"/>
              <a:cs typeface="Arial"/>
              <a:sym typeface="Arial"/>
            </a:endParaRPr>
          </a:p>
        </p:txBody>
      </p:sp>
      <p:sp>
        <p:nvSpPr>
          <p:cNvPr id="239" name="Google Shape;239;p11"/>
          <p:cNvSpPr txBox="1"/>
          <p:nvPr>
            <p:ph idx="1" type="body"/>
          </p:nvPr>
        </p:nvSpPr>
        <p:spPr>
          <a:xfrm>
            <a:off x="838200" y="1515525"/>
            <a:ext cx="10744200" cy="5197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1000"/>
              </a:spcBef>
              <a:spcAft>
                <a:spcPts val="0"/>
              </a:spcAft>
              <a:buSzPts val="1800"/>
              <a:buFont typeface="Noto Sans Symbols"/>
              <a:buChar char="⮚"/>
            </a:pPr>
            <a:r>
              <a:rPr b="1" lang="en-US" sz="2000">
                <a:latin typeface="Calibri"/>
                <a:ea typeface="Calibri"/>
                <a:cs typeface="Calibri"/>
                <a:sym typeface="Calibri"/>
              </a:rPr>
              <a:t>Sexuální obtěžování</a:t>
            </a:r>
            <a:endParaRPr sz="1800">
              <a:latin typeface="Calibri"/>
              <a:ea typeface="Calibri"/>
              <a:cs typeface="Calibri"/>
              <a:sym typeface="Calibri"/>
            </a:endParaRPr>
          </a:p>
          <a:p>
            <a:pPr indent="-285750" lvl="1" marL="742950" rtl="0" algn="l">
              <a:lnSpc>
                <a:spcPct val="115000"/>
              </a:lnSpc>
              <a:spcBef>
                <a:spcPts val="500"/>
              </a:spcBef>
              <a:spcAft>
                <a:spcPts val="0"/>
              </a:spcAft>
              <a:buSzPts val="1800"/>
              <a:buFont typeface="Courier New"/>
              <a:buChar char="o"/>
            </a:pPr>
            <a:r>
              <a:rPr b="1" lang="en-US" sz="2000">
                <a:latin typeface="Calibri"/>
                <a:ea typeface="Calibri"/>
                <a:cs typeface="Calibri"/>
                <a:sym typeface="Calibri"/>
              </a:rPr>
              <a:t>74-75 % žen</a:t>
            </a:r>
            <a:r>
              <a:rPr lang="en-US" sz="2000">
                <a:latin typeface="Calibri"/>
                <a:ea typeface="Calibri"/>
                <a:cs typeface="Calibri"/>
                <a:sym typeface="Calibri"/>
              </a:rPr>
              <a:t> se s ním někdy v životě setkalo (studie provedená v roce 2014 Agenturou Evropské unie pro základní práva, FRA);</a:t>
            </a:r>
            <a:endParaRPr sz="1800">
              <a:latin typeface="Calibri"/>
              <a:ea typeface="Calibri"/>
              <a:cs typeface="Calibri"/>
              <a:sym typeface="Calibri"/>
            </a:endParaRPr>
          </a:p>
          <a:p>
            <a:pPr indent="-285750" lvl="1" marL="742950" rtl="0" algn="l">
              <a:lnSpc>
                <a:spcPct val="115000"/>
              </a:lnSpc>
              <a:spcBef>
                <a:spcPts val="500"/>
              </a:spcBef>
              <a:spcAft>
                <a:spcPts val="0"/>
              </a:spcAft>
              <a:buSzPts val="1800"/>
              <a:buFont typeface="Courier New"/>
              <a:buChar char="o"/>
            </a:pPr>
            <a:r>
              <a:rPr b="1" lang="en-US" sz="2000">
                <a:latin typeface="Calibri"/>
                <a:ea typeface="Calibri"/>
                <a:cs typeface="Calibri"/>
                <a:sym typeface="Calibri"/>
              </a:rPr>
              <a:t>Quid pro quo</a:t>
            </a:r>
            <a:r>
              <a:rPr lang="en-US" sz="2000">
                <a:latin typeface="Calibri"/>
                <a:ea typeface="Calibri"/>
                <a:cs typeface="Calibri"/>
                <a:sym typeface="Calibri"/>
              </a:rPr>
              <a:t> - zaměstnanec čelí nátlaku, aby se zapojil do sexuální aktivity výměnou za preferenční zacházení - povýšení, udržení pracovního místa nebo jiné zaměstnanecké výhody.</a:t>
            </a:r>
            <a:endParaRPr sz="1800">
              <a:latin typeface="Calibri"/>
              <a:ea typeface="Calibri"/>
              <a:cs typeface="Calibri"/>
              <a:sym typeface="Calibri"/>
            </a:endParaRPr>
          </a:p>
          <a:p>
            <a:pPr indent="-285750" lvl="1" marL="742950" rtl="0" algn="l">
              <a:lnSpc>
                <a:spcPct val="115000"/>
              </a:lnSpc>
              <a:spcBef>
                <a:spcPts val="500"/>
              </a:spcBef>
              <a:spcAft>
                <a:spcPts val="0"/>
              </a:spcAft>
              <a:buSzPts val="1800"/>
              <a:buFont typeface="Courier New"/>
              <a:buChar char="o"/>
            </a:pPr>
            <a:r>
              <a:rPr b="1" lang="en-US" sz="2000">
                <a:latin typeface="Calibri"/>
                <a:ea typeface="Calibri"/>
                <a:cs typeface="Calibri"/>
                <a:sym typeface="Calibri"/>
              </a:rPr>
              <a:t>Nepřátelské pracovní prostředí </a:t>
            </a:r>
            <a:r>
              <a:rPr lang="en-US" sz="2000">
                <a:latin typeface="Calibri"/>
                <a:ea typeface="Calibri"/>
                <a:cs typeface="Calibri"/>
                <a:sym typeface="Calibri"/>
              </a:rPr>
              <a:t>- sexuální návrhy, vtipy nebo poznámky, které v zaměstnanci vyvolávají pocit zastrašování nebo ohrožení; ojedinělé případy znásilnění nebo sexuálního napadení.</a:t>
            </a:r>
            <a:endParaRPr sz="1800">
              <a:latin typeface="Calibri"/>
              <a:ea typeface="Calibri"/>
              <a:cs typeface="Calibri"/>
              <a:sym typeface="Calibri"/>
            </a:endParaRPr>
          </a:p>
          <a:p>
            <a:pPr indent="-342900" lvl="0" marL="342900" rtl="0" algn="l">
              <a:lnSpc>
                <a:spcPct val="115000"/>
              </a:lnSpc>
              <a:spcBef>
                <a:spcPts val="1000"/>
              </a:spcBef>
              <a:spcAft>
                <a:spcPts val="0"/>
              </a:spcAft>
              <a:buSzPts val="1800"/>
              <a:buFont typeface="Noto Sans Symbols"/>
              <a:buChar char="⮚"/>
            </a:pPr>
            <a:r>
              <a:rPr b="1" lang="en-US" sz="2000">
                <a:latin typeface="Calibri"/>
                <a:ea typeface="Calibri"/>
                <a:cs typeface="Calibri"/>
                <a:sym typeface="Calibri"/>
              </a:rPr>
              <a:t>Rozdíl ve mzdách</a:t>
            </a:r>
            <a:r>
              <a:rPr lang="en-US" sz="2000">
                <a:latin typeface="Calibri"/>
                <a:ea typeface="Calibri"/>
                <a:cs typeface="Calibri"/>
                <a:sym typeface="Calibri"/>
              </a:rPr>
              <a:t> - 23 % celosvětově (Mezinárodní organizace práce) </a:t>
            </a:r>
            <a:endParaRPr sz="1800">
              <a:latin typeface="Calibri"/>
              <a:ea typeface="Calibri"/>
              <a:cs typeface="Calibri"/>
              <a:sym typeface="Calibri"/>
            </a:endParaRPr>
          </a:p>
          <a:p>
            <a:pPr indent="-342900" lvl="0" marL="342900" rtl="0" algn="l">
              <a:lnSpc>
                <a:spcPct val="115000"/>
              </a:lnSpc>
              <a:spcBef>
                <a:spcPts val="1000"/>
              </a:spcBef>
              <a:spcAft>
                <a:spcPts val="0"/>
              </a:spcAft>
              <a:buSzPts val="1800"/>
              <a:buFont typeface="Noto Sans Symbols"/>
              <a:buChar char="⮚"/>
            </a:pPr>
            <a:r>
              <a:rPr b="1" lang="en-US" sz="2000">
                <a:latin typeface="Calibri"/>
                <a:ea typeface="Calibri"/>
                <a:cs typeface="Calibri"/>
                <a:sym typeface="Calibri"/>
              </a:rPr>
              <a:t>Obtěžování v mateřství -</a:t>
            </a:r>
            <a:r>
              <a:rPr lang="en-US" sz="2000">
                <a:latin typeface="Calibri"/>
                <a:ea typeface="Calibri"/>
                <a:cs typeface="Calibri"/>
                <a:sym typeface="Calibri"/>
              </a:rPr>
              <a:t> nastává, když se ženy cítí nepříjemně kvůli svému těhotenství;</a:t>
            </a:r>
            <a:endParaRPr sz="1800">
              <a:latin typeface="Calibri"/>
              <a:ea typeface="Calibri"/>
              <a:cs typeface="Calibri"/>
              <a:sym typeface="Calibri"/>
            </a:endParaRPr>
          </a:p>
          <a:p>
            <a:pPr indent="-342900" lvl="0" marL="342900" rtl="0" algn="l">
              <a:lnSpc>
                <a:spcPct val="115000"/>
              </a:lnSpc>
              <a:spcBef>
                <a:spcPts val="1000"/>
              </a:spcBef>
              <a:spcAft>
                <a:spcPts val="0"/>
              </a:spcAft>
              <a:buSzPts val="1800"/>
              <a:buFont typeface="Noto Sans Symbols"/>
              <a:buChar char="⮚"/>
            </a:pPr>
            <a:r>
              <a:rPr b="1" lang="en-US" sz="2000">
                <a:latin typeface="Calibri"/>
                <a:ea typeface="Calibri"/>
                <a:cs typeface="Calibri"/>
                <a:sym typeface="Calibri"/>
              </a:rPr>
              <a:t>Psychické týrání</a:t>
            </a:r>
            <a:endParaRPr sz="1800">
              <a:latin typeface="Calibri"/>
              <a:ea typeface="Calibri"/>
              <a:cs typeface="Calibri"/>
              <a:sym typeface="Calibri"/>
            </a:endParaRPr>
          </a:p>
          <a:p>
            <a:pPr indent="0" lvl="0" marL="0" rtl="0" algn="l">
              <a:lnSpc>
                <a:spcPct val="90000"/>
              </a:lnSpc>
              <a:spcBef>
                <a:spcPts val="1800"/>
              </a:spcBef>
              <a:spcAft>
                <a:spcPts val="0"/>
              </a:spcAft>
              <a:buClr>
                <a:schemeClr val="accent5"/>
              </a:buClr>
              <a:buSzPts val="2800"/>
              <a:buNone/>
            </a:pPr>
            <a:r>
              <a:rPr i="1" lang="en-US" sz="1400">
                <a:solidFill>
                  <a:schemeClr val="accent5"/>
                </a:solidFill>
                <a:latin typeface="Arial"/>
                <a:ea typeface="Arial"/>
                <a:cs typeface="Arial"/>
                <a:sym typeface="Arial"/>
              </a:rPr>
              <a:t>Násilí na pracovišti je realitou, se kterou se neustále potýkají miliony žen na celém světě.</a:t>
            </a:r>
            <a:endParaRPr/>
          </a:p>
          <a:p>
            <a:pPr indent="-50800" lvl="0" marL="228600" rtl="0" algn="l">
              <a:lnSpc>
                <a:spcPct val="90000"/>
              </a:lnSpc>
              <a:spcBef>
                <a:spcPts val="1000"/>
              </a:spcBef>
              <a:spcAft>
                <a:spcPts val="0"/>
              </a:spcAft>
              <a:buClr>
                <a:schemeClr val="dk1"/>
              </a:buClr>
              <a:buSzPts val="2800"/>
              <a:buNone/>
            </a:pPr>
            <a:r>
              <a:t/>
            </a:r>
            <a:endParaRPr>
              <a:solidFill>
                <a:schemeClr val="accent5"/>
              </a:solidFill>
              <a:latin typeface="AngsanaUPC"/>
              <a:ea typeface="AngsanaUPC"/>
              <a:cs typeface="AngsanaUPC"/>
              <a:sym typeface="AngsanaUPC"/>
            </a:endParaRPr>
          </a:p>
        </p:txBody>
      </p:sp>
      <p:pic>
        <p:nvPicPr>
          <p:cNvPr id="240" name="Google Shape;240;p11"/>
          <p:cNvPicPr preferRelativeResize="0"/>
          <p:nvPr/>
        </p:nvPicPr>
        <p:blipFill rotWithShape="1">
          <a:blip r:embed="rId3">
            <a:alphaModFix/>
          </a:blip>
          <a:srcRect b="0" l="0" r="0" t="0"/>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type="title"/>
          </p:nvPr>
        </p:nvSpPr>
        <p:spPr>
          <a:xfrm>
            <a:off x="296441" y="103955"/>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ngsanaUPC"/>
              <a:buNone/>
            </a:pPr>
            <a:r>
              <a:rPr b="1" lang="en-US">
                <a:solidFill>
                  <a:schemeClr val="lt1"/>
                </a:solidFill>
                <a:latin typeface="Arial"/>
                <a:ea typeface="Arial"/>
                <a:cs typeface="Arial"/>
                <a:sym typeface="Arial"/>
              </a:rPr>
              <a:t>Formy sexuálního obtěžování</a:t>
            </a:r>
            <a:endParaRPr sz="4800">
              <a:latin typeface="Arial"/>
              <a:ea typeface="Arial"/>
              <a:cs typeface="Arial"/>
              <a:sym typeface="Arial"/>
            </a:endParaRPr>
          </a:p>
        </p:txBody>
      </p:sp>
      <p:pic>
        <p:nvPicPr>
          <p:cNvPr descr="Uploaded image" id="247" name="Google Shape;247;p12"/>
          <p:cNvPicPr preferRelativeResize="0"/>
          <p:nvPr>
            <p:ph idx="1" type="body"/>
          </p:nvPr>
        </p:nvPicPr>
        <p:blipFill rotWithShape="1">
          <a:blip r:embed="rId3">
            <a:alphaModFix/>
          </a:blip>
          <a:srcRect b="0" l="0" r="0" t="0"/>
          <a:stretch/>
        </p:blipFill>
        <p:spPr>
          <a:xfrm>
            <a:off x="6432698" y="3072808"/>
            <a:ext cx="5759302" cy="3802019"/>
          </a:xfrm>
          <a:prstGeom prst="rect">
            <a:avLst/>
          </a:prstGeom>
          <a:noFill/>
          <a:ln>
            <a:noFill/>
          </a:ln>
        </p:spPr>
      </p:pic>
      <p:sp>
        <p:nvSpPr>
          <p:cNvPr id="248" name="Google Shape;248;p12"/>
          <p:cNvSpPr/>
          <p:nvPr/>
        </p:nvSpPr>
        <p:spPr>
          <a:xfrm>
            <a:off x="609598" y="1614713"/>
            <a:ext cx="5759301"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rial"/>
                <a:ea typeface="Arial"/>
                <a:cs typeface="Arial"/>
                <a:sym typeface="Arial"/>
              </a:rPr>
              <a:t> Nežádoucí sexuální návrhy</a:t>
            </a:r>
            <a:endParaRPr/>
          </a:p>
          <a:p>
            <a:pPr indent="0" lvl="0" marL="0" marR="0" rtl="0" algn="l">
              <a:lnSpc>
                <a:spcPct val="100000"/>
              </a:lnSpc>
              <a:spcBef>
                <a:spcPts val="0"/>
              </a:spcBef>
              <a:spcAft>
                <a:spcPts val="0"/>
              </a:spcAft>
              <a:buNone/>
            </a:pPr>
            <a:r>
              <a:t/>
            </a:r>
            <a:endParaRPr b="0" i="0" sz="2800" u="none" cap="none" strike="noStrike">
              <a:solidFill>
                <a:srgbClr val="1F1F1F"/>
              </a:solidFill>
              <a:latin typeface="Arial"/>
              <a:ea typeface="Arial"/>
              <a:cs typeface="Arial"/>
              <a:sym typeface="Arial"/>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rial"/>
                <a:ea typeface="Arial"/>
                <a:cs typeface="Arial"/>
                <a:sym typeface="Arial"/>
              </a:rPr>
              <a:t> Žádosti o sexuální služby</a:t>
            </a:r>
            <a:endParaRPr/>
          </a:p>
          <a:p>
            <a:pPr indent="0" lvl="0" marL="0" marR="0" rtl="0" algn="l">
              <a:lnSpc>
                <a:spcPct val="100000"/>
              </a:lnSpc>
              <a:spcBef>
                <a:spcPts val="0"/>
              </a:spcBef>
              <a:spcAft>
                <a:spcPts val="0"/>
              </a:spcAft>
              <a:buNone/>
            </a:pPr>
            <a:r>
              <a:t/>
            </a:r>
            <a:endParaRPr b="0" i="0" sz="2800" u="none" cap="none" strike="noStrike">
              <a:solidFill>
                <a:srgbClr val="1F1F1F"/>
              </a:solidFill>
              <a:latin typeface="Arial"/>
              <a:ea typeface="Arial"/>
              <a:cs typeface="Arial"/>
              <a:sym typeface="Arial"/>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rial"/>
                <a:ea typeface="Arial"/>
                <a:cs typeface="Arial"/>
                <a:sym typeface="Arial"/>
              </a:rPr>
              <a:t> Slovní nebo fyzické obtěžování sexuální povahy</a:t>
            </a:r>
            <a:endParaRPr/>
          </a:p>
          <a:p>
            <a:pPr indent="0" lvl="0" marL="0" marR="0" rtl="0" algn="l">
              <a:lnSpc>
                <a:spcPct val="100000"/>
              </a:lnSpc>
              <a:spcBef>
                <a:spcPts val="0"/>
              </a:spcBef>
              <a:spcAft>
                <a:spcPts val="0"/>
              </a:spcAft>
              <a:buNone/>
            </a:pPr>
            <a:r>
              <a:t/>
            </a:r>
            <a:endParaRPr b="0" i="0" sz="2800" u="none" cap="none" strike="noStrike">
              <a:solidFill>
                <a:srgbClr val="1F1F1F"/>
              </a:solidFill>
              <a:latin typeface="Arial"/>
              <a:ea typeface="Arial"/>
              <a:cs typeface="Arial"/>
              <a:sym typeface="Arial"/>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800" u="none" cap="none" strike="noStrike">
                <a:solidFill>
                  <a:srgbClr val="1F1F1F"/>
                </a:solidFill>
                <a:latin typeface="Arial"/>
                <a:ea typeface="Arial"/>
                <a:cs typeface="Arial"/>
                <a:sym typeface="Arial"/>
              </a:rPr>
              <a:t> Urážlivé poznámky o pohlaví osoby</a:t>
            </a:r>
            <a:endParaRPr b="0" i="0" sz="2800" u="none" cap="none" strike="noStrike">
              <a:solidFill>
                <a:srgbClr val="1F1F1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13"/>
          <p:cNvPicPr preferRelativeResize="0"/>
          <p:nvPr>
            <p:ph idx="1" type="body"/>
          </p:nvPr>
        </p:nvPicPr>
        <p:blipFill rotWithShape="1">
          <a:blip r:embed="rId3">
            <a:alphaModFix/>
          </a:blip>
          <a:srcRect b="0" l="0" r="0" t="0"/>
          <a:stretch/>
        </p:blipFill>
        <p:spPr>
          <a:xfrm>
            <a:off x="129202" y="518449"/>
            <a:ext cx="11933596" cy="5359400"/>
          </a:xfrm>
          <a:prstGeom prst="rect">
            <a:avLst/>
          </a:prstGeom>
          <a:noFill/>
          <a:ln>
            <a:noFill/>
          </a:ln>
        </p:spPr>
      </p:pic>
      <p:sp>
        <p:nvSpPr>
          <p:cNvPr id="255" name="Google Shape;255;p13"/>
          <p:cNvSpPr txBox="1"/>
          <p:nvPr/>
        </p:nvSpPr>
        <p:spPr>
          <a:xfrm>
            <a:off x="3923414" y="1259237"/>
            <a:ext cx="205208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Ženy</a:t>
            </a:r>
            <a:endParaRPr/>
          </a:p>
        </p:txBody>
      </p:sp>
      <p:sp>
        <p:nvSpPr>
          <p:cNvPr id="256" name="Google Shape;256;p13"/>
          <p:cNvSpPr txBox="1"/>
          <p:nvPr/>
        </p:nvSpPr>
        <p:spPr>
          <a:xfrm>
            <a:off x="8034670" y="1259237"/>
            <a:ext cx="205208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Arial"/>
                <a:ea typeface="Arial"/>
                <a:cs typeface="Arial"/>
                <a:sym typeface="Arial"/>
              </a:rPr>
              <a:t>Muži</a:t>
            </a:r>
            <a:endParaRPr/>
          </a:p>
        </p:txBody>
      </p:sp>
      <p:sp>
        <p:nvSpPr>
          <p:cNvPr id="257" name="Google Shape;257;p13"/>
          <p:cNvSpPr txBox="1"/>
          <p:nvPr/>
        </p:nvSpPr>
        <p:spPr>
          <a:xfrm>
            <a:off x="446567" y="588322"/>
            <a:ext cx="11616231"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rgbClr val="000000"/>
                </a:solidFill>
                <a:latin typeface="Arial"/>
                <a:ea typeface="Arial"/>
                <a:cs typeface="Arial"/>
                <a:sym typeface="Arial"/>
              </a:rPr>
              <a:t>Celostátní výskyt sexuálního obtěžování a napadení </a:t>
            </a:r>
            <a:endParaRPr/>
          </a:p>
        </p:txBody>
      </p:sp>
      <p:sp>
        <p:nvSpPr>
          <p:cNvPr id="258" name="Google Shape;258;p13"/>
          <p:cNvSpPr txBox="1"/>
          <p:nvPr/>
        </p:nvSpPr>
        <p:spPr>
          <a:xfrm>
            <a:off x="-1772" y="1844012"/>
            <a:ext cx="3732027"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Slovní sexuální obtěžování</a:t>
            </a:r>
            <a:endParaRPr/>
          </a:p>
          <a:p>
            <a:pPr indent="0" lvl="0" marL="0" marR="0" rtl="0" algn="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Nežádoucí sexuální doteky</a:t>
            </a:r>
            <a:endParaRPr/>
          </a:p>
          <a:p>
            <a:pPr indent="0" lvl="0" marL="0" marR="0" rtl="0" algn="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Sexuální obtěžování v kyberprostoru</a:t>
            </a:r>
            <a:endParaRPr/>
          </a:p>
          <a:p>
            <a:pPr indent="0" lvl="0" marL="0" marR="0" rtl="0" algn="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Fyzické sledování</a:t>
            </a:r>
            <a:endParaRPr/>
          </a:p>
          <a:p>
            <a:pPr indent="0" lvl="0" marL="0" marR="0" rtl="0" algn="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Nežádoucí ukazování genitálií</a:t>
            </a:r>
            <a:endParaRPr/>
          </a:p>
          <a:p>
            <a:pPr indent="0" lvl="0" marL="0" marR="0" rtl="0" algn="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Sexuální útok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type="title"/>
          </p:nvPr>
        </p:nvSpPr>
        <p:spPr>
          <a:xfrm>
            <a:off x="596900" y="365125"/>
            <a:ext cx="11087100" cy="981075"/>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2800">
                <a:solidFill>
                  <a:schemeClr val="lt1"/>
                </a:solidFill>
                <a:latin typeface="Arial"/>
                <a:ea typeface="Arial"/>
                <a:cs typeface="Arial"/>
                <a:sym typeface="Arial"/>
              </a:rPr>
              <a:t>Pět opatření pro boj proti sexuálnímu obtěžování ve firmě</a:t>
            </a:r>
            <a:endParaRPr sz="2800">
              <a:latin typeface="Arial"/>
              <a:ea typeface="Arial"/>
              <a:cs typeface="Arial"/>
              <a:sym typeface="Arial"/>
            </a:endParaRPr>
          </a:p>
        </p:txBody>
      </p:sp>
      <p:sp>
        <p:nvSpPr>
          <p:cNvPr id="265" name="Google Shape;265;p14"/>
          <p:cNvSpPr txBox="1"/>
          <p:nvPr>
            <p:ph idx="1" type="body"/>
          </p:nvPr>
        </p:nvSpPr>
        <p:spPr>
          <a:xfrm>
            <a:off x="603300" y="1653875"/>
            <a:ext cx="10985400" cy="4831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50000"/>
              </a:lnSpc>
              <a:spcBef>
                <a:spcPts val="0"/>
              </a:spcBef>
              <a:spcAft>
                <a:spcPts val="0"/>
              </a:spcAft>
              <a:buClr>
                <a:schemeClr val="dk1"/>
              </a:buClr>
              <a:buSzPct val="103703"/>
              <a:buNone/>
            </a:pPr>
            <a:r>
              <a:rPr b="1" lang="en-US" sz="2700">
                <a:latin typeface="Arial"/>
                <a:ea typeface="Arial"/>
                <a:cs typeface="Arial"/>
                <a:sym typeface="Arial"/>
              </a:rPr>
              <a:t>1. Zapojení vedení firmy</a:t>
            </a:r>
            <a:endParaRPr/>
          </a:p>
          <a:p>
            <a:pPr indent="-183673" lvl="1" marL="685800" rtl="0" algn="l">
              <a:lnSpc>
                <a:spcPct val="150000"/>
              </a:lnSpc>
              <a:spcBef>
                <a:spcPts val="500"/>
              </a:spcBef>
              <a:spcAft>
                <a:spcPts val="0"/>
              </a:spcAft>
              <a:buClr>
                <a:schemeClr val="dk1"/>
              </a:buClr>
              <a:buSzPct val="100000"/>
              <a:buChar char="•"/>
            </a:pPr>
            <a:r>
              <a:rPr lang="en-US" sz="2300">
                <a:latin typeface="Arial"/>
                <a:ea typeface="Arial"/>
                <a:cs typeface="Arial"/>
                <a:sym typeface="Arial"/>
              </a:rPr>
              <a:t>Generální ředitel a představenstvo dávají najevo, že společnost uplatňuje nulovou toleranci vůči obtěžování.</a:t>
            </a:r>
            <a:endParaRPr/>
          </a:p>
          <a:p>
            <a:pPr indent="-183673" lvl="1" marL="685800" rtl="0" algn="l">
              <a:lnSpc>
                <a:spcPct val="150000"/>
              </a:lnSpc>
              <a:spcBef>
                <a:spcPts val="500"/>
              </a:spcBef>
              <a:spcAft>
                <a:spcPts val="0"/>
              </a:spcAft>
              <a:buClr>
                <a:schemeClr val="dk1"/>
              </a:buClr>
              <a:buSzPct val="100000"/>
              <a:buChar char="•"/>
            </a:pPr>
            <a:r>
              <a:rPr lang="en-US" sz="2300">
                <a:latin typeface="Arial"/>
                <a:ea typeface="Arial"/>
                <a:cs typeface="Arial"/>
                <a:sym typeface="Arial"/>
              </a:rPr>
              <a:t>Postihy za obtěžování se uplatňují stejně v celé organizaci bez ohledu na postavení zaměstnanců.</a:t>
            </a:r>
            <a:endParaRPr b="1" sz="2300">
              <a:latin typeface="Arial"/>
              <a:ea typeface="Arial"/>
              <a:cs typeface="Arial"/>
              <a:sym typeface="Arial"/>
            </a:endParaRPr>
          </a:p>
          <a:p>
            <a:pPr indent="0" lvl="0" marL="0" rtl="0" algn="l">
              <a:lnSpc>
                <a:spcPct val="150000"/>
              </a:lnSpc>
              <a:spcBef>
                <a:spcPts val="1000"/>
              </a:spcBef>
              <a:spcAft>
                <a:spcPts val="0"/>
              </a:spcAft>
              <a:buClr>
                <a:schemeClr val="dk1"/>
              </a:buClr>
              <a:buSzPct val="103703"/>
              <a:buNone/>
            </a:pPr>
            <a:r>
              <a:rPr b="1" lang="en-US" sz="2700">
                <a:latin typeface="Arial"/>
                <a:ea typeface="Arial"/>
                <a:cs typeface="Arial"/>
                <a:sym typeface="Arial"/>
              </a:rPr>
              <a:t>2. Zajistěte, aby zaměstnanci věděli o důvěrných ohlašovacích kanálech, jejichž prostřednictvím mohou hlásit případy sexuálního obtěžování, a měli k nim přístup.</a:t>
            </a:r>
            <a:endParaRPr sz="2700">
              <a:latin typeface="Arial"/>
              <a:ea typeface="Arial"/>
              <a:cs typeface="Arial"/>
              <a:sym typeface="Arial"/>
            </a:endParaRPr>
          </a:p>
          <a:p>
            <a:pPr indent="0" lvl="0" marL="0" rtl="0" algn="l">
              <a:lnSpc>
                <a:spcPct val="150000"/>
              </a:lnSpc>
              <a:spcBef>
                <a:spcPts val="1000"/>
              </a:spcBef>
              <a:spcAft>
                <a:spcPts val="0"/>
              </a:spcAft>
              <a:buClr>
                <a:schemeClr val="dk1"/>
              </a:buClr>
              <a:buSzPct val="103703"/>
              <a:buNone/>
            </a:pPr>
            <a:r>
              <a:rPr b="1" lang="en-US" sz="2700">
                <a:latin typeface="Arial"/>
                <a:ea typeface="Arial"/>
                <a:cs typeface="Arial"/>
                <a:sym typeface="Arial"/>
              </a:rPr>
              <a:t>3. Mějte směrnici proti obtěžování a zajistěte, aby ji všichni zaměstnanci podepsali.</a:t>
            </a:r>
            <a:endParaRPr/>
          </a:p>
          <a:p>
            <a:pPr indent="0" lvl="0" marL="0" rtl="0" algn="l">
              <a:lnSpc>
                <a:spcPct val="150000"/>
              </a:lnSpc>
              <a:spcBef>
                <a:spcPts val="1000"/>
              </a:spcBef>
              <a:spcAft>
                <a:spcPts val="0"/>
              </a:spcAft>
              <a:buClr>
                <a:schemeClr val="dk1"/>
              </a:buClr>
              <a:buSzPct val="103703"/>
              <a:buNone/>
            </a:pPr>
            <a:r>
              <a:rPr b="1" lang="en-US" sz="2700">
                <a:latin typeface="Arial"/>
                <a:ea typeface="Arial"/>
                <a:cs typeface="Arial"/>
                <a:sym typeface="Arial"/>
              </a:rPr>
              <a:t>4. Proveďte povinné školení o prevenci sexuálního obtěžování pro všechny zaměstnance.</a:t>
            </a:r>
            <a:endParaRPr/>
          </a:p>
          <a:p>
            <a:pPr indent="0" lvl="0" marL="0" rtl="0" algn="l">
              <a:lnSpc>
                <a:spcPct val="150000"/>
              </a:lnSpc>
              <a:spcBef>
                <a:spcPts val="1000"/>
              </a:spcBef>
              <a:spcAft>
                <a:spcPts val="0"/>
              </a:spcAft>
              <a:buClr>
                <a:schemeClr val="dk1"/>
              </a:buClr>
              <a:buSzPct val="103703"/>
              <a:buNone/>
            </a:pPr>
            <a:r>
              <a:rPr b="1" lang="en-US" sz="2700">
                <a:latin typeface="Arial"/>
                <a:ea typeface="Arial"/>
                <a:cs typeface="Arial"/>
                <a:sym typeface="Arial"/>
              </a:rPr>
              <a:t>5. Nečekejte na hlášení zaměstnanců, abyste zjistili rozsah problému ve vaší společnosti.</a:t>
            </a:r>
            <a:endParaRPr/>
          </a:p>
        </p:txBody>
      </p:sp>
      <p:pic>
        <p:nvPicPr>
          <p:cNvPr id="266" name="Google Shape;266;p14"/>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267" name="Google Shape;267;p14"/>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ph type="title"/>
          </p:nvPr>
        </p:nvSpPr>
        <p:spPr>
          <a:xfrm>
            <a:off x="632951" y="0"/>
            <a:ext cx="5463049" cy="1482689"/>
          </a:xfrm>
          <a:prstGeom prst="rect">
            <a:avLst/>
          </a:prstGeom>
          <a:solidFill>
            <a:srgbClr val="8FAAD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AngsanaUPC"/>
              <a:buNone/>
            </a:pPr>
            <a:r>
              <a:rPr b="1" lang="en-US" sz="2400">
                <a:latin typeface="Arial"/>
                <a:ea typeface="Arial"/>
                <a:cs typeface="Arial"/>
                <a:sym typeface="Arial"/>
              </a:rPr>
              <a:t>Rozdíly v odměňování žen a mužů</a:t>
            </a:r>
            <a:br>
              <a:rPr b="1" lang="en-US" sz="2900">
                <a:latin typeface="Arial"/>
                <a:ea typeface="Arial"/>
                <a:cs typeface="Arial"/>
                <a:sym typeface="Arial"/>
              </a:rPr>
            </a:br>
            <a:br>
              <a:rPr b="1" lang="en-US" sz="2900">
                <a:latin typeface="Arial"/>
                <a:ea typeface="Arial"/>
                <a:cs typeface="Arial"/>
                <a:sym typeface="Arial"/>
              </a:rPr>
            </a:br>
            <a:r>
              <a:rPr lang="en-US" sz="2000">
                <a:latin typeface="Arial"/>
                <a:ea typeface="Arial"/>
                <a:cs typeface="Arial"/>
                <a:sym typeface="Arial"/>
              </a:rPr>
              <a:t>Situace v oblasti rozdílů v odměňování žen a mužů v EU</a:t>
            </a:r>
            <a:endParaRPr sz="3100">
              <a:latin typeface="Arial"/>
              <a:ea typeface="Arial"/>
              <a:cs typeface="Arial"/>
              <a:sym typeface="Arial"/>
            </a:endParaRPr>
          </a:p>
        </p:txBody>
      </p:sp>
      <p:sp>
        <p:nvSpPr>
          <p:cNvPr id="274" name="Google Shape;274;p15"/>
          <p:cNvSpPr txBox="1"/>
          <p:nvPr>
            <p:ph idx="1" type="body"/>
          </p:nvPr>
        </p:nvSpPr>
        <p:spPr>
          <a:xfrm>
            <a:off x="632950" y="1778000"/>
            <a:ext cx="5640849" cy="4710668"/>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0"/>
              </a:spcBef>
              <a:spcAft>
                <a:spcPts val="0"/>
              </a:spcAft>
              <a:buClr>
                <a:srgbClr val="0070C0"/>
              </a:buClr>
              <a:buSzPts val="2300"/>
              <a:buChar char="•"/>
            </a:pPr>
            <a:r>
              <a:rPr b="0" lang="en-US" sz="2000">
                <a:solidFill>
                  <a:srgbClr val="0070C0"/>
                </a:solidFill>
                <a:latin typeface="Arial"/>
                <a:ea typeface="Arial"/>
                <a:cs typeface="Arial"/>
                <a:sym typeface="Arial"/>
              </a:rPr>
              <a:t>Rozdíl v odměňování žen a mužů je rozdíl v průměrném hrubém hodinovém výdělku žen a mužů.</a:t>
            </a:r>
            <a:endParaRPr sz="1800">
              <a:latin typeface="Arial"/>
              <a:ea typeface="Arial"/>
              <a:cs typeface="Arial"/>
              <a:sym typeface="Arial"/>
            </a:endParaRPr>
          </a:p>
          <a:p>
            <a:pPr indent="-196850" lvl="0" marL="228600" rtl="0" algn="l">
              <a:lnSpc>
                <a:spcPct val="90000"/>
              </a:lnSpc>
              <a:spcBef>
                <a:spcPts val="1000"/>
              </a:spcBef>
              <a:spcAft>
                <a:spcPts val="0"/>
              </a:spcAft>
              <a:buClr>
                <a:schemeClr val="dk1"/>
              </a:buClr>
              <a:buSzPts val="2300"/>
              <a:buChar char="•"/>
            </a:pPr>
            <a:r>
              <a:rPr b="0" lang="en-US" sz="2000">
                <a:latin typeface="Arial"/>
                <a:ea typeface="Arial"/>
                <a:cs typeface="Arial"/>
                <a:sym typeface="Arial"/>
              </a:rPr>
              <a:t>Rozdíl v odměňování žen a mužů činí v roce 2020 v EU-27 13,0 % a od roku 2010 se snížil pouze o 2,8 procentního bodu.</a:t>
            </a:r>
            <a:endParaRPr/>
          </a:p>
          <a:p>
            <a:pPr indent="-196850" lvl="0" marL="228600" rtl="0" algn="l">
              <a:lnSpc>
                <a:spcPct val="90000"/>
              </a:lnSpc>
              <a:spcBef>
                <a:spcPts val="1000"/>
              </a:spcBef>
              <a:spcAft>
                <a:spcPts val="0"/>
              </a:spcAft>
              <a:buClr>
                <a:schemeClr val="dk1"/>
              </a:buClr>
              <a:buSzPts val="2300"/>
              <a:buChar char="•"/>
            </a:pPr>
            <a:r>
              <a:rPr b="0" lang="en-US" sz="2000">
                <a:latin typeface="Arial"/>
                <a:ea typeface="Arial"/>
                <a:cs typeface="Arial"/>
                <a:sym typeface="Arial"/>
              </a:rPr>
              <a:t>Ženy v EU si v roce 2019 vydělaly v průměru o 14,1 % méně na hodinu než muži (údaje za EU27). Přesto jsou mezi jednotlivými zeměmi EU obrovské rozdíly.</a:t>
            </a:r>
            <a:endParaRPr/>
          </a:p>
          <a:p>
            <a:pPr indent="-196850" lvl="0" marL="228600" rtl="0" algn="l">
              <a:lnSpc>
                <a:spcPct val="90000"/>
              </a:lnSpc>
              <a:spcBef>
                <a:spcPts val="1000"/>
              </a:spcBef>
              <a:spcAft>
                <a:spcPts val="0"/>
              </a:spcAft>
              <a:buClr>
                <a:schemeClr val="dk1"/>
              </a:buClr>
              <a:buSzPts val="2300"/>
              <a:buChar char="•"/>
            </a:pPr>
            <a:r>
              <a:rPr b="0" lang="en-US" sz="2000">
                <a:latin typeface="Arial"/>
                <a:ea typeface="Arial"/>
                <a:cs typeface="Arial"/>
                <a:sym typeface="Arial"/>
              </a:rPr>
              <a:t>U žen s dětmi, barevných žen, uprchlic a migrantek a žen se zdravotním postižením je toto číslo ještě nižší. </a:t>
            </a:r>
            <a:endParaRPr sz="1800">
              <a:latin typeface="Arial"/>
              <a:ea typeface="Arial"/>
              <a:cs typeface="Arial"/>
              <a:sym typeface="Arial"/>
            </a:endParaRPr>
          </a:p>
        </p:txBody>
      </p:sp>
      <p:pic>
        <p:nvPicPr>
          <p:cNvPr descr="Gender pay gap: How much less do women earn than men?" id="275" name="Google Shape;275;p15"/>
          <p:cNvPicPr preferRelativeResize="0"/>
          <p:nvPr>
            <p:ph idx="2" type="body"/>
          </p:nvPr>
        </p:nvPicPr>
        <p:blipFill rotWithShape="1">
          <a:blip r:embed="rId3">
            <a:alphaModFix/>
          </a:blip>
          <a:srcRect b="0" l="0" r="0" t="0"/>
          <a:stretch/>
        </p:blipFill>
        <p:spPr>
          <a:xfrm>
            <a:off x="6391034" y="43543"/>
            <a:ext cx="5168015" cy="6747485"/>
          </a:xfrm>
          <a:prstGeom prst="rect">
            <a:avLst/>
          </a:prstGeom>
          <a:noFill/>
          <a:ln>
            <a:noFill/>
          </a:ln>
        </p:spPr>
      </p:pic>
      <p:sp>
        <p:nvSpPr>
          <p:cNvPr id="276" name="Google Shape;276;p15"/>
          <p:cNvSpPr/>
          <p:nvPr/>
        </p:nvSpPr>
        <p:spPr>
          <a:xfrm>
            <a:off x="-1" y="6488666"/>
            <a:ext cx="2139900" cy="3231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https://ec.europa.eu</a:t>
            </a:r>
            <a:endParaRPr b="0" i="0" sz="1500" u="none" cap="none" strike="noStrike">
              <a:solidFill>
                <a:schemeClr val="dk1"/>
              </a:solidFill>
              <a:latin typeface="Arial"/>
              <a:ea typeface="Arial"/>
              <a:cs typeface="Arial"/>
              <a:sym typeface="Arial"/>
            </a:endParaRPr>
          </a:p>
        </p:txBody>
      </p:sp>
      <p:sp>
        <p:nvSpPr>
          <p:cNvPr id="277" name="Google Shape;277;p15"/>
          <p:cNvSpPr txBox="1"/>
          <p:nvPr/>
        </p:nvSpPr>
        <p:spPr>
          <a:xfrm>
            <a:off x="6880860" y="43543"/>
            <a:ext cx="4446270" cy="646331"/>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Black"/>
                <a:ea typeface="Arial Black"/>
                <a:cs typeface="Arial Black"/>
                <a:sym typeface="Arial Black"/>
              </a:rPr>
              <a:t>Rozdíly v odměňování žen a mužů</a:t>
            </a:r>
            <a:endParaRPr b="1" i="0" sz="1800" u="none" cap="none" strike="noStrike">
              <a:solidFill>
                <a:srgbClr val="000000"/>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Arial Black"/>
              <a:ea typeface="Arial Black"/>
              <a:cs typeface="Arial Black"/>
              <a:sym typeface="Arial Black"/>
            </a:endParaRPr>
          </a:p>
        </p:txBody>
      </p:sp>
      <p:sp>
        <p:nvSpPr>
          <p:cNvPr id="278" name="Google Shape;278;p15"/>
          <p:cNvSpPr txBox="1"/>
          <p:nvPr/>
        </p:nvSpPr>
        <p:spPr>
          <a:xfrm>
            <a:off x="6391034" y="741344"/>
            <a:ext cx="1870710" cy="830997"/>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Black"/>
                <a:ea typeface="Arial Black"/>
                <a:cs typeface="Arial Black"/>
                <a:sym typeface="Arial Black"/>
              </a:rPr>
              <a:t>O kolik méně vydělávají ženy než muži?</a:t>
            </a:r>
            <a:endParaRPr/>
          </a:p>
        </p:txBody>
      </p:sp>
      <p:sp>
        <p:nvSpPr>
          <p:cNvPr id="279" name="Google Shape;279;p15"/>
          <p:cNvSpPr txBox="1"/>
          <p:nvPr/>
        </p:nvSpPr>
        <p:spPr>
          <a:xfrm>
            <a:off x="9688339" y="741344"/>
            <a:ext cx="1870710" cy="861774"/>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rgbClr val="000000"/>
                </a:solidFill>
                <a:latin typeface="Arial Black"/>
                <a:ea typeface="Arial Black"/>
                <a:cs typeface="Arial Black"/>
                <a:sym typeface="Arial Black"/>
              </a:rPr>
              <a:t>Rozdíl mezi průměrným hrubým hodinovým výdělkem mužů a žen jako % hrubého výdělku mužů, 2020.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1117597" y="15644"/>
            <a:ext cx="10515600" cy="1012262"/>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ngsanaUPC"/>
              <a:buNone/>
            </a:pPr>
            <a:r>
              <a:rPr lang="en-US" sz="3200">
                <a:latin typeface="Arial"/>
                <a:ea typeface="Arial"/>
                <a:cs typeface="Arial"/>
                <a:sym typeface="Arial"/>
              </a:rPr>
              <a:t>Faktory, které přispívají k nerovnosti v odměňování</a:t>
            </a:r>
            <a:endParaRPr sz="3600">
              <a:latin typeface="Arial"/>
              <a:ea typeface="Arial"/>
              <a:cs typeface="Arial"/>
              <a:sym typeface="Arial"/>
            </a:endParaRPr>
          </a:p>
        </p:txBody>
      </p:sp>
      <p:sp>
        <p:nvSpPr>
          <p:cNvPr id="286" name="Google Shape;286;p16"/>
          <p:cNvSpPr txBox="1"/>
          <p:nvPr>
            <p:ph idx="1" type="body"/>
          </p:nvPr>
        </p:nvSpPr>
        <p:spPr>
          <a:xfrm>
            <a:off x="558800" y="1225474"/>
            <a:ext cx="2917500" cy="4946700"/>
          </a:xfrm>
          <a:prstGeom prst="rect">
            <a:avLst/>
          </a:prstGeom>
          <a:solidFill>
            <a:srgbClr val="8FAADC"/>
          </a:solid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Arial"/>
                <a:ea typeface="Arial"/>
                <a:cs typeface="Arial"/>
                <a:sym typeface="Arial"/>
              </a:rPr>
              <a:t>Ocenění práce</a:t>
            </a:r>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Arial"/>
              <a:ea typeface="Arial"/>
              <a:cs typeface="Arial"/>
              <a:sym typeface="Arial"/>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Arial"/>
                <a:ea typeface="Arial"/>
                <a:cs typeface="Arial"/>
                <a:sym typeface="Arial"/>
              </a:rPr>
              <a:t>Segregace</a:t>
            </a:r>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Arial"/>
              <a:ea typeface="Arial"/>
              <a:cs typeface="Arial"/>
              <a:sym typeface="Arial"/>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Arial"/>
                <a:ea typeface="Arial"/>
                <a:cs typeface="Arial"/>
                <a:sym typeface="Arial"/>
              </a:rPr>
              <a:t>Stereotypy</a:t>
            </a:r>
            <a:endParaRPr sz="2000">
              <a:latin typeface="Arial"/>
              <a:ea typeface="Arial"/>
              <a:cs typeface="Arial"/>
              <a:sym typeface="Arial"/>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Arial"/>
              <a:ea typeface="Arial"/>
              <a:cs typeface="Arial"/>
              <a:sym typeface="Arial"/>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Arial"/>
                <a:ea typeface="Arial"/>
                <a:cs typeface="Arial"/>
                <a:sym typeface="Arial"/>
              </a:rPr>
              <a:t>Rovnováha pracovního a soukromého života</a:t>
            </a:r>
            <a:endParaRPr sz="2400">
              <a:latin typeface="Arial"/>
              <a:ea typeface="Arial"/>
              <a:cs typeface="Arial"/>
              <a:sym typeface="Arial"/>
            </a:endParaRPr>
          </a:p>
        </p:txBody>
      </p:sp>
      <p:sp>
        <p:nvSpPr>
          <p:cNvPr id="287" name="Google Shape;287;p16"/>
          <p:cNvSpPr txBox="1"/>
          <p:nvPr>
            <p:ph idx="2" type="body"/>
          </p:nvPr>
        </p:nvSpPr>
        <p:spPr>
          <a:xfrm>
            <a:off x="3638213" y="1410680"/>
            <a:ext cx="7772400" cy="45850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sz="2000">
                <a:latin typeface="Arial"/>
                <a:ea typeface="Arial"/>
                <a:cs typeface="Arial"/>
                <a:sym typeface="Arial"/>
              </a:rPr>
              <a:t> Dovednosti žen jsou ve srovnání s muži méně ceněny.</a:t>
            </a:r>
            <a:endParaRPr/>
          </a:p>
          <a:p>
            <a:pPr indent="0" lvl="0" marL="0" rtl="0" algn="l">
              <a:lnSpc>
                <a:spcPct val="90000"/>
              </a:lnSpc>
              <a:spcBef>
                <a:spcPts val="1000"/>
              </a:spcBef>
              <a:spcAft>
                <a:spcPts val="0"/>
              </a:spcAft>
              <a:buClr>
                <a:schemeClr val="dk1"/>
              </a:buClr>
              <a:buSzPts val="28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sz="2000">
                <a:latin typeface="Arial"/>
                <a:ea typeface="Arial"/>
                <a:cs typeface="Arial"/>
                <a:sym typeface="Arial"/>
              </a:rPr>
              <a:t> Ženy a muži mají stále tendenci pracovat na různých pracovních místech.</a:t>
            </a:r>
            <a:endParaRPr/>
          </a:p>
          <a:p>
            <a:pPr indent="0" lvl="0" marL="0" rtl="0" algn="l">
              <a:lnSpc>
                <a:spcPct val="90000"/>
              </a:lnSpc>
              <a:spcBef>
                <a:spcPts val="1000"/>
              </a:spcBef>
              <a:spcAft>
                <a:spcPts val="0"/>
              </a:spcAft>
              <a:buClr>
                <a:schemeClr val="dk1"/>
              </a:buClr>
              <a:buSzPts val="28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sz="2000">
                <a:latin typeface="Arial"/>
                <a:ea typeface="Arial"/>
                <a:cs typeface="Arial"/>
                <a:sym typeface="Arial"/>
              </a:rPr>
              <a:t> Ženy často pracují v méně ceněných a hůře placených odvětvích ekonomiky.</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Font typeface="Noto Sans Symbols"/>
              <a:buChar char="⮚"/>
            </a:pPr>
            <a:r>
              <a:rPr lang="en-US" sz="2000">
                <a:latin typeface="Arial"/>
                <a:ea typeface="Arial"/>
                <a:cs typeface="Arial"/>
                <a:sym typeface="Arial"/>
              </a:rPr>
              <a:t> Více žen si bere rodičovskou dovolenou. Nedostatek zařízení péče o děti znamená, že ženy jsou často nuceny opustit trh práce.</a:t>
            </a:r>
            <a:endParaRPr/>
          </a:p>
        </p:txBody>
      </p:sp>
      <p:pic>
        <p:nvPicPr>
          <p:cNvPr id="288" name="Google Shape;288;p16"/>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289" name="Google Shape;289;p16"/>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7"/>
          <p:cNvSpPr txBox="1"/>
          <p:nvPr>
            <p:ph type="title"/>
          </p:nvPr>
        </p:nvSpPr>
        <p:spPr>
          <a:xfrm>
            <a:off x="445885" y="235669"/>
            <a:ext cx="11190662" cy="956615"/>
          </a:xfrm>
          <a:prstGeom prst="rect">
            <a:avLst/>
          </a:prstGeom>
          <a:solidFill>
            <a:srgbClr val="B3C6E7"/>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2800">
                <a:solidFill>
                  <a:schemeClr val="lt1"/>
                </a:solidFill>
                <a:latin typeface="Arial"/>
                <a:ea typeface="Arial"/>
                <a:cs typeface="Arial"/>
                <a:sym typeface="Arial"/>
              </a:rPr>
              <a:t>Proč je důležité odstranit rozdíly v odměňování žen a mužů?</a:t>
            </a:r>
            <a:endParaRPr sz="2800">
              <a:solidFill>
                <a:schemeClr val="lt1"/>
              </a:solidFill>
              <a:latin typeface="Arial"/>
              <a:ea typeface="Arial"/>
              <a:cs typeface="Arial"/>
              <a:sym typeface="Arial"/>
            </a:endParaRPr>
          </a:p>
        </p:txBody>
      </p:sp>
      <p:sp>
        <p:nvSpPr>
          <p:cNvPr id="296" name="Google Shape;296;p17"/>
          <p:cNvSpPr txBox="1"/>
          <p:nvPr>
            <p:ph idx="1" type="body"/>
          </p:nvPr>
        </p:nvSpPr>
        <p:spPr>
          <a:xfrm>
            <a:off x="580063" y="3499337"/>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97" name="Google Shape;297;p17"/>
          <p:cNvSpPr/>
          <p:nvPr/>
        </p:nvSpPr>
        <p:spPr>
          <a:xfrm>
            <a:off x="594065" y="1466925"/>
            <a:ext cx="10146025" cy="4375516"/>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15000"/>
              </a:lnSpc>
              <a:spcBef>
                <a:spcPts val="0"/>
              </a:spcBef>
              <a:spcAft>
                <a:spcPts val="0"/>
              </a:spcAft>
              <a:buNone/>
            </a:pPr>
            <a:r>
              <a:rPr b="1" i="0" lang="en-US" sz="2000" u="none" cap="none" strike="noStrike">
                <a:solidFill>
                  <a:srgbClr val="000000"/>
                </a:solidFill>
                <a:latin typeface="Calibri"/>
                <a:ea typeface="Calibri"/>
                <a:cs typeface="Calibri"/>
                <a:sym typeface="Calibri"/>
              </a:rPr>
              <a:t>Video:</a:t>
            </a:r>
            <a:endParaRPr b="0" i="0" sz="2000" u="none" cap="none" strike="noStrike">
              <a:solidFill>
                <a:srgbClr val="000000"/>
              </a:solidFill>
              <a:latin typeface="Calibri"/>
              <a:ea typeface="Calibri"/>
              <a:cs typeface="Calibri"/>
              <a:sym typeface="Calibri"/>
            </a:endParaRPr>
          </a:p>
          <a:p>
            <a:pPr indent="0" lvl="0" marL="0" marR="0" rtl="0" algn="l">
              <a:lnSpc>
                <a:spcPct val="115000"/>
              </a:lnSpc>
              <a:spcBef>
                <a:spcPts val="800"/>
              </a:spcBef>
              <a:spcAft>
                <a:spcPts val="0"/>
              </a:spcAft>
              <a:buNone/>
            </a:pPr>
            <a:r>
              <a:rPr b="0" i="0" lang="en-US" sz="2000" u="none" cap="none" strike="noStrike">
                <a:solidFill>
                  <a:srgbClr val="000000"/>
                </a:solidFill>
                <a:latin typeface="Calibri"/>
                <a:ea typeface="Calibri"/>
                <a:cs typeface="Calibri"/>
                <a:sym typeface="Calibri"/>
              </a:rPr>
              <a:t>1.  Ukončeme násilí a obtěžování na základě pohlaví ve světě práce</a:t>
            </a:r>
            <a:endParaRPr/>
          </a:p>
          <a:p>
            <a:pPr indent="0" lvl="0" marL="0" marR="0" rtl="0" algn="l">
              <a:lnSpc>
                <a:spcPct val="115000"/>
              </a:lnSpc>
              <a:spcBef>
                <a:spcPts val="800"/>
              </a:spcBef>
              <a:spcAft>
                <a:spcPts val="0"/>
              </a:spcAft>
              <a:buNone/>
            </a:pPr>
            <a:r>
              <a:rPr b="0" i="0" lang="en-US" sz="2000" u="sng" cap="none" strike="noStrike">
                <a:solidFill>
                  <a:srgbClr val="0000FF"/>
                </a:solidFill>
                <a:latin typeface="Calibri"/>
                <a:ea typeface="Calibri"/>
                <a:cs typeface="Calibri"/>
                <a:sym typeface="Calibri"/>
                <a:hlinkClick r:id="rId3">
                  <a:extLst>
                    <a:ext uri="{A12FA001-AC4F-418D-AE19-62706E023703}">
                      <ahyp:hlinkClr val="tx"/>
                    </a:ext>
                  </a:extLst>
                </a:hlinkClick>
              </a:rPr>
              <a:t>https://www.youtube.com/watch?v=KjvtOIAtNsA</a:t>
            </a:r>
            <a:r>
              <a:rPr b="0" i="0" lang="en-US" sz="20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800"/>
              </a:spcBef>
              <a:spcAft>
                <a:spcPts val="0"/>
              </a:spcAft>
              <a:buNone/>
            </a:pPr>
            <a:r>
              <a:rPr b="0" i="0" lang="en-US" sz="2000" u="none" cap="none" strike="noStrike">
                <a:solidFill>
                  <a:srgbClr val="000000"/>
                </a:solidFill>
                <a:latin typeface="Calibri"/>
                <a:ea typeface="Calibri"/>
                <a:cs typeface="Calibri"/>
                <a:sym typeface="Calibri"/>
              </a:rPr>
              <a:t>EPIC: Proč stále existují rozdíly v odměňování žen a mužů?</a:t>
            </a:r>
            <a:endParaRPr/>
          </a:p>
          <a:p>
            <a:pPr indent="0" lvl="0" marL="0" marR="0" rtl="0" algn="l">
              <a:lnSpc>
                <a:spcPct val="115000"/>
              </a:lnSpc>
              <a:spcBef>
                <a:spcPts val="800"/>
              </a:spcBef>
              <a:spcAft>
                <a:spcPts val="0"/>
              </a:spcAft>
              <a:buNone/>
            </a:pPr>
            <a:r>
              <a:rPr b="0" i="0" lang="en-US" sz="2000" u="none" cap="none" strike="noStrike">
                <a:solidFill>
                  <a:srgbClr val="000000"/>
                </a:solidFill>
                <a:latin typeface="Calibri"/>
                <a:ea typeface="Calibri"/>
                <a:cs typeface="Calibri"/>
                <a:sym typeface="Calibri"/>
              </a:rPr>
              <a:t>2. </a:t>
            </a:r>
            <a:r>
              <a:rPr b="0" i="0" lang="en-US" sz="2000" u="sng" cap="none" strike="noStrike">
                <a:solidFill>
                  <a:srgbClr val="0000FF"/>
                </a:solidFill>
                <a:latin typeface="Calibri"/>
                <a:ea typeface="Calibri"/>
                <a:cs typeface="Calibri"/>
                <a:sym typeface="Calibri"/>
                <a:hlinkClick r:id="rId4">
                  <a:extLst>
                    <a:ext uri="{A12FA001-AC4F-418D-AE19-62706E023703}">
                      <ahyp:hlinkClr val="tx"/>
                    </a:ext>
                  </a:extLst>
                </a:hlinkClick>
              </a:rPr>
              <a:t>https://www.youtube.com/watch?v=wa1El_VZ5q4</a:t>
            </a:r>
            <a:r>
              <a:rPr b="0" i="0" lang="en-US" sz="20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800"/>
              </a:spcBef>
              <a:spcAft>
                <a:spcPts val="0"/>
              </a:spcAft>
              <a:buNone/>
            </a:pPr>
            <a:r>
              <a:rPr b="0" i="0" lang="en-US" sz="2000" u="none" cap="none" strike="noStrike">
                <a:solidFill>
                  <a:srgbClr val="000000"/>
                </a:solidFill>
                <a:latin typeface="Calibri"/>
                <a:ea typeface="Calibri"/>
                <a:cs typeface="Calibri"/>
                <a:sym typeface="Calibri"/>
              </a:rPr>
              <a:t>    </a:t>
            </a:r>
            <a:r>
              <a:rPr b="0" i="0" lang="en-US" sz="2000" u="sng" cap="none" strike="noStrike">
                <a:solidFill>
                  <a:srgbClr val="0000FF"/>
                </a:solidFill>
                <a:latin typeface="Calibri"/>
                <a:ea typeface="Calibri"/>
                <a:cs typeface="Calibri"/>
                <a:sym typeface="Calibri"/>
                <a:hlinkClick r:id="rId5">
                  <a:extLst>
                    <a:ext uri="{A12FA001-AC4F-418D-AE19-62706E023703}">
                      <ahyp:hlinkClr val="tx"/>
                    </a:ext>
                  </a:extLst>
                </a:hlinkClick>
              </a:rPr>
              <a:t>https://news.un.org/en/story/2022/09/1126901</a:t>
            </a:r>
            <a:r>
              <a:rPr b="0" i="0" lang="en-US" sz="2000" u="none" cap="none" strike="noStrike">
                <a:solidFill>
                  <a:srgbClr val="000000"/>
                </a:solidFill>
                <a:latin typeface="Calibri"/>
                <a:ea typeface="Calibri"/>
                <a:cs typeface="Calibri"/>
                <a:sym typeface="Calibri"/>
              </a:rPr>
              <a:t> </a:t>
            </a:r>
            <a:endParaRPr/>
          </a:p>
          <a:p>
            <a:pPr indent="0" lvl="0" marL="0" marR="0" rtl="0" algn="l">
              <a:lnSpc>
                <a:spcPct val="115000"/>
              </a:lnSpc>
              <a:spcBef>
                <a:spcPts val="800"/>
              </a:spcBef>
              <a:spcAft>
                <a:spcPts val="0"/>
              </a:spcAft>
              <a:buNone/>
            </a:pPr>
            <a:r>
              <a:rPr b="0" i="0" lang="en-US" sz="2000" u="none" cap="none" strike="noStrike">
                <a:solidFill>
                  <a:srgbClr val="000000"/>
                </a:solidFill>
                <a:latin typeface="Calibri"/>
                <a:ea typeface="Calibri"/>
                <a:cs typeface="Calibri"/>
                <a:sym typeface="Calibri"/>
              </a:rPr>
              <a:t>3. FamUnDo – Inovativní projekt na zlepšení pracovních podmínek pro lepší balanc s osobních životem. </a:t>
            </a:r>
            <a:endParaRPr/>
          </a:p>
          <a:p>
            <a:pPr indent="0" lvl="0" marL="0" marR="0" rtl="0" algn="l">
              <a:lnSpc>
                <a:spcPct val="115000"/>
              </a:lnSpc>
              <a:spcBef>
                <a:spcPts val="800"/>
              </a:spcBef>
              <a:spcAft>
                <a:spcPts val="0"/>
              </a:spcAft>
              <a:buNone/>
            </a:pPr>
            <a:r>
              <a:rPr b="0" i="0" lang="en-US" sz="2000" u="sng" cap="none" strike="noStrike">
                <a:solidFill>
                  <a:srgbClr val="0000FF"/>
                </a:solidFill>
                <a:latin typeface="Calibri"/>
                <a:ea typeface="Calibri"/>
                <a:cs typeface="Calibri"/>
                <a:sym typeface="Calibri"/>
                <a:hlinkClick r:id="rId6">
                  <a:extLst>
                    <a:ext uri="{A12FA001-AC4F-418D-AE19-62706E023703}">
                      <ahyp:hlinkClr val="tx"/>
                    </a:ext>
                  </a:extLst>
                </a:hlinkClick>
              </a:rPr>
              <a:t>https://lpf.lt/family-learning.eu/?page=outcomes</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alibri"/>
                <a:ea typeface="Calibri"/>
                <a:cs typeface="Calibri"/>
                <a:sym typeface="Calibri"/>
              </a:rPr>
              <a:t>  </a:t>
            </a:r>
            <a:endParaRPr b="0" i="0" sz="2800" u="none" cap="none" strike="noStrike">
              <a:solidFill>
                <a:srgbClr val="1155CC"/>
              </a:solidFill>
              <a:latin typeface="AngsanaUPC"/>
              <a:ea typeface="AngsanaUPC"/>
              <a:cs typeface="AngsanaUPC"/>
              <a:sym typeface="AngsanaUPC"/>
            </a:endParaRPr>
          </a:p>
          <a:p>
            <a:pPr indent="0" lvl="0" marL="0" marR="0" rtl="0" algn="l">
              <a:lnSpc>
                <a:spcPct val="100000"/>
              </a:lnSpc>
              <a:spcBef>
                <a:spcPts val="800"/>
              </a:spcBef>
              <a:spcAft>
                <a:spcPts val="0"/>
              </a:spcAft>
              <a:buClr>
                <a:schemeClr val="dk1"/>
              </a:buClr>
              <a:buSzPts val="1800"/>
              <a:buFont typeface="Calibri"/>
              <a:buNone/>
            </a:pPr>
            <a:r>
              <a:t/>
            </a:r>
            <a:endParaRPr b="0" i="0" sz="1800" u="none" cap="none" strike="noStrike">
              <a:solidFill>
                <a:srgbClr val="1155CC"/>
              </a:solidFill>
              <a:latin typeface="AngsanaUPC"/>
              <a:ea typeface="AngsanaUPC"/>
              <a:cs typeface="AngsanaUPC"/>
              <a:sym typeface="AngsanaUPC"/>
            </a:endParaRPr>
          </a:p>
        </p:txBody>
      </p:sp>
      <p:pic>
        <p:nvPicPr>
          <p:cNvPr id="298" name="Google Shape;298;p17"/>
          <p:cNvPicPr preferRelativeResize="0"/>
          <p:nvPr/>
        </p:nvPicPr>
        <p:blipFill rotWithShape="1">
          <a:blip r:embed="rId7">
            <a:alphaModFix/>
          </a:blip>
          <a:srcRect b="0" l="0" r="0" t="0"/>
          <a:stretch/>
        </p:blipFill>
        <p:spPr>
          <a:xfrm>
            <a:off x="11229841" y="2184959"/>
            <a:ext cx="962159" cy="2057687"/>
          </a:xfrm>
          <a:prstGeom prst="rect">
            <a:avLst/>
          </a:prstGeom>
          <a:noFill/>
          <a:ln>
            <a:noFill/>
          </a:ln>
        </p:spPr>
      </p:pic>
      <p:pic>
        <p:nvPicPr>
          <p:cNvPr id="299" name="Google Shape;299;p17"/>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pic>
        <p:nvPicPr>
          <p:cNvPr id="300" name="Google Shape;300;p17"/>
          <p:cNvPicPr preferRelativeResize="0"/>
          <p:nvPr/>
        </p:nvPicPr>
        <p:blipFill rotWithShape="1">
          <a:blip r:embed="rId8">
            <a:alphaModFix/>
          </a:blip>
          <a:srcRect b="0" l="0" r="0" t="0"/>
          <a:stretch/>
        </p:blipFill>
        <p:spPr>
          <a:xfrm rot="5400000">
            <a:off x="8871339" y="4999991"/>
            <a:ext cx="1171993" cy="2761725"/>
          </a:xfrm>
          <a:prstGeom prst="rect">
            <a:avLst/>
          </a:prstGeom>
          <a:noFill/>
          <a:ln>
            <a:noFill/>
          </a:ln>
        </p:spPr>
      </p:pic>
      <p:sp>
        <p:nvSpPr>
          <p:cNvPr id="301" name="Google Shape;301;p17"/>
          <p:cNvSpPr/>
          <p:nvPr/>
        </p:nvSpPr>
        <p:spPr>
          <a:xfrm>
            <a:off x="647327" y="4503776"/>
            <a:ext cx="1847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latin typeface="Arial"/>
              <a:ea typeface="Arial"/>
              <a:cs typeface="Arial"/>
              <a:sym typeface="Arial"/>
            </a:endParaRPr>
          </a:p>
        </p:txBody>
      </p:sp>
      <p:pic>
        <p:nvPicPr>
          <p:cNvPr descr="https://www.eqs.com/app/uploads/2020/03/EQS-Blog_Sexual-Harassment-768x432.jpg" id="308" name="Google Shape;308;p18"/>
          <p:cNvPicPr preferRelativeResize="0"/>
          <p:nvPr>
            <p:ph idx="1" type="body"/>
          </p:nvPr>
        </p:nvPicPr>
        <p:blipFill rotWithShape="1">
          <a:blip r:embed="rId3">
            <a:alphaModFix/>
          </a:blip>
          <a:srcRect b="0" l="0" r="0" t="0"/>
          <a:stretch/>
        </p:blipFill>
        <p:spPr>
          <a:xfrm>
            <a:off x="1" y="-1"/>
            <a:ext cx="12192000" cy="6858000"/>
          </a:xfrm>
          <a:prstGeom prst="rect">
            <a:avLst/>
          </a:prstGeom>
          <a:noFill/>
          <a:ln>
            <a:noFill/>
          </a:ln>
        </p:spPr>
      </p:pic>
      <p:sp>
        <p:nvSpPr>
          <p:cNvPr id="309" name="Google Shape;309;p18"/>
          <p:cNvSpPr/>
          <p:nvPr/>
        </p:nvSpPr>
        <p:spPr>
          <a:xfrm>
            <a:off x="-1" y="2055814"/>
            <a:ext cx="5087389" cy="4802186"/>
          </a:xfrm>
          <a:prstGeom prst="ellipse">
            <a:avLst/>
          </a:prstGeom>
          <a:blipFill rotWithShape="1">
            <a:blip r:embed="rId4">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50800">
              <a:srgbClr val="D8E2F3">
                <a:alpha val="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Prozkoumejte údaje obsažené ve zprávě Global Wage Report 2018</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Porovnejte a diskutujte o údajích za svou zemi a další vybranou zemi EU.</a:t>
            </a:r>
            <a:endParaRPr b="0" i="0" sz="3200" u="none" cap="none" strike="noStrike">
              <a:solidFill>
                <a:schemeClr val="lt1"/>
              </a:solidFill>
              <a:latin typeface="Arial"/>
              <a:ea typeface="Arial"/>
              <a:cs typeface="Arial"/>
              <a:sym typeface="Arial"/>
            </a:endParaRPr>
          </a:p>
        </p:txBody>
      </p:sp>
      <p:sp>
        <p:nvSpPr>
          <p:cNvPr id="310" name="Google Shape;310;p18"/>
          <p:cNvSpPr/>
          <p:nvPr/>
        </p:nvSpPr>
        <p:spPr>
          <a:xfrm>
            <a:off x="4760422" y="5540115"/>
            <a:ext cx="7431577" cy="1151630"/>
          </a:xfrm>
          <a:prstGeom prst="ellipse">
            <a:avLst/>
          </a:prstGeom>
          <a:blipFill rotWithShape="1">
            <a:blip r:embed="rId4">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685800">
              <a:srgbClr val="D8E2F3">
                <a:alpha val="81568"/>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https://www.ilo.org/global/about-the-ilo/multimedia/maps-and-charts/enhanced/WCMS_650829/lang--en/index.htm</a:t>
            </a:r>
            <a:endParaRPr b="0" i="0" sz="1000" u="none" cap="none" strike="noStrike">
              <a:solidFill>
                <a:srgbClr val="000000"/>
              </a:solidFill>
              <a:latin typeface="Arial"/>
              <a:ea typeface="Arial"/>
              <a:cs typeface="Arial"/>
              <a:sym typeface="Arial"/>
            </a:endParaRPr>
          </a:p>
        </p:txBody>
      </p:sp>
      <p:sp>
        <p:nvSpPr>
          <p:cNvPr id="311" name="Google Shape;311;p18"/>
          <p:cNvSpPr/>
          <p:nvPr/>
        </p:nvSpPr>
        <p:spPr>
          <a:xfrm>
            <a:off x="-1" y="365125"/>
            <a:ext cx="12191999" cy="5077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Jak mohou společnosti předcházet sexuálnímu obtěžování na pracovišti</a:t>
            </a:r>
            <a:endParaRPr b="0" i="0" sz="27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399567" y="229801"/>
            <a:ext cx="7155663" cy="1564373"/>
          </a:xfrm>
          <a:prstGeom prst="rect">
            <a:avLst/>
          </a:prstGeom>
          <a:solidFill>
            <a:srgbClr val="B3C6E7"/>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b="1" lang="en-US" sz="3200">
                <a:solidFill>
                  <a:schemeClr val="lt1"/>
                </a:solidFill>
                <a:latin typeface="Arial"/>
                <a:ea typeface="Arial"/>
                <a:cs typeface="Arial"/>
                <a:sym typeface="Arial"/>
              </a:rPr>
              <a:t>Nedávný vývoj: </a:t>
            </a:r>
            <a:br>
              <a:rPr b="1" lang="en-US" sz="3200">
                <a:solidFill>
                  <a:schemeClr val="lt1"/>
                </a:solidFill>
                <a:latin typeface="Arial"/>
                <a:ea typeface="Arial"/>
                <a:cs typeface="Arial"/>
                <a:sym typeface="Arial"/>
              </a:rPr>
            </a:br>
            <a:r>
              <a:rPr lang="en-US" sz="2400">
                <a:solidFill>
                  <a:schemeClr val="lt1"/>
                </a:solidFill>
                <a:latin typeface="Arial"/>
                <a:ea typeface="Arial"/>
                <a:cs typeface="Arial"/>
                <a:sym typeface="Arial"/>
              </a:rPr>
              <a:t>V sedmdesátých letech 20. století došlo ke třem zlomům v podobě placené práce:</a:t>
            </a:r>
            <a:endParaRPr sz="3200">
              <a:latin typeface="Arial"/>
              <a:ea typeface="Arial"/>
              <a:cs typeface="Arial"/>
              <a:sym typeface="Arial"/>
            </a:endParaRPr>
          </a:p>
        </p:txBody>
      </p:sp>
      <p:sp>
        <p:nvSpPr>
          <p:cNvPr id="318" name="Google Shape;318;p19"/>
          <p:cNvSpPr txBox="1"/>
          <p:nvPr>
            <p:ph idx="1" type="body"/>
          </p:nvPr>
        </p:nvSpPr>
        <p:spPr>
          <a:xfrm>
            <a:off x="524931" y="2371430"/>
            <a:ext cx="11142137" cy="4771119"/>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800"/>
              <a:buFont typeface="Noto Sans Symbols"/>
              <a:buChar char="⮚"/>
            </a:pPr>
            <a:r>
              <a:rPr lang="en-US">
                <a:latin typeface="Arial"/>
                <a:ea typeface="Arial"/>
                <a:cs typeface="Arial"/>
                <a:sym typeface="Arial"/>
              </a:rPr>
              <a:t> 1 pružnější podmínky pracovních smluv a vzájemné povinnosti zaměstnavatele a zaměstnance; </a:t>
            </a:r>
            <a:endParaRPr/>
          </a:p>
          <a:p>
            <a:pPr indent="0" lvl="0" marL="0" rtl="0" algn="l">
              <a:lnSpc>
                <a:spcPct val="70000"/>
              </a:lnSpc>
              <a:spcBef>
                <a:spcPts val="0"/>
              </a:spcBef>
              <a:spcAft>
                <a:spcPts val="0"/>
              </a:spcAft>
              <a:buClr>
                <a:schemeClr val="dk1"/>
              </a:buClr>
              <a:buSzPts val="2800"/>
              <a:buNone/>
            </a:pPr>
            <a:r>
              <a:t/>
            </a:r>
            <a:endParaRPr>
              <a:latin typeface="Arial"/>
              <a:ea typeface="Arial"/>
              <a:cs typeface="Arial"/>
              <a:sym typeface="Arial"/>
            </a:endParaRPr>
          </a:p>
          <a:p>
            <a:pPr indent="-228600" lvl="0" marL="228600" rtl="0" algn="l">
              <a:lnSpc>
                <a:spcPct val="70000"/>
              </a:lnSpc>
              <a:spcBef>
                <a:spcPts val="0"/>
              </a:spcBef>
              <a:spcAft>
                <a:spcPts val="0"/>
              </a:spcAft>
              <a:buClr>
                <a:schemeClr val="dk1"/>
              </a:buClr>
              <a:buSzPts val="2800"/>
              <a:buFont typeface="Noto Sans Symbols"/>
              <a:buChar char="⮚"/>
            </a:pPr>
            <a:r>
              <a:rPr lang="en-US">
                <a:latin typeface="Arial"/>
                <a:ea typeface="Arial"/>
                <a:cs typeface="Arial"/>
                <a:sym typeface="Arial"/>
              </a:rPr>
              <a:t> 2 zintenzivnění pracovního úsilí na domácnost, zejména díky zvýšené účasti žen na výdělečné práci; </a:t>
            </a:r>
            <a:endParaRPr/>
          </a:p>
          <a:p>
            <a:pPr indent="0" lvl="0" marL="0" rtl="0" algn="l">
              <a:lnSpc>
                <a:spcPct val="70000"/>
              </a:lnSpc>
              <a:spcBef>
                <a:spcPts val="0"/>
              </a:spcBef>
              <a:spcAft>
                <a:spcPts val="0"/>
              </a:spcAft>
              <a:buClr>
                <a:schemeClr val="dk1"/>
              </a:buClr>
              <a:buSzPts val="2800"/>
              <a:buNone/>
            </a:pPr>
            <a:r>
              <a:t/>
            </a:r>
            <a:endParaRPr>
              <a:latin typeface="Arial"/>
              <a:ea typeface="Arial"/>
              <a:cs typeface="Arial"/>
              <a:sym typeface="Arial"/>
            </a:endParaRPr>
          </a:p>
          <a:p>
            <a:pPr indent="-228600" lvl="0" marL="228600" rtl="0" algn="l">
              <a:lnSpc>
                <a:spcPct val="70000"/>
              </a:lnSpc>
              <a:spcBef>
                <a:spcPts val="0"/>
              </a:spcBef>
              <a:spcAft>
                <a:spcPts val="0"/>
              </a:spcAft>
              <a:buClr>
                <a:schemeClr val="dk1"/>
              </a:buClr>
              <a:buSzPts val="2800"/>
              <a:buFont typeface="Noto Sans Symbols"/>
              <a:buChar char="⮚"/>
            </a:pPr>
            <a:r>
              <a:rPr lang="en-US">
                <a:latin typeface="Arial"/>
                <a:ea typeface="Arial"/>
                <a:cs typeface="Arial"/>
                <a:sym typeface="Arial"/>
              </a:rPr>
              <a:t> 3 změna poměru sil v institucích trhu práce.</a:t>
            </a:r>
            <a:endParaRPr/>
          </a:p>
          <a:p>
            <a:pPr indent="0" lvl="0" marL="0" rtl="0" algn="l">
              <a:lnSpc>
                <a:spcPct val="70000"/>
              </a:lnSpc>
              <a:spcBef>
                <a:spcPts val="0"/>
              </a:spcBef>
              <a:spcAft>
                <a:spcPts val="0"/>
              </a:spcAft>
              <a:buClr>
                <a:schemeClr val="dk1"/>
              </a:buClr>
              <a:buSzPts val="2800"/>
              <a:buNone/>
            </a:pPr>
            <a:r>
              <a:t/>
            </a:r>
            <a:endParaRPr sz="3200">
              <a:latin typeface="Arial"/>
              <a:ea typeface="Arial"/>
              <a:cs typeface="Arial"/>
              <a:sym typeface="Arial"/>
            </a:endParaRPr>
          </a:p>
          <a:p>
            <a:pPr indent="0" lvl="0" marL="0" rtl="0" algn="l">
              <a:lnSpc>
                <a:spcPct val="70000"/>
              </a:lnSpc>
              <a:spcBef>
                <a:spcPts val="1000"/>
              </a:spcBef>
              <a:spcAft>
                <a:spcPts val="0"/>
              </a:spcAft>
              <a:buClr>
                <a:schemeClr val="dk1"/>
              </a:buClr>
              <a:buSzPts val="2800"/>
              <a:buNone/>
            </a:pPr>
            <a:r>
              <a:rPr i="1" lang="en-US" sz="2400">
                <a:latin typeface="Arial"/>
                <a:ea typeface="Arial"/>
                <a:cs typeface="Arial"/>
                <a:sym typeface="Arial"/>
              </a:rPr>
              <a:t>Tyto tendence jsou nejvíce patrné v současné západní Evropě s jejím propracovaným rámcem sociálního zákonodárství moci v institucích trhu práce</a:t>
            </a:r>
            <a:r>
              <a:rPr i="1" lang="en-US" sz="3200">
                <a:latin typeface="Arial"/>
                <a:ea typeface="Arial"/>
                <a:cs typeface="Arial"/>
                <a:sym typeface="Arial"/>
              </a:rPr>
              <a:t>.</a:t>
            </a:r>
            <a:endParaRPr i="1" sz="3200">
              <a:latin typeface="Arial"/>
              <a:ea typeface="Arial"/>
              <a:cs typeface="Arial"/>
              <a:sym typeface="Arial"/>
            </a:endParaRPr>
          </a:p>
        </p:txBody>
      </p:sp>
      <p:pic>
        <p:nvPicPr>
          <p:cNvPr id="319" name="Google Shape;319;p19"/>
          <p:cNvPicPr preferRelativeResize="0"/>
          <p:nvPr/>
        </p:nvPicPr>
        <p:blipFill rotWithShape="1">
          <a:blip r:embed="rId3">
            <a:alphaModFix/>
          </a:blip>
          <a:srcRect b="0" l="0" r="0" t="0"/>
          <a:stretch/>
        </p:blipFill>
        <p:spPr>
          <a:xfrm rot="5400000">
            <a:off x="9218397" y="4573024"/>
            <a:ext cx="1361550" cy="3208405"/>
          </a:xfrm>
          <a:prstGeom prst="rect">
            <a:avLst/>
          </a:prstGeom>
          <a:noFill/>
          <a:ln>
            <a:noFill/>
          </a:ln>
        </p:spPr>
      </p:pic>
      <p:pic>
        <p:nvPicPr>
          <p:cNvPr id="320" name="Google Shape;320;p19"/>
          <p:cNvPicPr preferRelativeResize="0"/>
          <p:nvPr/>
        </p:nvPicPr>
        <p:blipFill rotWithShape="1">
          <a:blip r:embed="rId4">
            <a:alphaModFix/>
          </a:blip>
          <a:srcRect b="0" l="0" r="0" t="0"/>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783430" y="29102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latin typeface="AngsanaUPC"/>
                <a:ea typeface="AngsanaUPC"/>
                <a:cs typeface="AngsanaUPC"/>
                <a:sym typeface="AngsanaUPC"/>
              </a:rPr>
              <a:t>Témata</a:t>
            </a:r>
            <a:endParaRPr>
              <a:latin typeface="AngsanaUPC"/>
              <a:ea typeface="AngsanaUPC"/>
              <a:cs typeface="AngsanaUPC"/>
              <a:sym typeface="AngsanaUPC"/>
            </a:endParaRPr>
          </a:p>
        </p:txBody>
      </p:sp>
      <p:grpSp>
        <p:nvGrpSpPr>
          <p:cNvPr id="104" name="Google Shape;104;p2"/>
          <p:cNvGrpSpPr/>
          <p:nvPr/>
        </p:nvGrpSpPr>
        <p:grpSpPr>
          <a:xfrm>
            <a:off x="783430" y="1760064"/>
            <a:ext cx="10955988" cy="4351337"/>
            <a:chOff x="0" y="0"/>
            <a:chExt cx="10515600" cy="4351337"/>
          </a:xfrm>
        </p:grpSpPr>
        <p:cxnSp>
          <p:nvCxnSpPr>
            <p:cNvPr id="105" name="Google Shape;105;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000" u="none" cap="none" strike="noStrike">
                <a:solidFill>
                  <a:schemeClr val="dk1"/>
                </a:solidFill>
                <a:latin typeface="Arial"/>
                <a:ea typeface="Arial"/>
                <a:cs typeface="Arial"/>
                <a:sym typeface="Arial"/>
              </a:endParaRPr>
            </a:p>
          </p:txBody>
        </p:sp>
        <p:sp>
          <p:nvSpPr>
            <p:cNvPr id="107" name="Google Shape;107;p2"/>
            <p:cNvSpPr txBox="1"/>
            <p:nvPr/>
          </p:nvSpPr>
          <p:spPr>
            <a:xfrm>
              <a:off x="0" y="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Arial"/>
                  <a:ea typeface="Arial"/>
                  <a:cs typeface="Arial"/>
                  <a:sym typeface="Arial"/>
                </a:rPr>
                <a:t>Historie a vývoj trhu práce a jeho vztah k genderovým nerovnostem na pracovišti (Jednotka 1)</a:t>
              </a:r>
              <a:endParaRPr/>
            </a:p>
          </p:txBody>
        </p:sp>
        <p:cxnSp>
          <p:nvCxnSpPr>
            <p:cNvPr id="108" name="Google Shape;108;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000" u="none" cap="none" strike="noStrike">
                <a:solidFill>
                  <a:schemeClr val="dk1"/>
                </a:solidFill>
                <a:latin typeface="Arial"/>
                <a:ea typeface="Arial"/>
                <a:cs typeface="Arial"/>
                <a:sym typeface="Arial"/>
              </a:endParaRPr>
            </a:p>
          </p:txBody>
        </p:sp>
        <p:sp>
          <p:nvSpPr>
            <p:cNvPr id="110" name="Google Shape;110;p2"/>
            <p:cNvSpPr txBox="1"/>
            <p:nvPr/>
          </p:nvSpPr>
          <p:spPr>
            <a:xfrm>
              <a:off x="0" y="1087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Arial"/>
                  <a:ea typeface="Arial"/>
                  <a:cs typeface="Arial"/>
                  <a:sym typeface="Arial"/>
                </a:rPr>
                <a:t>Genderově specifické charakteristiky na úrovni řízení na pracovišti (Jednotka 2)</a:t>
              </a:r>
              <a:endParaRPr/>
            </a:p>
          </p:txBody>
        </p:sp>
        <p:cxnSp>
          <p:nvCxnSpPr>
            <p:cNvPr id="111" name="Google Shape;111;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2" name="Google Shape;112;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000" u="none" cap="none" strike="noStrike">
                <a:solidFill>
                  <a:schemeClr val="dk1"/>
                </a:solidFill>
                <a:latin typeface="Arial"/>
                <a:ea typeface="Arial"/>
                <a:cs typeface="Arial"/>
                <a:sym typeface="Arial"/>
              </a:endParaRPr>
            </a:p>
          </p:txBody>
        </p:sp>
        <p:sp>
          <p:nvSpPr>
            <p:cNvPr id="113" name="Google Shape;113;p2"/>
            <p:cNvSpPr txBox="1"/>
            <p:nvPr/>
          </p:nvSpPr>
          <p:spPr>
            <a:xfrm>
              <a:off x="0" y="2175669"/>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Arial"/>
                  <a:ea typeface="Arial"/>
                  <a:cs typeface="Arial"/>
                  <a:sym typeface="Arial"/>
                </a:rPr>
                <a:t>Mikro a mocenská politika v organizacích (Jednotka 2) </a:t>
              </a:r>
              <a:endParaRPr b="0" i="0" sz="1100" u="none" cap="none" strike="noStrike">
                <a:solidFill>
                  <a:srgbClr val="000000"/>
                </a:solidFill>
                <a:latin typeface="Arial"/>
                <a:ea typeface="Arial"/>
                <a:cs typeface="Arial"/>
                <a:sym typeface="Arial"/>
              </a:endParaRPr>
            </a:p>
          </p:txBody>
        </p:sp>
        <p:cxnSp>
          <p:nvCxnSpPr>
            <p:cNvPr id="114" name="Google Shape;114;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000" u="none" cap="none" strike="noStrike">
                <a:solidFill>
                  <a:schemeClr val="dk1"/>
                </a:solidFill>
                <a:latin typeface="Arial"/>
                <a:ea typeface="Arial"/>
                <a:cs typeface="Arial"/>
                <a:sym typeface="Arial"/>
              </a:endParaRPr>
            </a:p>
          </p:txBody>
        </p:sp>
        <p:sp>
          <p:nvSpPr>
            <p:cNvPr id="116" name="Google Shape;116;p2"/>
            <p:cNvSpPr txBox="1"/>
            <p:nvPr/>
          </p:nvSpPr>
          <p:spPr>
            <a:xfrm>
              <a:off x="0" y="3263503"/>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Arial"/>
                  <a:ea typeface="Arial"/>
                  <a:cs typeface="Arial"/>
                  <a:sym typeface="Arial"/>
                </a:rPr>
                <a:t>Definice a rozlišení stereotypů, předsudků a klišé (Jednotka 2)</a:t>
              </a:r>
              <a:endParaRPr/>
            </a:p>
          </p:txBody>
        </p:sp>
      </p:grpSp>
      <p:sp>
        <p:nvSpPr>
          <p:cNvPr id="117" name="Google Shape;1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pic>
        <p:nvPicPr>
          <p:cNvPr id="118" name="Google Shape;118;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19" name="Google Shape;119;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0"/>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327" name="Google Shape;327;p20"/>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ngsanaUPC"/>
              <a:buNone/>
            </a:pPr>
            <a:r>
              <a:rPr b="1" lang="en-US" sz="3600">
                <a:latin typeface="Arial"/>
                <a:ea typeface="Arial"/>
                <a:cs typeface="Arial"/>
                <a:sym typeface="Arial"/>
              </a:rPr>
              <a:t>Doporučení k prevenci</a:t>
            </a:r>
            <a:endParaRPr b="1" sz="4000">
              <a:latin typeface="Arial"/>
              <a:ea typeface="Arial"/>
              <a:cs typeface="Arial"/>
              <a:sym typeface="Arial"/>
            </a:endParaRPr>
          </a:p>
        </p:txBody>
      </p:sp>
      <p:grpSp>
        <p:nvGrpSpPr>
          <p:cNvPr id="328" name="Google Shape;328;p20"/>
          <p:cNvGrpSpPr/>
          <p:nvPr/>
        </p:nvGrpSpPr>
        <p:grpSpPr>
          <a:xfrm>
            <a:off x="1741171" y="842548"/>
            <a:ext cx="3657223" cy="5946476"/>
            <a:chOff x="1754783" y="0"/>
            <a:chExt cx="3657223" cy="5946476"/>
          </a:xfrm>
        </p:grpSpPr>
        <p:sp>
          <p:nvSpPr>
            <p:cNvPr id="329" name="Google Shape;329;p20"/>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0" name="Google Shape;330;p20"/>
            <p:cNvSpPr/>
            <p:nvPr/>
          </p:nvSpPr>
          <p:spPr>
            <a:xfrm>
              <a:off x="3120605" y="956131"/>
              <a:ext cx="1714107" cy="9498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1" name="Google Shape;331;p20"/>
            <p:cNvSpPr txBox="1"/>
            <p:nvPr/>
          </p:nvSpPr>
          <p:spPr>
            <a:xfrm>
              <a:off x="3120605" y="956131"/>
              <a:ext cx="1714107" cy="9498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400" u="none" cap="none" strike="noStrike">
                  <a:solidFill>
                    <a:schemeClr val="dk1"/>
                  </a:solidFill>
                  <a:latin typeface="Arial"/>
                  <a:ea typeface="Arial"/>
                  <a:cs typeface="Arial"/>
                  <a:sym typeface="Arial"/>
                </a:rPr>
                <a:t>musí dodržovat pracovní práva a zásadu rovného odměňování </a:t>
              </a:r>
              <a:endParaRPr/>
            </a:p>
          </p:txBody>
        </p:sp>
        <p:sp>
          <p:nvSpPr>
            <p:cNvPr id="332" name="Google Shape;332;p20"/>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3" name="Google Shape;333;p20"/>
            <p:cNvSpPr/>
            <p:nvPr/>
          </p:nvSpPr>
          <p:spPr>
            <a:xfrm>
              <a:off x="2390658" y="2426679"/>
              <a:ext cx="1590494" cy="13174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4" name="Google Shape;334;p20"/>
            <p:cNvSpPr txBox="1"/>
            <p:nvPr/>
          </p:nvSpPr>
          <p:spPr>
            <a:xfrm>
              <a:off x="2390658" y="2426679"/>
              <a:ext cx="1590494" cy="131740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200" u="none" cap="none" strike="noStrike">
                  <a:solidFill>
                    <a:schemeClr val="dk1"/>
                  </a:solidFill>
                  <a:latin typeface="Arial"/>
                  <a:ea typeface="Arial"/>
                  <a:cs typeface="Arial"/>
                  <a:sym typeface="Arial"/>
                </a:rPr>
                <a:t>mohou přijmout veřejnou politiku ve čtyřech klíčových oblastech, aby trvale změnily život hospodyň </a:t>
              </a:r>
              <a:endParaRPr/>
            </a:p>
          </p:txBody>
        </p:sp>
        <p:sp>
          <p:nvSpPr>
            <p:cNvPr id="335" name="Google Shape;335;p20"/>
            <p:cNvSpPr/>
            <p:nvPr/>
          </p:nvSpPr>
          <p:spPr>
            <a:xfrm>
              <a:off x="2753478" y="3486476"/>
              <a:ext cx="2459100" cy="2460000"/>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6" name="Google Shape;336;p20"/>
            <p:cNvSpPr/>
            <p:nvPr/>
          </p:nvSpPr>
          <p:spPr>
            <a:xfrm>
              <a:off x="3076167" y="4187384"/>
              <a:ext cx="1810507" cy="11094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7" name="Google Shape;337;p20"/>
            <p:cNvSpPr txBox="1"/>
            <p:nvPr/>
          </p:nvSpPr>
          <p:spPr>
            <a:xfrm>
              <a:off x="3237401" y="4244504"/>
              <a:ext cx="1537992" cy="11094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200" u="none" cap="none" strike="noStrike">
                  <a:solidFill>
                    <a:schemeClr val="dk1"/>
                  </a:solidFill>
                  <a:latin typeface="Arial"/>
                  <a:ea typeface="Arial"/>
                  <a:cs typeface="Arial"/>
                  <a:sym typeface="Arial"/>
                </a:rPr>
                <a:t>mohou něco změnit tím, že se vyjádří a rozhodnou se utrácet své peníze v podnicích, které se ke svým zaměstnancům chovají s respektem a důstojností. </a:t>
              </a:r>
              <a:endParaRPr/>
            </a:p>
          </p:txBody>
        </p:sp>
      </p:grpSp>
      <p:pic>
        <p:nvPicPr>
          <p:cNvPr id="338" name="Google Shape;338;p20"/>
          <p:cNvPicPr preferRelativeResize="0"/>
          <p:nvPr/>
        </p:nvPicPr>
        <p:blipFill rotWithShape="1">
          <a:blip r:embed="rId4">
            <a:alphaModFix/>
          </a:blip>
          <a:srcRect b="0" l="0" r="0" t="0"/>
          <a:stretch/>
        </p:blipFill>
        <p:spPr>
          <a:xfrm>
            <a:off x="0" y="4577237"/>
            <a:ext cx="943107" cy="2095792"/>
          </a:xfrm>
          <a:prstGeom prst="rect">
            <a:avLst/>
          </a:prstGeom>
          <a:noFill/>
          <a:ln>
            <a:noFill/>
          </a:ln>
        </p:spPr>
      </p:pic>
      <p:sp>
        <p:nvSpPr>
          <p:cNvPr id="339" name="Google Shape;339;p20"/>
          <p:cNvSpPr txBox="1"/>
          <p:nvPr/>
        </p:nvSpPr>
        <p:spPr>
          <a:xfrm>
            <a:off x="479493" y="1474523"/>
            <a:ext cx="26928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 </a:t>
            </a:r>
            <a:r>
              <a:rPr b="1" i="0" lang="en-US" sz="1400" u="none" cap="none" strike="noStrike">
                <a:solidFill>
                  <a:schemeClr val="dk1"/>
                </a:solidFill>
                <a:latin typeface="Arial"/>
                <a:ea typeface="Arial"/>
                <a:cs typeface="Arial"/>
                <a:sym typeface="Arial"/>
              </a:rPr>
              <a:t>HOTELOVÝ PRŮMYSL </a:t>
            </a:r>
            <a:endParaRPr b="0" i="0" sz="1400" u="none" cap="none" strike="noStrike">
              <a:solidFill>
                <a:schemeClr val="dk1"/>
              </a:solidFill>
              <a:latin typeface="Arial"/>
              <a:ea typeface="Arial"/>
              <a:cs typeface="Arial"/>
              <a:sym typeface="Arial"/>
            </a:endParaRPr>
          </a:p>
        </p:txBody>
      </p:sp>
      <p:sp>
        <p:nvSpPr>
          <p:cNvPr id="340" name="Google Shape;340;p20"/>
          <p:cNvSpPr txBox="1"/>
          <p:nvPr/>
        </p:nvSpPr>
        <p:spPr>
          <a:xfrm>
            <a:off x="476275" y="3293356"/>
            <a:ext cx="21636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 </a:t>
            </a:r>
            <a:r>
              <a:rPr b="1" i="0" lang="en-US" sz="1400" u="none" cap="none" strike="noStrike">
                <a:solidFill>
                  <a:schemeClr val="dk1"/>
                </a:solidFill>
                <a:latin typeface="Arial"/>
                <a:ea typeface="Arial"/>
                <a:cs typeface="Arial"/>
                <a:sym typeface="Arial"/>
              </a:rPr>
              <a:t>VLÁDY</a:t>
            </a:r>
            <a:endParaRPr b="0" i="0" sz="1400" u="none" cap="none" strike="noStrike">
              <a:solidFill>
                <a:schemeClr val="dk1"/>
              </a:solidFill>
              <a:latin typeface="Arial"/>
              <a:ea typeface="Arial"/>
              <a:cs typeface="Arial"/>
              <a:sym typeface="Arial"/>
            </a:endParaRPr>
          </a:p>
        </p:txBody>
      </p:sp>
      <p:sp>
        <p:nvSpPr>
          <p:cNvPr id="341" name="Google Shape;341;p20"/>
          <p:cNvSpPr txBox="1"/>
          <p:nvPr/>
        </p:nvSpPr>
        <p:spPr>
          <a:xfrm>
            <a:off x="4922440" y="1732751"/>
            <a:ext cx="6721891" cy="4154943"/>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Zajistit, aby všichni pracovníci dostávali mzdu odpovídající životnímu minimu a benefity.</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Chránit právo pracovníků organizovat se a hnát podniky k odpovědnosti za porušování pracovních práv.</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Podporovat organizace zabývající se právy žen, které usilují o ukončení násilí na ženách.</a:t>
            </a:r>
            <a:endParaRPr/>
          </a:p>
          <a:p>
            <a:pPr indent="-285750" lvl="1" marL="7429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Podporovat provádění plánů rovnosti žen a mužů v organizaci</a:t>
            </a:r>
            <a:endParaRPr b="0" i="0" sz="2400" u="none" cap="none" strike="noStrike">
              <a:solidFill>
                <a:schemeClr val="dk1"/>
              </a:solidFill>
              <a:latin typeface="Arial"/>
              <a:ea typeface="Arial"/>
              <a:cs typeface="Arial"/>
              <a:sym typeface="Arial"/>
            </a:endParaRPr>
          </a:p>
        </p:txBody>
      </p:sp>
      <p:sp>
        <p:nvSpPr>
          <p:cNvPr id="342" name="Google Shape;342;p20"/>
          <p:cNvSpPr txBox="1"/>
          <p:nvPr/>
        </p:nvSpPr>
        <p:spPr>
          <a:xfrm>
            <a:off x="908124" y="5430775"/>
            <a:ext cx="21636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3. </a:t>
            </a:r>
            <a:r>
              <a:rPr b="1" i="0" lang="en-US" sz="1400" u="none" cap="none" strike="noStrike">
                <a:solidFill>
                  <a:schemeClr val="dk1"/>
                </a:solidFill>
                <a:latin typeface="Arial"/>
                <a:ea typeface="Arial"/>
                <a:cs typeface="Arial"/>
                <a:sym typeface="Arial"/>
              </a:rPr>
              <a:t>SPOTŘEBITELÉ</a:t>
            </a:r>
            <a:endParaRPr b="0" i="0" sz="1200" u="none" cap="none" strike="noStrike">
              <a:solidFill>
                <a:schemeClr val="dk1"/>
              </a:solidFill>
              <a:latin typeface="Arial"/>
              <a:ea typeface="Arial"/>
              <a:cs typeface="Arial"/>
              <a:sym typeface="Arial"/>
            </a:endParaRPr>
          </a:p>
        </p:txBody>
      </p:sp>
      <p:pic>
        <p:nvPicPr>
          <p:cNvPr id="343" name="Google Shape;343;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44" name="Google Shape;344;p20"/>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1"/>
          <p:cNvSpPr txBox="1"/>
          <p:nvPr>
            <p:ph type="title"/>
          </p:nvPr>
        </p:nvSpPr>
        <p:spPr>
          <a:xfrm>
            <a:off x="838199" y="365126"/>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Zdroje:</a:t>
            </a:r>
            <a:endParaRPr sz="4000">
              <a:latin typeface="AngsanaUPC"/>
              <a:ea typeface="AngsanaUPC"/>
              <a:cs typeface="AngsanaUPC"/>
              <a:sym typeface="AngsanaUPC"/>
            </a:endParaRPr>
          </a:p>
        </p:txBody>
      </p:sp>
      <p:sp>
        <p:nvSpPr>
          <p:cNvPr id="350" name="Google Shape;350;p21"/>
          <p:cNvSpPr txBox="1"/>
          <p:nvPr>
            <p:ph idx="1" type="body"/>
          </p:nvPr>
        </p:nvSpPr>
        <p:spPr>
          <a:xfrm>
            <a:off x="711740" y="1645275"/>
            <a:ext cx="10873902" cy="453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u="sng">
                <a:solidFill>
                  <a:schemeClr val="hlink"/>
                </a:solidFill>
                <a:latin typeface="AngsanaUPC"/>
                <a:ea typeface="AngsanaUPC"/>
                <a:cs typeface="AngsanaUPC"/>
                <a:sym typeface="AngsanaUPC"/>
                <a:hlinkClick r:id="rId3"/>
              </a:rPr>
              <a:t>Women and Tourism: Designing for Inclusion</a:t>
            </a:r>
            <a:r>
              <a:rPr lang="en-US">
                <a:latin typeface="AngsanaUPC"/>
                <a:ea typeface="AngsanaUPC"/>
                <a:cs typeface="AngsanaUPC"/>
                <a:sym typeface="AngsanaUPC"/>
              </a:rPr>
              <a:t>, World Bank, 2017. Report on how to integrate a gender lens into tourism development projects.</a:t>
            </a:r>
            <a:endParaRPr sz="3600"/>
          </a:p>
          <a:p>
            <a:pPr indent="-228600" lvl="0" marL="228600" rtl="0" algn="l">
              <a:lnSpc>
                <a:spcPct val="90000"/>
              </a:lnSpc>
              <a:spcBef>
                <a:spcPts val="1000"/>
              </a:spcBef>
              <a:spcAft>
                <a:spcPts val="0"/>
              </a:spcAft>
              <a:buClr>
                <a:schemeClr val="dk1"/>
              </a:buClr>
              <a:buSzPts val="2200"/>
              <a:buChar char="•"/>
            </a:pPr>
            <a:r>
              <a:rPr lang="en-US" u="sng">
                <a:solidFill>
                  <a:schemeClr val="hlink"/>
                </a:solidFill>
                <a:latin typeface="AngsanaUPC"/>
                <a:ea typeface="AngsanaUPC"/>
                <a:cs typeface="AngsanaUPC"/>
                <a:sym typeface="AngsanaUPC"/>
                <a:hlinkClick r:id="rId4"/>
              </a:rPr>
              <a:t>Tourism’s Dirty Secret: The Exploitation of Hotel Housekeepers</a:t>
            </a:r>
            <a:r>
              <a:rPr lang="en-US">
                <a:latin typeface="AngsanaUPC"/>
                <a:ea typeface="AngsanaUPC"/>
                <a:cs typeface="AngsanaUPC"/>
                <a:sym typeface="AngsanaUPC"/>
              </a:rPr>
              <a:t>, Oxfam Canada, 2017. Research report on the working lives of hotel housekeepers in Toronto (Canada), Punta Cana (Dominican Republic) and Phuket (Thailand), including sexual harassment and exploitation.</a:t>
            </a:r>
            <a:endParaRPr sz="3600"/>
          </a:p>
          <a:p>
            <a:pPr indent="-228600" lvl="0" marL="228600" rtl="0" algn="l">
              <a:lnSpc>
                <a:spcPct val="90000"/>
              </a:lnSpc>
              <a:spcBef>
                <a:spcPts val="1000"/>
              </a:spcBef>
              <a:spcAft>
                <a:spcPts val="0"/>
              </a:spcAft>
              <a:buClr>
                <a:schemeClr val="dk1"/>
              </a:buClr>
              <a:buSzPts val="2200"/>
              <a:buChar char="•"/>
            </a:pPr>
            <a:r>
              <a:rPr lang="en-US">
                <a:latin typeface="AngsanaUPC"/>
                <a:ea typeface="AngsanaUPC"/>
                <a:cs typeface="AngsanaUPC"/>
                <a:sym typeface="AngsanaUPC"/>
              </a:rPr>
              <a:t>Know How Guide: Human Rights and the Hotel Industry, International Tourism Partnership, 2014. Guide for hotel companies on how to implement the United Nations Guiding Principles on Business and Human Rights.</a:t>
            </a:r>
            <a:endParaRPr sz="3600"/>
          </a:p>
          <a:p>
            <a:pPr indent="-228600" lvl="0" marL="228600" rtl="0" algn="l">
              <a:lnSpc>
                <a:spcPct val="90000"/>
              </a:lnSpc>
              <a:spcBef>
                <a:spcPts val="1000"/>
              </a:spcBef>
              <a:spcAft>
                <a:spcPts val="0"/>
              </a:spcAft>
              <a:buClr>
                <a:schemeClr val="dk1"/>
              </a:buClr>
              <a:buSzPts val="2200"/>
              <a:buChar char="•"/>
            </a:pPr>
            <a:r>
              <a:rPr lang="en-US">
                <a:latin typeface="AngsanaUPC"/>
                <a:ea typeface="AngsanaUPC"/>
                <a:cs typeface="AngsanaUPC"/>
                <a:sym typeface="AngsanaUPC"/>
              </a:rPr>
              <a:t>To find out more, please see </a:t>
            </a:r>
            <a:r>
              <a:rPr lang="en-US" u="sng">
                <a:solidFill>
                  <a:schemeClr val="hlink"/>
                </a:solidFill>
                <a:latin typeface="AngsanaUPC"/>
                <a:ea typeface="AngsanaUPC"/>
                <a:cs typeface="AngsanaUPC"/>
                <a:sym typeface="AngsanaUPC"/>
                <a:hlinkClick r:id="rId5"/>
              </a:rPr>
              <a:t>Addressing Gender-Based Violence and Harassment: Emerging Good Practice for the Private Sector.</a:t>
            </a:r>
            <a:endParaRPr>
              <a:latin typeface="AngsanaUPC"/>
              <a:ea typeface="AngsanaUPC"/>
              <a:cs typeface="AngsanaUPC"/>
              <a:sym typeface="AngsanaUPC"/>
            </a:endParaRPr>
          </a:p>
        </p:txBody>
      </p:sp>
      <p:pic>
        <p:nvPicPr>
          <p:cNvPr id="351" name="Google Shape;351;p21"/>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52" name="Google Shape;352;p21"/>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353" name="Google Shape;353;p21"/>
          <p:cNvPicPr preferRelativeResize="0"/>
          <p:nvPr/>
        </p:nvPicPr>
        <p:blipFill rotWithShape="1">
          <a:blip r:embed="rId7">
            <a:alphaModFix/>
          </a:blip>
          <a:srcRect b="0" l="0" r="0" t="0"/>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2"/>
          <p:cNvSpPr txBox="1"/>
          <p:nvPr>
            <p:ph type="title"/>
          </p:nvPr>
        </p:nvSpPr>
        <p:spPr>
          <a:xfrm>
            <a:off x="530400" y="437927"/>
            <a:ext cx="10747443" cy="62282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AngsanaUPC"/>
              <a:buNone/>
            </a:pPr>
            <a:r>
              <a:rPr lang="en-US" sz="4800">
                <a:latin typeface="AngsanaUPC"/>
                <a:ea typeface="AngsanaUPC"/>
                <a:cs typeface="AngsanaUPC"/>
                <a:sym typeface="AngsanaUPC"/>
              </a:rPr>
              <a:t>Reference:</a:t>
            </a:r>
            <a:endParaRPr sz="4800">
              <a:latin typeface="AngsanaUPC"/>
              <a:ea typeface="AngsanaUPC"/>
              <a:cs typeface="AngsanaUPC"/>
              <a:sym typeface="AngsanaUPC"/>
            </a:endParaRPr>
          </a:p>
        </p:txBody>
      </p:sp>
      <p:sp>
        <p:nvSpPr>
          <p:cNvPr id="360" name="Google Shape;360;p22"/>
          <p:cNvSpPr txBox="1"/>
          <p:nvPr>
            <p:ph idx="1" type="body"/>
          </p:nvPr>
        </p:nvSpPr>
        <p:spPr>
          <a:xfrm>
            <a:off x="530400" y="1367144"/>
            <a:ext cx="11131200" cy="43983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chemeClr val="dk1"/>
              </a:buClr>
              <a:buSzPts val="1900"/>
              <a:buFont typeface="Noto Sans Symbols"/>
              <a:buChar char="▪"/>
            </a:pPr>
            <a:r>
              <a:rPr lang="en-US" sz="2000">
                <a:latin typeface="AngsanaUPC"/>
                <a:ea typeface="AngsanaUPC"/>
                <a:cs typeface="AngsanaUPC"/>
                <a:sym typeface="AngsanaUPC"/>
              </a:rPr>
              <a:t>	ILO, C190 - Violence and Harassment Convention, 2019 (No. 190)  (</a:t>
            </a:r>
            <a:r>
              <a:rPr lang="en-US" sz="2000" u="sng">
                <a:solidFill>
                  <a:schemeClr val="hlink"/>
                </a:solidFill>
                <a:latin typeface="AngsanaUPC"/>
                <a:ea typeface="AngsanaUPC"/>
                <a:cs typeface="AngsanaUPC"/>
                <a:sym typeface="AngsanaUPC"/>
                <a:hlinkClick r:id="rId3"/>
              </a:rPr>
              <a:t>https://www.ilo.org/dyn/normlex/en/f?p=NORMLEXPUB:12100:0::NO::P12100_ILO_CODE:C190</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u="sng">
                <a:solidFill>
                  <a:schemeClr val="hlink"/>
                </a:solidFill>
                <a:latin typeface="AngsanaUPC"/>
                <a:ea typeface="AngsanaUPC"/>
                <a:cs typeface="AngsanaUPC"/>
                <a:sym typeface="AngsanaUPC"/>
                <a:hlinkClick r:id="rId4"/>
              </a:rPr>
              <a:t>Esteban Ortiz-Ospina, Sandra Tzvetkova and Max Roser</a:t>
            </a:r>
            <a:r>
              <a:rPr lang="en-US" sz="2000">
                <a:latin typeface="AngsanaUPC"/>
                <a:ea typeface="AngsanaUPC"/>
                <a:cs typeface="AngsanaUPC"/>
                <a:sym typeface="AngsanaUPC"/>
              </a:rPr>
              <a:t> (2018), Women’s employment.  https://ourworldindata.org/female-labor-supply#labor-force-participation</a:t>
            </a:r>
            <a:endParaRPr sz="20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Eurofound (European Foundation for the Improvement of Living and Working Conditions). Harassment and violence at work. (</a:t>
            </a:r>
            <a:r>
              <a:rPr lang="en-US" sz="2000" u="sng">
                <a:solidFill>
                  <a:schemeClr val="hlink"/>
                </a:solidFill>
                <a:latin typeface="AngsanaUPC"/>
                <a:ea typeface="AngsanaUPC"/>
                <a:cs typeface="AngsanaUPC"/>
                <a:sym typeface="AngsanaUPC"/>
                <a:hlinkClick r:id="rId5"/>
              </a:rPr>
              <a:t>https://www.eurofound.europa.eu/observatories/eurwork/industrial-relations-dictionary/harassment-and-violence-at-work</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Eurofound. Violence and harassment in European workplaces: Extent, impacts and policies. (https://www.eurofound.europa.eu/publications/report/2015/violence-and-harassment-in-european-workplaces-extent-impacts-and-policies)</a:t>
            </a:r>
            <a:endParaRPr sz="20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Restauranting through history (https://restaurant-ingthroughhistory.com/tag/immigrant-waitresses/)</a:t>
            </a:r>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Gender matters: Rethinking violence in tourism// in Annals of Tourism Research, Volume 88, May 2021, 103143 (https://www.sciencedirect.com/science/article/pii/S0160738321000050)</a:t>
            </a:r>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Eurofound (2022). Gender equality.  https://www.eurofound.europa.eu/topic/gender-equality</a:t>
            </a:r>
            <a:endParaRPr/>
          </a:p>
          <a:p>
            <a:pPr indent="-209550" lvl="0" marL="228600" rtl="0" algn="l">
              <a:lnSpc>
                <a:spcPct val="100000"/>
              </a:lnSpc>
              <a:spcBef>
                <a:spcPts val="1000"/>
              </a:spcBef>
              <a:spcAft>
                <a:spcPts val="0"/>
              </a:spcAft>
              <a:buClr>
                <a:schemeClr val="dk1"/>
              </a:buClr>
              <a:buSzPts val="1900"/>
              <a:buFont typeface="Noto Sans Symbols"/>
              <a:buChar char="▪"/>
            </a:pPr>
            <a:r>
              <a:rPr lang="en-US" sz="2000">
                <a:latin typeface="AngsanaUPC"/>
                <a:ea typeface="AngsanaUPC"/>
                <a:cs typeface="AngsanaUPC"/>
                <a:sym typeface="AngsanaUPC"/>
              </a:rPr>
              <a:t>	UNESCO (2022). Gender equality: one step forward, two steps back// in Reshaping policies for creativity: addressing culture as a global public good, pages 241-261, illustrations (https://unesdoc.unesco.org/ark:/48223/pf0000380503)</a:t>
            </a:r>
            <a:endParaRPr/>
          </a:p>
        </p:txBody>
      </p:sp>
      <p:pic>
        <p:nvPicPr>
          <p:cNvPr id="361" name="Google Shape;361;p22"/>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62" name="Google Shape;362;p22"/>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3"/>
          <p:cNvSpPr txBox="1"/>
          <p:nvPr>
            <p:ph type="title"/>
          </p:nvPr>
        </p:nvSpPr>
        <p:spPr>
          <a:xfrm>
            <a:off x="530361" y="274589"/>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sz="5300">
                <a:latin typeface="AngsanaUPC"/>
                <a:ea typeface="AngsanaUPC"/>
                <a:cs typeface="AngsanaUPC"/>
                <a:sym typeface="AngsanaUPC"/>
              </a:rPr>
              <a:t>Reference</a:t>
            </a:r>
            <a:r>
              <a:rPr lang="en-US">
                <a:latin typeface="AngsanaUPC"/>
                <a:ea typeface="AngsanaUPC"/>
                <a:cs typeface="AngsanaUPC"/>
                <a:sym typeface="AngsanaUPC"/>
              </a:rPr>
              <a:t>:</a:t>
            </a:r>
            <a:endParaRPr>
              <a:latin typeface="AngsanaUPC"/>
              <a:ea typeface="AngsanaUPC"/>
              <a:cs typeface="AngsanaUPC"/>
              <a:sym typeface="AngsanaUPC"/>
            </a:endParaRPr>
          </a:p>
        </p:txBody>
      </p:sp>
      <p:sp>
        <p:nvSpPr>
          <p:cNvPr id="369" name="Google Shape;369;p23"/>
          <p:cNvSpPr txBox="1"/>
          <p:nvPr>
            <p:ph idx="1" type="body"/>
          </p:nvPr>
        </p:nvSpPr>
        <p:spPr>
          <a:xfrm>
            <a:off x="530361" y="1229810"/>
            <a:ext cx="11131278" cy="439838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EurWORK/European Observatory of Working Life (2020). Harassment and violence at work</a:t>
            </a:r>
            <a:endParaRPr sz="2600"/>
          </a:p>
          <a:p>
            <a:pPr indent="0" lvl="0" marL="0" rtl="0" algn="l">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and Max Roser (2018). Women’s employment//in Our World in Data (</a:t>
            </a:r>
            <a:r>
              <a:rPr lang="en-US" sz="2000" u="sng">
                <a:solidFill>
                  <a:schemeClr val="hlink"/>
                </a:solidFill>
                <a:latin typeface="AngsanaUPC"/>
                <a:ea typeface="AngsanaUPC"/>
                <a:cs typeface="AngsanaUPC"/>
                <a:sym typeface="AngsanaUPC"/>
                <a:hlinkClick r:id="rId3"/>
              </a:rPr>
              <a:t>https://ourworldindata.org/female-labor-supply#labor-force-participation</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A Silent “Colleague”: Violence against Women in the Workplace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4"/>
              </a:rPr>
              <a:t>https://www.dianova.org/news/a-silent-colleague-violence-against-women-in-the-workplace/</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European Parliament news (2022). Understanding the gender pay gap: definition and causes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5"/>
              </a:rPr>
              <a:t>https://www.europarl.europa.eu/news/en/headlines/society/20200109STO69925/understanding-the-gender-pay-gap-definition-and-causes</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ILO. Global Wage Report 2018: The gender pay gap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(The European Institute for Gender Equality). Good practices combating gender-based violence.  (https://eige.europa.eu/gender-based-violence/good-practices/spain/masters-course-gender-violence-improves-professional-practice labour market for 10 years or more.</a:t>
            </a:r>
            <a:endParaRPr sz="2600"/>
          </a:p>
        </p:txBody>
      </p:sp>
      <p:pic>
        <p:nvPicPr>
          <p:cNvPr id="370" name="Google Shape;370;p23"/>
          <p:cNvPicPr preferRelativeResize="0"/>
          <p:nvPr/>
        </p:nvPicPr>
        <p:blipFill rotWithShape="1">
          <a:blip r:embed="rId7">
            <a:alphaModFix/>
          </a:blip>
          <a:srcRect b="0" l="0" r="0" t="0"/>
          <a:stretch/>
        </p:blipFill>
        <p:spPr>
          <a:xfrm>
            <a:off x="11229841" y="2537451"/>
            <a:ext cx="962159" cy="2057687"/>
          </a:xfrm>
          <a:prstGeom prst="rect">
            <a:avLst/>
          </a:prstGeom>
          <a:noFill/>
          <a:ln>
            <a:noFill/>
          </a:ln>
        </p:spPr>
      </p:pic>
      <p:pic>
        <p:nvPicPr>
          <p:cNvPr id="371" name="Google Shape;371;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24"/>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Tree>
  </p:cSld>
  <p:clrMapOvr>
    <a:masterClrMapping/>
  </p:clrMapOvr>
  <p:transition spd="slow" p14:dur="1500">
    <p:split orient="ver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2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82" name="Google Shape;382;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Partneři projektu</a:t>
            </a:r>
            <a:endParaRPr/>
          </a:p>
        </p:txBody>
      </p:sp>
      <p:sp>
        <p:nvSpPr>
          <p:cNvPr id="383" name="Google Shape;3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4" name="Google Shape;384;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85" name="Google Shape;385;p2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86" name="Google Shape;386;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87" name="Google Shape;387;p2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88" name="Google Shape;388;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89" name="Google Shape;389;p2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90" name="Google Shape;390;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391" name="Google Shape;391;p2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92" name="Google Shape;392;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393" name="Google Shape;393;p2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94" name="Google Shape;394;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395" name="Google Shape;395;p2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96" name="Google Shape;396;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397" name="Google Shape;397;p2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98" name="Google Shape;398;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399" name="Google Shape;399;p2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6" name="Google Shape;126;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Arial"/>
                <a:ea typeface="Arial"/>
                <a:cs typeface="Arial"/>
                <a:sym typeface="Arial"/>
              </a:rPr>
              <a:t>Výsledky učení</a:t>
            </a:r>
            <a:endParaRPr b="1" sz="4000">
              <a:solidFill>
                <a:schemeClr val="dk2"/>
              </a:solidFill>
              <a:latin typeface="Arial"/>
              <a:ea typeface="Arial"/>
              <a:cs typeface="Arial"/>
              <a:sym typeface="Arial"/>
            </a:endParaRPr>
          </a:p>
        </p:txBody>
      </p:sp>
      <p:sp>
        <p:nvSpPr>
          <p:cNvPr id="127" name="Google Shape;127;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29" name="Google Shape;12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0" name="Google Shape;130;p3"/>
          <p:cNvSpPr txBox="1"/>
          <p:nvPr>
            <p:ph idx="1" type="body"/>
          </p:nvPr>
        </p:nvSpPr>
        <p:spPr>
          <a:xfrm>
            <a:off x="1507228" y="1867655"/>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rial"/>
                <a:ea typeface="Arial"/>
                <a:cs typeface="Arial"/>
                <a:sym typeface="Arial"/>
              </a:rPr>
              <a:t> 	Umět rozlišovat mezi stereotypy, předsudky a klišé</a:t>
            </a:r>
            <a:endParaRPr/>
          </a:p>
          <a:p>
            <a:pPr indent="0" lvl="0" marL="0" rtl="0" algn="l">
              <a:lnSpc>
                <a:spcPct val="90000"/>
              </a:lnSpc>
              <a:spcBef>
                <a:spcPts val="0"/>
              </a:spcBef>
              <a:spcAft>
                <a:spcPts val="0"/>
              </a:spcAft>
              <a:buClr>
                <a:srgbClr val="6789B9"/>
              </a:buClr>
              <a:buSzPts val="2800"/>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rial"/>
                <a:ea typeface="Arial"/>
                <a:cs typeface="Arial"/>
                <a:sym typeface="Arial"/>
              </a:rPr>
              <a:t> 	Umět identifikovat genderově specifické charakteristiky v 	pracovním kontextu konkrétně na úrovni managementu</a:t>
            </a:r>
            <a:endParaRPr/>
          </a:p>
          <a:p>
            <a:pPr indent="0" lvl="0" marL="0" rtl="0" algn="l">
              <a:lnSpc>
                <a:spcPct val="90000"/>
              </a:lnSpc>
              <a:spcBef>
                <a:spcPts val="0"/>
              </a:spcBef>
              <a:spcAft>
                <a:spcPts val="0"/>
              </a:spcAft>
              <a:buClr>
                <a:srgbClr val="6789B9"/>
              </a:buClr>
              <a:buSzPts val="2800"/>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rial"/>
                <a:ea typeface="Arial"/>
                <a:cs typeface="Arial"/>
                <a:sym typeface="Arial"/>
              </a:rPr>
              <a:t> 	Umět se vyrovnat s mikro- a mocenskou politickou 	dynamikou v organizaci</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7" name="Google Shape;137;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General overview</a:t>
            </a:r>
            <a:endParaRPr b="1" sz="3600">
              <a:solidFill>
                <a:srgbClr val="0070C0"/>
              </a:solidFill>
            </a:endParaRPr>
          </a:p>
        </p:txBody>
      </p:sp>
      <p:sp>
        <p:nvSpPr>
          <p:cNvPr id="138" name="Google Shape;138;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9" name="Google Shape;139;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0" name="Google Shape;1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1" name="Google Shape;141;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1st Module consists of 2 Units</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Unit 1</a:t>
            </a:r>
            <a:r>
              <a:rPr lang="en-US"/>
              <a:t>: </a:t>
            </a:r>
            <a:r>
              <a:rPr b="1" lang="en-US"/>
              <a:t>History of the labour market and gender inequalities in the workplace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Unit 2</a:t>
            </a:r>
            <a:r>
              <a:rPr lang="en-US"/>
              <a:t>: </a:t>
            </a:r>
            <a:r>
              <a:rPr b="1" lang="en-US"/>
              <a:t>Gender-specific characteristics at management level,  micro- and power political dynamics in the organization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42" name="Google Shape;142;p4"/>
          <p:cNvPicPr preferRelativeResize="0"/>
          <p:nvPr/>
        </p:nvPicPr>
        <p:blipFill rotWithShape="1">
          <a:blip r:embed="rId6">
            <a:alphaModFix/>
          </a:blip>
          <a:srcRect b="15730" l="0" r="0" t="0"/>
          <a:stretch/>
        </p:blipFill>
        <p:spPr>
          <a:xfrm>
            <a:off x="0" y="0"/>
            <a:ext cx="12191981" cy="6857989"/>
          </a:xfrm>
          <a:prstGeom prst="rect">
            <a:avLst/>
          </a:prstGeom>
          <a:noFill/>
          <a:ln>
            <a:noFill/>
          </a:ln>
        </p:spPr>
      </p:pic>
      <p:sp>
        <p:nvSpPr>
          <p:cNvPr id="143" name="Google Shape;143;p4"/>
          <p:cNvSpPr/>
          <p:nvPr/>
        </p:nvSpPr>
        <p:spPr>
          <a:xfrm>
            <a:off x="7406673" y="2506662"/>
            <a:ext cx="4785327" cy="435133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468000" spcFirstLastPara="1" rIns="468000" wrap="square" tIns="504000">
            <a:normAutofit/>
          </a:bodyPr>
          <a:lstStyle/>
          <a:p>
            <a:pPr indent="-342900" lvl="0" marL="514350" marR="0" rtl="0" algn="ctr">
              <a:lnSpc>
                <a:spcPct val="100000"/>
              </a:lnSpc>
              <a:spcBef>
                <a:spcPts val="0"/>
              </a:spcBef>
              <a:spcAft>
                <a:spcPts val="0"/>
              </a:spcAft>
              <a:buClr>
                <a:srgbClr val="000000"/>
              </a:buClr>
              <a:buSzPts val="2700"/>
              <a:buFont typeface="Arial"/>
              <a:buNone/>
            </a:pPr>
            <a:r>
              <a:t/>
            </a:r>
            <a:endParaRPr b="1" i="0" sz="2700" u="none" cap="none" strike="noStrike">
              <a:solidFill>
                <a:srgbClr val="000000"/>
              </a:solidFill>
              <a:latin typeface="Arial"/>
              <a:ea typeface="Arial"/>
              <a:cs typeface="Arial"/>
              <a:sym typeface="Arial"/>
            </a:endParaRPr>
          </a:p>
          <a:p>
            <a:pPr indent="-514350" lvl="0" marL="514350" marR="0" rtl="0" algn="ctr">
              <a:lnSpc>
                <a:spcPct val="100000"/>
              </a:lnSpc>
              <a:spcBef>
                <a:spcPts val="0"/>
              </a:spcBef>
              <a:spcAft>
                <a:spcPts val="0"/>
              </a:spcAft>
              <a:buClr>
                <a:srgbClr val="000000"/>
              </a:buClr>
              <a:buSzPts val="2700"/>
              <a:buFont typeface="Arial"/>
              <a:buAutoNum type="arabicPeriod"/>
            </a:pPr>
            <a:r>
              <a:rPr b="1" i="0" lang="en-US" sz="2700" u="none" cap="none" strike="noStrike">
                <a:solidFill>
                  <a:srgbClr val="000000"/>
                </a:solidFill>
                <a:latin typeface="Arial"/>
                <a:ea typeface="Arial"/>
                <a:cs typeface="Arial"/>
                <a:sym typeface="Arial"/>
              </a:rPr>
              <a:t>Historie a vývoj trhu práce a jeho vztah k genderovým nerovnostem na pracovišti </a:t>
            </a:r>
            <a:endParaRPr b="1" i="0" sz="2700" u="none" cap="none" strike="noStrike">
              <a:solidFill>
                <a:schemeClr val="dk1"/>
              </a:solidFill>
              <a:latin typeface="Arial"/>
              <a:ea typeface="Arial"/>
              <a:cs typeface="Arial"/>
              <a:sym typeface="Arial"/>
            </a:endParaRPr>
          </a:p>
        </p:txBody>
      </p:sp>
      <p:sp>
        <p:nvSpPr>
          <p:cNvPr id="144" name="Google Shape;144;p4"/>
          <p:cNvSpPr txBox="1"/>
          <p:nvPr/>
        </p:nvSpPr>
        <p:spPr>
          <a:xfrm>
            <a:off x="7721778" y="5699094"/>
            <a:ext cx="4330200" cy="683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i="0" lang="en-US" sz="3600" u="none" cap="none" strike="noStrike">
                <a:solidFill>
                  <a:srgbClr val="000000"/>
                </a:solidFill>
                <a:latin typeface="AngsanaUPC"/>
                <a:ea typeface="AngsanaUPC"/>
                <a:cs typeface="AngsanaUPC"/>
                <a:sym typeface="AngsanaUPC"/>
              </a:rPr>
              <a:t>Evoluce, definice, politiky</a:t>
            </a:r>
            <a:endParaRPr b="1" i="0" sz="1800" u="none" cap="none" strike="noStrike">
              <a:solidFill>
                <a:srgbClr val="000000"/>
              </a:solidFill>
              <a:latin typeface="Arial"/>
              <a:ea typeface="Arial"/>
              <a:cs typeface="Arial"/>
              <a:sym typeface="Arial"/>
            </a:endParaRPr>
          </a:p>
        </p:txBody>
      </p:sp>
      <p:sp>
        <p:nvSpPr>
          <p:cNvPr id="145" name="Google Shape;145;p4"/>
          <p:cNvSpPr/>
          <p:nvPr/>
        </p:nvSpPr>
        <p:spPr>
          <a:xfrm>
            <a:off x="248447" y="995032"/>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dk1"/>
                </a:solidFill>
                <a:latin typeface="AngsanaUPC"/>
                <a:ea typeface="AngsanaUPC"/>
                <a:cs typeface="AngsanaUPC"/>
                <a:sym typeface="AngsanaUPC"/>
              </a:rPr>
              <a:t>Jednotka 1</a:t>
            </a:r>
            <a:endParaRPr b="1" i="0" sz="7200" u="none" cap="none" strike="noStrike">
              <a:solidFill>
                <a:schemeClr val="dk1"/>
              </a:solidFill>
              <a:latin typeface="AngsanaUPC"/>
              <a:ea typeface="AngsanaUPC"/>
              <a:cs typeface="AngsanaUPC"/>
              <a:sym typeface="AngsanaUPC"/>
            </a:endParaRPr>
          </a:p>
        </p:txBody>
      </p:sp>
      <p:cxnSp>
        <p:nvCxnSpPr>
          <p:cNvPr id="146" name="Google Shape;146;p4"/>
          <p:cNvCxnSpPr/>
          <p:nvPr/>
        </p:nvCxnSpPr>
        <p:spPr>
          <a:xfrm>
            <a:off x="7931649" y="5537526"/>
            <a:ext cx="3723603"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5"/>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53" name="Google Shape;153;p5"/>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54" name="Google Shape;15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5" name="Google Shape;155;p5"/>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56" name="Google Shape;156;p5"/>
          <p:cNvSpPr txBox="1"/>
          <p:nvPr>
            <p:ph type="title"/>
          </p:nvPr>
        </p:nvSpPr>
        <p:spPr>
          <a:xfrm>
            <a:off x="239843" y="96146"/>
            <a:ext cx="11467475" cy="773112"/>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b="1" lang="en-US" sz="3200">
                <a:latin typeface="Arial"/>
                <a:ea typeface="Arial"/>
                <a:cs typeface="Arial"/>
                <a:sym typeface="Arial"/>
              </a:rPr>
              <a:t>Účast žen na trhu práce ve 20. století výrazně vzrostla.</a:t>
            </a:r>
            <a:endParaRPr/>
          </a:p>
        </p:txBody>
      </p:sp>
      <p:pic>
        <p:nvPicPr>
          <p:cNvPr id="157" name="Google Shape;157;p5"/>
          <p:cNvPicPr preferRelativeResize="0"/>
          <p:nvPr/>
        </p:nvPicPr>
        <p:blipFill rotWithShape="1">
          <a:blip r:embed="rId5">
            <a:alphaModFix/>
          </a:blip>
          <a:srcRect b="0" l="0" r="0" t="0"/>
          <a:stretch/>
        </p:blipFill>
        <p:spPr>
          <a:xfrm>
            <a:off x="2329550" y="1286625"/>
            <a:ext cx="7801601" cy="5507024"/>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pic>
        <p:nvPicPr>
          <p:cNvPr id="159" name="Google Shape;159;p5"/>
          <p:cNvPicPr preferRelativeResize="0"/>
          <p:nvPr/>
        </p:nvPicPr>
        <p:blipFill rotWithShape="1">
          <a:blip r:embed="rId3">
            <a:alphaModFix/>
          </a:blip>
          <a:srcRect b="0" l="0" r="0" t="0"/>
          <a:stretch/>
        </p:blipFill>
        <p:spPr>
          <a:xfrm>
            <a:off x="11115182" y="3004848"/>
            <a:ext cx="1076817" cy="2537451"/>
          </a:xfrm>
          <a:prstGeom prst="rect">
            <a:avLst/>
          </a:prstGeom>
          <a:noFill/>
          <a:ln>
            <a:noFill/>
          </a:ln>
        </p:spPr>
      </p:pic>
      <p:sp>
        <p:nvSpPr>
          <p:cNvPr id="160" name="Google Shape;160;p5"/>
          <p:cNvSpPr txBox="1"/>
          <p:nvPr/>
        </p:nvSpPr>
        <p:spPr>
          <a:xfrm>
            <a:off x="2329550" y="1358978"/>
            <a:ext cx="7078895"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Dlouhodobý pohled na míru účasti žen na trhu práce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Podíl ekonomicky aktivních žen starších 15 let. </a:t>
            </a:r>
            <a:endParaRPr/>
          </a:p>
        </p:txBody>
      </p:sp>
      <p:sp>
        <p:nvSpPr>
          <p:cNvPr id="161" name="Google Shape;161;p5"/>
          <p:cNvSpPr txBox="1"/>
          <p:nvPr/>
        </p:nvSpPr>
        <p:spPr>
          <a:xfrm>
            <a:off x="9048081" y="1912976"/>
            <a:ext cx="1443435" cy="1015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Kanada</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UK</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USA</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Německo</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Španělsko</a:t>
            </a:r>
            <a:endParaRPr/>
          </a:p>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Francie</a:t>
            </a:r>
            <a:endParaRPr/>
          </a:p>
        </p:txBody>
      </p:sp>
      <p:sp>
        <p:nvSpPr>
          <p:cNvPr id="162" name="Google Shape;162;p5"/>
          <p:cNvSpPr txBox="1"/>
          <p:nvPr/>
        </p:nvSpPr>
        <p:spPr>
          <a:xfrm>
            <a:off x="2329550" y="6290588"/>
            <a:ext cx="7863529"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Zdroj: Náš svět v datech na základě OECD (2017) a Long (1958).</a:t>
            </a:r>
            <a:endParaRPr/>
          </a:p>
          <a:p>
            <a:pPr indent="0" lvl="0" marL="0" marR="0" rtl="0" algn="l">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Poznámka: u některých pozorování před rokem 1960 je míra účasti brána s ohledem na populaci žen starších 14 let. </a:t>
            </a:r>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6"/>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
        <p:nvSpPr>
          <p:cNvPr id="168" name="Google Shape;168;p6"/>
          <p:cNvSpPr txBox="1"/>
          <p:nvPr/>
        </p:nvSpPr>
        <p:spPr>
          <a:xfrm>
            <a:off x="659218" y="935665"/>
            <a:ext cx="1371600" cy="517064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Litva</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Německo</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Kypr</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Rakousko</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Lotyšsko</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Česko</a:t>
            </a:r>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Řecko</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6"/>
          <p:cNvSpPr txBox="1"/>
          <p:nvPr/>
        </p:nvSpPr>
        <p:spPr>
          <a:xfrm>
            <a:off x="1345018" y="190834"/>
            <a:ext cx="8158578" cy="55399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Míra účasti žen na trhu práce, 2021</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Míra účasti na trhu práce je podíl ekonomicky aktivního obyvatelstva ve věku 15 let a více. </a:t>
            </a:r>
            <a:endParaRPr/>
          </a:p>
        </p:txBody>
      </p:sp>
      <p:sp>
        <p:nvSpPr>
          <p:cNvPr id="170" name="Google Shape;170;p6"/>
          <p:cNvSpPr txBox="1"/>
          <p:nvPr/>
        </p:nvSpPr>
        <p:spPr>
          <a:xfrm>
            <a:off x="1027415" y="6297144"/>
            <a:ext cx="640080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Zdroj: Mezinárodní organizace práce (prostřednictvím Světové banky)</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Poznámka: Všechny údaje odpovídají "modelovaným odhadům MOP" ( blíže viz zdroj).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ph type="title"/>
          </p:nvPr>
        </p:nvSpPr>
        <p:spPr>
          <a:xfrm>
            <a:off x="544372" y="119740"/>
            <a:ext cx="4358368" cy="2188031"/>
          </a:xfrm>
          <a:prstGeom prst="rect">
            <a:avLst/>
          </a:prstGeom>
          <a:solidFill>
            <a:srgbClr val="8FAADC"/>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AngsanaUPC"/>
              <a:buNone/>
            </a:pPr>
            <a:r>
              <a:rPr b="1" lang="en-US" sz="2800">
                <a:solidFill>
                  <a:srgbClr val="FFFFFF"/>
                </a:solidFill>
                <a:latin typeface="Arial"/>
                <a:ea typeface="Arial"/>
                <a:cs typeface="Arial"/>
                <a:sym typeface="Arial"/>
              </a:rPr>
              <a:t>Zastoupení žen v zaměstnání v různých hospodářských odvětvích</a:t>
            </a:r>
            <a:br>
              <a:rPr b="1" lang="en-US" sz="2800">
                <a:solidFill>
                  <a:srgbClr val="FFFFFF"/>
                </a:solidFill>
                <a:latin typeface="Arial"/>
                <a:ea typeface="Arial"/>
                <a:cs typeface="Arial"/>
                <a:sym typeface="Arial"/>
              </a:rPr>
            </a:br>
            <a:endParaRPr sz="2800">
              <a:latin typeface="Arial"/>
              <a:ea typeface="Arial"/>
              <a:cs typeface="Arial"/>
              <a:sym typeface="Arial"/>
            </a:endParaRPr>
          </a:p>
        </p:txBody>
      </p:sp>
      <p:sp>
        <p:nvSpPr>
          <p:cNvPr id="177" name="Google Shape;177;p7"/>
          <p:cNvSpPr txBox="1"/>
          <p:nvPr>
            <p:ph idx="2" type="body"/>
          </p:nvPr>
        </p:nvSpPr>
        <p:spPr>
          <a:xfrm>
            <a:off x="544372" y="2402731"/>
            <a:ext cx="4227652" cy="19358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000">
                <a:latin typeface="Arial"/>
                <a:ea typeface="Arial"/>
                <a:cs typeface="Arial"/>
                <a:sym typeface="Arial"/>
              </a:rPr>
              <a:t>Ve většině zemí - "profesní segregace": </a:t>
            </a:r>
            <a:endParaRPr sz="20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t/>
            </a:r>
            <a:endParaRPr sz="2000">
              <a:latin typeface="Arial"/>
              <a:ea typeface="Arial"/>
              <a:cs typeface="Arial"/>
              <a:sym typeface="Arial"/>
            </a:endParaRPr>
          </a:p>
          <a:p>
            <a:pPr indent="0" lvl="0" marL="0" rtl="0" algn="l">
              <a:lnSpc>
                <a:spcPct val="90000"/>
              </a:lnSpc>
              <a:spcBef>
                <a:spcPts val="0"/>
              </a:spcBef>
              <a:spcAft>
                <a:spcPts val="0"/>
              </a:spcAft>
              <a:buClr>
                <a:schemeClr val="dk1"/>
              </a:buClr>
              <a:buSzPts val="2800"/>
              <a:buNone/>
            </a:pPr>
            <a:r>
              <a:rPr lang="en-US" sz="2000">
                <a:latin typeface="Arial"/>
                <a:ea typeface="Arial"/>
                <a:cs typeface="Arial"/>
                <a:sym typeface="Arial"/>
              </a:rPr>
              <a:t>Ženy mají tendenci být neúměrně koncentrovány v určitých typech zaměstnání.</a:t>
            </a:r>
            <a:endParaRPr/>
          </a:p>
        </p:txBody>
      </p:sp>
      <p:sp>
        <p:nvSpPr>
          <p:cNvPr id="178" name="Google Shape;178;p7"/>
          <p:cNvSpPr/>
          <p:nvPr/>
        </p:nvSpPr>
        <p:spPr>
          <a:xfrm>
            <a:off x="616449" y="4338536"/>
            <a:ext cx="4155575" cy="1477287"/>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6797E"/>
                </a:solidFill>
                <a:latin typeface="Arial"/>
                <a:ea typeface="Arial"/>
                <a:cs typeface="Arial"/>
                <a:sym typeface="Arial"/>
              </a:rPr>
              <a:t>Ženy mají dominantní postavení v HORECA a cestovním ruchu</a:t>
            </a:r>
            <a:endParaRPr b="1" i="0" sz="1800" u="none" cap="none" strike="noStrike">
              <a:solidFill>
                <a:srgbClr val="76797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6797E"/>
                </a:solidFill>
                <a:latin typeface="Arial"/>
                <a:ea typeface="Arial"/>
                <a:cs typeface="Arial"/>
                <a:sym typeface="Arial"/>
              </a:rPr>
              <a:t>V celé ekonomice tvoří ženy 46,1 % zaměstnanců. V odvětví pohostinství je to 53,7 %.</a:t>
            </a:r>
            <a:endParaRPr b="0" i="0" sz="1800" u="none" cap="none" strike="noStrike">
              <a:solidFill>
                <a:schemeClr val="dk1"/>
              </a:solidFill>
              <a:latin typeface="Arial"/>
              <a:ea typeface="Arial"/>
              <a:cs typeface="Arial"/>
              <a:sym typeface="Arial"/>
            </a:endParaRPr>
          </a:p>
        </p:txBody>
      </p:sp>
      <p:pic>
        <p:nvPicPr>
          <p:cNvPr id="179" name="Google Shape;179;p7"/>
          <p:cNvPicPr preferRelativeResize="0"/>
          <p:nvPr/>
        </p:nvPicPr>
        <p:blipFill rotWithShape="1">
          <a:blip r:embed="rId3">
            <a:alphaModFix/>
          </a:blip>
          <a:srcRect b="0" l="0" r="0" t="0"/>
          <a:stretch/>
        </p:blipFill>
        <p:spPr>
          <a:xfrm>
            <a:off x="5054184" y="922253"/>
            <a:ext cx="7102450" cy="5013494"/>
          </a:xfrm>
          <a:prstGeom prst="rect">
            <a:avLst/>
          </a:prstGeom>
          <a:noFill/>
          <a:ln>
            <a:noFill/>
          </a:ln>
        </p:spPr>
      </p:pic>
      <p:sp>
        <p:nvSpPr>
          <p:cNvPr id="180" name="Google Shape;180;p7"/>
          <p:cNvSpPr txBox="1"/>
          <p:nvPr/>
        </p:nvSpPr>
        <p:spPr>
          <a:xfrm>
            <a:off x="5054184" y="986770"/>
            <a:ext cx="6466028" cy="45397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300" u="none" cap="none" strike="noStrike">
                <a:solidFill>
                  <a:srgbClr val="000000"/>
                </a:solidFill>
                <a:latin typeface="Arial"/>
                <a:ea typeface="Arial"/>
                <a:cs typeface="Arial"/>
                <a:sym typeface="Arial"/>
              </a:rPr>
              <a:t>Podíl zaměstnaných žen podle ekonomického sektoru, Česko, 1993 až 2016</a:t>
            </a:r>
            <a:endParaRPr b="1"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Zastoupení zaměstnanosti žen (tj. podíl zaměstnanosti žen) ve třech hlavních hospodářských odvětvích</a:t>
            </a:r>
            <a:endParaRPr/>
          </a:p>
        </p:txBody>
      </p:sp>
      <p:sp>
        <p:nvSpPr>
          <p:cNvPr id="181" name="Google Shape;181;p7"/>
          <p:cNvSpPr txBox="1"/>
          <p:nvPr/>
        </p:nvSpPr>
        <p:spPr>
          <a:xfrm>
            <a:off x="10384220" y="1440740"/>
            <a:ext cx="1486258"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Ženy ve službách</a:t>
            </a:r>
            <a:endParaRPr/>
          </a:p>
        </p:txBody>
      </p:sp>
      <p:sp>
        <p:nvSpPr>
          <p:cNvPr id="182" name="Google Shape;182;p7"/>
          <p:cNvSpPr txBox="1"/>
          <p:nvPr/>
        </p:nvSpPr>
        <p:spPr>
          <a:xfrm>
            <a:off x="10384220" y="3259055"/>
            <a:ext cx="1486258"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Ženy v průmyslu</a:t>
            </a:r>
            <a:endParaRPr/>
          </a:p>
        </p:txBody>
      </p:sp>
      <p:sp>
        <p:nvSpPr>
          <p:cNvPr id="183" name="Google Shape;183;p7"/>
          <p:cNvSpPr txBox="1"/>
          <p:nvPr/>
        </p:nvSpPr>
        <p:spPr>
          <a:xfrm>
            <a:off x="10384220" y="3536054"/>
            <a:ext cx="1616018"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Ženy v zemědělství</a:t>
            </a:r>
            <a:endParaRPr/>
          </a:p>
        </p:txBody>
      </p:sp>
      <p:sp>
        <p:nvSpPr>
          <p:cNvPr id="184" name="Google Shape;184;p7"/>
          <p:cNvSpPr txBox="1"/>
          <p:nvPr/>
        </p:nvSpPr>
        <p:spPr>
          <a:xfrm>
            <a:off x="5054184" y="5658748"/>
            <a:ext cx="1486258"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Zdroj: ILOSTAT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90" name="Google Shape;190;p8"/>
          <p:cNvPicPr preferRelativeResize="0"/>
          <p:nvPr>
            <p:ph idx="1" type="body"/>
          </p:nvPr>
        </p:nvPicPr>
        <p:blipFill rotWithShape="1">
          <a:blip r:embed="rId3">
            <a:alphaModFix/>
          </a:blip>
          <a:srcRect b="0" l="0" r="0" t="0"/>
          <a:stretch/>
        </p:blipFill>
        <p:spPr>
          <a:xfrm>
            <a:off x="480766" y="1"/>
            <a:ext cx="5128181" cy="3619892"/>
          </a:xfrm>
          <a:prstGeom prst="rect">
            <a:avLst/>
          </a:prstGeom>
          <a:noFill/>
          <a:ln>
            <a:noFill/>
          </a:ln>
        </p:spPr>
      </p:pic>
      <p:pic>
        <p:nvPicPr>
          <p:cNvPr id="191" name="Google Shape;191;p8"/>
          <p:cNvPicPr preferRelativeResize="0"/>
          <p:nvPr/>
        </p:nvPicPr>
        <p:blipFill rotWithShape="1">
          <a:blip r:embed="rId4">
            <a:alphaModFix/>
          </a:blip>
          <a:srcRect b="0" l="0" r="0" t="0"/>
          <a:stretch/>
        </p:blipFill>
        <p:spPr>
          <a:xfrm>
            <a:off x="6190269" y="141403"/>
            <a:ext cx="4952213" cy="3495679"/>
          </a:xfrm>
          <a:prstGeom prst="rect">
            <a:avLst/>
          </a:prstGeom>
          <a:noFill/>
          <a:ln>
            <a:noFill/>
          </a:ln>
        </p:spPr>
      </p:pic>
      <p:pic>
        <p:nvPicPr>
          <p:cNvPr id="192" name="Google Shape;192;p8"/>
          <p:cNvPicPr preferRelativeResize="0"/>
          <p:nvPr/>
        </p:nvPicPr>
        <p:blipFill rotWithShape="1">
          <a:blip r:embed="rId5">
            <a:alphaModFix/>
          </a:blip>
          <a:srcRect b="0" l="0" r="0" t="0"/>
          <a:stretch/>
        </p:blipFill>
        <p:spPr>
          <a:xfrm>
            <a:off x="763572" y="3648175"/>
            <a:ext cx="4506012" cy="3180714"/>
          </a:xfrm>
          <a:prstGeom prst="rect">
            <a:avLst/>
          </a:prstGeom>
          <a:noFill/>
          <a:ln>
            <a:noFill/>
          </a:ln>
        </p:spPr>
      </p:pic>
      <p:pic>
        <p:nvPicPr>
          <p:cNvPr id="193" name="Google Shape;193;p8"/>
          <p:cNvPicPr preferRelativeResize="0"/>
          <p:nvPr/>
        </p:nvPicPr>
        <p:blipFill rotWithShape="1">
          <a:blip r:embed="rId6">
            <a:alphaModFix/>
          </a:blip>
          <a:srcRect b="0" l="0" r="0" t="0"/>
          <a:stretch/>
        </p:blipFill>
        <p:spPr>
          <a:xfrm>
            <a:off x="6325386" y="3590920"/>
            <a:ext cx="4628364" cy="3267080"/>
          </a:xfrm>
          <a:prstGeom prst="rect">
            <a:avLst/>
          </a:prstGeom>
          <a:noFill/>
          <a:ln>
            <a:noFill/>
          </a:ln>
        </p:spPr>
      </p:pic>
      <p:sp>
        <p:nvSpPr>
          <p:cNvPr id="194" name="Google Shape;194;p8"/>
          <p:cNvSpPr txBox="1"/>
          <p:nvPr/>
        </p:nvSpPr>
        <p:spPr>
          <a:xfrm>
            <a:off x="6096000" y="203542"/>
            <a:ext cx="4515266" cy="3231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Podíl zaměstnaných žen podle ekonomického sektoru, Rakousko, 1995 až 2016</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Zastoupení zaměstnanosti žen (tj. podíl zaměstnanosti žen) ve třech hlavních hospodářských odvětvích</a:t>
            </a:r>
            <a:endParaRPr/>
          </a:p>
        </p:txBody>
      </p:sp>
      <p:sp>
        <p:nvSpPr>
          <p:cNvPr id="195" name="Google Shape;195;p8"/>
          <p:cNvSpPr txBox="1"/>
          <p:nvPr/>
        </p:nvSpPr>
        <p:spPr>
          <a:xfrm>
            <a:off x="6206842" y="3624382"/>
            <a:ext cx="4293581" cy="3231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Podíl zaměstnaných žen podle ekonomického sektoru, Řecko, 1983 až 2016</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Zastoupení zaměstnanosti žen (tj. podíl zaměstnanosti žen) ve třech hlavních hospodářských odvětvích</a:t>
            </a:r>
            <a:endParaRPr/>
          </a:p>
        </p:txBody>
      </p:sp>
      <p:sp>
        <p:nvSpPr>
          <p:cNvPr id="196" name="Google Shape;196;p8"/>
          <p:cNvSpPr txBox="1"/>
          <p:nvPr/>
        </p:nvSpPr>
        <p:spPr>
          <a:xfrm>
            <a:off x="480766" y="95820"/>
            <a:ext cx="451526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Podíl zaměstnaných žen podle ekonomického sektoru, Litva, 1998 až 2016</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700" u="none" cap="none" strike="noStrike">
                <a:solidFill>
                  <a:srgbClr val="000000"/>
                </a:solidFill>
                <a:latin typeface="Arial"/>
                <a:ea typeface="Arial"/>
                <a:cs typeface="Arial"/>
                <a:sym typeface="Arial"/>
              </a:rPr>
              <a:t>Zastoupení zaměstnanosti žen (tj. podíl zaměstnanosti žen) ve třech hlavních hospodářských odvětvích</a:t>
            </a:r>
            <a:endParaRPr/>
          </a:p>
          <a:p>
            <a:pPr indent="0" lvl="0" marL="0" marR="0" rtl="0" algn="l">
              <a:lnSpc>
                <a:spcPct val="100000"/>
              </a:lnSpc>
              <a:spcBef>
                <a:spcPts val="0"/>
              </a:spcBef>
              <a:spcAft>
                <a:spcPts val="0"/>
              </a:spcAft>
              <a:buNone/>
            </a:pPr>
            <a:r>
              <a:t/>
            </a:r>
            <a:endParaRPr b="0" i="0" sz="600" u="none" cap="none" strike="noStrike">
              <a:solidFill>
                <a:srgbClr val="000000"/>
              </a:solidFill>
              <a:latin typeface="Arial"/>
              <a:ea typeface="Arial"/>
              <a:cs typeface="Arial"/>
              <a:sym typeface="Arial"/>
            </a:endParaRPr>
          </a:p>
        </p:txBody>
      </p:sp>
      <p:sp>
        <p:nvSpPr>
          <p:cNvPr id="197" name="Google Shape;197;p8"/>
          <p:cNvSpPr txBox="1"/>
          <p:nvPr/>
        </p:nvSpPr>
        <p:spPr>
          <a:xfrm>
            <a:off x="574840" y="3648692"/>
            <a:ext cx="4221201" cy="3231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900" u="none" cap="none" strike="noStrike">
                <a:solidFill>
                  <a:srgbClr val="000000"/>
                </a:solidFill>
                <a:latin typeface="Arial"/>
                <a:ea typeface="Arial"/>
                <a:cs typeface="Arial"/>
                <a:sym typeface="Arial"/>
              </a:rPr>
              <a:t>Podíl zaměstnaných žen podle ekonomického sektoru, Kypr, 1976 až 1995</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Zastoupení zaměstnanosti žen (tj. podíl zaměstnanosti žen) ve třech hlavních hospodářských odvětvích</a:t>
            </a:r>
            <a:endParaRPr/>
          </a:p>
        </p:txBody>
      </p:sp>
      <p:sp>
        <p:nvSpPr>
          <p:cNvPr id="198" name="Google Shape;198;p8"/>
          <p:cNvSpPr txBox="1"/>
          <p:nvPr/>
        </p:nvSpPr>
        <p:spPr>
          <a:xfrm>
            <a:off x="9867542" y="475646"/>
            <a:ext cx="1486258"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Ženy ve službách</a:t>
            </a:r>
            <a:endParaRPr/>
          </a:p>
        </p:txBody>
      </p:sp>
      <p:sp>
        <p:nvSpPr>
          <p:cNvPr id="199" name="Google Shape;199;p8"/>
          <p:cNvSpPr txBox="1"/>
          <p:nvPr/>
        </p:nvSpPr>
        <p:spPr>
          <a:xfrm>
            <a:off x="4319081" y="491721"/>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ve službách</a:t>
            </a:r>
            <a:endParaRPr/>
          </a:p>
        </p:txBody>
      </p:sp>
      <p:sp>
        <p:nvSpPr>
          <p:cNvPr id="200" name="Google Shape;200;p8"/>
          <p:cNvSpPr txBox="1"/>
          <p:nvPr/>
        </p:nvSpPr>
        <p:spPr>
          <a:xfrm>
            <a:off x="9773867" y="3906387"/>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ve službách</a:t>
            </a:r>
            <a:endParaRPr/>
          </a:p>
        </p:txBody>
      </p:sp>
      <p:sp>
        <p:nvSpPr>
          <p:cNvPr id="201" name="Google Shape;201;p8"/>
          <p:cNvSpPr txBox="1"/>
          <p:nvPr/>
        </p:nvSpPr>
        <p:spPr>
          <a:xfrm>
            <a:off x="4128860" y="4167997"/>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ve službách</a:t>
            </a:r>
            <a:endParaRPr/>
          </a:p>
        </p:txBody>
      </p:sp>
      <p:sp>
        <p:nvSpPr>
          <p:cNvPr id="202" name="Google Shape;202;p8"/>
          <p:cNvSpPr txBox="1"/>
          <p:nvPr/>
        </p:nvSpPr>
        <p:spPr>
          <a:xfrm>
            <a:off x="9927020" y="2044293"/>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průmyslu</a:t>
            </a:r>
            <a:endParaRPr/>
          </a:p>
        </p:txBody>
      </p:sp>
      <p:sp>
        <p:nvSpPr>
          <p:cNvPr id="203" name="Google Shape;203;p8"/>
          <p:cNvSpPr txBox="1"/>
          <p:nvPr/>
        </p:nvSpPr>
        <p:spPr>
          <a:xfrm>
            <a:off x="4319081" y="1733869"/>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průmyslu</a:t>
            </a:r>
            <a:endParaRPr/>
          </a:p>
        </p:txBody>
      </p:sp>
      <p:sp>
        <p:nvSpPr>
          <p:cNvPr id="204" name="Google Shape;204;p8"/>
          <p:cNvSpPr txBox="1"/>
          <p:nvPr/>
        </p:nvSpPr>
        <p:spPr>
          <a:xfrm>
            <a:off x="9773867" y="5163942"/>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průmyslu</a:t>
            </a:r>
            <a:endParaRPr/>
          </a:p>
        </p:txBody>
      </p:sp>
      <p:sp>
        <p:nvSpPr>
          <p:cNvPr id="205" name="Google Shape;205;p8"/>
          <p:cNvSpPr txBox="1"/>
          <p:nvPr/>
        </p:nvSpPr>
        <p:spPr>
          <a:xfrm>
            <a:off x="4122689" y="5005226"/>
            <a:ext cx="148625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průmyslu</a:t>
            </a:r>
            <a:endParaRPr/>
          </a:p>
        </p:txBody>
      </p:sp>
      <p:sp>
        <p:nvSpPr>
          <p:cNvPr id="206" name="Google Shape;206;p8"/>
          <p:cNvSpPr txBox="1"/>
          <p:nvPr/>
        </p:nvSpPr>
        <p:spPr>
          <a:xfrm>
            <a:off x="9773867" y="4239597"/>
            <a:ext cx="161601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zemědělství</a:t>
            </a:r>
            <a:endParaRPr/>
          </a:p>
        </p:txBody>
      </p:sp>
      <p:sp>
        <p:nvSpPr>
          <p:cNvPr id="207" name="Google Shape;207;p8"/>
          <p:cNvSpPr txBox="1"/>
          <p:nvPr/>
        </p:nvSpPr>
        <p:spPr>
          <a:xfrm>
            <a:off x="4122195" y="4462285"/>
            <a:ext cx="161601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zemědělství</a:t>
            </a:r>
            <a:endParaRPr/>
          </a:p>
        </p:txBody>
      </p:sp>
      <p:sp>
        <p:nvSpPr>
          <p:cNvPr id="208" name="Google Shape;208;p8"/>
          <p:cNvSpPr txBox="1"/>
          <p:nvPr/>
        </p:nvSpPr>
        <p:spPr>
          <a:xfrm>
            <a:off x="4303455" y="1498500"/>
            <a:ext cx="161601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zemědělství</a:t>
            </a:r>
            <a:endParaRPr/>
          </a:p>
        </p:txBody>
      </p:sp>
      <p:sp>
        <p:nvSpPr>
          <p:cNvPr id="209" name="Google Shape;209;p8"/>
          <p:cNvSpPr txBox="1"/>
          <p:nvPr/>
        </p:nvSpPr>
        <p:spPr>
          <a:xfrm>
            <a:off x="9911394" y="1107489"/>
            <a:ext cx="1616018" cy="2616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Arial"/>
                <a:ea typeface="Arial"/>
                <a:cs typeface="Arial"/>
                <a:sym typeface="Arial"/>
              </a:rPr>
              <a:t>Ženy v zemědělství</a:t>
            </a:r>
            <a:endParaRPr/>
          </a:p>
        </p:txBody>
      </p:sp>
      <p:sp>
        <p:nvSpPr>
          <p:cNvPr id="210" name="Google Shape;210;p8"/>
          <p:cNvSpPr txBox="1"/>
          <p:nvPr/>
        </p:nvSpPr>
        <p:spPr>
          <a:xfrm>
            <a:off x="480766" y="3402944"/>
            <a:ext cx="1486258"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Zdroj: ILOSTAT</a:t>
            </a:r>
            <a:endParaRPr/>
          </a:p>
        </p:txBody>
      </p:sp>
      <p:sp>
        <p:nvSpPr>
          <p:cNvPr id="211" name="Google Shape;211;p8"/>
          <p:cNvSpPr txBox="1"/>
          <p:nvPr/>
        </p:nvSpPr>
        <p:spPr>
          <a:xfrm>
            <a:off x="724954" y="6603793"/>
            <a:ext cx="1486258"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Zdroj: ILOSTAT</a:t>
            </a:r>
            <a:endParaRPr/>
          </a:p>
        </p:txBody>
      </p:sp>
      <p:sp>
        <p:nvSpPr>
          <p:cNvPr id="212" name="Google Shape;212;p8"/>
          <p:cNvSpPr txBox="1"/>
          <p:nvPr/>
        </p:nvSpPr>
        <p:spPr>
          <a:xfrm>
            <a:off x="6206842" y="6626252"/>
            <a:ext cx="1486258"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Zdroj: ILOSTAT</a:t>
            </a:r>
            <a:endParaRPr/>
          </a:p>
        </p:txBody>
      </p:sp>
      <p:sp>
        <p:nvSpPr>
          <p:cNvPr id="213" name="Google Shape;213;p8"/>
          <p:cNvSpPr txBox="1"/>
          <p:nvPr/>
        </p:nvSpPr>
        <p:spPr>
          <a:xfrm>
            <a:off x="6206842" y="3389362"/>
            <a:ext cx="1486258" cy="21544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a:ea typeface="Arial"/>
                <a:cs typeface="Arial"/>
                <a:sym typeface="Arial"/>
              </a:rPr>
              <a:t>Zdroj: ILOSTAT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9"/>
          <p:cNvPicPr preferRelativeResize="0"/>
          <p:nvPr/>
        </p:nvPicPr>
        <p:blipFill rotWithShape="1">
          <a:blip r:embed="rId3">
            <a:alphaModFix/>
          </a:blip>
          <a:srcRect b="0" l="0" r="0" t="0"/>
          <a:stretch/>
        </p:blipFill>
        <p:spPr>
          <a:xfrm>
            <a:off x="11115183" y="4320549"/>
            <a:ext cx="1076817" cy="2537451"/>
          </a:xfrm>
          <a:prstGeom prst="rect">
            <a:avLst/>
          </a:prstGeom>
          <a:noFill/>
          <a:ln>
            <a:noFill/>
          </a:ln>
        </p:spPr>
      </p:pic>
      <p:sp>
        <p:nvSpPr>
          <p:cNvPr id="220" name="Google Shape;220;p9"/>
          <p:cNvSpPr txBox="1"/>
          <p:nvPr>
            <p:ph type="title"/>
          </p:nvPr>
        </p:nvSpPr>
        <p:spPr>
          <a:xfrm>
            <a:off x="838200" y="365126"/>
            <a:ext cx="10515600" cy="104538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AngsanaUPC"/>
                <a:ea typeface="AngsanaUPC"/>
                <a:cs typeface="AngsanaUPC"/>
                <a:sym typeface="AngsanaUPC"/>
              </a:rPr>
              <a:t>Nerovná ekonomika cestovního ruchu</a:t>
            </a:r>
            <a:endParaRPr/>
          </a:p>
        </p:txBody>
      </p:sp>
      <p:sp>
        <p:nvSpPr>
          <p:cNvPr id="221" name="Google Shape;221;p9"/>
          <p:cNvSpPr txBox="1"/>
          <p:nvPr>
            <p:ph idx="1" type="body"/>
          </p:nvPr>
        </p:nvSpPr>
        <p:spPr>
          <a:xfrm>
            <a:off x="838200" y="1795337"/>
            <a:ext cx="10515600" cy="4601082"/>
          </a:xfrm>
          <a:prstGeom prst="rect">
            <a:avLst/>
          </a:prstGeom>
          <a:noFill/>
          <a:ln>
            <a:noFill/>
          </a:ln>
        </p:spPr>
        <p:txBody>
          <a:bodyPr anchorCtr="0" anchor="t" bIns="45700" lIns="91425" spcFirstLastPara="1" rIns="91425" wrap="square" tIns="45700">
            <a:noAutofit/>
          </a:bodyPr>
          <a:lstStyle/>
          <a:p>
            <a:pPr indent="-203200" lvl="0" marL="228600" rtl="0" algn="l">
              <a:lnSpc>
                <a:spcPct val="90000"/>
              </a:lnSpc>
              <a:spcBef>
                <a:spcPts val="0"/>
              </a:spcBef>
              <a:spcAft>
                <a:spcPts val="0"/>
              </a:spcAft>
              <a:buClr>
                <a:schemeClr val="dk1"/>
              </a:buClr>
              <a:buSzPts val="2400"/>
              <a:buFont typeface="Noto Sans Symbols"/>
              <a:buChar char="❑"/>
            </a:pPr>
            <a:r>
              <a:rPr lang="en-US" sz="2000">
                <a:latin typeface="Arial"/>
                <a:ea typeface="Arial"/>
                <a:cs typeface="Arial"/>
                <a:sym typeface="Arial"/>
              </a:rPr>
              <a:t>Ženy tvoří </a:t>
            </a:r>
            <a:r>
              <a:rPr b="1" lang="en-US" sz="2000">
                <a:latin typeface="Arial"/>
                <a:ea typeface="Arial"/>
                <a:cs typeface="Arial"/>
                <a:sym typeface="Arial"/>
              </a:rPr>
              <a:t>polovinu</a:t>
            </a:r>
            <a:r>
              <a:rPr lang="en-US" sz="2000">
                <a:latin typeface="Arial"/>
                <a:ea typeface="Arial"/>
                <a:cs typeface="Arial"/>
                <a:sym typeface="Arial"/>
              </a:rPr>
              <a:t> všech zaměstnanců v hotelovém a restauračním průmyslu (Global Report on Women in Tourism, 2011).</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Arial"/>
                <a:ea typeface="Arial"/>
                <a:cs typeface="Arial"/>
                <a:sym typeface="Arial"/>
              </a:rPr>
              <a:t>Kvůli genderovým stereotypům a diskriminaci pracuje většina těchto žen na </a:t>
            </a:r>
            <a:r>
              <a:rPr b="1" lang="en-US" sz="2000">
                <a:latin typeface="Arial"/>
                <a:ea typeface="Arial"/>
                <a:cs typeface="Arial"/>
                <a:sym typeface="Arial"/>
              </a:rPr>
              <a:t>nízko postavených, špatně placených a nejistých pracovních místech</a:t>
            </a:r>
            <a:r>
              <a:rPr lang="en-US" sz="2000">
                <a:latin typeface="Arial"/>
                <a:ea typeface="Arial"/>
                <a:cs typeface="Arial"/>
                <a:sym typeface="Arial"/>
              </a:rPr>
              <a:t>, z nichž mnohá jsou sezónní.</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Arial"/>
                <a:ea typeface="Arial"/>
                <a:cs typeface="Arial"/>
                <a:sym typeface="Arial"/>
              </a:rPr>
              <a:t> Ženy se jen zřídka dostanou na manažerské nebo odborné pozice, a pokud se jim to podaří, jsou obvykle </a:t>
            </a:r>
            <a:r>
              <a:rPr b="1" lang="en-US" sz="2000">
                <a:latin typeface="Arial"/>
                <a:ea typeface="Arial"/>
                <a:cs typeface="Arial"/>
                <a:sym typeface="Arial"/>
              </a:rPr>
              <a:t>placeny hůře </a:t>
            </a:r>
            <a:r>
              <a:rPr lang="en-US" sz="2000">
                <a:latin typeface="Arial"/>
                <a:ea typeface="Arial"/>
                <a:cs typeface="Arial"/>
                <a:sym typeface="Arial"/>
              </a:rPr>
              <a:t>než muži.  </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Arial"/>
                <a:ea typeface="Arial"/>
                <a:cs typeface="Arial"/>
                <a:sym typeface="Arial"/>
              </a:rPr>
              <a:t>Mnoho žen na nejistých pracovních místech v hotelnictví jsou </a:t>
            </a:r>
            <a:r>
              <a:rPr b="1" lang="en-US" sz="2000">
                <a:latin typeface="Arial"/>
                <a:ea typeface="Arial"/>
                <a:cs typeface="Arial"/>
                <a:sym typeface="Arial"/>
              </a:rPr>
              <a:t>imigrantky nebo migrantky </a:t>
            </a:r>
            <a:r>
              <a:rPr lang="en-US" sz="2000">
                <a:latin typeface="Arial"/>
                <a:ea typeface="Arial"/>
                <a:cs typeface="Arial"/>
                <a:sym typeface="Arial"/>
              </a:rPr>
              <a:t>a/nebo ženy z viditelných menšin. Feminizace a rasové rozdělení těchto profesí má tendenci vyvolávat další pokles mzdových sazeb, jistoty zaměstnání a společenské hodnoty.</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Arial"/>
                <a:ea typeface="Arial"/>
                <a:cs typeface="Arial"/>
                <a:sym typeface="Arial"/>
              </a:rPr>
              <a:t>Ženy v odvětví hotelnictví a gastronomie zažívají nejvyšší míru sexuálního obtěžování ze všech odvětví, přičemž pachateli jsou nejčastěji zákazníci, nadřízení nebo kolegové. </a:t>
            </a:r>
            <a:endParaRPr/>
          </a:p>
          <a:p>
            <a:pPr indent="-50800" lvl="0" marL="228600" rtl="0" algn="l">
              <a:lnSpc>
                <a:spcPct val="90000"/>
              </a:lnSpc>
              <a:spcBef>
                <a:spcPts val="1000"/>
              </a:spcBef>
              <a:spcAft>
                <a:spcPts val="0"/>
              </a:spcAft>
              <a:buClr>
                <a:schemeClr val="dk1"/>
              </a:buClr>
              <a:buSzPts val="2800"/>
              <a:buFont typeface="Noto Sans Symbols"/>
              <a:buNone/>
            </a:pPr>
            <a:r>
              <a:t/>
            </a:r>
            <a:endParaRPr sz="2000">
              <a:latin typeface="Arial"/>
              <a:ea typeface="Arial"/>
              <a:cs typeface="Arial"/>
              <a:sym typeface="Arial"/>
            </a:endParaRPr>
          </a:p>
        </p:txBody>
      </p:sp>
      <p:pic>
        <p:nvPicPr>
          <p:cNvPr id="222" name="Google Shape;222;p9"/>
          <p:cNvPicPr preferRelativeResize="0"/>
          <p:nvPr/>
        </p:nvPicPr>
        <p:blipFill rotWithShape="1">
          <a:blip r:embed="rId4">
            <a:alphaModFix/>
          </a:blip>
          <a:srcRect b="0" l="0" r="0" t="0"/>
          <a:stretch/>
        </p:blipFill>
        <p:spPr>
          <a:xfrm>
            <a:off x="11229841" y="2184959"/>
            <a:ext cx="962159" cy="20576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y fmtid="{D5CDD505-2E9C-101B-9397-08002B2CF9AE}" pid="3" name="MSIP_Label_ea60d57e-af5b-4752-ac57-3e4f28ca11dc_Enabled">
    <vt:lpwstr>true</vt:lpwstr>
  </property>
  <property fmtid="{D5CDD505-2E9C-101B-9397-08002B2CF9AE}" pid="4" name="MSIP_Label_ea60d57e-af5b-4752-ac57-3e4f28ca11dc_SetDate">
    <vt:lpwstr>2023-03-16T07:05:55Z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8b18abd0-cd2e-46c9-b106-8c925036279a</vt:lpwstr>
  </property>
  <property fmtid="{D5CDD505-2E9C-101B-9397-08002B2CF9AE}" pid="9" name="MSIP_Label_ea60d57e-af5b-4752-ac57-3e4f28ca11dc_ContentBits">
    <vt:lpwstr>0</vt:lpwstr>
  </property>
</Properties>
</file>