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2"/>
  </p:notesMasterIdLst>
  <p:sldIdLst>
    <p:sldId id="256" r:id="rId7"/>
    <p:sldId id="257" r:id="rId8"/>
    <p:sldId id="258"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4" autoAdjust="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cs-CZ" sz="1400" b="0" strike="noStrike" spc="-1">
                <a:solidFill>
                  <a:srgbClr val="000000"/>
                </a:solidFill>
                <a:latin typeface="Arial"/>
              </a:rPr>
              <a:t>Klikněte pro přesun snímku</a:t>
            </a:r>
          </a:p>
        </p:txBody>
      </p:sp>
      <p:sp>
        <p:nvSpPr>
          <p:cNvPr id="25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cs-CZ" sz="2000" b="0" strike="noStrike" spc="-1">
                <a:latin typeface="Arial"/>
              </a:rPr>
              <a:t>Klikněte pro úpravu formátu komentářů</a:t>
            </a:r>
          </a:p>
        </p:txBody>
      </p:sp>
      <p:sp>
        <p:nvSpPr>
          <p:cNvPr id="25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cs-CZ" sz="1400" b="0" strike="noStrike" spc="-1">
                <a:latin typeface="Times New Roman"/>
              </a:rPr>
              <a:t>&lt;záhlaví&gt;</a:t>
            </a:r>
          </a:p>
        </p:txBody>
      </p:sp>
      <p:sp>
        <p:nvSpPr>
          <p:cNvPr id="253" name="PlaceHolder 4"/>
          <p:cNvSpPr>
            <a:spLocks noGrp="1"/>
          </p:cNvSpPr>
          <p:nvPr>
            <p:ph type="dt" idx="19"/>
          </p:nvPr>
        </p:nvSpPr>
        <p:spPr>
          <a:xfrm>
            <a:off x="4278960" y="0"/>
            <a:ext cx="3280680" cy="534240"/>
          </a:xfrm>
          <a:prstGeom prst="rect">
            <a:avLst/>
          </a:prstGeom>
          <a:noFill/>
          <a:ln w="0">
            <a:noFill/>
          </a:ln>
        </p:spPr>
        <p:txBody>
          <a:bodyPr lIns="0" tIns="0" rIns="0" bIns="0" anchor="t">
            <a:noAutofit/>
          </a:bodyPr>
          <a:lstStyle>
            <a:lvl1pPr indent="0" algn="r">
              <a:buNone/>
              <a:defRPr lang="cs-CZ" sz="1400" b="0" strike="noStrike" spc="-1">
                <a:latin typeface="Times New Roman"/>
              </a:defRPr>
            </a:lvl1pPr>
          </a:lstStyle>
          <a:p>
            <a:pPr indent="0" algn="r">
              <a:buNone/>
            </a:pPr>
            <a:r>
              <a:rPr lang="cs-CZ" sz="1400" b="0" strike="noStrike" spc="-1">
                <a:latin typeface="Times New Roman"/>
              </a:rPr>
              <a:t>&lt;datum/čas&gt;</a:t>
            </a:r>
          </a:p>
        </p:txBody>
      </p:sp>
      <p:sp>
        <p:nvSpPr>
          <p:cNvPr id="254" name="PlaceHolder 5"/>
          <p:cNvSpPr>
            <a:spLocks noGrp="1"/>
          </p:cNvSpPr>
          <p:nvPr>
            <p:ph type="ftr" idx="20"/>
          </p:nvPr>
        </p:nvSpPr>
        <p:spPr>
          <a:xfrm>
            <a:off x="0" y="10157400"/>
            <a:ext cx="3280680" cy="534240"/>
          </a:xfrm>
          <a:prstGeom prst="rect">
            <a:avLst/>
          </a:prstGeom>
          <a:noFill/>
          <a:ln w="0">
            <a:noFill/>
          </a:ln>
        </p:spPr>
        <p:txBody>
          <a:bodyPr lIns="0" tIns="0" rIns="0" bIns="0" anchor="b">
            <a:noAutofit/>
          </a:bodyPr>
          <a:lstStyle>
            <a:lvl1pPr indent="0">
              <a:buNone/>
              <a:defRPr lang="cs-CZ" sz="1400" b="0" strike="noStrike" spc="-1">
                <a:latin typeface="Times New Roman"/>
              </a:defRPr>
            </a:lvl1pPr>
          </a:lstStyle>
          <a:p>
            <a:pPr indent="0">
              <a:buNone/>
            </a:pPr>
            <a:r>
              <a:rPr lang="cs-CZ" sz="1400" b="0" strike="noStrike" spc="-1">
                <a:latin typeface="Times New Roman"/>
              </a:rPr>
              <a:t>&lt;zápatí&gt;</a:t>
            </a:r>
          </a:p>
        </p:txBody>
      </p:sp>
      <p:sp>
        <p:nvSpPr>
          <p:cNvPr id="255" name="PlaceHolder 6"/>
          <p:cNvSpPr>
            <a:spLocks noGrp="1"/>
          </p:cNvSpPr>
          <p:nvPr>
            <p:ph type="sldNum" idx="21"/>
          </p:nvPr>
        </p:nvSpPr>
        <p:spPr>
          <a:xfrm>
            <a:off x="4278960" y="10157400"/>
            <a:ext cx="3280680" cy="534240"/>
          </a:xfrm>
          <a:prstGeom prst="rect">
            <a:avLst/>
          </a:prstGeom>
          <a:noFill/>
          <a:ln w="0">
            <a:noFill/>
          </a:ln>
        </p:spPr>
        <p:txBody>
          <a:bodyPr lIns="0" tIns="0" rIns="0" bIns="0" anchor="b">
            <a:noAutofit/>
          </a:bodyPr>
          <a:lstStyle>
            <a:lvl1pPr indent="0" algn="r">
              <a:buNone/>
              <a:defRPr lang="cs-CZ" sz="1400" b="0" strike="noStrike" spc="-1">
                <a:latin typeface="Times New Roman"/>
              </a:defRPr>
            </a:lvl1pPr>
          </a:lstStyle>
          <a:p>
            <a:pPr indent="0" algn="r">
              <a:buNone/>
            </a:pPr>
            <a:fld id="{66AFCA6F-7351-4599-B123-5990AC6456FD}"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rammar.yourdictionary.com/grammar/style-and-usage/common-french-words-and-phrases-we-use-in-english.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yourdictionary.com/onomatopoei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journal/annals-of-tourism-research"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ciencedirect.com/journal/annals-of-tourism-research/vol/88/suppl/C"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talyst.org/research/interrupting-sexism-silenc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atalyst.org/reports/interrupting-sexism-workplace-me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talyst.org/research/workplace-sexism-climat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atalyst.org/research-series/interrupting-sexism-at-work/"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eopleskillsdecoded.com/what-makes-a-good-manag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ortune.com/2021/08/02/female-ceos-global-500-fortune-500-cvs-karen-lynch-ping-an-jessica-t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taurant-ingthroughhistory.co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nytimes.com/2015/10/01/opinion/do-we-value-low-skilled-work.html?emc=eta1&amp;_r=0" TargetMode="External"/><Relationship Id="rId4" Type="http://schemas.openxmlformats.org/officeDocument/2006/relationships/hyperlink" Target="https://restaurant-ingthroughhistory.com/2015/10/14/image-gallery-insulting-waitress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685800" y="1143000"/>
            <a:ext cx="5486400" cy="3086100"/>
          </a:xfrm>
          <a:prstGeom prst="rect">
            <a:avLst/>
          </a:prstGeom>
          <a:ln w="0">
            <a:noFill/>
          </a:ln>
        </p:spPr>
      </p:sp>
      <p:sp>
        <p:nvSpPr>
          <p:cNvPr id="43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32"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6451A0AB-172A-4FD9-9E8A-70B6CE6FC65B}" type="slidenum">
              <a:rPr lang="en-US" sz="1400" b="0" strike="noStrike" spc="-1">
                <a:latin typeface="Times New Roman"/>
              </a:rPr>
              <a:t>2</a:t>
            </a:fld>
            <a:endParaRPr lang="cs-CZ" sz="14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685800" y="1143000"/>
            <a:ext cx="5486400" cy="3086100"/>
          </a:xfrm>
          <a:prstGeom prst="rect">
            <a:avLst/>
          </a:prstGeom>
          <a:ln w="0">
            <a:noFill/>
          </a:ln>
        </p:spPr>
      </p:sp>
      <p:sp>
        <p:nvSpPr>
          <p:cNvPr id="46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62"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09E2D457-522E-4A0A-975B-BAD876E86D44}" type="slidenum">
              <a:rPr lang="en-US" sz="1400" b="0" strike="noStrike" spc="-1">
                <a:latin typeface="Times New Roman"/>
              </a:rPr>
              <a:t>13</a:t>
            </a:fld>
            <a:endParaRPr lang="cs-CZ" sz="14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685800" y="1143000"/>
            <a:ext cx="5486400" cy="3086100"/>
          </a:xfrm>
          <a:prstGeom prst="rect">
            <a:avLst/>
          </a:prstGeom>
          <a:ln w="0">
            <a:noFill/>
          </a:ln>
        </p:spPr>
      </p:sp>
      <p:sp>
        <p:nvSpPr>
          <p:cNvPr id="46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1" strike="noStrike" spc="-1">
                <a:solidFill>
                  <a:schemeClr val="dk1"/>
                </a:solidFill>
                <a:latin typeface="Calibri"/>
                <a:ea typeface="Calibri"/>
              </a:rPr>
              <a:t>Origin of the Word Cliché</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The word cliché has </a:t>
            </a:r>
            <a:r>
              <a:rPr lang="en-US" sz="1200" b="0" u="sng" strike="noStrike" spc="-1">
                <a:solidFill>
                  <a:schemeClr val="hlink"/>
                </a:solidFill>
                <a:uFillTx/>
                <a:latin typeface="Calibri"/>
                <a:ea typeface="Calibri"/>
                <a:hlinkClick r:id="rId3"/>
              </a:rPr>
              <a:t>French origins</a:t>
            </a:r>
            <a:r>
              <a:rPr lang="en-US" sz="1200" b="0" strike="noStrike" spc="-1">
                <a:solidFill>
                  <a:schemeClr val="dk1"/>
                </a:solidFill>
                <a:latin typeface="Calibri"/>
                <a:ea typeface="Calibri"/>
              </a:rPr>
              <a:t>, which is why you'll often see it with an accent over the "e," but you can also write it as "cliche" in English. When printing presses were used, the cast iron plate that reproduced the words, phrases, or images was called a </a:t>
            </a:r>
            <a:r>
              <a:rPr lang="en-US" sz="1200" b="0" i="1" strike="noStrike" spc="-1">
                <a:solidFill>
                  <a:schemeClr val="dk1"/>
                </a:solidFill>
                <a:latin typeface="Calibri"/>
                <a:ea typeface="Calibri"/>
              </a:rPr>
              <a:t>stereotype</a:t>
            </a:r>
            <a:r>
              <a:rPr lang="en-US" sz="1200" b="0" strike="noStrike" spc="-1">
                <a:solidFill>
                  <a:schemeClr val="dk1"/>
                </a:solidFill>
                <a:latin typeface="Calibri"/>
                <a:ea typeface="Calibri"/>
              </a:rPr>
              <a:t>. The noise that casting plate made sounded like “cliché,” meaning click, to French printers, so this </a:t>
            </a:r>
            <a:r>
              <a:rPr lang="en-US" sz="1200" b="0" u="sng" strike="noStrike" spc="-1">
                <a:solidFill>
                  <a:schemeClr val="hlink"/>
                </a:solidFill>
                <a:uFillTx/>
                <a:latin typeface="Calibri"/>
                <a:ea typeface="Calibri"/>
                <a:hlinkClick r:id="rId4"/>
              </a:rPr>
              <a:t>onomatopoeia</a:t>
            </a:r>
            <a:r>
              <a:rPr lang="en-US" sz="1200" b="0" strike="noStrike" spc="-1">
                <a:solidFill>
                  <a:schemeClr val="dk1"/>
                </a:solidFill>
                <a:latin typeface="Calibri"/>
                <a:ea typeface="Calibri"/>
              </a:rPr>
              <a:t> word became printer’s jargon for the </a:t>
            </a:r>
            <a:r>
              <a:rPr lang="en-US" sz="1200" b="0" i="1" strike="noStrike" spc="-1">
                <a:solidFill>
                  <a:schemeClr val="dk1"/>
                </a:solidFill>
                <a:latin typeface="Calibri"/>
                <a:ea typeface="Calibri"/>
              </a:rPr>
              <a:t>stereotype</a:t>
            </a:r>
            <a:r>
              <a:rPr lang="en-US" sz="1200" b="0" strike="noStrike" spc="-1">
                <a:solidFill>
                  <a:schemeClr val="dk1"/>
                </a:solidFill>
                <a:latin typeface="Calibri"/>
                <a:ea typeface="Calibri"/>
              </a:rPr>
              <a:t>. Thus, cliché came to mean a word or phrase that gets repeated often.</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Just because a phrase is overused doesn't mean it's a cliché, and because a phrase is a cliché doesn't mean it isn't true. A cliché conveys an idea or message but loses its point through over-usage. We'll let you be the judge of these examples of clichés you'll find in everyday use.</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65"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587EB174-990F-4384-A464-46401085F315}" type="slidenum">
              <a:rPr lang="en-US" sz="1400" b="0" strike="noStrike" spc="-1">
                <a:latin typeface="Times New Roman"/>
              </a:rPr>
              <a:t>14</a:t>
            </a:fld>
            <a:endParaRPr lang="cs-CZ" sz="14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noRot="1" noChangeAspect="1"/>
          </p:cNvSpPr>
          <p:nvPr>
            <p:ph type="sldImg"/>
          </p:nvPr>
        </p:nvSpPr>
        <p:spPr>
          <a:xfrm>
            <a:off x="685800" y="1143000"/>
            <a:ext cx="5486400" cy="3086100"/>
          </a:xfrm>
          <a:prstGeom prst="rect">
            <a:avLst/>
          </a:prstGeom>
          <a:ln w="0">
            <a:noFill/>
          </a:ln>
        </p:spPr>
      </p:sp>
      <p:sp>
        <p:nvSpPr>
          <p:cNvPr id="46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68"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97786FFA-4ACB-490A-A8CB-4A2ED35B1AC4}" type="slidenum">
              <a:rPr lang="en-US" sz="1400" b="0" strike="noStrike" spc="-1">
                <a:latin typeface="Times New Roman"/>
              </a:rPr>
              <a:t>15</a:t>
            </a:fld>
            <a:endParaRPr lang="cs-CZ" sz="14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685800" y="1143000"/>
            <a:ext cx="5486400" cy="3086100"/>
          </a:xfrm>
          <a:prstGeom prst="rect">
            <a:avLst/>
          </a:prstGeom>
          <a:ln w="0">
            <a:noFill/>
          </a:ln>
        </p:spPr>
      </p:sp>
      <p:sp>
        <p:nvSpPr>
          <p:cNvPr id="4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dirty="0">
                <a:solidFill>
                  <a:schemeClr val="dk1"/>
                </a:solidFill>
                <a:latin typeface="Calibri"/>
                <a:ea typeface="Calibri"/>
              </a:rPr>
              <a:t>Gender matters: Rethinking violence in tourism. Annals of Tourism Research, J o u r n a l h o m e p a g e : h t </a:t>
            </a:r>
            <a:r>
              <a:rPr lang="en-US" sz="1200" b="0" strike="noStrike" spc="-1" dirty="0" err="1">
                <a:solidFill>
                  <a:schemeClr val="dk1"/>
                </a:solidFill>
                <a:latin typeface="Calibri"/>
                <a:ea typeface="Calibri"/>
              </a:rPr>
              <a:t>t</a:t>
            </a:r>
            <a:r>
              <a:rPr lang="en-US" sz="1200" b="0" strike="noStrike" spc="-1" dirty="0">
                <a:solidFill>
                  <a:schemeClr val="dk1"/>
                </a:solidFill>
                <a:latin typeface="Calibri"/>
                <a:ea typeface="Calibri"/>
              </a:rPr>
              <a:t> p s : / / w </a:t>
            </a:r>
            <a:r>
              <a:rPr lang="en-US" sz="1200" b="0" strike="noStrike" spc="-1" dirty="0" err="1">
                <a:solidFill>
                  <a:schemeClr val="dk1"/>
                </a:solidFill>
                <a:latin typeface="Calibri"/>
                <a:ea typeface="Calibri"/>
              </a:rPr>
              <a:t>w</a:t>
            </a:r>
            <a:r>
              <a:rPr lang="en-US" sz="1200" b="0" strike="noStrike" spc="-1" dirty="0">
                <a:solidFill>
                  <a:schemeClr val="dk1"/>
                </a:solidFill>
                <a:latin typeface="Calibri"/>
                <a:ea typeface="Calibri"/>
              </a:rPr>
              <a:t> </a:t>
            </a:r>
            <a:r>
              <a:rPr lang="en-US" sz="1200" b="0" strike="noStrike" spc="-1" dirty="0" err="1">
                <a:solidFill>
                  <a:schemeClr val="dk1"/>
                </a:solidFill>
                <a:latin typeface="Calibri"/>
                <a:ea typeface="Calibri"/>
              </a:rPr>
              <a:t>w</a:t>
            </a:r>
            <a:r>
              <a:rPr lang="en-US" sz="1200" b="0" strike="noStrike" spc="-1" dirty="0">
                <a:solidFill>
                  <a:schemeClr val="dk1"/>
                </a:solidFill>
                <a:latin typeface="Calibri"/>
                <a:ea typeface="Calibri"/>
              </a:rPr>
              <a:t> . j o u r n a l s . e l s e v </a:t>
            </a:r>
            <a:r>
              <a:rPr lang="en-US" sz="1200" b="0" strike="noStrike" spc="-1" dirty="0" err="1">
                <a:solidFill>
                  <a:schemeClr val="dk1"/>
                </a:solidFill>
                <a:latin typeface="Calibri"/>
                <a:ea typeface="Calibri"/>
              </a:rPr>
              <a:t>i</a:t>
            </a:r>
            <a:r>
              <a:rPr lang="en-US" sz="1200" b="0" strike="noStrike" spc="-1" dirty="0">
                <a:solidFill>
                  <a:schemeClr val="dk1"/>
                </a:solidFill>
                <a:latin typeface="Calibri"/>
                <a:ea typeface="Calibri"/>
              </a:rPr>
              <a:t> e r . c o m / a n </a:t>
            </a:r>
            <a:r>
              <a:rPr lang="en-US" sz="1200" b="0" strike="noStrike" spc="-1" dirty="0" err="1">
                <a:solidFill>
                  <a:schemeClr val="dk1"/>
                </a:solidFill>
                <a:latin typeface="Calibri"/>
                <a:ea typeface="Calibri"/>
              </a:rPr>
              <a:t>n</a:t>
            </a:r>
            <a:r>
              <a:rPr lang="en-US" sz="1200" b="0" strike="noStrike" spc="-1" dirty="0">
                <a:solidFill>
                  <a:schemeClr val="dk1"/>
                </a:solidFill>
                <a:latin typeface="Calibri"/>
                <a:ea typeface="Calibri"/>
              </a:rPr>
              <a:t> a l s - o f -t o u r </a:t>
            </a:r>
            <a:r>
              <a:rPr lang="en-US" sz="1200" b="0" strike="noStrike" spc="-1" dirty="0" err="1">
                <a:solidFill>
                  <a:schemeClr val="dk1"/>
                </a:solidFill>
                <a:latin typeface="Calibri"/>
                <a:ea typeface="Calibri"/>
              </a:rPr>
              <a:t>i</a:t>
            </a:r>
            <a:r>
              <a:rPr lang="en-US" sz="1200" b="0" strike="noStrike" spc="-1" dirty="0">
                <a:solidFill>
                  <a:schemeClr val="dk1"/>
                </a:solidFill>
                <a:latin typeface="Calibri"/>
                <a:ea typeface="Calibri"/>
              </a:rPr>
              <a:t> s m - r e s e a r c h   https://www.sciencedirect.com/science/article/pii/S0160738321000050#bbb0075</a:t>
            </a:r>
            <a:endParaRPr lang="cs-CZ" sz="1200" b="0" strike="noStrike" spc="-1" dirty="0">
              <a:latin typeface="Arial"/>
            </a:endParaRPr>
          </a:p>
          <a:p>
            <a:pPr indent="0">
              <a:lnSpc>
                <a:spcPct val="100000"/>
              </a:lnSpc>
              <a:buNone/>
              <a:tabLst>
                <a:tab pos="0" algn="l"/>
              </a:tabLst>
            </a:pPr>
            <a:endParaRPr lang="cs-CZ" sz="1200" b="0" strike="noStrike" spc="-1" dirty="0">
              <a:latin typeface="Arial"/>
            </a:endParaRPr>
          </a:p>
          <a:p>
            <a:pPr indent="0">
              <a:lnSpc>
                <a:spcPct val="100000"/>
              </a:lnSpc>
              <a:buNone/>
              <a:tabLst>
                <a:tab pos="0" algn="l"/>
              </a:tabLst>
            </a:pPr>
            <a:r>
              <a:rPr lang="en-US" sz="1200" b="0" strike="noStrike" spc="-1" dirty="0">
                <a:solidFill>
                  <a:schemeClr val="dk1"/>
                </a:solidFill>
                <a:latin typeface="Calibri"/>
                <a:ea typeface="Calibri"/>
              </a:rPr>
              <a:t>Harvard Business Review, </a:t>
            </a:r>
            <a:r>
              <a:rPr lang="en-US" sz="1200" b="1" strike="noStrike" spc="-1" dirty="0">
                <a:solidFill>
                  <a:schemeClr val="dk1"/>
                </a:solidFill>
                <a:latin typeface="Calibri"/>
                <a:ea typeface="Calibri"/>
              </a:rPr>
              <a:t>Power and Politics in Organizational Life</a:t>
            </a:r>
            <a:endParaRPr lang="cs-CZ" sz="1200" b="0" strike="noStrike" spc="-1" dirty="0">
              <a:latin typeface="Arial"/>
            </a:endParaRPr>
          </a:p>
          <a:p>
            <a:pPr indent="0">
              <a:lnSpc>
                <a:spcPct val="100000"/>
              </a:lnSpc>
              <a:buNone/>
              <a:tabLst>
                <a:tab pos="0" algn="l"/>
              </a:tabLst>
            </a:pPr>
            <a:r>
              <a:rPr lang="en-US" sz="1200" b="0" strike="noStrike" spc="-1" dirty="0">
                <a:solidFill>
                  <a:schemeClr val="dk1"/>
                </a:solidFill>
                <a:latin typeface="Calibri"/>
                <a:ea typeface="Calibri"/>
              </a:rPr>
              <a:t>https://hbr.org/1970/05/power-and-politics-in-organizational-life</a:t>
            </a:r>
            <a:endParaRPr lang="cs-CZ" sz="1200" b="0" strike="noStrike" spc="-1" dirty="0">
              <a:latin typeface="Arial"/>
            </a:endParaRPr>
          </a:p>
        </p:txBody>
      </p:sp>
      <p:sp>
        <p:nvSpPr>
          <p:cNvPr id="471" name="PlaceHolder 3"/>
          <p:cNvSpPr>
            <a:spLocks noGrp="1"/>
          </p:cNvSpPr>
          <p:nvPr>
            <p:ph type="sldNum" idx="38"/>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DEDA7890-903C-40A4-96E5-FA7BE770F3E3}" type="slidenum">
              <a:rPr lang="en-US" sz="1400" b="0" strike="noStrike" spc="-1">
                <a:latin typeface="Times New Roman"/>
              </a:rPr>
              <a:t>16</a:t>
            </a:fld>
            <a:endParaRPr lang="cs-CZ" sz="14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685800" y="1143000"/>
            <a:ext cx="5486400" cy="3086100"/>
          </a:xfrm>
          <a:prstGeom prst="rect">
            <a:avLst/>
          </a:prstGeom>
          <a:ln w="0">
            <a:noFill/>
          </a:ln>
        </p:spPr>
      </p:sp>
      <p:sp>
        <p:nvSpPr>
          <p:cNvPr id="4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u="sng" strike="noStrike" spc="-1">
                <a:solidFill>
                  <a:schemeClr val="dk1"/>
                </a:solidFill>
                <a:uFillTx/>
                <a:latin typeface="Calibri"/>
                <a:ea typeface="Calibri"/>
                <a:hlinkClick r:id="rId3"/>
              </a:rPr>
              <a:t>Annals of Tourism Research</a:t>
            </a:r>
            <a:r>
              <a:rPr lang="en-US" sz="1200" b="0" strike="noStrike" spc="-1">
                <a:solidFill>
                  <a:schemeClr val="dk1"/>
                </a:solidFill>
                <a:latin typeface="Calibri"/>
                <a:ea typeface="Calibri"/>
              </a:rPr>
              <a:t>, </a:t>
            </a:r>
            <a:r>
              <a:rPr lang="en-US" sz="1200" b="0" u="sng" strike="noStrike" spc="-1">
                <a:solidFill>
                  <a:schemeClr val="dk1"/>
                </a:solidFill>
                <a:uFillTx/>
                <a:latin typeface="Calibri"/>
                <a:ea typeface="Calibri"/>
                <a:hlinkClick r:id="rId4"/>
              </a:rPr>
              <a:t>Volume 88</a:t>
            </a:r>
            <a:r>
              <a:rPr lang="en-US" sz="1200" b="0" strike="noStrike" spc="-1">
                <a:solidFill>
                  <a:schemeClr val="dk1"/>
                </a:solidFill>
                <a:latin typeface="Calibri"/>
                <a:ea typeface="Calibri"/>
              </a:rPr>
              <a:t>, May 2021, 103143</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Gender matters: Rethinking violence in tourism (https://www.sciencedirect.com/science/article/pii/S0160738321000050)</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74" name="PlaceHolder 3"/>
          <p:cNvSpPr>
            <a:spLocks noGrp="1"/>
          </p:cNvSpPr>
          <p:nvPr>
            <p:ph type="sldNum" idx="39"/>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B1D31241-8804-49EE-8D39-43A9E97510AB}" type="slidenum">
              <a:rPr lang="en-US" sz="1400" b="0" strike="noStrike" spc="-1">
                <a:latin typeface="Times New Roman"/>
              </a:rPr>
              <a:t>17</a:t>
            </a:fld>
            <a:endParaRPr lang="cs-CZ" sz="14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noRot="1" noChangeAspect="1"/>
          </p:cNvSpPr>
          <p:nvPr>
            <p:ph type="sldImg"/>
          </p:nvPr>
        </p:nvSpPr>
        <p:spPr>
          <a:xfrm>
            <a:off x="685800" y="1143000"/>
            <a:ext cx="5486400" cy="3086100"/>
          </a:xfrm>
          <a:prstGeom prst="rect">
            <a:avLst/>
          </a:prstGeom>
          <a:ln w="0">
            <a:noFill/>
          </a:ln>
        </p:spPr>
      </p:sp>
      <p:sp>
        <p:nvSpPr>
          <p:cNvPr id="4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1" u="sng" strike="noStrike" spc="-1">
                <a:solidFill>
                  <a:schemeClr val="hlink"/>
                </a:solidFill>
                <a:uFillTx/>
                <a:latin typeface="Calibri"/>
                <a:ea typeface="Calibri"/>
                <a:hlinkClick r:id="rId3"/>
              </a:rPr>
              <a:t>Climate of Silence</a:t>
            </a:r>
            <a:r>
              <a:rPr lang="en-US" sz="1200" b="1" u="sng" strike="noStrike" spc="-1">
                <a:solidFill>
                  <a:schemeClr val="dk1"/>
                </a:solidFill>
                <a:uFillTx/>
                <a:latin typeface="Calibri"/>
                <a:ea typeface="Calibri"/>
              </a:rPr>
              <a:t>:</a:t>
            </a:r>
            <a:r>
              <a:rPr lang="en-US" sz="1200" b="1" strike="noStrike" spc="-1">
                <a:solidFill>
                  <a:schemeClr val="dk1"/>
                </a:solidFill>
                <a:latin typeface="Calibri"/>
                <a:ea typeface="Calibri"/>
              </a:rPr>
              <a:t> </a:t>
            </a:r>
            <a:r>
              <a:rPr lang="en-US" sz="1200" b="0" strike="noStrike" spc="-1">
                <a:solidFill>
                  <a:schemeClr val="dk1"/>
                </a:solidFill>
                <a:latin typeface="Calibri"/>
                <a:ea typeface="Calibri"/>
              </a:rPr>
              <a:t>An environment where employees feel restrained from constructively speaking up about organizational or work-related problems, concerns, or challenges.</a:t>
            </a:r>
            <a:endParaRPr lang="cs-CZ" sz="1200" b="0" strike="noStrike" spc="-1">
              <a:latin typeface="Arial"/>
            </a:endParaRPr>
          </a:p>
          <a:p>
            <a:pPr indent="0">
              <a:lnSpc>
                <a:spcPct val="100000"/>
              </a:lnSpc>
              <a:buNone/>
              <a:tabLst>
                <a:tab pos="0" algn="l"/>
              </a:tabLst>
            </a:pPr>
            <a:r>
              <a:rPr lang="en-US" sz="1200" b="1" u="sng" strike="noStrike" spc="-1">
                <a:solidFill>
                  <a:schemeClr val="hlink"/>
                </a:solidFill>
                <a:uFillTx/>
                <a:latin typeface="Calibri"/>
                <a:ea typeface="Calibri"/>
                <a:hlinkClick r:id="rId4"/>
              </a:rPr>
              <a:t>Combative Culture</a:t>
            </a:r>
            <a:r>
              <a:rPr lang="en-US" sz="1200" b="1" u="sng" strike="noStrike" spc="-1">
                <a:solidFill>
                  <a:schemeClr val="dk1"/>
                </a:solidFill>
                <a:uFillTx/>
                <a:latin typeface="Calibri"/>
                <a:ea typeface="Calibri"/>
              </a:rPr>
              <a:t>:</a:t>
            </a:r>
            <a:r>
              <a:rPr lang="en-US" sz="1200" b="1" strike="noStrike" spc="-1">
                <a:solidFill>
                  <a:schemeClr val="dk1"/>
                </a:solidFill>
                <a:latin typeface="Calibri"/>
                <a:ea typeface="Calibri"/>
              </a:rPr>
              <a:t> </a:t>
            </a:r>
            <a:r>
              <a:rPr lang="en-US" sz="1200" b="0" strike="noStrike" spc="-1">
                <a:solidFill>
                  <a:schemeClr val="dk1"/>
                </a:solidFill>
                <a:latin typeface="Calibri"/>
                <a:ea typeface="Calibri"/>
              </a:rPr>
              <a:t>A hyper-competitive workplace culture in which value is placed on four dimensions: show no weakness, display strength and stamina, put work first, and act as if it’s a dog-eat-dog world.</a:t>
            </a:r>
            <a:endParaRPr lang="cs-CZ" sz="1200" b="0" strike="noStrike" spc="-1">
              <a:latin typeface="Arial"/>
            </a:endParaRPr>
          </a:p>
          <a:p>
            <a:pPr indent="0">
              <a:lnSpc>
                <a:spcPct val="100000"/>
              </a:lnSpc>
              <a:buNone/>
              <a:tabLst>
                <a:tab pos="0" algn="l"/>
              </a:tabLst>
            </a:pPr>
            <a:r>
              <a:rPr lang="en-US" sz="1200" b="1" u="sng" strike="noStrike" spc="-1">
                <a:solidFill>
                  <a:schemeClr val="hlink"/>
                </a:solidFill>
                <a:uFillTx/>
                <a:latin typeface="Calibri"/>
                <a:ea typeface="Calibri"/>
                <a:hlinkClick r:id="rId4"/>
              </a:rPr>
              <a:t>Climate of Futility</a:t>
            </a:r>
            <a:r>
              <a:rPr lang="en-US" sz="1200" b="1" u="sng" strike="noStrike" spc="-1">
                <a:solidFill>
                  <a:schemeClr val="dk1"/>
                </a:solidFill>
                <a:uFillTx/>
                <a:latin typeface="Calibri"/>
                <a:ea typeface="Calibri"/>
              </a:rPr>
              <a:t>:</a:t>
            </a:r>
            <a:r>
              <a:rPr lang="en-US" sz="1200" b="0" strike="noStrike" spc="-1">
                <a:solidFill>
                  <a:schemeClr val="dk1"/>
                </a:solidFill>
                <a:latin typeface="Calibri"/>
                <a:ea typeface="Calibri"/>
              </a:rPr>
              <a:t> The sense that efforts to make change are not welcome and will not have the desired </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77" name="Google Shape;300;p19:notes"/>
          <p:cNvSpPr/>
          <p:nvPr/>
        </p:nvSpPr>
        <p:spPr>
          <a:xfrm>
            <a:off x="3884760" y="8685360"/>
            <a:ext cx="2971440" cy="458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r">
              <a:lnSpc>
                <a:spcPct val="100000"/>
              </a:lnSpc>
              <a:tabLst>
                <a:tab pos="0" algn="l"/>
              </a:tabLst>
            </a:pPr>
            <a:fld id="{DBAE3014-2E79-4ABF-A2EE-9CA0258680E3}" type="slidenum">
              <a:rPr lang="en-US" sz="1800" b="0" strike="noStrike" spc="-1">
                <a:solidFill>
                  <a:srgbClr val="000000"/>
                </a:solidFill>
                <a:latin typeface="Calibri"/>
                <a:ea typeface="Calibri"/>
              </a:rPr>
              <a:t>18</a:t>
            </a:fld>
            <a:endParaRPr lang="cs-CZ" sz="18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noRot="1" noChangeAspect="1"/>
          </p:cNvSpPr>
          <p:nvPr>
            <p:ph type="sldImg"/>
          </p:nvPr>
        </p:nvSpPr>
        <p:spPr>
          <a:xfrm>
            <a:off x="685800" y="1143000"/>
            <a:ext cx="5486400" cy="3086100"/>
          </a:xfrm>
          <a:prstGeom prst="rect">
            <a:avLst/>
          </a:prstGeom>
          <a:ln w="0">
            <a:noFill/>
          </a:ln>
        </p:spPr>
      </p:sp>
      <p:sp>
        <p:nvSpPr>
          <p:cNvPr id="4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70000"/>
              </a:lnSpc>
              <a:buNone/>
              <a:tabLst>
                <a:tab pos="0" algn="l"/>
              </a:tabLst>
            </a:pPr>
            <a:r>
              <a:rPr lang="en-US" sz="1400" b="1" strike="noStrike" spc="-1">
                <a:solidFill>
                  <a:schemeClr val="dk1"/>
                </a:solidFill>
                <a:latin typeface="Calibri"/>
                <a:ea typeface="Calibri"/>
              </a:rPr>
              <a:t>WORKPLACES</a:t>
            </a:r>
            <a:br>
              <a:rPr sz="1400"/>
            </a:br>
            <a:r>
              <a:rPr lang="en-US" sz="1400" b="1" strike="noStrike" spc="-1">
                <a:solidFill>
                  <a:schemeClr val="dk1"/>
                </a:solidFill>
                <a:latin typeface="Calibri"/>
                <a:ea typeface="Calibri"/>
              </a:rPr>
              <a:t>THAT WORK</a:t>
            </a:r>
            <a:br>
              <a:rPr sz="1400"/>
            </a:br>
            <a:r>
              <a:rPr lang="en-US" sz="1400" b="1" strike="noStrike" spc="-1">
                <a:solidFill>
                  <a:schemeClr val="dk1"/>
                </a:solidFill>
                <a:latin typeface="Calibri"/>
                <a:ea typeface="Calibri"/>
              </a:rPr>
              <a:t>FOR WOMEN, 60 YEARS CATALYST</a:t>
            </a:r>
            <a:r>
              <a:rPr lang="en-US" sz="1600" b="1" strike="noStrike" spc="-1">
                <a:solidFill>
                  <a:schemeClr val="dk1"/>
                </a:solidFill>
                <a:latin typeface="Calibri"/>
                <a:ea typeface="Calibri"/>
              </a:rPr>
              <a:t> </a:t>
            </a:r>
            <a:endParaRPr lang="cs-CZ" sz="1600" b="0" strike="noStrike" spc="-1">
              <a:latin typeface="Arial"/>
            </a:endParaRPr>
          </a:p>
          <a:p>
            <a:pPr indent="0">
              <a:lnSpc>
                <a:spcPct val="70000"/>
              </a:lnSpc>
              <a:buNone/>
              <a:tabLst>
                <a:tab pos="0" algn="l"/>
              </a:tabLst>
            </a:pPr>
            <a:r>
              <a:rPr lang="en-US" sz="1200" b="0" u="sng" strike="noStrike" spc="-1">
                <a:solidFill>
                  <a:schemeClr val="hlink"/>
                </a:solidFill>
                <a:uFillTx/>
                <a:latin typeface="Calibri"/>
                <a:ea typeface="Calibri"/>
                <a:hlinkClick r:id="rId3"/>
              </a:rPr>
              <a:t>https://www.catalyst.org/research/workplace-sexism-climates/</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As sexism against women in the workplace persists globally, many men want to be part of the solution. They have several advantages: Men hold most positions of power in organizations; they face fewer costs than women do when challenging other men for being sexist; and their responses to sexist comments are more likely to be considered than if they came from a woman.</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However, we know that not all men intervene when they see or hear sexist comments in the workplace—and that in many situations, even men committed to combatting sexism against women may do nothing in response to a sexist act.</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What can organizations do to help men become better partners in the struggle against workplace sexism?</a:t>
            </a:r>
            <a:endParaRPr lang="cs-CZ" sz="1200" b="0" strike="noStrike" spc="-1">
              <a:latin typeface="Arial"/>
            </a:endParaRPr>
          </a:p>
          <a:p>
            <a:pPr indent="0">
              <a:lnSpc>
                <a:spcPct val="100000"/>
              </a:lnSpc>
              <a:buNone/>
              <a:tabLst>
                <a:tab pos="0" algn="l"/>
              </a:tabLst>
            </a:pPr>
            <a:r>
              <a:rPr lang="en-US" sz="1200" b="0" u="sng" strike="noStrike" spc="-1">
                <a:solidFill>
                  <a:schemeClr val="hlink"/>
                </a:solidFill>
                <a:uFillTx/>
                <a:latin typeface="Calibri"/>
                <a:ea typeface="Calibri"/>
                <a:hlinkClick r:id="rId4"/>
              </a:rPr>
              <a:t>Interrupting Sexism at Work</a:t>
            </a:r>
            <a:r>
              <a:rPr lang="en-US" sz="1200" b="0" strike="noStrike" spc="-1">
                <a:solidFill>
                  <a:schemeClr val="dk1"/>
                </a:solidFill>
                <a:latin typeface="Calibri"/>
                <a:ea typeface="Calibri"/>
              </a:rPr>
              <a:t>, Catalyst’s global research series on the organizational conditions that encourage or discourage men from responding when they witness incidences of sexism at work, sought to answer this question.</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Through studies in 12 countries across three global regions, we found three major actions organizations can take to engage more men in combatting workplace sexism:</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1" strike="noStrike" spc="-1">
                <a:solidFill>
                  <a:schemeClr val="dk1"/>
                </a:solidFill>
                <a:latin typeface="Calibri"/>
                <a:ea typeface="Calibri"/>
              </a:rPr>
              <a:t>Address systemic issues that perpetuate a climate of silence, a combative culture, and a climate of futility in the workplace.</a:t>
            </a:r>
            <a:r>
              <a:rPr lang="en-US" sz="1200" b="0" strike="noStrike" spc="-1">
                <a:solidFill>
                  <a:schemeClr val="dk1"/>
                </a:solidFill>
                <a:latin typeface="Calibri"/>
                <a:ea typeface="Calibri"/>
              </a:rPr>
              <a:t> Data show that a large portion of men’s intent to do nothing in response to a sexist comment can be attributed to these three negative organizational conditions.</a:t>
            </a:r>
            <a:endParaRPr lang="cs-CZ" sz="1200" b="0" strike="noStrike" spc="-1">
              <a:latin typeface="Arial"/>
            </a:endParaRPr>
          </a:p>
          <a:p>
            <a:pPr indent="0">
              <a:lnSpc>
                <a:spcPct val="100000"/>
              </a:lnSpc>
              <a:buNone/>
              <a:tabLst>
                <a:tab pos="0" algn="l"/>
              </a:tabLst>
            </a:pPr>
            <a:r>
              <a:rPr lang="en-US" sz="1200" b="1" strike="noStrike" spc="-1">
                <a:solidFill>
                  <a:schemeClr val="dk1"/>
                </a:solidFill>
                <a:latin typeface="Calibri"/>
                <a:ea typeface="Calibri"/>
              </a:rPr>
              <a:t>Challenge rigid standards of masculinity and address systemic issues that increase masculine anxiety among men in the workplace. </a:t>
            </a:r>
            <a:r>
              <a:rPr lang="en-US" sz="1200" b="0" strike="noStrike" spc="-1">
                <a:solidFill>
                  <a:schemeClr val="dk1"/>
                </a:solidFill>
                <a:latin typeface="Calibri"/>
                <a:ea typeface="Calibri"/>
              </a:rPr>
              <a:t>Data show a direct link between masculine anxiety and men’s intent to do nothing. Masculine anxiety also boosts the link between a combative culture and doing nothing.</a:t>
            </a:r>
            <a:endParaRPr lang="cs-CZ" sz="1200" b="0" strike="noStrike" spc="-1">
              <a:latin typeface="Arial"/>
            </a:endParaRPr>
          </a:p>
          <a:p>
            <a:pPr indent="0">
              <a:lnSpc>
                <a:spcPct val="100000"/>
              </a:lnSpc>
              <a:buNone/>
              <a:tabLst>
                <a:tab pos="0" algn="l"/>
              </a:tabLst>
            </a:pPr>
            <a:r>
              <a:rPr lang="en-US" sz="1200" b="1" strike="noStrike" spc="-1">
                <a:solidFill>
                  <a:schemeClr val="dk1"/>
                </a:solidFill>
                <a:latin typeface="Calibri"/>
                <a:ea typeface="Calibri"/>
              </a:rPr>
              <a:t>Create an environment where managers are open and employees feel heard. </a:t>
            </a:r>
            <a:r>
              <a:rPr lang="en-US" sz="1200" b="0" strike="noStrike" spc="-1">
                <a:solidFill>
                  <a:schemeClr val="dk1"/>
                </a:solidFill>
                <a:latin typeface="Calibri"/>
                <a:ea typeface="Calibri"/>
              </a:rPr>
              <a:t>Data show a link between manager openness and men’s intent to directly interrupt sexism. Manager openness can also improve employee feelings of being heard, which is also linked to men’s intent to directly interrupt sexism.</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80" name="Google Shape;310;p20:notes"/>
          <p:cNvSpPr/>
          <p:nvPr/>
        </p:nvSpPr>
        <p:spPr>
          <a:xfrm>
            <a:off x="3884760" y="8685360"/>
            <a:ext cx="2971440" cy="458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r">
              <a:lnSpc>
                <a:spcPct val="100000"/>
              </a:lnSpc>
              <a:tabLst>
                <a:tab pos="0" algn="l"/>
              </a:tabLst>
            </a:pPr>
            <a:fld id="{1CC290F3-C473-4005-8CED-91F7A9AC297E}" type="slidenum">
              <a:rPr lang="en-US" sz="1800" b="0" strike="noStrike" spc="-1">
                <a:solidFill>
                  <a:srgbClr val="000000"/>
                </a:solidFill>
                <a:latin typeface="Calibri"/>
                <a:ea typeface="Calibri"/>
              </a:rPr>
              <a:t>19</a:t>
            </a:fld>
            <a:endParaRPr lang="cs-CZ" sz="18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noRot="1" noChangeAspect="1"/>
          </p:cNvSpPr>
          <p:nvPr>
            <p:ph type="sldImg"/>
          </p:nvPr>
        </p:nvSpPr>
        <p:spPr>
          <a:xfrm>
            <a:off x="685800" y="1143000"/>
            <a:ext cx="5486400" cy="3086100"/>
          </a:xfrm>
          <a:prstGeom prst="rect">
            <a:avLst/>
          </a:prstGeom>
          <a:ln w="0">
            <a:noFill/>
          </a:ln>
        </p:spPr>
      </p:sp>
      <p:sp>
        <p:nvSpPr>
          <p:cNvPr id="4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1" strike="noStrike" spc="-1">
                <a:solidFill>
                  <a:schemeClr val="dk1"/>
                </a:solidFill>
                <a:latin typeface="Calibri"/>
                <a:ea typeface="Calibri"/>
              </a:rPr>
              <a:t>Formal power</a:t>
            </a:r>
            <a:r>
              <a:rPr lang="en-US" sz="1200" b="0" strike="noStrike" spc="-1">
                <a:solidFill>
                  <a:schemeClr val="dk1"/>
                </a:solidFill>
                <a:latin typeface="Calibri"/>
                <a:ea typeface="Calibri"/>
              </a:rPr>
              <a:t> comes from the official position one holds within an organization or social structure. It is properly recognized by some type of written contract or official agreement, and regulated by a strict set of rules that everyone in the organization or social structure knows and must obey.</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Formal forms of power exist in politics, business, religion, but also in social structures like a sports team or a student’s club. The </a:t>
            </a:r>
            <a:r>
              <a:rPr lang="en-US" sz="1200" b="0" u="sng" strike="noStrike" spc="-1">
                <a:solidFill>
                  <a:schemeClr val="dk1"/>
                </a:solidFill>
                <a:uFillTx/>
                <a:latin typeface="Calibri"/>
                <a:ea typeface="Calibri"/>
                <a:hlinkClick r:id="rId3"/>
              </a:rPr>
              <a:t>manager of a company</a:t>
            </a:r>
            <a:r>
              <a:rPr lang="en-US" sz="1200" b="0" strike="noStrike" spc="-1">
                <a:solidFill>
                  <a:schemeClr val="dk1"/>
                </a:solidFill>
                <a:latin typeface="Calibri"/>
                <a:ea typeface="Calibri"/>
              </a:rPr>
              <a:t> has formal power. So does the captain of a football team. This type of power changes as one’s official position within a structure changes, which is why many people compulsively seek to better their position.</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83" name="PlaceHolder 3"/>
          <p:cNvSpPr>
            <a:spLocks noGrp="1"/>
          </p:cNvSpPr>
          <p:nvPr>
            <p:ph type="sldNum" idx="40"/>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B3DE1FE5-A09A-4CD2-9F1E-FDA466A9019C}" type="slidenum">
              <a:rPr lang="en-US" sz="1400" b="0" strike="noStrike" spc="-1">
                <a:latin typeface="Times New Roman"/>
              </a:rPr>
              <a:t>20</a:t>
            </a:fld>
            <a:endParaRPr lang="cs-CZ" sz="14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noRot="1" noChangeAspect="1"/>
          </p:cNvSpPr>
          <p:nvPr>
            <p:ph type="sldImg"/>
          </p:nvPr>
        </p:nvSpPr>
        <p:spPr>
          <a:xfrm>
            <a:off x="685800" y="1143000"/>
            <a:ext cx="5486400" cy="3086100"/>
          </a:xfrm>
          <a:prstGeom prst="rect">
            <a:avLst/>
          </a:prstGeom>
          <a:ln w="0">
            <a:noFill/>
          </a:ln>
        </p:spPr>
      </p:sp>
      <p:sp>
        <p:nvSpPr>
          <p:cNvPr id="4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86" name="PlaceHolder 3"/>
          <p:cNvSpPr>
            <a:spLocks noGrp="1"/>
          </p:cNvSpPr>
          <p:nvPr>
            <p:ph type="sldNum" idx="41"/>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459C017B-22C4-463E-9CEF-2EA58F7AF9FD}" type="slidenum">
              <a:rPr lang="en-US" sz="1400" b="0" strike="noStrike" spc="-1">
                <a:latin typeface="Times New Roman"/>
              </a:rPr>
              <a:t>21</a:t>
            </a:fld>
            <a:endParaRPr lang="cs-CZ" sz="14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noRot="1" noChangeAspect="1"/>
          </p:cNvSpPr>
          <p:nvPr>
            <p:ph type="sldImg"/>
          </p:nvPr>
        </p:nvSpPr>
        <p:spPr>
          <a:xfrm>
            <a:off x="685800" y="1143000"/>
            <a:ext cx="5486400" cy="3086100"/>
          </a:xfrm>
          <a:prstGeom prst="rect">
            <a:avLst/>
          </a:prstGeom>
          <a:ln w="0">
            <a:noFill/>
          </a:ln>
        </p:spPr>
      </p:sp>
      <p:sp>
        <p:nvSpPr>
          <p:cNvPr id="4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89" name="PlaceHolder 3"/>
          <p:cNvSpPr>
            <a:spLocks noGrp="1"/>
          </p:cNvSpPr>
          <p:nvPr>
            <p:ph type="sldNum" idx="42"/>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F5A0BB50-765A-400D-B905-AFAF8DDA71CB}" type="slidenum">
              <a:rPr lang="en-US" sz="1400" b="0" strike="noStrike" spc="-1">
                <a:latin typeface="Times New Roman"/>
              </a:rPr>
              <a:t>22</a:t>
            </a:fld>
            <a:endParaRPr lang="cs-CZ" sz="14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685800" y="1143000"/>
            <a:ext cx="5486400" cy="3086100"/>
          </a:xfrm>
          <a:prstGeom prst="rect">
            <a:avLst/>
          </a:prstGeom>
          <a:ln w="0">
            <a:noFill/>
          </a:ln>
        </p:spPr>
      </p:sp>
      <p:sp>
        <p:nvSpPr>
          <p:cNvPr id="43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a:solidFill>
                  <a:schemeClr val="dk1"/>
                </a:solidFill>
                <a:latin typeface="AngsanaUPC"/>
                <a:ea typeface="AngsanaUPC"/>
              </a:rPr>
              <a:t>https://www.grantthornton.global/en/insights/women-in-business-2021/</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38" name="Google Shape;161;p6:notes"/>
          <p:cNvSpPr/>
          <p:nvPr/>
        </p:nvSpPr>
        <p:spPr>
          <a:xfrm>
            <a:off x="3884760" y="8685360"/>
            <a:ext cx="2971440" cy="458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r">
              <a:lnSpc>
                <a:spcPct val="100000"/>
              </a:lnSpc>
              <a:tabLst>
                <a:tab pos="0" algn="l"/>
              </a:tabLst>
            </a:pPr>
            <a:fld id="{ED0EFFC9-E334-4C4A-A9A5-B1E6B1FE2153}" type="slidenum">
              <a:rPr lang="en-US" sz="1800" b="0" strike="noStrike" spc="-1">
                <a:solidFill>
                  <a:srgbClr val="000000"/>
                </a:solidFill>
                <a:latin typeface="Calibri"/>
                <a:ea typeface="Calibri"/>
              </a:rPr>
              <a:t>5</a:t>
            </a:fld>
            <a:endParaRPr lang="cs-CZ" sz="18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noRot="1" noChangeAspect="1"/>
          </p:cNvSpPr>
          <p:nvPr>
            <p:ph type="sldImg"/>
          </p:nvPr>
        </p:nvSpPr>
        <p:spPr>
          <a:xfrm>
            <a:off x="685800" y="1143000"/>
            <a:ext cx="5486400" cy="3086100"/>
          </a:xfrm>
          <a:prstGeom prst="rect">
            <a:avLst/>
          </a:prstGeom>
          <a:ln w="0">
            <a:noFill/>
          </a:ln>
        </p:spPr>
      </p:sp>
      <p:sp>
        <p:nvSpPr>
          <p:cNvPr id="4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92" name="PlaceHolder 3"/>
          <p:cNvSpPr>
            <a:spLocks noGrp="1"/>
          </p:cNvSpPr>
          <p:nvPr>
            <p:ph type="sldNum" idx="43"/>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CD90C52C-F311-4C30-85CF-0CF7F7637CE4}" type="slidenum">
              <a:rPr lang="en-US" sz="1400" b="0" strike="noStrike" spc="-1">
                <a:latin typeface="Times New Roman"/>
              </a:rPr>
              <a:t>23</a:t>
            </a:fld>
            <a:endParaRPr lang="cs-CZ"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685800" y="1143000"/>
            <a:ext cx="5486400" cy="3086100"/>
          </a:xfrm>
          <a:prstGeom prst="rect">
            <a:avLst/>
          </a:prstGeom>
          <a:ln w="0">
            <a:noFill/>
          </a:ln>
        </p:spPr>
      </p:sp>
      <p:sp>
        <p:nvSpPr>
          <p:cNvPr id="44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a:solidFill>
                  <a:schemeClr val="dk1"/>
                </a:solidFill>
                <a:latin typeface="AngsanaUPC"/>
                <a:ea typeface="AngsanaUPC"/>
              </a:rPr>
              <a:t>https://www.catalyst.org/research/women-in-management/</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AngsanaUPC"/>
                <a:ea typeface="AngsanaUPC"/>
              </a:rPr>
              <a:t>Hinchliffe, E. (2021). </a:t>
            </a:r>
            <a:r>
              <a:rPr lang="en-US" sz="1200" b="0" u="sng" strike="noStrike" spc="-1">
                <a:solidFill>
                  <a:schemeClr val="hlink"/>
                </a:solidFill>
                <a:uFillTx/>
                <a:latin typeface="AngsanaUPC"/>
                <a:ea typeface="AngsanaUPC"/>
                <a:hlinkClick r:id="rId3"/>
              </a:rPr>
              <a:t>The number of women running Global 500 businesses soars to an all-time high</a:t>
            </a:r>
            <a:r>
              <a:rPr lang="en-US" sz="1200" b="0" strike="noStrike" spc="-1">
                <a:solidFill>
                  <a:schemeClr val="dk1"/>
                </a:solidFill>
                <a:latin typeface="AngsanaUPC"/>
                <a:ea typeface="AngsanaUPC"/>
              </a:rPr>
              <a:t>. </a:t>
            </a:r>
            <a:r>
              <a:rPr lang="en-US" sz="1200" b="0" i="1" strike="noStrike" spc="-1">
                <a:solidFill>
                  <a:schemeClr val="dk1"/>
                </a:solidFill>
                <a:latin typeface="AngsanaUPC"/>
                <a:ea typeface="AngsanaUPC"/>
              </a:rPr>
              <a:t>Fortune</a:t>
            </a:r>
            <a:r>
              <a:rPr lang="en-US" sz="1200" b="0" i="1" strike="noStrike" spc="-1">
                <a:solidFill>
                  <a:schemeClr val="dk1"/>
                </a:solidFill>
                <a:latin typeface="Calibri"/>
                <a:ea typeface="Calibri"/>
              </a:rPr>
              <a:t>.</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41" name="Google Shape;172;p7:notes"/>
          <p:cNvSpPr/>
          <p:nvPr/>
        </p:nvSpPr>
        <p:spPr>
          <a:xfrm>
            <a:off x="3884760" y="8685360"/>
            <a:ext cx="2971440" cy="458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r">
              <a:lnSpc>
                <a:spcPct val="100000"/>
              </a:lnSpc>
              <a:tabLst>
                <a:tab pos="0" algn="l"/>
              </a:tabLst>
            </a:pPr>
            <a:fld id="{D89037A1-9912-43B9-A8C8-C6488A0DBD9C}" type="slidenum">
              <a:rPr lang="en-US" sz="1800" b="0" strike="noStrike" spc="-1">
                <a:solidFill>
                  <a:srgbClr val="000000"/>
                </a:solidFill>
                <a:latin typeface="Calibri"/>
                <a:ea typeface="Calibri"/>
              </a:rPr>
              <a:t>6</a:t>
            </a:fld>
            <a:endParaRPr lang="cs-CZ" sz="18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685800" y="1143000"/>
            <a:ext cx="5486400" cy="3086100"/>
          </a:xfrm>
          <a:prstGeom prst="rect">
            <a:avLst/>
          </a:prstGeom>
          <a:ln w="0">
            <a:noFill/>
          </a:ln>
        </p:spPr>
      </p:sp>
      <p:sp>
        <p:nvSpPr>
          <p:cNvPr id="44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a:solidFill>
                  <a:schemeClr val="dk1"/>
                </a:solidFill>
                <a:latin typeface="Calibri"/>
                <a:ea typeface="Calibri"/>
              </a:rPr>
              <a:t>Sowon Kim, Giuliano Bianchi, Maria José Bosch (2020). An Examination of the Impact of Macro Context on Women CEOs in the Hospitality Industry. // in The New Ideal Worker (pp.251-265). </a:t>
            </a:r>
            <a:br>
              <a:rPr sz="1200"/>
            </a:br>
            <a:r>
              <a:rPr lang="en-US" sz="1200" b="0" strike="noStrike" spc="-1">
                <a:solidFill>
                  <a:schemeClr val="dk1"/>
                </a:solidFill>
                <a:latin typeface="Calibri"/>
                <a:ea typeface="Calibri"/>
              </a:rPr>
              <a:t>https://www.researchgate.net/publication/334113553_An_Examination_of_the_Impact_of_Macro_Context_on_Women_CEOs_in_the_Hospitality_Industry</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https://www.businesstravelnews.com/Lodging/Survey-Shows-Incremental-Rise-of-Women-to-Hospitality-C-Suites</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https://www.regiotels.com/women-and-the-hospitality-industry/  </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1" strike="noStrike" spc="-1">
                <a:solidFill>
                  <a:schemeClr val="dk1"/>
                </a:solidFill>
                <a:latin typeface="Calibri"/>
                <a:ea typeface="Calibri"/>
              </a:rPr>
              <a:t>HTTPS://WWW.RESTAURANTBUSINESSONLINE.COM/WORKFORCE/WOMEN-DOMINATE-RESTAURANT-WORKFORCE-EXCEPT-TOP</a:t>
            </a:r>
            <a:endParaRPr lang="cs-CZ" sz="1200" b="0" strike="noStrike" spc="-1">
              <a:latin typeface="Arial"/>
            </a:endParaRPr>
          </a:p>
        </p:txBody>
      </p:sp>
      <p:sp>
        <p:nvSpPr>
          <p:cNvPr id="444"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A183B45A-B8A5-431A-AD20-9FEE067A6A45}" type="slidenum">
              <a:rPr lang="en-US" sz="1400" b="0" strike="noStrike" spc="-1">
                <a:latin typeface="Times New Roman"/>
              </a:rPr>
              <a:t>7</a:t>
            </a:fld>
            <a:endParaRPr lang="cs-CZ" sz="14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noRot="1" noChangeAspect="1"/>
          </p:cNvSpPr>
          <p:nvPr>
            <p:ph type="sldImg"/>
          </p:nvPr>
        </p:nvSpPr>
        <p:spPr>
          <a:xfrm>
            <a:off x="685800" y="1143000"/>
            <a:ext cx="5486040" cy="3085920"/>
          </a:xfrm>
          <a:prstGeom prst="rect">
            <a:avLst/>
          </a:prstGeom>
          <a:ln w="0">
            <a:noFill/>
          </a:ln>
        </p:spPr>
      </p:sp>
      <p:sp>
        <p:nvSpPr>
          <p:cNvPr id="44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a:solidFill>
                  <a:schemeClr val="dk1"/>
                </a:solidFill>
                <a:latin typeface="Calibri"/>
                <a:ea typeface="Calibri"/>
              </a:rPr>
              <a:t>https://www.researchgate.net/figure/Average-CEO-compensation-by-gender-in-the-hospitality-industry-in-thousands-of-USD_fig1_334113553</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In Sowon Kim, Giuliano Bianchi, Maria José Bosch (2020). An Examination of the Impact of Macro Context on Women CEOs in the Hospitality Industry. // in The New Ideal Worker (pp.251-265). researchgate.net/publication/334113553_An_Examination_of_the_Impact_of_Macro_Context_on_Women_CEOs_in_the_Hospitality_Industry</a:t>
            </a:r>
            <a:endParaRPr lang="cs-CZ" sz="1200" b="0" strike="noStrike" spc="-1">
              <a:latin typeface="Arial"/>
            </a:endParaRPr>
          </a:p>
          <a:p>
            <a:pPr indent="0">
              <a:lnSpc>
                <a:spcPct val="100000"/>
              </a:lnSpc>
              <a:buNone/>
              <a:tabLst>
                <a:tab pos="0" algn="l"/>
              </a:tabLst>
            </a:pPr>
            <a:br>
              <a:rPr sz="1200"/>
            </a:br>
            <a:endParaRPr lang="cs-CZ" sz="1200" b="0" strike="noStrike" spc="-1">
              <a:latin typeface="Arial"/>
            </a:endParaRPr>
          </a:p>
        </p:txBody>
      </p:sp>
      <p:sp>
        <p:nvSpPr>
          <p:cNvPr id="447"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32B01002-3DB4-4D7E-A45D-34CE03915A76}" type="slidenum">
              <a:rPr lang="en-US" sz="1400" b="0" strike="noStrike" spc="-1">
                <a:latin typeface="Times New Roman"/>
              </a:rPr>
              <a:t>8</a:t>
            </a:fld>
            <a:endParaRPr lang="cs-CZ" sz="14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noRot="1" noChangeAspect="1"/>
          </p:cNvSpPr>
          <p:nvPr>
            <p:ph type="sldImg"/>
          </p:nvPr>
        </p:nvSpPr>
        <p:spPr>
          <a:xfrm>
            <a:off x="685800" y="1143000"/>
            <a:ext cx="5486400" cy="3086100"/>
          </a:xfrm>
          <a:prstGeom prst="rect">
            <a:avLst/>
          </a:prstGeom>
          <a:ln w="0">
            <a:noFill/>
          </a:ln>
        </p:spPr>
      </p:sp>
      <p:sp>
        <p:nvSpPr>
          <p:cNvPr id="44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0" strike="noStrike" spc="-1">
                <a:solidFill>
                  <a:schemeClr val="dk1"/>
                </a:solidFill>
                <a:latin typeface="Calibri"/>
                <a:ea typeface="Calibri"/>
              </a:rPr>
              <a:t>https://www.researchgate.net/publication/334113553_An_Examination_of_the_Impact_of_Macro_Context_on_Women_CEOs_in_the_Hospitality_Industry</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Female CEOs increase the social performance of organizations (Jalbert et al. 2013). </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Women CEOs are less overconfident than men (Huang and Kisgen 2013), which is a trait that is positively associated with a crisis (Ho et al. 2016; Kim et al. 2016).(p. 254)</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rgbClr val="4472C4"/>
                </a:solidFill>
                <a:latin typeface="Calibri"/>
                <a:ea typeface="Calibri"/>
              </a:rPr>
              <a:t>https://www.catalyst.org/research/women-leadership-sp-tsx/</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Women’s </a:t>
            </a:r>
            <a:r>
              <a:rPr lang="en-US" sz="1200" b="1" strike="noStrike" spc="-1">
                <a:solidFill>
                  <a:schemeClr val="dk1"/>
                </a:solidFill>
                <a:latin typeface="Calibri"/>
                <a:ea typeface="Calibri"/>
              </a:rPr>
              <a:t>economic participation and leadership</a:t>
            </a:r>
            <a:r>
              <a:rPr lang="en-US" sz="1200" b="0" strike="noStrike" spc="-1">
                <a:solidFill>
                  <a:schemeClr val="dk1"/>
                </a:solidFill>
                <a:latin typeface="Calibri"/>
                <a:ea typeface="Calibri"/>
              </a:rPr>
              <a:t> are essential to driving business performance and </a:t>
            </a:r>
            <a:r>
              <a:rPr lang="en-US" sz="1200" b="1" strike="noStrike" spc="-1">
                <a:solidFill>
                  <a:schemeClr val="dk1"/>
                </a:solidFill>
                <a:latin typeface="Calibri"/>
                <a:ea typeface="Calibri"/>
              </a:rPr>
              <a:t>achieving gender balance</a:t>
            </a:r>
            <a:r>
              <a:rPr lang="en-US" sz="1200" b="0" strike="noStrike" spc="-1">
                <a:solidFill>
                  <a:schemeClr val="dk1"/>
                </a:solidFill>
                <a:latin typeface="Calibri"/>
                <a:ea typeface="Calibri"/>
              </a:rPr>
              <a:t> on corporate boards</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70000"/>
              </a:lnSpc>
              <a:buNone/>
              <a:tabLst>
                <a:tab pos="0" algn="l"/>
              </a:tabLst>
            </a:pPr>
            <a:r>
              <a:rPr lang="en-US" sz="1200" b="1" strike="noStrike" spc="-1">
                <a:solidFill>
                  <a:schemeClr val="dk1"/>
                </a:solidFill>
                <a:latin typeface="Calibri"/>
                <a:ea typeface="Calibri"/>
              </a:rPr>
              <a:t>Key Findings:</a:t>
            </a:r>
            <a:endParaRPr lang="cs-CZ" sz="1200" b="0" strike="noStrike" spc="-1">
              <a:latin typeface="Arial"/>
            </a:endParaRPr>
          </a:p>
          <a:p>
            <a:pPr indent="0">
              <a:lnSpc>
                <a:spcPct val="70000"/>
              </a:lnSpc>
              <a:buNone/>
              <a:tabLst>
                <a:tab pos="0" algn="l"/>
              </a:tabLst>
            </a:pPr>
            <a:r>
              <a:rPr lang="en-US" sz="1200" b="0" strike="noStrike" spc="-1">
                <a:solidFill>
                  <a:schemeClr val="dk1"/>
                </a:solidFill>
                <a:latin typeface="Calibri"/>
                <a:ea typeface="Calibri"/>
              </a:rPr>
              <a:t>Companies in the S&amp;P/ TSX Composite Index have made progress for women on boards: In 2019, women comprised 27.6% of board directors, vs. 18.3% in 2015.</a:t>
            </a:r>
            <a:endParaRPr lang="cs-CZ" sz="1200" b="0" strike="noStrike" spc="-1">
              <a:latin typeface="Arial"/>
            </a:endParaRPr>
          </a:p>
          <a:p>
            <a:pPr indent="0">
              <a:lnSpc>
                <a:spcPct val="70000"/>
              </a:lnSpc>
              <a:buNone/>
              <a:tabLst>
                <a:tab pos="0" algn="l"/>
              </a:tabLst>
            </a:pPr>
            <a:r>
              <a:rPr lang="en-US" sz="1200" b="0" strike="noStrike" spc="-1">
                <a:solidFill>
                  <a:schemeClr val="dk1"/>
                </a:solidFill>
                <a:latin typeface="Calibri"/>
                <a:ea typeface="Calibri"/>
              </a:rPr>
              <a:t>There is more work to be done, however, to advance progress for women on executive teams. From 2015 to 2019, the percentage of women on executive teams among S&amp;P/ TSX Composite Index companies increased only from 15.0% to 17.9%.</a:t>
            </a:r>
            <a:endParaRPr lang="cs-CZ" sz="1200" b="0" strike="noStrike" spc="-1">
              <a:latin typeface="Arial"/>
            </a:endParaRPr>
          </a:p>
          <a:p>
            <a:pPr indent="0">
              <a:lnSpc>
                <a:spcPct val="70000"/>
              </a:lnSpc>
              <a:buNone/>
              <a:tabLst>
                <a:tab pos="0" algn="l"/>
              </a:tabLst>
            </a:pPr>
            <a:r>
              <a:rPr lang="en-US" sz="1200" b="0" strike="noStrike" spc="-1">
                <a:solidFill>
                  <a:schemeClr val="dk1"/>
                </a:solidFill>
                <a:latin typeface="Calibri"/>
                <a:ea typeface="Calibri"/>
              </a:rPr>
              <a:t>As of August 2019—for the first time in its history—every company in the S&amp;P/ TSX Composite Index had at least one woman on its board.</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rgbClr val="FF0000"/>
                </a:solidFill>
                <a:latin typeface="Calibri"/>
                <a:ea typeface="Calibri"/>
              </a:rPr>
              <a:t>GenDiv book (SIF)</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50"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0A10CAEA-46AE-4D77-BA19-7FEF6F55C98F}" type="slidenum">
              <a:rPr lang="en-US" sz="1400" b="0" strike="noStrike" spc="-1">
                <a:latin typeface="Times New Roman"/>
              </a:rPr>
              <a:t>9</a:t>
            </a:fld>
            <a:endParaRPr lang="cs-CZ" sz="14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85800" y="1143000"/>
            <a:ext cx="5486400" cy="3086100"/>
          </a:xfrm>
          <a:prstGeom prst="rect">
            <a:avLst/>
          </a:prstGeom>
          <a:ln w="0">
            <a:noFill/>
          </a:ln>
        </p:spPr>
      </p:sp>
      <p:sp>
        <p:nvSpPr>
          <p:cNvPr id="45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53"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0DF59536-C832-4139-961B-27918A33D792}" type="slidenum">
              <a:rPr lang="en-US" sz="1400" b="0" strike="noStrike" spc="-1">
                <a:latin typeface="Times New Roman"/>
              </a:rPr>
              <a:t>10</a:t>
            </a:fld>
            <a:endParaRPr lang="cs-CZ" sz="14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685800" y="1143000"/>
            <a:ext cx="5486400" cy="3086100"/>
          </a:xfrm>
          <a:prstGeom prst="rect">
            <a:avLst/>
          </a:prstGeom>
          <a:ln w="0">
            <a:noFill/>
          </a:ln>
        </p:spPr>
      </p:sp>
      <p:sp>
        <p:nvSpPr>
          <p:cNvPr id="45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cs-CZ" sz="2000" b="0" strike="noStrike" spc="-1">
              <a:latin typeface="Arial"/>
            </a:endParaRPr>
          </a:p>
        </p:txBody>
      </p:sp>
      <p:sp>
        <p:nvSpPr>
          <p:cNvPr id="456"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264EA408-3B33-41BC-844F-3C37F1681C4B}" type="slidenum">
              <a:rPr lang="en-US" sz="1400" b="0" strike="noStrike" spc="-1">
                <a:latin typeface="Times New Roman"/>
              </a:rPr>
              <a:t>11</a:t>
            </a:fld>
            <a:endParaRPr lang="cs-CZ" sz="14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noRot="1" noChangeAspect="1"/>
          </p:cNvSpPr>
          <p:nvPr>
            <p:ph type="sldImg"/>
          </p:nvPr>
        </p:nvSpPr>
        <p:spPr>
          <a:xfrm>
            <a:off x="685800" y="1143000"/>
            <a:ext cx="5486400" cy="3086100"/>
          </a:xfrm>
          <a:prstGeom prst="rect">
            <a:avLst/>
          </a:prstGeom>
          <a:ln w="0">
            <a:noFill/>
          </a:ln>
        </p:spPr>
      </p:sp>
      <p:sp>
        <p:nvSpPr>
          <p:cNvPr id="45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1" u="sng" strike="noStrike" spc="-1">
                <a:solidFill>
                  <a:schemeClr val="dk1"/>
                </a:solidFill>
                <a:uFillTx/>
                <a:latin typeface="Calibri"/>
                <a:ea typeface="Calibri"/>
                <a:hlinkClick r:id="rId3"/>
              </a:rPr>
              <a:t>Restaurant-ing through history</a:t>
            </a:r>
            <a:r>
              <a:rPr lang="en-US" sz="1200" b="1" strike="noStrike" spc="-1">
                <a:solidFill>
                  <a:schemeClr val="dk1"/>
                </a:solidFill>
                <a:latin typeface="Calibri"/>
                <a:ea typeface="Calibri"/>
              </a:rPr>
              <a:t> / </a:t>
            </a:r>
            <a:r>
              <a:rPr lang="en-US" sz="1200" b="1" u="sng" strike="noStrike" spc="-1">
                <a:solidFill>
                  <a:schemeClr val="dk1"/>
                </a:solidFill>
                <a:uFillTx/>
                <a:latin typeface="Calibri"/>
                <a:ea typeface="Calibri"/>
                <a:hlinkClick r:id="rId4"/>
              </a:rPr>
              <a:t>Image gallery: insulting waitresses</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https://restaurant-ingthroughhistory.com/tag/immigrant-waitresses/</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Judging from postcards and cartoons, the early 20th century was not a fun time to be a waitress. However hard working, competent, or skilled in dealing with demanding situations they may have been [</a:t>
            </a:r>
            <a:r>
              <a:rPr lang="en-US" sz="1200" b="0" u="sng" strike="noStrike" spc="-1">
                <a:solidFill>
                  <a:schemeClr val="dk1"/>
                </a:solidFill>
                <a:uFillTx/>
                <a:latin typeface="Calibri"/>
                <a:ea typeface="Calibri"/>
                <a:hlinkClick r:id="rId5"/>
              </a:rPr>
              <a:t>see recent op-ed on how much skill serving takes</a:t>
            </a:r>
            <a:r>
              <a:rPr lang="en-US" sz="1200" b="0" strike="noStrike" spc="-1">
                <a:solidFill>
                  <a:schemeClr val="dk1"/>
                </a:solidFill>
                <a:latin typeface="Calibri"/>
                <a:ea typeface="Calibri"/>
              </a:rPr>
              <a:t>], there was no recognition of that in popular images.</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Quite the contrary. The images were of two basic types. Either female servers were shown as incompetent or as objects of fantasy who were open to the sexual advances of their customers.</a:t>
            </a:r>
            <a:endParaRPr lang="cs-CZ" sz="1200" b="0" strike="noStrike" spc="-1">
              <a:latin typeface="Arial"/>
            </a:endParaRPr>
          </a:p>
          <a:p>
            <a:pPr indent="0">
              <a:lnSpc>
                <a:spcPct val="100000"/>
              </a:lnSpc>
              <a:buNone/>
              <a:tabLst>
                <a:tab pos="0" algn="l"/>
              </a:tabLst>
            </a:pP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All but two of these images in this post are from 1906 to about 1915. The gum chewer is from the 1920s.</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The reasons for these degrading images could be many. Joke-style postcards were designed to get men to send postcards, an activity that they were less inclined to do than were women. Almost all joke postcards derived humor from insulting others, whether women, Blacks, immigrants, or the poor. On several of the cards in the post, the women illustrated are Irish immigrants, a status that was generally portrayed as both stupid and ugly. Women who were in the public eye, such as actresses, department store clerks, or restaurant workers, were evidently considered fair game, possibly out of resentment that they strayed outside the realm of church and home or because they appeared in public without male protection.</a:t>
            </a:r>
            <a:endParaRPr lang="cs-CZ" sz="1200" b="0" strike="noStrike" spc="-1">
              <a:latin typeface="Arial"/>
            </a:endParaRPr>
          </a:p>
          <a:p>
            <a:pPr indent="0">
              <a:lnSpc>
                <a:spcPct val="100000"/>
              </a:lnSpc>
              <a:buNone/>
              <a:tabLst>
                <a:tab pos="0" algn="l"/>
              </a:tabLst>
            </a:pPr>
            <a:r>
              <a:rPr lang="en-US" sz="1200" b="0" strike="noStrike" spc="-1">
                <a:solidFill>
                  <a:schemeClr val="dk1"/>
                </a:solidFill>
                <a:latin typeface="Calibri"/>
                <a:ea typeface="Calibri"/>
              </a:rPr>
              <a:t>Later postcards mostly dropped the theme of incompetence but images of sexy bimbo waitresses persisted for decades, as for example on this postcard mailed in 1946.</a:t>
            </a:r>
            <a:endParaRPr lang="cs-CZ" sz="1200" b="0" strike="noStrike" spc="-1">
              <a:latin typeface="Arial"/>
            </a:endParaRPr>
          </a:p>
          <a:p>
            <a:pPr indent="0">
              <a:lnSpc>
                <a:spcPct val="100000"/>
              </a:lnSpc>
              <a:buNone/>
              <a:tabLst>
                <a:tab pos="0" algn="l"/>
              </a:tabLst>
            </a:pPr>
            <a:endParaRPr lang="cs-CZ" sz="1200" b="0" strike="noStrike" spc="-1">
              <a:latin typeface="Arial"/>
            </a:endParaRPr>
          </a:p>
        </p:txBody>
      </p:sp>
      <p:sp>
        <p:nvSpPr>
          <p:cNvPr id="459"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tabLst>
                <a:tab pos="0" algn="l"/>
              </a:tabLst>
              <a:defRPr lang="en-US" sz="1400" b="0" strike="noStrike" spc="-1">
                <a:latin typeface="Times New Roman"/>
              </a:defRPr>
            </a:lvl1pPr>
          </a:lstStyle>
          <a:p>
            <a:pPr indent="0" algn="r">
              <a:lnSpc>
                <a:spcPct val="100000"/>
              </a:lnSpc>
              <a:buNone/>
              <a:tabLst>
                <a:tab pos="0" algn="l"/>
              </a:tabLst>
            </a:pPr>
            <a:fld id="{61D23457-A031-4147-B5D7-C413666CACD7}" type="slidenum">
              <a:rPr lang="en-US" sz="1400" b="0" strike="noStrike" spc="-1">
                <a:latin typeface="Times New Roman"/>
              </a:rPr>
              <a:t>12</a:t>
            </a:fld>
            <a:endParaRPr lang="cs-CZ" sz="14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E7C62DE-4D0D-4841-9424-19C0B413AD04}"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119F7F0-897E-4D54-8673-E41E666B6B2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808A11E-9FDD-4C08-BE4C-5E2D53B72FD3}"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5A6E2D7C-1F02-4380-93EF-1175C4EF9548}"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FF49381-0077-4849-9EB5-8EA8AA84204F}"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81003EF5-8692-4B96-A008-4382D5C8E766}"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3460D27-0639-4F80-8F54-3ED2DCABA849}"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5C5F0FF-E761-44A3-9193-ADA84A49E1F9}"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BE91D2F2-D326-42AA-8E53-17073E4A3D5A}"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06F44D2-E557-4045-B3A6-41AA01A7FC40}"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AF1AB03-7E86-4EB3-BA20-015FF4F206F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4E55C956-8A47-4A58-B06B-92E474032B6C}"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81826BE-2659-438E-BDDC-15AB3308DD9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3EE2F29-285A-4228-AA31-C3010C05E14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E8D7788-B685-4505-8DE9-8488B940D774}"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131544C9-9D64-4B01-8FDE-693D0C2520A5}"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D5947A08-29D2-4E71-9FA2-C06802919733}"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53D8E336-EE75-44AD-AFA3-44369194F5E1}"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D686530-3258-4A64-B729-3D0F41E0940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7E67C587-22F3-4632-B319-4C3E6AF84F7F}"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80C0B0D9-AFCC-4F14-9870-C0EB3A60768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E6CB729-22EB-43A4-AE81-1F9CABB2D024}"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A9AEE2B6-8AAE-4694-B105-EB8181650E1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287BDAD1-8127-4431-9964-69C1F0D12CF4}"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F6A8F19-7A10-4CD2-87B3-0BDBFA834FF8}"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57CD4DA-9659-4B8E-9D34-FEB80395DD83}"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E51A62C3-F926-4DCD-BBB2-729396753CA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B02B54C7-8ADA-4E30-8727-FECF4973A6A7}"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485557DE-01A1-4663-8A7E-1E1816C02F66}"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4FBD8152-67DC-454F-8C6D-23041321BECC}"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1BDFF4B4-7F84-4922-85B0-9E9A4A4C69E8}"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30"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024376D-C2D4-42E3-8118-A93F3C9D4C79}"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32"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3E614852-45E2-42F0-BAC7-A6BC83A8A4BC}"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9D8C4DF-2BC6-47F7-B5B2-21867BD0DC6D}"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34"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35"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97275814-F5D5-431E-9C74-80284B27F40C}"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D243AFA2-AA50-4835-9B36-3BE5FDF758B1}"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79489FF2-BA2D-462C-AF1E-380BE2B544BA}"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39"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0"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1"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44656556-CB85-4CE8-A92A-C1D4FEDFD969}"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43"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5"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27CA2785-71D9-4011-997B-DF079D6E8AA8}"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47"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8"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49"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8B16C3E7-A5DF-4D42-A893-3FE61ACB87BF}"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51"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52"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E926AEFF-C55C-4C42-B75F-FF88AE9144D9}"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5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5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56"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57"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72287E9A-C031-48AA-A72A-E428F2630EA9}"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59"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0"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1"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2"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3"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4"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711572ED-1684-4BDA-A370-C5BCBB4A5AA3}"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9FD4119A-D02B-4C57-8E31-2F4B6614774C}"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1553226-ADDB-4B0E-AE82-169DF05B698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74"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B122E696-56B5-42A9-B125-E28C97F109B8}"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76"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99E130C7-942A-4876-A06A-C6E0EEA047A1}"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78"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79"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15A422C0-B474-4A9E-BB2D-949586C49994}"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535F671E-ED0D-44B0-BC4D-73E1349C10E5}"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EE8C0CEC-34E8-4E30-9549-A9C5EAE8E325}"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8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84"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85"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934378A8-837D-4E81-BD4D-2084F89FE314}"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87"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88"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89"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AB2085DE-6118-473B-99F2-26DAE89FC1A2}"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9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9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93"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803F6311-C1F3-4C23-A291-9FA08440E66D}"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95"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96"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B41B04F6-F75A-4E30-A6ED-0BE0C6CE6988}"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98"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99"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0"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1"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BE6E79E7-00AF-4AB7-A672-ED69A895D094}" type="slidenum">
              <a:t>‹#›</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26D350FD-05AD-420E-8A86-AD6D3174D9F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03"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4"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5"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6"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7"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8"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E2B70301-0B6C-4F7A-9660-2AE47A0389D7}" type="slidenum">
              <a:t>‹#›</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29ABD6AE-303B-4062-BFE3-1BC9195B76CE}"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15"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cs-CZ"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1ADAEAC7-359B-423F-A255-492D2646ADD1}"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17"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09CEDE13-3983-41C4-ABD2-133F3D3392C2}"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20"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1BF8CC9A-C430-41EF-8598-870C06B24DD3}"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13581144-146D-4B50-B56C-E856F7D9B28F}"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2"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cs-CZ" sz="3200" b="0" strike="noStrike" spc="-1">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7C5E3E36-1FF5-4CDF-A30A-3CD70B33253C}"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2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25"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26"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625B7153-080B-433D-895D-82BD4FF06BA2}"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28"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29"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30"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5E109846-A163-4A45-9E6F-3F2982001228}"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32"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33"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34"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5A486B8F-A838-4545-995A-57C3C71DC0F3}"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45E6577-3D9F-48BF-BA9D-1BD1EE64610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36"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37"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5BCB4C3F-B7CC-485C-A234-D97CE2E3B4D0}"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39"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1"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2"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49822D1D-D07A-42FB-94D5-E22E3C76A5C3}" type="slidenum">
              <a:t>‹#›</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44"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5"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6"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7"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8"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9"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1705FFF0-5924-493D-B872-0043DDF7E0CE}" type="slidenum">
              <a:t>‹#›</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7AF534B-2CB5-40F4-B63D-578AD554EBA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cs-CZ" sz="1400" b="0" strike="noStrike" spc="-1">
              <a:solidFill>
                <a:srgbClr val="000000"/>
              </a:solidFill>
              <a:latin typeface="Arial"/>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spcBef>
                <a:spcPts val="1417"/>
              </a:spcBef>
              <a:buNone/>
            </a:pPr>
            <a:endParaRPr lang="cs-CZ"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04DDC4-23F9-40F5-9568-421826965583}"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rmAutofit/>
          </a:bodyPr>
          <a:lstStyle/>
          <a:p>
            <a:pPr indent="0">
              <a:buNone/>
            </a:pPr>
            <a:r>
              <a:rPr lang="cs-CZ" sz="6000" b="0" strike="noStrike" spc="-1">
                <a:solidFill>
                  <a:srgbClr val="000000"/>
                </a:solidFill>
                <a:latin typeface="Arial"/>
              </a:rPr>
              <a:t>Klikněte pro úpravu formátu textu nadpisu</a:t>
            </a: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CA4AC8E-B933-44CB-958A-8A9F3C5A993D}" type="slidenum">
              <a:rPr lang="en-US" sz="1200" b="0" strike="noStrike" spc="-1">
                <a:solidFill>
                  <a:srgbClr val="888888"/>
                </a:solidFill>
                <a:latin typeface="Calibri"/>
                <a:ea typeface="Calibri"/>
              </a:rPr>
              <a:t>‹#›</a:t>
            </a:fld>
            <a:endParaRPr lang="cs-CZ"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14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14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4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4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rmAutofit fontScale="95000"/>
          </a:bodyPr>
          <a:lstStyle/>
          <a:p>
            <a:pPr indent="0">
              <a:buNone/>
            </a:pPr>
            <a:r>
              <a:rPr lang="cs-CZ" sz="4400" b="0" strike="noStrike" spc="-1">
                <a:solidFill>
                  <a:srgbClr val="000000"/>
                </a:solidFill>
                <a:latin typeface="Arial"/>
              </a:rPr>
              <a:t>Klikněte pro úpravu formátu textu nadpisu</a:t>
            </a: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30C6931C-9128-46D0-9EBB-59CACCC7DB82}" type="slidenum">
              <a:rPr lang="en-US" sz="1200" b="0" strike="noStrike" spc="-1">
                <a:solidFill>
                  <a:srgbClr val="888888"/>
                </a:solidFill>
                <a:latin typeface="Calibri"/>
                <a:ea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83" name="PlaceHolder 2"/>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84" name="PlaceHolder 3"/>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561EB36C-453D-4818-B4EF-B1A92B55F1B8}" type="slidenum">
              <a:rPr lang="en-US" sz="1200" b="0" strike="noStrike" spc="-1">
                <a:solidFill>
                  <a:srgbClr val="888888"/>
                </a:solidFill>
                <a:latin typeface="Calibri"/>
                <a:ea typeface="Calibri"/>
              </a:rPr>
              <a:t>‹#›</a:t>
            </a:fld>
            <a:endParaRPr lang="cs-CZ" sz="1200" b="0" strike="noStrike" spc="-1">
              <a:latin typeface="Times New Roman"/>
            </a:endParaRP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cs-CZ" sz="1400" b="0" strike="noStrike" spc="-1">
                <a:solidFill>
                  <a:srgbClr val="000000"/>
                </a:solidFill>
                <a:latin typeface="Arial"/>
              </a:rPr>
              <a:t>Klikněte pro úpravu formátu textu nadpisu</a:t>
            </a: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14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14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4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4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a:noFill/>
          <a:ln w="0">
            <a:noFill/>
          </a:ln>
        </p:spPr>
        <p:txBody>
          <a:bodyPr anchor="ctr">
            <a:normAutofit fontScale="95000"/>
          </a:bodyPr>
          <a:lstStyle/>
          <a:p>
            <a:pPr indent="0">
              <a:buNone/>
            </a:pPr>
            <a:r>
              <a:rPr lang="cs-CZ" sz="4400" b="0" strike="noStrike" spc="-1">
                <a:solidFill>
                  <a:srgbClr val="000000"/>
                </a:solidFill>
                <a:latin typeface="Arial"/>
              </a:rPr>
              <a:t>Klikněte pro úpravu formátu textu nadpisu</a:t>
            </a:r>
          </a:p>
        </p:txBody>
      </p:sp>
      <p:sp>
        <p:nvSpPr>
          <p:cNvPr id="124" name="PlaceHolder 2"/>
          <p:cNvSpPr>
            <a:spLocks noGrp="1"/>
          </p:cNvSpPr>
          <p:nvPr>
            <p:ph type="body"/>
          </p:nvPr>
        </p:nvSpPr>
        <p:spPr>
          <a:xfrm>
            <a:off x="838080" y="1825560"/>
            <a:ext cx="5181120" cy="4350960"/>
          </a:xfrm>
          <a:prstGeom prst="rect">
            <a:avLst/>
          </a:prstGeom>
          <a:noFill/>
          <a:ln w="0">
            <a:noFill/>
          </a:ln>
        </p:spPr>
        <p:txBody>
          <a:bodyPr anchor="t">
            <a:normAutofit fontScale="91000"/>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
        <p:nvSpPr>
          <p:cNvPr id="125" name="PlaceHolder 3"/>
          <p:cNvSpPr>
            <a:spLocks noGrp="1"/>
          </p:cNvSpPr>
          <p:nvPr>
            <p:ph type="body"/>
          </p:nvPr>
        </p:nvSpPr>
        <p:spPr>
          <a:xfrm>
            <a:off x="6172200" y="1825560"/>
            <a:ext cx="5181120" cy="4350960"/>
          </a:xfrm>
          <a:prstGeom prst="rect">
            <a:avLst/>
          </a:prstGeom>
          <a:noFill/>
          <a:ln w="0">
            <a:noFill/>
          </a:ln>
        </p:spPr>
        <p:txBody>
          <a:bodyPr anchor="t">
            <a:normAutofit fontScale="91000"/>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
        <p:nvSpPr>
          <p:cNvPr id="126" name="PlaceHolder 4"/>
          <p:cNvSpPr>
            <a:spLocks noGrp="1"/>
          </p:cNvSpPr>
          <p:nvPr>
            <p:ph type="dt" idx="10"/>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127" name="PlaceHolder 5"/>
          <p:cNvSpPr>
            <a:spLocks noGrp="1"/>
          </p:cNvSpPr>
          <p:nvPr>
            <p:ph type="ftr" idx="11"/>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128" name="PlaceHolder 6"/>
          <p:cNvSpPr>
            <a:spLocks noGrp="1"/>
          </p:cNvSpPr>
          <p:nvPr>
            <p:ph type="sldNum" idx="12"/>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FAEB626F-EF5C-455E-ABFF-6DF28E9E995D}" type="slidenum">
              <a:rPr lang="en-US" sz="1200" b="0" strike="noStrike" spc="-1">
                <a:solidFill>
                  <a:srgbClr val="888888"/>
                </a:solidFill>
                <a:latin typeface="Calibri"/>
                <a:ea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39880" y="365040"/>
            <a:ext cx="10515240" cy="1325160"/>
          </a:xfrm>
          <a:prstGeom prst="rect">
            <a:avLst/>
          </a:prstGeom>
          <a:noFill/>
          <a:ln w="0">
            <a:noFill/>
          </a:ln>
        </p:spPr>
        <p:txBody>
          <a:bodyPr anchor="ctr">
            <a:normAutofit fontScale="95000"/>
          </a:bodyPr>
          <a:lstStyle/>
          <a:p>
            <a:pPr indent="0">
              <a:buNone/>
            </a:pPr>
            <a:r>
              <a:rPr lang="cs-CZ" sz="4400" b="0" strike="noStrike" spc="-1">
                <a:solidFill>
                  <a:srgbClr val="000000"/>
                </a:solidFill>
                <a:latin typeface="Arial"/>
              </a:rPr>
              <a:t>Klikněte pro úpravu formátu textu nadpisu</a:t>
            </a:r>
          </a:p>
        </p:txBody>
      </p:sp>
      <p:sp>
        <p:nvSpPr>
          <p:cNvPr id="166" name="PlaceHolder 2"/>
          <p:cNvSpPr>
            <a:spLocks noGrp="1"/>
          </p:cNvSpPr>
          <p:nvPr>
            <p:ph type="body"/>
          </p:nvPr>
        </p:nvSpPr>
        <p:spPr>
          <a:xfrm>
            <a:off x="839880" y="1681200"/>
            <a:ext cx="5157360" cy="823680"/>
          </a:xfrm>
          <a:prstGeom prst="rect">
            <a:avLst/>
          </a:prstGeom>
          <a:noFill/>
          <a:ln w="0">
            <a:noFill/>
          </a:ln>
        </p:spPr>
        <p:txBody>
          <a:bodyPr anchor="b">
            <a:normAutofit fontScale="24000"/>
          </a:bodyPr>
          <a:lstStyle/>
          <a:p>
            <a:pPr marL="432000" indent="-324000">
              <a:spcBef>
                <a:spcPts val="1417"/>
              </a:spcBef>
              <a:buClr>
                <a:srgbClr val="000000"/>
              </a:buClr>
              <a:buSzPct val="45000"/>
              <a:buFont typeface="Wingdings" charset="2"/>
              <a:buChar char=""/>
            </a:pPr>
            <a:r>
              <a:rPr lang="cs-CZ" sz="24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4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4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4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4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4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400" b="0" strike="noStrike" spc="-1">
                <a:solidFill>
                  <a:srgbClr val="000000"/>
                </a:solidFill>
                <a:latin typeface="Arial"/>
              </a:rPr>
              <a:t>Sedmá úroveň</a:t>
            </a:r>
          </a:p>
        </p:txBody>
      </p:sp>
      <p:sp>
        <p:nvSpPr>
          <p:cNvPr id="167" name="PlaceHolder 3"/>
          <p:cNvSpPr>
            <a:spLocks noGrp="1"/>
          </p:cNvSpPr>
          <p:nvPr>
            <p:ph type="body"/>
          </p:nvPr>
        </p:nvSpPr>
        <p:spPr>
          <a:xfrm>
            <a:off x="839880" y="2505240"/>
            <a:ext cx="5157360" cy="3684240"/>
          </a:xfrm>
          <a:prstGeom prst="rect">
            <a:avLst/>
          </a:prstGeom>
          <a:noFill/>
          <a:ln w="0">
            <a:noFill/>
          </a:ln>
        </p:spPr>
        <p:txBody>
          <a:bodyPr anchor="t">
            <a:normAutofit fontScale="92000"/>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
        <p:nvSpPr>
          <p:cNvPr id="168" name="PlaceHolder 4"/>
          <p:cNvSpPr>
            <a:spLocks noGrp="1"/>
          </p:cNvSpPr>
          <p:nvPr>
            <p:ph type="body"/>
          </p:nvPr>
        </p:nvSpPr>
        <p:spPr>
          <a:xfrm>
            <a:off x="6172200" y="1681200"/>
            <a:ext cx="5182920" cy="823680"/>
          </a:xfrm>
          <a:prstGeom prst="rect">
            <a:avLst/>
          </a:prstGeom>
          <a:noFill/>
          <a:ln w="0">
            <a:noFill/>
          </a:ln>
        </p:spPr>
        <p:txBody>
          <a:bodyPr anchor="b">
            <a:normAutofit fontScale="24000"/>
          </a:bodyPr>
          <a:lstStyle/>
          <a:p>
            <a:pPr marL="432000" indent="-324000">
              <a:spcBef>
                <a:spcPts val="1417"/>
              </a:spcBef>
              <a:buClr>
                <a:srgbClr val="000000"/>
              </a:buClr>
              <a:buSzPct val="45000"/>
              <a:buFont typeface="Wingdings" charset="2"/>
              <a:buChar char=""/>
            </a:pPr>
            <a:r>
              <a:rPr lang="cs-CZ" sz="24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4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4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4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4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4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400" b="0" strike="noStrike" spc="-1">
                <a:solidFill>
                  <a:srgbClr val="000000"/>
                </a:solidFill>
                <a:latin typeface="Arial"/>
              </a:rPr>
              <a:t>Sedmá úroveň</a:t>
            </a:r>
          </a:p>
        </p:txBody>
      </p:sp>
      <p:sp>
        <p:nvSpPr>
          <p:cNvPr id="169" name="PlaceHolder 5"/>
          <p:cNvSpPr>
            <a:spLocks noGrp="1"/>
          </p:cNvSpPr>
          <p:nvPr>
            <p:ph type="body"/>
          </p:nvPr>
        </p:nvSpPr>
        <p:spPr>
          <a:xfrm>
            <a:off x="6172200" y="2505240"/>
            <a:ext cx="5182920" cy="3684240"/>
          </a:xfrm>
          <a:prstGeom prst="rect">
            <a:avLst/>
          </a:prstGeom>
          <a:noFill/>
          <a:ln w="0">
            <a:noFill/>
          </a:ln>
        </p:spPr>
        <p:txBody>
          <a:bodyPr anchor="t">
            <a:normAutofit fontScale="92000"/>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
        <p:nvSpPr>
          <p:cNvPr id="170" name="PlaceHolder 6"/>
          <p:cNvSpPr>
            <a:spLocks noGrp="1"/>
          </p:cNvSpPr>
          <p:nvPr>
            <p:ph type="dt" idx="13"/>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171" name="PlaceHolder 7"/>
          <p:cNvSpPr>
            <a:spLocks noGrp="1"/>
          </p:cNvSpPr>
          <p:nvPr>
            <p:ph type="ftr" idx="14"/>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172" name="PlaceHolder 8"/>
          <p:cNvSpPr>
            <a:spLocks noGrp="1"/>
          </p:cNvSpPr>
          <p:nvPr>
            <p:ph type="sldNum" idx="15"/>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CC62815-D5E9-4F8C-B1F1-FC15420D8E0C}" type="slidenum">
              <a:rPr lang="en-US" sz="1200" b="0" strike="noStrike" spc="-1">
                <a:solidFill>
                  <a:srgbClr val="888888"/>
                </a:solidFill>
                <a:latin typeface="Calibri"/>
                <a:ea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838080" y="365040"/>
            <a:ext cx="10515240" cy="1325160"/>
          </a:xfrm>
          <a:prstGeom prst="rect">
            <a:avLst/>
          </a:prstGeom>
          <a:noFill/>
          <a:ln w="0">
            <a:noFill/>
          </a:ln>
        </p:spPr>
        <p:txBody>
          <a:bodyPr anchor="ctr">
            <a:normAutofit fontScale="95000"/>
          </a:bodyPr>
          <a:lstStyle/>
          <a:p>
            <a:pPr indent="0">
              <a:buNone/>
            </a:pPr>
            <a:r>
              <a:rPr lang="cs-CZ" sz="4400" b="0" strike="noStrike" spc="-1">
                <a:solidFill>
                  <a:srgbClr val="000000"/>
                </a:solidFill>
                <a:latin typeface="Arial"/>
              </a:rPr>
              <a:t>Klikněte pro úpravu formátu textu nadpisu</a:t>
            </a:r>
          </a:p>
        </p:txBody>
      </p:sp>
      <p:sp>
        <p:nvSpPr>
          <p:cNvPr id="210" name="PlaceHolder 2"/>
          <p:cNvSpPr>
            <a:spLocks noGrp="1"/>
          </p:cNvSpPr>
          <p:nvPr>
            <p:ph type="dt" idx="16"/>
          </p:nvPr>
        </p:nvSpPr>
        <p:spPr>
          <a:xfrm>
            <a:off x="838080" y="6356520"/>
            <a:ext cx="2742840" cy="364680"/>
          </a:xfrm>
          <a:prstGeom prst="rect">
            <a:avLst/>
          </a:prstGeom>
          <a:noFill/>
          <a:ln w="0">
            <a:noFill/>
          </a:ln>
        </p:spPr>
        <p:txBody>
          <a:bodyPr anchor="ctr">
            <a:noAutofit/>
          </a:bodyPr>
          <a:lstStyle>
            <a:lvl1pPr indent="0">
              <a:buNone/>
              <a:defRPr lang="cs-CZ" sz="1400" b="0" strike="noStrike" spc="-1">
                <a:latin typeface="Times New Roman"/>
              </a:defRPr>
            </a:lvl1pPr>
          </a:lstStyle>
          <a:p>
            <a:pPr indent="0">
              <a:buNone/>
            </a:pPr>
            <a:r>
              <a:rPr lang="cs-CZ" sz="1400" b="0" strike="noStrike" spc="-1">
                <a:latin typeface="Times New Roman"/>
              </a:rPr>
              <a:t>&lt;datum/čas&gt;</a:t>
            </a:r>
          </a:p>
        </p:txBody>
      </p:sp>
      <p:sp>
        <p:nvSpPr>
          <p:cNvPr id="211" name="PlaceHolder 3"/>
          <p:cNvSpPr>
            <a:spLocks noGrp="1"/>
          </p:cNvSpPr>
          <p:nvPr>
            <p:ph type="ftr" idx="17"/>
          </p:nvPr>
        </p:nvSpPr>
        <p:spPr>
          <a:xfrm>
            <a:off x="4038480" y="6356520"/>
            <a:ext cx="4114440" cy="364680"/>
          </a:xfrm>
          <a:prstGeom prst="rect">
            <a:avLst/>
          </a:prstGeom>
          <a:noFill/>
          <a:ln w="0">
            <a:noFill/>
          </a:ln>
        </p:spPr>
        <p:txBody>
          <a:bodyPr anchor="ctr">
            <a:noAutofit/>
          </a:bodyPr>
          <a:lstStyle>
            <a:lvl1pPr indent="0" algn="ctr">
              <a:buNone/>
              <a:defRPr lang="cs-CZ" sz="1400" b="0" strike="noStrike" spc="-1">
                <a:latin typeface="Times New Roman"/>
              </a:defRPr>
            </a:lvl1pPr>
          </a:lstStyle>
          <a:p>
            <a:pPr indent="0" algn="ctr">
              <a:buNone/>
            </a:pPr>
            <a:r>
              <a:rPr lang="cs-CZ" sz="1400" b="0" strike="noStrike" spc="-1">
                <a:latin typeface="Times New Roman"/>
              </a:rPr>
              <a:t>&lt;zápatí&gt;</a:t>
            </a:r>
          </a:p>
        </p:txBody>
      </p:sp>
      <p:sp>
        <p:nvSpPr>
          <p:cNvPr id="212" name="PlaceHolder 4"/>
          <p:cNvSpPr>
            <a:spLocks noGrp="1"/>
          </p:cNvSpPr>
          <p:nvPr>
            <p:ph type="sldNum" idx="18"/>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6806887-7FD4-43BC-B1F9-C1A8F044FE47}" type="slidenum">
              <a:rPr lang="en-US" sz="1200" b="0" strike="noStrike" spc="-1">
                <a:solidFill>
                  <a:srgbClr val="888888"/>
                </a:solidFill>
                <a:latin typeface="Calibri"/>
                <a:ea typeface="Calibri"/>
              </a:rPr>
              <a:t>‹#›</a:t>
            </a:fld>
            <a:endParaRPr lang="cs-CZ" sz="1200" b="0" strike="noStrike" spc="-1">
              <a:latin typeface="Times New Roman"/>
            </a:endParaRPr>
          </a:p>
        </p:txBody>
      </p:sp>
      <p:sp>
        <p:nvSpPr>
          <p:cNvPr id="213"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14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14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4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4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fortune.com/2021/08/02/female-ceos-global-500-fortune-500-cvs-karen-lynch-ping-an-jessica-tan/" TargetMode="External"/><Relationship Id="rId7" Type="http://schemas.openxmlformats.org/officeDocument/2006/relationships/hyperlink" Target="https://blogs.lse.ac.uk/brexit/2015/11/17/in-work-benefits-for-migrants-digging-a-hol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catalyst.org/research/workplace-sexism-climates/" TargetMode="External"/><Relationship Id="rId5" Type="http://schemas.openxmlformats.org/officeDocument/2006/relationships/hyperlink" Target="https://www.sciencedirect.com/science/article/pii/S0160738321000050" TargetMode="External"/><Relationship Id="rId4" Type="http://schemas.openxmlformats.org/officeDocument/2006/relationships/hyperlink" Target="https://hbr.org/1970/05/power-and-politics-in-organizational-lif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xfamilibrary.openrepository.com/bitstream/handle/10546/620355/rr-tourisms-dirty-secre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lpf.lt/" TargetMode="External"/><Relationship Id="rId3" Type="http://schemas.openxmlformats.org/officeDocument/2006/relationships/image" Target="../media/image27.png"/><Relationship Id="rId7" Type="http://schemas.openxmlformats.org/officeDocument/2006/relationships/hyperlink" Target="http://www.beneke-prinzhorn.de/" TargetMode="External"/><Relationship Id="rId12"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hyperlink" Target="https://dekaplus.eu/" TargetMode="External"/><Relationship Id="rId5" Type="http://schemas.openxmlformats.org/officeDocument/2006/relationships/image" Target="../media/image28.png"/><Relationship Id="rId15" Type="http://schemas.openxmlformats.org/officeDocument/2006/relationships/hyperlink" Target="https://www.uzvediba.lv/kontakti/" TargetMode="External"/><Relationship Id="rId10" Type="http://schemas.openxmlformats.org/officeDocument/2006/relationships/image" Target="../media/image31.png"/><Relationship Id="rId4" Type="http://schemas.openxmlformats.org/officeDocument/2006/relationships/hyperlink" Target="http://www.czu.cz/" TargetMode="External"/><Relationship Id="rId9" Type="http://schemas.openxmlformats.org/officeDocument/2006/relationships/hyperlink" Target="https://kek-dias.gr/" TargetMode="External"/><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catalyst.org/research/women-in-management/#easy-footnote-bottom-5-3711"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88;p1"/>
          <p:cNvSpPr/>
          <p:nvPr/>
        </p:nvSpPr>
        <p:spPr>
          <a:xfrm>
            <a:off x="-997527" y="0"/>
            <a:ext cx="12191400" cy="6857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257" name="PlaceHolder 1"/>
          <p:cNvSpPr>
            <a:spLocks noGrp="1"/>
          </p:cNvSpPr>
          <p:nvPr>
            <p:ph type="title"/>
          </p:nvPr>
        </p:nvSpPr>
        <p:spPr>
          <a:xfrm>
            <a:off x="388080" y="4770720"/>
            <a:ext cx="11588760" cy="1000440"/>
          </a:xfrm>
          <a:prstGeom prst="rect">
            <a:avLst/>
          </a:prstGeom>
          <a:noFill/>
          <a:ln w="0">
            <a:noFill/>
          </a:ln>
        </p:spPr>
        <p:txBody>
          <a:bodyPr anchor="t">
            <a:noAutofit/>
          </a:bodyPr>
          <a:lstStyle/>
          <a:p>
            <a:pPr indent="0" algn="r">
              <a:lnSpc>
                <a:spcPct val="90000"/>
              </a:lnSpc>
              <a:buNone/>
              <a:tabLst>
                <a:tab pos="0" algn="l"/>
              </a:tabLst>
            </a:pPr>
            <a:r>
              <a:rPr lang="en-US" sz="4000" b="1" strike="noStrike" spc="-1" dirty="0" err="1">
                <a:solidFill>
                  <a:schemeClr val="dk2"/>
                </a:solidFill>
                <a:latin typeface="Calibri"/>
                <a:ea typeface="Calibri"/>
              </a:rPr>
              <a:t>Genderová</a:t>
            </a:r>
            <a:r>
              <a:rPr lang="en-US" sz="4000" b="1" strike="noStrike" spc="-1" dirty="0">
                <a:solidFill>
                  <a:schemeClr val="dk2"/>
                </a:solidFill>
                <a:latin typeface="Calibri"/>
                <a:ea typeface="Calibri"/>
              </a:rPr>
              <a:t> </a:t>
            </a:r>
            <a:r>
              <a:rPr lang="en-US" sz="4000" b="1" strike="noStrike" spc="-1" dirty="0" err="1">
                <a:solidFill>
                  <a:schemeClr val="dk2"/>
                </a:solidFill>
                <a:latin typeface="Calibri"/>
                <a:ea typeface="Calibri"/>
              </a:rPr>
              <a:t>hlediska</a:t>
            </a:r>
            <a:r>
              <a:rPr lang="en-US" sz="4000" b="1" strike="noStrike" spc="-1" dirty="0">
                <a:solidFill>
                  <a:schemeClr val="dk2"/>
                </a:solidFill>
                <a:latin typeface="Calibri"/>
                <a:ea typeface="Calibri"/>
              </a:rPr>
              <a:t> a </a:t>
            </a:r>
            <a:r>
              <a:rPr lang="en-US" sz="4000" b="1" strike="noStrike" spc="-1" dirty="0" err="1">
                <a:solidFill>
                  <a:schemeClr val="dk2"/>
                </a:solidFill>
                <a:latin typeface="Calibri"/>
                <a:ea typeface="Calibri"/>
              </a:rPr>
              <a:t>interkulturní</a:t>
            </a:r>
            <a:r>
              <a:rPr lang="en-US" sz="4000" b="1" strike="noStrike" spc="-1" dirty="0">
                <a:solidFill>
                  <a:schemeClr val="dk2"/>
                </a:solidFill>
                <a:latin typeface="Calibri"/>
                <a:ea typeface="Calibri"/>
              </a:rPr>
              <a:t> management v </a:t>
            </a:r>
            <a:r>
              <a:rPr lang="en-US" sz="4000" b="1" strike="noStrike" spc="-1" dirty="0" err="1">
                <a:solidFill>
                  <a:schemeClr val="dk2"/>
                </a:solidFill>
                <a:latin typeface="Calibri"/>
                <a:ea typeface="Calibri"/>
              </a:rPr>
              <a:t>chápání</a:t>
            </a:r>
            <a:r>
              <a:rPr lang="en-US" sz="4000" b="1" strike="noStrike" spc="-1" dirty="0">
                <a:solidFill>
                  <a:schemeClr val="dk2"/>
                </a:solidFill>
                <a:latin typeface="Calibri"/>
                <a:ea typeface="Calibri"/>
              </a:rPr>
              <a:t> </a:t>
            </a:r>
            <a:r>
              <a:rPr lang="en-US" sz="4000" b="1" strike="noStrike" spc="-1" dirty="0" err="1">
                <a:solidFill>
                  <a:schemeClr val="dk2"/>
                </a:solidFill>
                <a:latin typeface="Calibri"/>
                <a:ea typeface="Calibri"/>
              </a:rPr>
              <a:t>pracovního</a:t>
            </a:r>
            <a:r>
              <a:rPr lang="en-US" sz="4000" b="1" strike="noStrike" spc="-1" dirty="0">
                <a:solidFill>
                  <a:schemeClr val="dk2"/>
                </a:solidFill>
                <a:latin typeface="Calibri"/>
                <a:ea typeface="Calibri"/>
              </a:rPr>
              <a:t> </a:t>
            </a:r>
            <a:r>
              <a:rPr lang="en-US" sz="4000" b="1" strike="noStrike" spc="-1" dirty="0" err="1">
                <a:solidFill>
                  <a:schemeClr val="dk2"/>
                </a:solidFill>
                <a:latin typeface="Calibri"/>
                <a:ea typeface="Calibri"/>
              </a:rPr>
              <a:t>násilí</a:t>
            </a:r>
            <a:r>
              <a:rPr lang="en-US" sz="4000" b="1" strike="noStrike" spc="-1" dirty="0">
                <a:solidFill>
                  <a:schemeClr val="dk2"/>
                </a:solidFill>
                <a:latin typeface="Calibri"/>
                <a:ea typeface="Calibri"/>
              </a:rPr>
              <a:t> (2)</a:t>
            </a:r>
            <a:endParaRPr lang="cs-CZ" sz="4000" b="0" strike="noStrike" spc="-1" dirty="0">
              <a:solidFill>
                <a:srgbClr val="000000"/>
              </a:solidFill>
              <a:latin typeface="Arial"/>
            </a:endParaRPr>
          </a:p>
        </p:txBody>
      </p:sp>
      <p:pic>
        <p:nvPicPr>
          <p:cNvPr id="258" name="Google Shape;90;p1" descr="Ein Bild, das Text enthält.&#10;&#10;Automatisch generierte Beschreibung"/>
          <p:cNvPicPr/>
          <p:nvPr/>
        </p:nvPicPr>
        <p:blipFill>
          <a:blip r:embed="rId2"/>
          <a:srcRect t="2802" b="3426"/>
          <a:stretch/>
        </p:blipFill>
        <p:spPr>
          <a:xfrm>
            <a:off x="0" y="0"/>
            <a:ext cx="12191760" cy="4201200"/>
          </a:xfrm>
          <a:prstGeom prst="rect">
            <a:avLst/>
          </a:prstGeom>
          <a:ln w="0">
            <a:noFill/>
          </a:ln>
        </p:spPr>
      </p:pic>
      <p:grpSp>
        <p:nvGrpSpPr>
          <p:cNvPr id="259" name="Google Shape;91;p1"/>
          <p:cNvGrpSpPr/>
          <p:nvPr/>
        </p:nvGrpSpPr>
        <p:grpSpPr>
          <a:xfrm>
            <a:off x="0" y="2941920"/>
            <a:ext cx="12188520" cy="1828440"/>
            <a:chOff x="0" y="2941920"/>
            <a:chExt cx="12188520" cy="1828440"/>
          </a:xfrm>
        </p:grpSpPr>
        <p:sp>
          <p:nvSpPr>
            <p:cNvPr id="260" name="Google Shape;92;p1"/>
            <p:cNvSpPr/>
            <p:nvPr/>
          </p:nvSpPr>
          <p:spPr>
            <a:xfrm>
              <a:off x="0" y="3569040"/>
              <a:ext cx="12188520" cy="1201320"/>
            </a:xfrm>
            <a:custGeom>
              <a:avLst/>
              <a:gdLst>
                <a:gd name="textAreaLeft" fmla="*/ 0 w 12188520"/>
                <a:gd name="textAreaRight" fmla="*/ 12188880 w 12188520"/>
                <a:gd name="textAreaTop" fmla="*/ 0 h 1201320"/>
                <a:gd name="textAreaBottom" fmla="*/ 1201680 h 1201320"/>
              </a:gdLst>
              <a:ahLst/>
              <a:cxnLst/>
              <a:rect l="textAreaLeft" t="textAreaTop" r="textAreaRight" b="textAreaBottom"/>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261" name="Google Shape;93;p1"/>
            <p:cNvSpPr/>
            <p:nvPr/>
          </p:nvSpPr>
          <p:spPr>
            <a:xfrm>
              <a:off x="0" y="2941920"/>
              <a:ext cx="12188520" cy="1099440"/>
            </a:xfrm>
            <a:custGeom>
              <a:avLst/>
              <a:gdLst>
                <a:gd name="textAreaLeft" fmla="*/ 0 w 12188520"/>
                <a:gd name="textAreaRight" fmla="*/ 12188880 w 12188520"/>
                <a:gd name="textAreaTop" fmla="*/ 0 h 1099440"/>
                <a:gd name="textAreaBottom" fmla="*/ 1099800 h 1099440"/>
              </a:gdLst>
              <a:ahLst/>
              <a:cxnLst/>
              <a:rect l="textAreaLeft" t="textAreaTop" r="textAreaRight" b="textAreaBottom"/>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262" name="Google Shape;94;p1"/>
            <p:cNvSpPr/>
            <p:nvPr/>
          </p:nvSpPr>
          <p:spPr>
            <a:xfrm>
              <a:off x="0" y="3456000"/>
              <a:ext cx="12188520" cy="641160"/>
            </a:xfrm>
            <a:custGeom>
              <a:avLst/>
              <a:gdLst>
                <a:gd name="textAreaLeft" fmla="*/ 0 w 12188520"/>
                <a:gd name="textAreaRight" fmla="*/ 12188880 w 12188520"/>
                <a:gd name="textAreaTop" fmla="*/ 0 h 641160"/>
                <a:gd name="textAreaBottom" fmla="*/ 641520 h 641160"/>
              </a:gdLst>
              <a:ahLst/>
              <a:cxnLst/>
              <a:rect l="textAreaLeft" t="textAreaTop" r="textAreaRight" b="textAreaBottom"/>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263" name="Google Shape;95;p1"/>
            <p:cNvSpPr/>
            <p:nvPr/>
          </p:nvSpPr>
          <p:spPr>
            <a:xfrm>
              <a:off x="0" y="3153600"/>
              <a:ext cx="12188520" cy="902160"/>
            </a:xfrm>
            <a:custGeom>
              <a:avLst/>
              <a:gdLst>
                <a:gd name="textAreaLeft" fmla="*/ 0 w 12188520"/>
                <a:gd name="textAreaRight" fmla="*/ 12188880 w 12188520"/>
                <a:gd name="textAreaTop" fmla="*/ 0 h 902160"/>
                <a:gd name="textAreaBottom" fmla="*/ 902520 h 902160"/>
              </a:gdLst>
              <a:ahLst/>
              <a:cxnLst/>
              <a:rect l="textAreaLeft" t="textAreaTop" r="textAreaRight" b="textAreaBottom"/>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00"/>
              </a:schemeClr>
            </a:solidFill>
            <a:ln w="0">
              <a:noFill/>
            </a:ln>
          </p:spPr>
          <p:style>
            <a:lnRef idx="0">
              <a:scrgbClr r="0" g="0" b="0"/>
            </a:lnRef>
            <a:fillRef idx="0">
              <a:scrgbClr r="0" g="0" b="0"/>
            </a:fillRef>
            <a:effectRef idx="0">
              <a:scrgbClr r="0" g="0" b="0"/>
            </a:effectRef>
            <a:fontRef idx="minor"/>
          </p:style>
          <p:txBody>
            <a:bodyPr/>
            <a:lstStyle/>
            <a:p>
              <a:endParaRPr lang="cs-CZ"/>
            </a:p>
          </p:txBody>
        </p:sp>
      </p:grpSp>
      <p:pic>
        <p:nvPicPr>
          <p:cNvPr id="264" name="Google Shape;96;p1"/>
          <p:cNvPicPr/>
          <p:nvPr/>
        </p:nvPicPr>
        <p:blipFill>
          <a:blip r:embed="rId3"/>
          <a:stretch/>
        </p:blipFill>
        <p:spPr>
          <a:xfrm>
            <a:off x="445320" y="5443920"/>
            <a:ext cx="2439720" cy="594000"/>
          </a:xfrm>
          <a:prstGeom prst="rect">
            <a:avLst/>
          </a:prstGeom>
          <a:ln w="0">
            <a:noFill/>
          </a:ln>
        </p:spPr>
      </p:pic>
      <p:sp>
        <p:nvSpPr>
          <p:cNvPr id="265" name="Google Shape;97;p1"/>
          <p:cNvSpPr/>
          <p:nvPr/>
        </p:nvSpPr>
        <p:spPr>
          <a:xfrm>
            <a:off x="426600" y="6057000"/>
            <a:ext cx="11338200" cy="68480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0" lvl="0" indent="0" algn="l" rtl="0">
              <a:spcBef>
                <a:spcPts val="1200"/>
              </a:spcBef>
              <a:spcAft>
                <a:spcPts val="300"/>
              </a:spcAft>
              <a:buClr>
                <a:schemeClr val="dk1"/>
              </a:buClr>
              <a:buSzPts val="1100"/>
              <a:buFont typeface="Arial"/>
              <a:buNone/>
            </a:pPr>
            <a:r>
              <a:rPr lang="en-US" sz="1200" dirty="0" err="1">
                <a:solidFill>
                  <a:schemeClr val="dk1"/>
                </a:solidFill>
              </a:rPr>
              <a:t>Podpora</a:t>
            </a:r>
            <a:r>
              <a:rPr lang="en-US" sz="1200" dirty="0">
                <a:solidFill>
                  <a:schemeClr val="dk1"/>
                </a:solidFill>
              </a:rPr>
              <a:t> </a:t>
            </a:r>
            <a:r>
              <a:rPr lang="en-US" sz="1200" dirty="0" err="1">
                <a:solidFill>
                  <a:schemeClr val="dk1"/>
                </a:solidFill>
              </a:rPr>
              <a:t>Evropské</a:t>
            </a:r>
            <a:r>
              <a:rPr lang="en-US" sz="1200" dirty="0">
                <a:solidFill>
                  <a:schemeClr val="dk1"/>
                </a:solidFill>
              </a:rPr>
              <a:t> </a:t>
            </a:r>
            <a:r>
              <a:rPr lang="en-US" sz="1200" dirty="0" err="1">
                <a:solidFill>
                  <a:schemeClr val="dk1"/>
                </a:solidFill>
              </a:rPr>
              <a:t>komise</a:t>
            </a:r>
            <a:r>
              <a:rPr lang="en-US" sz="1200" dirty="0">
                <a:solidFill>
                  <a:schemeClr val="dk1"/>
                </a:solidFill>
              </a:rPr>
              <a:t> </a:t>
            </a:r>
            <a:r>
              <a:rPr lang="en-US" sz="1200" dirty="0" err="1">
                <a:solidFill>
                  <a:schemeClr val="dk1"/>
                </a:solidFill>
              </a:rPr>
              <a:t>při</a:t>
            </a:r>
            <a:r>
              <a:rPr lang="en-US" sz="1200" dirty="0">
                <a:solidFill>
                  <a:schemeClr val="dk1"/>
                </a:solidFill>
              </a:rPr>
              <a:t> </a:t>
            </a:r>
            <a:r>
              <a:rPr lang="en-US" sz="1200" dirty="0" err="1">
                <a:solidFill>
                  <a:schemeClr val="dk1"/>
                </a:solidFill>
              </a:rPr>
              <a:t>tvorbě</a:t>
            </a:r>
            <a:r>
              <a:rPr lang="en-US" sz="1200" dirty="0">
                <a:solidFill>
                  <a:schemeClr val="dk1"/>
                </a:solidFill>
              </a:rPr>
              <a:t> </a:t>
            </a:r>
            <a:r>
              <a:rPr lang="en-US" sz="1200" dirty="0" err="1">
                <a:solidFill>
                  <a:schemeClr val="dk1"/>
                </a:solidFill>
              </a:rPr>
              <a:t>této</a:t>
            </a:r>
            <a:r>
              <a:rPr lang="en-US" sz="1200" dirty="0">
                <a:solidFill>
                  <a:schemeClr val="dk1"/>
                </a:solidFill>
              </a:rPr>
              <a:t> </a:t>
            </a:r>
            <a:r>
              <a:rPr lang="en-US" sz="1200" dirty="0" err="1">
                <a:solidFill>
                  <a:schemeClr val="dk1"/>
                </a:solidFill>
              </a:rPr>
              <a:t>publikace</a:t>
            </a:r>
            <a:r>
              <a:rPr lang="en-US" sz="1200" dirty="0">
                <a:solidFill>
                  <a:schemeClr val="dk1"/>
                </a:solidFill>
              </a:rPr>
              <a:t> </a:t>
            </a:r>
            <a:r>
              <a:rPr lang="en-US" sz="1200" dirty="0" err="1">
                <a:solidFill>
                  <a:schemeClr val="dk1"/>
                </a:solidFill>
              </a:rPr>
              <a:t>nepředstavuje</a:t>
            </a:r>
            <a:r>
              <a:rPr lang="en-US" sz="1200" dirty="0">
                <a:solidFill>
                  <a:schemeClr val="dk1"/>
                </a:solidFill>
              </a:rPr>
              <a:t> </a:t>
            </a:r>
            <a:r>
              <a:rPr lang="en-US" sz="1200" dirty="0" err="1">
                <a:solidFill>
                  <a:schemeClr val="dk1"/>
                </a:solidFill>
              </a:rPr>
              <a:t>souhlas</a:t>
            </a:r>
            <a:r>
              <a:rPr lang="en-US" sz="1200" dirty="0">
                <a:solidFill>
                  <a:schemeClr val="dk1"/>
                </a:solidFill>
              </a:rPr>
              <a:t> s </a:t>
            </a:r>
            <a:r>
              <a:rPr lang="en-US" sz="1200" dirty="0" err="1">
                <a:solidFill>
                  <a:schemeClr val="dk1"/>
                </a:solidFill>
              </a:rPr>
              <a:t>obsahem</a:t>
            </a:r>
            <a:r>
              <a:rPr lang="en-US" sz="1200" dirty="0">
                <a:solidFill>
                  <a:schemeClr val="dk1"/>
                </a:solidFill>
              </a:rPr>
              <a:t>, </a:t>
            </a:r>
            <a:r>
              <a:rPr lang="en-US" sz="1200" dirty="0" err="1">
                <a:solidFill>
                  <a:schemeClr val="dk1"/>
                </a:solidFill>
              </a:rPr>
              <a:t>který</a:t>
            </a:r>
            <a:r>
              <a:rPr lang="en-US" sz="1200" dirty="0">
                <a:solidFill>
                  <a:schemeClr val="dk1"/>
                </a:solidFill>
              </a:rPr>
              <a:t> </a:t>
            </a:r>
            <a:r>
              <a:rPr lang="en-US" sz="1200" dirty="0" err="1">
                <a:solidFill>
                  <a:schemeClr val="dk1"/>
                </a:solidFill>
              </a:rPr>
              <a:t>odráží</a:t>
            </a:r>
            <a:r>
              <a:rPr lang="en-US" sz="1200" dirty="0">
                <a:solidFill>
                  <a:schemeClr val="dk1"/>
                </a:solidFill>
              </a:rPr>
              <a:t> </a:t>
            </a:r>
            <a:r>
              <a:rPr lang="en-US" sz="1200" dirty="0" err="1">
                <a:solidFill>
                  <a:schemeClr val="dk1"/>
                </a:solidFill>
              </a:rPr>
              <a:t>pouze</a:t>
            </a:r>
            <a:r>
              <a:rPr lang="en-US" sz="1200" dirty="0">
                <a:solidFill>
                  <a:schemeClr val="dk1"/>
                </a:solidFill>
              </a:rPr>
              <a:t> </a:t>
            </a:r>
            <a:r>
              <a:rPr lang="en-US" sz="1200" dirty="0" err="1">
                <a:solidFill>
                  <a:schemeClr val="dk1"/>
                </a:solidFill>
              </a:rPr>
              <a:t>názory</a:t>
            </a:r>
            <a:r>
              <a:rPr lang="en-US" sz="1200" dirty="0">
                <a:solidFill>
                  <a:schemeClr val="dk1"/>
                </a:solidFill>
              </a:rPr>
              <a:t> </a:t>
            </a:r>
            <a:r>
              <a:rPr lang="en-US" sz="1200" dirty="0" err="1">
                <a:solidFill>
                  <a:schemeClr val="dk1"/>
                </a:solidFill>
              </a:rPr>
              <a:t>autorů</a:t>
            </a:r>
            <a:r>
              <a:rPr lang="en-US" sz="1200" dirty="0">
                <a:solidFill>
                  <a:schemeClr val="dk1"/>
                </a:solidFill>
              </a:rPr>
              <a:t>, a </a:t>
            </a:r>
            <a:r>
              <a:rPr lang="en-US" sz="1200" dirty="0" err="1">
                <a:solidFill>
                  <a:schemeClr val="dk1"/>
                </a:solidFill>
              </a:rPr>
              <a:t>Komise</a:t>
            </a:r>
            <a:r>
              <a:rPr lang="en-US" sz="1200" dirty="0">
                <a:solidFill>
                  <a:schemeClr val="dk1"/>
                </a:solidFill>
              </a:rPr>
              <a:t> </a:t>
            </a:r>
            <a:r>
              <a:rPr lang="en-US" sz="1200" dirty="0" err="1">
                <a:solidFill>
                  <a:schemeClr val="dk1"/>
                </a:solidFill>
              </a:rPr>
              <a:t>nemůže</a:t>
            </a:r>
            <a:r>
              <a:rPr lang="en-US" sz="1200" dirty="0">
                <a:solidFill>
                  <a:schemeClr val="dk1"/>
                </a:solidFill>
              </a:rPr>
              <a:t> </a:t>
            </a:r>
            <a:r>
              <a:rPr lang="en-US" sz="1200" dirty="0" err="1">
                <a:solidFill>
                  <a:schemeClr val="dk1"/>
                </a:solidFill>
              </a:rPr>
              <a:t>být</a:t>
            </a:r>
            <a:r>
              <a:rPr lang="en-US" sz="1200" dirty="0">
                <a:solidFill>
                  <a:schemeClr val="dk1"/>
                </a:solidFill>
              </a:rPr>
              <a:t> </a:t>
            </a:r>
            <a:r>
              <a:rPr lang="en-US" sz="1200" dirty="0" err="1">
                <a:solidFill>
                  <a:schemeClr val="dk1"/>
                </a:solidFill>
              </a:rPr>
              <a:t>zodpovědná</a:t>
            </a:r>
            <a:r>
              <a:rPr lang="en-US" sz="1200" dirty="0">
                <a:solidFill>
                  <a:schemeClr val="dk1"/>
                </a:solidFill>
              </a:rPr>
              <a:t> za </a:t>
            </a:r>
            <a:r>
              <a:rPr lang="en-US" sz="1200" dirty="0" err="1">
                <a:solidFill>
                  <a:schemeClr val="dk1"/>
                </a:solidFill>
              </a:rPr>
              <a:t>jakékoliv</a:t>
            </a:r>
            <a:r>
              <a:rPr lang="en-US" sz="1200" dirty="0">
                <a:solidFill>
                  <a:schemeClr val="dk1"/>
                </a:solidFill>
              </a:rPr>
              <a:t> </a:t>
            </a:r>
            <a:r>
              <a:rPr lang="en-US" sz="1200" dirty="0" err="1">
                <a:solidFill>
                  <a:schemeClr val="dk1"/>
                </a:solidFill>
              </a:rPr>
              <a:t>využití</a:t>
            </a:r>
            <a:r>
              <a:rPr lang="en-US" sz="1200" dirty="0">
                <a:solidFill>
                  <a:schemeClr val="dk1"/>
                </a:solidFill>
              </a:rPr>
              <a:t> </a:t>
            </a:r>
            <a:r>
              <a:rPr lang="en-US" sz="1200" dirty="0" err="1">
                <a:solidFill>
                  <a:schemeClr val="dk1"/>
                </a:solidFill>
              </a:rPr>
              <a:t>informací</a:t>
            </a:r>
            <a:r>
              <a:rPr lang="en-US" sz="1200" dirty="0">
                <a:solidFill>
                  <a:schemeClr val="dk1"/>
                </a:solidFill>
              </a:rPr>
              <a:t> </a:t>
            </a:r>
            <a:r>
              <a:rPr lang="en-US" sz="1200" dirty="0" err="1">
                <a:solidFill>
                  <a:schemeClr val="dk1"/>
                </a:solidFill>
              </a:rPr>
              <a:t>obsažených</a:t>
            </a:r>
            <a:r>
              <a:rPr lang="en-US" sz="1200" dirty="0">
                <a:solidFill>
                  <a:schemeClr val="dk1"/>
                </a:solidFill>
              </a:rPr>
              <a:t> v </a:t>
            </a:r>
            <a:r>
              <a:rPr lang="en-US" sz="1200" dirty="0" err="1">
                <a:solidFill>
                  <a:schemeClr val="dk1"/>
                </a:solidFill>
              </a:rPr>
              <a:t>této</a:t>
            </a:r>
            <a:r>
              <a:rPr lang="en-US" sz="1200" dirty="0">
                <a:solidFill>
                  <a:schemeClr val="dk1"/>
                </a:solidFill>
              </a:rPr>
              <a:t> </a:t>
            </a:r>
            <a:r>
              <a:rPr lang="en-US" sz="1200" dirty="0" err="1">
                <a:solidFill>
                  <a:schemeClr val="dk1"/>
                </a:solidFill>
              </a:rPr>
              <a:t>publikaci</a:t>
            </a:r>
            <a:r>
              <a:rPr lang="en-US" sz="1200">
                <a:solidFill>
                  <a:schemeClr val="dk1"/>
                </a:solidFill>
              </a:rPr>
              <a:t>.</a:t>
            </a:r>
            <a:endParaRPr lang="en-US" sz="1400" b="0" i="0" u="none" strike="noStrike" cap="none">
              <a:solidFill>
                <a:schemeClr val="dk1"/>
              </a:solidFill>
              <a:latin typeface="Calibri"/>
              <a:ea typeface="Calibri"/>
              <a:cs typeface="Calibri"/>
              <a:sym typeface="Calibri"/>
            </a:endParaRPr>
          </a:p>
          <a:p>
            <a:pPr>
              <a:lnSpc>
                <a:spcPct val="100000"/>
              </a:lnSpc>
              <a:tabLst>
                <a:tab pos="0" algn="l"/>
              </a:tabLst>
            </a:pPr>
            <a:endParaRPr lang="cs-CZ" sz="1200" b="0" strike="noStrike" spc="-1" dirty="0">
              <a:latin typeface="Arial"/>
            </a:endParaRPr>
          </a:p>
        </p:txBody>
      </p:sp>
      <p:pic>
        <p:nvPicPr>
          <p:cNvPr id="2" name="Google Shape;96;p1">
            <a:extLst>
              <a:ext uri="{FF2B5EF4-FFF2-40B4-BE49-F238E27FC236}">
                <a16:creationId xmlns:a16="http://schemas.microsoft.com/office/drawing/2014/main" id="{FD91DB31-37F1-84B7-280A-39D93376B571}"/>
              </a:ext>
            </a:extLst>
          </p:cNvPr>
          <p:cNvPicPr preferRelativeResize="0"/>
          <p:nvPr/>
        </p:nvPicPr>
        <p:blipFill rotWithShape="1">
          <a:blip r:embed="rId4">
            <a:alphaModFix/>
          </a:blip>
          <a:srcRect l="6911" r="6911"/>
          <a:stretch/>
        </p:blipFill>
        <p:spPr>
          <a:xfrm>
            <a:off x="445449" y="544380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Google Shape;210;p11"/>
          <p:cNvPicPr/>
          <p:nvPr/>
        </p:nvPicPr>
        <p:blipFill>
          <a:blip r:embed="rId3"/>
          <a:stretch/>
        </p:blipFill>
        <p:spPr>
          <a:xfrm>
            <a:off x="11163240" y="4591080"/>
            <a:ext cx="1028520" cy="2152440"/>
          </a:xfrm>
          <a:prstGeom prst="rect">
            <a:avLst/>
          </a:prstGeom>
          <a:ln w="0">
            <a:noFill/>
          </a:ln>
        </p:spPr>
      </p:pic>
      <p:pic>
        <p:nvPicPr>
          <p:cNvPr id="331" name="Google Shape;211;p11"/>
          <p:cNvPicPr/>
          <p:nvPr/>
        </p:nvPicPr>
        <p:blipFill>
          <a:blip r:embed="rId4"/>
          <a:stretch/>
        </p:blipFill>
        <p:spPr>
          <a:xfrm rot="10800000">
            <a:off x="360" y="965880"/>
            <a:ext cx="1577160" cy="3373560"/>
          </a:xfrm>
          <a:prstGeom prst="rect">
            <a:avLst/>
          </a:prstGeom>
          <a:ln w="0">
            <a:noFill/>
          </a:ln>
        </p:spPr>
      </p:pic>
      <p:sp>
        <p:nvSpPr>
          <p:cNvPr id="332" name="PlaceHolder 1"/>
          <p:cNvSpPr>
            <a:spLocks noGrp="1"/>
          </p:cNvSpPr>
          <p:nvPr>
            <p:ph type="title"/>
          </p:nvPr>
        </p:nvSpPr>
        <p:spPr>
          <a:xfrm>
            <a:off x="248400" y="543240"/>
            <a:ext cx="9439920" cy="798840"/>
          </a:xfrm>
          <a:prstGeom prst="rect">
            <a:avLst/>
          </a:prstGeom>
          <a:noFill/>
          <a:ln w="0">
            <a:noFill/>
          </a:ln>
        </p:spPr>
        <p:txBody>
          <a:bodyPr anchor="ctr">
            <a:normAutofit/>
          </a:bodyPr>
          <a:lstStyle/>
          <a:p>
            <a:pPr indent="0">
              <a:lnSpc>
                <a:spcPct val="90000"/>
              </a:lnSpc>
              <a:buNone/>
              <a:tabLst>
                <a:tab pos="0" algn="l"/>
              </a:tabLst>
            </a:pPr>
            <a:r>
              <a:rPr lang="en-US" sz="3600" b="1" strike="noStrike" spc="-1">
                <a:solidFill>
                  <a:srgbClr val="0070C0"/>
                </a:solidFill>
                <a:latin typeface="Calibri"/>
                <a:ea typeface="Calibri"/>
              </a:rPr>
              <a:t>General overview</a:t>
            </a:r>
            <a:endParaRPr lang="cs-CZ" sz="3600" b="0" strike="noStrike" spc="-1">
              <a:solidFill>
                <a:srgbClr val="000000"/>
              </a:solidFill>
              <a:latin typeface="Arial"/>
            </a:endParaRPr>
          </a:p>
        </p:txBody>
      </p:sp>
      <p:pic>
        <p:nvPicPr>
          <p:cNvPr id="333" name="Google Shape;213;p11"/>
          <p:cNvPicPr/>
          <p:nvPr/>
        </p:nvPicPr>
        <p:blipFill>
          <a:blip r:embed="rId5"/>
          <a:stretch/>
        </p:blipFill>
        <p:spPr>
          <a:xfrm>
            <a:off x="536760" y="6492960"/>
            <a:ext cx="1940760" cy="228240"/>
          </a:xfrm>
          <a:prstGeom prst="rect">
            <a:avLst/>
          </a:prstGeom>
          <a:ln w="0">
            <a:noFill/>
          </a:ln>
        </p:spPr>
      </p:pic>
      <p:sp>
        <p:nvSpPr>
          <p:cNvPr id="334" name="PlaceHolder 2"/>
          <p:cNvSpPr>
            <a:spLocks noGrp="1"/>
          </p:cNvSpPr>
          <p:nvPr>
            <p:ph type="sldNum" idx="25"/>
          </p:nvPr>
        </p:nvSpPr>
        <p:spPr>
          <a:xfrm>
            <a:off x="8610480" y="6356520"/>
            <a:ext cx="2742840" cy="364680"/>
          </a:xfrm>
          <a:prstGeom prst="rect">
            <a:avLst/>
          </a:prstGeom>
          <a:noFill/>
          <a:ln w="0">
            <a:noFill/>
          </a:ln>
        </p:spPr>
        <p:txBody>
          <a:bodyPr anchor="ctr">
            <a:norm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AF37401-85F6-4754-9D9E-2B41EAB1DC7A}" type="slidenum">
              <a:rPr lang="en-US" sz="1200" b="0" strike="noStrike" spc="-1">
                <a:solidFill>
                  <a:srgbClr val="888888"/>
                </a:solidFill>
                <a:latin typeface="Calibri"/>
                <a:ea typeface="Calibri"/>
              </a:rPr>
              <a:t>10</a:t>
            </a:fld>
            <a:endParaRPr lang="cs-CZ" sz="1200" b="0" strike="noStrike" spc="-1">
              <a:latin typeface="Times New Roman"/>
            </a:endParaRPr>
          </a:p>
        </p:txBody>
      </p:sp>
      <p:sp>
        <p:nvSpPr>
          <p:cNvPr id="335" name="PlaceHolder 3"/>
          <p:cNvSpPr>
            <a:spLocks noGrp="1"/>
          </p:cNvSpPr>
          <p:nvPr>
            <p:ph/>
          </p:nvPr>
        </p:nvSpPr>
        <p:spPr>
          <a:xfrm>
            <a:off x="987120" y="1320480"/>
            <a:ext cx="10515240" cy="4350960"/>
          </a:xfrm>
          <a:prstGeom prst="rect">
            <a:avLst/>
          </a:prstGeom>
          <a:noFill/>
          <a:ln w="0">
            <a:noFill/>
          </a:ln>
        </p:spPr>
        <p:txBody>
          <a:bodyPr anchor="t">
            <a:normAutofit fontScale="92000" lnSpcReduction="10000"/>
          </a:bodyPr>
          <a:lstStyle/>
          <a:p>
            <a:pPr indent="0" algn="ctr">
              <a:lnSpc>
                <a:spcPct val="90000"/>
              </a:lnSpc>
              <a:buNone/>
              <a:tabLst>
                <a:tab pos="0" algn="l"/>
              </a:tabLst>
            </a:pPr>
            <a:r>
              <a:rPr lang="en-US" sz="2800" b="0" strike="noStrike" spc="-1">
                <a:solidFill>
                  <a:schemeClr val="dk1"/>
                </a:solidFill>
                <a:latin typeface="Calibri"/>
                <a:ea typeface="Calibri"/>
              </a:rPr>
              <a:t>1st Module consists of 2 Units</a:t>
            </a:r>
            <a:endParaRPr lang="cs-CZ" sz="2800" b="0" strike="noStrike" spc="-1">
              <a:solidFill>
                <a:srgbClr val="000000"/>
              </a:solidFill>
              <a:latin typeface="Arial"/>
            </a:endParaRPr>
          </a:p>
          <a:p>
            <a:pPr indent="0">
              <a:lnSpc>
                <a:spcPct val="90000"/>
              </a:lnSpc>
              <a:buNone/>
              <a:tabLst>
                <a:tab pos="0" algn="l"/>
              </a:tabLst>
            </a:pPr>
            <a:endParaRPr lang="cs-CZ" sz="2800" b="0" strike="noStrike" spc="-1">
              <a:solidFill>
                <a:srgbClr val="000000"/>
              </a:solidFill>
              <a:latin typeface="Arial"/>
            </a:endParaRPr>
          </a:p>
          <a:p>
            <a:pPr indent="0">
              <a:lnSpc>
                <a:spcPct val="90000"/>
              </a:lnSpc>
              <a:buNone/>
              <a:tabLst>
                <a:tab pos="0" algn="l"/>
              </a:tabLst>
            </a:pPr>
            <a:r>
              <a:rPr lang="en-US" sz="2800" b="1" strike="noStrike" spc="-1">
                <a:solidFill>
                  <a:schemeClr val="dk1"/>
                </a:solidFill>
                <a:latin typeface="Calibri"/>
                <a:ea typeface="Calibri"/>
              </a:rPr>
              <a:t>Unit 1</a:t>
            </a:r>
            <a:r>
              <a:rPr lang="en-US" sz="2800" b="0" strike="noStrike" spc="-1">
                <a:solidFill>
                  <a:schemeClr val="dk1"/>
                </a:solidFill>
                <a:latin typeface="Calibri"/>
                <a:ea typeface="Calibri"/>
              </a:rPr>
              <a:t>: </a:t>
            </a:r>
            <a:r>
              <a:rPr lang="en-US" sz="2800" b="1" strike="noStrike" spc="-1">
                <a:solidFill>
                  <a:schemeClr val="dk1"/>
                </a:solidFill>
                <a:latin typeface="Calibri"/>
                <a:ea typeface="Calibri"/>
              </a:rPr>
              <a:t>History of the labour market and gender inequalities in the workplace </a:t>
            </a:r>
            <a:endParaRPr lang="cs-CZ" sz="2800" b="0" strike="noStrike" spc="-1">
              <a:solidFill>
                <a:srgbClr val="000000"/>
              </a:solidFill>
              <a:latin typeface="Arial"/>
            </a:endParaRPr>
          </a:p>
          <a:p>
            <a:pPr indent="0">
              <a:lnSpc>
                <a:spcPct val="90000"/>
              </a:lnSpc>
              <a:buNone/>
              <a:tabLst>
                <a:tab pos="0" algn="l"/>
              </a:tabLst>
            </a:pPr>
            <a:endParaRPr lang="cs-CZ" sz="2800" b="0" strike="noStrike" spc="-1">
              <a:solidFill>
                <a:srgbClr val="000000"/>
              </a:solidFill>
              <a:latin typeface="Arial"/>
            </a:endParaRPr>
          </a:p>
          <a:p>
            <a:pPr indent="0">
              <a:lnSpc>
                <a:spcPct val="90000"/>
              </a:lnSpc>
              <a:spcBef>
                <a:spcPts val="1001"/>
              </a:spcBef>
              <a:buNone/>
              <a:tabLst>
                <a:tab pos="0" algn="l"/>
              </a:tabLst>
            </a:pPr>
            <a:r>
              <a:rPr lang="en-US" sz="2800" b="0" strike="noStrike" spc="-1">
                <a:solidFill>
                  <a:schemeClr val="dk1"/>
                </a:solidFill>
                <a:latin typeface="Calibri"/>
                <a:ea typeface="Calibri"/>
              </a:rPr>
              <a:t>The history of the development of the labor market, its definitions, the gradual involvement and participation of women in the labor market are reviewed.</a:t>
            </a:r>
            <a:endParaRPr lang="cs-CZ" sz="2800" b="0" strike="noStrike" spc="-1">
              <a:solidFill>
                <a:srgbClr val="000000"/>
              </a:solidFill>
              <a:latin typeface="Arial"/>
            </a:endParaRPr>
          </a:p>
          <a:p>
            <a:pPr indent="0">
              <a:lnSpc>
                <a:spcPct val="90000"/>
              </a:lnSpc>
              <a:spcBef>
                <a:spcPts val="1001"/>
              </a:spcBef>
              <a:buNone/>
              <a:tabLst>
                <a:tab pos="0" algn="l"/>
              </a:tabLst>
            </a:pPr>
            <a:endParaRPr lang="cs-CZ" sz="2800" b="0" strike="noStrike" spc="-1">
              <a:solidFill>
                <a:srgbClr val="000000"/>
              </a:solidFill>
              <a:latin typeface="Arial"/>
            </a:endParaRPr>
          </a:p>
          <a:p>
            <a:pPr indent="0">
              <a:lnSpc>
                <a:spcPct val="90000"/>
              </a:lnSpc>
              <a:spcBef>
                <a:spcPts val="1001"/>
              </a:spcBef>
              <a:buNone/>
              <a:tabLst>
                <a:tab pos="0" algn="l"/>
              </a:tabLst>
            </a:pPr>
            <a:r>
              <a:rPr lang="en-US" sz="2800" b="1" strike="noStrike" spc="-1">
                <a:solidFill>
                  <a:schemeClr val="dk1"/>
                </a:solidFill>
                <a:latin typeface="Calibri"/>
                <a:ea typeface="Calibri"/>
              </a:rPr>
              <a:t>Unit 2</a:t>
            </a:r>
            <a:r>
              <a:rPr lang="en-US" sz="2800" b="0" strike="noStrike" spc="-1">
                <a:solidFill>
                  <a:schemeClr val="dk1"/>
                </a:solidFill>
                <a:latin typeface="Calibri"/>
                <a:ea typeface="Calibri"/>
              </a:rPr>
              <a:t>: </a:t>
            </a:r>
            <a:r>
              <a:rPr lang="en-US" sz="2800" b="1" strike="noStrike" spc="-1">
                <a:solidFill>
                  <a:schemeClr val="dk1"/>
                </a:solidFill>
                <a:latin typeface="Calibri"/>
                <a:ea typeface="Calibri"/>
              </a:rPr>
              <a:t>Gender-specific characteristics at management level,  micro- and power political dynamics in the organization</a:t>
            </a:r>
            <a:endParaRPr lang="cs-CZ" sz="2800" b="0" strike="noStrike" spc="-1">
              <a:solidFill>
                <a:srgbClr val="000000"/>
              </a:solidFill>
              <a:latin typeface="Arial"/>
            </a:endParaRPr>
          </a:p>
          <a:p>
            <a:pPr marL="228600" indent="0">
              <a:lnSpc>
                <a:spcPct val="90000"/>
              </a:lnSpc>
              <a:spcBef>
                <a:spcPts val="1001"/>
              </a:spcBef>
              <a:buNone/>
              <a:tabLst>
                <a:tab pos="0" algn="l"/>
              </a:tabLst>
            </a:pPr>
            <a:endParaRPr lang="cs-CZ" sz="2800" b="0" strike="noStrike" spc="-1">
              <a:solidFill>
                <a:srgbClr val="000000"/>
              </a:solidFill>
              <a:latin typeface="Arial"/>
            </a:endParaRPr>
          </a:p>
        </p:txBody>
      </p:sp>
      <p:pic>
        <p:nvPicPr>
          <p:cNvPr id="336" name="Google Shape;216;p11" descr="Ein Bild, das drinnen, Person, Decke, Personen enthält.&#10;&#10;Automatisch generierte Beschreibung"/>
          <p:cNvPicPr/>
          <p:nvPr/>
        </p:nvPicPr>
        <p:blipFill>
          <a:blip r:embed="rId6"/>
          <a:srcRect b="15728"/>
          <a:stretch/>
        </p:blipFill>
        <p:spPr>
          <a:xfrm>
            <a:off x="0" y="0"/>
            <a:ext cx="12191760" cy="6857640"/>
          </a:xfrm>
          <a:prstGeom prst="rect">
            <a:avLst/>
          </a:prstGeom>
          <a:ln w="0">
            <a:noFill/>
          </a:ln>
        </p:spPr>
      </p:pic>
      <p:sp>
        <p:nvSpPr>
          <p:cNvPr id="337" name="Google Shape;217;p11"/>
          <p:cNvSpPr/>
          <p:nvPr/>
        </p:nvSpPr>
        <p:spPr>
          <a:xfrm>
            <a:off x="7674120" y="2246040"/>
            <a:ext cx="4517640" cy="4611600"/>
          </a:xfrm>
          <a:custGeom>
            <a:avLst/>
            <a:gdLst>
              <a:gd name="textAreaLeft" fmla="*/ 0 w 4517640"/>
              <a:gd name="textAreaRight" fmla="*/ 4518000 w 4517640"/>
              <a:gd name="textAreaTop" fmla="*/ 0 h 4611600"/>
              <a:gd name="textAreaBottom" fmla="*/ 4611960 h 4611600"/>
            </a:gdLst>
            <a:ahLst/>
            <a:cxnLst/>
            <a:rect l="textAreaLeft" t="textAreaTop" r="textAreaRight" b="textAreaBottom"/>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00"/>
            </a:schemeClr>
          </a:solidFill>
          <a:ln w="0">
            <a:noFill/>
          </a:ln>
        </p:spPr>
        <p:style>
          <a:lnRef idx="0">
            <a:scrgbClr r="0" g="0" b="0"/>
          </a:lnRef>
          <a:fillRef idx="0">
            <a:scrgbClr r="0" g="0" b="0"/>
          </a:fillRef>
          <a:effectRef idx="0">
            <a:scrgbClr r="0" g="0" b="0"/>
          </a:effectRef>
          <a:fontRef idx="minor"/>
        </p:style>
        <p:txBody>
          <a:bodyPr anchor="t">
            <a:normAutofit/>
          </a:bodyPr>
          <a:lstStyle/>
          <a:p>
            <a:pPr algn="ctr">
              <a:lnSpc>
                <a:spcPct val="100000"/>
              </a:lnSpc>
              <a:tabLst>
                <a:tab pos="0" algn="l"/>
              </a:tabLst>
            </a:pPr>
            <a:endParaRPr lang="cs-CZ" sz="4000" b="0" strike="noStrike" spc="-1" dirty="0">
              <a:latin typeface="Times New Roman" panose="02020603050405020304" pitchFamily="18" charset="0"/>
              <a:cs typeface="Times New Roman" panose="02020603050405020304" pitchFamily="18" charset="0"/>
            </a:endParaRPr>
          </a:p>
          <a:p>
            <a:pPr algn="ctr">
              <a:lnSpc>
                <a:spcPct val="100000"/>
              </a:lnSpc>
              <a:tabLst>
                <a:tab pos="0" algn="l"/>
              </a:tabLst>
            </a:pPr>
            <a:endParaRPr lang="cs-CZ" sz="4000" b="0" strike="noStrike" spc="-1" dirty="0">
              <a:latin typeface="Times New Roman" panose="02020603050405020304" pitchFamily="18" charset="0"/>
              <a:cs typeface="Times New Roman" panose="02020603050405020304" pitchFamily="18" charset="0"/>
            </a:endParaRPr>
          </a:p>
          <a:p>
            <a:pPr algn="ctr">
              <a:lnSpc>
                <a:spcPct val="100000"/>
              </a:lnSpc>
              <a:tabLst>
                <a:tab pos="0" algn="l"/>
              </a:tabLst>
            </a:pPr>
            <a:r>
              <a:rPr lang="en-US" sz="4000" b="0" strike="noStrike" spc="-1" dirty="0" err="1">
                <a:solidFill>
                  <a:srgbClr val="000000"/>
                </a:solidFill>
                <a:latin typeface="Times New Roman" panose="02020603050405020304" pitchFamily="18" charset="0"/>
                <a:ea typeface="AngsanaUPC"/>
                <a:cs typeface="Times New Roman" panose="02020603050405020304" pitchFamily="18" charset="0"/>
              </a:rPr>
              <a:t>Definice</a:t>
            </a:r>
            <a:r>
              <a:rPr lang="en-US" sz="4000" b="0" strike="noStrike" spc="-1" dirty="0">
                <a:solidFill>
                  <a:srgbClr val="000000"/>
                </a:solidFill>
                <a:latin typeface="Times New Roman" panose="02020603050405020304" pitchFamily="18" charset="0"/>
                <a:ea typeface="AngsanaUPC"/>
                <a:cs typeface="Times New Roman" panose="02020603050405020304" pitchFamily="18" charset="0"/>
              </a:rPr>
              <a:t> a </a:t>
            </a:r>
            <a:r>
              <a:rPr lang="en-US" sz="4000" b="0" strike="noStrike" spc="-1" dirty="0" err="1">
                <a:solidFill>
                  <a:srgbClr val="000000"/>
                </a:solidFill>
                <a:latin typeface="Times New Roman" panose="02020603050405020304" pitchFamily="18" charset="0"/>
                <a:ea typeface="AngsanaUPC"/>
                <a:cs typeface="Times New Roman" panose="02020603050405020304" pitchFamily="18" charset="0"/>
              </a:rPr>
              <a:t>diferenciace</a:t>
            </a:r>
            <a:r>
              <a:rPr lang="en-US" sz="4000" b="0" strike="noStrike" spc="-1" dirty="0">
                <a:solidFill>
                  <a:srgbClr val="00000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0000"/>
                </a:solidFill>
                <a:latin typeface="Times New Roman" panose="02020603050405020304" pitchFamily="18" charset="0"/>
                <a:ea typeface="AngsanaUPC"/>
                <a:cs typeface="Times New Roman" panose="02020603050405020304" pitchFamily="18" charset="0"/>
              </a:rPr>
              <a:t>mezi</a:t>
            </a:r>
            <a:r>
              <a:rPr lang="en-US" sz="4000" b="0" strike="noStrike" spc="-1" dirty="0">
                <a:solidFill>
                  <a:srgbClr val="000000"/>
                </a:solidFill>
                <a:latin typeface="Times New Roman" panose="02020603050405020304" pitchFamily="18" charset="0"/>
                <a:ea typeface="AngsanaUPC"/>
                <a:cs typeface="Times New Roman" panose="02020603050405020304" pitchFamily="18" charset="0"/>
              </a:rPr>
              <a:t> stereotypy, </a:t>
            </a:r>
            <a:r>
              <a:rPr lang="en-US" sz="4000" b="0" strike="noStrike" spc="-1" dirty="0" err="1">
                <a:solidFill>
                  <a:srgbClr val="000000"/>
                </a:solidFill>
                <a:latin typeface="Times New Roman" panose="02020603050405020304" pitchFamily="18" charset="0"/>
                <a:ea typeface="AngsanaUPC"/>
                <a:cs typeface="Times New Roman" panose="02020603050405020304" pitchFamily="18" charset="0"/>
              </a:rPr>
              <a:t>předsudky</a:t>
            </a:r>
            <a:r>
              <a:rPr lang="en-US" sz="4000" b="0" strike="noStrike" spc="-1" dirty="0">
                <a:solidFill>
                  <a:srgbClr val="000000"/>
                </a:solidFill>
                <a:latin typeface="Times New Roman" panose="02020603050405020304" pitchFamily="18" charset="0"/>
                <a:ea typeface="AngsanaUPC"/>
                <a:cs typeface="Times New Roman" panose="02020603050405020304" pitchFamily="18" charset="0"/>
              </a:rPr>
              <a:t> a </a:t>
            </a:r>
            <a:r>
              <a:rPr lang="en-US" sz="4000" b="0" strike="noStrike" spc="-1" dirty="0" err="1">
                <a:solidFill>
                  <a:srgbClr val="000000"/>
                </a:solidFill>
                <a:latin typeface="Times New Roman" panose="02020603050405020304" pitchFamily="18" charset="0"/>
                <a:ea typeface="AngsanaUPC"/>
                <a:cs typeface="Times New Roman" panose="02020603050405020304" pitchFamily="18" charset="0"/>
              </a:rPr>
              <a:t>klišé</a:t>
            </a:r>
            <a:endParaRPr lang="cs-CZ" sz="4000" b="0" strike="noStrike" spc="-1" dirty="0">
              <a:latin typeface="Times New Roman" panose="02020603050405020304" pitchFamily="18" charset="0"/>
              <a:cs typeface="Times New Roman" panose="02020603050405020304" pitchFamily="18" charset="0"/>
            </a:endParaRPr>
          </a:p>
        </p:txBody>
      </p:sp>
      <p:sp>
        <p:nvSpPr>
          <p:cNvPr id="338" name="Google Shape;218;p11"/>
          <p:cNvSpPr/>
          <p:nvPr/>
        </p:nvSpPr>
        <p:spPr>
          <a:xfrm>
            <a:off x="534600" y="979560"/>
            <a:ext cx="6419160" cy="2673360"/>
          </a:xfrm>
          <a:prstGeom prst="ellipse">
            <a:avLst/>
          </a:prstGeom>
          <a:gradFill rotWithShape="0">
            <a:gsLst>
              <a:gs pos="39000">
                <a:srgbClr val="C5D3ED">
                  <a:alpha val="33333"/>
                </a:srgbClr>
              </a:gs>
              <a:gs pos="100000">
                <a:srgbClr val="A9BEE4"/>
              </a:gs>
            </a:gsLst>
            <a:lin ang="16200000"/>
          </a:gra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cs-CZ" sz="4000" spc="-1" dirty="0">
                <a:solidFill>
                  <a:schemeClr val="dk1"/>
                </a:solidFill>
                <a:latin typeface="Times New Roman" panose="02020603050405020304" pitchFamily="18" charset="0"/>
                <a:ea typeface="AngsanaUPC"/>
                <a:cs typeface="Times New Roman" panose="02020603050405020304" pitchFamily="18" charset="0"/>
              </a:rPr>
              <a:t>Část</a:t>
            </a:r>
            <a:r>
              <a:rPr lang="en-US" sz="4000" b="0" strike="noStrike" spc="-1" dirty="0">
                <a:solidFill>
                  <a:schemeClr val="dk1"/>
                </a:solidFill>
                <a:latin typeface="Times New Roman" panose="02020603050405020304" pitchFamily="18" charset="0"/>
                <a:ea typeface="AngsanaUPC"/>
                <a:cs typeface="Times New Roman" panose="02020603050405020304" pitchFamily="18" charset="0"/>
              </a:rPr>
              <a:t> 3</a:t>
            </a:r>
            <a:endParaRPr lang="cs-CZ" sz="4000" b="0" strike="noStrike" spc="-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39" name="Google Shape;224;p12"/>
          <p:cNvSpPr/>
          <p:nvPr/>
        </p:nvSpPr>
        <p:spPr>
          <a:xfrm>
            <a:off x="0" y="0"/>
            <a:ext cx="12188520" cy="6857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340" name="Google Shape;225;p12"/>
          <p:cNvSpPr/>
          <p:nvPr/>
        </p:nvSpPr>
        <p:spPr>
          <a:xfrm flipH="1">
            <a:off x="5124240" y="0"/>
            <a:ext cx="7066440" cy="6857640"/>
          </a:xfrm>
          <a:prstGeom prst="rect">
            <a:avLst/>
          </a:prstGeom>
          <a:gradFill rotWithShape="0">
            <a:gsLst>
              <a:gs pos="52000">
                <a:srgbClr val="FFFFFF"/>
              </a:gs>
              <a:gs pos="100000">
                <a:srgbClr val="FFFFFF">
                  <a:alpha val="0"/>
                </a:srgbClr>
              </a:gs>
            </a:gsLst>
            <a:lin ang="10800000"/>
          </a:gradFill>
          <a:ln w="0">
            <a:noFill/>
          </a:ln>
        </p:spPr>
        <p:style>
          <a:lnRef idx="0">
            <a:scrgbClr r="0" g="0" b="0"/>
          </a:lnRef>
          <a:fillRef idx="0">
            <a:scrgbClr r="0" g="0" b="0"/>
          </a:fillRef>
          <a:effectRef idx="0">
            <a:scrgbClr r="0" g="0" b="0"/>
          </a:effectRef>
          <a:fontRef idx="minor"/>
        </p:style>
        <p:txBody>
          <a:bodyPr/>
          <a:lstStyle/>
          <a:p>
            <a:endParaRPr lang="cs-CZ"/>
          </a:p>
        </p:txBody>
      </p:sp>
      <p:pic>
        <p:nvPicPr>
          <p:cNvPr id="341" name="Google Shape;226;p12"/>
          <p:cNvPicPr/>
          <p:nvPr/>
        </p:nvPicPr>
        <p:blipFill>
          <a:blip r:embed="rId3"/>
          <a:stretch/>
        </p:blipFill>
        <p:spPr>
          <a:xfrm>
            <a:off x="11226960" y="109800"/>
            <a:ext cx="961920" cy="2057400"/>
          </a:xfrm>
          <a:prstGeom prst="rect">
            <a:avLst/>
          </a:prstGeom>
          <a:ln w="0">
            <a:noFill/>
          </a:ln>
        </p:spPr>
      </p:pic>
      <p:pic>
        <p:nvPicPr>
          <p:cNvPr id="342" name="Google Shape;227;p12"/>
          <p:cNvPicPr/>
          <p:nvPr/>
        </p:nvPicPr>
        <p:blipFill>
          <a:blip r:embed="rId4"/>
          <a:stretch/>
        </p:blipFill>
        <p:spPr>
          <a:xfrm>
            <a:off x="11115360" y="2277720"/>
            <a:ext cx="1076400" cy="2536920"/>
          </a:xfrm>
          <a:prstGeom prst="rect">
            <a:avLst/>
          </a:prstGeom>
          <a:ln w="0">
            <a:noFill/>
          </a:ln>
        </p:spPr>
      </p:pic>
      <p:pic>
        <p:nvPicPr>
          <p:cNvPr id="343" name="Google Shape;228;p12"/>
          <p:cNvPicPr/>
          <p:nvPr/>
        </p:nvPicPr>
        <p:blipFill>
          <a:blip r:embed="rId4"/>
          <a:stretch/>
        </p:blipFill>
        <p:spPr>
          <a:xfrm rot="5400000">
            <a:off x="6680160" y="4601520"/>
            <a:ext cx="1361160" cy="3207960"/>
          </a:xfrm>
          <a:prstGeom prst="rect">
            <a:avLst/>
          </a:prstGeom>
          <a:ln w="0">
            <a:noFill/>
          </a:ln>
        </p:spPr>
      </p:pic>
      <p:pic>
        <p:nvPicPr>
          <p:cNvPr id="344" name="Google Shape;229;p12"/>
          <p:cNvPicPr/>
          <p:nvPr/>
        </p:nvPicPr>
        <p:blipFill>
          <a:blip r:embed="rId5"/>
          <a:stretch/>
        </p:blipFill>
        <p:spPr>
          <a:xfrm>
            <a:off x="2913120" y="1716480"/>
            <a:ext cx="2630520" cy="4594320"/>
          </a:xfrm>
          <a:prstGeom prst="rect">
            <a:avLst/>
          </a:prstGeom>
          <a:ln w="0">
            <a:noFill/>
          </a:ln>
        </p:spPr>
      </p:pic>
      <p:pic>
        <p:nvPicPr>
          <p:cNvPr id="345" name="Google Shape;230;p12"/>
          <p:cNvPicPr/>
          <p:nvPr/>
        </p:nvPicPr>
        <p:blipFill>
          <a:blip r:embed="rId6"/>
          <a:stretch/>
        </p:blipFill>
        <p:spPr>
          <a:xfrm>
            <a:off x="6480" y="2660400"/>
            <a:ext cx="2979000" cy="4186080"/>
          </a:xfrm>
          <a:prstGeom prst="rect">
            <a:avLst/>
          </a:prstGeom>
          <a:ln w="0">
            <a:noFill/>
          </a:ln>
        </p:spPr>
      </p:pic>
      <p:sp>
        <p:nvSpPr>
          <p:cNvPr id="346" name="Google Shape;231;p12"/>
          <p:cNvSpPr/>
          <p:nvPr/>
        </p:nvSpPr>
        <p:spPr>
          <a:xfrm>
            <a:off x="-10440" y="1706040"/>
            <a:ext cx="2928240" cy="944280"/>
          </a:xfrm>
          <a:prstGeom prst="rect">
            <a:avLst/>
          </a:prstGeom>
          <a:solidFill>
            <a:srgbClr val="8DA9DB"/>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800" b="0" strike="noStrike" spc="-1" dirty="0" err="1">
                <a:solidFill>
                  <a:schemeClr val="lt1"/>
                </a:solidFill>
                <a:latin typeface="Calibri"/>
                <a:ea typeface="Calibri"/>
              </a:rPr>
              <a:t>Servírka</a:t>
            </a:r>
            <a:endParaRPr lang="cs-CZ" sz="2800" b="0" strike="noStrike" spc="-1" dirty="0">
              <a:latin typeface="Arial"/>
            </a:endParaRPr>
          </a:p>
          <a:p>
            <a:pPr algn="ctr">
              <a:lnSpc>
                <a:spcPct val="100000"/>
              </a:lnSpc>
              <a:tabLst>
                <a:tab pos="0" algn="l"/>
              </a:tabLst>
            </a:pPr>
            <a:endParaRPr lang="cs-CZ" sz="2800" b="0" strike="noStrike" spc="-1" dirty="0">
              <a:latin typeface="Arial"/>
            </a:endParaRPr>
          </a:p>
        </p:txBody>
      </p:sp>
      <p:pic>
        <p:nvPicPr>
          <p:cNvPr id="347" name="Google Shape;232;p12"/>
          <p:cNvPicPr/>
          <p:nvPr/>
        </p:nvPicPr>
        <p:blipFill>
          <a:blip r:embed="rId7"/>
          <a:stretch/>
        </p:blipFill>
        <p:spPr>
          <a:xfrm>
            <a:off x="8200080" y="2660400"/>
            <a:ext cx="4000680" cy="4225680"/>
          </a:xfrm>
          <a:prstGeom prst="rect">
            <a:avLst/>
          </a:prstGeom>
          <a:ln w="0">
            <a:noFill/>
          </a:ln>
        </p:spPr>
      </p:pic>
      <p:sp>
        <p:nvSpPr>
          <p:cNvPr id="348" name="Google Shape;233;p12"/>
          <p:cNvSpPr/>
          <p:nvPr/>
        </p:nvSpPr>
        <p:spPr>
          <a:xfrm>
            <a:off x="8200080" y="1708560"/>
            <a:ext cx="2724480" cy="944280"/>
          </a:xfrm>
          <a:prstGeom prst="rect">
            <a:avLst/>
          </a:prstGeom>
          <a:solidFill>
            <a:srgbClr val="8DA9DB"/>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800" b="0" strike="noStrike" spc="-1">
                <a:solidFill>
                  <a:schemeClr val="lt1"/>
                </a:solidFill>
                <a:latin typeface="Calibri"/>
                <a:ea typeface="Calibri"/>
              </a:rPr>
              <a:t>Kuchař</a:t>
            </a:r>
            <a:endParaRPr lang="cs-CZ" sz="2800" b="0" strike="noStrike" spc="-1">
              <a:latin typeface="Arial"/>
            </a:endParaRPr>
          </a:p>
          <a:p>
            <a:pPr algn="ctr">
              <a:lnSpc>
                <a:spcPct val="100000"/>
              </a:lnSpc>
              <a:tabLst>
                <a:tab pos="0" algn="l"/>
              </a:tabLst>
            </a:pPr>
            <a:endParaRPr lang="cs-CZ" sz="2800" b="0" strike="noStrike" spc="-1">
              <a:latin typeface="Arial"/>
            </a:endParaRPr>
          </a:p>
        </p:txBody>
      </p:sp>
      <p:sp>
        <p:nvSpPr>
          <p:cNvPr id="349" name="Google Shape;234;p12"/>
          <p:cNvSpPr/>
          <p:nvPr/>
        </p:nvSpPr>
        <p:spPr>
          <a:xfrm>
            <a:off x="5672160" y="1540080"/>
            <a:ext cx="2630520" cy="3785652"/>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Stereotyp</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myšlenka</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kterou</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má</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někdo</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o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konkrétních</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typech</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jednotlivců</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která</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může</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ale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nemusí</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přesně</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odrážet</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realitu</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000" b="0" strike="noStrike" spc="-1" dirty="0">
              <a:solidFill>
                <a:schemeClr val="accent1"/>
              </a:solidFill>
              <a:latin typeface="Times New Roman" panose="02020603050405020304" pitchFamily="18" charset="0"/>
              <a:cs typeface="Times New Roman" panose="02020603050405020304" pitchFamily="18" charset="0"/>
            </a:endParaRPr>
          </a:p>
          <a:p>
            <a:pPr>
              <a:lnSpc>
                <a:spcPct val="100000"/>
              </a:lnSpc>
              <a:tabLst>
                <a:tab pos="0" algn="l"/>
              </a:tabLst>
            </a:pPr>
            <a:endParaRPr lang="cs-CZ" sz="2000" b="0" strike="noStrike" spc="-1" dirty="0">
              <a:solidFill>
                <a:schemeClr val="accent1"/>
              </a:solidFill>
              <a:latin typeface="Times New Roman" panose="02020603050405020304" pitchFamily="18" charset="0"/>
              <a:cs typeface="Times New Roman" panose="02020603050405020304" pitchFamily="18" charset="0"/>
            </a:endParaRPr>
          </a:p>
          <a:p>
            <a:pPr>
              <a:lnSpc>
                <a:spcPct val="100000"/>
              </a:lnSpc>
              <a:tabLst>
                <a:tab pos="0" algn="l"/>
              </a:tabLst>
            </a:pP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Stereotypy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lze</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také</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považovat</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za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karikatury</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což</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obrázky</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zveličují</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určité</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000" b="0" strike="noStrike" spc="-1" dirty="0" err="1">
                <a:solidFill>
                  <a:schemeClr val="accent1"/>
                </a:solidFill>
                <a:latin typeface="Times New Roman" panose="02020603050405020304" pitchFamily="18" charset="0"/>
                <a:ea typeface="AngsanaUPC"/>
                <a:cs typeface="Times New Roman" panose="02020603050405020304" pitchFamily="18" charset="0"/>
              </a:rPr>
              <a:t>rysy</a:t>
            </a:r>
            <a:r>
              <a:rPr lang="en-US" sz="2000" b="0" strike="noStrike" spc="-1" dirty="0">
                <a:solidFill>
                  <a:schemeClr val="accent1"/>
                </a:solidFill>
                <a:latin typeface="Times New Roman" panose="02020603050405020304" pitchFamily="18" charset="0"/>
                <a:ea typeface="AngsanaUPC"/>
                <a:cs typeface="Times New Roman" panose="02020603050405020304" pitchFamily="18" charset="0"/>
              </a:rPr>
              <a:t>. </a:t>
            </a:r>
            <a:endParaRPr lang="cs-CZ" sz="20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50" name="Google Shape;235;p12"/>
          <p:cNvSpPr/>
          <p:nvPr/>
        </p:nvSpPr>
        <p:spPr>
          <a:xfrm>
            <a:off x="393480" y="42840"/>
            <a:ext cx="10725120" cy="1361160"/>
          </a:xfrm>
          <a:prstGeom prst="ellipse">
            <a:avLst/>
          </a:prstGeom>
          <a:gradFill rotWithShape="0">
            <a:gsLst>
              <a:gs pos="0">
                <a:srgbClr val="FEFBF1">
                  <a:alpha val="0"/>
                </a:srgbClr>
              </a:gs>
              <a:gs pos="100000">
                <a:srgbClr val="FFE28B"/>
              </a:gs>
            </a:gsLst>
            <a:lin ang="5400000"/>
          </a:gra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STEREOTYPY</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2" name="Google Shape;231;p12">
            <a:extLst>
              <a:ext uri="{FF2B5EF4-FFF2-40B4-BE49-F238E27FC236}">
                <a16:creationId xmlns:a16="http://schemas.microsoft.com/office/drawing/2014/main" id="{F7CA4244-9107-2CF6-342E-6E5E172B1182}"/>
              </a:ext>
            </a:extLst>
          </p:cNvPr>
          <p:cNvSpPr/>
          <p:nvPr/>
        </p:nvSpPr>
        <p:spPr>
          <a:xfrm>
            <a:off x="-10440" y="1713600"/>
            <a:ext cx="2928240" cy="707886"/>
          </a:xfrm>
          <a:prstGeom prst="rect">
            <a:avLst/>
          </a:prstGeom>
          <a:solidFill>
            <a:srgbClr val="8DA9DB"/>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000" b="0" strike="noStrike" spc="-1" dirty="0" err="1">
                <a:solidFill>
                  <a:schemeClr val="lt1"/>
                </a:solidFill>
                <a:latin typeface="Times New Roman" panose="02020603050405020304" pitchFamily="18" charset="0"/>
                <a:ea typeface="Calibri"/>
                <a:cs typeface="Times New Roman" panose="02020603050405020304" pitchFamily="18" charset="0"/>
              </a:rPr>
              <a:t>Servírka</a:t>
            </a:r>
            <a:endParaRPr lang="cs-CZ" sz="2000" b="0" strike="noStrike" spc="-1" dirty="0">
              <a:latin typeface="Times New Roman" panose="02020603050405020304" pitchFamily="18" charset="0"/>
              <a:cs typeface="Times New Roman" panose="02020603050405020304" pitchFamily="18" charset="0"/>
            </a:endParaRPr>
          </a:p>
          <a:p>
            <a:pPr algn="ctr">
              <a:lnSpc>
                <a:spcPct val="100000"/>
              </a:lnSpc>
              <a:tabLst>
                <a:tab pos="0" algn="l"/>
              </a:tabLst>
            </a:pPr>
            <a:endParaRPr lang="cs-CZ" sz="2000" b="0" strike="noStrike" spc="-1" dirty="0">
              <a:latin typeface="Times New Roman" panose="02020603050405020304" pitchFamily="18" charset="0"/>
              <a:cs typeface="Times New Roman" panose="02020603050405020304" pitchFamily="18" charset="0"/>
            </a:endParaRPr>
          </a:p>
        </p:txBody>
      </p:sp>
      <p:sp>
        <p:nvSpPr>
          <p:cNvPr id="3" name="Google Shape;233;p12">
            <a:extLst>
              <a:ext uri="{FF2B5EF4-FFF2-40B4-BE49-F238E27FC236}">
                <a16:creationId xmlns:a16="http://schemas.microsoft.com/office/drawing/2014/main" id="{7AD02EF9-B522-79CD-E117-6ED73F242ADB}"/>
              </a:ext>
            </a:extLst>
          </p:cNvPr>
          <p:cNvSpPr/>
          <p:nvPr/>
        </p:nvSpPr>
        <p:spPr>
          <a:xfrm>
            <a:off x="8200080" y="1716120"/>
            <a:ext cx="2724480" cy="707886"/>
          </a:xfrm>
          <a:prstGeom prst="rect">
            <a:avLst/>
          </a:prstGeom>
          <a:solidFill>
            <a:srgbClr val="8DA9DB"/>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000" b="0" strike="noStrike" spc="-1">
                <a:solidFill>
                  <a:schemeClr val="lt1"/>
                </a:solidFill>
                <a:latin typeface="Times New Roman" panose="02020603050405020304" pitchFamily="18" charset="0"/>
                <a:ea typeface="Calibri"/>
                <a:cs typeface="Times New Roman" panose="02020603050405020304" pitchFamily="18" charset="0"/>
              </a:rPr>
              <a:t>Kuchař</a:t>
            </a:r>
            <a:endParaRPr lang="cs-CZ" sz="2000" b="0" strike="noStrike" spc="-1">
              <a:latin typeface="Times New Roman" panose="02020603050405020304" pitchFamily="18" charset="0"/>
              <a:cs typeface="Times New Roman" panose="02020603050405020304" pitchFamily="18" charset="0"/>
            </a:endParaRPr>
          </a:p>
          <a:p>
            <a:pPr algn="ctr">
              <a:lnSpc>
                <a:spcPct val="100000"/>
              </a:lnSpc>
              <a:tabLst>
                <a:tab pos="0" algn="l"/>
              </a:tabLst>
            </a:pPr>
            <a:endParaRPr lang="cs-CZ" sz="2000" b="0" strike="noStrike" spc="-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Google Shape;241;p13" descr="waitressinsult.jpg (454×729)"/>
          <p:cNvPicPr/>
          <p:nvPr/>
        </p:nvPicPr>
        <p:blipFill>
          <a:blip r:embed="rId3"/>
          <a:stretch/>
        </p:blipFill>
        <p:spPr>
          <a:xfrm>
            <a:off x="0" y="642600"/>
            <a:ext cx="2703960" cy="4342680"/>
          </a:xfrm>
          <a:prstGeom prst="rect">
            <a:avLst/>
          </a:prstGeom>
          <a:ln w="0">
            <a:noFill/>
          </a:ln>
        </p:spPr>
      </p:pic>
      <p:pic>
        <p:nvPicPr>
          <p:cNvPr id="352" name="Google Shape;242;p13"/>
          <p:cNvPicPr/>
          <p:nvPr/>
        </p:nvPicPr>
        <p:blipFill>
          <a:blip r:embed="rId4"/>
          <a:stretch/>
        </p:blipFill>
        <p:spPr>
          <a:xfrm>
            <a:off x="8093520" y="0"/>
            <a:ext cx="4117680" cy="2600640"/>
          </a:xfrm>
          <a:prstGeom prst="rect">
            <a:avLst/>
          </a:prstGeom>
          <a:ln w="0">
            <a:noFill/>
          </a:ln>
        </p:spPr>
      </p:pic>
      <p:pic>
        <p:nvPicPr>
          <p:cNvPr id="353" name="Google Shape;243;p13"/>
          <p:cNvPicPr/>
          <p:nvPr/>
        </p:nvPicPr>
        <p:blipFill>
          <a:blip r:embed="rId5"/>
          <a:stretch/>
        </p:blipFill>
        <p:spPr>
          <a:xfrm>
            <a:off x="2667600" y="699840"/>
            <a:ext cx="2752560" cy="4285440"/>
          </a:xfrm>
          <a:prstGeom prst="rect">
            <a:avLst/>
          </a:prstGeom>
          <a:ln w="0">
            <a:noFill/>
          </a:ln>
        </p:spPr>
      </p:pic>
      <p:pic>
        <p:nvPicPr>
          <p:cNvPr id="354" name="Google Shape;244;p13"/>
          <p:cNvPicPr/>
          <p:nvPr/>
        </p:nvPicPr>
        <p:blipFill>
          <a:blip r:embed="rId6"/>
          <a:stretch/>
        </p:blipFill>
        <p:spPr>
          <a:xfrm>
            <a:off x="9439200" y="2572920"/>
            <a:ext cx="2752560" cy="4284720"/>
          </a:xfrm>
          <a:prstGeom prst="rect">
            <a:avLst/>
          </a:prstGeom>
          <a:ln w="0">
            <a:noFill/>
          </a:ln>
        </p:spPr>
      </p:pic>
      <p:sp>
        <p:nvSpPr>
          <p:cNvPr id="355" name="Google Shape;245;p13"/>
          <p:cNvSpPr/>
          <p:nvPr/>
        </p:nvSpPr>
        <p:spPr>
          <a:xfrm>
            <a:off x="520920" y="5110200"/>
            <a:ext cx="8244720" cy="11890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tabLst>
                <a:tab pos="0" algn="l"/>
              </a:tabLst>
            </a:pP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Téměř</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všechny</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vtipné</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pohlednice</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čerpaly</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humor z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urážení</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ostatních</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ať</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už</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černochů</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přistěhovalců</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nebo</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chudých</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Na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několika</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kartách</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příspěvku</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vyobrazené</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ženy</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irské</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přistěhovalkyně</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což</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stav</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který</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byl</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obecně</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vykreslován</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jako</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hloupý</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1800" b="0" strike="noStrike" spc="-1" dirty="0" err="1">
                <a:solidFill>
                  <a:schemeClr val="accent1"/>
                </a:solidFill>
                <a:latin typeface="Times New Roman" panose="02020603050405020304" pitchFamily="18" charset="0"/>
                <a:ea typeface="AngsanaUPC"/>
                <a:cs typeface="Times New Roman" panose="02020603050405020304" pitchFamily="18" charset="0"/>
              </a:rPr>
              <a:t>ošklivý</a:t>
            </a:r>
            <a:r>
              <a:rPr lang="en-US" sz="18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18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56" name="Google Shape;246;p13"/>
          <p:cNvSpPr/>
          <p:nvPr/>
        </p:nvSpPr>
        <p:spPr>
          <a:xfrm>
            <a:off x="5708536" y="3429000"/>
            <a:ext cx="3565800" cy="5232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en-US" sz="2800" b="0" strike="noStrike" spc="-1" dirty="0" err="1">
                <a:solidFill>
                  <a:schemeClr val="accent1"/>
                </a:solidFill>
                <a:latin typeface="AngsanaUPC"/>
                <a:ea typeface="AngsanaUPC"/>
              </a:rPr>
              <a:t>Obrázky</a:t>
            </a:r>
            <a:r>
              <a:rPr lang="en-US" sz="2800" b="0" strike="noStrike" spc="-1" dirty="0">
                <a:solidFill>
                  <a:schemeClr val="accent1"/>
                </a:solidFill>
                <a:latin typeface="AngsanaUPC"/>
                <a:ea typeface="AngsanaUPC"/>
              </a:rPr>
              <a:t> v </a:t>
            </a:r>
            <a:r>
              <a:rPr lang="en-US" sz="2800" b="0" strike="noStrike" spc="-1" dirty="0" err="1">
                <a:solidFill>
                  <a:schemeClr val="accent1"/>
                </a:solidFill>
                <a:latin typeface="AngsanaUPC"/>
                <a:ea typeface="AngsanaUPC"/>
              </a:rPr>
              <a:t>letech</a:t>
            </a:r>
            <a:r>
              <a:rPr lang="en-US" sz="2800" b="0" strike="noStrike" spc="-1" dirty="0">
                <a:solidFill>
                  <a:schemeClr val="accent1"/>
                </a:solidFill>
                <a:latin typeface="AngsanaUPC"/>
                <a:ea typeface="AngsanaUPC"/>
              </a:rPr>
              <a:t> 1906 </a:t>
            </a:r>
            <a:r>
              <a:rPr lang="en-US" sz="2800" b="0" strike="noStrike" spc="-1" dirty="0" err="1">
                <a:solidFill>
                  <a:schemeClr val="accent1"/>
                </a:solidFill>
                <a:latin typeface="AngsanaUPC"/>
                <a:ea typeface="AngsanaUPC"/>
              </a:rPr>
              <a:t>až</a:t>
            </a:r>
            <a:r>
              <a:rPr lang="en-US" sz="2800" b="0" strike="noStrike" spc="-1" dirty="0">
                <a:solidFill>
                  <a:schemeClr val="accent1"/>
                </a:solidFill>
                <a:latin typeface="AngsanaUPC"/>
                <a:ea typeface="AngsanaUPC"/>
              </a:rPr>
              <a:t> 1915</a:t>
            </a:r>
            <a:endParaRPr lang="cs-CZ" sz="2800" b="0" strike="noStrike" spc="-1" dirty="0">
              <a:solidFill>
                <a:schemeClr val="accent1"/>
              </a:solidFill>
              <a:latin typeface="Arial"/>
            </a:endParaRPr>
          </a:p>
        </p:txBody>
      </p:sp>
      <p:sp>
        <p:nvSpPr>
          <p:cNvPr id="357" name="Google Shape;247;p13"/>
          <p:cNvSpPr/>
          <p:nvPr/>
        </p:nvSpPr>
        <p:spPr>
          <a:xfrm>
            <a:off x="843120" y="-9000"/>
            <a:ext cx="5282640" cy="70788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en-US" sz="4000" b="1" strike="noStrike" spc="-1" dirty="0">
                <a:solidFill>
                  <a:srgbClr val="002060"/>
                </a:solidFill>
                <a:latin typeface="AngsanaUPC"/>
                <a:ea typeface="AngsanaUPC"/>
              </a:rPr>
              <a:t>Stereotypy </a:t>
            </a:r>
            <a:r>
              <a:rPr lang="en-US" sz="4000" b="1" strike="noStrike" spc="-1" dirty="0" err="1">
                <a:solidFill>
                  <a:srgbClr val="002060"/>
                </a:solidFill>
                <a:latin typeface="AngsanaUPC"/>
                <a:ea typeface="AngsanaUPC"/>
              </a:rPr>
              <a:t>historicky</a:t>
            </a:r>
            <a:endParaRPr lang="cs-CZ" sz="4000" b="0" strike="noStrike" spc="-1" dirty="0">
              <a:solidFill>
                <a:srgbClr val="002060"/>
              </a:solidFill>
              <a:latin typeface="Arial"/>
            </a:endParaRPr>
          </a:p>
        </p:txBody>
      </p:sp>
      <p:pic>
        <p:nvPicPr>
          <p:cNvPr id="358" name="Google Shape;248;p13"/>
          <p:cNvPicPr/>
          <p:nvPr/>
        </p:nvPicPr>
        <p:blipFill>
          <a:blip r:embed="rId7"/>
          <a:stretch/>
        </p:blipFill>
        <p:spPr>
          <a:xfrm rot="16200000">
            <a:off x="6201000" y="-648720"/>
            <a:ext cx="1139760" cy="243828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Google Shape;254;p14" descr="https://media.npr.org/assets/img/2020/05/21/gettyimages-503536842-7161358359a3b5a694fa7f25419342bbaa1c28bd-s1100-c50.jpg"/>
          <p:cNvPicPr/>
          <p:nvPr/>
        </p:nvPicPr>
        <p:blipFill>
          <a:blip r:embed="rId3"/>
          <a:stretch/>
        </p:blipFill>
        <p:spPr>
          <a:xfrm>
            <a:off x="389880" y="2498760"/>
            <a:ext cx="5509800" cy="4132440"/>
          </a:xfrm>
          <a:prstGeom prst="rect">
            <a:avLst/>
          </a:prstGeom>
          <a:ln w="0">
            <a:noFill/>
          </a:ln>
        </p:spPr>
      </p:pic>
      <p:pic>
        <p:nvPicPr>
          <p:cNvPr id="360" name="Google Shape;255;p14"/>
          <p:cNvPicPr/>
          <p:nvPr/>
        </p:nvPicPr>
        <p:blipFill>
          <a:blip r:embed="rId4"/>
          <a:stretch/>
        </p:blipFill>
        <p:spPr>
          <a:xfrm>
            <a:off x="6095880" y="-18853"/>
            <a:ext cx="6042600" cy="67885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Google Shape;267;p15"/>
          <p:cNvSpPr/>
          <p:nvPr/>
        </p:nvSpPr>
        <p:spPr>
          <a:xfrm>
            <a:off x="720000" y="218880"/>
            <a:ext cx="10827000" cy="1401120"/>
          </a:xfrm>
          <a:prstGeom prst="ellipse">
            <a:avLst/>
          </a:prstGeom>
          <a:gradFill rotWithShape="0">
            <a:gsLst>
              <a:gs pos="0">
                <a:srgbClr val="FEFBF1">
                  <a:alpha val="0"/>
                </a:srgbClr>
              </a:gs>
              <a:gs pos="100000">
                <a:srgbClr val="FFE28B"/>
              </a:gs>
            </a:gsLst>
            <a:lin ang="5400000"/>
          </a:gradFill>
          <a:ln w="12700">
            <a:solidFill>
              <a:srgbClr val="31538F"/>
            </a:solidFill>
            <a:miter/>
          </a:ln>
        </p:spPr>
        <p:style>
          <a:lnRef idx="0">
            <a:scrgbClr r="0" g="0" b="0"/>
          </a:lnRef>
          <a:fillRef idx="0">
            <a:scrgbClr r="0" g="0" b="0"/>
          </a:fillRef>
          <a:effectRef idx="0">
            <a:scrgbClr r="0" g="0" b="0"/>
          </a:effectRef>
          <a:fontRef idx="minor"/>
        </p:style>
        <p:txBody>
          <a:bodyPr/>
          <a:lstStyle/>
          <a:p>
            <a:endParaRPr lang="cs-CZ"/>
          </a:p>
        </p:txBody>
      </p:sp>
      <p:sp>
        <p:nvSpPr>
          <p:cNvPr id="362" name="PlaceHolder 1"/>
          <p:cNvSpPr>
            <a:spLocks noGrp="1"/>
          </p:cNvSpPr>
          <p:nvPr>
            <p:ph type="title"/>
          </p:nvPr>
        </p:nvSpPr>
        <p:spPr>
          <a:xfrm>
            <a:off x="2900520" y="212040"/>
            <a:ext cx="6145920" cy="1325160"/>
          </a:xfrm>
          <a:prstGeom prst="rect">
            <a:avLst/>
          </a:prstGeom>
          <a:noFill/>
          <a:ln w="0">
            <a:noFill/>
          </a:ln>
        </p:spPr>
        <p:txBody>
          <a:bodyPr anchor="ctr">
            <a:normAutofit/>
          </a:bodyPr>
          <a:lstStyle/>
          <a:p>
            <a:pPr indent="0">
              <a:lnSpc>
                <a:spcPct val="90000"/>
              </a:lnSpc>
              <a:buNone/>
              <a:tabLst>
                <a:tab pos="0" algn="l"/>
              </a:tabLst>
            </a:pPr>
            <a:r>
              <a:rPr lang="en-US" sz="4000" b="1" strike="noStrike" spc="-1" dirty="0">
                <a:solidFill>
                  <a:srgbClr val="002060"/>
                </a:solidFill>
                <a:latin typeface="Times New Roman" panose="02020603050405020304" pitchFamily="18" charset="0"/>
                <a:ea typeface="Calibri"/>
                <a:cs typeface="Times New Roman" panose="02020603050405020304" pitchFamily="18" charset="0"/>
              </a:rPr>
              <a:t>KLI</a:t>
            </a:r>
            <a:r>
              <a:rPr lang="cs-CZ" sz="4000" b="1" strike="noStrike" spc="-1" dirty="0">
                <a:solidFill>
                  <a:srgbClr val="002060"/>
                </a:solidFill>
                <a:latin typeface="Times New Roman" panose="02020603050405020304" pitchFamily="18" charset="0"/>
                <a:ea typeface="Calibri"/>
                <a:cs typeface="Times New Roman" panose="02020603050405020304" pitchFamily="18" charset="0"/>
              </a:rPr>
              <a:t>Š</a:t>
            </a:r>
            <a:r>
              <a:rPr lang="en-US" sz="4000" b="1" strike="noStrike" spc="-1" dirty="0">
                <a:solidFill>
                  <a:srgbClr val="002060"/>
                </a:solidFill>
                <a:latin typeface="Times New Roman" panose="02020603050405020304" pitchFamily="18" charset="0"/>
                <a:ea typeface="Calibri"/>
                <a:cs typeface="Times New Roman" panose="02020603050405020304" pitchFamily="18" charset="0"/>
              </a:rPr>
              <a:t>É a PŘEDSUDKY</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63" name="PlaceHolder 2"/>
          <p:cNvSpPr>
            <a:spLocks noGrp="1"/>
          </p:cNvSpPr>
          <p:nvPr>
            <p:ph/>
          </p:nvPr>
        </p:nvSpPr>
        <p:spPr>
          <a:xfrm>
            <a:off x="838080" y="2141640"/>
            <a:ext cx="4467240" cy="2557800"/>
          </a:xfrm>
          <a:prstGeom prst="rect">
            <a:avLst/>
          </a:prstGeom>
          <a:noFill/>
          <a:ln w="0">
            <a:noFill/>
          </a:ln>
        </p:spPr>
        <p:txBody>
          <a:bodyPr anchor="t">
            <a:normAutofit fontScale="98500"/>
          </a:bodyPr>
          <a:lstStyle/>
          <a:p>
            <a:pPr indent="0" algn="just">
              <a:lnSpc>
                <a:spcPct val="90000"/>
              </a:lnSpc>
              <a:buNone/>
            </a:pP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Klišé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termíny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fráze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nebo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dokonce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myšlenky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svém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vzniku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mohly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být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nápadné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podnětné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ale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staly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neoriginálními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díky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opakování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nadměrnému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používání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64" name="Google Shape;263;p15" descr="Image result for stereotypes"/>
          <p:cNvPicPr/>
          <p:nvPr/>
        </p:nvPicPr>
        <p:blipFill>
          <a:blip r:embed="rId3"/>
          <a:stretch/>
        </p:blipFill>
        <p:spPr>
          <a:xfrm>
            <a:off x="5362920" y="1767240"/>
            <a:ext cx="5866560" cy="3895920"/>
          </a:xfrm>
          <a:prstGeom prst="rect">
            <a:avLst/>
          </a:prstGeom>
          <a:ln w="0">
            <a:noFill/>
          </a:ln>
        </p:spPr>
      </p:pic>
      <p:sp>
        <p:nvSpPr>
          <p:cNvPr id="365" name="Google Shape;264;p15"/>
          <p:cNvSpPr/>
          <p:nvPr/>
        </p:nvSpPr>
        <p:spPr>
          <a:xfrm>
            <a:off x="838080" y="5663520"/>
            <a:ext cx="10391400" cy="830997"/>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nSpc>
                <a:spcPct val="100000"/>
              </a:lnSpc>
              <a:tabLst>
                <a:tab pos="0" algn="l"/>
              </a:tabLst>
            </a:pP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Předsudek</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názor</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obvykle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nepříznivý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byl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vytvořen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předtím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než</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měl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jakýkoli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důkaz</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založen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rozumu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nebo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zkušenosti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66" name="Google Shape;265;p15"/>
          <p:cNvPicPr/>
          <p:nvPr/>
        </p:nvPicPr>
        <p:blipFill>
          <a:blip r:embed="rId4"/>
          <a:stretch/>
        </p:blipFill>
        <p:spPr>
          <a:xfrm>
            <a:off x="11229840" y="2537280"/>
            <a:ext cx="961920" cy="2057400"/>
          </a:xfrm>
          <a:prstGeom prst="rect">
            <a:avLst/>
          </a:prstGeom>
          <a:ln w="0">
            <a:noFill/>
          </a:ln>
        </p:spPr>
      </p:pic>
      <p:pic>
        <p:nvPicPr>
          <p:cNvPr id="367" name="Google Shape;266;p15"/>
          <p:cNvPicPr/>
          <p:nvPr/>
        </p:nvPicPr>
        <p:blipFill>
          <a:blip r:embed="rId5"/>
          <a:stretch/>
        </p:blipFill>
        <p:spPr>
          <a:xfrm>
            <a:off x="11115360" y="4320720"/>
            <a:ext cx="1076400" cy="253692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Google Shape;273;p16"/>
          <p:cNvPicPr/>
          <p:nvPr/>
        </p:nvPicPr>
        <p:blipFill>
          <a:blip r:embed="rId3"/>
          <a:stretch/>
        </p:blipFill>
        <p:spPr>
          <a:xfrm>
            <a:off x="-44280" y="-21240"/>
            <a:ext cx="12280320" cy="6900480"/>
          </a:xfrm>
          <a:prstGeom prst="rect">
            <a:avLst/>
          </a:prstGeom>
          <a:ln w="0">
            <a:noFill/>
          </a:ln>
        </p:spPr>
      </p:pic>
      <p:sp>
        <p:nvSpPr>
          <p:cNvPr id="369" name="Google Shape;274;p16"/>
          <p:cNvSpPr/>
          <p:nvPr/>
        </p:nvSpPr>
        <p:spPr>
          <a:xfrm>
            <a:off x="6687000" y="1077120"/>
            <a:ext cx="5288400" cy="4481280"/>
          </a:xfrm>
          <a:prstGeom prst="ellipse">
            <a:avLst/>
          </a:prstGeom>
          <a:gradFill rotWithShape="0">
            <a:gsLst>
              <a:gs pos="39000">
                <a:srgbClr val="C5D3ED">
                  <a:alpha val="33333"/>
                </a:srgbClr>
              </a:gs>
              <a:gs pos="100000">
                <a:srgbClr val="A9BEE4"/>
              </a:gs>
            </a:gsLst>
            <a:lin ang="16200000"/>
          </a:gra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4000" b="0" strike="noStrike" spc="-1" dirty="0" err="1">
                <a:solidFill>
                  <a:schemeClr val="dk1"/>
                </a:solidFill>
                <a:latin typeface="Times New Roman" panose="02020603050405020304" pitchFamily="18" charset="0"/>
                <a:ea typeface="AngsanaUPC"/>
                <a:cs typeface="Times New Roman" panose="02020603050405020304" pitchFamily="18" charset="0"/>
              </a:rPr>
              <a:t>Mikro</a:t>
            </a:r>
            <a:r>
              <a:rPr lang="cs-CZ" sz="4000" spc="-1" dirty="0">
                <a:solidFill>
                  <a:schemeClr val="dk1"/>
                </a:solidFill>
                <a:latin typeface="Times New Roman" panose="02020603050405020304" pitchFamily="18" charset="0"/>
                <a:ea typeface="AngsanaUPC"/>
                <a:cs typeface="Times New Roman" panose="02020603050405020304" pitchFamily="18" charset="0"/>
              </a:rPr>
              <a:t> a makro</a:t>
            </a:r>
            <a:r>
              <a:rPr lang="en-US" sz="4000" b="0" strike="noStrike" spc="-1" dirty="0">
                <a:solidFill>
                  <a:schemeClr val="dk1"/>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chemeClr val="dk1"/>
                </a:solidFill>
                <a:latin typeface="Times New Roman" panose="02020603050405020304" pitchFamily="18" charset="0"/>
                <a:ea typeface="AngsanaUPC"/>
                <a:cs typeface="Times New Roman" panose="02020603050405020304" pitchFamily="18" charset="0"/>
              </a:rPr>
              <a:t>politika</a:t>
            </a:r>
            <a:r>
              <a:rPr lang="en-US" sz="4000" b="0" strike="noStrike" spc="-1" dirty="0">
                <a:solidFill>
                  <a:schemeClr val="dk1"/>
                </a:solidFill>
                <a:latin typeface="Times New Roman" panose="02020603050405020304" pitchFamily="18" charset="0"/>
                <a:ea typeface="AngsanaUPC"/>
                <a:cs typeface="Times New Roman" panose="02020603050405020304" pitchFamily="18" charset="0"/>
              </a:rPr>
              <a:t> v </a:t>
            </a:r>
            <a:r>
              <a:rPr lang="en-US" sz="4000" b="0" strike="noStrike" spc="-1" dirty="0" err="1">
                <a:solidFill>
                  <a:schemeClr val="dk1"/>
                </a:solidFill>
                <a:latin typeface="Times New Roman" panose="02020603050405020304" pitchFamily="18" charset="0"/>
                <a:ea typeface="AngsanaUPC"/>
                <a:cs typeface="Times New Roman" panose="02020603050405020304" pitchFamily="18" charset="0"/>
              </a:rPr>
              <a:t>organizacích</a:t>
            </a:r>
            <a:endParaRPr lang="cs-CZ" sz="4000" b="0" strike="noStrike" spc="-1" dirty="0">
              <a:latin typeface="Times New Roman" panose="02020603050405020304" pitchFamily="18" charset="0"/>
              <a:cs typeface="Times New Roman" panose="02020603050405020304" pitchFamily="18" charset="0"/>
            </a:endParaRPr>
          </a:p>
        </p:txBody>
      </p:sp>
      <p:sp>
        <p:nvSpPr>
          <p:cNvPr id="370" name="Google Shape;275;p16"/>
          <p:cNvSpPr/>
          <p:nvPr/>
        </p:nvSpPr>
        <p:spPr>
          <a:xfrm>
            <a:off x="-149760" y="2457360"/>
            <a:ext cx="4842720" cy="2257200"/>
          </a:xfrm>
          <a:prstGeom prst="ellipse">
            <a:avLst/>
          </a:prstGeom>
          <a:gradFill rotWithShape="0">
            <a:gsLst>
              <a:gs pos="39000">
                <a:srgbClr val="C5D3ED">
                  <a:alpha val="33333"/>
                </a:srgbClr>
              </a:gs>
              <a:gs pos="100000">
                <a:srgbClr val="A9BEE4"/>
              </a:gs>
            </a:gsLst>
            <a:lin ang="16200000"/>
          </a:gra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4000" b="0" strike="noStrike" spc="-1">
                <a:solidFill>
                  <a:schemeClr val="dk1"/>
                </a:solidFill>
                <a:latin typeface="Times New Roman" panose="02020603050405020304" pitchFamily="18" charset="0"/>
                <a:ea typeface="AngsanaUPC"/>
                <a:cs typeface="Times New Roman" panose="02020603050405020304" pitchFamily="18" charset="0"/>
              </a:rPr>
              <a:t>Díl 4</a:t>
            </a:r>
            <a:endParaRPr lang="cs-CZ" sz="4000" b="0" strike="noStrike" spc="-1">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540000" y="360000"/>
            <a:ext cx="10813680" cy="510120"/>
          </a:xfrm>
          <a:prstGeom prst="rect">
            <a:avLst/>
          </a:prstGeom>
          <a:solidFill>
            <a:srgbClr val="8DA9DB"/>
          </a:solidFill>
          <a:ln w="0">
            <a:noFill/>
          </a:ln>
        </p:spPr>
        <p:txBody>
          <a:bodyPr anchor="ctr">
            <a:noAutofit/>
          </a:bodyPr>
          <a:lstStyle/>
          <a:p>
            <a:pPr indent="0">
              <a:lnSpc>
                <a:spcPct val="90000"/>
              </a:lnSpc>
              <a:buNone/>
              <a:tabLst>
                <a:tab pos="0" algn="l"/>
              </a:tabLst>
            </a:pP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Mikro</a:t>
            </a:r>
            <a:r>
              <a:rPr lang="cs-CZ" sz="4000" spc="-1" dirty="0">
                <a:solidFill>
                  <a:srgbClr val="002060"/>
                </a:solidFill>
                <a:latin typeface="Times New Roman" panose="02020603050405020304" pitchFamily="18" charset="0"/>
                <a:ea typeface="AngsanaUPC"/>
                <a:cs typeface="Times New Roman" panose="02020603050405020304" pitchFamily="18" charset="0"/>
              </a:rPr>
              <a:t> a makro</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politika</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v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organizacích</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72" name="PlaceHolder 2"/>
          <p:cNvSpPr>
            <a:spLocks noGrp="1"/>
          </p:cNvSpPr>
          <p:nvPr>
            <p:ph/>
          </p:nvPr>
        </p:nvSpPr>
        <p:spPr>
          <a:xfrm>
            <a:off x="311727" y="919711"/>
            <a:ext cx="11208993" cy="3909960"/>
          </a:xfrm>
          <a:prstGeom prst="rect">
            <a:avLst/>
          </a:prstGeom>
          <a:noFill/>
          <a:ln w="0">
            <a:noFill/>
          </a:ln>
        </p:spPr>
        <p:txBody>
          <a:bodyPr anchor="t">
            <a:normAutofit/>
          </a:bodyPr>
          <a:lstStyle/>
          <a:p>
            <a:pPr indent="0">
              <a:lnSpc>
                <a:spcPct val="90000"/>
              </a:lnSpc>
              <a:buNone/>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Dominantní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normy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založeny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nerovném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pojetí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postavení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mocenských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rozdílů</a:t>
            </a: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indent="0">
              <a:lnSpc>
                <a:spcPct val="90000"/>
              </a:lnSpc>
              <a:spcBef>
                <a:spcPts val="1001"/>
              </a:spcBef>
              <a:buNone/>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Stává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dále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zdůrazněným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křižovatkách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jinými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odlišnostmi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sloužícími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k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legitimizaci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násilí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73" name="Google Shape;283;p17"/>
          <p:cNvSpPr/>
          <p:nvPr/>
        </p:nvSpPr>
        <p:spPr>
          <a:xfrm>
            <a:off x="540000" y="2476711"/>
            <a:ext cx="10912320" cy="1200329"/>
          </a:xfrm>
          <a:prstGeom prst="rect">
            <a:avLst/>
          </a:prstGeom>
          <a:solidFill>
            <a:schemeClr val="lt2"/>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Vztahy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mezi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muži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často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narušovány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mocenskou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nerovnováhou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způsobenou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kombinací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genderových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sociálních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kulturních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faktorů</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také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individuálními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zraněními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dětství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74" name="Google Shape;284;p17"/>
          <p:cNvPicPr/>
          <p:nvPr/>
        </p:nvPicPr>
        <p:blipFill>
          <a:blip r:embed="rId3"/>
          <a:stretch/>
        </p:blipFill>
        <p:spPr>
          <a:xfrm>
            <a:off x="838080" y="3677040"/>
            <a:ext cx="4005720" cy="2788200"/>
          </a:xfrm>
          <a:prstGeom prst="rect">
            <a:avLst/>
          </a:prstGeom>
          <a:ln w="0">
            <a:noFill/>
          </a:ln>
        </p:spPr>
      </p:pic>
      <p:pic>
        <p:nvPicPr>
          <p:cNvPr id="375" name="Google Shape;285;p17" descr="https://media-exp1.licdn.com/dms/image/C5112AQFf9PnQuR1XkA/article-cover_image-shrink_423_752/0/1520097792171?e=1673481600&amp;v=beta&amp;t=lsyuHU8vVxjAGR4G-iCnQi5OCNrL0wrV_JUENyPHB1A"/>
          <p:cNvPicPr/>
          <p:nvPr/>
        </p:nvPicPr>
        <p:blipFill>
          <a:blip r:embed="rId4"/>
          <a:stretch/>
        </p:blipFill>
        <p:spPr>
          <a:xfrm>
            <a:off x="6334560" y="3822480"/>
            <a:ext cx="5186160" cy="27882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p:cNvSpPr>
          <p:nvPr>
            <p:ph/>
          </p:nvPr>
        </p:nvSpPr>
        <p:spPr>
          <a:xfrm>
            <a:off x="912960" y="1690289"/>
            <a:ext cx="9011160" cy="1181520"/>
          </a:xfrm>
          <a:prstGeom prst="rect">
            <a:avLst/>
          </a:prstGeom>
          <a:noFill/>
          <a:ln w="0">
            <a:noFill/>
          </a:ln>
        </p:spPr>
        <p:txBody>
          <a:bodyPr anchor="t">
            <a:normAutofit/>
          </a:bodyPr>
          <a:lstStyle/>
          <a:p>
            <a:pPr indent="0">
              <a:lnSpc>
                <a:spcPct val="90000"/>
              </a:lnSpc>
              <a:buNone/>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propagaci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cestovního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ruchu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často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zobrazovány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jako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sexuální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objekt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pro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muže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77" name="PlaceHolder 2"/>
          <p:cNvSpPr>
            <a:spLocks noGrp="1"/>
          </p:cNvSpPr>
          <p:nvPr>
            <p:ph/>
          </p:nvPr>
        </p:nvSpPr>
        <p:spPr>
          <a:xfrm>
            <a:off x="912960" y="4405320"/>
            <a:ext cx="9277560" cy="1774440"/>
          </a:xfrm>
          <a:prstGeom prst="rect">
            <a:avLst/>
          </a:prstGeom>
          <a:noFill/>
          <a:ln w="0">
            <a:noFill/>
          </a:ln>
        </p:spPr>
        <p:txBody>
          <a:bodyPr anchor="t">
            <a:normAutofit/>
          </a:bodyPr>
          <a:lstStyle/>
          <a:p>
            <a:pPr indent="0">
              <a:lnSpc>
                <a:spcPct val="90000"/>
              </a:lnSpc>
              <a:buNone/>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Existují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také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prostory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pro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posílení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odpor</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vytvořené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praxi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cestovního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ruchu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zpochybňují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stereotypní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představy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ženskosti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maskulinitě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78" name="Google Shape;293;p18"/>
          <p:cNvPicPr/>
          <p:nvPr/>
        </p:nvPicPr>
        <p:blipFill>
          <a:blip r:embed="rId3"/>
          <a:stretch/>
        </p:blipFill>
        <p:spPr>
          <a:xfrm>
            <a:off x="11229840" y="2537280"/>
            <a:ext cx="961920" cy="2057400"/>
          </a:xfrm>
          <a:prstGeom prst="rect">
            <a:avLst/>
          </a:prstGeom>
          <a:ln w="0">
            <a:noFill/>
          </a:ln>
        </p:spPr>
      </p:pic>
      <p:pic>
        <p:nvPicPr>
          <p:cNvPr id="379" name="Google Shape;294;p18"/>
          <p:cNvPicPr/>
          <p:nvPr/>
        </p:nvPicPr>
        <p:blipFill>
          <a:blip r:embed="rId4"/>
          <a:stretch/>
        </p:blipFill>
        <p:spPr>
          <a:xfrm>
            <a:off x="11115360" y="4320720"/>
            <a:ext cx="1076400" cy="2536920"/>
          </a:xfrm>
          <a:prstGeom prst="rect">
            <a:avLst/>
          </a:prstGeom>
          <a:ln w="0">
            <a:noFill/>
          </a:ln>
        </p:spPr>
      </p:pic>
      <p:sp>
        <p:nvSpPr>
          <p:cNvPr id="380" name="Google Shape;295;p18"/>
          <p:cNvSpPr/>
          <p:nvPr/>
        </p:nvSpPr>
        <p:spPr>
          <a:xfrm>
            <a:off x="912960" y="2700720"/>
            <a:ext cx="10202040" cy="1200329"/>
          </a:xfrm>
          <a:prstGeom prst="rect">
            <a:avLst/>
          </a:prstGeom>
          <a:solidFill>
            <a:srgbClr val="8DA9DB"/>
          </a:solid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K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násilí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obtěžování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sexuálnímu</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nebo</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morálnímu</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dochází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pracovištích</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kde</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převládají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nerovné</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mocenské</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vztahy</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organizace</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řízení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práce</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nedostatečné</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firemní</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kultura</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kontaminována</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špatnými</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mezilidskými</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lt1"/>
                </a:solidFill>
                <a:latin typeface="Times New Roman" panose="02020603050405020304" pitchFamily="18" charset="0"/>
                <a:ea typeface="AngsanaUPC"/>
                <a:cs typeface="Times New Roman" panose="02020603050405020304" pitchFamily="18" charset="0"/>
              </a:rPr>
              <a:t>vztahy</a:t>
            </a:r>
            <a:r>
              <a:rPr lang="en-US" sz="2400" b="0" strike="noStrike" spc="-1" dirty="0">
                <a:solidFill>
                  <a:schemeClr val="lt1"/>
                </a:solidFill>
                <a:latin typeface="Times New Roman" panose="02020603050405020304" pitchFamily="18" charset="0"/>
                <a:ea typeface="AngsanaUPC"/>
                <a:cs typeface="Times New Roman" panose="02020603050405020304" pitchFamily="18" charset="0"/>
              </a:rPr>
              <a:t>.</a:t>
            </a:r>
            <a:endParaRPr lang="cs-CZ" sz="2400" b="0" strike="noStrike" spc="-1" dirty="0">
              <a:latin typeface="Times New Roman" panose="02020603050405020304" pitchFamily="18" charset="0"/>
              <a:cs typeface="Times New Roman" panose="02020603050405020304" pitchFamily="18" charset="0"/>
            </a:endParaRPr>
          </a:p>
        </p:txBody>
      </p:sp>
      <p:sp>
        <p:nvSpPr>
          <p:cNvPr id="381" name="Google Shape;296;p18"/>
          <p:cNvSpPr/>
          <p:nvPr/>
        </p:nvSpPr>
        <p:spPr>
          <a:xfrm>
            <a:off x="912960" y="422685"/>
            <a:ext cx="10650960" cy="11818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Zvláštnosti</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v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propagaci</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cestovního</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ruchu</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p:cNvSpPr>
          <p:nvPr>
            <p:ph type="title"/>
          </p:nvPr>
        </p:nvSpPr>
        <p:spPr>
          <a:xfrm>
            <a:off x="839880" y="365040"/>
            <a:ext cx="10515240" cy="1325160"/>
          </a:xfrm>
          <a:prstGeom prst="rect">
            <a:avLst/>
          </a:prstGeom>
          <a:noFill/>
          <a:ln w="0">
            <a:noFill/>
          </a:ln>
        </p:spPr>
        <p:txBody>
          <a:bodyPr anchor="ctr">
            <a:noAutofit/>
          </a:bodyPr>
          <a:lstStyle/>
          <a:p>
            <a:pPr indent="0">
              <a:lnSpc>
                <a:spcPct val="90000"/>
              </a:lnSpc>
              <a:buNone/>
              <a:tabLst>
                <a:tab pos="0" algn="l"/>
              </a:tabLst>
            </a:pP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Negativní</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organizační</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klima</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jsou</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mocnými</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překážkami</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k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přerušení</a:t>
            </a:r>
            <a:r>
              <a:rPr lang="en-US" sz="4000" b="0"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0" strike="noStrike" spc="-1" dirty="0" err="1">
                <a:solidFill>
                  <a:srgbClr val="002060"/>
                </a:solidFill>
                <a:latin typeface="Times New Roman" panose="02020603050405020304" pitchFamily="18" charset="0"/>
                <a:ea typeface="AngsanaUPC"/>
                <a:cs typeface="Times New Roman" panose="02020603050405020304" pitchFamily="18" charset="0"/>
              </a:rPr>
              <a:t>sexismu</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83" name="PlaceHolder 2"/>
          <p:cNvSpPr>
            <a:spLocks noGrp="1"/>
          </p:cNvSpPr>
          <p:nvPr>
            <p:ph/>
          </p:nvPr>
        </p:nvSpPr>
        <p:spPr>
          <a:xfrm>
            <a:off x="688680" y="2246760"/>
            <a:ext cx="2253600" cy="2639160"/>
          </a:xfrm>
          <a:prstGeom prst="rect">
            <a:avLst/>
          </a:prstGeom>
          <a:noFill/>
          <a:ln w="0">
            <a:noFill/>
          </a:ln>
        </p:spPr>
        <p:txBody>
          <a:bodyPr anchor="t">
            <a:noAutofit/>
          </a:bodyPr>
          <a:lstStyle/>
          <a:p>
            <a:pPr indent="0">
              <a:lnSpc>
                <a:spcPct val="90000"/>
              </a:lnSpc>
              <a:buNone/>
              <a:tabLst>
                <a:tab pos="0" algn="l"/>
              </a:tabLst>
            </a:pP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Zažívání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vysokých</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úrovní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těchto</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tří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negativních</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klimatických</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podmínek</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běžné</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84" name="Google Shape;304;p19"/>
          <p:cNvPicPr/>
          <p:nvPr/>
        </p:nvPicPr>
        <p:blipFill>
          <a:blip r:embed="rId3"/>
          <a:stretch/>
        </p:blipFill>
        <p:spPr>
          <a:xfrm>
            <a:off x="2999880" y="1690560"/>
            <a:ext cx="8710920" cy="3558240"/>
          </a:xfrm>
          <a:prstGeom prst="rect">
            <a:avLst/>
          </a:prstGeom>
          <a:ln w="0">
            <a:noFill/>
          </a:ln>
        </p:spPr>
      </p:pic>
      <p:pic>
        <p:nvPicPr>
          <p:cNvPr id="385" name="Google Shape;305;p19"/>
          <p:cNvPicPr/>
          <p:nvPr/>
        </p:nvPicPr>
        <p:blipFill>
          <a:blip r:embed="rId4"/>
          <a:stretch/>
        </p:blipFill>
        <p:spPr>
          <a:xfrm>
            <a:off x="11229840" y="2537280"/>
            <a:ext cx="961920" cy="2057400"/>
          </a:xfrm>
          <a:prstGeom prst="rect">
            <a:avLst/>
          </a:prstGeom>
          <a:ln w="0">
            <a:noFill/>
          </a:ln>
        </p:spPr>
      </p:pic>
      <p:pic>
        <p:nvPicPr>
          <p:cNvPr id="386" name="Google Shape;306;p19"/>
          <p:cNvPicPr/>
          <p:nvPr/>
        </p:nvPicPr>
        <p:blipFill>
          <a:blip r:embed="rId5"/>
          <a:stretch/>
        </p:blipFill>
        <p:spPr>
          <a:xfrm>
            <a:off x="11115360" y="4320720"/>
            <a:ext cx="1076400" cy="253692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838080" y="365040"/>
            <a:ext cx="10515240" cy="1325160"/>
          </a:xfrm>
          <a:prstGeom prst="rect">
            <a:avLst/>
          </a:prstGeom>
          <a:solidFill>
            <a:srgbClr val="B3C6E7"/>
          </a:solidFill>
          <a:ln w="0">
            <a:noFill/>
          </a:ln>
        </p:spPr>
        <p:txBody>
          <a:bodyPr anchor="ctr">
            <a:normAutofit/>
          </a:bodyPr>
          <a:lstStyle/>
          <a:p>
            <a:pPr indent="0">
              <a:lnSpc>
                <a:spcPct val="90000"/>
              </a:lnSpc>
              <a:buNone/>
              <a:tabLst>
                <a:tab pos="0" algn="l"/>
              </a:tabLst>
            </a:pP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Jak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mohou</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organizace</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povzbuzovat</a:t>
            </a:r>
            <a:br>
              <a:rPr sz="4000" dirty="0">
                <a:solidFill>
                  <a:srgbClr val="002060"/>
                </a:solidFill>
                <a:latin typeface="Times New Roman" panose="02020603050405020304" pitchFamily="18" charset="0"/>
                <a:cs typeface="Times New Roman" panose="02020603050405020304" pitchFamily="18" charset="0"/>
              </a:rPr>
            </a:b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Muži</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přerušit</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sexismus</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zpráva</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2022</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88" name="PlaceHolder 2"/>
          <p:cNvSpPr>
            <a:spLocks noGrp="1"/>
          </p:cNvSpPr>
          <p:nvPr>
            <p:ph/>
          </p:nvPr>
        </p:nvSpPr>
        <p:spPr>
          <a:xfrm>
            <a:off x="838080" y="1927440"/>
            <a:ext cx="2393493" cy="4350960"/>
          </a:xfrm>
          <a:prstGeom prst="rect">
            <a:avLst/>
          </a:prstGeom>
          <a:noFill/>
          <a:ln w="0">
            <a:noFill/>
          </a:ln>
        </p:spPr>
        <p:txBody>
          <a:bodyPr anchor="t">
            <a:normAutofit/>
          </a:bodyPr>
          <a:lstStyle/>
          <a:p>
            <a:pPr indent="0">
              <a:lnSpc>
                <a:spcPct val="70000"/>
              </a:lnSpc>
              <a:buNone/>
              <a:tabLst>
                <a:tab pos="0" algn="l"/>
              </a:tabLst>
            </a:pP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NE VŠICHNI MUŽI ZASAHUJÍ, KDYŽ NA PRACOVIŠTI VIDÍ NEBO SLYŠÍ SEXISTICKÉ KOMENTÁŘE</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89" name="PlaceHolder 3"/>
          <p:cNvSpPr>
            <a:spLocks noGrp="1"/>
          </p:cNvSpPr>
          <p:nvPr>
            <p:ph/>
          </p:nvPr>
        </p:nvSpPr>
        <p:spPr>
          <a:xfrm>
            <a:off x="3410280" y="2031840"/>
            <a:ext cx="7819200" cy="3570480"/>
          </a:xfrm>
          <a:prstGeom prst="rect">
            <a:avLst/>
          </a:prstGeom>
          <a:noFill/>
          <a:ln w="0">
            <a:noFill/>
          </a:ln>
        </p:spPr>
        <p:txBody>
          <a:bodyPr anchor="t">
            <a:noAutofit/>
          </a:bodyPr>
          <a:lstStyle/>
          <a:p>
            <a:pPr indent="0">
              <a:lnSpc>
                <a:spcPct val="70000"/>
              </a:lnSpc>
              <a:buNone/>
              <a:tabLst>
                <a:tab pos="0" algn="l"/>
              </a:tabLst>
            </a:pP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Akce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mohou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organizace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podniknout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aby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zapojily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muže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do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boje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sexismu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trike="noStrike" spc="-1" dirty="0">
              <a:solidFill>
                <a:schemeClr val="accent1"/>
              </a:solidFill>
              <a:latin typeface="Times New Roman" panose="02020603050405020304" pitchFamily="18" charset="0"/>
              <a:cs typeface="Times New Roman" panose="02020603050405020304" pitchFamily="18" charset="0"/>
            </a:endParaRPr>
          </a:p>
          <a:p>
            <a:pPr marL="342900" indent="-342900">
              <a:lnSpc>
                <a:spcPct val="70000"/>
              </a:lnSpc>
              <a:spcBef>
                <a:spcPts val="1001"/>
              </a:spcBef>
              <a:buFont typeface="Arial" panose="020B0604020202020204" pitchFamily="34" charset="0"/>
              <a:buChar char="•"/>
              <a:tabLst>
                <a:tab pos="0" algn="l"/>
              </a:tabLst>
            </a:pPr>
            <a:r>
              <a:rPr lang="cs-CZ" sz="2400" spc="-1" dirty="0">
                <a:solidFill>
                  <a:schemeClr val="accent1"/>
                </a:solidFill>
                <a:latin typeface="Times New Roman" panose="02020603050405020304" pitchFamily="18" charset="0"/>
                <a:ea typeface="AngsanaUPC"/>
                <a:cs typeface="Times New Roman" panose="02020603050405020304" pitchFamily="18" charset="0"/>
              </a:rPr>
              <a:t>z</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aměř</a:t>
            </a:r>
            <a:r>
              <a:rPr lang="cs-CZ" sz="2400" strike="noStrike" spc="-1" dirty="0" err="1">
                <a:solidFill>
                  <a:schemeClr val="accent1"/>
                </a:solidFill>
                <a:latin typeface="Times New Roman" panose="02020603050405020304" pitchFamily="18" charset="0"/>
                <a:ea typeface="AngsanaUPC"/>
                <a:cs typeface="Times New Roman" panose="02020603050405020304" pitchFamily="18" charset="0"/>
              </a:rPr>
              <a:t>it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systémové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problémy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udržují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atmosféru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ticha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bojovnou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kulturu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atmosféru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marnosti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r>
              <a:rPr lang="cs-CZ" sz="2400"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pc="-1" dirty="0">
              <a:solidFill>
                <a:schemeClr val="accent1"/>
              </a:solidFill>
              <a:latin typeface="Times New Roman" panose="02020603050405020304" pitchFamily="18" charset="0"/>
              <a:cs typeface="Times New Roman" panose="02020603050405020304" pitchFamily="18" charset="0"/>
            </a:endParaRPr>
          </a:p>
          <a:p>
            <a:pPr marL="342900" indent="-342900">
              <a:lnSpc>
                <a:spcPct val="70000"/>
              </a:lnSpc>
              <a:spcBef>
                <a:spcPts val="1001"/>
              </a:spcBef>
              <a:buFont typeface="Arial" panose="020B0604020202020204" pitchFamily="34" charset="0"/>
              <a:buChar char="•"/>
              <a:tabLst>
                <a:tab pos="0" algn="l"/>
              </a:tabLst>
            </a:pPr>
            <a:r>
              <a:rPr lang="cs-CZ" sz="2400" strike="noStrike" spc="-1" dirty="0">
                <a:solidFill>
                  <a:schemeClr val="accent1"/>
                </a:solidFill>
                <a:latin typeface="Times New Roman" panose="02020603050405020304" pitchFamily="18" charset="0"/>
                <a:ea typeface="AngsanaUPC"/>
                <a:cs typeface="Times New Roman" panose="02020603050405020304" pitchFamily="18" charset="0"/>
              </a:rPr>
              <a:t>p</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ostav</a:t>
            </a:r>
            <a:r>
              <a:rPr lang="cs-CZ" sz="2400" strike="noStrike" spc="-1" dirty="0" err="1">
                <a:solidFill>
                  <a:schemeClr val="accent1"/>
                </a:solidFill>
                <a:latin typeface="Times New Roman" panose="02020603050405020304" pitchFamily="18" charset="0"/>
                <a:ea typeface="AngsanaUPC"/>
                <a:cs typeface="Times New Roman" panose="02020603050405020304" pitchFamily="18" charset="0"/>
              </a:rPr>
              <a:t>it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rigidním</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standardům</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maskulinity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zaměř</a:t>
            </a:r>
            <a:r>
              <a:rPr lang="cs-CZ" sz="2400" strike="noStrike" spc="-1" dirty="0" err="1">
                <a:solidFill>
                  <a:schemeClr val="accent1"/>
                </a:solidFill>
                <a:latin typeface="Times New Roman" panose="02020603050405020304" pitchFamily="18" charset="0"/>
                <a:ea typeface="AngsanaUPC"/>
                <a:cs typeface="Times New Roman" panose="02020603050405020304" pitchFamily="18" charset="0"/>
              </a:rPr>
              <a:t>it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systémové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problémy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zvyšují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mužskou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úzkost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mezi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muži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r>
              <a:rPr lang="cs-CZ" sz="2400"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pc="-1" dirty="0">
              <a:solidFill>
                <a:schemeClr val="accent1"/>
              </a:solidFill>
              <a:latin typeface="Times New Roman" panose="02020603050405020304" pitchFamily="18" charset="0"/>
              <a:cs typeface="Times New Roman" panose="02020603050405020304" pitchFamily="18" charset="0"/>
            </a:endParaRPr>
          </a:p>
          <a:p>
            <a:pPr marL="342900" indent="-342900">
              <a:lnSpc>
                <a:spcPct val="70000"/>
              </a:lnSpc>
              <a:spcBef>
                <a:spcPts val="1001"/>
              </a:spcBef>
              <a:buFont typeface="Arial" panose="020B0604020202020204" pitchFamily="34" charset="0"/>
              <a:buChar char="•"/>
              <a:tabLst>
                <a:tab pos="0" algn="l"/>
              </a:tabLst>
            </a:pPr>
            <a:r>
              <a:rPr lang="cs-CZ" sz="2400" strike="noStrike" spc="-1" dirty="0">
                <a:solidFill>
                  <a:schemeClr val="accent1"/>
                </a:solidFill>
                <a:latin typeface="Times New Roman" panose="02020603050405020304" pitchFamily="18" charset="0"/>
                <a:ea typeface="AngsanaUPC"/>
                <a:cs typeface="Times New Roman" panose="02020603050405020304" pitchFamily="18" charset="0"/>
              </a:rPr>
              <a:t>v</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ytvoř</a:t>
            </a:r>
            <a:r>
              <a:rPr lang="cs-CZ" sz="2400" strike="noStrike" spc="-1" dirty="0" err="1">
                <a:solidFill>
                  <a:schemeClr val="accent1"/>
                </a:solidFill>
                <a:latin typeface="Times New Roman" panose="02020603050405020304" pitchFamily="18" charset="0"/>
                <a:ea typeface="AngsanaUPC"/>
                <a:cs typeface="Times New Roman" panose="02020603050405020304" pitchFamily="18" charset="0"/>
              </a:rPr>
              <a:t>it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prostředí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kde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manažeři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otevření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zaměstnanci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cítí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cs-CZ" sz="2400" strike="noStrike" spc="-1" dirty="0">
                <a:solidFill>
                  <a:schemeClr val="accent1"/>
                </a:solidFill>
                <a:latin typeface="Times New Roman" panose="02020603050405020304" pitchFamily="18" charset="0"/>
                <a:ea typeface="AngsanaUPC"/>
                <a:cs typeface="Times New Roman" panose="02020603050405020304" pitchFamily="18" charset="0"/>
              </a:rPr>
              <a:t>být vyslyšeni.</a:t>
            </a:r>
            <a:endParaRPr lang="cs-CZ" sz="240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90" name="Google Shape;315;p20"/>
          <p:cNvPicPr/>
          <p:nvPr/>
        </p:nvPicPr>
        <p:blipFill>
          <a:blip r:embed="rId3"/>
          <a:stretch/>
        </p:blipFill>
        <p:spPr>
          <a:xfrm>
            <a:off x="11229840" y="2537280"/>
            <a:ext cx="961920" cy="2057400"/>
          </a:xfrm>
          <a:prstGeom prst="rect">
            <a:avLst/>
          </a:prstGeom>
          <a:ln w="0">
            <a:noFill/>
          </a:ln>
        </p:spPr>
      </p:pic>
      <p:pic>
        <p:nvPicPr>
          <p:cNvPr id="391" name="Google Shape;316;p20"/>
          <p:cNvPicPr/>
          <p:nvPr/>
        </p:nvPicPr>
        <p:blipFill>
          <a:blip r:embed="rId4"/>
          <a:stretch/>
        </p:blipFill>
        <p:spPr>
          <a:xfrm>
            <a:off x="11115360" y="4320720"/>
            <a:ext cx="1076400" cy="25369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Google Shape;103;p2"/>
          <p:cNvPicPr/>
          <p:nvPr/>
        </p:nvPicPr>
        <p:blipFill>
          <a:blip r:embed="rId3"/>
          <a:stretch/>
        </p:blipFill>
        <p:spPr>
          <a:xfrm>
            <a:off x="11163240" y="4591080"/>
            <a:ext cx="1028520" cy="2152440"/>
          </a:xfrm>
          <a:prstGeom prst="rect">
            <a:avLst/>
          </a:prstGeom>
          <a:ln w="0">
            <a:noFill/>
          </a:ln>
        </p:spPr>
      </p:pic>
      <p:pic>
        <p:nvPicPr>
          <p:cNvPr id="267" name="Google Shape;104;p2"/>
          <p:cNvPicPr/>
          <p:nvPr/>
        </p:nvPicPr>
        <p:blipFill>
          <a:blip r:embed="rId4"/>
          <a:stretch/>
        </p:blipFill>
        <p:spPr>
          <a:xfrm rot="10800000">
            <a:off x="360" y="869400"/>
            <a:ext cx="1577160" cy="3373560"/>
          </a:xfrm>
          <a:prstGeom prst="rect">
            <a:avLst/>
          </a:prstGeom>
          <a:ln w="0">
            <a:noFill/>
          </a:ln>
        </p:spPr>
      </p:pic>
      <p:sp>
        <p:nvSpPr>
          <p:cNvPr id="268" name="PlaceHolder 1"/>
          <p:cNvSpPr>
            <a:spLocks noGrp="1"/>
          </p:cNvSpPr>
          <p:nvPr>
            <p:ph type="title"/>
          </p:nvPr>
        </p:nvSpPr>
        <p:spPr>
          <a:xfrm>
            <a:off x="838080" y="442080"/>
            <a:ext cx="10010880" cy="798840"/>
          </a:xfrm>
          <a:prstGeom prst="rect">
            <a:avLst/>
          </a:prstGeom>
          <a:noFill/>
          <a:ln w="0">
            <a:noFill/>
          </a:ln>
        </p:spPr>
        <p:txBody>
          <a:bodyPr anchor="ctr">
            <a:normAutofit/>
          </a:bodyPr>
          <a:lstStyle/>
          <a:p>
            <a:pPr indent="0">
              <a:lnSpc>
                <a:spcPct val="90000"/>
              </a:lnSpc>
              <a:buNone/>
              <a:tabLst>
                <a:tab pos="0" algn="l"/>
              </a:tabLst>
            </a:pPr>
            <a:r>
              <a:rPr lang="cs-CZ" sz="4000" b="1" spc="-1" dirty="0">
                <a:solidFill>
                  <a:srgbClr val="002060"/>
                </a:solidFill>
                <a:latin typeface="Times New Roman" panose="02020603050405020304" pitchFamily="18" charset="0"/>
                <a:cs typeface="Times New Roman" panose="02020603050405020304" pitchFamily="18" charset="0"/>
              </a:rPr>
              <a:t>Obsah</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pic>
        <p:nvPicPr>
          <p:cNvPr id="269" name="Google Shape;106;p2"/>
          <p:cNvPicPr/>
          <p:nvPr/>
        </p:nvPicPr>
        <p:blipFill>
          <a:blip r:embed="rId5"/>
          <a:stretch/>
        </p:blipFill>
        <p:spPr>
          <a:xfrm>
            <a:off x="536760" y="6356520"/>
            <a:ext cx="3099960" cy="364680"/>
          </a:xfrm>
          <a:prstGeom prst="rect">
            <a:avLst/>
          </a:prstGeom>
          <a:ln w="0">
            <a:noFill/>
          </a:ln>
        </p:spPr>
      </p:pic>
      <p:sp>
        <p:nvSpPr>
          <p:cNvPr id="270" name="PlaceHolder 2"/>
          <p:cNvSpPr>
            <a:spLocks noGrp="1"/>
          </p:cNvSpPr>
          <p:nvPr>
            <p:ph type="sldNum" idx="22"/>
          </p:nvPr>
        </p:nvSpPr>
        <p:spPr>
          <a:xfrm>
            <a:off x="8610480" y="6356520"/>
            <a:ext cx="2742840" cy="364680"/>
          </a:xfrm>
          <a:prstGeom prst="rect">
            <a:avLst/>
          </a:prstGeom>
          <a:noFill/>
          <a:ln w="0">
            <a:noFill/>
          </a:ln>
        </p:spPr>
        <p:txBody>
          <a:bodyPr anchor="ctr">
            <a:norm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15140011-A961-463F-A57F-F3EF28BD9570}" type="slidenum">
              <a:rPr lang="en-US" sz="1200" b="0" strike="noStrike" spc="-1">
                <a:solidFill>
                  <a:srgbClr val="888888"/>
                </a:solidFill>
                <a:latin typeface="Calibri"/>
                <a:ea typeface="Calibri"/>
              </a:rPr>
              <a:t>2</a:t>
            </a:fld>
            <a:endParaRPr lang="cs-CZ" sz="1200" b="0" strike="noStrike" spc="-1">
              <a:latin typeface="Times New Roman"/>
            </a:endParaRPr>
          </a:p>
        </p:txBody>
      </p:sp>
      <p:grpSp>
        <p:nvGrpSpPr>
          <p:cNvPr id="271" name="Google Shape;108;p2"/>
          <p:cNvGrpSpPr/>
          <p:nvPr/>
        </p:nvGrpSpPr>
        <p:grpSpPr>
          <a:xfrm>
            <a:off x="1071720" y="1281420"/>
            <a:ext cx="9901080" cy="4501080"/>
            <a:chOff x="1145520" y="1321560"/>
            <a:chExt cx="9901080" cy="4501080"/>
          </a:xfrm>
        </p:grpSpPr>
        <p:cxnSp>
          <p:nvCxnSpPr>
            <p:cNvPr id="272" name="Google Shape;109;p2"/>
            <p:cNvCxnSpPr/>
            <p:nvPr/>
          </p:nvCxnSpPr>
          <p:spPr>
            <a:xfrm>
              <a:off x="1145520" y="1321560"/>
              <a:ext cx="9901080" cy="360"/>
            </a:xfrm>
            <a:prstGeom prst="straightConnector1">
              <a:avLst/>
            </a:prstGeom>
            <a:ln w="12700">
              <a:solidFill>
                <a:srgbClr val="4372C3"/>
              </a:solidFill>
              <a:miter/>
            </a:ln>
          </p:spPr>
        </p:cxnSp>
        <p:sp>
          <p:nvSpPr>
            <p:cNvPr id="273" name="Google Shape;110;p2"/>
            <p:cNvSpPr/>
            <p:nvPr/>
          </p:nvSpPr>
          <p:spPr>
            <a:xfrm>
              <a:off x="1145880" y="1321920"/>
              <a:ext cx="520920" cy="45007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274" name="Google Shape;111;p2"/>
            <p:cNvSpPr/>
            <p:nvPr/>
          </p:nvSpPr>
          <p:spPr>
            <a:xfrm>
              <a:off x="1145880" y="1321920"/>
              <a:ext cx="520920" cy="45007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275" name="Google Shape;112;p2"/>
            <p:cNvSpPr/>
            <p:nvPr/>
          </p:nvSpPr>
          <p:spPr>
            <a:xfrm>
              <a:off x="1706040" y="1364400"/>
              <a:ext cx="8317440" cy="847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276" name="Google Shape;113;p2"/>
            <p:cNvSpPr/>
            <p:nvPr/>
          </p:nvSpPr>
          <p:spPr>
            <a:xfrm>
              <a:off x="1406340" y="1364220"/>
              <a:ext cx="8317440" cy="8481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06560" anchor="t">
              <a:noAutofit/>
            </a:bodyPr>
            <a:lstStyle/>
            <a:p>
              <a:pPr>
                <a:lnSpc>
                  <a:spcPct val="90000"/>
                </a:lnSpc>
                <a:tabLst>
                  <a:tab pos="0" algn="l"/>
                </a:tabLst>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1.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Historie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vývoj</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trhu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práce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jeho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vztah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k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genderovým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nerovnostem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endParaRPr lang="cs-CZ" sz="2400" b="0" strike="noStrike" spc="-1" dirty="0">
                <a:latin typeface="Times New Roman" panose="02020603050405020304" pitchFamily="18" charset="0"/>
                <a:cs typeface="Times New Roman" panose="02020603050405020304" pitchFamily="18" charset="0"/>
              </a:endParaRPr>
            </a:p>
          </p:txBody>
        </p:sp>
        <p:cxnSp>
          <p:nvCxnSpPr>
            <p:cNvPr id="277" name="Google Shape;114;p2"/>
            <p:cNvCxnSpPr/>
            <p:nvPr/>
          </p:nvCxnSpPr>
          <p:spPr>
            <a:xfrm>
              <a:off x="1666800" y="2212560"/>
              <a:ext cx="2084760" cy="360"/>
            </a:xfrm>
            <a:prstGeom prst="straightConnector1">
              <a:avLst/>
            </a:prstGeom>
            <a:ln w="12700">
              <a:solidFill>
                <a:srgbClr val="BFC8E3"/>
              </a:solidFill>
              <a:miter/>
            </a:ln>
          </p:spPr>
        </p:cxnSp>
        <p:sp>
          <p:nvSpPr>
            <p:cNvPr id="279" name="Google Shape;116;p2"/>
            <p:cNvSpPr/>
            <p:nvPr/>
          </p:nvSpPr>
          <p:spPr>
            <a:xfrm>
              <a:off x="1406340" y="2259804"/>
              <a:ext cx="9328680" cy="8481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06560" anchor="t">
              <a:noAutofit/>
            </a:bodyPr>
            <a:lstStyle/>
            <a:p>
              <a:pPr>
                <a:lnSpc>
                  <a:spcPct val="90000"/>
                </a:lnSpc>
                <a:tabLst>
                  <a:tab pos="0" algn="l"/>
                </a:tabLst>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2.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specifické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charakteristiky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úrovni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management</a:t>
              </a:r>
              <a:r>
                <a:rPr lang="cs-CZ" sz="2400"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pracovišt</a:t>
              </a: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endParaRPr lang="cs-CZ" sz="2400" b="0" strike="noStrike" spc="-1" dirty="0">
                <a:latin typeface="Times New Roman" panose="02020603050405020304" pitchFamily="18" charset="0"/>
                <a:cs typeface="Times New Roman" panose="02020603050405020304" pitchFamily="18" charset="0"/>
              </a:endParaRPr>
            </a:p>
          </p:txBody>
        </p:sp>
        <p:cxnSp>
          <p:nvCxnSpPr>
            <p:cNvPr id="280" name="Google Shape;117;p2"/>
            <p:cNvCxnSpPr/>
            <p:nvPr/>
          </p:nvCxnSpPr>
          <p:spPr>
            <a:xfrm>
              <a:off x="1666800" y="3103200"/>
              <a:ext cx="2084760" cy="360"/>
            </a:xfrm>
            <a:prstGeom prst="straightConnector1">
              <a:avLst/>
            </a:prstGeom>
            <a:ln w="12700">
              <a:solidFill>
                <a:srgbClr val="BFC8E3"/>
              </a:solidFill>
              <a:miter/>
            </a:ln>
          </p:spPr>
        </p:cxnSp>
        <p:sp>
          <p:nvSpPr>
            <p:cNvPr id="281" name="Google Shape;118;p2"/>
            <p:cNvSpPr/>
            <p:nvPr/>
          </p:nvSpPr>
          <p:spPr>
            <a:xfrm>
              <a:off x="1706040" y="3145680"/>
              <a:ext cx="2045160" cy="847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282" name="Google Shape;119;p2"/>
            <p:cNvSpPr/>
            <p:nvPr/>
          </p:nvSpPr>
          <p:spPr>
            <a:xfrm>
              <a:off x="1706040" y="3145680"/>
              <a:ext cx="2045160" cy="847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cxnSp>
          <p:nvCxnSpPr>
            <p:cNvPr id="283" name="Google Shape;120;p2"/>
            <p:cNvCxnSpPr/>
            <p:nvPr/>
          </p:nvCxnSpPr>
          <p:spPr>
            <a:xfrm>
              <a:off x="1666800" y="3993840"/>
              <a:ext cx="2084760" cy="360"/>
            </a:xfrm>
            <a:prstGeom prst="straightConnector1">
              <a:avLst/>
            </a:prstGeom>
            <a:ln w="12700">
              <a:solidFill>
                <a:srgbClr val="BFC8E3"/>
              </a:solidFill>
              <a:miter/>
            </a:ln>
          </p:spPr>
        </p:cxnSp>
        <p:sp>
          <p:nvSpPr>
            <p:cNvPr id="285" name="Google Shape;122;p2"/>
            <p:cNvSpPr/>
            <p:nvPr/>
          </p:nvSpPr>
          <p:spPr>
            <a:xfrm>
              <a:off x="1369157" y="3275805"/>
              <a:ext cx="7608600" cy="8481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06560" anchor="t">
              <a:noAutofit/>
            </a:bodyPr>
            <a:lstStyle/>
            <a:p>
              <a:pPr>
                <a:lnSpc>
                  <a:spcPct val="90000"/>
                </a:lnSpc>
                <a:tabLst>
                  <a:tab pos="0" algn="l"/>
                </a:tabLst>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3.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Mikro</a:t>
              </a:r>
              <a:r>
                <a:rPr lang="cs-CZ" sz="2400" spc="-1" dirty="0">
                  <a:solidFill>
                    <a:schemeClr val="accent1"/>
                  </a:solidFill>
                  <a:latin typeface="Times New Roman" panose="02020603050405020304" pitchFamily="18" charset="0"/>
                  <a:ea typeface="AngsanaUPC"/>
                  <a:cs typeface="Times New Roman" panose="02020603050405020304" pitchFamily="18" charset="0"/>
                </a:rPr>
                <a:t> a makro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politika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organizacích</a:t>
              </a:r>
              <a:endParaRPr lang="cs-CZ" sz="2400" b="0" strike="noStrike" spc="-1" dirty="0">
                <a:latin typeface="Times New Roman" panose="02020603050405020304" pitchFamily="18" charset="0"/>
                <a:cs typeface="Times New Roman" panose="02020603050405020304" pitchFamily="18" charset="0"/>
              </a:endParaRPr>
            </a:p>
          </p:txBody>
        </p:sp>
        <p:cxnSp>
          <p:nvCxnSpPr>
            <p:cNvPr id="286" name="Google Shape;123;p2"/>
            <p:cNvCxnSpPr/>
            <p:nvPr/>
          </p:nvCxnSpPr>
          <p:spPr>
            <a:xfrm>
              <a:off x="1666800" y="4884480"/>
              <a:ext cx="2084760" cy="360"/>
            </a:xfrm>
            <a:prstGeom prst="straightConnector1">
              <a:avLst/>
            </a:prstGeom>
            <a:ln w="12700">
              <a:solidFill>
                <a:srgbClr val="BFC8E3"/>
              </a:solidFill>
              <a:miter/>
            </a:ln>
          </p:spPr>
        </p:cxnSp>
        <p:sp>
          <p:nvSpPr>
            <p:cNvPr id="287" name="Google Shape;124;p2"/>
            <p:cNvSpPr/>
            <p:nvPr/>
          </p:nvSpPr>
          <p:spPr>
            <a:xfrm>
              <a:off x="1689120" y="4093560"/>
              <a:ext cx="8760240" cy="847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288" name="Google Shape;125;p2"/>
            <p:cNvSpPr/>
            <p:nvPr/>
          </p:nvSpPr>
          <p:spPr>
            <a:xfrm>
              <a:off x="1406340" y="4158300"/>
              <a:ext cx="8760240" cy="84816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06560" anchor="t">
              <a:noAutofit/>
            </a:bodyPr>
            <a:lstStyle/>
            <a:p>
              <a:pPr>
                <a:lnSpc>
                  <a:spcPct val="90000"/>
                </a:lnSpc>
                <a:tabLst>
                  <a:tab pos="0" algn="l"/>
                </a:tabLst>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4.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Definice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diferenciace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mezi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stereotypy,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předsudky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klišé</a:t>
              </a:r>
              <a:endParaRPr lang="cs-CZ" sz="2400" b="0" strike="noStrike" spc="-1" dirty="0">
                <a:latin typeface="Times New Roman" panose="02020603050405020304" pitchFamily="18" charset="0"/>
                <a:cs typeface="Times New Roman" panose="02020603050405020304" pitchFamily="18" charset="0"/>
              </a:endParaRPr>
            </a:p>
          </p:txBody>
        </p:sp>
      </p:grpSp>
      <p:pic>
        <p:nvPicPr>
          <p:cNvPr id="290" name="Google Shape;127;p2"/>
          <p:cNvPicPr/>
          <p:nvPr/>
        </p:nvPicPr>
        <p:blipFill>
          <a:blip r:embed="rId4"/>
          <a:stretch/>
        </p:blipFill>
        <p:spPr>
          <a:xfrm>
            <a:off x="11229840" y="869400"/>
            <a:ext cx="961920" cy="20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838080" y="365040"/>
            <a:ext cx="10515240" cy="1325160"/>
          </a:xfrm>
          <a:prstGeom prst="rect">
            <a:avLst/>
          </a:prstGeom>
          <a:solidFill>
            <a:srgbClr val="B3C6E7"/>
          </a:solidFill>
          <a:ln w="0">
            <a:noFill/>
          </a:ln>
        </p:spPr>
        <p:txBody>
          <a:bodyPr anchor="ctr">
            <a:normAutofit/>
          </a:bodyPr>
          <a:lstStyle/>
          <a:p>
            <a:pPr indent="0">
              <a:lnSpc>
                <a:spcPct val="90000"/>
              </a:lnSpc>
              <a:buNone/>
              <a:tabLst>
                <a:tab pos="0" algn="l"/>
              </a:tabLst>
            </a:pP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Formální</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neformální</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moc</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93" name="PlaceHolder 2"/>
          <p:cNvSpPr>
            <a:spLocks noGrp="1"/>
          </p:cNvSpPr>
          <p:nvPr>
            <p:ph/>
          </p:nvPr>
        </p:nvSpPr>
        <p:spPr>
          <a:xfrm>
            <a:off x="838080" y="1825560"/>
            <a:ext cx="10515240" cy="4350960"/>
          </a:xfrm>
          <a:prstGeom prst="rect">
            <a:avLst/>
          </a:prstGeom>
          <a:noFill/>
          <a:ln w="0">
            <a:noFill/>
          </a:ln>
        </p:spPr>
        <p:txBody>
          <a:bodyPr anchor="t">
            <a:normAutofit fontScale="93000"/>
          </a:bodyPr>
          <a:lstStyle/>
          <a:p>
            <a:pPr marL="228600" indent="-228600">
              <a:lnSpc>
                <a:spcPct val="90000"/>
              </a:lnSpc>
              <a:buClr>
                <a:srgbClr val="000000"/>
              </a:buClr>
              <a:buFont typeface="Arial"/>
              <a:buChar char="•"/>
            </a:pP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Formální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moc</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pochází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z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oficiální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pozice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člověk</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zastává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rámci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nebo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sociální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struktury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tabLst>
                <a:tab pos="0" algn="l"/>
              </a:tabLst>
            </a:pPr>
            <a:r>
              <a:rPr lang="cs-CZ" sz="2400" b="1" spc="-1" dirty="0" err="1">
                <a:solidFill>
                  <a:schemeClr val="accent1"/>
                </a:solidFill>
                <a:latin typeface="Times New Roman" panose="02020603050405020304" pitchFamily="18" charset="0"/>
                <a:ea typeface="AngsanaUPC"/>
                <a:cs typeface="Times New Roman" panose="02020603050405020304" pitchFamily="18" charset="0"/>
              </a:rPr>
              <a:t>Nef</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ormální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moc</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nepochází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z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oficiální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pozice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ale z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respektu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uznání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člověk</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získal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od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členů</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skupiny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Tento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respekt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uznání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umožňují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jednotlivci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ovlivňovat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své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vrstevníky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způsobem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ostatní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skupině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nemohou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spcBef>
                <a:spcPts val="1417"/>
              </a:spcBef>
              <a:buClr>
                <a:srgbClr val="000000"/>
              </a:buClr>
              <a:buFont typeface="Arial"/>
              <a:buChar char="•"/>
              <a:tabLst>
                <a:tab pos="0" algn="l"/>
              </a:tabLst>
            </a:pPr>
            <a:r>
              <a:rPr lang="cs-CZ" sz="2400" b="1" spc="-1" dirty="0">
                <a:solidFill>
                  <a:schemeClr val="accent1"/>
                </a:solidFill>
                <a:latin typeface="Times New Roman" panose="02020603050405020304" pitchFamily="18" charset="0"/>
                <a:ea typeface="AngsanaUPC"/>
                <a:cs typeface="Times New Roman" panose="02020603050405020304" pitchFamily="18" charset="0"/>
              </a:rPr>
              <a:t>N</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eformální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moc</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tím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známý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jako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velmi</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kompetentní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zkušený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tom, co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dělá</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spcBef>
                <a:spcPts val="1417"/>
              </a:spcBef>
              <a:buClr>
                <a:srgbClr val="000000"/>
              </a:buClr>
              <a:buFont typeface="Arial"/>
              <a:buChar char="•"/>
              <a:tabLst>
                <a:tab pos="0" algn="l"/>
              </a:tabLst>
            </a:pPr>
            <a:r>
              <a:rPr lang="cs-CZ" sz="2400" b="1" spc="-1" dirty="0">
                <a:solidFill>
                  <a:schemeClr val="accent1"/>
                </a:solidFill>
                <a:latin typeface="Times New Roman" panose="02020603050405020304" pitchFamily="18" charset="0"/>
                <a:ea typeface="AngsanaUPC"/>
                <a:cs typeface="Times New Roman" panose="02020603050405020304" pitchFamily="18" charset="0"/>
              </a:rPr>
              <a:t>N</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eformální</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mo</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tím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sympatický</a:t>
            </a:r>
            <a:r>
              <a:rPr lang="en-US" sz="2400" b="1"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1" strike="noStrike" spc="-1" dirty="0" err="1">
                <a:solidFill>
                  <a:schemeClr val="accent1"/>
                </a:solidFill>
                <a:latin typeface="Times New Roman" panose="02020603050405020304" pitchFamily="18" charset="0"/>
                <a:ea typeface="AngsanaUPC"/>
                <a:cs typeface="Times New Roman" panose="02020603050405020304" pitchFamily="18" charset="0"/>
              </a:rPr>
              <a:t>charismatický</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685800" indent="0">
              <a:lnSpc>
                <a:spcPct val="90000"/>
              </a:lnSpc>
              <a:spcBef>
                <a:spcPts val="499"/>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685800" indent="0">
              <a:lnSpc>
                <a:spcPct val="90000"/>
              </a:lnSpc>
              <a:spcBef>
                <a:spcPts val="499"/>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94" name="Google Shape;324;p21"/>
          <p:cNvPicPr/>
          <p:nvPr/>
        </p:nvPicPr>
        <p:blipFill>
          <a:blip r:embed="rId3"/>
          <a:stretch/>
        </p:blipFill>
        <p:spPr>
          <a:xfrm>
            <a:off x="11229840" y="2537280"/>
            <a:ext cx="961920" cy="2057400"/>
          </a:xfrm>
          <a:prstGeom prst="rect">
            <a:avLst/>
          </a:prstGeom>
          <a:ln w="0">
            <a:noFill/>
          </a:ln>
        </p:spPr>
      </p:pic>
      <p:pic>
        <p:nvPicPr>
          <p:cNvPr id="395" name="Google Shape;325;p21"/>
          <p:cNvPicPr/>
          <p:nvPr/>
        </p:nvPicPr>
        <p:blipFill>
          <a:blip r:embed="rId4"/>
          <a:stretch/>
        </p:blipFill>
        <p:spPr>
          <a:xfrm>
            <a:off x="11115360" y="4320720"/>
            <a:ext cx="1076400" cy="253692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331;p22"/>
          <p:cNvSpPr/>
          <p:nvPr/>
        </p:nvSpPr>
        <p:spPr>
          <a:xfrm>
            <a:off x="825480" y="1255320"/>
            <a:ext cx="10515240" cy="1569660"/>
          </a:xfrm>
          <a:prstGeom prst="rect">
            <a:avLst/>
          </a:prstGeom>
          <a:solidFill>
            <a:srgbClr val="C9DAF8"/>
          </a:solid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Vytvořte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skupinu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3-4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lidí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Diskutujte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prohlášeních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jednom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každé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skupině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o tom, jak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vaše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vedou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co by se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tím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dalo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udělat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algn="ctr">
              <a:lnSpc>
                <a:spcPct val="100000"/>
              </a:lnSpc>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Jaká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zde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role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formálních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neformálních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vůdců</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algn="ctr">
              <a:lnSpc>
                <a:spcPct val="100000"/>
              </a:lnSpc>
              <a:tabLst>
                <a:tab pos="0" algn="l"/>
              </a:tabLst>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(10 min.)</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sp>
        <p:nvSpPr>
          <p:cNvPr id="397" name="PlaceHolder 1"/>
          <p:cNvSpPr>
            <a:spLocks noGrp="1"/>
          </p:cNvSpPr>
          <p:nvPr>
            <p:ph type="title"/>
          </p:nvPr>
        </p:nvSpPr>
        <p:spPr>
          <a:xfrm>
            <a:off x="426240" y="204480"/>
            <a:ext cx="10515240" cy="936000"/>
          </a:xfrm>
          <a:prstGeom prst="rect">
            <a:avLst/>
          </a:prstGeom>
          <a:noFill/>
          <a:ln w="0">
            <a:noFill/>
          </a:ln>
        </p:spPr>
        <p:txBody>
          <a:bodyPr anchor="ctr">
            <a:normAutofit/>
          </a:bodyPr>
          <a:lstStyle/>
          <a:p>
            <a:pPr indent="0">
              <a:lnSpc>
                <a:spcPct val="90000"/>
              </a:lnSpc>
              <a:buNone/>
              <a:tabLst>
                <a:tab pos="0" algn="l"/>
              </a:tabLst>
            </a:pP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Praktické</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příklady</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pic>
        <p:nvPicPr>
          <p:cNvPr id="398" name="Google Shape;333;p22"/>
          <p:cNvPicPr/>
          <p:nvPr/>
        </p:nvPicPr>
        <p:blipFill>
          <a:blip r:embed="rId3"/>
          <a:stretch/>
        </p:blipFill>
        <p:spPr>
          <a:xfrm>
            <a:off x="11213640" y="2537280"/>
            <a:ext cx="961920" cy="2057400"/>
          </a:xfrm>
          <a:prstGeom prst="rect">
            <a:avLst/>
          </a:prstGeom>
          <a:ln w="0">
            <a:noFill/>
          </a:ln>
        </p:spPr>
      </p:pic>
      <p:pic>
        <p:nvPicPr>
          <p:cNvPr id="399" name="Google Shape;334;p22"/>
          <p:cNvPicPr/>
          <p:nvPr/>
        </p:nvPicPr>
        <p:blipFill>
          <a:blip r:embed="rId4"/>
          <a:stretch/>
        </p:blipFill>
        <p:spPr>
          <a:xfrm>
            <a:off x="11099160" y="4320720"/>
            <a:ext cx="1076400" cy="2536920"/>
          </a:xfrm>
          <a:prstGeom prst="rect">
            <a:avLst/>
          </a:prstGeom>
          <a:ln w="0">
            <a:noFill/>
          </a:ln>
        </p:spPr>
      </p:pic>
      <p:sp>
        <p:nvSpPr>
          <p:cNvPr id="400" name="Google Shape;335;p22"/>
          <p:cNvSpPr/>
          <p:nvPr/>
        </p:nvSpPr>
        <p:spPr>
          <a:xfrm>
            <a:off x="968760" y="4250520"/>
            <a:ext cx="10515240" cy="1938992"/>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indent="-171360">
              <a:lnSpc>
                <a:spcPct val="100000"/>
              </a:lnSpc>
              <a:buClr>
                <a:srgbClr val="000000"/>
              </a:buClr>
              <a:buFont typeface="Noto Sans Symbols"/>
              <a:buChar char="⮚"/>
            </a:pP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Zaměřte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systémové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problémy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udržují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atmosféru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ticha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bojovnou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kulturu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atmosféru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marnosti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trike="noStrike" spc="-1" dirty="0">
              <a:solidFill>
                <a:schemeClr val="accent1"/>
              </a:solidFill>
              <a:latin typeface="Times New Roman" panose="02020603050405020304" pitchFamily="18" charset="0"/>
              <a:cs typeface="Times New Roman" panose="02020603050405020304" pitchFamily="18" charset="0"/>
            </a:endParaRPr>
          </a:p>
          <a:p>
            <a:pPr indent="-171360">
              <a:lnSpc>
                <a:spcPct val="100000"/>
              </a:lnSpc>
              <a:buClr>
                <a:srgbClr val="000000"/>
              </a:buClr>
              <a:buFont typeface="Noto Sans Symbols"/>
              <a:buChar char="⮚"/>
            </a:pP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Postavte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rigidním</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standardům</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maskulinity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zaměřte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systémové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problémy</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zvyšují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mužskou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úzkost</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mezi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muži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pracovišti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trike="noStrike" spc="-1" dirty="0">
              <a:solidFill>
                <a:schemeClr val="accent1"/>
              </a:solidFill>
              <a:latin typeface="Times New Roman" panose="02020603050405020304" pitchFamily="18" charset="0"/>
              <a:cs typeface="Times New Roman" panose="02020603050405020304" pitchFamily="18" charset="0"/>
            </a:endParaRPr>
          </a:p>
          <a:p>
            <a:pPr indent="-171360">
              <a:lnSpc>
                <a:spcPct val="100000"/>
              </a:lnSpc>
              <a:buClr>
                <a:srgbClr val="000000"/>
              </a:buClr>
              <a:buFont typeface="Noto Sans Symbols"/>
              <a:buChar char="⮚"/>
            </a:pP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Vytvořte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prostředí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kde</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manažeři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otevření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zaměstnanci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strike="noStrike" spc="-1" dirty="0" err="1">
                <a:solidFill>
                  <a:schemeClr val="accent1"/>
                </a:solidFill>
                <a:latin typeface="Times New Roman" panose="02020603050405020304" pitchFamily="18" charset="0"/>
                <a:ea typeface="AngsanaUPC"/>
                <a:cs typeface="Times New Roman" panose="02020603050405020304" pitchFamily="18" charset="0"/>
              </a:rPr>
              <a:t>cítí</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cs-CZ" sz="2400" strike="noStrike" spc="-1" dirty="0">
                <a:solidFill>
                  <a:schemeClr val="accent1"/>
                </a:solidFill>
                <a:latin typeface="Times New Roman" panose="02020603050405020304" pitchFamily="18" charset="0"/>
                <a:ea typeface="AngsanaUPC"/>
                <a:cs typeface="Times New Roman" panose="02020603050405020304" pitchFamily="18" charset="0"/>
              </a:rPr>
              <a:t>být slyšeni</a:t>
            </a:r>
            <a:r>
              <a:rPr lang="en-US" sz="240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strike="noStrike" spc="-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722460" y="422214"/>
            <a:ext cx="10747080" cy="752760"/>
          </a:xfrm>
          <a:prstGeom prst="rect">
            <a:avLst/>
          </a:prstGeom>
          <a:noFill/>
          <a:ln w="0">
            <a:noFill/>
          </a:ln>
        </p:spPr>
        <p:txBody>
          <a:bodyPr anchor="ctr">
            <a:normAutofit/>
          </a:bodyPr>
          <a:lstStyle/>
          <a:p>
            <a:pPr indent="0">
              <a:lnSpc>
                <a:spcPct val="90000"/>
              </a:lnSpc>
              <a:buNone/>
              <a:tabLst>
                <a:tab pos="0" algn="l"/>
              </a:tabLst>
            </a:pPr>
            <a:r>
              <a:rPr lang="en-US" sz="4400" b="0" strike="noStrike" spc="-1" dirty="0" err="1">
                <a:solidFill>
                  <a:srgbClr val="002060"/>
                </a:solidFill>
                <a:latin typeface="Times New Roman" panose="02020603050405020304" pitchFamily="18" charset="0"/>
                <a:ea typeface="AngsanaUPC"/>
                <a:cs typeface="Times New Roman" panose="02020603050405020304" pitchFamily="18" charset="0"/>
              </a:rPr>
              <a:t>Citace</a:t>
            </a:r>
            <a:endParaRPr lang="cs-CZ" sz="44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402" name="PlaceHolder 2"/>
          <p:cNvSpPr>
            <a:spLocks noGrp="1"/>
          </p:cNvSpPr>
          <p:nvPr>
            <p:ph/>
          </p:nvPr>
        </p:nvSpPr>
        <p:spPr>
          <a:xfrm>
            <a:off x="658210" y="1373907"/>
            <a:ext cx="11658240" cy="5284800"/>
          </a:xfrm>
          <a:prstGeom prst="rect">
            <a:avLst/>
          </a:prstGeom>
          <a:noFill/>
          <a:ln w="0">
            <a:noFill/>
          </a:ln>
        </p:spPr>
        <p:txBody>
          <a:bodyPr anchor="t">
            <a:noAutofit/>
          </a:bodyPr>
          <a:lstStyle/>
          <a:p>
            <a:pPr marL="228600" indent="-203040">
              <a:lnSpc>
                <a:spcPct val="100000"/>
              </a:lnSpc>
              <a:buClr>
                <a:srgbClr val="000000"/>
              </a:buClr>
              <a:buFont typeface="Arial"/>
              <a:buChar char="•"/>
            </a:pP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Sowon</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Kim, Giuliano Bianchi, Maria José Bosch (2020). An Examination of the Impact of Macro Context on Women CEOs in the Hospitality Industry. // in The New Ideal Worker (pp.251-265). https://www.researchgate.net/publication/334113553_An_Examination_of_the_Impact_of_Macro_Context_on_Women_CEOs_in_the_Hospitality_Industry</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Hinchliffe, E. (2021). </a:t>
            </a:r>
            <a:r>
              <a:rPr lang="en-US" sz="16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3"/>
              </a:rPr>
              <a:t>The number of women running Global 500 businesses soars to an all-time high</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a:t>
            </a:r>
            <a:r>
              <a:rPr lang="en-US" sz="1600" b="0" i="1" strike="noStrike" spc="-1" dirty="0">
                <a:solidFill>
                  <a:schemeClr val="dk1"/>
                </a:solidFill>
                <a:latin typeface="Times New Roman" panose="02020603050405020304" pitchFamily="18" charset="0"/>
                <a:ea typeface="AngsanaUPC"/>
                <a:cs typeface="Times New Roman" panose="02020603050405020304" pitchFamily="18" charset="0"/>
              </a:rPr>
              <a:t>Fortune.</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Gender matters: Rethinking violence in tourism. Annals of Tourism Research, J o u r n a l h o m e p a g e : h t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t</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p s : / / w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w</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w</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 j o u r n a l s . e l s e v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i</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e r . c o m / a n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n</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a l s - o f -t o u r </a:t>
            </a:r>
            <a:r>
              <a:rPr lang="en-US" sz="1600" b="0" strike="noStrike" spc="-1" dirty="0" err="1">
                <a:solidFill>
                  <a:schemeClr val="dk1"/>
                </a:solidFill>
                <a:latin typeface="Times New Roman" panose="02020603050405020304" pitchFamily="18" charset="0"/>
                <a:ea typeface="AngsanaUPC"/>
                <a:cs typeface="Times New Roman" panose="02020603050405020304" pitchFamily="18" charset="0"/>
              </a:rPr>
              <a:t>i</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 s m - r e s e a r c h   https://www.sciencedirect.com/science/article/pii/S0160738321000050#bbb0075</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Harvard Business Review, Power and Politics in Organizational Life (</a:t>
            </a:r>
            <a:r>
              <a:rPr lang="en-US" sz="16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4"/>
              </a:rPr>
              <a:t>https://hbr.org/1970/05/power-and-politics-in-organizational-life</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Annals of Tourism Research, Volume 88, May 2021, Gender matters: Rethinking violence in tourism (</a:t>
            </a:r>
            <a:r>
              <a:rPr lang="en-US" sz="16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5"/>
              </a:rPr>
              <a:t>https://www.sciencedirect.com/science/article/pii/S0160738321000050</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WORKPLACES THAT WORK FOR WOMEN, 60 years Catalyst  (</a:t>
            </a:r>
            <a:r>
              <a:rPr lang="en-US" sz="16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6"/>
              </a:rPr>
              <a:t>https://www.catalyst.org/research/workplace-sexism-climates/</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Protecting migrant workers from exploitation in the EU: workers’ perspectives</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185760" indent="0">
              <a:lnSpc>
                <a:spcPct val="100000"/>
              </a:lnSpc>
              <a:spcBef>
                <a:spcPts val="1001"/>
              </a:spcBef>
              <a:buNone/>
              <a:tabLst>
                <a:tab pos="0" algn="l"/>
              </a:tabLst>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(https://fra.europa.eu/sites/default/files/fra_uploads/fra-2019-severe-labour-exploitation-workers-perspectives_en.pdf)</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228600" indent="-203040">
              <a:lnSpc>
                <a:spcPct val="100000"/>
              </a:lnSpc>
              <a:spcBef>
                <a:spcPts val="1001"/>
              </a:spcBef>
              <a:buClr>
                <a:srgbClr val="000000"/>
              </a:buClr>
              <a:buFont typeface="Arial"/>
              <a:buChar char="•"/>
              <a:tabLst>
                <a:tab pos="0" algn="l"/>
              </a:tabLst>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Same job, different income: withdrawing EU migrants’ benefits would violate an EU founding principle</a:t>
            </a:r>
            <a:endParaRPr lang="cs-CZ" sz="1600" b="0" strike="noStrike" spc="-1" dirty="0">
              <a:solidFill>
                <a:srgbClr val="000000"/>
              </a:solidFill>
              <a:latin typeface="Times New Roman" panose="02020603050405020304" pitchFamily="18" charset="0"/>
              <a:cs typeface="Times New Roman" panose="02020603050405020304" pitchFamily="18" charset="0"/>
            </a:endParaRPr>
          </a:p>
          <a:p>
            <a:pPr marL="185760" indent="0">
              <a:lnSpc>
                <a:spcPct val="100000"/>
              </a:lnSpc>
              <a:spcBef>
                <a:spcPts val="499"/>
              </a:spcBef>
              <a:buNone/>
              <a:tabLst>
                <a:tab pos="0" algn="l"/>
              </a:tabLst>
            </a:pP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t>
            </a:r>
            <a:r>
              <a:rPr lang="en-US" sz="16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7"/>
              </a:rPr>
              <a:t>https://blogs.lse.ac.uk/brexit/2015/11/17/in-work-benefits-for-migrants-digging-a-hole/</a:t>
            </a:r>
            <a:r>
              <a:rPr lang="en-US" sz="1600" b="0" strike="noStrike" spc="-1" dirty="0">
                <a:solidFill>
                  <a:schemeClr val="dk1"/>
                </a:solidFill>
                <a:latin typeface="Times New Roman" panose="02020603050405020304" pitchFamily="18" charset="0"/>
                <a:ea typeface="AngsanaUPC"/>
                <a:cs typeface="Times New Roman" panose="02020603050405020304" pitchFamily="18" charset="0"/>
              </a:rPr>
              <a:t>)</a:t>
            </a:r>
            <a:endParaRPr lang="cs-CZ" sz="16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403" name="Google Shape;343;p23"/>
          <p:cNvPicPr/>
          <p:nvPr/>
        </p:nvPicPr>
        <p:blipFill>
          <a:blip r:embed="rId8"/>
          <a:stretch/>
        </p:blipFill>
        <p:spPr>
          <a:xfrm>
            <a:off x="11115360" y="4320720"/>
            <a:ext cx="1076400" cy="253692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title"/>
          </p:nvPr>
        </p:nvSpPr>
        <p:spPr>
          <a:xfrm>
            <a:off x="838080" y="365040"/>
            <a:ext cx="10515240" cy="739440"/>
          </a:xfrm>
          <a:prstGeom prst="rect">
            <a:avLst/>
          </a:prstGeom>
          <a:noFill/>
          <a:ln w="0">
            <a:noFill/>
          </a:ln>
        </p:spPr>
        <p:txBody>
          <a:bodyPr anchor="ctr">
            <a:normAutofit/>
          </a:bodyPr>
          <a:lstStyle/>
          <a:p>
            <a:pPr indent="0">
              <a:lnSpc>
                <a:spcPct val="90000"/>
              </a:lnSpc>
              <a:buNone/>
              <a:tabLst>
                <a:tab pos="0" algn="l"/>
              </a:tabLst>
            </a:pPr>
            <a:r>
              <a:rPr lang="en-US" sz="4400" b="0" strike="noStrike" spc="-1" dirty="0" err="1">
                <a:solidFill>
                  <a:schemeClr val="dk1"/>
                </a:solidFill>
                <a:latin typeface="Times New Roman" panose="02020603050405020304" pitchFamily="18" charset="0"/>
                <a:ea typeface="AngsanaUPC"/>
                <a:cs typeface="Times New Roman" panose="02020603050405020304" pitchFamily="18" charset="0"/>
              </a:rPr>
              <a:t>Citac</a:t>
            </a:r>
            <a:r>
              <a:rPr lang="cs-CZ" sz="4400" b="0" strike="noStrike" spc="-1" dirty="0">
                <a:solidFill>
                  <a:schemeClr val="dk1"/>
                </a:solidFill>
                <a:latin typeface="Times New Roman" panose="02020603050405020304" pitchFamily="18" charset="0"/>
                <a:ea typeface="AngsanaUPC"/>
                <a:cs typeface="Times New Roman" panose="02020603050405020304" pitchFamily="18" charset="0"/>
              </a:rPr>
              <a:t>e</a:t>
            </a:r>
            <a:endParaRPr lang="cs-CZ" sz="4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405" name="PlaceHolder 2"/>
          <p:cNvSpPr>
            <a:spLocks noGrp="1"/>
          </p:cNvSpPr>
          <p:nvPr>
            <p:ph/>
          </p:nvPr>
        </p:nvSpPr>
        <p:spPr>
          <a:xfrm>
            <a:off x="838080" y="1253160"/>
            <a:ext cx="10515240" cy="4350960"/>
          </a:xfrm>
          <a:prstGeom prst="rect">
            <a:avLst/>
          </a:prstGeom>
          <a:noFill/>
          <a:ln w="0">
            <a:noFill/>
          </a:ln>
        </p:spPr>
        <p:txBody>
          <a:bodyPr anchor="t">
            <a:normAutofit/>
          </a:bodyPr>
          <a:lstStyle/>
          <a:p>
            <a:pPr marL="228600" indent="-228600">
              <a:lnSpc>
                <a:spcPct val="100000"/>
              </a:lnSpc>
              <a:buClr>
                <a:srgbClr val="000000"/>
              </a:buClr>
              <a:buFont typeface="Arial"/>
              <a:buChar char="•"/>
            </a:pP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TOURISM’S DIRTY SECRET: THE EXPLOITATION OF HOTEL HOUSEKEEPERS: </a:t>
            </a:r>
            <a:r>
              <a:rPr lang="en-US" sz="2400" b="0" strike="noStrike" spc="-1" dirty="0" err="1">
                <a:solidFill>
                  <a:schemeClr val="dk1"/>
                </a:solidFill>
                <a:latin typeface="Times New Roman" panose="02020603050405020304" pitchFamily="18" charset="0"/>
                <a:ea typeface="AngsanaUPC"/>
                <a:cs typeface="Times New Roman" panose="02020603050405020304" pitchFamily="18" charset="0"/>
              </a:rPr>
              <a:t>oxfam</a:t>
            </a: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dk1"/>
                </a:solidFill>
                <a:latin typeface="Times New Roman" panose="02020603050405020304" pitchFamily="18" charset="0"/>
                <a:ea typeface="AngsanaUPC"/>
                <a:cs typeface="Times New Roman" panose="02020603050405020304" pitchFamily="18" charset="0"/>
              </a:rPr>
              <a:t>canada</a:t>
            </a: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 report.  (</a:t>
            </a:r>
            <a:r>
              <a:rPr lang="en-US" sz="2400" b="0" u="sng" strike="noStrike" spc="-1" dirty="0">
                <a:solidFill>
                  <a:schemeClr val="hlink"/>
                </a:solidFill>
                <a:uFillTx/>
                <a:latin typeface="Times New Roman" panose="02020603050405020304" pitchFamily="18" charset="0"/>
                <a:ea typeface="AngsanaUPC"/>
                <a:cs typeface="Times New Roman" panose="02020603050405020304" pitchFamily="18" charset="0"/>
                <a:hlinkClick r:id="rId3"/>
              </a:rPr>
              <a:t>https://oxfamilibrary.openrepository.com/bitstream/handle/10546/620355/rr-tourisms-dirty-secret-</a:t>
            </a: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	171017-en.pdf%3Bjsessionid=793604C2A572759E16008BC94B70C503?sequence=1)</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228600">
              <a:lnSpc>
                <a:spcPct val="100000"/>
              </a:lnSpc>
              <a:spcBef>
                <a:spcPts val="1001"/>
              </a:spcBef>
              <a:buClr>
                <a:srgbClr val="000000"/>
              </a:buClr>
              <a:buFont typeface="Arial"/>
              <a:buChar char="•"/>
            </a:pP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https://www.catalyst.org/research/women-in-management/</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0">
              <a:lnSpc>
                <a:spcPct val="100000"/>
              </a:lnSpc>
              <a:spcBef>
                <a:spcPts val="1001"/>
              </a:spcBef>
              <a:buNone/>
              <a:tabLst>
                <a:tab pos="0" algn="l"/>
              </a:tabLst>
            </a:pPr>
            <a:endParaRPr lang="cs-CZ" sz="2400" b="0" strike="noStrike" spc="-1" dirty="0">
              <a:solidFill>
                <a:srgbClr val="000000"/>
              </a:solidFill>
              <a:latin typeface="Arial"/>
            </a:endParaRPr>
          </a:p>
          <a:p>
            <a:pPr marL="228600" indent="0">
              <a:lnSpc>
                <a:spcPct val="90000"/>
              </a:lnSpc>
              <a:spcBef>
                <a:spcPts val="1001"/>
              </a:spcBef>
              <a:buNone/>
              <a:tabLst>
                <a:tab pos="0" algn="l"/>
              </a:tabLst>
            </a:pPr>
            <a:endParaRPr lang="cs-CZ" sz="2400" b="0" strike="noStrike" spc="-1" dirty="0">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06" name="Google Shape;355;p25"/>
          <p:cNvPicPr/>
          <p:nvPr/>
        </p:nvPicPr>
        <p:blipFill>
          <a:blip r:embed="rId2"/>
          <a:srcRect b="15728"/>
          <a:stretch/>
        </p:blipFill>
        <p:spPr>
          <a:xfrm>
            <a:off x="0" y="0"/>
            <a:ext cx="12191760" cy="6857640"/>
          </a:xfrm>
          <a:prstGeom prst="rect">
            <a:avLst/>
          </a:prstGeom>
          <a:ln w="0">
            <a:noFill/>
          </a:ln>
        </p:spPr>
      </p:pic>
      <p:sp>
        <p:nvSpPr>
          <p:cNvPr id="407" name="Google Shape;356;p25"/>
          <p:cNvSpPr/>
          <p:nvPr/>
        </p:nvSpPr>
        <p:spPr>
          <a:xfrm>
            <a:off x="0" y="5320080"/>
            <a:ext cx="12191760" cy="736200"/>
          </a:xfrm>
          <a:prstGeom prst="rect">
            <a:avLst/>
          </a:prstGeom>
          <a:solidFill>
            <a:schemeClr val="lt1">
              <a:alpha val="93000"/>
            </a:schemeClr>
          </a:solidFill>
          <a:ln w="0">
            <a:noFill/>
          </a:ln>
        </p:spPr>
        <p:style>
          <a:lnRef idx="0">
            <a:scrgbClr r="0" g="0" b="0"/>
          </a:lnRef>
          <a:fillRef idx="0">
            <a:scrgbClr r="0" g="0" b="0"/>
          </a:fillRef>
          <a:effectRef idx="0">
            <a:scrgbClr r="0" g="0" b="0"/>
          </a:effectRef>
          <a:fontRef idx="minor"/>
        </p:style>
        <p:txBody>
          <a:bodyPr/>
          <a:lstStyle/>
          <a:p>
            <a:endParaRPr lang="cs-CZ"/>
          </a:p>
        </p:txBody>
      </p:sp>
      <p:sp>
        <p:nvSpPr>
          <p:cNvPr id="408" name="PlaceHolder 1"/>
          <p:cNvSpPr>
            <a:spLocks noGrp="1"/>
          </p:cNvSpPr>
          <p:nvPr>
            <p:ph type="title"/>
          </p:nvPr>
        </p:nvSpPr>
        <p:spPr>
          <a:xfrm>
            <a:off x="523800" y="5317200"/>
            <a:ext cx="11210400" cy="744480"/>
          </a:xfrm>
          <a:prstGeom prst="rect">
            <a:avLst/>
          </a:prstGeom>
          <a:noFill/>
          <a:ln w="0">
            <a:noFill/>
          </a:ln>
        </p:spPr>
        <p:txBody>
          <a:bodyPr anchor="ctr">
            <a:normAutofit/>
          </a:bodyPr>
          <a:lstStyle/>
          <a:p>
            <a:pPr indent="0" algn="ctr">
              <a:lnSpc>
                <a:spcPct val="90000"/>
              </a:lnSpc>
              <a:buNone/>
              <a:tabLst>
                <a:tab pos="0" algn="l"/>
              </a:tabLst>
            </a:pPr>
            <a:r>
              <a:rPr lang="en-US" sz="3600" b="0" strike="noStrike" spc="-1">
                <a:solidFill>
                  <a:srgbClr val="262626"/>
                </a:solidFill>
                <a:latin typeface="Calibri"/>
                <a:ea typeface="Calibri"/>
              </a:rPr>
              <a:t>Děkuji za pozornost</a:t>
            </a:r>
            <a:endParaRPr lang="cs-CZ" sz="3600" b="0" strike="noStrike" spc="-1">
              <a:solidFill>
                <a:srgbClr val="000000"/>
              </a:solidFill>
              <a:latin typeface="Arial"/>
            </a:endParaRPr>
          </a:p>
        </p:txBody>
      </p:sp>
      <p:cxnSp>
        <p:nvCxnSpPr>
          <p:cNvPr id="409" name="Google Shape;358;p25"/>
          <p:cNvCxnSpPr/>
          <p:nvPr/>
        </p:nvCxnSpPr>
        <p:spPr>
          <a:xfrm>
            <a:off x="0" y="5241960"/>
            <a:ext cx="12192120" cy="360"/>
          </a:xfrm>
          <a:prstGeom prst="straightConnector1">
            <a:avLst/>
          </a:prstGeom>
          <a:ln w="41275">
            <a:solidFill>
              <a:srgbClr val="FFFFFF">
                <a:alpha val="89803"/>
              </a:srgbClr>
            </a:solidFill>
            <a:miter/>
          </a:ln>
        </p:spPr>
      </p:cxnSp>
      <p:cxnSp>
        <p:nvCxnSpPr>
          <p:cNvPr id="410" name="Google Shape;359;p25"/>
          <p:cNvCxnSpPr/>
          <p:nvPr/>
        </p:nvCxnSpPr>
        <p:spPr>
          <a:xfrm>
            <a:off x="0" y="6134760"/>
            <a:ext cx="12192120" cy="360"/>
          </a:xfrm>
          <a:prstGeom prst="straightConnector1">
            <a:avLst/>
          </a:prstGeom>
          <a:ln w="41275">
            <a:solidFill>
              <a:srgbClr val="FFFFFF">
                <a:alpha val="89803"/>
              </a:srgbClr>
            </a:solidFill>
            <a:miter/>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additive="repl">
                                        <p:cTn id="7"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Google Shape;364;p26"/>
          <p:cNvPicPr/>
          <p:nvPr/>
        </p:nvPicPr>
        <p:blipFill>
          <a:blip r:embed="rId2"/>
          <a:stretch/>
        </p:blipFill>
        <p:spPr>
          <a:xfrm>
            <a:off x="-360" y="4071240"/>
            <a:ext cx="942840" cy="2095560"/>
          </a:xfrm>
          <a:prstGeom prst="rect">
            <a:avLst/>
          </a:prstGeom>
          <a:ln w="0">
            <a:noFill/>
          </a:ln>
        </p:spPr>
      </p:pic>
      <p:sp>
        <p:nvSpPr>
          <p:cNvPr id="412" name="PlaceHolder 1"/>
          <p:cNvSpPr>
            <a:spLocks noGrp="1"/>
          </p:cNvSpPr>
          <p:nvPr>
            <p:ph type="title"/>
          </p:nvPr>
        </p:nvSpPr>
        <p:spPr>
          <a:xfrm>
            <a:off x="359640" y="276480"/>
            <a:ext cx="10515240" cy="1325160"/>
          </a:xfrm>
          <a:prstGeom prst="rect">
            <a:avLst/>
          </a:prstGeom>
          <a:noFill/>
          <a:ln w="0">
            <a:noFill/>
          </a:ln>
        </p:spPr>
        <p:txBody>
          <a:bodyPr anchor="t">
            <a:normAutofit/>
          </a:bodyPr>
          <a:lstStyle/>
          <a:p>
            <a:pPr indent="0">
              <a:lnSpc>
                <a:spcPct val="90000"/>
              </a:lnSpc>
              <a:buNone/>
              <a:tabLst>
                <a:tab pos="0" algn="l"/>
              </a:tabLst>
            </a:pPr>
            <a:r>
              <a:rPr lang="en-US" sz="3600" b="1" strike="noStrike" spc="-1">
                <a:solidFill>
                  <a:schemeClr val="dk2"/>
                </a:solidFill>
                <a:latin typeface="Calibri"/>
                <a:ea typeface="Calibri"/>
              </a:rPr>
              <a:t>Partneři:</a:t>
            </a:r>
            <a:endParaRPr lang="cs-CZ" sz="3600" b="0" strike="noStrike" spc="-1">
              <a:solidFill>
                <a:srgbClr val="000000"/>
              </a:solidFill>
              <a:latin typeface="Arial"/>
            </a:endParaRPr>
          </a:p>
        </p:txBody>
      </p:sp>
      <p:sp>
        <p:nvSpPr>
          <p:cNvPr id="413" name="PlaceHolder 2"/>
          <p:cNvSpPr>
            <a:spLocks noGrp="1"/>
          </p:cNvSpPr>
          <p:nvPr>
            <p:ph type="sldNum" idx="26"/>
          </p:nvPr>
        </p:nvSpPr>
        <p:spPr>
          <a:xfrm>
            <a:off x="8610480" y="6356520"/>
            <a:ext cx="2742840" cy="364680"/>
          </a:xfrm>
          <a:prstGeom prst="rect">
            <a:avLst/>
          </a:prstGeom>
          <a:noFill/>
          <a:ln w="0">
            <a:noFill/>
          </a:ln>
        </p:spPr>
        <p:txBody>
          <a:bodyPr anchor="ctr">
            <a:no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7C9E19EE-E474-4CFE-99CB-1C33A82310FD}" type="slidenum">
              <a:rPr lang="en-US" sz="1200" b="0" strike="noStrike" spc="-1">
                <a:solidFill>
                  <a:srgbClr val="888888"/>
                </a:solidFill>
                <a:latin typeface="Calibri"/>
                <a:ea typeface="Calibri"/>
              </a:rPr>
              <a:t>25</a:t>
            </a:fld>
            <a:endParaRPr lang="cs-CZ" sz="1200" b="0" strike="noStrike" spc="-1">
              <a:latin typeface="Times New Roman"/>
            </a:endParaRPr>
          </a:p>
        </p:txBody>
      </p:sp>
      <p:sp>
        <p:nvSpPr>
          <p:cNvPr id="414" name="Google Shape;367;p26"/>
          <p:cNvSpPr/>
          <p:nvPr/>
        </p:nvSpPr>
        <p:spPr>
          <a:xfrm>
            <a:off x="359640" y="6400440"/>
            <a:ext cx="2736720" cy="2736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en-US" sz="1200" b="0" strike="noStrike" spc="-1">
                <a:solidFill>
                  <a:srgbClr val="6789B9"/>
                </a:solidFill>
                <a:latin typeface="Calibri"/>
                <a:ea typeface="Calibri"/>
              </a:rPr>
              <a:t>https://www.weedout.eu/</a:t>
            </a:r>
            <a:endParaRPr lang="cs-CZ" sz="1200" b="0" strike="noStrike" spc="-1">
              <a:latin typeface="Arial"/>
            </a:endParaRPr>
          </a:p>
        </p:txBody>
      </p:sp>
      <p:pic>
        <p:nvPicPr>
          <p:cNvPr id="415" name="Google Shape;368;p26"/>
          <p:cNvPicPr/>
          <p:nvPr/>
        </p:nvPicPr>
        <p:blipFill>
          <a:blip r:embed="rId3"/>
          <a:stretch/>
        </p:blipFill>
        <p:spPr>
          <a:xfrm>
            <a:off x="553680" y="1168920"/>
            <a:ext cx="3287520" cy="704880"/>
          </a:xfrm>
          <a:prstGeom prst="rect">
            <a:avLst/>
          </a:prstGeom>
          <a:ln w="0">
            <a:noFill/>
          </a:ln>
        </p:spPr>
      </p:pic>
      <p:sp>
        <p:nvSpPr>
          <p:cNvPr id="416" name="Google Shape;369;p26"/>
          <p:cNvSpPr/>
          <p:nvPr/>
        </p:nvSpPr>
        <p:spPr>
          <a:xfrm>
            <a:off x="317880" y="204156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4"/>
              </a:rPr>
              <a:t>Czech University of Life Sciences Prague</a:t>
            </a:r>
            <a:br>
              <a:rPr sz="1400"/>
            </a:br>
            <a:r>
              <a:rPr lang="en-US" sz="1400" b="0" strike="noStrike" spc="-1">
                <a:solidFill>
                  <a:schemeClr val="dk1"/>
                </a:solidFill>
                <a:latin typeface="Arial"/>
                <a:ea typeface="Arial"/>
              </a:rPr>
              <a:t>Czech Republic</a:t>
            </a:r>
            <a:endParaRPr lang="cs-CZ" sz="1400" b="0" strike="noStrike" spc="-1">
              <a:latin typeface="Arial"/>
            </a:endParaRPr>
          </a:p>
        </p:txBody>
      </p:sp>
      <p:pic>
        <p:nvPicPr>
          <p:cNvPr id="417" name="Google Shape;370;p26"/>
          <p:cNvPicPr/>
          <p:nvPr/>
        </p:nvPicPr>
        <p:blipFill>
          <a:blip r:embed="rId5"/>
          <a:stretch/>
        </p:blipFill>
        <p:spPr>
          <a:xfrm>
            <a:off x="5465520" y="4289400"/>
            <a:ext cx="1260720" cy="1173600"/>
          </a:xfrm>
          <a:prstGeom prst="rect">
            <a:avLst/>
          </a:prstGeom>
          <a:ln w="0">
            <a:noFill/>
          </a:ln>
        </p:spPr>
      </p:pic>
      <p:sp>
        <p:nvSpPr>
          <p:cNvPr id="418" name="Google Shape;371;p26"/>
          <p:cNvSpPr/>
          <p:nvPr/>
        </p:nvSpPr>
        <p:spPr>
          <a:xfrm>
            <a:off x="4354200" y="564372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4"/>
              </a:rPr>
              <a:t>Pancyprian Association of Hotel Managers</a:t>
            </a:r>
            <a:br>
              <a:rPr sz="1400"/>
            </a:br>
            <a:r>
              <a:rPr lang="en-US" sz="1400" b="0" strike="noStrike" spc="-1">
                <a:solidFill>
                  <a:schemeClr val="dk1"/>
                </a:solidFill>
                <a:latin typeface="Arial"/>
                <a:ea typeface="Arial"/>
              </a:rPr>
              <a:t>Cyprus</a:t>
            </a:r>
            <a:endParaRPr lang="cs-CZ" sz="1400" b="0" strike="noStrike" spc="-1">
              <a:latin typeface="Arial"/>
            </a:endParaRPr>
          </a:p>
        </p:txBody>
      </p:sp>
      <p:pic>
        <p:nvPicPr>
          <p:cNvPr id="419" name="Google Shape;372;p26"/>
          <p:cNvPicPr/>
          <p:nvPr/>
        </p:nvPicPr>
        <p:blipFill>
          <a:blip r:embed="rId6"/>
          <a:stretch/>
        </p:blipFill>
        <p:spPr>
          <a:xfrm>
            <a:off x="9630360" y="4572360"/>
            <a:ext cx="1891800" cy="1070640"/>
          </a:xfrm>
          <a:prstGeom prst="rect">
            <a:avLst/>
          </a:prstGeom>
          <a:ln w="0">
            <a:noFill/>
          </a:ln>
        </p:spPr>
      </p:pic>
      <p:sp>
        <p:nvSpPr>
          <p:cNvPr id="420" name="Google Shape;373;p26"/>
          <p:cNvSpPr/>
          <p:nvPr/>
        </p:nvSpPr>
        <p:spPr>
          <a:xfrm>
            <a:off x="8669520" y="564372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7"/>
              </a:rPr>
              <a:t>Beneke &amp; Prinzhorn GmbH</a:t>
            </a:r>
            <a:br>
              <a:rPr sz="1400"/>
            </a:br>
            <a:r>
              <a:rPr lang="en-US" sz="1400" b="0" strike="noStrike" spc="-1">
                <a:solidFill>
                  <a:schemeClr val="dk1"/>
                </a:solidFill>
                <a:latin typeface="Arial"/>
                <a:ea typeface="Arial"/>
              </a:rPr>
              <a:t>Germany</a:t>
            </a:r>
            <a:endParaRPr lang="cs-CZ" sz="1400" b="0" strike="noStrike" spc="-1">
              <a:latin typeface="Arial"/>
            </a:endParaRPr>
          </a:p>
        </p:txBody>
      </p:sp>
      <p:pic>
        <p:nvPicPr>
          <p:cNvPr id="421" name="Google Shape;374;p26"/>
          <p:cNvPicPr/>
          <p:nvPr/>
        </p:nvPicPr>
        <p:blipFill>
          <a:blip r:embed="rId8"/>
          <a:stretch/>
        </p:blipFill>
        <p:spPr>
          <a:xfrm>
            <a:off x="2725920" y="2861640"/>
            <a:ext cx="2811960" cy="911160"/>
          </a:xfrm>
          <a:prstGeom prst="rect">
            <a:avLst/>
          </a:prstGeom>
          <a:ln w="0">
            <a:noFill/>
          </a:ln>
        </p:spPr>
      </p:pic>
      <p:sp>
        <p:nvSpPr>
          <p:cNvPr id="422" name="Google Shape;375;p26"/>
          <p:cNvSpPr/>
          <p:nvPr/>
        </p:nvSpPr>
        <p:spPr>
          <a:xfrm>
            <a:off x="2054160" y="386892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9"/>
              </a:rPr>
              <a:t>DIAS</a:t>
            </a:r>
            <a:br>
              <a:rPr sz="1400"/>
            </a:br>
            <a:r>
              <a:rPr lang="en-US" sz="1400" b="0" strike="noStrike" spc="-1">
                <a:solidFill>
                  <a:schemeClr val="dk1"/>
                </a:solidFill>
                <a:latin typeface="Arial"/>
                <a:ea typeface="Arial"/>
              </a:rPr>
              <a:t>Greece</a:t>
            </a:r>
            <a:endParaRPr lang="cs-CZ" sz="1400" b="0" strike="noStrike" spc="-1">
              <a:latin typeface="Arial"/>
            </a:endParaRPr>
          </a:p>
        </p:txBody>
      </p:sp>
      <p:pic>
        <p:nvPicPr>
          <p:cNvPr id="423" name="Google Shape;376;p26"/>
          <p:cNvPicPr/>
          <p:nvPr/>
        </p:nvPicPr>
        <p:blipFill>
          <a:blip r:embed="rId10"/>
          <a:stretch/>
        </p:blipFill>
        <p:spPr>
          <a:xfrm>
            <a:off x="7044840" y="792360"/>
            <a:ext cx="1305360" cy="1735560"/>
          </a:xfrm>
          <a:prstGeom prst="rect">
            <a:avLst/>
          </a:prstGeom>
          <a:ln w="0">
            <a:noFill/>
          </a:ln>
        </p:spPr>
      </p:pic>
      <p:sp>
        <p:nvSpPr>
          <p:cNvPr id="424" name="Google Shape;377;p26"/>
          <p:cNvSpPr/>
          <p:nvPr/>
        </p:nvSpPr>
        <p:spPr>
          <a:xfrm>
            <a:off x="7255080" y="126252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11"/>
              </a:rPr>
              <a:t>DEKAPLUS</a:t>
            </a:r>
            <a:endParaRPr lang="cs-CZ" sz="1400" b="0" strike="noStrike" spc="-1">
              <a:latin typeface="Arial"/>
            </a:endParaRPr>
          </a:p>
          <a:p>
            <a:pPr algn="ctr">
              <a:lnSpc>
                <a:spcPct val="100000"/>
              </a:lnSpc>
              <a:tabLst>
                <a:tab pos="0" algn="l"/>
              </a:tabLst>
            </a:pPr>
            <a:r>
              <a:rPr lang="en-US" sz="1400" b="0" strike="noStrike" spc="-1">
                <a:solidFill>
                  <a:schemeClr val="dk1"/>
                </a:solidFill>
                <a:latin typeface="Arial"/>
                <a:ea typeface="Arial"/>
              </a:rPr>
              <a:t>Cyprus</a:t>
            </a:r>
            <a:endParaRPr lang="cs-CZ" sz="1400" b="0" strike="noStrike" spc="-1">
              <a:latin typeface="Arial"/>
            </a:endParaRPr>
          </a:p>
        </p:txBody>
      </p:sp>
      <p:pic>
        <p:nvPicPr>
          <p:cNvPr id="425" name="Google Shape;378;p26"/>
          <p:cNvPicPr/>
          <p:nvPr/>
        </p:nvPicPr>
        <p:blipFill>
          <a:blip r:embed="rId12"/>
          <a:stretch/>
        </p:blipFill>
        <p:spPr>
          <a:xfrm>
            <a:off x="999000" y="4220640"/>
            <a:ext cx="1458000" cy="1377360"/>
          </a:xfrm>
          <a:prstGeom prst="rect">
            <a:avLst/>
          </a:prstGeom>
          <a:ln w="0">
            <a:noFill/>
          </a:ln>
        </p:spPr>
      </p:pic>
      <p:sp>
        <p:nvSpPr>
          <p:cNvPr id="426" name="Google Shape;379;p26"/>
          <p:cNvSpPr/>
          <p:nvPr/>
        </p:nvSpPr>
        <p:spPr>
          <a:xfrm>
            <a:off x="-179280" y="560520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13"/>
              </a:rPr>
              <a:t>Social Innovation Fund</a:t>
            </a:r>
            <a:br>
              <a:rPr sz="1400"/>
            </a:br>
            <a:r>
              <a:rPr lang="en-US" sz="1400" b="0" strike="noStrike" spc="-1">
                <a:solidFill>
                  <a:schemeClr val="dk1"/>
                </a:solidFill>
                <a:latin typeface="Arial"/>
                <a:ea typeface="Arial"/>
              </a:rPr>
              <a:t>Lithuania</a:t>
            </a:r>
            <a:endParaRPr lang="cs-CZ" sz="1400" b="0" strike="noStrike" spc="-1">
              <a:latin typeface="Arial"/>
            </a:endParaRPr>
          </a:p>
        </p:txBody>
      </p:sp>
      <p:pic>
        <p:nvPicPr>
          <p:cNvPr id="427" name="Google Shape;380;p26"/>
          <p:cNvPicPr/>
          <p:nvPr/>
        </p:nvPicPr>
        <p:blipFill>
          <a:blip r:embed="rId14"/>
          <a:stretch/>
        </p:blipFill>
        <p:spPr>
          <a:xfrm>
            <a:off x="6581520" y="2998080"/>
            <a:ext cx="3994560" cy="874080"/>
          </a:xfrm>
          <a:prstGeom prst="rect">
            <a:avLst/>
          </a:prstGeom>
          <a:ln w="0">
            <a:noFill/>
          </a:ln>
        </p:spPr>
      </p:pic>
      <p:sp>
        <p:nvSpPr>
          <p:cNvPr id="428" name="Google Shape;381;p26"/>
          <p:cNvSpPr/>
          <p:nvPr/>
        </p:nvSpPr>
        <p:spPr>
          <a:xfrm>
            <a:off x="6762240" y="3933360"/>
            <a:ext cx="3813840" cy="517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en-US" sz="1400" b="0" u="sng" strike="noStrike" spc="-1">
                <a:solidFill>
                  <a:schemeClr val="dk1"/>
                </a:solidFill>
                <a:uFillTx/>
                <a:latin typeface="Arial"/>
                <a:ea typeface="Arial"/>
                <a:hlinkClick r:id="rId15"/>
              </a:rPr>
              <a:t>OUT LOUD</a:t>
            </a:r>
            <a:endParaRPr lang="cs-CZ" sz="1400" b="0" strike="noStrike" spc="-1">
              <a:latin typeface="Arial"/>
            </a:endParaRPr>
          </a:p>
          <a:p>
            <a:pPr algn="ctr">
              <a:lnSpc>
                <a:spcPct val="100000"/>
              </a:lnSpc>
              <a:tabLst>
                <a:tab pos="0" algn="l"/>
              </a:tabLst>
            </a:pPr>
            <a:r>
              <a:rPr lang="en-US" sz="1400" b="0" strike="noStrike" spc="-1">
                <a:solidFill>
                  <a:schemeClr val="dk1"/>
                </a:solidFill>
                <a:latin typeface="Arial"/>
                <a:ea typeface="Arial"/>
              </a:rPr>
              <a:t>Latvia</a:t>
            </a:r>
            <a:endParaRPr lang="cs-CZ" sz="1400" b="0" strike="noStrike" spc="-1">
              <a:latin typeface="Arial"/>
            </a:endParaRPr>
          </a:p>
        </p:txBody>
      </p:sp>
      <p:pic>
        <p:nvPicPr>
          <p:cNvPr id="429" name="Google Shape;382;p26"/>
          <p:cNvPicPr/>
          <p:nvPr/>
        </p:nvPicPr>
        <p:blipFill>
          <a:blip r:embed="rId16"/>
          <a:stretch/>
        </p:blipFill>
        <p:spPr>
          <a:xfrm rot="16200000">
            <a:off x="4669560" y="-909720"/>
            <a:ext cx="1600560" cy="3423240"/>
          </a:xfrm>
          <a:prstGeom prst="rect">
            <a:avLst/>
          </a:prstGeom>
          <a:ln w="0">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Google Shape;132;p3"/>
          <p:cNvPicPr/>
          <p:nvPr/>
        </p:nvPicPr>
        <p:blipFill>
          <a:blip r:embed="rId2"/>
          <a:stretch/>
        </p:blipFill>
        <p:spPr>
          <a:xfrm>
            <a:off x="11163240" y="4591080"/>
            <a:ext cx="1028520" cy="2152440"/>
          </a:xfrm>
          <a:prstGeom prst="rect">
            <a:avLst/>
          </a:prstGeom>
          <a:ln w="0">
            <a:noFill/>
          </a:ln>
        </p:spPr>
      </p:pic>
      <p:pic>
        <p:nvPicPr>
          <p:cNvPr id="292" name="Google Shape;133;p3"/>
          <p:cNvPicPr/>
          <p:nvPr/>
        </p:nvPicPr>
        <p:blipFill>
          <a:blip r:embed="rId3"/>
          <a:stretch/>
        </p:blipFill>
        <p:spPr>
          <a:xfrm rot="10800000">
            <a:off x="360" y="965880"/>
            <a:ext cx="1577160" cy="3373560"/>
          </a:xfrm>
          <a:prstGeom prst="rect">
            <a:avLst/>
          </a:prstGeom>
          <a:ln w="0">
            <a:noFill/>
          </a:ln>
        </p:spPr>
      </p:pic>
      <p:sp>
        <p:nvSpPr>
          <p:cNvPr id="293" name="PlaceHolder 1"/>
          <p:cNvSpPr>
            <a:spLocks noGrp="1"/>
          </p:cNvSpPr>
          <p:nvPr>
            <p:ph type="title"/>
          </p:nvPr>
        </p:nvSpPr>
        <p:spPr>
          <a:xfrm>
            <a:off x="788940" y="564120"/>
            <a:ext cx="9429480" cy="798840"/>
          </a:xfrm>
          <a:prstGeom prst="rect">
            <a:avLst/>
          </a:prstGeom>
          <a:noFill/>
          <a:ln w="0">
            <a:noFill/>
          </a:ln>
        </p:spPr>
        <p:txBody>
          <a:bodyPr anchor="ctr">
            <a:normAutofit/>
          </a:bodyPr>
          <a:lstStyle/>
          <a:p>
            <a:pPr indent="0">
              <a:lnSpc>
                <a:spcPct val="90000"/>
              </a:lnSpc>
              <a:buNone/>
              <a:tabLst>
                <a:tab pos="0" algn="l"/>
              </a:tabLst>
            </a:pP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Výsledky</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učení</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pic>
        <p:nvPicPr>
          <p:cNvPr id="294" name="Google Shape;135;p3"/>
          <p:cNvPicPr/>
          <p:nvPr/>
        </p:nvPicPr>
        <p:blipFill>
          <a:blip r:embed="rId4"/>
          <a:stretch/>
        </p:blipFill>
        <p:spPr>
          <a:xfrm>
            <a:off x="536760" y="6492960"/>
            <a:ext cx="1940760" cy="228240"/>
          </a:xfrm>
          <a:prstGeom prst="rect">
            <a:avLst/>
          </a:prstGeom>
          <a:ln w="0">
            <a:noFill/>
          </a:ln>
        </p:spPr>
      </p:pic>
      <p:sp>
        <p:nvSpPr>
          <p:cNvPr id="295" name="PlaceHolder 2"/>
          <p:cNvSpPr>
            <a:spLocks noGrp="1"/>
          </p:cNvSpPr>
          <p:nvPr>
            <p:ph type="sldNum" idx="23"/>
          </p:nvPr>
        </p:nvSpPr>
        <p:spPr>
          <a:xfrm>
            <a:off x="8610480" y="6356520"/>
            <a:ext cx="2742840" cy="364680"/>
          </a:xfrm>
          <a:prstGeom prst="rect">
            <a:avLst/>
          </a:prstGeom>
          <a:noFill/>
          <a:ln w="0">
            <a:noFill/>
          </a:ln>
        </p:spPr>
        <p:txBody>
          <a:bodyPr anchor="ctr">
            <a:norm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9D719A20-99C1-4309-A37F-AA069B06D926}" type="slidenum">
              <a:rPr lang="en-US" sz="1200" b="0" strike="noStrike" spc="-1">
                <a:solidFill>
                  <a:srgbClr val="888888"/>
                </a:solidFill>
                <a:latin typeface="Calibri"/>
                <a:ea typeface="Calibri"/>
              </a:rPr>
              <a:t>3</a:t>
            </a:fld>
            <a:endParaRPr lang="cs-CZ" sz="1200" b="0" strike="noStrike" spc="-1">
              <a:latin typeface="Times New Roman"/>
            </a:endParaRPr>
          </a:p>
        </p:txBody>
      </p:sp>
      <p:sp>
        <p:nvSpPr>
          <p:cNvPr id="296" name="PlaceHolder 3"/>
          <p:cNvSpPr>
            <a:spLocks noGrp="1"/>
          </p:cNvSpPr>
          <p:nvPr>
            <p:ph/>
          </p:nvPr>
        </p:nvSpPr>
        <p:spPr>
          <a:xfrm>
            <a:off x="852931" y="1596780"/>
            <a:ext cx="10090080" cy="4070520"/>
          </a:xfrm>
          <a:prstGeom prst="rect">
            <a:avLst/>
          </a:prstGeom>
          <a:noFill/>
          <a:ln w="0">
            <a:noFill/>
          </a:ln>
        </p:spPr>
        <p:txBody>
          <a:bodyPr anchor="t">
            <a:normAutofit/>
          </a:bodyPr>
          <a:lstStyle/>
          <a:p>
            <a:pPr indent="0">
              <a:lnSpc>
                <a:spcPct val="90000"/>
              </a:lnSpc>
              <a:buNone/>
            </a:pP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1. </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On/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dokáže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rozlišit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stereotypy,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předsudky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klišé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685800" indent="-457200">
              <a:lnSpc>
                <a:spcPct val="90000"/>
              </a:lnSpc>
              <a:buFont typeface="+mj-lt"/>
              <a:buAutoNum type="arabicPeriod"/>
              <a:tabLst>
                <a:tab pos="0" algn="l"/>
              </a:tabLst>
            </a:pP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indent="0">
              <a:lnSpc>
                <a:spcPct val="90000"/>
              </a:lnSpc>
              <a:buNone/>
              <a:tabLst>
                <a:tab pos="0" algn="l"/>
              </a:tabLst>
            </a:pP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2. </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On/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schopen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identifikovat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specifické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charakteristiky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pracovním</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kontextu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konkrétně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úrovni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managementu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indent="0">
              <a:lnSpc>
                <a:spcPct val="90000"/>
              </a:lnSpc>
              <a:buNone/>
              <a:tabLst>
                <a:tab pos="0" algn="l"/>
              </a:tabLst>
            </a:pPr>
            <a:endParaRPr lang="cs-CZ" sz="2400" spc="-1" dirty="0">
              <a:solidFill>
                <a:schemeClr val="accent1"/>
              </a:solidFill>
              <a:latin typeface="Times New Roman" panose="02020603050405020304" pitchFamily="18" charset="0"/>
              <a:cs typeface="Times New Roman" panose="02020603050405020304" pitchFamily="18" charset="0"/>
            </a:endParaRPr>
          </a:p>
          <a:p>
            <a:pPr indent="0">
              <a:lnSpc>
                <a:spcPct val="90000"/>
              </a:lnSpc>
              <a:buNone/>
              <a:tabLst>
                <a:tab pos="0" algn="l"/>
              </a:tabLst>
            </a:pPr>
            <a:r>
              <a:rPr lang="cs-CZ" sz="2400" spc="-1" dirty="0">
                <a:solidFill>
                  <a:schemeClr val="accent1"/>
                </a:solidFill>
                <a:latin typeface="Times New Roman" panose="02020603050405020304" pitchFamily="18" charset="0"/>
                <a:ea typeface="AngsanaUPC"/>
                <a:cs typeface="Times New Roman" panose="02020603050405020304" pitchFamily="18" charset="0"/>
              </a:rPr>
              <a:t>3. </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On/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dokáže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a:t>
            </a: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pořádat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mikro</a:t>
            </a: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 a makro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politickou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dynamikou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indent="0">
              <a:lnSpc>
                <a:spcPct val="90000"/>
              </a:lnSpc>
              <a:spcBef>
                <a:spcPts val="1001"/>
              </a:spcBef>
              <a:buNone/>
              <a:tabLst>
                <a:tab pos="0" algn="l"/>
              </a:tabLst>
            </a:pPr>
            <a:endParaRPr lang="cs-CZ" sz="2800" b="0" strike="noStrike" spc="-1" dirty="0">
              <a:solidFill>
                <a:srgbClr val="000000"/>
              </a:solidFill>
              <a:latin typeface="Times New Roman" panose="02020603050405020304" pitchFamily="18" charset="0"/>
              <a:cs typeface="Times New Roman" panose="02020603050405020304" pitchFamily="18" charset="0"/>
            </a:endParaRPr>
          </a:p>
        </p:txBody>
      </p:sp>
      <p:cxnSp>
        <p:nvCxnSpPr>
          <p:cNvPr id="2" name="Google Shape;109;p2">
            <a:extLst>
              <a:ext uri="{FF2B5EF4-FFF2-40B4-BE49-F238E27FC236}">
                <a16:creationId xmlns:a16="http://schemas.microsoft.com/office/drawing/2014/main" id="{417547F6-A78E-7140-350F-72C58247A7F7}"/>
              </a:ext>
            </a:extLst>
          </p:cNvPr>
          <p:cNvCxnSpPr/>
          <p:nvPr/>
        </p:nvCxnSpPr>
        <p:spPr>
          <a:xfrm>
            <a:off x="1071720" y="1281420"/>
            <a:ext cx="9901080" cy="360"/>
          </a:xfrm>
          <a:prstGeom prst="straightConnector1">
            <a:avLst/>
          </a:prstGeom>
          <a:ln w="12700">
            <a:solidFill>
              <a:srgbClr val="4372C3"/>
            </a:solidFill>
            <a:miter/>
          </a:ln>
        </p:spPr>
      </p:cxnSp>
      <p:cxnSp>
        <p:nvCxnSpPr>
          <p:cNvPr id="3" name="Google Shape;120;p2">
            <a:extLst>
              <a:ext uri="{FF2B5EF4-FFF2-40B4-BE49-F238E27FC236}">
                <a16:creationId xmlns:a16="http://schemas.microsoft.com/office/drawing/2014/main" id="{62849D16-7783-D79A-0F71-65D7E4813596}"/>
              </a:ext>
            </a:extLst>
          </p:cNvPr>
          <p:cNvCxnSpPr/>
          <p:nvPr/>
        </p:nvCxnSpPr>
        <p:spPr>
          <a:xfrm>
            <a:off x="1435140" y="2280763"/>
            <a:ext cx="2084760" cy="360"/>
          </a:xfrm>
          <a:prstGeom prst="straightConnector1">
            <a:avLst/>
          </a:prstGeom>
          <a:ln w="12700">
            <a:solidFill>
              <a:srgbClr val="BFC8E3"/>
            </a:solidFill>
            <a:miter/>
          </a:ln>
        </p:spPr>
      </p:cxnSp>
      <p:cxnSp>
        <p:nvCxnSpPr>
          <p:cNvPr id="4" name="Google Shape;120;p2">
            <a:extLst>
              <a:ext uri="{FF2B5EF4-FFF2-40B4-BE49-F238E27FC236}">
                <a16:creationId xmlns:a16="http://schemas.microsoft.com/office/drawing/2014/main" id="{39D3B192-0713-E421-B92A-3A346F919EF9}"/>
              </a:ext>
            </a:extLst>
          </p:cNvPr>
          <p:cNvCxnSpPr/>
          <p:nvPr/>
        </p:nvCxnSpPr>
        <p:spPr>
          <a:xfrm>
            <a:off x="1435140" y="3516480"/>
            <a:ext cx="2084760" cy="360"/>
          </a:xfrm>
          <a:prstGeom prst="straightConnector1">
            <a:avLst/>
          </a:prstGeom>
          <a:ln w="12700">
            <a:solidFill>
              <a:srgbClr val="BFC8E3"/>
            </a:solidFill>
            <a:miter/>
          </a:ln>
        </p:spPr>
      </p:cxnSp>
      <p:cxnSp>
        <p:nvCxnSpPr>
          <p:cNvPr id="5" name="Google Shape;120;p2">
            <a:extLst>
              <a:ext uri="{FF2B5EF4-FFF2-40B4-BE49-F238E27FC236}">
                <a16:creationId xmlns:a16="http://schemas.microsoft.com/office/drawing/2014/main" id="{9628BE3B-6FED-62F5-09A4-4B702E7E1FA0}"/>
              </a:ext>
            </a:extLst>
          </p:cNvPr>
          <p:cNvCxnSpPr/>
          <p:nvPr/>
        </p:nvCxnSpPr>
        <p:spPr>
          <a:xfrm>
            <a:off x="1435140" y="4957134"/>
            <a:ext cx="2084760" cy="360"/>
          </a:xfrm>
          <a:prstGeom prst="straightConnector1">
            <a:avLst/>
          </a:prstGeom>
          <a:ln w="12700">
            <a:solidFill>
              <a:srgbClr val="BFC8E3"/>
            </a:solidFill>
            <a:miter/>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97" name="Google Shape;142;p4"/>
          <p:cNvPicPr/>
          <p:nvPr/>
        </p:nvPicPr>
        <p:blipFill>
          <a:blip r:embed="rId2"/>
          <a:stretch/>
        </p:blipFill>
        <p:spPr>
          <a:xfrm>
            <a:off x="11163240" y="4591080"/>
            <a:ext cx="1028520" cy="2152440"/>
          </a:xfrm>
          <a:prstGeom prst="rect">
            <a:avLst/>
          </a:prstGeom>
          <a:ln w="0">
            <a:noFill/>
          </a:ln>
        </p:spPr>
      </p:pic>
      <p:pic>
        <p:nvPicPr>
          <p:cNvPr id="298" name="Google Shape;143;p4"/>
          <p:cNvPicPr/>
          <p:nvPr/>
        </p:nvPicPr>
        <p:blipFill>
          <a:blip r:embed="rId3"/>
          <a:stretch/>
        </p:blipFill>
        <p:spPr>
          <a:xfrm rot="10800000">
            <a:off x="360" y="965880"/>
            <a:ext cx="1577160" cy="3373560"/>
          </a:xfrm>
          <a:prstGeom prst="rect">
            <a:avLst/>
          </a:prstGeom>
          <a:ln w="0">
            <a:noFill/>
          </a:ln>
        </p:spPr>
      </p:pic>
      <p:sp>
        <p:nvSpPr>
          <p:cNvPr id="299" name="PlaceHolder 1"/>
          <p:cNvSpPr>
            <a:spLocks noGrp="1"/>
          </p:cNvSpPr>
          <p:nvPr>
            <p:ph type="title"/>
          </p:nvPr>
        </p:nvSpPr>
        <p:spPr>
          <a:xfrm>
            <a:off x="248400" y="543240"/>
            <a:ext cx="9439920" cy="798840"/>
          </a:xfrm>
          <a:prstGeom prst="rect">
            <a:avLst/>
          </a:prstGeom>
          <a:noFill/>
          <a:ln w="0">
            <a:noFill/>
          </a:ln>
        </p:spPr>
        <p:txBody>
          <a:bodyPr anchor="ctr">
            <a:normAutofit/>
          </a:bodyPr>
          <a:lstStyle/>
          <a:p>
            <a:pPr indent="0">
              <a:lnSpc>
                <a:spcPct val="90000"/>
              </a:lnSpc>
              <a:buNone/>
              <a:tabLst>
                <a:tab pos="0" algn="l"/>
              </a:tabLst>
            </a:pPr>
            <a:r>
              <a:rPr lang="en-US" sz="3600" b="1" strike="noStrike" spc="-1">
                <a:solidFill>
                  <a:srgbClr val="0070C0"/>
                </a:solidFill>
                <a:latin typeface="Calibri"/>
                <a:ea typeface="Calibri"/>
              </a:rPr>
              <a:t>General overview</a:t>
            </a:r>
            <a:endParaRPr lang="cs-CZ" sz="3600" b="0" strike="noStrike" spc="-1">
              <a:solidFill>
                <a:srgbClr val="000000"/>
              </a:solidFill>
              <a:latin typeface="Arial"/>
            </a:endParaRPr>
          </a:p>
        </p:txBody>
      </p:sp>
      <p:sp>
        <p:nvSpPr>
          <p:cNvPr id="300" name="Google Shape;145;p4"/>
          <p:cNvSpPr/>
          <p:nvPr/>
        </p:nvSpPr>
        <p:spPr>
          <a:xfrm rot="5400000">
            <a:off x="6033240" y="-6032880"/>
            <a:ext cx="125640" cy="12191760"/>
          </a:xfrm>
          <a:prstGeom prst="rect">
            <a:avLst/>
          </a:prstGeom>
          <a:solidFill>
            <a:srgbClr val="4472C4"/>
          </a:solidFill>
          <a:ln w="0">
            <a:noFill/>
          </a:ln>
        </p:spPr>
        <p:style>
          <a:lnRef idx="0">
            <a:scrgbClr r="0" g="0" b="0"/>
          </a:lnRef>
          <a:fillRef idx="0">
            <a:scrgbClr r="0" g="0" b="0"/>
          </a:fillRef>
          <a:effectRef idx="0">
            <a:scrgbClr r="0" g="0" b="0"/>
          </a:effectRef>
          <a:fontRef idx="minor"/>
        </p:style>
        <p:txBody>
          <a:bodyPr/>
          <a:lstStyle/>
          <a:p>
            <a:endParaRPr lang="cs-CZ"/>
          </a:p>
        </p:txBody>
      </p:sp>
      <p:pic>
        <p:nvPicPr>
          <p:cNvPr id="301" name="Google Shape;146;p4"/>
          <p:cNvPicPr/>
          <p:nvPr/>
        </p:nvPicPr>
        <p:blipFill>
          <a:blip r:embed="rId4"/>
          <a:stretch/>
        </p:blipFill>
        <p:spPr>
          <a:xfrm>
            <a:off x="536760" y="6492960"/>
            <a:ext cx="1940760" cy="228240"/>
          </a:xfrm>
          <a:prstGeom prst="rect">
            <a:avLst/>
          </a:prstGeom>
          <a:ln w="0">
            <a:noFill/>
          </a:ln>
        </p:spPr>
      </p:pic>
      <p:sp>
        <p:nvSpPr>
          <p:cNvPr id="302" name="PlaceHolder 2"/>
          <p:cNvSpPr>
            <a:spLocks noGrp="1"/>
          </p:cNvSpPr>
          <p:nvPr>
            <p:ph type="sldNum" idx="24"/>
          </p:nvPr>
        </p:nvSpPr>
        <p:spPr>
          <a:xfrm>
            <a:off x="8610480" y="6356520"/>
            <a:ext cx="2742840" cy="364680"/>
          </a:xfrm>
          <a:prstGeom prst="rect">
            <a:avLst/>
          </a:prstGeom>
          <a:noFill/>
          <a:ln w="0">
            <a:noFill/>
          </a:ln>
        </p:spPr>
        <p:txBody>
          <a:bodyPr anchor="ctr">
            <a:normAutofit/>
          </a:bodyPr>
          <a:lstStyle>
            <a:lvl1pPr indent="0" algn="r">
              <a:lnSpc>
                <a:spcPct val="100000"/>
              </a:lnSpc>
              <a:buNone/>
              <a:tabLst>
                <a:tab pos="0" algn="l"/>
              </a:tabLst>
              <a:defRPr lang="en-US" sz="1200" b="0" strike="noStrike" spc="-1">
                <a:solidFill>
                  <a:srgbClr val="888888"/>
                </a:solidFill>
                <a:latin typeface="Calibri"/>
                <a:ea typeface="Calibri"/>
              </a:defRPr>
            </a:lvl1pPr>
          </a:lstStyle>
          <a:p>
            <a:pPr indent="0" algn="r">
              <a:lnSpc>
                <a:spcPct val="100000"/>
              </a:lnSpc>
              <a:buNone/>
              <a:tabLst>
                <a:tab pos="0" algn="l"/>
              </a:tabLst>
            </a:pPr>
            <a:fld id="{85BCC5B3-ED80-4F0D-B6D6-0FA4B53B3CC4}" type="slidenum">
              <a:rPr lang="en-US" sz="1200" b="0" strike="noStrike" spc="-1">
                <a:solidFill>
                  <a:srgbClr val="888888"/>
                </a:solidFill>
                <a:latin typeface="Calibri"/>
                <a:ea typeface="Calibri"/>
              </a:rPr>
              <a:t>4</a:t>
            </a:fld>
            <a:endParaRPr lang="cs-CZ" sz="1200" b="0" strike="noStrike" spc="-1">
              <a:latin typeface="Times New Roman"/>
            </a:endParaRPr>
          </a:p>
        </p:txBody>
      </p:sp>
      <p:sp>
        <p:nvSpPr>
          <p:cNvPr id="303" name="PlaceHolder 3"/>
          <p:cNvSpPr>
            <a:spLocks noGrp="1"/>
          </p:cNvSpPr>
          <p:nvPr>
            <p:ph/>
          </p:nvPr>
        </p:nvSpPr>
        <p:spPr>
          <a:xfrm>
            <a:off x="987120" y="1320480"/>
            <a:ext cx="10515240" cy="4350960"/>
          </a:xfrm>
          <a:prstGeom prst="rect">
            <a:avLst/>
          </a:prstGeom>
          <a:noFill/>
          <a:ln w="0">
            <a:noFill/>
          </a:ln>
        </p:spPr>
        <p:txBody>
          <a:bodyPr anchor="t">
            <a:normAutofit fontScale="92000" lnSpcReduction="10000"/>
          </a:bodyPr>
          <a:lstStyle/>
          <a:p>
            <a:pPr indent="0" algn="ctr">
              <a:lnSpc>
                <a:spcPct val="90000"/>
              </a:lnSpc>
              <a:buNone/>
              <a:tabLst>
                <a:tab pos="0" algn="l"/>
              </a:tabLst>
            </a:pPr>
            <a:r>
              <a:rPr lang="en-US" sz="2800" b="0" strike="noStrike" spc="-1">
                <a:solidFill>
                  <a:schemeClr val="dk1"/>
                </a:solidFill>
                <a:latin typeface="Calibri"/>
                <a:ea typeface="Calibri"/>
              </a:rPr>
              <a:t>1st Module consists of 2 Units</a:t>
            </a:r>
            <a:endParaRPr lang="cs-CZ" sz="2800" b="0" strike="noStrike" spc="-1">
              <a:solidFill>
                <a:srgbClr val="000000"/>
              </a:solidFill>
              <a:latin typeface="Arial"/>
            </a:endParaRPr>
          </a:p>
          <a:p>
            <a:pPr indent="0">
              <a:lnSpc>
                <a:spcPct val="90000"/>
              </a:lnSpc>
              <a:buNone/>
              <a:tabLst>
                <a:tab pos="0" algn="l"/>
              </a:tabLst>
            </a:pPr>
            <a:endParaRPr lang="cs-CZ" sz="2800" b="0" strike="noStrike" spc="-1">
              <a:solidFill>
                <a:srgbClr val="000000"/>
              </a:solidFill>
              <a:latin typeface="Arial"/>
            </a:endParaRPr>
          </a:p>
          <a:p>
            <a:pPr indent="0">
              <a:lnSpc>
                <a:spcPct val="90000"/>
              </a:lnSpc>
              <a:buNone/>
              <a:tabLst>
                <a:tab pos="0" algn="l"/>
              </a:tabLst>
            </a:pPr>
            <a:r>
              <a:rPr lang="en-US" sz="2800" b="1" strike="noStrike" spc="-1">
                <a:solidFill>
                  <a:schemeClr val="dk1"/>
                </a:solidFill>
                <a:latin typeface="Calibri"/>
                <a:ea typeface="Calibri"/>
              </a:rPr>
              <a:t>Unit 1</a:t>
            </a:r>
            <a:r>
              <a:rPr lang="en-US" sz="2800" b="0" strike="noStrike" spc="-1">
                <a:solidFill>
                  <a:schemeClr val="dk1"/>
                </a:solidFill>
                <a:latin typeface="Calibri"/>
                <a:ea typeface="Calibri"/>
              </a:rPr>
              <a:t>: </a:t>
            </a:r>
            <a:r>
              <a:rPr lang="en-US" sz="2800" b="1" strike="noStrike" spc="-1">
                <a:solidFill>
                  <a:schemeClr val="dk1"/>
                </a:solidFill>
                <a:latin typeface="Calibri"/>
                <a:ea typeface="Calibri"/>
              </a:rPr>
              <a:t>History of the labour market and gender inequalities in the workplace </a:t>
            </a:r>
            <a:endParaRPr lang="cs-CZ" sz="2800" b="0" strike="noStrike" spc="-1">
              <a:solidFill>
                <a:srgbClr val="000000"/>
              </a:solidFill>
              <a:latin typeface="Arial"/>
            </a:endParaRPr>
          </a:p>
          <a:p>
            <a:pPr indent="0">
              <a:lnSpc>
                <a:spcPct val="90000"/>
              </a:lnSpc>
              <a:buNone/>
              <a:tabLst>
                <a:tab pos="0" algn="l"/>
              </a:tabLst>
            </a:pPr>
            <a:endParaRPr lang="cs-CZ" sz="2800" b="0" strike="noStrike" spc="-1">
              <a:solidFill>
                <a:srgbClr val="000000"/>
              </a:solidFill>
              <a:latin typeface="Arial"/>
            </a:endParaRPr>
          </a:p>
          <a:p>
            <a:pPr indent="0">
              <a:lnSpc>
                <a:spcPct val="90000"/>
              </a:lnSpc>
              <a:spcBef>
                <a:spcPts val="1001"/>
              </a:spcBef>
              <a:buNone/>
              <a:tabLst>
                <a:tab pos="0" algn="l"/>
              </a:tabLst>
            </a:pPr>
            <a:r>
              <a:rPr lang="en-US" sz="2800" b="0" strike="noStrike" spc="-1">
                <a:solidFill>
                  <a:schemeClr val="dk1"/>
                </a:solidFill>
                <a:latin typeface="Calibri"/>
                <a:ea typeface="Calibri"/>
              </a:rPr>
              <a:t>The history of the development of the labor market, its definitions, the gradual involvement and participation of women in the labor market are reviewed.</a:t>
            </a:r>
            <a:endParaRPr lang="cs-CZ" sz="2800" b="0" strike="noStrike" spc="-1">
              <a:solidFill>
                <a:srgbClr val="000000"/>
              </a:solidFill>
              <a:latin typeface="Arial"/>
            </a:endParaRPr>
          </a:p>
          <a:p>
            <a:pPr indent="0">
              <a:lnSpc>
                <a:spcPct val="90000"/>
              </a:lnSpc>
              <a:spcBef>
                <a:spcPts val="1001"/>
              </a:spcBef>
              <a:buNone/>
              <a:tabLst>
                <a:tab pos="0" algn="l"/>
              </a:tabLst>
            </a:pPr>
            <a:endParaRPr lang="cs-CZ" sz="2800" b="0" strike="noStrike" spc="-1">
              <a:solidFill>
                <a:srgbClr val="000000"/>
              </a:solidFill>
              <a:latin typeface="Arial"/>
            </a:endParaRPr>
          </a:p>
          <a:p>
            <a:pPr indent="0">
              <a:lnSpc>
                <a:spcPct val="90000"/>
              </a:lnSpc>
              <a:spcBef>
                <a:spcPts val="1001"/>
              </a:spcBef>
              <a:buNone/>
              <a:tabLst>
                <a:tab pos="0" algn="l"/>
              </a:tabLst>
            </a:pPr>
            <a:r>
              <a:rPr lang="en-US" sz="2800" b="1" strike="noStrike" spc="-1">
                <a:solidFill>
                  <a:schemeClr val="dk1"/>
                </a:solidFill>
                <a:latin typeface="Calibri"/>
                <a:ea typeface="Calibri"/>
              </a:rPr>
              <a:t>Unit 2</a:t>
            </a:r>
            <a:r>
              <a:rPr lang="en-US" sz="2800" b="0" strike="noStrike" spc="-1">
                <a:solidFill>
                  <a:schemeClr val="dk1"/>
                </a:solidFill>
                <a:latin typeface="Calibri"/>
                <a:ea typeface="Calibri"/>
              </a:rPr>
              <a:t>: </a:t>
            </a:r>
            <a:r>
              <a:rPr lang="en-US" sz="2800" b="1" strike="noStrike" spc="-1">
                <a:solidFill>
                  <a:schemeClr val="dk1"/>
                </a:solidFill>
                <a:latin typeface="Calibri"/>
                <a:ea typeface="Calibri"/>
              </a:rPr>
              <a:t>Gender-specific characteristics at management level,  micro- and power political dynamics in the organization</a:t>
            </a:r>
            <a:endParaRPr lang="cs-CZ" sz="2800" b="0" strike="noStrike" spc="-1">
              <a:solidFill>
                <a:srgbClr val="000000"/>
              </a:solidFill>
              <a:latin typeface="Arial"/>
            </a:endParaRPr>
          </a:p>
          <a:p>
            <a:pPr marL="228600" indent="0">
              <a:lnSpc>
                <a:spcPct val="90000"/>
              </a:lnSpc>
              <a:spcBef>
                <a:spcPts val="1001"/>
              </a:spcBef>
              <a:buNone/>
              <a:tabLst>
                <a:tab pos="0" algn="l"/>
              </a:tabLst>
            </a:pPr>
            <a:endParaRPr lang="cs-CZ" sz="2800" b="0" strike="noStrike" spc="-1">
              <a:solidFill>
                <a:srgbClr val="000000"/>
              </a:solidFill>
              <a:latin typeface="Arial"/>
            </a:endParaRPr>
          </a:p>
        </p:txBody>
      </p:sp>
      <p:pic>
        <p:nvPicPr>
          <p:cNvPr id="304" name="Google Shape;149;p4" descr="Ein Bild, das drinnen, Person, Decke, Personen enthält.&#10;&#10;Automatisch generierte Beschreibung"/>
          <p:cNvPicPr/>
          <p:nvPr/>
        </p:nvPicPr>
        <p:blipFill>
          <a:blip r:embed="rId5"/>
          <a:srcRect b="15728"/>
          <a:stretch/>
        </p:blipFill>
        <p:spPr>
          <a:xfrm>
            <a:off x="0" y="0"/>
            <a:ext cx="12191760" cy="6857640"/>
          </a:xfrm>
          <a:prstGeom prst="rect">
            <a:avLst/>
          </a:prstGeom>
          <a:ln w="0">
            <a:noFill/>
          </a:ln>
        </p:spPr>
      </p:pic>
      <p:sp>
        <p:nvSpPr>
          <p:cNvPr id="305" name="Google Shape;150;p4"/>
          <p:cNvSpPr/>
          <p:nvPr/>
        </p:nvSpPr>
        <p:spPr>
          <a:xfrm>
            <a:off x="7336800" y="2033640"/>
            <a:ext cx="4703040" cy="4611600"/>
          </a:xfrm>
          <a:custGeom>
            <a:avLst/>
            <a:gdLst>
              <a:gd name="textAreaLeft" fmla="*/ 0 w 4703040"/>
              <a:gd name="textAreaRight" fmla="*/ 4703400 w 4703040"/>
              <a:gd name="textAreaTop" fmla="*/ 0 h 4611600"/>
              <a:gd name="textAreaBottom" fmla="*/ 4611960 h 4611600"/>
            </a:gdLst>
            <a:ahLst/>
            <a:cxnLst/>
            <a:rect l="textAreaLeft" t="textAreaTop" r="textAreaRight" b="textAreaBottom"/>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00"/>
            </a:schemeClr>
          </a:solidFill>
          <a:ln w="0">
            <a:noFill/>
          </a:ln>
        </p:spPr>
        <p:style>
          <a:lnRef idx="0">
            <a:scrgbClr r="0" g="0" b="0"/>
          </a:lnRef>
          <a:fillRef idx="0">
            <a:scrgbClr r="0" g="0" b="0"/>
          </a:fillRef>
          <a:effectRef idx="0">
            <a:scrgbClr r="0" g="0" b="0"/>
          </a:effectRef>
          <a:fontRef idx="minor"/>
        </p:style>
        <p:txBody>
          <a:bodyPr anchor="t">
            <a:normAutofit/>
          </a:bodyPr>
          <a:lstStyle/>
          <a:p>
            <a:pPr algn="ctr">
              <a:lnSpc>
                <a:spcPct val="100000"/>
              </a:lnSpc>
              <a:tabLst>
                <a:tab pos="0" algn="l"/>
              </a:tabLst>
            </a:pPr>
            <a:endParaRPr lang="cs-CZ" sz="4000" b="0" strike="noStrike" spc="-1" dirty="0">
              <a:latin typeface="Times New Roman" panose="02020603050405020304" pitchFamily="18" charset="0"/>
              <a:cs typeface="Times New Roman" panose="02020603050405020304" pitchFamily="18" charset="0"/>
            </a:endParaRPr>
          </a:p>
          <a:p>
            <a:pPr algn="ctr">
              <a:lnSpc>
                <a:spcPct val="100000"/>
              </a:lnSpc>
              <a:tabLst>
                <a:tab pos="0" algn="l"/>
              </a:tabLst>
            </a:pPr>
            <a:endParaRPr lang="cs-CZ" sz="4000" b="0" strike="noStrike" spc="-1" dirty="0">
              <a:solidFill>
                <a:srgbClr val="000000"/>
              </a:solidFill>
              <a:latin typeface="Times New Roman" panose="02020603050405020304" pitchFamily="18" charset="0"/>
              <a:ea typeface="AngsanaUPC"/>
              <a:cs typeface="Times New Roman" panose="02020603050405020304" pitchFamily="18" charset="0"/>
            </a:endParaRPr>
          </a:p>
          <a:p>
            <a:pPr algn="ctr">
              <a:lnSpc>
                <a:spcPct val="100000"/>
              </a:lnSpc>
              <a:tabLst>
                <a:tab pos="0" algn="l"/>
              </a:tabLst>
            </a:pP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Genderově</a:t>
            </a:r>
            <a:r>
              <a:rPr lang="en-US" sz="3600" b="0" strike="noStrike" spc="-1" dirty="0">
                <a:solidFill>
                  <a:srgbClr val="000000"/>
                </a:solidFill>
                <a:latin typeface="Times New Roman" panose="02020603050405020304" pitchFamily="18" charset="0"/>
                <a:ea typeface="AngsanaUPC"/>
                <a:cs typeface="Times New Roman" panose="02020603050405020304" pitchFamily="18" charset="0"/>
              </a:rPr>
              <a:t> </a:t>
            </a: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specifické</a:t>
            </a:r>
            <a:r>
              <a:rPr lang="en-US" sz="3600" b="0" strike="noStrike" spc="-1" dirty="0">
                <a:solidFill>
                  <a:srgbClr val="000000"/>
                </a:solidFill>
                <a:latin typeface="Times New Roman" panose="02020603050405020304" pitchFamily="18" charset="0"/>
                <a:ea typeface="AngsanaUPC"/>
                <a:cs typeface="Times New Roman" panose="02020603050405020304" pitchFamily="18" charset="0"/>
              </a:rPr>
              <a:t> </a:t>
            </a: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charakteristiky</a:t>
            </a:r>
            <a:r>
              <a:rPr lang="en-US" sz="3600" b="0" strike="noStrike" spc="-1" dirty="0">
                <a:solidFill>
                  <a:srgbClr val="000000"/>
                </a:solidFill>
                <a:latin typeface="Times New Roman" panose="02020603050405020304" pitchFamily="18" charset="0"/>
                <a:ea typeface="AngsanaUPC"/>
                <a:cs typeface="Times New Roman" panose="02020603050405020304" pitchFamily="18" charset="0"/>
              </a:rPr>
              <a:t> </a:t>
            </a: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na</a:t>
            </a:r>
            <a:r>
              <a:rPr lang="en-US" sz="3600" b="0" strike="noStrike" spc="-1" dirty="0">
                <a:solidFill>
                  <a:srgbClr val="000000"/>
                </a:solidFill>
                <a:latin typeface="Times New Roman" panose="02020603050405020304" pitchFamily="18" charset="0"/>
                <a:ea typeface="AngsanaUPC"/>
                <a:cs typeface="Times New Roman" panose="02020603050405020304" pitchFamily="18" charset="0"/>
              </a:rPr>
              <a:t> </a:t>
            </a: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úrovni</a:t>
            </a:r>
            <a:r>
              <a:rPr lang="en-US" sz="3600" b="0" strike="noStrike" spc="-1" dirty="0">
                <a:solidFill>
                  <a:srgbClr val="000000"/>
                </a:solidFill>
                <a:latin typeface="Times New Roman" panose="02020603050405020304" pitchFamily="18" charset="0"/>
                <a:ea typeface="AngsanaUPC"/>
                <a:cs typeface="Times New Roman" panose="02020603050405020304" pitchFamily="18" charset="0"/>
              </a:rPr>
              <a:t>  management</a:t>
            </a:r>
            <a:r>
              <a:rPr lang="cs-CZ" sz="3600" spc="-1" dirty="0">
                <a:solidFill>
                  <a:srgbClr val="000000"/>
                </a:solidFill>
                <a:latin typeface="Times New Roman" panose="02020603050405020304" pitchFamily="18" charset="0"/>
                <a:ea typeface="AngsanaUPC"/>
                <a:cs typeface="Times New Roman" panose="02020603050405020304" pitchFamily="18" charset="0"/>
              </a:rPr>
              <a:t> (</a:t>
            </a:r>
            <a:r>
              <a:rPr lang="en-US" sz="3600" b="0" strike="noStrike" spc="-1" dirty="0" err="1">
                <a:solidFill>
                  <a:srgbClr val="000000"/>
                </a:solidFill>
                <a:latin typeface="Times New Roman" panose="02020603050405020304" pitchFamily="18" charset="0"/>
                <a:ea typeface="AngsanaUPC"/>
                <a:cs typeface="Times New Roman" panose="02020603050405020304" pitchFamily="18" charset="0"/>
              </a:rPr>
              <a:t>pracovišt</a:t>
            </a:r>
            <a:r>
              <a:rPr lang="cs-CZ" sz="3600" b="0" strike="noStrike" spc="-1" dirty="0">
                <a:solidFill>
                  <a:srgbClr val="000000"/>
                </a:solidFill>
                <a:latin typeface="Times New Roman" panose="02020603050405020304" pitchFamily="18" charset="0"/>
                <a:ea typeface="AngsanaUPC"/>
                <a:cs typeface="Times New Roman" panose="02020603050405020304" pitchFamily="18" charset="0"/>
              </a:rPr>
              <a:t>ě)</a:t>
            </a:r>
            <a:endParaRPr lang="cs-CZ" sz="3600" b="0" strike="noStrike" spc="-1" dirty="0">
              <a:latin typeface="Times New Roman" panose="02020603050405020304" pitchFamily="18" charset="0"/>
              <a:cs typeface="Times New Roman" panose="02020603050405020304" pitchFamily="18" charset="0"/>
            </a:endParaRPr>
          </a:p>
        </p:txBody>
      </p:sp>
      <p:sp>
        <p:nvSpPr>
          <p:cNvPr id="306" name="Google Shape;151;p4"/>
          <p:cNvSpPr/>
          <p:nvPr/>
        </p:nvSpPr>
        <p:spPr>
          <a:xfrm>
            <a:off x="534600" y="979560"/>
            <a:ext cx="6419160" cy="2673360"/>
          </a:xfrm>
          <a:prstGeom prst="ellipse">
            <a:avLst/>
          </a:prstGeom>
          <a:gradFill rotWithShape="0">
            <a:gsLst>
              <a:gs pos="39000">
                <a:srgbClr val="C5D3ED">
                  <a:alpha val="33333"/>
                </a:srgbClr>
              </a:gs>
              <a:gs pos="100000">
                <a:srgbClr val="A9BEE4"/>
              </a:gs>
            </a:gsLst>
            <a:lin ang="16200000"/>
          </a:gra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cs-CZ" sz="4000" spc="-1" dirty="0">
                <a:solidFill>
                  <a:schemeClr val="dk1"/>
                </a:solidFill>
                <a:latin typeface="Times New Roman" panose="02020603050405020304" pitchFamily="18" charset="0"/>
                <a:ea typeface="AngsanaUPC"/>
                <a:cs typeface="Times New Roman" panose="02020603050405020304" pitchFamily="18" charset="0"/>
              </a:rPr>
              <a:t>Část</a:t>
            </a:r>
            <a:r>
              <a:rPr lang="en-US" sz="4000" b="0" strike="noStrike" spc="-1" dirty="0">
                <a:solidFill>
                  <a:schemeClr val="dk1"/>
                </a:solidFill>
                <a:latin typeface="Times New Roman" panose="02020603050405020304" pitchFamily="18" charset="0"/>
                <a:ea typeface="AngsanaUPC"/>
                <a:cs typeface="Times New Roman" panose="02020603050405020304" pitchFamily="18" charset="0"/>
              </a:rPr>
              <a:t> 2</a:t>
            </a:r>
            <a:endParaRPr lang="cs-CZ" sz="4000" b="0" strike="noStrike" spc="-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p15="http://schemas.microsoft.com/office/powerpoint/2012/main">
      <p:transition spd="slow">
        <p:split dir="ou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Google Shape;164;p6"/>
          <p:cNvPicPr/>
          <p:nvPr/>
        </p:nvPicPr>
        <p:blipFill>
          <a:blip r:embed="rId3"/>
          <a:stretch/>
        </p:blipFill>
        <p:spPr>
          <a:xfrm>
            <a:off x="4294800" y="211320"/>
            <a:ext cx="6857280" cy="6435000"/>
          </a:xfrm>
          <a:prstGeom prst="rect">
            <a:avLst/>
          </a:prstGeom>
          <a:ln w="0">
            <a:noFill/>
          </a:ln>
        </p:spPr>
      </p:pic>
      <p:sp>
        <p:nvSpPr>
          <p:cNvPr id="310" name="PlaceHolder 2"/>
          <p:cNvSpPr>
            <a:spLocks noGrp="1"/>
          </p:cNvSpPr>
          <p:nvPr>
            <p:ph/>
          </p:nvPr>
        </p:nvSpPr>
        <p:spPr>
          <a:xfrm>
            <a:off x="677880" y="1690560"/>
            <a:ext cx="3161880" cy="4350960"/>
          </a:xfrm>
          <a:prstGeom prst="rect">
            <a:avLst/>
          </a:prstGeom>
          <a:noFill/>
          <a:ln w="0">
            <a:noFill/>
          </a:ln>
        </p:spPr>
        <p:txBody>
          <a:bodyPr anchor="t">
            <a:normAutofit fontScale="95000"/>
          </a:bodyPr>
          <a:lstStyle/>
          <a:p>
            <a:pPr indent="0" algn="ctr">
              <a:lnSpc>
                <a:spcPct val="150000"/>
              </a:lnSpc>
              <a:buNone/>
              <a:tabLst>
                <a:tab pos="0" algn="l"/>
              </a:tabLst>
            </a:pP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Podíl</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pozic</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ve</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vyšším</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managementu</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zastávaných</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ženami</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za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posledních</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rgbClr val="002060"/>
                </a:solidFill>
                <a:latin typeface="Times New Roman" panose="02020603050405020304" pitchFamily="18" charset="0"/>
                <a:ea typeface="AngsanaUPC"/>
                <a:cs typeface="Times New Roman" panose="02020603050405020304" pitchFamily="18" charset="0"/>
              </a:rPr>
              <a:t>pět</a:t>
            </a:r>
            <a:r>
              <a:rPr lang="en-US" sz="2400" b="1" strike="noStrike" spc="-1" dirty="0">
                <a:solidFill>
                  <a:srgbClr val="002060"/>
                </a:solidFill>
                <a:latin typeface="Times New Roman" panose="02020603050405020304" pitchFamily="18" charset="0"/>
                <a:ea typeface="AngsanaUPC"/>
                <a:cs typeface="Times New Roman" panose="02020603050405020304" pitchFamily="18" charset="0"/>
              </a:rPr>
              <a:t> let</a:t>
            </a:r>
            <a:endParaRPr lang="cs-CZ" sz="2400" b="0" strike="noStrike" spc="-1" dirty="0">
              <a:solidFill>
                <a:srgbClr val="002060"/>
              </a:solidFill>
              <a:latin typeface="Times New Roman" panose="02020603050405020304" pitchFamily="18" charset="0"/>
              <a:cs typeface="Times New Roman" panose="02020603050405020304" pitchFamily="18" charset="0"/>
            </a:endParaRPr>
          </a:p>
          <a:p>
            <a:pPr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11" name="Google Shape;166;p6"/>
          <p:cNvPicPr/>
          <p:nvPr/>
        </p:nvPicPr>
        <p:blipFill>
          <a:blip r:embed="rId4"/>
          <a:stretch/>
        </p:blipFill>
        <p:spPr>
          <a:xfrm>
            <a:off x="11229840" y="2537280"/>
            <a:ext cx="961920" cy="2057400"/>
          </a:xfrm>
          <a:prstGeom prst="rect">
            <a:avLst/>
          </a:prstGeom>
          <a:ln w="0">
            <a:noFill/>
          </a:ln>
        </p:spPr>
      </p:pic>
      <p:pic>
        <p:nvPicPr>
          <p:cNvPr id="312" name="Google Shape;167;p6"/>
          <p:cNvPicPr/>
          <p:nvPr/>
        </p:nvPicPr>
        <p:blipFill>
          <a:blip r:embed="rId5"/>
          <a:stretch/>
        </p:blipFill>
        <p:spPr>
          <a:xfrm>
            <a:off x="11115360" y="4320720"/>
            <a:ext cx="1076400" cy="2536920"/>
          </a:xfrm>
          <a:prstGeom prst="rect">
            <a:avLst/>
          </a:prstGeom>
          <a:ln w="0">
            <a:noFill/>
          </a:ln>
        </p:spPr>
      </p:pic>
      <p:pic>
        <p:nvPicPr>
          <p:cNvPr id="313" name="Google Shape;168;p6"/>
          <p:cNvPicPr/>
          <p:nvPr/>
        </p:nvPicPr>
        <p:blipFill>
          <a:blip r:embed="rId4"/>
          <a:stretch/>
        </p:blipFill>
        <p:spPr>
          <a:xfrm rot="16200000">
            <a:off x="1301760" y="-794520"/>
            <a:ext cx="1396440" cy="29865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714240" y="47160"/>
            <a:ext cx="10515240" cy="1325160"/>
          </a:xfrm>
          <a:prstGeom prst="rect">
            <a:avLst/>
          </a:prstGeom>
          <a:noFill/>
          <a:ln w="0">
            <a:noFill/>
          </a:ln>
        </p:spPr>
        <p:txBody>
          <a:bodyPr anchor="ctr">
            <a:normAutofit/>
          </a:bodyPr>
          <a:lstStyle/>
          <a:p>
            <a:pPr indent="0">
              <a:lnSpc>
                <a:spcPct val="90000"/>
              </a:lnSpc>
              <a:buNone/>
              <a:tabLst>
                <a:tab pos="0" algn="l"/>
              </a:tabLst>
            </a:pPr>
            <a:r>
              <a:rPr lang="en-US" sz="4000" b="1" strike="noStrike" spc="-1" dirty="0" err="1">
                <a:solidFill>
                  <a:schemeClr val="dk1"/>
                </a:solidFill>
                <a:latin typeface="Times New Roman" panose="02020603050405020304" pitchFamily="18" charset="0"/>
                <a:ea typeface="AngsanaUPC"/>
                <a:cs typeface="Times New Roman" panose="02020603050405020304" pitchFamily="18" charset="0"/>
              </a:rPr>
              <a:t>Ženy</a:t>
            </a:r>
            <a:r>
              <a:rPr lang="en-US" sz="4000" b="1" strike="noStrike" spc="-1" dirty="0">
                <a:solidFill>
                  <a:schemeClr val="dk1"/>
                </a:solidFill>
                <a:latin typeface="Times New Roman" panose="02020603050405020304" pitchFamily="18" charset="0"/>
                <a:ea typeface="AngsanaUPC"/>
                <a:cs typeface="Times New Roman" panose="02020603050405020304" pitchFamily="18" charset="0"/>
              </a:rPr>
              <a:t> v </a:t>
            </a:r>
            <a:r>
              <a:rPr lang="en-US" sz="4000" b="1" strike="noStrike" spc="-1" dirty="0" err="1">
                <a:solidFill>
                  <a:schemeClr val="dk1"/>
                </a:solidFill>
                <a:latin typeface="Times New Roman" panose="02020603050405020304" pitchFamily="18" charset="0"/>
                <a:ea typeface="AngsanaUPC"/>
                <a:cs typeface="Times New Roman" panose="02020603050405020304" pitchFamily="18" charset="0"/>
              </a:rPr>
              <a:t>managementu</a:t>
            </a:r>
            <a:r>
              <a:rPr lang="en-US" sz="4000" b="1" strike="noStrike" spc="-1" dirty="0">
                <a:solidFill>
                  <a:schemeClr val="dk1"/>
                </a:solidFill>
                <a:latin typeface="Times New Roman" panose="02020603050405020304" pitchFamily="18" charset="0"/>
                <a:ea typeface="AngsanaUPC"/>
                <a:cs typeface="Times New Roman" panose="02020603050405020304" pitchFamily="18" charset="0"/>
              </a:rPr>
              <a:t>, 2022</a:t>
            </a:r>
            <a:endParaRPr lang="cs-CZ" sz="4000" b="1" strike="noStrike" spc="-1" dirty="0">
              <a:solidFill>
                <a:srgbClr val="000000"/>
              </a:solidFill>
              <a:latin typeface="Times New Roman" panose="02020603050405020304" pitchFamily="18" charset="0"/>
              <a:cs typeface="Times New Roman" panose="02020603050405020304" pitchFamily="18" charset="0"/>
            </a:endParaRPr>
          </a:p>
        </p:txBody>
      </p:sp>
      <p:sp>
        <p:nvSpPr>
          <p:cNvPr id="315" name="PlaceHolder 2"/>
          <p:cNvSpPr>
            <a:spLocks noGrp="1"/>
          </p:cNvSpPr>
          <p:nvPr>
            <p:ph/>
          </p:nvPr>
        </p:nvSpPr>
        <p:spPr>
          <a:xfrm>
            <a:off x="3836160" y="1408320"/>
            <a:ext cx="7845480" cy="4915800"/>
          </a:xfrm>
          <a:prstGeom prst="rect">
            <a:avLst/>
          </a:prstGeom>
          <a:noFill/>
          <a:ln w="0">
            <a:noFill/>
          </a:ln>
        </p:spPr>
        <p:txBody>
          <a:bodyPr anchor="t">
            <a:normAutofit fontScale="98500"/>
          </a:bodyPr>
          <a:lstStyle/>
          <a:p>
            <a:pPr marL="228600" indent="-228600">
              <a:lnSpc>
                <a:spcPct val="90000"/>
              </a:lnSpc>
              <a:buClr>
                <a:srgbClr val="000000"/>
              </a:buClr>
              <a:buFont typeface="Arial"/>
              <a:buChar char="•"/>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Vedoucí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pracovníci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stále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častěji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HR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ředitelkami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posledních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letech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zvýšil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podíl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jiných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vedoucích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funkcích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jako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finanční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informačních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technologií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r>
              <a:rPr lang="en-US" sz="2400" b="0" u="sng" strike="noStrike" spc="-1" baseline="30000" dirty="0">
                <a:solidFill>
                  <a:schemeClr val="accent1"/>
                </a:solidFill>
                <a:uFillTx/>
                <a:latin typeface="Times New Roman" panose="02020603050405020304" pitchFamily="18" charset="0"/>
                <a:ea typeface="AngsanaUPC"/>
                <a:cs typeface="Times New Roman" panose="02020603050405020304" pitchFamily="18" charset="0"/>
              </a:rPr>
              <a:t>(Women in business, 2021,  https://www.grantthornton.global/en/insights/women-in-business-2021/)</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pP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2021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bylo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26 %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všech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ředitelů</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a:t>
            </a:r>
            <a:r>
              <a:rPr lang="cs-CZ" sz="2400" b="0" strike="noStrike" spc="-1" dirty="0" err="1">
                <a:solidFill>
                  <a:schemeClr val="accent1"/>
                </a:solidFill>
                <a:latin typeface="Times New Roman" panose="02020603050405020304" pitchFamily="18" charset="0"/>
                <a:ea typeface="AngsanaUPC"/>
                <a:cs typeface="Times New Roman" panose="02020603050405020304" pitchFamily="18" charset="0"/>
              </a:rPr>
              <a:t>ek</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srovnání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pouhými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15 %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2019.</a:t>
            </a:r>
            <a:r>
              <a:rPr lang="en-US" sz="2400" b="0" u="sng" strike="noStrike" spc="-1" baseline="30000" dirty="0">
                <a:solidFill>
                  <a:schemeClr val="accent1"/>
                </a:solidFill>
                <a:uFillTx/>
                <a:latin typeface="Times New Roman" panose="02020603050405020304" pitchFamily="18" charset="0"/>
                <a:ea typeface="AngsanaUPC"/>
                <a:cs typeface="Times New Roman" panose="02020603050405020304" pitchFamily="18" charset="0"/>
                <a:hlinkClick r:id="rId3">
                  <a:extLst>
                    <a:ext uri="{A12FA001-AC4F-418D-AE19-62706E023703}">
                      <ahyp:hlinkClr xmlns:ahyp="http://schemas.microsoft.com/office/drawing/2018/hyperlinkcolor" val="tx"/>
                    </a:ext>
                  </a:extLst>
                </a:hlinkClick>
              </a:rPr>
              <a:t>5</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Žebříček</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i="1" strike="noStrike" spc="-1" dirty="0">
                <a:solidFill>
                  <a:schemeClr val="accent1"/>
                </a:solidFill>
                <a:latin typeface="Times New Roman" panose="02020603050405020304" pitchFamily="18" charset="0"/>
                <a:ea typeface="AngsanaUPC"/>
                <a:cs typeface="Times New Roman" panose="02020603050405020304" pitchFamily="18" charset="0"/>
              </a:rPr>
              <a:t>Fortune Global 500</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vykázal</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2021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historicky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nejvyšší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počet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23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ředitelek</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včetně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šesti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cs-CZ" sz="2400" b="0" strike="noStrike" spc="-1" dirty="0">
                <a:solidFill>
                  <a:schemeClr val="accent1"/>
                </a:solidFill>
                <a:latin typeface="Times New Roman" panose="02020603050405020304" pitchFamily="18" charset="0"/>
                <a:ea typeface="AngsanaUPC"/>
                <a:cs typeface="Times New Roman" panose="02020603050405020304" pitchFamily="18" charset="0"/>
              </a:rPr>
              <a:t>odlišných odstínů pleti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a:t>
            </a:r>
            <a:r>
              <a:rPr lang="en-US" sz="2400" b="0" u="sng" strike="noStrike" spc="-1" baseline="30000" dirty="0">
                <a:solidFill>
                  <a:schemeClr val="accent1"/>
                </a:solidFill>
                <a:uFillTx/>
                <a:latin typeface="Times New Roman" panose="02020603050405020304" pitchFamily="18" charset="0"/>
                <a:ea typeface="AngsanaUPC"/>
                <a:cs typeface="Times New Roman" panose="02020603050405020304" pitchFamily="18" charset="0"/>
              </a:rPr>
              <a:t> </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16" name="PlaceHolder 3"/>
          <p:cNvSpPr>
            <a:spLocks noGrp="1"/>
          </p:cNvSpPr>
          <p:nvPr>
            <p:ph/>
          </p:nvPr>
        </p:nvSpPr>
        <p:spPr>
          <a:xfrm>
            <a:off x="709200" y="1253160"/>
            <a:ext cx="2847600" cy="4350960"/>
          </a:xfrm>
          <a:prstGeom prst="rect">
            <a:avLst/>
          </a:prstGeom>
          <a:solidFill>
            <a:srgbClr val="B3C6E7"/>
          </a:solidFill>
          <a:ln w="0">
            <a:noFill/>
          </a:ln>
        </p:spPr>
        <p:txBody>
          <a:bodyPr anchor="t">
            <a:normAutofit/>
          </a:bodyPr>
          <a:lstStyle/>
          <a:p>
            <a:pPr indent="0">
              <a:lnSpc>
                <a:spcPct val="90000"/>
              </a:lnSpc>
              <a:buNone/>
              <a:tabLst>
                <a:tab pos="0" algn="l"/>
              </a:tabLst>
            </a:pPr>
            <a:r>
              <a:rPr lang="en-US" sz="2400" b="1" strike="noStrike" spc="-1" dirty="0">
                <a:solidFill>
                  <a:schemeClr val="lt1"/>
                </a:solidFill>
                <a:latin typeface="Times New Roman" panose="02020603050405020304" pitchFamily="18" charset="0"/>
                <a:ea typeface="AngsanaUPC"/>
                <a:cs typeface="Times New Roman" panose="02020603050405020304" pitchFamily="18" charset="0"/>
              </a:rPr>
              <a:t>Role </a:t>
            </a:r>
            <a:r>
              <a:rPr lang="en-US" sz="2400" b="1" strike="noStrike" spc="-1" dirty="0" err="1">
                <a:solidFill>
                  <a:schemeClr val="lt1"/>
                </a:solidFill>
                <a:latin typeface="Times New Roman" panose="02020603050405020304" pitchFamily="18" charset="0"/>
                <a:ea typeface="AngsanaUPC"/>
                <a:cs typeface="Times New Roman" panose="02020603050405020304" pitchFamily="18" charset="0"/>
              </a:rPr>
              <a:t>vedoucích</a:t>
            </a:r>
            <a:r>
              <a:rPr lang="en-US" sz="2400" b="1"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lt1"/>
                </a:solidFill>
                <a:latin typeface="Times New Roman" panose="02020603050405020304" pitchFamily="18" charset="0"/>
                <a:ea typeface="AngsanaUPC"/>
                <a:cs typeface="Times New Roman" panose="02020603050405020304" pitchFamily="18" charset="0"/>
              </a:rPr>
              <a:t>žen</a:t>
            </a:r>
            <a:r>
              <a:rPr lang="en-US" sz="2400" b="1" strike="noStrike" spc="-1" dirty="0">
                <a:solidFill>
                  <a:schemeClr val="lt1"/>
                </a:solidFill>
                <a:latin typeface="Times New Roman" panose="02020603050405020304" pitchFamily="18" charset="0"/>
                <a:ea typeface="AngsanaUPC"/>
                <a:cs typeface="Times New Roman" panose="02020603050405020304" pitchFamily="18" charset="0"/>
              </a:rPr>
              <a:t> se </a:t>
            </a:r>
            <a:r>
              <a:rPr lang="en-US" sz="2400" b="1" strike="noStrike" spc="-1" dirty="0" err="1">
                <a:solidFill>
                  <a:schemeClr val="lt1"/>
                </a:solidFill>
                <a:latin typeface="Times New Roman" panose="02020603050405020304" pitchFamily="18" charset="0"/>
                <a:ea typeface="AngsanaUPC"/>
                <a:cs typeface="Times New Roman" panose="02020603050405020304" pitchFamily="18" charset="0"/>
              </a:rPr>
              <a:t>také</a:t>
            </a:r>
            <a:r>
              <a:rPr lang="en-US" sz="2400" b="1" strike="noStrike" spc="-1" dirty="0">
                <a:solidFill>
                  <a:schemeClr val="lt1"/>
                </a:solidFill>
                <a:latin typeface="Times New Roman" panose="02020603050405020304" pitchFamily="18" charset="0"/>
                <a:ea typeface="AngsanaUPC"/>
                <a:cs typeface="Times New Roman" panose="02020603050405020304" pitchFamily="18" charset="0"/>
              </a:rPr>
              <a:t> </a:t>
            </a:r>
            <a:r>
              <a:rPr lang="en-US" sz="2400" b="1" strike="noStrike" spc="-1" dirty="0" err="1">
                <a:solidFill>
                  <a:schemeClr val="lt1"/>
                </a:solidFill>
                <a:latin typeface="Times New Roman" panose="02020603050405020304" pitchFamily="18" charset="0"/>
                <a:ea typeface="AngsanaUPC"/>
                <a:cs typeface="Times New Roman" panose="02020603050405020304" pitchFamily="18" charset="0"/>
              </a:rPr>
              <a:t>mění</a:t>
            </a: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indent="0">
              <a:lnSpc>
                <a:spcPct val="90000"/>
              </a:lnSpc>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indent="0">
              <a:lnSpc>
                <a:spcPct val="90000"/>
              </a:lnSpc>
              <a:spcBef>
                <a:spcPts val="1001"/>
              </a:spcBef>
              <a:buNone/>
              <a:tabLst>
                <a:tab pos="0" algn="l"/>
              </a:tabLst>
            </a:pPr>
            <a:r>
              <a:rPr lang="en-US" sz="2400" b="0" strike="noStrike" spc="-1" dirty="0">
                <a:solidFill>
                  <a:schemeClr val="dk1"/>
                </a:solidFill>
                <a:latin typeface="Times New Roman" panose="02020603050405020304" pitchFamily="18" charset="0"/>
                <a:ea typeface="AngsanaUPC"/>
                <a:cs typeface="Times New Roman" panose="02020603050405020304" pitchFamily="18" charset="0"/>
              </a:rPr>
              <a:t>https://www.catalyst.org/research/women-in-management/</a:t>
            </a: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17" name="Google Shape;177;p7"/>
          <p:cNvPicPr/>
          <p:nvPr/>
        </p:nvPicPr>
        <p:blipFill>
          <a:blip r:embed="rId4"/>
          <a:stretch/>
        </p:blipFill>
        <p:spPr>
          <a:xfrm>
            <a:off x="11229840" y="47160"/>
            <a:ext cx="961920" cy="1885680"/>
          </a:xfrm>
          <a:prstGeom prst="rect">
            <a:avLst/>
          </a:prstGeom>
          <a:ln w="0">
            <a:noFill/>
          </a:ln>
        </p:spPr>
      </p:pic>
      <p:pic>
        <p:nvPicPr>
          <p:cNvPr id="318" name="Google Shape;178;p7"/>
          <p:cNvPicPr/>
          <p:nvPr/>
        </p:nvPicPr>
        <p:blipFill>
          <a:blip r:embed="rId5"/>
          <a:stretch/>
        </p:blipFill>
        <p:spPr>
          <a:xfrm>
            <a:off x="11107080" y="4800240"/>
            <a:ext cx="1076400" cy="2057400"/>
          </a:xfrm>
          <a:prstGeom prst="rect">
            <a:avLst/>
          </a:prstGeom>
          <a:ln w="0">
            <a:noFill/>
          </a:ln>
        </p:spPr>
      </p:pic>
      <p:pic>
        <p:nvPicPr>
          <p:cNvPr id="319" name="Google Shape;179;p7"/>
          <p:cNvPicPr/>
          <p:nvPr/>
        </p:nvPicPr>
        <p:blipFill>
          <a:blip r:embed="rId4"/>
          <a:stretch/>
        </p:blipFill>
        <p:spPr>
          <a:xfrm rot="16200000">
            <a:off x="8554320" y="-783000"/>
            <a:ext cx="1396440" cy="29865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762120" y="293400"/>
            <a:ext cx="11016000" cy="1325160"/>
          </a:xfrm>
          <a:prstGeom prst="rect">
            <a:avLst/>
          </a:prstGeom>
          <a:solidFill>
            <a:srgbClr val="B3C6E7"/>
          </a:solidFill>
          <a:ln w="0">
            <a:noFill/>
          </a:ln>
        </p:spPr>
        <p:txBody>
          <a:bodyPr anchor="ctr">
            <a:noAutofit/>
          </a:bodyPr>
          <a:lstStyle/>
          <a:p>
            <a:pPr indent="0">
              <a:lnSpc>
                <a:spcPct val="90000"/>
              </a:lnSpc>
              <a:buNone/>
              <a:tabLst>
                <a:tab pos="0" algn="l"/>
              </a:tabLst>
            </a:pP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Ženy</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dominují</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pracovní</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síle</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v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restauracích</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s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výjimkou</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těch</a:t>
            </a:r>
            <a:r>
              <a:rPr lang="en-US" sz="4000" b="1" strike="noStrike" spc="-1" dirty="0">
                <a:solidFill>
                  <a:srgbClr val="002060"/>
                </a:solidFill>
                <a:latin typeface="Times New Roman" panose="02020603050405020304" pitchFamily="18" charset="0"/>
                <a:ea typeface="AngsanaUPC"/>
                <a:cs typeface="Times New Roman" panose="02020603050405020304" pitchFamily="18" charset="0"/>
              </a:rPr>
              <a:t> </a:t>
            </a:r>
            <a:r>
              <a:rPr lang="en-US" sz="4000" b="1" strike="noStrike" spc="-1" dirty="0" err="1">
                <a:solidFill>
                  <a:srgbClr val="002060"/>
                </a:solidFill>
                <a:latin typeface="Times New Roman" panose="02020603050405020304" pitchFamily="18" charset="0"/>
                <a:ea typeface="AngsanaUPC"/>
                <a:cs typeface="Times New Roman" panose="02020603050405020304" pitchFamily="18" charset="0"/>
              </a:rPr>
              <a:t>nejvyšších</a:t>
            </a:r>
            <a:endParaRPr lang="cs-CZ" sz="4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321" name="PlaceHolder 2"/>
          <p:cNvSpPr>
            <a:spLocks noGrp="1"/>
          </p:cNvSpPr>
          <p:nvPr>
            <p:ph/>
          </p:nvPr>
        </p:nvSpPr>
        <p:spPr>
          <a:xfrm>
            <a:off x="838080" y="1825560"/>
            <a:ext cx="5181120" cy="4350960"/>
          </a:xfrm>
          <a:prstGeom prst="rect">
            <a:avLst/>
          </a:prstGeom>
          <a:noFill/>
          <a:ln w="0">
            <a:noFill/>
          </a:ln>
        </p:spPr>
        <p:txBody>
          <a:bodyPr anchor="t">
            <a:normAutofit/>
          </a:bodyPr>
          <a:lstStyle/>
          <a:p>
            <a:pPr marL="228600" indent="-228600">
              <a:lnSpc>
                <a:spcPct val="90000"/>
              </a:lnSpc>
              <a:buClr>
                <a:srgbClr val="000000"/>
              </a:buClr>
              <a:buFont typeface="Arial"/>
              <a:buChar char="•"/>
            </a:pPr>
            <a:r>
              <a:rPr lang="en-US" sz="2800" b="0" strike="noStrike" spc="-1" dirty="0">
                <a:solidFill>
                  <a:schemeClr val="dk1"/>
                </a:solidFill>
                <a:latin typeface="AngsanaUPC"/>
                <a:ea typeface="AngsanaUPC"/>
              </a:rPr>
              <a:t>CEO </a:t>
            </a:r>
            <a:r>
              <a:rPr lang="en-US" sz="2800" b="0" strike="noStrike" spc="-1" dirty="0" err="1">
                <a:solidFill>
                  <a:schemeClr val="dk1"/>
                </a:solidFill>
                <a:latin typeface="AngsanaUPC"/>
                <a:ea typeface="AngsanaUPC"/>
              </a:rPr>
              <a:t>Ženy</a:t>
            </a:r>
            <a:r>
              <a:rPr lang="en-US" sz="2800" b="0" strike="noStrike" spc="-1" dirty="0">
                <a:solidFill>
                  <a:schemeClr val="dk1"/>
                </a:solidFill>
                <a:latin typeface="AngsanaUPC"/>
                <a:ea typeface="AngsanaUPC"/>
              </a:rPr>
              <a:t> v </a:t>
            </a:r>
            <a:r>
              <a:rPr lang="en-US" sz="2800" b="0" strike="noStrike" spc="-1" dirty="0" err="1">
                <a:solidFill>
                  <a:schemeClr val="dk1"/>
                </a:solidFill>
                <a:latin typeface="AngsanaUPC"/>
                <a:ea typeface="AngsanaUPC"/>
              </a:rPr>
              <a:t>pohostinství</a:t>
            </a:r>
            <a:endParaRPr lang="cs-CZ" sz="2800" b="0" strike="noStrike" spc="-1" dirty="0">
              <a:solidFill>
                <a:srgbClr val="000000"/>
              </a:solidFill>
              <a:latin typeface="Arial"/>
            </a:endParaRPr>
          </a:p>
          <a:p>
            <a:pPr indent="0">
              <a:lnSpc>
                <a:spcPct val="90000"/>
              </a:lnSpc>
              <a:spcBef>
                <a:spcPts val="1001"/>
              </a:spcBef>
              <a:buNone/>
              <a:tabLst>
                <a:tab pos="0" algn="l"/>
              </a:tabLst>
            </a:pPr>
            <a:endParaRPr lang="cs-CZ" sz="2800" b="0" strike="noStrike" spc="-1" dirty="0">
              <a:solidFill>
                <a:srgbClr val="000000"/>
              </a:solidFill>
              <a:latin typeface="Arial"/>
            </a:endParaRPr>
          </a:p>
        </p:txBody>
      </p:sp>
      <p:sp>
        <p:nvSpPr>
          <p:cNvPr id="322" name="PlaceHolder 3"/>
          <p:cNvSpPr>
            <a:spLocks noGrp="1"/>
          </p:cNvSpPr>
          <p:nvPr>
            <p:ph/>
          </p:nvPr>
        </p:nvSpPr>
        <p:spPr>
          <a:xfrm>
            <a:off x="6172200" y="1825560"/>
            <a:ext cx="5181120" cy="4350960"/>
          </a:xfrm>
          <a:prstGeom prst="rect">
            <a:avLst/>
          </a:prstGeom>
          <a:noFill/>
          <a:ln w="0">
            <a:noFill/>
          </a:ln>
        </p:spPr>
        <p:txBody>
          <a:bodyPr anchor="t">
            <a:normAutofit fontScale="94500"/>
          </a:bodyPr>
          <a:lstStyle/>
          <a:p>
            <a:pPr marL="228600" indent="-228600">
              <a:lnSpc>
                <a:spcPct val="90000"/>
              </a:lnSpc>
              <a:buClr>
                <a:srgbClr val="000000"/>
              </a:buClr>
              <a:buFont typeface="Arial"/>
              <a:buChar char="•"/>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Norsko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první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zemí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světě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přijala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40%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kvótu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pro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členky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představenstva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vstoupila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platnost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roce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2008</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Následovaly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další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západoevropské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země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prosazovaly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povinné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kvóty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např</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Německo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Francie)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nebo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dobrovolné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kvóty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např</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Spojené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království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Švédsko</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cíli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pro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zastoupení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v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rozmezí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od 25 do 40 %.</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p:txBody>
      </p:sp>
      <p:pic>
        <p:nvPicPr>
          <p:cNvPr id="323" name="Google Shape;188;p8"/>
          <p:cNvPicPr/>
          <p:nvPr/>
        </p:nvPicPr>
        <p:blipFill>
          <a:blip r:embed="rId3"/>
          <a:stretch/>
        </p:blipFill>
        <p:spPr>
          <a:xfrm>
            <a:off x="11229840" y="2537280"/>
            <a:ext cx="961920" cy="2057400"/>
          </a:xfrm>
          <a:prstGeom prst="rect">
            <a:avLst/>
          </a:prstGeom>
          <a:ln w="0">
            <a:noFill/>
          </a:ln>
        </p:spPr>
      </p:pic>
      <p:pic>
        <p:nvPicPr>
          <p:cNvPr id="324" name="Google Shape;189;p8"/>
          <p:cNvPicPr/>
          <p:nvPr/>
        </p:nvPicPr>
        <p:blipFill>
          <a:blip r:embed="rId4"/>
          <a:stretch/>
        </p:blipFill>
        <p:spPr>
          <a:xfrm>
            <a:off x="11115360" y="4320720"/>
            <a:ext cx="1076400" cy="25369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Google Shape;195;p9"/>
          <p:cNvPicPr/>
          <p:nvPr/>
        </p:nvPicPr>
        <p:blipFill>
          <a:blip r:embed="rId3"/>
          <a:stretch/>
        </p:blipFill>
        <p:spPr>
          <a:xfrm>
            <a:off x="1539360" y="239400"/>
            <a:ext cx="9248040" cy="64735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911160" y="357120"/>
            <a:ext cx="10515240" cy="590760"/>
          </a:xfrm>
          <a:prstGeom prst="rect">
            <a:avLst/>
          </a:prstGeom>
          <a:solidFill>
            <a:srgbClr val="8DA9DB"/>
          </a:solidFill>
          <a:ln w="0">
            <a:noFill/>
          </a:ln>
        </p:spPr>
        <p:txBody>
          <a:bodyPr anchor="ctr">
            <a:normAutofit fontScale="90000"/>
          </a:bodyPr>
          <a:lstStyle/>
          <a:p>
            <a:pPr indent="0">
              <a:lnSpc>
                <a:spcPct val="90000"/>
              </a:lnSpc>
              <a:buNone/>
              <a:tabLst>
                <a:tab pos="0" algn="l"/>
              </a:tabLst>
            </a:pPr>
            <a:br>
              <a:rPr sz="4400" dirty="0"/>
            </a:br>
            <a:br>
              <a:rPr sz="4400" dirty="0"/>
            </a:br>
            <a:r>
              <a:rPr lang="cs-CZ" sz="4400" dirty="0">
                <a:solidFill>
                  <a:srgbClr val="002060"/>
                </a:solidFill>
                <a:latin typeface="Times New Roman" panose="02020603050405020304" pitchFamily="18" charset="0"/>
                <a:cs typeface="Times New Roman" panose="02020603050405020304" pitchFamily="18" charset="0"/>
              </a:rPr>
              <a:t>Výsledky výzkumu na téma </a:t>
            </a:r>
            <a:r>
              <a:rPr lang="cs-CZ" sz="4400" dirty="0" err="1">
                <a:solidFill>
                  <a:srgbClr val="002060"/>
                </a:solidFill>
                <a:latin typeface="Times New Roman" panose="02020603050405020304" pitchFamily="18" charset="0"/>
                <a:cs typeface="Times New Roman" panose="02020603050405020304" pitchFamily="18" charset="0"/>
              </a:rPr>
              <a:t>přínost</a:t>
            </a:r>
            <a:r>
              <a:rPr lang="cs-CZ" sz="4400" dirty="0">
                <a:solidFill>
                  <a:srgbClr val="002060"/>
                </a:solidFill>
                <a:latin typeface="Times New Roman" panose="02020603050405020304" pitchFamily="18" charset="0"/>
                <a:cs typeface="Times New Roman" panose="02020603050405020304" pitchFamily="18" charset="0"/>
              </a:rPr>
              <a:t> žen</a:t>
            </a:r>
            <a:br>
              <a:rPr sz="4400" dirty="0"/>
            </a:br>
            <a:br>
              <a:rPr sz="4400" dirty="0"/>
            </a:br>
            <a:endParaRPr lang="cs-CZ" sz="4400" b="0" strike="noStrike" spc="-1" dirty="0">
              <a:solidFill>
                <a:srgbClr val="000000"/>
              </a:solidFill>
              <a:latin typeface="Arial"/>
            </a:endParaRPr>
          </a:p>
        </p:txBody>
      </p:sp>
      <p:sp>
        <p:nvSpPr>
          <p:cNvPr id="327" name="PlaceHolder 2"/>
          <p:cNvSpPr>
            <a:spLocks noGrp="1"/>
          </p:cNvSpPr>
          <p:nvPr>
            <p:ph/>
          </p:nvPr>
        </p:nvSpPr>
        <p:spPr>
          <a:xfrm>
            <a:off x="838080" y="1216800"/>
            <a:ext cx="10515240" cy="4917600"/>
          </a:xfrm>
          <a:prstGeom prst="rect">
            <a:avLst/>
          </a:prstGeom>
          <a:noFill/>
          <a:ln w="0">
            <a:noFill/>
          </a:ln>
        </p:spPr>
        <p:txBody>
          <a:bodyPr anchor="t">
            <a:noAutofit/>
          </a:bodyPr>
          <a:lstStyle/>
          <a:p>
            <a:pPr indent="0">
              <a:lnSpc>
                <a:spcPct val="90000"/>
              </a:lnSpc>
              <a:buNone/>
              <a:tabLst>
                <a:tab pos="0" algn="l"/>
              </a:tabLst>
            </a:pP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zvyšují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sociální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výkonnost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organizací</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Generální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ředitelky</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méně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sebevědomé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než</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muži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což</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vlastnost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která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je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pozitivně</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spojena</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s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krizí</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228600">
              <a:lnSpc>
                <a:spcPct val="90000"/>
              </a:lnSpc>
              <a:spcBef>
                <a:spcPts val="1001"/>
              </a:spcBef>
              <a:buClr>
                <a:srgbClr val="000000"/>
              </a:buClr>
              <a:buFont typeface="Arial"/>
              <a:buChar char="•"/>
              <a:tabLst>
                <a:tab pos="0" algn="l"/>
              </a:tabLst>
            </a:pP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Ekonomická</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účast</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vůdcovství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žen</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jsou</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zásadní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pro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zvyšování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obchodní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výkonnosti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dosažení</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genderové</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vyváženosti</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ve</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správních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radách</a:t>
            </a:r>
            <a:r>
              <a:rPr lang="en-US" sz="2400" b="0" strike="noStrike" spc="-1" dirty="0">
                <a:solidFill>
                  <a:schemeClr val="accent1"/>
                </a:solidFill>
                <a:latin typeface="Times New Roman" panose="02020603050405020304" pitchFamily="18" charset="0"/>
                <a:ea typeface="AngsanaUPC"/>
                <a:cs typeface="Times New Roman" panose="02020603050405020304" pitchFamily="18" charset="0"/>
              </a:rPr>
              <a:t> </a:t>
            </a:r>
            <a:r>
              <a:rPr lang="en-US" sz="2400" b="0" strike="noStrike" spc="-1" dirty="0" err="1">
                <a:solidFill>
                  <a:schemeClr val="accent1"/>
                </a:solidFill>
                <a:latin typeface="Times New Roman" panose="02020603050405020304" pitchFamily="18" charset="0"/>
                <a:ea typeface="AngsanaUPC"/>
                <a:cs typeface="Times New Roman" panose="02020603050405020304" pitchFamily="18" charset="0"/>
              </a:rPr>
              <a:t>společností</a:t>
            </a:r>
            <a:endParaRPr lang="cs-CZ" sz="2400" b="0" strike="noStrike" spc="-1" dirty="0">
              <a:solidFill>
                <a:schemeClr val="accent1"/>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a:p>
            <a:pPr marL="228600" indent="0">
              <a:lnSpc>
                <a:spcPct val="90000"/>
              </a:lnSpc>
              <a:spcBef>
                <a:spcPts val="1001"/>
              </a:spcBef>
              <a:buNone/>
              <a:tabLst>
                <a:tab pos="0" algn="l"/>
              </a:tabLst>
            </a:pPr>
            <a:endParaRPr lang="cs-CZ" sz="24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28" name="Google Shape;203;p10"/>
          <p:cNvPicPr/>
          <p:nvPr/>
        </p:nvPicPr>
        <p:blipFill>
          <a:blip r:embed="rId3"/>
          <a:stretch/>
        </p:blipFill>
        <p:spPr>
          <a:xfrm>
            <a:off x="11229840" y="2537280"/>
            <a:ext cx="961920" cy="2057400"/>
          </a:xfrm>
          <a:prstGeom prst="rect">
            <a:avLst/>
          </a:prstGeom>
          <a:ln w="0">
            <a:noFill/>
          </a:ln>
        </p:spPr>
      </p:pic>
      <p:pic>
        <p:nvPicPr>
          <p:cNvPr id="329" name="Google Shape;204;p10"/>
          <p:cNvPicPr/>
          <p:nvPr/>
        </p:nvPicPr>
        <p:blipFill>
          <a:blip r:embed="rId4"/>
          <a:stretch/>
        </p:blipFill>
        <p:spPr>
          <a:xfrm>
            <a:off x="11115360" y="4320720"/>
            <a:ext cx="1076400" cy="2536920"/>
          </a:xfrm>
          <a:prstGeom prst="rect">
            <a:avLst/>
          </a:prstGeom>
          <a:ln w="0">
            <a:noFill/>
          </a:ln>
        </p:spPr>
      </p:pic>
      <p:cxnSp>
        <p:nvCxnSpPr>
          <p:cNvPr id="2" name="Google Shape;120;p2">
            <a:extLst>
              <a:ext uri="{FF2B5EF4-FFF2-40B4-BE49-F238E27FC236}">
                <a16:creationId xmlns:a16="http://schemas.microsoft.com/office/drawing/2014/main" id="{3E88A83E-6A32-D54A-3F42-373AAB898DED}"/>
              </a:ext>
            </a:extLst>
          </p:cNvPr>
          <p:cNvCxnSpPr/>
          <p:nvPr/>
        </p:nvCxnSpPr>
        <p:spPr>
          <a:xfrm>
            <a:off x="1435140" y="2280763"/>
            <a:ext cx="2084760" cy="360"/>
          </a:xfrm>
          <a:prstGeom prst="straightConnector1">
            <a:avLst/>
          </a:prstGeom>
          <a:ln w="12700">
            <a:solidFill>
              <a:srgbClr val="BFC8E3"/>
            </a:solidFill>
            <a:miter/>
          </a:ln>
        </p:spPr>
      </p:cxnSp>
      <p:cxnSp>
        <p:nvCxnSpPr>
          <p:cNvPr id="3" name="Google Shape;120;p2">
            <a:extLst>
              <a:ext uri="{FF2B5EF4-FFF2-40B4-BE49-F238E27FC236}">
                <a16:creationId xmlns:a16="http://schemas.microsoft.com/office/drawing/2014/main" id="{4E2DFCEE-313D-DA48-DFD1-FE2381A834D2}"/>
              </a:ext>
            </a:extLst>
          </p:cNvPr>
          <p:cNvCxnSpPr/>
          <p:nvPr/>
        </p:nvCxnSpPr>
        <p:spPr>
          <a:xfrm>
            <a:off x="1435140" y="3675240"/>
            <a:ext cx="2084760" cy="360"/>
          </a:xfrm>
          <a:prstGeom prst="straightConnector1">
            <a:avLst/>
          </a:prstGeom>
          <a:ln w="12700">
            <a:solidFill>
              <a:srgbClr val="BFC8E3"/>
            </a:solidFill>
            <a:miter/>
          </a:ln>
        </p:spPr>
      </p:cxnSp>
      <p:cxnSp>
        <p:nvCxnSpPr>
          <p:cNvPr id="4" name="Google Shape;120;p2">
            <a:extLst>
              <a:ext uri="{FF2B5EF4-FFF2-40B4-BE49-F238E27FC236}">
                <a16:creationId xmlns:a16="http://schemas.microsoft.com/office/drawing/2014/main" id="{F47F2FD2-DDD0-A767-A53A-50F2A9BC12BE}"/>
              </a:ext>
            </a:extLst>
          </p:cNvPr>
          <p:cNvCxnSpPr/>
          <p:nvPr/>
        </p:nvCxnSpPr>
        <p:spPr>
          <a:xfrm>
            <a:off x="1435140" y="5069357"/>
            <a:ext cx="2084760" cy="360"/>
          </a:xfrm>
          <a:prstGeom prst="straightConnector1">
            <a:avLst/>
          </a:prstGeom>
          <a:ln w="12700">
            <a:solidFill>
              <a:srgbClr val="BFC8E3"/>
            </a:solidFill>
            <a:miter/>
          </a:ln>
        </p:spPr>
      </p:cxn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3359</Words>
  <Application>Microsoft Office PowerPoint</Application>
  <PresentationFormat>Širokoúhlá obrazovka</PresentationFormat>
  <Paragraphs>219</Paragraphs>
  <Slides>25</Slides>
  <Notes>20</Notes>
  <HiddenSlides>0</HiddenSlides>
  <MMClips>0</MMClips>
  <ScaleCrop>false</ScaleCrop>
  <HeadingPairs>
    <vt:vector size="6" baseType="variant">
      <vt:variant>
        <vt:lpstr>Použitá písma</vt:lpstr>
      </vt:variant>
      <vt:variant>
        <vt:i4>7</vt:i4>
      </vt:variant>
      <vt:variant>
        <vt:lpstr>Motiv</vt:lpstr>
      </vt:variant>
      <vt:variant>
        <vt:i4>6</vt:i4>
      </vt:variant>
      <vt:variant>
        <vt:lpstr>Nadpisy snímků</vt:lpstr>
      </vt:variant>
      <vt:variant>
        <vt:i4>25</vt:i4>
      </vt:variant>
    </vt:vector>
  </HeadingPairs>
  <TitlesOfParts>
    <vt:vector size="38" baseType="lpstr">
      <vt:lpstr>AngsanaUPC</vt:lpstr>
      <vt:lpstr>Arial</vt:lpstr>
      <vt:lpstr>Calibri</vt:lpstr>
      <vt:lpstr>Noto Sans Symbols</vt:lpstr>
      <vt:lpstr>Symbol</vt:lpstr>
      <vt:lpstr>Times New Roman</vt:lpstr>
      <vt:lpstr>Wingdings</vt:lpstr>
      <vt:lpstr>Office</vt:lpstr>
      <vt:lpstr>Office</vt:lpstr>
      <vt:lpstr>Office</vt:lpstr>
      <vt:lpstr>Office</vt:lpstr>
      <vt:lpstr>Office</vt:lpstr>
      <vt:lpstr>Office</vt:lpstr>
      <vt:lpstr>Genderová hlediska a interkulturní management v chápání pracovního násilí (2)</vt:lpstr>
      <vt:lpstr>Obsah</vt:lpstr>
      <vt:lpstr>Výsledky učení</vt:lpstr>
      <vt:lpstr>General overview</vt:lpstr>
      <vt:lpstr>Prezentace aplikace PowerPoint</vt:lpstr>
      <vt:lpstr>Ženy v managementu, 2022</vt:lpstr>
      <vt:lpstr>Ženy dominují pracovní síle v restauracích, s výjimkou těch nejvyšších</vt:lpstr>
      <vt:lpstr>Prezentace aplikace PowerPoint</vt:lpstr>
      <vt:lpstr>  Výsledky výzkumu na téma přínost žen  </vt:lpstr>
      <vt:lpstr>General overview</vt:lpstr>
      <vt:lpstr>Prezentace aplikace PowerPoint</vt:lpstr>
      <vt:lpstr>Prezentace aplikace PowerPoint</vt:lpstr>
      <vt:lpstr>Prezentace aplikace PowerPoint</vt:lpstr>
      <vt:lpstr>KLIŠÉ a PŘEDSUDKY</vt:lpstr>
      <vt:lpstr>Prezentace aplikace PowerPoint</vt:lpstr>
      <vt:lpstr>Mikro a makro politika v organizacích</vt:lpstr>
      <vt:lpstr>Prezentace aplikace PowerPoint</vt:lpstr>
      <vt:lpstr>Negativní organizační klima jsou mocnými překážkami k přerušení sexismu</vt:lpstr>
      <vt:lpstr>Jak mohou organizace povzbuzovat Muži přerušit sexismus (zpráva), 2022</vt:lpstr>
      <vt:lpstr>Formální a neformální moc</vt:lpstr>
      <vt:lpstr>Praktické příklady</vt:lpstr>
      <vt:lpstr>Citace</vt:lpstr>
      <vt:lpstr>Citace</vt:lpstr>
      <vt:lpstr>Děkuji za pozornost</vt:lpstr>
      <vt:lpstr>Partneři: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Genderová hlediska a interkulturní management v chápání pracovního násilí (2)</dc:title>
  <dc:subject/>
  <dc:creator>Sonja  Karbon</dc:creator>
  <dc:description/>
  <cp:lastModifiedBy>Novotná Eva</cp:lastModifiedBy>
  <cp:revision>5</cp:revision>
  <dcterms:created xsi:type="dcterms:W3CDTF">2022-09-13T11:40:43Z</dcterms:created>
  <dcterms:modified xsi:type="dcterms:W3CDTF">2023-10-31T20:13:06Z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