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jPUG5tq5EOlk9XgTChs9A60q/q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ilo.org/wcmsp5/groups/public/---dgreports/---gender/documents/publication/wcms_535656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Relationship Id="rId5" Type="http://schemas.openxmlformats.org/officeDocument/2006/relationships/hyperlink" Target="https://www.osha.gov/sites/default/files/publications/osha3148.pdf" TargetMode="Externa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7" Type="http://schemas.openxmlformats.org/officeDocument/2006/relationships/hyperlink" Target="https://www.cdc.gov/niosh/docs/96-100/risk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ilo.org/wcmsp5/groups/public/---dgreports/---gender/documents/publication/wcms_535656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Relationship Id="rId5" Type="http://schemas.openxmlformats.org/officeDocument/2006/relationships/hyperlink" Target="https://www.osha.gov/sites/default/files/publications/osha3148.pdf" TargetMode="Externa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7" Type="http://schemas.openxmlformats.org/officeDocument/2006/relationships/hyperlink" Target="https://creately.com/blog/diagrams/types-of-organizational-charts/#4_Network_Structure" TargetMode="Externa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hyperlink" Target="https://kek-dias.gr/" TargetMode="External"/><Relationship Id="rId13" Type="http://schemas.openxmlformats.org/officeDocument/2006/relationships/image" Target="../media/image12.png"/><Relationship Id="rId12" Type="http://schemas.openxmlformats.org/officeDocument/2006/relationships/hyperlink" Target="https://dekaplu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hyperlink" Target="http://www.czu.cz/" TargetMode="External"/><Relationship Id="rId9" Type="http://schemas.openxmlformats.org/officeDocument/2006/relationships/image" Target="../media/image10.png"/><Relationship Id="rId15" Type="http://schemas.openxmlformats.org/officeDocument/2006/relationships/image" Target="../media/image6.png"/><Relationship Id="rId14" Type="http://schemas.openxmlformats.org/officeDocument/2006/relationships/hyperlink" Target="https://www.lpf.lt/" TargetMode="External"/><Relationship Id="rId16" Type="http://schemas.openxmlformats.org/officeDocument/2006/relationships/hyperlink" Target="https://www.uzvediba.lv/kontakti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czu.cz/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://www.beneke-prinzhorn.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0" y="4770613"/>
            <a:ext cx="12191999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cs-CZ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Organizační faktory spojené s vystavením různým formám násilí</a:t>
            </a:r>
            <a:endParaRPr/>
          </a:p>
        </p:txBody>
      </p:sp>
      <p:pic>
        <p:nvPicPr>
          <p:cNvPr descr="Ein Bild, das Text enthält.&#10;&#10;Automatisch generierte Beschreibung" id="90" name="Google Shape;90;p1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6911" r="6911" t="0"/>
          <a:stretch/>
        </p:blipFill>
        <p:spPr>
          <a:xfrm>
            <a:off x="445449" y="5443803"/>
            <a:ext cx="2439992" cy="5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100">
                <a:solidFill>
                  <a:schemeClr val="dk1"/>
                </a:solidFill>
              </a:rPr>
              <a:t>Podpora Evropské komise při tvorbě této publikace nepředstavuje souhlas s obsahem, který odráží pouze názory autorů, a Komise nemůže být zodpovědná za jakékoliv využití informací obsažených v této publikaci.</a:t>
            </a: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idx="1" type="body"/>
          </p:nvPr>
        </p:nvSpPr>
        <p:spPr>
          <a:xfrm>
            <a:off x="838199" y="1825625"/>
            <a:ext cx="109442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b="1" i="1" lang="cs-CZ">
                <a:solidFill>
                  <a:srgbClr val="6789B9"/>
                </a:solidFill>
              </a:rPr>
              <a:t>Primární prevence</a:t>
            </a:r>
            <a:endParaRPr>
              <a:solidFill>
                <a:srgbClr val="6789B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cs-CZ">
                <a:solidFill>
                  <a:srgbClr val="6789B9"/>
                </a:solidFill>
              </a:rPr>
              <a:t>	Předcházení násilí na pracovišti.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b="1" i="1" lang="cs-CZ">
                <a:solidFill>
                  <a:srgbClr val="6789B9"/>
                </a:solidFill>
              </a:rPr>
              <a:t>Sekundární prevence</a:t>
            </a:r>
            <a:endParaRPr>
              <a:solidFill>
                <a:srgbClr val="6789B9"/>
              </a:solidFill>
            </a:endParaRPr>
          </a:p>
          <a:p>
            <a:pPr indent="-533400" lvl="0" marL="8921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cs-CZ">
                <a:solidFill>
                  <a:srgbClr val="6789B9"/>
                </a:solidFill>
              </a:rPr>
              <a:t>	Včasné odhalení násilí na pracovišti prostřednictvím identifikace a eliminace nezdravých projevů dříve, než vyústí v násilné chování.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b="1" i="1" lang="cs-CZ">
                <a:solidFill>
                  <a:srgbClr val="6789B9"/>
                </a:solidFill>
              </a:rPr>
              <a:t>Terciární prevence</a:t>
            </a:r>
            <a:endParaRPr>
              <a:solidFill>
                <a:srgbClr val="6789B9"/>
              </a:solidFill>
            </a:endParaRPr>
          </a:p>
          <a:p>
            <a:pPr indent="0" lvl="0" marL="8048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cs-CZ">
                <a:solidFill>
                  <a:srgbClr val="6789B9"/>
                </a:solidFill>
              </a:rPr>
              <a:t>Řeší zaměstnance a/nebo pracoviště, pokud již k incidentu došlo.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192" name="Google Shape;19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  <p:pic>
        <p:nvPicPr>
          <p:cNvPr descr="Text&#10;&#10;Description automatically generated" id="194" name="Google Shape;194;p1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 txBox="1"/>
          <p:nvPr/>
        </p:nvSpPr>
        <p:spPr>
          <a:xfrm>
            <a:off x="838800" y="3780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Druhy prevence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Primární prevence </a:t>
            </a:r>
            <a:endParaRPr/>
          </a:p>
        </p:txBody>
      </p:sp>
      <p:sp>
        <p:nvSpPr>
          <p:cNvPr id="202" name="Google Shape;202;p11"/>
          <p:cNvSpPr txBox="1"/>
          <p:nvPr>
            <p:ph idx="1" type="body"/>
          </p:nvPr>
        </p:nvSpPr>
        <p:spPr>
          <a:xfrm>
            <a:off x="838200" y="1524000"/>
            <a:ext cx="110236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cs-CZ">
                <a:solidFill>
                  <a:srgbClr val="6789B9"/>
                </a:solidFill>
              </a:rPr>
              <a:t>Předcházení násilí na pracovišti: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Proveďte posouzení rizik.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Zachytit 4 typy násilí na pracovišti prostřednictvím ohlašovacího systému.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Politika nulové tolerance.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Postupy při najímání zaměstnanců (prověřování minulosti).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Zákaznická politika pro kontrolu přístupu osob na pracoviště a v jeho rámci.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Namátkové kontroly k posouzení fyzického pracovního prostředí (osvětlení, kamery, poplašné systémy).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Školení zaměstnanců o řešení konfliktů a nenásilné krizové intervenci.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(Pře)školení vedoucích pracovníků a zaměstnanců o zásadách a postupech.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"Kultura pozornosti" při drobných událostech a podezřelém chování.</a:t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03" name="Google Shape;20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ext&#10;&#10;Description automatically generated" id="204" name="Google Shape;204;p1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Sekundární prevence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11" name="Google Shape;2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cs-CZ">
                <a:solidFill>
                  <a:srgbClr val="6789B9"/>
                </a:solidFill>
              </a:rPr>
              <a:t>Včasné odhalení násilí na pracovišti prostřednictvím identifikace a eliminace nezdravých projevů dříve, než vyústí v násilné chování: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6789B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Vypracujte postupy pro případ násilí na pracovišti.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Řešení čtyř typů násilí.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Prověřte podnik z hlediska rizikových faktorů.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Přezkoumejte záznamy a žádosti o odškodnění zaměstnanců, abyste zjistili vzorce napadení.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Dotazník nebo průzkum mezi zaměstnanci k identifikaci / zlepšení potenciálu předcházení násilným incidentům.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000"/>
              <a:buChar char="•"/>
            </a:pPr>
            <a:r>
              <a:rPr lang="cs-CZ" sz="2000">
                <a:solidFill>
                  <a:srgbClr val="6789B9"/>
                </a:solidFill>
              </a:rPr>
              <a:t>Průzkumy k odhalení nezjištěných rizikových faktorů a nedostatků či selhání. Součástí procesu přezkumu by měla být zpětná vazba a následná opatření.</a:t>
            </a:r>
            <a:endParaRPr/>
          </a:p>
        </p:txBody>
      </p:sp>
      <p:sp>
        <p:nvSpPr>
          <p:cNvPr id="212" name="Google Shape;21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ext&#10;&#10;Description automatically generated" id="213" name="Google Shape;213;p1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Strategie pro snížení rizikových faktorů</a:t>
            </a:r>
            <a:endParaRPr/>
          </a:p>
        </p:txBody>
      </p:sp>
      <p:sp>
        <p:nvSpPr>
          <p:cNvPr id="220" name="Google Shape;220;p13"/>
          <p:cNvSpPr txBox="1"/>
          <p:nvPr>
            <p:ph idx="1" type="body"/>
          </p:nvPr>
        </p:nvSpPr>
        <p:spPr>
          <a:xfrm>
            <a:off x="838200" y="1825625"/>
            <a:ext cx="106489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cs-CZ" sz="3200">
                <a:solidFill>
                  <a:srgbClr val="6789B9"/>
                </a:solidFill>
              </a:rPr>
              <a:t>Strategie pro snížení rizikových faktorů zahrnují (mimo jiné):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 u="sng">
              <a:solidFill>
                <a:srgbClr val="6789B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300"/>
              <a:buChar char="•"/>
            </a:pPr>
            <a:r>
              <a:rPr b="1" lang="cs-CZ" sz="2300" u="sng">
                <a:solidFill>
                  <a:srgbClr val="6789B9"/>
                </a:solidFill>
              </a:rPr>
              <a:t>Technické kontroly </a:t>
            </a:r>
            <a:r>
              <a:rPr lang="cs-CZ" sz="2300">
                <a:solidFill>
                  <a:srgbClr val="6789B9"/>
                </a:solidFill>
              </a:rPr>
              <a:t>(fyzické oddělení personálu od zákazníků (pokud je to vhodné). Poplašné systémy a bezpečnostní zařízení; jasné a účinné osvětlení a nouzová tlačítka).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300"/>
              <a:buChar char="•"/>
            </a:pPr>
            <a:r>
              <a:rPr b="1" lang="cs-CZ" sz="2300" u="sng">
                <a:solidFill>
                  <a:srgbClr val="6789B9"/>
                </a:solidFill>
              </a:rPr>
              <a:t>Administrativní kontroly a kontroly pracovních postupů </a:t>
            </a:r>
            <a:r>
              <a:rPr lang="cs-CZ" sz="2300">
                <a:solidFill>
                  <a:srgbClr val="6789B9"/>
                </a:solidFill>
              </a:rPr>
              <a:t>(jasné konstatování, že násilí není povoleno ani tolerováno, hlášení incidentů, navázání spojení s místní policií).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300"/>
              <a:buChar char="•"/>
            </a:pPr>
            <a:r>
              <a:rPr b="1" lang="cs-CZ" sz="2300" u="sng">
                <a:solidFill>
                  <a:srgbClr val="6789B9"/>
                </a:solidFill>
              </a:rPr>
              <a:t>Školení zaměstnanců </a:t>
            </a:r>
            <a:r>
              <a:rPr lang="cs-CZ" sz="2300">
                <a:solidFill>
                  <a:srgbClr val="6789B9"/>
                </a:solidFill>
              </a:rPr>
              <a:t>(hlášení napadení nebo vyhrožování nadřízenému, využívání řádně vyškolených pracovníků ostrahy k řešení agresivního chování).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21" name="Google Shape;22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ext&#10;&#10;Description automatically generated" id="222" name="Google Shape;222;p1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Terciární prevence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29" name="Google Shape;22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cs-CZ" sz="3200">
                <a:solidFill>
                  <a:srgbClr val="6789B9"/>
                </a:solidFill>
              </a:rPr>
              <a:t>Oslovte zaměstnance, pokud již k incidentu došlo: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Vyšetřování po násilí na pracovišti (bezpečnostní pracovníci, poškozený zaměstnanec (zaměstnanci) a vedoucí pracovník).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Sledovat trendy incidentů, zavádět nápravná opatření a upravovat zásady prevence.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Zdravotní péče a Program pomoci pro viktimizované zaměstnance a jejich rodinné příslušníky.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Neprodleně nahlásit násilný incident místní policii nebo úřadům.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Poskytněte právní poradenství.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Zpracovávejte žádosti o odškodnění zaměstnanců.</a:t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230" name="Google Shape;2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ext&#10;&#10;Description automatically generated" id="231" name="Google Shape;231;p1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Závěr </a:t>
            </a:r>
            <a:br>
              <a:rPr lang="cs-CZ" sz="4000">
                <a:solidFill>
                  <a:srgbClr val="6789B9"/>
                </a:solidFill>
              </a:rPr>
            </a:br>
            <a:endParaRPr sz="4000">
              <a:solidFill>
                <a:srgbClr val="6789B9"/>
              </a:solidFill>
            </a:endParaRPr>
          </a:p>
        </p:txBody>
      </p:sp>
      <p:sp>
        <p:nvSpPr>
          <p:cNvPr id="238" name="Google Shape;23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lang="cs-CZ">
                <a:solidFill>
                  <a:srgbClr val="6789B9"/>
                </a:solidFill>
              </a:rPr>
              <a:t>Adekvátní hodnocení násilí na pracovišti.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lang="cs-CZ">
                <a:solidFill>
                  <a:srgbClr val="6789B9"/>
                </a:solidFill>
              </a:rPr>
              <a:t>Angažovanost zaměstnanců je pro řešení tohoto problému klíčová.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lang="cs-CZ">
                <a:solidFill>
                  <a:srgbClr val="6789B9"/>
                </a:solidFill>
              </a:rPr>
              <a:t>Mechanismy hlášení jsou nezbytné pro ověřování výsledků. </a:t>
            </a:r>
            <a:endParaRPr/>
          </a:p>
        </p:txBody>
      </p:sp>
      <p:sp>
        <p:nvSpPr>
          <p:cNvPr id="239" name="Google Shape;2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ext&#10;&#10;Description automatically generated" id="240" name="Google Shape;240;p1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246" name="Google Shape;24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6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6"/>
          <p:cNvSpPr txBox="1"/>
          <p:nvPr>
            <p:ph type="title"/>
          </p:nvPr>
        </p:nvSpPr>
        <p:spPr>
          <a:xfrm>
            <a:off x="8022020" y="3871897"/>
            <a:ext cx="3852041" cy="874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cs-CZ" sz="4000"/>
              <a:t>Jednotka 3</a:t>
            </a:r>
            <a:endParaRPr b="1" sz="4000"/>
          </a:p>
        </p:txBody>
      </p:sp>
      <p:sp>
        <p:nvSpPr>
          <p:cNvPr id="249" name="Google Shape;249;p16"/>
          <p:cNvSpPr txBox="1"/>
          <p:nvPr>
            <p:ph idx="2" type="body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cs-CZ" sz="4400"/>
              <a:t>Manažerské kompetence</a:t>
            </a:r>
            <a:endParaRPr/>
          </a:p>
        </p:txBody>
      </p:sp>
      <p:cxnSp>
        <p:nvCxnSpPr>
          <p:cNvPr id="250" name="Google Shape;250;p16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cs-CZ" sz="4000">
                <a:solidFill>
                  <a:srgbClr val="6789B9"/>
                </a:solidFill>
              </a:rPr>
              <a:t>Část třetí</a:t>
            </a:r>
            <a:endParaRPr/>
          </a:p>
        </p:txBody>
      </p:sp>
      <p:sp>
        <p:nvSpPr>
          <p:cNvPr id="257" name="Google Shape;257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cs-CZ" sz="3200">
                <a:solidFill>
                  <a:srgbClr val="6789B9"/>
                </a:solidFill>
              </a:rPr>
              <a:t>Téma: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cs-CZ" sz="3200">
                <a:solidFill>
                  <a:srgbClr val="6789B9"/>
                </a:solidFill>
              </a:rPr>
              <a:t>Relevantní kompetence vedoucího pracovníka v kontextu násilí na pracovišti</a:t>
            </a:r>
            <a:endParaRPr/>
          </a:p>
        </p:txBody>
      </p:sp>
      <p:sp>
        <p:nvSpPr>
          <p:cNvPr id="258" name="Google Shape;258;p17"/>
          <p:cNvSpPr txBox="1"/>
          <p:nvPr>
            <p:ph idx="2" type="body"/>
          </p:nvPr>
        </p:nvSpPr>
        <p:spPr>
          <a:xfrm>
            <a:off x="6172200" y="1825625"/>
            <a:ext cx="5181600" cy="2358917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3200" u="sng"/>
              <a:t>Výsledek učení: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3200"/>
              <a:t>Uplatňovat potřebné dovednosti vedení v kontextu násilí na pracovišti.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259" name="Google Shape;25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ext&#10;&#10;Description automatically generated" id="260" name="Google Shape;260;p1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/>
          <p:nvPr>
            <p:ph type="title"/>
          </p:nvPr>
        </p:nvSpPr>
        <p:spPr>
          <a:xfrm>
            <a:off x="838199" y="276613"/>
            <a:ext cx="1003691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cs-CZ" sz="4000">
                <a:solidFill>
                  <a:srgbClr val="6789B9"/>
                </a:solidFill>
              </a:rPr>
              <a:t>Relevantní kompetence vedoucího pracovníka v kontextu násilí na pracovišti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267" name="Google Shape;26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cs-CZ" sz="3200">
                <a:solidFill>
                  <a:srgbClr val="6789B9"/>
                </a:solidFill>
              </a:rPr>
              <a:t>Akční plány prevence násilí na pracovišti zahrnují pět (5) klíčových oblastí: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cs-CZ" sz="2400">
                <a:solidFill>
                  <a:srgbClr val="6789B9"/>
                </a:solidFill>
              </a:rPr>
              <a:t>Podpora vedení a účast zaměstnanců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cs-CZ" sz="2400">
                <a:solidFill>
                  <a:srgbClr val="6789B9"/>
                </a:solidFill>
              </a:rPr>
              <a:t>Identifikace nebezpečí a hodnocení rizik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cs-CZ" sz="2400">
                <a:solidFill>
                  <a:srgbClr val="6789B9"/>
                </a:solidFill>
              </a:rPr>
              <a:t>Snižování rizik, prevence a kontrola rizik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cs-CZ" sz="2400">
                <a:solidFill>
                  <a:srgbClr val="6789B9"/>
                </a:solidFill>
              </a:rPr>
              <a:t>Vzdělávání a školení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cs-CZ" sz="2400">
                <a:solidFill>
                  <a:srgbClr val="6789B9"/>
                </a:solidFill>
              </a:rPr>
              <a:t>Podávání zpráv o výkonnosti (klíčové ukazatele výkonnosti) a hodnocení</a:t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68" name="Google Shape;26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  <p:pic>
        <p:nvPicPr>
          <p:cNvPr descr="Text&#10;&#10;Description automatically generated" id="270" name="Google Shape;270;p1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cs-CZ" sz="3200">
                <a:solidFill>
                  <a:srgbClr val="6789B9"/>
                </a:solidFill>
              </a:rPr>
              <a:t>Podpora vedení a účast pracovníků: </a:t>
            </a:r>
            <a:r>
              <a:rPr lang="cs-CZ" sz="3200">
                <a:solidFill>
                  <a:srgbClr val="6789B9"/>
                </a:solidFill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cs-CZ" sz="3200">
                <a:solidFill>
                  <a:srgbClr val="6789B9"/>
                </a:solidFill>
              </a:rPr>
              <a:t>Závazek k prevenci násilí poskytuje motivaci a zdroje pro zaměstnance a zaměstnavatele, aby se zapojili do preventivního programu a věnovali se mu prioritně.  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cs-CZ" sz="3200">
                <a:solidFill>
                  <a:srgbClr val="6789B9"/>
                </a:solidFill>
              </a:rPr>
              <a:t>Identifikace nebezpečí a hodnocení rizik: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cs-CZ" sz="3200">
                <a:solidFill>
                  <a:srgbClr val="6789B9"/>
                </a:solidFill>
              </a:rPr>
              <a:t>Posouzení rizik identifikuje konkrétní rizika; rozpoznává potenciální rizika násilí na pracovišti a řídí je. </a:t>
            </a:r>
            <a:endParaRPr/>
          </a:p>
        </p:txBody>
      </p:sp>
      <p:sp>
        <p:nvSpPr>
          <p:cNvPr id="277" name="Google Shape;2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8" name="Google Shape;27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cs-CZ" sz="4000">
                <a:solidFill>
                  <a:srgbClr val="6789B9"/>
                </a:solidFill>
              </a:rPr>
              <a:t>Relevantní kompetence vedoucího pracovníka v kontextu násilí na pracovišti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79" name="Google Shape;279;p1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838200" y="448950"/>
            <a:ext cx="7727879" cy="1155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Témata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838200" y="1825625"/>
            <a:ext cx="10515600" cy="4351337"/>
            <a:chOff x="0" y="0"/>
            <a:chExt cx="10515600" cy="4351337"/>
          </a:xfrm>
        </p:grpSpPr>
        <p:cxnSp>
          <p:nvCxnSpPr>
            <p:cNvPr id="105" name="Google Shape;105;p2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" name="Google Shape;106;p2"/>
            <p:cNvSpPr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cs-CZ" sz="3200" u="none" cap="none" strike="noStrike">
                  <a:solidFill>
                    <a:srgbClr val="6789B9"/>
                  </a:solidFill>
                  <a:latin typeface="Calibri"/>
                  <a:ea typeface="Calibri"/>
                  <a:cs typeface="Calibri"/>
                  <a:sym typeface="Calibri"/>
                </a:rPr>
                <a:t>Rozdíl mezi organizační kulturou a strukturou</a:t>
              </a:r>
              <a:endParaRPr/>
            </a:p>
          </p:txBody>
        </p:sp>
        <p:cxnSp>
          <p:nvCxnSpPr>
            <p:cNvPr id="108" name="Google Shape;108;p2"/>
            <p:cNvCxnSpPr/>
            <p:nvPr/>
          </p:nvCxnSpPr>
          <p:spPr>
            <a:xfrm>
              <a:off x="0" y="1087834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9" name="Google Shape;109;p2"/>
            <p:cNvSpPr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cs-CZ" sz="3200" u="none" cap="none" strike="noStrike">
                  <a:solidFill>
                    <a:srgbClr val="6789B9"/>
                  </a:solidFill>
                  <a:latin typeface="Calibri"/>
                  <a:ea typeface="Calibri"/>
                  <a:cs typeface="Calibri"/>
                  <a:sym typeface="Calibri"/>
                </a:rPr>
                <a:t>Základy strategií primární, sekundární a terciální prevence</a:t>
              </a:r>
              <a:endParaRPr/>
            </a:p>
          </p:txBody>
        </p:sp>
        <p:cxnSp>
          <p:nvCxnSpPr>
            <p:cNvPr id="111" name="Google Shape;111;p2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2" name="Google Shape;112;p2"/>
            <p:cNvSpPr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cs-CZ" sz="3200" u="none" cap="none" strike="noStrike">
                  <a:solidFill>
                    <a:srgbClr val="6789B9"/>
                  </a:solidFill>
                  <a:latin typeface="Calibri"/>
                  <a:ea typeface="Calibri"/>
                  <a:cs typeface="Calibri"/>
                  <a:sym typeface="Calibri"/>
                </a:rPr>
                <a:t>Manažerské kompetence</a:t>
              </a:r>
              <a:endParaRPr/>
            </a:p>
          </p:txBody>
        </p:sp>
        <p:cxnSp>
          <p:nvCxnSpPr>
            <p:cNvPr id="114" name="Google Shape;114;p2"/>
            <p:cNvCxnSpPr/>
            <p:nvPr/>
          </p:nvCxnSpPr>
          <p:spPr>
            <a:xfrm>
              <a:off x="0" y="3263503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5" name="Google Shape;115;p2"/>
            <p:cNvSpPr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cs-CZ" sz="3200" u="none" cap="none" strike="noStrike">
                  <a:solidFill>
                    <a:srgbClr val="6789B9"/>
                  </a:solidFill>
                  <a:latin typeface="Calibri"/>
                  <a:ea typeface="Calibri"/>
                  <a:cs typeface="Calibri"/>
                  <a:sym typeface="Calibri"/>
                </a:rPr>
                <a:t>Odvětvové faktory</a:t>
              </a:r>
              <a:endParaRPr/>
            </a:p>
          </p:txBody>
        </p:sp>
      </p:grpSp>
      <p:sp>
        <p:nvSpPr>
          <p:cNvPr id="117" name="Google Shape;1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19" name="Google Shape;119;p2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cs-CZ" sz="3200">
                <a:solidFill>
                  <a:srgbClr val="6789B9"/>
                </a:solidFill>
              </a:rPr>
              <a:t>Snižování rizik, prevence a kontrola rizik</a:t>
            </a:r>
            <a:r>
              <a:rPr lang="cs-CZ" sz="3200">
                <a:solidFill>
                  <a:srgbClr val="6789B9"/>
                </a:solidFill>
              </a:rPr>
              <a:t>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cs-CZ" sz="3200">
                <a:solidFill>
                  <a:srgbClr val="6789B9"/>
                </a:solidFill>
              </a:rPr>
              <a:t>Zmírnění rizik zahrnující zavedení kontrolních prvků a vzdělávacích mechanismů na ochranu před budoucími incidenty násilí na pracovišti. 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cs-CZ" sz="3200">
                <a:solidFill>
                  <a:srgbClr val="6789B9"/>
                </a:solidFill>
              </a:rPr>
              <a:t>Vzdělávání a školení:</a:t>
            </a:r>
            <a:r>
              <a:rPr lang="cs-CZ" sz="3200">
                <a:solidFill>
                  <a:srgbClr val="6789B9"/>
                </a:solidFill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cs-CZ" sz="3200">
                <a:solidFill>
                  <a:srgbClr val="6789B9"/>
                </a:solidFill>
              </a:rPr>
              <a:t>Vzdělávat zaměstnance, aby si byli vědomi možných nebezpečí, zvyšovat povědomí a kompetence o tom, jak chránit sebe a spolupracovníky. 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86" name="Google Shape;28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7" name="Google Shape;28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cs-CZ" sz="4000">
                <a:solidFill>
                  <a:srgbClr val="6789B9"/>
                </a:solidFill>
              </a:rPr>
              <a:t>Relevantní kompetence vedoucího pracovníka v kontextu násilí na pracovišti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88" name="Google Shape;288;p2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cs-CZ" sz="3200">
                <a:solidFill>
                  <a:srgbClr val="6789B9"/>
                </a:solidFill>
              </a:rPr>
              <a:t>Podávání zpráv o výkonnosti (klíčové ukazatele výkonnosti) a hodnocení</a:t>
            </a:r>
            <a:r>
              <a:rPr lang="cs-CZ" sz="3200">
                <a:solidFill>
                  <a:srgbClr val="6789B9"/>
                </a:solidFill>
              </a:rPr>
              <a:t>: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Analýza standardizovaných klíčových ukazatelů výkonnosti hodnotí silné a slabé stránky organizace a poskytuje klíčové poznatky pro vytvoření akčních plánů.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Udržování úložiště dat, které zajišťuje vyhodnocování programů násilí na pracovišti a jeho eliminaci.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95" name="Google Shape;29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6" name="Google Shape;29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cs-CZ" sz="4000">
                <a:solidFill>
                  <a:srgbClr val="6789B9"/>
                </a:solidFill>
              </a:rPr>
              <a:t>Relevantní kompetence vedoucího pracovníka v kontextu násilí na pracovišti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97" name="Google Shape;297;p2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303" name="Google Shape;303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2"/>
          <p:cNvSpPr/>
          <p:nvPr/>
        </p:nvSpPr>
        <p:spPr>
          <a:xfrm>
            <a:off x="8022021" y="3102725"/>
            <a:ext cx="4368800" cy="4279900"/>
          </a:xfrm>
          <a:prstGeom prst="ellipse">
            <a:avLst/>
          </a:prstGeom>
          <a:solidFill>
            <a:srgbClr val="F2F2F2">
              <a:alpha val="74901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2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cs-CZ"/>
              <a:t>Jednotka 4</a:t>
            </a:r>
            <a:endParaRPr b="1"/>
          </a:p>
        </p:txBody>
      </p:sp>
      <p:sp>
        <p:nvSpPr>
          <p:cNvPr id="306" name="Google Shape;306;p22"/>
          <p:cNvSpPr txBox="1"/>
          <p:nvPr>
            <p:ph idx="2" type="body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cs-CZ" sz="4000"/>
              <a:t>Odvětvové faktory</a:t>
            </a:r>
            <a:endParaRPr/>
          </a:p>
        </p:txBody>
      </p:sp>
      <p:cxnSp>
        <p:nvCxnSpPr>
          <p:cNvPr id="307" name="Google Shape;307;p22"/>
          <p:cNvCxnSpPr/>
          <p:nvPr/>
        </p:nvCxnSpPr>
        <p:spPr>
          <a:xfrm>
            <a:off x="9025128" y="5065987"/>
            <a:ext cx="194767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Odvětvové faktory</a:t>
            </a:r>
            <a:endParaRPr/>
          </a:p>
        </p:txBody>
      </p:sp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cs-CZ" sz="3200" u="sng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Téma</a:t>
            </a:r>
            <a:r>
              <a:rPr lang="cs-CZ" sz="3200" u="sng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cs-CZ" sz="32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Odvětvově specifické faktory v kontextu násilí na pracovišti </a:t>
            </a:r>
            <a:endParaRPr sz="12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6" name="Google Shape;316;p2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  <p:pic>
        <p:nvPicPr>
          <p:cNvPr descr="Text&#10;&#10;Description automatically generated" id="317" name="Google Shape;317;p2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3"/>
          <p:cNvSpPr txBox="1"/>
          <p:nvPr>
            <p:ph idx="2" type="body"/>
          </p:nvPr>
        </p:nvSpPr>
        <p:spPr>
          <a:xfrm>
            <a:off x="6172200" y="1825625"/>
            <a:ext cx="5181600" cy="3355975"/>
          </a:xfrm>
          <a:prstGeom prst="rect">
            <a:avLst/>
          </a:prstGeom>
          <a:solidFill>
            <a:srgbClr val="6789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cs-CZ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Výsledek učení:</a:t>
            </a:r>
            <a:r>
              <a:rPr lang="cs-CZ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Definovat specifické sektorové faktory násilí na pracovišti.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/>
          <p:nvPr>
            <p:ph type="title"/>
          </p:nvPr>
        </p:nvSpPr>
        <p:spPr>
          <a:xfrm>
            <a:off x="359517" y="3655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Odvětvové faktory</a:t>
            </a:r>
            <a:endParaRPr/>
          </a:p>
        </p:txBody>
      </p:sp>
      <p:sp>
        <p:nvSpPr>
          <p:cNvPr id="325" name="Google Shape;325;p24"/>
          <p:cNvSpPr txBox="1"/>
          <p:nvPr>
            <p:ph idx="1" type="body"/>
          </p:nvPr>
        </p:nvSpPr>
        <p:spPr>
          <a:xfrm>
            <a:off x="711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cs-CZ" sz="3200" u="sng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Typologie násilí</a:t>
            </a:r>
            <a:endParaRPr sz="32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cs-CZ" sz="24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Vnější násilí (</a:t>
            </a:r>
            <a:r>
              <a:rPr lang="cs-CZ" sz="24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spáchané osobami mimo danou společnost, například při ozbrojených přepadeních)</a:t>
            </a:r>
            <a:endParaRPr sz="24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b="1" lang="cs-CZ" sz="24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Násilí od klienta</a:t>
            </a:r>
            <a:r>
              <a:rPr lang="cs-CZ" sz="24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’ violence (způsobené zaměstnancům zákazníky nebo hosty)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cs-CZ" sz="24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‘Vnitřní násilí (</a:t>
            </a:r>
            <a:r>
              <a:rPr lang="cs-CZ" sz="24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mezi zaměstnanci)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Násilí vzniká v důsledku širšího sociálního a ekonomického vývoje. i.e. propouštění, intenzifikace práce, nejistota zaměstnání. </a:t>
            </a:r>
            <a:endParaRPr/>
          </a:p>
        </p:txBody>
      </p:sp>
      <p:sp>
        <p:nvSpPr>
          <p:cNvPr id="326" name="Google Shape;32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7" name="Google Shape;327;p24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  <p:pic>
        <p:nvPicPr>
          <p:cNvPr descr="Text&#10;&#10;Description automatically generated" id="328" name="Google Shape;328;p2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"/>
          <p:cNvSpPr txBox="1"/>
          <p:nvPr>
            <p:ph type="title"/>
          </p:nvPr>
        </p:nvSpPr>
        <p:spPr>
          <a:xfrm>
            <a:off x="838200" y="365125"/>
            <a:ext cx="10515600" cy="58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0000"/>
              <a:buFont typeface="Calibri"/>
              <a:buNone/>
            </a:pPr>
            <a:r>
              <a:rPr lang="cs-CZ" sz="4000">
                <a:solidFill>
                  <a:srgbClr val="6789B9"/>
                </a:solidFill>
              </a:rPr>
              <a:t>Odvětvové faktory</a:t>
            </a:r>
            <a:endParaRPr/>
          </a:p>
        </p:txBody>
      </p:sp>
      <p:sp>
        <p:nvSpPr>
          <p:cNvPr id="335" name="Google Shape;335;p25"/>
          <p:cNvSpPr txBox="1"/>
          <p:nvPr>
            <p:ph idx="1" type="body"/>
          </p:nvPr>
        </p:nvSpPr>
        <p:spPr>
          <a:xfrm>
            <a:off x="794657" y="1128940"/>
            <a:ext cx="434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400"/>
              <a:buNone/>
            </a:pPr>
            <a:r>
              <a:rPr b="1" lang="cs-CZ" sz="2400">
                <a:solidFill>
                  <a:srgbClr val="6789B9"/>
                </a:solidFill>
              </a:rPr>
              <a:t>Typologie práce</a:t>
            </a:r>
            <a:r>
              <a:rPr lang="cs-CZ" sz="2400">
                <a:solidFill>
                  <a:srgbClr val="6789B9"/>
                </a:solidFill>
              </a:rPr>
              <a:t>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Noční ekonomika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Neformální ekonomika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None/>
            </a:pPr>
            <a:r>
              <a:rPr b="1" lang="cs-CZ" sz="2400">
                <a:solidFill>
                  <a:srgbClr val="6789B9"/>
                </a:solidFill>
              </a:rPr>
              <a:t>Typologie zaměstnanců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Zaměstnanci s nízkou kvalifikací, s nízkými příjmy, nízkého věku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Pracující s nestabilními nebo nestálými osobami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336" name="Google Shape;33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7" name="Google Shape;337;p25"/>
          <p:cNvSpPr txBox="1"/>
          <p:nvPr>
            <p:ph idx="2" type="body"/>
          </p:nvPr>
        </p:nvSpPr>
        <p:spPr>
          <a:xfrm>
            <a:off x="5094514" y="1128940"/>
            <a:ext cx="6756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400"/>
              <a:buNone/>
            </a:pPr>
            <a:r>
              <a:rPr b="1" lang="cs-CZ" sz="2400">
                <a:solidFill>
                  <a:srgbClr val="6789B9"/>
                </a:solidFill>
              </a:rPr>
              <a:t>Pracovní podmínky v HORECA</a:t>
            </a:r>
            <a:r>
              <a:rPr lang="cs-CZ" sz="2400">
                <a:solidFill>
                  <a:srgbClr val="6789B9"/>
                </a:solidFill>
              </a:rPr>
              <a:t>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Vřelost a přívětivost (pohostinnost) může být špatně interpretována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Normalizace násilí na pracovišti v HORECA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Práce přesčas, práce brzy ráno, nepravidelná a neobvyklá pracovní doba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Obsluha rizikové klientely (zákazníci pod vlivem alkoholu)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Dodávání zboží nebo služeb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Práce v intimním prostředí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cs-CZ" sz="2400">
                <a:solidFill>
                  <a:srgbClr val="6789B9"/>
                </a:solidFill>
              </a:rPr>
              <a:t>Slabé odborové organizace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"/>
          <p:cNvSpPr txBox="1"/>
          <p:nvPr>
            <p:ph type="title"/>
          </p:nvPr>
        </p:nvSpPr>
        <p:spPr>
          <a:xfrm>
            <a:off x="1109325" y="3857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Další odkazy</a:t>
            </a:r>
            <a:endParaRPr/>
          </a:p>
        </p:txBody>
      </p:sp>
      <p:sp>
        <p:nvSpPr>
          <p:cNvPr id="344" name="Google Shape;344;p26"/>
          <p:cNvSpPr txBox="1"/>
          <p:nvPr>
            <p:ph idx="1" type="body"/>
          </p:nvPr>
        </p:nvSpPr>
        <p:spPr>
          <a:xfrm>
            <a:off x="1039368" y="1882648"/>
            <a:ext cx="10515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 u="sng">
                <a:solidFill>
                  <a:schemeClr val="hlink"/>
                </a:solidFill>
                <a:hlinkClick r:id="rId3"/>
              </a:rPr>
              <a:t>https://www.ilo.org/wcmsp5/groups/public/---dgreports/---gender/documents/publication/wcms_535656.pdf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 u="sng">
                <a:solidFill>
                  <a:schemeClr val="hlink"/>
                </a:solidFill>
                <a:hlinkClick r:id="rId4"/>
              </a:rPr>
              <a:t>https://terraform-20180423174453746800000001.s3.amazonaws.com/attachments/cjiisgqry00fzfxj71rd28btl-p4-vprchaen0217-workplace-violence-prevention-checklist.pdf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 u="sng">
                <a:solidFill>
                  <a:schemeClr val="hlink"/>
                </a:solidFill>
                <a:hlinkClick r:id="rId5"/>
              </a:rPr>
              <a:t>https://www.osha.gov/sites/default/files/publications/osha3148.pdf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 u="sng">
                <a:solidFill>
                  <a:schemeClr val="hlink"/>
                </a:solidFill>
                <a:hlinkClick r:id="rId6"/>
              </a:rPr>
              <a:t>https://www.researchgate.net/figure/Primary-secondary-and-tertiary-preventions-against-workplace-violence-from-psychiatric_tbl1_285152732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 u="sng">
                <a:solidFill>
                  <a:schemeClr val="hlink"/>
                </a:solidFill>
                <a:hlinkClick r:id="rId7"/>
              </a:rPr>
              <a:t>https://www.cdc.gov/niosh/docs/96-100/risk.html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345" name="Google Shape;34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6" name="Google Shape;346;p26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/>
          <p:nvPr>
            <p:ph type="title"/>
          </p:nvPr>
        </p:nvSpPr>
        <p:spPr>
          <a:xfrm>
            <a:off x="838200" y="288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Reference</a:t>
            </a:r>
            <a:endParaRPr/>
          </a:p>
        </p:txBody>
      </p:sp>
      <p:sp>
        <p:nvSpPr>
          <p:cNvPr id="353" name="Google Shape;353;p27"/>
          <p:cNvSpPr txBox="1"/>
          <p:nvPr>
            <p:ph idx="1" type="body"/>
          </p:nvPr>
        </p:nvSpPr>
        <p:spPr>
          <a:xfrm>
            <a:off x="838200" y="1264849"/>
            <a:ext cx="10798629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Char char="•"/>
            </a:pPr>
            <a:r>
              <a:rPr lang="cs-CZ" sz="18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https://www.ilo.org/wcmsp5/groups/public/---dgreports/---gender/documents/publication/wcms_535656.pdf</a:t>
            </a:r>
            <a:endParaRPr sz="18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1800"/>
              <a:buChar char="•"/>
            </a:pPr>
            <a:r>
              <a:rPr lang="cs-CZ" sz="18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https://terraform-20180423174453746800000001.s3.amazonaws.com/attachments/cjiisgqry00fzfxj71rd28btl-p4-vprchaen0217-workplace-violence-prevention-checklist.pdf</a:t>
            </a:r>
            <a:endParaRPr sz="18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1800"/>
              <a:buChar char="•"/>
            </a:pPr>
            <a:r>
              <a:rPr lang="cs-CZ" sz="18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https://www.osha.gov/sites/default/files/publications/osha3148.pdf</a:t>
            </a:r>
            <a:endParaRPr sz="18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1800"/>
              <a:buChar char="•"/>
            </a:pPr>
            <a:r>
              <a:rPr lang="cs-CZ" sz="18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https://www.researchgate.net/figure/Primary-secondary-and-tertiary-preventions-against-workplace-violence-from-psychiatric_tbl1_285152732</a:t>
            </a:r>
            <a:endParaRPr sz="18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1800"/>
              <a:buChar char="•"/>
            </a:pPr>
            <a:r>
              <a:rPr lang="cs-CZ" sz="1800" u="sng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https://creately.com/blog/diagrams/types-of-organizational-charts/#4_Network_Structure</a:t>
            </a:r>
            <a:endParaRPr sz="18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/>
              <a:t>Weisbord, M. (1978). Organizational diagnosis, six places to look for trouble with or without a theory, The Journal of group and organizational management, 1(4), 430-447. doi:10.1177/0021886398342003, http://dx.doi.org/10.1177/0021886398342003</a:t>
            </a:r>
            <a:endParaRPr sz="1800"/>
          </a:p>
        </p:txBody>
      </p:sp>
      <p:sp>
        <p:nvSpPr>
          <p:cNvPr id="354" name="Google Shape;35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5" name="Google Shape;355;p2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/>
          <p:nvPr>
            <p:ph type="title"/>
          </p:nvPr>
        </p:nvSpPr>
        <p:spPr>
          <a:xfrm>
            <a:off x="450957" y="192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Partneři projektu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362" name="Google Shape;36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3" name="Google Shape;363;p2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  <p:pic>
        <p:nvPicPr>
          <p:cNvPr id="364" name="Google Shape;36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8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Czech University of Life Sciences Prague</a:t>
            </a:r>
            <a:b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 Republic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8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Pancyprian Association of Hotel Managers</a:t>
            </a:r>
            <a:b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8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Beneke &amp; Prinzhorn GmbH</a:t>
            </a:r>
            <a:b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8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DIAS</a:t>
            </a:r>
            <a:b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DEKAPLUS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/>
          </a:p>
        </p:txBody>
      </p:sp>
      <p:pic>
        <p:nvPicPr>
          <p:cNvPr id="374" name="Google Shape;374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8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 Innovation Fund</a:t>
            </a:r>
            <a:b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8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 LOUD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>
            <p:ph type="title"/>
          </p:nvPr>
        </p:nvSpPr>
        <p:spPr>
          <a:xfrm>
            <a:off x="838200" y="657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Výsledky učení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126" name="Google Shape;126;p3"/>
          <p:cNvSpPr txBox="1"/>
          <p:nvPr>
            <p:ph idx="1" type="body"/>
          </p:nvPr>
        </p:nvSpPr>
        <p:spPr>
          <a:xfrm>
            <a:off x="838200" y="1555523"/>
            <a:ext cx="1135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cs-CZ">
                <a:solidFill>
                  <a:srgbClr val="6789B9"/>
                </a:solidFill>
              </a:rPr>
              <a:t>Účastníci budou schopni</a:t>
            </a:r>
            <a:r>
              <a:rPr lang="cs-CZ" sz="3200">
                <a:solidFill>
                  <a:srgbClr val="6789B9"/>
                </a:solidFill>
              </a:rPr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cs-CZ">
                <a:solidFill>
                  <a:srgbClr val="6789B9"/>
                </a:solidFill>
              </a:rPr>
              <a:t>	</a:t>
            </a:r>
            <a:r>
              <a:rPr lang="cs-CZ" sz="2400">
                <a:solidFill>
                  <a:srgbClr val="6789B9"/>
                </a:solidFill>
              </a:rPr>
              <a:t>Popsat fungování organizační struktury a organizační kultury.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Font typeface="Noto Sans Symbols"/>
              <a:buChar char="✔"/>
            </a:pPr>
            <a:r>
              <a:rPr lang="cs-CZ" sz="2400">
                <a:solidFill>
                  <a:srgbClr val="6789B9"/>
                </a:solidFill>
              </a:rPr>
              <a:t>	Vybrat vhodná opatření na základě modelu strategie primární, sekundární 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None/>
            </a:pPr>
            <a:r>
              <a:rPr lang="cs-CZ" sz="2400">
                <a:solidFill>
                  <a:srgbClr val="6789B9"/>
                </a:solidFill>
              </a:rPr>
              <a:t>	terciární prevence.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Font typeface="Noto Sans Symbols"/>
              <a:buChar char="✔"/>
            </a:pPr>
            <a:r>
              <a:rPr lang="cs-CZ" sz="2400">
                <a:solidFill>
                  <a:srgbClr val="6789B9"/>
                </a:solidFill>
              </a:rPr>
              <a:t>	Uplatňovat potřebné dovednosti vedení v kontextu násilí na pracovišti.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Font typeface="Noto Sans Symbols"/>
              <a:buChar char="✔"/>
            </a:pPr>
            <a:r>
              <a:rPr lang="cs-CZ" sz="2400">
                <a:solidFill>
                  <a:srgbClr val="6789B9"/>
                </a:solidFill>
              </a:rPr>
              <a:t>	Definovat specifické sektorové faktory násilí na pracovišti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127" name="Google Shape;12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  <p:pic>
        <p:nvPicPr>
          <p:cNvPr descr="Text&#10;&#10;Description automatically generated" id="129" name="Google Shape;129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rinnen, Person, Decke, Personen enthält.&#10;&#10;Automatisch generierte Beschreibung" id="135" name="Google Shape;13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-316992"/>
            <a:ext cx="12191980" cy="7174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>
            <p:ph type="title"/>
          </p:nvPr>
        </p:nvSpPr>
        <p:spPr>
          <a:xfrm>
            <a:off x="8136321" y="5123793"/>
            <a:ext cx="3852041" cy="959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cs-CZ" sz="3600"/>
              <a:t>Jednotka 1</a:t>
            </a:r>
            <a:endParaRPr b="1" sz="3600"/>
          </a:p>
        </p:txBody>
      </p:sp>
      <p:sp>
        <p:nvSpPr>
          <p:cNvPr id="138" name="Google Shape;138;p4"/>
          <p:cNvSpPr txBox="1"/>
          <p:nvPr>
            <p:ph idx="2" type="body"/>
          </p:nvPr>
        </p:nvSpPr>
        <p:spPr>
          <a:xfrm>
            <a:off x="7418029" y="3218670"/>
            <a:ext cx="4844561" cy="226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cs-CZ" sz="4000"/>
              <a:t>Rozdíl mezi organizační kulturou a strukturou</a:t>
            </a:r>
            <a:endParaRPr/>
          </a:p>
        </p:txBody>
      </p:sp>
      <p:cxnSp>
        <p:nvCxnSpPr>
          <p:cNvPr id="139" name="Google Shape;139;p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cs-CZ" sz="4000">
                <a:solidFill>
                  <a:srgbClr val="6789B9"/>
                </a:solidFill>
              </a:rPr>
              <a:t>Rozdíl mezi organizační kulturou a strukturou </a:t>
            </a:r>
            <a:endParaRPr/>
          </a:p>
        </p:txBody>
      </p:sp>
      <p:sp>
        <p:nvSpPr>
          <p:cNvPr id="146" name="Google Shape;146;p5"/>
          <p:cNvSpPr txBox="1"/>
          <p:nvPr>
            <p:ph idx="1" type="body"/>
          </p:nvPr>
        </p:nvSpPr>
        <p:spPr>
          <a:xfrm>
            <a:off x="838200" y="2296143"/>
            <a:ext cx="5181600" cy="388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cs-CZ" sz="3200">
                <a:solidFill>
                  <a:srgbClr val="6789B9"/>
                </a:solidFill>
              </a:rPr>
              <a:t>Téma: Rozdíl mezi organizační strukturou a kulturou a jejich způsoby působení</a:t>
            </a:r>
            <a:endParaRPr/>
          </a:p>
        </p:txBody>
      </p:sp>
      <p:sp>
        <p:nvSpPr>
          <p:cNvPr id="147" name="Google Shape;147;p5"/>
          <p:cNvSpPr txBox="1"/>
          <p:nvPr>
            <p:ph idx="2" type="body"/>
          </p:nvPr>
        </p:nvSpPr>
        <p:spPr>
          <a:xfrm>
            <a:off x="6172200" y="2296143"/>
            <a:ext cx="5181600" cy="3212028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/>
              <a:t>Výsledek učení: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cs-CZ" sz="3200"/>
              <a:t> Popsat fungování organizační struktury a organizační kultury.  </a:t>
            </a:r>
            <a:endParaRPr/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8" name="Google Shape;14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ext&#10;&#10;Description automatically generated" id="149" name="Google Shape;149;p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838200" y="14772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cs-CZ" sz="3200"/>
              <a:t>Organizační struktura </a:t>
            </a:r>
            <a:r>
              <a:rPr lang="cs-CZ" sz="3200"/>
              <a:t>označuje systém používaný k vymezení hierarchie v rámci organizace. Identifikuje každé pracovní zařazení, jeho funkci a místo, kterému je v rámci organizace podřízeno.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cs-CZ" sz="3200">
                <a:solidFill>
                  <a:srgbClr val="6789B9"/>
                </a:solidFill>
              </a:rPr>
              <a:t>Organizační kultura </a:t>
            </a:r>
            <a:r>
              <a:rPr lang="cs-CZ" sz="3200">
                <a:solidFill>
                  <a:srgbClr val="6789B9"/>
                </a:solidFill>
              </a:rPr>
              <a:t>zahrnuje hodnoty, chování a postoje zaměstnanců.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cs-CZ" sz="3200">
                <a:solidFill>
                  <a:srgbClr val="6789B9"/>
                </a:solidFill>
              </a:rPr>
              <a:t>Obojí</a:t>
            </a:r>
            <a:r>
              <a:rPr lang="cs-CZ" sz="3200">
                <a:solidFill>
                  <a:srgbClr val="6789B9"/>
                </a:solidFill>
              </a:rPr>
              <a:t> je stejně důležité pro úspěch společnosti. </a:t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ext&#10;&#10;Description automatically generated" id="157" name="Google Shape;157;p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838800" y="3780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Organizační základy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idx="1" type="body"/>
          </p:nvPr>
        </p:nvSpPr>
        <p:spPr>
          <a:xfrm>
            <a:off x="936171" y="1590675"/>
            <a:ext cx="10101944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Diskutujte ve skupinách po čtyřech o tom, jakou organizační strukturu má vaše společnost a v rámci jakého typu struktury může podle vás snadněji dojít k násilí na pracovišti.</a:t>
            </a:r>
            <a:endParaRPr/>
          </a:p>
        </p:txBody>
      </p:sp>
      <p:sp>
        <p:nvSpPr>
          <p:cNvPr id="164" name="Google Shape;16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838800" y="3780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 Cvičení: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171" name="Google Shape;171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6" l="0" r="0" t="8415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>
            <p:ph type="title"/>
          </p:nvPr>
        </p:nvSpPr>
        <p:spPr>
          <a:xfrm>
            <a:off x="652692" y="2241811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cs-CZ" sz="4000"/>
              <a:t>Jednotka 2</a:t>
            </a:r>
            <a:endParaRPr b="1" sz="4000"/>
          </a:p>
        </p:txBody>
      </p:sp>
      <p:cxnSp>
        <p:nvCxnSpPr>
          <p:cNvPr id="174" name="Google Shape;174;p8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75" name="Google Shape;175;p8"/>
          <p:cNvSpPr txBox="1"/>
          <p:nvPr>
            <p:ph idx="2" type="body"/>
          </p:nvPr>
        </p:nvSpPr>
        <p:spPr>
          <a:xfrm>
            <a:off x="82296" y="3272810"/>
            <a:ext cx="5577839" cy="3502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cs-CZ" sz="4000"/>
              <a:t>Základy strategie primární, sekundární a terciární prevence násilí na pracovišti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>
            <p:ph idx="1" type="body"/>
          </p:nvPr>
        </p:nvSpPr>
        <p:spPr>
          <a:xfrm>
            <a:off x="838200" y="1966725"/>
            <a:ext cx="5181600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cs-CZ" sz="3200">
                <a:solidFill>
                  <a:srgbClr val="6789B9"/>
                </a:solidFill>
              </a:rPr>
              <a:t>Téma</a:t>
            </a:r>
            <a:endParaRPr/>
          </a:p>
          <a:p>
            <a:pPr indent="-228600" lvl="0" marL="2286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cs-CZ" sz="3200">
                <a:solidFill>
                  <a:srgbClr val="6789B9"/>
                </a:solidFill>
              </a:rPr>
              <a:t>Základy strategií primární, sekundární a terciární prevence násilí na pracovišti</a:t>
            </a:r>
            <a:endParaRPr/>
          </a:p>
        </p:txBody>
      </p:sp>
      <p:sp>
        <p:nvSpPr>
          <p:cNvPr id="182" name="Google Shape;182;p9"/>
          <p:cNvSpPr txBox="1"/>
          <p:nvPr>
            <p:ph idx="2" type="body"/>
          </p:nvPr>
        </p:nvSpPr>
        <p:spPr>
          <a:xfrm>
            <a:off x="6096000" y="2051784"/>
            <a:ext cx="5181600" cy="3720105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cs-CZ" sz="3200"/>
              <a:t>Výsledek učení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3200"/>
              <a:t>Vybrat vhodná opatření na základě modelu strategie primární, sekundární a terciární prevence</a:t>
            </a:r>
            <a:endParaRPr/>
          </a:p>
        </p:txBody>
      </p:sp>
      <p:sp>
        <p:nvSpPr>
          <p:cNvPr id="183" name="Google Shape;18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4" name="Google Shape;18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400"/>
              <a:buFont typeface="Calibri"/>
              <a:buNone/>
            </a:pPr>
            <a:r>
              <a:rPr lang="cs-CZ">
                <a:solidFill>
                  <a:srgbClr val="6789B9"/>
                </a:solidFill>
              </a:rPr>
              <a:t>Základy strategií primární, sekundární a terciární prevence násilí na pracovišti</a:t>
            </a:r>
            <a:endParaRPr/>
          </a:p>
        </p:txBody>
      </p:sp>
      <p:pic>
        <p:nvPicPr>
          <p:cNvPr descr="Text&#10;&#10;Description automatically generated" id="185" name="Google Shape;185;p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2022-07-23T17:25:29Z</dcterms:created>
  <dc:creator>Sonja  Karbon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2023-03-21T10:30:11Z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ef178fc3-f84f-4953-89a4-7ca0e3e32b55</vt:lpwstr>
  </property>
  <property fmtid="{D5CDD505-2E9C-101B-9397-08002B2CF9AE}" pid="9" name="MSIP_Label_ea60d57e-af5b-4752-ac57-3e4f28ca11dc_ContentBits">
    <vt:lpwstr>0</vt:lpwstr>
  </property>
</Properties>
</file>