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12192000"/>
  <p:notesSz cx="6858000" cy="9144000"/>
  <p:embeddedFontLst>
    <p:embeddedFont>
      <p:font typeface="Noto Sans Symbols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gKCgy/MoR7I0uCfbdh4+xfAiYZ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otoSansSymbols-bold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NotoSansSymbols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lv-LV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2e5d31c29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152e5d31c29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5228128c0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155228128c0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2e5d31c29_3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152e5d31c29_3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hyperlink" Target="https://kek-dias.gr/" TargetMode="External"/><Relationship Id="rId13" Type="http://schemas.openxmlformats.org/officeDocument/2006/relationships/image" Target="../media/image9.png"/><Relationship Id="rId12" Type="http://schemas.openxmlformats.org/officeDocument/2006/relationships/hyperlink" Target="https://dekapl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hyperlink" Target="http://www.czu.cz/" TargetMode="External"/><Relationship Id="rId9" Type="http://schemas.openxmlformats.org/officeDocument/2006/relationships/image" Target="../media/image18.png"/><Relationship Id="rId15" Type="http://schemas.openxmlformats.org/officeDocument/2006/relationships/image" Target="../media/image13.png"/><Relationship Id="rId14" Type="http://schemas.openxmlformats.org/officeDocument/2006/relationships/hyperlink" Target="https://www.lpf.lt/" TargetMode="External"/><Relationship Id="rId17" Type="http://schemas.openxmlformats.org/officeDocument/2006/relationships/image" Target="../media/image6.png"/><Relationship Id="rId16" Type="http://schemas.openxmlformats.org/officeDocument/2006/relationships/hyperlink" Target="https://www.uzvediba.lv/kontakti/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://www.czu.cz/" TargetMode="External"/><Relationship Id="rId7" Type="http://schemas.openxmlformats.org/officeDocument/2006/relationships/image" Target="../media/image11.png"/><Relationship Id="rId8" Type="http://schemas.openxmlformats.org/officeDocument/2006/relationships/hyperlink" Target="http://www.beneke-prinzhorn.d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388111" y="4770613"/>
            <a:ext cx="11589030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lv-LV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Vedení rozhovorů v náročných situacích</a:t>
            </a:r>
            <a:endParaRPr/>
          </a:p>
        </p:txBody>
      </p:sp>
      <p:pic>
        <p:nvPicPr>
          <p:cNvPr descr="Ein Bild, das Text enthält.&#10;&#10;Automatisch generierte Beschreibung" id="90" name="Google Shape;90;p1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6911" r="6911" t="0"/>
          <a:stretch/>
        </p:blipFill>
        <p:spPr>
          <a:xfrm>
            <a:off x="445449" y="5443803"/>
            <a:ext cx="2439992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6720" y="6056820"/>
            <a:ext cx="11338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lv-LV" sz="1100">
                <a:solidFill>
                  <a:schemeClr val="dk1"/>
                </a:solidFill>
              </a:rPr>
              <a:t>Podpora Evropské komise při tvorbě této publikace nepředstavuje souhlas s obsahem, který odráží pouze názory autorů, a Komise nemůže být zodpovědná za jakékoliv využití informací obsažených v této publikaci.</a:t>
            </a:r>
            <a:r>
              <a:rPr b="0" i="0" lang="lv-LV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00" y="5304350"/>
            <a:ext cx="359092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00" y="5456750"/>
            <a:ext cx="3590925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152e5d31c29_1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52e5d31c29_1_45"/>
          <p:cNvSpPr txBox="1"/>
          <p:nvPr>
            <p:ph type="title"/>
          </p:nvPr>
        </p:nvSpPr>
        <p:spPr>
          <a:xfrm>
            <a:off x="2008425" y="740225"/>
            <a:ext cx="10183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Individuální nebo týmový úkol</a:t>
            </a:r>
            <a:endParaRPr/>
          </a:p>
        </p:txBody>
      </p:sp>
      <p:sp>
        <p:nvSpPr>
          <p:cNvPr id="199" name="Google Shape;199;g152e5d31c29_1_45"/>
          <p:cNvSpPr txBox="1"/>
          <p:nvPr>
            <p:ph idx="1" type="body"/>
          </p:nvPr>
        </p:nvSpPr>
        <p:spPr>
          <a:xfrm>
            <a:off x="1768925" y="1825625"/>
            <a:ext cx="9274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v-LV">
                <a:solidFill>
                  <a:schemeClr val="lt1"/>
                </a:solidFill>
              </a:rPr>
              <a:t>Napište rozdíly mezi dobrou a špatnou konverzí.</a:t>
            </a:r>
            <a:endParaRPr/>
          </a:p>
        </p:txBody>
      </p:sp>
      <p:sp>
        <p:nvSpPr>
          <p:cNvPr id="200" name="Google Shape;200;g152e5d31c29_1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cxnSp>
        <p:nvCxnSpPr>
          <p:cNvPr id="201" name="Google Shape;201;g152e5d31c29_1_45"/>
          <p:cNvCxnSpPr/>
          <p:nvPr/>
        </p:nvCxnSpPr>
        <p:spPr>
          <a:xfrm>
            <a:off x="2090050" y="1453250"/>
            <a:ext cx="6651300" cy="21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55228128c0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79" y="-856"/>
            <a:ext cx="12193380" cy="6119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g155228128c0_0_3"/>
          <p:cNvGrpSpPr/>
          <p:nvPr/>
        </p:nvGrpSpPr>
        <p:grpSpPr>
          <a:xfrm>
            <a:off x="2761" y="4963024"/>
            <a:ext cx="12189239" cy="1828789"/>
            <a:chOff x="-305" y="3144820"/>
            <a:chExt cx="9182100" cy="1551136"/>
          </a:xfrm>
        </p:grpSpPr>
        <p:sp>
          <p:nvSpPr>
            <p:cNvPr id="208" name="Google Shape;208;g155228128c0_0_3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g155228128c0_0_3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g155228128c0_0_3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155228128c0_0_3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g155228128c0_0_3"/>
          <p:cNvSpPr txBox="1"/>
          <p:nvPr>
            <p:ph type="ctrTitle"/>
          </p:nvPr>
        </p:nvSpPr>
        <p:spPr>
          <a:xfrm>
            <a:off x="525643" y="1184134"/>
            <a:ext cx="11290376" cy="20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29"/>
              <a:buFont typeface="Calibri"/>
              <a:buNone/>
            </a:pPr>
            <a:r>
              <a:rPr b="1" lang="lv-LV" sz="6600">
                <a:solidFill>
                  <a:schemeClr val="lt1"/>
                </a:solidFill>
              </a:rPr>
              <a:t>Výběr správného místa a času pro rozhovory</a:t>
            </a:r>
            <a:endParaRPr/>
          </a:p>
        </p:txBody>
      </p:sp>
      <p:sp>
        <p:nvSpPr>
          <p:cNvPr id="213" name="Google Shape;213;g155228128c0_0_3"/>
          <p:cNvSpPr txBox="1"/>
          <p:nvPr>
            <p:ph idx="1" type="subTitle"/>
          </p:nvPr>
        </p:nvSpPr>
        <p:spPr>
          <a:xfrm>
            <a:off x="1524000" y="3194734"/>
            <a:ext cx="9829800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rPr lang="lv-LV" sz="2800">
                <a:solidFill>
                  <a:schemeClr val="lt1"/>
                </a:solidFill>
              </a:rPr>
              <a:t>Přípravná fáze je nejvhodnější pro vytvoření bezpečného prostoru pro všechny účastníky konfliktu. Je vhodné zvolit diskrétní místo, kde se všichni cítí bezpečně a fyzicky pohodlně.</a:t>
            </a:r>
            <a:endParaRPr/>
          </a:p>
        </p:txBody>
      </p:sp>
      <p:sp>
        <p:nvSpPr>
          <p:cNvPr id="214" name="Google Shape;214;g155228128c0_0_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59525" y="1775125"/>
            <a:ext cx="11640600" cy="5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Prostředí </a:t>
            </a:r>
            <a:r>
              <a:rPr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 co dalšího se děje, když vedete rozhovor? Jste v soukromí, kde je ticho, a proto je dobře slyšet, co se říká? Nebo se snažíte vést věcnou diskusi v hlučné restauraci či na jiném místě, kde je mnoho rušivých vlivů?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Načasování </a:t>
            </a:r>
            <a:r>
              <a:rPr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 jsou oba účastníci rozhovoru připraveni v daném okamžiku hovořit o daném tématu? Uvědomte si, jak obtížné je naslouchat, když druhá osoba nadhodí téma, které jste nečekali, a vy potřebujete čas na rozmyšlenou, jak chcete skutečně pokračovat.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Přesvědčení </a:t>
            </a:r>
            <a:r>
              <a:rPr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 jaké názory zastávám, které jsou potenciálně v rozporu s osobou, s níž komunikuji?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Vnímání </a:t>
            </a:r>
            <a:r>
              <a:rPr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 jaké mám o osobě naproti mně zažité představy? Reaguji na to, jak je oblečený nebo jak mluví?</a:t>
            </a: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Emoce </a:t>
            </a:r>
            <a:r>
              <a:rPr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 mám špatný den? Přišel jsem dnes do práce s emocionální zátěží, která mi zůstala z něčeho, co se stalo ráno doma?</a:t>
            </a: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Kulturní rozdíly </a:t>
            </a:r>
            <a:r>
              <a:rPr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 pochází tato osoba z jiné části světa nebo jiného náboženství?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Vztahy </a:t>
            </a:r>
            <a:r>
              <a:rPr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 soupeřím s touto osobou o čas strávený s generálním ředitelem? Máme mezi sebou přirozenou rivalitu? Může mi tato osoba stát v cestě za povýšením nebo naopak?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800"/>
              </a:spcAft>
              <a:buSzPts val="1800"/>
              <a:buFont typeface="Arial"/>
              <a:buChar char="●"/>
            </a:pPr>
            <a:r>
              <a:rPr b="1"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Slova </a:t>
            </a:r>
            <a:r>
              <a:rPr lang="lv-LV" sz="1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- používá tato osoba slova, kterým nerozumím? 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221" name="Google Shape;221;p35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7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5"/>
          <p:cNvSpPr txBox="1"/>
          <p:nvPr>
            <p:ph type="title"/>
          </p:nvPr>
        </p:nvSpPr>
        <p:spPr>
          <a:xfrm>
            <a:off x="838200" y="439204"/>
            <a:ext cx="11162016" cy="11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Před zahájením rozhovoru je třeba zvážit mnoho věcí.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ny light bulbs" id="228" name="Google Shape;228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802" l="0" r="0" t="7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6"/>
          <p:cNvSpPr txBox="1"/>
          <p:nvPr>
            <p:ph type="title"/>
          </p:nvPr>
        </p:nvSpPr>
        <p:spPr>
          <a:xfrm>
            <a:off x="7636576" y="3596203"/>
            <a:ext cx="4624050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lv-LV" sz="4400"/>
              <a:t>Zahájení rozhovoru – představení a stanovení hranic</a:t>
            </a:r>
            <a:endParaRPr/>
          </a:p>
        </p:txBody>
      </p:sp>
      <p:cxnSp>
        <p:nvCxnSpPr>
          <p:cNvPr id="231" name="Google Shape;231;p36"/>
          <p:cNvCxnSpPr/>
          <p:nvPr/>
        </p:nvCxnSpPr>
        <p:spPr>
          <a:xfrm>
            <a:off x="8116584" y="5865977"/>
            <a:ext cx="373979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20"/>
          <p:cNvCxnSpPr/>
          <p:nvPr/>
        </p:nvCxnSpPr>
        <p:spPr>
          <a:xfrm>
            <a:off x="2155625" y="1649175"/>
            <a:ext cx="7298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20"/>
          <p:cNvSpPr txBox="1"/>
          <p:nvPr>
            <p:ph type="title"/>
          </p:nvPr>
        </p:nvSpPr>
        <p:spPr>
          <a:xfrm>
            <a:off x="2090075" y="865400"/>
            <a:ext cx="62865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Týmový úkol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0" name="Google Shape;240;p20"/>
          <p:cNvSpPr txBox="1"/>
          <p:nvPr>
            <p:ph idx="1" type="body"/>
          </p:nvPr>
        </p:nvSpPr>
        <p:spPr>
          <a:xfrm>
            <a:off x="2155625" y="2074588"/>
            <a:ext cx="8274419" cy="3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38F"/>
              </a:buClr>
              <a:buSzPts val="3500"/>
              <a:buChar char="❏"/>
            </a:pPr>
            <a:r>
              <a:rPr lang="lv-LV" sz="3600">
                <a:solidFill>
                  <a:schemeClr val="lt1"/>
                </a:solidFill>
              </a:rPr>
              <a:t>Vyzvěte tým, aby si napsal situace na pracovišti, kterých se bojí. 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500"/>
              <a:buChar char="❏"/>
            </a:pPr>
            <a:r>
              <a:rPr lang="lv-LV" sz="3600">
                <a:solidFill>
                  <a:schemeClr val="lt1"/>
                </a:solidFill>
              </a:rPr>
              <a:t>Rozdělte je do skupin - situace s klienty, situace s kolegy atd.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4"/>
          <p:cNvSpPr txBox="1"/>
          <p:nvPr>
            <p:ph idx="1" type="body"/>
          </p:nvPr>
        </p:nvSpPr>
        <p:spPr>
          <a:xfrm>
            <a:off x="644938" y="1585475"/>
            <a:ext cx="10790199" cy="4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758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None/>
            </a:pPr>
            <a:r>
              <a:rPr lang="lv-LV" sz="2400">
                <a:latin typeface="Calibri"/>
                <a:ea typeface="Calibri"/>
                <a:cs typeface="Calibri"/>
                <a:sym typeface="Calibri"/>
              </a:rPr>
              <a:t>Rozrušený člověk ztrácí schopnost přesně naslouchat a už vůbec ne udržet souvislý tok myšlenek. Místo toho budou sledovat jiné neverbální aspekty komunikace. Mějte na paměti, že: </a:t>
            </a:r>
            <a:endParaRPr/>
          </a:p>
          <a:p>
            <a:pPr indent="0" lvl="0" marL="758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187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Char char="•"/>
            </a:pPr>
            <a:r>
              <a:rPr lang="lv-LV" sz="2400">
                <a:latin typeface="Calibri"/>
                <a:ea typeface="Calibri"/>
                <a:cs typeface="Calibri"/>
                <a:sym typeface="Calibri"/>
              </a:rPr>
              <a:t>Váš tón hlasu</a:t>
            </a:r>
            <a:endParaRPr/>
          </a:p>
          <a:p>
            <a:pPr indent="-342900" lvl="0" marL="4187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Char char="•"/>
            </a:pPr>
            <a:r>
              <a:rPr lang="lv-LV" sz="2400">
                <a:latin typeface="Calibri"/>
                <a:ea typeface="Calibri"/>
                <a:cs typeface="Calibri"/>
                <a:sym typeface="Calibri"/>
              </a:rPr>
              <a:t>Hlasitost hlasu</a:t>
            </a:r>
            <a:endParaRPr/>
          </a:p>
          <a:p>
            <a:pPr indent="-342900" lvl="0" marL="4187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Char char="•"/>
            </a:pPr>
            <a:r>
              <a:rPr lang="lv-LV" sz="2400">
                <a:latin typeface="Calibri"/>
                <a:ea typeface="Calibri"/>
                <a:cs typeface="Calibri"/>
                <a:sym typeface="Calibri"/>
              </a:rPr>
              <a:t>Vaše držení těla</a:t>
            </a:r>
            <a:endParaRPr/>
          </a:p>
          <a:p>
            <a:pPr indent="-342900" lvl="0" marL="4187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Char char="•"/>
            </a:pPr>
            <a:r>
              <a:rPr lang="lv-LV" sz="2400">
                <a:latin typeface="Calibri"/>
                <a:ea typeface="Calibri"/>
                <a:cs typeface="Calibri"/>
                <a:sym typeface="Calibri"/>
              </a:rPr>
              <a:t>Vaše gesta </a:t>
            </a:r>
            <a:endParaRPr/>
          </a:p>
          <a:p>
            <a:pPr indent="-342900" lvl="0" marL="4187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Char char="•"/>
            </a:pPr>
            <a:r>
              <a:rPr lang="lv-LV" sz="2400">
                <a:latin typeface="Calibri"/>
                <a:ea typeface="Calibri"/>
                <a:cs typeface="Calibri"/>
                <a:sym typeface="Calibri"/>
              </a:rPr>
              <a:t>Vzdálenost - stůjte blízko, ale ne příliš</a:t>
            </a:r>
            <a:endParaRPr/>
          </a:p>
          <a:p>
            <a:pPr indent="-342900" lvl="0" marL="4187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Char char="•"/>
            </a:pPr>
            <a:r>
              <a:rPr lang="lv-LV" sz="2400">
                <a:latin typeface="Calibri"/>
                <a:ea typeface="Calibri"/>
                <a:cs typeface="Calibri"/>
                <a:sym typeface="Calibri"/>
              </a:rPr>
              <a:t>Vaše mimika</a:t>
            </a:r>
            <a:endParaRPr/>
          </a:p>
          <a:p>
            <a:pPr indent="-342900" lvl="0" marL="4187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400"/>
              <a:buChar char="•"/>
            </a:pPr>
            <a:r>
              <a:rPr lang="lv-LV" sz="2400">
                <a:latin typeface="Calibri"/>
                <a:ea typeface="Calibri"/>
                <a:cs typeface="Calibri"/>
                <a:sym typeface="Calibri"/>
              </a:rPr>
              <a:t>Váš oční kontakt</a:t>
            </a:r>
            <a:endParaRPr/>
          </a:p>
        </p:txBody>
      </p:sp>
      <p:sp>
        <p:nvSpPr>
          <p:cNvPr id="246" name="Google Shape;246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47" name="Google Shape;24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2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4"/>
          <p:cNvSpPr txBox="1"/>
          <p:nvPr>
            <p:ph type="title"/>
          </p:nvPr>
        </p:nvSpPr>
        <p:spPr>
          <a:xfrm>
            <a:off x="742912" y="180200"/>
            <a:ext cx="9957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Význam neverbální komunikace</a:t>
            </a:r>
            <a:endParaRPr/>
          </a:p>
        </p:txBody>
      </p:sp>
      <p:grpSp>
        <p:nvGrpSpPr>
          <p:cNvPr id="249" name="Google Shape;249;p54"/>
          <p:cNvGrpSpPr/>
          <p:nvPr/>
        </p:nvGrpSpPr>
        <p:grpSpPr>
          <a:xfrm>
            <a:off x="5855341" y="2630184"/>
            <a:ext cx="5579795" cy="3726164"/>
            <a:chOff x="0" y="0"/>
            <a:chExt cx="5579795" cy="3726164"/>
          </a:xfrm>
        </p:grpSpPr>
        <p:sp>
          <p:nvSpPr>
            <p:cNvPr id="250" name="Google Shape;250;p54"/>
            <p:cNvSpPr/>
            <p:nvPr/>
          </p:nvSpPr>
          <p:spPr>
            <a:xfrm rot="10800000">
              <a:off x="1897130" y="0"/>
              <a:ext cx="3682665" cy="124205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0"/>
                  </a:lnTo>
                  <a:lnTo>
                    <a:pt x="99394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54"/>
            <p:cNvSpPr txBox="1"/>
            <p:nvPr/>
          </p:nvSpPr>
          <p:spPr>
            <a:xfrm>
              <a:off x="2529507" y="0"/>
              <a:ext cx="3050288" cy="1242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lv-LV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verbální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4"/>
            <p:cNvSpPr/>
            <p:nvPr/>
          </p:nvSpPr>
          <p:spPr>
            <a:xfrm>
              <a:off x="1254218" y="17252"/>
              <a:ext cx="1264753" cy="1242054"/>
            </a:xfrm>
            <a:prstGeom prst="trapezoid">
              <a:avLst>
                <a:gd fmla="val 50914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54"/>
            <p:cNvSpPr txBox="1"/>
            <p:nvPr/>
          </p:nvSpPr>
          <p:spPr>
            <a:xfrm>
              <a:off x="1254218" y="17252"/>
              <a:ext cx="1264753" cy="1242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lv-LV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 říkáme</a:t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4"/>
            <p:cNvSpPr/>
            <p:nvPr/>
          </p:nvSpPr>
          <p:spPr>
            <a:xfrm rot="10800000">
              <a:off x="2529507" y="1242055"/>
              <a:ext cx="3050288" cy="124205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0"/>
                  </a:lnTo>
                  <a:lnTo>
                    <a:pt x="95122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cap="flat" cmpd="sng" w="25400">
              <a:solidFill>
                <a:srgbClr val="2EE8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54"/>
            <p:cNvSpPr txBox="1"/>
            <p:nvPr/>
          </p:nvSpPr>
          <p:spPr>
            <a:xfrm>
              <a:off x="3161884" y="1242055"/>
              <a:ext cx="2417911" cy="1242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lv-LV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vokální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4"/>
            <p:cNvSpPr/>
            <p:nvPr/>
          </p:nvSpPr>
          <p:spPr>
            <a:xfrm>
              <a:off x="632376" y="1242055"/>
              <a:ext cx="2529507" cy="1242054"/>
            </a:xfrm>
            <a:prstGeom prst="trapezoid">
              <a:avLst>
                <a:gd fmla="val 50914" name="adj"/>
              </a:avLst>
            </a:prstGeom>
            <a:solidFill>
              <a:srgbClr val="2EE84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54"/>
            <p:cNvSpPr txBox="1"/>
            <p:nvPr/>
          </p:nvSpPr>
          <p:spPr>
            <a:xfrm>
              <a:off x="1075040" y="1242055"/>
              <a:ext cx="1644179" cy="1242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Jak to říkáme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4"/>
            <p:cNvSpPr/>
            <p:nvPr/>
          </p:nvSpPr>
          <p:spPr>
            <a:xfrm rot="10800000">
              <a:off x="3161884" y="2484110"/>
              <a:ext cx="2417911" cy="124205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0"/>
                  </a:lnTo>
                  <a:lnTo>
                    <a:pt x="88615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>
                <a:alpha val="89803"/>
              </a:schemeClr>
            </a:solidFill>
            <a:ln cap="flat" cmpd="sng" w="25400">
              <a:solidFill>
                <a:srgbClr val="5999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54"/>
            <p:cNvSpPr txBox="1"/>
            <p:nvPr/>
          </p:nvSpPr>
          <p:spPr>
            <a:xfrm>
              <a:off x="3794261" y="2484110"/>
              <a:ext cx="1785534" cy="1242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lv-LV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vizuální</a:t>
              </a:r>
              <a:endParaRPr/>
            </a:p>
          </p:txBody>
        </p:sp>
        <p:sp>
          <p:nvSpPr>
            <p:cNvPr id="260" name="Google Shape;260;p54"/>
            <p:cNvSpPr/>
            <p:nvPr/>
          </p:nvSpPr>
          <p:spPr>
            <a:xfrm>
              <a:off x="0" y="2484110"/>
              <a:ext cx="3794261" cy="1242054"/>
            </a:xfrm>
            <a:prstGeom prst="trapezoid">
              <a:avLst>
                <a:gd fmla="val 50914" name="adj"/>
              </a:avLst>
            </a:prstGeom>
            <a:solidFill>
              <a:srgbClr val="5999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54"/>
            <p:cNvSpPr txBox="1"/>
            <p:nvPr/>
          </p:nvSpPr>
          <p:spPr>
            <a:xfrm>
              <a:off x="663995" y="2484110"/>
              <a:ext cx="2466269" cy="1242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13950" spcFirstLastPara="1" rIns="13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lv-LV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Jak vypadáme - co děláme či ukazuje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5"/>
          <p:cNvSpPr txBox="1"/>
          <p:nvPr>
            <p:ph idx="1" type="body"/>
          </p:nvPr>
        </p:nvSpPr>
        <p:spPr>
          <a:xfrm>
            <a:off x="742912" y="1429074"/>
            <a:ext cx="10981002" cy="4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v-LV" sz="2000">
                <a:latin typeface="Calibri"/>
                <a:ea typeface="Calibri"/>
                <a:cs typeface="Calibri"/>
                <a:sym typeface="Calibri"/>
              </a:rPr>
              <a:t>Je v pořádku začít náročnou rozmluvu trochou nezávazné konverzace. Může to pomoci vytvořit prostor a dát čas na uklidnění a pochopení nálady. Pokud rozhovor začínáte, zvolte úvodní slova nebo otázky, například: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lv-LV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Potřebuji si s vámi o tomto problému promluvit.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lv-LV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Potřebuji si něco ověřit.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lv-LV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Mám problém.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lv-LV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Slyším, co říkáte o...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lv-LV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Mám dilema a potřebuji s ním pomoci.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lv-LV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Nejsem si jistý, zda souhlasím s.... Můžeme to prozkoumat trochu víc?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lv-LV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Textové zprávy nejsou v této situaci nejlepším způsobem komunikace. Můžeme...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Noto Sans Symbols"/>
              <a:buChar char="−"/>
            </a:pPr>
            <a:r>
              <a:rPr lang="lv-LV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Jak? Atd.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03516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588BA"/>
              </a:buClr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68" name="Google Shape;26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2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5"/>
          <p:cNvSpPr txBox="1"/>
          <p:nvPr>
            <p:ph type="title"/>
          </p:nvPr>
        </p:nvSpPr>
        <p:spPr>
          <a:xfrm>
            <a:off x="742912" y="180200"/>
            <a:ext cx="9957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Zahájení rozhovoru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man gesturing at dinner table" id="274" name="Google Shape;274;p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811" l="0" r="0" t="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6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6"/>
          <p:cNvSpPr txBox="1"/>
          <p:nvPr>
            <p:ph type="title"/>
          </p:nvPr>
        </p:nvSpPr>
        <p:spPr>
          <a:xfrm>
            <a:off x="7529599" y="3314544"/>
            <a:ext cx="4846538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lv-LV" sz="5400"/>
              <a:t>Vedení rozhovorů</a:t>
            </a:r>
            <a:endParaRPr b="1" sz="5400"/>
          </a:p>
        </p:txBody>
      </p:sp>
      <p:cxnSp>
        <p:nvCxnSpPr>
          <p:cNvPr id="277" name="Google Shape;277;p56"/>
          <p:cNvCxnSpPr/>
          <p:nvPr/>
        </p:nvCxnSpPr>
        <p:spPr>
          <a:xfrm>
            <a:off x="8257706" y="5370373"/>
            <a:ext cx="361922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83" name="Google Shape;28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57"/>
          <p:cNvCxnSpPr/>
          <p:nvPr/>
        </p:nvCxnSpPr>
        <p:spPr>
          <a:xfrm>
            <a:off x="2155625" y="1649175"/>
            <a:ext cx="7298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57"/>
          <p:cNvSpPr txBox="1"/>
          <p:nvPr>
            <p:ph type="title"/>
          </p:nvPr>
        </p:nvSpPr>
        <p:spPr>
          <a:xfrm>
            <a:off x="2090075" y="865400"/>
            <a:ext cx="62865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Individuální úkol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6" name="Google Shape;286;p57"/>
          <p:cNvSpPr txBox="1"/>
          <p:nvPr>
            <p:ph idx="1" type="body"/>
          </p:nvPr>
        </p:nvSpPr>
        <p:spPr>
          <a:xfrm>
            <a:off x="2164125" y="1978024"/>
            <a:ext cx="7306500" cy="4014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v-LV" sz="3200">
                <a:solidFill>
                  <a:schemeClr val="lt1"/>
                </a:solidFill>
              </a:rPr>
              <a:t>Dokončete věty: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200">
              <a:solidFill>
                <a:schemeClr val="lt1"/>
              </a:solidFill>
            </a:endParaRPr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000"/>
              <a:buChar char="❏"/>
            </a:pPr>
            <a:r>
              <a:rPr lang="lv-LV" sz="3200">
                <a:solidFill>
                  <a:schemeClr val="lt1"/>
                </a:solidFill>
              </a:rPr>
              <a:t>  Nemůžu vystát, když někdo....</a:t>
            </a:r>
            <a:endParaRPr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000"/>
              <a:buChar char="❏"/>
            </a:pPr>
            <a:r>
              <a:rPr lang="lv-LV" sz="3200">
                <a:solidFill>
                  <a:schemeClr val="lt1"/>
                </a:solidFill>
              </a:rPr>
              <a:t>  Štve mě, když někdo...</a:t>
            </a:r>
            <a:endParaRPr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000"/>
              <a:buChar char="❏"/>
            </a:pPr>
            <a:r>
              <a:rPr lang="lv-LV" sz="3200">
                <a:solidFill>
                  <a:schemeClr val="lt1"/>
                </a:solidFill>
              </a:rPr>
              <a:t>  Bráním se, když...</a:t>
            </a:r>
            <a:endParaRPr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000"/>
              <a:buChar char="❏"/>
            </a:pPr>
            <a:r>
              <a:rPr lang="lv-LV" sz="3200">
                <a:solidFill>
                  <a:schemeClr val="lt1"/>
                </a:solidFill>
              </a:rPr>
              <a:t>  Ztrácím nervy, když...</a:t>
            </a:r>
            <a:endParaRPr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000"/>
              <a:buChar char="❏"/>
            </a:pPr>
            <a:r>
              <a:rPr lang="lv-LV" sz="3200">
                <a:solidFill>
                  <a:schemeClr val="lt1"/>
                </a:solidFill>
              </a:rPr>
              <a:t>  Je pro mě lepší, když ne....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idx="1" type="body"/>
          </p:nvPr>
        </p:nvSpPr>
        <p:spPr>
          <a:xfrm>
            <a:off x="1026174" y="1585474"/>
            <a:ext cx="10327625" cy="497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Nedělejte z věcí boj o moc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Zapojte se do jednoduchých rozhovorů a nezávazné konverzace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Nechte lidi na pokoji a věnujte jim čas tam, kde je to potřeba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Používejte klidný, přímý a otevřený oční kontakt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Používejte jména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Parafrázujte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Získejte celý příběh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Vznášejte neohrožující požadavky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800"/>
              </a:spcAft>
              <a:buSzPts val="1800"/>
              <a:buFont typeface="Arial"/>
              <a:buChar char="•"/>
            </a:pPr>
            <a:r>
              <a:rPr lang="lv-LV" sz="2000">
                <a:latin typeface="Arial"/>
                <a:ea typeface="Arial"/>
                <a:cs typeface="Arial"/>
                <a:sym typeface="Arial"/>
              </a:rPr>
              <a:t>Respektujte partnera v rozhovoru</a:t>
            </a:r>
            <a:endParaRPr/>
          </a:p>
        </p:txBody>
      </p:sp>
      <p:sp>
        <p:nvSpPr>
          <p:cNvPr id="292" name="Google Shape;29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293" name="Google Shape;2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2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 txBox="1"/>
          <p:nvPr>
            <p:ph type="title"/>
          </p:nvPr>
        </p:nvSpPr>
        <p:spPr>
          <a:xfrm>
            <a:off x="1208325" y="122700"/>
            <a:ext cx="9957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Základní pravidla v rozhovorech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838199" y="3153710"/>
            <a:ext cx="10515600" cy="4350274"/>
            <a:chOff x="0" y="531"/>
            <a:chExt cx="10515600" cy="4350274"/>
          </a:xfrm>
        </p:grpSpPr>
        <p:cxnSp>
          <p:nvCxnSpPr>
            <p:cNvPr id="105" name="Google Shape;105;p3"/>
            <p:cNvCxnSpPr/>
            <p:nvPr/>
          </p:nvCxnSpPr>
          <p:spPr>
            <a:xfrm>
              <a:off x="0" y="53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" name="Google Shape;106;p3"/>
            <p:cNvSpPr/>
            <p:nvPr/>
          </p:nvSpPr>
          <p:spPr>
            <a:xfrm>
              <a:off x="0" y="531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0" y="61918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-457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Char char="•"/>
              </a:pPr>
              <a:r>
                <a:rPr b="0" i="0" lang="lv-LV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Základy komunikace, zejména nenásilné komunikace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" name="Google Shape;108;p3"/>
            <p:cNvCxnSpPr/>
            <p:nvPr/>
          </p:nvCxnSpPr>
          <p:spPr>
            <a:xfrm>
              <a:off x="0" y="621999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9" name="Google Shape;109;p3"/>
            <p:cNvSpPr/>
            <p:nvPr/>
          </p:nvSpPr>
          <p:spPr>
            <a:xfrm>
              <a:off x="0" y="621999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0" y="621999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111;p3"/>
            <p:cNvCxnSpPr/>
            <p:nvPr/>
          </p:nvCxnSpPr>
          <p:spPr>
            <a:xfrm>
              <a:off x="0" y="1243467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2" name="Google Shape;112;p3"/>
            <p:cNvSpPr/>
            <p:nvPr/>
          </p:nvSpPr>
          <p:spPr>
            <a:xfrm>
              <a:off x="0" y="1243467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0" y="1243467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" name="Google Shape;114;p3"/>
            <p:cNvCxnSpPr/>
            <p:nvPr/>
          </p:nvCxnSpPr>
          <p:spPr>
            <a:xfrm>
              <a:off x="0" y="1864935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5" name="Google Shape;115;p3"/>
            <p:cNvSpPr/>
            <p:nvPr/>
          </p:nvSpPr>
          <p:spPr>
            <a:xfrm>
              <a:off x="0" y="1864935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" name="Google Shape;116;p3"/>
            <p:cNvCxnSpPr/>
            <p:nvPr/>
          </p:nvCxnSpPr>
          <p:spPr>
            <a:xfrm>
              <a:off x="0" y="2486402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0" y="3107870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0" y="3729338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9" name="Google Shape;119;p3"/>
            <p:cNvSpPr/>
            <p:nvPr/>
          </p:nvSpPr>
          <p:spPr>
            <a:xfrm>
              <a:off x="0" y="3729338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0" y="3729338"/>
              <a:ext cx="10515600" cy="621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24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type="title"/>
          </p:nvPr>
        </p:nvSpPr>
        <p:spPr>
          <a:xfrm>
            <a:off x="838200" y="383950"/>
            <a:ext cx="101028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Témata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838199" y="2532243"/>
            <a:ext cx="10515600" cy="6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106675" lIns="106675" spcFirstLastPara="1" rIns="106675" wrap="square" tIns="10667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lv-LV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Průběh kontaktu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838199" y="3847297"/>
            <a:ext cx="10515600" cy="6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106675" lIns="106675" spcFirstLastPara="1" rIns="106675" wrap="square" tIns="10667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lv-LV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Účinná příprava na náročné rozhovory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838199" y="4468764"/>
            <a:ext cx="10515600" cy="621467"/>
          </a:xfrm>
          <a:prstGeom prst="rect">
            <a:avLst/>
          </a:prstGeom>
          <a:noFill/>
          <a:ln>
            <a:noFill/>
          </a:ln>
        </p:spPr>
        <p:txBody>
          <a:bodyPr anchorCtr="0" anchor="t" bIns="106675" lIns="106675" spcFirstLastPara="1" rIns="106675" wrap="square" tIns="10667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lv-LV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Vedení rozhovoru (zlatá pravidla a techniky)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152e5d31c29_3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587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g152e5d31c29_3_41"/>
          <p:cNvGrpSpPr/>
          <p:nvPr/>
        </p:nvGrpSpPr>
        <p:grpSpPr>
          <a:xfrm>
            <a:off x="1236" y="4762829"/>
            <a:ext cx="12189238" cy="1828789"/>
            <a:chOff x="-305" y="3144820"/>
            <a:chExt cx="9182100" cy="1551136"/>
          </a:xfrm>
        </p:grpSpPr>
        <p:sp>
          <p:nvSpPr>
            <p:cNvPr id="301" name="Google Shape;301;g152e5d31c29_3_41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152e5d31c29_3_41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152e5d31c29_3_41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g152e5d31c29_3_41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5" name="Google Shape;305;g152e5d31c29_3_41"/>
          <p:cNvSpPr txBox="1"/>
          <p:nvPr>
            <p:ph type="ctrTitle"/>
          </p:nvPr>
        </p:nvSpPr>
        <p:spPr>
          <a:xfrm>
            <a:off x="2486950" y="1632850"/>
            <a:ext cx="72180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lv-LV" sz="6600">
                <a:solidFill>
                  <a:schemeClr val="lt1"/>
                </a:solidFill>
              </a:rPr>
              <a:t>Rozhovory s kolegy</a:t>
            </a:r>
            <a:endParaRPr b="1" sz="6600">
              <a:solidFill>
                <a:schemeClr val="lt1"/>
              </a:solidFill>
            </a:endParaRPr>
          </a:p>
        </p:txBody>
      </p:sp>
      <p:sp>
        <p:nvSpPr>
          <p:cNvPr id="306" name="Google Shape;306;g152e5d31c29_3_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8095117" y="6400412"/>
            <a:ext cx="273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37"/>
          <p:cNvGrpSpPr/>
          <p:nvPr/>
        </p:nvGrpSpPr>
        <p:grpSpPr>
          <a:xfrm>
            <a:off x="4525318" y="1168810"/>
            <a:ext cx="3760527" cy="1839080"/>
            <a:chOff x="8136550" y="2424875"/>
            <a:chExt cx="3921300" cy="1590900"/>
          </a:xfrm>
        </p:grpSpPr>
        <p:sp>
          <p:nvSpPr>
            <p:cNvPr id="314" name="Google Shape;314;p37"/>
            <p:cNvSpPr/>
            <p:nvPr/>
          </p:nvSpPr>
          <p:spPr>
            <a:xfrm>
              <a:off x="8136550" y="2424875"/>
              <a:ext cx="3921300" cy="1590900"/>
            </a:xfrm>
            <a:prstGeom prst="wedgeRectCallout">
              <a:avLst>
                <a:gd fmla="val -32620" name="adj1"/>
                <a:gd fmla="val 74955" name="adj2"/>
              </a:avLst>
            </a:prstGeom>
            <a:solidFill>
              <a:srgbClr val="5D7FB0"/>
            </a:solidFill>
            <a:ln>
              <a:noFill/>
            </a:ln>
            <a:effectLst>
              <a:outerShdw rotWithShape="0" algn="bl" dir="2580000" dist="171450">
                <a:srgbClr val="596BB2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7"/>
            <p:cNvSpPr txBox="1"/>
            <p:nvPr/>
          </p:nvSpPr>
          <p:spPr>
            <a:xfrm>
              <a:off x="8533825" y="2600103"/>
              <a:ext cx="2888400" cy="130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lv-LV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Jsem zklamaný, když se chlubíte tím, že jste zastrašil toho zákazníka.</a:t>
              </a:r>
              <a:endParaRPr/>
            </a:p>
          </p:txBody>
        </p:sp>
      </p:grpSp>
      <p:grpSp>
        <p:nvGrpSpPr>
          <p:cNvPr id="316" name="Google Shape;316;p37"/>
          <p:cNvGrpSpPr/>
          <p:nvPr/>
        </p:nvGrpSpPr>
        <p:grpSpPr>
          <a:xfrm>
            <a:off x="764650" y="557939"/>
            <a:ext cx="3562307" cy="1882922"/>
            <a:chOff x="8571708" y="913862"/>
            <a:chExt cx="3429912" cy="1368900"/>
          </a:xfrm>
        </p:grpSpPr>
        <p:sp>
          <p:nvSpPr>
            <p:cNvPr id="317" name="Google Shape;317;p37"/>
            <p:cNvSpPr/>
            <p:nvPr/>
          </p:nvSpPr>
          <p:spPr>
            <a:xfrm>
              <a:off x="8571708" y="913862"/>
              <a:ext cx="3398100" cy="1368900"/>
            </a:xfrm>
            <a:prstGeom prst="wedgeRectCallout">
              <a:avLst>
                <a:gd fmla="val -31741" name="adj1"/>
                <a:gd fmla="val 77388" name="adj2"/>
              </a:avLst>
            </a:prstGeom>
            <a:solidFill>
              <a:srgbClr val="5877A2"/>
            </a:solidFill>
            <a:ln>
              <a:noFill/>
            </a:ln>
            <a:effectLst>
              <a:outerShdw rotWithShape="0" algn="bl" dir="2580000" dist="171450">
                <a:srgbClr val="596BB2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7"/>
            <p:cNvSpPr txBox="1"/>
            <p:nvPr/>
          </p:nvSpPr>
          <p:spPr>
            <a:xfrm>
              <a:off x="8813235" y="1093578"/>
              <a:ext cx="3188385" cy="859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lv-LV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Když po mně požadujete, abych tolik nemluvil, dotýká se mě to. </a:t>
              </a:r>
              <a:endParaRPr/>
            </a:p>
          </p:txBody>
        </p:sp>
      </p:grpSp>
      <p:grpSp>
        <p:nvGrpSpPr>
          <p:cNvPr id="319" name="Google Shape;319;p37"/>
          <p:cNvGrpSpPr/>
          <p:nvPr/>
        </p:nvGrpSpPr>
        <p:grpSpPr>
          <a:xfrm>
            <a:off x="7367880" y="2041254"/>
            <a:ext cx="3657367" cy="1882896"/>
            <a:chOff x="7533800" y="4065950"/>
            <a:chExt cx="3464400" cy="1378200"/>
          </a:xfrm>
        </p:grpSpPr>
        <p:sp>
          <p:nvSpPr>
            <p:cNvPr id="320" name="Google Shape;320;p37"/>
            <p:cNvSpPr/>
            <p:nvPr/>
          </p:nvSpPr>
          <p:spPr>
            <a:xfrm>
              <a:off x="7533800" y="4065950"/>
              <a:ext cx="3464400" cy="1378200"/>
            </a:xfrm>
            <a:prstGeom prst="wedgeRectCallout">
              <a:avLst>
                <a:gd fmla="val -33138" name="adj1"/>
                <a:gd fmla="val 79834" name="adj2"/>
              </a:avLst>
            </a:prstGeom>
            <a:solidFill>
              <a:srgbClr val="6789B9"/>
            </a:solidFill>
            <a:ln>
              <a:noFill/>
            </a:ln>
            <a:effectLst>
              <a:outerShdw rotWithShape="0" algn="bl" dir="2580000" dist="171450">
                <a:srgbClr val="596BB2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7"/>
            <p:cNvSpPr txBox="1"/>
            <p:nvPr/>
          </p:nvSpPr>
          <p:spPr>
            <a:xfrm>
              <a:off x="8013824" y="4123546"/>
              <a:ext cx="2876303" cy="1108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lv-LV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Rád pomáhám ostatním a znevažující komentáře nejsou vítány.</a:t>
              </a:r>
              <a:endParaRPr/>
            </a:p>
          </p:txBody>
        </p:sp>
      </p:grpSp>
      <p:grpSp>
        <p:nvGrpSpPr>
          <p:cNvPr id="322" name="Google Shape;322;p37"/>
          <p:cNvGrpSpPr/>
          <p:nvPr/>
        </p:nvGrpSpPr>
        <p:grpSpPr>
          <a:xfrm>
            <a:off x="627568" y="3261875"/>
            <a:ext cx="4358562" cy="1543695"/>
            <a:chOff x="8721926" y="1002231"/>
            <a:chExt cx="3396900" cy="975600"/>
          </a:xfrm>
        </p:grpSpPr>
        <p:sp>
          <p:nvSpPr>
            <p:cNvPr id="323" name="Google Shape;323;p37"/>
            <p:cNvSpPr/>
            <p:nvPr/>
          </p:nvSpPr>
          <p:spPr>
            <a:xfrm>
              <a:off x="8721926" y="1002231"/>
              <a:ext cx="3396900" cy="975600"/>
            </a:xfrm>
            <a:prstGeom prst="wedgeRectCallout">
              <a:avLst>
                <a:gd fmla="val -33425" name="adj1"/>
                <a:gd fmla="val 79699" name="adj2"/>
              </a:avLst>
            </a:prstGeom>
            <a:solidFill>
              <a:srgbClr val="5877A2"/>
            </a:solidFill>
            <a:ln>
              <a:noFill/>
            </a:ln>
            <a:effectLst>
              <a:outerShdw rotWithShape="0" algn="bl" dir="2580000" dist="171450">
                <a:srgbClr val="596BB2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7"/>
            <p:cNvSpPr txBox="1"/>
            <p:nvPr/>
          </p:nvSpPr>
          <p:spPr>
            <a:xfrm>
              <a:off x="8911111" y="1019053"/>
              <a:ext cx="2434800" cy="746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lv-LV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Když jste vůči mně fyzicky agresivní, mám z toho strach.</a:t>
              </a:r>
              <a:endParaRPr/>
            </a:p>
          </p:txBody>
        </p:sp>
      </p:grpSp>
      <p:grpSp>
        <p:nvGrpSpPr>
          <p:cNvPr id="325" name="Google Shape;325;p37"/>
          <p:cNvGrpSpPr/>
          <p:nvPr/>
        </p:nvGrpSpPr>
        <p:grpSpPr>
          <a:xfrm>
            <a:off x="8522525" y="250414"/>
            <a:ext cx="3278425" cy="1269300"/>
            <a:chOff x="8136550" y="2424875"/>
            <a:chExt cx="3278425" cy="1269300"/>
          </a:xfrm>
        </p:grpSpPr>
        <p:sp>
          <p:nvSpPr>
            <p:cNvPr id="326" name="Google Shape;326;p37"/>
            <p:cNvSpPr/>
            <p:nvPr/>
          </p:nvSpPr>
          <p:spPr>
            <a:xfrm>
              <a:off x="8136550" y="2424875"/>
              <a:ext cx="3204300" cy="1269300"/>
            </a:xfrm>
            <a:prstGeom prst="wedgeRectCallout">
              <a:avLst>
                <a:gd fmla="val -32620" name="adj1"/>
                <a:gd fmla="val 74955" name="adj2"/>
              </a:avLst>
            </a:prstGeom>
            <a:solidFill>
              <a:srgbClr val="5D7FB0"/>
            </a:solidFill>
            <a:ln>
              <a:noFill/>
            </a:ln>
            <a:effectLst>
              <a:outerShdw rotWithShape="0" algn="bl" dir="2580000" dist="171450">
                <a:srgbClr val="596BB2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7"/>
            <p:cNvSpPr txBox="1"/>
            <p:nvPr/>
          </p:nvSpPr>
          <p:spPr>
            <a:xfrm>
              <a:off x="8369375" y="2627513"/>
              <a:ext cx="3045600" cy="849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lv-LV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Když mluvíte hrubě, ponižuje mě to.</a:t>
              </a:r>
              <a:endParaRPr/>
            </a:p>
          </p:txBody>
        </p:sp>
      </p:grpSp>
      <p:grpSp>
        <p:nvGrpSpPr>
          <p:cNvPr id="328" name="Google Shape;328;p37"/>
          <p:cNvGrpSpPr/>
          <p:nvPr/>
        </p:nvGrpSpPr>
        <p:grpSpPr>
          <a:xfrm>
            <a:off x="3751826" y="4046440"/>
            <a:ext cx="3760681" cy="1898951"/>
            <a:chOff x="7533788" y="4065938"/>
            <a:chExt cx="3278425" cy="1665600"/>
          </a:xfrm>
        </p:grpSpPr>
        <p:sp>
          <p:nvSpPr>
            <p:cNvPr id="329" name="Google Shape;329;p37"/>
            <p:cNvSpPr/>
            <p:nvPr/>
          </p:nvSpPr>
          <p:spPr>
            <a:xfrm>
              <a:off x="7533788" y="4065938"/>
              <a:ext cx="3278400" cy="1665600"/>
            </a:xfrm>
            <a:prstGeom prst="wedgeRectCallout">
              <a:avLst>
                <a:gd fmla="val -31913" name="adj1"/>
                <a:gd fmla="val 79795" name="adj2"/>
              </a:avLst>
            </a:prstGeom>
            <a:solidFill>
              <a:srgbClr val="6789B9"/>
            </a:solidFill>
            <a:ln>
              <a:noFill/>
            </a:ln>
            <a:effectLst>
              <a:outerShdw rotWithShape="0" algn="bl" dir="2580000" dist="171450">
                <a:srgbClr val="596BB2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7"/>
            <p:cNvSpPr txBox="1"/>
            <p:nvPr/>
          </p:nvSpPr>
          <p:spPr>
            <a:xfrm>
              <a:off x="7835613" y="4253399"/>
              <a:ext cx="2976600" cy="1328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lv-LV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Když se na mě povýšeně oboříte, protože vás žádám o pomoc, připadám si ponížený.</a:t>
              </a:r>
              <a:endParaRPr/>
            </a:p>
          </p:txBody>
        </p:sp>
      </p:grpSp>
      <p:grpSp>
        <p:nvGrpSpPr>
          <p:cNvPr id="331" name="Google Shape;331;p37"/>
          <p:cNvGrpSpPr/>
          <p:nvPr/>
        </p:nvGrpSpPr>
        <p:grpSpPr>
          <a:xfrm>
            <a:off x="8420879" y="4445714"/>
            <a:ext cx="3204366" cy="1378200"/>
            <a:chOff x="8136550" y="2424875"/>
            <a:chExt cx="3102300" cy="1378200"/>
          </a:xfrm>
        </p:grpSpPr>
        <p:sp>
          <p:nvSpPr>
            <p:cNvPr id="332" name="Google Shape;332;p37"/>
            <p:cNvSpPr/>
            <p:nvPr/>
          </p:nvSpPr>
          <p:spPr>
            <a:xfrm>
              <a:off x="8136550" y="2424875"/>
              <a:ext cx="3102300" cy="1378200"/>
            </a:xfrm>
            <a:prstGeom prst="wedgeRectCallout">
              <a:avLst>
                <a:gd fmla="val -32620" name="adj1"/>
                <a:gd fmla="val 74955" name="adj2"/>
              </a:avLst>
            </a:prstGeom>
            <a:solidFill>
              <a:srgbClr val="5D7FB0"/>
            </a:solidFill>
            <a:ln>
              <a:noFill/>
            </a:ln>
            <a:effectLst>
              <a:outerShdw rotWithShape="0" algn="bl" dir="2580000" dist="171450">
                <a:srgbClr val="596BB2">
                  <a:alpha val="20784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7"/>
            <p:cNvSpPr txBox="1"/>
            <p:nvPr/>
          </p:nvSpPr>
          <p:spPr>
            <a:xfrm>
              <a:off x="8369375" y="2627525"/>
              <a:ext cx="2821800" cy="849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lv-LV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Případné dotazy směřujte na...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EF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339" name="Google Shape;3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164" y="136525"/>
            <a:ext cx="10297671" cy="672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 early morning coffee with bread and a newspaper on top of the table" id="344" name="Google Shape;344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791" l="0" r="0" t="7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8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8"/>
          <p:cNvSpPr txBox="1"/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lv-LV" sz="4800"/>
              <a:t>Ukončení kontaktu </a:t>
            </a:r>
            <a:endParaRPr b="1" sz="4800"/>
          </a:p>
        </p:txBody>
      </p:sp>
      <p:cxnSp>
        <p:nvCxnSpPr>
          <p:cNvPr id="347" name="Google Shape;347;p58"/>
          <p:cNvCxnSpPr/>
          <p:nvPr/>
        </p:nvCxnSpPr>
        <p:spPr>
          <a:xfrm>
            <a:off x="8517278" y="5158455"/>
            <a:ext cx="285621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274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9"/>
          <p:cNvSpPr txBox="1"/>
          <p:nvPr>
            <p:ph type="title"/>
          </p:nvPr>
        </p:nvSpPr>
        <p:spPr>
          <a:xfrm>
            <a:off x="2008425" y="740225"/>
            <a:ext cx="101835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Týmový úkol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54" name="Google Shape;354;p59"/>
          <p:cNvSpPr txBox="1"/>
          <p:nvPr>
            <p:ph idx="1" type="body"/>
          </p:nvPr>
        </p:nvSpPr>
        <p:spPr>
          <a:xfrm>
            <a:off x="1768925" y="1825625"/>
            <a:ext cx="9274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v-LV">
                <a:solidFill>
                  <a:schemeClr val="lt1"/>
                </a:solidFill>
              </a:rPr>
              <a:t>Sepište zprávu o náročné situaci s využitím všech zmíněných prvků: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1538F"/>
              </a:buClr>
              <a:buSzPts val="2800"/>
              <a:buChar char="❏"/>
            </a:pPr>
            <a:r>
              <a:rPr lang="lv-LV">
                <a:solidFill>
                  <a:schemeClr val="lt1"/>
                </a:solidFill>
              </a:rPr>
              <a:t>  Vaše pozorování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1538F"/>
              </a:buClr>
              <a:buSzPts val="2800"/>
              <a:buChar char="❏"/>
            </a:pPr>
            <a:r>
              <a:rPr lang="lv-LV">
                <a:solidFill>
                  <a:schemeClr val="lt1"/>
                </a:solidFill>
              </a:rPr>
              <a:t>  Vaše myšlenky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1538F"/>
              </a:buClr>
              <a:buSzPts val="2800"/>
              <a:buChar char="❏"/>
            </a:pPr>
            <a:r>
              <a:rPr lang="lv-LV">
                <a:solidFill>
                  <a:schemeClr val="lt1"/>
                </a:solidFill>
              </a:rPr>
              <a:t>  Vaše pocity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1538F"/>
              </a:buClr>
              <a:buSzPts val="2800"/>
              <a:buChar char="❏"/>
            </a:pPr>
            <a:r>
              <a:rPr lang="lv-LV">
                <a:solidFill>
                  <a:schemeClr val="lt1"/>
                </a:solidFill>
              </a:rPr>
              <a:t>  Vaše potřeby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5" name="Google Shape;355;p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cxnSp>
        <p:nvCxnSpPr>
          <p:cNvPr id="356" name="Google Shape;356;p59"/>
          <p:cNvCxnSpPr/>
          <p:nvPr/>
        </p:nvCxnSpPr>
        <p:spPr>
          <a:xfrm>
            <a:off x="2090050" y="1453250"/>
            <a:ext cx="6651300" cy="21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46668"/>
            <a:ext cx="12191999" cy="587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60"/>
          <p:cNvGrpSpPr/>
          <p:nvPr/>
        </p:nvGrpSpPr>
        <p:grpSpPr>
          <a:xfrm>
            <a:off x="1236" y="4762829"/>
            <a:ext cx="12189238" cy="1828789"/>
            <a:chOff x="-305" y="3144820"/>
            <a:chExt cx="9182100" cy="1551136"/>
          </a:xfrm>
        </p:grpSpPr>
        <p:sp>
          <p:nvSpPr>
            <p:cNvPr id="363" name="Google Shape;363;p60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60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60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60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Google Shape;367;p60"/>
          <p:cNvSpPr txBox="1"/>
          <p:nvPr>
            <p:ph type="ctrTitle"/>
          </p:nvPr>
        </p:nvSpPr>
        <p:spPr>
          <a:xfrm>
            <a:off x="1937657" y="744388"/>
            <a:ext cx="7767198" cy="21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lv-LV" sz="6600">
                <a:solidFill>
                  <a:schemeClr val="lt1"/>
                </a:solidFill>
              </a:rPr>
              <a:t>Respektujte svého partnera v rozhovoru</a:t>
            </a:r>
            <a:endParaRPr/>
          </a:p>
        </p:txBody>
      </p:sp>
      <p:sp>
        <p:nvSpPr>
          <p:cNvPr id="368" name="Google Shape;368;p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369" name="Google Shape;369;p60"/>
          <p:cNvSpPr txBox="1"/>
          <p:nvPr>
            <p:ph idx="1" type="subTitle"/>
          </p:nvPr>
        </p:nvSpPr>
        <p:spPr>
          <a:xfrm>
            <a:off x="1523855" y="2984949"/>
            <a:ext cx="9613332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v-LV" sz="2800">
                <a:solidFill>
                  <a:schemeClr val="lt1"/>
                </a:solidFill>
              </a:rPr>
              <a:t>Respektujte čas druhého a včas konverzaci ukončete.  Vyvozujte závěry a nedovolte, aby se rozhovor začal točit v kruhu. 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</a:pPr>
            <a:r>
              <a:rPr lang="lv-LV" sz="2800">
                <a:solidFill>
                  <a:schemeClr val="lt1"/>
                </a:solidFill>
              </a:rPr>
              <a:t>I když je výsledek rozhovoru takový, jaký jste očekávali, poděkujte všem za jejich čas a pozornost.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/>
          <p:nvPr>
            <p:ph idx="1" type="body"/>
          </p:nvPr>
        </p:nvSpPr>
        <p:spPr>
          <a:xfrm>
            <a:off x="184934" y="1585475"/>
            <a:ext cx="11558427" cy="47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8131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ct val="100000"/>
              <a:buChar char="•"/>
            </a:pPr>
            <a:r>
              <a:rPr i="1" lang="lv-LV" sz="3200"/>
              <a:t>Děkuji vám, že jste přišli se svými obavami.</a:t>
            </a:r>
            <a:endParaRPr/>
          </a:p>
          <a:p>
            <a:pPr indent="-38131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ct val="100000"/>
              <a:buChar char="•"/>
            </a:pPr>
            <a:r>
              <a:rPr i="1" lang="lv-LV" sz="3200"/>
              <a:t>Děkuji za upozornění, že se jedná o problém. </a:t>
            </a:r>
            <a:endParaRPr/>
          </a:p>
          <a:p>
            <a:pPr indent="-38131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ct val="100000"/>
              <a:buChar char="•"/>
            </a:pPr>
            <a:r>
              <a:rPr i="1" lang="lv-LV" sz="3200"/>
              <a:t>Oceňuji vaši ochotu o tomto problému hovořit.</a:t>
            </a:r>
            <a:endParaRPr/>
          </a:p>
          <a:p>
            <a:pPr indent="-38131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ct val="100000"/>
              <a:buChar char="•"/>
            </a:pPr>
            <a:r>
              <a:rPr i="1" lang="lv-LV" sz="3200"/>
              <a:t>Pořád se neshodneme, ale už vám víc rozumím.</a:t>
            </a:r>
            <a:endParaRPr/>
          </a:p>
          <a:p>
            <a:pPr indent="-38131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ct val="100000"/>
              <a:buChar char="•"/>
            </a:pPr>
            <a:r>
              <a:rPr i="1" lang="lv-LV" sz="3200"/>
              <a:t>Lépe rozumím vašim pochybnostem.</a:t>
            </a:r>
            <a:endParaRPr/>
          </a:p>
          <a:p>
            <a:pPr indent="-381317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ct val="100000"/>
              <a:buChar char="•"/>
            </a:pPr>
            <a:r>
              <a:rPr i="1" lang="lv-LV" sz="3200"/>
              <a:t>Vím, že jste z tohoto rozhovoru nebyl příliš nadšený, a oceňuji, že jste si na něj našel čas atd.</a:t>
            </a:r>
            <a:endParaRPr/>
          </a:p>
          <a:p>
            <a:pPr indent="0" lvl="0" marL="7588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75" name="Google Shape;375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376" name="Google Shape;3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2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1"/>
          <p:cNvSpPr txBox="1"/>
          <p:nvPr>
            <p:ph type="title"/>
          </p:nvPr>
        </p:nvSpPr>
        <p:spPr>
          <a:xfrm>
            <a:off x="1208325" y="122700"/>
            <a:ext cx="9957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Ukončení rozhovoru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ternoon in an empty cafe" id="382" name="Google Shape;382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560" l="0" r="0" t="65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2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2"/>
          <p:cNvSpPr txBox="1"/>
          <p:nvPr>
            <p:ph type="title"/>
          </p:nvPr>
        </p:nvSpPr>
        <p:spPr>
          <a:xfrm>
            <a:off x="7381081" y="3239813"/>
            <a:ext cx="4918458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lv-LV" sz="4400"/>
              <a:t>Po rozhovoru - poučení a prevence</a:t>
            </a:r>
            <a:endParaRPr b="1" sz="4400"/>
          </a:p>
        </p:txBody>
      </p:sp>
      <p:cxnSp>
        <p:nvCxnSpPr>
          <p:cNvPr id="385" name="Google Shape;385;p62"/>
          <p:cNvCxnSpPr/>
          <p:nvPr/>
        </p:nvCxnSpPr>
        <p:spPr>
          <a:xfrm>
            <a:off x="7695344" y="5123793"/>
            <a:ext cx="4356243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pic>
        <p:nvPicPr>
          <p:cNvPr id="391" name="Google Shape;39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25"/>
          <p:cNvCxnSpPr/>
          <p:nvPr/>
        </p:nvCxnSpPr>
        <p:spPr>
          <a:xfrm>
            <a:off x="2300300" y="1763500"/>
            <a:ext cx="7295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3" name="Google Shape;393;p25"/>
          <p:cNvSpPr txBox="1"/>
          <p:nvPr>
            <p:ph type="title"/>
          </p:nvPr>
        </p:nvSpPr>
        <p:spPr>
          <a:xfrm>
            <a:off x="2149350" y="1028725"/>
            <a:ext cx="57558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Individuální úkol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94" name="Google Shape;394;p25"/>
          <p:cNvSpPr txBox="1"/>
          <p:nvPr>
            <p:ph idx="1" type="body"/>
          </p:nvPr>
        </p:nvSpPr>
        <p:spPr>
          <a:xfrm>
            <a:off x="2260925" y="2174375"/>
            <a:ext cx="8802900" cy="3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lv-LV" sz="3200">
                <a:solidFill>
                  <a:schemeClr val="lt1"/>
                </a:solidFill>
              </a:rPr>
              <a:t>Řekněte nebo napište, jaký druh zpětné vazby vám pomohl nebo pomáhá zlepšit vaši komunikaci?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/>
          <p:nvPr>
            <p:ph idx="1" type="body"/>
          </p:nvPr>
        </p:nvSpPr>
        <p:spPr>
          <a:xfrm>
            <a:off x="914400" y="2318650"/>
            <a:ext cx="10439400" cy="3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76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500"/>
              <a:buFont typeface="Noto Sans Symbols"/>
              <a:buChar char="❑"/>
            </a:pPr>
            <a:r>
              <a:rPr lang="lv-LV" sz="3200"/>
              <a:t>Nadaní komunikátoři dbají na bezpečnost. Když se bojíte, že by vám mohlo být nějakým způsobem ublíženo, začnete se stahovat a schovávat.</a:t>
            </a:r>
            <a:endParaRPr/>
          </a:p>
          <a:p>
            <a:pPr indent="-457200" lvl="0" marL="476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500"/>
              <a:buFont typeface="Noto Sans Symbols"/>
              <a:buChar char="❑"/>
            </a:pPr>
            <a:r>
              <a:rPr lang="lv-LV" sz="3200"/>
              <a:t>Když se necítíte v bezpečí, jsou vám podezřelé i dobře míněné poznámky.</a:t>
            </a:r>
            <a:endParaRPr/>
          </a:p>
          <a:p>
            <a:pPr indent="-457200" lvl="0" marL="4762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2500"/>
              <a:buFont typeface="Noto Sans Symbols"/>
              <a:buChar char="❑"/>
            </a:pPr>
            <a:r>
              <a:rPr lang="lv-LV" sz="3200"/>
              <a:t>Dodržujte své sliby!</a:t>
            </a:r>
            <a:endParaRPr/>
          </a:p>
        </p:txBody>
      </p:sp>
      <p:sp>
        <p:nvSpPr>
          <p:cNvPr id="400" name="Google Shape;40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401" name="Google Shape;401;p31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7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1"/>
          <p:cNvSpPr txBox="1"/>
          <p:nvPr>
            <p:ph type="title"/>
          </p:nvPr>
        </p:nvSpPr>
        <p:spPr>
          <a:xfrm>
            <a:off x="838199" y="927246"/>
            <a:ext cx="10863943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Dbejte na bezpečnost prostředí!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idx="1" type="body"/>
          </p:nvPr>
        </p:nvSpPr>
        <p:spPr>
          <a:xfrm>
            <a:off x="921225" y="1862023"/>
            <a:ext cx="100200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b="0" i="0" lang="lv-LV" u="none"/>
              <a:t>	Umět vysvětlit základy nenásilné komunikace.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t/>
            </a:r>
            <a:endParaRPr b="0" i="0" u="none"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b="0" i="0" lang="lv-LV" u="none"/>
              <a:t>	Umět připravit náročný rozhovor s využitím efektivních 	komunikačních metod a vyjednávacích technik.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t/>
            </a:r>
            <a:endParaRPr b="0" i="0" u="none"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b="0" i="0" lang="lv-LV" u="none"/>
              <a:t>	Umět vést rozhovor v náročných situacích.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3" name="Google Shape;13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2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>
            <p:ph type="title"/>
          </p:nvPr>
        </p:nvSpPr>
        <p:spPr>
          <a:xfrm>
            <a:off x="974052" y="473075"/>
            <a:ext cx="99672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Výsledky učení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oks HD | Books HD | Abhi Sharma | Flickr" id="408" name="Google Shape;408;p38"/>
          <p:cNvPicPr preferRelativeResize="0"/>
          <p:nvPr/>
        </p:nvPicPr>
        <p:blipFill rotWithShape="1">
          <a:blip r:embed="rId3">
            <a:alphaModFix/>
          </a:blip>
          <a:srcRect b="15539" l="0" r="0" t="0"/>
          <a:stretch/>
        </p:blipFill>
        <p:spPr>
          <a:xfrm>
            <a:off x="0" y="-1610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8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8"/>
          <p:cNvSpPr txBox="1"/>
          <p:nvPr>
            <p:ph type="title"/>
          </p:nvPr>
        </p:nvSpPr>
        <p:spPr>
          <a:xfrm>
            <a:off x="8022020" y="3231763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lv-LV" sz="4800"/>
              <a:t>Odkazy a zdroje</a:t>
            </a:r>
            <a:endParaRPr b="1" sz="4800"/>
          </a:p>
        </p:txBody>
      </p:sp>
      <p:cxnSp>
        <p:nvCxnSpPr>
          <p:cNvPr id="411" name="Google Shape;411;p38"/>
          <p:cNvCxnSpPr/>
          <p:nvPr/>
        </p:nvCxnSpPr>
        <p:spPr>
          <a:xfrm>
            <a:off x="8885787" y="5267631"/>
            <a:ext cx="2124506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 txBox="1"/>
          <p:nvPr>
            <p:ph type="title"/>
          </p:nvPr>
        </p:nvSpPr>
        <p:spPr>
          <a:xfrm>
            <a:off x="1077675" y="457200"/>
            <a:ext cx="979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281"/>
              <a:buFont typeface="Calibri"/>
              <a:buNone/>
            </a:pPr>
            <a:r>
              <a:rPr b="1" lang="lv-LV">
                <a:solidFill>
                  <a:srgbClr val="6789B9"/>
                </a:solidFill>
              </a:rPr>
              <a:t>Další odkazy</a:t>
            </a:r>
            <a:endParaRPr/>
          </a:p>
        </p:txBody>
      </p:sp>
      <p:sp>
        <p:nvSpPr>
          <p:cNvPr id="417" name="Google Shape;417;p39"/>
          <p:cNvSpPr txBox="1"/>
          <p:nvPr>
            <p:ph idx="1" type="body"/>
          </p:nvPr>
        </p:nvSpPr>
        <p:spPr>
          <a:xfrm>
            <a:off x="838200" y="1459150"/>
            <a:ext cx="10515600" cy="4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588BA"/>
              </a:buClr>
              <a:buSzPts val="1760"/>
              <a:buChar char="•"/>
            </a:pPr>
            <a:r>
              <a:rPr lang="lv-LV" sz="1760"/>
              <a:t>Patterson, Kerry; Patterson, Kerry; Grenny, Joseph; Grenny, Joseph; McMillan, Ron; McMillan, Ron; Switzler, Al; Switzler, Al. Crucial Conversations Tools for Talking When Stakes Are High McGraw-Hill Education</a:t>
            </a:r>
            <a:endParaRPr sz="1760"/>
          </a:p>
          <a:p>
            <a:pPr indent="-2159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88BA"/>
              </a:buClr>
              <a:buSzPts val="1760"/>
              <a:buChar char="•"/>
            </a:pPr>
            <a:r>
              <a:rPr lang="lv-LV" sz="1760"/>
              <a:t>Amdur, Ellis. In the Eye of the Hurricane: Skills to Calm and De-escalate Aggressive &amp; Mentally Ill Family Members . Edgework Books. </a:t>
            </a:r>
            <a:endParaRPr sz="1760"/>
          </a:p>
          <a:p>
            <a:pPr indent="-2159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88BA"/>
              </a:buClr>
              <a:buSzPts val="1760"/>
              <a:buChar char="•"/>
            </a:pPr>
            <a:r>
              <a:rPr lang="lv-LV" sz="1760"/>
              <a:t>Noll, Douglas . De-Escalate: How to Calm an Angry Person in 90 Seconds or Less . Atria Books/Beyond Words. </a:t>
            </a:r>
            <a:endParaRPr sz="1760"/>
          </a:p>
          <a:p>
            <a:pPr indent="-2159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88BA"/>
              </a:buClr>
              <a:buSzPts val="1760"/>
              <a:buChar char="•"/>
            </a:pPr>
            <a:r>
              <a:rPr lang="lv-LV" sz="1760"/>
              <a:t>McKay PhD, Matthew . Messages (The Communications Skills Book). New Harbinger Publications. </a:t>
            </a:r>
            <a:endParaRPr sz="1760"/>
          </a:p>
          <a:p>
            <a:pPr indent="-2159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88BA"/>
              </a:buClr>
              <a:buSzPts val="1760"/>
              <a:buChar char="•"/>
            </a:pPr>
            <a:r>
              <a:rPr lang="lv-LV" sz="1760"/>
              <a:t>Amdur, Ellis; Cooper, William. Safety At Work: Skills to Calm and De-escalate Aggressive &amp; Mentally Ill Individuals - For All Involved in Threat Assessment &amp; Threat Management. Edgework Books. </a:t>
            </a:r>
            <a:endParaRPr sz="1760"/>
          </a:p>
          <a:p>
            <a:pPr indent="-2159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88BA"/>
              </a:buClr>
              <a:buSzPts val="1760"/>
              <a:buChar char="•"/>
            </a:pPr>
            <a:r>
              <a:rPr lang="lv-LV" sz="1760"/>
              <a:t>Parker, Susan. Risk Assessing Bullying: Manage Workplace Bullying... before it happens Unknown. </a:t>
            </a:r>
            <a:endParaRPr sz="1760"/>
          </a:p>
          <a:p>
            <a:pPr indent="-2159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6588BA"/>
              </a:buClr>
              <a:buSzPts val="1760"/>
              <a:buChar char="•"/>
            </a:pPr>
            <a:r>
              <a:rPr lang="lv-LV" sz="1760"/>
              <a:t>Tannen, Deborah. I Only Say This Because I Love You . Random House Publishing Group. </a:t>
            </a:r>
            <a:endParaRPr sz="1760"/>
          </a:p>
        </p:txBody>
      </p:sp>
      <p:sp>
        <p:nvSpPr>
          <p:cNvPr id="418" name="Google Shape;41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419" name="Google Shape;419;p39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39"/>
          <p:cNvCxnSpPr/>
          <p:nvPr/>
        </p:nvCxnSpPr>
        <p:spPr>
          <a:xfrm>
            <a:off x="1077675" y="1143000"/>
            <a:ext cx="9976800" cy="16200"/>
          </a:xfrm>
          <a:prstGeom prst="straightConnector1">
            <a:avLst/>
          </a:prstGeom>
          <a:noFill/>
          <a:ln cap="flat" cmpd="sng" w="9525">
            <a:solidFill>
              <a:srgbClr val="6588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3"/>
          <p:cNvSpPr txBox="1"/>
          <p:nvPr>
            <p:ph type="title"/>
          </p:nvPr>
        </p:nvSpPr>
        <p:spPr>
          <a:xfrm>
            <a:off x="1077675" y="457200"/>
            <a:ext cx="979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281"/>
              <a:buFont typeface="Calibri"/>
              <a:buNone/>
            </a:pPr>
            <a:r>
              <a:rPr b="1" lang="lv-LV">
                <a:solidFill>
                  <a:srgbClr val="6789B9"/>
                </a:solidFill>
              </a:rPr>
              <a:t>Zdroje</a:t>
            </a:r>
            <a:endParaRPr/>
          </a:p>
        </p:txBody>
      </p:sp>
      <p:sp>
        <p:nvSpPr>
          <p:cNvPr id="426" name="Google Shape;426;p63"/>
          <p:cNvSpPr txBox="1"/>
          <p:nvPr>
            <p:ph idx="1" type="body"/>
          </p:nvPr>
        </p:nvSpPr>
        <p:spPr>
          <a:xfrm>
            <a:off x="838200" y="1459150"/>
            <a:ext cx="10515600" cy="48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lv-LV" sz="2000">
                <a:latin typeface="Calibri"/>
                <a:ea typeface="Calibri"/>
                <a:cs typeface="Calibri"/>
                <a:sym typeface="Calibri"/>
              </a:rPr>
              <a:t>Amdur, Ellis; Cooper, William. Safety At Work: Skills to Calm and De-escalate Aggressive &amp; Mentally Ill Individuals - For All Involved in Threat Assessment &amp; Threat Management . Edgework Books., 2011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lv-LV" sz="2000">
                <a:latin typeface="Calibri"/>
                <a:ea typeface="Calibri"/>
                <a:cs typeface="Calibri"/>
                <a:sym typeface="Calibri"/>
              </a:rPr>
              <a:t>Daoust, M Paula. Conflict at Work: A toolkit for managing your emotions for successful results. (p. 150). Maplewheat Publishing. Kindle Edition.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v-LV" sz="2000">
                <a:latin typeface="Calibri"/>
                <a:ea typeface="Calibri"/>
                <a:cs typeface="Calibri"/>
                <a:sym typeface="Calibri"/>
              </a:rPr>
              <a:t>Mitchell, Barbara; Gamlem, Cornelia. The Conflict Resolution Phrase Book., The Career Press 2017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lv-LV" sz="2000">
                <a:latin typeface="Calibri"/>
                <a:ea typeface="Calibri"/>
                <a:cs typeface="Calibri"/>
                <a:sym typeface="Calibri"/>
              </a:rPr>
              <a:t>Pachter, Barbara. The Power of Positive Confrontation. Hachette Book, 2014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lv-LV" sz="2000">
                <a:latin typeface="Calibri"/>
                <a:ea typeface="Calibri"/>
                <a:cs typeface="Calibri"/>
                <a:sym typeface="Calibri"/>
              </a:rPr>
              <a:t>Parker, Susan. Risk Assessing Bullying: Manage Workplace Bullying... before it happens, Kindle edition, 2015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SzPts val="1800"/>
              <a:buChar char="•"/>
            </a:pPr>
            <a:r>
              <a:rPr lang="lv-LV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https://www.researchgate.net/figure/Communication-triangle_fig4_316833089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428" name="Google Shape;428;p6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63"/>
          <p:cNvCxnSpPr/>
          <p:nvPr/>
        </p:nvCxnSpPr>
        <p:spPr>
          <a:xfrm>
            <a:off x="1077675" y="1143000"/>
            <a:ext cx="9976800" cy="16200"/>
          </a:xfrm>
          <a:prstGeom prst="straightConnector1">
            <a:avLst/>
          </a:prstGeom>
          <a:noFill/>
          <a:ln cap="flat" cmpd="sng" w="9525">
            <a:solidFill>
              <a:srgbClr val="6588B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435" name="Google Shape;435;p41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308" y="1674458"/>
            <a:ext cx="3097758" cy="664578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1"/>
          <p:cNvSpPr txBox="1"/>
          <p:nvPr/>
        </p:nvSpPr>
        <p:spPr>
          <a:xfrm>
            <a:off x="707325" y="2458130"/>
            <a:ext cx="359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Czech University of Life Sciences Prague</a:t>
            </a:r>
            <a:b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1994" y="4126017"/>
            <a:ext cx="1188077" cy="1105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1"/>
          <p:cNvSpPr txBox="1"/>
          <p:nvPr/>
        </p:nvSpPr>
        <p:spPr>
          <a:xfrm>
            <a:off x="4259018" y="5238335"/>
            <a:ext cx="343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Pancyprian Association of Hotel Managers</a:t>
            </a:r>
            <a:b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1325" y="4261675"/>
            <a:ext cx="1634325" cy="9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1"/>
          <p:cNvSpPr txBox="1"/>
          <p:nvPr/>
        </p:nvSpPr>
        <p:spPr>
          <a:xfrm>
            <a:off x="8464073" y="5263075"/>
            <a:ext cx="25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Beneke &amp; Prinzhorn GmbH</a:t>
            </a:r>
            <a:b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11081" y="3208042"/>
            <a:ext cx="2466250" cy="79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1"/>
          <p:cNvSpPr txBox="1"/>
          <p:nvPr/>
        </p:nvSpPr>
        <p:spPr>
          <a:xfrm>
            <a:off x="2847749" y="4007519"/>
            <a:ext cx="2193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99478" y="1479687"/>
            <a:ext cx="1129487" cy="1501649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1"/>
          <p:cNvSpPr txBox="1"/>
          <p:nvPr/>
        </p:nvSpPr>
        <p:spPr>
          <a:xfrm>
            <a:off x="9247025" y="3046500"/>
            <a:ext cx="163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25314" y="4126016"/>
            <a:ext cx="1245637" cy="117668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1"/>
          <p:cNvSpPr txBox="1"/>
          <p:nvPr/>
        </p:nvSpPr>
        <p:spPr>
          <a:xfrm>
            <a:off x="707320" y="5309084"/>
            <a:ext cx="228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Innovation Fund</a:t>
            </a:r>
            <a:b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74178" y="2458119"/>
            <a:ext cx="3036427" cy="66457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1"/>
          <p:cNvSpPr txBox="1"/>
          <p:nvPr/>
        </p:nvSpPr>
        <p:spPr>
          <a:xfrm>
            <a:off x="6299414" y="3174235"/>
            <a:ext cx="174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 LOUD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v-LV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" name="Google Shape;450;p4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0" y="-22075"/>
            <a:ext cx="12191999" cy="12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1"/>
          <p:cNvSpPr txBox="1"/>
          <p:nvPr>
            <p:ph type="title"/>
          </p:nvPr>
        </p:nvSpPr>
        <p:spPr>
          <a:xfrm>
            <a:off x="511922" y="429020"/>
            <a:ext cx="6069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Partneři projektu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s gratis de Gente" id="141" name="Google Shape;141;p5"/>
          <p:cNvPicPr preferRelativeResize="0"/>
          <p:nvPr/>
        </p:nvPicPr>
        <p:blipFill rotWithShape="1">
          <a:blip r:embed="rId3">
            <a:alphaModFix/>
          </a:blip>
          <a:srcRect b="15074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>
            <p:ph type="title"/>
          </p:nvPr>
        </p:nvSpPr>
        <p:spPr>
          <a:xfrm>
            <a:off x="8098221" y="2754218"/>
            <a:ext cx="3852000" cy="2083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lv-LV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Průběh kontaktu</a:t>
            </a:r>
            <a:endParaRPr b="1" sz="4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5"/>
          <p:cNvCxnSpPr/>
          <p:nvPr/>
        </p:nvCxnSpPr>
        <p:spPr>
          <a:xfrm>
            <a:off x="8843785" y="4983327"/>
            <a:ext cx="236087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45" name="Google Shape;145;p5"/>
          <p:cNvSpPr txBox="1"/>
          <p:nvPr/>
        </p:nvSpPr>
        <p:spPr>
          <a:xfrm>
            <a:off x="4703380" y="3650706"/>
            <a:ext cx="3852000" cy="183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1312403" y="2132666"/>
            <a:ext cx="9187786" cy="3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b="0" i="0" lang="lv-LV" u="none"/>
              <a:t>	Předrozhovorová fáze - příprava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b="0" i="0" lang="lv-LV" u="none"/>
              <a:t>	Zahájení rozhovoru - představení a stanovení hranic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b="0" i="0" lang="lv-LV" u="none"/>
              <a:t>	</a:t>
            </a:r>
            <a:r>
              <a:rPr lang="lv-LV"/>
              <a:t>V</a:t>
            </a:r>
            <a:r>
              <a:rPr b="0" i="0" lang="lv-LV" u="none"/>
              <a:t>edení rozhovorů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b="0" i="0" lang="lv-LV" u="none"/>
              <a:t>	Ukončení rozhovoru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800"/>
              <a:buFont typeface="Noto Sans Symbols"/>
              <a:buChar char="✔"/>
            </a:pPr>
            <a:r>
              <a:rPr b="0" i="0" lang="lv-LV" u="none"/>
              <a:t>	Po rozhovoru - poučení a prevence</a:t>
            </a:r>
            <a:endParaRPr/>
          </a:p>
        </p:txBody>
      </p:sp>
      <p:sp>
        <p:nvSpPr>
          <p:cNvPr id="151" name="Google Shape;15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v-LV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124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>
            <p:ph type="title"/>
          </p:nvPr>
        </p:nvSpPr>
        <p:spPr>
          <a:xfrm>
            <a:off x="1429775" y="473075"/>
            <a:ext cx="105156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Průběh rozhovoru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159" name="Google Shape;15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>
            <p:ph type="title"/>
          </p:nvPr>
        </p:nvSpPr>
        <p:spPr>
          <a:xfrm>
            <a:off x="7643973" y="3231931"/>
            <a:ext cx="4548007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lv-LV" sz="4000"/>
              <a:t>Význam rozhovorů v náročných situacích </a:t>
            </a:r>
            <a:endParaRPr b="1" sz="4800"/>
          </a:p>
        </p:txBody>
      </p:sp>
      <p:cxnSp>
        <p:nvCxnSpPr>
          <p:cNvPr id="162" name="Google Shape;162;p19"/>
          <p:cNvCxnSpPr/>
          <p:nvPr/>
        </p:nvCxnSpPr>
        <p:spPr>
          <a:xfrm>
            <a:off x="7921375" y="5123793"/>
            <a:ext cx="403774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2F3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>
            <p:ph type="title"/>
          </p:nvPr>
        </p:nvSpPr>
        <p:spPr>
          <a:xfrm>
            <a:off x="1387925" y="593725"/>
            <a:ext cx="99660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lv-LV">
                <a:solidFill>
                  <a:schemeClr val="lt1"/>
                </a:solidFill>
              </a:rPr>
              <a:t>Týmový úkol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9" name="Google Shape;169;p8"/>
          <p:cNvSpPr txBox="1"/>
          <p:nvPr>
            <p:ph idx="1" type="body"/>
          </p:nvPr>
        </p:nvSpPr>
        <p:spPr>
          <a:xfrm>
            <a:off x="1475613" y="1825625"/>
            <a:ext cx="8789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538F"/>
              </a:buClr>
              <a:buSzPts val="3500"/>
              <a:buChar char="❏"/>
            </a:pPr>
            <a:r>
              <a:rPr lang="lv-LV">
                <a:solidFill>
                  <a:schemeClr val="lt1"/>
                </a:solidFill>
              </a:rPr>
              <a:t>  Položte týmu otázku - jaká je cena za mlčení?</a:t>
            </a:r>
            <a:br>
              <a:rPr lang="lv-LV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500"/>
              <a:buChar char="❏"/>
            </a:pPr>
            <a:r>
              <a:rPr lang="lv-LV">
                <a:solidFill>
                  <a:schemeClr val="lt1"/>
                </a:solidFill>
              </a:rPr>
              <a:t>  Rozdělte školicí tým do malých skupin a vyzvěte je, aby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500"/>
              <a:buNone/>
            </a:pPr>
            <a:r>
              <a:rPr lang="lv-LV">
                <a:solidFill>
                  <a:schemeClr val="lt1"/>
                </a:solidFill>
              </a:rPr>
              <a:t>       se podělili o příběhy ze svých pracovišť nebo ze svých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500"/>
              <a:buNone/>
            </a:pPr>
            <a:r>
              <a:rPr lang="lv-LV">
                <a:solidFill>
                  <a:schemeClr val="lt1"/>
                </a:solidFill>
              </a:rPr>
              <a:t>       zkušeností, kdy vyhýbání se náročným rozhovorům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1538F"/>
              </a:buClr>
              <a:buSzPts val="3500"/>
              <a:buNone/>
            </a:pPr>
            <a:r>
              <a:rPr lang="lv-LV">
                <a:solidFill>
                  <a:schemeClr val="lt1"/>
                </a:solidFill>
              </a:rPr>
              <a:t>       vedlo k větším problémům.</a:t>
            </a:r>
            <a:endParaRPr/>
          </a:p>
        </p:txBody>
      </p:sp>
      <p:sp>
        <p:nvSpPr>
          <p:cNvPr id="170" name="Google Shape;17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cxnSp>
        <p:nvCxnSpPr>
          <p:cNvPr id="171" name="Google Shape;171;p8"/>
          <p:cNvCxnSpPr/>
          <p:nvPr/>
        </p:nvCxnSpPr>
        <p:spPr>
          <a:xfrm>
            <a:off x="1413727" y="1453250"/>
            <a:ext cx="898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587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9"/>
          <p:cNvGrpSpPr/>
          <p:nvPr/>
        </p:nvGrpSpPr>
        <p:grpSpPr>
          <a:xfrm>
            <a:off x="1236" y="4762829"/>
            <a:ext cx="12189238" cy="1828789"/>
            <a:chOff x="-305" y="3144820"/>
            <a:chExt cx="9182100" cy="1551136"/>
          </a:xfrm>
        </p:grpSpPr>
        <p:sp>
          <p:nvSpPr>
            <p:cNvPr id="178" name="Google Shape;178;p9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9"/>
          <p:cNvSpPr txBox="1"/>
          <p:nvPr>
            <p:ph type="ctrTitle"/>
          </p:nvPr>
        </p:nvSpPr>
        <p:spPr>
          <a:xfrm>
            <a:off x="1524000" y="1122373"/>
            <a:ext cx="9144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lv-LV" sz="6600">
                <a:solidFill>
                  <a:schemeClr val="lt1"/>
                </a:solidFill>
              </a:rPr>
              <a:t>Cena za mlčení</a:t>
            </a:r>
            <a:endParaRPr/>
          </a:p>
        </p:txBody>
      </p:sp>
      <p:sp>
        <p:nvSpPr>
          <p:cNvPr id="183" name="Google Shape;183;p9"/>
          <p:cNvSpPr txBox="1"/>
          <p:nvPr>
            <p:ph idx="1" type="subTitle"/>
          </p:nvPr>
        </p:nvSpPr>
        <p:spPr>
          <a:xfrm>
            <a:off x="1524000" y="3210402"/>
            <a:ext cx="9144000" cy="13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sz="2800">
                <a:solidFill>
                  <a:schemeClr val="lt1"/>
                </a:solidFill>
              </a:rPr>
              <a:t>Pokud se problémy nebudou řešit, zvýší se hladina stresu, sníží se morálka týmu, objeví se pasivní agresivní komunikace.</a:t>
            </a:r>
            <a:endParaRPr/>
          </a:p>
        </p:txBody>
      </p:sp>
      <p:sp>
        <p:nvSpPr>
          <p:cNvPr id="184" name="Google Shape;18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ople in a diner" id="189" name="Google Shape;18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811" l="0" r="0" t="7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 txBox="1"/>
          <p:nvPr>
            <p:ph type="title"/>
          </p:nvPr>
        </p:nvSpPr>
        <p:spPr>
          <a:xfrm>
            <a:off x="7718613" y="3231931"/>
            <a:ext cx="4155450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4074"/>
              <a:buNone/>
            </a:pPr>
            <a:r>
              <a:rPr b="1" lang="lv-LV" sz="4800"/>
              <a:t>Předrozhovorová fáze - příprava</a:t>
            </a:r>
            <a:endParaRPr b="1" sz="4800"/>
          </a:p>
        </p:txBody>
      </p:sp>
      <p:cxnSp>
        <p:nvCxnSpPr>
          <p:cNvPr id="192" name="Google Shape;192;p12"/>
          <p:cNvCxnSpPr/>
          <p:nvPr/>
        </p:nvCxnSpPr>
        <p:spPr>
          <a:xfrm>
            <a:off x="8022021" y="5123793"/>
            <a:ext cx="3852041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2022-07-23T17:25:29Z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2023-02-28T10:35:45Z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0ad5db61-6e54-4ec5-bef1-a6426e1a4d41</vt:lpwstr>
  </property>
  <property fmtid="{D5CDD505-2E9C-101B-9397-08002B2CF9AE}" pid="9" name="MSIP_Label_ea60d57e-af5b-4752-ac57-3e4f28ca11dc_ContentBits">
    <vt:lpwstr>0</vt:lpwstr>
  </property>
</Properties>
</file>