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gLFik4BNcqRD+sPh+WNDQwHwE5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cs-C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4" name="Google Shape;33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4" name="Google Shape;34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4" name="Google Shape;35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7" name="Google Shape;36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0" name="Google Shape;38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9" name="Google Shape;38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cs-CZ"/>
              <a:t>Šikana je dnes dobře známý pojem, ať už ze školního nebo pracovního prostředí, kterému se v posledních letech věnuje značná pozornost. Je důležité si uvědomit, že ne každý konflikt na pracovišti je nutně klasifikován jako šikana. Při definování šikany se klade důraz především na čas. Z definice jsou tedy vyloučeny jakékoliv dočasné konflikty, zatímco zásadní důraz je kladen na okamžik, kdy psychosociální situace začne vést k psychiatrickým nebo psychosomatickým patologickým stavům zaměstnance. Jinými slovy, rozdíl mezi konfliktem a mobbingem nespočívá v tom, co nebo jak se děje, ale v četnosti a délce trvání toho, co se děje.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cs-CZ"/>
              <a:t>Mobbing v pracovním životě zahrnuje nepřátelskou a neetickou komunikaci, která je systematicky řízena jedním nebo více jedinci vůči druhému, který je tímto způsobem zatlačen do bezmocné a bezbranné pozice. Vzhledem k vysoké četnosti a dlouhodobosti výskytu nepřátelského chování má toto špatné zacházení za následek značné psychické, psychosomatické a sociální potíže, které systematicky a cíleně vedou jeho oběť k ukončení pracovního poměru.</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cs-CZ"/>
              <a:t>Bossing označuje šikanu na vertikální úrovni, tj. směrem od nadřízeného k podřízenému.</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cs-CZ"/>
              <a:t>Staffing je opakem bossingu, což je označení pro útoky zaměstnanců směrem k nadřízenému. Dochází k němu především v případech, kdy skupina zaměstnanců odmítá přijmout nového nadřízeného a snaží se ho přimět k odchodu.</a:t>
            </a:r>
            <a:endParaRPr/>
          </a:p>
        </p:txBody>
      </p:sp>
      <p:sp>
        <p:nvSpPr>
          <p:cNvPr id="144" name="Google Shape;14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s-CZ"/>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cs-CZ"/>
              <a:t>Šikana může pro oběť často znamenat značné psychické, psychosomatické a sociální utrpení.</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cs-CZ"/>
              <a:t>Psychické - poruchy soustředění a spánku, snížené sebevědomí, úzkost a dokonce deprese, které mohou vést k posttraumatickým poruchám.</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cs-CZ"/>
              <a:t>Zdravotní - jedná se o psychosomatické projevy, které jsou reakcí na dlouhodobý stres (snížená imunita, kardiovaskulární onemocnění, dýchací nebo zažívací potíže).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cs-CZ"/>
              <a:t>Dlouhodobý vliv na soukromý život - oběť se začne vyhýbat společenským vztahům nebo se zcela stáhne z každodenního života, nadměrně se potýká s problémy v běžném rodinném životě, což může v krajním případě vést k rozvodu nebo rozchodu a v neposlední řadě také k problémům s výchovou dětí.</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cs-CZ"/>
              <a:t>Výskyt sebevražedného chování je varovným argumentem, když například v Norsku spáchá ročně sebevraždu asi 100 obětí šikany a ve Švédsku má šikana na svědomí každou šestou sebevraždu.</a:t>
            </a:r>
            <a:endParaRPr/>
          </a:p>
        </p:txBody>
      </p:sp>
      <p:sp>
        <p:nvSpPr>
          <p:cNvPr id="174" name="Google Shape;17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s-CZ"/>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cs-CZ"/>
              <a:t>Dopady na zaměstnavatele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cs-CZ"/>
              <a:t>Je zřejmé, že důsledky šikany nedopadají pouze na samotného zaměstnance, ale v určitých aspektech jimi trpí celá organizace. Důvodem je to, že oběť ve snaze vyhnout se mobbingu začne navyšovat absenci, požádá o přeložení na jiné oddělení nebo pracovní pozici, případně organizaci zcela opustí.</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cs-CZ"/>
              <a:t>Důsledky mohou být různého charakteru, například: nárůst předčasných odchodů do důchodu, zvýšená nemocnost, snížená produktivita zaměstnanců, poškození vybavení a zařízení společnosti a zvýšené náklady na nábor a adaptaci nových zaměstnanců, které jsou spojeny nejen s již zmíněnou zvýšenou fluktuací, ale také s možnými náklady spojenými se soudními spory a stížnostmi. Ztráta dobrého jména organizace je považována za velmi bolestivou a tzv. poslední kapku.</a:t>
            </a:r>
            <a:endParaRPr/>
          </a:p>
        </p:txBody>
      </p:sp>
      <p:sp>
        <p:nvSpPr>
          <p:cNvPr id="191" name="Google Shape;19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s-CZ"/>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cs-CZ"/>
              <a:t>Aby se minimalizovala živná půda pro šikanu, je velmi důležité důsledně nastavit vnější podmínky.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cs-CZ"/>
              <a:t>Šikana nachází živnou půdu především tam, kde nejsou jasně stanoveny hranice a pravidla. Pouze správně nastavený systém může poskytnout institucionální podporu, autoritu a zajistit, aby k nežádoucím situacím nedocházelo. V celém kontextu můžeme tuto snahu organizace nazvat antimobbingovou politikou.</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cs-CZ"/>
              <a:t>Výskyt mobbingu na pracovišti je do značné míry ovlivněn firemní kulturou, což znamená, že z hlediska prevence výskytu mobbingu je pro firmu hlavním úkolem ovlivnit mezilidské vztahy ve firmě. Nejlepším způsobem je klást důraz na manažerské dovednosti vedoucích pracovníků, kteří by měli být nejen citliví a vnímaví k problémům a konfliktům vznikajícím mezi podřízenými, ale měli by být také ochotni a schopni je řešit, když nastanou.</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cs-CZ"/>
              <a:t>Firemní kultura představuje pro každou společnost specifický sociální systém, někdy ji také nazýváme duchem společnosti. Obecně lze firemní kulturu definovat jako soubor přístupů, myšlenek a hodnot ve firmě, které jsou sdíleny všemi jejími zaměstnanci a dlouhodobě udržovány.</a:t>
            </a:r>
            <a:endParaRPr/>
          </a:p>
        </p:txBody>
      </p:sp>
      <p:sp>
        <p:nvSpPr>
          <p:cNvPr id="208" name="Google Shape;20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s-CZ"/>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cs-CZ"/>
              <a:t>Pro prevenci mobbingu jsou zásadní následující čtyři body: </a:t>
            </a:r>
            <a:endParaRPr/>
          </a:p>
          <a:p>
            <a:pPr indent="-228600" lvl="0" marL="228600" rtl="0" algn="l">
              <a:lnSpc>
                <a:spcPct val="100000"/>
              </a:lnSpc>
              <a:spcBef>
                <a:spcPts val="0"/>
              </a:spcBef>
              <a:spcAft>
                <a:spcPts val="0"/>
              </a:spcAft>
              <a:buSzPts val="1400"/>
              <a:buAutoNum type="arabicParenR"/>
            </a:pPr>
            <a:r>
              <a:rPr lang="cs-CZ"/>
              <a:t>nedostatky v rozvržení práce (správně zadané a rozvržené úkoly, jejich správně nastavená kontrola a možnost rozhodování mohou výrazně snížit výskyt stresu), </a:t>
            </a:r>
            <a:endParaRPr/>
          </a:p>
          <a:p>
            <a:pPr indent="-228600" lvl="0" marL="228600" rtl="0" algn="l">
              <a:lnSpc>
                <a:spcPct val="100000"/>
              </a:lnSpc>
              <a:spcBef>
                <a:spcPts val="0"/>
              </a:spcBef>
              <a:spcAft>
                <a:spcPts val="0"/>
              </a:spcAft>
              <a:buSzPts val="1400"/>
              <a:buAutoNum type="arabicParenR"/>
            </a:pPr>
            <a:r>
              <a:rPr lang="cs-CZ"/>
              <a:t>nedostatky v chování managementu, který se tak stává špatným příkladem pro střední management (zde je také potřeba školení managementu o schopnosti rozpoznat konflikty a jejich správné řešení), </a:t>
            </a:r>
            <a:endParaRPr/>
          </a:p>
          <a:p>
            <a:pPr indent="-228600" lvl="0" marL="228600" rtl="0" algn="l">
              <a:lnSpc>
                <a:spcPct val="100000"/>
              </a:lnSpc>
              <a:spcBef>
                <a:spcPts val="0"/>
              </a:spcBef>
              <a:spcAft>
                <a:spcPts val="0"/>
              </a:spcAft>
              <a:buSzPts val="1400"/>
              <a:buAutoNum type="arabicParenR"/>
            </a:pPr>
            <a:r>
              <a:rPr lang="cs-CZ"/>
              <a:t>nedostatečná ochrana obětí mobbingu (je třeba stanovit jasná pravidla a práva na ochranu oběti a vedení se musí otevřeně a jasně vyslovit proti mobbingu),</a:t>
            </a:r>
            <a:endParaRPr/>
          </a:p>
          <a:p>
            <a:pPr indent="-228600" lvl="0" marL="228600" rtl="0" algn="l">
              <a:lnSpc>
                <a:spcPct val="100000"/>
              </a:lnSpc>
              <a:spcBef>
                <a:spcPts val="0"/>
              </a:spcBef>
              <a:spcAft>
                <a:spcPts val="0"/>
              </a:spcAft>
              <a:buSzPts val="1400"/>
              <a:buAutoNum type="arabicParenR"/>
            </a:pPr>
            <a:r>
              <a:rPr lang="cs-CZ"/>
              <a:t> nízké morální standardy na pracovišti (je třeba zvýšit morální úroveň na pracovišti , kde si všichni musí uvědomit, co je přijatelné a co ne, k čemuž lze využít různé školicí programy).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cs-CZ"/>
              <a:t>Tato opatření budou účinná pouze tehdy, budou-li podporována vrcholným vedením společnosti vedení. Tyto čtyři potenciální příčiny však poskytují dobrý základ pro stanovení preventivních opatření.</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cs-CZ"/>
              <a:t>Existují dokonce možnosti, jak může prevenci podpořit sám zaměstnanec. Důležité je zjistit si co nejvíce informací o struktuře a fungování firmy, pečlivě vnímat situaci kolem sebe a snažit se příliš neodchylovat od daných okolností. Také zvyšování kvalifikace může jedinci lépe pomoci zhodnotit svou hodnotu na trhu práce, rozvíjet jeho sebevědomí a sebedůvěru. Samozřejmostí by také mělo být pečovat o své zázemí, rodinný a partnerský život a v neposlední řadě se ve volném čase nějakým způsobem věnovat svým koníčkům.</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cs-CZ"/>
              <a:t>K mobbingu nejvíce přispívá autokratický styl. Hlavním důvodem je skutečnost, že tento styl řízení se nejvíce blíží konceptualizaci samotného mobbingu, který ze své podstaty zahrnuje nerovnováhu moci mezi stranami. Naproti tomu tam, kde převládá demokratický styl, se problémy řeší především diskusí a v přátelském prostředí, což mobbingu nesvědčí a jeho výskyt je mnohem menší.</a:t>
            </a:r>
            <a:endParaRPr/>
          </a:p>
        </p:txBody>
      </p:sp>
      <p:sp>
        <p:nvSpPr>
          <p:cNvPr id="227" name="Google Shape;22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s-CZ"/>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cs-CZ"/>
              <a:t>Cílem právního oddělení je zajistit, aby jeho zaměstnanci a další zástupci jednali v souladu s vysokými etickými standardy a nevystavovali společnost hrozbě ztráty dobrého jména. Hlavním cílem bylo, aby si společnost takové chování osvojila a aby všichni její členové měli vysokou úroveň právního povědomí, dokázali rozlišit přípustné chování od chování diskutabilního či přímo zakázaného a jednali v souladu s těmito znalostmi.</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cs-CZ"/>
              <a:t>Zaměstnanci mohou podávat návrhy na zlepšení jak osobně, tak telefonicky nebo e-mailem kterémukoli pracovníkovi právního oddělení. K dispozici jsou také "schránky na dotazy a podněty", které lze využít i pro anonymní podání.</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cs-CZ"/>
              <a:t>Oddělení lidských zdrojů usiluje o takovou firemní kulturu, která by zaměstnancům poskytovala pocit bezpečí a sounáležitosti a zároveň podporovala jak jejich individualitu, tak týmového ducha a soutěživost. Další součástí firemní kultury je snaha o budování a podporu vzájemného respektu a úcty všech svých zaměstnanců napříč všemi pracovními pozicemi a pracovišti.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cs-CZ"/>
              <a:t>Je toho dosahováno následujícími prostředky: Vstupní školení, neboli tzv. nástupní kurzy, představují pro nové zaměstnance mimo jiné jakési první bližší seznámení s firemní kulturou, kde jsou jim vysvětleny nejdůležitější hodnoty a cíle firmy, stejně jako důležitá pravidla, která mají dodržovat. Účast na pobytových workshopech se doporučuje, ale není povinná. Tato akce je určena i pro nově příchozí zaměstnance a jejím cílem je opět postupně seznámit zaměstnance s jejich klíčovými hodnotami, a to zábavnou formou během bohatého programu, kde cílem je nejen seznámení s ostatními nově příchozími, napříč pozicemi a odděleními, ale také odreagování od každodenních starostí, získání nadhledu, odstupu, týmové spolupráce a vzájemného sdílení informací napříč skupinou zaměstnanců.</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cs-CZ"/>
              <a:t>Týden klíčových hodnot je týden plný sportovních a zábavných aktivit s cílem podpořit své důležité hodnoty, kterými jsou výzvy, spolupráce, zákazník, globálnost a lidé.</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cs-CZ"/>
              <a:t>Projekt OOJT dává příležitost přiblížit se výrobě a vyzkoušet si práci na lince. Cílem není těžká manuální práce, ale možnost vyzkoušet si práci přímo v provozu (pod stálým dohledem zkušeného pracovníka) pro administrativní pracovníky. Účast na tomto projektu je povinná pro všechny zaměstnance a obvykle probíhá ve zkušební době.</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cs-CZ"/>
              <a:t>Kromě nesčetných školení na podporu osobního rozvoje a dovedností uplatňovaných v mezilidských vztazích proběhlo například také školení s názvem Šikana na pracovišti, které vedl uznávaný vojenský psycholog. Účastníkům bylo umožněno nahlédnout do bohaté praxe tohoto odborníka a zároveň jim byly představeny možnosti obrany proti šikaně, možnosti pomoci jak ze strany firmy, tak ze zákona, a byla jim dána doporučení, co může proti šikaně udělat každý sám, ať už z krátkodobého hlediska, nebo z hlediska dlouhodobé prevence.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cs-CZ"/>
              <a:t>ER partneři jsou zaměstnanci oddělení vztahů se zaměstnanci, kteří mají na starosti péči o zaměstnance v tzv. první linii, neboť právě na ně se mohou zaměstnanci obrátit přímo na pracovišti a svěřit se jim se vzniklými problémy.Jedná se o školení pro vedoucí a nižší manažerské pozice pracující v provozních halách. Tato školení jsou organizována a vedena v úzké spolupráci s personálním oddělením a jejich obsah se skládá ze čtyř modulů, z nichž každý je zaměřen na jiné cíle.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cs-CZ"/>
              <a:t>Kromě poskytování psychologického poradenství všem zaměstnancům spolupracuje psycholog se všemi odděleními, která mají na starosti péči o firemní kulturu.Firemní psycholog je využíván při školení zaměstnanců na nižších až středních manažerských pozicích a v současné době je nezbytnou součástí jejich vedení a následného hodnocení.</a:t>
            </a:r>
            <a:endParaRPr/>
          </a:p>
        </p:txBody>
      </p:sp>
      <p:sp>
        <p:nvSpPr>
          <p:cNvPr id="292" name="Google Shape;29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s-CZ"/>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5" name="Shape 15"/>
        <p:cNvGrpSpPr/>
        <p:nvPr/>
      </p:nvGrpSpPr>
      <p:grpSpPr>
        <a:xfrm>
          <a:off x="0" y="0"/>
          <a:ext cx="0" cy="0"/>
          <a:chOff x="0" y="0"/>
          <a:chExt cx="0" cy="0"/>
        </a:xfrm>
      </p:grpSpPr>
      <p:sp>
        <p:nvSpPr>
          <p:cNvPr id="16" name="Google Shape;16;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72" name="Shape 72"/>
        <p:cNvGrpSpPr/>
        <p:nvPr/>
      </p:nvGrpSpPr>
      <p:grpSpPr>
        <a:xfrm>
          <a:off x="0" y="0"/>
          <a:ext cx="0" cy="0"/>
          <a:chOff x="0" y="0"/>
          <a:chExt cx="0" cy="0"/>
        </a:xfrm>
      </p:grpSpPr>
      <p:sp>
        <p:nvSpPr>
          <p:cNvPr id="73" name="Google Shape;73;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8" name="Shape 78"/>
        <p:cNvGrpSpPr/>
        <p:nvPr/>
      </p:nvGrpSpPr>
      <p:grpSpPr>
        <a:xfrm>
          <a:off x="0" y="0"/>
          <a:ext cx="0" cy="0"/>
          <a:chOff x="0" y="0"/>
          <a:chExt cx="0" cy="0"/>
        </a:xfrm>
      </p:grpSpPr>
      <p:sp>
        <p:nvSpPr>
          <p:cNvPr id="79" name="Google Shape;79;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1" name="Shape 21"/>
        <p:cNvGrpSpPr/>
        <p:nvPr/>
      </p:nvGrpSpPr>
      <p:grpSpPr>
        <a:xfrm>
          <a:off x="0" y="0"/>
          <a:ext cx="0" cy="0"/>
          <a:chOff x="0" y="0"/>
          <a:chExt cx="0" cy="0"/>
        </a:xfrm>
      </p:grpSpPr>
      <p:sp>
        <p:nvSpPr>
          <p:cNvPr id="22" name="Google Shape;22;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27" name="Shape 27"/>
        <p:cNvGrpSpPr/>
        <p:nvPr/>
      </p:nvGrpSpPr>
      <p:grpSpPr>
        <a:xfrm>
          <a:off x="0" y="0"/>
          <a:ext cx="0" cy="0"/>
          <a:chOff x="0" y="0"/>
          <a:chExt cx="0" cy="0"/>
        </a:xfrm>
      </p:grpSpPr>
      <p:sp>
        <p:nvSpPr>
          <p:cNvPr id="28" name="Google Shape;28;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32" name="Shape 32"/>
        <p:cNvGrpSpPr/>
        <p:nvPr/>
      </p:nvGrpSpPr>
      <p:grpSpPr>
        <a:xfrm>
          <a:off x="0" y="0"/>
          <a:ext cx="0" cy="0"/>
          <a:chOff x="0" y="0"/>
          <a:chExt cx="0" cy="0"/>
        </a:xfrm>
      </p:grpSpPr>
      <p:sp>
        <p:nvSpPr>
          <p:cNvPr id="33" name="Google Shape;33;p1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38" name="Shape 38"/>
        <p:cNvGrpSpPr/>
        <p:nvPr/>
      </p:nvGrpSpPr>
      <p:grpSpPr>
        <a:xfrm>
          <a:off x="0" y="0"/>
          <a:ext cx="0" cy="0"/>
          <a:chOff x="0" y="0"/>
          <a:chExt cx="0" cy="0"/>
        </a:xfrm>
      </p:grpSpPr>
      <p:sp>
        <p:nvSpPr>
          <p:cNvPr id="39" name="Google Shape;39;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5" name="Shape 45"/>
        <p:cNvGrpSpPr/>
        <p:nvPr/>
      </p:nvGrpSpPr>
      <p:grpSpPr>
        <a:xfrm>
          <a:off x="0" y="0"/>
          <a:ext cx="0" cy="0"/>
          <a:chOff x="0" y="0"/>
          <a:chExt cx="0" cy="0"/>
        </a:xfrm>
      </p:grpSpPr>
      <p:sp>
        <p:nvSpPr>
          <p:cNvPr id="46" name="Google Shape;46;p2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2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54" name="Shape 54"/>
        <p:cNvGrpSpPr/>
        <p:nvPr/>
      </p:nvGrpSpPr>
      <p:grpSpPr>
        <a:xfrm>
          <a:off x="0" y="0"/>
          <a:ext cx="0" cy="0"/>
          <a:chOff x="0" y="0"/>
          <a:chExt cx="0" cy="0"/>
        </a:xfrm>
      </p:grpSpPr>
      <p:sp>
        <p:nvSpPr>
          <p:cNvPr id="55" name="Google Shape;5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58" name="Shape 58"/>
        <p:cNvGrpSpPr/>
        <p:nvPr/>
      </p:nvGrpSpPr>
      <p:grpSpPr>
        <a:xfrm>
          <a:off x="0" y="0"/>
          <a:ext cx="0" cy="0"/>
          <a:chOff x="0" y="0"/>
          <a:chExt cx="0" cy="0"/>
        </a:xfrm>
      </p:grpSpPr>
      <p:sp>
        <p:nvSpPr>
          <p:cNvPr id="59" name="Google Shape;59;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5" name="Shape 65"/>
        <p:cNvGrpSpPr/>
        <p:nvPr/>
      </p:nvGrpSpPr>
      <p:grpSpPr>
        <a:xfrm>
          <a:off x="0" y="0"/>
          <a:ext cx="0" cy="0"/>
          <a:chOff x="0" y="0"/>
          <a:chExt cx="0" cy="0"/>
        </a:xfrm>
      </p:grpSpPr>
      <p:sp>
        <p:nvSpPr>
          <p:cNvPr id="66" name="Google Shape;66;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3"/>
          <p:cNvSpPr/>
          <p:nvPr>
            <p:ph idx="2" type="pic"/>
          </p:nvPr>
        </p:nvSpPr>
        <p:spPr>
          <a:xfrm>
            <a:off x="5183188" y="987425"/>
            <a:ext cx="6172200" cy="4873625"/>
          </a:xfrm>
          <a:prstGeom prst="rect">
            <a:avLst/>
          </a:prstGeom>
          <a:noFill/>
          <a:ln>
            <a:noFill/>
          </a:ln>
        </p:spPr>
      </p:sp>
      <p:sp>
        <p:nvSpPr>
          <p:cNvPr id="68" name="Google Shape;68;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cs.wikipedia.org/wiki/International_Standard_Book_Number" TargetMode="External"/><Relationship Id="rId4" Type="http://schemas.openxmlformats.org/officeDocument/2006/relationships/hyperlink" Target="https://cs.wikipedia.org/wiki/Speci%C3%A1ln%C3%AD:Zdroje_knih/978-80-247-1407-3" TargetMode="External"/><Relationship Id="rId11" Type="http://schemas.openxmlformats.org/officeDocument/2006/relationships/hyperlink" Target="https://www.vlastnicesta.cz/clanky/externi-komunikace-vytvari-obraz-vasi-firmy-v-o/" TargetMode="External"/><Relationship Id="rId10" Type="http://schemas.openxmlformats.org/officeDocument/2006/relationships/hyperlink" Target="http://www.oit.org/wcmsp5/groups/public/@ed_dialogue/@sector/documents/publication/wcms_161998.pdf" TargetMode="External"/><Relationship Id="rId9" Type="http://schemas.openxmlformats.org/officeDocument/2006/relationships/hyperlink" Target="https://www.egd.cz/sites/default/files/201902/Politika%20integrovan%C3%A9ho%20syst%C3%A9mu%20%C5%99%C3%ADzen%C3%AD.pdf" TargetMode="External"/><Relationship Id="rId5" Type="http://schemas.openxmlformats.org/officeDocument/2006/relationships/hyperlink" Target="https://www.callbridge.com/cs/blog/good-team-dynamics-is-essential-in-the-workplace/" TargetMode="External"/><Relationship Id="rId6" Type="http://schemas.openxmlformats.org/officeDocument/2006/relationships/hyperlink" Target="https://www.dokumentacebozp.cz/aktuality/analyza-rizik-bozp-rizeni-hodnoceni-identifikace-management/" TargetMode="External"/><Relationship Id="rId7" Type="http://schemas.openxmlformats.org/officeDocument/2006/relationships/hyperlink" Target="https://www.bozp.cz/slovnik-pojmu/skoleni-bozp/" TargetMode="External"/><Relationship Id="rId8" Type="http://schemas.openxmlformats.org/officeDocument/2006/relationships/hyperlink" Target="https://www.eib.org/attachments/strategies/complaints_mechanism_policy_cs.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msmt.cz/socialni-programy/metodicke-doporuceni-k-primarni-prevenci-rizikoveho-chovani" TargetMode="External"/><Relationship Id="rId4" Type="http://schemas.openxmlformats.org/officeDocument/2006/relationships/hyperlink" Target="https://www.bozpinfo.cz/josra/nasili-na-pracovisti-peer-pracovnik-jako-mozna-cesta-ochrany-zamestnancu" TargetMode="External"/><Relationship Id="rId5" Type="http://schemas.openxmlformats.org/officeDocument/2006/relationships/hyperlink" Target="https://visual.ly/community/Infographics/business/incblot-motivation-infographic" TargetMode="External"/><Relationship Id="rId6" Type="http://schemas.openxmlformats.org/officeDocument/2006/relationships/hyperlink" Target="https://www.snajdr.com/jak-pracujeme/s-vizi-strategii-a-politikou/"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1" Type="http://schemas.openxmlformats.org/officeDocument/2006/relationships/hyperlink" Target="https://kek-dias.gr/" TargetMode="External"/><Relationship Id="rId10" Type="http://schemas.openxmlformats.org/officeDocument/2006/relationships/image" Target="../media/image17.png"/><Relationship Id="rId13" Type="http://schemas.openxmlformats.org/officeDocument/2006/relationships/hyperlink" Target="https://dekaplus.eu/" TargetMode="External"/><Relationship Id="rId12"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hyperlink" Target="http://www.beneke-prinzhorn.de/" TargetMode="External"/><Relationship Id="rId15" Type="http://schemas.openxmlformats.org/officeDocument/2006/relationships/hyperlink" Target="https://www.lpf.lt/" TargetMode="External"/><Relationship Id="rId14" Type="http://schemas.openxmlformats.org/officeDocument/2006/relationships/image" Target="../media/image24.png"/><Relationship Id="rId17" Type="http://schemas.openxmlformats.org/officeDocument/2006/relationships/hyperlink" Target="https://www.uzvediba.lv/kontakti/" TargetMode="External"/><Relationship Id="rId16" Type="http://schemas.openxmlformats.org/officeDocument/2006/relationships/image" Target="../media/image22.png"/><Relationship Id="rId5" Type="http://schemas.openxmlformats.org/officeDocument/2006/relationships/hyperlink" Target="http://www.czu.cz/" TargetMode="External"/><Relationship Id="rId6" Type="http://schemas.openxmlformats.org/officeDocument/2006/relationships/image" Target="../media/image11.png"/><Relationship Id="rId18" Type="http://schemas.openxmlformats.org/officeDocument/2006/relationships/image" Target="../media/image1.png"/><Relationship Id="rId7" Type="http://schemas.openxmlformats.org/officeDocument/2006/relationships/hyperlink" Target="http://www.czu.cz/" TargetMode="External"/><Relationship Id="rId8"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26.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3.png"/><Relationship Id="rId4" Type="http://schemas.openxmlformats.org/officeDocument/2006/relationships/image" Target="../media/image1.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1.png"/><Relationship Id="rId5"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19.png"/><Relationship Id="rId5" Type="http://schemas.openxmlformats.org/officeDocument/2006/relationships/image" Target="../media/image8.png"/><Relationship Id="rId6" Type="http://schemas.openxmlformats.org/officeDocument/2006/relationships/image" Target="../media/image14.png"/><Relationship Id="rId7"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26"/>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 name="Google Shape;89;p26"/>
          <p:cNvSpPr txBox="1"/>
          <p:nvPr>
            <p:ph type="ctrTitle"/>
          </p:nvPr>
        </p:nvSpPr>
        <p:spPr>
          <a:xfrm>
            <a:off x="388111" y="4770613"/>
            <a:ext cx="11589030" cy="1000655"/>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2"/>
              </a:buClr>
              <a:buSzPts val="4000"/>
              <a:buNone/>
            </a:pPr>
            <a:r>
              <a:rPr b="1" lang="cs-CZ" sz="4000">
                <a:solidFill>
                  <a:schemeClr val="dk2"/>
                </a:solidFill>
                <a:latin typeface="Calibri"/>
                <a:ea typeface="Calibri"/>
                <a:cs typeface="Calibri"/>
                <a:sym typeface="Calibri"/>
              </a:rPr>
              <a:t>Preventivní opatření (1)</a:t>
            </a:r>
            <a:endParaRPr/>
          </a:p>
        </p:txBody>
      </p:sp>
      <p:pic>
        <p:nvPicPr>
          <p:cNvPr descr="Ein Bild, das Text enthält.&#10;&#10;Automatisch generierte Beschreibung" id="90" name="Google Shape;90;p26"/>
          <p:cNvPicPr preferRelativeResize="0"/>
          <p:nvPr/>
        </p:nvPicPr>
        <p:blipFill rotWithShape="1">
          <a:blip r:embed="rId3">
            <a:alphaModFix/>
          </a:blip>
          <a:srcRect b="3425" l="0" r="0" t="2802"/>
          <a:stretch/>
        </p:blipFill>
        <p:spPr>
          <a:xfrm>
            <a:off x="-1" y="10"/>
            <a:ext cx="12192001" cy="4201449"/>
          </a:xfrm>
          <a:prstGeom prst="rect">
            <a:avLst/>
          </a:prstGeom>
          <a:noFill/>
          <a:ln>
            <a:noFill/>
          </a:ln>
        </p:spPr>
      </p:pic>
      <p:grpSp>
        <p:nvGrpSpPr>
          <p:cNvPr id="91" name="Google Shape;91;p26"/>
          <p:cNvGrpSpPr/>
          <p:nvPr/>
        </p:nvGrpSpPr>
        <p:grpSpPr>
          <a:xfrm>
            <a:off x="-1" y="2941813"/>
            <a:ext cx="12188952" cy="1828800"/>
            <a:chOff x="-305" y="3144820"/>
            <a:chExt cx="9182100" cy="1551136"/>
          </a:xfrm>
        </p:grpSpPr>
        <p:sp>
          <p:nvSpPr>
            <p:cNvPr id="92" name="Google Shape;92;p26"/>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3" name="Google Shape;93;p26"/>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 name="Google Shape;94;p26"/>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5" name="Google Shape;95;p26"/>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96" name="Google Shape;96;p26"/>
          <p:cNvPicPr preferRelativeResize="0"/>
          <p:nvPr/>
        </p:nvPicPr>
        <p:blipFill rotWithShape="1">
          <a:blip r:embed="rId4">
            <a:alphaModFix/>
          </a:blip>
          <a:srcRect b="0" l="6911" r="6911" t="0"/>
          <a:stretch/>
        </p:blipFill>
        <p:spPr>
          <a:xfrm>
            <a:off x="445449" y="5443803"/>
            <a:ext cx="2439992" cy="594471"/>
          </a:xfrm>
          <a:prstGeom prst="rect">
            <a:avLst/>
          </a:prstGeom>
          <a:noFill/>
          <a:ln>
            <a:noFill/>
          </a:ln>
        </p:spPr>
      </p:pic>
      <p:sp>
        <p:nvSpPr>
          <p:cNvPr id="97" name="Google Shape;97;p26"/>
          <p:cNvSpPr txBox="1"/>
          <p:nvPr/>
        </p:nvSpPr>
        <p:spPr>
          <a:xfrm>
            <a:off x="426720" y="6056820"/>
            <a:ext cx="11338500" cy="430800"/>
          </a:xfrm>
          <a:prstGeom prst="rect">
            <a:avLst/>
          </a:prstGeom>
          <a:noFill/>
          <a:ln>
            <a:noFill/>
          </a:ln>
        </p:spPr>
        <p:txBody>
          <a:bodyPr anchorCtr="0" anchor="t" bIns="45700" lIns="91425" spcFirstLastPara="1" rIns="91425" wrap="square" tIns="45700">
            <a:spAutoFit/>
          </a:bodyPr>
          <a:lstStyle/>
          <a:p>
            <a:pPr indent="0" lvl="0" marL="0" rtl="0" algn="l">
              <a:spcBef>
                <a:spcPts val="1200"/>
              </a:spcBef>
              <a:spcAft>
                <a:spcPts val="300"/>
              </a:spcAft>
              <a:buClr>
                <a:schemeClr val="dk1"/>
              </a:buClr>
              <a:buSzPts val="1100"/>
              <a:buFont typeface="Arial"/>
              <a:buNone/>
            </a:pPr>
            <a:r>
              <a:rPr lang="cs-CZ" sz="1100">
                <a:solidFill>
                  <a:schemeClr val="dk1"/>
                </a:solidFill>
              </a:rPr>
              <a:t>Podpora Evropské komise při tvorbě této publikace nepředstavuje souhlas s obsahem, který odráží pouze názory autorů, a Komise nemůže být zodpovědná za jakékoliv využití informací obsažených v této publikaci.</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5" name="Shape 335"/>
        <p:cNvGrpSpPr/>
        <p:nvPr/>
      </p:nvGrpSpPr>
      <p:grpSpPr>
        <a:xfrm>
          <a:off x="0" y="0"/>
          <a:ext cx="0" cy="0"/>
          <a:chOff x="0" y="0"/>
          <a:chExt cx="0" cy="0"/>
        </a:xfrm>
      </p:grpSpPr>
      <p:pic>
        <p:nvPicPr>
          <p:cNvPr descr="Obsah obrázku přenosný počítač, osoba, interiér, počítač&#10;&#10;Popis byl vytvořen automaticky" id="336" name="Google Shape;336;p10"/>
          <p:cNvPicPr preferRelativeResize="0"/>
          <p:nvPr/>
        </p:nvPicPr>
        <p:blipFill rotWithShape="1">
          <a:blip r:embed="rId3">
            <a:alphaModFix/>
          </a:blip>
          <a:srcRect b="15730" l="0" r="0" t="0"/>
          <a:stretch/>
        </p:blipFill>
        <p:spPr>
          <a:xfrm>
            <a:off x="-1" y="10"/>
            <a:ext cx="12192000" cy="6857990"/>
          </a:xfrm>
          <a:prstGeom prst="rect">
            <a:avLst/>
          </a:prstGeom>
          <a:noFill/>
          <a:ln>
            <a:noFill/>
          </a:ln>
        </p:spPr>
      </p:pic>
      <p:sp>
        <p:nvSpPr>
          <p:cNvPr id="337" name="Google Shape;337;p10"/>
          <p:cNvSpPr/>
          <p:nvPr/>
        </p:nvSpPr>
        <p:spPr>
          <a:xfrm flipH="1">
            <a:off x="-1" y="998175"/>
            <a:ext cx="6017172" cy="5859825"/>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509"/>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38" name="Google Shape;338;p10"/>
          <p:cNvSpPr txBox="1"/>
          <p:nvPr>
            <p:ph type="title"/>
          </p:nvPr>
        </p:nvSpPr>
        <p:spPr>
          <a:xfrm>
            <a:off x="719957" y="1363226"/>
            <a:ext cx="4204137" cy="1342754"/>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6000"/>
              <a:buFont typeface="Calibri"/>
              <a:buNone/>
            </a:pPr>
            <a:r>
              <a:rPr b="1" lang="cs-CZ" sz="6000">
                <a:solidFill>
                  <a:schemeClr val="dk2"/>
                </a:solidFill>
              </a:rPr>
              <a:t>Praktické příklady</a:t>
            </a:r>
            <a:endParaRPr b="1" sz="6000">
              <a:solidFill>
                <a:schemeClr val="dk2"/>
              </a:solidFill>
            </a:endParaRPr>
          </a:p>
        </p:txBody>
      </p:sp>
      <p:cxnSp>
        <p:nvCxnSpPr>
          <p:cNvPr id="339" name="Google Shape;339;p10"/>
          <p:cNvCxnSpPr/>
          <p:nvPr/>
        </p:nvCxnSpPr>
        <p:spPr>
          <a:xfrm>
            <a:off x="2287051" y="3337139"/>
            <a:ext cx="935420" cy="0"/>
          </a:xfrm>
          <a:prstGeom prst="straightConnector1">
            <a:avLst/>
          </a:prstGeom>
          <a:noFill/>
          <a:ln cap="sq" cmpd="sng" w="25400">
            <a:solidFill>
              <a:srgbClr val="262626"/>
            </a:solidFill>
            <a:prstDash val="solid"/>
            <a:bevel/>
            <a:headEnd len="sm" w="sm" type="none"/>
            <a:tailEnd len="sm" w="sm" type="none"/>
          </a:ln>
        </p:spPr>
      </p:cxnSp>
      <p:sp>
        <p:nvSpPr>
          <p:cNvPr id="340" name="Google Shape;340;p10"/>
          <p:cNvSpPr txBox="1"/>
          <p:nvPr>
            <p:ph idx="1" type="body"/>
          </p:nvPr>
        </p:nvSpPr>
        <p:spPr>
          <a:xfrm>
            <a:off x="525516" y="3417573"/>
            <a:ext cx="4593021" cy="2619839"/>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cs-CZ" sz="2400"/>
              <a:t>Je politika proti šikaně správná?</a:t>
            </a:r>
            <a:endParaRPr/>
          </a:p>
          <a:p>
            <a:pPr indent="-228600" lvl="0" marL="228600" rtl="0" algn="l">
              <a:lnSpc>
                <a:spcPct val="90000"/>
              </a:lnSpc>
              <a:spcBef>
                <a:spcPts val="0"/>
              </a:spcBef>
              <a:spcAft>
                <a:spcPts val="0"/>
              </a:spcAft>
              <a:buClr>
                <a:schemeClr val="dk1"/>
              </a:buClr>
              <a:buSzPts val="2400"/>
              <a:buChar char="•"/>
            </a:pPr>
            <a:r>
              <a:rPr lang="cs-CZ" sz="2400"/>
              <a:t>Existují nějaké prvky, které byste na základě svých osobních zkušeností doplnili?</a:t>
            </a:r>
            <a:endParaRPr/>
          </a:p>
          <a:p>
            <a:pPr indent="-228600" lvl="0" marL="228600" rtl="0" algn="l">
              <a:lnSpc>
                <a:spcPct val="90000"/>
              </a:lnSpc>
              <a:spcBef>
                <a:spcPts val="0"/>
              </a:spcBef>
              <a:spcAft>
                <a:spcPts val="0"/>
              </a:spcAft>
              <a:buClr>
                <a:schemeClr val="dk1"/>
              </a:buClr>
              <a:buSzPts val="2400"/>
              <a:buChar char="•"/>
            </a:pPr>
            <a:r>
              <a:rPr lang="cs-CZ" sz="2400"/>
              <a:t>Napadají vás aspekty, které by se měly omezit?</a:t>
            </a:r>
            <a:endParaRPr sz="2400"/>
          </a:p>
        </p:txBody>
      </p:sp>
      <p:sp>
        <p:nvSpPr>
          <p:cNvPr id="341" name="Google Shape;341;p10"/>
          <p:cNvSpPr txBox="1"/>
          <p:nvPr/>
        </p:nvSpPr>
        <p:spPr>
          <a:xfrm>
            <a:off x="719957" y="2380875"/>
            <a:ext cx="4204137" cy="134275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2"/>
              </a:buClr>
              <a:buSzPts val="3600"/>
              <a:buFont typeface="Calibri"/>
              <a:buNone/>
            </a:pPr>
            <a:r>
              <a:rPr b="1" i="0" lang="cs-CZ" sz="3600" u="none" cap="none" strike="noStrike">
                <a:solidFill>
                  <a:schemeClr val="dk2"/>
                </a:solidFill>
                <a:latin typeface="Calibri"/>
                <a:ea typeface="Calibri"/>
                <a:cs typeface="Calibri"/>
                <a:sym typeface="Calibri"/>
              </a:rPr>
              <a:t>(10 minut)</a:t>
            </a:r>
            <a:endParaRPr b="0" i="0" sz="1400" u="none" cap="none" strike="noStrike">
              <a:solidFill>
                <a:srgbClr val="000000"/>
              </a:solidFill>
              <a:latin typeface="Arial"/>
              <a:ea typeface="Arial"/>
              <a:cs typeface="Arial"/>
              <a:sym typeface="Arial"/>
            </a:endParaRPr>
          </a:p>
        </p:txBody>
      </p:sp>
    </p:spTree>
  </p:cSld>
  <p:clrMapOvr>
    <a:masterClrMapping/>
  </p:clrMapOvr>
  <p:transition spd="slow" p14:dur="1500">
    <p:split orient="ver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5" name="Shape 345"/>
        <p:cNvGrpSpPr/>
        <p:nvPr/>
      </p:nvGrpSpPr>
      <p:grpSpPr>
        <a:xfrm>
          <a:off x="0" y="0"/>
          <a:ext cx="0" cy="0"/>
          <a:chOff x="0" y="0"/>
          <a:chExt cx="0" cy="0"/>
        </a:xfrm>
      </p:grpSpPr>
      <p:pic>
        <p:nvPicPr>
          <p:cNvPr id="346" name="Google Shape;346;p11"/>
          <p:cNvPicPr preferRelativeResize="0"/>
          <p:nvPr/>
        </p:nvPicPr>
        <p:blipFill rotWithShape="1">
          <a:blip r:embed="rId3">
            <a:alphaModFix/>
          </a:blip>
          <a:srcRect b="15001" l="0" r="0" t="728"/>
          <a:stretch/>
        </p:blipFill>
        <p:spPr>
          <a:xfrm>
            <a:off x="-1" y="10"/>
            <a:ext cx="12192000" cy="6857990"/>
          </a:xfrm>
          <a:prstGeom prst="rect">
            <a:avLst/>
          </a:prstGeom>
          <a:noFill/>
          <a:ln>
            <a:noFill/>
          </a:ln>
        </p:spPr>
      </p:pic>
      <p:sp>
        <p:nvSpPr>
          <p:cNvPr id="347" name="Google Shape;347;p11"/>
          <p:cNvSpPr/>
          <p:nvPr/>
        </p:nvSpPr>
        <p:spPr>
          <a:xfrm flipH="1">
            <a:off x="0" y="998175"/>
            <a:ext cx="6017172" cy="5859825"/>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509"/>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48" name="Google Shape;348;p11"/>
          <p:cNvSpPr txBox="1"/>
          <p:nvPr>
            <p:ph type="title"/>
          </p:nvPr>
        </p:nvSpPr>
        <p:spPr>
          <a:xfrm>
            <a:off x="652692" y="1728896"/>
            <a:ext cx="4204137" cy="134275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cs-CZ" sz="6000"/>
              <a:t>Úkol</a:t>
            </a:r>
            <a:endParaRPr b="1" sz="6000"/>
          </a:p>
        </p:txBody>
      </p:sp>
      <p:cxnSp>
        <p:nvCxnSpPr>
          <p:cNvPr id="349" name="Google Shape;349;p11"/>
          <p:cNvCxnSpPr/>
          <p:nvPr/>
        </p:nvCxnSpPr>
        <p:spPr>
          <a:xfrm>
            <a:off x="2287051" y="3337139"/>
            <a:ext cx="935420" cy="0"/>
          </a:xfrm>
          <a:prstGeom prst="straightConnector1">
            <a:avLst/>
          </a:prstGeom>
          <a:noFill/>
          <a:ln cap="sq" cmpd="sng" w="25400">
            <a:solidFill>
              <a:srgbClr val="262626"/>
            </a:solidFill>
            <a:prstDash val="solid"/>
            <a:bevel/>
            <a:headEnd len="sm" w="sm" type="none"/>
            <a:tailEnd len="sm" w="sm" type="none"/>
          </a:ln>
        </p:spPr>
      </p:cxnSp>
      <p:sp>
        <p:nvSpPr>
          <p:cNvPr id="350" name="Google Shape;350;p11"/>
          <p:cNvSpPr txBox="1"/>
          <p:nvPr>
            <p:ph idx="1" type="body"/>
          </p:nvPr>
        </p:nvSpPr>
        <p:spPr>
          <a:xfrm>
            <a:off x="525516" y="3417573"/>
            <a:ext cx="4593021" cy="261983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cs-CZ" sz="2400"/>
              <a:t>Na základě výše uvedeného příkladu a vlastních zkušeností zkuste navrhnout vlastní zásady proti mobbingu ve vašem týmu pro vaši fiktivní společnost nebo pro společnost, ve které pracujete.</a:t>
            </a:r>
            <a:endParaRPr sz="2400"/>
          </a:p>
        </p:txBody>
      </p:sp>
      <p:sp>
        <p:nvSpPr>
          <p:cNvPr id="351" name="Google Shape;351;p11"/>
          <p:cNvSpPr txBox="1"/>
          <p:nvPr/>
        </p:nvSpPr>
        <p:spPr>
          <a:xfrm>
            <a:off x="693885" y="2400273"/>
            <a:ext cx="4204137" cy="1342754"/>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3600"/>
              <a:buFont typeface="Calibri"/>
              <a:buNone/>
            </a:pPr>
            <a:r>
              <a:rPr b="1" i="0" lang="cs-CZ" sz="3600" u="none" cap="none" strike="noStrike">
                <a:solidFill>
                  <a:schemeClr val="dk1"/>
                </a:solidFill>
                <a:latin typeface="Calibri"/>
                <a:ea typeface="Calibri"/>
                <a:cs typeface="Calibri"/>
                <a:sym typeface="Calibri"/>
              </a:rPr>
              <a:t>(10 minut)</a:t>
            </a:r>
            <a:endParaRPr b="0" i="0" sz="1400" u="none" cap="none" strike="noStrike">
              <a:solidFill>
                <a:srgbClr val="000000"/>
              </a:solidFill>
              <a:latin typeface="Arial"/>
              <a:ea typeface="Arial"/>
              <a:cs typeface="Arial"/>
              <a:sym typeface="Arial"/>
            </a:endParaRPr>
          </a:p>
        </p:txBody>
      </p:sp>
    </p:spTree>
  </p:cSld>
  <p:clrMapOvr>
    <a:masterClrMapping/>
  </p:clrMapOvr>
  <p:transition spd="slow">
    <p:wipe dir="l"/>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2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7" name="Google Shape;357;p27"/>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8" name="Google Shape;358;p27"/>
          <p:cNvSpPr/>
          <p:nvPr/>
        </p:nvSpPr>
        <p:spPr>
          <a:xfrm flipH="1" rot="-2700000">
            <a:off x="891641" y="422146"/>
            <a:ext cx="645368" cy="645368"/>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9" name="Google Shape;359;p27"/>
          <p:cNvSpPr/>
          <p:nvPr/>
        </p:nvSpPr>
        <p:spPr>
          <a:xfrm flipH="1" rot="-2700000">
            <a:off x="10043482" y="655140"/>
            <a:ext cx="687472" cy="687472"/>
          </a:xfrm>
          <a:prstGeom prst="rect">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0" name="Google Shape;360;p27"/>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1" name="Google Shape;361;p27"/>
          <p:cNvSpPr/>
          <p:nvPr/>
        </p:nvSpPr>
        <p:spPr>
          <a:xfrm flipH="1">
            <a:off x="7976344" y="6115501"/>
            <a:ext cx="1494513" cy="742499"/>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2" name="Google Shape;362;p27"/>
          <p:cNvSpPr/>
          <p:nvPr/>
        </p:nvSpPr>
        <p:spPr>
          <a:xfrm flipH="1">
            <a:off x="7604080" y="6453143"/>
            <a:ext cx="814903" cy="404857"/>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3" name="Google Shape;363;p27"/>
          <p:cNvSpPr txBox="1"/>
          <p:nvPr>
            <p:ph type="title"/>
          </p:nvPr>
        </p:nvSpPr>
        <p:spPr>
          <a:xfrm>
            <a:off x="426218" y="204351"/>
            <a:ext cx="10515600" cy="9361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cs-CZ" sz="3600">
                <a:solidFill>
                  <a:schemeClr val="dk2"/>
                </a:solidFill>
              </a:rPr>
              <a:t>Reference</a:t>
            </a:r>
            <a:endParaRPr b="1" sz="3600">
              <a:solidFill>
                <a:schemeClr val="dk2"/>
              </a:solidFill>
            </a:endParaRPr>
          </a:p>
        </p:txBody>
      </p:sp>
      <p:sp>
        <p:nvSpPr>
          <p:cNvPr id="364" name="Google Shape;364;p27"/>
          <p:cNvSpPr txBox="1"/>
          <p:nvPr/>
        </p:nvSpPr>
        <p:spPr>
          <a:xfrm>
            <a:off x="480647" y="1153788"/>
            <a:ext cx="11493639" cy="5377241"/>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0" i="0" lang="cs-CZ" sz="1200" u="none" cap="none" strike="noStrike">
                <a:solidFill>
                  <a:srgbClr val="000000"/>
                </a:solidFill>
                <a:highlight>
                  <a:srgbClr val="FFFFFF"/>
                </a:highlight>
                <a:latin typeface="Calibri"/>
                <a:ea typeface="Calibri"/>
                <a:cs typeface="Calibri"/>
                <a:sym typeface="Calibri"/>
              </a:rPr>
              <a:t>ARMSTRONG, M., 2007.  </a:t>
            </a:r>
            <a:r>
              <a:rPr b="0" i="1" lang="cs-CZ" sz="1200" u="none" cap="none" strike="noStrike">
                <a:solidFill>
                  <a:srgbClr val="000000"/>
                </a:solidFill>
                <a:highlight>
                  <a:srgbClr val="FFFFFF"/>
                </a:highlight>
                <a:latin typeface="Calibri"/>
                <a:ea typeface="Calibri"/>
                <a:cs typeface="Calibri"/>
                <a:sym typeface="Calibri"/>
              </a:rPr>
              <a:t>Řízení lidských zdrojů: nejnovější trendy a postupy : 10. vydání</a:t>
            </a:r>
            <a:r>
              <a:rPr b="0" i="0" lang="cs-CZ" sz="1200" u="none" cap="none" strike="noStrike">
                <a:solidFill>
                  <a:srgbClr val="000000"/>
                </a:solidFill>
                <a:highlight>
                  <a:srgbClr val="FFFFFF"/>
                </a:highlight>
                <a:latin typeface="Calibri"/>
                <a:ea typeface="Calibri"/>
                <a:cs typeface="Calibri"/>
                <a:sym typeface="Calibri"/>
              </a:rPr>
              <a:t>. 1. vyd. Praha: Grada. </a:t>
            </a:r>
            <a:r>
              <a:rPr b="0" i="0" lang="cs-CZ" sz="1200" u="sng" cap="none" strike="noStrike">
                <a:solidFill>
                  <a:srgbClr val="000000"/>
                </a:solidFill>
                <a:highlight>
                  <a:srgbClr val="FFFFFF"/>
                </a:highlight>
                <a:latin typeface="Calibri"/>
                <a:ea typeface="Calibri"/>
                <a:cs typeface="Calibri"/>
                <a:sym typeface="Calibri"/>
                <a:hlinkClick r:id="rId3">
                  <a:extLst>
                    <a:ext uri="{A12FA001-AC4F-418D-AE19-62706E023703}">
                      <ahyp:hlinkClr val="tx"/>
                    </a:ext>
                  </a:extLst>
                </a:hlinkClick>
              </a:rPr>
              <a:t>ISBN</a:t>
            </a:r>
            <a:r>
              <a:rPr b="0" i="0" lang="cs-CZ" sz="1200" u="none" cap="none" strike="noStrike">
                <a:solidFill>
                  <a:srgbClr val="000000"/>
                </a:solidFill>
                <a:highlight>
                  <a:srgbClr val="FFFFFF"/>
                </a:highlight>
                <a:latin typeface="Calibri"/>
                <a:ea typeface="Calibri"/>
                <a:cs typeface="Calibri"/>
                <a:sym typeface="Calibri"/>
              </a:rPr>
              <a:t> </a:t>
            </a:r>
            <a:r>
              <a:rPr b="0" i="0" lang="cs-CZ" sz="1200" u="sng" cap="none" strike="noStrike">
                <a:solidFill>
                  <a:srgbClr val="000000"/>
                </a:solidFill>
                <a:highlight>
                  <a:srgbClr val="FFFFFF"/>
                </a:highlight>
                <a:latin typeface="Calibri"/>
                <a:ea typeface="Calibri"/>
                <a:cs typeface="Calibri"/>
                <a:sym typeface="Calibri"/>
                <a:hlinkClick r:id="rId4">
                  <a:extLst>
                    <a:ext uri="{A12FA001-AC4F-418D-AE19-62706E023703}">
                      <ahyp:hlinkClr val="tx"/>
                    </a:ext>
                  </a:extLst>
                </a:hlinkClick>
              </a:rPr>
              <a:t>978-80-247-1407-3</a:t>
            </a:r>
            <a:r>
              <a:rPr b="0" i="0" lang="cs-CZ" sz="1200" u="none" cap="none" strike="noStrike">
                <a:solidFill>
                  <a:srgbClr val="000000"/>
                </a:solidFill>
                <a:highlight>
                  <a:srgbClr val="FFFFFF"/>
                </a:highlight>
                <a:latin typeface="Calibri"/>
                <a:ea typeface="Calibri"/>
                <a:cs typeface="Calibri"/>
                <a:sym typeface="Calibri"/>
              </a:rPr>
              <a:t>.</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cs-CZ" sz="1200" u="none" cap="none" strike="noStrike">
                <a:solidFill>
                  <a:srgbClr val="000000"/>
                </a:solidFill>
                <a:latin typeface="Calibri"/>
                <a:ea typeface="Calibri"/>
                <a:cs typeface="Calibri"/>
                <a:sym typeface="Calibri"/>
              </a:rPr>
              <a:t>ATTEBYOVÁ S., 2021. Proč je zásadní vytvářet dobrou týmovou dynamiku na pracovišti? . [online] [vid. 2022-15-08]. Dostupné z: </a:t>
            </a:r>
            <a:r>
              <a:rPr b="0" i="0" lang="cs-CZ" sz="1200" u="sng" cap="none" strike="noStrike">
                <a:solidFill>
                  <a:srgbClr val="000000"/>
                </a:solidFill>
                <a:latin typeface="Calibri"/>
                <a:ea typeface="Calibri"/>
                <a:cs typeface="Calibri"/>
                <a:sym typeface="Calibri"/>
                <a:hlinkClick r:id="rId5">
                  <a:extLst>
                    <a:ext uri="{A12FA001-AC4F-418D-AE19-62706E023703}">
                      <ahyp:hlinkClr val="tx"/>
                    </a:ext>
                  </a:extLst>
                </a:hlinkClick>
              </a:rPr>
              <a:t>https://www.callbridge.com/cs/blog/good-team-dynamics-is-essential-in-the-workplace/</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cs-CZ" sz="1200" u="none" cap="none" strike="noStrike">
                <a:solidFill>
                  <a:srgbClr val="000000"/>
                </a:solidFill>
                <a:latin typeface="Calibri"/>
                <a:ea typeface="Calibri"/>
                <a:cs typeface="Calibri"/>
                <a:sym typeface="Calibri"/>
              </a:rPr>
              <a:t>CRDR spol. s.r.o., 2017. Analýza a řízení rizik BOZP. Identifikace, hodnocení a management ve firmách a jiných organizacích. [online] [vid. 2022-15-08]. Dostupné z:  </a:t>
            </a:r>
            <a:r>
              <a:rPr b="0" i="0" lang="cs-CZ" sz="1200" u="sng" cap="none" strike="noStrike">
                <a:solidFill>
                  <a:srgbClr val="000000"/>
                </a:solidFill>
                <a:latin typeface="Calibri"/>
                <a:ea typeface="Calibri"/>
                <a:cs typeface="Calibri"/>
                <a:sym typeface="Calibri"/>
                <a:hlinkClick r:id="rId6">
                  <a:extLst>
                    <a:ext uri="{A12FA001-AC4F-418D-AE19-62706E023703}">
                      <ahyp:hlinkClr val="tx"/>
                    </a:ext>
                  </a:extLst>
                </a:hlinkClick>
              </a:rPr>
              <a:t>https://www.dokumentacebozp.cz/aktuality/analyza-rizik-bozp-rizeni-hodnoceni-identifikace-management/</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cs-CZ" sz="1200" u="none" cap="none" strike="noStrike">
                <a:solidFill>
                  <a:srgbClr val="000000"/>
                </a:solidFill>
                <a:highlight>
                  <a:srgbClr val="FFFFFF"/>
                </a:highlight>
                <a:latin typeface="Calibri"/>
                <a:ea typeface="Calibri"/>
                <a:cs typeface="Calibri"/>
                <a:sym typeface="Calibri"/>
              </a:rPr>
              <a:t>CRDR spol. s.r.o., 2022.</a:t>
            </a:r>
            <a:r>
              <a:rPr b="0" i="1" lang="cs-CZ" sz="1200" u="none" cap="none" strike="noStrike">
                <a:solidFill>
                  <a:srgbClr val="000000"/>
                </a:solidFill>
                <a:highlight>
                  <a:srgbClr val="FFFFFF"/>
                </a:highlight>
                <a:latin typeface="Calibri"/>
                <a:ea typeface="Calibri"/>
                <a:cs typeface="Calibri"/>
                <a:sym typeface="Calibri"/>
              </a:rPr>
              <a:t> Slovník pojmů z oblasti BOZP a PO. </a:t>
            </a:r>
            <a:r>
              <a:rPr b="0" i="0" lang="cs-CZ" sz="1200" u="none" cap="none" strike="noStrike">
                <a:solidFill>
                  <a:srgbClr val="000000"/>
                </a:solidFill>
                <a:latin typeface="Calibri"/>
                <a:ea typeface="Calibri"/>
                <a:cs typeface="Calibri"/>
                <a:sym typeface="Calibri"/>
              </a:rPr>
              <a:t>[online] [vid. 2022-15-08]. Dostupné z: </a:t>
            </a:r>
            <a:r>
              <a:rPr b="0" i="0" lang="cs-CZ" sz="1200" u="sng" cap="none" strike="noStrike">
                <a:solidFill>
                  <a:srgbClr val="000000"/>
                </a:solidFill>
                <a:latin typeface="Calibri"/>
                <a:ea typeface="Calibri"/>
                <a:cs typeface="Calibri"/>
                <a:sym typeface="Calibri"/>
                <a:hlinkClick r:id="rId7">
                  <a:extLst>
                    <a:ext uri="{A12FA001-AC4F-418D-AE19-62706E023703}">
                      <ahyp:hlinkClr val="tx"/>
                    </a:ext>
                  </a:extLst>
                </a:hlinkClick>
              </a:rPr>
              <a:t>https://www.bozp.cz/slovnik-pojmu/skoleni-bozp/</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cs-CZ" sz="1200" u="none" cap="none" strike="noStrike">
                <a:solidFill>
                  <a:srgbClr val="000000"/>
                </a:solidFill>
                <a:latin typeface="Calibri"/>
                <a:ea typeface="Calibri"/>
                <a:cs typeface="Calibri"/>
                <a:sym typeface="Calibri"/>
              </a:rPr>
              <a:t>ČERNÝ, M., 2010. </a:t>
            </a:r>
            <a:r>
              <a:rPr b="0" i="1" lang="cs-CZ" sz="1200" u="none" cap="none" strike="noStrike">
                <a:solidFill>
                  <a:srgbClr val="000000"/>
                </a:solidFill>
                <a:latin typeface="Calibri"/>
                <a:ea typeface="Calibri"/>
                <a:cs typeface="Calibri"/>
                <a:sym typeface="Calibri"/>
              </a:rPr>
              <a:t>Základní úrovně provádění primární prevence</a:t>
            </a:r>
            <a:r>
              <a:rPr b="0" i="0" lang="cs-CZ" sz="1200" u="none" cap="none" strike="noStrike">
                <a:solidFill>
                  <a:srgbClr val="000000"/>
                </a:solidFill>
                <a:latin typeface="Calibri"/>
                <a:ea typeface="Calibri"/>
                <a:cs typeface="Calibri"/>
                <a:sym typeface="Calibri"/>
              </a:rPr>
              <a:t>. Tišnov: Sdružení SCAN.</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cs-CZ" sz="1200" u="none" cap="none" strike="noStrike">
                <a:solidFill>
                  <a:srgbClr val="000000"/>
                </a:solidFill>
                <a:highlight>
                  <a:srgbClr val="FFFFFF"/>
                </a:highlight>
                <a:latin typeface="Calibri"/>
                <a:ea typeface="Calibri"/>
                <a:cs typeface="Calibri"/>
                <a:sym typeface="Calibri"/>
              </a:rPr>
              <a:t>DI MARTINO, V., HOEL, H., AND COOPER, C. L.</a:t>
            </a:r>
            <a:r>
              <a:rPr b="0" i="1" lang="cs-CZ" sz="1200" u="none" cap="none" strike="noStrike">
                <a:solidFill>
                  <a:srgbClr val="000000"/>
                </a:solidFill>
                <a:highlight>
                  <a:srgbClr val="FFFFFF"/>
                </a:highlight>
                <a:latin typeface="Calibri"/>
                <a:ea typeface="Calibri"/>
                <a:cs typeface="Calibri"/>
                <a:sym typeface="Calibri"/>
              </a:rPr>
              <a:t> (2003): Violence and harassment in the workplace: A review of the literature. European Foundation for the Improvement of Living and Working Conditions: Dublin</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cs-CZ" sz="1200" u="none" cap="none" strike="noStrike">
                <a:solidFill>
                  <a:srgbClr val="000000"/>
                </a:solidFill>
                <a:highlight>
                  <a:srgbClr val="FFFFFF"/>
                </a:highlight>
                <a:latin typeface="Calibri"/>
                <a:ea typeface="Calibri"/>
                <a:cs typeface="Calibri"/>
                <a:sym typeface="Calibri"/>
              </a:rPr>
              <a:t>EDELMAN, L., ERLANGER, H. AND LANDE, J</a:t>
            </a:r>
            <a:r>
              <a:rPr b="0" i="1" lang="cs-CZ" sz="1200" u="none" cap="none" strike="noStrike">
                <a:solidFill>
                  <a:srgbClr val="000000"/>
                </a:solidFill>
                <a:highlight>
                  <a:srgbClr val="FFFFFF"/>
                </a:highlight>
                <a:latin typeface="Calibri"/>
                <a:ea typeface="Calibri"/>
                <a:cs typeface="Calibri"/>
                <a:sym typeface="Calibri"/>
              </a:rPr>
              <a:t>. (1993). ‘Internal dispute resolution: The transformation of civil rights in the workplace’. Law &amp; Society Review, 27, 497-534.</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cs-CZ" sz="1200" u="none" cap="none" strike="noStrike">
                <a:solidFill>
                  <a:srgbClr val="000000"/>
                </a:solidFill>
                <a:latin typeface="Calibri"/>
                <a:ea typeface="Calibri"/>
                <a:cs typeface="Calibri"/>
                <a:sym typeface="Calibri"/>
              </a:rPr>
              <a:t>EIB, 2018. </a:t>
            </a:r>
            <a:r>
              <a:rPr b="0" i="1" lang="cs-CZ" sz="1200" u="none" cap="none" strike="noStrike">
                <a:solidFill>
                  <a:srgbClr val="000000"/>
                </a:solidFill>
                <a:latin typeface="Calibri"/>
                <a:ea typeface="Calibri"/>
                <a:cs typeface="Calibri"/>
                <a:sym typeface="Calibri"/>
              </a:rPr>
              <a:t>Zásady mechanismu pro vyřizování stížností</a:t>
            </a:r>
            <a:r>
              <a:rPr b="0" i="0" lang="cs-CZ" sz="1200" u="none" cap="none" strike="noStrike">
                <a:solidFill>
                  <a:srgbClr val="000000"/>
                </a:solidFill>
                <a:latin typeface="Calibri"/>
                <a:ea typeface="Calibri"/>
                <a:cs typeface="Calibri"/>
                <a:sym typeface="Calibri"/>
              </a:rPr>
              <a:t>. [online] [vid. 2022-15-08]. Dostupné z: </a:t>
            </a:r>
            <a:r>
              <a:rPr b="0" i="0" lang="cs-CZ" sz="1200" u="sng" cap="none" strike="noStrike">
                <a:solidFill>
                  <a:srgbClr val="000000"/>
                </a:solidFill>
                <a:latin typeface="Calibri"/>
                <a:ea typeface="Calibri"/>
                <a:cs typeface="Calibri"/>
                <a:sym typeface="Calibri"/>
                <a:hlinkClick r:id="rId8">
                  <a:extLst>
                    <a:ext uri="{A12FA001-AC4F-418D-AE19-62706E023703}">
                      <ahyp:hlinkClr val="tx"/>
                    </a:ext>
                  </a:extLst>
                </a:hlinkClick>
              </a:rPr>
              <a:t>https://www.eib.org/attachments/strategies/complaints_mechanism_policy_cs.pdf</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cs-CZ" sz="1200" u="none" cap="none" strike="noStrike">
                <a:solidFill>
                  <a:srgbClr val="000000"/>
                </a:solidFill>
                <a:latin typeface="Calibri"/>
                <a:ea typeface="Calibri"/>
                <a:cs typeface="Calibri"/>
                <a:sym typeface="Calibri"/>
              </a:rPr>
              <a:t>E.ON, 2015. </a:t>
            </a:r>
            <a:r>
              <a:rPr b="0" i="1" lang="cs-CZ" sz="1200" u="none" cap="none" strike="noStrike">
                <a:solidFill>
                  <a:srgbClr val="000000"/>
                </a:solidFill>
                <a:latin typeface="Calibri"/>
                <a:ea typeface="Calibri"/>
                <a:cs typeface="Calibri"/>
                <a:sym typeface="Calibri"/>
              </a:rPr>
              <a:t>Formulace politiky společnosti RU Česká republika v oblasti bezpečnosti práce, ochrany zdraví a životního prostředí</a:t>
            </a:r>
            <a:r>
              <a:rPr b="0" i="0" lang="cs-CZ" sz="1200" u="none" cap="none" strike="noStrike">
                <a:solidFill>
                  <a:srgbClr val="000000"/>
                </a:solidFill>
                <a:latin typeface="Calibri"/>
                <a:ea typeface="Calibri"/>
                <a:cs typeface="Calibri"/>
                <a:sym typeface="Calibri"/>
              </a:rPr>
              <a:t>. [online] [vid. 2022-15-08]. Dostupné z: </a:t>
            </a:r>
            <a:r>
              <a:rPr b="0" i="0" lang="cs-CZ" sz="1200" u="sng" cap="none" strike="noStrike">
                <a:solidFill>
                  <a:srgbClr val="000000"/>
                </a:solidFill>
                <a:latin typeface="Calibri"/>
                <a:ea typeface="Calibri"/>
                <a:cs typeface="Calibri"/>
                <a:sym typeface="Calibri"/>
                <a:hlinkClick r:id="rId9">
                  <a:extLst>
                    <a:ext uri="{A12FA001-AC4F-418D-AE19-62706E023703}">
                      <ahyp:hlinkClr val="tx"/>
                    </a:ext>
                  </a:extLst>
                </a:hlinkClick>
              </a:rPr>
              <a:t>https://www.egd.cz/sites/default/files/201902/Politika%20integrovan%C3%A9ho%20syst%C3%A9mu%20%C5%99%C3%ADzen%C3%AD.pdf</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cs-CZ" sz="1200" u="none" cap="none" strike="noStrike">
                <a:solidFill>
                  <a:srgbClr val="000000"/>
                </a:solidFill>
                <a:highlight>
                  <a:srgbClr val="FFFFFF"/>
                </a:highlight>
                <a:latin typeface="Calibri"/>
                <a:ea typeface="Calibri"/>
                <a:cs typeface="Calibri"/>
                <a:sym typeface="Calibri"/>
              </a:rPr>
              <a:t>HOBSON, J.S.P</a:t>
            </a:r>
            <a:r>
              <a:rPr b="0" i="1" lang="cs-CZ" sz="1200" u="none" cap="none" strike="noStrike">
                <a:solidFill>
                  <a:srgbClr val="000000"/>
                </a:solidFill>
                <a:highlight>
                  <a:srgbClr val="FFFFFF"/>
                </a:highlight>
                <a:latin typeface="Calibri"/>
                <a:ea typeface="Calibri"/>
                <a:cs typeface="Calibri"/>
                <a:sym typeface="Calibri"/>
              </a:rPr>
              <a:t>. (1996): Violent crime in the US hospitality workplace: facing up to the problem. International Journal of Contemporary Hospitality Management, 8 (4), 3-10</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cs-CZ" sz="1200" u="none" cap="none" strike="noStrike">
                <a:solidFill>
                  <a:srgbClr val="000000"/>
                </a:solidFill>
                <a:highlight>
                  <a:srgbClr val="FFFFFF"/>
                </a:highlight>
                <a:latin typeface="Calibri"/>
                <a:ea typeface="Calibri"/>
                <a:cs typeface="Calibri"/>
                <a:sym typeface="Calibri"/>
              </a:rPr>
              <a:t>HOEL H., AND EINARSEN, S</a:t>
            </a:r>
            <a:r>
              <a:rPr b="0" i="1" lang="cs-CZ" sz="1200" u="none" cap="none" strike="noStrike">
                <a:solidFill>
                  <a:srgbClr val="000000"/>
                </a:solidFill>
                <a:highlight>
                  <a:srgbClr val="FFFFFF"/>
                </a:highlight>
                <a:latin typeface="Calibri"/>
                <a:ea typeface="Calibri"/>
                <a:cs typeface="Calibri"/>
                <a:sym typeface="Calibri"/>
              </a:rPr>
              <a:t>. (2003): Violence at work in hotels, catering and tourism, available at: </a:t>
            </a:r>
            <a:r>
              <a:rPr b="0" i="1" lang="cs-CZ" sz="1200" u="sng" cap="none" strike="noStrike">
                <a:solidFill>
                  <a:srgbClr val="000000"/>
                </a:solidFill>
                <a:highlight>
                  <a:srgbClr val="FFFFFF"/>
                </a:highlight>
                <a:latin typeface="Calibri"/>
                <a:ea typeface="Calibri"/>
                <a:cs typeface="Calibri"/>
                <a:sym typeface="Calibri"/>
                <a:hlinkClick r:id="rId10">
                  <a:extLst>
                    <a:ext uri="{A12FA001-AC4F-418D-AE19-62706E023703}">
                      <ahyp:hlinkClr val="tx"/>
                    </a:ext>
                  </a:extLst>
                </a:hlinkClick>
              </a:rPr>
              <a:t>http://www.oit.org/wcmsp5/groups/public/@ed_dialogue/@sector/documents/publication/wcms_161998.pdf</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cs-CZ" sz="1200" u="none" cap="none" strike="noStrike">
                <a:solidFill>
                  <a:srgbClr val="000000"/>
                </a:solidFill>
                <a:highlight>
                  <a:srgbClr val="FFFFFF"/>
                </a:highlight>
                <a:latin typeface="Calibri"/>
                <a:ea typeface="Calibri"/>
                <a:cs typeface="Calibri"/>
                <a:sym typeface="Calibri"/>
              </a:rPr>
              <a:t>HOFFMAN, E</a:t>
            </a:r>
            <a:r>
              <a:rPr b="0" i="1" lang="cs-CZ" sz="1200" u="none" cap="none" strike="noStrike">
                <a:solidFill>
                  <a:srgbClr val="000000"/>
                </a:solidFill>
                <a:highlight>
                  <a:srgbClr val="FFFFFF"/>
                </a:highlight>
                <a:latin typeface="Calibri"/>
                <a:ea typeface="Calibri"/>
                <a:cs typeface="Calibri"/>
                <a:sym typeface="Calibri"/>
              </a:rPr>
              <a:t>. (2005). ‘Dispute resolution in a worker cooperative: Formal procedures and procedural justice’. Law and Society Review, 39(1), 51–82.</a:t>
            </a:r>
            <a:endParaRPr/>
          </a:p>
          <a:p>
            <a:pPr indent="0" lvl="0" marL="0" marR="0" rtl="0" algn="just">
              <a:lnSpc>
                <a:spcPct val="107000"/>
              </a:lnSpc>
              <a:spcBef>
                <a:spcPts val="1000"/>
              </a:spcBef>
              <a:spcAft>
                <a:spcPts val="0"/>
              </a:spcAft>
              <a:buNone/>
            </a:pPr>
            <a:r>
              <a:rPr b="0" i="0" lang="cs-CZ" sz="1200" u="none" cap="none" strike="noStrike">
                <a:solidFill>
                  <a:srgbClr val="000000"/>
                </a:solidFill>
                <a:highlight>
                  <a:srgbClr val="FFFFFF"/>
                </a:highlight>
                <a:latin typeface="Calibri"/>
                <a:ea typeface="Calibri"/>
                <a:cs typeface="Calibri"/>
                <a:sym typeface="Calibri"/>
              </a:rPr>
              <a:t>KOŽENÁ J., 2009. </a:t>
            </a:r>
            <a:r>
              <a:rPr b="0" i="1" lang="cs-CZ" sz="1200" u="none" cap="none" strike="noStrike">
                <a:solidFill>
                  <a:srgbClr val="000000"/>
                </a:solidFill>
                <a:highlight>
                  <a:srgbClr val="FFFFFF"/>
                </a:highlight>
                <a:latin typeface="Calibri"/>
                <a:ea typeface="Calibri"/>
                <a:cs typeface="Calibri"/>
                <a:sym typeface="Calibri"/>
              </a:rPr>
              <a:t>Externí komunikace vytváří obraz vaší firmy v očích veřejnosti i médií. </a:t>
            </a:r>
            <a:r>
              <a:rPr b="0" i="0" lang="cs-CZ" sz="1200" u="none" cap="none" strike="noStrike">
                <a:solidFill>
                  <a:srgbClr val="000000"/>
                </a:solidFill>
                <a:latin typeface="Calibri"/>
                <a:ea typeface="Calibri"/>
                <a:cs typeface="Calibri"/>
                <a:sym typeface="Calibri"/>
              </a:rPr>
              <a:t>[online] [vid. 2022-15-08]. Dostupné z:</a:t>
            </a:r>
            <a:r>
              <a:rPr b="0" i="0" lang="cs-CZ" sz="1200" u="none" cap="none" strike="noStrike">
                <a:solidFill>
                  <a:srgbClr val="000000"/>
                </a:solidFill>
                <a:highlight>
                  <a:srgbClr val="FFFFFF"/>
                </a:highlight>
                <a:latin typeface="Calibri"/>
                <a:ea typeface="Calibri"/>
                <a:cs typeface="Calibri"/>
                <a:sym typeface="Calibri"/>
              </a:rPr>
              <a:t> </a:t>
            </a:r>
            <a:r>
              <a:rPr b="0" i="0" lang="cs-CZ" sz="1200" u="sng" cap="none" strike="noStrike">
                <a:solidFill>
                  <a:srgbClr val="000000"/>
                </a:solidFill>
                <a:highlight>
                  <a:srgbClr val="FFFFFF"/>
                </a:highlight>
                <a:latin typeface="Calibri"/>
                <a:ea typeface="Calibri"/>
                <a:cs typeface="Calibri"/>
                <a:sym typeface="Calibri"/>
                <a:hlinkClick r:id="rId11">
                  <a:extLst>
                    <a:ext uri="{A12FA001-AC4F-418D-AE19-62706E023703}">
                      <ahyp:hlinkClr val="tx"/>
                    </a:ext>
                  </a:extLst>
                </a:hlinkClick>
              </a:rPr>
              <a:t>https://www.vlastnicesta.cz/clanky/externi-komunikace-vytvari-obraz-vasi-firmy-v-o/</a:t>
            </a:r>
            <a:endParaRPr b="0" i="0" sz="1200" u="none" cap="none" strike="noStrike">
              <a:solidFill>
                <a:srgbClr val="000000"/>
              </a:solidFill>
              <a:latin typeface="Calibri"/>
              <a:ea typeface="Calibri"/>
              <a:cs typeface="Calibri"/>
              <a:sym typeface="Calibri"/>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2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0" name="Google Shape;370;p28"/>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1" name="Google Shape;371;p28"/>
          <p:cNvSpPr/>
          <p:nvPr/>
        </p:nvSpPr>
        <p:spPr>
          <a:xfrm flipH="1" rot="-2700000">
            <a:off x="891641" y="422146"/>
            <a:ext cx="645368" cy="645368"/>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2" name="Google Shape;372;p28"/>
          <p:cNvSpPr/>
          <p:nvPr/>
        </p:nvSpPr>
        <p:spPr>
          <a:xfrm flipH="1" rot="-2700000">
            <a:off x="10043482" y="655140"/>
            <a:ext cx="687472" cy="687472"/>
          </a:xfrm>
          <a:prstGeom prst="rect">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3" name="Google Shape;373;p28"/>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4" name="Google Shape;374;p28"/>
          <p:cNvSpPr/>
          <p:nvPr/>
        </p:nvSpPr>
        <p:spPr>
          <a:xfrm flipH="1">
            <a:off x="7976344" y="6115501"/>
            <a:ext cx="1494513" cy="742499"/>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5" name="Google Shape;375;p28"/>
          <p:cNvSpPr/>
          <p:nvPr/>
        </p:nvSpPr>
        <p:spPr>
          <a:xfrm flipH="1">
            <a:off x="7604080" y="6453143"/>
            <a:ext cx="814903" cy="404857"/>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6" name="Google Shape;376;p28"/>
          <p:cNvSpPr txBox="1"/>
          <p:nvPr>
            <p:ph type="title"/>
          </p:nvPr>
        </p:nvSpPr>
        <p:spPr>
          <a:xfrm>
            <a:off x="426218" y="204351"/>
            <a:ext cx="10515600" cy="9361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cs-CZ" sz="3600">
                <a:solidFill>
                  <a:schemeClr val="dk2"/>
                </a:solidFill>
              </a:rPr>
              <a:t>Reference</a:t>
            </a:r>
            <a:endParaRPr b="1" sz="3600">
              <a:solidFill>
                <a:schemeClr val="dk2"/>
              </a:solidFill>
            </a:endParaRPr>
          </a:p>
        </p:txBody>
      </p:sp>
      <p:sp>
        <p:nvSpPr>
          <p:cNvPr id="377" name="Google Shape;377;p28"/>
          <p:cNvSpPr txBox="1"/>
          <p:nvPr/>
        </p:nvSpPr>
        <p:spPr>
          <a:xfrm>
            <a:off x="480647" y="1155600"/>
            <a:ext cx="11493639" cy="5046125"/>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0" i="0" lang="cs-CZ" sz="1200" u="none" cap="none" strike="noStrike">
                <a:solidFill>
                  <a:srgbClr val="000000"/>
                </a:solidFill>
                <a:highlight>
                  <a:srgbClr val="FFFFFF"/>
                </a:highlight>
                <a:latin typeface="Calibri"/>
                <a:ea typeface="Calibri"/>
                <a:cs typeface="Calibri"/>
                <a:sym typeface="Calibri"/>
              </a:rPr>
              <a:t>LIEBMANN, M.</a:t>
            </a:r>
            <a:r>
              <a:rPr b="0" i="1" lang="cs-CZ" sz="1200" u="none" cap="none" strike="noStrike">
                <a:solidFill>
                  <a:srgbClr val="000000"/>
                </a:solidFill>
                <a:highlight>
                  <a:srgbClr val="FFFFFF"/>
                </a:highlight>
                <a:latin typeface="Calibri"/>
                <a:ea typeface="Calibri"/>
                <a:cs typeface="Calibri"/>
                <a:sym typeface="Calibri"/>
              </a:rPr>
              <a:t> (2000). ‘History and overview of mediation in the UK’. In M. Liebmann (ed), Mediation in Context. London: Jessica Kingsley Publisher, 19-38.</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cs-CZ" sz="1200" u="none" cap="none" strike="noStrike">
                <a:solidFill>
                  <a:srgbClr val="000000"/>
                </a:solidFill>
                <a:highlight>
                  <a:srgbClr val="FFFFFF"/>
                </a:highlight>
                <a:latin typeface="Calibri"/>
                <a:ea typeface="Calibri"/>
                <a:cs typeface="Calibri"/>
                <a:sym typeface="Calibri"/>
              </a:rPr>
              <a:t>MICELI, M., NEAR, J., AND MOREHEAD, DWORKIN T</a:t>
            </a:r>
            <a:r>
              <a:rPr b="0" i="1" lang="cs-CZ" sz="1200" u="none" cap="none" strike="noStrike">
                <a:solidFill>
                  <a:srgbClr val="000000"/>
                </a:solidFill>
                <a:highlight>
                  <a:srgbClr val="FFFFFF"/>
                </a:highlight>
                <a:latin typeface="Calibri"/>
                <a:ea typeface="Calibri"/>
                <a:cs typeface="Calibri"/>
                <a:sym typeface="Calibri"/>
              </a:rPr>
              <a:t>. (2008). ‘A word to the wise: how managers and policy-makers can encourage employees to report wrongdoing’. Journal of Business Ethics, 86, 379-396.</a:t>
            </a:r>
            <a:endParaRPr/>
          </a:p>
          <a:p>
            <a:pPr indent="0" lvl="0" marL="0" marR="0" rtl="0" algn="just">
              <a:lnSpc>
                <a:spcPct val="107000"/>
              </a:lnSpc>
              <a:spcBef>
                <a:spcPts val="1000"/>
              </a:spcBef>
              <a:spcAft>
                <a:spcPts val="0"/>
              </a:spcAft>
              <a:buNone/>
            </a:pPr>
            <a:r>
              <a:rPr b="0" i="0" lang="cs-CZ" sz="1200" u="none" cap="none" strike="noStrike">
                <a:solidFill>
                  <a:srgbClr val="000000"/>
                </a:solidFill>
                <a:latin typeface="Calibri"/>
                <a:ea typeface="Calibri"/>
                <a:cs typeface="Calibri"/>
                <a:sym typeface="Calibri"/>
              </a:rPr>
              <a:t>MIOVSKÝ, M., SKÁCELOVÁ, L., ZAPLETALOVÁ, J., NOVÁK, P. 2010. </a:t>
            </a:r>
            <a:r>
              <a:rPr b="0" i="1" lang="cs-CZ" sz="1200" u="none" cap="none" strike="noStrike">
                <a:solidFill>
                  <a:srgbClr val="000000"/>
                </a:solidFill>
                <a:latin typeface="Calibri"/>
                <a:ea typeface="Calibri"/>
                <a:cs typeface="Calibri"/>
                <a:sym typeface="Calibri"/>
              </a:rPr>
              <a:t>Primární prevence rizikového chování ve školství</a:t>
            </a:r>
            <a:r>
              <a:rPr b="0" i="0" lang="cs-CZ" sz="1200" u="none" cap="none" strike="noStrike">
                <a:solidFill>
                  <a:srgbClr val="000000"/>
                </a:solidFill>
                <a:latin typeface="Calibri"/>
                <a:ea typeface="Calibri"/>
                <a:cs typeface="Calibri"/>
                <a:sym typeface="Calibri"/>
              </a:rPr>
              <a:t>. Tišnov: Sdružení SCAN.</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cs-CZ" sz="1200" u="none" cap="none" strike="noStrike">
                <a:solidFill>
                  <a:srgbClr val="000000"/>
                </a:solidFill>
                <a:latin typeface="Calibri"/>
                <a:ea typeface="Calibri"/>
                <a:cs typeface="Calibri"/>
                <a:sym typeface="Calibri"/>
              </a:rPr>
              <a:t>MŠMT, 2005. </a:t>
            </a:r>
            <a:r>
              <a:rPr b="0" i="1" lang="cs-CZ" sz="1200" u="none" cap="none" strike="noStrike">
                <a:solidFill>
                  <a:srgbClr val="000000"/>
                </a:solidFill>
                <a:latin typeface="Calibri"/>
                <a:ea typeface="Calibri"/>
                <a:cs typeface="Calibri"/>
                <a:sym typeface="Calibri"/>
              </a:rPr>
              <a:t>Standardy odborné způsobilosti poskytovatelů programů primární prevence užívání návykových látek.</a:t>
            </a:r>
            <a:r>
              <a:rPr b="0" i="0" lang="cs-CZ" sz="1200" u="none" cap="none" strike="noStrike">
                <a:solidFill>
                  <a:srgbClr val="000000"/>
                </a:solidFill>
                <a:latin typeface="Calibri"/>
                <a:ea typeface="Calibri"/>
                <a:cs typeface="Calibri"/>
                <a:sym typeface="Calibri"/>
              </a:rPr>
              <a:t> Praha: MŠMT.</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cs-CZ" sz="1200" u="none" cap="none" strike="noStrike">
                <a:solidFill>
                  <a:srgbClr val="000000"/>
                </a:solidFill>
                <a:latin typeface="Calibri"/>
                <a:ea typeface="Calibri"/>
                <a:cs typeface="Calibri"/>
                <a:sym typeface="Calibri"/>
              </a:rPr>
              <a:t>MŠMT, 2010. </a:t>
            </a:r>
            <a:r>
              <a:rPr b="0" i="1" lang="cs-CZ" sz="1200" u="none" cap="none" strike="noStrike">
                <a:solidFill>
                  <a:srgbClr val="000000"/>
                </a:solidFill>
                <a:latin typeface="Calibri"/>
                <a:ea typeface="Calibri"/>
                <a:cs typeface="Calibri"/>
                <a:sym typeface="Calibri"/>
              </a:rPr>
              <a:t>Metodické doporučení k  primární prevenci rizikového chování u dětí, žáků a studentů ve školách a školských zařízeních</a:t>
            </a:r>
            <a:r>
              <a:rPr b="0" i="0" lang="cs-CZ" sz="1200" u="none" cap="none" strike="noStrike">
                <a:solidFill>
                  <a:srgbClr val="000000"/>
                </a:solidFill>
                <a:latin typeface="Calibri"/>
                <a:ea typeface="Calibri"/>
                <a:cs typeface="Calibri"/>
                <a:sym typeface="Calibri"/>
              </a:rPr>
              <a:t>. [online] [vid. 2022-15-08]. Dostupné z: </a:t>
            </a:r>
            <a:r>
              <a:rPr b="0" i="0" lang="cs-CZ" sz="1200" u="sng" cap="none" strike="noStrike">
                <a:solidFill>
                  <a:srgbClr val="000000"/>
                </a:solidFill>
                <a:latin typeface="Calibri"/>
                <a:ea typeface="Calibri"/>
                <a:cs typeface="Calibri"/>
                <a:sym typeface="Calibri"/>
                <a:hlinkClick r:id="rId3">
                  <a:extLst>
                    <a:ext uri="{A12FA001-AC4F-418D-AE19-62706E023703}">
                      <ahyp:hlinkClr val="tx"/>
                    </a:ext>
                  </a:extLst>
                </a:hlinkClick>
              </a:rPr>
              <a:t>http://www.msmt.cz/socialni-programy/metodicke-doporuceni-k-primarni-prevenci-rizikoveho-chovani</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cs-CZ" sz="1200" u="none" cap="none" strike="noStrike">
                <a:solidFill>
                  <a:srgbClr val="000000"/>
                </a:solidFill>
                <a:highlight>
                  <a:srgbClr val="FFFFFF"/>
                </a:highlight>
                <a:latin typeface="Calibri"/>
                <a:ea typeface="Calibri"/>
                <a:cs typeface="Calibri"/>
                <a:sym typeface="Calibri"/>
              </a:rPr>
              <a:t>OPPENHEIMER, A</a:t>
            </a:r>
            <a:r>
              <a:rPr b="0" i="1" lang="cs-CZ" sz="1200" u="none" cap="none" strike="noStrike">
                <a:solidFill>
                  <a:srgbClr val="000000"/>
                </a:solidFill>
                <a:highlight>
                  <a:srgbClr val="FFFFFF"/>
                </a:highlight>
                <a:latin typeface="Calibri"/>
                <a:ea typeface="Calibri"/>
                <a:cs typeface="Calibri"/>
                <a:sym typeface="Calibri"/>
              </a:rPr>
              <a:t>. (2004). ‘Investigating workplace harassment and discrimination’. Employee Relations Law Journal, 29(4), 56-68.</a:t>
            </a:r>
            <a:endParaRPr b="0" i="0" sz="1200" u="none" cap="none" strike="noStrike">
              <a:solidFill>
                <a:srgbClr val="000000"/>
              </a:solidFill>
              <a:latin typeface="Calibri"/>
              <a:ea typeface="Calibri"/>
              <a:cs typeface="Calibri"/>
              <a:sym typeface="Calibri"/>
            </a:endParaRPr>
          </a:p>
          <a:p>
            <a:pPr indent="0" lvl="0" marL="0" marR="450215" rtl="0" algn="just">
              <a:lnSpc>
                <a:spcPct val="107000"/>
              </a:lnSpc>
              <a:spcBef>
                <a:spcPts val="1000"/>
              </a:spcBef>
              <a:spcAft>
                <a:spcPts val="0"/>
              </a:spcAft>
              <a:buNone/>
            </a:pPr>
            <a:r>
              <a:rPr b="0" i="0" lang="cs-CZ" sz="1200" u="none" cap="none" strike="noStrike">
                <a:solidFill>
                  <a:srgbClr val="000000"/>
                </a:solidFill>
                <a:latin typeface="Calibri"/>
                <a:ea typeface="Calibri"/>
                <a:cs typeface="Calibri"/>
                <a:sym typeface="Calibri"/>
              </a:rPr>
              <a:t>PLAMÍNEK, J., 2010. </a:t>
            </a:r>
            <a:r>
              <a:rPr b="0" i="1" lang="cs-CZ" sz="1200" u="none" cap="none" strike="noStrike">
                <a:solidFill>
                  <a:srgbClr val="000000"/>
                </a:solidFill>
                <a:latin typeface="Calibri"/>
                <a:ea typeface="Calibri"/>
                <a:cs typeface="Calibri"/>
                <a:sym typeface="Calibri"/>
              </a:rPr>
              <a:t>Tajemství motivace: jak zařídit, aby pro vás lidé rádi pracovali</a:t>
            </a:r>
            <a:r>
              <a:rPr b="0" i="0" lang="cs-CZ" sz="1200" u="none" cap="none" strike="noStrike">
                <a:solidFill>
                  <a:srgbClr val="000000"/>
                </a:solidFill>
                <a:latin typeface="Calibri"/>
                <a:ea typeface="Calibri"/>
                <a:cs typeface="Calibri"/>
                <a:sym typeface="Calibri"/>
              </a:rPr>
              <a:t>. 2., dopl. vyd. Praha: Grada. ISBN 9788024734477</a:t>
            </a:r>
            <a:endParaRPr b="0" i="0" sz="1200" u="none" cap="none" strike="noStrike">
              <a:solidFill>
                <a:srgbClr val="000000"/>
              </a:solidFill>
              <a:latin typeface="Calibri"/>
              <a:ea typeface="Calibri"/>
              <a:cs typeface="Calibri"/>
              <a:sym typeface="Calibri"/>
            </a:endParaRPr>
          </a:p>
          <a:p>
            <a:pPr indent="0" lvl="0" marL="0" marR="450215" rtl="0" algn="just">
              <a:lnSpc>
                <a:spcPct val="107000"/>
              </a:lnSpc>
              <a:spcBef>
                <a:spcPts val="1000"/>
              </a:spcBef>
              <a:spcAft>
                <a:spcPts val="0"/>
              </a:spcAft>
              <a:buNone/>
            </a:pPr>
            <a:r>
              <a:rPr b="0" i="0" lang="cs-CZ" sz="1200" u="none" cap="none" strike="noStrike">
                <a:solidFill>
                  <a:srgbClr val="000000"/>
                </a:solidFill>
                <a:highlight>
                  <a:srgbClr val="FFFFFF"/>
                </a:highlight>
                <a:latin typeface="Calibri"/>
                <a:ea typeface="Calibri"/>
                <a:cs typeface="Calibri"/>
                <a:sym typeface="Calibri"/>
              </a:rPr>
              <a:t>RAYNER, C., HOEL, H. AND COOPER, C.L</a:t>
            </a:r>
            <a:r>
              <a:rPr b="0" i="1" lang="cs-CZ" sz="1200" u="none" cap="none" strike="noStrike">
                <a:solidFill>
                  <a:srgbClr val="000000"/>
                </a:solidFill>
                <a:highlight>
                  <a:srgbClr val="FFFFFF"/>
                </a:highlight>
                <a:latin typeface="Calibri"/>
                <a:ea typeface="Calibri"/>
                <a:cs typeface="Calibri"/>
                <a:sym typeface="Calibri"/>
              </a:rPr>
              <a:t>. (2002): Workplace Bullying: What we know, who is to blame, and what can we do? London: Taylor and Francis</a:t>
            </a:r>
            <a:endParaRPr b="0" i="0" sz="1200" u="none" cap="none" strike="noStrike">
              <a:solidFill>
                <a:srgbClr val="000000"/>
              </a:solidFill>
              <a:latin typeface="Calibri"/>
              <a:ea typeface="Calibri"/>
              <a:cs typeface="Calibri"/>
              <a:sym typeface="Calibri"/>
            </a:endParaRPr>
          </a:p>
          <a:p>
            <a:pPr indent="0" lvl="0" marL="0" marR="450215" rtl="0" algn="just">
              <a:lnSpc>
                <a:spcPct val="107000"/>
              </a:lnSpc>
              <a:spcBef>
                <a:spcPts val="1000"/>
              </a:spcBef>
              <a:spcAft>
                <a:spcPts val="0"/>
              </a:spcAft>
              <a:buNone/>
            </a:pPr>
            <a:r>
              <a:rPr b="0" i="0" lang="cs-CZ" sz="1200" u="none" cap="none" strike="noStrike">
                <a:solidFill>
                  <a:srgbClr val="000000"/>
                </a:solidFill>
                <a:highlight>
                  <a:srgbClr val="FFFFFF"/>
                </a:highlight>
                <a:latin typeface="Calibri"/>
                <a:ea typeface="Calibri"/>
                <a:cs typeface="Calibri"/>
                <a:sym typeface="Calibri"/>
              </a:rPr>
              <a:t>SALIN, D</a:t>
            </a:r>
            <a:r>
              <a:rPr b="0" i="1" lang="cs-CZ" sz="1200" u="none" cap="none" strike="noStrike">
                <a:solidFill>
                  <a:srgbClr val="000000"/>
                </a:solidFill>
                <a:highlight>
                  <a:srgbClr val="FFFFFF"/>
                </a:highlight>
                <a:latin typeface="Calibri"/>
                <a:ea typeface="Calibri"/>
                <a:cs typeface="Calibri"/>
                <a:sym typeface="Calibri"/>
              </a:rPr>
              <a:t>. (2007). ‘Organizational responses to workplace harassment: an exploratory study’. Personnel Review, 38(1), 26-44.</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cs-CZ" sz="1200" u="none" cap="none" strike="noStrike">
                <a:solidFill>
                  <a:srgbClr val="000000"/>
                </a:solidFill>
                <a:latin typeface="Calibri"/>
                <a:ea typeface="Calibri"/>
                <a:cs typeface="Calibri"/>
                <a:sym typeface="Calibri"/>
              </a:rPr>
              <a:t>SCHEU L., 2021</a:t>
            </a:r>
            <a:r>
              <a:rPr b="0" i="1" lang="cs-CZ" sz="1200" u="none" cap="none" strike="noStrike">
                <a:solidFill>
                  <a:srgbClr val="000000"/>
                </a:solidFill>
                <a:latin typeface="Calibri"/>
                <a:ea typeface="Calibri"/>
                <a:cs typeface="Calibri"/>
                <a:sym typeface="Calibri"/>
              </a:rPr>
              <a:t>. Násilí na pracovišti: peer pracovník jako možná cesta ochrany zaměstnanců?</a:t>
            </a:r>
            <a:r>
              <a:rPr b="0" i="0" lang="cs-CZ" sz="1200" u="none" cap="none" strike="noStrike">
                <a:solidFill>
                  <a:srgbClr val="000000"/>
                </a:solidFill>
                <a:latin typeface="Calibri"/>
                <a:ea typeface="Calibri"/>
                <a:cs typeface="Calibri"/>
                <a:sym typeface="Calibri"/>
              </a:rPr>
              <a:t> [online] [vid. 2022-15-08]. Dostupné z: </a:t>
            </a:r>
            <a:r>
              <a:rPr b="0" i="0" lang="cs-CZ" sz="1200" u="sng" cap="none" strike="noStrike">
                <a:solidFill>
                  <a:srgbClr val="000000"/>
                </a:solidFill>
                <a:latin typeface="Calibri"/>
                <a:ea typeface="Calibri"/>
                <a:cs typeface="Calibri"/>
                <a:sym typeface="Calibri"/>
                <a:hlinkClick r:id="rId4">
                  <a:extLst>
                    <a:ext uri="{A12FA001-AC4F-418D-AE19-62706E023703}">
                      <ahyp:hlinkClr val="tx"/>
                    </a:ext>
                  </a:extLst>
                </a:hlinkClick>
              </a:rPr>
              <a:t>https://www.bozpinfo.cz/josra/nasili-na-pracovisti-peer-pracovnik-jako-mozna-cesta-ochrany-zamestnancu</a:t>
            </a:r>
            <a:endParaRPr b="0" i="0" sz="1200" u="none" cap="none" strike="noStrike">
              <a:solidFill>
                <a:srgbClr val="000000"/>
              </a:solidFill>
              <a:latin typeface="Calibri"/>
              <a:ea typeface="Calibri"/>
              <a:cs typeface="Calibri"/>
              <a:sym typeface="Calibri"/>
            </a:endParaRPr>
          </a:p>
          <a:p>
            <a:pPr indent="0" lvl="0" marL="0" marR="450215" rtl="0" algn="just">
              <a:lnSpc>
                <a:spcPct val="107000"/>
              </a:lnSpc>
              <a:spcBef>
                <a:spcPts val="1000"/>
              </a:spcBef>
              <a:spcAft>
                <a:spcPts val="0"/>
              </a:spcAft>
              <a:buNone/>
            </a:pPr>
            <a:r>
              <a:rPr b="0" i="0" lang="cs-CZ" sz="1200" u="none" cap="none" strike="noStrike">
                <a:solidFill>
                  <a:srgbClr val="000000"/>
                </a:solidFill>
                <a:latin typeface="Calibri"/>
                <a:ea typeface="Calibri"/>
                <a:cs typeface="Calibri"/>
                <a:sym typeface="Calibri"/>
              </a:rPr>
              <a:t>SMITHSON, L., 2006. An infographic depiction of all things motivation in the workplace. </a:t>
            </a:r>
            <a:r>
              <a:rPr b="0" i="1" lang="cs-CZ" sz="1200" u="none" cap="none" strike="noStrike">
                <a:solidFill>
                  <a:srgbClr val="000000"/>
                </a:solidFill>
                <a:latin typeface="Calibri"/>
                <a:ea typeface="Calibri"/>
                <a:cs typeface="Calibri"/>
                <a:sym typeface="Calibri"/>
              </a:rPr>
              <a:t>IncBlot.</a:t>
            </a:r>
            <a:r>
              <a:rPr b="0" i="0" lang="cs-CZ" sz="1200" u="none" cap="none" strike="noStrike">
                <a:solidFill>
                  <a:srgbClr val="000000"/>
                </a:solidFill>
                <a:latin typeface="Calibri"/>
                <a:ea typeface="Calibri"/>
                <a:cs typeface="Calibri"/>
                <a:sym typeface="Calibri"/>
              </a:rPr>
              <a:t> [online] [vid. 2022-05-05]. Dostupné z: </a:t>
            </a:r>
            <a:r>
              <a:rPr b="0" i="0" lang="cs-CZ" sz="1200" u="sng" cap="none" strike="noStrike">
                <a:solidFill>
                  <a:srgbClr val="000000"/>
                </a:solidFill>
                <a:latin typeface="Calibri"/>
                <a:ea typeface="Calibri"/>
                <a:cs typeface="Calibri"/>
                <a:sym typeface="Calibri"/>
                <a:hlinkClick r:id="rId5">
                  <a:extLst>
                    <a:ext uri="{A12FA001-AC4F-418D-AE19-62706E023703}">
                      <ahyp:hlinkClr val="tx"/>
                    </a:ext>
                  </a:extLst>
                </a:hlinkClick>
              </a:rPr>
              <a:t>https://visual.ly/community/Infographics/business/incblot-motivation-infographic</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cs-CZ" sz="1200" u="none" cap="none" strike="noStrike">
                <a:solidFill>
                  <a:srgbClr val="000000"/>
                </a:solidFill>
                <a:latin typeface="Calibri"/>
                <a:ea typeface="Calibri"/>
                <a:cs typeface="Calibri"/>
                <a:sym typeface="Calibri"/>
              </a:rPr>
              <a:t>ŠNAJDR I., 2013. </a:t>
            </a:r>
            <a:r>
              <a:rPr b="0" i="1" lang="cs-CZ" sz="1200" u="none" cap="none" strike="noStrike">
                <a:solidFill>
                  <a:srgbClr val="000000"/>
                </a:solidFill>
                <a:latin typeface="Calibri"/>
                <a:ea typeface="Calibri"/>
                <a:cs typeface="Calibri"/>
                <a:sym typeface="Calibri"/>
              </a:rPr>
              <a:t>Svizí, strategií a polotikou</a:t>
            </a:r>
            <a:r>
              <a:rPr b="0" i="0" lang="cs-CZ" sz="1200" u="none" cap="none" strike="noStrike">
                <a:solidFill>
                  <a:srgbClr val="000000"/>
                </a:solidFill>
                <a:latin typeface="Calibri"/>
                <a:ea typeface="Calibri"/>
                <a:cs typeface="Calibri"/>
                <a:sym typeface="Calibri"/>
              </a:rPr>
              <a:t>. [online] [vid. 2022-15-08]. Dostupné z: </a:t>
            </a:r>
            <a:r>
              <a:rPr b="0" i="0" lang="cs-CZ" sz="1200" u="sng" cap="none" strike="noStrike">
                <a:solidFill>
                  <a:srgbClr val="000000"/>
                </a:solidFill>
                <a:latin typeface="Calibri"/>
                <a:ea typeface="Calibri"/>
                <a:cs typeface="Calibri"/>
                <a:sym typeface="Calibri"/>
                <a:hlinkClick r:id="rId6">
                  <a:extLst>
                    <a:ext uri="{A12FA001-AC4F-418D-AE19-62706E023703}">
                      <ahyp:hlinkClr val="tx"/>
                    </a:ext>
                  </a:extLst>
                </a:hlinkClick>
              </a:rPr>
              <a:t>https://www.snajdr.com/jak-pracujeme/s-vizi-strategii-a-politikou/</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500"/>
              </a:spcBef>
              <a:spcAft>
                <a:spcPts val="0"/>
              </a:spcAft>
              <a:buNone/>
            </a:pPr>
            <a:r>
              <a:rPr b="0" i="0" lang="cs-CZ" sz="1200" u="none" cap="none" strike="noStrike">
                <a:solidFill>
                  <a:srgbClr val="000000"/>
                </a:solidFill>
                <a:highlight>
                  <a:srgbClr val="FFFFFF"/>
                </a:highlight>
                <a:latin typeface="Calibri"/>
                <a:ea typeface="Calibri"/>
                <a:cs typeface="Calibri"/>
                <a:sym typeface="Calibri"/>
              </a:rPr>
              <a:t>WALKER, B. AND HAMILTON, R. T.</a:t>
            </a:r>
            <a:r>
              <a:rPr b="0" i="1" lang="cs-CZ" sz="1200" u="none" cap="none" strike="noStrike">
                <a:solidFill>
                  <a:srgbClr val="000000"/>
                </a:solidFill>
                <a:highlight>
                  <a:srgbClr val="FFFFFF"/>
                </a:highlight>
                <a:latin typeface="Calibri"/>
                <a:ea typeface="Calibri"/>
                <a:cs typeface="Calibri"/>
                <a:sym typeface="Calibri"/>
              </a:rPr>
              <a:t> (2011). ‘Employee-employer grievances: a review’. International Journal of Management Reviews, 13(1) 40-58.</a:t>
            </a:r>
            <a:endParaRPr b="0" i="0" sz="1200" u="none" cap="none" strike="noStrike">
              <a:solidFill>
                <a:srgbClr val="000000"/>
              </a:solidFill>
              <a:latin typeface="Calibri"/>
              <a:ea typeface="Calibri"/>
              <a:cs typeface="Calibri"/>
              <a:sym typeface="Calibri"/>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1" name="Shape 381"/>
        <p:cNvGrpSpPr/>
        <p:nvPr/>
      </p:nvGrpSpPr>
      <p:grpSpPr>
        <a:xfrm>
          <a:off x="0" y="0"/>
          <a:ext cx="0" cy="0"/>
          <a:chOff x="0" y="0"/>
          <a:chExt cx="0" cy="0"/>
        </a:xfrm>
      </p:grpSpPr>
      <p:pic>
        <p:nvPicPr>
          <p:cNvPr id="382" name="Google Shape;382;p12"/>
          <p:cNvPicPr preferRelativeResize="0"/>
          <p:nvPr/>
        </p:nvPicPr>
        <p:blipFill rotWithShape="1">
          <a:blip r:embed="rId3">
            <a:alphaModFix/>
          </a:blip>
          <a:srcRect b="15730" l="0" r="0" t="0"/>
          <a:stretch/>
        </p:blipFill>
        <p:spPr>
          <a:xfrm>
            <a:off x="20" y="10"/>
            <a:ext cx="12191980" cy="6857990"/>
          </a:xfrm>
          <a:prstGeom prst="rect">
            <a:avLst/>
          </a:prstGeom>
          <a:noFill/>
          <a:ln>
            <a:noFill/>
          </a:ln>
        </p:spPr>
      </p:pic>
      <p:sp>
        <p:nvSpPr>
          <p:cNvPr id="383" name="Google Shape;383;p12"/>
          <p:cNvSpPr/>
          <p:nvPr/>
        </p:nvSpPr>
        <p:spPr>
          <a:xfrm>
            <a:off x="0" y="5320142"/>
            <a:ext cx="12192000" cy="736551"/>
          </a:xfrm>
          <a:prstGeom prst="rect">
            <a:avLst/>
          </a:prstGeom>
          <a:solidFill>
            <a:schemeClr val="lt1">
              <a:alpha val="9254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4" name="Google Shape;384;p12"/>
          <p:cNvSpPr txBox="1"/>
          <p:nvPr>
            <p:ph type="title"/>
          </p:nvPr>
        </p:nvSpPr>
        <p:spPr>
          <a:xfrm>
            <a:off x="523875" y="5317240"/>
            <a:ext cx="11210925"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3600"/>
              <a:buNone/>
            </a:pPr>
            <a:r>
              <a:rPr lang="cs-CZ" sz="3600">
                <a:solidFill>
                  <a:srgbClr val="262626"/>
                </a:solidFill>
              </a:rPr>
              <a:t>Děkujeme vám za pozornost</a:t>
            </a:r>
            <a:endParaRPr sz="3600">
              <a:solidFill>
                <a:srgbClr val="262626"/>
              </a:solidFill>
            </a:endParaRPr>
          </a:p>
        </p:txBody>
      </p:sp>
      <p:cxnSp>
        <p:nvCxnSpPr>
          <p:cNvPr id="385" name="Google Shape;385;p12"/>
          <p:cNvCxnSpPr/>
          <p:nvPr/>
        </p:nvCxnSpPr>
        <p:spPr>
          <a:xfrm>
            <a:off x="0" y="5241983"/>
            <a:ext cx="12192000" cy="0"/>
          </a:xfrm>
          <a:prstGeom prst="straightConnector1">
            <a:avLst/>
          </a:prstGeom>
          <a:noFill/>
          <a:ln cap="flat" cmpd="sng" w="41275">
            <a:solidFill>
              <a:schemeClr val="lt1">
                <a:alpha val="89411"/>
              </a:schemeClr>
            </a:solidFill>
            <a:prstDash val="solid"/>
            <a:miter lim="800000"/>
            <a:headEnd len="sm" w="sm" type="none"/>
            <a:tailEnd len="sm" w="sm" type="none"/>
          </a:ln>
        </p:spPr>
      </p:cxnSp>
      <p:cxnSp>
        <p:nvCxnSpPr>
          <p:cNvPr id="386" name="Google Shape;386;p12"/>
          <p:cNvCxnSpPr/>
          <p:nvPr/>
        </p:nvCxnSpPr>
        <p:spPr>
          <a:xfrm>
            <a:off x="0" y="6134852"/>
            <a:ext cx="12192000" cy="0"/>
          </a:xfrm>
          <a:prstGeom prst="straightConnector1">
            <a:avLst/>
          </a:prstGeom>
          <a:noFill/>
          <a:ln cap="flat" cmpd="sng" w="41275">
            <a:solidFill>
              <a:schemeClr val="lt1">
                <a:alpha val="89411"/>
              </a:schemeClr>
            </a:solidFill>
            <a:prstDash val="solid"/>
            <a:miter lim="800000"/>
            <a:headEnd len="sm" w="sm" type="none"/>
            <a:tailEnd len="sm" w="sm" type="none"/>
          </a:ln>
        </p:spPr>
      </p:cxn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500"/>
                                        <p:tgtEl>
                                          <p:spTgt spid="3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id="391" name="Google Shape;391;p13"/>
          <p:cNvPicPr preferRelativeResize="0"/>
          <p:nvPr/>
        </p:nvPicPr>
        <p:blipFill rotWithShape="1">
          <a:blip r:embed="rId3">
            <a:alphaModFix/>
          </a:blip>
          <a:srcRect b="0" l="0" r="0" t="0"/>
          <a:stretch/>
        </p:blipFill>
        <p:spPr>
          <a:xfrm>
            <a:off x="-413" y="4071129"/>
            <a:ext cx="943107" cy="2095792"/>
          </a:xfrm>
          <a:prstGeom prst="rect">
            <a:avLst/>
          </a:prstGeom>
          <a:noFill/>
          <a:ln>
            <a:noFill/>
          </a:ln>
        </p:spPr>
      </p:pic>
      <p:sp>
        <p:nvSpPr>
          <p:cNvPr id="392" name="Google Shape;392;p13"/>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cs-CZ" sz="3600">
                <a:solidFill>
                  <a:schemeClr val="dk2"/>
                </a:solidFill>
              </a:rPr>
              <a:t>Partneři projektu</a:t>
            </a:r>
            <a:endParaRPr b="1" sz="3600">
              <a:solidFill>
                <a:schemeClr val="dk2"/>
              </a:solidFill>
            </a:endParaRPr>
          </a:p>
        </p:txBody>
      </p:sp>
      <p:sp>
        <p:nvSpPr>
          <p:cNvPr id="393" name="Google Shape;39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cs-CZ"/>
              <a:t>‹#›</a:t>
            </a:fld>
            <a:endParaRPr/>
          </a:p>
        </p:txBody>
      </p:sp>
      <p:sp>
        <p:nvSpPr>
          <p:cNvPr id="394" name="Google Shape;394;p13"/>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cs-CZ"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395" name="Google Shape;395;p13"/>
          <p:cNvPicPr preferRelativeResize="0"/>
          <p:nvPr/>
        </p:nvPicPr>
        <p:blipFill rotWithShape="1">
          <a:blip r:embed="rId4">
            <a:alphaModFix/>
          </a:blip>
          <a:srcRect b="0" l="0" r="0" t="0"/>
          <a:stretch/>
        </p:blipFill>
        <p:spPr>
          <a:xfrm>
            <a:off x="553626" y="1168801"/>
            <a:ext cx="3287809" cy="705343"/>
          </a:xfrm>
          <a:prstGeom prst="rect">
            <a:avLst/>
          </a:prstGeom>
          <a:noFill/>
          <a:ln>
            <a:noFill/>
          </a:ln>
        </p:spPr>
      </p:pic>
      <p:sp>
        <p:nvSpPr>
          <p:cNvPr id="396" name="Google Shape;396;p13"/>
          <p:cNvSpPr txBox="1"/>
          <p:nvPr/>
        </p:nvSpPr>
        <p:spPr>
          <a:xfrm>
            <a:off x="317929" y="2041725"/>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cs-CZ" sz="1400" u="sng" cap="none" strike="noStrike">
                <a:solidFill>
                  <a:schemeClr val="dk1"/>
                </a:solidFill>
                <a:latin typeface="Arial"/>
                <a:ea typeface="Arial"/>
                <a:cs typeface="Arial"/>
                <a:sym typeface="Arial"/>
                <a:hlinkClick r:id="rId5">
                  <a:extLst>
                    <a:ext uri="{A12FA001-AC4F-418D-AE19-62706E023703}">
                      <ahyp:hlinkClr val="tx"/>
                    </a:ext>
                  </a:extLst>
                </a:hlinkClick>
              </a:rPr>
              <a:t>Czech University of Life Sciences Prague</a:t>
            </a:r>
            <a:br>
              <a:rPr b="0" i="0" lang="cs-CZ" sz="1400" u="none" cap="none" strike="noStrike">
                <a:solidFill>
                  <a:schemeClr val="dk1"/>
                </a:solidFill>
                <a:latin typeface="Arial"/>
                <a:ea typeface="Arial"/>
                <a:cs typeface="Arial"/>
                <a:sym typeface="Arial"/>
              </a:rPr>
            </a:br>
            <a:r>
              <a:rPr b="0" i="0" lang="cs-CZ" sz="1400" u="none" cap="none" strike="noStrike">
                <a:solidFill>
                  <a:schemeClr val="dk1"/>
                </a:solidFill>
                <a:latin typeface="Arial"/>
                <a:ea typeface="Arial"/>
                <a:cs typeface="Arial"/>
                <a:sym typeface="Arial"/>
              </a:rPr>
              <a:t>Czech Republic</a:t>
            </a:r>
            <a:endParaRPr b="0" i="0" sz="1400" u="none" cap="none" strike="noStrike">
              <a:solidFill>
                <a:schemeClr val="dk1"/>
              </a:solidFill>
              <a:latin typeface="Arial"/>
              <a:ea typeface="Arial"/>
              <a:cs typeface="Arial"/>
              <a:sym typeface="Arial"/>
            </a:endParaRPr>
          </a:p>
        </p:txBody>
      </p:sp>
      <p:pic>
        <p:nvPicPr>
          <p:cNvPr id="397" name="Google Shape;397;p13"/>
          <p:cNvPicPr preferRelativeResize="0"/>
          <p:nvPr/>
        </p:nvPicPr>
        <p:blipFill rotWithShape="1">
          <a:blip r:embed="rId6">
            <a:alphaModFix/>
          </a:blip>
          <a:srcRect b="0" l="0" r="0" t="0"/>
          <a:stretch/>
        </p:blipFill>
        <p:spPr>
          <a:xfrm>
            <a:off x="5465518" y="4289441"/>
            <a:ext cx="1260963" cy="1173800"/>
          </a:xfrm>
          <a:prstGeom prst="rect">
            <a:avLst/>
          </a:prstGeom>
          <a:noFill/>
          <a:ln>
            <a:noFill/>
          </a:ln>
        </p:spPr>
      </p:pic>
      <p:sp>
        <p:nvSpPr>
          <p:cNvPr id="398" name="Google Shape;398;p13"/>
          <p:cNvSpPr txBox="1"/>
          <p:nvPr/>
        </p:nvSpPr>
        <p:spPr>
          <a:xfrm>
            <a:off x="4354142"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cs-CZ" sz="1400" u="sng" cap="none" strike="noStrike">
                <a:solidFill>
                  <a:schemeClr val="dk1"/>
                </a:solidFill>
                <a:latin typeface="Arial"/>
                <a:ea typeface="Arial"/>
                <a:cs typeface="Arial"/>
                <a:sym typeface="Arial"/>
                <a:hlinkClick r:id="rId7">
                  <a:extLst>
                    <a:ext uri="{A12FA001-AC4F-418D-AE19-62706E023703}">
                      <ahyp:hlinkClr val="tx"/>
                    </a:ext>
                  </a:extLst>
                </a:hlinkClick>
              </a:rPr>
              <a:t>Pancyprian Association of Hotel Managers</a:t>
            </a:r>
            <a:br>
              <a:rPr b="0" i="0" lang="cs-CZ" sz="1400" u="none" cap="none" strike="noStrike">
                <a:solidFill>
                  <a:schemeClr val="dk1"/>
                </a:solidFill>
                <a:latin typeface="Arial"/>
                <a:ea typeface="Arial"/>
                <a:cs typeface="Arial"/>
                <a:sym typeface="Arial"/>
              </a:rPr>
            </a:br>
            <a:r>
              <a:rPr b="0" i="0" lang="cs-CZ" sz="1400" u="none" cap="none" strike="noStrike">
                <a:solidFill>
                  <a:schemeClr val="dk1"/>
                </a:solidFill>
                <a:latin typeface="Arial"/>
                <a:ea typeface="Arial"/>
                <a:cs typeface="Arial"/>
                <a:sym typeface="Arial"/>
              </a:rPr>
              <a:t>Cyprus</a:t>
            </a:r>
            <a:endParaRPr b="0" i="0" sz="1400" u="none" cap="none" strike="noStrike">
              <a:solidFill>
                <a:schemeClr val="dk1"/>
              </a:solidFill>
              <a:latin typeface="Arial"/>
              <a:ea typeface="Arial"/>
              <a:cs typeface="Arial"/>
              <a:sym typeface="Arial"/>
            </a:endParaRPr>
          </a:p>
        </p:txBody>
      </p:sp>
      <p:pic>
        <p:nvPicPr>
          <p:cNvPr id="399" name="Google Shape;399;p13"/>
          <p:cNvPicPr preferRelativeResize="0"/>
          <p:nvPr/>
        </p:nvPicPr>
        <p:blipFill rotWithShape="1">
          <a:blip r:embed="rId8">
            <a:alphaModFix/>
          </a:blip>
          <a:srcRect b="0" l="0" r="0" t="0"/>
          <a:stretch/>
        </p:blipFill>
        <p:spPr>
          <a:xfrm>
            <a:off x="9630503" y="4572529"/>
            <a:ext cx="1892143" cy="1071172"/>
          </a:xfrm>
          <a:prstGeom prst="rect">
            <a:avLst/>
          </a:prstGeom>
          <a:noFill/>
          <a:ln>
            <a:noFill/>
          </a:ln>
        </p:spPr>
      </p:pic>
      <p:sp>
        <p:nvSpPr>
          <p:cNvPr id="400" name="Google Shape;400;p13"/>
          <p:cNvSpPr txBox="1"/>
          <p:nvPr/>
        </p:nvSpPr>
        <p:spPr>
          <a:xfrm>
            <a:off x="8669433"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cs-CZ" sz="1400" u="sng" cap="none" strike="noStrike">
                <a:solidFill>
                  <a:schemeClr val="dk1"/>
                </a:solidFill>
                <a:latin typeface="Arial"/>
                <a:ea typeface="Arial"/>
                <a:cs typeface="Arial"/>
                <a:sym typeface="Arial"/>
                <a:hlinkClick r:id="rId9">
                  <a:extLst>
                    <a:ext uri="{A12FA001-AC4F-418D-AE19-62706E023703}">
                      <ahyp:hlinkClr val="tx"/>
                    </a:ext>
                  </a:extLst>
                </a:hlinkClick>
              </a:rPr>
              <a:t>Beneke &amp; Prinzhorn GmbH</a:t>
            </a:r>
            <a:br>
              <a:rPr b="0" i="0" lang="cs-CZ" sz="1400" u="none" cap="none" strike="noStrike">
                <a:solidFill>
                  <a:schemeClr val="dk1"/>
                </a:solidFill>
                <a:latin typeface="Arial"/>
                <a:ea typeface="Arial"/>
                <a:cs typeface="Arial"/>
                <a:sym typeface="Arial"/>
              </a:rPr>
            </a:br>
            <a:r>
              <a:rPr b="0" i="0" lang="cs-CZ" sz="1400" u="none" cap="none" strike="noStrike">
                <a:solidFill>
                  <a:schemeClr val="dk1"/>
                </a:solidFill>
                <a:latin typeface="Arial"/>
                <a:ea typeface="Arial"/>
                <a:cs typeface="Arial"/>
                <a:sym typeface="Arial"/>
              </a:rPr>
              <a:t>Germany</a:t>
            </a:r>
            <a:endParaRPr b="0" i="0" sz="1400" u="none" cap="none" strike="noStrike">
              <a:solidFill>
                <a:schemeClr val="dk1"/>
              </a:solidFill>
              <a:latin typeface="Arial"/>
              <a:ea typeface="Arial"/>
              <a:cs typeface="Arial"/>
              <a:sym typeface="Arial"/>
            </a:endParaRPr>
          </a:p>
        </p:txBody>
      </p:sp>
      <p:pic>
        <p:nvPicPr>
          <p:cNvPr id="401" name="Google Shape;401;p13"/>
          <p:cNvPicPr preferRelativeResize="0"/>
          <p:nvPr/>
        </p:nvPicPr>
        <p:blipFill rotWithShape="1">
          <a:blip r:embed="rId10">
            <a:alphaModFix/>
          </a:blip>
          <a:srcRect b="0" l="0" r="0" t="0"/>
          <a:stretch/>
        </p:blipFill>
        <p:spPr>
          <a:xfrm>
            <a:off x="2726027" y="2861570"/>
            <a:ext cx="2812367" cy="911671"/>
          </a:xfrm>
          <a:prstGeom prst="rect">
            <a:avLst/>
          </a:prstGeom>
          <a:noFill/>
          <a:ln>
            <a:noFill/>
          </a:ln>
        </p:spPr>
      </p:pic>
      <p:sp>
        <p:nvSpPr>
          <p:cNvPr id="402" name="Google Shape;402;p13"/>
          <p:cNvSpPr txBox="1"/>
          <p:nvPr/>
        </p:nvSpPr>
        <p:spPr>
          <a:xfrm>
            <a:off x="2054203" y="386897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cs-CZ" sz="1400" u="sng" cap="none" strike="noStrike">
                <a:solidFill>
                  <a:schemeClr val="dk1"/>
                </a:solidFill>
                <a:latin typeface="Arial"/>
                <a:ea typeface="Arial"/>
                <a:cs typeface="Arial"/>
                <a:sym typeface="Arial"/>
                <a:hlinkClick r:id="rId11">
                  <a:extLst>
                    <a:ext uri="{A12FA001-AC4F-418D-AE19-62706E023703}">
                      <ahyp:hlinkClr val="tx"/>
                    </a:ext>
                  </a:extLst>
                </a:hlinkClick>
              </a:rPr>
              <a:t>DIAS</a:t>
            </a:r>
            <a:br>
              <a:rPr b="0" i="0" lang="cs-CZ" sz="1400" u="none" cap="none" strike="noStrike">
                <a:solidFill>
                  <a:schemeClr val="dk1"/>
                </a:solidFill>
                <a:latin typeface="Arial"/>
                <a:ea typeface="Arial"/>
                <a:cs typeface="Arial"/>
                <a:sym typeface="Arial"/>
              </a:rPr>
            </a:br>
            <a:r>
              <a:rPr b="0" i="0" lang="cs-CZ" sz="1400" u="none" cap="none" strike="noStrike">
                <a:solidFill>
                  <a:schemeClr val="dk1"/>
                </a:solidFill>
                <a:latin typeface="Arial"/>
                <a:ea typeface="Arial"/>
                <a:cs typeface="Arial"/>
                <a:sym typeface="Arial"/>
              </a:rPr>
              <a:t>Greece</a:t>
            </a:r>
            <a:endParaRPr b="0" i="0" sz="1400" u="none" cap="none" strike="noStrike">
              <a:solidFill>
                <a:schemeClr val="dk1"/>
              </a:solidFill>
              <a:latin typeface="Arial"/>
              <a:ea typeface="Arial"/>
              <a:cs typeface="Arial"/>
              <a:sym typeface="Arial"/>
            </a:endParaRPr>
          </a:p>
        </p:txBody>
      </p:sp>
      <p:pic>
        <p:nvPicPr>
          <p:cNvPr id="403" name="Google Shape;403;p13"/>
          <p:cNvPicPr preferRelativeResize="0"/>
          <p:nvPr/>
        </p:nvPicPr>
        <p:blipFill rotWithShape="1">
          <a:blip r:embed="rId12">
            <a:alphaModFix/>
          </a:blip>
          <a:srcRect b="0" l="0" r="0" t="0"/>
          <a:stretch/>
        </p:blipFill>
        <p:spPr>
          <a:xfrm>
            <a:off x="7044806" y="792234"/>
            <a:ext cx="1305761" cy="1736012"/>
          </a:xfrm>
          <a:prstGeom prst="rect">
            <a:avLst/>
          </a:prstGeom>
          <a:noFill/>
          <a:ln>
            <a:noFill/>
          </a:ln>
        </p:spPr>
      </p:pic>
      <p:sp>
        <p:nvSpPr>
          <p:cNvPr id="404" name="Google Shape;404;p13"/>
          <p:cNvSpPr txBox="1"/>
          <p:nvPr/>
        </p:nvSpPr>
        <p:spPr>
          <a:xfrm>
            <a:off x="7254945" y="1262580"/>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cs-CZ" sz="1400" u="sng" cap="none" strike="noStrike">
                <a:solidFill>
                  <a:schemeClr val="dk1"/>
                </a:solidFill>
                <a:latin typeface="Arial"/>
                <a:ea typeface="Arial"/>
                <a:cs typeface="Arial"/>
                <a:sym typeface="Arial"/>
                <a:hlinkClick r:id="rId13">
                  <a:extLst>
                    <a:ext uri="{A12FA001-AC4F-418D-AE19-62706E023703}">
                      <ahyp:hlinkClr val="tx"/>
                    </a:ext>
                  </a:extLst>
                </a:hlinkClick>
              </a:rPr>
              <a:t>DEKAPLUS</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cs-CZ" sz="1400" u="none" cap="none" strike="noStrike">
                <a:solidFill>
                  <a:schemeClr val="dk1"/>
                </a:solidFill>
                <a:latin typeface="Arial"/>
                <a:ea typeface="Arial"/>
                <a:cs typeface="Arial"/>
                <a:sym typeface="Arial"/>
              </a:rPr>
              <a:t>Cyprus</a:t>
            </a:r>
            <a:endParaRPr b="0" i="0" sz="1400" u="none" cap="none" strike="noStrike">
              <a:solidFill>
                <a:srgbClr val="000000"/>
              </a:solidFill>
              <a:latin typeface="Arial"/>
              <a:ea typeface="Arial"/>
              <a:cs typeface="Arial"/>
              <a:sym typeface="Arial"/>
            </a:endParaRPr>
          </a:p>
        </p:txBody>
      </p:sp>
      <p:pic>
        <p:nvPicPr>
          <p:cNvPr id="405" name="Google Shape;405;p13"/>
          <p:cNvPicPr preferRelativeResize="0"/>
          <p:nvPr/>
        </p:nvPicPr>
        <p:blipFill rotWithShape="1">
          <a:blip r:embed="rId14">
            <a:alphaModFix/>
          </a:blip>
          <a:srcRect b="0" l="0" r="0" t="0"/>
          <a:stretch/>
        </p:blipFill>
        <p:spPr>
          <a:xfrm>
            <a:off x="998828" y="4220814"/>
            <a:ext cx="1458341" cy="1377642"/>
          </a:xfrm>
          <a:prstGeom prst="rect">
            <a:avLst/>
          </a:prstGeom>
          <a:noFill/>
          <a:ln>
            <a:noFill/>
          </a:ln>
        </p:spPr>
      </p:pic>
      <p:sp>
        <p:nvSpPr>
          <p:cNvPr id="406" name="Google Shape;406;p13"/>
          <p:cNvSpPr txBox="1"/>
          <p:nvPr/>
        </p:nvSpPr>
        <p:spPr>
          <a:xfrm>
            <a:off x="-179143" y="560522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cs-CZ" sz="1400" u="sng" cap="none" strike="noStrike">
                <a:solidFill>
                  <a:schemeClr val="dk1"/>
                </a:solidFill>
                <a:latin typeface="Arial"/>
                <a:ea typeface="Arial"/>
                <a:cs typeface="Arial"/>
                <a:sym typeface="Arial"/>
                <a:hlinkClick r:id="rId15">
                  <a:extLst>
                    <a:ext uri="{A12FA001-AC4F-418D-AE19-62706E023703}">
                      <ahyp:hlinkClr val="tx"/>
                    </a:ext>
                  </a:extLst>
                </a:hlinkClick>
              </a:rPr>
              <a:t>Social Innovation Fund</a:t>
            </a:r>
            <a:br>
              <a:rPr b="0" i="0" lang="cs-CZ" sz="1400" u="none" cap="none" strike="noStrike">
                <a:solidFill>
                  <a:schemeClr val="dk1"/>
                </a:solidFill>
                <a:latin typeface="Arial"/>
                <a:ea typeface="Arial"/>
                <a:cs typeface="Arial"/>
                <a:sym typeface="Arial"/>
              </a:rPr>
            </a:br>
            <a:r>
              <a:rPr b="0" i="0" lang="cs-CZ" sz="1400" u="none" cap="none" strike="noStrike">
                <a:solidFill>
                  <a:schemeClr val="dk1"/>
                </a:solidFill>
                <a:latin typeface="Arial"/>
                <a:ea typeface="Arial"/>
                <a:cs typeface="Arial"/>
                <a:sym typeface="Arial"/>
              </a:rPr>
              <a:t>Lithuania</a:t>
            </a:r>
            <a:endParaRPr b="0" i="0" sz="1400" u="none" cap="none" strike="noStrike">
              <a:solidFill>
                <a:schemeClr val="dk1"/>
              </a:solidFill>
              <a:latin typeface="Arial"/>
              <a:ea typeface="Arial"/>
              <a:cs typeface="Arial"/>
              <a:sym typeface="Arial"/>
            </a:endParaRPr>
          </a:p>
        </p:txBody>
      </p:sp>
      <p:pic>
        <p:nvPicPr>
          <p:cNvPr id="407" name="Google Shape;407;p13"/>
          <p:cNvPicPr preferRelativeResize="0"/>
          <p:nvPr/>
        </p:nvPicPr>
        <p:blipFill rotWithShape="1">
          <a:blip r:embed="rId16">
            <a:alphaModFix/>
          </a:blip>
          <a:srcRect b="0" l="0" r="0" t="0"/>
          <a:stretch/>
        </p:blipFill>
        <p:spPr>
          <a:xfrm>
            <a:off x="6581478" y="2998053"/>
            <a:ext cx="3995095" cy="874398"/>
          </a:xfrm>
          <a:prstGeom prst="rect">
            <a:avLst/>
          </a:prstGeom>
          <a:noFill/>
          <a:ln>
            <a:noFill/>
          </a:ln>
        </p:spPr>
      </p:pic>
      <p:sp>
        <p:nvSpPr>
          <p:cNvPr id="408" name="Google Shape;408;p13"/>
          <p:cNvSpPr txBox="1"/>
          <p:nvPr/>
        </p:nvSpPr>
        <p:spPr>
          <a:xfrm>
            <a:off x="6762292" y="3933182"/>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cs-CZ" sz="1400" u="sng" cap="none" strike="noStrike">
                <a:solidFill>
                  <a:schemeClr val="dk1"/>
                </a:solidFill>
                <a:latin typeface="Arial"/>
                <a:ea typeface="Arial"/>
                <a:cs typeface="Arial"/>
                <a:sym typeface="Arial"/>
                <a:hlinkClick r:id="rId17">
                  <a:extLst>
                    <a:ext uri="{A12FA001-AC4F-418D-AE19-62706E023703}">
                      <ahyp:hlinkClr val="tx"/>
                    </a:ext>
                  </a:extLst>
                </a:hlinkClick>
              </a:rPr>
              <a:t>OUT LOUD</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cs-CZ" sz="1400" u="none" cap="none" strike="noStrike">
                <a:solidFill>
                  <a:schemeClr val="dk1"/>
                </a:solidFill>
                <a:latin typeface="Arial"/>
                <a:ea typeface="Arial"/>
                <a:cs typeface="Arial"/>
                <a:sym typeface="Arial"/>
              </a:rPr>
              <a:t>Latvia</a:t>
            </a:r>
            <a:endParaRPr b="0" i="0" sz="1400" u="none" cap="none" strike="noStrike">
              <a:solidFill>
                <a:schemeClr val="dk1"/>
              </a:solidFill>
              <a:latin typeface="Arial"/>
              <a:ea typeface="Arial"/>
              <a:cs typeface="Arial"/>
              <a:sym typeface="Arial"/>
            </a:endParaRPr>
          </a:p>
        </p:txBody>
      </p:sp>
      <p:pic>
        <p:nvPicPr>
          <p:cNvPr id="409" name="Google Shape;409;p13"/>
          <p:cNvPicPr preferRelativeResize="0"/>
          <p:nvPr/>
        </p:nvPicPr>
        <p:blipFill rotWithShape="1">
          <a:blip r:embed="rId18">
            <a:alphaModFix/>
          </a:blip>
          <a:srcRect b="0" l="0" r="0" t="0"/>
          <a:stretch/>
        </p:blipFill>
        <p:spPr>
          <a:xfrm rot="-5400000">
            <a:off x="4669665" y="-910108"/>
            <a:ext cx="1600887" cy="3423680"/>
          </a:xfrm>
          <a:prstGeom prst="rect">
            <a:avLst/>
          </a:prstGeom>
          <a:noFill/>
          <a:ln>
            <a:noFill/>
          </a:ln>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b="0" l="0" r="0" t="0"/>
          <a:stretch/>
        </p:blipFill>
        <p:spPr>
          <a:xfrm>
            <a:off x="11163156" y="4591081"/>
            <a:ext cx="1028844" cy="2152950"/>
          </a:xfrm>
          <a:prstGeom prst="rect">
            <a:avLst/>
          </a:prstGeom>
          <a:noFill/>
          <a:ln>
            <a:noFill/>
          </a:ln>
        </p:spPr>
      </p:pic>
      <p:pic>
        <p:nvPicPr>
          <p:cNvPr id="103" name="Google Shape;103;p2"/>
          <p:cNvPicPr preferRelativeResize="0"/>
          <p:nvPr/>
        </p:nvPicPr>
        <p:blipFill rotWithShape="1">
          <a:blip r:embed="rId4">
            <a:alphaModFix/>
          </a:blip>
          <a:srcRect b="0" l="0" r="0" t="0"/>
          <a:stretch/>
        </p:blipFill>
        <p:spPr>
          <a:xfrm rot="10800000">
            <a:off x="-1" y="880676"/>
            <a:ext cx="1577591" cy="3373859"/>
          </a:xfrm>
          <a:prstGeom prst="rect">
            <a:avLst/>
          </a:prstGeom>
          <a:noFill/>
          <a:ln>
            <a:noFill/>
          </a:ln>
        </p:spPr>
      </p:pic>
      <p:sp>
        <p:nvSpPr>
          <p:cNvPr id="104" name="Google Shape;104;p2"/>
          <p:cNvSpPr txBox="1"/>
          <p:nvPr>
            <p:ph type="title"/>
          </p:nvPr>
        </p:nvSpPr>
        <p:spPr>
          <a:xfrm>
            <a:off x="248467" y="441939"/>
            <a:ext cx="9440332" cy="7993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cs-CZ" sz="3600">
                <a:solidFill>
                  <a:schemeClr val="dk2"/>
                </a:solidFill>
              </a:rPr>
              <a:t>Témata</a:t>
            </a:r>
            <a:endParaRPr/>
          </a:p>
        </p:txBody>
      </p:sp>
      <p:sp>
        <p:nvSpPr>
          <p:cNvPr id="105" name="Google Shape;105;p2"/>
          <p:cNvSpPr/>
          <p:nvPr/>
        </p:nvSpPr>
        <p:spPr>
          <a:xfrm rot="5400000">
            <a:off x="6032938" y="-6032938"/>
            <a:ext cx="126124" cy="12192000"/>
          </a:xfrm>
          <a:prstGeom prst="rect">
            <a:avLst/>
          </a:prstGeom>
          <a:solidFill>
            <a:srgbClr val="447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6" name="Google Shape;106;p2"/>
          <p:cNvPicPr preferRelativeResize="0"/>
          <p:nvPr/>
        </p:nvPicPr>
        <p:blipFill rotWithShape="1">
          <a:blip r:embed="rId5">
            <a:alphaModFix/>
          </a:blip>
          <a:srcRect b="0" l="0" r="0" t="0"/>
          <a:stretch/>
        </p:blipFill>
        <p:spPr>
          <a:xfrm>
            <a:off x="536748" y="6492876"/>
            <a:ext cx="1940961" cy="228600"/>
          </a:xfrm>
          <a:prstGeom prst="rect">
            <a:avLst/>
          </a:prstGeom>
          <a:noFill/>
          <a:ln>
            <a:noFill/>
          </a:ln>
        </p:spPr>
      </p:pic>
      <p:sp>
        <p:nvSpPr>
          <p:cNvPr id="107" name="Google Shape;107;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200"/>
              <a:buNone/>
            </a:pPr>
            <a:fld id="{00000000-1234-1234-1234-123412341234}" type="slidenum">
              <a:rPr lang="cs-CZ"/>
              <a:t>‹#›</a:t>
            </a:fld>
            <a:endParaRPr/>
          </a:p>
        </p:txBody>
      </p:sp>
      <p:grpSp>
        <p:nvGrpSpPr>
          <p:cNvPr id="108" name="Google Shape;108;p2"/>
          <p:cNvGrpSpPr/>
          <p:nvPr/>
        </p:nvGrpSpPr>
        <p:grpSpPr>
          <a:xfrm>
            <a:off x="415636" y="1537398"/>
            <a:ext cx="11390246" cy="4894601"/>
            <a:chOff x="0" y="0"/>
            <a:chExt cx="10967682" cy="4894601"/>
          </a:xfrm>
        </p:grpSpPr>
        <p:cxnSp>
          <p:nvCxnSpPr>
            <p:cNvPr id="109" name="Google Shape;109;p2"/>
            <p:cNvCxnSpPr/>
            <p:nvPr/>
          </p:nvCxnSpPr>
          <p:spPr>
            <a:xfrm>
              <a:off x="0" y="0"/>
              <a:ext cx="10967682"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0" name="Google Shape;110;p2"/>
            <p:cNvSpPr/>
            <p:nvPr/>
          </p:nvSpPr>
          <p:spPr>
            <a:xfrm>
              <a:off x="0" y="0"/>
              <a:ext cx="2193536" cy="489460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1" name="Google Shape;111;p2"/>
            <p:cNvSpPr txBox="1"/>
            <p:nvPr/>
          </p:nvSpPr>
          <p:spPr>
            <a:xfrm>
              <a:off x="0" y="0"/>
              <a:ext cx="2193536" cy="4894601"/>
            </a:xfrm>
            <a:prstGeom prst="rect">
              <a:avLst/>
            </a:prstGeom>
            <a:noFill/>
            <a:ln>
              <a:noFill/>
            </a:ln>
          </p:spPr>
          <p:txBody>
            <a:bodyPr anchorCtr="0" anchor="t" bIns="129525" lIns="129525" spcFirstLastPara="1" rIns="129525" wrap="square" tIns="129525">
              <a:noAutofit/>
            </a:bodyPr>
            <a:lstStyle/>
            <a:p>
              <a:pPr indent="0" lvl="0" marL="0" marR="0" rtl="0" algn="l">
                <a:lnSpc>
                  <a:spcPct val="90000"/>
                </a:lnSpc>
                <a:spcBef>
                  <a:spcPts val="0"/>
                </a:spcBef>
                <a:spcAft>
                  <a:spcPts val="0"/>
                </a:spcAft>
                <a:buClr>
                  <a:schemeClr val="dk1"/>
                </a:buClr>
                <a:buSzPts val="3400"/>
                <a:buFont typeface="Calibri"/>
                <a:buNone/>
              </a:pPr>
              <a:r>
                <a:rPr b="0" i="0" lang="cs-CZ" sz="3200" u="none" cap="none" strike="noStrike">
                  <a:solidFill>
                    <a:schemeClr val="dk1"/>
                  </a:solidFill>
                  <a:latin typeface="Calibri"/>
                  <a:ea typeface="Calibri"/>
                  <a:cs typeface="Calibri"/>
                  <a:sym typeface="Calibri"/>
                </a:rPr>
                <a:t>Preventivní opatření</a:t>
              </a:r>
              <a:endParaRPr b="0" i="0" sz="3200" u="none" cap="none" strike="noStrike">
                <a:solidFill>
                  <a:schemeClr val="dk1"/>
                </a:solidFill>
                <a:latin typeface="Calibri"/>
                <a:ea typeface="Calibri"/>
                <a:cs typeface="Calibri"/>
                <a:sym typeface="Calibri"/>
              </a:endParaRPr>
            </a:p>
          </p:txBody>
        </p:sp>
        <p:sp>
          <p:nvSpPr>
            <p:cNvPr id="112" name="Google Shape;112;p2"/>
            <p:cNvSpPr/>
            <p:nvPr/>
          </p:nvSpPr>
          <p:spPr>
            <a:xfrm>
              <a:off x="2358051" y="33040"/>
              <a:ext cx="4222557" cy="66081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 name="Google Shape;113;p2"/>
            <p:cNvSpPr txBox="1"/>
            <p:nvPr/>
          </p:nvSpPr>
          <p:spPr>
            <a:xfrm>
              <a:off x="2358051" y="33040"/>
              <a:ext cx="4222557" cy="66081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0" i="0" lang="cs-CZ" sz="2400" u="none" cap="none" strike="noStrike">
                  <a:solidFill>
                    <a:schemeClr val="dk1"/>
                  </a:solidFill>
                  <a:latin typeface="Calibri"/>
                  <a:ea typeface="Calibri"/>
                  <a:cs typeface="Calibri"/>
                  <a:sym typeface="Calibri"/>
                </a:rPr>
                <a:t>… něco je špatně….</a:t>
              </a:r>
              <a:endParaRPr b="0" i="0" sz="2400" u="none" cap="none" strike="noStrike">
                <a:solidFill>
                  <a:schemeClr val="dk1"/>
                </a:solidFill>
                <a:latin typeface="Calibri"/>
                <a:ea typeface="Calibri"/>
                <a:cs typeface="Calibri"/>
                <a:sym typeface="Calibri"/>
              </a:endParaRPr>
            </a:p>
          </p:txBody>
        </p:sp>
        <p:cxnSp>
          <p:nvCxnSpPr>
            <p:cNvPr id="114" name="Google Shape;114;p2"/>
            <p:cNvCxnSpPr/>
            <p:nvPr/>
          </p:nvCxnSpPr>
          <p:spPr>
            <a:xfrm>
              <a:off x="2193536" y="69385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15" name="Google Shape;115;p2"/>
            <p:cNvSpPr/>
            <p:nvPr/>
          </p:nvSpPr>
          <p:spPr>
            <a:xfrm>
              <a:off x="2358051" y="726900"/>
              <a:ext cx="4222557" cy="66081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6" name="Google Shape;116;p2"/>
            <p:cNvSpPr txBox="1"/>
            <p:nvPr/>
          </p:nvSpPr>
          <p:spPr>
            <a:xfrm>
              <a:off x="2358051" y="726900"/>
              <a:ext cx="6806731" cy="66081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0" i="0" lang="cs-CZ" sz="2400" u="none" cap="none" strike="noStrike">
                  <a:solidFill>
                    <a:schemeClr val="dk1"/>
                  </a:solidFill>
                  <a:latin typeface="Calibri"/>
                  <a:ea typeface="Calibri"/>
                  <a:cs typeface="Calibri"/>
                  <a:sym typeface="Calibri"/>
                </a:rPr>
                <a:t>Negativní dopady šikany na zaměstnance		</a:t>
              </a:r>
              <a:endParaRPr b="0" i="0" sz="2400" u="none" cap="none" strike="noStrike">
                <a:solidFill>
                  <a:schemeClr val="dk1"/>
                </a:solidFill>
                <a:latin typeface="Calibri"/>
                <a:ea typeface="Calibri"/>
                <a:cs typeface="Calibri"/>
                <a:sym typeface="Calibri"/>
              </a:endParaRPr>
            </a:p>
          </p:txBody>
        </p:sp>
        <p:cxnSp>
          <p:nvCxnSpPr>
            <p:cNvPr id="117" name="Google Shape;117;p2"/>
            <p:cNvCxnSpPr/>
            <p:nvPr/>
          </p:nvCxnSpPr>
          <p:spPr>
            <a:xfrm>
              <a:off x="2193536" y="138771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18" name="Google Shape;118;p2"/>
            <p:cNvSpPr/>
            <p:nvPr/>
          </p:nvSpPr>
          <p:spPr>
            <a:xfrm>
              <a:off x="2358051" y="1420760"/>
              <a:ext cx="4222557" cy="66081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 name="Google Shape;119;p2"/>
            <p:cNvSpPr txBox="1"/>
            <p:nvPr/>
          </p:nvSpPr>
          <p:spPr>
            <a:xfrm>
              <a:off x="2358051" y="1420760"/>
              <a:ext cx="5938513" cy="66081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0" i="0" lang="cs-CZ" sz="2400" u="none" cap="none" strike="noStrike">
                  <a:solidFill>
                    <a:schemeClr val="dk1"/>
                  </a:solidFill>
                  <a:latin typeface="Calibri"/>
                  <a:ea typeface="Calibri"/>
                  <a:cs typeface="Calibri"/>
                  <a:sym typeface="Calibri"/>
                </a:rPr>
                <a:t>Negativní dopady šikany na zaměstnavatele</a:t>
              </a:r>
              <a:endParaRPr b="0" i="0" sz="2400" u="none" cap="none" strike="noStrike">
                <a:solidFill>
                  <a:schemeClr val="dk1"/>
                </a:solidFill>
                <a:latin typeface="Calibri"/>
                <a:ea typeface="Calibri"/>
                <a:cs typeface="Calibri"/>
                <a:sym typeface="Calibri"/>
              </a:endParaRPr>
            </a:p>
          </p:txBody>
        </p:sp>
        <p:cxnSp>
          <p:nvCxnSpPr>
            <p:cNvPr id="120" name="Google Shape;120;p2"/>
            <p:cNvCxnSpPr/>
            <p:nvPr/>
          </p:nvCxnSpPr>
          <p:spPr>
            <a:xfrm>
              <a:off x="2193536" y="208157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1" name="Google Shape;121;p2"/>
            <p:cNvSpPr/>
            <p:nvPr/>
          </p:nvSpPr>
          <p:spPr>
            <a:xfrm>
              <a:off x="2358051" y="2114620"/>
              <a:ext cx="4222557" cy="66081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 name="Google Shape;122;p2"/>
            <p:cNvSpPr txBox="1"/>
            <p:nvPr/>
          </p:nvSpPr>
          <p:spPr>
            <a:xfrm>
              <a:off x="2358051" y="2114620"/>
              <a:ext cx="4222557" cy="66081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0" i="0" lang="cs-CZ" sz="2400" u="none" cap="none" strike="noStrike">
                  <a:solidFill>
                    <a:schemeClr val="dk1"/>
                  </a:solidFill>
                  <a:latin typeface="Calibri"/>
                  <a:ea typeface="Calibri"/>
                  <a:cs typeface="Calibri"/>
                  <a:sym typeface="Calibri"/>
                </a:rPr>
                <a:t>Preventivní opatření</a:t>
              </a:r>
              <a:endParaRPr b="0" i="0" sz="2400" u="none" cap="none" strike="noStrike">
                <a:solidFill>
                  <a:schemeClr val="dk1"/>
                </a:solidFill>
                <a:latin typeface="Calibri"/>
                <a:ea typeface="Calibri"/>
                <a:cs typeface="Calibri"/>
                <a:sym typeface="Calibri"/>
              </a:endParaRPr>
            </a:p>
          </p:txBody>
        </p:sp>
        <p:sp>
          <p:nvSpPr>
            <p:cNvPr id="123" name="Google Shape;123;p2"/>
            <p:cNvSpPr/>
            <p:nvPr/>
          </p:nvSpPr>
          <p:spPr>
            <a:xfrm>
              <a:off x="6745124" y="2114620"/>
              <a:ext cx="4222557" cy="22005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 name="Google Shape;124;p2"/>
            <p:cNvSpPr txBox="1"/>
            <p:nvPr/>
          </p:nvSpPr>
          <p:spPr>
            <a:xfrm>
              <a:off x="6745124" y="2114620"/>
              <a:ext cx="4222557" cy="220057"/>
            </a:xfrm>
            <a:prstGeom prst="rect">
              <a:avLst/>
            </a:prstGeom>
            <a:noFill/>
            <a:ln>
              <a:noFill/>
            </a:ln>
          </p:spPr>
          <p:txBody>
            <a:bodyPr anchorCtr="0" anchor="t" bIns="38100" lIns="38100" spcFirstLastPara="1" rIns="38100" wrap="square" tIns="38100">
              <a:noAutofit/>
            </a:bodyPr>
            <a:lstStyle/>
            <a:p>
              <a:pPr indent="0" lvl="0" marL="0" marR="0" rtl="0" algn="l">
                <a:lnSpc>
                  <a:spcPct val="90000"/>
                </a:lnSpc>
                <a:spcBef>
                  <a:spcPts val="0"/>
                </a:spcBef>
                <a:spcAft>
                  <a:spcPts val="0"/>
                </a:spcAft>
                <a:buClr>
                  <a:schemeClr val="dk1"/>
                </a:buClr>
                <a:buSzPts val="1000"/>
                <a:buFont typeface="Calibri"/>
                <a:buNone/>
              </a:pPr>
              <a:r>
                <a:rPr b="0" i="0" lang="cs-CZ" sz="1100" u="none" cap="none" strike="noStrike">
                  <a:solidFill>
                    <a:schemeClr val="dk1"/>
                  </a:solidFill>
                  <a:latin typeface="Calibri"/>
                  <a:ea typeface="Calibri"/>
                  <a:cs typeface="Calibri"/>
                  <a:sym typeface="Calibri"/>
                </a:rPr>
                <a:t>dobře nastavené vnější podmínky</a:t>
              </a:r>
              <a:endParaRPr b="0" i="0" sz="1800" u="none" cap="none" strike="noStrike">
                <a:solidFill>
                  <a:srgbClr val="000000"/>
                </a:solidFill>
                <a:latin typeface="Arial"/>
                <a:ea typeface="Arial"/>
                <a:cs typeface="Arial"/>
                <a:sym typeface="Arial"/>
              </a:endParaRPr>
            </a:p>
          </p:txBody>
        </p:sp>
        <p:cxnSp>
          <p:nvCxnSpPr>
            <p:cNvPr id="125" name="Google Shape;125;p2"/>
            <p:cNvCxnSpPr/>
            <p:nvPr/>
          </p:nvCxnSpPr>
          <p:spPr>
            <a:xfrm>
              <a:off x="6580609" y="2334678"/>
              <a:ext cx="4222557"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6" name="Google Shape;126;p2"/>
            <p:cNvSpPr/>
            <p:nvPr/>
          </p:nvSpPr>
          <p:spPr>
            <a:xfrm>
              <a:off x="6745124" y="2334678"/>
              <a:ext cx="4222557" cy="22005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7" name="Google Shape;127;p2"/>
            <p:cNvSpPr txBox="1"/>
            <p:nvPr/>
          </p:nvSpPr>
          <p:spPr>
            <a:xfrm>
              <a:off x="6745124" y="2334678"/>
              <a:ext cx="4222557" cy="220057"/>
            </a:xfrm>
            <a:prstGeom prst="rect">
              <a:avLst/>
            </a:prstGeom>
            <a:noFill/>
            <a:ln>
              <a:noFill/>
            </a:ln>
          </p:spPr>
          <p:txBody>
            <a:bodyPr anchorCtr="0" anchor="t" bIns="38100" lIns="38100" spcFirstLastPara="1" rIns="38100" wrap="square" tIns="38100">
              <a:noAutofit/>
            </a:bodyPr>
            <a:lstStyle/>
            <a:p>
              <a:pPr indent="0" lvl="0" marL="0" marR="0" rtl="0" algn="l">
                <a:lnSpc>
                  <a:spcPct val="90000"/>
                </a:lnSpc>
                <a:spcBef>
                  <a:spcPts val="0"/>
                </a:spcBef>
                <a:spcAft>
                  <a:spcPts val="0"/>
                </a:spcAft>
                <a:buClr>
                  <a:schemeClr val="dk1"/>
                </a:buClr>
                <a:buSzPts val="1000"/>
                <a:buFont typeface="Calibri"/>
                <a:buNone/>
              </a:pPr>
              <a:r>
                <a:rPr b="0" i="0" lang="cs-CZ" sz="1100" u="none" cap="none" strike="noStrike">
                  <a:solidFill>
                    <a:schemeClr val="dk1"/>
                  </a:solidFill>
                  <a:latin typeface="Calibri"/>
                  <a:ea typeface="Calibri"/>
                  <a:cs typeface="Calibri"/>
                  <a:sym typeface="Calibri"/>
                </a:rPr>
                <a:t>firemní kultura</a:t>
              </a:r>
              <a:endParaRPr b="0" i="0" sz="1100" u="none" cap="none" strike="noStrike">
                <a:solidFill>
                  <a:schemeClr val="dk1"/>
                </a:solidFill>
                <a:latin typeface="Calibri"/>
                <a:ea typeface="Calibri"/>
                <a:cs typeface="Calibri"/>
                <a:sym typeface="Calibri"/>
              </a:endParaRPr>
            </a:p>
          </p:txBody>
        </p:sp>
        <p:cxnSp>
          <p:nvCxnSpPr>
            <p:cNvPr id="128" name="Google Shape;128;p2"/>
            <p:cNvCxnSpPr/>
            <p:nvPr/>
          </p:nvCxnSpPr>
          <p:spPr>
            <a:xfrm>
              <a:off x="6580609" y="2554736"/>
              <a:ext cx="4222557"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9" name="Google Shape;129;p2"/>
            <p:cNvSpPr/>
            <p:nvPr/>
          </p:nvSpPr>
          <p:spPr>
            <a:xfrm>
              <a:off x="6745124" y="2554736"/>
              <a:ext cx="4222557" cy="22005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0" name="Google Shape;130;p2"/>
            <p:cNvSpPr txBox="1"/>
            <p:nvPr/>
          </p:nvSpPr>
          <p:spPr>
            <a:xfrm>
              <a:off x="6745124" y="2554736"/>
              <a:ext cx="4222557" cy="220057"/>
            </a:xfrm>
            <a:prstGeom prst="rect">
              <a:avLst/>
            </a:prstGeom>
            <a:noFill/>
            <a:ln>
              <a:noFill/>
            </a:ln>
          </p:spPr>
          <p:txBody>
            <a:bodyPr anchorCtr="0" anchor="t" bIns="38100" lIns="38100" spcFirstLastPara="1" rIns="38100" wrap="square" tIns="38100">
              <a:noAutofit/>
            </a:bodyPr>
            <a:lstStyle/>
            <a:p>
              <a:pPr indent="0" lvl="0" marL="0" marR="0" rtl="0" algn="l">
                <a:lnSpc>
                  <a:spcPct val="90000"/>
                </a:lnSpc>
                <a:spcBef>
                  <a:spcPts val="0"/>
                </a:spcBef>
                <a:spcAft>
                  <a:spcPts val="0"/>
                </a:spcAft>
                <a:buClr>
                  <a:schemeClr val="dk1"/>
                </a:buClr>
                <a:buSzPts val="1000"/>
                <a:buFont typeface="Calibri"/>
                <a:buNone/>
              </a:pPr>
              <a:r>
                <a:rPr b="0" i="0" lang="cs-CZ" sz="1100" u="none" cap="none" strike="noStrike">
                  <a:solidFill>
                    <a:schemeClr val="dk1"/>
                  </a:solidFill>
                  <a:latin typeface="Calibri"/>
                  <a:ea typeface="Calibri"/>
                  <a:cs typeface="Calibri"/>
                  <a:sym typeface="Calibri"/>
                </a:rPr>
                <a:t>zásady proti mobbingu</a:t>
              </a:r>
              <a:endParaRPr b="0" i="0" sz="1800" u="none" cap="none" strike="noStrike">
                <a:solidFill>
                  <a:srgbClr val="000000"/>
                </a:solidFill>
                <a:latin typeface="Arial"/>
                <a:ea typeface="Arial"/>
                <a:cs typeface="Arial"/>
                <a:sym typeface="Arial"/>
              </a:endParaRPr>
            </a:p>
          </p:txBody>
        </p:sp>
        <p:cxnSp>
          <p:nvCxnSpPr>
            <p:cNvPr id="131" name="Google Shape;131;p2"/>
            <p:cNvCxnSpPr/>
            <p:nvPr/>
          </p:nvCxnSpPr>
          <p:spPr>
            <a:xfrm>
              <a:off x="2193536" y="277543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32" name="Google Shape;132;p2"/>
            <p:cNvSpPr/>
            <p:nvPr/>
          </p:nvSpPr>
          <p:spPr>
            <a:xfrm>
              <a:off x="2358051" y="2808480"/>
              <a:ext cx="4222557" cy="66081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3" name="Google Shape;133;p2"/>
            <p:cNvSpPr txBox="1"/>
            <p:nvPr/>
          </p:nvSpPr>
          <p:spPr>
            <a:xfrm>
              <a:off x="2358051" y="2808480"/>
              <a:ext cx="4222557" cy="66081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0" i="0" lang="cs-CZ" sz="2400" u="none" cap="none" strike="noStrike">
                  <a:solidFill>
                    <a:schemeClr val="dk1"/>
                  </a:solidFill>
                  <a:latin typeface="Calibri"/>
                  <a:ea typeface="Calibri"/>
                  <a:cs typeface="Calibri"/>
                  <a:sym typeface="Calibri"/>
                </a:rPr>
                <a:t>Preventivní opatření (mobbing)</a:t>
              </a:r>
              <a:endParaRPr b="0" i="0" sz="2400" u="none" cap="none" strike="noStrike">
                <a:solidFill>
                  <a:schemeClr val="dk1"/>
                </a:solidFill>
                <a:latin typeface="Calibri"/>
                <a:ea typeface="Calibri"/>
                <a:cs typeface="Calibri"/>
                <a:sym typeface="Calibri"/>
              </a:endParaRPr>
            </a:p>
          </p:txBody>
        </p:sp>
        <p:cxnSp>
          <p:nvCxnSpPr>
            <p:cNvPr id="134" name="Google Shape;134;p2"/>
            <p:cNvCxnSpPr/>
            <p:nvPr/>
          </p:nvCxnSpPr>
          <p:spPr>
            <a:xfrm>
              <a:off x="2193536" y="346929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35" name="Google Shape;135;p2"/>
            <p:cNvSpPr/>
            <p:nvPr/>
          </p:nvSpPr>
          <p:spPr>
            <a:xfrm>
              <a:off x="2358051" y="3502340"/>
              <a:ext cx="4222557" cy="66081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6" name="Google Shape;136;p2"/>
            <p:cNvSpPr txBox="1"/>
            <p:nvPr/>
          </p:nvSpPr>
          <p:spPr>
            <a:xfrm>
              <a:off x="2358051" y="3502340"/>
              <a:ext cx="4222557" cy="66081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0" i="0" lang="cs-CZ" sz="2400" u="none" cap="none" strike="noStrike">
                  <a:solidFill>
                    <a:schemeClr val="dk1"/>
                  </a:solidFill>
                  <a:latin typeface="Calibri"/>
                  <a:ea typeface="Calibri"/>
                  <a:cs typeface="Calibri"/>
                  <a:sym typeface="Calibri"/>
                </a:rPr>
                <a:t>Praktické příklady</a:t>
              </a:r>
              <a:endParaRPr b="0" i="0" sz="2400" u="none" cap="none" strike="noStrike">
                <a:solidFill>
                  <a:schemeClr val="dk1"/>
                </a:solidFill>
                <a:latin typeface="Calibri"/>
                <a:ea typeface="Calibri"/>
                <a:cs typeface="Calibri"/>
                <a:sym typeface="Calibri"/>
              </a:endParaRPr>
            </a:p>
          </p:txBody>
        </p:sp>
        <p:cxnSp>
          <p:nvCxnSpPr>
            <p:cNvPr id="137" name="Google Shape;137;p2"/>
            <p:cNvCxnSpPr/>
            <p:nvPr/>
          </p:nvCxnSpPr>
          <p:spPr>
            <a:xfrm>
              <a:off x="2193536" y="416315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38" name="Google Shape;138;p2"/>
            <p:cNvSpPr/>
            <p:nvPr/>
          </p:nvSpPr>
          <p:spPr>
            <a:xfrm>
              <a:off x="2358051" y="4196200"/>
              <a:ext cx="4222557" cy="66081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9" name="Google Shape;139;p2"/>
            <p:cNvSpPr txBox="1"/>
            <p:nvPr/>
          </p:nvSpPr>
          <p:spPr>
            <a:xfrm>
              <a:off x="2358051" y="4196200"/>
              <a:ext cx="4222557" cy="66081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0" i="0" lang="cs-CZ" sz="2400" u="none" cap="none" strike="noStrike">
                  <a:solidFill>
                    <a:schemeClr val="dk1"/>
                  </a:solidFill>
                  <a:latin typeface="Calibri"/>
                  <a:ea typeface="Calibri"/>
                  <a:cs typeface="Calibri"/>
                  <a:sym typeface="Calibri"/>
                </a:rPr>
                <a:t>Úkoly</a:t>
              </a:r>
              <a:endParaRPr b="0" i="0" sz="2400" u="none" cap="none" strike="noStrike">
                <a:solidFill>
                  <a:schemeClr val="dk1"/>
                </a:solidFill>
                <a:latin typeface="Calibri"/>
                <a:ea typeface="Calibri"/>
                <a:cs typeface="Calibri"/>
                <a:sym typeface="Calibri"/>
              </a:endParaRPr>
            </a:p>
          </p:txBody>
        </p:sp>
        <p:cxnSp>
          <p:nvCxnSpPr>
            <p:cNvPr id="140" name="Google Shape;140;p2"/>
            <p:cNvCxnSpPr/>
            <p:nvPr/>
          </p:nvCxnSpPr>
          <p:spPr>
            <a:xfrm>
              <a:off x="2193536" y="485701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grpSp>
    </p:spTree>
  </p:cSld>
  <p:clrMapOvr>
    <a:masterClrMapping/>
  </p:clrMapOvr>
  <p:transition spd="slow" p14:dur="1500">
    <p:split orient="ver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3"/>
          <p:cNvPicPr preferRelativeResize="0"/>
          <p:nvPr/>
        </p:nvPicPr>
        <p:blipFill rotWithShape="1">
          <a:blip r:embed="rId3">
            <a:alphaModFix/>
          </a:blip>
          <a:srcRect b="0" l="0" r="0" t="0"/>
          <a:stretch/>
        </p:blipFill>
        <p:spPr>
          <a:xfrm rot="5400000">
            <a:off x="4369368" y="4827450"/>
            <a:ext cx="1208650" cy="2848106"/>
          </a:xfrm>
          <a:prstGeom prst="rect">
            <a:avLst/>
          </a:prstGeom>
          <a:noFill/>
          <a:ln>
            <a:noFill/>
          </a:ln>
        </p:spPr>
      </p:pic>
      <p:pic>
        <p:nvPicPr>
          <p:cNvPr id="147" name="Google Shape;147;p3"/>
          <p:cNvPicPr preferRelativeResize="0"/>
          <p:nvPr/>
        </p:nvPicPr>
        <p:blipFill rotWithShape="1">
          <a:blip r:embed="rId4">
            <a:alphaModFix/>
          </a:blip>
          <a:srcRect b="0" l="0" r="0" t="0"/>
          <a:stretch/>
        </p:blipFill>
        <p:spPr>
          <a:xfrm rot="-5400000">
            <a:off x="5044893" y="-547764"/>
            <a:ext cx="962159" cy="2057687"/>
          </a:xfrm>
          <a:prstGeom prst="rect">
            <a:avLst/>
          </a:prstGeom>
          <a:noFill/>
          <a:ln>
            <a:noFill/>
          </a:ln>
        </p:spPr>
      </p:pic>
      <p:sp>
        <p:nvSpPr>
          <p:cNvPr id="148" name="Google Shape;148;p3"/>
          <p:cNvSpPr txBox="1"/>
          <p:nvPr>
            <p:ph type="title"/>
          </p:nvPr>
        </p:nvSpPr>
        <p:spPr>
          <a:xfrm>
            <a:off x="369791" y="265893"/>
            <a:ext cx="10515600" cy="77241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Calibri"/>
              <a:buNone/>
            </a:pPr>
            <a:r>
              <a:rPr b="1" lang="cs-CZ" sz="3600">
                <a:solidFill>
                  <a:schemeClr val="dk2"/>
                </a:solidFill>
              </a:rPr>
              <a:t>… něco je špatně….</a:t>
            </a:r>
            <a:endParaRPr b="1" sz="3600">
              <a:solidFill>
                <a:schemeClr val="dk2"/>
              </a:solidFill>
            </a:endParaRPr>
          </a:p>
        </p:txBody>
      </p:sp>
      <p:grpSp>
        <p:nvGrpSpPr>
          <p:cNvPr id="149" name="Google Shape;149;p3"/>
          <p:cNvGrpSpPr/>
          <p:nvPr/>
        </p:nvGrpSpPr>
        <p:grpSpPr>
          <a:xfrm>
            <a:off x="863807" y="1328743"/>
            <a:ext cx="4943252" cy="5025141"/>
            <a:chOff x="2502957" y="2464"/>
            <a:chExt cx="4943252" cy="5025141"/>
          </a:xfrm>
        </p:grpSpPr>
        <p:sp>
          <p:nvSpPr>
            <p:cNvPr id="150" name="Google Shape;150;p3"/>
            <p:cNvSpPr/>
            <p:nvPr/>
          </p:nvSpPr>
          <p:spPr>
            <a:xfrm>
              <a:off x="4298108" y="2464"/>
              <a:ext cx="1352950" cy="879418"/>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3"/>
            <p:cNvSpPr txBox="1"/>
            <p:nvPr/>
          </p:nvSpPr>
          <p:spPr>
            <a:xfrm>
              <a:off x="4341038" y="45394"/>
              <a:ext cx="1267090" cy="793558"/>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b="0" i="0" lang="cs-CZ" sz="1300" u="none" cap="none" strike="noStrike">
                  <a:solidFill>
                    <a:schemeClr val="lt1"/>
                  </a:solidFill>
                  <a:latin typeface="Calibri"/>
                  <a:ea typeface="Calibri"/>
                  <a:cs typeface="Calibri"/>
                  <a:sym typeface="Calibri"/>
                </a:rPr>
                <a:t>šikana</a:t>
              </a:r>
              <a:endParaRPr b="0" i="0" sz="1300" u="none" cap="none" strike="noStrike">
                <a:solidFill>
                  <a:schemeClr val="lt1"/>
                </a:solidFill>
                <a:latin typeface="Calibri"/>
                <a:ea typeface="Calibri"/>
                <a:cs typeface="Calibri"/>
                <a:sym typeface="Calibri"/>
              </a:endParaRPr>
            </a:p>
          </p:txBody>
        </p:sp>
        <p:sp>
          <p:nvSpPr>
            <p:cNvPr id="152" name="Google Shape;152;p3"/>
            <p:cNvSpPr/>
            <p:nvPr/>
          </p:nvSpPr>
          <p:spPr>
            <a:xfrm>
              <a:off x="2901722" y="442174"/>
              <a:ext cx="4145722" cy="4145722"/>
            </a:xfrm>
            <a:custGeom>
              <a:rect b="b" l="l" r="r" t="t"/>
              <a:pathLst>
                <a:path extrusionOk="0" h="120000" w="120000">
                  <a:moveTo>
                    <a:pt x="79831" y="3372"/>
                  </a:moveTo>
                  <a:lnTo>
                    <a:pt x="79831" y="3372"/>
                  </a:lnTo>
                  <a:cubicBezTo>
                    <a:pt x="88113" y="6272"/>
                    <a:pt x="95657" y="10954"/>
                    <a:pt x="101933" y="17086"/>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3"/>
            <p:cNvSpPr/>
            <p:nvPr/>
          </p:nvSpPr>
          <p:spPr>
            <a:xfrm>
              <a:off x="6093259" y="1038895"/>
              <a:ext cx="1352950" cy="879418"/>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3"/>
            <p:cNvSpPr txBox="1"/>
            <p:nvPr/>
          </p:nvSpPr>
          <p:spPr>
            <a:xfrm>
              <a:off x="6136189" y="1081825"/>
              <a:ext cx="1267090" cy="793558"/>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b="0" i="0" lang="cs-CZ" sz="1300" u="none" cap="none" strike="noStrike">
                  <a:solidFill>
                    <a:schemeClr val="lt1"/>
                  </a:solidFill>
                  <a:latin typeface="Calibri"/>
                  <a:ea typeface="Calibri"/>
                  <a:cs typeface="Calibri"/>
                  <a:sym typeface="Calibri"/>
                </a:rPr>
                <a:t>mobbing</a:t>
              </a:r>
              <a:endParaRPr b="0" i="0" sz="1400" u="none" cap="none" strike="noStrike">
                <a:solidFill>
                  <a:srgbClr val="000000"/>
                </a:solidFill>
                <a:latin typeface="Arial"/>
                <a:ea typeface="Arial"/>
                <a:cs typeface="Arial"/>
                <a:sym typeface="Arial"/>
              </a:endParaRPr>
            </a:p>
          </p:txBody>
        </p:sp>
        <p:sp>
          <p:nvSpPr>
            <p:cNvPr id="155" name="Google Shape;155;p3"/>
            <p:cNvSpPr/>
            <p:nvPr/>
          </p:nvSpPr>
          <p:spPr>
            <a:xfrm>
              <a:off x="2901722" y="442174"/>
              <a:ext cx="4145722" cy="4145722"/>
            </a:xfrm>
            <a:custGeom>
              <a:rect b="b" l="l" r="r" t="t"/>
              <a:pathLst>
                <a:path extrusionOk="0" h="120000" w="120000">
                  <a:moveTo>
                    <a:pt x="117559" y="43059"/>
                  </a:moveTo>
                  <a:lnTo>
                    <a:pt x="117559" y="43059"/>
                  </a:lnTo>
                  <a:cubicBezTo>
                    <a:pt x="120814" y="54119"/>
                    <a:pt x="120814" y="65882"/>
                    <a:pt x="117559" y="76942"/>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3"/>
            <p:cNvSpPr/>
            <p:nvPr/>
          </p:nvSpPr>
          <p:spPr>
            <a:xfrm>
              <a:off x="6093259" y="3111757"/>
              <a:ext cx="1352950" cy="879418"/>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3"/>
            <p:cNvSpPr txBox="1"/>
            <p:nvPr/>
          </p:nvSpPr>
          <p:spPr>
            <a:xfrm>
              <a:off x="6136189" y="3154687"/>
              <a:ext cx="1267090" cy="793558"/>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b="0" i="0" lang="cs-CZ" sz="1300" u="none" cap="none" strike="noStrike">
                  <a:solidFill>
                    <a:schemeClr val="lt1"/>
                  </a:solidFill>
                  <a:latin typeface="Calibri"/>
                  <a:ea typeface="Calibri"/>
                  <a:cs typeface="Calibri"/>
                  <a:sym typeface="Calibri"/>
                </a:rPr>
                <a:t>bossing</a:t>
              </a:r>
              <a:endParaRPr b="0" i="0" sz="1400" u="none" cap="none" strike="noStrike">
                <a:solidFill>
                  <a:srgbClr val="000000"/>
                </a:solidFill>
                <a:latin typeface="Arial"/>
                <a:ea typeface="Arial"/>
                <a:cs typeface="Arial"/>
                <a:sym typeface="Arial"/>
              </a:endParaRPr>
            </a:p>
          </p:txBody>
        </p:sp>
        <p:sp>
          <p:nvSpPr>
            <p:cNvPr id="158" name="Google Shape;158;p3"/>
            <p:cNvSpPr/>
            <p:nvPr/>
          </p:nvSpPr>
          <p:spPr>
            <a:xfrm>
              <a:off x="2901722" y="442174"/>
              <a:ext cx="4145722" cy="4145722"/>
            </a:xfrm>
            <a:custGeom>
              <a:rect b="b" l="l" r="r" t="t"/>
              <a:pathLst>
                <a:path extrusionOk="0" h="120000" w="120000">
                  <a:moveTo>
                    <a:pt x="101934" y="102913"/>
                  </a:moveTo>
                  <a:cubicBezTo>
                    <a:pt x="95658" y="109046"/>
                    <a:pt x="88113" y="113727"/>
                    <a:pt x="79832" y="116627"/>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3"/>
            <p:cNvSpPr/>
            <p:nvPr/>
          </p:nvSpPr>
          <p:spPr>
            <a:xfrm>
              <a:off x="4298108" y="4148187"/>
              <a:ext cx="1352950" cy="879418"/>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3"/>
            <p:cNvSpPr txBox="1"/>
            <p:nvPr/>
          </p:nvSpPr>
          <p:spPr>
            <a:xfrm>
              <a:off x="4341038" y="4191117"/>
              <a:ext cx="1267090" cy="793558"/>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b="0" i="0" lang="cs-CZ" sz="1300" u="none" cap="none" strike="noStrike">
                  <a:solidFill>
                    <a:schemeClr val="lt1"/>
                  </a:solidFill>
                  <a:latin typeface="Calibri"/>
                  <a:ea typeface="Calibri"/>
                  <a:cs typeface="Calibri"/>
                  <a:sym typeface="Calibri"/>
                </a:rPr>
                <a:t>staffing</a:t>
              </a:r>
              <a:endParaRPr b="0" i="0" sz="1400" u="none" cap="none" strike="noStrike">
                <a:solidFill>
                  <a:srgbClr val="000000"/>
                </a:solidFill>
                <a:latin typeface="Arial"/>
                <a:ea typeface="Arial"/>
                <a:cs typeface="Arial"/>
                <a:sym typeface="Arial"/>
              </a:endParaRPr>
            </a:p>
          </p:txBody>
        </p:sp>
        <p:sp>
          <p:nvSpPr>
            <p:cNvPr id="161" name="Google Shape;161;p3"/>
            <p:cNvSpPr/>
            <p:nvPr/>
          </p:nvSpPr>
          <p:spPr>
            <a:xfrm>
              <a:off x="2901722" y="442174"/>
              <a:ext cx="4145722" cy="4145722"/>
            </a:xfrm>
            <a:custGeom>
              <a:rect b="b" l="l" r="r" t="t"/>
              <a:pathLst>
                <a:path extrusionOk="0" h="120000" w="120000">
                  <a:moveTo>
                    <a:pt x="40169" y="116628"/>
                  </a:moveTo>
                  <a:lnTo>
                    <a:pt x="40169" y="116628"/>
                  </a:lnTo>
                  <a:cubicBezTo>
                    <a:pt x="31887" y="113728"/>
                    <a:pt x="24343" y="109046"/>
                    <a:pt x="18067" y="102914"/>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3"/>
            <p:cNvSpPr/>
            <p:nvPr/>
          </p:nvSpPr>
          <p:spPr>
            <a:xfrm>
              <a:off x="2502957" y="3111757"/>
              <a:ext cx="1352950" cy="879418"/>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3"/>
            <p:cNvSpPr txBox="1"/>
            <p:nvPr/>
          </p:nvSpPr>
          <p:spPr>
            <a:xfrm>
              <a:off x="2545887" y="3154687"/>
              <a:ext cx="1267090" cy="793558"/>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b="0" i="0" lang="cs-CZ" sz="1300" u="none" cap="none" strike="noStrike">
                  <a:solidFill>
                    <a:schemeClr val="lt1"/>
                  </a:solidFill>
                  <a:latin typeface="Calibri"/>
                  <a:ea typeface="Calibri"/>
                  <a:cs typeface="Calibri"/>
                  <a:sym typeface="Calibri"/>
                </a:rPr>
                <a:t>obtěžování</a:t>
              </a:r>
              <a:endParaRPr b="0" i="0" sz="1400" u="none" cap="none" strike="noStrike">
                <a:solidFill>
                  <a:srgbClr val="000000"/>
                </a:solidFill>
                <a:latin typeface="Arial"/>
                <a:ea typeface="Arial"/>
                <a:cs typeface="Arial"/>
                <a:sym typeface="Arial"/>
              </a:endParaRPr>
            </a:p>
          </p:txBody>
        </p:sp>
        <p:sp>
          <p:nvSpPr>
            <p:cNvPr id="164" name="Google Shape;164;p3"/>
            <p:cNvSpPr/>
            <p:nvPr/>
          </p:nvSpPr>
          <p:spPr>
            <a:xfrm>
              <a:off x="2901722" y="442174"/>
              <a:ext cx="4145722" cy="4145722"/>
            </a:xfrm>
            <a:custGeom>
              <a:rect b="b" l="l" r="r" t="t"/>
              <a:pathLst>
                <a:path extrusionOk="0" h="120000" w="120000">
                  <a:moveTo>
                    <a:pt x="2441" y="76941"/>
                  </a:moveTo>
                  <a:cubicBezTo>
                    <a:pt x="-814" y="65881"/>
                    <a:pt x="-814" y="54118"/>
                    <a:pt x="2441" y="43058"/>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3"/>
            <p:cNvSpPr/>
            <p:nvPr/>
          </p:nvSpPr>
          <p:spPr>
            <a:xfrm>
              <a:off x="2502957" y="1038895"/>
              <a:ext cx="1352950" cy="879418"/>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3"/>
            <p:cNvSpPr txBox="1"/>
            <p:nvPr/>
          </p:nvSpPr>
          <p:spPr>
            <a:xfrm>
              <a:off x="2545887" y="1081825"/>
              <a:ext cx="1267090" cy="793558"/>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b="0" i="0" lang="cs-CZ" sz="1300" u="none" cap="none" strike="noStrike">
                  <a:solidFill>
                    <a:schemeClr val="lt1"/>
                  </a:solidFill>
                  <a:latin typeface="Calibri"/>
                  <a:ea typeface="Calibri"/>
                  <a:cs typeface="Calibri"/>
                  <a:sym typeface="Calibri"/>
                </a:rPr>
                <a:t>psychologický teror</a:t>
              </a:r>
              <a:endParaRPr b="0" i="0" sz="1400" u="none" cap="none" strike="noStrike">
                <a:solidFill>
                  <a:srgbClr val="000000"/>
                </a:solidFill>
                <a:latin typeface="Arial"/>
                <a:ea typeface="Arial"/>
                <a:cs typeface="Arial"/>
                <a:sym typeface="Arial"/>
              </a:endParaRPr>
            </a:p>
          </p:txBody>
        </p:sp>
        <p:sp>
          <p:nvSpPr>
            <p:cNvPr id="167" name="Google Shape;167;p3"/>
            <p:cNvSpPr/>
            <p:nvPr/>
          </p:nvSpPr>
          <p:spPr>
            <a:xfrm>
              <a:off x="2901722" y="442174"/>
              <a:ext cx="4145722" cy="4145722"/>
            </a:xfrm>
            <a:custGeom>
              <a:rect b="b" l="l" r="r" t="t"/>
              <a:pathLst>
                <a:path extrusionOk="0" h="120000" w="120000">
                  <a:moveTo>
                    <a:pt x="18066" y="17087"/>
                  </a:moveTo>
                  <a:lnTo>
                    <a:pt x="18066" y="17087"/>
                  </a:lnTo>
                  <a:cubicBezTo>
                    <a:pt x="24342" y="10954"/>
                    <a:pt x="31887" y="6273"/>
                    <a:pt x="40168" y="3373"/>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8" name="Google Shape;168;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cs-CZ"/>
              <a:t>‹#›</a:t>
            </a:fld>
            <a:endParaRPr/>
          </a:p>
        </p:txBody>
      </p:sp>
      <p:sp>
        <p:nvSpPr>
          <p:cNvPr id="169" name="Google Shape;169;p3"/>
          <p:cNvSpPr txBox="1"/>
          <p:nvPr/>
        </p:nvSpPr>
        <p:spPr>
          <a:xfrm>
            <a:off x="369791" y="6398825"/>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cs-CZ"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170" name="Google Shape;170;p3"/>
          <p:cNvPicPr preferRelativeResize="0"/>
          <p:nvPr/>
        </p:nvPicPr>
        <p:blipFill rotWithShape="1">
          <a:blip r:embed="rId5">
            <a:alphaModFix/>
          </a:blip>
          <a:srcRect b="0" l="0" r="0" t="0"/>
          <a:stretch/>
        </p:blipFill>
        <p:spPr>
          <a:xfrm>
            <a:off x="6397746" y="0"/>
            <a:ext cx="5794254" cy="6880076"/>
          </a:xfrm>
          <a:prstGeom prst="rect">
            <a:avLst/>
          </a:prstGeom>
          <a:noFill/>
          <a:ln>
            <a:noFill/>
          </a:ln>
        </p:spPr>
      </p:pic>
    </p:spTree>
  </p:cSld>
  <p:clrMapOvr>
    <a:masterClrMapping/>
  </p:clrMapOvr>
  <p:transition spd="slow">
    <p:wipe dir="l"/>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pic>
        <p:nvPicPr>
          <p:cNvPr id="176" name="Google Shape;176;p4"/>
          <p:cNvPicPr preferRelativeResize="0"/>
          <p:nvPr/>
        </p:nvPicPr>
        <p:blipFill rotWithShape="1">
          <a:blip r:embed="rId3">
            <a:alphaModFix/>
          </a:blip>
          <a:srcRect b="0" l="0" r="0" t="0"/>
          <a:stretch/>
        </p:blipFill>
        <p:spPr>
          <a:xfrm>
            <a:off x="11112133" y="2245564"/>
            <a:ext cx="1076817" cy="2537451"/>
          </a:xfrm>
          <a:prstGeom prst="rect">
            <a:avLst/>
          </a:prstGeom>
          <a:noFill/>
          <a:ln>
            <a:noFill/>
          </a:ln>
        </p:spPr>
      </p:pic>
      <p:sp>
        <p:nvSpPr>
          <p:cNvPr id="177" name="Google Shape;177;p4"/>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8" name="Google Shape;178;p4"/>
          <p:cNvSpPr/>
          <p:nvPr/>
        </p:nvSpPr>
        <p:spPr>
          <a:xfrm flipH="1">
            <a:off x="5125019" y="0"/>
            <a:ext cx="7066978" cy="6858000"/>
          </a:xfrm>
          <a:prstGeom prst="rect">
            <a:avLst/>
          </a:prstGeom>
          <a:gradFill>
            <a:gsLst>
              <a:gs pos="0">
                <a:srgbClr val="FFFFFF">
                  <a:alpha val="0"/>
                </a:srgbClr>
              </a:gs>
              <a:gs pos="19000">
                <a:srgbClr val="FFFFFF">
                  <a:alpha val="37254"/>
                </a:srgbClr>
              </a:gs>
              <a:gs pos="35000">
                <a:srgbClr val="FFFFFF">
                  <a:alpha val="76470"/>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179" name="Google Shape;179;p4"/>
          <p:cNvGrpSpPr/>
          <p:nvPr/>
        </p:nvGrpSpPr>
        <p:grpSpPr>
          <a:xfrm>
            <a:off x="5121974" y="1584059"/>
            <a:ext cx="6481296" cy="4051063"/>
            <a:chOff x="0" y="600833"/>
            <a:chExt cx="6481296" cy="4051063"/>
          </a:xfrm>
        </p:grpSpPr>
        <p:sp>
          <p:nvSpPr>
            <p:cNvPr id="180" name="Google Shape;180;p4"/>
            <p:cNvSpPr/>
            <p:nvPr/>
          </p:nvSpPr>
          <p:spPr>
            <a:xfrm>
              <a:off x="0" y="600833"/>
              <a:ext cx="4050161" cy="4051063"/>
            </a:xfrm>
            <a:custGeom>
              <a:rect b="b" l="l" r="r" t="t"/>
              <a:pathLst>
                <a:path extrusionOk="0" h="120000" w="120000">
                  <a:moveTo>
                    <a:pt x="8412" y="60000"/>
                  </a:moveTo>
                  <a:lnTo>
                    <a:pt x="8412" y="60000"/>
                  </a:lnTo>
                  <a:cubicBezTo>
                    <a:pt x="8412" y="33895"/>
                    <a:pt x="27911" y="11904"/>
                    <a:pt x="53828" y="8781"/>
                  </a:cubicBezTo>
                  <a:cubicBezTo>
                    <a:pt x="79744" y="5657"/>
                    <a:pt x="103909" y="22386"/>
                    <a:pt x="110111" y="47743"/>
                  </a:cubicBezTo>
                  <a:cubicBezTo>
                    <a:pt x="116313" y="73101"/>
                    <a:pt x="102596" y="99095"/>
                    <a:pt x="78164" y="108286"/>
                  </a:cubicBezTo>
                  <a:cubicBezTo>
                    <a:pt x="53732" y="117478"/>
                    <a:pt x="26284" y="106969"/>
                    <a:pt x="14236" y="83812"/>
                  </a:cubicBezTo>
                  <a:lnTo>
                    <a:pt x="6300" y="85348"/>
                  </a:lnTo>
                  <a:lnTo>
                    <a:pt x="15821" y="68555"/>
                  </a:lnTo>
                  <a:lnTo>
                    <a:pt x="35752" y="79645"/>
                  </a:lnTo>
                  <a:lnTo>
                    <a:pt x="27939" y="81158"/>
                  </a:lnTo>
                  <a:cubicBezTo>
                    <a:pt x="38435" y="97068"/>
                    <a:pt x="59008" y="102874"/>
                    <a:pt x="76272" y="94799"/>
                  </a:cubicBezTo>
                  <a:cubicBezTo>
                    <a:pt x="93536" y="86725"/>
                    <a:pt x="102270" y="67211"/>
                    <a:pt x="96790" y="48955"/>
                  </a:cubicBezTo>
                  <a:cubicBezTo>
                    <a:pt x="91310" y="30698"/>
                    <a:pt x="73275" y="19221"/>
                    <a:pt x="54419" y="21991"/>
                  </a:cubicBezTo>
                  <a:cubicBezTo>
                    <a:pt x="35562" y="24760"/>
                    <a:pt x="21588" y="40939"/>
                    <a:pt x="21588" y="60000"/>
                  </a:cubicBezTo>
                  <a:close/>
                </a:path>
              </a:pathLst>
            </a:cu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4"/>
            <p:cNvSpPr/>
            <p:nvPr/>
          </p:nvSpPr>
          <p:spPr>
            <a:xfrm>
              <a:off x="4050810" y="1808455"/>
              <a:ext cx="2430486" cy="162083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4"/>
            <p:cNvSpPr/>
            <p:nvPr/>
          </p:nvSpPr>
          <p:spPr>
            <a:xfrm>
              <a:off x="894418" y="2067318"/>
              <a:ext cx="2260027" cy="112984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4"/>
            <p:cNvSpPr txBox="1"/>
            <p:nvPr/>
          </p:nvSpPr>
          <p:spPr>
            <a:xfrm>
              <a:off x="894418" y="2067318"/>
              <a:ext cx="2260027" cy="1129841"/>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dk1"/>
                </a:buClr>
                <a:buSzPts val="2600"/>
                <a:buFont typeface="Calibri"/>
                <a:buNone/>
              </a:pPr>
              <a:r>
                <a:rPr b="0" i="0" lang="cs-CZ" sz="2600" u="none" cap="none" strike="noStrike">
                  <a:solidFill>
                    <a:schemeClr val="dk1"/>
                  </a:solidFill>
                  <a:latin typeface="Calibri"/>
                  <a:ea typeface="Calibri"/>
                  <a:cs typeface="Calibri"/>
                  <a:sym typeface="Calibri"/>
                </a:rPr>
                <a:t>Negativní dopady šikany na zaměstnance</a:t>
              </a:r>
              <a:endParaRPr b="0" i="0" sz="2600" u="none" cap="none" strike="noStrike">
                <a:solidFill>
                  <a:schemeClr val="dk1"/>
                </a:solidFill>
                <a:latin typeface="Calibri"/>
                <a:ea typeface="Calibri"/>
                <a:cs typeface="Calibri"/>
                <a:sym typeface="Calibri"/>
              </a:endParaRPr>
            </a:p>
          </p:txBody>
        </p:sp>
        <p:sp>
          <p:nvSpPr>
            <p:cNvPr id="184" name="Google Shape;184;p4"/>
            <p:cNvSpPr txBox="1"/>
            <p:nvPr/>
          </p:nvSpPr>
          <p:spPr>
            <a:xfrm>
              <a:off x="3813682" y="1690526"/>
              <a:ext cx="2667614" cy="1738759"/>
            </a:xfrm>
            <a:prstGeom prst="rect">
              <a:avLst/>
            </a:prstGeom>
            <a:noFill/>
            <a:ln>
              <a:noFill/>
            </a:ln>
          </p:spPr>
          <p:txBody>
            <a:bodyPr anchorCtr="0" anchor="ctr" bIns="13950" lIns="13950" spcFirstLastPara="1" rIns="13950" wrap="square" tIns="13950">
              <a:noAutofit/>
            </a:bodyPr>
            <a:lstStyle/>
            <a:p>
              <a:pPr indent="-171450" lvl="1" marL="171450" marR="0" rtl="0" algn="l">
                <a:lnSpc>
                  <a:spcPct val="90000"/>
                </a:lnSpc>
                <a:spcBef>
                  <a:spcPts val="0"/>
                </a:spcBef>
                <a:spcAft>
                  <a:spcPts val="0"/>
                </a:spcAft>
                <a:buClr>
                  <a:schemeClr val="dk1"/>
                </a:buClr>
                <a:buSzPts val="1700"/>
                <a:buFont typeface="Calibri"/>
                <a:buChar char="•"/>
              </a:pPr>
              <a:r>
                <a:rPr b="0" i="0" lang="cs-CZ" sz="2000" u="none" cap="none" strike="noStrike">
                  <a:solidFill>
                    <a:schemeClr val="dk1"/>
                  </a:solidFill>
                  <a:latin typeface="Calibri"/>
                  <a:ea typeface="Calibri"/>
                  <a:cs typeface="Calibri"/>
                  <a:sym typeface="Calibri"/>
                </a:rPr>
                <a:t>Psychologické</a:t>
              </a:r>
              <a:endParaRPr/>
            </a:p>
            <a:p>
              <a:pPr indent="-171450" lvl="1" marL="171450" marR="0" rtl="0" algn="l">
                <a:lnSpc>
                  <a:spcPct val="90000"/>
                </a:lnSpc>
                <a:spcBef>
                  <a:spcPts val="0"/>
                </a:spcBef>
                <a:spcAft>
                  <a:spcPts val="0"/>
                </a:spcAft>
                <a:buClr>
                  <a:schemeClr val="dk1"/>
                </a:buClr>
                <a:buSzPts val="1700"/>
                <a:buFont typeface="Calibri"/>
                <a:buChar char="•"/>
              </a:pPr>
              <a:r>
                <a:rPr b="0" i="0" lang="cs-CZ" sz="2000" u="none" cap="none" strike="noStrike">
                  <a:solidFill>
                    <a:schemeClr val="dk1"/>
                  </a:solidFill>
                  <a:latin typeface="Calibri"/>
                  <a:ea typeface="Calibri"/>
                  <a:cs typeface="Calibri"/>
                  <a:sym typeface="Calibri"/>
                </a:rPr>
                <a:t>Zdravotní stav</a:t>
              </a:r>
              <a:endParaRPr/>
            </a:p>
            <a:p>
              <a:pPr indent="-171450" lvl="1" marL="171450" marR="0" rtl="0" algn="l">
                <a:lnSpc>
                  <a:spcPct val="90000"/>
                </a:lnSpc>
                <a:spcBef>
                  <a:spcPts val="0"/>
                </a:spcBef>
                <a:spcAft>
                  <a:spcPts val="0"/>
                </a:spcAft>
                <a:buClr>
                  <a:schemeClr val="dk1"/>
                </a:buClr>
                <a:buSzPts val="1700"/>
                <a:buFont typeface="Calibri"/>
                <a:buChar char="•"/>
              </a:pPr>
              <a:r>
                <a:rPr b="0" i="0" lang="cs-CZ" sz="2000" u="none" cap="none" strike="noStrike">
                  <a:solidFill>
                    <a:schemeClr val="dk1"/>
                  </a:solidFill>
                  <a:latin typeface="Calibri"/>
                  <a:ea typeface="Calibri"/>
                  <a:cs typeface="Calibri"/>
                  <a:sym typeface="Calibri"/>
                </a:rPr>
                <a:t>Dlouhodobý vliv na soukromý život</a:t>
              </a:r>
              <a:endParaRPr/>
            </a:p>
            <a:p>
              <a:pPr indent="-171450" lvl="1" marL="171450" marR="0" rtl="0" algn="l">
                <a:lnSpc>
                  <a:spcPct val="90000"/>
                </a:lnSpc>
                <a:spcBef>
                  <a:spcPts val="0"/>
                </a:spcBef>
                <a:spcAft>
                  <a:spcPts val="0"/>
                </a:spcAft>
                <a:buClr>
                  <a:schemeClr val="dk1"/>
                </a:buClr>
                <a:buSzPts val="1700"/>
                <a:buFont typeface="Calibri"/>
                <a:buChar char="•"/>
              </a:pPr>
              <a:r>
                <a:rPr b="0" i="0" lang="cs-CZ" sz="2000" u="none" cap="none" strike="noStrike">
                  <a:solidFill>
                    <a:schemeClr val="dk1"/>
                  </a:solidFill>
                  <a:latin typeface="Calibri"/>
                  <a:ea typeface="Calibri"/>
                  <a:cs typeface="Calibri"/>
                  <a:sym typeface="Calibri"/>
                </a:rPr>
                <a:t>Výskyt sebevražedného chování</a:t>
              </a:r>
              <a:endParaRPr b="0" i="0" sz="2000" u="none" cap="none" strike="noStrike">
                <a:solidFill>
                  <a:schemeClr val="dk1"/>
                </a:solidFill>
                <a:latin typeface="Calibri"/>
                <a:ea typeface="Calibri"/>
                <a:cs typeface="Calibri"/>
                <a:sym typeface="Calibri"/>
              </a:endParaRPr>
            </a:p>
          </p:txBody>
        </p:sp>
      </p:grpSp>
      <p:pic>
        <p:nvPicPr>
          <p:cNvPr descr="Obsah obrázku zeď, osoba, interiér&#10;&#10;Popis byl vytvořen automaticky" id="185" name="Google Shape;185;p4"/>
          <p:cNvPicPr preferRelativeResize="0"/>
          <p:nvPr/>
        </p:nvPicPr>
        <p:blipFill rotWithShape="1">
          <a:blip r:embed="rId4">
            <a:alphaModFix/>
          </a:blip>
          <a:srcRect b="-1" l="0" r="-1" t="1709"/>
          <a:stretch/>
        </p:blipFill>
        <p:spPr>
          <a:xfrm>
            <a:off x="1" y="10"/>
            <a:ext cx="4657344" cy="685799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pic>
        <p:nvPicPr>
          <p:cNvPr id="186" name="Google Shape;186;p4"/>
          <p:cNvPicPr preferRelativeResize="0"/>
          <p:nvPr/>
        </p:nvPicPr>
        <p:blipFill rotWithShape="1">
          <a:blip r:embed="rId5">
            <a:alphaModFix/>
          </a:blip>
          <a:srcRect b="0" l="0" r="0" t="0"/>
          <a:stretch/>
        </p:blipFill>
        <p:spPr>
          <a:xfrm>
            <a:off x="11226792" y="109974"/>
            <a:ext cx="962159" cy="2057687"/>
          </a:xfrm>
          <a:prstGeom prst="rect">
            <a:avLst/>
          </a:prstGeom>
          <a:noFill/>
          <a:ln>
            <a:noFill/>
          </a:ln>
        </p:spPr>
      </p:pic>
      <p:pic>
        <p:nvPicPr>
          <p:cNvPr id="187" name="Google Shape;187;p4"/>
          <p:cNvPicPr preferRelativeResize="0"/>
          <p:nvPr/>
        </p:nvPicPr>
        <p:blipFill rotWithShape="1">
          <a:blip r:embed="rId3">
            <a:alphaModFix/>
          </a:blip>
          <a:srcRect b="0" l="0" r="0" t="0"/>
          <a:stretch/>
        </p:blipFill>
        <p:spPr>
          <a:xfrm rot="5400000">
            <a:off x="5884269" y="4573024"/>
            <a:ext cx="1361550" cy="3208405"/>
          </a:xfrm>
          <a:prstGeom prst="rect">
            <a:avLst/>
          </a:prstGeom>
          <a:noFill/>
          <a:ln>
            <a:noFill/>
          </a:ln>
        </p:spPr>
      </p:pic>
    </p:spTree>
  </p:cSld>
  <p:clrMapOvr>
    <a:masterClrMapping/>
  </p:clrMapOvr>
  <p:transition spd="slow" p14:dur="1500">
    <p:split orient="ver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 name="Shape 192"/>
        <p:cNvGrpSpPr/>
        <p:nvPr/>
      </p:nvGrpSpPr>
      <p:grpSpPr>
        <a:xfrm>
          <a:off x="0" y="0"/>
          <a:ext cx="0" cy="0"/>
          <a:chOff x="0" y="0"/>
          <a:chExt cx="0" cy="0"/>
        </a:xfrm>
      </p:grpSpPr>
      <p:sp>
        <p:nvSpPr>
          <p:cNvPr id="193" name="Google Shape;193;p5"/>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4" name="Google Shape;194;p5"/>
          <p:cNvSpPr/>
          <p:nvPr/>
        </p:nvSpPr>
        <p:spPr>
          <a:xfrm flipH="1">
            <a:off x="5125019" y="0"/>
            <a:ext cx="7066978" cy="6858000"/>
          </a:xfrm>
          <a:prstGeom prst="rect">
            <a:avLst/>
          </a:prstGeom>
          <a:gradFill>
            <a:gsLst>
              <a:gs pos="0">
                <a:srgbClr val="FFFFFF">
                  <a:alpha val="0"/>
                </a:srgbClr>
              </a:gs>
              <a:gs pos="19000">
                <a:srgbClr val="FFFFFF">
                  <a:alpha val="37254"/>
                </a:srgbClr>
              </a:gs>
              <a:gs pos="35000">
                <a:srgbClr val="FFFFFF">
                  <a:alpha val="76470"/>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5" name="Google Shape;195;p5"/>
          <p:cNvSpPr txBox="1"/>
          <p:nvPr/>
        </p:nvSpPr>
        <p:spPr>
          <a:xfrm>
            <a:off x="640080" y="325369"/>
            <a:ext cx="4368602" cy="195684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200"/>
              <a:buFont typeface="Calibri"/>
              <a:buNone/>
            </a:pPr>
            <a:br>
              <a:rPr b="0" i="0" lang="cs-CZ" sz="4200" u="none" cap="none" strike="noStrike">
                <a:solidFill>
                  <a:schemeClr val="dk1"/>
                </a:solidFill>
                <a:latin typeface="Calibri"/>
                <a:ea typeface="Calibri"/>
                <a:cs typeface="Calibri"/>
                <a:sym typeface="Calibri"/>
              </a:rPr>
            </a:br>
            <a:endParaRPr b="1" i="0" sz="4200" u="none" cap="none" strike="noStrike">
              <a:solidFill>
                <a:schemeClr val="dk1"/>
              </a:solidFill>
              <a:latin typeface="Calibri"/>
              <a:ea typeface="Calibri"/>
              <a:cs typeface="Calibri"/>
              <a:sym typeface="Calibri"/>
            </a:endParaRPr>
          </a:p>
        </p:txBody>
      </p:sp>
      <p:grpSp>
        <p:nvGrpSpPr>
          <p:cNvPr id="196" name="Google Shape;196;p5"/>
          <p:cNvGrpSpPr/>
          <p:nvPr/>
        </p:nvGrpSpPr>
        <p:grpSpPr>
          <a:xfrm>
            <a:off x="-54556" y="928301"/>
            <a:ext cx="6710828" cy="4833402"/>
            <a:chOff x="97509" y="348198"/>
            <a:chExt cx="6710828" cy="4833402"/>
          </a:xfrm>
        </p:grpSpPr>
        <p:sp>
          <p:nvSpPr>
            <p:cNvPr id="197" name="Google Shape;197;p5"/>
            <p:cNvSpPr/>
            <p:nvPr/>
          </p:nvSpPr>
          <p:spPr>
            <a:xfrm>
              <a:off x="97509" y="682388"/>
              <a:ext cx="4053618" cy="4053602"/>
            </a:xfrm>
            <a:custGeom>
              <a:rect b="b" l="l" r="r" t="t"/>
              <a:pathLst>
                <a:path extrusionOk="0" h="120000" w="120000">
                  <a:moveTo>
                    <a:pt x="8412" y="60000"/>
                  </a:moveTo>
                  <a:lnTo>
                    <a:pt x="8412" y="60000"/>
                  </a:lnTo>
                  <a:cubicBezTo>
                    <a:pt x="8412" y="33897"/>
                    <a:pt x="27910" y="11907"/>
                    <a:pt x="53826" y="8783"/>
                  </a:cubicBezTo>
                  <a:cubicBezTo>
                    <a:pt x="79742" y="5659"/>
                    <a:pt x="103907" y="22385"/>
                    <a:pt x="110110" y="47741"/>
                  </a:cubicBezTo>
                  <a:cubicBezTo>
                    <a:pt x="116313" y="73097"/>
                    <a:pt x="102599" y="99090"/>
                    <a:pt x="78168" y="108283"/>
                  </a:cubicBezTo>
                  <a:cubicBezTo>
                    <a:pt x="53736" y="117476"/>
                    <a:pt x="26289" y="106971"/>
                    <a:pt x="14238" y="83815"/>
                  </a:cubicBezTo>
                  <a:lnTo>
                    <a:pt x="6303" y="85352"/>
                  </a:lnTo>
                  <a:lnTo>
                    <a:pt x="15821" y="68557"/>
                  </a:lnTo>
                  <a:lnTo>
                    <a:pt x="35755" y="79648"/>
                  </a:lnTo>
                  <a:lnTo>
                    <a:pt x="27942" y="81161"/>
                  </a:lnTo>
                  <a:lnTo>
                    <a:pt x="27942" y="81161"/>
                  </a:lnTo>
                  <a:cubicBezTo>
                    <a:pt x="38441" y="97066"/>
                    <a:pt x="59015" y="102869"/>
                    <a:pt x="76277" y="94793"/>
                  </a:cubicBezTo>
                  <a:cubicBezTo>
                    <a:pt x="93539" y="86717"/>
                    <a:pt x="102270" y="67205"/>
                    <a:pt x="96789" y="48953"/>
                  </a:cubicBezTo>
                  <a:cubicBezTo>
                    <a:pt x="91308" y="30700"/>
                    <a:pt x="73273" y="19226"/>
                    <a:pt x="54417" y="21996"/>
                  </a:cubicBezTo>
                  <a:cubicBezTo>
                    <a:pt x="35561" y="24766"/>
                    <a:pt x="21588" y="40942"/>
                    <a:pt x="21588" y="60000"/>
                  </a:cubicBezTo>
                  <a:close/>
                </a:path>
              </a:pathLst>
            </a:cu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5"/>
            <p:cNvSpPr/>
            <p:nvPr/>
          </p:nvSpPr>
          <p:spPr>
            <a:xfrm>
              <a:off x="4064687" y="348198"/>
              <a:ext cx="2743650" cy="483340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5"/>
            <p:cNvSpPr txBox="1"/>
            <p:nvPr/>
          </p:nvSpPr>
          <p:spPr>
            <a:xfrm>
              <a:off x="3998828" y="348198"/>
              <a:ext cx="2573087" cy="4833402"/>
            </a:xfrm>
            <a:prstGeom prst="rect">
              <a:avLst/>
            </a:prstGeom>
            <a:noFill/>
            <a:ln>
              <a:noFill/>
            </a:ln>
          </p:spPr>
          <p:txBody>
            <a:bodyPr anchorCtr="0" anchor="ctr" bIns="10775" lIns="10775" spcFirstLastPara="1" rIns="10775" wrap="square" tIns="10775">
              <a:noAutofit/>
            </a:bodyPr>
            <a:lstStyle/>
            <a:p>
              <a:pPr indent="-171450" lvl="1" marL="171450" marR="0" rtl="0" algn="l">
                <a:lnSpc>
                  <a:spcPct val="90000"/>
                </a:lnSpc>
                <a:spcBef>
                  <a:spcPts val="0"/>
                </a:spcBef>
                <a:spcAft>
                  <a:spcPts val="0"/>
                </a:spcAft>
                <a:buClr>
                  <a:schemeClr val="dk1"/>
                </a:buClr>
                <a:buSzPts val="1700"/>
                <a:buFont typeface="Calibri"/>
                <a:buChar char="•"/>
              </a:pPr>
              <a:r>
                <a:rPr b="0" i="0" lang="cs-CZ" sz="1800" u="none" cap="none" strike="noStrike">
                  <a:solidFill>
                    <a:schemeClr val="dk1"/>
                  </a:solidFill>
                  <a:latin typeface="Calibri"/>
                  <a:ea typeface="Calibri"/>
                  <a:cs typeface="Calibri"/>
                  <a:sym typeface="Calibri"/>
                </a:rPr>
                <a:t>předčasný odchod do důchodu</a:t>
              </a:r>
              <a:endParaRPr/>
            </a:p>
            <a:p>
              <a:pPr indent="-171450" lvl="1" marL="171450" marR="0" rtl="0" algn="l">
                <a:lnSpc>
                  <a:spcPct val="90000"/>
                </a:lnSpc>
                <a:spcBef>
                  <a:spcPts val="0"/>
                </a:spcBef>
                <a:spcAft>
                  <a:spcPts val="0"/>
                </a:spcAft>
                <a:buClr>
                  <a:schemeClr val="dk1"/>
                </a:buClr>
                <a:buSzPts val="1700"/>
                <a:buFont typeface="Calibri"/>
                <a:buChar char="•"/>
              </a:pPr>
              <a:r>
                <a:rPr b="0" i="0" lang="cs-CZ" sz="1800" u="none" cap="none" strike="noStrike">
                  <a:solidFill>
                    <a:schemeClr val="dk1"/>
                  </a:solidFill>
                  <a:latin typeface="Calibri"/>
                  <a:ea typeface="Calibri"/>
                  <a:cs typeface="Calibri"/>
                  <a:sym typeface="Calibri"/>
                </a:rPr>
                <a:t>zvýšení nemocnosti</a:t>
              </a:r>
              <a:endParaRPr/>
            </a:p>
            <a:p>
              <a:pPr indent="-171450" lvl="1" marL="171450" marR="0" rtl="0" algn="l">
                <a:lnSpc>
                  <a:spcPct val="90000"/>
                </a:lnSpc>
                <a:spcBef>
                  <a:spcPts val="0"/>
                </a:spcBef>
                <a:spcAft>
                  <a:spcPts val="0"/>
                </a:spcAft>
                <a:buClr>
                  <a:schemeClr val="dk1"/>
                </a:buClr>
                <a:buSzPts val="1700"/>
                <a:buFont typeface="Calibri"/>
                <a:buChar char="•"/>
              </a:pPr>
              <a:r>
                <a:rPr b="0" i="0" lang="cs-CZ" sz="1800" u="none" cap="none" strike="noStrike">
                  <a:solidFill>
                    <a:schemeClr val="dk1"/>
                  </a:solidFill>
                  <a:latin typeface="Calibri"/>
                  <a:ea typeface="Calibri"/>
                  <a:cs typeface="Calibri"/>
                  <a:sym typeface="Calibri"/>
                </a:rPr>
                <a:t>snížení produktivity zaměstnanců</a:t>
              </a:r>
              <a:endParaRPr/>
            </a:p>
            <a:p>
              <a:pPr indent="-171450" lvl="1" marL="171450" marR="0" rtl="0" algn="l">
                <a:lnSpc>
                  <a:spcPct val="90000"/>
                </a:lnSpc>
                <a:spcBef>
                  <a:spcPts val="0"/>
                </a:spcBef>
                <a:spcAft>
                  <a:spcPts val="0"/>
                </a:spcAft>
                <a:buClr>
                  <a:schemeClr val="dk1"/>
                </a:buClr>
                <a:buSzPts val="1700"/>
                <a:buFont typeface="Calibri"/>
                <a:buChar char="•"/>
              </a:pPr>
              <a:r>
                <a:rPr b="0" i="0" lang="cs-CZ" sz="1800" u="none" cap="none" strike="noStrike">
                  <a:solidFill>
                    <a:schemeClr val="dk1"/>
                  </a:solidFill>
                  <a:latin typeface="Calibri"/>
                  <a:ea typeface="Calibri"/>
                  <a:cs typeface="Calibri"/>
                  <a:sym typeface="Calibri"/>
                </a:rPr>
                <a:t>poškození firemního vybavení a zařízení</a:t>
              </a:r>
              <a:endParaRPr/>
            </a:p>
            <a:p>
              <a:pPr indent="-171450" lvl="1" marL="171450" marR="0" rtl="0" algn="l">
                <a:lnSpc>
                  <a:spcPct val="90000"/>
                </a:lnSpc>
                <a:spcBef>
                  <a:spcPts val="0"/>
                </a:spcBef>
                <a:spcAft>
                  <a:spcPts val="0"/>
                </a:spcAft>
                <a:buClr>
                  <a:schemeClr val="dk1"/>
                </a:buClr>
                <a:buSzPts val="1700"/>
                <a:buFont typeface="Calibri"/>
                <a:buChar char="•"/>
              </a:pPr>
              <a:r>
                <a:rPr b="0" i="0" lang="cs-CZ" sz="1800" u="none" cap="none" strike="noStrike">
                  <a:solidFill>
                    <a:schemeClr val="dk1"/>
                  </a:solidFill>
                  <a:latin typeface="Calibri"/>
                  <a:ea typeface="Calibri"/>
                  <a:cs typeface="Calibri"/>
                  <a:sym typeface="Calibri"/>
                </a:rPr>
                <a:t>zvýšené náklady na nábor a adaptaci nových zaměstnanců</a:t>
              </a:r>
              <a:endParaRPr/>
            </a:p>
            <a:p>
              <a:pPr indent="-171450" lvl="1" marL="171450" marR="0" rtl="0" algn="l">
                <a:lnSpc>
                  <a:spcPct val="90000"/>
                </a:lnSpc>
                <a:spcBef>
                  <a:spcPts val="0"/>
                </a:spcBef>
                <a:spcAft>
                  <a:spcPts val="0"/>
                </a:spcAft>
                <a:buClr>
                  <a:schemeClr val="dk1"/>
                </a:buClr>
                <a:buSzPts val="1700"/>
                <a:buFont typeface="Calibri"/>
                <a:buChar char="•"/>
              </a:pPr>
              <a:r>
                <a:rPr b="0" i="0" lang="cs-CZ" sz="1800" u="none" cap="none" strike="noStrike">
                  <a:solidFill>
                    <a:schemeClr val="dk1"/>
                  </a:solidFill>
                  <a:latin typeface="Calibri"/>
                  <a:ea typeface="Calibri"/>
                  <a:cs typeface="Calibri"/>
                  <a:sym typeface="Calibri"/>
                </a:rPr>
                <a:t>zvýšená fluktuace</a:t>
              </a:r>
              <a:endParaRPr/>
            </a:p>
            <a:p>
              <a:pPr indent="-171450" lvl="1" marL="171450" marR="0" rtl="0" algn="l">
                <a:lnSpc>
                  <a:spcPct val="90000"/>
                </a:lnSpc>
                <a:spcBef>
                  <a:spcPts val="0"/>
                </a:spcBef>
                <a:spcAft>
                  <a:spcPts val="0"/>
                </a:spcAft>
                <a:buClr>
                  <a:schemeClr val="dk1"/>
                </a:buClr>
                <a:buSzPts val="1700"/>
                <a:buFont typeface="Calibri"/>
                <a:buChar char="•"/>
              </a:pPr>
              <a:r>
                <a:rPr b="0" i="0" lang="cs-CZ" sz="1800" u="none" cap="none" strike="noStrike">
                  <a:solidFill>
                    <a:schemeClr val="dk1"/>
                  </a:solidFill>
                  <a:latin typeface="Calibri"/>
                  <a:ea typeface="Calibri"/>
                  <a:cs typeface="Calibri"/>
                  <a:sym typeface="Calibri"/>
                </a:rPr>
                <a:t>náklady na soudní spory a stížnosti</a:t>
              </a:r>
              <a:endParaRPr b="0" i="0" sz="1800" u="none" cap="none" strike="noStrike">
                <a:solidFill>
                  <a:schemeClr val="dk1"/>
                </a:solidFill>
                <a:latin typeface="Calibri"/>
                <a:ea typeface="Calibri"/>
                <a:cs typeface="Calibri"/>
                <a:sym typeface="Calibri"/>
              </a:endParaRPr>
            </a:p>
          </p:txBody>
        </p:sp>
        <p:sp>
          <p:nvSpPr>
            <p:cNvPr id="200" name="Google Shape;200;p5"/>
            <p:cNvSpPr/>
            <p:nvPr/>
          </p:nvSpPr>
          <p:spPr>
            <a:xfrm>
              <a:off x="862338" y="2095068"/>
              <a:ext cx="2426216" cy="124092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5"/>
            <p:cNvSpPr txBox="1"/>
            <p:nvPr/>
          </p:nvSpPr>
          <p:spPr>
            <a:xfrm>
              <a:off x="859292" y="2095068"/>
              <a:ext cx="2429262" cy="1240921"/>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dk1"/>
                </a:buClr>
                <a:buSzPts val="2600"/>
                <a:buFont typeface="Calibri"/>
                <a:buNone/>
              </a:pPr>
              <a:r>
                <a:rPr b="0" i="0" lang="cs-CZ" sz="2500" u="none" cap="none" strike="noStrike">
                  <a:solidFill>
                    <a:schemeClr val="dk1"/>
                  </a:solidFill>
                  <a:latin typeface="Calibri"/>
                  <a:ea typeface="Calibri"/>
                  <a:cs typeface="Calibri"/>
                  <a:sym typeface="Calibri"/>
                </a:rPr>
                <a:t>Negativní dopady šikany na zaměstnavatele</a:t>
              </a:r>
              <a:endParaRPr b="0" i="0" sz="2500" u="none" cap="none" strike="noStrike">
                <a:solidFill>
                  <a:schemeClr val="dk1"/>
                </a:solidFill>
                <a:latin typeface="Calibri"/>
                <a:ea typeface="Calibri"/>
                <a:cs typeface="Calibri"/>
                <a:sym typeface="Calibri"/>
              </a:endParaRPr>
            </a:p>
          </p:txBody>
        </p:sp>
      </p:grpSp>
      <p:pic>
        <p:nvPicPr>
          <p:cNvPr id="202" name="Google Shape;202;p5"/>
          <p:cNvPicPr preferRelativeResize="0"/>
          <p:nvPr/>
        </p:nvPicPr>
        <p:blipFill rotWithShape="1">
          <a:blip r:embed="rId3">
            <a:alphaModFix/>
          </a:blip>
          <a:srcRect b="0" l="0" r="0" t="0"/>
          <a:stretch/>
        </p:blipFill>
        <p:spPr>
          <a:xfrm>
            <a:off x="6419850" y="0"/>
            <a:ext cx="5772150" cy="6858000"/>
          </a:xfrm>
          <a:prstGeom prst="rect">
            <a:avLst/>
          </a:prstGeom>
          <a:noFill/>
          <a:ln>
            <a:noFill/>
          </a:ln>
        </p:spPr>
      </p:pic>
      <p:pic>
        <p:nvPicPr>
          <p:cNvPr id="203" name="Google Shape;203;p5"/>
          <p:cNvPicPr preferRelativeResize="0"/>
          <p:nvPr/>
        </p:nvPicPr>
        <p:blipFill rotWithShape="1">
          <a:blip r:embed="rId4">
            <a:alphaModFix/>
          </a:blip>
          <a:srcRect b="0" l="0" r="0" t="0"/>
          <a:stretch/>
        </p:blipFill>
        <p:spPr>
          <a:xfrm rot="5400000">
            <a:off x="818213" y="4802385"/>
            <a:ext cx="1309887" cy="2801343"/>
          </a:xfrm>
          <a:prstGeom prst="rect">
            <a:avLst/>
          </a:prstGeom>
          <a:noFill/>
          <a:ln>
            <a:noFill/>
          </a:ln>
        </p:spPr>
      </p:pic>
      <p:pic>
        <p:nvPicPr>
          <p:cNvPr id="204" name="Google Shape;204;p5"/>
          <p:cNvPicPr preferRelativeResize="0"/>
          <p:nvPr/>
        </p:nvPicPr>
        <p:blipFill rotWithShape="1">
          <a:blip r:embed="rId5">
            <a:alphaModFix/>
          </a:blip>
          <a:srcRect b="0" l="0" r="0" t="0"/>
          <a:stretch/>
        </p:blipFill>
        <p:spPr>
          <a:xfrm rot="-5400000">
            <a:off x="3024090" y="-652553"/>
            <a:ext cx="962159" cy="2267266"/>
          </a:xfrm>
          <a:prstGeom prst="rect">
            <a:avLst/>
          </a:prstGeom>
          <a:noFill/>
          <a:ln>
            <a:noFill/>
          </a:ln>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p6"/>
          <p:cNvPicPr preferRelativeResize="0"/>
          <p:nvPr/>
        </p:nvPicPr>
        <p:blipFill rotWithShape="1">
          <a:blip r:embed="rId3">
            <a:alphaModFix/>
          </a:blip>
          <a:srcRect b="0" l="0" r="0" t="0"/>
          <a:stretch/>
        </p:blipFill>
        <p:spPr>
          <a:xfrm rot="-5400000">
            <a:off x="4761771" y="-795164"/>
            <a:ext cx="1396721" cy="2987048"/>
          </a:xfrm>
          <a:prstGeom prst="rect">
            <a:avLst/>
          </a:prstGeom>
          <a:noFill/>
          <a:ln>
            <a:noFill/>
          </a:ln>
        </p:spPr>
      </p:pic>
      <p:sp>
        <p:nvSpPr>
          <p:cNvPr id="211" name="Google Shape;211;p6"/>
          <p:cNvSpPr txBox="1"/>
          <p:nvPr>
            <p:ph type="title"/>
          </p:nvPr>
        </p:nvSpPr>
        <p:spPr>
          <a:xfrm>
            <a:off x="293476" y="184971"/>
            <a:ext cx="10515600" cy="89020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b="1" lang="cs-CZ" sz="3600">
                <a:solidFill>
                  <a:schemeClr val="dk2"/>
                </a:solidFill>
              </a:rPr>
              <a:t>Preventivní opatření</a:t>
            </a:r>
            <a:endParaRPr b="1" sz="3600">
              <a:solidFill>
                <a:schemeClr val="dk2"/>
              </a:solidFill>
            </a:endParaRPr>
          </a:p>
        </p:txBody>
      </p:sp>
      <p:grpSp>
        <p:nvGrpSpPr>
          <p:cNvPr id="212" name="Google Shape;212;p6"/>
          <p:cNvGrpSpPr/>
          <p:nvPr/>
        </p:nvGrpSpPr>
        <p:grpSpPr>
          <a:xfrm>
            <a:off x="1109372" y="773723"/>
            <a:ext cx="3657223" cy="5946573"/>
            <a:chOff x="1754783" y="0"/>
            <a:chExt cx="3657223" cy="5946573"/>
          </a:xfrm>
        </p:grpSpPr>
        <p:sp>
          <p:nvSpPr>
            <p:cNvPr id="213" name="Google Shape;213;p6"/>
            <p:cNvSpPr/>
            <p:nvPr/>
          </p:nvSpPr>
          <p:spPr>
            <a:xfrm>
              <a:off x="2549761" y="0"/>
              <a:ext cx="2862245" cy="2862680"/>
            </a:xfrm>
            <a:custGeom>
              <a:rect b="b" l="l" r="r" t="t"/>
              <a:pathLst>
                <a:path extrusionOk="0" h="120000" w="12000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6"/>
            <p:cNvSpPr/>
            <p:nvPr/>
          </p:nvSpPr>
          <p:spPr>
            <a:xfrm>
              <a:off x="3182411" y="1033514"/>
              <a:ext cx="1590494" cy="79505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6"/>
            <p:cNvSpPr txBox="1"/>
            <p:nvPr/>
          </p:nvSpPr>
          <p:spPr>
            <a:xfrm>
              <a:off x="3182411" y="1033514"/>
              <a:ext cx="1590494" cy="795056"/>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dk1"/>
                </a:buClr>
                <a:buSzPts val="1800"/>
                <a:buFont typeface="Calibri"/>
                <a:buNone/>
              </a:pPr>
              <a:r>
                <a:rPr b="0" i="0" lang="cs-CZ" sz="1800" u="none" cap="none" strike="noStrike">
                  <a:solidFill>
                    <a:schemeClr val="dk1"/>
                  </a:solidFill>
                  <a:latin typeface="Calibri"/>
                  <a:ea typeface="Calibri"/>
                  <a:cs typeface="Calibri"/>
                  <a:sym typeface="Calibri"/>
                </a:rPr>
                <a:t>dobře nastavené vnější podmínky</a:t>
              </a:r>
              <a:endParaRPr b="0" i="0" sz="1800" u="none" cap="none" strike="noStrike">
                <a:solidFill>
                  <a:schemeClr val="dk1"/>
                </a:solidFill>
                <a:latin typeface="Calibri"/>
                <a:ea typeface="Calibri"/>
                <a:cs typeface="Calibri"/>
                <a:sym typeface="Calibri"/>
              </a:endParaRPr>
            </a:p>
          </p:txBody>
        </p:sp>
        <p:sp>
          <p:nvSpPr>
            <p:cNvPr id="216" name="Google Shape;216;p6"/>
            <p:cNvSpPr/>
            <p:nvPr/>
          </p:nvSpPr>
          <p:spPr>
            <a:xfrm>
              <a:off x="1754783" y="1644822"/>
              <a:ext cx="2862245" cy="2862680"/>
            </a:xfrm>
            <a:custGeom>
              <a:rect b="b" l="l" r="r" t="t"/>
              <a:pathLst>
                <a:path extrusionOk="0" h="120000" w="120000">
                  <a:moveTo>
                    <a:pt x="96481" y="23524"/>
                  </a:moveTo>
                  <a:lnTo>
                    <a:pt x="87165" y="32840"/>
                  </a:lnTo>
                  <a:lnTo>
                    <a:pt x="87165" y="32840"/>
                  </a:lnTo>
                  <a:cubicBezTo>
                    <a:pt x="75945" y="21617"/>
                    <a:pt x="58981" y="18448"/>
                    <a:pt x="44467" y="24866"/>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6"/>
            <p:cNvSpPr/>
            <p:nvPr/>
          </p:nvSpPr>
          <p:spPr>
            <a:xfrm>
              <a:off x="2390658" y="2687851"/>
              <a:ext cx="1590494" cy="79505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6"/>
            <p:cNvSpPr txBox="1"/>
            <p:nvPr/>
          </p:nvSpPr>
          <p:spPr>
            <a:xfrm>
              <a:off x="2390658" y="2687851"/>
              <a:ext cx="1590494" cy="795056"/>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dk1"/>
                </a:buClr>
                <a:buSzPts val="1800"/>
                <a:buFont typeface="Calibri"/>
                <a:buNone/>
              </a:pPr>
              <a:r>
                <a:rPr b="0" i="0" lang="cs-CZ" sz="1800" u="none" cap="none" strike="noStrike">
                  <a:solidFill>
                    <a:schemeClr val="dk1"/>
                  </a:solidFill>
                  <a:latin typeface="Calibri"/>
                  <a:ea typeface="Calibri"/>
                  <a:cs typeface="Calibri"/>
                  <a:sym typeface="Calibri"/>
                </a:rPr>
                <a:t>firemní kultura</a:t>
              </a:r>
              <a:endParaRPr b="0" i="0" sz="1800" u="none" cap="none" strike="noStrike">
                <a:solidFill>
                  <a:schemeClr val="dk1"/>
                </a:solidFill>
                <a:latin typeface="Calibri"/>
                <a:ea typeface="Calibri"/>
                <a:cs typeface="Calibri"/>
                <a:sym typeface="Calibri"/>
              </a:endParaRPr>
            </a:p>
          </p:txBody>
        </p:sp>
        <p:sp>
          <p:nvSpPr>
            <p:cNvPr id="219" name="Google Shape;219;p6"/>
            <p:cNvSpPr/>
            <p:nvPr/>
          </p:nvSpPr>
          <p:spPr>
            <a:xfrm>
              <a:off x="2753478" y="3486476"/>
              <a:ext cx="2459112" cy="2460097"/>
            </a:xfrm>
            <a:prstGeom prst="blockArc">
              <a:avLst>
                <a:gd fmla="val 13500000" name="adj1"/>
                <a:gd fmla="val 10800000" name="adj2"/>
                <a:gd fmla="val 12740" name="adj3"/>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6"/>
            <p:cNvSpPr/>
            <p:nvPr/>
          </p:nvSpPr>
          <p:spPr>
            <a:xfrm>
              <a:off x="3186174" y="4344566"/>
              <a:ext cx="1590494" cy="79505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6"/>
            <p:cNvSpPr txBox="1"/>
            <p:nvPr/>
          </p:nvSpPr>
          <p:spPr>
            <a:xfrm>
              <a:off x="3186174" y="4344566"/>
              <a:ext cx="1590494" cy="795056"/>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dk1"/>
                </a:buClr>
                <a:buSzPts val="1800"/>
                <a:buFont typeface="Calibri"/>
                <a:buNone/>
              </a:pPr>
              <a:r>
                <a:rPr b="0" i="0" lang="cs-CZ" sz="1800" u="none" cap="none" strike="noStrike">
                  <a:solidFill>
                    <a:schemeClr val="dk1"/>
                  </a:solidFill>
                  <a:latin typeface="Calibri"/>
                  <a:ea typeface="Calibri"/>
                  <a:cs typeface="Calibri"/>
                  <a:sym typeface="Calibri"/>
                </a:rPr>
                <a:t>zásady proti mobbingu</a:t>
              </a:r>
              <a:endParaRPr b="0" i="0" sz="1800" u="none" cap="none" strike="noStrike">
                <a:solidFill>
                  <a:schemeClr val="dk1"/>
                </a:solidFill>
                <a:latin typeface="Calibri"/>
                <a:ea typeface="Calibri"/>
                <a:cs typeface="Calibri"/>
                <a:sym typeface="Calibri"/>
              </a:endParaRPr>
            </a:p>
          </p:txBody>
        </p:sp>
      </p:grpSp>
      <p:pic>
        <p:nvPicPr>
          <p:cNvPr id="222" name="Google Shape;222;p6"/>
          <p:cNvPicPr preferRelativeResize="0"/>
          <p:nvPr/>
        </p:nvPicPr>
        <p:blipFill rotWithShape="1">
          <a:blip r:embed="rId4">
            <a:alphaModFix/>
          </a:blip>
          <a:srcRect b="0" l="0" r="0" t="0"/>
          <a:stretch/>
        </p:blipFill>
        <p:spPr>
          <a:xfrm>
            <a:off x="6751257" y="0"/>
            <a:ext cx="5440743" cy="6858000"/>
          </a:xfrm>
          <a:prstGeom prst="rect">
            <a:avLst/>
          </a:prstGeom>
          <a:noFill/>
          <a:ln>
            <a:noFill/>
          </a:ln>
        </p:spPr>
      </p:pic>
      <p:pic>
        <p:nvPicPr>
          <p:cNvPr id="223" name="Google Shape;223;p6"/>
          <p:cNvPicPr preferRelativeResize="0"/>
          <p:nvPr/>
        </p:nvPicPr>
        <p:blipFill rotWithShape="1">
          <a:blip r:embed="rId5">
            <a:alphaModFix/>
          </a:blip>
          <a:srcRect b="0" l="0" r="0" t="0"/>
          <a:stretch/>
        </p:blipFill>
        <p:spPr>
          <a:xfrm>
            <a:off x="0" y="4577237"/>
            <a:ext cx="943107" cy="2095792"/>
          </a:xfrm>
          <a:prstGeom prst="rect">
            <a:avLst/>
          </a:prstGeom>
          <a:noFill/>
          <a:ln>
            <a:noFill/>
          </a:ln>
        </p:spPr>
      </p:pic>
    </p:spTree>
  </p:cSld>
  <p:clrMapOvr>
    <a:masterClrMapping/>
  </p:clrMapOvr>
  <p:transition spd="slow" p14:dur="1500">
    <p:split orient="ver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7"/>
          <p:cNvPicPr preferRelativeResize="0"/>
          <p:nvPr/>
        </p:nvPicPr>
        <p:blipFill rotWithShape="1">
          <a:blip r:embed="rId3">
            <a:alphaModFix/>
          </a:blip>
          <a:srcRect b="0" l="0" r="0" t="0"/>
          <a:stretch/>
        </p:blipFill>
        <p:spPr>
          <a:xfrm rot="-5400000">
            <a:off x="9868098" y="-547764"/>
            <a:ext cx="962159" cy="2057687"/>
          </a:xfrm>
          <a:prstGeom prst="rect">
            <a:avLst/>
          </a:prstGeom>
          <a:noFill/>
          <a:ln>
            <a:noFill/>
          </a:ln>
        </p:spPr>
      </p:pic>
      <p:sp>
        <p:nvSpPr>
          <p:cNvPr id="230" name="Google Shape;230;p7"/>
          <p:cNvSpPr txBox="1"/>
          <p:nvPr>
            <p:ph type="title"/>
          </p:nvPr>
        </p:nvSpPr>
        <p:spPr>
          <a:xfrm>
            <a:off x="313572" y="134729"/>
            <a:ext cx="10515600" cy="89020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b="1" lang="cs-CZ" sz="3600">
                <a:solidFill>
                  <a:schemeClr val="dk2"/>
                </a:solidFill>
              </a:rPr>
              <a:t>Zásady proti mobbingu</a:t>
            </a:r>
            <a:endParaRPr/>
          </a:p>
        </p:txBody>
      </p:sp>
      <p:grpSp>
        <p:nvGrpSpPr>
          <p:cNvPr id="231" name="Google Shape;231;p7"/>
          <p:cNvGrpSpPr/>
          <p:nvPr/>
        </p:nvGrpSpPr>
        <p:grpSpPr>
          <a:xfrm>
            <a:off x="1986116" y="469921"/>
            <a:ext cx="8313442" cy="6259432"/>
            <a:chOff x="0" y="-203319"/>
            <a:chExt cx="8313442" cy="6259432"/>
          </a:xfrm>
        </p:grpSpPr>
        <p:sp>
          <p:nvSpPr>
            <p:cNvPr id="232" name="Google Shape;232;p7"/>
            <p:cNvSpPr/>
            <p:nvPr/>
          </p:nvSpPr>
          <p:spPr>
            <a:xfrm>
              <a:off x="1411156" y="843979"/>
              <a:ext cx="3501628" cy="3392707"/>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7"/>
            <p:cNvSpPr txBox="1"/>
            <p:nvPr/>
          </p:nvSpPr>
          <p:spPr>
            <a:xfrm>
              <a:off x="1923958" y="1340829"/>
              <a:ext cx="2476024" cy="2399007"/>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chemeClr val="lt1"/>
                </a:buClr>
                <a:buSzPts val="3200"/>
                <a:buFont typeface="Calibri"/>
                <a:buNone/>
              </a:pPr>
              <a:r>
                <a:rPr b="1" i="0" lang="cs-CZ" sz="3200" u="none" cap="none" strike="noStrike">
                  <a:solidFill>
                    <a:schemeClr val="lt1"/>
                  </a:solidFill>
                  <a:latin typeface="Calibri"/>
                  <a:ea typeface="Calibri"/>
                  <a:cs typeface="Calibri"/>
                  <a:sym typeface="Calibri"/>
                </a:rPr>
                <a:t>Prevence mobbingu</a:t>
              </a:r>
              <a:endParaRPr b="0" i="0" sz="1400" u="none" cap="none" strike="noStrike">
                <a:solidFill>
                  <a:srgbClr val="000000"/>
                </a:solidFill>
                <a:latin typeface="Arial"/>
                <a:ea typeface="Arial"/>
                <a:cs typeface="Arial"/>
                <a:sym typeface="Arial"/>
              </a:endParaRPr>
            </a:p>
          </p:txBody>
        </p:sp>
        <p:sp>
          <p:nvSpPr>
            <p:cNvPr id="234" name="Google Shape;234;p7"/>
            <p:cNvSpPr/>
            <p:nvPr/>
          </p:nvSpPr>
          <p:spPr>
            <a:xfrm>
              <a:off x="2643478" y="4245594"/>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7"/>
            <p:cNvSpPr/>
            <p:nvPr/>
          </p:nvSpPr>
          <p:spPr>
            <a:xfrm>
              <a:off x="1684018" y="326410"/>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7"/>
            <p:cNvSpPr/>
            <p:nvPr/>
          </p:nvSpPr>
          <p:spPr>
            <a:xfrm>
              <a:off x="3901662" y="4535996"/>
              <a:ext cx="376344" cy="37691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7"/>
            <p:cNvSpPr/>
            <p:nvPr/>
          </p:nvSpPr>
          <p:spPr>
            <a:xfrm>
              <a:off x="2719858" y="1492225"/>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7"/>
            <p:cNvSpPr/>
            <p:nvPr/>
          </p:nvSpPr>
          <p:spPr>
            <a:xfrm>
              <a:off x="1411134" y="707558"/>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7"/>
            <p:cNvSpPr/>
            <p:nvPr/>
          </p:nvSpPr>
          <p:spPr>
            <a:xfrm>
              <a:off x="0" y="953403"/>
              <a:ext cx="1906251" cy="1711173"/>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7"/>
            <p:cNvSpPr txBox="1"/>
            <p:nvPr/>
          </p:nvSpPr>
          <p:spPr>
            <a:xfrm>
              <a:off x="279164" y="1203998"/>
              <a:ext cx="1347923" cy="1209983"/>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lt1"/>
                </a:buClr>
                <a:buSzPts val="1800"/>
                <a:buFont typeface="Calibri"/>
                <a:buNone/>
              </a:pPr>
              <a:r>
                <a:rPr b="0" i="0" lang="cs-CZ" sz="1800" u="none" cap="none" strike="noStrike">
                  <a:solidFill>
                    <a:schemeClr val="lt1"/>
                  </a:solidFill>
                  <a:latin typeface="Calibri"/>
                  <a:ea typeface="Calibri"/>
                  <a:cs typeface="Calibri"/>
                  <a:sym typeface="Calibri"/>
                </a:rPr>
                <a:t>1. nedostatky v rozvržení práce</a:t>
              </a:r>
              <a:endParaRPr b="0" i="0" sz="1400" u="none" cap="none" strike="noStrike">
                <a:solidFill>
                  <a:srgbClr val="000000"/>
                </a:solidFill>
                <a:latin typeface="Arial"/>
                <a:ea typeface="Arial"/>
                <a:cs typeface="Arial"/>
                <a:sym typeface="Arial"/>
              </a:endParaRPr>
            </a:p>
          </p:txBody>
        </p:sp>
        <p:sp>
          <p:nvSpPr>
            <p:cNvPr id="241" name="Google Shape;241;p7"/>
            <p:cNvSpPr/>
            <p:nvPr/>
          </p:nvSpPr>
          <p:spPr>
            <a:xfrm>
              <a:off x="3153835" y="1504325"/>
              <a:ext cx="376344" cy="37691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7"/>
            <p:cNvSpPr/>
            <p:nvPr/>
          </p:nvSpPr>
          <p:spPr>
            <a:xfrm>
              <a:off x="186177" y="3220333"/>
              <a:ext cx="1448703" cy="136901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7"/>
            <p:cNvSpPr/>
            <p:nvPr/>
          </p:nvSpPr>
          <p:spPr>
            <a:xfrm>
              <a:off x="5516721" y="416456"/>
              <a:ext cx="2477274" cy="2428667"/>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7"/>
            <p:cNvSpPr txBox="1"/>
            <p:nvPr/>
          </p:nvSpPr>
          <p:spPr>
            <a:xfrm>
              <a:off x="5735823" y="772126"/>
              <a:ext cx="2057478" cy="1717327"/>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lt1"/>
                </a:buClr>
                <a:buSzPts val="1800"/>
                <a:buFont typeface="Calibri"/>
                <a:buNone/>
              </a:pPr>
              <a:r>
                <a:rPr b="0" i="0" lang="cs-CZ" sz="1800" u="none" cap="none" strike="noStrike">
                  <a:solidFill>
                    <a:schemeClr val="lt1"/>
                  </a:solidFill>
                  <a:latin typeface="Calibri"/>
                  <a:ea typeface="Calibri"/>
                  <a:cs typeface="Calibri"/>
                  <a:sym typeface="Calibri"/>
                </a:rPr>
                <a:t>2. nedostatky v chování managementu, který se tak stává špatným příkladem pro střední management.</a:t>
              </a:r>
              <a:endParaRPr/>
            </a:p>
          </p:txBody>
        </p:sp>
        <p:sp>
          <p:nvSpPr>
            <p:cNvPr id="245" name="Google Shape;245;p7"/>
            <p:cNvSpPr/>
            <p:nvPr/>
          </p:nvSpPr>
          <p:spPr>
            <a:xfrm>
              <a:off x="4721010" y="2025233"/>
              <a:ext cx="376344" cy="37691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7"/>
            <p:cNvSpPr/>
            <p:nvPr/>
          </p:nvSpPr>
          <p:spPr>
            <a:xfrm>
              <a:off x="2848855" y="4787141"/>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7"/>
            <p:cNvSpPr/>
            <p:nvPr/>
          </p:nvSpPr>
          <p:spPr>
            <a:xfrm>
              <a:off x="3134392" y="3923733"/>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7"/>
            <p:cNvSpPr/>
            <p:nvPr/>
          </p:nvSpPr>
          <p:spPr>
            <a:xfrm>
              <a:off x="5586933" y="3271687"/>
              <a:ext cx="2726509" cy="2574274"/>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7"/>
            <p:cNvSpPr txBox="1"/>
            <p:nvPr/>
          </p:nvSpPr>
          <p:spPr>
            <a:xfrm>
              <a:off x="5986221" y="3648681"/>
              <a:ext cx="2044839" cy="1820286"/>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Calibri"/>
                <a:buNone/>
              </a:pPr>
              <a:r>
                <a:rPr b="1" i="0" lang="cs-CZ" sz="2400" u="none" cap="none" strike="noStrike">
                  <a:solidFill>
                    <a:schemeClr val="dk1"/>
                  </a:solidFill>
                  <a:latin typeface="Calibri"/>
                  <a:ea typeface="Calibri"/>
                  <a:cs typeface="Calibri"/>
                  <a:sym typeface="Calibri"/>
                </a:rPr>
                <a:t>Demokratický styl</a:t>
              </a:r>
              <a:endParaRPr b="0" i="0" sz="1400" u="none" cap="none" strike="noStrike">
                <a:solidFill>
                  <a:srgbClr val="000000"/>
                </a:solidFill>
                <a:latin typeface="Arial"/>
                <a:ea typeface="Arial"/>
                <a:cs typeface="Arial"/>
                <a:sym typeface="Arial"/>
              </a:endParaRPr>
            </a:p>
          </p:txBody>
        </p:sp>
        <p:sp>
          <p:nvSpPr>
            <p:cNvPr id="250" name="Google Shape;250;p7"/>
            <p:cNvSpPr/>
            <p:nvPr/>
          </p:nvSpPr>
          <p:spPr>
            <a:xfrm>
              <a:off x="2957816" y="4340694"/>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7"/>
            <p:cNvSpPr/>
            <p:nvPr/>
          </p:nvSpPr>
          <p:spPr>
            <a:xfrm>
              <a:off x="3338086" y="4188969"/>
              <a:ext cx="1853596" cy="1867144"/>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7"/>
            <p:cNvSpPr txBox="1"/>
            <p:nvPr/>
          </p:nvSpPr>
          <p:spPr>
            <a:xfrm>
              <a:off x="3609539" y="4462406"/>
              <a:ext cx="1310690" cy="1320270"/>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Calibri"/>
                <a:buNone/>
              </a:pPr>
              <a:r>
                <a:rPr b="0" i="0" lang="cs-CZ" sz="1600" u="none" cap="none" strike="noStrike">
                  <a:solidFill>
                    <a:schemeClr val="lt1"/>
                  </a:solidFill>
                  <a:latin typeface="Calibri"/>
                  <a:ea typeface="Calibri"/>
                  <a:cs typeface="Calibri"/>
                  <a:sym typeface="Calibri"/>
                </a:rPr>
                <a:t>3. nedostatečná ochrana obětí šikany</a:t>
              </a:r>
              <a:endParaRPr/>
            </a:p>
          </p:txBody>
        </p:sp>
        <p:sp>
          <p:nvSpPr>
            <p:cNvPr id="253" name="Google Shape;253;p7"/>
            <p:cNvSpPr/>
            <p:nvPr/>
          </p:nvSpPr>
          <p:spPr>
            <a:xfrm>
              <a:off x="3261461" y="4585001"/>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7"/>
            <p:cNvSpPr/>
            <p:nvPr/>
          </p:nvSpPr>
          <p:spPr>
            <a:xfrm>
              <a:off x="3764471" y="-203319"/>
              <a:ext cx="1752251" cy="1698895"/>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7"/>
            <p:cNvSpPr txBox="1"/>
            <p:nvPr/>
          </p:nvSpPr>
          <p:spPr>
            <a:xfrm>
              <a:off x="4021082" y="45478"/>
              <a:ext cx="1239029" cy="1201301"/>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lt1"/>
                </a:buClr>
                <a:buSzPts val="1800"/>
                <a:buFont typeface="Calibri"/>
                <a:buNone/>
              </a:pPr>
              <a:r>
                <a:rPr b="0" i="0" lang="cs-CZ" sz="1800" u="none" cap="none" strike="noStrike">
                  <a:solidFill>
                    <a:schemeClr val="lt1"/>
                  </a:solidFill>
                  <a:latin typeface="Calibri"/>
                  <a:ea typeface="Calibri"/>
                  <a:cs typeface="Calibri"/>
                  <a:sym typeface="Calibri"/>
                </a:rPr>
                <a:t>4. nízké morální standardy na pracovišti</a:t>
              </a:r>
              <a:endParaRPr/>
            </a:p>
          </p:txBody>
        </p:sp>
        <p:sp>
          <p:nvSpPr>
            <p:cNvPr id="256" name="Google Shape;256;p7"/>
            <p:cNvSpPr/>
            <p:nvPr/>
          </p:nvSpPr>
          <p:spPr>
            <a:xfrm>
              <a:off x="1647763" y="1449875"/>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7"/>
            <p:cNvSpPr/>
            <p:nvPr/>
          </p:nvSpPr>
          <p:spPr>
            <a:xfrm>
              <a:off x="2927538" y="351692"/>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8" name="Google Shape;258;p7"/>
          <p:cNvSpPr/>
          <p:nvPr/>
        </p:nvSpPr>
        <p:spPr>
          <a:xfrm>
            <a:off x="7347872" y="4801220"/>
            <a:ext cx="430375" cy="43084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7"/>
          <p:cNvSpPr/>
          <p:nvPr/>
        </p:nvSpPr>
        <p:spPr>
          <a:xfrm>
            <a:off x="9918803" y="2482236"/>
            <a:ext cx="430375" cy="43084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7"/>
          <p:cNvSpPr/>
          <p:nvPr/>
        </p:nvSpPr>
        <p:spPr>
          <a:xfrm>
            <a:off x="7430810" y="389296"/>
            <a:ext cx="430375" cy="43084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7"/>
          <p:cNvSpPr/>
          <p:nvPr/>
        </p:nvSpPr>
        <p:spPr>
          <a:xfrm>
            <a:off x="7971068" y="5302398"/>
            <a:ext cx="430375" cy="43084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7"/>
          <p:cNvSpPr/>
          <p:nvPr/>
        </p:nvSpPr>
        <p:spPr>
          <a:xfrm>
            <a:off x="2143858" y="2998160"/>
            <a:ext cx="430375" cy="43084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7"/>
          <p:cNvSpPr/>
          <p:nvPr/>
        </p:nvSpPr>
        <p:spPr>
          <a:xfrm>
            <a:off x="4243345" y="1308876"/>
            <a:ext cx="430375" cy="43084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4" name="Google Shape;264;p7"/>
          <p:cNvGrpSpPr/>
          <p:nvPr/>
        </p:nvGrpSpPr>
        <p:grpSpPr>
          <a:xfrm>
            <a:off x="277884" y="4650646"/>
            <a:ext cx="1928042" cy="1922230"/>
            <a:chOff x="842658" y="4127797"/>
            <a:chExt cx="1928042" cy="1922230"/>
          </a:xfrm>
        </p:grpSpPr>
        <p:sp>
          <p:nvSpPr>
            <p:cNvPr id="265" name="Google Shape;265;p7"/>
            <p:cNvSpPr/>
            <p:nvPr/>
          </p:nvSpPr>
          <p:spPr>
            <a:xfrm>
              <a:off x="842658" y="4127797"/>
              <a:ext cx="1928042" cy="192223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7"/>
            <p:cNvSpPr txBox="1"/>
            <p:nvPr/>
          </p:nvSpPr>
          <p:spPr>
            <a:xfrm>
              <a:off x="858013" y="4258727"/>
              <a:ext cx="1871599" cy="179130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dk1"/>
                </a:buClr>
                <a:buSzPts val="2400"/>
                <a:buFont typeface="Calibri"/>
                <a:buNone/>
              </a:pPr>
              <a:r>
                <a:rPr b="1" i="0" lang="cs-CZ" sz="2400" u="none" cap="none" strike="noStrike">
                  <a:solidFill>
                    <a:schemeClr val="dk1"/>
                  </a:solidFill>
                  <a:latin typeface="Calibri"/>
                  <a:ea typeface="Calibri"/>
                  <a:cs typeface="Calibri"/>
                  <a:sym typeface="Calibri"/>
                </a:rPr>
                <a:t>Autokratický styl</a:t>
              </a:r>
              <a:endParaRPr b="0" i="0" sz="1400" u="none" cap="none" strike="noStrike">
                <a:solidFill>
                  <a:srgbClr val="000000"/>
                </a:solidFill>
                <a:latin typeface="Arial"/>
                <a:ea typeface="Arial"/>
                <a:cs typeface="Arial"/>
                <a:sym typeface="Arial"/>
              </a:endParaRPr>
            </a:p>
          </p:txBody>
        </p:sp>
      </p:grpSp>
      <p:pic>
        <p:nvPicPr>
          <p:cNvPr descr="Šipka otáčející se po směru hodin se souvislou výplní" id="267" name="Google Shape;267;p7"/>
          <p:cNvPicPr preferRelativeResize="0"/>
          <p:nvPr/>
        </p:nvPicPr>
        <p:blipFill rotWithShape="1">
          <a:blip r:embed="rId4">
            <a:alphaModFix/>
          </a:blip>
          <a:srcRect b="0" l="0" r="0" t="0"/>
          <a:stretch/>
        </p:blipFill>
        <p:spPr>
          <a:xfrm rot="4625818">
            <a:off x="2162636" y="3814131"/>
            <a:ext cx="1389088" cy="1389088"/>
          </a:xfrm>
          <a:prstGeom prst="rect">
            <a:avLst/>
          </a:prstGeom>
          <a:noFill/>
          <a:ln>
            <a:noFill/>
          </a:ln>
        </p:spPr>
      </p:pic>
      <p:sp>
        <p:nvSpPr>
          <p:cNvPr id="268" name="Google Shape;268;p7"/>
          <p:cNvSpPr/>
          <p:nvPr/>
        </p:nvSpPr>
        <p:spPr>
          <a:xfrm>
            <a:off x="6623520" y="3281630"/>
            <a:ext cx="1448703" cy="136901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Šipka otáčející se proti směru hodinových ručiček se souvislou výplní" id="269" name="Google Shape;269;p7"/>
          <p:cNvPicPr preferRelativeResize="0"/>
          <p:nvPr/>
        </p:nvPicPr>
        <p:blipFill rotWithShape="1">
          <a:blip r:embed="rId5">
            <a:alphaModFix/>
          </a:blip>
          <a:srcRect b="0" l="0" r="0" t="0"/>
          <a:stretch/>
        </p:blipFill>
        <p:spPr>
          <a:xfrm rot="-1216946">
            <a:off x="6663362" y="3292789"/>
            <a:ext cx="1369016" cy="1369016"/>
          </a:xfrm>
          <a:prstGeom prst="rect">
            <a:avLst/>
          </a:prstGeom>
          <a:noFill/>
          <a:ln>
            <a:noFill/>
          </a:ln>
        </p:spPr>
      </p:pic>
      <p:pic>
        <p:nvPicPr>
          <p:cNvPr id="270" name="Google Shape;270;p7"/>
          <p:cNvPicPr preferRelativeResize="0"/>
          <p:nvPr/>
        </p:nvPicPr>
        <p:blipFill rotWithShape="1">
          <a:blip r:embed="rId6">
            <a:alphaModFix/>
          </a:blip>
          <a:srcRect b="0" l="0" r="0" t="0"/>
          <a:stretch/>
        </p:blipFill>
        <p:spPr>
          <a:xfrm>
            <a:off x="0" y="1024931"/>
            <a:ext cx="1362828" cy="3028505"/>
          </a:xfrm>
          <a:prstGeom prst="rect">
            <a:avLst/>
          </a:prstGeom>
          <a:noFill/>
          <a:ln>
            <a:noFill/>
          </a:ln>
        </p:spPr>
      </p:pic>
      <p:pic>
        <p:nvPicPr>
          <p:cNvPr id="271" name="Google Shape;271;p7"/>
          <p:cNvPicPr preferRelativeResize="0"/>
          <p:nvPr/>
        </p:nvPicPr>
        <p:blipFill rotWithShape="1">
          <a:blip r:embed="rId7">
            <a:alphaModFix/>
          </a:blip>
          <a:srcRect b="0" l="0" r="0" t="0"/>
          <a:stretch/>
        </p:blipFill>
        <p:spPr>
          <a:xfrm>
            <a:off x="10922847" y="3860329"/>
            <a:ext cx="1269153" cy="2990678"/>
          </a:xfrm>
          <a:prstGeom prst="rect">
            <a:avLst/>
          </a:prstGeom>
          <a:noFill/>
          <a:ln>
            <a:noFill/>
          </a:ln>
        </p:spPr>
      </p:pic>
    </p:spTree>
  </p:cSld>
  <p:clrMapOvr>
    <a:masterClrMapping/>
  </p:clrMapOvr>
  <p:transition spd="slow">
    <p:wipe dir="l"/>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5" name="Shape 275"/>
        <p:cNvGrpSpPr/>
        <p:nvPr/>
      </p:nvGrpSpPr>
      <p:grpSpPr>
        <a:xfrm>
          <a:off x="0" y="0"/>
          <a:ext cx="0" cy="0"/>
          <a:chOff x="0" y="0"/>
          <a:chExt cx="0" cy="0"/>
        </a:xfrm>
      </p:grpSpPr>
      <p:sp>
        <p:nvSpPr>
          <p:cNvPr id="276" name="Google Shape;276;p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7" name="Google Shape;277;p8"/>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8" name="Google Shape;278;p8"/>
          <p:cNvSpPr/>
          <p:nvPr/>
        </p:nvSpPr>
        <p:spPr>
          <a:xfrm flipH="1" rot="-2700000">
            <a:off x="891641" y="422146"/>
            <a:ext cx="645368" cy="645368"/>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9" name="Google Shape;279;p8"/>
          <p:cNvSpPr/>
          <p:nvPr/>
        </p:nvSpPr>
        <p:spPr>
          <a:xfrm flipH="1" rot="-2700000">
            <a:off x="10043482" y="655140"/>
            <a:ext cx="687472" cy="687472"/>
          </a:xfrm>
          <a:prstGeom prst="rect">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0" name="Google Shape;280;p8"/>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1" name="Google Shape;281;p8"/>
          <p:cNvSpPr/>
          <p:nvPr/>
        </p:nvSpPr>
        <p:spPr>
          <a:xfrm flipH="1">
            <a:off x="7976344" y="6115501"/>
            <a:ext cx="1494513" cy="742499"/>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2" name="Google Shape;282;p8"/>
          <p:cNvSpPr/>
          <p:nvPr/>
        </p:nvSpPr>
        <p:spPr>
          <a:xfrm flipH="1">
            <a:off x="7604080" y="6453143"/>
            <a:ext cx="814903" cy="404857"/>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3" name="Google Shape;283;p8"/>
          <p:cNvSpPr txBox="1"/>
          <p:nvPr>
            <p:ph type="title"/>
          </p:nvPr>
        </p:nvSpPr>
        <p:spPr>
          <a:xfrm>
            <a:off x="426218" y="204351"/>
            <a:ext cx="10515600" cy="9361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cs-CZ" sz="3600">
                <a:solidFill>
                  <a:schemeClr val="dk2"/>
                </a:solidFill>
              </a:rPr>
              <a:t>Praktické příklady</a:t>
            </a:r>
            <a:endParaRPr b="1" sz="3600">
              <a:solidFill>
                <a:schemeClr val="dk2"/>
              </a:solidFill>
            </a:endParaRPr>
          </a:p>
        </p:txBody>
      </p:sp>
      <p:grpSp>
        <p:nvGrpSpPr>
          <p:cNvPr id="284" name="Google Shape;284;p8"/>
          <p:cNvGrpSpPr/>
          <p:nvPr/>
        </p:nvGrpSpPr>
        <p:grpSpPr>
          <a:xfrm>
            <a:off x="838200" y="1859293"/>
            <a:ext cx="10515600" cy="4284001"/>
            <a:chOff x="0" y="33668"/>
            <a:chExt cx="10515600" cy="4284001"/>
          </a:xfrm>
        </p:grpSpPr>
        <p:sp>
          <p:nvSpPr>
            <p:cNvPr id="285" name="Google Shape;285;p8"/>
            <p:cNvSpPr/>
            <p:nvPr/>
          </p:nvSpPr>
          <p:spPr>
            <a:xfrm>
              <a:off x="0" y="33668"/>
              <a:ext cx="8727948" cy="1468799"/>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8"/>
            <p:cNvSpPr txBox="1"/>
            <p:nvPr/>
          </p:nvSpPr>
          <p:spPr>
            <a:xfrm>
              <a:off x="0" y="33668"/>
              <a:ext cx="8727948" cy="979200"/>
            </a:xfrm>
            <a:prstGeom prst="rect">
              <a:avLst/>
            </a:prstGeom>
            <a:noFill/>
            <a:ln>
              <a:noFill/>
            </a:ln>
          </p:spPr>
          <p:txBody>
            <a:bodyPr anchorCtr="0" anchor="t" bIns="129525" lIns="241800" spcFirstLastPara="1" rIns="241800" wrap="square" tIns="241800">
              <a:noAutofit/>
            </a:bodyPr>
            <a:lstStyle/>
            <a:p>
              <a:pPr indent="0" lvl="0" marL="0" marR="0" rtl="0" algn="l">
                <a:lnSpc>
                  <a:spcPct val="90000"/>
                </a:lnSpc>
                <a:spcBef>
                  <a:spcPts val="0"/>
                </a:spcBef>
                <a:spcAft>
                  <a:spcPts val="0"/>
                </a:spcAft>
                <a:buClr>
                  <a:schemeClr val="lt1"/>
                </a:buClr>
                <a:buSzPts val="3400"/>
                <a:buFont typeface="Calibri"/>
                <a:buNone/>
              </a:pPr>
              <a:r>
                <a:rPr b="0" i="0" lang="cs-CZ" sz="3400" u="none" cap="none" strike="noStrike">
                  <a:solidFill>
                    <a:schemeClr val="lt1"/>
                  </a:solidFill>
                  <a:latin typeface="Calibri"/>
                  <a:ea typeface="Calibri"/>
                  <a:cs typeface="Calibri"/>
                  <a:sym typeface="Calibri"/>
                </a:rPr>
                <a:t>vytvořit skupinu 2-3 osob</a:t>
              </a:r>
              <a:endParaRPr b="0" i="0" sz="3400" u="none" cap="none" strike="noStrike">
                <a:solidFill>
                  <a:schemeClr val="lt1"/>
                </a:solidFill>
                <a:latin typeface="Calibri"/>
                <a:ea typeface="Calibri"/>
                <a:cs typeface="Calibri"/>
                <a:sym typeface="Calibri"/>
              </a:endParaRPr>
            </a:p>
          </p:txBody>
        </p:sp>
        <p:sp>
          <p:nvSpPr>
            <p:cNvPr id="287" name="Google Shape;287;p8"/>
            <p:cNvSpPr/>
            <p:nvPr/>
          </p:nvSpPr>
          <p:spPr>
            <a:xfrm>
              <a:off x="1787652" y="1012869"/>
              <a:ext cx="8727948" cy="3304800"/>
            </a:xfrm>
            <a:prstGeom prst="roundRect">
              <a:avLst>
                <a:gd fmla="val 10000" name="adj"/>
              </a:avLst>
            </a:prstGeom>
            <a:solidFill>
              <a:schemeClr val="lt1">
                <a:alpha val="89411"/>
              </a:schemeClr>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8"/>
            <p:cNvSpPr txBox="1"/>
            <p:nvPr/>
          </p:nvSpPr>
          <p:spPr>
            <a:xfrm>
              <a:off x="1884446" y="1109663"/>
              <a:ext cx="8534360" cy="3111212"/>
            </a:xfrm>
            <a:prstGeom prst="rect">
              <a:avLst/>
            </a:prstGeom>
            <a:noFill/>
            <a:ln>
              <a:noFill/>
            </a:ln>
          </p:spPr>
          <p:txBody>
            <a:bodyPr anchorCtr="0" anchor="t" bIns="241800" lIns="241800" spcFirstLastPara="1" rIns="241800" wrap="square" tIns="241800">
              <a:noAutofit/>
            </a:bodyPr>
            <a:lstStyle/>
            <a:p>
              <a:pPr indent="0" lvl="1" marL="0" marR="0" rtl="0" algn="l">
                <a:lnSpc>
                  <a:spcPct val="90000"/>
                </a:lnSpc>
                <a:spcBef>
                  <a:spcPts val="0"/>
                </a:spcBef>
                <a:spcAft>
                  <a:spcPts val="0"/>
                </a:spcAft>
                <a:buNone/>
              </a:pPr>
              <a:r>
                <a:rPr b="0" i="0" lang="cs-CZ" sz="3400" u="none" cap="none" strike="noStrike">
                  <a:solidFill>
                    <a:schemeClr val="dk1"/>
                  </a:solidFill>
                  <a:latin typeface="Calibri"/>
                  <a:ea typeface="Calibri"/>
                  <a:cs typeface="Calibri"/>
                  <a:sym typeface="Calibri"/>
                </a:rPr>
                <a:t>Diskuse na téma vaší práce</a:t>
              </a:r>
              <a:endParaRPr/>
            </a:p>
            <a:p>
              <a:pPr indent="0" lvl="1" marL="0" marR="0" rtl="0" algn="l">
                <a:lnSpc>
                  <a:spcPct val="90000"/>
                </a:lnSpc>
                <a:spcBef>
                  <a:spcPts val="0"/>
                </a:spcBef>
                <a:spcAft>
                  <a:spcPts val="0"/>
                </a:spcAft>
                <a:buNone/>
              </a:pPr>
              <a:r>
                <a:t/>
              </a:r>
              <a:endParaRPr b="0" i="0" sz="3400" u="none" cap="none" strike="noStrike">
                <a:solidFill>
                  <a:schemeClr val="dk1"/>
                </a:solidFill>
                <a:latin typeface="Calibri"/>
                <a:ea typeface="Calibri"/>
                <a:cs typeface="Calibri"/>
                <a:sym typeface="Calibri"/>
              </a:endParaRPr>
            </a:p>
            <a:p>
              <a:pPr indent="-285750" lvl="1" marL="285750" marR="0" rtl="0" algn="l">
                <a:lnSpc>
                  <a:spcPct val="90000"/>
                </a:lnSpc>
                <a:spcBef>
                  <a:spcPts val="0"/>
                </a:spcBef>
                <a:spcAft>
                  <a:spcPts val="0"/>
                </a:spcAft>
                <a:buClr>
                  <a:schemeClr val="dk1"/>
                </a:buClr>
                <a:buSzPts val="3400"/>
                <a:buFont typeface="Calibri"/>
                <a:buChar char="•"/>
              </a:pPr>
              <a:r>
                <a:rPr b="0" i="0" lang="cs-CZ" sz="3200" u="none" cap="none" strike="noStrike">
                  <a:solidFill>
                    <a:schemeClr val="dk1"/>
                  </a:solidFill>
                  <a:latin typeface="Calibri"/>
                  <a:ea typeface="Calibri"/>
                  <a:cs typeface="Calibri"/>
                  <a:sym typeface="Calibri"/>
                </a:rPr>
                <a:t>Setkali jste se s násilím?</a:t>
              </a:r>
              <a:endParaRPr/>
            </a:p>
            <a:p>
              <a:pPr indent="-285750" lvl="1" marL="285750" marR="0" rtl="0" algn="l">
                <a:lnSpc>
                  <a:spcPct val="90000"/>
                </a:lnSpc>
                <a:spcBef>
                  <a:spcPts val="0"/>
                </a:spcBef>
                <a:spcAft>
                  <a:spcPts val="0"/>
                </a:spcAft>
                <a:buClr>
                  <a:schemeClr val="dk1"/>
                </a:buClr>
                <a:buSzPts val="3400"/>
                <a:buFont typeface="Calibri"/>
                <a:buChar char="•"/>
              </a:pPr>
              <a:r>
                <a:rPr b="0" i="0" lang="cs-CZ" sz="3200" u="none" cap="none" strike="noStrike">
                  <a:solidFill>
                    <a:schemeClr val="dk1"/>
                  </a:solidFill>
                  <a:latin typeface="Calibri"/>
                  <a:ea typeface="Calibri"/>
                  <a:cs typeface="Calibri"/>
                  <a:sym typeface="Calibri"/>
                </a:rPr>
                <a:t>Má vaše společnost politiku proti mobbingu?</a:t>
              </a:r>
              <a:endParaRPr/>
            </a:p>
            <a:p>
              <a:pPr indent="-285750" lvl="1" marL="285750" marR="0" rtl="0" algn="l">
                <a:lnSpc>
                  <a:spcPct val="90000"/>
                </a:lnSpc>
                <a:spcBef>
                  <a:spcPts val="0"/>
                </a:spcBef>
                <a:spcAft>
                  <a:spcPts val="0"/>
                </a:spcAft>
                <a:buClr>
                  <a:schemeClr val="dk1"/>
                </a:buClr>
                <a:buSzPts val="3400"/>
                <a:buFont typeface="Calibri"/>
                <a:buChar char="•"/>
              </a:pPr>
              <a:r>
                <a:rPr b="0" i="0" lang="cs-CZ" sz="3200" u="none" cap="none" strike="noStrike">
                  <a:solidFill>
                    <a:schemeClr val="dk1"/>
                  </a:solidFill>
                  <a:latin typeface="Calibri"/>
                  <a:ea typeface="Calibri"/>
                  <a:cs typeface="Calibri"/>
                  <a:sym typeface="Calibri"/>
                </a:rPr>
                <a:t>Můžete tuto politiku popsat?</a:t>
              </a:r>
              <a:endParaRPr b="0" i="0" sz="3200" u="none" cap="none" strike="noStrike">
                <a:solidFill>
                  <a:schemeClr val="dk1"/>
                </a:solidFill>
                <a:latin typeface="Calibri"/>
                <a:ea typeface="Calibri"/>
                <a:cs typeface="Calibri"/>
                <a:sym typeface="Calibri"/>
              </a:endParaRPr>
            </a:p>
          </p:txBody>
        </p:sp>
      </p:gr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id="294" name="Google Shape;294;p9"/>
          <p:cNvPicPr preferRelativeResize="0"/>
          <p:nvPr/>
        </p:nvPicPr>
        <p:blipFill rotWithShape="1">
          <a:blip r:embed="rId3">
            <a:alphaModFix/>
          </a:blip>
          <a:srcRect b="0" l="0" r="0" t="0"/>
          <a:stretch/>
        </p:blipFill>
        <p:spPr>
          <a:xfrm>
            <a:off x="10855356" y="115744"/>
            <a:ext cx="1336645" cy="2858568"/>
          </a:xfrm>
          <a:prstGeom prst="rect">
            <a:avLst/>
          </a:prstGeom>
          <a:noFill/>
          <a:ln>
            <a:noFill/>
          </a:ln>
        </p:spPr>
      </p:pic>
      <p:pic>
        <p:nvPicPr>
          <p:cNvPr id="295" name="Google Shape;295;p9"/>
          <p:cNvPicPr preferRelativeResize="0"/>
          <p:nvPr/>
        </p:nvPicPr>
        <p:blipFill rotWithShape="1">
          <a:blip r:embed="rId4">
            <a:alphaModFix/>
          </a:blip>
          <a:srcRect b="0" l="0" r="0" t="0"/>
          <a:stretch/>
        </p:blipFill>
        <p:spPr>
          <a:xfrm>
            <a:off x="0" y="4762208"/>
            <a:ext cx="943107" cy="2095792"/>
          </a:xfrm>
          <a:prstGeom prst="rect">
            <a:avLst/>
          </a:prstGeom>
          <a:noFill/>
          <a:ln>
            <a:noFill/>
          </a:ln>
        </p:spPr>
      </p:pic>
      <p:sp>
        <p:nvSpPr>
          <p:cNvPr id="296" name="Google Shape;296;p9"/>
          <p:cNvSpPr txBox="1"/>
          <p:nvPr>
            <p:ph type="title"/>
          </p:nvPr>
        </p:nvSpPr>
        <p:spPr>
          <a:xfrm>
            <a:off x="287593" y="17831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cs-CZ" sz="3600">
                <a:solidFill>
                  <a:schemeClr val="dk2"/>
                </a:solidFill>
              </a:rPr>
              <a:t>Praktické příklady</a:t>
            </a:r>
            <a:br>
              <a:rPr b="1" lang="cs-CZ" sz="3600">
                <a:solidFill>
                  <a:schemeClr val="dk2"/>
                </a:solidFill>
              </a:rPr>
            </a:br>
            <a:r>
              <a:rPr b="1" lang="cs-CZ" sz="3600">
                <a:solidFill>
                  <a:schemeClr val="dk2"/>
                </a:solidFill>
              </a:rPr>
              <a:t>Hyundai Motor Manufacturing Czech s. r. o</a:t>
            </a:r>
            <a:r>
              <a:rPr b="1" lang="cs-CZ" sz="3600"/>
              <a:t>.</a:t>
            </a:r>
            <a:endParaRPr b="1" sz="3600"/>
          </a:p>
        </p:txBody>
      </p:sp>
      <p:grpSp>
        <p:nvGrpSpPr>
          <p:cNvPr id="297" name="Google Shape;297;p9"/>
          <p:cNvGrpSpPr/>
          <p:nvPr/>
        </p:nvGrpSpPr>
        <p:grpSpPr>
          <a:xfrm>
            <a:off x="840735" y="1825625"/>
            <a:ext cx="10510529" cy="4351338"/>
            <a:chOff x="2535" y="0"/>
            <a:chExt cx="10510529" cy="4351338"/>
          </a:xfrm>
        </p:grpSpPr>
        <p:sp>
          <p:nvSpPr>
            <p:cNvPr id="298" name="Google Shape;298;p9"/>
            <p:cNvSpPr/>
            <p:nvPr/>
          </p:nvSpPr>
          <p:spPr>
            <a:xfrm>
              <a:off x="2535" y="0"/>
              <a:ext cx="2487699" cy="4351338"/>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9"/>
            <p:cNvSpPr txBox="1"/>
            <p:nvPr/>
          </p:nvSpPr>
          <p:spPr>
            <a:xfrm>
              <a:off x="2535" y="0"/>
              <a:ext cx="2487699" cy="1305401"/>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chemeClr val="dk1"/>
                </a:buClr>
                <a:buSzPts val="2500"/>
                <a:buFont typeface="Calibri"/>
                <a:buNone/>
              </a:pPr>
              <a:r>
                <a:rPr b="0" i="0" lang="cs-CZ" sz="2500" u="none" cap="none" strike="noStrike">
                  <a:solidFill>
                    <a:schemeClr val="dk1"/>
                  </a:solidFill>
                  <a:latin typeface="Calibri"/>
                  <a:ea typeface="Calibri"/>
                  <a:cs typeface="Calibri"/>
                  <a:sym typeface="Calibri"/>
                </a:rPr>
                <a:t>Právní oddělení</a:t>
              </a:r>
              <a:endParaRPr b="0" i="0" sz="2500" u="none" cap="none" strike="noStrike">
                <a:solidFill>
                  <a:schemeClr val="dk1"/>
                </a:solidFill>
                <a:latin typeface="Calibri"/>
                <a:ea typeface="Calibri"/>
                <a:cs typeface="Calibri"/>
                <a:sym typeface="Calibri"/>
              </a:endParaRPr>
            </a:p>
          </p:txBody>
        </p:sp>
        <p:sp>
          <p:nvSpPr>
            <p:cNvPr id="300" name="Google Shape;300;p9"/>
            <p:cNvSpPr/>
            <p:nvPr/>
          </p:nvSpPr>
          <p:spPr>
            <a:xfrm>
              <a:off x="251305" y="1305507"/>
              <a:ext cx="1990159" cy="633897"/>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9"/>
            <p:cNvSpPr txBox="1"/>
            <p:nvPr/>
          </p:nvSpPr>
          <p:spPr>
            <a:xfrm>
              <a:off x="269871" y="1324073"/>
              <a:ext cx="1953027" cy="596765"/>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vysoké etické standardy</a:t>
              </a:r>
              <a:endParaRPr b="0" i="0" sz="1400" u="none" cap="none" strike="noStrike">
                <a:solidFill>
                  <a:schemeClr val="lt1"/>
                </a:solidFill>
                <a:latin typeface="Calibri"/>
                <a:ea typeface="Calibri"/>
                <a:cs typeface="Calibri"/>
                <a:sym typeface="Calibri"/>
              </a:endParaRPr>
            </a:p>
          </p:txBody>
        </p:sp>
        <p:sp>
          <p:nvSpPr>
            <p:cNvPr id="302" name="Google Shape;302;p9"/>
            <p:cNvSpPr/>
            <p:nvPr/>
          </p:nvSpPr>
          <p:spPr>
            <a:xfrm>
              <a:off x="251305" y="2036927"/>
              <a:ext cx="1990159" cy="633897"/>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9"/>
            <p:cNvSpPr txBox="1"/>
            <p:nvPr/>
          </p:nvSpPr>
          <p:spPr>
            <a:xfrm>
              <a:off x="269871" y="2055493"/>
              <a:ext cx="1953027" cy="596765"/>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hrozba ztráty dobrého jména společnosti</a:t>
              </a:r>
              <a:endParaRPr b="0" i="0" sz="1400" u="none" cap="none" strike="noStrike">
                <a:solidFill>
                  <a:schemeClr val="lt1"/>
                </a:solidFill>
                <a:latin typeface="Calibri"/>
                <a:ea typeface="Calibri"/>
                <a:cs typeface="Calibri"/>
                <a:sym typeface="Calibri"/>
              </a:endParaRPr>
            </a:p>
          </p:txBody>
        </p:sp>
        <p:sp>
          <p:nvSpPr>
            <p:cNvPr id="304" name="Google Shape;304;p9"/>
            <p:cNvSpPr/>
            <p:nvPr/>
          </p:nvSpPr>
          <p:spPr>
            <a:xfrm>
              <a:off x="251305" y="2768347"/>
              <a:ext cx="1990159" cy="633897"/>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9"/>
            <p:cNvSpPr txBox="1"/>
            <p:nvPr/>
          </p:nvSpPr>
          <p:spPr>
            <a:xfrm>
              <a:off x="269871" y="2786913"/>
              <a:ext cx="1953027" cy="596765"/>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vysoké právní povědomí zaměstnanců</a:t>
              </a:r>
              <a:endParaRPr b="0" i="0" sz="1400" u="none" cap="none" strike="noStrike">
                <a:solidFill>
                  <a:schemeClr val="lt1"/>
                </a:solidFill>
                <a:latin typeface="Calibri"/>
                <a:ea typeface="Calibri"/>
                <a:cs typeface="Calibri"/>
                <a:sym typeface="Calibri"/>
              </a:endParaRPr>
            </a:p>
          </p:txBody>
        </p:sp>
        <p:sp>
          <p:nvSpPr>
            <p:cNvPr id="306" name="Google Shape;306;p9"/>
            <p:cNvSpPr/>
            <p:nvPr/>
          </p:nvSpPr>
          <p:spPr>
            <a:xfrm>
              <a:off x="251305" y="3499767"/>
              <a:ext cx="1990159" cy="633897"/>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9"/>
            <p:cNvSpPr txBox="1"/>
            <p:nvPr/>
          </p:nvSpPr>
          <p:spPr>
            <a:xfrm>
              <a:off x="269871" y="3518333"/>
              <a:ext cx="1953027" cy="596765"/>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prezentace dobrého jména společnosti</a:t>
              </a:r>
              <a:endParaRPr b="0" i="0" sz="1400" u="none" cap="none" strike="noStrike">
                <a:solidFill>
                  <a:schemeClr val="lt1"/>
                </a:solidFill>
                <a:latin typeface="Calibri"/>
                <a:ea typeface="Calibri"/>
                <a:cs typeface="Calibri"/>
                <a:sym typeface="Calibri"/>
              </a:endParaRPr>
            </a:p>
          </p:txBody>
        </p:sp>
        <p:sp>
          <p:nvSpPr>
            <p:cNvPr id="308" name="Google Shape;308;p9"/>
            <p:cNvSpPr/>
            <p:nvPr/>
          </p:nvSpPr>
          <p:spPr>
            <a:xfrm>
              <a:off x="2676811" y="0"/>
              <a:ext cx="2487699" cy="4351338"/>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9"/>
            <p:cNvSpPr txBox="1"/>
            <p:nvPr/>
          </p:nvSpPr>
          <p:spPr>
            <a:xfrm>
              <a:off x="2676811" y="0"/>
              <a:ext cx="2487699" cy="1305401"/>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chemeClr val="dk1"/>
                </a:buClr>
                <a:buSzPts val="2500"/>
                <a:buFont typeface="Calibri"/>
                <a:buNone/>
              </a:pPr>
              <a:r>
                <a:rPr b="0" i="0" lang="cs-CZ" sz="2500" u="none" cap="none" strike="noStrike">
                  <a:solidFill>
                    <a:schemeClr val="dk1"/>
                  </a:solidFill>
                  <a:latin typeface="Calibri"/>
                  <a:ea typeface="Calibri"/>
                  <a:cs typeface="Calibri"/>
                  <a:sym typeface="Calibri"/>
                </a:rPr>
                <a:t>HR oddělení</a:t>
              </a:r>
              <a:endParaRPr b="0" i="0" sz="2500" u="none" cap="none" strike="noStrike">
                <a:solidFill>
                  <a:schemeClr val="dk1"/>
                </a:solidFill>
                <a:latin typeface="Calibri"/>
                <a:ea typeface="Calibri"/>
                <a:cs typeface="Calibri"/>
                <a:sym typeface="Calibri"/>
              </a:endParaRPr>
            </a:p>
          </p:txBody>
        </p:sp>
        <p:sp>
          <p:nvSpPr>
            <p:cNvPr id="310" name="Google Shape;310;p9"/>
            <p:cNvSpPr/>
            <p:nvPr/>
          </p:nvSpPr>
          <p:spPr>
            <a:xfrm>
              <a:off x="2925581" y="1306224"/>
              <a:ext cx="1990159" cy="503389"/>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9"/>
            <p:cNvSpPr txBox="1"/>
            <p:nvPr/>
          </p:nvSpPr>
          <p:spPr>
            <a:xfrm>
              <a:off x="2940325" y="1320968"/>
              <a:ext cx="1960671" cy="473901"/>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úvodní školení</a:t>
              </a:r>
              <a:endParaRPr b="0" i="0" sz="1400" u="none" cap="none" strike="noStrike">
                <a:solidFill>
                  <a:schemeClr val="lt1"/>
                </a:solidFill>
                <a:latin typeface="Calibri"/>
                <a:ea typeface="Calibri"/>
                <a:cs typeface="Calibri"/>
                <a:sym typeface="Calibri"/>
              </a:endParaRPr>
            </a:p>
          </p:txBody>
        </p:sp>
        <p:sp>
          <p:nvSpPr>
            <p:cNvPr id="312" name="Google Shape;312;p9"/>
            <p:cNvSpPr/>
            <p:nvPr/>
          </p:nvSpPr>
          <p:spPr>
            <a:xfrm>
              <a:off x="2925581" y="1887058"/>
              <a:ext cx="1990159" cy="503389"/>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9"/>
            <p:cNvSpPr txBox="1"/>
            <p:nvPr/>
          </p:nvSpPr>
          <p:spPr>
            <a:xfrm>
              <a:off x="2940325" y="1901802"/>
              <a:ext cx="1960671" cy="473901"/>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pobytové workshopy</a:t>
              </a:r>
              <a:endParaRPr b="0" i="0" sz="1400" u="none" cap="none" strike="noStrike">
                <a:solidFill>
                  <a:schemeClr val="lt1"/>
                </a:solidFill>
                <a:latin typeface="Calibri"/>
                <a:ea typeface="Calibri"/>
                <a:cs typeface="Calibri"/>
                <a:sym typeface="Calibri"/>
              </a:endParaRPr>
            </a:p>
          </p:txBody>
        </p:sp>
        <p:sp>
          <p:nvSpPr>
            <p:cNvPr id="314" name="Google Shape;314;p9"/>
            <p:cNvSpPr/>
            <p:nvPr/>
          </p:nvSpPr>
          <p:spPr>
            <a:xfrm>
              <a:off x="2925581" y="2467891"/>
              <a:ext cx="1990159" cy="503389"/>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9"/>
            <p:cNvSpPr txBox="1"/>
            <p:nvPr/>
          </p:nvSpPr>
          <p:spPr>
            <a:xfrm>
              <a:off x="2940325" y="2482635"/>
              <a:ext cx="1960671" cy="473901"/>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Týden klíčových hodnot</a:t>
              </a:r>
              <a:endParaRPr b="0" i="0" sz="1400" u="none" cap="none" strike="noStrike">
                <a:solidFill>
                  <a:schemeClr val="lt1"/>
                </a:solidFill>
                <a:latin typeface="Calibri"/>
                <a:ea typeface="Calibri"/>
                <a:cs typeface="Calibri"/>
                <a:sym typeface="Calibri"/>
              </a:endParaRPr>
            </a:p>
          </p:txBody>
        </p:sp>
        <p:sp>
          <p:nvSpPr>
            <p:cNvPr id="316" name="Google Shape;316;p9"/>
            <p:cNvSpPr/>
            <p:nvPr/>
          </p:nvSpPr>
          <p:spPr>
            <a:xfrm>
              <a:off x="2925581" y="3048725"/>
              <a:ext cx="1990159" cy="503389"/>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9"/>
            <p:cNvSpPr txBox="1"/>
            <p:nvPr/>
          </p:nvSpPr>
          <p:spPr>
            <a:xfrm>
              <a:off x="2940325" y="3063469"/>
              <a:ext cx="1960671" cy="473901"/>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Projekt OOJT</a:t>
              </a:r>
              <a:endParaRPr b="0" i="0" sz="1400" u="none" cap="none" strike="noStrike">
                <a:solidFill>
                  <a:schemeClr val="lt1"/>
                </a:solidFill>
                <a:latin typeface="Calibri"/>
                <a:ea typeface="Calibri"/>
                <a:cs typeface="Calibri"/>
                <a:sym typeface="Calibri"/>
              </a:endParaRPr>
            </a:p>
          </p:txBody>
        </p:sp>
        <p:sp>
          <p:nvSpPr>
            <p:cNvPr id="318" name="Google Shape;318;p9"/>
            <p:cNvSpPr/>
            <p:nvPr/>
          </p:nvSpPr>
          <p:spPr>
            <a:xfrm>
              <a:off x="2925581" y="3629558"/>
              <a:ext cx="1990159" cy="503389"/>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9"/>
            <p:cNvSpPr txBox="1"/>
            <p:nvPr/>
          </p:nvSpPr>
          <p:spPr>
            <a:xfrm>
              <a:off x="2940325" y="3644302"/>
              <a:ext cx="1960671" cy="473901"/>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Školení vedené externími odborníky</a:t>
              </a:r>
              <a:endParaRPr b="0" i="0" sz="1400" u="none" cap="none" strike="noStrike">
                <a:solidFill>
                  <a:schemeClr val="lt1"/>
                </a:solidFill>
                <a:latin typeface="Calibri"/>
                <a:ea typeface="Calibri"/>
                <a:cs typeface="Calibri"/>
                <a:sym typeface="Calibri"/>
              </a:endParaRPr>
            </a:p>
          </p:txBody>
        </p:sp>
        <p:sp>
          <p:nvSpPr>
            <p:cNvPr id="320" name="Google Shape;320;p9"/>
            <p:cNvSpPr/>
            <p:nvPr/>
          </p:nvSpPr>
          <p:spPr>
            <a:xfrm>
              <a:off x="5351088" y="0"/>
              <a:ext cx="2487699" cy="4351338"/>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9"/>
            <p:cNvSpPr txBox="1"/>
            <p:nvPr/>
          </p:nvSpPr>
          <p:spPr>
            <a:xfrm>
              <a:off x="5351088" y="0"/>
              <a:ext cx="2487699" cy="1305401"/>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chemeClr val="dk1"/>
                </a:buClr>
                <a:buSzPts val="2500"/>
                <a:buFont typeface="Calibri"/>
                <a:buNone/>
              </a:pPr>
              <a:r>
                <a:rPr b="0" i="0" lang="cs-CZ" sz="2500" u="none" cap="none" strike="noStrike">
                  <a:solidFill>
                    <a:schemeClr val="dk1"/>
                  </a:solidFill>
                  <a:latin typeface="Calibri"/>
                  <a:ea typeface="Calibri"/>
                  <a:cs typeface="Calibri"/>
                  <a:sym typeface="Calibri"/>
                </a:rPr>
                <a:t>Oddělení vztahů se zaměstnanci</a:t>
              </a:r>
              <a:endParaRPr b="0" i="0" sz="2500" u="none" cap="none" strike="noStrike">
                <a:solidFill>
                  <a:schemeClr val="dk1"/>
                </a:solidFill>
                <a:latin typeface="Calibri"/>
                <a:ea typeface="Calibri"/>
                <a:cs typeface="Calibri"/>
                <a:sym typeface="Calibri"/>
              </a:endParaRPr>
            </a:p>
          </p:txBody>
        </p:sp>
        <p:sp>
          <p:nvSpPr>
            <p:cNvPr id="322" name="Google Shape;322;p9"/>
            <p:cNvSpPr/>
            <p:nvPr/>
          </p:nvSpPr>
          <p:spPr>
            <a:xfrm>
              <a:off x="5599858" y="1306676"/>
              <a:ext cx="1990159" cy="1311987"/>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9"/>
            <p:cNvSpPr txBox="1"/>
            <p:nvPr/>
          </p:nvSpPr>
          <p:spPr>
            <a:xfrm>
              <a:off x="5638285" y="1345103"/>
              <a:ext cx="1913305" cy="1235133"/>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ER partneři</a:t>
              </a:r>
              <a:endParaRPr b="0" i="0" sz="1400" u="none" cap="none" strike="noStrike">
                <a:solidFill>
                  <a:schemeClr val="lt1"/>
                </a:solidFill>
                <a:latin typeface="Calibri"/>
                <a:ea typeface="Calibri"/>
                <a:cs typeface="Calibri"/>
                <a:sym typeface="Calibri"/>
              </a:endParaRPr>
            </a:p>
          </p:txBody>
        </p:sp>
        <p:sp>
          <p:nvSpPr>
            <p:cNvPr id="324" name="Google Shape;324;p9"/>
            <p:cNvSpPr/>
            <p:nvPr/>
          </p:nvSpPr>
          <p:spPr>
            <a:xfrm>
              <a:off x="5599858" y="2820508"/>
              <a:ext cx="1990159" cy="1311987"/>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9"/>
            <p:cNvSpPr txBox="1"/>
            <p:nvPr/>
          </p:nvSpPr>
          <p:spPr>
            <a:xfrm>
              <a:off x="5638285" y="2858935"/>
              <a:ext cx="1913305" cy="1235133"/>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Akademie pro vedoucí pracovníky</a:t>
              </a:r>
              <a:endParaRPr b="0" i="0" sz="1400" u="none" cap="none" strike="noStrike">
                <a:solidFill>
                  <a:schemeClr val="lt1"/>
                </a:solidFill>
                <a:latin typeface="Calibri"/>
                <a:ea typeface="Calibri"/>
                <a:cs typeface="Calibri"/>
                <a:sym typeface="Calibri"/>
              </a:endParaRPr>
            </a:p>
          </p:txBody>
        </p:sp>
        <p:sp>
          <p:nvSpPr>
            <p:cNvPr id="326" name="Google Shape;326;p9"/>
            <p:cNvSpPr/>
            <p:nvPr/>
          </p:nvSpPr>
          <p:spPr>
            <a:xfrm>
              <a:off x="8025365" y="0"/>
              <a:ext cx="2487699" cy="4351338"/>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9"/>
            <p:cNvSpPr txBox="1"/>
            <p:nvPr/>
          </p:nvSpPr>
          <p:spPr>
            <a:xfrm>
              <a:off x="8025365" y="0"/>
              <a:ext cx="2487699" cy="1305401"/>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chemeClr val="dk1"/>
                </a:buClr>
                <a:buSzPts val="2500"/>
                <a:buFont typeface="Calibri"/>
                <a:buNone/>
              </a:pPr>
              <a:r>
                <a:rPr b="0" i="0" lang="cs-CZ" sz="2500" u="none" cap="none" strike="noStrike">
                  <a:solidFill>
                    <a:schemeClr val="dk1"/>
                  </a:solidFill>
                  <a:latin typeface="Calibri"/>
                  <a:ea typeface="Calibri"/>
                  <a:cs typeface="Calibri"/>
                  <a:sym typeface="Calibri"/>
                </a:rPr>
                <a:t>Firemní psycholog</a:t>
              </a:r>
              <a:endParaRPr b="0" i="0" sz="2500" u="none" cap="none" strike="noStrike">
                <a:solidFill>
                  <a:schemeClr val="dk1"/>
                </a:solidFill>
                <a:latin typeface="Calibri"/>
                <a:ea typeface="Calibri"/>
                <a:cs typeface="Calibri"/>
                <a:sym typeface="Calibri"/>
              </a:endParaRPr>
            </a:p>
          </p:txBody>
        </p:sp>
        <p:sp>
          <p:nvSpPr>
            <p:cNvPr id="328" name="Google Shape;328;p9"/>
            <p:cNvSpPr/>
            <p:nvPr/>
          </p:nvSpPr>
          <p:spPr>
            <a:xfrm>
              <a:off x="8274135" y="1306676"/>
              <a:ext cx="1990159" cy="1311987"/>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9"/>
            <p:cNvSpPr txBox="1"/>
            <p:nvPr/>
          </p:nvSpPr>
          <p:spPr>
            <a:xfrm>
              <a:off x="8312562" y="1345103"/>
              <a:ext cx="1913305" cy="1235133"/>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psychologické poradenství</a:t>
              </a:r>
              <a:endParaRPr b="0" i="0" sz="1400" u="none" cap="none" strike="noStrike">
                <a:solidFill>
                  <a:schemeClr val="lt1"/>
                </a:solidFill>
                <a:latin typeface="Calibri"/>
                <a:ea typeface="Calibri"/>
                <a:cs typeface="Calibri"/>
                <a:sym typeface="Calibri"/>
              </a:endParaRPr>
            </a:p>
          </p:txBody>
        </p:sp>
        <p:sp>
          <p:nvSpPr>
            <p:cNvPr id="330" name="Google Shape;330;p9"/>
            <p:cNvSpPr/>
            <p:nvPr/>
          </p:nvSpPr>
          <p:spPr>
            <a:xfrm>
              <a:off x="8274135" y="2820508"/>
              <a:ext cx="1990159" cy="1311987"/>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9"/>
            <p:cNvSpPr txBox="1"/>
            <p:nvPr/>
          </p:nvSpPr>
          <p:spPr>
            <a:xfrm>
              <a:off x="8312562" y="2858935"/>
              <a:ext cx="1913305" cy="1235133"/>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koučování pro vedoucí pracovníky</a:t>
              </a:r>
              <a:endParaRPr b="0" i="0" sz="1400" u="none" cap="none" strike="noStrike">
                <a:solidFill>
                  <a:schemeClr val="lt1"/>
                </a:solidFill>
                <a:latin typeface="Calibri"/>
                <a:ea typeface="Calibri"/>
                <a:cs typeface="Calibri"/>
                <a:sym typeface="Calibri"/>
              </a:endParaRPr>
            </a:p>
          </p:txBody>
        </p:sp>
      </p:grpSp>
    </p:spTree>
  </p:cSld>
  <p:clrMapOvr>
    <a:masterClrMapping/>
  </p:clrMapOvr>
  <p:transition spd="slow">
    <p:wipe dir="l"/>
  </p:transition>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2022-09-13T11:40:43Z</dcterms:created>
  <dc:creator>Sonja  Karbon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0x010100CCDC99E37D3BB34F911D876D5359BBAC</vt:lpwstr>
  </property>
  <property fmtid="{D5CDD505-2E9C-101B-9397-08002B2CF9AE}" pid="3" name="MSIP_Label_ea60d57e-af5b-4752-ac57-3e4f28ca11dc_Enabled">
    <vt:lpwstr>true</vt:lpwstr>
  </property>
  <property fmtid="{D5CDD505-2E9C-101B-9397-08002B2CF9AE}" pid="4" name="MSIP_Label_ea60d57e-af5b-4752-ac57-3e4f28ca11dc_SetDate">
    <vt:lpwstr>2023-03-23T07:15:30Z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1003ffec-5f0b-4f22-8b4a-9709460161c8</vt:lpwstr>
  </property>
  <property fmtid="{D5CDD505-2E9C-101B-9397-08002B2CF9AE}" pid="9" name="MSIP_Label_ea60d57e-af5b-4752-ac57-3e4f28ca11dc_ContentBits">
    <vt:lpwstr>0</vt:lpwstr>
  </property>
</Properties>
</file>