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Noto Sans Symbol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jG7Mh6cKKICyDzbbmMxJfgxhL6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302B95-77DC-47C3-A19A-A90137CF2A22}">
  <a:tblStyle styleId="{E7302B95-77DC-47C3-A19A-A90137CF2A2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otoSansSymbols-bold.fntdata"/><Relationship Id="rId23" Type="http://schemas.openxmlformats.org/officeDocument/2006/relationships/font" Target="fonts/NotoSansSymbol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 u="sng">
                <a:latin typeface="Calibri"/>
                <a:ea typeface="Calibri"/>
                <a:cs typeface="Calibri"/>
                <a:sym typeface="Calibri"/>
              </a:rPr>
              <a:t>Indikátory potenciálního násilí ze strany zaměstnance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Zaměstnancům obvykle jen tak "nepřeskočí v hlavě", ale v průběhu času se u nich objevují indikátory potenciálně násilného chování. Pokud jsou tyto projevy chování rozpoznány, lze je často zvládnout a léčit. Potenciálně násilné chování zaměstnance může zahrnovat jeden nebo více z následujících projevů (tento seznam chování není vyčerpávající, ani není určen jako mechanismus pro diagnostiku násilných tendencí.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Zvýšené užívání alkoholu a/nebo nelegálních drog.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Nevysvětlitelný nárůst absencí; nejasné fyzické potíže.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Nápadné snížení pozornosti věnované vzhledu a hygieně.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Deprese / skleslost.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Odpor a přehnaná reakce na změny zásad a postupů.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Opakované porušování firemních zásad.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Zvýšené silné výkyvy nálad.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Nápadně nestabilní, emoční reakce.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Výbuchy hněvu nebo vzteku bez provokace.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Sebevražedné sklony; poznámky o tom, že si "uděláte ve věcech pořádek".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Podezřelé paranoidní chování ("všichni jsou proti mně").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Stále častěji mluví o problémech doma.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Eskalace domácích problémů na pracoviště; mluví o vážných finančních problémech.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Mluví o předchozích násilných incidentech.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Soucítění s osobami, které se dopouštějí násilí.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Častější nevyžádané komentáře o střelných zbraních, jiných nebezpečných zbraních a násilných trestných činech.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85" name="Google Shape;28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Prevence násilí a obtěžování v HORECA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Organizační zásady prevence násilí a obtěžování zahrnují opatření, která mají zajistit, aby stížnosti byly řešeny se vší vážností a pochopením. Naopak absence takových politik často odráží nedostatečnou informovanost a v některých případech může být sama o sobě považována za příčinu obtěžování a viktimizace.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Analýza výskytu násilí v pohostinství a poukazuje na následující preventivní opatření: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omezit provoz ve vysoce rizikových oblastech a neprovozovat činnost v částečně rizikových časech; 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vytvářet strategická spojenectví s jinými zařízeními za účelem prevence kriminality, např. společné bezpečnostní kontroly a varovné systémy; 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provádět každodenní bezpečnostní kontroly;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proškolení všech manažerů a vedoucích pracovníků o tom, jak reagovat na hrozby násilí nebo násilné incidenty; 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zřízení týmů krizového řízení, které budou k dispozici na zavolání; 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instalace vhodného osvětlení, alarmů a bezpečnostních kamer (CCT).  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331" name="Google Shape;33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9" name="Google Shape;3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Primární prevence je výchova ke zdravé, prosperující společnosti, která rozvíjí své schopnosti a dobře zvládá zátěžové situace. Maximální snahou je předcházet a snižovat míru rizik spojených s určitými projevy špatné strategie firmy. </a:t>
            </a:r>
            <a:endParaRPr/>
          </a:p>
        </p:txBody>
      </p:sp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Dva základní kameny primární prevence jsou: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vytvoření politiky (plánu),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školení.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Když dáme povel "Vpřed!", co se stane? Bez určení směru, cesty nebo cíle budou všichni bezradně stát, v lepším případě poběží - každý jiným směrem (Šnajdr, 2013).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Vize, strategie nebo politika musí být jasné, srozumitelné a motivující. Správně nastavená a dodržovaná politika podniku je podporou při hledání a sestavování strategií a podporou při formulování požadavků na systém řízení.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Formulace podnikové politiky představuje pro podnik zásadní úkol rozhodující o jeho budoucím rozvoji a existenci. Je velmi důležité si uvědomit, že fáze formulace politiky je výrazně ovlivněna firemní kulturou, stylem řízení manažerů, mírou jejich zapojení apod.).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Formulace politiky a navrhování plánu bezpečnosti a ochrany zdraví při práci je zacílena na činnost každé společnosti, takže se může pro různá odvětví lišit. Základní globální rysy tvorby politiky bezpečnosti a ochrany zdraví při práci spočívají v koncepci: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zdraví,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dlouhodobost,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prostředí.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15" name="Google Shape;21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Formy politiky bezpečnosti a ochrany zdraví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 u="sng">
                <a:latin typeface="Calibri"/>
                <a:ea typeface="Calibri"/>
                <a:cs typeface="Calibri"/>
                <a:sym typeface="Calibri"/>
              </a:rPr>
              <a:t>Zdraví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 této oblasti jde především o zaměstnance, o které je třeba se postarat. Aktivní posilování jejich svalů jim umožní být v nejlepší kondici.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 u="sng">
                <a:latin typeface="Calibri"/>
                <a:ea typeface="Calibri"/>
                <a:cs typeface="Calibri"/>
                <a:sym typeface="Calibri"/>
              </a:rPr>
              <a:t>Dlouhodobost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Cílem každé společnosti by měla být nulová újma. Tento cíl pouze podporuje ambice společnosti chránit své zaměstnance, dodavatele a veřejnost, přičemž společnost pracuje na dosažení provozní dokonalosti.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 u="sng">
                <a:latin typeface="Calibri"/>
                <a:ea typeface="Calibri"/>
                <a:cs typeface="Calibri"/>
                <a:sym typeface="Calibri"/>
              </a:rPr>
              <a:t>Prostředí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Prioritou je zde oblast, ve které společnost působí.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Pro dosažení výše uvedených složek formulace politiky v oblasti bezpečnosti a ochrany zdraví je nutné, aby společnosti podnikly následující dílčí kroky (E.ON, 2015):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proaktivní eliminace a řízení zdravotních rizik na pracovištích, aby se předešlo vzniku onemocnění u zaměstnanců, nebo aby se jejich zdravotní stav nezhoršil v důsledku jejich práce,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zajistit dohled nad ochranou zdraví na základě rizik, aby bylo možné rozpoznat počáteční příznaky nemocí z povolání,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poskytovat podporu, aby se zaměstnanci mohli po nemoci nebo úrazu co nejdříve vrátit do běžného pracovního života,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podporovat ty, kteří mají zdravotní problémy, aby mohli zůstat v práci a zároveň byli efektivní ve svém pracovním poslání,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posilovat zdraví zaměstnanců prostřednictvím účinných strategií podpory zdraví a postupů, které se zabývají otázkami specifických rozdílů, jako je věk a pohlaví,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vytvářet a udržovat pracovní prostředí, kde je vysoká úroveň bezpečnosti samozřejmostí,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stanovit minimální bezpečnostní standardy pro všechna zařízení a činnosti společnosti, pokud tyto standardy ve vhodných případech překračují vnitrostátní právní předpisy,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zajistit, aby všechna rizika byla analyzována a omezena na úroveň, která odpovídá požadavkům osvědčených postupů v oblasti hodnotového řetězce od návrhu až po vyřazení z provozu,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zapojit zaměstnance a dodavatele a oprávnit je, aby upozorňovali na nebezpečné podmínky a zastavili nebezpečnou práci, kdykoli a kdekoli k ní dojde,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oceňovat a odměňovat vynikající výkony v oblasti bezpečnosti a aktivně identifikovat a zavádět osvědčené postupy,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vytvářet a dodržovat normy pro ochranu životního prostředí, aby byl zajištěn kvalitní výkon, kdykoli je prováděna nějaká činnost.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Výše uvedené činnosti jsou prováděny na podporu zdraví a bezpečnosti. Společnost musí rovněž provádět určité činnosti, aby splnila výše uvedené povinnosti: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nést odpovědnost (vrcholové vedení, představenstvo) a aktivně se podílet na vedení,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zajišťovat prostřednictvím struktury a procesů vedení, odpovědnost a neustálé zlepšování,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společná práce a vzájemná podpora při začleňování do strategických plánů, rozhodovacích procesů a každodenní práce,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manažerské týmy stanovují cíle a programy ke zlepšení výkonnosti organizace. Cíle a programy jsou pravidelně přezkoumávány a aktualizovány, aby podporovaly proces neustálého zlepšování,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všichni zaměstnanci a obchodní partneři jsou vhodně vyškoleni a angažováni, aby byla zajištěna správná úroveň a soubor kompetencí k dosažení úspěchu,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aktivní sdílení a ukládání zkušeností z dosažených úspěchů a chyb, jakož i ze zkušeností a názorů ostatních,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otevřeně komunikovat s kolegy a zúčastněnými stranami o činnostech a výsledcích, získávat důvěryhodnost a budovat důvěru.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Společnosti by měly zavést a udržovat systém řízení, externě certifikovaný podle mezinárodních norem OHSAS 18001 (Bezpečnost a ochrana zdraví při práci) a ISO 14001 nebo EMAS (Ochrana životního prostředí). Tyto robustní systémy řízení jsou základem pro neustálé zlepšování a přinejmenším zajišťují soulad s požadavky právních předpisů, nařízení a dalších platných národních a místních požadavků.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Mezi důležité zásady při vytváření účinné strategie pro boj s násilím na pracovišti patří: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Musí existovat podpora shora. Pokud se nejvyšší vedení společnosti skutečně nezasadí o preventivní program, je nepravděpodobné, že bude účinně realizován.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Neexistuje žádná univerzální strategie. Účinné plány mohou mít několik společných rysů, ale dobrý plán musí být přizpůsoben potřebám, zdrojům a okolnostem konkrétního zaměstnavatele a konkrétních pracovníků.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Plán by měl být proaktivní, nikoli reaktivní.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Plán by měl zohledňovat kulturu pracoviště: pracovní atmosféru, vztahy, tradiční styly řízení atd. Pokud se v této kultuře vyskytují prvky, které patrně podporují toxické klima - tolerance k šikaně nebo zastrašování, nedostatek důvěry mezi pracovníky, mezi pracovníky a vedením, vysoká míra stresu, frustrace a hněvu, špatná komunikace, nedůsledná disciplína a chaotické prosazování firemních zásad - mělo by na ně být upozorněno vedení společnosti, aby přijalo opatření k nápravě.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Plánování a reakce na násilí na pracovišti vyžadují odborné znalosti z mnoha hledisek. Plán prevence bude nejúčinnější, pokud bude vycházet z multidisciplinárního týmového přístupu.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Manažeři by se měli aktivně podílet na informování zaměstnanců o politice prevence násilí. Musí si hlídat varovné signály, plán prevence násilí a reakci na něj a v případě náznaků problému musí vyhledat radu a pomoc.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Procvičte si svůj plán! Bez ohledu na to, jak důkladná nebo dobře promyšlená je příprava, nebude k ničemu, pokud dojde k mimořádné události a nikdo si nevzpomene nebo neprovede to, co bylo naplánováno. Cvičení musí zahrnovat vedoucí pracovníky, kteří budou rozhodovat v případě skutečné události. Po cvičeních musí následovat pečlivé a jasné vyhodnocení a změny, které odstraní všechny odhalené nedostatky.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Přehodnocujte, promýšlejte a revidujte. Zásady a postupy by neměly být nezměnitelné. Personál, pracovní prostředí, obchodní podmínky a společnost se mění a vyvíjejí. Program prevence se musí měnit a vyvíjet spolu s nimi.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latin typeface="Calibri"/>
                <a:ea typeface="Calibri"/>
                <a:cs typeface="Calibri"/>
                <a:sym typeface="Calibri"/>
              </a:rPr>
              <a:t>Strategie specifické pro prevenci typu I (trestný čin)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Enviromentální opatření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kontrola hotovosti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28600" lvl="2" marL="11430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kontrola osvětlení (vnitřního i venkovního)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28600" lvl="2" marL="11430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kontrola vstupu a výstupu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28600" lvl="2" marL="11430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dohled (např. zrcadla a kamery, zejména kamery s uzavřeným okruhem)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28600" lvl="2" marL="11430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značení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Behaviorální opatření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školení o adekvátní reakci na loupež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školení o používání bezpečnostního vybavení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školení o jednání s agresivními, opilými nebo jinak problémovými osobami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Administrativní opatření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provozní doba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bezpečnostní opatření během otevírání a zavírání provozovny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dobré vztahy s policií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zavedení zásad bezpečnosti a ochrany pro všechny pracovníky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u="sng">
                <a:latin typeface="Calibri"/>
                <a:ea typeface="Calibri"/>
                <a:cs typeface="Calibri"/>
                <a:sym typeface="Calibri"/>
              </a:rPr>
              <a:t>Strategie specifické pro prevenci typu II (zákazník/klient)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Adekvátní personální obsazení, kombinace dovedností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nízká schopnost reagovat a kvalita služeb může mít za následek frustrované, rozrušené zákazníky nebo klienty.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Školení specifické pro tento typ násilí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rozpoznávání signálů chování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techniky deeskalace násilí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dovednosti v oblasti mezilidské komunikace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správné techniky znehybnění a zadržení pro personál poskytující zdravotní péči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u="sng">
                <a:latin typeface="Calibri"/>
                <a:ea typeface="Calibri"/>
                <a:cs typeface="Calibri"/>
                <a:sym typeface="Calibri"/>
              </a:rPr>
              <a:t>Strategie specifické pro prevenci násilí typu III (spolupracovník)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Proces přijímání zaměstnanců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provádějte prověrky kriminální minulosti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prověřte reference bývalého zaměstnavatele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Školení o zásadách/ohlašování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úvodní školení pro nové zaměstnance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opakované školení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u="sng">
                <a:latin typeface="Calibri"/>
                <a:ea typeface="Calibri"/>
                <a:cs typeface="Calibri"/>
                <a:sym typeface="Calibri"/>
              </a:rPr>
              <a:t>Strategie pro prevenci násilí ve vztazích IV. typu (násilí v osobních vztazích)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Školení v oblasti zásad a ohlašování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rysy a náznaky násilí ze strany intimního partnera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identifikace spolupracovníků jako obětí nebo pachatelů 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just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Kultura vzájemné podpory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žádné sankce za ohlášení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důvěrnost informací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zavedené bezpečnostní a ochranné protokoly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nabídka doporučení na komunitní služby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77" name="Google Shape;27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s.wikipedia.org/wiki/International_Standard_Book_Number" TargetMode="External"/><Relationship Id="rId4" Type="http://schemas.openxmlformats.org/officeDocument/2006/relationships/hyperlink" Target="https://cs.wikipedia.org/wiki/Speci%C3%A1ln%C3%AD:Zdroje_knih/978-80-247-1407-3" TargetMode="External"/><Relationship Id="rId11" Type="http://schemas.openxmlformats.org/officeDocument/2006/relationships/hyperlink" Target="https://www.vlastnicesta.cz/clanky/externi-komunikace-vytvari-obraz-vasi-firmy-v-o/" TargetMode="External"/><Relationship Id="rId10" Type="http://schemas.openxmlformats.org/officeDocument/2006/relationships/hyperlink" Target="http://www.oit.org/wcmsp5/groups/public/@ed_dialogue/@sector/documents/publication/wcms_161998.pdf" TargetMode="External"/><Relationship Id="rId9" Type="http://schemas.openxmlformats.org/officeDocument/2006/relationships/hyperlink" Target="https://www.egd.cz/sites/default/files/201902/Politika%20integrovan%C3%A9ho%20syst%C3%A9mu%20%C5%99%C3%ADzen%C3%AD.pdf" TargetMode="External"/><Relationship Id="rId5" Type="http://schemas.openxmlformats.org/officeDocument/2006/relationships/hyperlink" Target="https://www.callbridge.com/cs/blog/good-team-dynamics-is-essential-in-the-workplace/" TargetMode="External"/><Relationship Id="rId6" Type="http://schemas.openxmlformats.org/officeDocument/2006/relationships/hyperlink" Target="https://www.dokumentacebozp.cz/aktuality/analyza-rizik-bozp-rizeni-hodnoceni-identifikace-management/" TargetMode="External"/><Relationship Id="rId7" Type="http://schemas.openxmlformats.org/officeDocument/2006/relationships/hyperlink" Target="https://www.bozp.cz/slovnik-pojmu/skoleni-bozp/" TargetMode="External"/><Relationship Id="rId8" Type="http://schemas.openxmlformats.org/officeDocument/2006/relationships/hyperlink" Target="https://www.eib.org/attachments/strategies/complaints_mechanism_policy_cs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msmt.cz/socialni-programy/metodicke-doporuceni-k-primarni-prevenci-rizikoveho-chovani" TargetMode="External"/><Relationship Id="rId4" Type="http://schemas.openxmlformats.org/officeDocument/2006/relationships/hyperlink" Target="https://www.bozpinfo.cz/josra/nasili-na-pracovisti-peer-pracovnik-jako-mozna-cesta-ochrany-zamestnancu" TargetMode="External"/><Relationship Id="rId5" Type="http://schemas.openxmlformats.org/officeDocument/2006/relationships/hyperlink" Target="https://visual.ly/community/Infographics/business/incblot-motivation-infographic" TargetMode="External"/><Relationship Id="rId6" Type="http://schemas.openxmlformats.org/officeDocument/2006/relationships/hyperlink" Target="https://www.snajdr.com/jak-pracujeme/s-vizi-strategii-a-politikou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kek-dias.gr/" TargetMode="External"/><Relationship Id="rId10" Type="http://schemas.openxmlformats.org/officeDocument/2006/relationships/image" Target="../media/image18.png"/><Relationship Id="rId13" Type="http://schemas.openxmlformats.org/officeDocument/2006/relationships/hyperlink" Target="https://dekaplus.eu/" TargetMode="External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hyperlink" Target="http://www.beneke-prinzhorn.de/" TargetMode="External"/><Relationship Id="rId15" Type="http://schemas.openxmlformats.org/officeDocument/2006/relationships/hyperlink" Target="https://www.lpf.lt/" TargetMode="External"/><Relationship Id="rId14" Type="http://schemas.openxmlformats.org/officeDocument/2006/relationships/image" Target="../media/image16.png"/><Relationship Id="rId17" Type="http://schemas.openxmlformats.org/officeDocument/2006/relationships/hyperlink" Target="https://www.uzvediba.lv/kontakti/" TargetMode="External"/><Relationship Id="rId16" Type="http://schemas.openxmlformats.org/officeDocument/2006/relationships/image" Target="../media/image19.png"/><Relationship Id="rId5" Type="http://schemas.openxmlformats.org/officeDocument/2006/relationships/hyperlink" Target="http://www.czu.cz/" TargetMode="External"/><Relationship Id="rId6" Type="http://schemas.openxmlformats.org/officeDocument/2006/relationships/image" Target="../media/image15.png"/><Relationship Id="rId18" Type="http://schemas.openxmlformats.org/officeDocument/2006/relationships/image" Target="../media/image4.png"/><Relationship Id="rId7" Type="http://schemas.openxmlformats.org/officeDocument/2006/relationships/hyperlink" Target="http://www.czu.cz/" TargetMode="External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388111" y="4770613"/>
            <a:ext cx="11589030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Primární prevence (2)</a:t>
            </a:r>
            <a:endParaRPr/>
          </a:p>
        </p:txBody>
      </p:sp>
      <p:pic>
        <p:nvPicPr>
          <p:cNvPr descr="Ein Bild, das Text enthält.&#10;&#10;Automatisch generierte Beschreibung" id="90" name="Google Shape;90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6911" r="6911" t="0"/>
          <a:stretch/>
        </p:blipFill>
        <p:spPr>
          <a:xfrm>
            <a:off x="445449" y="5443803"/>
            <a:ext cx="2439992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Podpora Evropské komise při tvorbě této publikace nepředstavuje souhlas s obsahem, který odráží pouze názory autorů, a Komise nemůže být zodpovědná za jakékoliv využití informací obsažených v této publikaci.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0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/>
          <p:cNvSpPr txBox="1"/>
          <p:nvPr>
            <p:ph type="title"/>
          </p:nvPr>
        </p:nvSpPr>
        <p:spPr>
          <a:xfrm>
            <a:off x="684571" y="80877"/>
            <a:ext cx="10822858" cy="1120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Indikátory potenciálního násilí ze strany zaměstnance</a:t>
            </a:r>
            <a:endParaRPr/>
          </a:p>
        </p:txBody>
      </p:sp>
      <p:grpSp>
        <p:nvGrpSpPr>
          <p:cNvPr id="295" name="Google Shape;295;p10"/>
          <p:cNvGrpSpPr/>
          <p:nvPr/>
        </p:nvGrpSpPr>
        <p:grpSpPr>
          <a:xfrm>
            <a:off x="713390" y="1285314"/>
            <a:ext cx="10716058" cy="5358029"/>
            <a:chOff x="447919" y="3262"/>
            <a:chExt cx="10716058" cy="5358029"/>
          </a:xfrm>
        </p:grpSpPr>
        <p:sp>
          <p:nvSpPr>
            <p:cNvPr id="296" name="Google Shape;296;p10"/>
            <p:cNvSpPr/>
            <p:nvPr/>
          </p:nvSpPr>
          <p:spPr>
            <a:xfrm>
              <a:off x="447919" y="3262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0"/>
            <p:cNvSpPr txBox="1"/>
            <p:nvPr/>
          </p:nvSpPr>
          <p:spPr>
            <a:xfrm>
              <a:off x="447919" y="3262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Zvýšené užívání alkoholu a/nebo nelegálních drog</a:t>
              </a: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2630820" y="3262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 txBox="1"/>
            <p:nvPr/>
          </p:nvSpPr>
          <p:spPr>
            <a:xfrm>
              <a:off x="2630820" y="3262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Nevysvětlitelný nárůst absencí; nejasné fyzické potíže</a:t>
              </a: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813720" y="3262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4813720" y="3262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Nápadné snížení pozornosti věnované vzhledu a hygieně.</a:t>
              </a: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6996621" y="3262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0"/>
            <p:cNvSpPr txBox="1"/>
            <p:nvPr/>
          </p:nvSpPr>
          <p:spPr>
            <a:xfrm>
              <a:off x="6996621" y="3262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Deprese / skleslost</a:t>
              </a: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9179522" y="3262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 txBox="1"/>
            <p:nvPr/>
          </p:nvSpPr>
          <p:spPr>
            <a:xfrm>
              <a:off x="9179522" y="3262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Odpor a přehnaná reakce na změny zásad a postupů</a:t>
              </a: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447919" y="1392381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447919" y="1392381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Opakované porušování firemních zásad</a:t>
              </a: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2630820" y="1392381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 txBox="1"/>
            <p:nvPr/>
          </p:nvSpPr>
          <p:spPr>
            <a:xfrm>
              <a:off x="2630820" y="1392381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Zvýšené silné výkyvy nálad</a:t>
              </a: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4813720" y="1392381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4813720" y="1392381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Nápadně nestabilní, emoční reakce</a:t>
              </a: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6996621" y="1392381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6996621" y="1392381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Výbuchy hněvu nebo vzteku bez provokace</a:t>
              </a: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9179522" y="1392381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9179522" y="1392381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Sebevražedné sklony; poznámky o tom, že si "uděláte ve věcech pořádek"</a:t>
              </a: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447919" y="2781499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0"/>
            <p:cNvSpPr txBox="1"/>
            <p:nvPr/>
          </p:nvSpPr>
          <p:spPr>
            <a:xfrm>
              <a:off x="447919" y="2781499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Podezřelé paranoidní chování ("všichni jsou proti mně")</a:t>
              </a: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2630820" y="2781499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2630820" y="2781499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Stále častěji mluví o problémech doma</a:t>
              </a:r>
              <a:endParaRPr/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4813720" y="2781499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0"/>
            <p:cNvSpPr txBox="1"/>
            <p:nvPr/>
          </p:nvSpPr>
          <p:spPr>
            <a:xfrm>
              <a:off x="4813720" y="2781499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Eskalace domácích problémů na pracoviště; mluví o vážných finančních problémech</a:t>
              </a:r>
              <a:endParaRPr/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6996621" y="2781499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0"/>
            <p:cNvSpPr txBox="1"/>
            <p:nvPr/>
          </p:nvSpPr>
          <p:spPr>
            <a:xfrm>
              <a:off x="6996621" y="2781499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Mluví o předchozích násilných incidentech</a:t>
              </a:r>
              <a:endParaRPr/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9179522" y="2781499"/>
              <a:ext cx="1984455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0"/>
            <p:cNvSpPr txBox="1"/>
            <p:nvPr/>
          </p:nvSpPr>
          <p:spPr>
            <a:xfrm>
              <a:off x="9179522" y="2781499"/>
              <a:ext cx="1984455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Soucítění s osobami, které se dopouštějí násilí</a:t>
              </a:r>
              <a:endParaRPr/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4273284" y="4170618"/>
              <a:ext cx="3065328" cy="1190673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0"/>
            <p:cNvSpPr txBox="1"/>
            <p:nvPr/>
          </p:nvSpPr>
          <p:spPr>
            <a:xfrm>
              <a:off x="4273284" y="4170618"/>
              <a:ext cx="3065328" cy="119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Častější nevyžádané komentáře o střelných zbraních, jiných nebezpečných zbraních a násilných trestných činech</a:t>
              </a:r>
              <a:endParaRPr/>
            </a:p>
          </p:txBody>
        </p:sp>
      </p:grpSp>
    </p:spTree>
  </p:cSld>
  <p:clrMapOvr>
    <a:masterClrMapping/>
  </p:clrMapOvr>
  <p:transition spd="slow">
    <p:wipe dir="l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/>
          <p:nvPr>
            <p:ph type="title"/>
          </p:nvPr>
        </p:nvSpPr>
        <p:spPr>
          <a:xfrm>
            <a:off x="102228" y="80877"/>
            <a:ext cx="10822858" cy="1120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Prevence násilí a obtěžování v HORECA</a:t>
            </a:r>
            <a:endParaRPr/>
          </a:p>
        </p:txBody>
      </p:sp>
      <p:grpSp>
        <p:nvGrpSpPr>
          <p:cNvPr id="334" name="Google Shape;334;p11"/>
          <p:cNvGrpSpPr/>
          <p:nvPr/>
        </p:nvGrpSpPr>
        <p:grpSpPr>
          <a:xfrm>
            <a:off x="-5800287" y="353949"/>
            <a:ext cx="17601927" cy="7220760"/>
            <a:chOff x="-6065758" y="-928103"/>
            <a:chExt cx="17601927" cy="7220760"/>
          </a:xfrm>
        </p:grpSpPr>
        <p:sp>
          <p:nvSpPr>
            <p:cNvPr id="335" name="Google Shape;335;p11"/>
            <p:cNvSpPr/>
            <p:nvPr/>
          </p:nvSpPr>
          <p:spPr>
            <a:xfrm>
              <a:off x="-6065758" y="-928103"/>
              <a:ext cx="7220760" cy="7220760"/>
            </a:xfrm>
            <a:prstGeom prst="blockArc">
              <a:avLst>
                <a:gd fmla="val 18900000" name="adj1"/>
                <a:gd fmla="val 2700000" name="adj2"/>
                <a:gd fmla="val 299" name="adj3"/>
              </a:avLst>
            </a:pr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30150" y="282497"/>
              <a:ext cx="11106019" cy="564780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1"/>
            <p:cNvSpPr txBox="1"/>
            <p:nvPr/>
          </p:nvSpPr>
          <p:spPr>
            <a:xfrm>
              <a:off x="430150" y="282497"/>
              <a:ext cx="11106019" cy="56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8275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Noto Sans Symbols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omezit provoz ve vysoce rizikových oblastech a neprovozovat činnost v částečně rizikových časech; </a:t>
              </a: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77162" y="211899"/>
              <a:ext cx="705975" cy="70597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894720" y="1129560"/>
              <a:ext cx="10641449" cy="564780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894720" y="1129560"/>
              <a:ext cx="10641449" cy="56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8275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Noto Sans Symbols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vytvářet strategická spojenectví s jinými zařízeními za účelem prevence kriminality, např. společné bezpečnostní kontroly a varovné systémy; </a:t>
              </a: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541732" y="1058962"/>
              <a:ext cx="705975" cy="70597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1107156" y="1976623"/>
              <a:ext cx="10429012" cy="564780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 txBox="1"/>
            <p:nvPr/>
          </p:nvSpPr>
          <p:spPr>
            <a:xfrm>
              <a:off x="1107156" y="1976623"/>
              <a:ext cx="10429012" cy="56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8275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Noto Sans Symbols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provádět každodenní bezpečnostní kontroly;</a:t>
              </a: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754169" y="1906026"/>
              <a:ext cx="705975" cy="70597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1107156" y="2823150"/>
              <a:ext cx="10429012" cy="564780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 txBox="1"/>
            <p:nvPr/>
          </p:nvSpPr>
          <p:spPr>
            <a:xfrm>
              <a:off x="1107156" y="2823150"/>
              <a:ext cx="10429012" cy="56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8275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Noto Sans Symbols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proškolení všech manažerů a vedoucích pracovníků o tom, jak reagovat na hrozby násilí nebo násilné incidenty; </a:t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754169" y="2752552"/>
              <a:ext cx="705975" cy="70597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894720" y="3670213"/>
              <a:ext cx="10641449" cy="564780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 txBox="1"/>
            <p:nvPr/>
          </p:nvSpPr>
          <p:spPr>
            <a:xfrm>
              <a:off x="894720" y="3670213"/>
              <a:ext cx="10641449" cy="56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8275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Noto Sans Symbols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zřízení týmů krizového řízení, které budou k dispozici na zavolání; </a:t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541732" y="3599615"/>
              <a:ext cx="705975" cy="70597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430150" y="4517276"/>
              <a:ext cx="11106019" cy="564780"/>
            </a:xfrm>
            <a:prstGeom prst="rect">
              <a:avLst/>
            </a:prstGeom>
            <a:solidFill>
              <a:srgbClr val="599BD5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 txBox="1"/>
            <p:nvPr/>
          </p:nvSpPr>
          <p:spPr>
            <a:xfrm>
              <a:off x="430150" y="4517276"/>
              <a:ext cx="11106019" cy="56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175" lIns="448275" spcFirstLastPara="1" rIns="43175" wrap="square" tIns="43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Noto Sans Symbols"/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instalace vhodného osvětlení, alarmů a bezpečnostních kamer (CCT). </a:t>
              </a: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77162" y="4446678"/>
              <a:ext cx="705975" cy="705975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osoba, muž&#10;&#10;Popis byl vytvořen automaticky" id="358" name="Google Shape;358;p12"/>
          <p:cNvPicPr preferRelativeResize="0"/>
          <p:nvPr/>
        </p:nvPicPr>
        <p:blipFill rotWithShape="1">
          <a:blip r:embed="rId3">
            <a:alphaModFix/>
          </a:blip>
          <a:srcRect b="14449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2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 txBox="1"/>
          <p:nvPr>
            <p:ph type="title"/>
          </p:nvPr>
        </p:nvSpPr>
        <p:spPr>
          <a:xfrm>
            <a:off x="7914289" y="3339028"/>
            <a:ext cx="3852041" cy="1078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Úkol 1</a:t>
            </a:r>
            <a:endParaRPr/>
          </a:p>
        </p:txBody>
      </p:sp>
      <p:sp>
        <p:nvSpPr>
          <p:cNvPr id="361" name="Google Shape;361;p12"/>
          <p:cNvSpPr txBox="1"/>
          <p:nvPr>
            <p:ph idx="1" type="body"/>
          </p:nvPr>
        </p:nvSpPr>
        <p:spPr>
          <a:xfrm>
            <a:off x="7782909" y="5123793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Proberte v týmu, zda se někdo osobně setkal s primární prevencí násilí na pracovišti?</a:t>
            </a:r>
            <a:endParaRPr/>
          </a:p>
        </p:txBody>
      </p:sp>
      <p:cxnSp>
        <p:nvCxnSpPr>
          <p:cNvPr id="362" name="Google Shape;362;p12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363" name="Google Shape;363;p12"/>
          <p:cNvSpPr txBox="1"/>
          <p:nvPr/>
        </p:nvSpPr>
        <p:spPr>
          <a:xfrm>
            <a:off x="8022020" y="3964963"/>
            <a:ext cx="3852041" cy="1078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minut)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interiér, zeď, žena, osoba&#10;&#10;Popis byl vytvořen automaticky" id="368" name="Google Shape;368;p13"/>
          <p:cNvPicPr preferRelativeResize="0"/>
          <p:nvPr/>
        </p:nvPicPr>
        <p:blipFill rotWithShape="1">
          <a:blip r:embed="rId3">
            <a:alphaModFix/>
          </a:blip>
          <a:srcRect b="8309" l="0" r="0" t="7420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3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 txBox="1"/>
          <p:nvPr>
            <p:ph type="title"/>
          </p:nvPr>
        </p:nvSpPr>
        <p:spPr>
          <a:xfrm>
            <a:off x="719957" y="1495251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Úkol 2</a:t>
            </a:r>
            <a:endParaRPr/>
          </a:p>
        </p:txBody>
      </p:sp>
      <p:cxnSp>
        <p:nvCxnSpPr>
          <p:cNvPr id="371" name="Google Shape;371;p13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372" name="Google Shape;372;p13"/>
          <p:cNvSpPr txBox="1"/>
          <p:nvPr>
            <p:ph idx="1" type="body"/>
          </p:nvPr>
        </p:nvSpPr>
        <p:spPr>
          <a:xfrm>
            <a:off x="-2" y="3260305"/>
            <a:ext cx="5764306" cy="2768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Na základě uvedených informací navrhněte, jak by taková primární prevence měla vypadat, jak by měla být aplikována, na co by se měl podnik v této oblasti zaměřit.</a:t>
            </a:r>
            <a:endParaRPr/>
          </a:p>
        </p:txBody>
      </p:sp>
      <p:sp>
        <p:nvSpPr>
          <p:cNvPr id="373" name="Google Shape;373;p13"/>
          <p:cNvSpPr txBox="1"/>
          <p:nvPr/>
        </p:nvSpPr>
        <p:spPr>
          <a:xfrm>
            <a:off x="828740" y="2166628"/>
            <a:ext cx="3852041" cy="1078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minut)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4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4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4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4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4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4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4"/>
          <p:cNvSpPr txBox="1"/>
          <p:nvPr>
            <p:ph type="title"/>
          </p:nvPr>
        </p:nvSpPr>
        <p:spPr>
          <a:xfrm>
            <a:off x="426218" y="204351"/>
            <a:ext cx="10515600" cy="936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Reference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386" name="Google Shape;386;p14"/>
          <p:cNvSpPr txBox="1"/>
          <p:nvPr/>
        </p:nvSpPr>
        <p:spPr>
          <a:xfrm>
            <a:off x="480647" y="1153788"/>
            <a:ext cx="11493639" cy="5377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ARMSTRONG, M., 2007.  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Řízení lidských zdrojů: nejnovější trendy a postupy : 10. vydání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1. vyd. Praha: Grada. </a:t>
            </a:r>
            <a:r>
              <a:rPr lang="en-US" sz="1200" u="sng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ISBN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u="sng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978-80-247-1407-3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ATTEBYOVÁ S., 2021. Proč je zásadní vytvářet dobrou týmovou dynamiku na pracovišti? . [online] [vid. 2022-15-08]. Dostupné z: </a:t>
            </a:r>
            <a:r>
              <a:rPr lang="en-US" sz="1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https://www.callbridge.com/cs/blog/good-team-dynamics-is-essential-in-the-workplace/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CRDR spol. s.r.o., 2017. Analýza a řízení rizik BOZP. Identifikace, hodnocení a management ve firmách a jiných organizacích. [online] [vid. 2022-15-08]. Dostupné z:  </a:t>
            </a:r>
            <a:r>
              <a:rPr lang="en-US" sz="1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https://www.dokumentacebozp.cz/aktuality/analyza-rizik-bozp-rizeni-hodnoceni-identifikace-management/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CRDR spol. s.r.o., 2022.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Slovník pojmů z oblasti BOZP a PO. 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[online] [vid. 2022-15-08]. Dostupné z: </a:t>
            </a:r>
            <a:r>
              <a:rPr lang="en-US" sz="1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https://www.bozp.cz/slovnik-pojmu/skoleni-bozp/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ČERNÝ, M., 2010.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Základní úrovně provádění primární prevence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Tišnov: Sdružení SCAN.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 MARTINO, V., HOEL, H., AND COOPER, C. L.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(2003): Violence and harassment in the workplace: A review of the literature. European Foundation for the Improvement of Living and Working Conditions: Dublin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EDELMAN, L., ERLANGER, H. AND LANDE, J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(1993). ‘Internal dispute resolution: The transformation of civil rights in the workplace’. Law &amp; Society Review, 27, 497-534.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EIB, 2018.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Zásady mechanismu pro vyřizování stížností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[vid. 2022-15-08]. Dostupné z: </a:t>
            </a:r>
            <a:r>
              <a:rPr lang="en-US" sz="1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https://www.eib.org/attachments/strategies/complaints_mechanism_policy_cs.pdf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E.ON, 2015.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Formulace politiky společnosti RU Česká republika v oblasti bezpečnosti práce, ochrany zdraví a životního prostředí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[vid. 2022-15-08]. Dostupné z: </a:t>
            </a:r>
            <a:r>
              <a:rPr lang="en-US" sz="1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https://www.egd.cz/sites/default/files/201902/Politika%20integrovan%C3%A9ho%20syst%C3%A9mu%20%C5%99%C3%ADzen%C3%AD.pdf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HOBSON, J.S.P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(1996): Violent crime in the US hospitality workplace: facing up to the problem. International Journal of Contemporary Hospitality Management, 8 (4), 3-10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HOEL H., AND EINARSEN, S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(2003): Violence at work in hotels, catering and tourism, available at: </a:t>
            </a:r>
            <a:r>
              <a:rPr i="1" lang="en-US" sz="1200" u="sng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http://www.oit.org/wcmsp5/groups/public/@ed_dialogue/@sector/documents/publication/wcms_161998.pdf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HOFFMAN, E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(2005). ‘Dispute resolution in a worker cooperative: Formal procedures and procedural justice’. Law and Society Review, 39(1), 51–82.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KOŽENÁ J., 2009. 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Externí komunikace vytváří obraz vaší firmy v očích veřejnosti i médií. 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[online] [vid. 2022-15-08]. Dostupné z:</a:t>
            </a: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u="sng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https://www.vlastnicesta.cz/clanky/externi-komunikace-vytvari-obraz-vasi-firmy-v-o/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5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5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5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5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5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5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5"/>
          <p:cNvSpPr txBox="1"/>
          <p:nvPr>
            <p:ph type="title"/>
          </p:nvPr>
        </p:nvSpPr>
        <p:spPr>
          <a:xfrm>
            <a:off x="426218" y="204351"/>
            <a:ext cx="10515600" cy="936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Reference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480647" y="1155600"/>
            <a:ext cx="11493639" cy="50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LIEBMANN, M.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(2000). ‘History and overview of mediation in the UK’. In M. Liebmann (ed), Mediation in Context. London: Jessica Kingsley Publisher, 19-38.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MICELI, M., NEAR, J., AND MOREHEAD, DWORKIN T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(2008). ‘A word to the wise: how managers and policy-makers can encourage employees to report wrongdoing’. Journal of Business Ethics, 86, 379-396.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MIOVSKÝ, M., SKÁCELOVÁ, L., ZAPLETALOVÁ, J., NOVÁK, P. 2010.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Primární prevence rizikového chování ve školství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Tišnov: Sdružení SCAN.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MŠMT, 2005.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Standardy odborné způsobilosti poskytovatelů programů primární prevence užívání návykových látek.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Praha: MŠMT.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MŠMT, 2010.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Metodické doporučení k  primární prevenci rizikového chování u dětí, žáků a studentů ve školách a školských zařízeních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[vid. 2022-15-08]. Dostupné z: </a:t>
            </a:r>
            <a:r>
              <a:rPr lang="en-US" sz="1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http://www.msmt.cz/socialni-programy/metodicke-doporuceni-k-primarni-prevenci-rizikoveho-chovani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OPPENHEIMER, A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(2004). ‘Investigating workplace harassment and discrimination’. Employee Relations Law Journal, 29(4), 56-68.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50215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PLAMÍNEK, J., 2010.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Tajemství motivace: jak zařídit, aby pro vás lidé rádi pracovali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2., dopl. vyd. Praha: Grada. ISBN 9788024734477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50215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RAYNER, C., HOEL, H. AND COOPER, C.L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(2002): Workplace Bullying: What we know, who is to blame, and what can we do? London: Taylor and Francis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50215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SALIN, D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(2007). ‘Organizational responses to workplace harassment: an exploratory study’. Personnel Review, 38(1), 26-44.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SCHEU L., 2021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Násilí na pracovišti: peer pracovník jako možná cesta ochrany zaměstnanců?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[online] [vid. 2022-15-08]. Dostupné z: </a:t>
            </a:r>
            <a:r>
              <a:rPr lang="en-US" sz="1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https://www.bozpinfo.cz/josra/nasili-na-pracovisti-peer-pracovnik-jako-mozna-cesta-ochrany-zamestnancu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50215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SMITHSON, L., 2006. An infographic depiction of all things motivation in the workplace.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IncBlot.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[online] [vid. 2022-05-05]. Dostupné z: </a:t>
            </a:r>
            <a:r>
              <a:rPr lang="en-US" sz="120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https://visual.ly/community/Infographics/business/incblot-motivation-infographic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ŠNAJDR I., 2013.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Svizí, strategií a polotikou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[vid. 2022-15-08]. Dostupné z: </a:t>
            </a: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https://www.snajdr.com/jak-pracujeme/s-vizi-strategii-a-politikou/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WALKER, B. AND HAMILTON, R. T.</a:t>
            </a:r>
            <a:r>
              <a:rPr i="1" lang="en-US" sz="12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(2011). ‘Employee-employer grievances: a review’. International Journal of Management Reviews, 13(1) 40-58.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16"/>
          <p:cNvPicPr preferRelativeResize="0"/>
          <p:nvPr/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6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6"/>
          <p:cNvSpPr txBox="1"/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262626"/>
                </a:solidFill>
              </a:rPr>
              <a:t>Děkujeme vám za pozornost</a:t>
            </a:r>
            <a:endParaRPr/>
          </a:p>
        </p:txBody>
      </p:sp>
      <p:cxnSp>
        <p:nvCxnSpPr>
          <p:cNvPr id="407" name="Google Shape;407;p16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16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3" y="4071129"/>
            <a:ext cx="943107" cy="209579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7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Partneři projektu</a:t>
            </a:r>
            <a:endParaRPr/>
          </a:p>
        </p:txBody>
      </p:sp>
      <p:sp>
        <p:nvSpPr>
          <p:cNvPr id="415" name="Google Shape;41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1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  <p:pic>
        <p:nvPicPr>
          <p:cNvPr id="417" name="Google Shape;4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7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Czech University of Life Sciences Prague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7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Pancyprian Association of Hotel Managers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7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Beneke &amp; Prinzhorn GmbH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7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7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/>
          </a:p>
        </p:txBody>
      </p:sp>
      <p:pic>
        <p:nvPicPr>
          <p:cNvPr id="427" name="Google Shape;427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7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Innovation Fund</a:t>
            </a:r>
            <a:b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7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 LOUD</a:t>
            </a:r>
            <a:endParaRPr b="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-5400000">
            <a:off x="4669665" y="-910108"/>
            <a:ext cx="1600887" cy="342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3156" y="4591081"/>
            <a:ext cx="1028844" cy="21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1" y="880676"/>
            <a:ext cx="1577591" cy="3373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>
            <p:ph type="title"/>
          </p:nvPr>
        </p:nvSpPr>
        <p:spPr>
          <a:xfrm>
            <a:off x="110815" y="181397"/>
            <a:ext cx="9440332" cy="1066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Témata</a:t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105" name="Google Shape;105;p2"/>
          <p:cNvSpPr/>
          <p:nvPr/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748" y="6492876"/>
            <a:ext cx="194096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838200" y="1537398"/>
            <a:ext cx="10967682" cy="4894601"/>
            <a:chOff x="0" y="0"/>
            <a:chExt cx="10967682" cy="4894601"/>
          </a:xfrm>
        </p:grpSpPr>
        <p:cxnSp>
          <p:nvCxnSpPr>
            <p:cNvPr id="109" name="Google Shape;109;p2"/>
            <p:cNvCxnSpPr/>
            <p:nvPr/>
          </p:nvCxnSpPr>
          <p:spPr>
            <a:xfrm>
              <a:off x="0" y="0"/>
              <a:ext cx="10967682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2"/>
            <p:cNvSpPr/>
            <p:nvPr/>
          </p:nvSpPr>
          <p:spPr>
            <a:xfrm>
              <a:off x="0" y="0"/>
              <a:ext cx="2193536" cy="489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0"/>
              <a:ext cx="2193536" cy="4894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8575" lIns="148575" spcFirstLastPara="1" rIns="148575" wrap="square" tIns="14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b="0" i="0" lang="en-US" sz="3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Primární prevence</a:t>
              </a:r>
              <a:endParaRPr b="0" i="0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358051" y="25751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358051" y="25751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Členění primární prevence</a:t>
              </a:r>
              <a:endParaRPr b="0" i="0" sz="2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" name="Google Shape;114;p2"/>
            <p:cNvCxnSpPr/>
            <p:nvPr/>
          </p:nvCxnSpPr>
          <p:spPr>
            <a:xfrm>
              <a:off x="2193536" y="540784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5" name="Google Shape;115;p2"/>
            <p:cNvSpPr/>
            <p:nvPr/>
          </p:nvSpPr>
          <p:spPr>
            <a:xfrm>
              <a:off x="2358051" y="566535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2358051" y="566535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Formulace politiky / návrh plánu bezpečnosti a ochrany zdraví při práci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7" name="Google Shape;117;p2"/>
            <p:cNvCxnSpPr/>
            <p:nvPr/>
          </p:nvCxnSpPr>
          <p:spPr>
            <a:xfrm>
              <a:off x="2193536" y="1081568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8" name="Google Shape;118;p2"/>
            <p:cNvSpPr/>
            <p:nvPr/>
          </p:nvSpPr>
          <p:spPr>
            <a:xfrm>
              <a:off x="2358051" y="1107319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358051" y="1107319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Formulace politiky a vypracování plánu bezpečnosti a ochrany zdraví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" name="Google Shape;120;p2"/>
            <p:cNvCxnSpPr/>
            <p:nvPr/>
          </p:nvCxnSpPr>
          <p:spPr>
            <a:xfrm>
              <a:off x="2193536" y="1622352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1" name="Google Shape;121;p2"/>
            <p:cNvSpPr/>
            <p:nvPr/>
          </p:nvSpPr>
          <p:spPr>
            <a:xfrm>
              <a:off x="2358051" y="1648103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2358051" y="1648103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při vytváření účinné strategie boje proti násilí na pracovišti</a:t>
              </a:r>
              <a:endPara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3" name="Google Shape;123;p2"/>
            <p:cNvCxnSpPr/>
            <p:nvPr/>
          </p:nvCxnSpPr>
          <p:spPr>
            <a:xfrm>
              <a:off x="2193536" y="2163136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4" name="Google Shape;124;p2"/>
            <p:cNvSpPr/>
            <p:nvPr/>
          </p:nvSpPr>
          <p:spPr>
            <a:xfrm>
              <a:off x="2358051" y="2188888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2358051" y="2188888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Calibri"/>
                <a:buNone/>
              </a:pPr>
              <a:r>
                <a:rPr b="1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Typologie násilí na pracovišti</a:t>
              </a:r>
              <a:endParaRPr b="0" i="0" sz="2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" name="Google Shape;126;p2"/>
            <p:cNvCxnSpPr/>
            <p:nvPr/>
          </p:nvCxnSpPr>
          <p:spPr>
            <a:xfrm>
              <a:off x="2193536" y="2703920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7" name="Google Shape;127;p2"/>
            <p:cNvSpPr/>
            <p:nvPr/>
          </p:nvSpPr>
          <p:spPr>
            <a:xfrm>
              <a:off x="2358051" y="2729672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2358051" y="2729672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Indikátory možného násilí ze strany zaměstnance</a:t>
              </a:r>
              <a:endParaRPr b="0" i="0" sz="2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9" name="Google Shape;129;p2"/>
            <p:cNvCxnSpPr/>
            <p:nvPr/>
          </p:nvCxnSpPr>
          <p:spPr>
            <a:xfrm>
              <a:off x="2193536" y="3244704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0" name="Google Shape;130;p2"/>
            <p:cNvSpPr/>
            <p:nvPr/>
          </p:nvSpPr>
          <p:spPr>
            <a:xfrm>
              <a:off x="2358051" y="3270456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2358051" y="3270456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Prevence násilí a obtěžování v HORECA</a:t>
              </a:r>
              <a:endParaRPr b="0" i="0" sz="2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" name="Google Shape;132;p2"/>
            <p:cNvCxnSpPr/>
            <p:nvPr/>
          </p:nvCxnSpPr>
          <p:spPr>
            <a:xfrm>
              <a:off x="2193536" y="3785488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3" name="Google Shape;133;p2"/>
            <p:cNvSpPr/>
            <p:nvPr/>
          </p:nvSpPr>
          <p:spPr>
            <a:xfrm>
              <a:off x="2358051" y="3811240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2358051" y="3811240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Úkol 1</a:t>
              </a:r>
              <a:endParaRPr b="0" i="0" sz="2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" name="Google Shape;135;p2"/>
            <p:cNvCxnSpPr/>
            <p:nvPr/>
          </p:nvCxnSpPr>
          <p:spPr>
            <a:xfrm>
              <a:off x="2193536" y="4326272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6" name="Google Shape;136;p2"/>
            <p:cNvSpPr/>
            <p:nvPr/>
          </p:nvSpPr>
          <p:spPr>
            <a:xfrm>
              <a:off x="2358051" y="4352024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2358051" y="4352024"/>
              <a:ext cx="8609630" cy="515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Úkol 2</a:t>
              </a:r>
              <a:endParaRPr b="0" i="0" sz="2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8" name="Google Shape;138;p2"/>
            <p:cNvCxnSpPr/>
            <p:nvPr/>
          </p:nvCxnSpPr>
          <p:spPr>
            <a:xfrm>
              <a:off x="2193536" y="4867056"/>
              <a:ext cx="8774145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ransition spd="slow" p14:dur="15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3349" y="3531686"/>
            <a:ext cx="1208650" cy="284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královna&#10;&#10;Popis byl vytvořen automaticky" id="145" name="Google Shape;145;p3"/>
          <p:cNvPicPr preferRelativeResize="0"/>
          <p:nvPr/>
        </p:nvPicPr>
        <p:blipFill rotWithShape="1">
          <a:blip r:embed="rId4">
            <a:alphaModFix/>
          </a:blip>
          <a:srcRect b="1709" l="0" r="-1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5044893" y="-547764"/>
            <a:ext cx="962159" cy="205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"/>
          <p:cNvSpPr txBox="1"/>
          <p:nvPr>
            <p:ph type="title"/>
          </p:nvPr>
        </p:nvSpPr>
        <p:spPr>
          <a:xfrm>
            <a:off x="369790" y="265893"/>
            <a:ext cx="11517409" cy="77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Primární prevence</a:t>
            </a:r>
            <a:endParaRPr b="1" sz="3600">
              <a:solidFill>
                <a:schemeClr val="dk2"/>
              </a:solidFill>
            </a:endParaRPr>
          </a:p>
        </p:txBody>
      </p:sp>
      <p:grpSp>
        <p:nvGrpSpPr>
          <p:cNvPr id="148" name="Google Shape;148;p3"/>
          <p:cNvGrpSpPr/>
          <p:nvPr/>
        </p:nvGrpSpPr>
        <p:grpSpPr>
          <a:xfrm>
            <a:off x="4429553" y="227240"/>
            <a:ext cx="6349360" cy="6065940"/>
            <a:chOff x="1413084" y="-38653"/>
            <a:chExt cx="6349360" cy="6065940"/>
          </a:xfrm>
        </p:grpSpPr>
        <p:sp>
          <p:nvSpPr>
            <p:cNvPr id="149" name="Google Shape;149;p3"/>
            <p:cNvSpPr/>
            <p:nvPr/>
          </p:nvSpPr>
          <p:spPr>
            <a:xfrm>
              <a:off x="2002284" y="821487"/>
              <a:ext cx="5205800" cy="5205800"/>
            </a:xfrm>
            <a:prstGeom prst="blockArc">
              <a:avLst>
                <a:gd fmla="val 9000000" name="adj1"/>
                <a:gd fmla="val 16200000" name="adj2"/>
                <a:gd fmla="val 4641" name="adj3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002284" y="821487"/>
              <a:ext cx="5205800" cy="5205800"/>
            </a:xfrm>
            <a:prstGeom prst="blockArc">
              <a:avLst>
                <a:gd fmla="val 1800000" name="adj1"/>
                <a:gd fmla="val 9000000" name="adj2"/>
                <a:gd fmla="val 4641" name="adj3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02284" y="821487"/>
              <a:ext cx="5205800" cy="5205800"/>
            </a:xfrm>
            <a:prstGeom prst="blockArc">
              <a:avLst>
                <a:gd fmla="val 16200000" name="adj1"/>
                <a:gd fmla="val 1800000" name="adj2"/>
                <a:gd fmla="val 4641" name="adj3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249913" y="2135883"/>
              <a:ext cx="2710541" cy="2577008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3646863" y="2513277"/>
              <a:ext cx="1916641" cy="1822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 je primární prevence?</a:t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631830" y="-38653"/>
              <a:ext cx="1946708" cy="1841087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3916919" y="230968"/>
              <a:ext cx="1376530" cy="1301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rozvoj dovedností</a:t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851659" y="3780135"/>
              <a:ext cx="1910785" cy="1831003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6131487" y="4048279"/>
              <a:ext cx="1351129" cy="1294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29200" spcFirstLastPara="1" rIns="292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zvládání stresových situací</a:t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413084" y="3744212"/>
              <a:ext cx="1980466" cy="1902849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1703117" y="4022878"/>
              <a:ext cx="1400400" cy="1345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prevence a snižování míry rizik spojených se špatnou firemní strategií</a:t>
              </a:r>
              <a:endParaRPr/>
            </a:p>
          </p:txBody>
        </p:sp>
      </p:grpSp>
      <p:sp>
        <p:nvSpPr>
          <p:cNvPr id="160" name="Google Shape;16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9275008" y="637979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4"/>
          <p:cNvGrpSpPr/>
          <p:nvPr/>
        </p:nvGrpSpPr>
        <p:grpSpPr>
          <a:xfrm>
            <a:off x="4820599" y="1253061"/>
            <a:ext cx="6481296" cy="4050810"/>
            <a:chOff x="0" y="600960"/>
            <a:chExt cx="6481296" cy="4050810"/>
          </a:xfrm>
        </p:grpSpPr>
        <p:sp>
          <p:nvSpPr>
            <p:cNvPr id="170" name="Google Shape;170;p4"/>
            <p:cNvSpPr/>
            <p:nvPr/>
          </p:nvSpPr>
          <p:spPr>
            <a:xfrm>
              <a:off x="0" y="600960"/>
              <a:ext cx="6481296" cy="405081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506901" y="2808651"/>
              <a:ext cx="226845" cy="226845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486123" y="3136418"/>
              <a:ext cx="2374821" cy="1301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1486123" y="3136418"/>
              <a:ext cx="2374821" cy="1301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202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politiky (plán)</a:t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597119" y="1775695"/>
              <a:ext cx="388877" cy="388877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791558" y="1970134"/>
              <a:ext cx="2106421" cy="2681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3791558" y="1970134"/>
              <a:ext cx="2106421" cy="2681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060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školení</a:t>
              </a:r>
              <a:endParaRPr/>
            </a:p>
          </p:txBody>
        </p:sp>
      </p:grp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7316" y="3166386"/>
            <a:ext cx="962159" cy="20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9303594" y="5562898"/>
            <a:ext cx="771713" cy="181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884269" y="4573024"/>
            <a:ext cx="1361550" cy="320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 txBox="1"/>
          <p:nvPr>
            <p:ph type="title"/>
          </p:nvPr>
        </p:nvSpPr>
        <p:spPr>
          <a:xfrm>
            <a:off x="369790" y="265893"/>
            <a:ext cx="11517409" cy="77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Členění primární prevence</a:t>
            </a:r>
            <a:endParaRPr/>
          </a:p>
        </p:txBody>
      </p:sp>
      <p:pic>
        <p:nvPicPr>
          <p:cNvPr descr="Obsah obrázku ovoce&#10;&#10;Popis byl vytvořen automaticky" id="181" name="Google Shape;181;p4"/>
          <p:cNvPicPr preferRelativeResize="0"/>
          <p:nvPr/>
        </p:nvPicPr>
        <p:blipFill rotWithShape="1">
          <a:blip r:embed="rId5">
            <a:alphaModFix/>
          </a:blip>
          <a:srcRect b="1709" l="0" r="-1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b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5"/>
          <p:cNvGrpSpPr/>
          <p:nvPr/>
        </p:nvGrpSpPr>
        <p:grpSpPr>
          <a:xfrm>
            <a:off x="1997239" y="1336422"/>
            <a:ext cx="6995316" cy="4312242"/>
            <a:chOff x="0" y="299513"/>
            <a:chExt cx="6995316" cy="4312242"/>
          </a:xfrm>
        </p:grpSpPr>
        <p:sp>
          <p:nvSpPr>
            <p:cNvPr id="191" name="Google Shape;191;p5"/>
            <p:cNvSpPr/>
            <p:nvPr/>
          </p:nvSpPr>
          <p:spPr>
            <a:xfrm>
              <a:off x="2139470" y="2063710"/>
              <a:ext cx="2716375" cy="2548045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2537274" y="2436863"/>
              <a:ext cx="1920767" cy="1801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formulace politiky společnosti</a:t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 rot="-8298973">
              <a:off x="814272" y="1458367"/>
              <a:ext cx="1852315" cy="62925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0" y="318079"/>
              <a:ext cx="2097502" cy="167800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49147" y="367226"/>
              <a:ext cx="1999208" cy="1579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budoucí vývoj</a:t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 rot="-2515509">
              <a:off x="4320839" y="1446728"/>
              <a:ext cx="1864345" cy="62925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4897814" y="299513"/>
              <a:ext cx="2097502" cy="167800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4946961" y="348660"/>
              <a:ext cx="1999208" cy="1579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současnost</a:t>
              </a:r>
              <a:endParaRPr/>
            </a:p>
          </p:txBody>
        </p:sp>
      </p:grpSp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18213" y="4802385"/>
            <a:ext cx="1309887" cy="280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4090" y="-652553"/>
            <a:ext cx="962159" cy="226726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/>
          <p:nvPr>
            <p:ph type="title"/>
          </p:nvPr>
        </p:nvSpPr>
        <p:spPr>
          <a:xfrm>
            <a:off x="369790" y="265893"/>
            <a:ext cx="11517409" cy="77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dk2"/>
                </a:solidFill>
              </a:rPr>
              <a:t>Formulace politiky / návrh plánu bezpečnosti a ochrany zdraví při práci</a:t>
            </a:r>
            <a:endParaRPr/>
          </a:p>
        </p:txBody>
      </p:sp>
      <p:grpSp>
        <p:nvGrpSpPr>
          <p:cNvPr id="202" name="Google Shape;202;p5"/>
          <p:cNvGrpSpPr/>
          <p:nvPr/>
        </p:nvGrpSpPr>
        <p:grpSpPr>
          <a:xfrm>
            <a:off x="8949936" y="3258974"/>
            <a:ext cx="2250399" cy="3480376"/>
            <a:chOff x="2000355" y="1743"/>
            <a:chExt cx="2250399" cy="3480376"/>
          </a:xfrm>
        </p:grpSpPr>
        <p:sp>
          <p:nvSpPr>
            <p:cNvPr id="203" name="Google Shape;203;p5"/>
            <p:cNvSpPr/>
            <p:nvPr/>
          </p:nvSpPr>
          <p:spPr>
            <a:xfrm>
              <a:off x="2000355" y="1743"/>
              <a:ext cx="2250399" cy="83864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2041294" y="42682"/>
              <a:ext cx="2168521" cy="756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87625" spcFirstLastPara="1" rIns="87625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Firemní kultura</a:t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000355" y="882320"/>
              <a:ext cx="2250399" cy="83864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2041294" y="923259"/>
              <a:ext cx="2168521" cy="756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87625" spcFirstLastPara="1" rIns="87625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styl řízení manažerů</a:t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000355" y="1762898"/>
              <a:ext cx="2250399" cy="83864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2041294" y="1803837"/>
              <a:ext cx="2168521" cy="756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87625" spcFirstLastPara="1" rIns="87625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stupeň jejich zapojení</a:t>
              </a: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000355" y="2643475"/>
              <a:ext cx="2250399" cy="83864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2041294" y="2684414"/>
              <a:ext cx="2168521" cy="756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3800" lIns="87625" spcFirstLastPara="1" rIns="87625" wrap="square" tIns="4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atd.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5"/>
          <p:cNvSpPr/>
          <p:nvPr/>
        </p:nvSpPr>
        <p:spPr>
          <a:xfrm rot="5400000">
            <a:off x="6491150" y="4700967"/>
            <a:ext cx="916860" cy="3163397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761771" y="-795164"/>
            <a:ext cx="1396721" cy="29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>
            <p:ph type="title"/>
          </p:nvPr>
        </p:nvSpPr>
        <p:spPr>
          <a:xfrm>
            <a:off x="293475" y="184971"/>
            <a:ext cx="11698827" cy="890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Formulace politiky / návrh plánu bezpečnosti a ochrany zdraví při práci</a:t>
            </a:r>
            <a:endParaRPr/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77237"/>
            <a:ext cx="943107" cy="2095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6"/>
          <p:cNvGrpSpPr/>
          <p:nvPr/>
        </p:nvGrpSpPr>
        <p:grpSpPr>
          <a:xfrm>
            <a:off x="943107" y="1674228"/>
            <a:ext cx="9968025" cy="4376655"/>
            <a:chOff x="0" y="0"/>
            <a:chExt cx="9968025" cy="4376655"/>
          </a:xfrm>
        </p:grpSpPr>
        <p:sp>
          <p:nvSpPr>
            <p:cNvPr id="221" name="Google Shape;221;p6"/>
            <p:cNvSpPr/>
            <p:nvPr/>
          </p:nvSpPr>
          <p:spPr>
            <a:xfrm rot="5400000">
              <a:off x="5027595" y="-1001440"/>
              <a:ext cx="3501324" cy="637953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3588490" y="608586"/>
              <a:ext cx="6208615" cy="3159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Char char="•"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zdraví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Char char="•"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dlouhodobost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Char char="•"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prostředí</a:t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0" y="0"/>
              <a:ext cx="3588489" cy="4376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175176" y="175176"/>
              <a:ext cx="3238137" cy="4026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152400" spcFirstLastPara="1" rIns="1524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Základní globální rysy:</a:t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 p14:dur="15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7"/>
          <p:cNvGrpSpPr/>
          <p:nvPr/>
        </p:nvGrpSpPr>
        <p:grpSpPr>
          <a:xfrm>
            <a:off x="51748" y="1390125"/>
            <a:ext cx="5424366" cy="4464399"/>
            <a:chOff x="2743436" y="768"/>
            <a:chExt cx="5424366" cy="4464399"/>
          </a:xfrm>
        </p:grpSpPr>
        <p:sp>
          <p:nvSpPr>
            <p:cNvPr id="238" name="Google Shape;238;p7"/>
            <p:cNvSpPr/>
            <p:nvPr/>
          </p:nvSpPr>
          <p:spPr>
            <a:xfrm>
              <a:off x="4371421" y="768"/>
              <a:ext cx="2168395" cy="140945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4440225" y="69572"/>
              <a:ext cx="2030787" cy="1271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Noto Sans Symbols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Zdraví</a:t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575783" y="705496"/>
              <a:ext cx="3759671" cy="3759671"/>
            </a:xfrm>
            <a:custGeom>
              <a:rect b="b" l="l" r="r" t="t"/>
              <a:pathLst>
                <a:path extrusionOk="0" h="120000" w="120000">
                  <a:moveTo>
                    <a:pt x="95108" y="11344"/>
                  </a:moveTo>
                  <a:lnTo>
                    <a:pt x="95108" y="11344"/>
                  </a:lnTo>
                  <a:cubicBezTo>
                    <a:pt x="112730" y="24059"/>
                    <a:pt x="122099" y="45308"/>
                    <a:pt x="119603" y="66894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999407" y="2820521"/>
              <a:ext cx="2168395" cy="140945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6068211" y="2889325"/>
              <a:ext cx="2030787" cy="1271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Noto Sans Symbols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dlouhodobost</a:t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575783" y="705496"/>
              <a:ext cx="3759671" cy="3759671"/>
            </a:xfrm>
            <a:custGeom>
              <a:rect b="b" l="l" r="r" t="t"/>
              <a:pathLst>
                <a:path extrusionOk="0" h="120000" w="120000">
                  <a:moveTo>
                    <a:pt x="88550" y="112772"/>
                  </a:moveTo>
                  <a:cubicBezTo>
                    <a:pt x="70737" y="122409"/>
                    <a:pt x="49264" y="122409"/>
                    <a:pt x="31451" y="112772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2743436" y="2820521"/>
              <a:ext cx="2168395" cy="140945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2812240" y="2889325"/>
              <a:ext cx="2030787" cy="1271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Noto Sans Symbols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prostředí</a:t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3575783" y="705496"/>
              <a:ext cx="3759671" cy="3759671"/>
            </a:xfrm>
            <a:custGeom>
              <a:rect b="b" l="l" r="r" t="t"/>
              <a:pathLst>
                <a:path extrusionOk="0" h="120000" w="120000">
                  <a:moveTo>
                    <a:pt x="397" y="66893"/>
                  </a:moveTo>
                  <a:cubicBezTo>
                    <a:pt x="-2100" y="45307"/>
                    <a:pt x="7270" y="24058"/>
                    <a:pt x="24892" y="11343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189" y="17756"/>
            <a:ext cx="67058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938136" y="5306082"/>
            <a:ext cx="993612" cy="2124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5356" y="115744"/>
            <a:ext cx="1336645" cy="285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62208"/>
            <a:ext cx="943107" cy="209579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 txBox="1"/>
          <p:nvPr>
            <p:ph type="title"/>
          </p:nvPr>
        </p:nvSpPr>
        <p:spPr>
          <a:xfrm>
            <a:off x="287593" y="178312"/>
            <a:ext cx="11383850" cy="1070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</a:rPr>
              <a:t>Mezi důležité zásady při vytváření účinné strategie pro boj s násilím na pracovišti patří:</a:t>
            </a:r>
            <a:endParaRPr b="1" sz="3600"/>
          </a:p>
        </p:txBody>
      </p:sp>
      <p:grpSp>
        <p:nvGrpSpPr>
          <p:cNvPr id="257" name="Google Shape;257;p8"/>
          <p:cNvGrpSpPr/>
          <p:nvPr/>
        </p:nvGrpSpPr>
        <p:grpSpPr>
          <a:xfrm>
            <a:off x="413281" y="1849347"/>
            <a:ext cx="11379217" cy="4327615"/>
            <a:chOff x="2316" y="0"/>
            <a:chExt cx="11379217" cy="4327615"/>
          </a:xfrm>
        </p:grpSpPr>
        <p:sp>
          <p:nvSpPr>
            <p:cNvPr id="258" name="Google Shape;258;p8"/>
            <p:cNvSpPr/>
            <p:nvPr/>
          </p:nvSpPr>
          <p:spPr>
            <a:xfrm rot="-5400000">
              <a:off x="-1497943" y="1500259"/>
              <a:ext cx="4327615" cy="1327096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2316" y="865523"/>
              <a:ext cx="1327096" cy="2596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4300" spcFirstLastPara="1" rIns="111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50"/>
                <a:buFont typeface="Calibri"/>
                <a:buNone/>
              </a:pPr>
              <a:r>
                <a:rPr lang="en-US" sz="1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Musí existovat podpora shora. </a:t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 rot="-5400000">
              <a:off x="-71314" y="1500259"/>
              <a:ext cx="4327615" cy="1327096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1428945" y="865523"/>
              <a:ext cx="1327096" cy="2596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4300" spcFirstLastPara="1" rIns="111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50"/>
                <a:buFont typeface="Calibri"/>
                <a:buNone/>
              </a:pPr>
              <a:r>
                <a:rPr lang="en-US" sz="1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Neexistuje žádná univerzální strategie. </a:t>
              </a: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 rot="-5400000">
              <a:off x="1355314" y="1500259"/>
              <a:ext cx="4327615" cy="1327096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2855573" y="865523"/>
              <a:ext cx="1327096" cy="2596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4300" spcFirstLastPara="1" rIns="111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50"/>
                <a:buFont typeface="Calibri"/>
                <a:buNone/>
              </a:pPr>
              <a:r>
                <a:rPr lang="en-US" sz="1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Plán by měl být proaktivní, nikoli reaktivní. </a:t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 rot="-5400000">
              <a:off x="2781943" y="1500259"/>
              <a:ext cx="4327615" cy="1327096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 txBox="1"/>
            <p:nvPr/>
          </p:nvSpPr>
          <p:spPr>
            <a:xfrm>
              <a:off x="4282202" y="865523"/>
              <a:ext cx="1327096" cy="2596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4300" spcFirstLastPara="1" rIns="111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50"/>
                <a:buFont typeface="Calibri"/>
                <a:buNone/>
              </a:pPr>
              <a:r>
                <a:rPr lang="en-US" sz="1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Plán by měl zohledňovat kulturu pracoviště.</a:t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-5400000">
              <a:off x="4208572" y="1500259"/>
              <a:ext cx="4327615" cy="1327096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5708831" y="865523"/>
              <a:ext cx="1327096" cy="2596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4300" spcFirstLastPara="1" rIns="111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50"/>
                <a:buFont typeface="Calibri"/>
                <a:buNone/>
              </a:pPr>
              <a:r>
                <a:rPr lang="en-US" sz="1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Plánování a reakce na násilí na pracovišti </a:t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-5400000">
              <a:off x="5635201" y="1500259"/>
              <a:ext cx="4327615" cy="1327096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7135460" y="865523"/>
              <a:ext cx="1327096" cy="2596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1600" spcFirstLastPara="1" rIns="1016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Manažeři by se měli aktivně podílet na informování zaměstnanců o politice prevence násilí. </a:t>
              </a: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-5400000">
              <a:off x="7061830" y="1500259"/>
              <a:ext cx="4327615" cy="1327096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 txBox="1"/>
            <p:nvPr/>
          </p:nvSpPr>
          <p:spPr>
            <a:xfrm>
              <a:off x="8562089" y="865523"/>
              <a:ext cx="1327096" cy="2596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4300" spcFirstLastPara="1" rIns="111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50"/>
                <a:buFont typeface="Calibri"/>
                <a:buNone/>
              </a:pPr>
              <a:r>
                <a:rPr lang="en-US" sz="17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Procvičte si svůj plán! </a:t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-5400000">
              <a:off x="8521318" y="1467400"/>
              <a:ext cx="4327615" cy="1392814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9988718" y="865523"/>
              <a:ext cx="1392814" cy="2596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88900" spcFirstLastPara="1" rIns="889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Přehodnocujte, promýšlejte a revidujte. </a:t>
              </a:r>
              <a:endParaRPr/>
            </a:p>
          </p:txBody>
        </p:sp>
      </p:grpSp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/>
          <p:nvPr>
            <p:ph type="title"/>
          </p:nvPr>
        </p:nvSpPr>
        <p:spPr>
          <a:xfrm>
            <a:off x="196645" y="291090"/>
            <a:ext cx="11157153" cy="71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Typologie násilí na pracovišti</a:t>
            </a:r>
            <a:endParaRPr b="1"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9"/>
          <p:cNvGraphicFramePr/>
          <p:nvPr/>
        </p:nvGraphicFramePr>
        <p:xfrm>
          <a:off x="501445" y="146500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{E7302B95-77DC-47C3-A19A-A90137CF2A22}</a:tableStyleId>
              </a:tblPr>
              <a:tblGrid>
                <a:gridCol w="2775400"/>
                <a:gridCol w="8076950"/>
              </a:tblGrid>
              <a:tr h="365200">
                <a:tc grid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675" marL="65675" anchor="ctr"/>
                </a:tc>
                <a:tc hMerge="1"/>
              </a:tr>
              <a:tr h="3652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Typ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675" marL="656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Popis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675" marL="65675" anchor="ctr"/>
                </a:tc>
              </a:tr>
              <a:tr h="100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I.   </a:t>
                      </a: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Trestný čin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675" marL="656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9494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Pachatel nemá k pracovišti žádný legitimní obchodní vztah a na dotčené pracoviště obvykle vstupuje, aby se dopustil loupeže nebo jiného trestného činu.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329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II.  </a:t>
                      </a: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Zákazník/klient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675" marL="656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9494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Pachatel je buď příjemcem, nebo objektem služby poskytované dotčeným pracovištěm, nebo obětí. Útočníkem může být současný nebo bývalý klient, pacient, zákazník, cestující, podezřelý z trestného činu, chovanec nebo vězeň.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00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III.  </a:t>
                      </a: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Spolupracovník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675" marL="656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9494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Pachatel je s postiženým pracovištěm nějak pracovně spojen. Obvykle se jedná o napadení současným nebo bývalým zaměstnancem, nadřízeným nebo vedoucím pracovníkem.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686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IV.  </a:t>
                      </a: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Osobní vztah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5675" marL="656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49494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Pachatelem je někdo, kdo na pracovišti nepracuje, ale má nebo má známý osobní vztah k zaměstnanci.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p:transition spd="slow" p14:dur="1500">
    <p:split orient="vert"/>
  </p:transition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2022-09-13T11:40:43Z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2023-03-23T10:31:57Z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366f227a-a970-4a47-8fd0-6b009a52a65a</vt:lpwstr>
  </property>
  <property fmtid="{D5CDD505-2E9C-101B-9397-08002B2CF9AE}" pid="9" name="MSIP_Label_ea60d57e-af5b-4752-ac57-3e4f28ca11dc_ContentBits">
    <vt:lpwstr>0</vt:lpwstr>
  </property>
</Properties>
</file>