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qKXN64y0eglWp7fhstK5ifnUZ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Primární prevencí je výchova ke zdravé a prosperující společnosti, která rozvíjí své schopnosti a dobře zvládá stresové situace. Maximální snahou je předcházet a snižovat míru rizik spokojených s určitými projevy špatné strategie firmy.</a:t>
            </a:r>
            <a:endParaRPr/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Monitorovacím systémem se rozumí např. informační systém sloužící k monitorování, řízení, vyhodnocování a podávání dílčích informací, které slouží k řízení podniku.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Pokud v pracovním procesu dojde k situaci, kdy jsou porušeny zásady bezpečnosti a ochrany zdraví, nastává situace, kdy se zaměstnanec může stát invalidním. I když tato situace není zrovna žádoucí, v praxi k ní může dojít a podnik by na ni měl být připraven, proto by měl mít systém nebo program podpory postižených.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Dobrá týmová dynamika na pracovišti je základem dobré práce. Pokud jste se dali dohromady se skupinou jednotlivců, abyste řešili projekt nebo vyřešili nějaký problém, budete chtít sdílet prostor s ostatními, kteří vědí, že se dokážou ovládat. Pokud je někdo příliš kritický, někdo nemluví nebo jiný naopak mluví až příliš, mohou tyto vlastnosti a postoje projekt poškodit.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"Skupinová nebo týmová dynamika" na pracovišti obvykle znamená způsob, jakým se lidé z různých oddělení, skupin nebo kanceláří, nebo prostě jednotlivci, setkávají ve skupinovém prostředí. Lidé se přirozeně dostávají do určitých rolí a typů chování, které ovlivňují, jak každý v dané roli vystupuje a jaké chování z toho vyplývá. To ovlivňuje jak jednotlivce, tak skupinu.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Terciární intervence zahrnují dlouhodobější reakce po vzniku problému, které mají řešit trvalé následky, minimalizovat jeho dopad, navrátit zdraví a bezpečnost a zabránit dalšímu páchání a viktimizaci. Terciární intervence jsou pro násilí na pracovišti relevantní vzhledem k významným negativním psychologickým a zdravotním důsledkům a důsledkům souvisejícím s prací, které se u obětí projevují. Tyto důsledky, které byly důsledně prokázány v předchozích studiích, sahají od úzkosti po hněv, bezmoc, depresi a posttraumatickou stresovou poruchu, nižší spokojenost s prací, angažovanost a produktivitu a odchod ze zaměstnání.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Význam terciárního zásahu dále dokládá skutečnost, že násilí na pracovišti má pro organizaci dlouhodobější důsledky v podobě fluktuace zaměstnanců, snížené morálky, absencí, nákladů na vyšetřování a výdajů plynoucích z právních kroků, poškození reputace a ztráty důvěry akcionářů.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Šikana a násilí jsou nebezpečné, ale bohužel také běžné projevy chování. Ve své zárodečné podobě se objevuje v různých zaměstnáních, na různých úrovních firemní hierarchie a nevyhýbá se žádným věkovým skupinám nebo pohlavím. Často zůstává ve svém okolí dlouho skryté, a proto je nezřídka přehlíženo. Šikaně je možné předcházet pouze za aktivní účasti všech zaměstnanců a celého vedení firmy, kdy jsou aktivně vyhledávány její počáteční projevy. Můžeme hovořit o primární, sekundární a terciární prevenci násilí na pracovišti, jejíž nezbytnou součástí je vytvoření firemních zásad a zejména opatření proti násilí v podobě systémů, pokynů či postupů, které je nutné dodržovat. Zároveň je nezbytné, aby byli sami zaměstnanci seznámeni s tím, jak postupovat, pokud se dostanou do nepříjemné situace, která je zapříčiněna násilím na pracovišti.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Vždyť nikomu z nás není příjemné, když je vystaven jakékoliv nepohodě, nebo dokonce násilí.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s.wikipedia.org/wiki/International_Standard_Book_Number" TargetMode="External"/><Relationship Id="rId4" Type="http://schemas.openxmlformats.org/officeDocument/2006/relationships/hyperlink" Target="https://cs.wikipedia.org/wiki/Speci%C3%A1ln%C3%AD:Zdroje_knih/978-80-247-1407-3" TargetMode="External"/><Relationship Id="rId11" Type="http://schemas.openxmlformats.org/officeDocument/2006/relationships/hyperlink" Target="https://www.vlastnicesta.cz/clanky/externi-komunikace-vytvari-obraz-vasi-firmy-v-o/" TargetMode="External"/><Relationship Id="rId10" Type="http://schemas.openxmlformats.org/officeDocument/2006/relationships/hyperlink" Target="http://www.oit.org/wcmsp5/groups/public/@ed_dialogue/@sector/documents/publication/wcms_161998.pdf" TargetMode="External"/><Relationship Id="rId9" Type="http://schemas.openxmlformats.org/officeDocument/2006/relationships/hyperlink" Target="https://www.egd.cz/sites/default/files/201902/Politika%20integrovan%C3%A9ho%20syst%C3%A9mu%20%C5%99%C3%ADzen%C3%AD.pdf" TargetMode="External"/><Relationship Id="rId5" Type="http://schemas.openxmlformats.org/officeDocument/2006/relationships/hyperlink" Target="https://www.callbridge.com/cs/blog/good-team-dynamics-is-essential-in-the-workplace/" TargetMode="External"/><Relationship Id="rId6" Type="http://schemas.openxmlformats.org/officeDocument/2006/relationships/hyperlink" Target="https://www.dokumentacebozp.cz/aktuality/analyza-rizik-bozp-rizeni-hodnoceni-identifikace-management/" TargetMode="External"/><Relationship Id="rId7" Type="http://schemas.openxmlformats.org/officeDocument/2006/relationships/hyperlink" Target="https://www.bozp.cz/slovnik-pojmu/skoleni-bozp/" TargetMode="External"/><Relationship Id="rId8" Type="http://schemas.openxmlformats.org/officeDocument/2006/relationships/hyperlink" Target="https://www.eib.org/attachments/strategies/complaints_mechanism_policy_cs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msmt.cz/socialni-programy/metodicke-doporuceni-k-primarni-prevenci-rizikoveho-chovani" TargetMode="External"/><Relationship Id="rId4" Type="http://schemas.openxmlformats.org/officeDocument/2006/relationships/hyperlink" Target="https://www.bozpinfo.cz/josra/nasili-na-pracovisti-peer-pracovnik-jako-mozna-cesta-ochrany-zamestnancu" TargetMode="External"/><Relationship Id="rId5" Type="http://schemas.openxmlformats.org/officeDocument/2006/relationships/hyperlink" Target="https://visual.ly/community/Infographics/business/incblot-motivation-infographic" TargetMode="External"/><Relationship Id="rId6" Type="http://schemas.openxmlformats.org/officeDocument/2006/relationships/hyperlink" Target="https://www.snajdr.com/jak-pracujeme/s-vizi-strategii-a-politikou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kek-dias.gr/" TargetMode="External"/><Relationship Id="rId10" Type="http://schemas.openxmlformats.org/officeDocument/2006/relationships/image" Target="../media/image13.png"/><Relationship Id="rId13" Type="http://schemas.openxmlformats.org/officeDocument/2006/relationships/hyperlink" Target="https://dekaplus.eu/" TargetMode="External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://www.beneke-prinzhorn.de/" TargetMode="External"/><Relationship Id="rId15" Type="http://schemas.openxmlformats.org/officeDocument/2006/relationships/hyperlink" Target="https://www.lpf.lt/" TargetMode="External"/><Relationship Id="rId14" Type="http://schemas.openxmlformats.org/officeDocument/2006/relationships/image" Target="../media/image8.png"/><Relationship Id="rId17" Type="http://schemas.openxmlformats.org/officeDocument/2006/relationships/hyperlink" Target="https://www.uzvediba.lv/kontakti/" TargetMode="External"/><Relationship Id="rId16" Type="http://schemas.openxmlformats.org/officeDocument/2006/relationships/image" Target="../media/image11.png"/><Relationship Id="rId5" Type="http://schemas.openxmlformats.org/officeDocument/2006/relationships/hyperlink" Target="http://www.czu.cz/" TargetMode="External"/><Relationship Id="rId6" Type="http://schemas.openxmlformats.org/officeDocument/2006/relationships/image" Target="../media/image14.png"/><Relationship Id="rId18" Type="http://schemas.openxmlformats.org/officeDocument/2006/relationships/image" Target="../media/image12.png"/><Relationship Id="rId7" Type="http://schemas.openxmlformats.org/officeDocument/2006/relationships/hyperlink" Target="http://www.czu.cz/" TargetMode="External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388111" y="4770613"/>
            <a:ext cx="11589030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Terciální prevence (4)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Text enthält.&#10;&#10;Automatisch generierte Beschreibung" id="90" name="Google Shape;90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6911" r="6911" t="0"/>
          <a:stretch/>
        </p:blipFill>
        <p:spPr>
          <a:xfrm>
            <a:off x="445449" y="5443803"/>
            <a:ext cx="2439992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Podpora Evropské komise při tvorbě této publikace nepředstavuje souhlas s obsahem, který odráží pouze názory autorů, a Komise nemůže být zodpovědná za jakékoliv využití informací obsažených v této publikaci.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 txBox="1"/>
          <p:nvPr>
            <p:ph type="title"/>
          </p:nvPr>
        </p:nvSpPr>
        <p:spPr>
          <a:xfrm>
            <a:off x="426218" y="204351"/>
            <a:ext cx="10515600" cy="936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Reference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480647" y="1153788"/>
            <a:ext cx="11493639" cy="5377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ARMSTRONG, M., 2007.  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Řízení lidských zdrojů: nejnovější trendy a postupy : 10. vydání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1. vyd. Praha: Grada. </a:t>
            </a:r>
            <a:r>
              <a:rPr b="0" i="0" lang="en-US" sz="1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ISBN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978-80-247-1407-3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ATTEBYOVÁ S., 2021. Proč je zásadní vytvářet dobrou týmovou dynamiku na pracovišti? . [online] [vid. 2022-15-08]. Dostupné z: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https://www.callbridge.com/cs/blog/good-team-dynamics-is-essential-in-the-workplace/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CRDR spol. s.r.o., 2017. Analýza a řízení rizik BOZP. Identifikace, hodnocení a management ve firmách a jiných organizacích. [online] [vid. 2022-15-08]. Dostupné z: 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https://www.dokumentacebozp.cz/aktuality/analyza-rizik-bozp-rizeni-hodnoceni-identifikace-management/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CRDR spol. s.r.o., 2022.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Slovník pojmů z oblasti BOZP a PO.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[online] [vid. 2022-15-08]. Dostupné z: 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https://www.bozp.cz/slovnik-pojmu/skoleni-bozp/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ČERNÝ, M., 2010.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Základní úrovně provádění primární prevence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Tišnov: Sdružení SCAN.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 MARTINO, V., HOEL, H., AND COOPER, C. L.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(2003): Violence and harassment in the workplace: A review of the literature. European Foundation for the Improvement of Living and Working Conditions: Dublin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EDELMAN, L., ERLANGER, H. AND LANDE, J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(1993). ‘Internal dispute resolution: The transformation of civil rights in the workplace’. Law &amp; Society Review, 27, 497-534.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EIB, 2018.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Zásady mechanismu pro vyřizování stížností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[vid. 2022-15-08]. Dostupné z: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https://www.eib.org/attachments/strategies/complaints_mechanism_policy_cs.pdf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E.ON, 2015.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Formulace politiky společnosti RU Česká republika v oblasti bezpečnosti práce, ochrany zdraví a životního prostředí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[vid. 2022-15-08]. Dostupné z: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https://www.egd.cz/sites/default/files/201902/Politika%20integrovan%C3%A9ho%20syst%C3%A9mu%20%C5%99%C3%ADzen%C3%AD.pdf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HOBSON, J.S.P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(1996): Violent crime in the US hospitality workplace: facing up to the problem. International Journal of Contemporary Hospitality Management, 8 (4), 3-10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HOEL H., AND EINARSEN, S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(2003): Violence at work in hotels, catering and tourism, available at: </a:t>
            </a:r>
            <a:r>
              <a:rPr b="0" i="1" lang="en-US" sz="1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http://www.oit.org/wcmsp5/groups/public/@ed_dialogue/@sector/documents/publication/wcms_161998.pdf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HOFFMAN, E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(2005). ‘Dispute resolution in a worker cooperative: Formal procedures and procedural justice’. Law and Society Review, 39(1), 51–82.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KOŽENÁ J., 2009. 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Externí komunikace vytváří obraz vaší firmy v očích veřejnosti i médií.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[online] [vid. 2022-15-08]. Dostupné z: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https://www.vlastnicesta.cz/clanky/externi-komunikace-vytvari-obraz-vasi-firmy-v-o/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 txBox="1"/>
          <p:nvPr>
            <p:ph type="title"/>
          </p:nvPr>
        </p:nvSpPr>
        <p:spPr>
          <a:xfrm>
            <a:off x="426218" y="204351"/>
            <a:ext cx="10515600" cy="936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Reference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480647" y="1155600"/>
            <a:ext cx="11493639" cy="50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LIEBMANN, M.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(2000). ‘History and overview of mediation in the UK’. In M. Liebmann (ed), Mediation in Context. London: Jessica Kingsley Publisher, 19-38.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MICELI, M., NEAR, J., AND MOREHEAD, DWORKIN T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(2008). ‘A word to the wise: how managers and policy-makers can encourage employees to report wrongdoing’. Journal of Business Ethics, 86, 379-396.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MIOVSKÝ, M., SKÁCELOVÁ, L., ZAPLETALOVÁ, J., NOVÁK, P. 2010.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Primární prevence rizikového chování ve školství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Tišnov: Sdružení SCAN.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MŠMT, 2005.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Standardy odborné způsobilosti poskytovatelů programů primární prevence užívání návykových látek.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Praha: MŠMT.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MŠMT, 2010.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Metodické doporučení k  primární prevenci rizikového chování u dětí, žáků a studentů ve školách a školských zařízeních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[vid. 2022-15-08]. Dostupné z: 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http://www.msmt.cz/socialni-programy/metodicke-doporuceni-k-primarni-prevenci-rizikoveho-chovani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OPPENHEIMER, A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(2004). ‘Investigating workplace harassment and discrimination’. Employee Relations Law Journal, 29(4), 56-68.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50215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PLAMÍNEK, J., 2010.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Tajemství motivace: jak zařídit, aby pro vás lidé rádi pracovali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2., dopl. vyd. Praha: Grada. ISBN 9788024734477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50215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RAYNER, C., HOEL, H. AND COOPER, C.L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(2002): Workplace Bullying: What we know, who is to blame, and what can we do? London: Taylor and Francis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50215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SALIN, D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(2007). ‘Organizational responses to workplace harassment: an exploratory study’. Personnel Review, 38(1), 26-44.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SCHEU L., 2021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Násilí na pracovišti: peer pracovník jako možná cesta ochrany zaměstnanců?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[online] [vid. 2022-15-08]. Dostupné z: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https://www.bozpinfo.cz/josra/nasili-na-pracovisti-peer-pracovnik-jako-mozna-cesta-ochrany-zamestnancu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50215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SMITHSON, L., 2006. An infographic depiction of all things motivation in the workplace.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IncBlot.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[online] [vid. 2022-05-05]. Dostupné z: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https://visual.ly/community/Infographics/business/incblot-motivation-infographic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ŠNAJDR I., 2013.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Svizí, strategií a polotikou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[vid. 2022-15-08]. Dostupné z: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https://www.snajdr.com/jak-pracujeme/s-vizi-strategii-a-politikou/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WALKER, B. AND HAMILTON, R. T.</a:t>
            </a:r>
            <a:r>
              <a:rPr b="0" i="1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(2011). ‘Employee-employer grievances: a review’. International Journal of Management Reviews, 13(1) 40-58.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2"/>
          <p:cNvSpPr txBox="1"/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262626"/>
                </a:solidFill>
              </a:rPr>
              <a:t>Děkujeme za pozornost</a:t>
            </a:r>
            <a:endParaRPr/>
          </a:p>
        </p:txBody>
      </p:sp>
      <p:cxnSp>
        <p:nvCxnSpPr>
          <p:cNvPr id="296" name="Google Shape;296;p12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12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 p14:dur="15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3" y="4071129"/>
            <a:ext cx="943107" cy="209579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Partneři projektu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304" name="Google Shape;30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  <p:pic>
        <p:nvPicPr>
          <p:cNvPr id="306" name="Google Shape;3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Czech University of Life Sciences Prague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Pancyprian Association of Hotel Managers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3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Beneke &amp; Prinzhorn GmbH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3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/>
          </a:p>
        </p:txBody>
      </p:sp>
      <p:pic>
        <p:nvPicPr>
          <p:cNvPr id="316" name="Google Shape;316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3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Innovation Fund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3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 LOUD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-5400000">
            <a:off x="4669665" y="-910108"/>
            <a:ext cx="1600887" cy="342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3156" y="4591081"/>
            <a:ext cx="1028844" cy="21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1" y="880676"/>
            <a:ext cx="1577591" cy="3373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>
            <p:ph type="title"/>
          </p:nvPr>
        </p:nvSpPr>
        <p:spPr>
          <a:xfrm>
            <a:off x="110815" y="181397"/>
            <a:ext cx="9440332" cy="1066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Témata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748" y="6492876"/>
            <a:ext cx="194096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838200" y="1537398"/>
            <a:ext cx="10967682" cy="4894601"/>
            <a:chOff x="0" y="0"/>
            <a:chExt cx="10967682" cy="4894601"/>
          </a:xfrm>
        </p:grpSpPr>
        <p:cxnSp>
          <p:nvCxnSpPr>
            <p:cNvPr id="109" name="Google Shape;109;p2"/>
            <p:cNvCxnSpPr/>
            <p:nvPr/>
          </p:nvCxnSpPr>
          <p:spPr>
            <a:xfrm>
              <a:off x="0" y="0"/>
              <a:ext cx="10967682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2"/>
            <p:cNvSpPr/>
            <p:nvPr/>
          </p:nvSpPr>
          <p:spPr>
            <a:xfrm>
              <a:off x="0" y="0"/>
              <a:ext cx="2193536" cy="489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0"/>
              <a:ext cx="2193536" cy="489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b="0" i="0" lang="en-US" sz="3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Terciální prevence</a:t>
              </a: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358051" y="3304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358051" y="3304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Definice terciární prevence </a:t>
              </a:r>
              <a:endParaRPr b="0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" name="Google Shape;114;p2"/>
            <p:cNvCxnSpPr/>
            <p:nvPr/>
          </p:nvCxnSpPr>
          <p:spPr>
            <a:xfrm>
              <a:off x="2193536" y="693859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5" name="Google Shape;115;p2"/>
            <p:cNvSpPr/>
            <p:nvPr/>
          </p:nvSpPr>
          <p:spPr>
            <a:xfrm>
              <a:off x="2358051" y="72690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2358051" y="72690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Systém monitorování </a:t>
              </a:r>
              <a:endPara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7" name="Google Shape;117;p2"/>
            <p:cNvCxnSpPr/>
            <p:nvPr/>
          </p:nvCxnSpPr>
          <p:spPr>
            <a:xfrm>
              <a:off x="2193536" y="1387719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8" name="Google Shape;118;p2"/>
            <p:cNvSpPr/>
            <p:nvPr/>
          </p:nvSpPr>
          <p:spPr>
            <a:xfrm>
              <a:off x="2358051" y="142076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358051" y="142076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Možnosti podpory pro zasaženou osobu </a:t>
              </a:r>
              <a:endPara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" name="Google Shape;120;p2"/>
            <p:cNvCxnSpPr/>
            <p:nvPr/>
          </p:nvCxnSpPr>
          <p:spPr>
            <a:xfrm>
              <a:off x="2193536" y="2081579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1" name="Google Shape;121;p2"/>
            <p:cNvSpPr/>
            <p:nvPr/>
          </p:nvSpPr>
          <p:spPr>
            <a:xfrm>
              <a:off x="2358051" y="211462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2358051" y="211462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Dynamika týmu </a:t>
              </a:r>
              <a:endPara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" name="Google Shape;123;p2"/>
            <p:cNvCxnSpPr/>
            <p:nvPr/>
          </p:nvCxnSpPr>
          <p:spPr>
            <a:xfrm>
              <a:off x="2193536" y="2775439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4" name="Google Shape;124;p2"/>
            <p:cNvSpPr/>
            <p:nvPr/>
          </p:nvSpPr>
          <p:spPr>
            <a:xfrm>
              <a:off x="2358051" y="280848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2358051" y="280848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Shrnutí</a:t>
              </a:r>
              <a:endParaRPr b="0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" name="Google Shape;126;p2"/>
            <p:cNvCxnSpPr/>
            <p:nvPr/>
          </p:nvCxnSpPr>
          <p:spPr>
            <a:xfrm>
              <a:off x="2193536" y="3469299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7" name="Google Shape;127;p2"/>
            <p:cNvSpPr/>
            <p:nvPr/>
          </p:nvSpPr>
          <p:spPr>
            <a:xfrm>
              <a:off x="2358051" y="350234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2358051" y="350234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Úkol 1</a:t>
              </a:r>
              <a:endParaRPr b="0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9" name="Google Shape;129;p2"/>
            <p:cNvCxnSpPr/>
            <p:nvPr/>
          </p:nvCxnSpPr>
          <p:spPr>
            <a:xfrm>
              <a:off x="2193536" y="4163159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0" name="Google Shape;130;p2"/>
            <p:cNvSpPr/>
            <p:nvPr/>
          </p:nvSpPr>
          <p:spPr>
            <a:xfrm>
              <a:off x="2358051" y="419620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2358051" y="4196200"/>
              <a:ext cx="8609630" cy="660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Úkol 2</a:t>
              </a:r>
              <a:endParaRPr b="0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" name="Google Shape;132;p2"/>
            <p:cNvCxnSpPr/>
            <p:nvPr/>
          </p:nvCxnSpPr>
          <p:spPr>
            <a:xfrm>
              <a:off x="2193536" y="4857019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slow" p14:dur="15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hodiny, hodinky&#10;&#10;Popis byl vytvořen automaticky" id="139" name="Google Shape;13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6893" l="0" r="0" t="2576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>
            <p:ph type="title"/>
          </p:nvPr>
        </p:nvSpPr>
        <p:spPr>
          <a:xfrm>
            <a:off x="199103" y="256971"/>
            <a:ext cx="9071369" cy="903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Definice terciární prevence 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-4" y="2187216"/>
            <a:ext cx="6044380" cy="39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Cílem terciární prevence je předcházení neuspokojivým cílům společnosti, které vycházejí ze špatné nebo nedostatečně implementované strategie.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5010269"/>
            <a:ext cx="838200" cy="179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752427" y="5747269"/>
            <a:ext cx="710780" cy="1520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>
            <p:ph type="title"/>
          </p:nvPr>
        </p:nvSpPr>
        <p:spPr>
          <a:xfrm>
            <a:off x="238432" y="127819"/>
            <a:ext cx="11717594" cy="924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Systém monitorování </a:t>
            </a:r>
            <a:endParaRPr b="1" sz="3600">
              <a:solidFill>
                <a:schemeClr val="dk2"/>
              </a:solidFill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4700466" y="1869930"/>
            <a:ext cx="7407380" cy="4474665"/>
            <a:chOff x="543220" y="964"/>
            <a:chExt cx="7407380" cy="4474665"/>
          </a:xfrm>
        </p:grpSpPr>
        <p:sp>
          <p:nvSpPr>
            <p:cNvPr id="155" name="Google Shape;155;p4"/>
            <p:cNvSpPr/>
            <p:nvPr/>
          </p:nvSpPr>
          <p:spPr>
            <a:xfrm>
              <a:off x="3295088" y="2571985"/>
              <a:ext cx="1903644" cy="1903644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3573870" y="2850767"/>
              <a:ext cx="1346080" cy="1346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b="0" i="0" lang="en-US" sz="4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Slouží pro:</a:t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 rot="10800000">
              <a:off x="1447451" y="3252538"/>
              <a:ext cx="1746016" cy="542538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3220" y="2800423"/>
              <a:ext cx="1808462" cy="144676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585594" y="2842797"/>
              <a:ext cx="1723714" cy="1362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43800" spcFirstLastPara="1" rIns="43800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monitorování</a:t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 rot="-8100000">
              <a:off x="2011696" y="1890332"/>
              <a:ext cx="1746016" cy="542538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363163" y="820907"/>
              <a:ext cx="1808462" cy="144676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1405537" y="863281"/>
              <a:ext cx="1723714" cy="1362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43800" spcFirstLastPara="1" rIns="43800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management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rot="-5400000">
              <a:off x="3373902" y="1326088"/>
              <a:ext cx="1746016" cy="542538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342679" y="964"/>
              <a:ext cx="1808462" cy="144676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3385053" y="43338"/>
              <a:ext cx="1723714" cy="1362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43800" spcFirstLastPara="1" rIns="43800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hodnocení</a:t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rot="-2700000">
              <a:off x="4736108" y="1890332"/>
              <a:ext cx="1746016" cy="542538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322195" y="820907"/>
              <a:ext cx="1808462" cy="144676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5364569" y="863281"/>
              <a:ext cx="1723714" cy="1362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43800" spcFirstLastPara="1" rIns="43800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reportování</a:t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300352" y="3252538"/>
              <a:ext cx="1746016" cy="542538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142138" y="2800423"/>
              <a:ext cx="1808462" cy="144676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6184512" y="2842797"/>
              <a:ext cx="1723714" cy="1362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43800" spcFirstLastPara="1" rIns="43800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atd.</a:t>
              </a:r>
              <a:endParaRPr/>
            </a:p>
          </p:txBody>
        </p:sp>
      </p:grpSp>
      <p:pic>
        <p:nvPicPr>
          <p:cNvPr descr="Obsah obrázku motor&#10;&#10;Popis byl vytvořen automaticky" id="172" name="Google Shape;172;p4"/>
          <p:cNvPicPr preferRelativeResize="0"/>
          <p:nvPr/>
        </p:nvPicPr>
        <p:blipFill rotWithShape="1">
          <a:blip r:embed="rId3">
            <a:alphaModFix/>
          </a:blip>
          <a:srcRect b="837" l="0" r="-1" t="871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238432" y="267145"/>
            <a:ext cx="11806084" cy="70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F3763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1F3763"/>
                </a:solidFill>
                <a:latin typeface="Calibri"/>
                <a:ea typeface="Calibri"/>
                <a:cs typeface="Calibri"/>
                <a:sym typeface="Calibri"/>
              </a:rPr>
              <a:t>Možnosti podpory pro zasaženou osobu </a:t>
            </a:r>
            <a:endParaRPr/>
          </a:p>
        </p:txBody>
      </p:sp>
      <p:grpSp>
        <p:nvGrpSpPr>
          <p:cNvPr id="180" name="Google Shape;180;p5"/>
          <p:cNvGrpSpPr/>
          <p:nvPr/>
        </p:nvGrpSpPr>
        <p:grpSpPr>
          <a:xfrm>
            <a:off x="5833905" y="1061884"/>
            <a:ext cx="4506254" cy="5604386"/>
            <a:chOff x="1350395" y="0"/>
            <a:chExt cx="4506254" cy="5604386"/>
          </a:xfrm>
        </p:grpSpPr>
        <p:sp>
          <p:nvSpPr>
            <p:cNvPr id="181" name="Google Shape;181;p5"/>
            <p:cNvSpPr/>
            <p:nvPr/>
          </p:nvSpPr>
          <p:spPr>
            <a:xfrm>
              <a:off x="2121432" y="0"/>
              <a:ext cx="3735217" cy="3735323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4" y="8548"/>
                  </a:cubicBezTo>
                  <a:cubicBezTo>
                    <a:pt x="83220" y="6584"/>
                    <a:pt x="107127" y="25774"/>
                    <a:pt x="111044" y="52527"/>
                  </a:cubicBezTo>
                  <a:cubicBezTo>
                    <a:pt x="114961" y="79280"/>
                    <a:pt x="97558" y="104518"/>
                    <a:pt x="71160" y="110367"/>
                  </a:cubicBezTo>
                  <a:lnTo>
                    <a:pt x="70591" y="118429"/>
                  </a:lnTo>
                  <a:lnTo>
                    <a:pt x="56831" y="104889"/>
                  </a:lnTo>
                  <a:lnTo>
                    <a:pt x="72704" y="88505"/>
                  </a:lnTo>
                  <a:lnTo>
                    <a:pt x="72143" y="96443"/>
                  </a:lnTo>
                  <a:cubicBezTo>
                    <a:pt x="90760" y="90239"/>
                    <a:pt x="101708" y="71000"/>
                    <a:pt x="97532" y="51826"/>
                  </a:cubicBezTo>
                  <a:cubicBezTo>
                    <a:pt x="93357" y="32652"/>
                    <a:pt x="75400" y="19708"/>
                    <a:pt x="55889" y="21808"/>
                  </a:cubicBezTo>
                  <a:cubicBezTo>
                    <a:pt x="36379" y="23908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897665" y="881221"/>
              <a:ext cx="2083957" cy="1820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2897665" y="881221"/>
              <a:ext cx="2083957" cy="1820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porušení zásad bezpečnosti a ochrany zdraví při práci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350395" y="2394194"/>
              <a:ext cx="3208835" cy="3210192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904409" y="3502741"/>
              <a:ext cx="2083957" cy="1041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1904409" y="3502741"/>
              <a:ext cx="2083957" cy="1041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postižený zaměstnanec</a:t>
              </a:r>
              <a:endParaRPr/>
            </a:p>
          </p:txBody>
        </p:sp>
      </p:grpSp>
      <p:pic>
        <p:nvPicPr>
          <p:cNvPr descr="Obsah obrázku exteriér, osoba, modrá&#10;&#10;Popis byl vytvořen automaticky" id="187" name="Google Shape;187;p5"/>
          <p:cNvPicPr preferRelativeResize="0"/>
          <p:nvPr/>
        </p:nvPicPr>
        <p:blipFill rotWithShape="1">
          <a:blip r:embed="rId3">
            <a:alphaModFix/>
          </a:blip>
          <a:srcRect b="-1" l="29602" r="25065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5639374" y="480495"/>
            <a:ext cx="6468603" cy="6811796"/>
            <a:chOff x="3514109" y="-264335"/>
            <a:chExt cx="6468603" cy="6811796"/>
          </a:xfrm>
        </p:grpSpPr>
        <p:sp>
          <p:nvSpPr>
            <p:cNvPr id="201" name="Google Shape;201;p6"/>
            <p:cNvSpPr/>
            <p:nvPr/>
          </p:nvSpPr>
          <p:spPr>
            <a:xfrm>
              <a:off x="5908003" y="2756254"/>
              <a:ext cx="3368754" cy="3368754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6585272" y="3545369"/>
              <a:ext cx="2014216" cy="1731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Noto Sans Symbols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základ dobré práce</a:t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948000" y="1960002"/>
              <a:ext cx="2450003" cy="245000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4564796" y="2580525"/>
              <a:ext cx="1216411" cy="1208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Noto Sans Symbols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Víc lidí víc ví</a:t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900000">
              <a:off x="5320252" y="269750"/>
              <a:ext cx="2400503" cy="240050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5846752" y="796251"/>
              <a:ext cx="1347501" cy="1347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Noto Sans Symbols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 více lidech to jde lépe</a:t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670706" y="2235455"/>
              <a:ext cx="4312006" cy="4312006"/>
            </a:xfrm>
            <a:custGeom>
              <a:rect b="b" l="l" r="r" t="t"/>
              <a:pathLst>
                <a:path extrusionOk="0" h="120000" w="120000">
                  <a:moveTo>
                    <a:pt x="53351" y="4145"/>
                  </a:moveTo>
                  <a:lnTo>
                    <a:pt x="53351" y="4145"/>
                  </a:lnTo>
                  <a:cubicBezTo>
                    <a:pt x="76747" y="1360"/>
                    <a:pt x="99399" y="13451"/>
                    <a:pt x="110106" y="34438"/>
                  </a:cubicBezTo>
                  <a:cubicBezTo>
                    <a:pt x="120812" y="55425"/>
                    <a:pt x="117305" y="80861"/>
                    <a:pt x="101319" y="98167"/>
                  </a:cubicBezTo>
                  <a:lnTo>
                    <a:pt x="103848" y="100924"/>
                  </a:lnTo>
                  <a:lnTo>
                    <a:pt x="96127" y="99375"/>
                  </a:lnTo>
                  <a:lnTo>
                    <a:pt x="94974" y="91252"/>
                  </a:lnTo>
                  <a:lnTo>
                    <a:pt x="97502" y="94007"/>
                  </a:lnTo>
                  <a:cubicBezTo>
                    <a:pt x="111689" y="78363"/>
                    <a:pt x="114673" y="55555"/>
                    <a:pt x="104989" y="36786"/>
                  </a:cubicBezTo>
                  <a:cubicBezTo>
                    <a:pt x="95305" y="18018"/>
                    <a:pt x="74987" y="7234"/>
                    <a:pt x="54016" y="9730"/>
                  </a:cubicBezTo>
                  <a:close/>
                </a:path>
              </a:pathLst>
            </a:cu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514109" y="1409624"/>
              <a:ext cx="3132942" cy="3132942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764991" y="-264335"/>
              <a:ext cx="3377942" cy="3377942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0" name="Google Shape;2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0" y="1920707"/>
            <a:ext cx="993612" cy="212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"/>
          <p:cNvSpPr txBox="1"/>
          <p:nvPr>
            <p:ph type="title"/>
          </p:nvPr>
        </p:nvSpPr>
        <p:spPr>
          <a:xfrm>
            <a:off x="4807974" y="14782"/>
            <a:ext cx="6980904" cy="912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F3763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1F3763"/>
                </a:solidFill>
              </a:rPr>
              <a:t>Dynamika týmu </a:t>
            </a:r>
            <a:endParaRPr/>
          </a:p>
        </p:txBody>
      </p:sp>
      <p:pic>
        <p:nvPicPr>
          <p:cNvPr descr="Obsah obrázku text, položky&#10;&#10;Popis byl vytvořen automaticky" id="212" name="Google Shape;212;p6"/>
          <p:cNvPicPr preferRelativeResize="0"/>
          <p:nvPr/>
        </p:nvPicPr>
        <p:blipFill rotWithShape="1">
          <a:blip r:embed="rId4">
            <a:alphaModFix/>
          </a:blip>
          <a:srcRect b="-1" l="13878" r="26586" t="0"/>
          <a:stretch/>
        </p:blipFill>
        <p:spPr>
          <a:xfrm>
            <a:off x="20" y="10"/>
            <a:ext cx="6116549" cy="6857990"/>
          </a:xfrm>
          <a:custGeom>
            <a:rect b="b" l="l" r="r" t="t"/>
            <a:pathLst>
              <a:path extrusionOk="0" h="6879321" w="6116569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7"/>
          <p:cNvGrpSpPr/>
          <p:nvPr/>
        </p:nvGrpSpPr>
        <p:grpSpPr>
          <a:xfrm>
            <a:off x="-5882254" y="139499"/>
            <a:ext cx="17886011" cy="7496983"/>
            <a:chOff x="-6293670" y="-963453"/>
            <a:chExt cx="17886011" cy="7496983"/>
          </a:xfrm>
        </p:grpSpPr>
        <p:sp>
          <p:nvSpPr>
            <p:cNvPr id="219" name="Google Shape;219;p7"/>
            <p:cNvSpPr/>
            <p:nvPr/>
          </p:nvSpPr>
          <p:spPr>
            <a:xfrm>
              <a:off x="-6293670" y="-963453"/>
              <a:ext cx="7496983" cy="7496983"/>
            </a:xfrm>
            <a:prstGeom prst="blockArc">
              <a:avLst>
                <a:gd fmla="val 18900000" name="adj1"/>
                <a:gd fmla="val 2700000" name="adj2"/>
                <a:gd fmla="val 288" name="adj3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390740" y="253215"/>
              <a:ext cx="11201600" cy="50620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390740" y="253215"/>
              <a:ext cx="11201600" cy="50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401800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dlouhodobá reakce na vzniklý problém</a:t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4360" y="189939"/>
              <a:ext cx="632760" cy="63276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49158" y="1012974"/>
              <a:ext cx="10743183" cy="50620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849158" y="1012974"/>
              <a:ext cx="10743183" cy="50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401800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minimalizace dopadu problému</a:t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32777" y="949698"/>
              <a:ext cx="632760" cy="63276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1100368" y="1772175"/>
              <a:ext cx="10491972" cy="50620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1100368" y="1772175"/>
              <a:ext cx="10491972" cy="50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401800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obnovení zdraví a bezpečnosti</a:t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83988" y="1708899"/>
              <a:ext cx="632760" cy="63276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180577" y="2531934"/>
              <a:ext cx="10411763" cy="50620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1180577" y="2531934"/>
              <a:ext cx="10411763" cy="50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401800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zabránění dalšímu násilí</a:t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864197" y="2468658"/>
              <a:ext cx="632760" cy="63276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100368" y="3291692"/>
              <a:ext cx="10491972" cy="50620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 txBox="1"/>
            <p:nvPr/>
          </p:nvSpPr>
          <p:spPr>
            <a:xfrm>
              <a:off x="1100368" y="3291692"/>
              <a:ext cx="10491972" cy="50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401800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zabránit fluktuaci zaměstnanců</a:t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83988" y="3228416"/>
              <a:ext cx="632760" cy="63276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849158" y="4050894"/>
              <a:ext cx="10743183" cy="50620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849158" y="4050894"/>
              <a:ext cx="10743183" cy="50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401800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zabránit snížení morálky</a:t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532777" y="3987618"/>
              <a:ext cx="632760" cy="63276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390740" y="4810652"/>
              <a:ext cx="11201600" cy="50620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390740" y="4810652"/>
              <a:ext cx="11201600" cy="50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401800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předcházet absencím</a:t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4360" y="4747376"/>
              <a:ext cx="632760" cy="63276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7"/>
          <p:cNvSpPr txBox="1"/>
          <p:nvPr>
            <p:ph type="title"/>
          </p:nvPr>
        </p:nvSpPr>
        <p:spPr>
          <a:xfrm>
            <a:off x="293475" y="184971"/>
            <a:ext cx="11784643" cy="890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Shrnutí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osoba, muž&#10;&#10;Popis byl vytvořen automaticky" id="246" name="Google Shape;246;p8"/>
          <p:cNvPicPr preferRelativeResize="0"/>
          <p:nvPr/>
        </p:nvPicPr>
        <p:blipFill rotWithShape="1">
          <a:blip r:embed="rId3">
            <a:alphaModFix/>
          </a:blip>
          <a:srcRect b="14449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8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 txBox="1"/>
          <p:nvPr>
            <p:ph type="title"/>
          </p:nvPr>
        </p:nvSpPr>
        <p:spPr>
          <a:xfrm>
            <a:off x="8022019" y="2690946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Úkol 1</a:t>
            </a:r>
            <a:endParaRPr/>
          </a:p>
        </p:txBody>
      </p:sp>
      <p:sp>
        <p:nvSpPr>
          <p:cNvPr id="249" name="Google Shape;249;p8"/>
          <p:cNvSpPr txBox="1"/>
          <p:nvPr>
            <p:ph idx="1" type="body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Diskutujte v týmu o tom, zda se někdo osobně setkal s terciární prevencí násilí na pracovišti?</a:t>
            </a:r>
            <a:endParaRPr/>
          </a:p>
        </p:txBody>
      </p:sp>
      <p:cxnSp>
        <p:nvCxnSpPr>
          <p:cNvPr id="250" name="Google Shape;250;p8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51" name="Google Shape;251;p8"/>
          <p:cNvSpPr txBox="1"/>
          <p:nvPr/>
        </p:nvSpPr>
        <p:spPr>
          <a:xfrm>
            <a:off x="8022019" y="3985651"/>
            <a:ext cx="3852041" cy="1078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min.)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interiér, zeď, žena, osoba&#10;&#10;Popis byl vytvořen automaticky" id="257" name="Google Shape;257;p9"/>
          <p:cNvPicPr preferRelativeResize="0"/>
          <p:nvPr/>
        </p:nvPicPr>
        <p:blipFill rotWithShape="1">
          <a:blip r:embed="rId3">
            <a:alphaModFix/>
          </a:blip>
          <a:srcRect b="9039" l="0" r="9091" t="143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/>
          <p:nvPr/>
        </p:nvSpPr>
        <p:spPr>
          <a:xfrm>
            <a:off x="0" y="-2008"/>
            <a:ext cx="5609220" cy="5840278"/>
          </a:xfrm>
          <a:custGeom>
            <a:rect b="b" l="l" r="r" t="t"/>
            <a:pathLst>
              <a:path extrusionOk="0" h="5840278" w="560922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-2333" y="-2"/>
            <a:ext cx="5441859" cy="5654940"/>
          </a:xfrm>
          <a:custGeom>
            <a:rect b="b" l="l" r="r" t="t"/>
            <a:pathLst>
              <a:path extrusionOk="0" h="5654940" w="5441859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 txBox="1"/>
          <p:nvPr>
            <p:ph type="title"/>
          </p:nvPr>
        </p:nvSpPr>
        <p:spPr>
          <a:xfrm>
            <a:off x="1435510" y="268966"/>
            <a:ext cx="3298717" cy="1043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Úkol 2</a:t>
            </a:r>
            <a:endParaRPr/>
          </a:p>
        </p:txBody>
      </p:sp>
      <p:sp>
        <p:nvSpPr>
          <p:cNvPr id="261" name="Google Shape;261;p9"/>
          <p:cNvSpPr txBox="1"/>
          <p:nvPr>
            <p:ph idx="1" type="body"/>
          </p:nvPr>
        </p:nvSpPr>
        <p:spPr>
          <a:xfrm>
            <a:off x="520242" y="1774372"/>
            <a:ext cx="4062642" cy="27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Na základě uvedených informací navrhněte, jak by taková terciární prevence měla vypadat, jak by se měla uplatňovat a na co by se měla společnost v této oblasti zaměřit.</a:t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520241" y="663711"/>
            <a:ext cx="3852041" cy="1078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min.)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2022-09-13T11:40:43Z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2023-04-01T09:26:20Z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2d9b6107-7590-496a-ad51-a544a6940515</vt:lpwstr>
  </property>
  <property fmtid="{D5CDD505-2E9C-101B-9397-08002B2CF9AE}" pid="9" name="MSIP_Label_ea60d57e-af5b-4752-ac57-3e4f28ca11dc_ContentBits">
    <vt:lpwstr>0</vt:lpwstr>
  </property>
</Properties>
</file>