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2s/wFM37ttxfLimkxHc5p8gwL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CFA6C9-6EA5-4243-89C1-B2AD99FB21F6}">
  <a:tblStyle styleId="{D0CFA6C9-6EA5-4243-89C1-B2AD99FB21F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otná Eva" userId="1e75acad-a78b-4e7f-b988-b14dc19fac65" providerId="ADAL" clId="{F367525D-E406-462E-9C82-B5D55F5647B7}"/>
    <pc:docChg chg="undo custSel addSld delSld modSld">
      <pc:chgData name="Novotná Eva" userId="1e75acad-a78b-4e7f-b988-b14dc19fac65" providerId="ADAL" clId="{F367525D-E406-462E-9C82-B5D55F5647B7}" dt="2023-11-06T20:14:35.867" v="11" actId="20577"/>
      <pc:docMkLst>
        <pc:docMk/>
      </pc:docMkLst>
      <pc:sldChg chg="modSp mod">
        <pc:chgData name="Novotná Eva" userId="1e75acad-a78b-4e7f-b988-b14dc19fac65" providerId="ADAL" clId="{F367525D-E406-462E-9C82-B5D55F5647B7}" dt="2023-11-06T20:14:35.867" v="11" actId="20577"/>
        <pc:sldMkLst>
          <pc:docMk/>
          <pc:sldMk cId="0" sldId="256"/>
        </pc:sldMkLst>
        <pc:spChg chg="mod">
          <ac:chgData name="Novotná Eva" userId="1e75acad-a78b-4e7f-b988-b14dc19fac65" providerId="ADAL" clId="{F367525D-E406-462E-9C82-B5D55F5647B7}" dt="2023-11-06T20:14:35.867" v="11" actId="20577"/>
          <ac:spMkLst>
            <pc:docMk/>
            <pc:sldMk cId="0" sldId="256"/>
            <ac:spMk id="97" creationId="{00000000-0000-0000-0000-000000000000}"/>
          </ac:spMkLst>
        </pc:spChg>
      </pc:sldChg>
      <pc:sldChg chg="new del">
        <pc:chgData name="Novotná Eva" userId="1e75acad-a78b-4e7f-b988-b14dc19fac65" providerId="ADAL" clId="{F367525D-E406-462E-9C82-B5D55F5647B7}" dt="2023-11-06T20:11:46.472" v="5" actId="680"/>
        <pc:sldMkLst>
          <pc:docMk/>
          <pc:sldMk cId="2318537113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a7e59d9f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1a7e59d9f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1a7e59d9f4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a7e59d9f45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1a7e59d9f45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1a7e59d9f45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7e59d9f4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a7e59d9f45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1a7e59d9f45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Include source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Mention if it’s National, EU etc.</a:t>
            </a: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xtension.usu.edu/employee/diversity/dimensions-of-diversity" TargetMode="External"/><Relationship Id="rId3" Type="http://schemas.openxmlformats.org/officeDocument/2006/relationships/hyperlink" Target="https://springinstitute.org/whats-difference-multicultural-intercultural-cross-cultural-communication/" TargetMode="External"/><Relationship Id="rId7" Type="http://schemas.openxmlformats.org/officeDocument/2006/relationships/hyperlink" Target="https://www.personio.com/hr-lexicon/types-of-discriminatio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abet.us/proceedings-archive/NABET-Proceedings-2018.pdf#page=121" TargetMode="External"/><Relationship Id="rId5" Type="http://schemas.openxmlformats.org/officeDocument/2006/relationships/hyperlink" Target="https://www.ilo.org/wcmsp5/groups/public/---ed_dialogue/---sector/documents/publication/wcms_161998.pdf" TargetMode="External"/><Relationship Id="rId4" Type="http://schemas.openxmlformats.org/officeDocument/2006/relationships/hyperlink" Target="https://www.hrsolutions-uk.com/4-types-of-discrimination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lpf.lt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beneke-prinzhorn.de/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dekaplus.eu/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www.uzvediba.lv/kontakti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zu.cz/" TargetMode="External"/><Relationship Id="rId9" Type="http://schemas.openxmlformats.org/officeDocument/2006/relationships/hyperlink" Target="https://kek-dias.gr/" TargetMode="External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88111" y="4770613"/>
            <a:ext cx="11597059" cy="10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GB" sz="4000" b="1" dirty="0">
                <a:solidFill>
                  <a:schemeClr val="dk2"/>
                </a:solidFill>
              </a:rPr>
              <a:t>Causes &amp; mechanism of action</a:t>
            </a:r>
            <a:endParaRPr sz="4000" b="1" dirty="0">
              <a:solidFill>
                <a:schemeClr val="dk2"/>
              </a:solidFill>
            </a:endParaRPr>
          </a:p>
        </p:txBody>
      </p:sp>
      <p:pic>
        <p:nvPicPr>
          <p:cNvPr id="90" name="Google Shape;90;p1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2802" b="3425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1236" y="3176833"/>
            <a:ext cx="12189238" cy="1308228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avLst/>
              <a:gdLst/>
              <a:ahLst/>
              <a:cxnLst/>
              <a:rect l="l" t="t" r="r" b="b"/>
              <a:pathLst>
                <a:path w="9182100" h="1019102" extrusionOk="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avLst/>
              <a:gdLst/>
              <a:ahLst/>
              <a:cxnLst/>
              <a:rect l="l" t="t" r="r" b="b"/>
              <a:pathLst>
                <a:path w="9182100" h="932744" extrusionOk="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avLst/>
              <a:gdLst/>
              <a:ahLst/>
              <a:cxnLst/>
              <a:rect l="l" t="t" r="r" b="b"/>
              <a:pathLst>
                <a:path w="9182100" h="544245" extrusionOk="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avLst/>
              <a:gdLst/>
              <a:ahLst/>
              <a:cxnLst/>
              <a:rect l="l" t="t" r="r" b="b"/>
              <a:pathLst>
                <a:path w="9182100" h="765639" extrusionOk="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49" y="5484887"/>
            <a:ext cx="2439992" cy="5123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9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</a:rPr>
              <a:t>The European Commission's support for the production of this publication does not constitute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br>
              <a:rPr lang="en-GB" sz="1100" dirty="0">
                <a:solidFill>
                  <a:schemeClr val="dk1"/>
                </a:solidFill>
              </a:rPr>
            </a:br>
            <a:r>
              <a:rPr lang="en-GB" sz="1100" dirty="0">
                <a:solidFill>
                  <a:schemeClr val="dk1"/>
                </a:solidFill>
              </a:rPr>
              <a:t>an endorsement of the contents, which reflect the views only of the authors, and the Commission cannot be</a:t>
            </a:r>
            <a:r>
              <a:rPr lang="cs-CZ" sz="1100">
                <a:solidFill>
                  <a:schemeClr val="dk1"/>
                </a:solidFill>
              </a:rPr>
              <a:t> </a:t>
            </a:r>
            <a:r>
              <a:rPr lang="en-GB" sz="1100">
                <a:solidFill>
                  <a:schemeClr val="dk1"/>
                </a:solidFill>
              </a:rPr>
              <a:t>held </a:t>
            </a:r>
            <a:r>
              <a:rPr lang="en-GB" sz="1100" dirty="0">
                <a:solidFill>
                  <a:schemeClr val="dk1"/>
                </a:solidFill>
              </a:rPr>
              <a:t>responsible for any use which may be made of the information contained therein.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82510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2: Basics of the diversity dimension as causes of discrimination</a:t>
            </a:r>
            <a:br>
              <a:rPr lang="en-GB" sz="4000" b="1">
                <a:solidFill>
                  <a:srgbClr val="6789B9"/>
                </a:solidFill>
              </a:rPr>
            </a:br>
            <a:endParaRPr sz="4000" b="1">
              <a:solidFill>
                <a:srgbClr val="6789B9"/>
              </a:solidFill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838200" y="14010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b="1"/>
              <a:t>Types and forms of Discrimination  </a:t>
            </a:r>
            <a:endParaRPr sz="2400" u="sng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Direct discrimination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Indirect discrimination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Harassment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Victimisation</a:t>
            </a:r>
            <a:endParaRPr sz="24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u="sng"/>
          </a:p>
        </p:txBody>
      </p:sp>
      <p:sp>
        <p:nvSpPr>
          <p:cNvPr id="189" name="Google Shape;18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90" name="Google Shape;190;p11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 flipH="1">
            <a:off x="5791200" y="0"/>
            <a:ext cx="6400800" cy="6858000"/>
          </a:xfrm>
          <a:custGeom>
            <a:avLst/>
            <a:gdLst/>
            <a:ahLst/>
            <a:cxnLst/>
            <a:rect l="l" t="t" r="r" b="b"/>
            <a:pathLst>
              <a:path w="4800600" h="5143500" extrusionOk="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5294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a7e59d9f45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98" name="Google Shape;198;g1a7e59d9f45_0_0"/>
          <p:cNvSpPr/>
          <p:nvPr/>
        </p:nvSpPr>
        <p:spPr>
          <a:xfrm>
            <a:off x="-1" y="4150"/>
            <a:ext cx="12189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a7e59d9f45_0_0"/>
          <p:cNvSpPr/>
          <p:nvPr/>
        </p:nvSpPr>
        <p:spPr>
          <a:xfrm flipH="1">
            <a:off x="5124897" y="415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a7e59d9f45_0_0"/>
          <p:cNvSpPr txBox="1"/>
          <p:nvPr/>
        </p:nvSpPr>
        <p:spPr>
          <a:xfrm>
            <a:off x="640080" y="329519"/>
            <a:ext cx="43686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</a:pPr>
            <a:br>
              <a:rPr lang="en-GB" sz="4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a7e59d9f4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18213" y="4806535"/>
            <a:ext cx="1309887" cy="280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a7e59d9f4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024090" y="-648403"/>
            <a:ext cx="962159" cy="226726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a7e59d9f45_0_0"/>
          <p:cNvSpPr/>
          <p:nvPr/>
        </p:nvSpPr>
        <p:spPr>
          <a:xfrm>
            <a:off x="3299438" y="-17722"/>
            <a:ext cx="8691300" cy="15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95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3300"/>
              <a:buFont typeface="Lato"/>
              <a:buNone/>
            </a:pPr>
            <a:r>
              <a:rPr lang="en-GB" sz="4000" b="0" i="0" u="none" strike="noStrike" cap="none">
                <a:solidFill>
                  <a:srgbClr val="ED1D24"/>
                </a:solidFill>
                <a:latin typeface="Calibri"/>
                <a:ea typeface="Calibri"/>
                <a:cs typeface="Calibri"/>
                <a:sym typeface="Calibri"/>
              </a:rPr>
              <a:t>     Inclusion is critical to business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Managed well, diversity provides benefits that increase success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a7e59d9f45_0_0" descr="why lay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712" y="1509575"/>
            <a:ext cx="4768662" cy="465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a7e59d9f45_0_0" descr="https://miro.medium.com/max/875/1*IANau_x9cRQMt5WlLo94rw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1801" y="1330450"/>
            <a:ext cx="5439623" cy="4652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a7e59d9f45_0_0"/>
          <p:cNvSpPr/>
          <p:nvPr/>
        </p:nvSpPr>
        <p:spPr>
          <a:xfrm>
            <a:off x="5648761" y="1528014"/>
            <a:ext cx="1938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Currently, an intersectionality is viewed as pertaining only to this subset of attributes.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a7e59d9f45_0_0"/>
          <p:cNvSpPr/>
          <p:nvPr/>
        </p:nvSpPr>
        <p:spPr>
          <a:xfrm>
            <a:off x="5841637" y="4336100"/>
            <a:ext cx="1248900" cy="29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a7e59d9f45_0_0"/>
          <p:cNvSpPr/>
          <p:nvPr/>
        </p:nvSpPr>
        <p:spPr>
          <a:xfrm>
            <a:off x="4509970" y="6105725"/>
            <a:ext cx="7480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a7e59d9f45_0_0"/>
          <p:cNvSpPr/>
          <p:nvPr/>
        </p:nvSpPr>
        <p:spPr>
          <a:xfrm>
            <a:off x="201424" y="6167606"/>
            <a:ext cx="1206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GB" sz="1900" b="1" i="0" u="none" strike="noStrike" cap="none">
                <a:solidFill>
                  <a:srgbClr val="6B9DD4"/>
                </a:solidFill>
                <a:latin typeface="Calibri"/>
                <a:ea typeface="Calibri"/>
                <a:cs typeface="Calibri"/>
                <a:sym typeface="Calibri"/>
              </a:rPr>
              <a:t>FOUR LAYERS OF DIVERSITY</a:t>
            </a:r>
            <a:r>
              <a:rPr lang="en-GB" sz="19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 model created by Gardenswartz and Rowe has influenced and broadened </a:t>
            </a:r>
            <a:endParaRPr sz="1900" b="0" i="0" u="none" strike="noStrike" cap="non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the conversation about diversity. It sets the tone for inclusion by reflecting each person’s reality in the organization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a7e59d9f45_0_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16" name="Google Shape;216;g1a7e59d9f45_0_111"/>
          <p:cNvSpPr txBox="1"/>
          <p:nvPr/>
        </p:nvSpPr>
        <p:spPr>
          <a:xfrm>
            <a:off x="1092200" y="145255"/>
            <a:ext cx="10515600" cy="132570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Four Layers of Diversity Model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a7e59d9f45_0_111"/>
          <p:cNvSpPr txBox="1"/>
          <p:nvPr/>
        </p:nvSpPr>
        <p:spPr>
          <a:xfrm>
            <a:off x="965300" y="1558999"/>
            <a:ext cx="10642500" cy="4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9621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we manage it to reap its potential benefits?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62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its core, diversity is about inclusion and exclusion.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62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Four Layers of Diversity is used to frame the issue and encourage discussion and involvement in managing diversity.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62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multiple dimensions of diversity are depicted in four concentric circles.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62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these aspects represent areas in which there may be similarity and common ground as well as differences.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62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well managed, these differences have the potential to bring new perspectives, ideas, and viewpoints needed by the organization.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62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mismanaged, they can sow the seeds of conflict and misunderstanding that sabotage teamwork and productivity and hinder effectiveness.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62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maximize the ability to manage this complex set of differences, organizations need to have a framework and strategy.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1a7e59d9f45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56908" y="5522676"/>
            <a:ext cx="850900" cy="18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a7e59d9f45_0_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25" name="Google Shape;225;g1a7e59d9f45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40688" y="4692160"/>
            <a:ext cx="1309887" cy="280134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a7e59d9f45_0_121"/>
          <p:cNvSpPr txBox="1"/>
          <p:nvPr/>
        </p:nvSpPr>
        <p:spPr>
          <a:xfrm>
            <a:off x="838200" y="1498600"/>
            <a:ext cx="51816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905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an organization to get its arms around the complexity of diversity culture change, it needs to focus on three arenas: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(1) individual attitudes and behaviors,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(2) managerial skills and practices, and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(3) organizational values and policies.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make culture change happen, the following seven-step process is suggested. The steps often may be going on at the same time.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a7e59d9f45_0_121"/>
          <p:cNvSpPr txBox="1"/>
          <p:nvPr/>
        </p:nvSpPr>
        <p:spPr>
          <a:xfrm>
            <a:off x="6172200" y="1498600"/>
            <a:ext cx="51816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1: GENERATING EXECUTIVE COMMITMENT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II: ASSESSMENT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III: DIVERSITY COUNCIL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IV: SYSTEMS CHANGES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V: TRAINING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VI: MEASUREMENT AND EVALUATION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VII: INTEGRATION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a7e59d9f45_0_121"/>
          <p:cNvSpPr txBox="1"/>
          <p:nvPr/>
        </p:nvSpPr>
        <p:spPr>
          <a:xfrm>
            <a:off x="838200" y="365125"/>
            <a:ext cx="10515600" cy="90480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Four Layers of Diversity Model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2: Basics of the diversity dimension as causes of discrimination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34" name="Google Shape;23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Google Shape;236;p12"/>
          <p:cNvGraphicFramePr/>
          <p:nvPr/>
        </p:nvGraphicFramePr>
        <p:xfrm>
          <a:off x="359516" y="16021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{D0CFA6C9-6EA5-4243-89C1-B2AD99FB21F6}</a:tableStyleId>
              </a:tblPr>
              <a:tblGrid>
                <a:gridCol w="434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400" u="none" strike="noStrike" cap="none"/>
                        <a:t>The dimensions of diversity include: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8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Gender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Age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Religious beliefs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Physical and mental ability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6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Race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Income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8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Martial status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Sexual orientation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Ethnicity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Occupation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Parental status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Language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8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Geographic location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strike="noStrike" cap="none"/>
                        <a:t>and many more component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391886" y="363537"/>
            <a:ext cx="85997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2: Basics of the diversity dimension as causes of discrimination</a:t>
            </a:r>
            <a:endParaRPr sz="4000"/>
          </a:p>
        </p:txBody>
      </p:sp>
      <p:sp>
        <p:nvSpPr>
          <p:cNvPr id="242" name="Google Shape;242;p13"/>
          <p:cNvSpPr txBox="1">
            <a:spLocks noGrp="1"/>
          </p:cNvSpPr>
          <p:nvPr>
            <p:ph type="body" idx="1"/>
          </p:nvPr>
        </p:nvSpPr>
        <p:spPr>
          <a:xfrm>
            <a:off x="533400" y="184705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b="1" u="sng"/>
              <a:t>Protected characteristics by law: 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Age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Race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Sex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Gender reassignment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Disability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Pregnancy and maternity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Marriage and civil partnership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Religion or belief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 Sexual Orientation </a:t>
            </a:r>
            <a:endParaRPr sz="2400"/>
          </a:p>
        </p:txBody>
      </p:sp>
      <p:sp>
        <p:nvSpPr>
          <p:cNvPr id="243" name="Google Shape;24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44" name="Google Shape;244;p13"/>
          <p:cNvSpPr/>
          <p:nvPr/>
        </p:nvSpPr>
        <p:spPr>
          <a:xfrm flipH="1">
            <a:off x="5791200" y="0"/>
            <a:ext cx="6400800" cy="6858000"/>
          </a:xfrm>
          <a:custGeom>
            <a:avLst/>
            <a:gdLst/>
            <a:ahLst/>
            <a:cxnLst/>
            <a:rect l="l" t="t" r="r" b="b"/>
            <a:pathLst>
              <a:path w="4800600" h="5143500" extrusionOk="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5294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4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8022020" y="3021753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Risk groups and vulnerable situations for occupational violence</a:t>
            </a:r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body" idx="2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3200"/>
              <a:t>Topic 3</a:t>
            </a:r>
            <a:endParaRPr sz="3200"/>
          </a:p>
        </p:txBody>
      </p:sp>
      <p:cxnSp>
        <p:nvCxnSpPr>
          <p:cNvPr id="253" name="Google Shape;253;p1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7770812" cy="128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3: Risk groups and vulnerable situations for occupational violence</a:t>
            </a:r>
            <a:endParaRPr sz="40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2"/>
          </p:nvPr>
        </p:nvSpPr>
        <p:spPr>
          <a:xfrm>
            <a:off x="839788" y="1943100"/>
            <a:ext cx="10116683" cy="392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b="1"/>
              <a:t>Vulnerable groups of workers: 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Women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Part-time works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Young workers and transient labour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Immigrants and ethnic minorities </a:t>
            </a:r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61" name="Google Shape;261;p15"/>
          <p:cNvSpPr/>
          <p:nvPr/>
        </p:nvSpPr>
        <p:spPr>
          <a:xfrm flipH="1">
            <a:off x="5791200" y="0"/>
            <a:ext cx="6400800" cy="6858000"/>
          </a:xfrm>
          <a:custGeom>
            <a:avLst/>
            <a:gdLst/>
            <a:ahLst/>
            <a:cxnLst/>
            <a:rect l="l" t="t" r="r" b="b"/>
            <a:pathLst>
              <a:path w="4800600" h="5143500" extrusionOk="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5294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/>
          <p:nvPr/>
        </p:nvSpPr>
        <p:spPr>
          <a:xfrm flipH="1">
            <a:off x="5791200" y="0"/>
            <a:ext cx="6400800" cy="6858000"/>
          </a:xfrm>
          <a:custGeom>
            <a:avLst/>
            <a:gdLst/>
            <a:ahLst/>
            <a:cxnLst/>
            <a:rect l="l" t="t" r="r" b="b"/>
            <a:pathLst>
              <a:path w="4800600" h="5143500" extrusionOk="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5294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7770812" cy="128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3: Risk groups and vulnerable situations for occupational violence</a:t>
            </a:r>
            <a:endParaRPr sz="4000"/>
          </a:p>
        </p:txBody>
      </p:sp>
      <p:sp>
        <p:nvSpPr>
          <p:cNvPr id="268" name="Google Shape;268;p16"/>
          <p:cNvSpPr txBox="1">
            <a:spLocks noGrp="1"/>
          </p:cNvSpPr>
          <p:nvPr>
            <p:ph type="body" idx="2"/>
          </p:nvPr>
        </p:nvSpPr>
        <p:spPr>
          <a:xfrm>
            <a:off x="839788" y="1943100"/>
            <a:ext cx="10116683" cy="392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b="1"/>
              <a:t>Vulnerable situations: 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Long shifts, irregular and unusual working hours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Income insecurity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Informal economy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Catering for nightlife customers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Stress and pressure 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Lack of control at work 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Burnout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Work location being in a high-crime area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69" name="Google Shape;26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7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415" b="7316"/>
          <a:stretch/>
        </p:blipFill>
        <p:spPr>
          <a:xfrm>
            <a:off x="0" y="-32156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 txBox="1">
            <a:spLocks noGrp="1"/>
          </p:cNvSpPr>
          <p:nvPr>
            <p:ph type="title"/>
          </p:nvPr>
        </p:nvSpPr>
        <p:spPr>
          <a:xfrm>
            <a:off x="908036" y="4470937"/>
            <a:ext cx="4628869" cy="120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/>
              <a:t>Micro-, meso- and macro level in organizations as causes for occupational violence &amp; Cultural imprints in the working context; Specifics of intercultural teams</a:t>
            </a:r>
            <a:endParaRPr/>
          </a:p>
        </p:txBody>
      </p:sp>
      <p:cxnSp>
        <p:nvCxnSpPr>
          <p:cNvPr id="277" name="Google Shape;277;p17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78" name="Google Shape;278;p17"/>
          <p:cNvSpPr txBox="1"/>
          <p:nvPr/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589630" y="2610803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4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368038" y="6397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  Units </a:t>
            </a:r>
            <a:endParaRPr sz="4000">
              <a:solidFill>
                <a:srgbClr val="6789B9"/>
              </a:solidFill>
            </a:endParaRPr>
          </a:p>
        </p:txBody>
      </p:sp>
      <p:grpSp>
        <p:nvGrpSpPr>
          <p:cNvPr id="103" name="Google Shape;103;p3"/>
          <p:cNvGrpSpPr/>
          <p:nvPr/>
        </p:nvGrpSpPr>
        <p:grpSpPr>
          <a:xfrm>
            <a:off x="838200" y="1826156"/>
            <a:ext cx="10515600" cy="4350275"/>
            <a:chOff x="0" y="531"/>
            <a:chExt cx="10515600" cy="4350275"/>
          </a:xfrm>
        </p:grpSpPr>
        <p:cxnSp>
          <p:nvCxnSpPr>
            <p:cNvPr id="104" name="Google Shape;104;p3"/>
            <p:cNvCxnSpPr/>
            <p:nvPr/>
          </p:nvCxnSpPr>
          <p:spPr>
            <a:xfrm>
              <a:off x="0" y="53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1: Definition, types and forms of violence and discrimination  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07;p3"/>
            <p:cNvCxnSpPr/>
            <p:nvPr/>
          </p:nvCxnSpPr>
          <p:spPr>
            <a:xfrm>
              <a:off x="0" y="87058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8" name="Google Shape;108;p3"/>
            <p:cNvSpPr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2: Basics of the diversity dimension as causes of discrimination 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10;p3"/>
            <p:cNvCxnSpPr/>
            <p:nvPr/>
          </p:nvCxnSpPr>
          <p:spPr>
            <a:xfrm>
              <a:off x="0" y="174064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3"/>
            <p:cNvSpPr/>
            <p:nvPr/>
          </p:nvSpPr>
          <p:spPr>
            <a:xfrm>
              <a:off x="0" y="174064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0" y="174064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3: Risk groups and vulnerable situations for occupational violence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13;p3"/>
            <p:cNvCxnSpPr/>
            <p:nvPr/>
          </p:nvCxnSpPr>
          <p:spPr>
            <a:xfrm>
              <a:off x="0" y="261069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4" name="Google Shape;114;p3"/>
            <p:cNvSpPr/>
            <p:nvPr/>
          </p:nvSpPr>
          <p:spPr>
            <a:xfrm>
              <a:off x="0" y="261069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0" y="261069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4: Micro-, meso- and macro level in organizations as causes for occupational violence &amp; Cultural imprints in the working context. Specifics of intercultural teams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" name="Google Shape;116;p3"/>
            <p:cNvCxnSpPr/>
            <p:nvPr/>
          </p:nvCxnSpPr>
          <p:spPr>
            <a:xfrm>
              <a:off x="0" y="348075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7" name="Google Shape;117;p3"/>
            <p:cNvSpPr/>
            <p:nvPr/>
          </p:nvSpPr>
          <p:spPr>
            <a:xfrm>
              <a:off x="0" y="348075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0" y="348075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838200" y="753018"/>
            <a:ext cx="105140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4: Micro-, meso- and macro level in organizations as causes for occupational violence &amp; Cultural imprints in the working context; Specifics of intercultural teams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85" name="Google Shape;285;p18"/>
          <p:cNvSpPr txBox="1">
            <a:spLocks noGrp="1"/>
          </p:cNvSpPr>
          <p:nvPr>
            <p:ph type="body" idx="2"/>
          </p:nvPr>
        </p:nvSpPr>
        <p:spPr>
          <a:xfrm>
            <a:off x="839788" y="2353218"/>
            <a:ext cx="105140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400"/>
              <a:t>Environmental factors are often limited to organizational environmental factors, such as cultures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400"/>
              <a:t>Socioeconomic status (ex. poverty, unemployed, etc.) have frequently been associated with violent crime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400"/>
              <a:t>One stressor that has been shown to be correlated with workplace aggression is social change (which usually involves political matters)</a:t>
            </a:r>
            <a:endParaRPr sz="4800"/>
          </a:p>
        </p:txBody>
      </p:sp>
      <p:sp>
        <p:nvSpPr>
          <p:cNvPr id="286" name="Google Shape;28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/>
          <p:nvPr/>
        </p:nvSpPr>
        <p:spPr>
          <a:xfrm>
            <a:off x="800" y="0"/>
            <a:ext cx="12193588" cy="6858000"/>
          </a:xfrm>
          <a:custGeom>
            <a:avLst/>
            <a:gdLst/>
            <a:ahLst/>
            <a:cxnLst/>
            <a:rect l="l" t="t" r="r" b="b"/>
            <a:pathLst>
              <a:path w="24387176" h="13716000" extrusionOk="0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5294"/>
                </a:srgbClr>
              </a:gs>
              <a:gs pos="100000">
                <a:srgbClr val="00B0F0">
                  <a:alpha val="89411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 txBox="1">
            <a:spLocks noGrp="1"/>
          </p:cNvSpPr>
          <p:nvPr>
            <p:ph type="title"/>
          </p:nvPr>
        </p:nvSpPr>
        <p:spPr>
          <a:xfrm>
            <a:off x="838988" y="640900"/>
            <a:ext cx="105141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In-class exercise</a:t>
            </a: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4000">
                <a:solidFill>
                  <a:schemeClr val="lt1"/>
                </a:solidFill>
              </a:rPr>
              <a:t> </a:t>
            </a:r>
            <a:endParaRPr sz="4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(20 minutes) </a:t>
            </a:r>
            <a:r>
              <a:rPr lang="en-GB" sz="4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 txBox="1">
            <a:spLocks noGrp="1"/>
          </p:cNvSpPr>
          <p:nvPr>
            <p:ph type="body" idx="2"/>
          </p:nvPr>
        </p:nvSpPr>
        <p:spPr>
          <a:xfrm>
            <a:off x="839800" y="2057400"/>
            <a:ext cx="4952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Based on this unit’s material, in groups of 3, write down all the types of discrimination and the characteristics protected by law.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95" name="Google Shape;29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body" idx="2"/>
          </p:nvPr>
        </p:nvSpPr>
        <p:spPr>
          <a:xfrm>
            <a:off x="839788" y="647699"/>
            <a:ext cx="10031412" cy="607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8FBC"/>
              </a:buClr>
              <a:buSzPts val="2800"/>
              <a:buNone/>
            </a:pPr>
            <a:r>
              <a:rPr lang="en-GB" sz="4000">
                <a:solidFill>
                  <a:srgbClr val="6E8FBC"/>
                </a:solidFill>
              </a:rPr>
              <a:t>References: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Argrusa, J. F., Coats, W., Tanner, J., and Leong, J. S. L. L. (2002): Hong Kong and New Orleans: A comparative study of perceptions of restaurant employees on sexual harassment. International Journal of Hospitality and Tourism Administration, 3, 3, 19-31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Argrusa, J. F., Coats, W., Tanner, J., and Leong, J. S. L. L. (2002): Hong Kong and New Orleans: A comparative study of perceptions of restaurant employees on sexual harassment. International Journal of Hospitality and Tourism Administration, 3, 3, 19-31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Baron, R. A., &amp; Neuman, J. H. (1996). Workplace violence and workplace aggression: Evidence on their relative frequency and potential causes. Aggressive Behavior: Official Journal of the International Society for Research on Aggression, 22(3), 161-173.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Di Martino, V., Hoel, H., and Cooper, C. L. (2003): Violence and harassment in the workplace: A review of the literature. European Foundation for the Improvement of Living and Working Conditions: Dublin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Hoel, H. (1993): The question of union democracy in the Norwegian hotel and catering industry. Unpublished MSc thesis, University of Salford, United Kingdom Hoel, H. (2002): Bullying at work in Great Britain. Unpublished doctoral di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Hoel, H. (1993): The question of union democracy in the Norwegian hotel and catering industry. Unpublished MSc thesis, University of Salford, United Kingdom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Hotel and Caterer (1995): Letter from Neil Savage, 12 October, pp. 40-42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>
            <a:spLocks noGrp="1"/>
          </p:cNvSpPr>
          <p:nvPr>
            <p:ph type="body" idx="2"/>
          </p:nvPr>
        </p:nvSpPr>
        <p:spPr>
          <a:xfrm>
            <a:off x="839788" y="647699"/>
            <a:ext cx="10031412" cy="607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https://springinstitute.org/whats-difference-multicultural-intercultural-cross-cultural-communication/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https://www.hrsolutions-uk.com/4-types-of-discrimination/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5"/>
              </a:rPr>
              <a:t>https://www.ilo.org/wcmsp5/groups/public/---ed_dialogue/---sector/documents/publication/wcms_161998.pdf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6"/>
              </a:rPr>
              <a:t>https://www.nabet.us/proceedings-archive/NABET-Proceedings-2018.pdf#page=121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7"/>
              </a:rPr>
              <a:t>https://www.personio.com/hr-lexicon/types-of-discrimination/#1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Jackson, S. E. (1992). “Team composition in organizational settings: Issues in managing an increasingly diverse work force” in Group process and productivity. Eds. S. Worchel, W. Wood, and J. A. Simpson (Newbury Park, CA: Sage), 136-180.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Karasek, (1979): Job demands, job decision latitude and mental strain: implications for job redesign. Administrative Science Quarterly, 24, 285-330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Lankford, A. (2013). A comparative analysis of suicide terrorists and rampage, workplace, and school shooters in the United States from 1990 to 2010. Homicide Studies, 17(3), 255-274.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Peterson, R. D., Krivo, L. J., &amp; Harris, M. A. (2000). Disadvantage and neighborhood violent crime: Do local institutions matter? Journal of Research In Crime And Delinquency, 37(1), 31-63.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University, U.S. (2016) </a:t>
            </a:r>
            <a:r>
              <a:rPr lang="en-GB" sz="1800" i="1"/>
              <a:t>Understanding the dimensions of diversity</a:t>
            </a:r>
            <a:r>
              <a:rPr lang="en-GB" sz="1800"/>
              <a:t>, </a:t>
            </a:r>
            <a:r>
              <a:rPr lang="en-GB" sz="1800" i="1"/>
              <a:t>USU</a:t>
            </a:r>
            <a:r>
              <a:rPr lang="en-GB" sz="1800"/>
              <a:t>. Available at: </a:t>
            </a:r>
            <a:r>
              <a:rPr lang="en-GB" sz="1800" u="sng">
                <a:solidFill>
                  <a:schemeClr val="hlink"/>
                </a:solidFill>
                <a:hlinkClick r:id="rId8"/>
              </a:rPr>
              <a:t>https://extension.usu.edu/employee/diversity/dimensions-of-diversity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307" name="Google Shape;3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body" idx="2"/>
          </p:nvPr>
        </p:nvSpPr>
        <p:spPr>
          <a:xfrm>
            <a:off x="855830" y="1058779"/>
            <a:ext cx="10165096" cy="464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Zagenczyk, T. J., Murrell, A. J., &amp; Gibney, R. (2008). Effects of the physical work environment on the creation of individual-and group-level social capital. International Journal of Organizational Analysis, 15(2), 119-135.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Zohar, D. (1994): Analysis of job stress profile in the hotel industry. International Journal of Hospitality Management, 13, (3), 219-231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313" name="Google Shape;3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 b="1">
                <a:solidFill>
                  <a:srgbClr val="6789B9"/>
                </a:solidFill>
              </a:rPr>
              <a:t>Project partners</a:t>
            </a:r>
            <a:endParaRPr sz="4000" b="1">
              <a:solidFill>
                <a:srgbClr val="6789B9"/>
              </a:solidFill>
            </a:endParaRPr>
          </a:p>
        </p:txBody>
      </p:sp>
      <p:sp>
        <p:nvSpPr>
          <p:cNvPr id="319" name="Google Shape;31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20" name="Google Shape;320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Czech University of Life Sciences Prague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Pancyprian Association of Hotel Managers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3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Beneke &amp; Prinzhorn GmbH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3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DIAS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3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DEKAPLUS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3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Innovation Fund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3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 LOUD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369791" y="325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Learning Outcomes</a:t>
            </a:r>
            <a:endParaRPr sz="4000"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369791" y="14968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Be able to differentiate between the different types and forms of occupational violence and discrimination.</a:t>
            </a:r>
            <a:br>
              <a:rPr lang="en-GB" sz="2400"/>
            </a:b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Be able to take into account the diversity dimensions in order to promote intercultural competences among the staff and minimize the risk of discrimination.</a:t>
            </a:r>
            <a:br>
              <a:rPr lang="en-GB" sz="2400"/>
            </a:b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Be able to reflect upon his/her own cultural imprints</a:t>
            </a:r>
            <a:endParaRPr sz="2400"/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 descr="Ein Bild, das drinnen, Person, Decke, Personen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26135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b="1"/>
              <a:t>Definition, types &amp; forms of violence and descrimination</a:t>
            </a:r>
            <a:endParaRPr b="1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3200"/>
              <a:t>Topic 1</a:t>
            </a:r>
            <a:endParaRPr sz="3200"/>
          </a:p>
        </p:txBody>
      </p:sp>
      <p:cxnSp>
        <p:nvCxnSpPr>
          <p:cNvPr id="137" name="Google Shape;137;p5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1: Definition, types &amp; forms of violence and discrimination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625928" y="16021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b="1"/>
              <a:t>Definition of Occupational Violence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400" i="1"/>
              <a:t>‘Incidents where staff are abused, threatened or assaulted in circumstances related to their work, including commuting to and from work, involving an explicit or implicit challenge to their safety, well-being and health’ </a:t>
            </a:r>
            <a:r>
              <a:rPr lang="en-GB" sz="2400"/>
              <a:t>(European Agency for Safety and Health at Work, 2010). </a:t>
            </a:r>
            <a:endParaRPr sz="2400"/>
          </a:p>
        </p:txBody>
      </p:sp>
      <p:sp>
        <p:nvSpPr>
          <p:cNvPr id="144" name="Google Shape;1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86721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1: Definition, types &amp; forms of violence and discrimination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501315" y="1267326"/>
            <a:ext cx="7471611" cy="508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400" b="1"/>
              <a:t>Types of Violence</a:t>
            </a:r>
            <a:br>
              <a:rPr lang="en-GB" sz="2400" b="1"/>
            </a:br>
            <a:endParaRPr sz="2400" b="1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Violence through third parties (client-on-worker violence)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Worker-on-worker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Criminal intent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Personal relationship</a:t>
            </a:r>
            <a:endParaRPr sz="24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</p:txBody>
      </p:sp>
      <p:sp>
        <p:nvSpPr>
          <p:cNvPr id="152" name="Google Shape;1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 flipH="1">
            <a:off x="5791200" y="0"/>
            <a:ext cx="6400800" cy="6858000"/>
          </a:xfrm>
          <a:custGeom>
            <a:avLst/>
            <a:gdLst/>
            <a:ahLst/>
            <a:cxnLst/>
            <a:rect l="l" t="t" r="r" b="b"/>
            <a:pathLst>
              <a:path w="4800600" h="5143500" extrusionOk="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5294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82510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1: Definition, types &amp; forms of violence and discrimination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576943" y="17815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400" b="1"/>
              <a:t>Forms of Violence</a:t>
            </a:r>
            <a:br>
              <a:rPr lang="en-GB" sz="2400" b="1"/>
            </a:br>
            <a:endParaRPr sz="2400" b="1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Psychological violence 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Physiological/physical violence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Sexual violence </a:t>
            </a:r>
            <a:endParaRPr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Discrimination 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u="sng"/>
          </a:p>
        </p:txBody>
      </p:sp>
      <p:sp>
        <p:nvSpPr>
          <p:cNvPr id="161" name="Google Shape;1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flipH="1">
            <a:off x="5791200" y="0"/>
            <a:ext cx="6400800" cy="6858000"/>
          </a:xfrm>
          <a:custGeom>
            <a:avLst/>
            <a:gdLst/>
            <a:ahLst/>
            <a:cxnLst/>
            <a:rect l="l" t="t" r="r" b="b"/>
            <a:pathLst>
              <a:path w="4800600" h="5143500" extrusionOk="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5294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415" b="7316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Basics of the diversity dimension as causes of discrimination</a:t>
            </a:r>
            <a:endParaRPr/>
          </a:p>
        </p:txBody>
      </p:sp>
      <p:cxnSp>
        <p:nvCxnSpPr>
          <p:cNvPr id="171" name="Google Shape;171;p9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72" name="Google Shape;172;p9"/>
          <p:cNvSpPr txBox="1"/>
          <p:nvPr/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589630" y="358644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2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86882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Topic 2: Basics of the diversity dimension as causes of discrimination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79" name="Google Shape;17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3967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b="1"/>
              <a:t>Definition of Discrimination 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The unequal treatment of a person or a group based on personal characteristics such as sex, race, colour, national or social origin, religion, language or opinion.</a:t>
            </a:r>
            <a:endParaRPr sz="2400"/>
          </a:p>
        </p:txBody>
      </p:sp>
      <p:sp>
        <p:nvSpPr>
          <p:cNvPr id="180" name="Google Shape;18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/>
          <p:nvPr/>
        </p:nvSpPr>
        <p:spPr>
          <a:xfrm flipH="1">
            <a:off x="5791200" y="0"/>
            <a:ext cx="6400800" cy="6858000"/>
          </a:xfrm>
          <a:custGeom>
            <a:avLst/>
            <a:gdLst/>
            <a:ahLst/>
            <a:cxnLst/>
            <a:rect l="l" t="t" r="r" b="b"/>
            <a:pathLst>
              <a:path w="4800600" h="5143500" extrusionOk="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5294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1808</Words>
  <Application>Microsoft Office PowerPoint</Application>
  <PresentationFormat>Širokoúhlá obrazovka</PresentationFormat>
  <Paragraphs>193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Lato</vt:lpstr>
      <vt:lpstr>Calibri</vt:lpstr>
      <vt:lpstr>Open Sans</vt:lpstr>
      <vt:lpstr>Arial</vt:lpstr>
      <vt:lpstr>Noto Sans Symbols</vt:lpstr>
      <vt:lpstr>Office</vt:lpstr>
      <vt:lpstr>Causes &amp; mechanism of action</vt:lpstr>
      <vt:lpstr>  Units </vt:lpstr>
      <vt:lpstr>Learning Outcomes</vt:lpstr>
      <vt:lpstr>Definition, types &amp; forms of violence and descrimination</vt:lpstr>
      <vt:lpstr>Topic 1: Definition, types &amp; forms of violence and discrimination </vt:lpstr>
      <vt:lpstr>Topic 1: Definition, types &amp; forms of violence and discrimination </vt:lpstr>
      <vt:lpstr>Topic 1: Definition, types &amp; forms of violence and discrimination </vt:lpstr>
      <vt:lpstr>Basics of the diversity dimension as causes of discrimination</vt:lpstr>
      <vt:lpstr>Topic 2: Basics of the diversity dimension as causes of discrimination</vt:lpstr>
      <vt:lpstr>Topic 2: Basics of the diversity dimension as causes of discrimination </vt:lpstr>
      <vt:lpstr>Prezentace aplikace PowerPoint</vt:lpstr>
      <vt:lpstr>Prezentace aplikace PowerPoint</vt:lpstr>
      <vt:lpstr>Prezentace aplikace PowerPoint</vt:lpstr>
      <vt:lpstr>Topic 2: Basics of the diversity dimension as causes of discrimination</vt:lpstr>
      <vt:lpstr>Topic 2: Basics of the diversity dimension as causes of discrimination</vt:lpstr>
      <vt:lpstr>Risk groups and vulnerable situations for occupational violence</vt:lpstr>
      <vt:lpstr>Topic 3: Risk groups and vulnerable situations for occupational violence</vt:lpstr>
      <vt:lpstr>Topic 3: Risk groups and vulnerable situations for occupational violence</vt:lpstr>
      <vt:lpstr>Micro-, meso- and macro level in organizations as causes for occupational violence &amp; Cultural imprints in the working context; Specifics of intercultural teams</vt:lpstr>
      <vt:lpstr>Topic 4: Micro-, meso- and macro level in organizations as causes for occupational violence &amp; Cultural imprints in the working context; Specifics of intercultural teams</vt:lpstr>
      <vt:lpstr>In-class exercise:  (20 minutes)  </vt:lpstr>
      <vt:lpstr>Prezentace aplikace PowerPoint</vt:lpstr>
      <vt:lpstr>Prezentace aplikace PowerPoint</vt:lpstr>
      <vt:lpstr>Prezentace aplikace PowerPoint</vt:lpstr>
      <vt:lpstr>Project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&amp; mechanism of action</dc:title>
  <dc:creator>Sonja  Karbon</dc:creator>
  <cp:lastModifiedBy>Novotná Eva</cp:lastModifiedBy>
  <cp:revision>2</cp:revision>
  <dcterms:created xsi:type="dcterms:W3CDTF">2022-07-23T17:25:29Z</dcterms:created>
  <dcterms:modified xsi:type="dcterms:W3CDTF">2023-11-13T20:18:07Z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