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AI93Ado9rPp3SAd+hL7KNIM9Im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pt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votná Eva" userId="1e75acad-a78b-4e7f-b988-b14dc19fac65" providerId="ADAL" clId="{C4104BEF-C7AC-48BC-A4EB-AEE92ADBDC4A}"/>
    <pc:docChg chg="modSld">
      <pc:chgData name="Novotná Eva" userId="1e75acad-a78b-4e7f-b988-b14dc19fac65" providerId="ADAL" clId="{C4104BEF-C7AC-48BC-A4EB-AEE92ADBDC4A}" dt="2023-11-06T20:16:10.021" v="0" actId="20577"/>
      <pc:docMkLst>
        <pc:docMk/>
      </pc:docMkLst>
      <pc:sldChg chg="modSp mod">
        <pc:chgData name="Novotná Eva" userId="1e75acad-a78b-4e7f-b988-b14dc19fac65" providerId="ADAL" clId="{C4104BEF-C7AC-48BC-A4EB-AEE92ADBDC4A}" dt="2023-11-06T20:16:10.021" v="0" actId="20577"/>
        <pc:sldMkLst>
          <pc:docMk/>
          <pc:sldMk cId="0" sldId="256"/>
        </pc:sldMkLst>
        <pc:spChg chg="mod">
          <ac:chgData name="Novotná Eva" userId="1e75acad-a78b-4e7f-b988-b14dc19fac65" providerId="ADAL" clId="{C4104BEF-C7AC-48BC-A4EB-AEE92ADBDC4A}" dt="2023-11-06T20:16:10.021" v="0" actId="20577"/>
          <ac:spMkLst>
            <pc:docMk/>
            <pc:sldMk cId="0" sldId="256"/>
            <ac:spMk id="97"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2-11-14T13:46:22.838" idx="1">
    <p:pos x="7680" y="0"/>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qoWio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msllp.com/blog/2019/november/common-examples-of-sexual-harassment-in-the-work/"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ymsllp.com/employment-litigation/hostile-work-environment-lawyer/"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tactics.com/blog/sexual-harassment-in-the-workplace-statistic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ntegrityline.com/?__hstc=230589635.48613bd581c542f30fe7c73371b2bda1.1668429799976.1668429799976.1668429799976.1&amp;__hssc=230589635.1.1668429799976&amp;__hsfp=3189965062"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eqs.com/compliance-wpapers/guide-policy-management/" TargetMode="External"/><Relationship Id="rId5" Type="http://schemas.openxmlformats.org/officeDocument/2006/relationships/hyperlink" Target="https://www.integrityline.com/expertise/blog/what-is-whistleblowing/?__hstc=230589635.48613bd581c542f30fe7c73371b2bda1.1668429799976.1668429799976.1668429799976.1&amp;__hssc=230589635.1.1668429799976&amp;__hsfp=3189965062" TargetMode="External"/><Relationship Id="rId4" Type="http://schemas.openxmlformats.org/officeDocument/2006/relationships/hyperlink" Target="https://www.integrityline.com/expertise/blog/anonymous-reporting/?__hstc=230589635.48613bd581c542f30fe7c73371b2bda1.1668429799976.1668429799976.1668429799976.1&amp;__hssc=230589635.1.1668429799976&amp;__hsfp=3189965062"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c.europa.eu/eurostat/statistics-explained/index.php/Gender_pay_gap_statistic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urworldindata.org/tea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https://www.ohchr.org/en/stories/2019/07/new-labour-convention-tackle-violence-against-women-work</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b="0" i="1">
                <a:solidFill>
                  <a:schemeClr val="dk1"/>
                </a:solidFill>
                <a:latin typeface="Calibri"/>
                <a:ea typeface="Calibri"/>
                <a:cs typeface="Calibri"/>
                <a:sym typeface="Calibri"/>
              </a:rPr>
              <a:t>Violence and harassment are attacks on personal dignity, the right to equal and non-discriminatory treatment and often a person’s health. Workers affected by it feel insecure about their work; they are more frequently absent and may even be unable to work, with consequent impacts on productivity and corporate and public costs. Some national-level surveys point to a long-standing increase in reported violence and harassment. Certain European countries, such as the Scandinavian countries, have more coordinated, established policies on preventing and tackling violence and harassment. Awareness of the topic at the national level, its inclusion in legislation and the degree of the social partners’ involvement in policies and interventions all contribute to the effectiveness of policies to address it.</a:t>
            </a:r>
            <a:endParaRPr sz="1200" b="0" i="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a:t>https://www.eurofound.europa.eu/publications/report/2015/violence-and-harassment-in-european-workplaces-extent-impacts-and-policies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94" name="Google Shape;19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0">
                <a:solidFill>
                  <a:schemeClr val="dk1"/>
                </a:solidFill>
                <a:latin typeface="Calibri"/>
                <a:ea typeface="Calibri"/>
                <a:cs typeface="Calibri"/>
                <a:sym typeface="Calibri"/>
              </a:rPr>
              <a:t>Sexual Harassment Training Trial   </a:t>
            </a:r>
            <a:r>
              <a:rPr lang="en-US" sz="1200" b="0" i="0">
                <a:solidFill>
                  <a:schemeClr val="dk1"/>
                </a:solidFill>
                <a:latin typeface="Calibri"/>
                <a:ea typeface="Calibri"/>
                <a:cs typeface="Calibri"/>
                <a:sym typeface="Calibri"/>
              </a:rPr>
              <a:t>https://etactics.com/blog/sexual-harassment-in-the-workplace-statistics</a:t>
            </a:r>
            <a:endParaRPr b="0"/>
          </a:p>
          <a:p>
            <a:pPr marL="0" marR="0" lvl="0" indent="0" algn="l" rtl="0">
              <a:lnSpc>
                <a:spcPct val="100000"/>
              </a:lnSpc>
              <a:spcBef>
                <a:spcPts val="0"/>
              </a:spcBef>
              <a:spcAft>
                <a:spcPts val="0"/>
              </a:spcAft>
              <a:buClr>
                <a:schemeClr val="dk1"/>
              </a:buClr>
              <a:buSzPts val="1200"/>
              <a:buFont typeface="Calibri"/>
              <a:buNone/>
            </a:pPr>
            <a:r>
              <a:rPr lang="en-US"/>
              <a:t>Dianova – </a:t>
            </a:r>
            <a:r>
              <a:rPr lang="en-US" sz="1200" b="1" i="0">
                <a:solidFill>
                  <a:schemeClr val="dk1"/>
                </a:solidFill>
                <a:latin typeface="Calibri"/>
                <a:ea typeface="Calibri"/>
                <a:cs typeface="Calibri"/>
                <a:sym typeface="Calibri"/>
              </a:rPr>
              <a:t>organization which consists of a variety of non-profit associations and foundations operating in Africa, the Americas, Asia, and Europe, and dedicated to social change.</a:t>
            </a:r>
            <a:endParaRPr sz="1200" b="1"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i="0">
                <a:solidFill>
                  <a:schemeClr val="dk1"/>
                </a:solidFill>
                <a:latin typeface="Calibri"/>
                <a:ea typeface="Calibri"/>
                <a:cs typeface="Calibri"/>
                <a:sym typeface="Calibri"/>
              </a:rPr>
              <a:t>A Silent “Colleague”: Violence against Women in the Workplace</a:t>
            </a:r>
            <a:endParaRPr/>
          </a:p>
          <a:p>
            <a:pPr marL="0" lvl="0" indent="0" algn="l" rtl="0">
              <a:lnSpc>
                <a:spcPct val="100000"/>
              </a:lnSpc>
              <a:spcBef>
                <a:spcPts val="0"/>
              </a:spcBef>
              <a:spcAft>
                <a:spcPts val="0"/>
              </a:spcAft>
              <a:buSzPts val="1400"/>
              <a:buNone/>
            </a:pPr>
            <a:r>
              <a:rPr lang="en-US"/>
              <a:t>https://www.dianova.org/news/a-silent-colleague-violence-against-women-in-the-workplace/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What Are the Most Common Types of Sexual Harassment in the Workplace?</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There are two main categories of </a:t>
            </a:r>
            <a:r>
              <a:rPr lang="en-US" sz="1200" b="0"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workplace sexual harassment</a:t>
            </a:r>
            <a:r>
              <a:rPr lang="en-US" sz="1200" b="0" i="0">
                <a:solidFill>
                  <a:schemeClr val="dk1"/>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r>
              <a:rPr lang="en-US" sz="1200" b="1" i="0">
                <a:solidFill>
                  <a:schemeClr val="dk1"/>
                </a:solidFill>
                <a:latin typeface="Calibri"/>
                <a:ea typeface="Calibri"/>
                <a:cs typeface="Calibri"/>
                <a:sym typeface="Calibri"/>
              </a:rPr>
              <a:t>Quid pro quo. </a:t>
            </a:r>
            <a:r>
              <a:rPr lang="en-US" sz="1200" b="0" i="0">
                <a:solidFill>
                  <a:schemeClr val="dk1"/>
                </a:solidFill>
                <a:latin typeface="Calibri"/>
                <a:ea typeface="Calibri"/>
                <a:cs typeface="Calibri"/>
                <a:sym typeface="Calibri"/>
              </a:rPr>
              <a:t>Quid pro quo is a form of sexual harassment where an employee faces pressure to engage in sexual activity in exchange for preferential treatment. This preferential treatment generally involves promotions, job retention or other employee benefits.</a:t>
            </a:r>
            <a:endParaRPr/>
          </a:p>
          <a:p>
            <a:pPr marL="0" lvl="0" indent="0" algn="l" rtl="0">
              <a:lnSpc>
                <a:spcPct val="100000"/>
              </a:lnSpc>
              <a:spcBef>
                <a:spcPts val="0"/>
              </a:spcBef>
              <a:spcAft>
                <a:spcPts val="0"/>
              </a:spcAft>
              <a:buSzPts val="1400"/>
              <a:buNone/>
            </a:pPr>
            <a:r>
              <a:rPr lang="en-US" sz="1200" b="1" i="0">
                <a:solidFill>
                  <a:schemeClr val="dk1"/>
                </a:solidFill>
                <a:latin typeface="Calibri"/>
                <a:ea typeface="Calibri"/>
                <a:cs typeface="Calibri"/>
                <a:sym typeface="Calibri"/>
              </a:rPr>
              <a:t>Hostile work environment.</a:t>
            </a:r>
            <a:r>
              <a:rPr lang="en-US" sz="1200" b="0" i="0">
                <a:solidFill>
                  <a:schemeClr val="dk1"/>
                </a:solidFill>
                <a:latin typeface="Calibri"/>
                <a:ea typeface="Calibri"/>
                <a:cs typeface="Calibri"/>
                <a:sym typeface="Calibri"/>
              </a:rPr>
              <a:t> A </a:t>
            </a:r>
            <a:r>
              <a:rPr lang="en-US" sz="1200" b="0" i="0" u="sng" strike="noStrik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hostile work environment</a:t>
            </a:r>
            <a:r>
              <a:rPr lang="en-US" sz="1200" b="0" i="0">
                <a:solidFill>
                  <a:schemeClr val="dk1"/>
                </a:solidFill>
                <a:latin typeface="Calibri"/>
                <a:ea typeface="Calibri"/>
                <a:cs typeface="Calibri"/>
                <a:sym typeface="Calibri"/>
              </a:rPr>
              <a:t> is created when a harasser’s conduct negatively impact the victim’s work environment. This includes making repeated sexual advances, jokes or comments that cause an employee to feel intimidated or threatened. It also includes isolated incidences such as rape or sexual assault.</a:t>
            </a:r>
            <a:endParaRPr/>
          </a:p>
          <a:p>
            <a:pPr marL="0" lvl="0" indent="0" algn="l" rtl="0">
              <a:lnSpc>
                <a:spcPct val="100000"/>
              </a:lnSpc>
              <a:spcBef>
                <a:spcPts val="0"/>
              </a:spcBef>
              <a:spcAft>
                <a:spcPts val="0"/>
              </a:spcAft>
              <a:buSzPts val="1400"/>
              <a:buNone/>
            </a:pPr>
            <a:endParaRPr/>
          </a:p>
        </p:txBody>
      </p:sp>
      <p:sp>
        <p:nvSpPr>
          <p:cNvPr id="205" name="Google Shape;20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Etactics (2021). 70+ Sexual Harassment in the Workplace Statistics</a:t>
            </a:r>
            <a:endParaRPr sz="1200" b="0" i="0" u="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a:t>https://etactics.com/blog/sexual-harassment-in-the-workplace-statistics#General-Information</a:t>
            </a:r>
            <a:endParaRPr/>
          </a:p>
        </p:txBody>
      </p:sp>
      <p:sp>
        <p:nvSpPr>
          <p:cNvPr id="213" name="Google Shape;21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https://etactics.com/blog/sexual-harassment-in-the-workplace-statistics</a:t>
            </a:r>
            <a:endParaRPr/>
          </a:p>
        </p:txBody>
      </p:sp>
      <p:sp>
        <p:nvSpPr>
          <p:cNvPr id="221" name="Google Shape;22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https://www.eqs.com/compliance-blog/sexual-harassment-workplace/</a:t>
            </a:r>
            <a:endParaRPr/>
          </a:p>
          <a:p>
            <a:pPr marL="0" lvl="0" indent="0" algn="l" rtl="0">
              <a:lnSpc>
                <a:spcPct val="100000"/>
              </a:lnSpc>
              <a:spcBef>
                <a:spcPts val="0"/>
              </a:spcBef>
              <a:spcAft>
                <a:spcPts val="0"/>
              </a:spcAft>
              <a:buSzPts val="1400"/>
              <a:buNone/>
            </a:pP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5 Measures You Can Take Against Sexual Harassment in the Company</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Businesses also suffer if they are held liable. For example, employers in the UK can be liable for acts of sexual harassment committed by their employees. An employer will only have a defense if they can show they took reasonable steps to avoid harassment in the workplace.</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1. Involve Management</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The CEO and Board must demonstrate that the company has a zero-tolerance approach to harassment. They must make clear that punishment for harassment applies equally across the organization, regardless of employee status. The Board should regularly review key data on sexual harassment such as the number of incident reports and the average time it takes the company to resolve cases. They should formally approve the anti-harassment policy and be included in any training courses.</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2. Ensure that employees know about and have access to confidential reporting channels through which they can report cases of sexual harassment</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If this is not the case, look at </a:t>
            </a:r>
            <a:r>
              <a:rPr lang="en-US" sz="1200" b="0"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implementing whistleblowing channels</a:t>
            </a:r>
            <a:r>
              <a:rPr lang="en-US" sz="1200" b="0" i="0">
                <a:solidFill>
                  <a:schemeClr val="dk1"/>
                </a:solidFill>
                <a:latin typeface="Calibri"/>
                <a:ea typeface="Calibri"/>
                <a:cs typeface="Calibri"/>
                <a:sym typeface="Calibri"/>
              </a:rPr>
              <a:t> including a case management software and ensuring they are communicated. It’s worth noting that </a:t>
            </a:r>
            <a:r>
              <a:rPr lang="en-US" sz="1200" b="0" i="0" u="sng" strike="noStrik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reporting channels</a:t>
            </a:r>
            <a:r>
              <a:rPr lang="en-US" sz="1200" b="0" i="0">
                <a:solidFill>
                  <a:schemeClr val="dk1"/>
                </a:solidFill>
                <a:latin typeface="Calibri"/>
                <a:ea typeface="Calibri"/>
                <a:cs typeface="Calibri"/>
                <a:sym typeface="Calibri"/>
              </a:rPr>
              <a:t> can make it easier for those who feel unsafe to file a report. While this can make the investigation more challenging, 2-way communication with the </a:t>
            </a:r>
            <a:r>
              <a:rPr lang="en-US" sz="1200" b="0" i="0" u="sng" strike="noStrik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anonymous whistleblower</a:t>
            </a:r>
            <a:r>
              <a:rPr lang="en-US" sz="1200" b="0" i="0">
                <a:solidFill>
                  <a:schemeClr val="dk1"/>
                </a:solidFill>
                <a:latin typeface="Calibri"/>
                <a:ea typeface="Calibri"/>
                <a:cs typeface="Calibri"/>
                <a:sym typeface="Calibri"/>
              </a:rPr>
              <a:t> can help build up trust which may result in the disclosure of more information.</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3. Have an anti-harassment policy and ensure all employees sign up to it</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Important aspects of the </a:t>
            </a:r>
            <a:r>
              <a:rPr lang="en-US" sz="1200" b="0" i="0" u="sng" strike="noStrik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policy</a:t>
            </a:r>
            <a:r>
              <a:rPr lang="en-US" sz="1200" b="0" i="0">
                <a:solidFill>
                  <a:schemeClr val="dk1"/>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Clearly define the meaning of sexual harassment. In Germany, for example, the wording might be taken from the General Equal Treatment Act which includes as sexual harassment, for example, unwanted touching, salacious remarks or jokes, sexual gestures or the showing of pornographic images.</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Using examples and case studies can help explain the meaning where it could be open to interpretation.</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Encourage employees to report harassment. Therefore, the policy should include information on relevant reporting channels.</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Present the procedures for investigating complaints and formal/informal resolution processes.</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Specify the disciplinary sanctions that will apply when harassment has occurred (including dismissal where appropriate).</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4. Make training on preventing sexual harassment mandatory for all employees</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Education not only helps to safeguard against inappropriate behavior and unwanted advances by clearly defining violations, but it also empowers those who may encounter sexual harassment to recognize and report these cases. Training builds community in a workplace, with everyone working towards a common goal, and a feeling of safety. Training content should also include bystander training which teaches employees what to do if they observe sexual harassment happening to someone else.</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5. Don’t wait for employee reports to find out the extent of the problem in your company</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Be proactive and add questions in your annual employee engagement survey to find out whether staff have ever been victims of harassment or have seen it happening to someone else. If they have, find out if they ever reported it and if not, why not. This allows you to determine the effectiveness of your company’s reporting program.</a:t>
            </a:r>
            <a:endParaRPr/>
          </a:p>
          <a:p>
            <a:pPr marL="0" lvl="0" indent="0" algn="l" rtl="0">
              <a:lnSpc>
                <a:spcPct val="100000"/>
              </a:lnSpc>
              <a:spcBef>
                <a:spcPts val="0"/>
              </a:spcBef>
              <a:spcAft>
                <a:spcPts val="0"/>
              </a:spcAft>
              <a:buSzPts val="1400"/>
              <a:buNone/>
            </a:pPr>
            <a:endParaRPr/>
          </a:p>
        </p:txBody>
      </p:sp>
      <p:sp>
        <p:nvSpPr>
          <p:cNvPr id="228" name="Google Shape;22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Globally, despite decades of activism, and dozens of laws on equal pay, women still earn less than 80 cents for every dollar men do. </a:t>
            </a:r>
            <a:endParaRPr>
              <a:solidFill>
                <a:srgbClr val="FF0000"/>
              </a:solidFill>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European Parliament news (2022). Understanding the gender pay gap: definition and causes</a:t>
            </a:r>
            <a:endParaRPr/>
          </a:p>
          <a:p>
            <a:pPr marL="0" lvl="0" indent="0" algn="l" rtl="0">
              <a:lnSpc>
                <a:spcPct val="100000"/>
              </a:lnSpc>
              <a:spcBef>
                <a:spcPts val="0"/>
              </a:spcBef>
              <a:spcAft>
                <a:spcPts val="0"/>
              </a:spcAft>
              <a:buSzPts val="1400"/>
              <a:buNone/>
            </a:pPr>
            <a:r>
              <a:rPr lang="en-US">
                <a:solidFill>
                  <a:srgbClr val="FF0000"/>
                </a:solidFill>
              </a:rPr>
              <a:t>https://www.europarl.europa.eu/news/en/headlines/society/20200109STO69925/understanding-the-gender-pay-gap-definition-and-causes</a:t>
            </a:r>
            <a:endParaRPr>
              <a:solidFill>
                <a:srgbClr val="FF0000"/>
              </a:solidFill>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https://ec.europa.eu/info/policies/justice-and-fundamental-rights/gender-equality/equal-pay/gender-pay-gap-situation-eu_en</a:t>
            </a:r>
            <a:endParaRPr/>
          </a:p>
          <a:p>
            <a:pPr marL="0" lvl="0" indent="0" algn="l" rtl="0">
              <a:lnSpc>
                <a:spcPct val="100000"/>
              </a:lnSpc>
              <a:spcBef>
                <a:spcPts val="0"/>
              </a:spcBef>
              <a:spcAft>
                <a:spcPts val="0"/>
              </a:spcAft>
              <a:buSzPts val="1400"/>
              <a:buNone/>
            </a:pPr>
            <a:endParaRPr>
              <a:solidFill>
                <a:srgbClr val="FF0000"/>
              </a:solidFill>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What is the gender pay gap and how is it calculated?</a:t>
            </a:r>
            <a:endParaRPr/>
          </a:p>
          <a:p>
            <a:pPr marL="0" lvl="0" indent="0" algn="l" rtl="0">
              <a:lnSpc>
                <a:spcPct val="100000"/>
              </a:lnSpc>
              <a:spcBef>
                <a:spcPts val="0"/>
              </a:spcBef>
              <a:spcAft>
                <a:spcPts val="0"/>
              </a:spcAft>
              <a:buSzPts val="1400"/>
              <a:buNone/>
            </a:pPr>
            <a:br>
              <a:rPr lang="en-US"/>
            </a:br>
            <a:r>
              <a:rPr lang="en-US" sz="1200" b="0" i="0">
                <a:solidFill>
                  <a:schemeClr val="dk1"/>
                </a:solidFill>
                <a:latin typeface="Calibri"/>
                <a:ea typeface="Calibri"/>
                <a:cs typeface="Calibri"/>
                <a:sym typeface="Calibri"/>
              </a:rPr>
              <a:t>The gender pay gap is the difference in average gross hourly earnings between women and men. It is based on salaries paid directly to employees before income tax and social security contributions are deducted. Only companies of ten or more employees are taken into account in the calculations. </a:t>
            </a:r>
            <a:r>
              <a:rPr lang="en-US" sz="1200" b="0" i="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The EU average gender pay gap was 13.0% in 2020.</a:t>
            </a: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solidFill>
                <a:srgbClr val="FF0000"/>
              </a:solidFill>
            </a:endParaRPr>
          </a:p>
          <a:p>
            <a:pPr marL="0" lvl="0" indent="0" algn="l" rtl="0">
              <a:lnSpc>
                <a:spcPct val="100000"/>
              </a:lnSpc>
              <a:spcBef>
                <a:spcPts val="0"/>
              </a:spcBef>
              <a:spcAft>
                <a:spcPts val="0"/>
              </a:spcAft>
              <a:buSzPts val="1400"/>
              <a:buNone/>
            </a:pPr>
            <a:r>
              <a:rPr lang="en-US">
                <a:solidFill>
                  <a:srgbClr val="FF0000"/>
                </a:solidFill>
              </a:rPr>
              <a:t>https://godigital.lmlo.lt/interactive_reading.html?m=2</a:t>
            </a:r>
            <a:endParaRPr/>
          </a:p>
          <a:p>
            <a:pPr marL="0" lvl="0" indent="0" algn="l" rtl="0">
              <a:lnSpc>
                <a:spcPct val="100000"/>
              </a:lnSpc>
              <a:spcBef>
                <a:spcPts val="0"/>
              </a:spcBef>
              <a:spcAft>
                <a:spcPts val="0"/>
              </a:spcAft>
              <a:buSzPts val="1400"/>
              <a:buNone/>
            </a:pPr>
            <a:endParaRPr>
              <a:solidFill>
                <a:srgbClr val="FF0000"/>
              </a:solidFill>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What is Gender pay gap?</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The gender pay gap is the difference in average gross hourly earnings between women and men. It is based on salaries paid directly to employees before income tax and social security contributions are deducted.</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Working women in the EU earn on average 14% less per hour than men.</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The reasons for gender pay gap are:</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sectoral segregation (when women are overrepresented in low-paid jobs and men are overrepresented in better-paid jobs);</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Unequal share of paid and unpaid work (women are more likely to work part-time because they need to take care of children when men are more likely to work full-time because they do not participate in household duties);</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the glass ceiling (companies simply do not let women get top positions).</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The difference in payment that men and women get for the same job also is one of the reasons, which influence to the gender pay gap.</a:t>
            </a:r>
            <a:endParaRPr/>
          </a:p>
          <a:p>
            <a:pPr marL="0" lvl="0" indent="0" algn="l" rtl="0">
              <a:lnSpc>
                <a:spcPct val="100000"/>
              </a:lnSpc>
              <a:spcBef>
                <a:spcPts val="0"/>
              </a:spcBef>
              <a:spcAft>
                <a:spcPts val="0"/>
              </a:spcAft>
              <a:buSzPts val="1400"/>
              <a:buNone/>
            </a:pPr>
            <a:endParaRPr>
              <a:solidFill>
                <a:srgbClr val="FF0000"/>
              </a:solidFill>
            </a:endParaRPr>
          </a:p>
          <a:p>
            <a:pPr marL="0" lvl="0" indent="0" algn="l" rtl="0">
              <a:lnSpc>
                <a:spcPct val="100000"/>
              </a:lnSpc>
              <a:spcBef>
                <a:spcPts val="0"/>
              </a:spcBef>
              <a:spcAft>
                <a:spcPts val="0"/>
              </a:spcAft>
              <a:buSzPts val="1400"/>
              <a:buNone/>
            </a:pPr>
            <a:r>
              <a:rPr lang="en-US">
                <a:solidFill>
                  <a:srgbClr val="FF0000"/>
                </a:solidFill>
              </a:rPr>
              <a:t>Kodėl blogai? </a:t>
            </a:r>
            <a:endParaRPr/>
          </a:p>
          <a:p>
            <a:pPr marL="0" lvl="0" indent="0" algn="l" rtl="0">
              <a:lnSpc>
                <a:spcPct val="100000"/>
              </a:lnSpc>
              <a:spcBef>
                <a:spcPts val="0"/>
              </a:spcBef>
              <a:spcAft>
                <a:spcPts val="0"/>
              </a:spcAft>
              <a:buSzPts val="1400"/>
              <a:buNone/>
            </a:pPr>
            <a:r>
              <a:rPr lang="en-US">
                <a:solidFill>
                  <a:srgbClr val="FF0000"/>
                </a:solidFill>
              </a:rPr>
              <a:t>Mažiau pensijos, ilgiau gyvena, vyresnės </a:t>
            </a:r>
            <a:endParaRPr/>
          </a:p>
          <a:p>
            <a:pPr marL="0" lvl="0" indent="0" algn="l" rtl="0">
              <a:lnSpc>
                <a:spcPct val="100000"/>
              </a:lnSpc>
              <a:spcBef>
                <a:spcPts val="0"/>
              </a:spcBef>
              <a:spcAft>
                <a:spcPts val="0"/>
              </a:spcAft>
              <a:buSzPts val="1400"/>
              <a:buNone/>
            </a:pPr>
            <a:r>
              <a:rPr lang="en-US">
                <a:solidFill>
                  <a:srgbClr val="FF0000"/>
                </a:solidFill>
              </a:rPr>
              <a:t>Mažiau uždirbi, mažiau reikalauja, </a:t>
            </a:r>
            <a:endParaRPr>
              <a:solidFill>
                <a:srgbClr val="FF0000"/>
              </a:solidFill>
            </a:endParaRPr>
          </a:p>
        </p:txBody>
      </p:sp>
      <p:sp>
        <p:nvSpPr>
          <p:cNvPr id="237" name="Google Shape;23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How work is valued</a:t>
            </a:r>
            <a:endParaRPr/>
          </a:p>
          <a:p>
            <a:pPr marL="0" lvl="0" indent="0" algn="l" rtl="0">
              <a:lnSpc>
                <a:spcPct val="100000"/>
              </a:lnSpc>
              <a:spcBef>
                <a:spcPts val="0"/>
              </a:spcBef>
              <a:spcAft>
                <a:spcPts val="0"/>
              </a:spcAft>
              <a:buSzPts val="1400"/>
              <a:buNone/>
            </a:pPr>
            <a:r>
              <a:rPr lang="en-US"/>
              <a:t>In some cases, women may earn less than men for doing jobs of equal value. The main cause is the way in which women's skills are valued compared to men's.</a:t>
            </a:r>
            <a:endParaRPr/>
          </a:p>
          <a:p>
            <a:pPr marL="0" lvl="0" indent="0" algn="l" rtl="0">
              <a:lnSpc>
                <a:spcPct val="100000"/>
              </a:lnSpc>
              <a:spcBef>
                <a:spcPts val="0"/>
              </a:spcBef>
              <a:spcAft>
                <a:spcPts val="0"/>
              </a:spcAft>
              <a:buSzPts val="1400"/>
              <a:buNone/>
            </a:pPr>
            <a:r>
              <a:rPr lang="en-US" b="1"/>
              <a:t>Segregation</a:t>
            </a:r>
            <a:endParaRPr/>
          </a:p>
          <a:p>
            <a:pPr marL="0" lvl="0" indent="0" algn="l" rtl="0">
              <a:lnSpc>
                <a:spcPct val="100000"/>
              </a:lnSpc>
              <a:spcBef>
                <a:spcPts val="0"/>
              </a:spcBef>
              <a:spcAft>
                <a:spcPts val="0"/>
              </a:spcAft>
              <a:buSzPts val="1400"/>
              <a:buNone/>
            </a:pPr>
            <a:r>
              <a:rPr lang="en-US"/>
              <a:t>Segregation in the labour market also reinforces the gender pay gap. Women and men still tend to work in different jobs.</a:t>
            </a:r>
            <a:endParaRPr/>
          </a:p>
          <a:p>
            <a:pPr marL="0" lvl="0" indent="0" algn="l" rtl="0">
              <a:lnSpc>
                <a:spcPct val="100000"/>
              </a:lnSpc>
              <a:spcBef>
                <a:spcPts val="0"/>
              </a:spcBef>
              <a:spcAft>
                <a:spcPts val="0"/>
              </a:spcAft>
              <a:buSzPts val="1400"/>
              <a:buNone/>
            </a:pPr>
            <a:r>
              <a:rPr lang="en-US" b="1"/>
              <a:t>Stereotypes</a:t>
            </a:r>
            <a:endParaRPr/>
          </a:p>
          <a:p>
            <a:pPr marL="0" lvl="0" indent="0" algn="l" rtl="0">
              <a:lnSpc>
                <a:spcPct val="100000"/>
              </a:lnSpc>
              <a:spcBef>
                <a:spcPts val="0"/>
              </a:spcBef>
              <a:spcAft>
                <a:spcPts val="0"/>
              </a:spcAft>
              <a:buSzPts val="1400"/>
              <a:buNone/>
            </a:pPr>
            <a:r>
              <a:rPr lang="en-US"/>
              <a:t>Segregation is frequently linked to stereotypes. While around 60% of new university graduates are women, they are a minority in fields like mathematics, computing and engineering. Consequently, fewer women work in scientific and technical jobs, while women often work in lower valued and lower paid sectors of the economy.</a:t>
            </a:r>
            <a:endParaRPr/>
          </a:p>
          <a:p>
            <a:pPr marL="0" lvl="0" indent="0" algn="l" rtl="0">
              <a:lnSpc>
                <a:spcPct val="100000"/>
              </a:lnSpc>
              <a:spcBef>
                <a:spcPts val="0"/>
              </a:spcBef>
              <a:spcAft>
                <a:spcPts val="0"/>
              </a:spcAft>
              <a:buSzPts val="1400"/>
              <a:buNone/>
            </a:pPr>
            <a:r>
              <a:rPr lang="en-US" b="1"/>
              <a:t>Work-life balance</a:t>
            </a:r>
            <a:endParaRPr/>
          </a:p>
          <a:p>
            <a:pPr marL="0" lvl="0" indent="0" algn="l" rtl="0">
              <a:lnSpc>
                <a:spcPct val="100000"/>
              </a:lnSpc>
              <a:spcBef>
                <a:spcPts val="0"/>
              </a:spcBef>
              <a:spcAft>
                <a:spcPts val="0"/>
              </a:spcAft>
              <a:buSzPts val="1400"/>
              <a:buNone/>
            </a:pPr>
            <a:r>
              <a:rPr lang="en-US"/>
              <a:t>Far more women than men choose to take parental leave. This, together with a lack of childcare facilities, means that women are often forced to leave the labour market. Only 65.8% of women with young children in the EU are working, compared with 89.1% of men. Across Europe around 32% of women work part-time, compared with only around 8% of men.</a:t>
            </a:r>
            <a:endParaRPr/>
          </a:p>
          <a:p>
            <a:pPr marL="0" lvl="0" indent="0" algn="l" rtl="0">
              <a:lnSpc>
                <a:spcPct val="100000"/>
              </a:lnSpc>
              <a:spcBef>
                <a:spcPts val="0"/>
              </a:spcBef>
              <a:spcAft>
                <a:spcPts val="0"/>
              </a:spcAft>
              <a:buSzPts val="1400"/>
              <a:buNone/>
            </a:pPr>
            <a:endParaRPr/>
          </a:p>
        </p:txBody>
      </p:sp>
      <p:sp>
        <p:nvSpPr>
          <p:cNvPr id="246" name="Google Shape;246;p16:notes"/>
          <p:cNvSpPr txBox="1"/>
          <p:nvPr/>
        </p:nvSpPr>
        <p:spPr>
          <a:xfrm>
            <a:off x="3884608" y="8685208"/>
            <a:ext cx="2971800" cy="45879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2000"/>
              <a:t>Global Wage Report 2018: </a:t>
            </a:r>
            <a:r>
              <a:rPr lang="en-US" sz="1200" b="0" i="0">
                <a:solidFill>
                  <a:schemeClr val="dk1"/>
                </a:solidFill>
                <a:latin typeface="Calibri"/>
                <a:ea typeface="Calibri"/>
                <a:cs typeface="Calibri"/>
                <a:sym typeface="Calibri"/>
              </a:rPr>
              <a:t>The gender pay gap</a:t>
            </a:r>
            <a:endParaRPr/>
          </a:p>
          <a:p>
            <a:pPr marL="0" marR="0" lvl="0" indent="0" algn="l" rtl="0">
              <a:lnSpc>
                <a:spcPct val="100000"/>
              </a:lnSpc>
              <a:spcBef>
                <a:spcPts val="0"/>
              </a:spcBef>
              <a:spcAft>
                <a:spcPts val="0"/>
              </a:spcAft>
              <a:buClr>
                <a:schemeClr val="dk1"/>
              </a:buClr>
              <a:buSzPts val="2000"/>
              <a:buFont typeface="Calibri"/>
              <a:buNone/>
            </a:pPr>
            <a:endParaRPr sz="2000"/>
          </a:p>
          <a:p>
            <a:pPr marL="0" marR="0" lvl="0" indent="0" algn="l" rtl="0">
              <a:lnSpc>
                <a:spcPct val="100000"/>
              </a:lnSpc>
              <a:spcBef>
                <a:spcPts val="0"/>
              </a:spcBef>
              <a:spcAft>
                <a:spcPts val="0"/>
              </a:spcAft>
              <a:buClr>
                <a:schemeClr val="dk1"/>
              </a:buClr>
              <a:buSzPts val="1200"/>
              <a:buFont typeface="Calibri"/>
              <a:buNone/>
            </a:pPr>
            <a:r>
              <a:rPr lang="en-US" sz="1200"/>
              <a:t>https://www.ilo.org/global/about-the-ilo/multimedia/maps-and-charts/enhanced/WCMS_650829/lang--en/index.htm</a:t>
            </a:r>
            <a:endParaRPr/>
          </a:p>
          <a:p>
            <a:pPr marL="0" lvl="0" indent="0" algn="l" rtl="0">
              <a:lnSpc>
                <a:spcPct val="100000"/>
              </a:lnSpc>
              <a:spcBef>
                <a:spcPts val="0"/>
              </a:spcBef>
              <a:spcAft>
                <a:spcPts val="0"/>
              </a:spcAft>
              <a:buSzPts val="1400"/>
              <a:buNone/>
            </a:pPr>
            <a:endParaRPr/>
          </a:p>
        </p:txBody>
      </p:sp>
      <p:sp>
        <p:nvSpPr>
          <p:cNvPr id="256" name="Google Shape;25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AngsanaUPC"/>
                <a:ea typeface="AngsanaUPC"/>
                <a:cs typeface="AngsanaUPC"/>
                <a:sym typeface="AngsanaUPC"/>
              </a:rPr>
              <a:t>https://</a:t>
            </a:r>
            <a:r>
              <a:rPr lang="en-US" sz="1200" b="1">
                <a:solidFill>
                  <a:schemeClr val="dk1"/>
                </a:solidFill>
                <a:latin typeface="AngsanaUPC"/>
                <a:ea typeface="AngsanaUPC"/>
                <a:cs typeface="AngsanaUPC"/>
                <a:sym typeface="AngsanaUPC"/>
              </a:rPr>
              <a:t>www</a:t>
            </a:r>
            <a:r>
              <a:rPr lang="en-US" sz="1200">
                <a:solidFill>
                  <a:schemeClr val="dk1"/>
                </a:solidFill>
                <a:latin typeface="AngsanaUPC"/>
                <a:ea typeface="AngsanaUPC"/>
                <a:cs typeface="AngsanaUPC"/>
                <a:sym typeface="AngsanaUPC"/>
              </a:rPr>
              <a:t>.ilo.org/global/about-the-ilo/multimedia/maps-and-charts/enhanced/WCMS_650829/lang--en/index.htm</a:t>
            </a:r>
            <a:endParaRPr sz="900"/>
          </a:p>
          <a:p>
            <a:pPr marL="0" marR="0" lvl="0" indent="0" algn="l" rtl="0">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How Companies Can Prevent Sexual Harassment in the Workplace</a:t>
            </a:r>
            <a:endParaRPr/>
          </a:p>
          <a:p>
            <a:pPr marL="0" lvl="0" indent="0" algn="l" rtl="0">
              <a:lnSpc>
                <a:spcPct val="100000"/>
              </a:lnSpc>
              <a:spcBef>
                <a:spcPts val="0"/>
              </a:spcBef>
              <a:spcAft>
                <a:spcPts val="0"/>
              </a:spcAft>
              <a:buSzPts val="1400"/>
              <a:buNone/>
            </a:pPr>
            <a:r>
              <a:rPr lang="en-US"/>
              <a:t>https://www.eqs.com/compliance-blog/sexual-harassment-workplace/</a:t>
            </a:r>
            <a:endParaRPr/>
          </a:p>
          <a:p>
            <a:pPr marL="0" marR="0" lvl="0" indent="0" algn="l" rtl="0">
              <a:lnSpc>
                <a:spcPct val="100000"/>
              </a:lnSpc>
              <a:spcBef>
                <a:spcPts val="0"/>
              </a:spcBef>
              <a:spcAft>
                <a:spcPts val="0"/>
              </a:spcAft>
              <a:buClr>
                <a:schemeClr val="dk1"/>
              </a:buClr>
              <a:buSzPts val="2000"/>
              <a:buFont typeface="Calibri"/>
              <a:buNone/>
            </a:pPr>
            <a:endParaRPr sz="2000"/>
          </a:p>
          <a:p>
            <a:pPr marL="0" lvl="0" indent="0" algn="l" rtl="0">
              <a:lnSpc>
                <a:spcPct val="100000"/>
              </a:lnSpc>
              <a:spcBef>
                <a:spcPts val="0"/>
              </a:spcBef>
              <a:spcAft>
                <a:spcPts val="0"/>
              </a:spcAft>
              <a:buSzPts val="1400"/>
              <a:buNone/>
            </a:pPr>
            <a:endParaRPr/>
          </a:p>
        </p:txBody>
      </p:sp>
      <p:sp>
        <p:nvSpPr>
          <p:cNvPr id="268" name="Google Shape;26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dk1"/>
              </a:buClr>
              <a:buSzPts val="1200"/>
              <a:buFont typeface="Calibri"/>
              <a:buNone/>
            </a:pPr>
            <a:r>
              <a:rPr lang="en-US" sz="1200" b="1" i="0">
                <a:solidFill>
                  <a:schemeClr val="dk1"/>
                </a:solidFill>
                <a:latin typeface="Calibri"/>
                <a:ea typeface="Calibri"/>
                <a:cs typeface="Calibri"/>
                <a:sym typeface="Calibri"/>
              </a:rPr>
              <a:t>Gender Equality Index   https://eige.europa.eu/gender-equality-index/2022</a:t>
            </a:r>
            <a:endParaRPr/>
          </a:p>
          <a:p>
            <a:pPr marL="0" marR="0" lvl="0" indent="0" algn="l" rtl="0">
              <a:lnSpc>
                <a:spcPct val="70000"/>
              </a:lnSpc>
              <a:spcBef>
                <a:spcPts val="0"/>
              </a:spcBef>
              <a:spcAft>
                <a:spcPts val="0"/>
              </a:spcAft>
              <a:buClr>
                <a:schemeClr val="dk1"/>
              </a:buClr>
              <a:buSzPts val="1200"/>
              <a:buFont typeface="Calibri"/>
              <a:buNone/>
            </a:pPr>
            <a:endParaRPr sz="1200" b="1" i="0">
              <a:solidFill>
                <a:schemeClr val="dk1"/>
              </a:solidFill>
              <a:latin typeface="Calibri"/>
              <a:ea typeface="Calibri"/>
              <a:cs typeface="Calibri"/>
              <a:sym typeface="Calibri"/>
            </a:endParaRPr>
          </a:p>
          <a:p>
            <a:pPr marL="0" marR="0" lvl="0" indent="0" algn="l" rtl="0">
              <a:lnSpc>
                <a:spcPct val="70000"/>
              </a:lnSpc>
              <a:spcBef>
                <a:spcPts val="0"/>
              </a:spcBef>
              <a:spcAft>
                <a:spcPts val="0"/>
              </a:spcAft>
              <a:buClr>
                <a:schemeClr val="dk1"/>
              </a:buClr>
              <a:buSzPts val="1200"/>
              <a:buFont typeface="Calibri"/>
              <a:buNone/>
            </a:pPr>
            <a:r>
              <a:rPr lang="en-US" sz="1200" b="1" i="0">
                <a:solidFill>
                  <a:schemeClr val="dk1"/>
                </a:solidFill>
                <a:latin typeface="Calibri"/>
                <a:ea typeface="Calibri"/>
                <a:cs typeface="Calibri"/>
                <a:sym typeface="Calibri"/>
              </a:rPr>
              <a:t>EIGE (</a:t>
            </a:r>
            <a:r>
              <a:rPr lang="en-US" sz="1200" b="0" i="0">
                <a:solidFill>
                  <a:schemeClr val="dk1"/>
                </a:solidFill>
                <a:latin typeface="Calibri"/>
                <a:ea typeface="Calibri"/>
                <a:cs typeface="Calibri"/>
                <a:sym typeface="Calibri"/>
              </a:rPr>
              <a:t>The European Institute for Gender Equality)</a:t>
            </a:r>
            <a:r>
              <a:rPr lang="en-US" sz="1200" b="1" i="0">
                <a:solidFill>
                  <a:schemeClr val="dk1"/>
                </a:solidFill>
                <a:latin typeface="Calibri"/>
                <a:ea typeface="Calibri"/>
                <a:cs typeface="Calibri"/>
                <a:sym typeface="Calibri"/>
              </a:rPr>
              <a:t>. Good practices combating gender-based violence. </a:t>
            </a:r>
            <a:endParaRPr sz="1200" b="1" i="0">
              <a:solidFill>
                <a:schemeClr val="dk1"/>
              </a:solidFill>
              <a:latin typeface="Calibri"/>
              <a:ea typeface="Calibri"/>
              <a:cs typeface="Calibri"/>
              <a:sym typeface="Calibri"/>
            </a:endParaRPr>
          </a:p>
          <a:p>
            <a:pPr marL="0" marR="0" lvl="0" indent="0" algn="l" rtl="0">
              <a:lnSpc>
                <a:spcPct val="70000"/>
              </a:lnSpc>
              <a:spcBef>
                <a:spcPts val="0"/>
              </a:spcBef>
              <a:spcAft>
                <a:spcPts val="0"/>
              </a:spcAft>
              <a:buClr>
                <a:srgbClr val="4472C4"/>
              </a:buClr>
              <a:buSzPts val="1200"/>
              <a:buFont typeface="Calibri"/>
              <a:buNone/>
            </a:pPr>
            <a:r>
              <a:rPr lang="en-US" sz="1200" i="1">
                <a:solidFill>
                  <a:srgbClr val="4472C4"/>
                </a:solidFill>
              </a:rPr>
              <a:t>https://eige.europa.eu/gender-based-violence/good-practices/spain/masters-course-gender-violence-improves-professional-practice labour market for 10 years or more.</a:t>
            </a:r>
            <a:endParaRPr/>
          </a:p>
          <a:p>
            <a:pPr marL="0" lvl="0" indent="0" algn="l" rtl="0">
              <a:lnSpc>
                <a:spcPct val="70000"/>
              </a:lnSpc>
              <a:spcBef>
                <a:spcPts val="0"/>
              </a:spcBef>
              <a:spcAft>
                <a:spcPts val="0"/>
              </a:spcAft>
              <a:buSzPts val="1400"/>
              <a:buNone/>
            </a:pPr>
            <a:endParaRPr/>
          </a:p>
          <a:p>
            <a:pPr marL="0" lvl="0" indent="0" algn="l" rtl="0">
              <a:lnSpc>
                <a:spcPct val="70000"/>
              </a:lnSpc>
              <a:spcBef>
                <a:spcPts val="0"/>
              </a:spcBef>
              <a:spcAft>
                <a:spcPts val="0"/>
              </a:spcAft>
              <a:buSzPts val="1400"/>
              <a:buNone/>
            </a:pPr>
            <a:r>
              <a:rPr lang="en-US"/>
              <a:t>The issue of gender in the labor market emerged at the beginning of the 20th century.</a:t>
            </a:r>
            <a:endParaRPr/>
          </a:p>
          <a:p>
            <a:pPr marL="0" lvl="0" indent="0" algn="l" rtl="0">
              <a:lnSpc>
                <a:spcPct val="70000"/>
              </a:lnSpc>
              <a:spcBef>
                <a:spcPts val="0"/>
              </a:spcBef>
              <a:spcAft>
                <a:spcPts val="0"/>
              </a:spcAft>
              <a:buSzPts val="1400"/>
              <a:buNone/>
            </a:pPr>
            <a:endParaRPr/>
          </a:p>
          <a:p>
            <a:pPr marL="0" lvl="0" indent="0" algn="l" rtl="0">
              <a:lnSpc>
                <a:spcPct val="70000"/>
              </a:lnSpc>
              <a:spcBef>
                <a:spcPts val="0"/>
              </a:spcBef>
              <a:spcAft>
                <a:spcPts val="0"/>
              </a:spcAft>
              <a:buSzPts val="1400"/>
              <a:buNone/>
            </a:pPr>
            <a:r>
              <a:rPr lang="en-US"/>
              <a:t>- In the early 20th century, most women in the United States and Europe did not work outside the home </a:t>
            </a:r>
            <a:endParaRPr/>
          </a:p>
          <a:p>
            <a:pPr marL="0" lvl="0" indent="0" algn="l" rtl="0">
              <a:lnSpc>
                <a:spcPct val="70000"/>
              </a:lnSpc>
              <a:spcBef>
                <a:spcPts val="0"/>
              </a:spcBef>
              <a:spcAft>
                <a:spcPts val="0"/>
              </a:spcAft>
              <a:buSzPts val="1400"/>
              <a:buNone/>
            </a:pPr>
            <a:r>
              <a:rPr lang="en-US"/>
              <a:t>those who did, were primarily young and unmarried. </a:t>
            </a:r>
            <a:endParaRPr/>
          </a:p>
          <a:p>
            <a:pPr marL="0" lvl="0" indent="0" algn="l" rtl="0">
              <a:lnSpc>
                <a:spcPct val="70000"/>
              </a:lnSpc>
              <a:spcBef>
                <a:spcPts val="0"/>
              </a:spcBef>
              <a:spcAft>
                <a:spcPts val="0"/>
              </a:spcAft>
              <a:buSzPts val="1400"/>
              <a:buNone/>
            </a:pPr>
            <a:endParaRPr/>
          </a:p>
          <a:p>
            <a:pPr marL="0" lvl="0" indent="0" algn="l" rtl="0">
              <a:lnSpc>
                <a:spcPct val="70000"/>
              </a:lnSpc>
              <a:spcBef>
                <a:spcPts val="0"/>
              </a:spcBef>
              <a:spcAft>
                <a:spcPts val="0"/>
              </a:spcAft>
              <a:buSzPts val="1400"/>
              <a:buNone/>
            </a:pPr>
            <a:r>
              <a:rPr lang="en-US"/>
              <a:t>- Women did enter the labor force in greater numbers by 1930, with participation rates reaching nearly 50 percent for single women and nearly 12 percent for married women. </a:t>
            </a:r>
            <a:endParaRPr/>
          </a:p>
          <a:p>
            <a:pPr marL="0" lvl="0" indent="0" algn="l" rtl="0">
              <a:lnSpc>
                <a:spcPct val="70000"/>
              </a:lnSpc>
              <a:spcBef>
                <a:spcPts val="0"/>
              </a:spcBef>
              <a:spcAft>
                <a:spcPts val="0"/>
              </a:spcAft>
              <a:buSzPts val="1400"/>
              <a:buNone/>
            </a:pPr>
            <a:r>
              <a:rPr lang="en-US"/>
              <a:t>- Between the 1930s and mid-1970s, women’s participation in the economy continued to rise.</a:t>
            </a:r>
            <a:endParaRPr/>
          </a:p>
          <a:p>
            <a:pPr marL="0" lvl="0" indent="0" algn="l" rtl="0">
              <a:lnSpc>
                <a:spcPct val="70000"/>
              </a:lnSpc>
              <a:spcBef>
                <a:spcPts val="0"/>
              </a:spcBef>
              <a:spcAft>
                <a:spcPts val="0"/>
              </a:spcAft>
              <a:buSzPts val="1400"/>
              <a:buNone/>
            </a:pPr>
            <a:endParaRPr/>
          </a:p>
          <a:p>
            <a:pPr marL="0" lvl="0" indent="0" algn="l" rtl="0">
              <a:lnSpc>
                <a:spcPct val="70000"/>
              </a:lnSpc>
              <a:spcBef>
                <a:spcPts val="0"/>
              </a:spcBef>
              <a:spcAft>
                <a:spcPts val="0"/>
              </a:spcAft>
              <a:buSzPts val="1400"/>
              <a:buNone/>
            </a:pPr>
            <a:r>
              <a:rPr lang="en-US"/>
              <a:t>- In the 1970s young women more commonly expected that they would spend a substantial portion of their lives in the labor force, and they prepared for it, increasing their educational attainment and taking courses and college majors that better equipped them for careers as opposed to just jobs.</a:t>
            </a:r>
            <a:endParaRPr/>
          </a:p>
          <a:p>
            <a:pPr marL="0" lvl="0" indent="0" algn="l" rtl="0">
              <a:lnSpc>
                <a:spcPct val="100000"/>
              </a:lnSpc>
              <a:spcBef>
                <a:spcPts val="0"/>
              </a:spcBef>
              <a:spcAft>
                <a:spcPts val="0"/>
              </a:spcAft>
              <a:buSzPts val="1400"/>
              <a:buNone/>
            </a:pPr>
            <a:endParaRPr/>
          </a:p>
        </p:txBody>
      </p:sp>
      <p:sp>
        <p:nvSpPr>
          <p:cNvPr id="278" name="Google Shape;278;p19:notes"/>
          <p:cNvSpPr txBox="1"/>
          <p:nvPr/>
        </p:nvSpPr>
        <p:spPr>
          <a:xfrm>
            <a:off x="3884608" y="8685208"/>
            <a:ext cx="2971800" cy="45879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Much can be done to address the economic insecurity and hazards women face working as hotel housekeepers.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1. THE HOTEL INDUSTRY must uphold labour rights and the principle of pay equity, and take tangible steps to improve the safety and overall working conditions of their employees</a:t>
            </a:r>
            <a:endParaRPr/>
          </a:p>
          <a:p>
            <a:pPr marL="0" lvl="0" indent="0" algn="l" rtl="0">
              <a:lnSpc>
                <a:spcPct val="100000"/>
              </a:lnSpc>
              <a:spcBef>
                <a:spcPts val="0"/>
              </a:spcBef>
              <a:spcAft>
                <a:spcPts val="0"/>
              </a:spcAft>
              <a:buSzPts val="1400"/>
              <a:buNone/>
            </a:pPr>
            <a:r>
              <a:rPr lang="en-US"/>
              <a:t>2. GOVERNMENTS can enact public policy in four key areas to make a lasting difference in the lives of housekeepers, and to reduce the yawning gap between rich and poor and between the working lives of men and women.</a:t>
            </a:r>
            <a:endParaRPr/>
          </a:p>
          <a:p>
            <a:pPr marL="0" lvl="0" indent="0" algn="l" rtl="0">
              <a:lnSpc>
                <a:spcPct val="100000"/>
              </a:lnSpc>
              <a:spcBef>
                <a:spcPts val="0"/>
              </a:spcBef>
              <a:spcAft>
                <a:spcPts val="0"/>
              </a:spcAft>
              <a:buSzPts val="1400"/>
              <a:buNone/>
            </a:pPr>
            <a:r>
              <a:rPr lang="en-US"/>
              <a:t>• Ensure that all workers are paid a living wage and receive benefits.</a:t>
            </a:r>
            <a:endParaRPr/>
          </a:p>
          <a:p>
            <a:pPr marL="0" lvl="0" indent="0" algn="l" rtl="0">
              <a:lnSpc>
                <a:spcPct val="100000"/>
              </a:lnSpc>
              <a:spcBef>
                <a:spcPts val="0"/>
              </a:spcBef>
              <a:spcAft>
                <a:spcPts val="0"/>
              </a:spcAft>
              <a:buSzPts val="1400"/>
              <a:buNone/>
            </a:pPr>
            <a:r>
              <a:rPr lang="en-US"/>
              <a:t> • Protect workers’ right to organize and hold corporations accountable for violations of labour rights</a:t>
            </a:r>
            <a:endParaRPr/>
          </a:p>
          <a:p>
            <a:pPr marL="0" lvl="0" indent="0" algn="l" rtl="0">
              <a:lnSpc>
                <a:spcPct val="100000"/>
              </a:lnSpc>
              <a:spcBef>
                <a:spcPts val="0"/>
              </a:spcBef>
              <a:spcAft>
                <a:spcPts val="0"/>
              </a:spcAft>
              <a:buSzPts val="1400"/>
              <a:buNone/>
            </a:pPr>
            <a:r>
              <a:rPr lang="en-US"/>
              <a:t>• Support women’s rights organizations working to end violence against women </a:t>
            </a:r>
            <a:endParaRPr/>
          </a:p>
          <a:p>
            <a:pPr marL="0" lvl="0" indent="0" algn="l" rtl="0">
              <a:lnSpc>
                <a:spcPct val="100000"/>
              </a:lnSpc>
              <a:spcBef>
                <a:spcPts val="0"/>
              </a:spcBef>
              <a:spcAft>
                <a:spcPts val="0"/>
              </a:spcAft>
              <a:buSzPts val="1400"/>
              <a:buNone/>
            </a:pPr>
            <a:r>
              <a:rPr lang="en-US"/>
              <a:t>3. CONSUMERS can make a difference by speaking out and choosing to spend their money at businesses that treat their workers with respect and dignity. When travelling, choose to stay in unionized hotels whenever possible and avoid hotels that are known to violate workers’ rights. Consult www.Fairhotel.org to learn more</a:t>
            </a:r>
            <a:endParaRPr/>
          </a:p>
          <a:p>
            <a:pPr marL="0" lvl="0" indent="0" algn="l" rtl="0">
              <a:lnSpc>
                <a:spcPct val="100000"/>
              </a:lnSpc>
              <a:spcBef>
                <a:spcPts val="0"/>
              </a:spcBef>
              <a:spcAft>
                <a:spcPts val="0"/>
              </a:spcAft>
              <a:buSzPts val="1400"/>
              <a:buNone/>
            </a:pPr>
            <a:endParaRPr/>
          </a:p>
        </p:txBody>
      </p:sp>
      <p:sp>
        <p:nvSpPr>
          <p:cNvPr id="287" name="Google Shape;28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Esteban Ortiz-Ospina, Sandra Tzvetkova and Max Roser</a:t>
            </a:r>
            <a:r>
              <a:rPr lang="en-US" sz="1200" b="0" i="0" u="none" strike="noStrike">
                <a:solidFill>
                  <a:schemeClr val="dk1"/>
                </a:solidFill>
                <a:latin typeface="Calibri"/>
                <a:ea typeface="Calibri"/>
                <a:cs typeface="Calibri"/>
                <a:sym typeface="Calibri"/>
              </a:rPr>
              <a:t> (2018), </a:t>
            </a:r>
            <a:r>
              <a:rPr lang="en-US" sz="1200" b="1" i="0">
                <a:solidFill>
                  <a:schemeClr val="dk1"/>
                </a:solidFill>
                <a:latin typeface="Calibri"/>
                <a:ea typeface="Calibri"/>
                <a:cs typeface="Calibri"/>
                <a:sym typeface="Calibri"/>
              </a:rPr>
              <a:t>Women’s employment.  </a:t>
            </a:r>
            <a:r>
              <a:rPr lang="en-US" sz="1200" b="1">
                <a:latin typeface="AngsanaUPC"/>
                <a:ea typeface="AngsanaUPC"/>
                <a:cs typeface="AngsanaUPC"/>
                <a:sym typeface="AngsanaUPC"/>
              </a:rPr>
              <a:t>https://ourworldindata.org/female-labor-supply#labor-force-participation</a:t>
            </a:r>
            <a:endParaRPr/>
          </a:p>
        </p:txBody>
      </p:sp>
      <p:sp>
        <p:nvSpPr>
          <p:cNvPr id="149" name="Google Shape;14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6797E"/>
              </a:buClr>
              <a:buSzPts val="1200"/>
              <a:buFont typeface="Arial"/>
              <a:buNone/>
            </a:pPr>
            <a:r>
              <a:rPr lang="en-US">
                <a:solidFill>
                  <a:srgbClr val="76797E"/>
                </a:solidFill>
                <a:latin typeface="Arial"/>
                <a:ea typeface="Arial"/>
                <a:cs typeface="Arial"/>
                <a:sym typeface="Arial"/>
              </a:rPr>
              <a:t>Women have dominate place in hotels, catering, and tourism for quite some time now. In the overall economy, 46.1% of employees are women, but in the hospitality sector this figure has grown to 53.7%.</a:t>
            </a:r>
            <a:endParaRPr/>
          </a:p>
          <a:p>
            <a:pPr marL="0" lvl="0" indent="0" algn="l" rtl="0">
              <a:lnSpc>
                <a:spcPct val="100000"/>
              </a:lnSpc>
              <a:spcBef>
                <a:spcPts val="0"/>
              </a:spcBef>
              <a:spcAft>
                <a:spcPts val="0"/>
              </a:spcAft>
              <a:buSzPts val="1400"/>
              <a:buNone/>
            </a:pPr>
            <a:endParaRPr/>
          </a:p>
        </p:txBody>
      </p:sp>
      <p:sp>
        <p:nvSpPr>
          <p:cNvPr id="167" name="Google Shape;16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Tourism is the largest and fastest-growing economic sector in the world. In many countries, tourism acts as an engine for development by earning foreign exchange and creating jobs. In 2016, international tourist arrivals reached more than 1.2 billion — a new record — and the numbers are expected to grow by three to four per cent annually.ii Travel and tourism accounts for 10.2 per cent of global GDP (US$7.6 trillion) and employs 292 million people, equivalent to one in ten jobs worldwide.iii According to the Global Report on Women in Tourism (2011), women make up half of all employees in the hotel and restaurant industry.  Because of gender stereotyping and discrimination, the vast majority of these women work in low status, poorly-paid and precarious jobs, many of which are seasonal. Women rarely reach managerial or professional positions, and when they do, they are usually paid less than men. In addition, many of the women in the hotel industry’s insecure jobs are immigrants or migrants, and/or women of visible minorities. The feminization and racialization of such occupations tend to trigger a further decline in wage rates, job security and social value. Housekeeping is no exception. The hotel industry relies heavily on immigrant, minority and migrant women to do the back-of-house jobs. The titles ‘maid’ or ‘chambermaid’— underscored by the slogan a home away from home — indicate that housekeeping is considered women’s domestic work, and therefore not skilled labour. It is considered dirty and stigmatized through association with personal servitude. Housekeepers are expected to be invisible, going about their work without disturbing guests. All the housekeepers interviewed for this study complained that they are viewed as subservient and undervalued, which helps explain why few of them can move into front-of-house jobs. </a:t>
            </a:r>
            <a:endParaRPr/>
          </a:p>
        </p:txBody>
      </p:sp>
      <p:sp>
        <p:nvSpPr>
          <p:cNvPr id="185" name="Google Shape;18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27"/>
        <p:cNvGrpSpPr/>
        <p:nvPr/>
      </p:nvGrpSpPr>
      <p:grpSpPr>
        <a:xfrm>
          <a:off x="0" y="0"/>
          <a:ext cx="0" cy="0"/>
          <a:chOff x="0" y="0"/>
          <a:chExt cx="0" cy="0"/>
        </a:xfrm>
      </p:grpSpPr>
      <p:sp>
        <p:nvSpPr>
          <p:cNvPr id="28" name="Google Shape;2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4" name="Google Shape;34;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5" name="Google Shape;3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59"/>
        <p:cNvGrpSpPr/>
        <p:nvPr/>
      </p:nvGrpSpPr>
      <p:grpSpPr>
        <a:xfrm>
          <a:off x="0" y="0"/>
          <a:ext cx="0" cy="0"/>
          <a:chOff x="0" y="0"/>
          <a:chExt cx="0" cy="0"/>
        </a:xfrm>
      </p:grpSpPr>
      <p:sp>
        <p:nvSpPr>
          <p:cNvPr id="60" name="Google Shape;60;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2" name="Google Shape;6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5183188" y="987425"/>
            <a:ext cx="6172200" cy="4873625"/>
          </a:xfrm>
          <a:prstGeom prst="rect">
            <a:avLst/>
          </a:prstGeom>
          <a:noFill/>
          <a:ln>
            <a:noFill/>
          </a:ln>
        </p:spPr>
      </p:sp>
      <p:sp>
        <p:nvSpPr>
          <p:cNvPr id="68" name="Google Shape;68;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data.europa.eu/euodp/es/data/dataset/violence-against-women-survey/resource/8b72e61d-05c1-4c49-98a8-b92fe4fb147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elmundo.es/economia/2017/11/02/59fb1485268e3ea45c8b45b0.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s://ec.europa.eu/eurostat/databrowser/view/SDG_05_20/bookmark/table?lang=en&amp;bookmarkId=6f069419-fcb7-47a2-bdda-c22acca36a0e"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KjvtOIAtNsA" TargetMode="External"/><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lpf.lt/family-learning.eu/?page=outcomes" TargetMode="External"/><Relationship Id="rId4" Type="http://schemas.openxmlformats.org/officeDocument/2006/relationships/hyperlink" Target="https://www.youtube.com/watch?v=wa1El_VZ5q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https://documents1.worldbank.org/curated/en/401321508245393514/pdf/120477-WP-PUBLIC-Weds-oct-18-9am-ADD-SERIES-36p-IFCWomenandTourismfinal.pdf" TargetMode="External"/><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ebrd.com/news/2020/new-guidance-for-private-sector-on-addressing-risks-of-genderbased-violence-and-harassment.html" TargetMode="External"/><Relationship Id="rId4" Type="http://schemas.openxmlformats.org/officeDocument/2006/relationships/hyperlink" Target="https://oxfamilibrary.openrepository.com/bitstream/handle/10546/620355/rr-tourisms-dirty-secret-171017-en.pdf%3Bjsessionid=793604C2A572759E16008BC94B70C503?sequence=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ilo.org/dyn/normlex/en/f?p=NORMLEXPUB:12100:0::NO::P12100_ILO_CODE:C190" TargetMode="External"/><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eurofound.europa.eu/observatories/eurwork/industrial-relations-dictionary/harassment-and-violence-at-work" TargetMode="External"/><Relationship Id="rId4" Type="http://schemas.openxmlformats.org/officeDocument/2006/relationships/hyperlink" Target="https://ourworldindata.org/tea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ourworldindata.org/female-labor-supply#labor-force-participation" TargetMode="External"/><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ilo.org/global/about-the-ilo/multimedia/maps-and-charts/enhanced/WCMS_650829/lang--en/index.htm" TargetMode="External"/><Relationship Id="rId5" Type="http://schemas.openxmlformats.org/officeDocument/2006/relationships/hyperlink" Target="https://www.europarl.europa.eu/news/en/headlines/society/20200109STO69925/understanding-the-gender-pay-gap-definition-and-causes" TargetMode="External"/><Relationship Id="rId4" Type="http://schemas.openxmlformats.org/officeDocument/2006/relationships/hyperlink" Target="https://www.dianova.org/news/a-silent-colleague-violence-against-women-in-the-workplac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www.beneke-prinzhorn.de/" TargetMode="External"/><Relationship Id="rId13"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hyperlink" Target="https://dekaplus.eu/" TargetMode="External"/><Relationship Id="rId17" Type="http://schemas.openxmlformats.org/officeDocument/2006/relationships/image" Target="../media/image6.png"/><Relationship Id="rId2" Type="http://schemas.openxmlformats.org/officeDocument/2006/relationships/notesSlide" Target="../notesSlides/notesSlide25.xml"/><Relationship Id="rId16" Type="http://schemas.openxmlformats.org/officeDocument/2006/relationships/hyperlink" Target="https://www.uzvediba.lv/kontakti/" TargetMode="Externa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hyperlink" Target="http://www.czu.cz/" TargetMode="External"/><Relationship Id="rId15" Type="http://schemas.openxmlformats.org/officeDocument/2006/relationships/image" Target="../media/image29.png"/><Relationship Id="rId10" Type="http://schemas.openxmlformats.org/officeDocument/2006/relationships/hyperlink" Target="https://kek-dias.gr/" TargetMode="External"/><Relationship Id="rId4" Type="http://schemas.openxmlformats.org/officeDocument/2006/relationships/image" Target="../media/image23.png"/><Relationship Id="rId9" Type="http://schemas.openxmlformats.org/officeDocument/2006/relationships/image" Target="../media/image26.png"/><Relationship Id="rId14" Type="http://schemas.openxmlformats.org/officeDocument/2006/relationships/hyperlink" Target="https://www.lpf.l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a:spLocks noGrp="1"/>
          </p:cNvSpPr>
          <p:nvPr>
            <p:ph type="ctrTitle"/>
          </p:nvPr>
        </p:nvSpPr>
        <p:spPr>
          <a:xfrm>
            <a:off x="388111" y="4770613"/>
            <a:ext cx="11589030" cy="100065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2"/>
              </a:buClr>
              <a:buSzPts val="4000"/>
              <a:buFont typeface="Calibri"/>
              <a:buNone/>
            </a:pPr>
            <a:r>
              <a:rPr lang="en-US" sz="4000" b="1">
                <a:solidFill>
                  <a:schemeClr val="dk2"/>
                </a:solidFill>
                <a:latin typeface="Calibri"/>
                <a:ea typeface="Calibri"/>
                <a:cs typeface="Calibri"/>
                <a:sym typeface="Calibri"/>
              </a:rPr>
              <a:t>Gender considerations and intercultural management in understanding occupational violence (1)</a:t>
            </a:r>
            <a:endParaRPr sz="4000" b="1">
              <a:solidFill>
                <a:schemeClr val="dk2"/>
              </a:solidFill>
              <a:latin typeface="Calibri"/>
              <a:ea typeface="Calibri"/>
              <a:cs typeface="Calibri"/>
              <a:sym typeface="Calibri"/>
            </a:endParaRPr>
          </a:p>
        </p:txBody>
      </p:sp>
      <p:pic>
        <p:nvPicPr>
          <p:cNvPr id="90" name="Google Shape;90;p1" descr="Ein Bild, das Text enthält.&#10;&#10;Automatisch generierte Beschreibung"/>
          <p:cNvPicPr preferRelativeResize="0"/>
          <p:nvPr/>
        </p:nvPicPr>
        <p:blipFill rotWithShape="1">
          <a:blip r:embed="rId3">
            <a:alphaModFix/>
          </a:blip>
          <a:srcRect t="2802" b="3425"/>
          <a:stretch/>
        </p:blipFill>
        <p:spPr>
          <a:xfrm>
            <a:off x="-1" y="10"/>
            <a:ext cx="12192001" cy="4201449"/>
          </a:xfrm>
          <a:prstGeom prst="rect">
            <a:avLst/>
          </a:prstGeom>
          <a:noFill/>
          <a:ln>
            <a:noFill/>
          </a:ln>
        </p:spPr>
      </p:pic>
      <p:grpSp>
        <p:nvGrpSpPr>
          <p:cNvPr id="91" name="Google Shape;91;p1"/>
          <p:cNvGrpSpPr/>
          <p:nvPr/>
        </p:nvGrpSpPr>
        <p:grpSpPr>
          <a:xfrm>
            <a:off x="-1" y="2941813"/>
            <a:ext cx="12188952" cy="1828800"/>
            <a:chOff x="-305" y="3144820"/>
            <a:chExt cx="9182100" cy="1551136"/>
          </a:xfrm>
        </p:grpSpPr>
        <p:sp>
          <p:nvSpPr>
            <p:cNvPr id="92" name="Google Shape;92;p1"/>
            <p:cNvSpPr/>
            <p:nvPr/>
          </p:nvSpPr>
          <p:spPr>
            <a:xfrm>
              <a:off x="-305" y="3676854"/>
              <a:ext cx="9182100" cy="1019102"/>
            </a:xfrm>
            <a:custGeom>
              <a:avLst/>
              <a:gdLst/>
              <a:ahLst/>
              <a:cxnLst/>
              <a:rect l="l" t="t" r="r" b="b"/>
              <a:pathLst>
                <a:path w="9182100" h="1019102" extrusionOk="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avLst/>
              <a:gdLst/>
              <a:ahLst/>
              <a:cxnLst/>
              <a:rect l="l" t="t" r="r" b="b"/>
              <a:pathLst>
                <a:path w="9182100" h="932744" extrusionOk="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avLst/>
              <a:gdLst/>
              <a:ahLst/>
              <a:cxnLst/>
              <a:rect l="l" t="t" r="r" b="b"/>
              <a:pathLst>
                <a:path w="9182100" h="544245" extrusionOk="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avLst/>
              <a:gdLst/>
              <a:ahLst/>
              <a:cxnLst/>
              <a:rect l="l" t="t" r="r" b="b"/>
              <a:pathLst>
                <a:path w="9182100" h="765639" extrusionOk="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pic>
        <p:nvPicPr>
          <p:cNvPr id="96" name="Google Shape;96;p1"/>
          <p:cNvPicPr preferRelativeResize="0"/>
          <p:nvPr/>
        </p:nvPicPr>
        <p:blipFill>
          <a:blip r:embed="rId4">
            <a:alphaModFix/>
          </a:blip>
          <a:stretch>
            <a:fillRect/>
          </a:stretch>
        </p:blipFill>
        <p:spPr>
          <a:xfrm>
            <a:off x="445449" y="5484887"/>
            <a:ext cx="2439992" cy="512303"/>
          </a:xfrm>
          <a:prstGeom prst="rect">
            <a:avLst/>
          </a:prstGeom>
          <a:noFill/>
          <a:ln>
            <a:noFill/>
          </a:ln>
        </p:spPr>
      </p:pic>
      <p:sp>
        <p:nvSpPr>
          <p:cNvPr id="97" name="Google Shape;97;p1"/>
          <p:cNvSpPr txBox="1"/>
          <p:nvPr/>
        </p:nvSpPr>
        <p:spPr>
          <a:xfrm>
            <a:off x="426720" y="6056820"/>
            <a:ext cx="11338500" cy="977150"/>
          </a:xfrm>
          <a:prstGeom prst="rect">
            <a:avLst/>
          </a:prstGeom>
          <a:noFill/>
          <a:ln>
            <a:noFill/>
          </a:ln>
        </p:spPr>
        <p:txBody>
          <a:bodyPr spcFirstLastPara="1" wrap="square" lIns="91425" tIns="45700" rIns="91425" bIns="45700" anchor="t" anchorCtr="0">
            <a:spAutoFit/>
          </a:bodyPr>
          <a:lstStyle/>
          <a:p>
            <a:pPr marL="0" lvl="0" indent="0" algn="just" rtl="0">
              <a:spcBef>
                <a:spcPts val="1200"/>
              </a:spcBef>
              <a:spcAft>
                <a:spcPts val="0"/>
              </a:spcAft>
              <a:buClr>
                <a:schemeClr val="dk1"/>
              </a:buClr>
              <a:buSzPts val="1100"/>
              <a:buFont typeface="Arial"/>
              <a:buNone/>
            </a:pPr>
            <a:r>
              <a:rPr lang="en-US" sz="1100" dirty="0">
                <a:solidFill>
                  <a:schemeClr val="dk1"/>
                </a:solidFill>
              </a:rPr>
              <a:t>The European Commission's support for the production of this publication does not constitute </a:t>
            </a:r>
            <a:br>
              <a:rPr lang="en-US" sz="1100" dirty="0">
                <a:solidFill>
                  <a:schemeClr val="dk1"/>
                </a:solidFill>
              </a:rPr>
            </a:br>
            <a:r>
              <a:rPr lang="en-US" sz="1100" dirty="0">
                <a:solidFill>
                  <a:schemeClr val="dk1"/>
                </a:solidFill>
              </a:rPr>
              <a:t>an endorsement of the contents, which reflect the views only of the authors, and the Commission cannot be</a:t>
            </a:r>
            <a:r>
              <a:rPr lang="cs-CZ" sz="1100">
                <a:solidFill>
                  <a:schemeClr val="dk1"/>
                </a:solidFill>
              </a:rPr>
              <a:t> </a:t>
            </a:r>
            <a:r>
              <a:rPr lang="en-US" sz="1100">
                <a:solidFill>
                  <a:schemeClr val="dk1"/>
                </a:solidFill>
              </a:rPr>
              <a:t>held responsible for any use which may be made of the information contained therein.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30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0"/>
          <p:cNvSpPr txBox="1">
            <a:spLocks noGrp="1"/>
          </p:cNvSpPr>
          <p:nvPr>
            <p:ph type="title"/>
          </p:nvPr>
        </p:nvSpPr>
        <p:spPr>
          <a:xfrm>
            <a:off x="671332" y="365125"/>
            <a:ext cx="10379845" cy="1325563"/>
          </a:xfrm>
          <a:prstGeom prst="rect">
            <a:avLst/>
          </a:prstGeom>
          <a:solidFill>
            <a:srgbClr val="8DA9DB"/>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AngsanaUPC"/>
              <a:buNone/>
            </a:pPr>
            <a:r>
              <a:rPr lang="en-US" sz="3500" b="1">
                <a:solidFill>
                  <a:schemeClr val="lt1"/>
                </a:solidFill>
                <a:latin typeface="AngsanaUPC"/>
                <a:ea typeface="AngsanaUPC"/>
                <a:cs typeface="AngsanaUPC"/>
                <a:sym typeface="AngsanaUPC"/>
              </a:rPr>
              <a:t>Addressing Gender-Based Violence and Harassment in the Hotels, Catering and Tourism (HORECA) Sector</a:t>
            </a:r>
            <a:endParaRPr sz="3500">
              <a:latin typeface="AngsanaUPC"/>
              <a:ea typeface="AngsanaUPC"/>
              <a:cs typeface="AngsanaUPC"/>
              <a:sym typeface="AngsanaUPC"/>
            </a:endParaRPr>
          </a:p>
        </p:txBody>
      </p:sp>
      <p:sp>
        <p:nvSpPr>
          <p:cNvPr id="197" name="Google Shape;197;p10"/>
          <p:cNvSpPr txBox="1">
            <a:spLocks noGrp="1"/>
          </p:cNvSpPr>
          <p:nvPr>
            <p:ph type="body" idx="1"/>
          </p:nvPr>
        </p:nvSpPr>
        <p:spPr>
          <a:xfrm>
            <a:off x="891423" y="1832091"/>
            <a:ext cx="10515600" cy="241055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2800"/>
              <a:buNone/>
            </a:pPr>
            <a:r>
              <a:rPr lang="en-US" sz="2500">
                <a:solidFill>
                  <a:schemeClr val="accent1"/>
                </a:solidFill>
                <a:latin typeface="AngsanaUPC"/>
                <a:ea typeface="AngsanaUPC"/>
                <a:cs typeface="AngsanaUPC"/>
                <a:sym typeface="AngsanaUPC"/>
              </a:rPr>
              <a:t>Violence and harassment is a threat to equal opportunities, is unacceptable and incompatible with decent work (ILO, </a:t>
            </a:r>
            <a:r>
              <a:rPr lang="en-US" sz="2500" b="1">
                <a:solidFill>
                  <a:schemeClr val="accent1"/>
                </a:solidFill>
                <a:latin typeface="AngsanaUPC"/>
                <a:ea typeface="AngsanaUPC"/>
                <a:cs typeface="AngsanaUPC"/>
                <a:sym typeface="AngsanaUPC"/>
              </a:rPr>
              <a:t>Violence and Harassment Convention (No. 190), 2019)</a:t>
            </a:r>
            <a:endParaRPr sz="2500">
              <a:solidFill>
                <a:schemeClr val="accent1"/>
              </a:solidFill>
              <a:latin typeface="AngsanaUPC"/>
              <a:ea typeface="AngsanaUPC"/>
              <a:cs typeface="AngsanaUPC"/>
              <a:sym typeface="AngsanaUPC"/>
            </a:endParaRPr>
          </a:p>
          <a:p>
            <a:pPr marL="0" lvl="0" indent="0" algn="l" rtl="0">
              <a:lnSpc>
                <a:spcPct val="90000"/>
              </a:lnSpc>
              <a:spcBef>
                <a:spcPts val="1000"/>
              </a:spcBef>
              <a:spcAft>
                <a:spcPts val="0"/>
              </a:spcAft>
              <a:buClr>
                <a:schemeClr val="dk1"/>
              </a:buClr>
              <a:buSzPts val="2800"/>
              <a:buNone/>
            </a:pPr>
            <a:r>
              <a:rPr lang="en-US" sz="2500">
                <a:latin typeface="AngsanaUPC"/>
                <a:ea typeface="AngsanaUPC"/>
                <a:cs typeface="AngsanaUPC"/>
                <a:sym typeface="AngsanaUPC"/>
              </a:rPr>
              <a:t>Violence and harassment are attacks on :</a:t>
            </a:r>
            <a:endParaRPr sz="2500"/>
          </a:p>
          <a:p>
            <a:pPr marL="228600" lvl="0" indent="-209550" algn="l" rtl="0">
              <a:lnSpc>
                <a:spcPct val="90000"/>
              </a:lnSpc>
              <a:spcBef>
                <a:spcPts val="1000"/>
              </a:spcBef>
              <a:spcAft>
                <a:spcPts val="0"/>
              </a:spcAft>
              <a:buClr>
                <a:schemeClr val="dk1"/>
              </a:buClr>
              <a:buSzPts val="2500"/>
              <a:buChar char="•"/>
            </a:pPr>
            <a:r>
              <a:rPr lang="en-US" sz="2500">
                <a:latin typeface="AngsanaUPC"/>
                <a:ea typeface="AngsanaUPC"/>
                <a:cs typeface="AngsanaUPC"/>
                <a:sym typeface="AngsanaUPC"/>
              </a:rPr>
              <a:t>personal dignity;</a:t>
            </a:r>
            <a:endParaRPr sz="2500"/>
          </a:p>
          <a:p>
            <a:pPr marL="228600" lvl="0" indent="-209550" algn="l" rtl="0">
              <a:lnSpc>
                <a:spcPct val="90000"/>
              </a:lnSpc>
              <a:spcBef>
                <a:spcPts val="1000"/>
              </a:spcBef>
              <a:spcAft>
                <a:spcPts val="0"/>
              </a:spcAft>
              <a:buClr>
                <a:schemeClr val="dk1"/>
              </a:buClr>
              <a:buSzPts val="2500"/>
              <a:buChar char="•"/>
            </a:pPr>
            <a:r>
              <a:rPr lang="en-US" sz="2500">
                <a:latin typeface="AngsanaUPC"/>
                <a:ea typeface="AngsanaUPC"/>
                <a:cs typeface="AngsanaUPC"/>
                <a:sym typeface="AngsanaUPC"/>
              </a:rPr>
              <a:t> the right to equal and non-discriminatory treatment;</a:t>
            </a:r>
            <a:endParaRPr sz="2500"/>
          </a:p>
          <a:p>
            <a:pPr marL="228600" lvl="0" indent="-209550" algn="l" rtl="0">
              <a:lnSpc>
                <a:spcPct val="90000"/>
              </a:lnSpc>
              <a:spcBef>
                <a:spcPts val="1000"/>
              </a:spcBef>
              <a:spcAft>
                <a:spcPts val="0"/>
              </a:spcAft>
              <a:buClr>
                <a:schemeClr val="dk1"/>
              </a:buClr>
              <a:buSzPts val="2500"/>
              <a:buChar char="•"/>
            </a:pPr>
            <a:r>
              <a:rPr lang="en-US" sz="2500">
                <a:latin typeface="AngsanaUPC"/>
                <a:ea typeface="AngsanaUPC"/>
                <a:cs typeface="AngsanaUPC"/>
                <a:sym typeface="AngsanaUPC"/>
              </a:rPr>
              <a:t>a person’s health. </a:t>
            </a:r>
            <a:endParaRPr sz="2500">
              <a:latin typeface="AngsanaUPC"/>
              <a:ea typeface="AngsanaUPC"/>
              <a:cs typeface="AngsanaUPC"/>
              <a:sym typeface="AngsanaUPC"/>
            </a:endParaRPr>
          </a:p>
          <a:p>
            <a:pPr marL="0" lvl="0" indent="0" algn="l" rtl="0">
              <a:lnSpc>
                <a:spcPct val="90000"/>
              </a:lnSpc>
              <a:spcBef>
                <a:spcPts val="1000"/>
              </a:spcBef>
              <a:spcAft>
                <a:spcPts val="0"/>
              </a:spcAft>
              <a:buClr>
                <a:schemeClr val="dk1"/>
              </a:buClr>
              <a:buSzPts val="2800"/>
              <a:buNone/>
            </a:pPr>
            <a:r>
              <a:rPr lang="en-US" b="1">
                <a:latin typeface="AngsanaUPC"/>
                <a:ea typeface="AngsanaUPC"/>
                <a:cs typeface="AngsanaUPC"/>
                <a:sym typeface="AngsanaUPC"/>
              </a:rPr>
              <a:t>Reducing gender inequality  	 - 	   reducing harassment </a:t>
            </a:r>
            <a:br>
              <a:rPr lang="en-US" b="1">
                <a:latin typeface="AngsanaUPC"/>
                <a:ea typeface="AngsanaUPC"/>
                <a:cs typeface="AngsanaUPC"/>
                <a:sym typeface="AngsanaUPC"/>
              </a:rPr>
            </a:br>
            <a:r>
              <a:rPr lang="en-US" sz="2400">
                <a:latin typeface="AngsanaUPC"/>
                <a:ea typeface="AngsanaUPC"/>
                <a:cs typeface="AngsanaUPC"/>
                <a:sym typeface="AngsanaUPC"/>
              </a:rPr>
              <a:t>Closing the gap between genders – thus changing society’s embedded structures - has the flow-on effect of reducing the threat or risk of violence and harassment in the workplace. It includes:</a:t>
            </a:r>
            <a:endParaRPr sz="2400"/>
          </a:p>
          <a:p>
            <a:pPr marL="0" lvl="0" indent="0" algn="l" rtl="0">
              <a:lnSpc>
                <a:spcPct val="90000"/>
              </a:lnSpc>
              <a:spcBef>
                <a:spcPts val="1000"/>
              </a:spcBef>
              <a:spcAft>
                <a:spcPts val="0"/>
              </a:spcAft>
              <a:buClr>
                <a:schemeClr val="dk1"/>
              </a:buClr>
              <a:buSzPts val="2800"/>
              <a:buNone/>
            </a:pPr>
            <a:r>
              <a:rPr lang="en-US" sz="2400">
                <a:latin typeface="AngsanaUPC"/>
                <a:ea typeface="AngsanaUPC"/>
                <a:cs typeface="AngsanaUPC"/>
                <a:sym typeface="AngsanaUPC"/>
              </a:rPr>
              <a:t>* enforce equal pay; * good parental leave system, * universal public child care. </a:t>
            </a:r>
            <a:endParaRPr sz="2400"/>
          </a:p>
        </p:txBody>
      </p:sp>
      <p:pic>
        <p:nvPicPr>
          <p:cNvPr id="198" name="Google Shape;198;p10"/>
          <p:cNvPicPr preferRelativeResize="0"/>
          <p:nvPr/>
        </p:nvPicPr>
        <p:blipFill rotWithShape="1">
          <a:blip r:embed="rId3">
            <a:alphaModFix/>
          </a:blip>
          <a:srcRect/>
          <a:stretch/>
        </p:blipFill>
        <p:spPr>
          <a:xfrm>
            <a:off x="11244069" y="1205225"/>
            <a:ext cx="962159" cy="2057687"/>
          </a:xfrm>
          <a:prstGeom prst="rect">
            <a:avLst/>
          </a:prstGeom>
          <a:noFill/>
          <a:ln>
            <a:noFill/>
          </a:ln>
        </p:spPr>
      </p:pic>
      <p:pic>
        <p:nvPicPr>
          <p:cNvPr id="199" name="Google Shape;199;p10"/>
          <p:cNvPicPr preferRelativeResize="0"/>
          <p:nvPr/>
        </p:nvPicPr>
        <p:blipFill rotWithShape="1">
          <a:blip r:embed="rId4">
            <a:alphaModFix/>
          </a:blip>
          <a:srcRect/>
          <a:stretch/>
        </p:blipFill>
        <p:spPr>
          <a:xfrm>
            <a:off x="11172511" y="3115324"/>
            <a:ext cx="1076817" cy="2537451"/>
          </a:xfrm>
          <a:prstGeom prst="rect">
            <a:avLst/>
          </a:prstGeom>
          <a:noFill/>
          <a:ln>
            <a:noFill/>
          </a:ln>
        </p:spPr>
      </p:pic>
      <p:sp>
        <p:nvSpPr>
          <p:cNvPr id="200" name="Google Shape;200;p10"/>
          <p:cNvSpPr/>
          <p:nvPr/>
        </p:nvSpPr>
        <p:spPr>
          <a:xfrm>
            <a:off x="8023744" y="2850968"/>
            <a:ext cx="3383400" cy="1156200"/>
          </a:xfrm>
          <a:prstGeom prst="roundRect">
            <a:avLst>
              <a:gd name="adj" fmla="val 16667"/>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70C0"/>
                </a:solidFill>
                <a:latin typeface="AngsanaUPC"/>
                <a:ea typeface="AngsanaUPC"/>
                <a:cs typeface="AngsanaUPC"/>
                <a:sym typeface="AngsanaUPC"/>
              </a:rPr>
              <a:t>Workers affected by it feel insecure </a:t>
            </a:r>
            <a:endParaRPr sz="1200" b="0" i="0" u="none" strike="noStrike" cap="none">
              <a:solidFill>
                <a:srgbClr val="000000"/>
              </a:solidFill>
              <a:latin typeface="Arial"/>
              <a:ea typeface="Arial"/>
              <a:cs typeface="Arial"/>
              <a:sym typeface="Arial"/>
            </a:endParaRPr>
          </a:p>
        </p:txBody>
      </p:sp>
      <p:sp>
        <p:nvSpPr>
          <p:cNvPr id="201" name="Google Shape;201;p10"/>
          <p:cNvSpPr/>
          <p:nvPr/>
        </p:nvSpPr>
        <p:spPr>
          <a:xfrm>
            <a:off x="4373477" y="4660311"/>
            <a:ext cx="717300" cy="287400"/>
          </a:xfrm>
          <a:prstGeom prst="notched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1"/>
          <p:cNvSpPr txBox="1">
            <a:spLocks noGrp="1"/>
          </p:cNvSpPr>
          <p:nvPr>
            <p:ph type="title"/>
          </p:nvPr>
        </p:nvSpPr>
        <p:spPr>
          <a:xfrm>
            <a:off x="838200" y="365126"/>
            <a:ext cx="10954732" cy="1077176"/>
          </a:xfrm>
          <a:prstGeom prst="rect">
            <a:avLst/>
          </a:prstGeom>
          <a:solidFill>
            <a:srgbClr val="8DA9D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AngsanaUPC"/>
              <a:buNone/>
            </a:pPr>
            <a:r>
              <a:rPr lang="en-US" sz="4000" b="1">
                <a:solidFill>
                  <a:schemeClr val="lt1"/>
                </a:solidFill>
                <a:latin typeface="AngsanaUPC"/>
                <a:ea typeface="AngsanaUPC"/>
                <a:cs typeface="AngsanaUPC"/>
                <a:sym typeface="AngsanaUPC"/>
              </a:rPr>
              <a:t>The most common forms of violence at work that women face:</a:t>
            </a:r>
            <a:endParaRPr sz="4000" b="1">
              <a:latin typeface="AngsanaUPC"/>
              <a:ea typeface="AngsanaUPC"/>
              <a:cs typeface="AngsanaUPC"/>
              <a:sym typeface="AngsanaUPC"/>
            </a:endParaRPr>
          </a:p>
        </p:txBody>
      </p:sp>
      <p:sp>
        <p:nvSpPr>
          <p:cNvPr id="208" name="Google Shape;208;p11"/>
          <p:cNvSpPr txBox="1">
            <a:spLocks noGrp="1"/>
          </p:cNvSpPr>
          <p:nvPr>
            <p:ph type="body" idx="1"/>
          </p:nvPr>
        </p:nvSpPr>
        <p:spPr>
          <a:xfrm>
            <a:off x="838200" y="1515525"/>
            <a:ext cx="10744200" cy="51978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Font typeface="Noto Sans Symbols"/>
              <a:buChar char="❑"/>
            </a:pPr>
            <a:r>
              <a:rPr lang="en-US">
                <a:latin typeface="AngsanaUPC"/>
                <a:ea typeface="AngsanaUPC"/>
                <a:cs typeface="AngsanaUPC"/>
                <a:sym typeface="AngsanaUPC"/>
              </a:rPr>
              <a:t> </a:t>
            </a:r>
            <a:r>
              <a:rPr lang="en-US" sz="2100" b="1">
                <a:solidFill>
                  <a:schemeClr val="accent5"/>
                </a:solidFill>
                <a:latin typeface="AngsanaUPC"/>
                <a:ea typeface="AngsanaUPC"/>
                <a:cs typeface="AngsanaUPC"/>
                <a:sym typeface="AngsanaUPC"/>
              </a:rPr>
              <a:t>Sexual harassment</a:t>
            </a:r>
            <a:endParaRPr sz="2100" b="1">
              <a:solidFill>
                <a:schemeClr val="accent5"/>
              </a:solidFill>
              <a:latin typeface="AngsanaUPC"/>
              <a:ea typeface="AngsanaUPC"/>
              <a:cs typeface="AngsanaUPC"/>
              <a:sym typeface="AngsanaUPC"/>
            </a:endParaRPr>
          </a:p>
          <a:p>
            <a:pPr marL="457200" lvl="1" indent="0" algn="l" rtl="0">
              <a:lnSpc>
                <a:spcPct val="90000"/>
              </a:lnSpc>
              <a:spcBef>
                <a:spcPts val="500"/>
              </a:spcBef>
              <a:spcAft>
                <a:spcPts val="0"/>
              </a:spcAft>
              <a:buClr>
                <a:schemeClr val="dk1"/>
              </a:buClr>
              <a:buSzPts val="2800"/>
              <a:buNone/>
            </a:pPr>
            <a:r>
              <a:rPr lang="en-US" sz="2100" u="sng">
                <a:solidFill>
                  <a:schemeClr val="hlink"/>
                </a:solidFill>
                <a:latin typeface="AngsanaUPC"/>
                <a:ea typeface="AngsanaUPC"/>
                <a:cs typeface="AngsanaUPC"/>
                <a:sym typeface="AngsanaUPC"/>
                <a:hlinkClick r:id="rId3"/>
              </a:rPr>
              <a:t>74% - 75% of women have experienced it</a:t>
            </a:r>
            <a:r>
              <a:rPr lang="en-US" sz="2100">
                <a:latin typeface="AngsanaUPC"/>
                <a:ea typeface="AngsanaUPC"/>
                <a:cs typeface="AngsanaUPC"/>
                <a:sym typeface="AngsanaUPC"/>
              </a:rPr>
              <a:t> at some time in their lives (study carried out in 2014 by the European Union Agency for Fundamental Rights,  FRA);</a:t>
            </a:r>
            <a:endParaRPr sz="2100"/>
          </a:p>
          <a:p>
            <a:pPr marL="1143000" lvl="2" indent="-184150" algn="l" rtl="0">
              <a:lnSpc>
                <a:spcPct val="90000"/>
              </a:lnSpc>
              <a:spcBef>
                <a:spcPts val="500"/>
              </a:spcBef>
              <a:spcAft>
                <a:spcPts val="0"/>
              </a:spcAft>
              <a:buClr>
                <a:schemeClr val="dk1"/>
              </a:buClr>
              <a:buSzPts val="2100"/>
              <a:buFont typeface="Noto Sans Symbols"/>
              <a:buChar char="⮚"/>
            </a:pPr>
            <a:r>
              <a:rPr lang="en-US" sz="2100" b="1">
                <a:latin typeface="AngsanaUPC"/>
                <a:ea typeface="AngsanaUPC"/>
                <a:cs typeface="AngsanaUPC"/>
                <a:sym typeface="AngsanaUPC"/>
              </a:rPr>
              <a:t>Quid pro quo </a:t>
            </a:r>
            <a:r>
              <a:rPr lang="en-US" sz="2100">
                <a:latin typeface="AngsanaUPC"/>
                <a:ea typeface="AngsanaUPC"/>
                <a:cs typeface="AngsanaUPC"/>
                <a:sym typeface="AngsanaUPC"/>
              </a:rPr>
              <a:t>- an employee faces pressure to engage in sexual activity in exchange for </a:t>
            </a:r>
            <a:r>
              <a:rPr lang="en-US" sz="2100" b="1">
                <a:latin typeface="AngsanaUPC"/>
                <a:ea typeface="AngsanaUPC"/>
                <a:cs typeface="AngsanaUPC"/>
                <a:sym typeface="AngsanaUPC"/>
              </a:rPr>
              <a:t>preferential treatment</a:t>
            </a:r>
            <a:r>
              <a:rPr lang="en-US" sz="2100">
                <a:latin typeface="AngsanaUPC"/>
                <a:ea typeface="AngsanaUPC"/>
                <a:cs typeface="AngsanaUPC"/>
                <a:sym typeface="AngsanaUPC"/>
              </a:rPr>
              <a:t> - promotions, job retention or other employee benefits.</a:t>
            </a:r>
            <a:endParaRPr sz="2100">
              <a:latin typeface="AngsanaUPC"/>
              <a:ea typeface="AngsanaUPC"/>
              <a:cs typeface="AngsanaUPC"/>
              <a:sym typeface="AngsanaUPC"/>
            </a:endParaRPr>
          </a:p>
          <a:p>
            <a:pPr marL="1143000" lvl="2" indent="-184150" algn="l" rtl="0">
              <a:lnSpc>
                <a:spcPct val="90000"/>
              </a:lnSpc>
              <a:spcBef>
                <a:spcPts val="500"/>
              </a:spcBef>
              <a:spcAft>
                <a:spcPts val="0"/>
              </a:spcAft>
              <a:buClr>
                <a:schemeClr val="dk1"/>
              </a:buClr>
              <a:buSzPts val="2100"/>
              <a:buFont typeface="Noto Sans Symbols"/>
              <a:buChar char="⮚"/>
            </a:pPr>
            <a:r>
              <a:rPr lang="en-US" sz="2100" b="1">
                <a:latin typeface="AngsanaUPC"/>
                <a:ea typeface="AngsanaUPC"/>
                <a:cs typeface="AngsanaUPC"/>
                <a:sym typeface="AngsanaUPC"/>
              </a:rPr>
              <a:t>Hostile work environment </a:t>
            </a:r>
            <a:r>
              <a:rPr lang="en-US" sz="2100">
                <a:latin typeface="AngsanaUPC"/>
                <a:ea typeface="AngsanaUPC"/>
                <a:cs typeface="AngsanaUPC"/>
                <a:sym typeface="AngsanaUPC"/>
              </a:rPr>
              <a:t>- sexual advances, jokes or comments that cause an employee to feel intimidated or threatened; isolated incidences of rape or sexual assault.</a:t>
            </a:r>
            <a:endParaRPr sz="2100">
              <a:latin typeface="AngsanaUPC"/>
              <a:ea typeface="AngsanaUPC"/>
              <a:cs typeface="AngsanaUPC"/>
              <a:sym typeface="AngsanaUPC"/>
            </a:endParaRPr>
          </a:p>
          <a:p>
            <a:pPr marL="228600" lvl="0" indent="-184150" algn="l" rtl="0">
              <a:lnSpc>
                <a:spcPct val="90000"/>
              </a:lnSpc>
              <a:spcBef>
                <a:spcPts val="1000"/>
              </a:spcBef>
              <a:spcAft>
                <a:spcPts val="0"/>
              </a:spcAft>
              <a:buClr>
                <a:schemeClr val="dk1"/>
              </a:buClr>
              <a:buSzPts val="2100"/>
              <a:buFont typeface="Noto Sans Symbols"/>
              <a:buChar char="❑"/>
            </a:pPr>
            <a:r>
              <a:rPr lang="en-US" sz="2100" u="sng">
                <a:solidFill>
                  <a:schemeClr val="hlink"/>
                </a:solidFill>
                <a:latin typeface="AngsanaUPC"/>
                <a:ea typeface="AngsanaUPC"/>
                <a:cs typeface="AngsanaUPC"/>
                <a:sym typeface="AngsanaUPC"/>
                <a:hlinkClick r:id="rId4"/>
              </a:rPr>
              <a:t> </a:t>
            </a:r>
            <a:r>
              <a:rPr lang="en-US" sz="2100" b="1" u="sng">
                <a:solidFill>
                  <a:schemeClr val="accent1"/>
                </a:solidFill>
                <a:latin typeface="AngsanaUPC"/>
                <a:ea typeface="AngsanaUPC"/>
                <a:cs typeface="AngsanaUPC"/>
                <a:sym typeface="AngsanaUPC"/>
                <a:hlinkClick r:id="rId4">
                  <a:extLst>
                    <a:ext uri="{A12FA001-AC4F-418D-AE19-62706E023703}">
                      <ahyp:hlinkClr xmlns:ahyp="http://schemas.microsoft.com/office/drawing/2018/hyperlinkcolor" val="tx"/>
                    </a:ext>
                  </a:extLst>
                </a:hlinkClick>
              </a:rPr>
              <a:t>Wage gap</a:t>
            </a:r>
            <a:r>
              <a:rPr lang="en-US" sz="2100" u="sng">
                <a:latin typeface="AngsanaUPC"/>
                <a:ea typeface="AngsanaUPC"/>
                <a:cs typeface="AngsanaUPC"/>
                <a:sym typeface="AngsanaUPC"/>
              </a:rPr>
              <a:t> </a:t>
            </a:r>
            <a:r>
              <a:rPr lang="en-US" sz="2100">
                <a:latin typeface="AngsanaUPC"/>
                <a:ea typeface="AngsanaUPC"/>
                <a:cs typeface="AngsanaUPC"/>
                <a:sym typeface="AngsanaUPC"/>
              </a:rPr>
              <a:t>–  23% worldwide (International Labor Organization, ILO); </a:t>
            </a:r>
            <a:endParaRPr sz="2100"/>
          </a:p>
          <a:p>
            <a:pPr marL="228600" lvl="0" indent="-184150" algn="l" rtl="0">
              <a:lnSpc>
                <a:spcPct val="90000"/>
              </a:lnSpc>
              <a:spcBef>
                <a:spcPts val="1000"/>
              </a:spcBef>
              <a:spcAft>
                <a:spcPts val="0"/>
              </a:spcAft>
              <a:buClr>
                <a:schemeClr val="dk1"/>
              </a:buClr>
              <a:buSzPts val="2100"/>
              <a:buFont typeface="Noto Sans Symbols"/>
              <a:buChar char="❑"/>
            </a:pPr>
            <a:r>
              <a:rPr lang="en-US" sz="2100">
                <a:latin typeface="AngsanaUPC"/>
                <a:ea typeface="AngsanaUPC"/>
                <a:cs typeface="AngsanaUPC"/>
                <a:sym typeface="AngsanaUPC"/>
              </a:rPr>
              <a:t> </a:t>
            </a:r>
            <a:r>
              <a:rPr lang="en-US" sz="2100" b="1">
                <a:solidFill>
                  <a:schemeClr val="accent1"/>
                </a:solidFill>
                <a:latin typeface="AngsanaUPC"/>
                <a:ea typeface="AngsanaUPC"/>
                <a:cs typeface="AngsanaUPC"/>
                <a:sym typeface="AngsanaUPC"/>
              </a:rPr>
              <a:t>Maternity harassment </a:t>
            </a:r>
            <a:r>
              <a:rPr lang="en-US" sz="2100">
                <a:latin typeface="AngsanaUPC"/>
                <a:ea typeface="AngsanaUPC"/>
                <a:cs typeface="AngsanaUPC"/>
                <a:sym typeface="AngsanaUPC"/>
              </a:rPr>
              <a:t>– occurs when woman are made to feel uncomfortable about their pregnancies;</a:t>
            </a:r>
            <a:endParaRPr sz="2100"/>
          </a:p>
          <a:p>
            <a:pPr marL="228600" lvl="0" indent="-184150" algn="l" rtl="0">
              <a:lnSpc>
                <a:spcPct val="90000"/>
              </a:lnSpc>
              <a:spcBef>
                <a:spcPts val="1000"/>
              </a:spcBef>
              <a:spcAft>
                <a:spcPts val="0"/>
              </a:spcAft>
              <a:buClr>
                <a:schemeClr val="dk1"/>
              </a:buClr>
              <a:buSzPts val="2100"/>
              <a:buFont typeface="Noto Sans Symbols"/>
              <a:buChar char="❑"/>
            </a:pPr>
            <a:r>
              <a:rPr lang="en-US" sz="2100">
                <a:latin typeface="AngsanaUPC"/>
                <a:ea typeface="AngsanaUPC"/>
                <a:cs typeface="AngsanaUPC"/>
                <a:sym typeface="AngsanaUPC"/>
              </a:rPr>
              <a:t> </a:t>
            </a:r>
            <a:r>
              <a:rPr lang="en-US" sz="2100" b="1">
                <a:solidFill>
                  <a:schemeClr val="accent1"/>
                </a:solidFill>
                <a:latin typeface="AngsanaUPC"/>
                <a:ea typeface="AngsanaUPC"/>
                <a:cs typeface="AngsanaUPC"/>
                <a:sym typeface="AngsanaUPC"/>
              </a:rPr>
              <a:t>Psychological abuse.</a:t>
            </a:r>
            <a:endParaRPr sz="2100"/>
          </a:p>
          <a:p>
            <a:pPr marL="0" lvl="0" indent="0" algn="l" rtl="0">
              <a:lnSpc>
                <a:spcPct val="90000"/>
              </a:lnSpc>
              <a:spcBef>
                <a:spcPts val="1000"/>
              </a:spcBef>
              <a:spcAft>
                <a:spcPts val="0"/>
              </a:spcAft>
              <a:buClr>
                <a:schemeClr val="accent5"/>
              </a:buClr>
              <a:buSzPts val="2800"/>
              <a:buNone/>
            </a:pPr>
            <a:r>
              <a:rPr lang="en-US" sz="2100" i="1">
                <a:solidFill>
                  <a:schemeClr val="accent5"/>
                </a:solidFill>
                <a:latin typeface="AngsanaUPC"/>
                <a:ea typeface="AngsanaUPC"/>
                <a:cs typeface="AngsanaUPC"/>
                <a:sym typeface="AngsanaUPC"/>
              </a:rPr>
              <a:t>Violence in the workplace is a reality that millions of women constantly live with around the world. </a:t>
            </a:r>
            <a:endParaRPr sz="2100" i="1">
              <a:solidFill>
                <a:schemeClr val="accent5"/>
              </a:solidFill>
              <a:latin typeface="AngsanaUPC"/>
              <a:ea typeface="AngsanaUPC"/>
              <a:cs typeface="AngsanaUPC"/>
              <a:sym typeface="AngsanaUPC"/>
            </a:endParaRPr>
          </a:p>
          <a:p>
            <a:pPr marL="228600" lvl="0" indent="-50800" algn="l" rtl="0">
              <a:lnSpc>
                <a:spcPct val="90000"/>
              </a:lnSpc>
              <a:spcBef>
                <a:spcPts val="1000"/>
              </a:spcBef>
              <a:spcAft>
                <a:spcPts val="0"/>
              </a:spcAft>
              <a:buClr>
                <a:schemeClr val="dk1"/>
              </a:buClr>
              <a:buSzPts val="2800"/>
              <a:buNone/>
            </a:pPr>
            <a:r>
              <a:rPr lang="en-US" sz="6000">
                <a:solidFill>
                  <a:srgbClr val="FF0000"/>
                </a:solidFill>
                <a:latin typeface="AngsanaUPC"/>
                <a:ea typeface="AngsanaUPC"/>
                <a:cs typeface="AngsanaUPC"/>
                <a:sym typeface="AngsanaUPC"/>
              </a:rPr>
              <a:t>Waching  VIDEO, minutes 2.53 - till the end</a:t>
            </a:r>
            <a:endParaRPr sz="6000">
              <a:solidFill>
                <a:srgbClr val="FF0000"/>
              </a:solidFill>
              <a:latin typeface="AngsanaUPC"/>
              <a:ea typeface="AngsanaUPC"/>
              <a:cs typeface="AngsanaUPC"/>
              <a:sym typeface="AngsanaUPC"/>
            </a:endParaRPr>
          </a:p>
        </p:txBody>
      </p:sp>
      <p:pic>
        <p:nvPicPr>
          <p:cNvPr id="209" name="Google Shape;209;p11"/>
          <p:cNvPicPr preferRelativeResize="0"/>
          <p:nvPr/>
        </p:nvPicPr>
        <p:blipFill rotWithShape="1">
          <a:blip r:embed="rId5">
            <a:alphaModFix/>
          </a:blip>
          <a:srcRect/>
          <a:stretch/>
        </p:blipFill>
        <p:spPr>
          <a:xfrm>
            <a:off x="11229841" y="4313634"/>
            <a:ext cx="962159" cy="20576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2"/>
          <p:cNvSpPr txBox="1">
            <a:spLocks noGrp="1"/>
          </p:cNvSpPr>
          <p:nvPr>
            <p:ph type="title"/>
          </p:nvPr>
        </p:nvSpPr>
        <p:spPr>
          <a:xfrm>
            <a:off x="296441" y="103955"/>
            <a:ext cx="10515600" cy="1325563"/>
          </a:xfrm>
          <a:prstGeom prst="rect">
            <a:avLst/>
          </a:prstGeom>
          <a:solidFill>
            <a:srgbClr val="8DA9DB"/>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AngsanaUPC"/>
              <a:buNone/>
            </a:pPr>
            <a:r>
              <a:rPr lang="en-US" sz="4000" b="1">
                <a:solidFill>
                  <a:schemeClr val="lt1"/>
                </a:solidFill>
                <a:latin typeface="AngsanaUPC"/>
                <a:ea typeface="AngsanaUPC"/>
                <a:cs typeface="AngsanaUPC"/>
                <a:sym typeface="AngsanaUPC"/>
              </a:rPr>
              <a:t>Sexual Harassment Forms</a:t>
            </a:r>
            <a:endParaRPr/>
          </a:p>
        </p:txBody>
      </p:sp>
      <p:pic>
        <p:nvPicPr>
          <p:cNvPr id="216" name="Google Shape;216;p12" descr="Uploaded image"/>
          <p:cNvPicPr preferRelativeResize="0">
            <a:picLocks noGrp="1"/>
          </p:cNvPicPr>
          <p:nvPr>
            <p:ph type="body" idx="1"/>
          </p:nvPr>
        </p:nvPicPr>
        <p:blipFill rotWithShape="1">
          <a:blip r:embed="rId3">
            <a:alphaModFix/>
          </a:blip>
          <a:srcRect/>
          <a:stretch/>
        </p:blipFill>
        <p:spPr>
          <a:xfrm>
            <a:off x="6099760" y="2811304"/>
            <a:ext cx="6092240" cy="4063524"/>
          </a:xfrm>
          <a:prstGeom prst="rect">
            <a:avLst/>
          </a:prstGeom>
          <a:noFill/>
          <a:ln>
            <a:noFill/>
          </a:ln>
        </p:spPr>
      </p:pic>
      <p:sp>
        <p:nvSpPr>
          <p:cNvPr id="217" name="Google Shape;217;p12"/>
          <p:cNvSpPr/>
          <p:nvPr/>
        </p:nvSpPr>
        <p:spPr>
          <a:xfrm>
            <a:off x="609599" y="1614713"/>
            <a:ext cx="5224041" cy="39703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1F1F1F"/>
              </a:solidFill>
              <a:latin typeface="AngsanaUPC"/>
              <a:ea typeface="AngsanaUPC"/>
              <a:cs typeface="AngsanaUPC"/>
              <a:sym typeface="AngsanaUPC"/>
            </a:endParaRPr>
          </a:p>
          <a:p>
            <a:pPr marL="285750" marR="0" lvl="0" indent="-285750" algn="l" rtl="0">
              <a:lnSpc>
                <a:spcPct val="100000"/>
              </a:lnSpc>
              <a:spcBef>
                <a:spcPts val="0"/>
              </a:spcBef>
              <a:spcAft>
                <a:spcPts val="0"/>
              </a:spcAft>
              <a:buClr>
                <a:srgbClr val="1F1F1F"/>
              </a:buClr>
              <a:buSzPts val="2800"/>
              <a:buFont typeface="Noto Sans Symbols"/>
              <a:buChar char="❑"/>
            </a:pPr>
            <a:r>
              <a:rPr lang="en-US" sz="2800" b="0" i="0" u="none" strike="noStrike" cap="none">
                <a:solidFill>
                  <a:srgbClr val="1F1F1F"/>
                </a:solidFill>
                <a:latin typeface="AngsanaUPC"/>
                <a:ea typeface="AngsanaUPC"/>
                <a:cs typeface="AngsanaUPC"/>
                <a:sym typeface="AngsanaUPC"/>
              </a:rPr>
              <a:t>Unwelcome sexual advances</a:t>
            </a:r>
            <a:endParaRPr sz="2800" b="0" i="0" u="none" strike="noStrike" cap="none">
              <a:solidFill>
                <a:srgbClr val="1F1F1F"/>
              </a:solidFill>
              <a:latin typeface="AngsanaUPC"/>
              <a:ea typeface="AngsanaUPC"/>
              <a:cs typeface="AngsanaUPC"/>
              <a:sym typeface="AngsanaUPC"/>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1F1F1F"/>
              </a:solidFill>
              <a:latin typeface="AngsanaUPC"/>
              <a:ea typeface="AngsanaUPC"/>
              <a:cs typeface="AngsanaUPC"/>
              <a:sym typeface="AngsanaUPC"/>
            </a:endParaRPr>
          </a:p>
          <a:p>
            <a:pPr marL="285750" marR="0" lvl="0" indent="-285750" algn="l" rtl="0">
              <a:lnSpc>
                <a:spcPct val="100000"/>
              </a:lnSpc>
              <a:spcBef>
                <a:spcPts val="0"/>
              </a:spcBef>
              <a:spcAft>
                <a:spcPts val="0"/>
              </a:spcAft>
              <a:buClr>
                <a:srgbClr val="1F1F1F"/>
              </a:buClr>
              <a:buSzPts val="2800"/>
              <a:buFont typeface="Noto Sans Symbols"/>
              <a:buChar char="❑"/>
            </a:pPr>
            <a:r>
              <a:rPr lang="en-US" sz="2800" b="0" i="0" u="none" strike="noStrike" cap="none">
                <a:solidFill>
                  <a:srgbClr val="1F1F1F"/>
                </a:solidFill>
                <a:latin typeface="AngsanaUPC"/>
                <a:ea typeface="AngsanaUPC"/>
                <a:cs typeface="AngsanaUPC"/>
                <a:sym typeface="AngsanaUPC"/>
              </a:rPr>
              <a:t>Requests for sexual favors</a:t>
            </a:r>
            <a:endParaRPr sz="2800" b="0" i="0" u="none" strike="noStrike" cap="none">
              <a:solidFill>
                <a:srgbClr val="1F1F1F"/>
              </a:solidFill>
              <a:latin typeface="AngsanaUPC"/>
              <a:ea typeface="AngsanaUPC"/>
              <a:cs typeface="AngsanaUPC"/>
              <a:sym typeface="AngsanaUPC"/>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1F1F1F"/>
              </a:solidFill>
              <a:latin typeface="AngsanaUPC"/>
              <a:ea typeface="AngsanaUPC"/>
              <a:cs typeface="AngsanaUPC"/>
              <a:sym typeface="AngsanaUPC"/>
            </a:endParaRPr>
          </a:p>
          <a:p>
            <a:pPr marL="285750" marR="0" lvl="0" indent="-285750" algn="l" rtl="0">
              <a:lnSpc>
                <a:spcPct val="100000"/>
              </a:lnSpc>
              <a:spcBef>
                <a:spcPts val="0"/>
              </a:spcBef>
              <a:spcAft>
                <a:spcPts val="0"/>
              </a:spcAft>
              <a:buClr>
                <a:srgbClr val="1F1F1F"/>
              </a:buClr>
              <a:buSzPts val="2800"/>
              <a:buFont typeface="Noto Sans Symbols"/>
              <a:buChar char="❑"/>
            </a:pPr>
            <a:r>
              <a:rPr lang="en-US" sz="2800" b="0" i="0" u="none" strike="noStrike" cap="none">
                <a:solidFill>
                  <a:srgbClr val="1F1F1F"/>
                </a:solidFill>
                <a:latin typeface="AngsanaUPC"/>
                <a:ea typeface="AngsanaUPC"/>
                <a:cs typeface="AngsanaUPC"/>
                <a:sym typeface="AngsanaUPC"/>
              </a:rPr>
              <a:t>Verbal or physical</a:t>
            </a:r>
            <a:endParaRPr sz="2800" b="0" i="0" u="none" strike="noStrike" cap="none">
              <a:solidFill>
                <a:srgbClr val="1F1F1F"/>
              </a:solidFill>
              <a:latin typeface="AngsanaUPC"/>
              <a:ea typeface="AngsanaUPC"/>
              <a:cs typeface="AngsanaUPC"/>
              <a:sym typeface="AngsanaUPC"/>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1F1F1F"/>
                </a:solidFill>
                <a:latin typeface="AngsanaUPC"/>
                <a:ea typeface="AngsanaUPC"/>
                <a:cs typeface="AngsanaUPC"/>
                <a:sym typeface="AngsanaUPC"/>
              </a:rPr>
              <a:t> harassment of a sexual nature</a:t>
            </a:r>
            <a:endParaRPr sz="2800" b="0" i="0" u="none" strike="noStrike" cap="none">
              <a:solidFill>
                <a:srgbClr val="1F1F1F"/>
              </a:solidFill>
              <a:latin typeface="AngsanaUPC"/>
              <a:ea typeface="AngsanaUPC"/>
              <a:cs typeface="AngsanaUPC"/>
              <a:sym typeface="AngsanaUPC"/>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1F1F1F"/>
              </a:solidFill>
              <a:latin typeface="AngsanaUPC"/>
              <a:ea typeface="AngsanaUPC"/>
              <a:cs typeface="AngsanaUPC"/>
              <a:sym typeface="AngsanaUPC"/>
            </a:endParaRPr>
          </a:p>
          <a:p>
            <a:pPr marL="285750" marR="0" lvl="0" indent="-285750" algn="l" rtl="0">
              <a:lnSpc>
                <a:spcPct val="100000"/>
              </a:lnSpc>
              <a:spcBef>
                <a:spcPts val="0"/>
              </a:spcBef>
              <a:spcAft>
                <a:spcPts val="0"/>
              </a:spcAft>
              <a:buClr>
                <a:srgbClr val="1F1F1F"/>
              </a:buClr>
              <a:buSzPts val="2800"/>
              <a:buFont typeface="Noto Sans Symbols"/>
              <a:buChar char="❑"/>
            </a:pPr>
            <a:r>
              <a:rPr lang="en-US" sz="2800" b="0" i="0" u="none" strike="noStrike" cap="none">
                <a:solidFill>
                  <a:srgbClr val="1F1F1F"/>
                </a:solidFill>
                <a:latin typeface="AngsanaUPC"/>
                <a:ea typeface="AngsanaUPC"/>
                <a:cs typeface="AngsanaUPC"/>
                <a:sym typeface="AngsanaUPC"/>
              </a:rPr>
              <a:t>Offensive remarks about a person’s sex</a:t>
            </a:r>
            <a:endParaRPr sz="2800" b="0" i="0" u="none" strike="noStrike" cap="none">
              <a:solidFill>
                <a:srgbClr val="1F1F1F"/>
              </a:solidFill>
              <a:latin typeface="AngsanaUPC"/>
              <a:ea typeface="AngsanaUPC"/>
              <a:cs typeface="AngsanaUPC"/>
              <a:sym typeface="AngsanaUP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24" name="Google Shape;224;p13"/>
          <p:cNvPicPr preferRelativeResize="0">
            <a:picLocks noGrp="1"/>
          </p:cNvPicPr>
          <p:nvPr>
            <p:ph type="body" idx="1"/>
          </p:nvPr>
        </p:nvPicPr>
        <p:blipFill rotWithShape="1">
          <a:blip r:embed="rId3">
            <a:alphaModFix/>
          </a:blip>
          <a:srcRect/>
          <a:stretch/>
        </p:blipFill>
        <p:spPr>
          <a:xfrm>
            <a:off x="129202" y="518449"/>
            <a:ext cx="11933596" cy="5359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4"/>
          <p:cNvSpPr txBox="1">
            <a:spLocks noGrp="1"/>
          </p:cNvSpPr>
          <p:nvPr>
            <p:ph type="title"/>
          </p:nvPr>
        </p:nvSpPr>
        <p:spPr>
          <a:xfrm>
            <a:off x="596900" y="365125"/>
            <a:ext cx="11087100" cy="981075"/>
          </a:xfrm>
          <a:prstGeom prst="rect">
            <a:avLst/>
          </a:prstGeom>
          <a:solidFill>
            <a:srgbClr val="8DA9DB"/>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AngsanaUPC"/>
              <a:buNone/>
            </a:pPr>
            <a:r>
              <a:rPr lang="en-US" sz="4000" b="1">
                <a:solidFill>
                  <a:schemeClr val="lt1"/>
                </a:solidFill>
                <a:latin typeface="AngsanaUPC"/>
                <a:ea typeface="AngsanaUPC"/>
                <a:cs typeface="AngsanaUPC"/>
                <a:sym typeface="AngsanaUPC"/>
              </a:rPr>
              <a:t>5 Measures to combat Sexual Harassment in the Company</a:t>
            </a:r>
            <a:endParaRPr sz="4000">
              <a:latin typeface="AngsanaUPC"/>
              <a:ea typeface="AngsanaUPC"/>
              <a:cs typeface="AngsanaUPC"/>
              <a:sym typeface="AngsanaUPC"/>
            </a:endParaRPr>
          </a:p>
        </p:txBody>
      </p:sp>
      <p:sp>
        <p:nvSpPr>
          <p:cNvPr id="231" name="Google Shape;231;p14"/>
          <p:cNvSpPr txBox="1">
            <a:spLocks noGrp="1"/>
          </p:cNvSpPr>
          <p:nvPr>
            <p:ph type="body" idx="1"/>
          </p:nvPr>
        </p:nvSpPr>
        <p:spPr>
          <a:xfrm>
            <a:off x="603300" y="1653875"/>
            <a:ext cx="10985400" cy="4831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50000"/>
              </a:lnSpc>
              <a:spcBef>
                <a:spcPts val="0"/>
              </a:spcBef>
              <a:spcAft>
                <a:spcPts val="0"/>
              </a:spcAft>
              <a:buClr>
                <a:schemeClr val="dk1"/>
              </a:buClr>
              <a:buSzPct val="103703"/>
              <a:buNone/>
            </a:pPr>
            <a:r>
              <a:rPr lang="en-US" sz="2700" b="1">
                <a:latin typeface="AngsanaUPC"/>
                <a:ea typeface="AngsanaUPC"/>
                <a:cs typeface="AngsanaUPC"/>
                <a:sym typeface="AngsanaUPC"/>
              </a:rPr>
              <a:t>1. 	Involve Management</a:t>
            </a:r>
            <a:endParaRPr sz="2700" b="1">
              <a:latin typeface="AngsanaUPC"/>
              <a:ea typeface="AngsanaUPC"/>
              <a:cs typeface="AngsanaUPC"/>
              <a:sym typeface="AngsanaUPC"/>
            </a:endParaRPr>
          </a:p>
          <a:p>
            <a:pPr marL="685800" lvl="1" indent="-183704" algn="l" rtl="0">
              <a:lnSpc>
                <a:spcPct val="150000"/>
              </a:lnSpc>
              <a:spcBef>
                <a:spcPts val="500"/>
              </a:spcBef>
              <a:spcAft>
                <a:spcPts val="0"/>
              </a:spcAft>
              <a:buClr>
                <a:schemeClr val="dk1"/>
              </a:buClr>
              <a:buSzPct val="100000"/>
              <a:buChar char="•"/>
            </a:pPr>
            <a:r>
              <a:rPr lang="en-US" sz="2700">
                <a:latin typeface="AngsanaUPC"/>
                <a:ea typeface="AngsanaUPC"/>
                <a:cs typeface="AngsanaUPC"/>
                <a:sym typeface="AngsanaUPC"/>
              </a:rPr>
              <a:t>The CEO and Board demonstrate that the company has a zero-tolerance approach to harassment.</a:t>
            </a:r>
            <a:endParaRPr sz="2700">
              <a:latin typeface="AngsanaUPC"/>
              <a:ea typeface="AngsanaUPC"/>
              <a:cs typeface="AngsanaUPC"/>
              <a:sym typeface="AngsanaUPC"/>
            </a:endParaRPr>
          </a:p>
          <a:p>
            <a:pPr marL="685800" lvl="1" indent="-183704" algn="l" rtl="0">
              <a:lnSpc>
                <a:spcPct val="150000"/>
              </a:lnSpc>
              <a:spcBef>
                <a:spcPts val="500"/>
              </a:spcBef>
              <a:spcAft>
                <a:spcPts val="0"/>
              </a:spcAft>
              <a:buClr>
                <a:schemeClr val="dk1"/>
              </a:buClr>
              <a:buSzPct val="100000"/>
              <a:buChar char="•"/>
            </a:pPr>
            <a:r>
              <a:rPr lang="en-US" sz="2700">
                <a:latin typeface="AngsanaUPC"/>
                <a:ea typeface="AngsanaUPC"/>
                <a:cs typeface="AngsanaUPC"/>
                <a:sym typeface="AngsanaUPC"/>
              </a:rPr>
              <a:t>punishment for harassment applies equally across the organization, regardless of employee status.</a:t>
            </a:r>
            <a:endParaRPr sz="2300"/>
          </a:p>
          <a:p>
            <a:pPr marL="0" lvl="0" indent="0" algn="l" rtl="0">
              <a:lnSpc>
                <a:spcPct val="150000"/>
              </a:lnSpc>
              <a:spcBef>
                <a:spcPts val="1000"/>
              </a:spcBef>
              <a:spcAft>
                <a:spcPts val="0"/>
              </a:spcAft>
              <a:buClr>
                <a:schemeClr val="dk1"/>
              </a:buClr>
              <a:buSzPct val="103703"/>
              <a:buNone/>
            </a:pPr>
            <a:r>
              <a:rPr lang="en-US" sz="2700" b="1">
                <a:latin typeface="AngsanaUPC"/>
                <a:ea typeface="AngsanaUPC"/>
                <a:cs typeface="AngsanaUPC"/>
                <a:sym typeface="AngsanaUPC"/>
              </a:rPr>
              <a:t>2. 	Ensure that employees know about and have access to confidential reporting channels through which they can report cases of sexual harassment.</a:t>
            </a:r>
            <a:endParaRPr sz="2700"/>
          </a:p>
          <a:p>
            <a:pPr marL="0" lvl="0" indent="0" algn="l" rtl="0">
              <a:lnSpc>
                <a:spcPct val="150000"/>
              </a:lnSpc>
              <a:spcBef>
                <a:spcPts val="1000"/>
              </a:spcBef>
              <a:spcAft>
                <a:spcPts val="0"/>
              </a:spcAft>
              <a:buClr>
                <a:schemeClr val="dk1"/>
              </a:buClr>
              <a:buSzPct val="103703"/>
              <a:buNone/>
            </a:pPr>
            <a:r>
              <a:rPr lang="en-US" sz="2700" b="1">
                <a:latin typeface="AngsanaUPC"/>
                <a:ea typeface="AngsanaUPC"/>
                <a:cs typeface="AngsanaUPC"/>
                <a:sym typeface="AngsanaUPC"/>
              </a:rPr>
              <a:t>3. 	Have an anti-harassment policy and ensure all employees sign up to it</a:t>
            </a:r>
            <a:endParaRPr sz="2700" b="1">
              <a:latin typeface="AngsanaUPC"/>
              <a:ea typeface="AngsanaUPC"/>
              <a:cs typeface="AngsanaUPC"/>
              <a:sym typeface="AngsanaUPC"/>
            </a:endParaRPr>
          </a:p>
          <a:p>
            <a:pPr marL="0" lvl="0" indent="0" algn="l" rtl="0">
              <a:lnSpc>
                <a:spcPct val="150000"/>
              </a:lnSpc>
              <a:spcBef>
                <a:spcPts val="1000"/>
              </a:spcBef>
              <a:spcAft>
                <a:spcPts val="0"/>
              </a:spcAft>
              <a:buClr>
                <a:schemeClr val="dk1"/>
              </a:buClr>
              <a:buSzPct val="103703"/>
              <a:buNone/>
            </a:pPr>
            <a:r>
              <a:rPr lang="en-US" sz="2700" b="1">
                <a:latin typeface="AngsanaUPC"/>
                <a:ea typeface="AngsanaUPC"/>
                <a:cs typeface="AngsanaUPC"/>
                <a:sym typeface="AngsanaUPC"/>
              </a:rPr>
              <a:t>4. 	Make training on preventing sexual harassment mandatory for all employees</a:t>
            </a:r>
            <a:endParaRPr sz="2700" b="1">
              <a:latin typeface="AngsanaUPC"/>
              <a:ea typeface="AngsanaUPC"/>
              <a:cs typeface="AngsanaUPC"/>
              <a:sym typeface="AngsanaUPC"/>
            </a:endParaRPr>
          </a:p>
          <a:p>
            <a:pPr marL="0" lvl="0" indent="0" algn="l" rtl="0">
              <a:lnSpc>
                <a:spcPct val="150000"/>
              </a:lnSpc>
              <a:spcBef>
                <a:spcPts val="1000"/>
              </a:spcBef>
              <a:spcAft>
                <a:spcPts val="0"/>
              </a:spcAft>
              <a:buClr>
                <a:schemeClr val="dk1"/>
              </a:buClr>
              <a:buSzPct val="103703"/>
              <a:buNone/>
            </a:pPr>
            <a:r>
              <a:rPr lang="en-US" sz="2700" b="1">
                <a:latin typeface="AngsanaUPC"/>
                <a:ea typeface="AngsanaUPC"/>
                <a:cs typeface="AngsanaUPC"/>
                <a:sym typeface="AngsanaUPC"/>
              </a:rPr>
              <a:t>5. 	Don’t wait for employee reports to find out the extent of the problem in your company</a:t>
            </a:r>
            <a:endParaRPr sz="2800"/>
          </a:p>
        </p:txBody>
      </p:sp>
      <p:pic>
        <p:nvPicPr>
          <p:cNvPr id="232" name="Google Shape;232;p14"/>
          <p:cNvPicPr preferRelativeResize="0"/>
          <p:nvPr/>
        </p:nvPicPr>
        <p:blipFill rotWithShape="1">
          <a:blip r:embed="rId3">
            <a:alphaModFix/>
          </a:blip>
          <a:srcRect/>
          <a:stretch/>
        </p:blipFill>
        <p:spPr>
          <a:xfrm>
            <a:off x="11229841" y="1508607"/>
            <a:ext cx="962159" cy="2057687"/>
          </a:xfrm>
          <a:prstGeom prst="rect">
            <a:avLst/>
          </a:prstGeom>
          <a:noFill/>
          <a:ln>
            <a:noFill/>
          </a:ln>
        </p:spPr>
      </p:pic>
      <p:pic>
        <p:nvPicPr>
          <p:cNvPr id="233" name="Google Shape;233;p14"/>
          <p:cNvPicPr preferRelativeResize="0"/>
          <p:nvPr/>
        </p:nvPicPr>
        <p:blipFill rotWithShape="1">
          <a:blip r:embed="rId4">
            <a:alphaModFix/>
          </a:blip>
          <a:srcRect/>
          <a:stretch/>
        </p:blipFill>
        <p:spPr>
          <a:xfrm>
            <a:off x="11115182" y="4320549"/>
            <a:ext cx="1076817" cy="25374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5"/>
          <p:cNvSpPr txBox="1">
            <a:spLocks noGrp="1"/>
          </p:cNvSpPr>
          <p:nvPr>
            <p:ph type="title"/>
          </p:nvPr>
        </p:nvSpPr>
        <p:spPr>
          <a:xfrm>
            <a:off x="632951" y="0"/>
            <a:ext cx="5463049" cy="1482689"/>
          </a:xfrm>
          <a:prstGeom prst="rect">
            <a:avLst/>
          </a:prstGeom>
          <a:solidFill>
            <a:srgbClr val="8FAADC"/>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ngsanaUPC"/>
              <a:buNone/>
            </a:pPr>
            <a:br>
              <a:rPr lang="en-US" sz="2900" b="1">
                <a:latin typeface="AngsanaUPC"/>
                <a:ea typeface="AngsanaUPC"/>
                <a:cs typeface="AngsanaUPC"/>
                <a:sym typeface="AngsanaUPC"/>
              </a:rPr>
            </a:br>
            <a:br>
              <a:rPr lang="en-US" sz="2900" b="1">
                <a:latin typeface="AngsanaUPC"/>
                <a:ea typeface="AngsanaUPC"/>
                <a:cs typeface="AngsanaUPC"/>
                <a:sym typeface="AngsanaUPC"/>
              </a:rPr>
            </a:br>
            <a:r>
              <a:rPr lang="en-US" b="1">
                <a:solidFill>
                  <a:srgbClr val="FFFFFF"/>
                </a:solidFill>
                <a:latin typeface="AngsanaUPC"/>
                <a:ea typeface="AngsanaUPC"/>
                <a:cs typeface="AngsanaUPC"/>
                <a:sym typeface="AngsanaUPC"/>
              </a:rPr>
              <a:t>Gender Pay Gap</a:t>
            </a:r>
            <a:br>
              <a:rPr lang="en-US" sz="2900" b="1">
                <a:solidFill>
                  <a:srgbClr val="FFFFFF"/>
                </a:solidFill>
                <a:latin typeface="AngsanaUPC"/>
                <a:ea typeface="AngsanaUPC"/>
                <a:cs typeface="AngsanaUPC"/>
                <a:sym typeface="AngsanaUPC"/>
              </a:rPr>
            </a:br>
            <a:br>
              <a:rPr lang="en-US" sz="2900" b="1">
                <a:solidFill>
                  <a:srgbClr val="FFFFFF"/>
                </a:solidFill>
                <a:latin typeface="AngsanaUPC"/>
                <a:ea typeface="AngsanaUPC"/>
                <a:cs typeface="AngsanaUPC"/>
                <a:sym typeface="AngsanaUPC"/>
              </a:rPr>
            </a:br>
            <a:r>
              <a:rPr lang="en-US" sz="3100" b="1">
                <a:solidFill>
                  <a:srgbClr val="FFFFFF"/>
                </a:solidFill>
                <a:latin typeface="AngsanaUPC"/>
                <a:ea typeface="AngsanaUPC"/>
                <a:cs typeface="AngsanaUPC"/>
                <a:sym typeface="AngsanaUPC"/>
              </a:rPr>
              <a:t>The gender pay gap situation in the EU</a:t>
            </a:r>
            <a:br>
              <a:rPr lang="en-US" sz="3100" b="1">
                <a:solidFill>
                  <a:srgbClr val="FFFFFF"/>
                </a:solidFill>
                <a:latin typeface="AngsanaUPC"/>
                <a:ea typeface="AngsanaUPC"/>
                <a:cs typeface="AngsanaUPC"/>
                <a:sym typeface="AngsanaUPC"/>
              </a:rPr>
            </a:br>
            <a:br>
              <a:rPr lang="en-US" sz="3100" b="1">
                <a:latin typeface="AngsanaUPC"/>
                <a:ea typeface="AngsanaUPC"/>
                <a:cs typeface="AngsanaUPC"/>
                <a:sym typeface="AngsanaUPC"/>
              </a:rPr>
            </a:br>
            <a:endParaRPr sz="3100">
              <a:latin typeface="AngsanaUPC"/>
              <a:ea typeface="AngsanaUPC"/>
              <a:cs typeface="AngsanaUPC"/>
              <a:sym typeface="AngsanaUPC"/>
            </a:endParaRPr>
          </a:p>
        </p:txBody>
      </p:sp>
      <p:sp>
        <p:nvSpPr>
          <p:cNvPr id="240" name="Google Shape;240;p15"/>
          <p:cNvSpPr txBox="1">
            <a:spLocks noGrp="1"/>
          </p:cNvSpPr>
          <p:nvPr>
            <p:ph type="body" idx="1"/>
          </p:nvPr>
        </p:nvSpPr>
        <p:spPr>
          <a:xfrm>
            <a:off x="632950" y="1778000"/>
            <a:ext cx="5640849" cy="4710668"/>
          </a:xfrm>
          <a:prstGeom prst="rect">
            <a:avLst/>
          </a:prstGeom>
          <a:noFill/>
          <a:ln>
            <a:noFill/>
          </a:ln>
        </p:spPr>
        <p:txBody>
          <a:bodyPr spcFirstLastPara="1" wrap="square" lIns="91425" tIns="45700" rIns="91425" bIns="45700" anchor="t" anchorCtr="0">
            <a:noAutofit/>
          </a:bodyPr>
          <a:lstStyle/>
          <a:p>
            <a:pPr marL="228600" lvl="0" indent="-196850" algn="l" rtl="0">
              <a:lnSpc>
                <a:spcPct val="90000"/>
              </a:lnSpc>
              <a:spcBef>
                <a:spcPts val="0"/>
              </a:spcBef>
              <a:spcAft>
                <a:spcPts val="0"/>
              </a:spcAft>
              <a:buClr>
                <a:srgbClr val="0070C0"/>
              </a:buClr>
              <a:buSzPts val="2300"/>
              <a:buChar char="•"/>
            </a:pPr>
            <a:r>
              <a:rPr lang="en-US" sz="2300" b="0">
                <a:solidFill>
                  <a:srgbClr val="0070C0"/>
                </a:solidFill>
                <a:latin typeface="AngsanaUPC"/>
                <a:ea typeface="AngsanaUPC"/>
                <a:cs typeface="AngsanaUPC"/>
                <a:sym typeface="AngsanaUPC"/>
              </a:rPr>
              <a:t>The gender pay gap is the difference in average gross hourly earnings between women and men.</a:t>
            </a:r>
            <a:endParaRPr sz="1900"/>
          </a:p>
          <a:p>
            <a:pPr marL="228600" lvl="0" indent="-196850" algn="l" rtl="0">
              <a:lnSpc>
                <a:spcPct val="90000"/>
              </a:lnSpc>
              <a:spcBef>
                <a:spcPts val="1000"/>
              </a:spcBef>
              <a:spcAft>
                <a:spcPts val="0"/>
              </a:spcAft>
              <a:buClr>
                <a:schemeClr val="dk1"/>
              </a:buClr>
              <a:buSzPts val="2300"/>
              <a:buChar char="•"/>
            </a:pPr>
            <a:r>
              <a:rPr lang="en-US" sz="2300" b="0">
                <a:latin typeface="AngsanaUPC"/>
                <a:ea typeface="AngsanaUPC"/>
                <a:cs typeface="AngsanaUPC"/>
                <a:sym typeface="AngsanaUPC"/>
              </a:rPr>
              <a:t>Gender pay gap stands at </a:t>
            </a:r>
            <a:r>
              <a:rPr lang="en-US" sz="2300" b="0" u="sng">
                <a:solidFill>
                  <a:schemeClr val="hlink"/>
                </a:solidFill>
                <a:latin typeface="AngsanaUPC"/>
                <a:ea typeface="AngsanaUPC"/>
                <a:cs typeface="AngsanaUPC"/>
                <a:sym typeface="AngsanaUPC"/>
                <a:hlinkClick r:id="rId3"/>
              </a:rPr>
              <a:t>13.0 % for the EU27 in 2020</a:t>
            </a:r>
            <a:r>
              <a:rPr lang="en-US" sz="2300" b="0">
                <a:latin typeface="AngsanaUPC"/>
                <a:ea typeface="AngsanaUPC"/>
                <a:cs typeface="AngsanaUPC"/>
                <a:sym typeface="AngsanaUPC"/>
              </a:rPr>
              <a:t> and declined only by 2.8 pp since 2010</a:t>
            </a:r>
            <a:endParaRPr sz="2300" b="0">
              <a:latin typeface="AngsanaUPC"/>
              <a:ea typeface="AngsanaUPC"/>
              <a:cs typeface="AngsanaUPC"/>
              <a:sym typeface="AngsanaUPC"/>
            </a:endParaRPr>
          </a:p>
          <a:p>
            <a:pPr marL="228600" lvl="0" indent="-196850" algn="l" rtl="0">
              <a:lnSpc>
                <a:spcPct val="90000"/>
              </a:lnSpc>
              <a:spcBef>
                <a:spcPts val="1000"/>
              </a:spcBef>
              <a:spcAft>
                <a:spcPts val="0"/>
              </a:spcAft>
              <a:buClr>
                <a:schemeClr val="dk1"/>
              </a:buClr>
              <a:buSzPts val="2300"/>
              <a:buChar char="•"/>
            </a:pPr>
            <a:r>
              <a:rPr lang="en-US" sz="2300" b="0">
                <a:latin typeface="AngsanaUPC"/>
                <a:ea typeface="AngsanaUPC"/>
                <a:cs typeface="AngsanaUPC"/>
                <a:sym typeface="AngsanaUPC"/>
              </a:rPr>
              <a:t>Women in the EU earned on average 14.1% less per hour than men in 2019 (EU27 data). Still, there are huge differences between the EU countries.</a:t>
            </a:r>
            <a:endParaRPr sz="2300" b="0">
              <a:latin typeface="AngsanaUPC"/>
              <a:ea typeface="AngsanaUPC"/>
              <a:cs typeface="AngsanaUPC"/>
              <a:sym typeface="AngsanaUPC"/>
            </a:endParaRPr>
          </a:p>
          <a:p>
            <a:pPr marL="228600" lvl="0" indent="-196850" algn="l" rtl="0">
              <a:lnSpc>
                <a:spcPct val="90000"/>
              </a:lnSpc>
              <a:spcBef>
                <a:spcPts val="1000"/>
              </a:spcBef>
              <a:spcAft>
                <a:spcPts val="0"/>
              </a:spcAft>
              <a:buClr>
                <a:schemeClr val="dk1"/>
              </a:buClr>
              <a:buSzPts val="2300"/>
              <a:buChar char="•"/>
            </a:pPr>
            <a:r>
              <a:rPr lang="en-US" sz="2300" b="0">
                <a:latin typeface="AngsanaUPC"/>
                <a:ea typeface="AngsanaUPC"/>
                <a:cs typeface="AngsanaUPC"/>
                <a:sym typeface="AngsanaUPC"/>
              </a:rPr>
              <a:t>For women with children, women of colour, women refugees and migrants, and women with disabilities, that figure is even lower. </a:t>
            </a:r>
            <a:endParaRPr sz="1900"/>
          </a:p>
        </p:txBody>
      </p:sp>
      <p:pic>
        <p:nvPicPr>
          <p:cNvPr id="241" name="Google Shape;241;p15" descr="Gender pay gap: How much less do women earn than men?"/>
          <p:cNvPicPr preferRelativeResize="0">
            <a:picLocks noGrp="1"/>
          </p:cNvPicPr>
          <p:nvPr>
            <p:ph type="body" idx="2"/>
          </p:nvPr>
        </p:nvPicPr>
        <p:blipFill rotWithShape="1">
          <a:blip r:embed="rId4">
            <a:alphaModFix/>
          </a:blip>
          <a:srcRect/>
          <a:stretch/>
        </p:blipFill>
        <p:spPr>
          <a:xfrm>
            <a:off x="6391034" y="43543"/>
            <a:ext cx="5168015" cy="6747485"/>
          </a:xfrm>
          <a:prstGeom prst="rect">
            <a:avLst/>
          </a:prstGeom>
          <a:noFill/>
          <a:ln>
            <a:noFill/>
          </a:ln>
        </p:spPr>
      </p:pic>
      <p:sp>
        <p:nvSpPr>
          <p:cNvPr id="242" name="Google Shape;242;p15"/>
          <p:cNvSpPr/>
          <p:nvPr/>
        </p:nvSpPr>
        <p:spPr>
          <a:xfrm>
            <a:off x="-1" y="6488666"/>
            <a:ext cx="21399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AngsanaUPC"/>
                <a:ea typeface="AngsanaUPC"/>
                <a:cs typeface="AngsanaUPC"/>
                <a:sym typeface="AngsanaUPC"/>
              </a:rPr>
              <a:t>https://ec.europa.eu</a:t>
            </a:r>
            <a:endParaRPr sz="1500" b="0" i="0" u="none" strike="noStrike" cap="none">
              <a:solidFill>
                <a:schemeClr val="dk1"/>
              </a:solidFill>
              <a:latin typeface="AngsanaUPC"/>
              <a:ea typeface="AngsanaUPC"/>
              <a:cs typeface="AngsanaUPC"/>
              <a:sym typeface="AngsanaUP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6"/>
          <p:cNvSpPr txBox="1">
            <a:spLocks noGrp="1"/>
          </p:cNvSpPr>
          <p:nvPr>
            <p:ph type="title"/>
          </p:nvPr>
        </p:nvSpPr>
        <p:spPr>
          <a:xfrm>
            <a:off x="1117597" y="15644"/>
            <a:ext cx="10515600" cy="1012262"/>
          </a:xfrm>
          <a:prstGeom prst="rect">
            <a:avLst/>
          </a:prstGeom>
          <a:noFill/>
          <a:ln>
            <a:noFill/>
          </a:ln>
        </p:spPr>
        <p:txBody>
          <a:bodyPr spcFirstLastPara="1" wrap="square" lIns="91425" tIns="45700" rIns="91425" bIns="45700" anchor="ctr" anchorCtr="1">
            <a:normAutofit/>
          </a:bodyPr>
          <a:lstStyle/>
          <a:p>
            <a:pPr marL="0" lvl="0" indent="0" algn="ctr" rtl="0">
              <a:lnSpc>
                <a:spcPct val="90000"/>
              </a:lnSpc>
              <a:spcBef>
                <a:spcPts val="0"/>
              </a:spcBef>
              <a:spcAft>
                <a:spcPts val="0"/>
              </a:spcAft>
              <a:buClr>
                <a:schemeClr val="dk1"/>
              </a:buClr>
              <a:buSzPts val="4000"/>
              <a:buFont typeface="AngsanaUPC"/>
              <a:buNone/>
            </a:pPr>
            <a:r>
              <a:rPr lang="en-US" sz="4000">
                <a:latin typeface="AngsanaUPC"/>
                <a:ea typeface="AngsanaUPC"/>
                <a:cs typeface="AngsanaUPC"/>
                <a:sym typeface="AngsanaUPC"/>
              </a:rPr>
              <a:t>Factors that contribute to pay inequality</a:t>
            </a:r>
            <a:endParaRPr/>
          </a:p>
        </p:txBody>
      </p:sp>
      <p:sp>
        <p:nvSpPr>
          <p:cNvPr id="249" name="Google Shape;249;p16"/>
          <p:cNvSpPr txBox="1">
            <a:spLocks noGrp="1"/>
          </p:cNvSpPr>
          <p:nvPr>
            <p:ph type="body" idx="1"/>
          </p:nvPr>
        </p:nvSpPr>
        <p:spPr>
          <a:xfrm>
            <a:off x="558800" y="1225474"/>
            <a:ext cx="2917500" cy="4946700"/>
          </a:xfrm>
          <a:prstGeom prst="rect">
            <a:avLst/>
          </a:prstGeom>
          <a:solidFill>
            <a:srgbClr val="8FAADC"/>
          </a:solid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FFFFFF"/>
              </a:buClr>
              <a:buSzPts val="3200"/>
              <a:buChar char="•"/>
            </a:pPr>
            <a:r>
              <a:rPr lang="en-US" sz="3200" b="1">
                <a:solidFill>
                  <a:srgbClr val="FFFFFF"/>
                </a:solidFill>
                <a:latin typeface="AngsanaUPC"/>
                <a:ea typeface="AngsanaUPC"/>
                <a:cs typeface="AngsanaUPC"/>
                <a:sym typeface="AngsanaUPC"/>
              </a:rPr>
              <a:t>How work is valued</a:t>
            </a:r>
            <a:endParaRPr sz="3200" b="1">
              <a:solidFill>
                <a:srgbClr val="FFFFFF"/>
              </a:solidFill>
              <a:latin typeface="AngsanaUPC"/>
              <a:ea typeface="AngsanaUPC"/>
              <a:cs typeface="AngsanaUPC"/>
              <a:sym typeface="AngsanaUPC"/>
            </a:endParaRPr>
          </a:p>
          <a:p>
            <a:pPr marL="228600" lvl="0" indent="-25400" algn="ctr" rtl="0">
              <a:lnSpc>
                <a:spcPct val="90000"/>
              </a:lnSpc>
              <a:spcBef>
                <a:spcPts val="1000"/>
              </a:spcBef>
              <a:spcAft>
                <a:spcPts val="0"/>
              </a:spcAft>
              <a:buClr>
                <a:schemeClr val="dk1"/>
              </a:buClr>
              <a:buSzPts val="3200"/>
              <a:buNone/>
            </a:pPr>
            <a:endParaRPr sz="3200" b="1">
              <a:solidFill>
                <a:srgbClr val="FFFFFF"/>
              </a:solidFill>
              <a:latin typeface="AngsanaUPC"/>
              <a:ea typeface="AngsanaUPC"/>
              <a:cs typeface="AngsanaUPC"/>
              <a:sym typeface="AngsanaUPC"/>
            </a:endParaRPr>
          </a:p>
          <a:p>
            <a:pPr marL="228600" lvl="0" indent="-228600" algn="ctr" rtl="0">
              <a:lnSpc>
                <a:spcPct val="90000"/>
              </a:lnSpc>
              <a:spcBef>
                <a:spcPts val="1000"/>
              </a:spcBef>
              <a:spcAft>
                <a:spcPts val="0"/>
              </a:spcAft>
              <a:buClr>
                <a:srgbClr val="FFFFFF"/>
              </a:buClr>
              <a:buSzPts val="3200"/>
              <a:buChar char="•"/>
            </a:pPr>
            <a:r>
              <a:rPr lang="en-US" sz="3200" b="1">
                <a:solidFill>
                  <a:srgbClr val="FFFFFF"/>
                </a:solidFill>
                <a:latin typeface="AngsanaUPC"/>
                <a:ea typeface="AngsanaUPC"/>
                <a:cs typeface="AngsanaUPC"/>
                <a:sym typeface="AngsanaUPC"/>
              </a:rPr>
              <a:t>Segregation</a:t>
            </a:r>
            <a:endParaRPr sz="3200" b="1">
              <a:solidFill>
                <a:srgbClr val="FFFFFF"/>
              </a:solidFill>
              <a:latin typeface="AngsanaUPC"/>
              <a:ea typeface="AngsanaUPC"/>
              <a:cs typeface="AngsanaUPC"/>
              <a:sym typeface="AngsanaUPC"/>
            </a:endParaRPr>
          </a:p>
          <a:p>
            <a:pPr marL="228600" lvl="0" indent="-25400" algn="ctr" rtl="0">
              <a:lnSpc>
                <a:spcPct val="90000"/>
              </a:lnSpc>
              <a:spcBef>
                <a:spcPts val="1000"/>
              </a:spcBef>
              <a:spcAft>
                <a:spcPts val="0"/>
              </a:spcAft>
              <a:buClr>
                <a:schemeClr val="dk1"/>
              </a:buClr>
              <a:buSzPts val="3200"/>
              <a:buNone/>
            </a:pPr>
            <a:endParaRPr sz="3200" b="1">
              <a:solidFill>
                <a:srgbClr val="FFFFFF"/>
              </a:solidFill>
              <a:latin typeface="AngsanaUPC"/>
              <a:ea typeface="AngsanaUPC"/>
              <a:cs typeface="AngsanaUPC"/>
              <a:sym typeface="AngsanaUPC"/>
            </a:endParaRPr>
          </a:p>
          <a:p>
            <a:pPr marL="228600" lvl="0" indent="-228600" algn="ctr" rtl="0">
              <a:lnSpc>
                <a:spcPct val="90000"/>
              </a:lnSpc>
              <a:spcBef>
                <a:spcPts val="1000"/>
              </a:spcBef>
              <a:spcAft>
                <a:spcPts val="0"/>
              </a:spcAft>
              <a:buClr>
                <a:srgbClr val="FFFFFF"/>
              </a:buClr>
              <a:buSzPts val="3200"/>
              <a:buChar char="•"/>
            </a:pPr>
            <a:r>
              <a:rPr lang="en-US" sz="3200" b="1">
                <a:solidFill>
                  <a:srgbClr val="FFFFFF"/>
                </a:solidFill>
                <a:latin typeface="AngsanaUPC"/>
                <a:ea typeface="AngsanaUPC"/>
                <a:cs typeface="AngsanaUPC"/>
                <a:sym typeface="AngsanaUPC"/>
              </a:rPr>
              <a:t>Stereotypes</a:t>
            </a:r>
            <a:endParaRPr/>
          </a:p>
          <a:p>
            <a:pPr marL="228600" lvl="0" indent="-25400" algn="ctr" rtl="0">
              <a:lnSpc>
                <a:spcPct val="90000"/>
              </a:lnSpc>
              <a:spcBef>
                <a:spcPts val="1000"/>
              </a:spcBef>
              <a:spcAft>
                <a:spcPts val="0"/>
              </a:spcAft>
              <a:buClr>
                <a:schemeClr val="dk1"/>
              </a:buClr>
              <a:buSzPts val="3200"/>
              <a:buNone/>
            </a:pPr>
            <a:endParaRPr sz="3200" b="1">
              <a:solidFill>
                <a:srgbClr val="FFFFFF"/>
              </a:solidFill>
              <a:latin typeface="AngsanaUPC"/>
              <a:ea typeface="AngsanaUPC"/>
              <a:cs typeface="AngsanaUPC"/>
              <a:sym typeface="AngsanaUPC"/>
            </a:endParaRPr>
          </a:p>
          <a:p>
            <a:pPr marL="228600" lvl="0" indent="-228600" algn="ctr" rtl="0">
              <a:lnSpc>
                <a:spcPct val="90000"/>
              </a:lnSpc>
              <a:spcBef>
                <a:spcPts val="1000"/>
              </a:spcBef>
              <a:spcAft>
                <a:spcPts val="0"/>
              </a:spcAft>
              <a:buClr>
                <a:srgbClr val="FFFFFF"/>
              </a:buClr>
              <a:buSzPts val="3200"/>
              <a:buChar char="•"/>
            </a:pPr>
            <a:r>
              <a:rPr lang="en-US" sz="3200" b="1">
                <a:solidFill>
                  <a:srgbClr val="FFFFFF"/>
                </a:solidFill>
                <a:latin typeface="AngsanaUPC"/>
                <a:ea typeface="AngsanaUPC"/>
                <a:cs typeface="AngsanaUPC"/>
                <a:sym typeface="AngsanaUPC"/>
              </a:rPr>
              <a:t>Work-life balance</a:t>
            </a:r>
            <a:endParaRPr/>
          </a:p>
          <a:p>
            <a:pPr marL="228600" lvl="0" indent="-25400" algn="l" rtl="0">
              <a:lnSpc>
                <a:spcPct val="90000"/>
              </a:lnSpc>
              <a:spcBef>
                <a:spcPts val="1000"/>
              </a:spcBef>
              <a:spcAft>
                <a:spcPts val="0"/>
              </a:spcAft>
              <a:buClr>
                <a:schemeClr val="dk1"/>
              </a:buClr>
              <a:buSzPts val="3200"/>
              <a:buNone/>
            </a:pPr>
            <a:endParaRPr sz="3200">
              <a:latin typeface="AngsanaUPC"/>
              <a:ea typeface="AngsanaUPC"/>
              <a:cs typeface="AngsanaUPC"/>
              <a:sym typeface="AngsanaUPC"/>
            </a:endParaRPr>
          </a:p>
        </p:txBody>
      </p:sp>
      <p:sp>
        <p:nvSpPr>
          <p:cNvPr id="250" name="Google Shape;250;p16"/>
          <p:cNvSpPr txBox="1">
            <a:spLocks noGrp="1"/>
          </p:cNvSpPr>
          <p:nvPr>
            <p:ph type="body" idx="2"/>
          </p:nvPr>
        </p:nvSpPr>
        <p:spPr>
          <a:xfrm>
            <a:off x="3638213" y="1410680"/>
            <a:ext cx="7772400" cy="458500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Noto Sans Symbols"/>
              <a:buChar char="⮚"/>
            </a:pPr>
            <a:r>
              <a:rPr lang="en-US">
                <a:latin typeface="AngsanaUPC"/>
                <a:ea typeface="AngsanaUPC"/>
                <a:cs typeface="AngsanaUPC"/>
                <a:sym typeface="AngsanaUPC"/>
              </a:rPr>
              <a:t>Women's skills are valued less compared to men‘s.</a:t>
            </a:r>
            <a:endParaRPr>
              <a:latin typeface="AngsanaUPC"/>
              <a:ea typeface="AngsanaUPC"/>
              <a:cs typeface="AngsanaUPC"/>
              <a:sym typeface="AngsanaUPC"/>
            </a:endParaRPr>
          </a:p>
          <a:p>
            <a:pPr marL="0" lvl="0" indent="0" algn="l" rtl="0">
              <a:lnSpc>
                <a:spcPct val="90000"/>
              </a:lnSpc>
              <a:spcBef>
                <a:spcPts val="1000"/>
              </a:spcBef>
              <a:spcAft>
                <a:spcPts val="0"/>
              </a:spcAft>
              <a:buClr>
                <a:schemeClr val="dk1"/>
              </a:buClr>
              <a:buSzPts val="2800"/>
              <a:buNone/>
            </a:pPr>
            <a:endParaRPr>
              <a:latin typeface="AngsanaUPC"/>
              <a:ea typeface="AngsanaUPC"/>
              <a:cs typeface="AngsanaUPC"/>
              <a:sym typeface="AngsanaUPC"/>
            </a:endParaRPr>
          </a:p>
          <a:p>
            <a:pPr marL="228600" lvl="0" indent="-228600" algn="l" rtl="0">
              <a:lnSpc>
                <a:spcPct val="90000"/>
              </a:lnSpc>
              <a:spcBef>
                <a:spcPts val="1000"/>
              </a:spcBef>
              <a:spcAft>
                <a:spcPts val="0"/>
              </a:spcAft>
              <a:buClr>
                <a:schemeClr val="dk1"/>
              </a:buClr>
              <a:buSzPts val="2800"/>
              <a:buFont typeface="Noto Sans Symbols"/>
              <a:buChar char="⮚"/>
            </a:pPr>
            <a:r>
              <a:rPr lang="en-US">
                <a:latin typeface="AngsanaUPC"/>
                <a:ea typeface="AngsanaUPC"/>
                <a:cs typeface="AngsanaUPC"/>
                <a:sym typeface="AngsanaUPC"/>
              </a:rPr>
              <a:t>Women and men still tend to work in different jobs.</a:t>
            </a:r>
            <a:endParaRPr>
              <a:latin typeface="AngsanaUPC"/>
              <a:ea typeface="AngsanaUPC"/>
              <a:cs typeface="AngsanaUPC"/>
              <a:sym typeface="AngsanaUPC"/>
            </a:endParaRPr>
          </a:p>
          <a:p>
            <a:pPr marL="0" lvl="0" indent="0" algn="l" rtl="0">
              <a:lnSpc>
                <a:spcPct val="90000"/>
              </a:lnSpc>
              <a:spcBef>
                <a:spcPts val="1000"/>
              </a:spcBef>
              <a:spcAft>
                <a:spcPts val="0"/>
              </a:spcAft>
              <a:buClr>
                <a:schemeClr val="dk1"/>
              </a:buClr>
              <a:buSzPts val="2800"/>
              <a:buNone/>
            </a:pPr>
            <a:endParaRPr>
              <a:latin typeface="AngsanaUPC"/>
              <a:ea typeface="AngsanaUPC"/>
              <a:cs typeface="AngsanaUPC"/>
              <a:sym typeface="AngsanaUPC"/>
            </a:endParaRPr>
          </a:p>
          <a:p>
            <a:pPr marL="228600" lvl="0" indent="-228600" algn="l" rtl="0">
              <a:lnSpc>
                <a:spcPct val="90000"/>
              </a:lnSpc>
              <a:spcBef>
                <a:spcPts val="1000"/>
              </a:spcBef>
              <a:spcAft>
                <a:spcPts val="0"/>
              </a:spcAft>
              <a:buClr>
                <a:schemeClr val="dk1"/>
              </a:buClr>
              <a:buSzPts val="2800"/>
              <a:buFont typeface="Noto Sans Symbols"/>
              <a:buChar char="⮚"/>
            </a:pPr>
            <a:r>
              <a:rPr lang="en-US">
                <a:latin typeface="AngsanaUPC"/>
                <a:ea typeface="AngsanaUPC"/>
                <a:cs typeface="AngsanaUPC"/>
                <a:sym typeface="AngsanaUPC"/>
              </a:rPr>
              <a:t>Women often work in lower valued and lower paid sectors of the economy.</a:t>
            </a:r>
            <a:endParaRPr/>
          </a:p>
          <a:p>
            <a:pPr marL="0" lvl="0" indent="0" algn="l" rtl="0">
              <a:lnSpc>
                <a:spcPct val="90000"/>
              </a:lnSpc>
              <a:spcBef>
                <a:spcPts val="1000"/>
              </a:spcBef>
              <a:spcAft>
                <a:spcPts val="0"/>
              </a:spcAft>
              <a:buClr>
                <a:schemeClr val="dk1"/>
              </a:buClr>
              <a:buSzPts val="2800"/>
              <a:buNone/>
            </a:pPr>
            <a:endParaRPr>
              <a:latin typeface="AngsanaUPC"/>
              <a:ea typeface="AngsanaUPC"/>
              <a:cs typeface="AngsanaUPC"/>
              <a:sym typeface="AngsanaUPC"/>
            </a:endParaRPr>
          </a:p>
          <a:p>
            <a:pPr marL="228600" lvl="0" indent="-228600" algn="l" rtl="0">
              <a:lnSpc>
                <a:spcPct val="90000"/>
              </a:lnSpc>
              <a:spcBef>
                <a:spcPts val="1000"/>
              </a:spcBef>
              <a:spcAft>
                <a:spcPts val="0"/>
              </a:spcAft>
              <a:buClr>
                <a:schemeClr val="dk1"/>
              </a:buClr>
              <a:buSzPts val="2800"/>
              <a:buFont typeface="Noto Sans Symbols"/>
              <a:buChar char="⮚"/>
            </a:pPr>
            <a:r>
              <a:rPr lang="en-US">
                <a:latin typeface="AngsanaUPC"/>
                <a:ea typeface="AngsanaUPC"/>
                <a:cs typeface="AngsanaUPC"/>
                <a:sym typeface="AngsanaUPC"/>
              </a:rPr>
              <a:t>More women take parental leave. A lack of childcare facilities, means that women are often forced to leave the labour market.</a:t>
            </a:r>
            <a:endParaRPr>
              <a:latin typeface="AngsanaUPC"/>
              <a:ea typeface="AngsanaUPC"/>
              <a:cs typeface="AngsanaUPC"/>
              <a:sym typeface="AngsanaUPC"/>
            </a:endParaRPr>
          </a:p>
        </p:txBody>
      </p:sp>
      <p:pic>
        <p:nvPicPr>
          <p:cNvPr id="251" name="Google Shape;251;p16"/>
          <p:cNvPicPr preferRelativeResize="0"/>
          <p:nvPr/>
        </p:nvPicPr>
        <p:blipFill rotWithShape="1">
          <a:blip r:embed="rId3">
            <a:alphaModFix/>
          </a:blip>
          <a:srcRect/>
          <a:stretch/>
        </p:blipFill>
        <p:spPr>
          <a:xfrm>
            <a:off x="11229841" y="2184959"/>
            <a:ext cx="962159" cy="2057687"/>
          </a:xfrm>
          <a:prstGeom prst="rect">
            <a:avLst/>
          </a:prstGeom>
          <a:noFill/>
          <a:ln>
            <a:noFill/>
          </a:ln>
        </p:spPr>
      </p:pic>
      <p:pic>
        <p:nvPicPr>
          <p:cNvPr id="252" name="Google Shape;252;p16"/>
          <p:cNvPicPr preferRelativeResize="0"/>
          <p:nvPr/>
        </p:nvPicPr>
        <p:blipFill rotWithShape="1">
          <a:blip r:embed="rId4">
            <a:alphaModFix/>
          </a:blip>
          <a:srcRect/>
          <a:stretch/>
        </p:blipFill>
        <p:spPr>
          <a:xfrm>
            <a:off x="11115182" y="4320549"/>
            <a:ext cx="1076817" cy="25374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7"/>
          <p:cNvSpPr txBox="1">
            <a:spLocks noGrp="1"/>
          </p:cNvSpPr>
          <p:nvPr>
            <p:ph type="title"/>
          </p:nvPr>
        </p:nvSpPr>
        <p:spPr>
          <a:xfrm>
            <a:off x="445885" y="235669"/>
            <a:ext cx="11190662" cy="956615"/>
          </a:xfrm>
          <a:prstGeom prst="rect">
            <a:avLst/>
          </a:prstGeom>
          <a:solidFill>
            <a:srgbClr val="B3C6E7"/>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AngsanaUPC"/>
              <a:buNone/>
            </a:pPr>
            <a:r>
              <a:rPr lang="en-US" sz="4000" b="1">
                <a:solidFill>
                  <a:schemeClr val="lt1"/>
                </a:solidFill>
                <a:latin typeface="AngsanaUPC"/>
                <a:ea typeface="AngsanaUPC"/>
                <a:cs typeface="AngsanaUPC"/>
                <a:sym typeface="AngsanaUPC"/>
              </a:rPr>
              <a:t>Why closing gender pay gap is important</a:t>
            </a:r>
            <a:endParaRPr sz="4000">
              <a:solidFill>
                <a:schemeClr val="lt1"/>
              </a:solidFill>
              <a:latin typeface="AngsanaUPC"/>
              <a:ea typeface="AngsanaUPC"/>
              <a:cs typeface="AngsanaUPC"/>
              <a:sym typeface="AngsanaUPC"/>
            </a:endParaRPr>
          </a:p>
        </p:txBody>
      </p:sp>
      <p:sp>
        <p:nvSpPr>
          <p:cNvPr id="259" name="Google Shape;259;p17"/>
          <p:cNvSpPr txBox="1">
            <a:spLocks noGrp="1"/>
          </p:cNvSpPr>
          <p:nvPr>
            <p:ph type="body" idx="1"/>
          </p:nvPr>
        </p:nvSpPr>
        <p:spPr>
          <a:xfrm>
            <a:off x="580063" y="3499337"/>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260" name="Google Shape;260;p17"/>
          <p:cNvSpPr/>
          <p:nvPr/>
        </p:nvSpPr>
        <p:spPr>
          <a:xfrm>
            <a:off x="594065" y="1438712"/>
            <a:ext cx="10146025" cy="4431942"/>
          </a:xfrm>
          <a:prstGeom prst="rect">
            <a:avLst/>
          </a:prstGeom>
          <a:solidFill>
            <a:srgbClr val="FFFFFF"/>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1155CC"/>
                </a:solidFill>
                <a:latin typeface="AngsanaUPC"/>
                <a:ea typeface="AngsanaUPC"/>
                <a:cs typeface="AngsanaUPC"/>
                <a:sym typeface="AngsanaUPC"/>
              </a:rPr>
              <a:t>Video: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ngsanaUPC"/>
                <a:ea typeface="AngsanaUPC"/>
                <a:cs typeface="AngsanaUPC"/>
                <a:sym typeface="AngsanaUPC"/>
              </a:rPr>
              <a:t>1.  End gender based violence and harassment in the world of work</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sng" strike="noStrike" cap="none">
                <a:solidFill>
                  <a:srgbClr val="1155CC"/>
                </a:solidFill>
                <a:latin typeface="AngsanaUPC"/>
                <a:ea typeface="AngsanaUPC"/>
                <a:cs typeface="AngsanaUPC"/>
                <a:sym typeface="AngsanaUPC"/>
                <a:hlinkClick r:id="rId3">
                  <a:extLst>
                    <a:ext uri="{A12FA001-AC4F-418D-AE19-62706E023703}">
                      <ahyp:hlinkClr xmlns:ahyp="http://schemas.microsoft.com/office/drawing/2018/hyperlinkcolor" val="tx"/>
                    </a:ext>
                  </a:extLst>
                </a:hlinkClick>
              </a:rPr>
              <a:t>https://www.youtube.com/watch?v=KjvtOIAtNsA</a:t>
            </a:r>
            <a:r>
              <a:rPr lang="en-US" sz="2400" b="0" i="0" u="none" strike="noStrike" cap="none">
                <a:solidFill>
                  <a:srgbClr val="1155CC"/>
                </a:solidFill>
                <a:latin typeface="AngsanaUPC"/>
                <a:ea typeface="AngsanaUPC"/>
                <a:cs typeface="AngsanaUPC"/>
                <a:sym typeface="AngsanaUPC"/>
              </a:rPr>
              <a:t>  5 min., EPIC, Equal Pay International Coalition</a:t>
            </a:r>
            <a:endParaRPr sz="2400" b="0" i="0" u="none" strike="noStrike" cap="none">
              <a:solidFill>
                <a:srgbClr val="1155CC"/>
              </a:solidFill>
              <a:latin typeface="AngsanaUPC"/>
              <a:ea typeface="AngsanaUPC"/>
              <a:cs typeface="AngsanaUPC"/>
              <a:sym typeface="AngsanaUPC"/>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1155CC"/>
              </a:solidFill>
              <a:latin typeface="AngsanaUPC"/>
              <a:ea typeface="AngsanaUPC"/>
              <a:cs typeface="AngsanaUPC"/>
              <a:sym typeface="AngsanaUPC"/>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ngsanaUPC"/>
                <a:ea typeface="AngsanaUPC"/>
                <a:cs typeface="AngsanaUPC"/>
                <a:sym typeface="AngsanaUPC"/>
              </a:rPr>
              <a:t>2. EPIC: Why does the gender pay gap still exist?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1155CC"/>
                </a:solidFill>
                <a:latin typeface="AngsanaUPC"/>
                <a:ea typeface="AngsanaUPC"/>
                <a:cs typeface="AngsanaUPC"/>
                <a:sym typeface="AngsanaUPC"/>
                <a:hlinkClick r:id="rId4">
                  <a:extLst>
                    <a:ext uri="{A12FA001-AC4F-418D-AE19-62706E023703}">
                      <ahyp:hlinkClr xmlns:ahyp="http://schemas.microsoft.com/office/drawing/2018/hyperlinkcolor" val="tx"/>
                    </a:ext>
                  </a:extLst>
                </a:hlinkClick>
              </a:rPr>
              <a:t>https://www.youtube.com/watch?v=wa1El_VZ5q4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ngsanaUPC"/>
                <a:ea typeface="AngsanaUPC"/>
                <a:cs typeface="AngsanaUPC"/>
                <a:sym typeface="AngsanaUPC"/>
              </a:rPr>
              <a:t>https://news.un.org/en/story/2022/09/1126901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sng" strike="noStrike" cap="none">
              <a:solidFill>
                <a:srgbClr val="1155CC"/>
              </a:solidFill>
              <a:latin typeface="AngsanaUPC"/>
              <a:ea typeface="AngsanaUPC"/>
              <a:cs typeface="AngsanaUPC"/>
              <a:sym typeface="AngsanaUPC"/>
              <a:hlinkClick r:id="rId5">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ngsanaUPC"/>
                <a:ea typeface="AngsanaUPC"/>
                <a:cs typeface="AngsanaUPC"/>
                <a:sym typeface="AngsanaUPC"/>
              </a:rPr>
              <a:t>3. FamUnDo – An innovative project to improve companies in family-friendly policies</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rgbClr val="1155CC"/>
                </a:solidFill>
                <a:latin typeface="AngsanaUPC"/>
                <a:ea typeface="AngsanaUPC"/>
                <a:cs typeface="AngsanaUPC"/>
                <a:sym typeface="AngsanaUPC"/>
                <a:hlinkClick r:id="rId5">
                  <a:extLst>
                    <a:ext uri="{A12FA001-AC4F-418D-AE19-62706E023703}">
                      <ahyp:hlinkClr xmlns:ahyp="http://schemas.microsoft.com/office/drawing/2018/hyperlinkcolor" val="tx"/>
                    </a:ext>
                  </a:extLst>
                </a:hlinkClick>
              </a:rPr>
              <a:t>https://lpf.lt/family-learning.eu/?page=outcomes</a:t>
            </a:r>
            <a:r>
              <a:rPr lang="en-US" sz="2400" b="0" i="0" u="none" strike="noStrike" cap="none">
                <a:solidFill>
                  <a:srgbClr val="1155CC"/>
                </a:solidFill>
                <a:latin typeface="AngsanaUPC"/>
                <a:ea typeface="AngsanaUPC"/>
                <a:cs typeface="AngsanaUPC"/>
                <a:sym typeface="AngsanaUPC"/>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155CC"/>
              </a:solidFill>
              <a:latin typeface="AngsanaUPC"/>
              <a:ea typeface="AngsanaUPC"/>
              <a:cs typeface="AngsanaUPC"/>
              <a:sym typeface="AngsanaUPC"/>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1155CC"/>
              </a:solidFill>
              <a:latin typeface="AngsanaUPC"/>
              <a:ea typeface="AngsanaUPC"/>
              <a:cs typeface="AngsanaUPC"/>
              <a:sym typeface="AngsanaUPC"/>
            </a:endParaRPr>
          </a:p>
        </p:txBody>
      </p:sp>
      <p:pic>
        <p:nvPicPr>
          <p:cNvPr id="261" name="Google Shape;261;p17"/>
          <p:cNvPicPr preferRelativeResize="0"/>
          <p:nvPr/>
        </p:nvPicPr>
        <p:blipFill rotWithShape="1">
          <a:blip r:embed="rId6">
            <a:alphaModFix/>
          </a:blip>
          <a:srcRect/>
          <a:stretch/>
        </p:blipFill>
        <p:spPr>
          <a:xfrm>
            <a:off x="11229841" y="2184959"/>
            <a:ext cx="962159" cy="2057687"/>
          </a:xfrm>
          <a:prstGeom prst="rect">
            <a:avLst/>
          </a:prstGeom>
          <a:noFill/>
          <a:ln>
            <a:noFill/>
          </a:ln>
        </p:spPr>
      </p:pic>
      <p:pic>
        <p:nvPicPr>
          <p:cNvPr id="262" name="Google Shape;262;p17"/>
          <p:cNvPicPr preferRelativeResize="0"/>
          <p:nvPr/>
        </p:nvPicPr>
        <p:blipFill rotWithShape="1">
          <a:blip r:embed="rId7">
            <a:alphaModFix/>
          </a:blip>
          <a:srcRect/>
          <a:stretch/>
        </p:blipFill>
        <p:spPr>
          <a:xfrm>
            <a:off x="11115182" y="4320549"/>
            <a:ext cx="1076817" cy="2537451"/>
          </a:xfrm>
          <a:prstGeom prst="rect">
            <a:avLst/>
          </a:prstGeom>
          <a:noFill/>
          <a:ln>
            <a:noFill/>
          </a:ln>
        </p:spPr>
      </p:pic>
      <p:pic>
        <p:nvPicPr>
          <p:cNvPr id="263" name="Google Shape;263;p17"/>
          <p:cNvPicPr preferRelativeResize="0"/>
          <p:nvPr/>
        </p:nvPicPr>
        <p:blipFill rotWithShape="1">
          <a:blip r:embed="rId7">
            <a:alphaModFix/>
          </a:blip>
          <a:srcRect/>
          <a:stretch/>
        </p:blipFill>
        <p:spPr>
          <a:xfrm rot="5400000">
            <a:off x="8871339" y="4999991"/>
            <a:ext cx="1171993" cy="2761725"/>
          </a:xfrm>
          <a:prstGeom prst="rect">
            <a:avLst/>
          </a:prstGeom>
          <a:noFill/>
          <a:ln>
            <a:noFill/>
          </a:ln>
        </p:spPr>
      </p:pic>
      <p:sp>
        <p:nvSpPr>
          <p:cNvPr id="264" name="Google Shape;264;p17"/>
          <p:cNvSpPr/>
          <p:nvPr/>
        </p:nvSpPr>
        <p:spPr>
          <a:xfrm>
            <a:off x="647327" y="4503776"/>
            <a:ext cx="18473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71" name="Google Shape;271;p18" descr="https://www.eqs.com/app/uploads/2020/03/EQS-Blog_Sexual-Harassment-768x432.jpg"/>
          <p:cNvPicPr preferRelativeResize="0">
            <a:picLocks noGrp="1"/>
          </p:cNvPicPr>
          <p:nvPr>
            <p:ph type="body" idx="1"/>
          </p:nvPr>
        </p:nvPicPr>
        <p:blipFill rotWithShape="1">
          <a:blip r:embed="rId3">
            <a:alphaModFix/>
          </a:blip>
          <a:srcRect/>
          <a:stretch/>
        </p:blipFill>
        <p:spPr>
          <a:xfrm>
            <a:off x="1" y="-1"/>
            <a:ext cx="12192000" cy="6858000"/>
          </a:xfrm>
          <a:prstGeom prst="rect">
            <a:avLst/>
          </a:prstGeom>
          <a:noFill/>
          <a:ln>
            <a:noFill/>
          </a:ln>
        </p:spPr>
      </p:pic>
      <p:sp>
        <p:nvSpPr>
          <p:cNvPr id="272" name="Google Shape;272;p18"/>
          <p:cNvSpPr/>
          <p:nvPr/>
        </p:nvSpPr>
        <p:spPr>
          <a:xfrm>
            <a:off x="-1" y="2055814"/>
            <a:ext cx="5087389" cy="4802186"/>
          </a:xfrm>
          <a:prstGeom prst="ellipse">
            <a:avLst/>
          </a:prstGeom>
          <a:blipFill rotWithShape="1">
            <a:blip r:embed="rId4">
              <a:alphaModFix amt="67000"/>
            </a:blip>
            <a:tile tx="0" ty="0" sx="100000" sy="100000" flip="none" algn="tl"/>
          </a:blipFill>
          <a:ln w="12700" cap="flat" cmpd="sng">
            <a:solidFill>
              <a:srgbClr val="31538F"/>
            </a:solidFill>
            <a:prstDash val="solid"/>
            <a:miter lim="800000"/>
            <a:headEnd type="none" w="sm" len="sm"/>
            <a:tailEnd type="none" w="sm" len="sm"/>
          </a:ln>
          <a:effectLst>
            <a:outerShdw blurRad="50800" dist="50800" dir="5400000" algn="ctr" rotWithShape="0">
              <a:srgbClr val="D8E2F3">
                <a:alpha val="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AngsanaUPC"/>
                <a:ea typeface="AngsanaUPC"/>
                <a:cs typeface="AngsanaUPC"/>
                <a:sym typeface="AngsanaUPC"/>
              </a:rPr>
              <a:t>Explore the data behind the Global Wage Report 2018:</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AngsanaUPC"/>
                <a:ea typeface="AngsanaUPC"/>
                <a:cs typeface="AngsanaUPC"/>
                <a:sym typeface="AngsanaUPC"/>
              </a:rPr>
              <a:t>Compare and discuss the data for your country and other chosen EU country</a:t>
            </a:r>
            <a:endParaRPr sz="2600" b="0" i="0" u="none" strike="noStrike" cap="none">
              <a:solidFill>
                <a:schemeClr val="dk1"/>
              </a:solidFill>
              <a:latin typeface="AngsanaUPC"/>
              <a:ea typeface="AngsanaUPC"/>
              <a:cs typeface="AngsanaUPC"/>
              <a:sym typeface="AngsanaUPC"/>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Calibri"/>
              <a:ea typeface="Calibri"/>
              <a:cs typeface="Calibri"/>
              <a:sym typeface="Calibri"/>
            </a:endParaRPr>
          </a:p>
        </p:txBody>
      </p:sp>
      <p:sp>
        <p:nvSpPr>
          <p:cNvPr id="273" name="Google Shape;273;p18"/>
          <p:cNvSpPr/>
          <p:nvPr/>
        </p:nvSpPr>
        <p:spPr>
          <a:xfrm>
            <a:off x="4760422" y="5540115"/>
            <a:ext cx="7431577" cy="1151630"/>
          </a:xfrm>
          <a:prstGeom prst="ellipse">
            <a:avLst/>
          </a:prstGeom>
          <a:blipFill rotWithShape="1">
            <a:blip r:embed="rId4">
              <a:alphaModFix amt="67000"/>
            </a:blip>
            <a:tile tx="0" ty="0" sx="100000" sy="100000" flip="none" algn="tl"/>
          </a:blipFill>
          <a:ln w="12700" cap="flat" cmpd="sng">
            <a:solidFill>
              <a:srgbClr val="31538F"/>
            </a:solidFill>
            <a:prstDash val="solid"/>
            <a:miter lim="800000"/>
            <a:headEnd type="none" w="sm" len="sm"/>
            <a:tailEnd type="none" w="sm" len="sm"/>
          </a:ln>
          <a:effectLst>
            <a:outerShdw blurRad="50800" dist="685800" dir="5400000" algn="ctr" rotWithShape="0">
              <a:srgbClr val="D8E2F3">
                <a:alpha val="81568"/>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AngsanaUPC"/>
                <a:ea typeface="AngsanaUPC"/>
                <a:cs typeface="AngsanaUPC"/>
                <a:sym typeface="AngsanaUPC"/>
              </a:rPr>
              <a:t>https://</a:t>
            </a:r>
            <a:r>
              <a:rPr lang="en-US" sz="2300" b="1" i="0" u="none" strike="noStrike" cap="none">
                <a:solidFill>
                  <a:schemeClr val="dk1"/>
                </a:solidFill>
                <a:latin typeface="AngsanaUPC"/>
                <a:ea typeface="AngsanaUPC"/>
                <a:cs typeface="AngsanaUPC"/>
                <a:sym typeface="AngsanaUPC"/>
              </a:rPr>
              <a:t>www</a:t>
            </a:r>
            <a:r>
              <a:rPr lang="en-US" sz="2300" b="0" i="0" u="none" strike="noStrike" cap="none">
                <a:solidFill>
                  <a:schemeClr val="dk1"/>
                </a:solidFill>
                <a:latin typeface="AngsanaUPC"/>
                <a:ea typeface="AngsanaUPC"/>
                <a:cs typeface="AngsanaUPC"/>
                <a:sym typeface="AngsanaUPC"/>
              </a:rPr>
              <a:t>.ilo.org/global/about-the-ilo/multimedia/maps-and-charts/enhanced/WCMS_650829/lang--en/index.htm</a:t>
            </a:r>
            <a:endParaRPr sz="1300" b="0" i="0" u="none" strike="noStrike" cap="none">
              <a:solidFill>
                <a:srgbClr val="000000"/>
              </a:solidFill>
              <a:latin typeface="Arial"/>
              <a:ea typeface="Arial"/>
              <a:cs typeface="Arial"/>
              <a:sym typeface="Arial"/>
            </a:endParaRPr>
          </a:p>
        </p:txBody>
      </p:sp>
      <p:sp>
        <p:nvSpPr>
          <p:cNvPr id="274" name="Google Shape;274;p18"/>
          <p:cNvSpPr/>
          <p:nvPr/>
        </p:nvSpPr>
        <p:spPr>
          <a:xfrm>
            <a:off x="1283602" y="-2"/>
            <a:ext cx="102870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AngsanaUPC"/>
                <a:ea typeface="AngsanaUPC"/>
                <a:cs typeface="AngsanaUPC"/>
                <a:sym typeface="AngsanaUPC"/>
              </a:rPr>
              <a:t>How Companies Can Prevent Sexual Harassment in the Workplace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9"/>
          <p:cNvSpPr txBox="1">
            <a:spLocks noGrp="1"/>
          </p:cNvSpPr>
          <p:nvPr>
            <p:ph type="title"/>
          </p:nvPr>
        </p:nvSpPr>
        <p:spPr>
          <a:xfrm>
            <a:off x="399567" y="229801"/>
            <a:ext cx="9639978" cy="1564373"/>
          </a:xfrm>
          <a:prstGeom prst="rect">
            <a:avLst/>
          </a:prstGeom>
          <a:solidFill>
            <a:srgbClr val="B3C6E7"/>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ngsanaUPC"/>
              <a:buNone/>
            </a:pPr>
            <a:r>
              <a:rPr lang="en-US" sz="4000" b="1">
                <a:solidFill>
                  <a:schemeClr val="lt1"/>
                </a:solidFill>
                <a:latin typeface="AngsanaUPC"/>
                <a:ea typeface="AngsanaUPC"/>
                <a:cs typeface="AngsanaUPC"/>
                <a:sym typeface="AngsanaUPC"/>
              </a:rPr>
              <a:t>Recent developments: </a:t>
            </a:r>
            <a:br>
              <a:rPr lang="en-US" sz="4000" b="1">
                <a:solidFill>
                  <a:schemeClr val="lt1"/>
                </a:solidFill>
                <a:latin typeface="AngsanaUPC"/>
                <a:ea typeface="AngsanaUPC"/>
                <a:cs typeface="AngsanaUPC"/>
                <a:sym typeface="AngsanaUPC"/>
              </a:rPr>
            </a:br>
            <a:r>
              <a:rPr lang="en-US" sz="4000">
                <a:solidFill>
                  <a:schemeClr val="lt1"/>
                </a:solidFill>
                <a:latin typeface="AngsanaUPC"/>
                <a:ea typeface="AngsanaUPC"/>
                <a:cs typeface="AngsanaUPC"/>
                <a:sym typeface="AngsanaUPC"/>
              </a:rPr>
              <a:t>Three turning points in the form of wage labour were reached in the 1970s:</a:t>
            </a:r>
            <a:endParaRPr sz="4000">
              <a:latin typeface="AngsanaUPC"/>
              <a:ea typeface="AngsanaUPC"/>
              <a:cs typeface="AngsanaUPC"/>
              <a:sym typeface="AngsanaUPC"/>
            </a:endParaRPr>
          </a:p>
        </p:txBody>
      </p:sp>
      <p:sp>
        <p:nvSpPr>
          <p:cNvPr id="281" name="Google Shape;281;p19"/>
          <p:cNvSpPr txBox="1">
            <a:spLocks noGrp="1"/>
          </p:cNvSpPr>
          <p:nvPr>
            <p:ph type="body" idx="1"/>
          </p:nvPr>
        </p:nvSpPr>
        <p:spPr>
          <a:xfrm>
            <a:off x="524931" y="1857080"/>
            <a:ext cx="11142137" cy="4771119"/>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dk1"/>
              </a:buClr>
              <a:buSzPts val="2800"/>
              <a:buFont typeface="Noto Sans Symbols"/>
              <a:buChar char="⮚"/>
            </a:pPr>
            <a:r>
              <a:rPr lang="en-US">
                <a:latin typeface="AngsanaUPC"/>
                <a:ea typeface="AngsanaUPC"/>
                <a:cs typeface="AngsanaUPC"/>
                <a:sym typeface="AngsanaUPC"/>
              </a:rPr>
              <a:t>1 the more flexible terms of labour contracts and the mutual obligations of employer and employee; </a:t>
            </a:r>
            <a:endParaRPr/>
          </a:p>
          <a:p>
            <a:pPr marL="228600" lvl="0" indent="-50800" algn="l" rtl="0">
              <a:lnSpc>
                <a:spcPct val="70000"/>
              </a:lnSpc>
              <a:spcBef>
                <a:spcPts val="1000"/>
              </a:spcBef>
              <a:spcAft>
                <a:spcPts val="0"/>
              </a:spcAft>
              <a:buClr>
                <a:schemeClr val="dk1"/>
              </a:buClr>
              <a:buSzPts val="2800"/>
              <a:buFont typeface="Noto Sans Symbols"/>
              <a:buNone/>
            </a:pPr>
            <a:endParaRPr>
              <a:latin typeface="AngsanaUPC"/>
              <a:ea typeface="AngsanaUPC"/>
              <a:cs typeface="AngsanaUPC"/>
              <a:sym typeface="AngsanaUPC"/>
            </a:endParaRPr>
          </a:p>
          <a:p>
            <a:pPr marL="228600" lvl="0" indent="-228600" algn="l" rtl="0">
              <a:lnSpc>
                <a:spcPct val="70000"/>
              </a:lnSpc>
              <a:spcBef>
                <a:spcPts val="1000"/>
              </a:spcBef>
              <a:spcAft>
                <a:spcPts val="0"/>
              </a:spcAft>
              <a:buClr>
                <a:schemeClr val="dk1"/>
              </a:buClr>
              <a:buSzPts val="2800"/>
              <a:buFont typeface="Noto Sans Symbols"/>
              <a:buChar char="⮚"/>
            </a:pPr>
            <a:r>
              <a:rPr lang="en-US">
                <a:latin typeface="AngsanaUPC"/>
                <a:ea typeface="AngsanaUPC"/>
                <a:cs typeface="AngsanaUPC"/>
                <a:sym typeface="AngsanaUPC"/>
              </a:rPr>
              <a:t>2 the intensification of labour efforts per household, especially through the increased participation in wage labour by </a:t>
            </a:r>
            <a:r>
              <a:rPr lang="en-US" b="1">
                <a:latin typeface="AngsanaUPC"/>
                <a:ea typeface="AngsanaUPC"/>
                <a:cs typeface="AngsanaUPC"/>
                <a:sym typeface="AngsanaUPC"/>
              </a:rPr>
              <a:t>women</a:t>
            </a:r>
            <a:r>
              <a:rPr lang="en-US">
                <a:latin typeface="AngsanaUPC"/>
                <a:ea typeface="AngsanaUPC"/>
                <a:cs typeface="AngsanaUPC"/>
                <a:sym typeface="AngsanaUPC"/>
              </a:rPr>
              <a:t>; </a:t>
            </a:r>
            <a:endParaRPr/>
          </a:p>
          <a:p>
            <a:pPr marL="228600" lvl="0" indent="-50800" algn="l" rtl="0">
              <a:lnSpc>
                <a:spcPct val="70000"/>
              </a:lnSpc>
              <a:spcBef>
                <a:spcPts val="1000"/>
              </a:spcBef>
              <a:spcAft>
                <a:spcPts val="0"/>
              </a:spcAft>
              <a:buClr>
                <a:schemeClr val="dk1"/>
              </a:buClr>
              <a:buSzPts val="2800"/>
              <a:buFont typeface="Noto Sans Symbols"/>
              <a:buNone/>
            </a:pPr>
            <a:endParaRPr>
              <a:latin typeface="AngsanaUPC"/>
              <a:ea typeface="AngsanaUPC"/>
              <a:cs typeface="AngsanaUPC"/>
              <a:sym typeface="AngsanaUPC"/>
            </a:endParaRPr>
          </a:p>
          <a:p>
            <a:pPr marL="228600" lvl="0" indent="-228600" algn="l" rtl="0">
              <a:lnSpc>
                <a:spcPct val="70000"/>
              </a:lnSpc>
              <a:spcBef>
                <a:spcPts val="1000"/>
              </a:spcBef>
              <a:spcAft>
                <a:spcPts val="0"/>
              </a:spcAft>
              <a:buClr>
                <a:schemeClr val="dk1"/>
              </a:buClr>
              <a:buSzPts val="2800"/>
              <a:buFont typeface="Noto Sans Symbols"/>
              <a:buChar char="⮚"/>
            </a:pPr>
            <a:r>
              <a:rPr lang="en-US">
                <a:latin typeface="AngsanaUPC"/>
                <a:ea typeface="AngsanaUPC"/>
                <a:cs typeface="AngsanaUPC"/>
                <a:sym typeface="AngsanaUPC"/>
              </a:rPr>
              <a:t>3 the shifting balance of power in the institutions of the labour market.</a:t>
            </a:r>
            <a:endParaRPr/>
          </a:p>
          <a:p>
            <a:pPr marL="228600" lvl="0" indent="-50800" algn="l" rtl="0">
              <a:lnSpc>
                <a:spcPct val="70000"/>
              </a:lnSpc>
              <a:spcBef>
                <a:spcPts val="1000"/>
              </a:spcBef>
              <a:spcAft>
                <a:spcPts val="0"/>
              </a:spcAft>
              <a:buClr>
                <a:schemeClr val="dk1"/>
              </a:buClr>
              <a:buSzPts val="2800"/>
              <a:buNone/>
            </a:pPr>
            <a:endParaRPr>
              <a:latin typeface="AngsanaUPC"/>
              <a:ea typeface="AngsanaUPC"/>
              <a:cs typeface="AngsanaUPC"/>
              <a:sym typeface="AngsanaUPC"/>
            </a:endParaRPr>
          </a:p>
          <a:p>
            <a:pPr marL="0" lvl="0" indent="0" algn="l" rtl="0">
              <a:lnSpc>
                <a:spcPct val="70000"/>
              </a:lnSpc>
              <a:spcBef>
                <a:spcPts val="1000"/>
              </a:spcBef>
              <a:spcAft>
                <a:spcPts val="0"/>
              </a:spcAft>
              <a:buClr>
                <a:schemeClr val="dk1"/>
              </a:buClr>
              <a:buSzPts val="2800"/>
              <a:buNone/>
            </a:pPr>
            <a:r>
              <a:rPr lang="en-US" i="1">
                <a:latin typeface="AngsanaUPC"/>
                <a:ea typeface="AngsanaUPC"/>
                <a:cs typeface="AngsanaUPC"/>
                <a:sym typeface="AngsanaUPC"/>
              </a:rPr>
              <a:t>These are most visible tendencies in contemporary Western Europe with its elaborate framework of social legislation of power in the institutions of the labour market.</a:t>
            </a:r>
            <a:endParaRPr/>
          </a:p>
          <a:p>
            <a:pPr marL="0" lvl="0" indent="0" algn="ctr" rtl="0">
              <a:lnSpc>
                <a:spcPct val="70000"/>
              </a:lnSpc>
              <a:spcBef>
                <a:spcPts val="1000"/>
              </a:spcBef>
              <a:spcAft>
                <a:spcPts val="0"/>
              </a:spcAft>
              <a:buClr>
                <a:schemeClr val="dk1"/>
              </a:buClr>
              <a:buSzPts val="2800"/>
              <a:buNone/>
            </a:pPr>
            <a:endParaRPr i="1"/>
          </a:p>
        </p:txBody>
      </p:sp>
      <p:pic>
        <p:nvPicPr>
          <p:cNvPr id="282" name="Google Shape;282;p19"/>
          <p:cNvPicPr preferRelativeResize="0"/>
          <p:nvPr/>
        </p:nvPicPr>
        <p:blipFill rotWithShape="1">
          <a:blip r:embed="rId3">
            <a:alphaModFix/>
          </a:blip>
          <a:srcRect/>
          <a:stretch/>
        </p:blipFill>
        <p:spPr>
          <a:xfrm rot="5400000">
            <a:off x="9218397" y="4573023"/>
            <a:ext cx="1361550" cy="3208405"/>
          </a:xfrm>
          <a:prstGeom prst="rect">
            <a:avLst/>
          </a:prstGeom>
          <a:noFill/>
          <a:ln>
            <a:noFill/>
          </a:ln>
        </p:spPr>
      </p:pic>
      <p:pic>
        <p:nvPicPr>
          <p:cNvPr id="283" name="Google Shape;283;p19"/>
          <p:cNvPicPr preferRelativeResize="0"/>
          <p:nvPr/>
        </p:nvPicPr>
        <p:blipFill rotWithShape="1">
          <a:blip r:embed="rId4">
            <a:alphaModFix/>
          </a:blip>
          <a:srcRect/>
          <a:stretch/>
        </p:blipFill>
        <p:spPr>
          <a:xfrm rot="-5400000">
            <a:off x="10504354" y="-464809"/>
            <a:ext cx="1199971" cy="21295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273121" y="231561"/>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6789B9"/>
              </a:buClr>
              <a:buSzPts val="4000"/>
              <a:buFont typeface="Calibri"/>
              <a:buNone/>
            </a:pPr>
            <a:r>
              <a:rPr lang="en-US" sz="4000" b="1">
                <a:solidFill>
                  <a:srgbClr val="6789B9"/>
                </a:solidFill>
                <a:latin typeface="AngsanaUPC"/>
                <a:ea typeface="AngsanaUPC"/>
                <a:cs typeface="AngsanaUPC"/>
                <a:sym typeface="AngsanaUPC"/>
              </a:rPr>
              <a:t>Topics</a:t>
            </a:r>
            <a:endParaRPr>
              <a:latin typeface="AngsanaUPC"/>
              <a:ea typeface="AngsanaUPC"/>
              <a:cs typeface="AngsanaUPC"/>
              <a:sym typeface="AngsanaUPC"/>
            </a:endParaRPr>
          </a:p>
        </p:txBody>
      </p:sp>
      <p:grpSp>
        <p:nvGrpSpPr>
          <p:cNvPr id="104" name="Google Shape;104;p2"/>
          <p:cNvGrpSpPr/>
          <p:nvPr/>
        </p:nvGrpSpPr>
        <p:grpSpPr>
          <a:xfrm>
            <a:off x="838200" y="1825625"/>
            <a:ext cx="10515600" cy="4351337"/>
            <a:chOff x="0" y="0"/>
            <a:chExt cx="10515600" cy="4351337"/>
          </a:xfrm>
        </p:grpSpPr>
        <p:cxnSp>
          <p:nvCxnSpPr>
            <p:cNvPr id="105" name="Google Shape;105;p2"/>
            <p:cNvCxnSpPr/>
            <p:nvPr/>
          </p:nvCxnSpPr>
          <p:spPr>
            <a:xfrm>
              <a:off x="0" y="0"/>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06" name="Google Shape;106;p2"/>
            <p:cNvSpPr/>
            <p:nvPr/>
          </p:nvSpPr>
          <p:spPr>
            <a:xfrm>
              <a:off x="0" y="0"/>
              <a:ext cx="10515600" cy="108783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chemeClr val="dk1"/>
                </a:solidFill>
                <a:latin typeface="AngsanaUPC"/>
                <a:ea typeface="AngsanaUPC"/>
                <a:cs typeface="AngsanaUPC"/>
                <a:sym typeface="AngsanaUPC"/>
              </a:endParaRPr>
            </a:p>
          </p:txBody>
        </p:sp>
        <p:sp>
          <p:nvSpPr>
            <p:cNvPr id="107" name="Google Shape;107;p2"/>
            <p:cNvSpPr txBox="1"/>
            <p:nvPr/>
          </p:nvSpPr>
          <p:spPr>
            <a:xfrm>
              <a:off x="0" y="0"/>
              <a:ext cx="10515600" cy="1087834"/>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0" i="0" u="none" strike="noStrike" cap="none">
                  <a:solidFill>
                    <a:srgbClr val="6789B9"/>
                  </a:solidFill>
                  <a:latin typeface="AngsanaUPC"/>
                  <a:ea typeface="AngsanaUPC"/>
                  <a:cs typeface="AngsanaUPC"/>
                  <a:sym typeface="AngsanaUPC"/>
                </a:rPr>
                <a:t>History and developments of the labour market and its relation to gender inequalities in the workplace (UNIT 1)</a:t>
              </a:r>
              <a:endParaRPr sz="2800" b="0" i="0" u="none" strike="noStrike" cap="none">
                <a:solidFill>
                  <a:srgbClr val="6789B9"/>
                </a:solidFill>
                <a:latin typeface="AngsanaUPC"/>
                <a:ea typeface="AngsanaUPC"/>
                <a:cs typeface="AngsanaUPC"/>
                <a:sym typeface="AngsanaUPC"/>
              </a:endParaRPr>
            </a:p>
          </p:txBody>
        </p:sp>
        <p:cxnSp>
          <p:nvCxnSpPr>
            <p:cNvPr id="108" name="Google Shape;108;p2"/>
            <p:cNvCxnSpPr/>
            <p:nvPr/>
          </p:nvCxnSpPr>
          <p:spPr>
            <a:xfrm>
              <a:off x="0" y="1087834"/>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09" name="Google Shape;109;p2"/>
            <p:cNvSpPr/>
            <p:nvPr/>
          </p:nvSpPr>
          <p:spPr>
            <a:xfrm>
              <a:off x="0" y="1087834"/>
              <a:ext cx="10515600" cy="108783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chemeClr val="dk1"/>
                </a:solidFill>
                <a:latin typeface="AngsanaUPC"/>
                <a:ea typeface="AngsanaUPC"/>
                <a:cs typeface="AngsanaUPC"/>
                <a:sym typeface="AngsanaUPC"/>
              </a:endParaRPr>
            </a:p>
          </p:txBody>
        </p:sp>
        <p:sp>
          <p:nvSpPr>
            <p:cNvPr id="110" name="Google Shape;110;p2"/>
            <p:cNvSpPr txBox="1"/>
            <p:nvPr/>
          </p:nvSpPr>
          <p:spPr>
            <a:xfrm>
              <a:off x="0" y="1087834"/>
              <a:ext cx="10515600" cy="1087834"/>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0" i="0" u="none" strike="noStrike" cap="none">
                  <a:solidFill>
                    <a:srgbClr val="6789B9"/>
                  </a:solidFill>
                  <a:latin typeface="AngsanaUPC"/>
                  <a:ea typeface="AngsanaUPC"/>
                  <a:cs typeface="AngsanaUPC"/>
                  <a:sym typeface="AngsanaUPC"/>
                </a:rPr>
                <a:t>Gender-specific characteristics at management level - at the workplace (UNIT 2)</a:t>
              </a:r>
              <a:endParaRPr sz="2800" b="0" i="0" u="none" strike="noStrike" cap="none">
                <a:solidFill>
                  <a:srgbClr val="6789B9"/>
                </a:solidFill>
                <a:latin typeface="AngsanaUPC"/>
                <a:ea typeface="AngsanaUPC"/>
                <a:cs typeface="AngsanaUPC"/>
                <a:sym typeface="AngsanaUPC"/>
              </a:endParaRPr>
            </a:p>
          </p:txBody>
        </p:sp>
        <p:cxnSp>
          <p:nvCxnSpPr>
            <p:cNvPr id="111" name="Google Shape;111;p2"/>
            <p:cNvCxnSpPr/>
            <p:nvPr/>
          </p:nvCxnSpPr>
          <p:spPr>
            <a:xfrm>
              <a:off x="0" y="2175669"/>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12" name="Google Shape;112;p2"/>
            <p:cNvSpPr/>
            <p:nvPr/>
          </p:nvSpPr>
          <p:spPr>
            <a:xfrm>
              <a:off x="0" y="2175669"/>
              <a:ext cx="10515600" cy="108783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chemeClr val="dk1"/>
                </a:solidFill>
                <a:latin typeface="AngsanaUPC"/>
                <a:ea typeface="AngsanaUPC"/>
                <a:cs typeface="AngsanaUPC"/>
                <a:sym typeface="AngsanaUPC"/>
              </a:endParaRPr>
            </a:p>
          </p:txBody>
        </p:sp>
        <p:sp>
          <p:nvSpPr>
            <p:cNvPr id="113" name="Google Shape;113;p2"/>
            <p:cNvSpPr txBox="1"/>
            <p:nvPr/>
          </p:nvSpPr>
          <p:spPr>
            <a:xfrm>
              <a:off x="0" y="2175669"/>
              <a:ext cx="10515600" cy="1087834"/>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0" i="0" u="none" strike="noStrike" cap="none">
                  <a:solidFill>
                    <a:srgbClr val="6789B9"/>
                  </a:solidFill>
                  <a:latin typeface="AngsanaUPC"/>
                  <a:ea typeface="AngsanaUPC"/>
                  <a:cs typeface="AngsanaUPC"/>
                  <a:sym typeface="AngsanaUPC"/>
                </a:rPr>
                <a:t>Micro- and power politics in organisations (UNIT 2) </a:t>
              </a:r>
              <a:endParaRPr sz="1400" b="0" i="0" u="none" strike="noStrike" cap="none">
                <a:solidFill>
                  <a:srgbClr val="000000"/>
                </a:solidFill>
                <a:latin typeface="Arial"/>
                <a:ea typeface="Arial"/>
                <a:cs typeface="Arial"/>
                <a:sym typeface="Arial"/>
              </a:endParaRPr>
            </a:p>
          </p:txBody>
        </p:sp>
        <p:cxnSp>
          <p:nvCxnSpPr>
            <p:cNvPr id="114" name="Google Shape;114;p2"/>
            <p:cNvCxnSpPr/>
            <p:nvPr/>
          </p:nvCxnSpPr>
          <p:spPr>
            <a:xfrm>
              <a:off x="0" y="3263503"/>
              <a:ext cx="1051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15" name="Google Shape;115;p2"/>
            <p:cNvSpPr/>
            <p:nvPr/>
          </p:nvSpPr>
          <p:spPr>
            <a:xfrm>
              <a:off x="0" y="3263503"/>
              <a:ext cx="10515600" cy="108783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800"/>
                <a:buFont typeface="Calibri"/>
                <a:buNone/>
              </a:pPr>
              <a:endParaRPr sz="2800" b="0" i="0" u="none" strike="noStrike" cap="none">
                <a:solidFill>
                  <a:schemeClr val="dk1"/>
                </a:solidFill>
                <a:latin typeface="AngsanaUPC"/>
                <a:ea typeface="AngsanaUPC"/>
                <a:cs typeface="AngsanaUPC"/>
                <a:sym typeface="AngsanaUPC"/>
              </a:endParaRPr>
            </a:p>
          </p:txBody>
        </p:sp>
        <p:sp>
          <p:nvSpPr>
            <p:cNvPr id="116" name="Google Shape;116;p2"/>
            <p:cNvSpPr txBox="1"/>
            <p:nvPr/>
          </p:nvSpPr>
          <p:spPr>
            <a:xfrm>
              <a:off x="0" y="3263503"/>
              <a:ext cx="10515600" cy="1087834"/>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US" sz="2800" b="0" i="0" u="none" strike="noStrike" cap="none">
                  <a:solidFill>
                    <a:srgbClr val="6789B9"/>
                  </a:solidFill>
                  <a:latin typeface="AngsanaUPC"/>
                  <a:ea typeface="AngsanaUPC"/>
                  <a:cs typeface="AngsanaUPC"/>
                  <a:sym typeface="AngsanaUPC"/>
                </a:rPr>
                <a:t>Definition and differentiation between stereotypes, prejudices and clichés (UNIT 2)</a:t>
              </a:r>
              <a:endParaRPr sz="2800" b="0" i="0" u="none" strike="noStrike" cap="none">
                <a:solidFill>
                  <a:srgbClr val="6789B9"/>
                </a:solidFill>
                <a:latin typeface="AngsanaUPC"/>
                <a:ea typeface="AngsanaUPC"/>
                <a:cs typeface="AngsanaUPC"/>
                <a:sym typeface="AngsanaUPC"/>
              </a:endParaRPr>
            </a:p>
          </p:txBody>
        </p:sp>
      </p:grpSp>
      <p:sp>
        <p:nvSpPr>
          <p:cNvPr id="117" name="Google Shape;11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2</a:t>
            </a:fld>
            <a:endParaRPr/>
          </a:p>
        </p:txBody>
      </p:sp>
      <p:pic>
        <p:nvPicPr>
          <p:cNvPr id="118" name="Google Shape;118;p2"/>
          <p:cNvPicPr preferRelativeResize="0"/>
          <p:nvPr/>
        </p:nvPicPr>
        <p:blipFill rotWithShape="1">
          <a:blip r:embed="rId3">
            <a:alphaModFix/>
          </a:blip>
          <a:srcRect/>
          <a:stretch/>
        </p:blipFill>
        <p:spPr>
          <a:xfrm>
            <a:off x="368038" y="6398359"/>
            <a:ext cx="2743438" cy="323116"/>
          </a:xfrm>
          <a:prstGeom prst="rect">
            <a:avLst/>
          </a:prstGeom>
          <a:noFill/>
          <a:ln>
            <a:noFill/>
          </a:ln>
        </p:spPr>
      </p:pic>
      <p:pic>
        <p:nvPicPr>
          <p:cNvPr id="119" name="Google Shape;119;p2" descr="Text&#10;&#10;Description automatically generated"/>
          <p:cNvPicPr preferRelativeResize="0"/>
          <p:nvPr/>
        </p:nvPicPr>
        <p:blipFill rotWithShape="1">
          <a:blip r:embed="rId4">
            <a:alphaModFix amt="50000"/>
          </a:blip>
          <a:srcRect/>
          <a:stretch/>
        </p:blipFill>
        <p:spPr>
          <a:xfrm>
            <a:off x="9613900" y="5879726"/>
            <a:ext cx="2578100" cy="94958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20"/>
          <p:cNvPicPr preferRelativeResize="0"/>
          <p:nvPr/>
        </p:nvPicPr>
        <p:blipFill rotWithShape="1">
          <a:blip r:embed="rId3">
            <a:alphaModFix/>
          </a:blip>
          <a:srcRect/>
          <a:stretch/>
        </p:blipFill>
        <p:spPr>
          <a:xfrm rot="-5400000">
            <a:off x="4761771" y="-795164"/>
            <a:ext cx="1396721" cy="2987048"/>
          </a:xfrm>
          <a:prstGeom prst="rect">
            <a:avLst/>
          </a:prstGeom>
          <a:noFill/>
          <a:ln>
            <a:noFill/>
          </a:ln>
        </p:spPr>
      </p:pic>
      <p:sp>
        <p:nvSpPr>
          <p:cNvPr id="290" name="Google Shape;290;p20"/>
          <p:cNvSpPr txBox="1">
            <a:spLocks noGrp="1"/>
          </p:cNvSpPr>
          <p:nvPr>
            <p:ph type="title"/>
          </p:nvPr>
        </p:nvSpPr>
        <p:spPr>
          <a:xfrm>
            <a:off x="293476" y="184971"/>
            <a:ext cx="10515600" cy="89020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AngsanaUPC"/>
              <a:buNone/>
            </a:pPr>
            <a:r>
              <a:rPr lang="en-US" sz="4000">
                <a:latin typeface="AngsanaUPC"/>
                <a:ea typeface="AngsanaUPC"/>
                <a:cs typeface="AngsanaUPC"/>
                <a:sym typeface="AngsanaUPC"/>
              </a:rPr>
              <a:t>Recommendations for </a:t>
            </a:r>
            <a:r>
              <a:rPr lang="en-US" sz="4000" b="1">
                <a:solidFill>
                  <a:schemeClr val="dk2"/>
                </a:solidFill>
                <a:latin typeface="AngsanaUPC"/>
                <a:ea typeface="AngsanaUPC"/>
                <a:cs typeface="AngsanaUPC"/>
                <a:sym typeface="AngsanaUPC"/>
              </a:rPr>
              <a:t>Prevention</a:t>
            </a:r>
            <a:endParaRPr/>
          </a:p>
        </p:txBody>
      </p:sp>
      <p:grpSp>
        <p:nvGrpSpPr>
          <p:cNvPr id="291" name="Google Shape;291;p20"/>
          <p:cNvGrpSpPr/>
          <p:nvPr/>
        </p:nvGrpSpPr>
        <p:grpSpPr>
          <a:xfrm>
            <a:off x="1741171" y="842548"/>
            <a:ext cx="3657223" cy="5946476"/>
            <a:chOff x="1754783" y="0"/>
            <a:chExt cx="3657223" cy="5946476"/>
          </a:xfrm>
        </p:grpSpPr>
        <p:sp>
          <p:nvSpPr>
            <p:cNvPr id="292" name="Google Shape;292;p20"/>
            <p:cNvSpPr/>
            <p:nvPr/>
          </p:nvSpPr>
          <p:spPr>
            <a:xfrm>
              <a:off x="2549761" y="0"/>
              <a:ext cx="2862245" cy="2862680"/>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20"/>
            <p:cNvSpPr/>
            <p:nvPr/>
          </p:nvSpPr>
          <p:spPr>
            <a:xfrm>
              <a:off x="3120605" y="956131"/>
              <a:ext cx="1714107" cy="94982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20"/>
            <p:cNvSpPr txBox="1"/>
            <p:nvPr/>
          </p:nvSpPr>
          <p:spPr>
            <a:xfrm>
              <a:off x="3120605" y="956131"/>
              <a:ext cx="1714107" cy="94982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dk1"/>
                </a:buClr>
                <a:buSzPts val="1800"/>
                <a:buFont typeface="AngsanaUPC"/>
                <a:buNone/>
              </a:pPr>
              <a:r>
                <a:rPr lang="en-US" sz="1800" b="0" i="0" u="none" strike="noStrike" cap="none">
                  <a:solidFill>
                    <a:schemeClr val="dk1"/>
                  </a:solidFill>
                  <a:latin typeface="AngsanaUPC"/>
                  <a:ea typeface="AngsanaUPC"/>
                  <a:cs typeface="AngsanaUPC"/>
                  <a:sym typeface="AngsanaUPC"/>
                </a:rPr>
                <a:t>Must uphold labour rights and the principle of pay equity</a:t>
              </a:r>
              <a:endParaRPr sz="1800" b="0" i="0" u="none" strike="noStrike" cap="none">
                <a:solidFill>
                  <a:schemeClr val="dk1"/>
                </a:solidFill>
                <a:latin typeface="AngsanaUPC"/>
                <a:ea typeface="AngsanaUPC"/>
                <a:cs typeface="AngsanaUPC"/>
                <a:sym typeface="AngsanaUPC"/>
              </a:endParaRPr>
            </a:p>
          </p:txBody>
        </p:sp>
        <p:sp>
          <p:nvSpPr>
            <p:cNvPr id="295" name="Google Shape;295;p20"/>
            <p:cNvSpPr/>
            <p:nvPr/>
          </p:nvSpPr>
          <p:spPr>
            <a:xfrm>
              <a:off x="1754783" y="1644822"/>
              <a:ext cx="2862245" cy="2862680"/>
            </a:xfrm>
            <a:custGeom>
              <a:avLst/>
              <a:gdLst/>
              <a:ahLst/>
              <a:cxnLst/>
              <a:rect l="l" t="t" r="r" b="b"/>
              <a:pathLst>
                <a:path w="120000" h="120000" extrusionOk="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20"/>
            <p:cNvSpPr/>
            <p:nvPr/>
          </p:nvSpPr>
          <p:spPr>
            <a:xfrm>
              <a:off x="2390658" y="2426679"/>
              <a:ext cx="1590494" cy="131740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20"/>
            <p:cNvSpPr txBox="1"/>
            <p:nvPr/>
          </p:nvSpPr>
          <p:spPr>
            <a:xfrm>
              <a:off x="2390658" y="2426679"/>
              <a:ext cx="1590494" cy="131740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dk1"/>
                </a:buClr>
                <a:buSzPts val="1800"/>
                <a:buFont typeface="AngsanaUPC"/>
                <a:buNone/>
              </a:pPr>
              <a:r>
                <a:rPr lang="en-US" sz="1800" b="0" i="0" u="none" strike="noStrike" cap="none">
                  <a:solidFill>
                    <a:schemeClr val="dk1"/>
                  </a:solidFill>
                  <a:latin typeface="AngsanaUPC"/>
                  <a:ea typeface="AngsanaUPC"/>
                  <a:cs typeface="AngsanaUPC"/>
                  <a:sym typeface="AngsanaUPC"/>
                </a:rPr>
                <a:t>Can enact public policy in 4  key areas to make a l difference in the lives of housekeepers</a:t>
              </a:r>
              <a:endParaRPr sz="1800" b="0" i="0" u="none" strike="noStrike" cap="none">
                <a:solidFill>
                  <a:schemeClr val="dk1"/>
                </a:solidFill>
                <a:latin typeface="AngsanaUPC"/>
                <a:ea typeface="AngsanaUPC"/>
                <a:cs typeface="AngsanaUPC"/>
                <a:sym typeface="AngsanaUPC"/>
              </a:endParaRPr>
            </a:p>
          </p:txBody>
        </p:sp>
        <p:sp>
          <p:nvSpPr>
            <p:cNvPr id="298" name="Google Shape;298;p20"/>
            <p:cNvSpPr/>
            <p:nvPr/>
          </p:nvSpPr>
          <p:spPr>
            <a:xfrm>
              <a:off x="2753478" y="3486476"/>
              <a:ext cx="2459100" cy="2460000"/>
            </a:xfrm>
            <a:prstGeom prst="blockArc">
              <a:avLst>
                <a:gd name="adj1" fmla="val 13500000"/>
                <a:gd name="adj2" fmla="val 10800000"/>
                <a:gd name="adj3" fmla="val 1274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20"/>
            <p:cNvSpPr/>
            <p:nvPr/>
          </p:nvSpPr>
          <p:spPr>
            <a:xfrm>
              <a:off x="3076167" y="4187384"/>
              <a:ext cx="1810507" cy="110942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20"/>
            <p:cNvSpPr txBox="1"/>
            <p:nvPr/>
          </p:nvSpPr>
          <p:spPr>
            <a:xfrm>
              <a:off x="3076167" y="4187384"/>
              <a:ext cx="1810507" cy="110942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dk1"/>
                </a:buClr>
                <a:buSzPts val="1800"/>
                <a:buFont typeface="AngsanaUPC"/>
                <a:buNone/>
              </a:pPr>
              <a:r>
                <a:rPr lang="en-US" sz="1800" b="0" i="0" u="none" strike="noStrike" cap="none">
                  <a:solidFill>
                    <a:schemeClr val="dk1"/>
                  </a:solidFill>
                  <a:latin typeface="AngsanaUPC"/>
                  <a:ea typeface="AngsanaUPC"/>
                  <a:cs typeface="AngsanaUPC"/>
                  <a:sym typeface="AngsanaUPC"/>
                </a:rPr>
                <a:t>Can make a difference by speaking out and choosing businesses that treat their workers with respect and dignity</a:t>
              </a:r>
              <a:endParaRPr sz="1800" b="0" i="0" u="none" strike="noStrike" cap="none">
                <a:solidFill>
                  <a:schemeClr val="dk1"/>
                </a:solidFill>
                <a:latin typeface="AngsanaUPC"/>
                <a:ea typeface="AngsanaUPC"/>
                <a:cs typeface="AngsanaUPC"/>
                <a:sym typeface="AngsanaUPC"/>
              </a:endParaRPr>
            </a:p>
          </p:txBody>
        </p:sp>
      </p:grpSp>
      <p:pic>
        <p:nvPicPr>
          <p:cNvPr id="301" name="Google Shape;301;p20"/>
          <p:cNvPicPr preferRelativeResize="0"/>
          <p:nvPr/>
        </p:nvPicPr>
        <p:blipFill rotWithShape="1">
          <a:blip r:embed="rId4">
            <a:alphaModFix/>
          </a:blip>
          <a:srcRect/>
          <a:stretch/>
        </p:blipFill>
        <p:spPr>
          <a:xfrm>
            <a:off x="0" y="4577237"/>
            <a:ext cx="943107" cy="2095792"/>
          </a:xfrm>
          <a:prstGeom prst="rect">
            <a:avLst/>
          </a:prstGeom>
          <a:noFill/>
          <a:ln>
            <a:noFill/>
          </a:ln>
        </p:spPr>
      </p:pic>
      <p:sp>
        <p:nvSpPr>
          <p:cNvPr id="302" name="Google Shape;302;p20"/>
          <p:cNvSpPr txBox="1"/>
          <p:nvPr/>
        </p:nvSpPr>
        <p:spPr>
          <a:xfrm>
            <a:off x="208312" y="1396729"/>
            <a:ext cx="26928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AngsanaUPC"/>
                <a:ea typeface="AngsanaUPC"/>
                <a:cs typeface="AngsanaUPC"/>
                <a:sym typeface="AngsanaUPC"/>
              </a:rPr>
              <a:t>1. </a:t>
            </a:r>
            <a:r>
              <a:rPr lang="en-US" sz="1500" b="1" i="0" u="none" strike="noStrike" cap="none">
                <a:solidFill>
                  <a:schemeClr val="dk1"/>
                </a:solidFill>
                <a:latin typeface="AngsanaUPC"/>
                <a:ea typeface="AngsanaUPC"/>
                <a:cs typeface="AngsanaUPC"/>
                <a:sym typeface="AngsanaUPC"/>
              </a:rPr>
              <a:t>THE HOTEL INDUSTRY</a:t>
            </a:r>
            <a:endParaRPr sz="1500" b="0" i="0" u="none" strike="noStrike" cap="none">
              <a:solidFill>
                <a:schemeClr val="dk1"/>
              </a:solidFill>
              <a:latin typeface="AngsanaUPC"/>
              <a:ea typeface="AngsanaUPC"/>
              <a:cs typeface="AngsanaUPC"/>
              <a:sym typeface="AngsanaUPC"/>
            </a:endParaRPr>
          </a:p>
        </p:txBody>
      </p:sp>
      <p:sp>
        <p:nvSpPr>
          <p:cNvPr id="303" name="Google Shape;303;p20"/>
          <p:cNvSpPr txBox="1"/>
          <p:nvPr/>
        </p:nvSpPr>
        <p:spPr>
          <a:xfrm>
            <a:off x="1" y="3259650"/>
            <a:ext cx="21636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ngsanaUPC"/>
                <a:ea typeface="AngsanaUPC"/>
                <a:cs typeface="AngsanaUPC"/>
                <a:sym typeface="AngsanaUPC"/>
              </a:rPr>
              <a:t>2. </a:t>
            </a:r>
            <a:r>
              <a:rPr lang="en-US" sz="1600" b="1" i="0" u="none" strike="noStrike" cap="none">
                <a:solidFill>
                  <a:schemeClr val="dk1"/>
                </a:solidFill>
                <a:latin typeface="AngsanaUPC"/>
                <a:ea typeface="AngsanaUPC"/>
                <a:cs typeface="AngsanaUPC"/>
                <a:sym typeface="AngsanaUPC"/>
              </a:rPr>
              <a:t>GOVERNMENTS</a:t>
            </a:r>
            <a:endParaRPr sz="1600" b="0" i="0" u="none" strike="noStrike" cap="none">
              <a:solidFill>
                <a:schemeClr val="dk1"/>
              </a:solidFill>
              <a:latin typeface="AngsanaUPC"/>
              <a:ea typeface="AngsanaUPC"/>
              <a:cs typeface="AngsanaUPC"/>
              <a:sym typeface="AngsanaUPC"/>
            </a:endParaRPr>
          </a:p>
        </p:txBody>
      </p:sp>
      <p:sp>
        <p:nvSpPr>
          <p:cNvPr id="304" name="Google Shape;304;p20"/>
          <p:cNvSpPr txBox="1"/>
          <p:nvPr/>
        </p:nvSpPr>
        <p:spPr>
          <a:xfrm>
            <a:off x="4600547" y="3066873"/>
            <a:ext cx="6721891" cy="2677656"/>
          </a:xfrm>
          <a:prstGeom prst="rect">
            <a:avLst/>
          </a:prstGeom>
          <a:noFill/>
          <a:ln>
            <a:noFill/>
          </a:ln>
        </p:spPr>
        <p:txBody>
          <a:bodyPr spcFirstLastPara="1" wrap="square" lIns="91425" tIns="45700" rIns="91425" bIns="45700" anchor="t" anchorCtr="0">
            <a:spAutoFit/>
          </a:bodyPr>
          <a:lstStyle/>
          <a:p>
            <a:pPr marL="742950" marR="0" lvl="1" indent="-2857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ngsanaUPC"/>
                <a:ea typeface="AngsanaUPC"/>
                <a:cs typeface="AngsanaUPC"/>
                <a:sym typeface="AngsanaUPC"/>
              </a:rPr>
              <a:t>Ensure that all workers are paid a living wage and receive benefits.</a:t>
            </a:r>
            <a:endParaRPr sz="2400" b="0" i="0" u="none" strike="noStrike" cap="none">
              <a:solidFill>
                <a:schemeClr val="dk1"/>
              </a:solidFill>
              <a:latin typeface="AngsanaUPC"/>
              <a:ea typeface="AngsanaUPC"/>
              <a:cs typeface="AngsanaUPC"/>
              <a:sym typeface="AngsanaUPC"/>
            </a:endParaRPr>
          </a:p>
          <a:p>
            <a:pPr marL="742950" marR="0" lvl="1" indent="-2857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ngsanaUPC"/>
                <a:ea typeface="AngsanaUPC"/>
                <a:cs typeface="AngsanaUPC"/>
                <a:sym typeface="AngsanaUPC"/>
              </a:rPr>
              <a:t>Protect workers’ right to organize and hold corporations accountable for violations of labour rights</a:t>
            </a:r>
            <a:endParaRPr sz="2400" b="0" i="0" u="none" strike="noStrike" cap="none">
              <a:solidFill>
                <a:schemeClr val="dk1"/>
              </a:solidFill>
              <a:latin typeface="AngsanaUPC"/>
              <a:ea typeface="AngsanaUPC"/>
              <a:cs typeface="AngsanaUPC"/>
              <a:sym typeface="AngsanaUPC"/>
            </a:endParaRPr>
          </a:p>
          <a:p>
            <a:pPr marL="742950" marR="0" lvl="1" indent="-2857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ngsanaUPC"/>
                <a:ea typeface="AngsanaUPC"/>
                <a:cs typeface="AngsanaUPC"/>
                <a:sym typeface="AngsanaUPC"/>
              </a:rPr>
              <a:t>Support women’s rights organizations working to end violence against women</a:t>
            </a:r>
            <a:endParaRPr sz="2400" b="0" i="0" u="none" strike="noStrike" cap="none">
              <a:solidFill>
                <a:schemeClr val="dk1"/>
              </a:solidFill>
              <a:latin typeface="AngsanaUPC"/>
              <a:ea typeface="AngsanaUPC"/>
              <a:cs typeface="AngsanaUPC"/>
              <a:sym typeface="AngsanaUPC"/>
            </a:endParaRPr>
          </a:p>
          <a:p>
            <a:pPr marL="742950" marR="0" lvl="1" indent="-285750" algn="l" rtl="0">
              <a:lnSpc>
                <a:spcPct val="100000"/>
              </a:lnSpc>
              <a:spcBef>
                <a:spcPts val="0"/>
              </a:spcBef>
              <a:spcAft>
                <a:spcPts val="0"/>
              </a:spcAft>
              <a:buClr>
                <a:schemeClr val="dk1"/>
              </a:buClr>
              <a:buSzPts val="2400"/>
              <a:buFont typeface="Arial"/>
              <a:buChar char="•"/>
            </a:pPr>
            <a:r>
              <a:rPr lang="en-US" sz="2400" b="1" i="0" u="none" strike="noStrike" cap="none">
                <a:solidFill>
                  <a:srgbClr val="00B050"/>
                </a:solidFill>
                <a:latin typeface="AngsanaUPC"/>
                <a:ea typeface="AngsanaUPC"/>
                <a:cs typeface="AngsanaUPC"/>
                <a:sym typeface="AngsanaUPC"/>
              </a:rPr>
              <a:t>Promote implementation of Gender Equality Plans in Organization</a:t>
            </a:r>
            <a:endParaRPr sz="2400" b="1" i="0" u="none" strike="noStrike" cap="none">
              <a:solidFill>
                <a:srgbClr val="00B050"/>
              </a:solidFill>
              <a:latin typeface="AngsanaUPC"/>
              <a:ea typeface="AngsanaUPC"/>
              <a:cs typeface="AngsanaUPC"/>
              <a:sym typeface="AngsanaUPC"/>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ngsanaUPC"/>
              <a:ea typeface="AngsanaUPC"/>
              <a:cs typeface="AngsanaUPC"/>
              <a:sym typeface="AngsanaUPC"/>
            </a:endParaRPr>
          </a:p>
        </p:txBody>
      </p:sp>
      <p:sp>
        <p:nvSpPr>
          <p:cNvPr id="305" name="Google Shape;305;p20"/>
          <p:cNvSpPr txBox="1"/>
          <p:nvPr/>
        </p:nvSpPr>
        <p:spPr>
          <a:xfrm>
            <a:off x="737500" y="5419925"/>
            <a:ext cx="21636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ngsanaUPC"/>
                <a:ea typeface="AngsanaUPC"/>
                <a:cs typeface="AngsanaUPC"/>
                <a:sym typeface="AngsanaUPC"/>
              </a:rPr>
              <a:t>3. </a:t>
            </a:r>
            <a:r>
              <a:rPr lang="en-US" sz="1600" b="1" i="0" u="none" strike="noStrike" cap="none">
                <a:solidFill>
                  <a:schemeClr val="dk1"/>
                </a:solidFill>
                <a:latin typeface="AngsanaUPC"/>
                <a:ea typeface="AngsanaUPC"/>
                <a:cs typeface="AngsanaUPC"/>
                <a:sym typeface="AngsanaUPC"/>
              </a:rPr>
              <a:t>CONSUMERS</a:t>
            </a:r>
            <a:endParaRPr sz="1600" b="0" i="0" u="none" strike="noStrike" cap="none">
              <a:solidFill>
                <a:schemeClr val="dk1"/>
              </a:solidFill>
              <a:latin typeface="AngsanaUPC"/>
              <a:ea typeface="AngsanaUPC"/>
              <a:cs typeface="AngsanaUPC"/>
              <a:sym typeface="AngsanaUPC"/>
            </a:endParaRPr>
          </a:p>
        </p:txBody>
      </p:sp>
      <p:pic>
        <p:nvPicPr>
          <p:cNvPr id="306" name="Google Shape;306;p20"/>
          <p:cNvPicPr preferRelativeResize="0"/>
          <p:nvPr/>
        </p:nvPicPr>
        <p:blipFill rotWithShape="1">
          <a:blip r:embed="rId3">
            <a:alphaModFix/>
          </a:blip>
          <a:srcRect/>
          <a:stretch/>
        </p:blipFill>
        <p:spPr>
          <a:xfrm>
            <a:off x="11229841" y="2537451"/>
            <a:ext cx="962159" cy="2057687"/>
          </a:xfrm>
          <a:prstGeom prst="rect">
            <a:avLst/>
          </a:prstGeom>
          <a:noFill/>
          <a:ln>
            <a:noFill/>
          </a:ln>
        </p:spPr>
      </p:pic>
      <p:pic>
        <p:nvPicPr>
          <p:cNvPr id="307" name="Google Shape;307;p20"/>
          <p:cNvPicPr preferRelativeResize="0"/>
          <p:nvPr/>
        </p:nvPicPr>
        <p:blipFill rotWithShape="1">
          <a:blip r:embed="rId5">
            <a:alphaModFix/>
          </a:blip>
          <a:srcRect/>
          <a:stretch/>
        </p:blipFill>
        <p:spPr>
          <a:xfrm>
            <a:off x="11115182" y="4320549"/>
            <a:ext cx="1076817" cy="253745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1"/>
          <p:cNvSpPr txBox="1">
            <a:spLocks noGrp="1"/>
          </p:cNvSpPr>
          <p:nvPr>
            <p:ph type="title"/>
          </p:nvPr>
        </p:nvSpPr>
        <p:spPr>
          <a:xfrm>
            <a:off x="838199" y="365126"/>
            <a:ext cx="10747443" cy="7531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ngsanaUPC"/>
              <a:buNone/>
            </a:pPr>
            <a:r>
              <a:rPr lang="en-US" sz="4000">
                <a:latin typeface="AngsanaUPC"/>
                <a:ea typeface="AngsanaUPC"/>
                <a:cs typeface="AngsanaUPC"/>
                <a:sym typeface="AngsanaUPC"/>
              </a:rPr>
              <a:t>Resources:</a:t>
            </a:r>
            <a:endParaRPr sz="4000">
              <a:latin typeface="AngsanaUPC"/>
              <a:ea typeface="AngsanaUPC"/>
              <a:cs typeface="AngsanaUPC"/>
              <a:sym typeface="AngsanaUPC"/>
            </a:endParaRPr>
          </a:p>
        </p:txBody>
      </p:sp>
      <p:sp>
        <p:nvSpPr>
          <p:cNvPr id="313" name="Google Shape;313;p21"/>
          <p:cNvSpPr txBox="1">
            <a:spLocks noGrp="1"/>
          </p:cNvSpPr>
          <p:nvPr>
            <p:ph type="body" idx="1"/>
          </p:nvPr>
        </p:nvSpPr>
        <p:spPr>
          <a:xfrm>
            <a:off x="711740" y="1207811"/>
            <a:ext cx="10873902" cy="453195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u="sng">
                <a:solidFill>
                  <a:schemeClr val="hlink"/>
                </a:solidFill>
                <a:latin typeface="AngsanaUPC"/>
                <a:ea typeface="AngsanaUPC"/>
                <a:cs typeface="AngsanaUPC"/>
                <a:sym typeface="AngsanaUPC"/>
                <a:hlinkClick r:id="rId3"/>
              </a:rPr>
              <a:t>Women and Tourism: Designing for Inclusion</a:t>
            </a:r>
            <a:r>
              <a:rPr lang="en-US" sz="2200">
                <a:latin typeface="AngsanaUPC"/>
                <a:ea typeface="AngsanaUPC"/>
                <a:cs typeface="AngsanaUPC"/>
                <a:sym typeface="AngsanaUPC"/>
              </a:rPr>
              <a:t>, World Bank, 2017. Report on how to integrate a gender lens into tourism development projects.</a:t>
            </a:r>
            <a:endParaRPr/>
          </a:p>
          <a:p>
            <a:pPr marL="228600" lvl="0" indent="-228600" algn="l" rtl="0">
              <a:lnSpc>
                <a:spcPct val="90000"/>
              </a:lnSpc>
              <a:spcBef>
                <a:spcPts val="1000"/>
              </a:spcBef>
              <a:spcAft>
                <a:spcPts val="0"/>
              </a:spcAft>
              <a:buClr>
                <a:schemeClr val="dk1"/>
              </a:buClr>
              <a:buSzPts val="2200"/>
              <a:buChar char="•"/>
            </a:pPr>
            <a:r>
              <a:rPr lang="en-US" sz="2200" u="sng">
                <a:solidFill>
                  <a:schemeClr val="hlink"/>
                </a:solidFill>
                <a:latin typeface="AngsanaUPC"/>
                <a:ea typeface="AngsanaUPC"/>
                <a:cs typeface="AngsanaUPC"/>
                <a:sym typeface="AngsanaUPC"/>
                <a:hlinkClick r:id="rId4"/>
              </a:rPr>
              <a:t>Tourism’s Dirty Secret: The Exploitation of Hotel Housekeepers</a:t>
            </a:r>
            <a:r>
              <a:rPr lang="en-US" sz="2200">
                <a:latin typeface="AngsanaUPC"/>
                <a:ea typeface="AngsanaUPC"/>
                <a:cs typeface="AngsanaUPC"/>
                <a:sym typeface="AngsanaUPC"/>
              </a:rPr>
              <a:t>, Oxfam Canada, 2017. Research report on the working lives of hotel housekeepers in Toronto (Canada), Punta Cana (Dominican Republic) and Phuket (Thailand), including sexual harassment and exploitation.</a:t>
            </a:r>
            <a:endParaRPr/>
          </a:p>
          <a:p>
            <a:pPr marL="228600" lvl="0" indent="-228600" algn="l" rtl="0">
              <a:lnSpc>
                <a:spcPct val="90000"/>
              </a:lnSpc>
              <a:spcBef>
                <a:spcPts val="1000"/>
              </a:spcBef>
              <a:spcAft>
                <a:spcPts val="0"/>
              </a:spcAft>
              <a:buClr>
                <a:schemeClr val="dk1"/>
              </a:buClr>
              <a:buSzPts val="2200"/>
              <a:buChar char="•"/>
            </a:pPr>
            <a:r>
              <a:rPr lang="en-US" sz="2200">
                <a:latin typeface="AngsanaUPC"/>
                <a:ea typeface="AngsanaUPC"/>
                <a:cs typeface="AngsanaUPC"/>
                <a:sym typeface="AngsanaUPC"/>
              </a:rPr>
              <a:t>Know How Guide: Human Rights and the Hotel Industry, International Tourism Partnership, 2014. Guide for hotel companies on how to implement the United Nations Guiding Principles on Business and Human Rights.</a:t>
            </a:r>
            <a:endParaRPr/>
          </a:p>
          <a:p>
            <a:pPr marL="228600" lvl="0" indent="-228600" algn="l" rtl="0">
              <a:lnSpc>
                <a:spcPct val="90000"/>
              </a:lnSpc>
              <a:spcBef>
                <a:spcPts val="1000"/>
              </a:spcBef>
              <a:spcAft>
                <a:spcPts val="0"/>
              </a:spcAft>
              <a:buClr>
                <a:schemeClr val="dk1"/>
              </a:buClr>
              <a:buSzPts val="2200"/>
              <a:buChar char="•"/>
            </a:pPr>
            <a:r>
              <a:rPr lang="en-US" sz="2200">
                <a:latin typeface="AngsanaUPC"/>
                <a:ea typeface="AngsanaUPC"/>
                <a:cs typeface="AngsanaUPC"/>
                <a:sym typeface="AngsanaUPC"/>
              </a:rPr>
              <a:t>To find out more, please see </a:t>
            </a:r>
            <a:r>
              <a:rPr lang="en-US" sz="2200" u="sng">
                <a:solidFill>
                  <a:schemeClr val="hlink"/>
                </a:solidFill>
                <a:latin typeface="AngsanaUPC"/>
                <a:ea typeface="AngsanaUPC"/>
                <a:cs typeface="AngsanaUPC"/>
                <a:sym typeface="AngsanaUPC"/>
                <a:hlinkClick r:id="rId5"/>
              </a:rPr>
              <a:t>Addressing Gender-Based Violence and Harassment: Emerging Good Practice for the Private Sector.</a:t>
            </a:r>
            <a:endParaRPr sz="2200">
              <a:latin typeface="AngsanaUPC"/>
              <a:ea typeface="AngsanaUPC"/>
              <a:cs typeface="AngsanaUPC"/>
              <a:sym typeface="AngsanaUPC"/>
            </a:endParaRPr>
          </a:p>
        </p:txBody>
      </p:sp>
      <p:pic>
        <p:nvPicPr>
          <p:cNvPr id="314" name="Google Shape;314;p21"/>
          <p:cNvPicPr preferRelativeResize="0"/>
          <p:nvPr/>
        </p:nvPicPr>
        <p:blipFill rotWithShape="1">
          <a:blip r:embed="rId6">
            <a:alphaModFix/>
          </a:blip>
          <a:srcRect/>
          <a:stretch/>
        </p:blipFill>
        <p:spPr>
          <a:xfrm>
            <a:off x="11229841" y="2537451"/>
            <a:ext cx="962159" cy="2057687"/>
          </a:xfrm>
          <a:prstGeom prst="rect">
            <a:avLst/>
          </a:prstGeom>
          <a:noFill/>
          <a:ln>
            <a:noFill/>
          </a:ln>
        </p:spPr>
      </p:pic>
      <p:pic>
        <p:nvPicPr>
          <p:cNvPr id="315" name="Google Shape;315;p21"/>
          <p:cNvPicPr preferRelativeResize="0"/>
          <p:nvPr/>
        </p:nvPicPr>
        <p:blipFill rotWithShape="1">
          <a:blip r:embed="rId7">
            <a:alphaModFix/>
          </a:blip>
          <a:srcRect/>
          <a:stretch/>
        </p:blipFill>
        <p:spPr>
          <a:xfrm>
            <a:off x="11115182" y="4320549"/>
            <a:ext cx="1076817" cy="2537451"/>
          </a:xfrm>
          <a:prstGeom prst="rect">
            <a:avLst/>
          </a:prstGeom>
          <a:noFill/>
          <a:ln>
            <a:noFill/>
          </a:ln>
        </p:spPr>
      </p:pic>
      <p:pic>
        <p:nvPicPr>
          <p:cNvPr id="316" name="Google Shape;316;p21"/>
          <p:cNvPicPr preferRelativeResize="0"/>
          <p:nvPr/>
        </p:nvPicPr>
        <p:blipFill rotWithShape="1">
          <a:blip r:embed="rId7">
            <a:alphaModFix/>
          </a:blip>
          <a:srcRect/>
          <a:stretch/>
        </p:blipFill>
        <p:spPr>
          <a:xfrm rot="5400000">
            <a:off x="4057767" y="4573023"/>
            <a:ext cx="1361550" cy="32084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2"/>
          <p:cNvSpPr txBox="1">
            <a:spLocks noGrp="1"/>
          </p:cNvSpPr>
          <p:nvPr>
            <p:ph type="title"/>
          </p:nvPr>
        </p:nvSpPr>
        <p:spPr>
          <a:xfrm>
            <a:off x="582302" y="0"/>
            <a:ext cx="10747443" cy="62282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ngsanaUPC"/>
              <a:buNone/>
            </a:pPr>
            <a:r>
              <a:rPr lang="en-US">
                <a:latin typeface="AngsanaUPC"/>
                <a:ea typeface="AngsanaUPC"/>
                <a:cs typeface="AngsanaUPC"/>
                <a:sym typeface="AngsanaUPC"/>
              </a:rPr>
              <a:t>References :</a:t>
            </a:r>
            <a:endParaRPr>
              <a:latin typeface="AngsanaUPC"/>
              <a:ea typeface="AngsanaUPC"/>
              <a:cs typeface="AngsanaUPC"/>
              <a:sym typeface="AngsanaUPC"/>
            </a:endParaRPr>
          </a:p>
        </p:txBody>
      </p:sp>
      <p:sp>
        <p:nvSpPr>
          <p:cNvPr id="323" name="Google Shape;323;p22"/>
          <p:cNvSpPr txBox="1">
            <a:spLocks noGrp="1"/>
          </p:cNvSpPr>
          <p:nvPr>
            <p:ph type="body" idx="1"/>
          </p:nvPr>
        </p:nvSpPr>
        <p:spPr>
          <a:xfrm>
            <a:off x="582302" y="509287"/>
            <a:ext cx="11131200" cy="4398300"/>
          </a:xfrm>
          <a:prstGeom prst="rect">
            <a:avLst/>
          </a:prstGeom>
          <a:noFill/>
          <a:ln>
            <a:noFill/>
          </a:ln>
        </p:spPr>
        <p:txBody>
          <a:bodyPr spcFirstLastPara="1" wrap="square" lIns="91425" tIns="45700" rIns="91425" bIns="45700" anchor="t" anchorCtr="0">
            <a:noAutofit/>
          </a:bodyPr>
          <a:lstStyle/>
          <a:p>
            <a:pPr marL="228600" lvl="0" indent="-209550" algn="l" rtl="0">
              <a:lnSpc>
                <a:spcPct val="100000"/>
              </a:lnSpc>
              <a:spcBef>
                <a:spcPts val="0"/>
              </a:spcBef>
              <a:spcAft>
                <a:spcPts val="0"/>
              </a:spcAft>
              <a:buClr>
                <a:schemeClr val="dk1"/>
              </a:buClr>
              <a:buSzPts val="1900"/>
              <a:buFont typeface="Noto Sans Symbols"/>
              <a:buChar char="▪"/>
            </a:pPr>
            <a:r>
              <a:rPr lang="en-US" sz="1900">
                <a:latin typeface="AngsanaUPC"/>
                <a:ea typeface="AngsanaUPC"/>
                <a:cs typeface="AngsanaUPC"/>
                <a:sym typeface="AngsanaUPC"/>
              </a:rPr>
              <a:t>	ILO, C190 - Violence and Harassment Convention, 2019 (No. 190)  (</a:t>
            </a:r>
            <a:r>
              <a:rPr lang="en-US" sz="1900" u="sng">
                <a:solidFill>
                  <a:schemeClr val="hlink"/>
                </a:solidFill>
                <a:latin typeface="AngsanaUPC"/>
                <a:ea typeface="AngsanaUPC"/>
                <a:cs typeface="AngsanaUPC"/>
                <a:sym typeface="AngsanaUPC"/>
                <a:hlinkClick r:id="rId3"/>
              </a:rPr>
              <a:t>https://www.ilo.org/dyn/normlex/en/f?p=NORMLEXPUB:12100:0::NO::P12100_ILO_CODE:C190</a:t>
            </a:r>
            <a:r>
              <a:rPr lang="en-US" sz="1900">
                <a:latin typeface="AngsanaUPC"/>
                <a:ea typeface="AngsanaUPC"/>
                <a:cs typeface="AngsanaUPC"/>
                <a:sym typeface="AngsanaUPC"/>
              </a:rPr>
              <a:t>)</a:t>
            </a:r>
            <a:endParaRPr sz="1900">
              <a:latin typeface="AngsanaUPC"/>
              <a:ea typeface="AngsanaUPC"/>
              <a:cs typeface="AngsanaUPC"/>
              <a:sym typeface="AngsanaUPC"/>
            </a:endParaRPr>
          </a:p>
          <a:p>
            <a:pPr marL="228600" lvl="0" indent="-209550" algn="l" rtl="0">
              <a:lnSpc>
                <a:spcPct val="100000"/>
              </a:lnSpc>
              <a:spcBef>
                <a:spcPts val="1000"/>
              </a:spcBef>
              <a:spcAft>
                <a:spcPts val="0"/>
              </a:spcAft>
              <a:buClr>
                <a:schemeClr val="dk1"/>
              </a:buClr>
              <a:buSzPts val="1900"/>
              <a:buFont typeface="Noto Sans Symbols"/>
              <a:buChar char="▪"/>
            </a:pPr>
            <a:r>
              <a:rPr lang="en-US" sz="1900" u="sng">
                <a:solidFill>
                  <a:schemeClr val="hlink"/>
                </a:solidFill>
                <a:latin typeface="AngsanaUPC"/>
                <a:ea typeface="AngsanaUPC"/>
                <a:cs typeface="AngsanaUPC"/>
                <a:sym typeface="AngsanaUPC"/>
                <a:hlinkClick r:id="rId4"/>
              </a:rPr>
              <a:t>Esteban Ortiz-Ospina, Sandra Tzvetkova and Max Roser</a:t>
            </a:r>
            <a:r>
              <a:rPr lang="en-US" sz="1900">
                <a:latin typeface="AngsanaUPC"/>
                <a:ea typeface="AngsanaUPC"/>
                <a:cs typeface="AngsanaUPC"/>
                <a:sym typeface="AngsanaUPC"/>
              </a:rPr>
              <a:t> (2018), Women’s employment.  https://ourworldindata.org/female-labor-supply#labor-force-participation</a:t>
            </a:r>
            <a:endParaRPr sz="1900">
              <a:latin typeface="AngsanaUPC"/>
              <a:ea typeface="AngsanaUPC"/>
              <a:cs typeface="AngsanaUPC"/>
              <a:sym typeface="AngsanaUPC"/>
            </a:endParaRPr>
          </a:p>
          <a:p>
            <a:pPr marL="228600" lvl="0" indent="-209550" algn="l" rtl="0">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Eurofound (European Foundation for the Improvement of Living and Working Conditions). Harassment and violence at work. (</a:t>
            </a:r>
            <a:r>
              <a:rPr lang="en-US" sz="1900" u="sng">
                <a:solidFill>
                  <a:schemeClr val="hlink"/>
                </a:solidFill>
                <a:latin typeface="AngsanaUPC"/>
                <a:ea typeface="AngsanaUPC"/>
                <a:cs typeface="AngsanaUPC"/>
                <a:sym typeface="AngsanaUPC"/>
                <a:hlinkClick r:id="rId5"/>
              </a:rPr>
              <a:t>https://www.eurofound.europa.eu/observatories/eurwork/industrial-relations-dictionary/harassment-and-violence-at-work</a:t>
            </a:r>
            <a:r>
              <a:rPr lang="en-US" sz="1900">
                <a:latin typeface="AngsanaUPC"/>
                <a:ea typeface="AngsanaUPC"/>
                <a:cs typeface="AngsanaUPC"/>
                <a:sym typeface="AngsanaUPC"/>
              </a:rPr>
              <a:t>)</a:t>
            </a:r>
            <a:endParaRPr sz="1900">
              <a:latin typeface="AngsanaUPC"/>
              <a:ea typeface="AngsanaUPC"/>
              <a:cs typeface="AngsanaUPC"/>
              <a:sym typeface="AngsanaUPC"/>
            </a:endParaRPr>
          </a:p>
          <a:p>
            <a:pPr marL="228600" lvl="0" indent="-209550" algn="l" rtl="0">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Eurofound. Violence and harassment in European workplaces: Extent, impacts and policies. (https://www.eurofound.europa.eu/publications/report/2015/violence-and-harassment-in-european-workplaces-extent-impacts-and-policies)</a:t>
            </a:r>
            <a:endParaRPr sz="1900">
              <a:latin typeface="AngsanaUPC"/>
              <a:ea typeface="AngsanaUPC"/>
              <a:cs typeface="AngsanaUPC"/>
              <a:sym typeface="AngsanaUPC"/>
            </a:endParaRPr>
          </a:p>
          <a:p>
            <a:pPr marL="228600" lvl="0" indent="-209550" algn="l" rtl="0">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Restauranting through history (https://restaurant-ingthroughhistory.com/tag/immigrant-waitresses/)</a:t>
            </a:r>
            <a:endParaRPr sz="2500"/>
          </a:p>
          <a:p>
            <a:pPr marL="228600" lvl="0" indent="-209550" algn="l" rtl="0">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Gender matters: Rethinking violence in tourism// in Annals of Tourism Research, Volume 88, May 2021, 103143 (https://www.sciencedirect.com/science/article/pii/S0160738321000050)</a:t>
            </a:r>
            <a:endParaRPr sz="2500"/>
          </a:p>
          <a:p>
            <a:pPr marL="228600" lvl="0" indent="-209550" algn="l" rtl="0">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Eurofound (2022). Gender equality.  https://www.eurofound.europa.eu/topic/gender-equality</a:t>
            </a:r>
            <a:endParaRPr sz="2500"/>
          </a:p>
          <a:p>
            <a:pPr marL="228600" lvl="0" indent="-209550" algn="l" rtl="0">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UNESCO (2022). Gender equality: one step forward, two steps back// in Reshaping policies for creativity: addressing culture as a global public good, pages 241-261, illustrations (https://unesdoc.unesco.org/ark:/48223/pf0000380503)</a:t>
            </a:r>
            <a:endParaRPr sz="2500"/>
          </a:p>
        </p:txBody>
      </p:sp>
      <p:pic>
        <p:nvPicPr>
          <p:cNvPr id="324" name="Google Shape;324;p22"/>
          <p:cNvPicPr preferRelativeResize="0"/>
          <p:nvPr/>
        </p:nvPicPr>
        <p:blipFill rotWithShape="1">
          <a:blip r:embed="rId6">
            <a:alphaModFix/>
          </a:blip>
          <a:srcRect/>
          <a:stretch/>
        </p:blipFill>
        <p:spPr>
          <a:xfrm>
            <a:off x="11229841" y="2537451"/>
            <a:ext cx="962159" cy="2057687"/>
          </a:xfrm>
          <a:prstGeom prst="rect">
            <a:avLst/>
          </a:prstGeom>
          <a:noFill/>
          <a:ln>
            <a:noFill/>
          </a:ln>
        </p:spPr>
      </p:pic>
      <p:pic>
        <p:nvPicPr>
          <p:cNvPr id="325" name="Google Shape;325;p22"/>
          <p:cNvPicPr preferRelativeResize="0"/>
          <p:nvPr/>
        </p:nvPicPr>
        <p:blipFill rotWithShape="1">
          <a:blip r:embed="rId7">
            <a:alphaModFix/>
          </a:blip>
          <a:srcRect/>
          <a:stretch/>
        </p:blipFill>
        <p:spPr>
          <a:xfrm>
            <a:off x="11115182" y="4320549"/>
            <a:ext cx="1076817" cy="25374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3"/>
          <p:cNvSpPr txBox="1">
            <a:spLocks noGrp="1"/>
          </p:cNvSpPr>
          <p:nvPr>
            <p:ph type="title"/>
          </p:nvPr>
        </p:nvSpPr>
        <p:spPr>
          <a:xfrm>
            <a:off x="582302" y="0"/>
            <a:ext cx="10747443" cy="62282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ngsanaUPC"/>
              <a:buNone/>
            </a:pPr>
            <a:r>
              <a:rPr lang="en-US">
                <a:latin typeface="AngsanaUPC"/>
                <a:ea typeface="AngsanaUPC"/>
                <a:cs typeface="AngsanaUPC"/>
                <a:sym typeface="AngsanaUPC"/>
              </a:rPr>
              <a:t>References :</a:t>
            </a:r>
            <a:endParaRPr>
              <a:latin typeface="AngsanaUPC"/>
              <a:ea typeface="AngsanaUPC"/>
              <a:cs typeface="AngsanaUPC"/>
              <a:sym typeface="AngsanaUPC"/>
            </a:endParaRPr>
          </a:p>
        </p:txBody>
      </p:sp>
      <p:sp>
        <p:nvSpPr>
          <p:cNvPr id="332" name="Google Shape;332;p23"/>
          <p:cNvSpPr txBox="1">
            <a:spLocks noGrp="1"/>
          </p:cNvSpPr>
          <p:nvPr>
            <p:ph type="body" idx="1"/>
          </p:nvPr>
        </p:nvSpPr>
        <p:spPr>
          <a:xfrm>
            <a:off x="582302" y="509287"/>
            <a:ext cx="11131278" cy="4398380"/>
          </a:xfrm>
          <a:prstGeom prst="rect">
            <a:avLst/>
          </a:prstGeom>
          <a:noFill/>
          <a:ln>
            <a:noFill/>
          </a:ln>
        </p:spPr>
        <p:txBody>
          <a:bodyPr spcFirstLastPara="1" wrap="square" lIns="91425" tIns="45700" rIns="91425" bIns="45700" anchor="t" anchorCtr="0">
            <a:noAutofit/>
          </a:bodyPr>
          <a:lstStyle/>
          <a:p>
            <a:pPr marL="228600" lvl="0" indent="-215900" algn="l" rtl="0">
              <a:lnSpc>
                <a:spcPct val="100000"/>
              </a:lnSpc>
              <a:spcBef>
                <a:spcPts val="0"/>
              </a:spcBef>
              <a:spcAft>
                <a:spcPts val="0"/>
              </a:spcAft>
              <a:buClr>
                <a:schemeClr val="dk1"/>
              </a:buClr>
              <a:buSzPts val="2000"/>
              <a:buFont typeface="Noto Sans Symbols"/>
              <a:buChar char="▪"/>
            </a:pPr>
            <a:r>
              <a:rPr lang="en-US" sz="2000">
                <a:latin typeface="AngsanaUPC"/>
                <a:ea typeface="AngsanaUPC"/>
                <a:cs typeface="AngsanaUPC"/>
                <a:sym typeface="AngsanaUPC"/>
              </a:rPr>
              <a:t>	EurWORK/European Observatory of Working Life (2020). Harassment and violence at work</a:t>
            </a:r>
            <a:endParaRPr sz="2600"/>
          </a:p>
          <a:p>
            <a:pPr marL="0" lvl="0" indent="0" algn="l" rtl="0">
              <a:lnSpc>
                <a:spcPct val="100000"/>
              </a:lnSpc>
              <a:spcBef>
                <a:spcPts val="1000"/>
              </a:spcBef>
              <a:spcAft>
                <a:spcPts val="0"/>
              </a:spcAft>
              <a:buClr>
                <a:schemeClr val="dk1"/>
              </a:buClr>
              <a:buSzPts val="2200"/>
              <a:buNone/>
            </a:pPr>
            <a:r>
              <a:rPr lang="en-US" sz="2000">
                <a:latin typeface="AngsanaUPC"/>
                <a:ea typeface="AngsanaUPC"/>
                <a:cs typeface="AngsanaUPC"/>
                <a:sym typeface="AngsanaUPC"/>
              </a:rPr>
              <a:t>(https://www.eurofound.europa.eu/observatories/eurwork/industrial-relations-dictionary/harassment-and-violence-at-work)</a:t>
            </a:r>
            <a:endParaRPr sz="2600"/>
          </a:p>
          <a:p>
            <a:pPr marL="228600" lvl="0" indent="-215900" algn="l" rtl="0">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	Esteban Ortiz-Ospina, Sandra Tzvetkova and Max Roser (2018). Women’s employment//in Our World in Data (</a:t>
            </a:r>
            <a:r>
              <a:rPr lang="en-US" sz="2000" u="sng">
                <a:solidFill>
                  <a:schemeClr val="hlink"/>
                </a:solidFill>
                <a:latin typeface="AngsanaUPC"/>
                <a:ea typeface="AngsanaUPC"/>
                <a:cs typeface="AngsanaUPC"/>
                <a:sym typeface="AngsanaUPC"/>
                <a:hlinkClick r:id="rId3"/>
              </a:rPr>
              <a:t>https://ourworldindata.org/female-labor-supply#labor-force-participation</a:t>
            </a:r>
            <a:r>
              <a:rPr lang="en-US" sz="2000">
                <a:latin typeface="AngsanaUPC"/>
                <a:ea typeface="AngsanaUPC"/>
                <a:cs typeface="AngsanaUPC"/>
                <a:sym typeface="AngsanaUPC"/>
              </a:rPr>
              <a:t>)</a:t>
            </a:r>
            <a:endParaRPr sz="2000">
              <a:latin typeface="AngsanaUPC"/>
              <a:ea typeface="AngsanaUPC"/>
              <a:cs typeface="AngsanaUPC"/>
              <a:sym typeface="AngsanaUPC"/>
            </a:endParaRPr>
          </a:p>
          <a:p>
            <a:pPr marL="228600" lvl="0" indent="-215900" algn="l" rtl="0">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Dianova (2017). A Silent “Colleague”: Violence against Women in the Workplace</a:t>
            </a:r>
            <a:endParaRPr sz="2600"/>
          </a:p>
          <a:p>
            <a:pPr marL="228600" lvl="0" indent="-215900" algn="l" rtl="0">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a:t>
            </a:r>
            <a:r>
              <a:rPr lang="en-US" sz="2000" u="sng">
                <a:solidFill>
                  <a:schemeClr val="hlink"/>
                </a:solidFill>
                <a:latin typeface="AngsanaUPC"/>
                <a:ea typeface="AngsanaUPC"/>
                <a:cs typeface="AngsanaUPC"/>
                <a:sym typeface="AngsanaUPC"/>
                <a:hlinkClick r:id="rId4"/>
              </a:rPr>
              <a:t>https://www.dianova.org/news/a-silent-colleague-violence-against-women-in-the-workplace/</a:t>
            </a:r>
            <a:r>
              <a:rPr lang="en-US" sz="2000">
                <a:latin typeface="AngsanaUPC"/>
                <a:ea typeface="AngsanaUPC"/>
                <a:cs typeface="AngsanaUPC"/>
                <a:sym typeface="AngsanaUPC"/>
              </a:rPr>
              <a:t>)</a:t>
            </a:r>
            <a:endParaRPr sz="2600"/>
          </a:p>
          <a:p>
            <a:pPr marL="228600" lvl="0" indent="-215900" algn="l" rtl="0">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European Parliament news (2022). Understanding the gender pay gap: definition and causes</a:t>
            </a:r>
            <a:endParaRPr sz="2600"/>
          </a:p>
          <a:p>
            <a:pPr marL="228600" lvl="0" indent="-215900" algn="l" rtl="0">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a:t>
            </a:r>
            <a:r>
              <a:rPr lang="en-US" sz="2000" u="sng">
                <a:solidFill>
                  <a:schemeClr val="hlink"/>
                </a:solidFill>
                <a:latin typeface="AngsanaUPC"/>
                <a:ea typeface="AngsanaUPC"/>
                <a:cs typeface="AngsanaUPC"/>
                <a:sym typeface="AngsanaUPC"/>
                <a:hlinkClick r:id="rId5"/>
              </a:rPr>
              <a:t>https://www.europarl.europa.eu/news/en/headlines/society/20200109STO69925/understanding-the-gender-pay-gap-definition-and-causes</a:t>
            </a:r>
            <a:r>
              <a:rPr lang="en-US" sz="2000">
                <a:latin typeface="AngsanaUPC"/>
                <a:ea typeface="AngsanaUPC"/>
                <a:cs typeface="AngsanaUPC"/>
                <a:sym typeface="AngsanaUPC"/>
              </a:rPr>
              <a:t>)</a:t>
            </a:r>
            <a:endParaRPr sz="2600"/>
          </a:p>
          <a:p>
            <a:pPr marL="228600" lvl="0" indent="-215900" algn="l" rtl="0">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ILO. Global Wage Report 2018: The gender pay gap  (</a:t>
            </a:r>
            <a:r>
              <a:rPr lang="en-US" sz="2000" u="sng">
                <a:solidFill>
                  <a:schemeClr val="hlink"/>
                </a:solidFill>
                <a:latin typeface="AngsanaUPC"/>
                <a:ea typeface="AngsanaUPC"/>
                <a:cs typeface="AngsanaUPC"/>
                <a:sym typeface="AngsanaUPC"/>
                <a:hlinkClick r:id="rId6"/>
              </a:rPr>
              <a:t>https://www.ilo.org/global/about-the-ilo/multimedia/maps-and-charts/enhanced/WCMS_650829/lang--en/index.htm</a:t>
            </a:r>
            <a:r>
              <a:rPr lang="en-US" sz="2000">
                <a:latin typeface="AngsanaUPC"/>
                <a:ea typeface="AngsanaUPC"/>
                <a:cs typeface="AngsanaUPC"/>
                <a:sym typeface="AngsanaUPC"/>
              </a:rPr>
              <a:t>)</a:t>
            </a:r>
            <a:endParaRPr sz="2600"/>
          </a:p>
          <a:p>
            <a:pPr marL="228600" lvl="0" indent="-215900" algn="l" rtl="0">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EIGE (The European Institute for Gender Equality). Good practices combating gender-based violence.  (https://eige.europa.eu/gender-based-violence/good-practices/spain/masters-course-gender-violence-improves-professional-practice labour market for 10 years or more.</a:t>
            </a:r>
            <a:endParaRPr sz="2600"/>
          </a:p>
        </p:txBody>
      </p:sp>
      <p:pic>
        <p:nvPicPr>
          <p:cNvPr id="333" name="Google Shape;333;p23"/>
          <p:cNvPicPr preferRelativeResize="0"/>
          <p:nvPr/>
        </p:nvPicPr>
        <p:blipFill rotWithShape="1">
          <a:blip r:embed="rId7">
            <a:alphaModFix/>
          </a:blip>
          <a:srcRect/>
          <a:stretch/>
        </p:blipFill>
        <p:spPr>
          <a:xfrm>
            <a:off x="11229841" y="2537451"/>
            <a:ext cx="962159" cy="2057687"/>
          </a:xfrm>
          <a:prstGeom prst="rect">
            <a:avLst/>
          </a:prstGeom>
          <a:noFill/>
          <a:ln>
            <a:noFill/>
          </a:ln>
        </p:spPr>
      </p:pic>
      <p:pic>
        <p:nvPicPr>
          <p:cNvPr id="334" name="Google Shape;334;p23"/>
          <p:cNvPicPr preferRelativeResize="0"/>
          <p:nvPr/>
        </p:nvPicPr>
        <p:blipFill rotWithShape="1">
          <a:blip r:embed="rId8">
            <a:alphaModFix/>
          </a:blip>
          <a:srcRect/>
          <a:stretch/>
        </p:blipFill>
        <p:spPr>
          <a:xfrm>
            <a:off x="11115182" y="4320549"/>
            <a:ext cx="1076817" cy="25374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24"/>
          <p:cNvPicPr preferRelativeResize="0"/>
          <p:nvPr/>
        </p:nvPicPr>
        <p:blipFill rotWithShape="1">
          <a:blip r:embed="rId3">
            <a:alphaModFix/>
          </a:blip>
          <a:srcRect b="15730"/>
          <a:stretch/>
        </p:blipFill>
        <p:spPr>
          <a:xfrm>
            <a:off x="20" y="10"/>
            <a:ext cx="12191980" cy="6857990"/>
          </a:xfrm>
          <a:prstGeom prst="rect">
            <a:avLst/>
          </a:prstGeom>
          <a:noFill/>
          <a:ln>
            <a:noFill/>
          </a:ln>
        </p:spPr>
      </p:pic>
      <p:sp>
        <p:nvSpPr>
          <p:cNvPr id="340" name="Google Shape;340;p24"/>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600"/>
              <a:buFont typeface="Calibri"/>
              <a:buNone/>
            </a:pPr>
            <a:r>
              <a:rPr lang="en-US" sz="3600">
                <a:solidFill>
                  <a:srgbClr val="262626"/>
                </a:solidFill>
              </a:rPr>
              <a:t>Thank you for your attention</a:t>
            </a:r>
            <a:endParaRPr sz="3600">
              <a:solidFill>
                <a:srgbClr val="262626"/>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5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25"/>
          <p:cNvPicPr preferRelativeResize="0"/>
          <p:nvPr/>
        </p:nvPicPr>
        <p:blipFill rotWithShape="1">
          <a:blip r:embed="rId3">
            <a:alphaModFix/>
          </a:blip>
          <a:srcRect/>
          <a:stretch/>
        </p:blipFill>
        <p:spPr>
          <a:xfrm>
            <a:off x="-413" y="4071129"/>
            <a:ext cx="943107" cy="2095792"/>
          </a:xfrm>
          <a:prstGeom prst="rect">
            <a:avLst/>
          </a:prstGeom>
          <a:noFill/>
          <a:ln>
            <a:noFill/>
          </a:ln>
        </p:spPr>
      </p:pic>
      <p:sp>
        <p:nvSpPr>
          <p:cNvPr id="346" name="Google Shape;346;p25"/>
          <p:cNvSpPr txBox="1">
            <a:spLocks noGrp="1"/>
          </p:cNvSpPr>
          <p:nvPr>
            <p:ph type="title"/>
          </p:nvPr>
        </p:nvSpPr>
        <p:spPr>
          <a:xfrm>
            <a:off x="359517" y="276613"/>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3600"/>
              <a:buFont typeface="Calibri"/>
              <a:buNone/>
            </a:pPr>
            <a:r>
              <a:rPr lang="en-US" sz="3600" b="1">
                <a:solidFill>
                  <a:schemeClr val="dk2"/>
                </a:solidFill>
              </a:rPr>
              <a:t>Project partners</a:t>
            </a:r>
            <a:endParaRPr sz="3600" b="1">
              <a:solidFill>
                <a:schemeClr val="dk2"/>
              </a:solidFill>
            </a:endParaRPr>
          </a:p>
        </p:txBody>
      </p:sp>
      <p:sp>
        <p:nvSpPr>
          <p:cNvPr id="347" name="Google Shape;34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
        <p:nvSpPr>
          <p:cNvPr id="348" name="Google Shape;348;p25"/>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pic>
        <p:nvPicPr>
          <p:cNvPr id="349" name="Google Shape;349;p25"/>
          <p:cNvPicPr preferRelativeResize="0"/>
          <p:nvPr/>
        </p:nvPicPr>
        <p:blipFill rotWithShape="1">
          <a:blip r:embed="rId4">
            <a:alphaModFix/>
          </a:blip>
          <a:srcRect/>
          <a:stretch/>
        </p:blipFill>
        <p:spPr>
          <a:xfrm>
            <a:off x="553626" y="1168801"/>
            <a:ext cx="3287809" cy="705343"/>
          </a:xfrm>
          <a:prstGeom prst="rect">
            <a:avLst/>
          </a:prstGeom>
          <a:noFill/>
          <a:ln>
            <a:noFill/>
          </a:ln>
        </p:spPr>
      </p:pic>
      <p:sp>
        <p:nvSpPr>
          <p:cNvPr id="350" name="Google Shape;350;p25"/>
          <p:cNvSpPr txBox="1"/>
          <p:nvPr/>
        </p:nvSpPr>
        <p:spPr>
          <a:xfrm>
            <a:off x="317929" y="2041725"/>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Czech University of Life Sciences Prague</a:t>
            </a: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Czech Republic</a:t>
            </a:r>
            <a:endParaRPr sz="1400" b="0" i="0" u="none" strike="noStrike" cap="none">
              <a:solidFill>
                <a:schemeClr val="dk1"/>
              </a:solidFill>
              <a:latin typeface="Arial"/>
              <a:ea typeface="Arial"/>
              <a:cs typeface="Arial"/>
              <a:sym typeface="Arial"/>
            </a:endParaRPr>
          </a:p>
        </p:txBody>
      </p:sp>
      <p:pic>
        <p:nvPicPr>
          <p:cNvPr id="351" name="Google Shape;351;p25"/>
          <p:cNvPicPr preferRelativeResize="0"/>
          <p:nvPr/>
        </p:nvPicPr>
        <p:blipFill rotWithShape="1">
          <a:blip r:embed="rId6">
            <a:alphaModFix/>
          </a:blip>
          <a:srcRect/>
          <a:stretch/>
        </p:blipFill>
        <p:spPr>
          <a:xfrm>
            <a:off x="5465518" y="4289441"/>
            <a:ext cx="1260963" cy="1173800"/>
          </a:xfrm>
          <a:prstGeom prst="rect">
            <a:avLst/>
          </a:prstGeom>
          <a:noFill/>
          <a:ln>
            <a:noFill/>
          </a:ln>
        </p:spPr>
      </p:pic>
      <p:sp>
        <p:nvSpPr>
          <p:cNvPr id="352" name="Google Shape;352;p25"/>
          <p:cNvSpPr txBox="1"/>
          <p:nvPr/>
        </p:nvSpPr>
        <p:spPr>
          <a:xfrm>
            <a:off x="4354142" y="5643701"/>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Pancyprian Association of Hotel Managers</a:t>
            </a: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Cyprus</a:t>
            </a:r>
            <a:endParaRPr sz="1400" b="0" i="0" u="none" strike="noStrike" cap="none">
              <a:solidFill>
                <a:schemeClr val="dk1"/>
              </a:solidFill>
              <a:latin typeface="Arial"/>
              <a:ea typeface="Arial"/>
              <a:cs typeface="Arial"/>
              <a:sym typeface="Arial"/>
            </a:endParaRPr>
          </a:p>
        </p:txBody>
      </p:sp>
      <p:pic>
        <p:nvPicPr>
          <p:cNvPr id="353" name="Google Shape;353;p25"/>
          <p:cNvPicPr preferRelativeResize="0"/>
          <p:nvPr/>
        </p:nvPicPr>
        <p:blipFill rotWithShape="1">
          <a:blip r:embed="rId7">
            <a:alphaModFix/>
          </a:blip>
          <a:srcRect/>
          <a:stretch/>
        </p:blipFill>
        <p:spPr>
          <a:xfrm>
            <a:off x="9630503" y="4572529"/>
            <a:ext cx="1892143" cy="1071172"/>
          </a:xfrm>
          <a:prstGeom prst="rect">
            <a:avLst/>
          </a:prstGeom>
          <a:noFill/>
          <a:ln>
            <a:noFill/>
          </a:ln>
        </p:spPr>
      </p:pic>
      <p:sp>
        <p:nvSpPr>
          <p:cNvPr id="354" name="Google Shape;354;p25"/>
          <p:cNvSpPr txBox="1"/>
          <p:nvPr/>
        </p:nvSpPr>
        <p:spPr>
          <a:xfrm>
            <a:off x="8669433" y="5643701"/>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Beneke &amp; Prinzhorn GmbH</a:t>
            </a: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Germany</a:t>
            </a:r>
            <a:endParaRPr sz="1400" b="0" i="0" u="none" strike="noStrike" cap="none">
              <a:solidFill>
                <a:schemeClr val="dk1"/>
              </a:solidFill>
              <a:latin typeface="Arial"/>
              <a:ea typeface="Arial"/>
              <a:cs typeface="Arial"/>
              <a:sym typeface="Arial"/>
            </a:endParaRPr>
          </a:p>
        </p:txBody>
      </p:sp>
      <p:pic>
        <p:nvPicPr>
          <p:cNvPr id="355" name="Google Shape;355;p25"/>
          <p:cNvPicPr preferRelativeResize="0"/>
          <p:nvPr/>
        </p:nvPicPr>
        <p:blipFill rotWithShape="1">
          <a:blip r:embed="rId9">
            <a:alphaModFix/>
          </a:blip>
          <a:srcRect/>
          <a:stretch/>
        </p:blipFill>
        <p:spPr>
          <a:xfrm>
            <a:off x="2726027" y="2861570"/>
            <a:ext cx="2812367" cy="911671"/>
          </a:xfrm>
          <a:prstGeom prst="rect">
            <a:avLst/>
          </a:prstGeom>
          <a:noFill/>
          <a:ln>
            <a:noFill/>
          </a:ln>
        </p:spPr>
      </p:pic>
      <p:sp>
        <p:nvSpPr>
          <p:cNvPr id="356" name="Google Shape;356;p25"/>
          <p:cNvSpPr txBox="1"/>
          <p:nvPr/>
        </p:nvSpPr>
        <p:spPr>
          <a:xfrm>
            <a:off x="2054203" y="3868974"/>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dk1"/>
                </a:solidFill>
                <a:latin typeface="Arial"/>
                <a:ea typeface="Arial"/>
                <a:cs typeface="Arial"/>
                <a:sym typeface="Arial"/>
                <a:hlinkClick r:id="rId10">
                  <a:extLst>
                    <a:ext uri="{A12FA001-AC4F-418D-AE19-62706E023703}">
                      <ahyp:hlinkClr xmlns:ahyp="http://schemas.microsoft.com/office/drawing/2018/hyperlinkcolor" val="tx"/>
                    </a:ext>
                  </a:extLst>
                </a:hlinkClick>
              </a:rPr>
              <a:t>DIAS</a:t>
            </a: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Greece</a:t>
            </a:r>
            <a:endParaRPr sz="1400" b="0" i="0" u="none" strike="noStrike" cap="none">
              <a:solidFill>
                <a:schemeClr val="dk1"/>
              </a:solidFill>
              <a:latin typeface="Arial"/>
              <a:ea typeface="Arial"/>
              <a:cs typeface="Arial"/>
              <a:sym typeface="Arial"/>
            </a:endParaRPr>
          </a:p>
        </p:txBody>
      </p:sp>
      <p:pic>
        <p:nvPicPr>
          <p:cNvPr id="357" name="Google Shape;357;p25"/>
          <p:cNvPicPr preferRelativeResize="0"/>
          <p:nvPr/>
        </p:nvPicPr>
        <p:blipFill rotWithShape="1">
          <a:blip r:embed="rId11">
            <a:alphaModFix/>
          </a:blip>
          <a:srcRect/>
          <a:stretch/>
        </p:blipFill>
        <p:spPr>
          <a:xfrm>
            <a:off x="7044806" y="792234"/>
            <a:ext cx="1305761" cy="1736012"/>
          </a:xfrm>
          <a:prstGeom prst="rect">
            <a:avLst/>
          </a:prstGeom>
          <a:noFill/>
          <a:ln>
            <a:noFill/>
          </a:ln>
        </p:spPr>
      </p:pic>
      <p:sp>
        <p:nvSpPr>
          <p:cNvPr id="358" name="Google Shape;358;p25"/>
          <p:cNvSpPr txBox="1"/>
          <p:nvPr/>
        </p:nvSpPr>
        <p:spPr>
          <a:xfrm>
            <a:off x="7254945" y="1262580"/>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dk1"/>
                </a:solidFill>
                <a:latin typeface="Arial"/>
                <a:ea typeface="Arial"/>
                <a:cs typeface="Arial"/>
                <a:sym typeface="Arial"/>
                <a:hlinkClick r:id="rId12">
                  <a:extLst>
                    <a:ext uri="{A12FA001-AC4F-418D-AE19-62706E023703}">
                      <ahyp:hlinkClr xmlns:ahyp="http://schemas.microsoft.com/office/drawing/2018/hyperlinkcolor" val="tx"/>
                    </a:ext>
                  </a:extLst>
                </a:hlinkClick>
              </a:rPr>
              <a:t>DEKAPLUS</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Cyprus</a:t>
            </a:r>
            <a:endParaRPr sz="1400" b="0" i="0" u="none" strike="noStrike" cap="none">
              <a:solidFill>
                <a:srgbClr val="000000"/>
              </a:solidFill>
              <a:latin typeface="Arial"/>
              <a:ea typeface="Arial"/>
              <a:cs typeface="Arial"/>
              <a:sym typeface="Arial"/>
            </a:endParaRPr>
          </a:p>
        </p:txBody>
      </p:sp>
      <p:pic>
        <p:nvPicPr>
          <p:cNvPr id="359" name="Google Shape;359;p25"/>
          <p:cNvPicPr preferRelativeResize="0"/>
          <p:nvPr/>
        </p:nvPicPr>
        <p:blipFill rotWithShape="1">
          <a:blip r:embed="rId13">
            <a:alphaModFix/>
          </a:blip>
          <a:srcRect/>
          <a:stretch/>
        </p:blipFill>
        <p:spPr>
          <a:xfrm>
            <a:off x="998828" y="4220814"/>
            <a:ext cx="1458341" cy="1377642"/>
          </a:xfrm>
          <a:prstGeom prst="rect">
            <a:avLst/>
          </a:prstGeom>
          <a:noFill/>
          <a:ln>
            <a:noFill/>
          </a:ln>
        </p:spPr>
      </p:pic>
      <p:sp>
        <p:nvSpPr>
          <p:cNvPr id="360" name="Google Shape;360;p25"/>
          <p:cNvSpPr txBox="1"/>
          <p:nvPr/>
        </p:nvSpPr>
        <p:spPr>
          <a:xfrm>
            <a:off x="-179143" y="5605224"/>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dk1"/>
                </a:solidFill>
                <a:latin typeface="Arial"/>
                <a:ea typeface="Arial"/>
                <a:cs typeface="Arial"/>
                <a:sym typeface="Arial"/>
                <a:hlinkClick r:id="rId14">
                  <a:extLst>
                    <a:ext uri="{A12FA001-AC4F-418D-AE19-62706E023703}">
                      <ahyp:hlinkClr xmlns:ahyp="http://schemas.microsoft.com/office/drawing/2018/hyperlinkcolor" val="tx"/>
                    </a:ext>
                  </a:extLst>
                </a:hlinkClick>
              </a:rPr>
              <a:t>Social Innovation Fund</a:t>
            </a: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Lithuania</a:t>
            </a:r>
            <a:endParaRPr sz="1400" b="0" i="0" u="none" strike="noStrike" cap="none">
              <a:solidFill>
                <a:schemeClr val="dk1"/>
              </a:solidFill>
              <a:latin typeface="Arial"/>
              <a:ea typeface="Arial"/>
              <a:cs typeface="Arial"/>
              <a:sym typeface="Arial"/>
            </a:endParaRPr>
          </a:p>
        </p:txBody>
      </p:sp>
      <p:pic>
        <p:nvPicPr>
          <p:cNvPr id="361" name="Google Shape;361;p25"/>
          <p:cNvPicPr preferRelativeResize="0"/>
          <p:nvPr/>
        </p:nvPicPr>
        <p:blipFill rotWithShape="1">
          <a:blip r:embed="rId15">
            <a:alphaModFix/>
          </a:blip>
          <a:srcRect/>
          <a:stretch/>
        </p:blipFill>
        <p:spPr>
          <a:xfrm>
            <a:off x="6581478" y="2998053"/>
            <a:ext cx="3995095" cy="874398"/>
          </a:xfrm>
          <a:prstGeom prst="rect">
            <a:avLst/>
          </a:prstGeom>
          <a:noFill/>
          <a:ln>
            <a:noFill/>
          </a:ln>
        </p:spPr>
      </p:pic>
      <p:sp>
        <p:nvSpPr>
          <p:cNvPr id="362" name="Google Shape;362;p25"/>
          <p:cNvSpPr txBox="1"/>
          <p:nvPr/>
        </p:nvSpPr>
        <p:spPr>
          <a:xfrm>
            <a:off x="6762292" y="3933182"/>
            <a:ext cx="381428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dk1"/>
                </a:solidFill>
                <a:latin typeface="Arial"/>
                <a:ea typeface="Arial"/>
                <a:cs typeface="Arial"/>
                <a:sym typeface="Arial"/>
                <a:hlinkClick r:id="rId16">
                  <a:extLst>
                    <a:ext uri="{A12FA001-AC4F-418D-AE19-62706E023703}">
                      <ahyp:hlinkClr xmlns:ahyp="http://schemas.microsoft.com/office/drawing/2018/hyperlinkcolor" val="tx"/>
                    </a:ext>
                  </a:extLst>
                </a:hlinkClick>
              </a:rPr>
              <a:t>OUT LOUD</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Latvia</a:t>
            </a:r>
            <a:endParaRPr sz="1400" b="0" i="0" u="none" strike="noStrike" cap="none">
              <a:solidFill>
                <a:schemeClr val="dk1"/>
              </a:solidFill>
              <a:latin typeface="Arial"/>
              <a:ea typeface="Arial"/>
              <a:cs typeface="Arial"/>
              <a:sym typeface="Arial"/>
            </a:endParaRPr>
          </a:p>
        </p:txBody>
      </p:sp>
      <p:pic>
        <p:nvPicPr>
          <p:cNvPr id="363" name="Google Shape;363;p25"/>
          <p:cNvPicPr preferRelativeResize="0"/>
          <p:nvPr/>
        </p:nvPicPr>
        <p:blipFill rotWithShape="1">
          <a:blip r:embed="rId17">
            <a:alphaModFix/>
          </a:blip>
          <a:srcRect/>
          <a:stretch/>
        </p:blipFill>
        <p:spPr>
          <a:xfrm rot="-5400000">
            <a:off x="4669665" y="-910108"/>
            <a:ext cx="1600887" cy="3423680"/>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pic>
        <p:nvPicPr>
          <p:cNvPr id="124" name="Google Shape;124;p3"/>
          <p:cNvPicPr preferRelativeResize="0"/>
          <p:nvPr/>
        </p:nvPicPr>
        <p:blipFill rotWithShape="1">
          <a:blip r:embed="rId3">
            <a:alphaModFix/>
          </a:blip>
          <a:srcRect/>
          <a:stretch/>
        </p:blipFill>
        <p:spPr>
          <a:xfrm>
            <a:off x="11163156" y="4591081"/>
            <a:ext cx="1028844" cy="2152950"/>
          </a:xfrm>
          <a:prstGeom prst="rect">
            <a:avLst/>
          </a:prstGeom>
          <a:noFill/>
          <a:ln>
            <a:noFill/>
          </a:ln>
        </p:spPr>
      </p:pic>
      <p:pic>
        <p:nvPicPr>
          <p:cNvPr id="125" name="Google Shape;125;p3"/>
          <p:cNvPicPr preferRelativeResize="0"/>
          <p:nvPr/>
        </p:nvPicPr>
        <p:blipFill rotWithShape="1">
          <a:blip r:embed="rId4">
            <a:alphaModFix/>
          </a:blip>
          <a:srcRect/>
          <a:stretch/>
        </p:blipFill>
        <p:spPr>
          <a:xfrm rot="10800000">
            <a:off x="0" y="965648"/>
            <a:ext cx="1577591" cy="3373859"/>
          </a:xfrm>
          <a:prstGeom prst="rect">
            <a:avLst/>
          </a:prstGeom>
          <a:noFill/>
          <a:ln>
            <a:noFill/>
          </a:ln>
        </p:spPr>
      </p:pic>
      <p:sp>
        <p:nvSpPr>
          <p:cNvPr id="126" name="Google Shape;126;p3"/>
          <p:cNvSpPr txBox="1">
            <a:spLocks noGrp="1"/>
          </p:cNvSpPr>
          <p:nvPr>
            <p:ph type="title"/>
          </p:nvPr>
        </p:nvSpPr>
        <p:spPr>
          <a:xfrm>
            <a:off x="1577591" y="543409"/>
            <a:ext cx="9429933" cy="7993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789B9"/>
              </a:buClr>
              <a:buSzPts val="4000"/>
              <a:buFont typeface="AngsanaUPC"/>
              <a:buNone/>
            </a:pPr>
            <a:r>
              <a:rPr lang="en-US" sz="4000" b="1">
                <a:solidFill>
                  <a:srgbClr val="6789B9"/>
                </a:solidFill>
                <a:latin typeface="AngsanaUPC"/>
                <a:ea typeface="AngsanaUPC"/>
                <a:cs typeface="AngsanaUPC"/>
                <a:sym typeface="AngsanaUPC"/>
              </a:rPr>
              <a:t>Learning Outcomes</a:t>
            </a:r>
            <a:endParaRPr sz="4000" b="1">
              <a:solidFill>
                <a:schemeClr val="dk2"/>
              </a:solidFill>
              <a:latin typeface="AngsanaUPC"/>
              <a:ea typeface="AngsanaUPC"/>
              <a:cs typeface="AngsanaUPC"/>
              <a:sym typeface="AngsanaUPC"/>
            </a:endParaRPr>
          </a:p>
        </p:txBody>
      </p:sp>
      <p:sp>
        <p:nvSpPr>
          <p:cNvPr id="127" name="Google Shape;127;p3"/>
          <p:cNvSpPr/>
          <p:nvPr/>
        </p:nvSpPr>
        <p:spPr>
          <a:xfrm rot="5400000">
            <a:off x="6032938" y="-6032938"/>
            <a:ext cx="126124" cy="12192000"/>
          </a:xfrm>
          <a:prstGeom prst="rect">
            <a:avLst/>
          </a:prstGeom>
          <a:solidFill>
            <a:srgbClr val="4472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28" name="Google Shape;128;p3"/>
          <p:cNvPicPr preferRelativeResize="0"/>
          <p:nvPr/>
        </p:nvPicPr>
        <p:blipFill rotWithShape="1">
          <a:blip r:embed="rId5">
            <a:alphaModFix/>
          </a:blip>
          <a:srcRect/>
          <a:stretch/>
        </p:blipFill>
        <p:spPr>
          <a:xfrm>
            <a:off x="536748" y="6492876"/>
            <a:ext cx="1940961" cy="228600"/>
          </a:xfrm>
          <a:prstGeom prst="rect">
            <a:avLst/>
          </a:prstGeom>
          <a:noFill/>
          <a:ln>
            <a:noFill/>
          </a:ln>
        </p:spPr>
      </p:pic>
      <p:sp>
        <p:nvSpPr>
          <p:cNvPr id="129" name="Google Shape;12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30" name="Google Shape;130;p3"/>
          <p:cNvSpPr txBox="1">
            <a:spLocks noGrp="1"/>
          </p:cNvSpPr>
          <p:nvPr>
            <p:ph type="body" idx="1"/>
          </p:nvPr>
        </p:nvSpPr>
        <p:spPr>
          <a:xfrm>
            <a:off x="1469985" y="1760059"/>
            <a:ext cx="10090544" cy="407093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6789B9"/>
              </a:buClr>
              <a:buSzPts val="2800"/>
              <a:buFont typeface="Noto Sans Symbols"/>
              <a:buChar char="✔"/>
            </a:pPr>
            <a:r>
              <a:rPr lang="en-US">
                <a:latin typeface="AngsanaUPC"/>
                <a:ea typeface="AngsanaUPC"/>
                <a:cs typeface="AngsanaUPC"/>
                <a:sym typeface="AngsanaUPC"/>
              </a:rPr>
              <a:t>1.	He/she is able to differentiate between stereotypes, prejudices and clichés. </a:t>
            </a:r>
            <a:endParaRPr/>
          </a:p>
          <a:p>
            <a:pPr marL="0" lvl="0" indent="0" algn="l" rtl="0">
              <a:lnSpc>
                <a:spcPct val="90000"/>
              </a:lnSpc>
              <a:spcBef>
                <a:spcPts val="0"/>
              </a:spcBef>
              <a:spcAft>
                <a:spcPts val="0"/>
              </a:spcAft>
              <a:buClr>
                <a:srgbClr val="6789B9"/>
              </a:buClr>
              <a:buSzPts val="2800"/>
              <a:buNone/>
            </a:pPr>
            <a:endParaRPr>
              <a:latin typeface="AngsanaUPC"/>
              <a:ea typeface="AngsanaUPC"/>
              <a:cs typeface="AngsanaUPC"/>
              <a:sym typeface="AngsanaUPC"/>
            </a:endParaRPr>
          </a:p>
          <a:p>
            <a:pPr marL="228600" lvl="0" indent="-228600" algn="l" rtl="0">
              <a:lnSpc>
                <a:spcPct val="90000"/>
              </a:lnSpc>
              <a:spcBef>
                <a:spcPts val="0"/>
              </a:spcBef>
              <a:spcAft>
                <a:spcPts val="0"/>
              </a:spcAft>
              <a:buClr>
                <a:srgbClr val="6789B9"/>
              </a:buClr>
              <a:buSzPts val="2800"/>
              <a:buFont typeface="Noto Sans Symbols"/>
              <a:buChar char="✔"/>
            </a:pPr>
            <a:r>
              <a:rPr lang="en-US">
                <a:latin typeface="AngsanaUPC"/>
                <a:ea typeface="AngsanaUPC"/>
                <a:cs typeface="AngsanaUPC"/>
                <a:sym typeface="AngsanaUPC"/>
              </a:rPr>
              <a:t>2.	He/ she is able to identify gender-specific characteristics in the working context in specific on the management level.</a:t>
            </a:r>
            <a:endParaRPr/>
          </a:p>
          <a:p>
            <a:pPr marL="0" lvl="0" indent="0" algn="l" rtl="0">
              <a:lnSpc>
                <a:spcPct val="90000"/>
              </a:lnSpc>
              <a:spcBef>
                <a:spcPts val="0"/>
              </a:spcBef>
              <a:spcAft>
                <a:spcPts val="0"/>
              </a:spcAft>
              <a:buClr>
                <a:srgbClr val="6789B9"/>
              </a:buClr>
              <a:buSzPts val="2800"/>
              <a:buNone/>
            </a:pPr>
            <a:endParaRPr>
              <a:latin typeface="AngsanaUPC"/>
              <a:ea typeface="AngsanaUPC"/>
              <a:cs typeface="AngsanaUPC"/>
              <a:sym typeface="AngsanaUPC"/>
            </a:endParaRPr>
          </a:p>
          <a:p>
            <a:pPr marL="228600" lvl="0" indent="-228600" algn="l" rtl="0">
              <a:lnSpc>
                <a:spcPct val="90000"/>
              </a:lnSpc>
              <a:spcBef>
                <a:spcPts val="0"/>
              </a:spcBef>
              <a:spcAft>
                <a:spcPts val="0"/>
              </a:spcAft>
              <a:buClr>
                <a:srgbClr val="6789B9"/>
              </a:buClr>
              <a:buSzPts val="2800"/>
              <a:buFont typeface="Noto Sans Symbols"/>
              <a:buChar char="✔"/>
            </a:pPr>
            <a:r>
              <a:rPr lang="en-US">
                <a:latin typeface="AngsanaUPC"/>
                <a:ea typeface="AngsanaUPC"/>
                <a:cs typeface="AngsanaUPC"/>
                <a:sym typeface="AngsanaUPC"/>
              </a:rPr>
              <a:t>3.	He/ she is able to cope with micro- and power political dynamics in the organization.</a:t>
            </a:r>
            <a:endParaRPr/>
          </a:p>
          <a:p>
            <a:pPr marL="0" lvl="0" indent="0" algn="l" rtl="0">
              <a:lnSpc>
                <a:spcPct val="90000"/>
              </a:lnSpc>
              <a:spcBef>
                <a:spcPts val="1000"/>
              </a:spcBef>
              <a:spcAft>
                <a:spcPts val="0"/>
              </a:spcAft>
              <a:buClr>
                <a:schemeClr val="dk1"/>
              </a:buClr>
              <a:buSzPts val="2800"/>
              <a:buNone/>
            </a:pPr>
            <a:endParaRPr>
              <a:latin typeface="AngsanaUPC"/>
              <a:ea typeface="AngsanaUPC"/>
              <a:cs typeface="AngsanaUPC"/>
              <a:sym typeface="AngsanaUPC"/>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pic>
        <p:nvPicPr>
          <p:cNvPr id="135" name="Google Shape;135;p4"/>
          <p:cNvPicPr preferRelativeResize="0"/>
          <p:nvPr/>
        </p:nvPicPr>
        <p:blipFill rotWithShape="1">
          <a:blip r:embed="rId3">
            <a:alphaModFix/>
          </a:blip>
          <a:srcRect/>
          <a:stretch/>
        </p:blipFill>
        <p:spPr>
          <a:xfrm>
            <a:off x="11163156" y="4591081"/>
            <a:ext cx="1028844" cy="2152950"/>
          </a:xfrm>
          <a:prstGeom prst="rect">
            <a:avLst/>
          </a:prstGeom>
          <a:noFill/>
          <a:ln>
            <a:noFill/>
          </a:ln>
        </p:spPr>
      </p:pic>
      <p:pic>
        <p:nvPicPr>
          <p:cNvPr id="136" name="Google Shape;136;p4"/>
          <p:cNvPicPr preferRelativeResize="0"/>
          <p:nvPr/>
        </p:nvPicPr>
        <p:blipFill rotWithShape="1">
          <a:blip r:embed="rId4">
            <a:alphaModFix/>
          </a:blip>
          <a:srcRect/>
          <a:stretch/>
        </p:blipFill>
        <p:spPr>
          <a:xfrm rot="10800000">
            <a:off x="0" y="965648"/>
            <a:ext cx="1577591" cy="3373859"/>
          </a:xfrm>
          <a:prstGeom prst="rect">
            <a:avLst/>
          </a:prstGeom>
          <a:noFill/>
          <a:ln>
            <a:noFill/>
          </a:ln>
        </p:spPr>
      </p:pic>
      <p:sp>
        <p:nvSpPr>
          <p:cNvPr id="137" name="Google Shape;137;p4"/>
          <p:cNvSpPr txBox="1">
            <a:spLocks noGrp="1"/>
          </p:cNvSpPr>
          <p:nvPr>
            <p:ph type="title"/>
          </p:nvPr>
        </p:nvSpPr>
        <p:spPr>
          <a:xfrm>
            <a:off x="248467" y="543409"/>
            <a:ext cx="9440332" cy="7993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3600"/>
              <a:buFont typeface="Calibri"/>
              <a:buNone/>
            </a:pPr>
            <a:r>
              <a:rPr lang="en-US" sz="3600" b="1">
                <a:solidFill>
                  <a:srgbClr val="0070C0"/>
                </a:solidFill>
              </a:rPr>
              <a:t>General overview</a:t>
            </a:r>
            <a:endParaRPr sz="3600" b="1">
              <a:solidFill>
                <a:srgbClr val="0070C0"/>
              </a:solidFill>
            </a:endParaRPr>
          </a:p>
        </p:txBody>
      </p:sp>
      <p:sp>
        <p:nvSpPr>
          <p:cNvPr id="138" name="Google Shape;138;p4"/>
          <p:cNvSpPr/>
          <p:nvPr/>
        </p:nvSpPr>
        <p:spPr>
          <a:xfrm rot="5400000">
            <a:off x="6032938" y="-6032938"/>
            <a:ext cx="126124" cy="12192000"/>
          </a:xfrm>
          <a:prstGeom prst="rect">
            <a:avLst/>
          </a:prstGeom>
          <a:solidFill>
            <a:srgbClr val="4472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39" name="Google Shape;139;p4"/>
          <p:cNvPicPr preferRelativeResize="0"/>
          <p:nvPr/>
        </p:nvPicPr>
        <p:blipFill rotWithShape="1">
          <a:blip r:embed="rId5">
            <a:alphaModFix/>
          </a:blip>
          <a:srcRect/>
          <a:stretch/>
        </p:blipFill>
        <p:spPr>
          <a:xfrm>
            <a:off x="536748" y="6492876"/>
            <a:ext cx="1940961" cy="228600"/>
          </a:xfrm>
          <a:prstGeom prst="rect">
            <a:avLst/>
          </a:prstGeom>
          <a:noFill/>
          <a:ln>
            <a:noFill/>
          </a:ln>
        </p:spPr>
      </p:pic>
      <p:sp>
        <p:nvSpPr>
          <p:cNvPr id="140" name="Google Shape;14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41" name="Google Shape;141;p4"/>
          <p:cNvSpPr txBox="1">
            <a:spLocks noGrp="1"/>
          </p:cNvSpPr>
          <p:nvPr>
            <p:ph type="body" idx="1"/>
          </p:nvPr>
        </p:nvSpPr>
        <p:spPr>
          <a:xfrm>
            <a:off x="987056" y="1320474"/>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800"/>
              <a:buNone/>
            </a:pPr>
            <a:r>
              <a:rPr lang="en-US"/>
              <a:t>1st Module consists of 2 Units</a:t>
            </a:r>
            <a:endParaRPr/>
          </a:p>
          <a:p>
            <a:pPr marL="0" lvl="0" indent="0" algn="l" rtl="0">
              <a:lnSpc>
                <a:spcPct val="90000"/>
              </a:lnSpc>
              <a:spcBef>
                <a:spcPts val="0"/>
              </a:spcBef>
              <a:spcAft>
                <a:spcPts val="0"/>
              </a:spcAft>
              <a:buClr>
                <a:schemeClr val="dk1"/>
              </a:buClr>
              <a:buSzPts val="2800"/>
              <a:buNone/>
            </a:pPr>
            <a:endParaRPr b="1"/>
          </a:p>
          <a:p>
            <a:pPr marL="0" lvl="0" indent="0" algn="l" rtl="0">
              <a:lnSpc>
                <a:spcPct val="90000"/>
              </a:lnSpc>
              <a:spcBef>
                <a:spcPts val="0"/>
              </a:spcBef>
              <a:spcAft>
                <a:spcPts val="0"/>
              </a:spcAft>
              <a:buClr>
                <a:schemeClr val="dk1"/>
              </a:buClr>
              <a:buSzPts val="2800"/>
              <a:buNone/>
            </a:pPr>
            <a:r>
              <a:rPr lang="en-US" b="1"/>
              <a:t>Unit 1</a:t>
            </a:r>
            <a:r>
              <a:rPr lang="en-US"/>
              <a:t>: </a:t>
            </a:r>
            <a:r>
              <a:rPr lang="en-US" b="1"/>
              <a:t>History of the labour market and gender inequalities in the workplace </a:t>
            </a:r>
            <a:endParaRPr/>
          </a:p>
          <a:p>
            <a:pPr marL="0" lvl="0" indent="0" algn="l" rtl="0">
              <a:lnSpc>
                <a:spcPct val="90000"/>
              </a:lnSpc>
              <a:spcBef>
                <a:spcPts val="0"/>
              </a:spcBef>
              <a:spcAft>
                <a:spcPts val="0"/>
              </a:spcAft>
              <a:buClr>
                <a:schemeClr val="dk1"/>
              </a:buClr>
              <a:buSzPts val="2800"/>
              <a:buNone/>
            </a:pPr>
            <a:endParaRPr b="1"/>
          </a:p>
          <a:p>
            <a:pPr marL="0" lvl="0" indent="0" algn="l" rtl="0">
              <a:lnSpc>
                <a:spcPct val="90000"/>
              </a:lnSpc>
              <a:spcBef>
                <a:spcPts val="1000"/>
              </a:spcBef>
              <a:spcAft>
                <a:spcPts val="0"/>
              </a:spcAft>
              <a:buClr>
                <a:schemeClr val="dk1"/>
              </a:buClr>
              <a:buSzPts val="2800"/>
              <a:buNone/>
            </a:pPr>
            <a:r>
              <a:rPr lang="en-US"/>
              <a:t>The history of the development of the labor market, its definitions, the gradual involvement and participation of women in the labor market are reviewed.</a:t>
            </a:r>
            <a:endParaRPr>
              <a:highlight>
                <a:srgbClr val="FFFF00"/>
              </a:highlight>
            </a:endParaRPr>
          </a:p>
          <a:p>
            <a:pPr marL="0" lvl="0" indent="0" algn="l" rtl="0">
              <a:lnSpc>
                <a:spcPct val="90000"/>
              </a:lnSpc>
              <a:spcBef>
                <a:spcPts val="1000"/>
              </a:spcBef>
              <a:spcAft>
                <a:spcPts val="0"/>
              </a:spcAft>
              <a:buClr>
                <a:schemeClr val="dk1"/>
              </a:buClr>
              <a:buSzPts val="2800"/>
              <a:buNone/>
            </a:pPr>
            <a:endParaRPr b="1"/>
          </a:p>
          <a:p>
            <a:pPr marL="0" lvl="0" indent="0" algn="l" rtl="0">
              <a:lnSpc>
                <a:spcPct val="90000"/>
              </a:lnSpc>
              <a:spcBef>
                <a:spcPts val="1000"/>
              </a:spcBef>
              <a:spcAft>
                <a:spcPts val="0"/>
              </a:spcAft>
              <a:buClr>
                <a:schemeClr val="dk1"/>
              </a:buClr>
              <a:buSzPts val="2800"/>
              <a:buNone/>
            </a:pPr>
            <a:r>
              <a:rPr lang="en-US" b="1"/>
              <a:t>Unit 2</a:t>
            </a:r>
            <a:r>
              <a:rPr lang="en-US"/>
              <a:t>: </a:t>
            </a:r>
            <a:r>
              <a:rPr lang="en-US" b="1"/>
              <a:t>Gender-specific characteristics at management level,  micro- and power political dynamics in the organization</a:t>
            </a:r>
            <a:endParaRPr/>
          </a:p>
          <a:p>
            <a:pPr marL="228600" lvl="0" indent="-50800" algn="l" rtl="0">
              <a:lnSpc>
                <a:spcPct val="90000"/>
              </a:lnSpc>
              <a:spcBef>
                <a:spcPts val="1000"/>
              </a:spcBef>
              <a:spcAft>
                <a:spcPts val="0"/>
              </a:spcAft>
              <a:buClr>
                <a:schemeClr val="dk1"/>
              </a:buClr>
              <a:buSzPts val="2800"/>
              <a:buNone/>
            </a:pPr>
            <a:endParaRPr/>
          </a:p>
        </p:txBody>
      </p:sp>
      <p:pic>
        <p:nvPicPr>
          <p:cNvPr id="142" name="Google Shape;142;p4" descr="Ein Bild, das drinnen, Person, Decke, Personen enthält.&#10;&#10;Automatisch generierte Beschreibung"/>
          <p:cNvPicPr preferRelativeResize="0"/>
          <p:nvPr/>
        </p:nvPicPr>
        <p:blipFill rotWithShape="1">
          <a:blip r:embed="rId6">
            <a:alphaModFix/>
          </a:blip>
          <a:srcRect b="15730"/>
          <a:stretch/>
        </p:blipFill>
        <p:spPr>
          <a:xfrm>
            <a:off x="0" y="0"/>
            <a:ext cx="12191980" cy="6857990"/>
          </a:xfrm>
          <a:prstGeom prst="rect">
            <a:avLst/>
          </a:prstGeom>
          <a:noFill/>
          <a:ln>
            <a:noFill/>
          </a:ln>
        </p:spPr>
      </p:pic>
      <p:sp>
        <p:nvSpPr>
          <p:cNvPr id="143" name="Google Shape;143;p4"/>
          <p:cNvSpPr/>
          <p:nvPr/>
        </p:nvSpPr>
        <p:spPr>
          <a:xfrm>
            <a:off x="7406693" y="2506662"/>
            <a:ext cx="4785307" cy="4351338"/>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8627"/>
            </a:schemeClr>
          </a:solidFill>
          <a:ln>
            <a:noFill/>
          </a:ln>
        </p:spPr>
        <p:txBody>
          <a:bodyPr spcFirstLastPara="1" wrap="square" lIns="468000" tIns="504000" rIns="468000" bIns="45700" anchor="t" anchorCtr="0">
            <a:norm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ngsanaUPC"/>
              <a:ea typeface="AngsanaUPC"/>
              <a:cs typeface="AngsanaUPC"/>
              <a:sym typeface="AngsanaUPC"/>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ngsanaUPC"/>
              <a:ea typeface="AngsanaUPC"/>
              <a:cs typeface="AngsanaUPC"/>
              <a:sym typeface="AngsanaUPC"/>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ngsanaUPC"/>
                <a:ea typeface="AngsanaUPC"/>
                <a:cs typeface="AngsanaUPC"/>
                <a:sym typeface="AngsanaUPC"/>
              </a:rPr>
              <a:t>1. History of the labour market and gender inequalities in the workplace </a:t>
            </a:r>
            <a:endParaRPr sz="2800" b="0" i="0" u="none" strike="noStrike" cap="none">
              <a:solidFill>
                <a:schemeClr val="dk1"/>
              </a:solidFill>
              <a:latin typeface="AngsanaUPC"/>
              <a:ea typeface="AngsanaUPC"/>
              <a:cs typeface="AngsanaUPC"/>
              <a:sym typeface="AngsanaUPC"/>
            </a:endParaRPr>
          </a:p>
        </p:txBody>
      </p:sp>
      <p:sp>
        <p:nvSpPr>
          <p:cNvPr id="144" name="Google Shape;144;p4"/>
          <p:cNvSpPr txBox="1"/>
          <p:nvPr/>
        </p:nvSpPr>
        <p:spPr>
          <a:xfrm>
            <a:off x="7730599" y="5671795"/>
            <a:ext cx="4330200" cy="683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800" b="0" i="0" u="none" strike="noStrike" cap="none">
                <a:solidFill>
                  <a:srgbClr val="000000"/>
                </a:solidFill>
                <a:latin typeface="AngsanaUPC"/>
                <a:ea typeface="AngsanaUPC"/>
                <a:cs typeface="AngsanaUPC"/>
                <a:sym typeface="AngsanaUPC"/>
              </a:rPr>
              <a:t>Evolution, definitions, policies</a:t>
            </a:r>
            <a:endParaRPr sz="1400" b="0" i="0" u="none" strike="noStrike" cap="none">
              <a:solidFill>
                <a:srgbClr val="000000"/>
              </a:solidFill>
              <a:latin typeface="Arial"/>
              <a:ea typeface="Arial"/>
              <a:cs typeface="Arial"/>
              <a:sym typeface="Arial"/>
            </a:endParaRPr>
          </a:p>
        </p:txBody>
      </p:sp>
      <p:sp>
        <p:nvSpPr>
          <p:cNvPr id="145" name="Google Shape;145;p4"/>
          <p:cNvSpPr/>
          <p:nvPr/>
        </p:nvSpPr>
        <p:spPr>
          <a:xfrm>
            <a:off x="534492" y="979709"/>
            <a:ext cx="6419637" cy="2673752"/>
          </a:xfrm>
          <a:prstGeom prst="ellipse">
            <a:avLst/>
          </a:prstGeom>
          <a:gradFill>
            <a:gsLst>
              <a:gs pos="0">
                <a:srgbClr val="F5F7FC">
                  <a:alpha val="15294"/>
                </a:srgbClr>
              </a:gs>
              <a:gs pos="5000">
                <a:srgbClr val="F5F7FC">
                  <a:alpha val="15294"/>
                </a:srgbClr>
              </a:gs>
              <a:gs pos="39000">
                <a:srgbClr val="A9BEE4"/>
              </a:gs>
              <a:gs pos="56000">
                <a:srgbClr val="A9BEE4"/>
              </a:gs>
              <a:gs pos="61000">
                <a:srgbClr val="C5D3ED">
                  <a:alpha val="32549"/>
                </a:srgbClr>
              </a:gs>
              <a:gs pos="100000">
                <a:srgbClr val="C5D3ED">
                  <a:alpha val="32549"/>
                </a:srgbClr>
              </a:gs>
            </a:gsLst>
            <a:lin ang="54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AngsanaUPC"/>
                <a:ea typeface="AngsanaUPC"/>
                <a:cs typeface="AngsanaUPC"/>
                <a:sym typeface="AngsanaUPC"/>
              </a:rPr>
              <a:t>Unit 1</a:t>
            </a:r>
            <a:endParaRPr sz="4000" b="0" i="0" u="none" strike="noStrike" cap="none">
              <a:solidFill>
                <a:schemeClr val="dk1"/>
              </a:solidFill>
              <a:latin typeface="AngsanaUPC"/>
              <a:ea typeface="AngsanaUPC"/>
              <a:cs typeface="AngsanaUPC"/>
              <a:sym typeface="AngsanaUPC"/>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5"/>
          <p:cNvPicPr preferRelativeResize="0"/>
          <p:nvPr/>
        </p:nvPicPr>
        <p:blipFill rotWithShape="1">
          <a:blip r:embed="rId3">
            <a:alphaModFix/>
          </a:blip>
          <a:srcRect/>
          <a:stretch/>
        </p:blipFill>
        <p:spPr>
          <a:xfrm rot="5400000">
            <a:off x="4369368" y="4827450"/>
            <a:ext cx="1208650" cy="2848106"/>
          </a:xfrm>
          <a:prstGeom prst="rect">
            <a:avLst/>
          </a:prstGeom>
          <a:noFill/>
          <a:ln>
            <a:noFill/>
          </a:ln>
        </p:spPr>
      </p:pic>
      <p:pic>
        <p:nvPicPr>
          <p:cNvPr id="152" name="Google Shape;152;p5"/>
          <p:cNvPicPr preferRelativeResize="0"/>
          <p:nvPr/>
        </p:nvPicPr>
        <p:blipFill rotWithShape="1">
          <a:blip r:embed="rId4">
            <a:alphaModFix/>
          </a:blip>
          <a:srcRect/>
          <a:stretch/>
        </p:blipFill>
        <p:spPr>
          <a:xfrm rot="-5400000">
            <a:off x="5044893" y="-547764"/>
            <a:ext cx="962159" cy="2057687"/>
          </a:xfrm>
          <a:prstGeom prst="rect">
            <a:avLst/>
          </a:prstGeom>
          <a:noFill/>
          <a:ln>
            <a:noFill/>
          </a:ln>
        </p:spPr>
      </p:pic>
      <p:sp>
        <p:nvSpPr>
          <p:cNvPr id="153" name="Google Shape;15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54" name="Google Shape;154;p5"/>
          <p:cNvSpPr txBox="1"/>
          <p:nvPr/>
        </p:nvSpPr>
        <p:spPr>
          <a:xfrm>
            <a:off x="369791" y="6398825"/>
            <a:ext cx="273696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6789B9"/>
                </a:solidFill>
                <a:latin typeface="Calibri"/>
                <a:ea typeface="Calibri"/>
                <a:cs typeface="Calibri"/>
                <a:sym typeface="Calibri"/>
              </a:rPr>
              <a:t>https://www.weedout.eu/</a:t>
            </a:r>
            <a:endParaRPr sz="1400" b="0" i="0" u="none" strike="noStrike" cap="none">
              <a:solidFill>
                <a:srgbClr val="000000"/>
              </a:solidFill>
              <a:latin typeface="Arial"/>
              <a:ea typeface="Arial"/>
              <a:cs typeface="Arial"/>
              <a:sym typeface="Arial"/>
            </a:endParaRPr>
          </a:p>
        </p:txBody>
      </p:sp>
      <p:sp>
        <p:nvSpPr>
          <p:cNvPr id="155" name="Google Shape;155;p5"/>
          <p:cNvSpPr txBox="1">
            <a:spLocks noGrp="1"/>
          </p:cNvSpPr>
          <p:nvPr>
            <p:ph type="title"/>
          </p:nvPr>
        </p:nvSpPr>
        <p:spPr>
          <a:xfrm>
            <a:off x="239843" y="96146"/>
            <a:ext cx="11467475" cy="773112"/>
          </a:xfrm>
          <a:prstGeom prst="rect">
            <a:avLst/>
          </a:prstGeom>
          <a:noFill/>
          <a:ln>
            <a:noFill/>
          </a:ln>
        </p:spPr>
        <p:txBody>
          <a:bodyPr spcFirstLastPara="1" wrap="square" lIns="91425" tIns="45700" rIns="91425" bIns="45700" anchor="ctr" anchorCtr="1">
            <a:noAutofit/>
          </a:bodyPr>
          <a:lstStyle/>
          <a:p>
            <a:pPr marL="0" lvl="0" indent="0" algn="ctr" rtl="0">
              <a:lnSpc>
                <a:spcPct val="90000"/>
              </a:lnSpc>
              <a:spcBef>
                <a:spcPts val="0"/>
              </a:spcBef>
              <a:spcAft>
                <a:spcPts val="0"/>
              </a:spcAft>
              <a:buClr>
                <a:schemeClr val="dk1"/>
              </a:buClr>
              <a:buSzPts val="4000"/>
              <a:buFont typeface="AngsanaUPC"/>
              <a:buNone/>
            </a:pPr>
            <a:r>
              <a:rPr lang="en-US" sz="3700" b="1">
                <a:latin typeface="AngsanaUPC"/>
                <a:ea typeface="AngsanaUPC"/>
                <a:cs typeface="AngsanaUPC"/>
                <a:sym typeface="AngsanaUPC"/>
              </a:rPr>
              <a:t>Female participation in labor markets grew remarkably in the 20th century</a:t>
            </a:r>
            <a:endParaRPr sz="4000" b="1">
              <a:latin typeface="AngsanaUPC"/>
              <a:ea typeface="AngsanaUPC"/>
              <a:cs typeface="AngsanaUPC"/>
              <a:sym typeface="AngsanaUPC"/>
            </a:endParaRPr>
          </a:p>
        </p:txBody>
      </p:sp>
      <p:pic>
        <p:nvPicPr>
          <p:cNvPr id="156" name="Google Shape;156;p5"/>
          <p:cNvPicPr preferRelativeResize="0"/>
          <p:nvPr/>
        </p:nvPicPr>
        <p:blipFill rotWithShape="1">
          <a:blip r:embed="rId5">
            <a:alphaModFix/>
          </a:blip>
          <a:srcRect/>
          <a:stretch/>
        </p:blipFill>
        <p:spPr>
          <a:xfrm>
            <a:off x="2329550" y="1286625"/>
            <a:ext cx="7801601" cy="5507024"/>
          </a:xfrm>
          <a:prstGeom prst="rect">
            <a:avLst/>
          </a:prstGeom>
          <a:noFill/>
          <a:ln>
            <a:noFill/>
          </a:ln>
        </p:spPr>
      </p:pic>
      <p:pic>
        <p:nvPicPr>
          <p:cNvPr id="157" name="Google Shape;157;p5"/>
          <p:cNvPicPr preferRelativeResize="0"/>
          <p:nvPr/>
        </p:nvPicPr>
        <p:blipFill rotWithShape="1">
          <a:blip r:embed="rId4">
            <a:alphaModFix/>
          </a:blip>
          <a:srcRect/>
          <a:stretch/>
        </p:blipFill>
        <p:spPr>
          <a:xfrm>
            <a:off x="11229841" y="869258"/>
            <a:ext cx="962159" cy="2057687"/>
          </a:xfrm>
          <a:prstGeom prst="rect">
            <a:avLst/>
          </a:prstGeom>
          <a:noFill/>
          <a:ln>
            <a:noFill/>
          </a:ln>
        </p:spPr>
      </p:pic>
      <p:pic>
        <p:nvPicPr>
          <p:cNvPr id="158" name="Google Shape;158;p5"/>
          <p:cNvPicPr preferRelativeResize="0"/>
          <p:nvPr/>
        </p:nvPicPr>
        <p:blipFill rotWithShape="1">
          <a:blip r:embed="rId3">
            <a:alphaModFix/>
          </a:blip>
          <a:srcRect/>
          <a:stretch/>
        </p:blipFill>
        <p:spPr>
          <a:xfrm>
            <a:off x="11115182" y="3004848"/>
            <a:ext cx="1076817" cy="2537451"/>
          </a:xfrm>
          <a:prstGeom prst="rect">
            <a:avLst/>
          </a:prstGeom>
          <a:noFill/>
          <a:ln>
            <a:noFill/>
          </a:ln>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6"/>
          <p:cNvPicPr preferRelativeResize="0"/>
          <p:nvPr/>
        </p:nvPicPr>
        <p:blipFill rotWithShape="1">
          <a:blip r:embed="rId3">
            <a:alphaModFix/>
          </a:blip>
          <a:srcRect/>
          <a:stretch/>
        </p:blipFill>
        <p:spPr>
          <a:xfrm>
            <a:off x="1238250" y="0"/>
            <a:ext cx="97155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title"/>
          </p:nvPr>
        </p:nvSpPr>
        <p:spPr>
          <a:xfrm>
            <a:off x="544372" y="119740"/>
            <a:ext cx="4358368" cy="2188031"/>
          </a:xfrm>
          <a:prstGeom prst="rect">
            <a:avLst/>
          </a:prstGeom>
          <a:solidFill>
            <a:srgbClr val="8FAADC"/>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FFFFF"/>
              </a:buClr>
              <a:buSzPts val="4000"/>
              <a:buFont typeface="AngsanaUPC"/>
              <a:buNone/>
            </a:pPr>
            <a:r>
              <a:rPr lang="en-US" sz="4000" b="1">
                <a:solidFill>
                  <a:srgbClr val="FFFFFF"/>
                </a:solidFill>
                <a:latin typeface="AngsanaUPC"/>
                <a:ea typeface="AngsanaUPC"/>
                <a:cs typeface="AngsanaUPC"/>
                <a:sym typeface="AngsanaUPC"/>
              </a:rPr>
              <a:t>The representation of women in employment across different economic sectors</a:t>
            </a:r>
            <a:endParaRPr sz="4000">
              <a:latin typeface="AngsanaUPC"/>
              <a:ea typeface="AngsanaUPC"/>
              <a:cs typeface="AngsanaUPC"/>
              <a:sym typeface="AngsanaUPC"/>
            </a:endParaRPr>
          </a:p>
        </p:txBody>
      </p:sp>
      <p:sp>
        <p:nvSpPr>
          <p:cNvPr id="170" name="Google Shape;170;p7"/>
          <p:cNvSpPr txBox="1">
            <a:spLocks noGrp="1"/>
          </p:cNvSpPr>
          <p:nvPr>
            <p:ph type="body" idx="2"/>
          </p:nvPr>
        </p:nvSpPr>
        <p:spPr>
          <a:xfrm>
            <a:off x="413656" y="2402731"/>
            <a:ext cx="4358368" cy="19358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800">
                <a:latin typeface="AngsanaUPC"/>
                <a:ea typeface="AngsanaUPC"/>
                <a:cs typeface="AngsanaUPC"/>
                <a:sym typeface="AngsanaUPC"/>
              </a:rPr>
              <a:t>In most countries -‘occupational segregation’: </a:t>
            </a:r>
            <a:endParaRPr sz="2800">
              <a:latin typeface="AngsanaUPC"/>
              <a:ea typeface="AngsanaUPC"/>
              <a:cs typeface="AngsanaUPC"/>
              <a:sym typeface="AngsanaUPC"/>
            </a:endParaRPr>
          </a:p>
          <a:p>
            <a:pPr marL="0" lvl="0" indent="0" algn="l" rtl="0">
              <a:lnSpc>
                <a:spcPct val="90000"/>
              </a:lnSpc>
              <a:spcBef>
                <a:spcPts val="1000"/>
              </a:spcBef>
              <a:spcAft>
                <a:spcPts val="0"/>
              </a:spcAft>
              <a:buClr>
                <a:schemeClr val="dk1"/>
              </a:buClr>
              <a:buSzPts val="2800"/>
              <a:buNone/>
            </a:pPr>
            <a:r>
              <a:rPr lang="en-US" sz="2800">
                <a:latin typeface="AngsanaUPC"/>
                <a:ea typeface="AngsanaUPC"/>
                <a:cs typeface="AngsanaUPC"/>
                <a:sym typeface="AngsanaUPC"/>
              </a:rPr>
              <a:t>Women tend to be disproportionately concentrated in certain types of jobs.</a:t>
            </a:r>
            <a:endParaRPr sz="2800">
              <a:latin typeface="AngsanaUPC"/>
              <a:ea typeface="AngsanaUPC"/>
              <a:cs typeface="AngsanaUPC"/>
              <a:sym typeface="AngsanaUPC"/>
            </a:endParaRPr>
          </a:p>
        </p:txBody>
      </p:sp>
      <p:sp>
        <p:nvSpPr>
          <p:cNvPr id="171" name="Google Shape;171;p7"/>
          <p:cNvSpPr/>
          <p:nvPr/>
        </p:nvSpPr>
        <p:spPr>
          <a:xfrm>
            <a:off x="413656" y="4180344"/>
            <a:ext cx="4358368" cy="2677656"/>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76797E"/>
                </a:solidFill>
                <a:latin typeface="AngsanaUPC"/>
                <a:ea typeface="AngsanaUPC"/>
                <a:cs typeface="AngsanaUPC"/>
                <a:sym typeface="AngsanaUPC"/>
              </a:rPr>
              <a:t>Women have dominate place in HORECA and tourism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76797E"/>
                </a:solidFill>
                <a:latin typeface="AngsanaUPC"/>
                <a:ea typeface="AngsanaUPC"/>
                <a:cs typeface="AngsanaUPC"/>
                <a:sym typeface="AngsanaUPC"/>
              </a:rPr>
              <a:t>In the overall economy, 46.1% of employees are women.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76797E"/>
                </a:solidFill>
                <a:latin typeface="AngsanaUPC"/>
                <a:ea typeface="AngsanaUPC"/>
                <a:cs typeface="AngsanaUPC"/>
                <a:sym typeface="AngsanaUPC"/>
              </a:rPr>
              <a:t>In the hospitality sector this figure is  53.7%.</a:t>
            </a:r>
            <a:endParaRPr sz="2800" b="0" i="0" u="none" strike="noStrike" cap="none">
              <a:solidFill>
                <a:schemeClr val="dk1"/>
              </a:solidFill>
              <a:latin typeface="AngsanaUPC"/>
              <a:ea typeface="AngsanaUPC"/>
              <a:cs typeface="AngsanaUPC"/>
              <a:sym typeface="AngsanaUPC"/>
            </a:endParaRPr>
          </a:p>
        </p:txBody>
      </p:sp>
      <p:pic>
        <p:nvPicPr>
          <p:cNvPr id="172" name="Google Shape;172;p7"/>
          <p:cNvPicPr preferRelativeResize="0"/>
          <p:nvPr/>
        </p:nvPicPr>
        <p:blipFill rotWithShape="1">
          <a:blip r:embed="rId3">
            <a:alphaModFix/>
          </a:blip>
          <a:srcRect/>
          <a:stretch/>
        </p:blipFill>
        <p:spPr>
          <a:xfrm>
            <a:off x="5054184" y="922253"/>
            <a:ext cx="7102450" cy="50134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78" name="Google Shape;178;p8"/>
          <p:cNvPicPr preferRelativeResize="0">
            <a:picLocks noGrp="1"/>
          </p:cNvPicPr>
          <p:nvPr>
            <p:ph type="body" idx="1"/>
          </p:nvPr>
        </p:nvPicPr>
        <p:blipFill rotWithShape="1">
          <a:blip r:embed="rId3">
            <a:alphaModFix/>
          </a:blip>
          <a:srcRect/>
          <a:stretch/>
        </p:blipFill>
        <p:spPr>
          <a:xfrm>
            <a:off x="480766" y="1"/>
            <a:ext cx="5128181" cy="3619892"/>
          </a:xfrm>
          <a:prstGeom prst="rect">
            <a:avLst/>
          </a:prstGeom>
          <a:noFill/>
          <a:ln>
            <a:noFill/>
          </a:ln>
        </p:spPr>
      </p:pic>
      <p:pic>
        <p:nvPicPr>
          <p:cNvPr id="179" name="Google Shape;179;p8"/>
          <p:cNvPicPr preferRelativeResize="0"/>
          <p:nvPr/>
        </p:nvPicPr>
        <p:blipFill rotWithShape="1">
          <a:blip r:embed="rId4">
            <a:alphaModFix/>
          </a:blip>
          <a:srcRect/>
          <a:stretch/>
        </p:blipFill>
        <p:spPr>
          <a:xfrm>
            <a:off x="6190269" y="141403"/>
            <a:ext cx="4952213" cy="3495679"/>
          </a:xfrm>
          <a:prstGeom prst="rect">
            <a:avLst/>
          </a:prstGeom>
          <a:noFill/>
          <a:ln>
            <a:noFill/>
          </a:ln>
        </p:spPr>
      </p:pic>
      <p:pic>
        <p:nvPicPr>
          <p:cNvPr id="180" name="Google Shape;180;p8"/>
          <p:cNvPicPr preferRelativeResize="0"/>
          <p:nvPr/>
        </p:nvPicPr>
        <p:blipFill rotWithShape="1">
          <a:blip r:embed="rId5">
            <a:alphaModFix/>
          </a:blip>
          <a:srcRect/>
          <a:stretch/>
        </p:blipFill>
        <p:spPr>
          <a:xfrm>
            <a:off x="763572" y="3648175"/>
            <a:ext cx="4506012" cy="3180714"/>
          </a:xfrm>
          <a:prstGeom prst="rect">
            <a:avLst/>
          </a:prstGeom>
          <a:noFill/>
          <a:ln>
            <a:noFill/>
          </a:ln>
        </p:spPr>
      </p:pic>
      <p:pic>
        <p:nvPicPr>
          <p:cNvPr id="181" name="Google Shape;181;p8"/>
          <p:cNvPicPr preferRelativeResize="0"/>
          <p:nvPr/>
        </p:nvPicPr>
        <p:blipFill rotWithShape="1">
          <a:blip r:embed="rId6">
            <a:alphaModFix/>
          </a:blip>
          <a:srcRect/>
          <a:stretch/>
        </p:blipFill>
        <p:spPr>
          <a:xfrm>
            <a:off x="6325386" y="3590920"/>
            <a:ext cx="4628364" cy="32670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a:spLocks noGrp="1"/>
          </p:cNvSpPr>
          <p:nvPr>
            <p:ph type="title"/>
          </p:nvPr>
        </p:nvSpPr>
        <p:spPr>
          <a:xfrm>
            <a:off x="838200" y="365126"/>
            <a:ext cx="10515600" cy="1045386"/>
          </a:xfrm>
          <a:prstGeom prst="rect">
            <a:avLst/>
          </a:prstGeom>
          <a:solidFill>
            <a:srgbClr val="8DA9DB"/>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AngsanaUPC"/>
              <a:buNone/>
            </a:pPr>
            <a:r>
              <a:rPr lang="en-US" sz="4000" b="1">
                <a:solidFill>
                  <a:schemeClr val="lt1"/>
                </a:solidFill>
                <a:latin typeface="AngsanaUPC"/>
                <a:ea typeface="AngsanaUPC"/>
                <a:cs typeface="AngsanaUPC"/>
                <a:sym typeface="AngsanaUPC"/>
              </a:rPr>
              <a:t>The Unequal Economics of Tourism</a:t>
            </a:r>
            <a:endParaRPr/>
          </a:p>
        </p:txBody>
      </p:sp>
      <p:sp>
        <p:nvSpPr>
          <p:cNvPr id="188" name="Google Shape;188;p9"/>
          <p:cNvSpPr txBox="1">
            <a:spLocks noGrp="1"/>
          </p:cNvSpPr>
          <p:nvPr>
            <p:ph type="body" idx="1"/>
          </p:nvPr>
        </p:nvSpPr>
        <p:spPr>
          <a:xfrm>
            <a:off x="838200" y="1575881"/>
            <a:ext cx="10515600" cy="4601082"/>
          </a:xfrm>
          <a:prstGeom prst="rect">
            <a:avLst/>
          </a:prstGeom>
          <a:noFill/>
          <a:ln>
            <a:noFill/>
          </a:ln>
        </p:spPr>
        <p:txBody>
          <a:bodyPr spcFirstLastPara="1" wrap="square" lIns="91425" tIns="45700" rIns="91425" bIns="45700" anchor="t" anchorCtr="0">
            <a:noAutofit/>
          </a:bodyPr>
          <a:lstStyle/>
          <a:p>
            <a:pPr marL="228600" lvl="0" indent="-203200" algn="l" rtl="0">
              <a:lnSpc>
                <a:spcPct val="90000"/>
              </a:lnSpc>
              <a:spcBef>
                <a:spcPts val="0"/>
              </a:spcBef>
              <a:spcAft>
                <a:spcPts val="0"/>
              </a:spcAft>
              <a:buClr>
                <a:schemeClr val="dk1"/>
              </a:buClr>
              <a:buSzPts val="2400"/>
              <a:buFont typeface="Noto Sans Symbols"/>
              <a:buChar char="❑"/>
            </a:pPr>
            <a:r>
              <a:rPr lang="en-US" sz="2400">
                <a:latin typeface="AngsanaUPC"/>
                <a:ea typeface="AngsanaUPC"/>
                <a:cs typeface="AngsanaUPC"/>
                <a:sym typeface="AngsanaUPC"/>
              </a:rPr>
              <a:t>Women make up </a:t>
            </a:r>
            <a:r>
              <a:rPr lang="en-US" sz="2400" b="1">
                <a:latin typeface="AngsanaUPC"/>
                <a:ea typeface="AngsanaUPC"/>
                <a:cs typeface="AngsanaUPC"/>
                <a:sym typeface="AngsanaUPC"/>
              </a:rPr>
              <a:t>half of all employees </a:t>
            </a:r>
            <a:r>
              <a:rPr lang="en-US" sz="2400">
                <a:latin typeface="AngsanaUPC"/>
                <a:ea typeface="AngsanaUPC"/>
                <a:cs typeface="AngsanaUPC"/>
                <a:sym typeface="AngsanaUPC"/>
              </a:rPr>
              <a:t>in the hotel and restaurant industry (Global Report on Women in Tourism, 2011).</a:t>
            </a:r>
            <a:endParaRPr sz="2400">
              <a:latin typeface="AngsanaUPC"/>
              <a:ea typeface="AngsanaUPC"/>
              <a:cs typeface="AngsanaUPC"/>
              <a:sym typeface="AngsanaUPC"/>
            </a:endParaRPr>
          </a:p>
          <a:p>
            <a:pPr marL="228600" lvl="0" indent="-203200" algn="l" rtl="0">
              <a:lnSpc>
                <a:spcPct val="90000"/>
              </a:lnSpc>
              <a:spcBef>
                <a:spcPts val="1000"/>
              </a:spcBef>
              <a:spcAft>
                <a:spcPts val="0"/>
              </a:spcAft>
              <a:buClr>
                <a:schemeClr val="dk1"/>
              </a:buClr>
              <a:buSzPts val="2400"/>
              <a:buFont typeface="Noto Sans Symbols"/>
              <a:buChar char="❑"/>
            </a:pPr>
            <a:r>
              <a:rPr lang="en-US" sz="2400">
                <a:latin typeface="AngsanaUPC"/>
                <a:ea typeface="AngsanaUPC"/>
                <a:cs typeface="AngsanaUPC"/>
                <a:sym typeface="AngsanaUPC"/>
              </a:rPr>
              <a:t>Because of gender stereotyping and discrimination, majority of these women work </a:t>
            </a:r>
            <a:r>
              <a:rPr lang="en-US" sz="2400" b="1">
                <a:latin typeface="AngsanaUPC"/>
                <a:ea typeface="AngsanaUPC"/>
                <a:cs typeface="AngsanaUPC"/>
                <a:sym typeface="AngsanaUPC"/>
              </a:rPr>
              <a:t>in low status, poorly-paid and precarious jobs</a:t>
            </a:r>
            <a:r>
              <a:rPr lang="en-US" sz="2400">
                <a:latin typeface="AngsanaUPC"/>
                <a:ea typeface="AngsanaUPC"/>
                <a:cs typeface="AngsanaUPC"/>
                <a:sym typeface="AngsanaUPC"/>
              </a:rPr>
              <a:t>, many of which are </a:t>
            </a:r>
            <a:r>
              <a:rPr lang="en-US" sz="2400" b="1">
                <a:latin typeface="AngsanaUPC"/>
                <a:ea typeface="AngsanaUPC"/>
                <a:cs typeface="AngsanaUPC"/>
                <a:sym typeface="AngsanaUPC"/>
              </a:rPr>
              <a:t>seasonal</a:t>
            </a:r>
            <a:r>
              <a:rPr lang="en-US" sz="2400">
                <a:latin typeface="AngsanaUPC"/>
                <a:ea typeface="AngsanaUPC"/>
                <a:cs typeface="AngsanaUPC"/>
                <a:sym typeface="AngsanaUPC"/>
              </a:rPr>
              <a:t>.</a:t>
            </a:r>
            <a:endParaRPr sz="2400">
              <a:latin typeface="AngsanaUPC"/>
              <a:ea typeface="AngsanaUPC"/>
              <a:cs typeface="AngsanaUPC"/>
              <a:sym typeface="AngsanaUPC"/>
            </a:endParaRPr>
          </a:p>
          <a:p>
            <a:pPr marL="228600" lvl="0" indent="-203200" algn="l" rtl="0">
              <a:lnSpc>
                <a:spcPct val="90000"/>
              </a:lnSpc>
              <a:spcBef>
                <a:spcPts val="1000"/>
              </a:spcBef>
              <a:spcAft>
                <a:spcPts val="0"/>
              </a:spcAft>
              <a:buClr>
                <a:schemeClr val="dk1"/>
              </a:buClr>
              <a:buSzPts val="2400"/>
              <a:buFont typeface="Noto Sans Symbols"/>
              <a:buChar char="❑"/>
            </a:pPr>
            <a:r>
              <a:rPr lang="en-US" sz="2400">
                <a:latin typeface="AngsanaUPC"/>
                <a:ea typeface="AngsanaUPC"/>
                <a:cs typeface="AngsanaUPC"/>
                <a:sym typeface="AngsanaUPC"/>
              </a:rPr>
              <a:t> Women </a:t>
            </a:r>
            <a:r>
              <a:rPr lang="en-US" sz="2400" b="1">
                <a:latin typeface="AngsanaUPC"/>
                <a:ea typeface="AngsanaUPC"/>
                <a:cs typeface="AngsanaUPC"/>
                <a:sym typeface="AngsanaUPC"/>
              </a:rPr>
              <a:t>rarely reach managerial or professional positions</a:t>
            </a:r>
            <a:r>
              <a:rPr lang="en-US" sz="2400">
                <a:latin typeface="AngsanaUPC"/>
                <a:ea typeface="AngsanaUPC"/>
                <a:cs typeface="AngsanaUPC"/>
                <a:sym typeface="AngsanaUPC"/>
              </a:rPr>
              <a:t>, and when they do, they are usually </a:t>
            </a:r>
            <a:r>
              <a:rPr lang="en-US" sz="2400" b="1">
                <a:latin typeface="AngsanaUPC"/>
                <a:ea typeface="AngsanaUPC"/>
                <a:cs typeface="AngsanaUPC"/>
                <a:sym typeface="AngsanaUPC"/>
              </a:rPr>
              <a:t>paid less </a:t>
            </a:r>
            <a:r>
              <a:rPr lang="en-US" sz="2400">
                <a:latin typeface="AngsanaUPC"/>
                <a:ea typeface="AngsanaUPC"/>
                <a:cs typeface="AngsanaUPC"/>
                <a:sym typeface="AngsanaUPC"/>
              </a:rPr>
              <a:t>than men. </a:t>
            </a:r>
            <a:endParaRPr sz="2400">
              <a:latin typeface="AngsanaUPC"/>
              <a:ea typeface="AngsanaUPC"/>
              <a:cs typeface="AngsanaUPC"/>
              <a:sym typeface="AngsanaUPC"/>
            </a:endParaRPr>
          </a:p>
          <a:p>
            <a:pPr marL="228600" lvl="0" indent="-203200" algn="l" rtl="0">
              <a:lnSpc>
                <a:spcPct val="90000"/>
              </a:lnSpc>
              <a:spcBef>
                <a:spcPts val="1000"/>
              </a:spcBef>
              <a:spcAft>
                <a:spcPts val="0"/>
              </a:spcAft>
              <a:buClr>
                <a:schemeClr val="dk1"/>
              </a:buClr>
              <a:buSzPts val="2400"/>
              <a:buFont typeface="Noto Sans Symbols"/>
              <a:buChar char="❑"/>
            </a:pPr>
            <a:r>
              <a:rPr lang="en-US" sz="2400">
                <a:latin typeface="AngsanaUPC"/>
                <a:ea typeface="AngsanaUPC"/>
                <a:cs typeface="AngsanaUPC"/>
                <a:sym typeface="AngsanaUPC"/>
              </a:rPr>
              <a:t>Many of the women in the hotel industry’s insecure jobs are </a:t>
            </a:r>
            <a:r>
              <a:rPr lang="en-US" sz="2400" b="1">
                <a:latin typeface="AngsanaUPC"/>
                <a:ea typeface="AngsanaUPC"/>
                <a:cs typeface="AngsanaUPC"/>
                <a:sym typeface="AngsanaUPC"/>
              </a:rPr>
              <a:t>immigrants or migrants</a:t>
            </a:r>
            <a:r>
              <a:rPr lang="en-US" sz="2400">
                <a:latin typeface="AngsanaUPC"/>
                <a:ea typeface="AngsanaUPC"/>
                <a:cs typeface="AngsanaUPC"/>
                <a:sym typeface="AngsanaUPC"/>
              </a:rPr>
              <a:t>, and/or women of </a:t>
            </a:r>
            <a:r>
              <a:rPr lang="en-US" sz="2400" b="1">
                <a:latin typeface="AngsanaUPC"/>
                <a:ea typeface="AngsanaUPC"/>
                <a:cs typeface="AngsanaUPC"/>
                <a:sym typeface="AngsanaUPC"/>
              </a:rPr>
              <a:t>visible minorities</a:t>
            </a:r>
            <a:r>
              <a:rPr lang="en-US" sz="2400">
                <a:latin typeface="AngsanaUPC"/>
                <a:ea typeface="AngsanaUPC"/>
                <a:cs typeface="AngsanaUPC"/>
                <a:sym typeface="AngsanaUPC"/>
              </a:rPr>
              <a:t>. The feminization and racialization of such occupations tend to trigger a further decline in wage rates, job security and social value.</a:t>
            </a:r>
            <a:endParaRPr sz="2400">
              <a:latin typeface="AngsanaUPC"/>
              <a:ea typeface="AngsanaUPC"/>
              <a:cs typeface="AngsanaUPC"/>
              <a:sym typeface="AngsanaUPC"/>
            </a:endParaRPr>
          </a:p>
          <a:p>
            <a:pPr marL="228600" lvl="0" indent="-203200" algn="l" rtl="0">
              <a:lnSpc>
                <a:spcPct val="90000"/>
              </a:lnSpc>
              <a:spcBef>
                <a:spcPts val="1000"/>
              </a:spcBef>
              <a:spcAft>
                <a:spcPts val="0"/>
              </a:spcAft>
              <a:buClr>
                <a:schemeClr val="dk1"/>
              </a:buClr>
              <a:buSzPts val="2400"/>
              <a:buFont typeface="Noto Sans Symbols"/>
              <a:buChar char="❑"/>
            </a:pPr>
            <a:r>
              <a:rPr lang="en-US" sz="2400">
                <a:latin typeface="AngsanaUPC"/>
                <a:ea typeface="AngsanaUPC"/>
                <a:cs typeface="AngsanaUPC"/>
                <a:sym typeface="AngsanaUPC"/>
              </a:rPr>
              <a:t>Women in the HCT sector experience the highest levels of sexual harassment of any sector, with the perpetrators most commonly being customers, supervisors or colleagues. </a:t>
            </a:r>
            <a:endParaRPr sz="2400">
              <a:latin typeface="AngsanaUPC"/>
              <a:ea typeface="AngsanaUPC"/>
              <a:cs typeface="AngsanaUPC"/>
              <a:sym typeface="AngsanaUPC"/>
            </a:endParaRPr>
          </a:p>
          <a:p>
            <a:pPr marL="228600" lvl="0" indent="-50800" algn="l" rtl="0">
              <a:lnSpc>
                <a:spcPct val="90000"/>
              </a:lnSpc>
              <a:spcBef>
                <a:spcPts val="1000"/>
              </a:spcBef>
              <a:spcAft>
                <a:spcPts val="0"/>
              </a:spcAft>
              <a:buClr>
                <a:schemeClr val="dk1"/>
              </a:buClr>
              <a:buSzPts val="2800"/>
              <a:buFont typeface="Noto Sans Symbols"/>
              <a:buNone/>
            </a:pPr>
            <a:endParaRPr sz="2400">
              <a:latin typeface="AngsanaUPC"/>
              <a:ea typeface="AngsanaUPC"/>
              <a:cs typeface="AngsanaUPC"/>
              <a:sym typeface="AngsanaUPC"/>
            </a:endParaRPr>
          </a:p>
        </p:txBody>
      </p:sp>
      <p:pic>
        <p:nvPicPr>
          <p:cNvPr id="189" name="Google Shape;189;p9"/>
          <p:cNvPicPr preferRelativeResize="0"/>
          <p:nvPr/>
        </p:nvPicPr>
        <p:blipFill rotWithShape="1">
          <a:blip r:embed="rId3">
            <a:alphaModFix/>
          </a:blip>
          <a:srcRect/>
          <a:stretch/>
        </p:blipFill>
        <p:spPr>
          <a:xfrm>
            <a:off x="11229841" y="2184959"/>
            <a:ext cx="962159" cy="2057687"/>
          </a:xfrm>
          <a:prstGeom prst="rect">
            <a:avLst/>
          </a:prstGeom>
          <a:noFill/>
          <a:ln>
            <a:noFill/>
          </a:ln>
        </p:spPr>
      </p:pic>
      <p:pic>
        <p:nvPicPr>
          <p:cNvPr id="190" name="Google Shape;190;p9"/>
          <p:cNvPicPr preferRelativeResize="0"/>
          <p:nvPr/>
        </p:nvPicPr>
        <p:blipFill rotWithShape="1">
          <a:blip r:embed="rId4">
            <a:alphaModFix/>
          </a:blip>
          <a:srcRect/>
          <a:stretch/>
        </p:blipFill>
        <p:spPr>
          <a:xfrm>
            <a:off x="11115183" y="4320549"/>
            <a:ext cx="1076817" cy="2537451"/>
          </a:xfrm>
          <a:prstGeom prst="rect">
            <a:avLst/>
          </a:prstGeom>
          <a:noFill/>
          <a:ln>
            <a:noFill/>
          </a:ln>
        </p:spPr>
      </p:pic>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4564</Words>
  <Application>Microsoft Office PowerPoint</Application>
  <PresentationFormat>Širokoúhlá obrazovka</PresentationFormat>
  <Paragraphs>289</Paragraphs>
  <Slides>25</Slides>
  <Notes>25</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25</vt:i4>
      </vt:variant>
    </vt:vector>
  </HeadingPairs>
  <TitlesOfParts>
    <vt:vector size="30" baseType="lpstr">
      <vt:lpstr>AngsanaUPC</vt:lpstr>
      <vt:lpstr>Arial</vt:lpstr>
      <vt:lpstr>Calibri</vt:lpstr>
      <vt:lpstr>Noto Sans Symbols</vt:lpstr>
      <vt:lpstr>Office</vt:lpstr>
      <vt:lpstr>Gender considerations and intercultural management in understanding occupational violence (1)</vt:lpstr>
      <vt:lpstr>Topics</vt:lpstr>
      <vt:lpstr>Learning Outcomes</vt:lpstr>
      <vt:lpstr>General overview</vt:lpstr>
      <vt:lpstr>Female participation in labor markets grew remarkably in the 20th century</vt:lpstr>
      <vt:lpstr>Prezentace aplikace PowerPoint</vt:lpstr>
      <vt:lpstr>The representation of women in employment across different economic sectors</vt:lpstr>
      <vt:lpstr>Prezentace aplikace PowerPoint</vt:lpstr>
      <vt:lpstr>The Unequal Economics of Tourism</vt:lpstr>
      <vt:lpstr>Addressing Gender-Based Violence and Harassment in the Hotels, Catering and Tourism (HORECA) Sector</vt:lpstr>
      <vt:lpstr>The most common forms of violence at work that women face:</vt:lpstr>
      <vt:lpstr>Sexual Harassment Forms</vt:lpstr>
      <vt:lpstr>Prezentace aplikace PowerPoint</vt:lpstr>
      <vt:lpstr>5 Measures to combat Sexual Harassment in the Company</vt:lpstr>
      <vt:lpstr>  Gender Pay Gap  The gender pay gap situation in the EU  </vt:lpstr>
      <vt:lpstr>Factors that contribute to pay inequality</vt:lpstr>
      <vt:lpstr>Why closing gender pay gap is important</vt:lpstr>
      <vt:lpstr>Prezentace aplikace PowerPoint</vt:lpstr>
      <vt:lpstr>Recent developments:  Three turning points in the form of wage labour were reached in the 1970s:</vt:lpstr>
      <vt:lpstr>Recommendations for Prevention</vt:lpstr>
      <vt:lpstr>Resources:</vt:lpstr>
      <vt:lpstr>References :</vt:lpstr>
      <vt:lpstr>References :</vt:lpstr>
      <vt:lpstr>Thank you for your attention</vt:lpstr>
      <vt:lpstr>Project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considerations and intercultural management in understanding occupational violence (1)</dc:title>
  <dc:creator>Sonja  Karbon</dc:creator>
  <cp:lastModifiedBy>Novotná Eva</cp:lastModifiedBy>
  <cp:revision>1</cp:revision>
  <dcterms:created xsi:type="dcterms:W3CDTF">2022-09-13T11:40:43Z</dcterms:created>
  <dcterms:modified xsi:type="dcterms:W3CDTF">2023-11-06T20:16:11Z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