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vqXqwwRxLFOX4ZpiMtKoeAp3L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á Eva" userId="1e75acad-a78b-4e7f-b988-b14dc19fac65" providerId="ADAL" clId="{1B996E34-1C7B-4876-907D-EC7B3E3362CA}"/>
    <pc:docChg chg="custSel modSld">
      <pc:chgData name="Novotná Eva" userId="1e75acad-a78b-4e7f-b988-b14dc19fac65" providerId="ADAL" clId="{1B996E34-1C7B-4876-907D-EC7B3E3362CA}" dt="2023-11-13T20:27:28.755" v="23" actId="207"/>
      <pc:docMkLst>
        <pc:docMk/>
      </pc:docMkLst>
      <pc:sldChg chg="delSp modSp mod">
        <pc:chgData name="Novotná Eva" userId="1e75acad-a78b-4e7f-b988-b14dc19fac65" providerId="ADAL" clId="{1B996E34-1C7B-4876-907D-EC7B3E3362CA}" dt="2023-11-13T20:27:28.755" v="23" actId="207"/>
        <pc:sldMkLst>
          <pc:docMk/>
          <pc:sldMk cId="0" sldId="256"/>
        </pc:sldMkLst>
        <pc:spChg chg="mod">
          <ac:chgData name="Novotná Eva" userId="1e75acad-a78b-4e7f-b988-b14dc19fac65" providerId="ADAL" clId="{1B996E34-1C7B-4876-907D-EC7B3E3362CA}" dt="2023-11-06T20:18:40.024" v="0" actId="20577"/>
          <ac:spMkLst>
            <pc:docMk/>
            <pc:sldMk cId="0" sldId="256"/>
            <ac:spMk id="89" creationId="{00000000-0000-0000-0000-000000000000}"/>
          </ac:spMkLst>
        </pc:spChg>
        <pc:spChg chg="mod">
          <ac:chgData name="Novotná Eva" userId="1e75acad-a78b-4e7f-b988-b14dc19fac65" providerId="ADAL" clId="{1B996E34-1C7B-4876-907D-EC7B3E3362CA}" dt="2023-11-13T20:27:28.755" v="23" actId="207"/>
          <ac:spMkLst>
            <pc:docMk/>
            <pc:sldMk cId="0" sldId="256"/>
            <ac:spMk id="90" creationId="{00000000-0000-0000-0000-000000000000}"/>
          </ac:spMkLst>
        </pc:spChg>
        <pc:spChg chg="del mod">
          <ac:chgData name="Novotná Eva" userId="1e75acad-a78b-4e7f-b988-b14dc19fac65" providerId="ADAL" clId="{1B996E34-1C7B-4876-907D-EC7B3E3362CA}" dt="2023-11-13T20:27:09.835" v="18" actId="478"/>
          <ac:spMkLst>
            <pc:docMk/>
            <pc:sldMk cId="0" sldId="256"/>
            <ac:spMk id="9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800"/>
              <a:buFont typeface="Calibri"/>
              <a:buNone/>
            </a:pPr>
            <a:r>
              <a:rPr lang="en-US" sz="1800">
                <a:latin typeface="Times New Roman"/>
                <a:ea typeface="Times New Roman"/>
                <a:cs typeface="Times New Roman"/>
                <a:sym typeface="Times New Roman"/>
              </a:rPr>
              <a:t>3. Documentation management</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According to the Labor Code, every employer, company, or other organization is obliged to document the entire risk management and management process. Documentation means the collection and management of the entire risk management process, including regular updates in case of any changes. All collected documents and information are subsequently archived in the healthy safe documentation. Risk management documentation must include not only the analysis, identification, and assessment of risks, but also the measures taken. We call this part of the documentation the risk register, which serves as evidence of the proper functioning of risk management.</a:t>
            </a:r>
            <a:endParaRPr sz="1800">
              <a:latin typeface="Calibri"/>
              <a:ea typeface="Calibri"/>
              <a:cs typeface="Calibri"/>
              <a:sym typeface="Calibri"/>
            </a:endParaRPr>
          </a:p>
          <a:p>
            <a:pPr marL="0" lvl="0" indent="0" algn="just" rtl="0">
              <a:lnSpc>
                <a:spcPct val="107000"/>
              </a:lnSpc>
              <a:spcBef>
                <a:spcPts val="1000"/>
              </a:spcBef>
              <a:spcAft>
                <a:spcPts val="0"/>
              </a:spcAft>
              <a:buNone/>
            </a:pPr>
            <a:endParaRPr sz="1800">
              <a:latin typeface="Calibri"/>
              <a:ea typeface="Calibri"/>
              <a:cs typeface="Calibri"/>
              <a:sym typeface="Calibri"/>
            </a:endParaRPr>
          </a:p>
        </p:txBody>
      </p:sp>
      <p:sp>
        <p:nvSpPr>
          <p:cNvPr id="265" name="Google Shape;2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Times New Roman"/>
                <a:ea typeface="Times New Roman"/>
                <a:cs typeface="Times New Roman"/>
                <a:sym typeface="Times New Roman"/>
              </a:rPr>
              <a:t>Internal communication</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Internal communication is the driving force of the entire company. Proper internal communication increases motivation and is a way for everyone to know what to do and why, as well as a way to jointly share the visions, goals and values of the entire company. Through internal communication, companies improve their relations with employees so that they better understand what is happening in the company, where it is going, what role they play in it and want to contribute to the company's goals. With the help of proper internal communication, it is possible to increase the engagement of employees, improve their relationship with the company and identify them with the company's values. It is necessary that internal communication be truthful, open and timely, that employees receive relevant information from the right people at the right time, that they are not afraid to communicate openly with their superiors, and that the management of the company is aware of the enormous importance of internal communication. Thanks to a strategically conceived and thought-out internal communication, many problems can be prevented that can negatively affect the life of the company and the working atmosphere.</a:t>
            </a:r>
            <a:endParaRPr sz="1800">
              <a:latin typeface="Calibri"/>
              <a:ea typeface="Calibri"/>
              <a:cs typeface="Calibri"/>
              <a:sym typeface="Calibri"/>
            </a:endParaRPr>
          </a:p>
          <a:p>
            <a:pPr marL="0" lvl="0" indent="0" algn="l" rtl="0">
              <a:spcBef>
                <a:spcPts val="500"/>
              </a:spcBef>
              <a:spcAft>
                <a:spcPts val="0"/>
              </a:spcAft>
              <a:buNone/>
            </a:pPr>
            <a:endParaRPr/>
          </a:p>
        </p:txBody>
      </p:sp>
      <p:sp>
        <p:nvSpPr>
          <p:cNvPr id="289" name="Google Shape;2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Times New Roman"/>
                <a:ea typeface="Times New Roman"/>
                <a:cs typeface="Times New Roman"/>
                <a:sym typeface="Times New Roman"/>
              </a:rPr>
              <a:t>External communication</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Communication with the world outside the organization seeks to satisfy the organization's information needs and maintaining contact with the external environment. Creates and maintains the image of the company. This includes regulatory agencies, political groups, the media, customers, etc.</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Quality external communication has three main pillars. One cannot do without the other. Long-term and properly maintained media relations and press relations are a basic prerequisite for success. Regular communication makes relations with the media easier for companies and significantly simplifies the situation when mediating an event. Among other things, PR communication must also be regular and systematic. It does not pay to send press releases or statements on the air according to the momentary mood of the porter or in accordance with the weather. Every external communication should have a fixed communication concept.</a:t>
            </a:r>
            <a:endParaRPr sz="1800">
              <a:latin typeface="Calibri"/>
              <a:ea typeface="Calibri"/>
              <a:cs typeface="Calibri"/>
              <a:sym typeface="Calibri"/>
            </a:endParaRPr>
          </a:p>
          <a:p>
            <a:pPr marL="0" lvl="0" indent="0" algn="l" rtl="0">
              <a:spcBef>
                <a:spcPts val="500"/>
              </a:spcBef>
              <a:spcAft>
                <a:spcPts val="0"/>
              </a:spcAft>
              <a:buNone/>
            </a:pPr>
            <a:endParaRPr/>
          </a:p>
        </p:txBody>
      </p:sp>
      <p:sp>
        <p:nvSpPr>
          <p:cNvPr id="302" name="Google Shape;30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b="1">
                <a:solidFill>
                  <a:srgbClr val="1F3763"/>
                </a:solidFill>
                <a:latin typeface="Times New Roman"/>
                <a:ea typeface="Times New Roman"/>
                <a:cs typeface="Times New Roman"/>
                <a:sym typeface="Times New Roman"/>
              </a:rPr>
              <a:t>Effective complaint mechanism and immediate possibilities for action</a:t>
            </a:r>
            <a:endParaRPr sz="1800" b="1">
              <a:solidFill>
                <a:srgbClr val="1F3763"/>
              </a:solidFill>
              <a:latin typeface="Times New Roman"/>
              <a:ea typeface="Times New Roman"/>
              <a:cs typeface="Times New Roman"/>
              <a:sym typeface="Times New Roman"/>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The complaints mechanism, if the employer has one, is always enshrined in the company's internal regulations, which subsequently regulate the procedure for resolving them.</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In employment relationships established under the Labor Code, the handling of employee complaints regarding the exercise of rights and obligations arising from employment relationships is not regulated by law. However, there is no doubt that, although the Labor Code does not have its own provision for dealing with complaints, nor does the employee have an explicit right to file a complaint, it is an employee's right that the employee has, even without an explicit statement, and cannot be denied. When performing dependent work, the employee is subordinate to the employer, and therefore must have a legal instrument to be able to point out violations of his rights or obligations of the employer either in general, in relation to a certain group of employees, or concerning his person.</a:t>
            </a:r>
            <a:endParaRPr sz="1800">
              <a:latin typeface="Calibri"/>
              <a:ea typeface="Calibri"/>
              <a:cs typeface="Calibri"/>
              <a:sym typeface="Calibri"/>
            </a:endParaRPr>
          </a:p>
          <a:p>
            <a:pPr marL="0" lvl="0" indent="0" algn="just" rtl="0">
              <a:lnSpc>
                <a:spcPct val="107000"/>
              </a:lnSpc>
              <a:spcBef>
                <a:spcPts val="1000"/>
              </a:spcBef>
              <a:spcAft>
                <a:spcPts val="0"/>
              </a:spcAft>
              <a:buNone/>
            </a:pPr>
            <a:endParaRPr sz="1800">
              <a:latin typeface="Calibri"/>
              <a:ea typeface="Calibri"/>
              <a:cs typeface="Calibri"/>
              <a:sym typeface="Calibri"/>
            </a:endParaRPr>
          </a:p>
        </p:txBody>
      </p:sp>
      <p:sp>
        <p:nvSpPr>
          <p:cNvPr id="315" name="Google Shape;31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7" name="Google Shape;3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0" name="Google Shape;3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Primary prevention is education towards a healthy, prosperous company that develops its skills and manages stressful situations well. The maximum effort is to prevent and reduce the level of risks satisfied with certain manifestations of the company's bad strategy. </a:t>
            </a:r>
            <a:endParaRPr/>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b="1">
                <a:solidFill>
                  <a:srgbClr val="1F3763"/>
                </a:solidFill>
                <a:latin typeface="Times New Roman"/>
                <a:ea typeface="Times New Roman"/>
                <a:cs typeface="Times New Roman"/>
                <a:sym typeface="Times New Roman"/>
              </a:rPr>
              <a:t>Risk analysis</a:t>
            </a:r>
            <a:endParaRPr sz="1800" b="1">
              <a:solidFill>
                <a:srgbClr val="1F3763"/>
              </a:solidFill>
              <a:latin typeface="Times New Roman"/>
              <a:ea typeface="Times New Roman"/>
              <a:cs typeface="Times New Roman"/>
              <a:sym typeface="Times New Roman"/>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Risk analysis is a fundamental pillar of safety and health protection at work in companies and other organizations. Based on this analysis, all other procedures, and processes in the field of the company's health and safety policy are set up. Without a risk analysis, it is not possible to identify, evaluate or manage potentially dangerous factors that may threaten the workplace in any way. According to the law, every employer has the obligation to deal with so-called risk management, including all related parts. What does risk analysis look like, including identification, subsequent assessment, and possible complex solutions? Is this even required by law?</a:t>
            </a:r>
            <a:endParaRPr sz="1800">
              <a:latin typeface="Calibri"/>
              <a:ea typeface="Calibri"/>
              <a:cs typeface="Calibri"/>
              <a:sym typeface="Calibri"/>
            </a:endParaRPr>
          </a:p>
          <a:p>
            <a:pPr marL="0" lvl="0" indent="0" algn="l" rtl="0">
              <a:spcBef>
                <a:spcPts val="500"/>
              </a:spcBef>
              <a:spcAft>
                <a:spcPts val="0"/>
              </a:spcAft>
              <a:buNone/>
            </a:pPr>
            <a:endParaRPr/>
          </a:p>
        </p:txBody>
      </p:sp>
      <p:sp>
        <p:nvSpPr>
          <p:cNvPr id="159" name="Google Shape;15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Health and safety risk analysis is subject to the legal requirements set out in § 102 paragraph 3 of Act No. 262/2006 Coll. the Labor Code, where it is written that the employer is obliged to continuously search for dangerous factors and dangerous processes in the work environment and to find out their causes and sources. In connection with this finding, he is obliged to constantly identify and evaluate these risks and take measures that will lead to their elimination.</a:t>
            </a:r>
            <a:endParaRPr/>
          </a:p>
        </p:txBody>
      </p:sp>
      <p:sp>
        <p:nvSpPr>
          <p:cNvPr id="177" name="Google Shape;1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Health and safety risk analysis is subject to the legal requirements set out in § 102 paragraph 3 of Act No. 262/2006 Coll. the Labor Code, where it is written that the employer is obliged to continuously search for dangerous factors and dangerous processes in the work environment and to find out their causes and sources. In connection with this finding, he is obliged to constantly identify and evaluate these risks and take measures that will lead to their elimination. The aim is to improve working conditions based on risk management, which should result in work that is classified as risky according to a special legal regulation being classified in a lower risk category. For this to happen, the employer is obliged to:</a:t>
            </a:r>
            <a:endParaRPr/>
          </a:p>
          <a:p>
            <a:pPr marL="0" lvl="0" indent="0" algn="l" rtl="0">
              <a:spcBef>
                <a:spcPts val="0"/>
              </a:spcBef>
              <a:spcAft>
                <a:spcPts val="0"/>
              </a:spcAft>
              <a:buNone/>
            </a:pPr>
            <a:r>
              <a:rPr lang="en-US"/>
              <a:t>•	regularly check the level of health and safety in the company, in particular the state of production and work equipment and workplace equipment,</a:t>
            </a:r>
            <a:endParaRPr/>
          </a:p>
          <a:p>
            <a:pPr marL="0" lvl="0" indent="0" algn="l" rtl="0">
              <a:spcBef>
                <a:spcPts val="0"/>
              </a:spcBef>
              <a:spcAft>
                <a:spcPts val="0"/>
              </a:spcAft>
              <a:buNone/>
            </a:pPr>
            <a:r>
              <a:rPr lang="en-US"/>
              <a:t>•	regularly check the level of risk factors of working conditions,</a:t>
            </a:r>
            <a:endParaRPr/>
          </a:p>
          <a:p>
            <a:pPr marL="0" lvl="0" indent="0" algn="l" rtl="0">
              <a:spcBef>
                <a:spcPts val="0"/>
              </a:spcBef>
              <a:spcAft>
                <a:spcPts val="0"/>
              </a:spcAft>
              <a:buNone/>
            </a:pPr>
            <a:r>
              <a:rPr lang="en-US"/>
              <a:t>•	comply with the set methods and methods for ensuring health and safety,</a:t>
            </a:r>
            <a:endParaRPr/>
          </a:p>
          <a:p>
            <a:pPr marL="0" lvl="0" indent="0" algn="l" rtl="0">
              <a:spcBef>
                <a:spcPts val="0"/>
              </a:spcBef>
              <a:spcAft>
                <a:spcPts val="0"/>
              </a:spcAft>
              <a:buNone/>
            </a:pPr>
            <a:r>
              <a:rPr lang="en-US"/>
              <a:t>•	comply with the regular assessment of dangerous risk factors.</a:t>
            </a:r>
            <a:endParaRPr/>
          </a:p>
          <a:p>
            <a:pPr marL="0" lvl="0" indent="0" algn="l" rtl="0">
              <a:spcBef>
                <a:spcPts val="0"/>
              </a:spcBef>
              <a:spcAft>
                <a:spcPts val="0"/>
              </a:spcAft>
              <a:buNone/>
            </a:pPr>
            <a:endParaRPr/>
          </a:p>
        </p:txBody>
      </p:sp>
      <p:sp>
        <p:nvSpPr>
          <p:cNvPr id="193" name="Google Shape;19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Calibri"/>
                <a:ea typeface="Calibri"/>
                <a:cs typeface="Calibri"/>
                <a:sym typeface="Calibri"/>
              </a:rPr>
              <a:t>Risk management has individual phases, which are:</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1.	Search for risks (search for dangerous factors that could cause an occupational accident or accident).</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This is a long-term and complex process where, for example, the use of protective equipment and compliance with safety regulations are also checked.</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	risk analysis </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During the actual risk analysis, the systematic work with all the available information that the analyst obtained in the first phase, i.e. when searching for risks, takes place. It processes and uses this information for later identification and evaluation of specific risks that pose a risk of an occupational accident, accident or other threat to health and safety at work.</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	identification of risks</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Risk identification is a relatively complex and lengthy process. It is necessary to involve employees, but also external persons whose task it is to reveal all the dangers that can turn into sources of injury or accidents in their work environment. In the identification of potentially dangerous risks, it is necessary to include not only all physical, chemical and biological factors, but also the organization of work and the working environment as such.</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	risk assessment</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The aim of the assessment is to find out and determine how serious the risks found are. The seriousness of the risks is determined by the analyst, who must have sufficient knowledge and experience to do so. The essence of the assessment is to determine and decide whether it is possible to accept the risk or not. If it is not possible to accept it, it is necessary to establish measures that will lead to their elimination or at least reduction to an acceptable level.</a:t>
            </a:r>
            <a:endParaRPr/>
          </a:p>
          <a:p>
            <a:pPr marL="0" lvl="0" indent="0" algn="just" rtl="0">
              <a:lnSpc>
                <a:spcPct val="107000"/>
              </a:lnSpc>
              <a:spcBef>
                <a:spcPts val="1000"/>
              </a:spcBef>
              <a:spcAft>
                <a:spcPts val="0"/>
              </a:spcAft>
              <a:buNone/>
            </a:pPr>
            <a:endParaRPr sz="1800">
              <a:latin typeface="Calibri"/>
              <a:ea typeface="Calibri"/>
              <a:cs typeface="Calibri"/>
              <a:sym typeface="Calibri"/>
            </a:endParaRPr>
          </a:p>
        </p:txBody>
      </p:sp>
      <p:sp>
        <p:nvSpPr>
          <p:cNvPr id="211" name="Google Shape;21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Calibri"/>
                <a:ea typeface="Calibri"/>
                <a:cs typeface="Calibri"/>
                <a:sym typeface="Calibri"/>
              </a:rPr>
              <a:t>2.	Acting</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Once all the risks found have been evaluated, it is necessary to define, implement, but also take security measures that will lead to the elimination or at least the minimization of the risks. The aim of taking measures is to reduce the level of risk and ideally also to reduce the risk group and category at least one level lower. The responsibility for taking safety measures against potential risks rests with the senior employee of the workplace.</a:t>
            </a:r>
            <a:endParaRPr sz="1800">
              <a:latin typeface="Calibri"/>
              <a:ea typeface="Calibri"/>
              <a:cs typeface="Calibri"/>
              <a:sym typeface="Calibri"/>
            </a:endParaRPr>
          </a:p>
        </p:txBody>
      </p:sp>
      <p:sp>
        <p:nvSpPr>
          <p:cNvPr id="241" name="Google Shape;2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ib.org/attachments/strategies/complaints_mechanism_policy_cs.pdf" TargetMode="External"/><Relationship Id="rId3" Type="http://schemas.openxmlformats.org/officeDocument/2006/relationships/hyperlink" Target="https://cs.wikipedia.org/wiki/International_Standard_Book_Number" TargetMode="External"/><Relationship Id="rId7" Type="http://schemas.openxmlformats.org/officeDocument/2006/relationships/hyperlink" Target="https://www.bozp.cz/slovnik-pojmu/skoleni-boz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dokumentacebozp.cz/aktuality/analyza-rizik-bozp-rizeni-hodnoceni-identifikace-management/" TargetMode="External"/><Relationship Id="rId11" Type="http://schemas.openxmlformats.org/officeDocument/2006/relationships/hyperlink" Target="https://www.vlastnicesta.cz/clanky/externi-komunikace-vytvari-obraz-vasi-firmy-v-o/" TargetMode="External"/><Relationship Id="rId5" Type="http://schemas.openxmlformats.org/officeDocument/2006/relationships/hyperlink" Target="https://www.callbridge.com/cs/blog/good-team-dynamics-is-essential-in-the-workplace/" TargetMode="External"/><Relationship Id="rId10" Type="http://schemas.openxmlformats.org/officeDocument/2006/relationships/hyperlink" Target="http://www.oit.org/wcmsp5/groups/public/@ed_dialogue/@sector/documents/publication/wcms_161998.pdf" TargetMode="External"/><Relationship Id="rId4" Type="http://schemas.openxmlformats.org/officeDocument/2006/relationships/hyperlink" Target="https://cs.wikipedia.org/wiki/Speci%C3%A1ln%C3%AD:Zdroje_knih/978-80-247-1407-3" TargetMode="External"/><Relationship Id="rId9" Type="http://schemas.openxmlformats.org/officeDocument/2006/relationships/hyperlink" Target="https://www.egd.cz/sites/default/files/201902/Politika%20integrovan%C3%A9ho%20syst%C3%A9mu%20%C5%99%C3%ADzen%C3%AD.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smt.cz/socialni-programy/metodicke-doporuceni-k-primarni-prevenci-rizikoveho-chovan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snajdr.com/jak-pracujeme/s-vizi-strategii-a-politikou/" TargetMode="External"/><Relationship Id="rId5" Type="http://schemas.openxmlformats.org/officeDocument/2006/relationships/hyperlink" Target="https://visual.ly/community/Infographics/business/incblot-motivation-infographic" TargetMode="External"/><Relationship Id="rId4" Type="http://schemas.openxmlformats.org/officeDocument/2006/relationships/hyperlink" Target="https://www.bozpinfo.cz/josra/nasili-na-pracovisti-peer-pracovnik-jako-mozna-cesta-ochrany-zamestnanc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beneke-prinzhorn.de/" TargetMode="External"/><Relationship Id="rId13"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hyperlink" Target="https://dekaplus.eu/" TargetMode="External"/><Relationship Id="rId17" Type="http://schemas.openxmlformats.org/officeDocument/2006/relationships/image" Target="../media/image5.png"/><Relationship Id="rId2" Type="http://schemas.openxmlformats.org/officeDocument/2006/relationships/notesSlide" Target="../notesSlides/notesSlide19.xml"/><Relationship Id="rId16" Type="http://schemas.openxmlformats.org/officeDocument/2006/relationships/hyperlink" Target="https://www.uzvediba.lv/kontakti/" TargetMode="Externa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hyperlink" Target="http://www.czu.cz/" TargetMode="External"/><Relationship Id="rId15" Type="http://schemas.openxmlformats.org/officeDocument/2006/relationships/image" Target="../media/image23.png"/><Relationship Id="rId10" Type="http://schemas.openxmlformats.org/officeDocument/2006/relationships/hyperlink" Target="https://kek-dias.gr/" TargetMode="External"/><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hyperlink" Target="https://www.lpf.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Ein Bild, das Text enthält.&#10;&#10;Automatisch generierte Beschreibung"/>
          <p:cNvPicPr preferRelativeResize="0"/>
          <p:nvPr/>
        </p:nvPicPr>
        <p:blipFill rotWithShape="1">
          <a:blip r:embed="rId3">
            <a:alphaModFix/>
          </a:blip>
          <a:srcRect t="2802" b="3426"/>
          <a:stretch/>
        </p:blipFill>
        <p:spPr>
          <a:xfrm>
            <a:off x="0" y="-39221"/>
            <a:ext cx="12192001" cy="4201449"/>
          </a:xfrm>
          <a:prstGeom prst="rect">
            <a:avLst/>
          </a:prstGeom>
          <a:noFill/>
          <a:ln>
            <a:noFill/>
          </a:ln>
        </p:spPr>
      </p:pic>
      <p:sp>
        <p:nvSpPr>
          <p:cNvPr id="89" name="Google Shape;89;p1"/>
          <p:cNvSpPr txBox="1"/>
          <p:nvPr/>
        </p:nvSpPr>
        <p:spPr>
          <a:xfrm>
            <a:off x="426745" y="6101726"/>
            <a:ext cx="113385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rPr>
              <a:t>The European Commission's support for the production of this publication does not constitute </a:t>
            </a:r>
            <a:br>
              <a:rPr lang="en-US" sz="1100" dirty="0">
                <a:solidFill>
                  <a:schemeClr val="dk1"/>
                </a:solidFill>
              </a:rPr>
            </a:br>
            <a:r>
              <a:rPr lang="en-US" sz="1100" dirty="0">
                <a:solidFill>
                  <a:schemeClr val="dk1"/>
                </a:solidFill>
              </a:rPr>
              <a:t>an endorsement of the contents, which reflect the views only of the authors, and the Commission cannot be</a:t>
            </a:r>
            <a:r>
              <a:rPr lang="cs-CZ" sz="1100">
                <a:solidFill>
                  <a:schemeClr val="dk1"/>
                </a:solidFill>
              </a:rPr>
              <a:t> </a:t>
            </a:r>
            <a:r>
              <a:rPr lang="en-US" sz="1100">
                <a:solidFill>
                  <a:schemeClr val="dk1"/>
                </a:solidFill>
              </a:rPr>
              <a:t>held responsible for any use which may be made of the information contained therein.</a:t>
            </a:r>
            <a:endParaRPr i="1">
              <a:solidFill>
                <a:srgbClr val="1F3863"/>
              </a:solidFill>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90" name="Google Shape;90;p1"/>
          <p:cNvSpPr txBox="1">
            <a:spLocks noGrp="1"/>
          </p:cNvSpPr>
          <p:nvPr>
            <p:ph type="ctrTitle"/>
          </p:nvPr>
        </p:nvSpPr>
        <p:spPr>
          <a:xfrm>
            <a:off x="6231117" y="4296840"/>
            <a:ext cx="5867586" cy="1390161"/>
          </a:xfrm>
          <a:prstGeom prst="rect">
            <a:avLst/>
          </a:prstGeom>
          <a:noFill/>
          <a:ln>
            <a:noFill/>
          </a:ln>
        </p:spPr>
        <p:txBody>
          <a:bodyPr spcFirstLastPara="1" wrap="square" lIns="91425" tIns="45700" rIns="91425" bIns="45700" anchor="t" anchorCtr="0">
            <a:noAutofit/>
          </a:bodyPr>
          <a:lstStyle/>
          <a:p>
            <a:pPr algn="r">
              <a:buSzPts val="4800"/>
            </a:pPr>
            <a:r>
              <a:rPr lang="en-US" sz="4000" b="1" dirty="0">
                <a:solidFill>
                  <a:schemeClr val="bg2"/>
                </a:solidFill>
              </a:rPr>
              <a:t>Training Design</a:t>
            </a:r>
            <a:r>
              <a:rPr lang="cs-CZ" sz="4000" b="1" dirty="0">
                <a:solidFill>
                  <a:schemeClr val="bg2"/>
                </a:solidFill>
              </a:rPr>
              <a:t>: </a:t>
            </a:r>
            <a:r>
              <a:rPr lang="en-US" sz="4000" b="1" u="none" dirty="0">
                <a:solidFill>
                  <a:schemeClr val="bg2"/>
                </a:solidFill>
                <a:latin typeface="Calibri"/>
                <a:ea typeface="Calibri"/>
                <a:cs typeface="Calibri"/>
                <a:sym typeface="Calibri"/>
              </a:rPr>
              <a:t>Secondary prevention (3) </a:t>
            </a:r>
            <a:br>
              <a:rPr lang="en-US" sz="4000" b="1" u="none" dirty="0">
                <a:solidFill>
                  <a:schemeClr val="bg2"/>
                </a:solidFill>
                <a:highlight>
                  <a:srgbClr val="FFFF00"/>
                </a:highlight>
                <a:latin typeface="Calibri"/>
                <a:ea typeface="Calibri"/>
                <a:cs typeface="Calibri"/>
                <a:sym typeface="Calibri"/>
              </a:rPr>
            </a:br>
            <a:endParaRPr sz="4000" b="1" dirty="0">
              <a:solidFill>
                <a:schemeClr val="bg2"/>
              </a:solidFill>
              <a:highlight>
                <a:srgbClr val="FFFF00"/>
              </a:highlight>
            </a:endParaRPr>
          </a:p>
        </p:txBody>
      </p:sp>
      <p:sp>
        <p:nvSpPr>
          <p:cNvPr id="92" name="Google Shape;92;p1"/>
          <p:cNvSpPr txBox="1"/>
          <p:nvPr/>
        </p:nvSpPr>
        <p:spPr>
          <a:xfrm>
            <a:off x="4963083" y="2490828"/>
            <a:ext cx="654966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a:solidFill>
                  <a:schemeClr val="lt1"/>
                </a:solidFill>
                <a:latin typeface="Calibri"/>
                <a:ea typeface="Calibri"/>
                <a:cs typeface="Calibri"/>
                <a:sym typeface="Calibri"/>
              </a:rPr>
              <a:t>Weed out Occupational Violence from HORECA</a:t>
            </a:r>
            <a:br>
              <a:rPr lang="en-US" sz="2600" b="0">
                <a:solidFill>
                  <a:schemeClr val="lt1"/>
                </a:solidFill>
                <a:latin typeface="Calibri"/>
                <a:ea typeface="Calibri"/>
                <a:cs typeface="Calibri"/>
                <a:sym typeface="Calibri"/>
              </a:rPr>
            </a:br>
            <a:r>
              <a:rPr lang="en-US" sz="1200" b="1" i="0" u="none" strike="noStrike" cap="none">
                <a:solidFill>
                  <a:schemeClr val="lt1"/>
                </a:solidFill>
                <a:latin typeface="Arial"/>
                <a:ea typeface="Arial"/>
                <a:cs typeface="Arial"/>
                <a:sym typeface="Arial"/>
              </a:rPr>
              <a:t>Project reference number: 2021-1-CZ01-KA220-VET-000025684 </a:t>
            </a:r>
            <a:endParaRPr/>
          </a:p>
          <a:p>
            <a:pPr marL="0" marR="0" lvl="0" indent="0" algn="l" rtl="0">
              <a:spcBef>
                <a:spcPts val="0"/>
              </a:spcBef>
              <a:spcAft>
                <a:spcPts val="0"/>
              </a:spcAft>
              <a:buNone/>
            </a:pPr>
            <a:endParaRPr sz="2600" b="0">
              <a:solidFill>
                <a:schemeClr val="lt1"/>
              </a:solidFill>
              <a:latin typeface="Calibri"/>
              <a:ea typeface="Calibri"/>
              <a:cs typeface="Calibri"/>
              <a:sym typeface="Calibri"/>
            </a:endParaRPr>
          </a:p>
          <a:p>
            <a:pPr marL="0" marR="0" lvl="0" indent="0" algn="l" rtl="0">
              <a:spcBef>
                <a:spcPts val="0"/>
              </a:spcBef>
              <a:spcAft>
                <a:spcPts val="0"/>
              </a:spcAft>
              <a:buNone/>
            </a:pPr>
            <a:endParaRPr sz="2600">
              <a:solidFill>
                <a:schemeClr val="lt1"/>
              </a:solidFill>
              <a:latin typeface="Calibri"/>
              <a:ea typeface="Calibri"/>
              <a:cs typeface="Calibri"/>
              <a:sym typeface="Calibri"/>
            </a:endParaRPr>
          </a:p>
        </p:txBody>
      </p:sp>
      <p:pic>
        <p:nvPicPr>
          <p:cNvPr id="93" name="Google Shape;93;p1"/>
          <p:cNvPicPr preferRelativeResize="0"/>
          <p:nvPr/>
        </p:nvPicPr>
        <p:blipFill>
          <a:blip r:embed="rId4">
            <a:alphaModFix/>
          </a:blip>
          <a:stretch>
            <a:fillRect/>
          </a:stretch>
        </p:blipFill>
        <p:spPr>
          <a:xfrm>
            <a:off x="336100" y="5353950"/>
            <a:ext cx="3561462" cy="747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0"/>
          <p:cNvPicPr preferRelativeResize="0"/>
          <p:nvPr/>
        </p:nvPicPr>
        <p:blipFill rotWithShape="1">
          <a:blip r:embed="rId3">
            <a:alphaModFix/>
          </a:blip>
          <a:srcRect/>
          <a:stretch/>
        </p:blipFill>
        <p:spPr>
          <a:xfrm rot="5400000">
            <a:off x="5233689" y="-576344"/>
            <a:ext cx="943107" cy="2095792"/>
          </a:xfrm>
          <a:prstGeom prst="rect">
            <a:avLst/>
          </a:prstGeom>
          <a:noFill/>
          <a:ln>
            <a:noFill/>
          </a:ln>
        </p:spPr>
      </p:pic>
      <p:grpSp>
        <p:nvGrpSpPr>
          <p:cNvPr id="268" name="Google Shape;268;p10"/>
          <p:cNvGrpSpPr/>
          <p:nvPr/>
        </p:nvGrpSpPr>
        <p:grpSpPr>
          <a:xfrm>
            <a:off x="5218641" y="1046389"/>
            <a:ext cx="6145919" cy="5627647"/>
            <a:chOff x="2760391" y="-28785"/>
            <a:chExt cx="6145919" cy="5627647"/>
          </a:xfrm>
        </p:grpSpPr>
        <p:sp>
          <p:nvSpPr>
            <p:cNvPr id="269" name="Google Shape;269;p10"/>
            <p:cNvSpPr/>
            <p:nvPr/>
          </p:nvSpPr>
          <p:spPr>
            <a:xfrm>
              <a:off x="4733934" y="2361233"/>
              <a:ext cx="2198833" cy="2168489"/>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txBox="1"/>
            <p:nvPr/>
          </p:nvSpPr>
          <p:spPr>
            <a:xfrm>
              <a:off x="5055946" y="2678801"/>
              <a:ext cx="1554809" cy="1533353"/>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3. Documentation management</a:t>
              </a:r>
              <a:endParaRPr sz="1700">
                <a:solidFill>
                  <a:schemeClr val="lt1"/>
                </a:solidFill>
                <a:latin typeface="Calibri"/>
                <a:ea typeface="Calibri"/>
                <a:cs typeface="Calibri"/>
                <a:sym typeface="Calibri"/>
              </a:endParaRPr>
            </a:p>
          </p:txBody>
        </p:sp>
        <p:sp>
          <p:nvSpPr>
            <p:cNvPr id="271" name="Google Shape;271;p10"/>
            <p:cNvSpPr/>
            <p:nvPr/>
          </p:nvSpPr>
          <p:spPr>
            <a:xfrm rot="-5400000">
              <a:off x="5709821" y="1830097"/>
              <a:ext cx="247058"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txBox="1"/>
            <p:nvPr/>
          </p:nvSpPr>
          <p:spPr>
            <a:xfrm rot="-5400000">
              <a:off x="5746880" y="1989178"/>
              <a:ext cx="172941"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273" name="Google Shape;273;p10"/>
            <p:cNvSpPr/>
            <p:nvPr/>
          </p:nvSpPr>
          <p:spPr>
            <a:xfrm>
              <a:off x="4799045" y="-28785"/>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txBox="1"/>
            <p:nvPr/>
          </p:nvSpPr>
          <p:spPr>
            <a:xfrm>
              <a:off x="5101986" y="252959"/>
              <a:ext cx="1462729" cy="1360383"/>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mandatory</a:t>
              </a:r>
              <a:endParaRPr sz="2000">
                <a:solidFill>
                  <a:schemeClr val="lt1"/>
                </a:solidFill>
                <a:latin typeface="Calibri"/>
                <a:ea typeface="Calibri"/>
                <a:cs typeface="Calibri"/>
                <a:sym typeface="Calibri"/>
              </a:endParaRPr>
            </a:p>
          </p:txBody>
        </p:sp>
        <p:sp>
          <p:nvSpPr>
            <p:cNvPr id="275" name="Google Shape;275;p10"/>
            <p:cNvSpPr/>
            <p:nvPr/>
          </p:nvSpPr>
          <p:spPr>
            <a:xfrm rot="1800000">
              <a:off x="6862678" y="3814196"/>
              <a:ext cx="275358"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txBox="1"/>
            <p:nvPr/>
          </p:nvSpPr>
          <p:spPr>
            <a:xfrm rot="1800000">
              <a:off x="6868212" y="3915566"/>
              <a:ext cx="192751"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277" name="Google Shape;277;p10"/>
            <p:cNvSpPr/>
            <p:nvPr/>
          </p:nvSpPr>
          <p:spPr>
            <a:xfrm>
              <a:off x="7111871" y="3804423"/>
              <a:ext cx="1794439" cy="1794439"/>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txBox="1"/>
            <p:nvPr/>
          </p:nvSpPr>
          <p:spPr>
            <a:xfrm>
              <a:off x="7374661" y="4067213"/>
              <a:ext cx="1268859" cy="126885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collection of documents and information</a:t>
              </a:r>
              <a:endParaRPr sz="2000">
                <a:solidFill>
                  <a:schemeClr val="lt1"/>
                </a:solidFill>
                <a:latin typeface="Calibri"/>
                <a:ea typeface="Calibri"/>
                <a:cs typeface="Calibri"/>
                <a:sym typeface="Calibri"/>
              </a:endParaRPr>
            </a:p>
          </p:txBody>
        </p:sp>
        <p:sp>
          <p:nvSpPr>
            <p:cNvPr id="279" name="Google Shape;279;p10"/>
            <p:cNvSpPr/>
            <p:nvPr/>
          </p:nvSpPr>
          <p:spPr>
            <a:xfrm rot="9000000">
              <a:off x="4528664" y="3814196"/>
              <a:ext cx="275358"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txBox="1"/>
            <p:nvPr/>
          </p:nvSpPr>
          <p:spPr>
            <a:xfrm rot="-1800000">
              <a:off x="4605737" y="3915566"/>
              <a:ext cx="192751"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281" name="Google Shape;281;p10"/>
            <p:cNvSpPr/>
            <p:nvPr/>
          </p:nvSpPr>
          <p:spPr>
            <a:xfrm>
              <a:off x="2760391" y="3804423"/>
              <a:ext cx="1794439" cy="1794439"/>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txBox="1"/>
            <p:nvPr/>
          </p:nvSpPr>
          <p:spPr>
            <a:xfrm>
              <a:off x="3023181" y="4067213"/>
              <a:ext cx="1268859" cy="126885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archiving</a:t>
              </a:r>
              <a:endParaRPr/>
            </a:p>
          </p:txBody>
        </p:sp>
      </p:grpSp>
      <p:sp>
        <p:nvSpPr>
          <p:cNvPr id="283" name="Google Shape;283;p10"/>
          <p:cNvSpPr txBox="1">
            <a:spLocks noGrp="1"/>
          </p:cNvSpPr>
          <p:nvPr>
            <p:ph type="title"/>
          </p:nvPr>
        </p:nvSpPr>
        <p:spPr>
          <a:xfrm>
            <a:off x="293475" y="184971"/>
            <a:ext cx="11784643" cy="890203"/>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2"/>
              </a:buClr>
              <a:buSzPts val="3600"/>
              <a:buFont typeface="Calibri"/>
              <a:buNone/>
            </a:pPr>
            <a:r>
              <a:rPr lang="en-US" sz="3600" b="1">
                <a:solidFill>
                  <a:schemeClr val="dk2"/>
                </a:solidFill>
              </a:rPr>
              <a:t>Risk management has individual phases</a:t>
            </a:r>
            <a:endParaRPr sz="3600" b="1">
              <a:solidFill>
                <a:schemeClr val="dk2"/>
              </a:solidFill>
            </a:endParaRPr>
          </a:p>
        </p:txBody>
      </p:sp>
      <p:pic>
        <p:nvPicPr>
          <p:cNvPr id="284" name="Google Shape;284;p10" descr="Obsah obrázku text, královna, herna&#10;&#10;Popis byl vytvořen automaticky"/>
          <p:cNvPicPr preferRelativeResize="0"/>
          <p:nvPr/>
        </p:nvPicPr>
        <p:blipFill rotWithShape="1">
          <a:blip r:embed="rId4">
            <a:alphaModFix/>
          </a:blip>
          <a:srcRect l="18162" r="36506" b="-1"/>
          <a:stretch/>
        </p:blipFill>
        <p:spPr>
          <a:xfrm>
            <a:off x="1"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285" name="Google Shape;285;p10"/>
          <p:cNvPicPr preferRelativeResize="0"/>
          <p:nvPr/>
        </p:nvPicPr>
        <p:blipFill rotWithShape="1">
          <a:blip r:embed="rId3">
            <a:alphaModFix/>
          </a:blip>
          <a:srcRect/>
          <a:stretch/>
        </p:blipFill>
        <p:spPr>
          <a:xfrm rot="10800000">
            <a:off x="11248892" y="1260135"/>
            <a:ext cx="943107" cy="2095792"/>
          </a:xfrm>
          <a:prstGeom prst="rect">
            <a:avLst/>
          </a:prstGeom>
          <a:noFill/>
          <a:ln>
            <a:noFill/>
          </a:ln>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1"/>
          <p:cNvPicPr preferRelativeResize="0"/>
          <p:nvPr/>
        </p:nvPicPr>
        <p:blipFill rotWithShape="1">
          <a:blip r:embed="rId3">
            <a:alphaModFix/>
          </a:blip>
          <a:srcRect/>
          <a:stretch/>
        </p:blipFill>
        <p:spPr>
          <a:xfrm>
            <a:off x="10855356" y="115744"/>
            <a:ext cx="1336645" cy="2858568"/>
          </a:xfrm>
          <a:prstGeom prst="rect">
            <a:avLst/>
          </a:prstGeom>
          <a:noFill/>
          <a:ln>
            <a:noFill/>
          </a:ln>
        </p:spPr>
      </p:pic>
      <p:pic>
        <p:nvPicPr>
          <p:cNvPr id="292" name="Google Shape;292;p11"/>
          <p:cNvPicPr preferRelativeResize="0"/>
          <p:nvPr/>
        </p:nvPicPr>
        <p:blipFill rotWithShape="1">
          <a:blip r:embed="rId4">
            <a:alphaModFix/>
          </a:blip>
          <a:srcRect/>
          <a:stretch/>
        </p:blipFill>
        <p:spPr>
          <a:xfrm>
            <a:off x="0" y="4762208"/>
            <a:ext cx="943107" cy="2095792"/>
          </a:xfrm>
          <a:prstGeom prst="rect">
            <a:avLst/>
          </a:prstGeom>
          <a:noFill/>
          <a:ln>
            <a:noFill/>
          </a:ln>
        </p:spPr>
      </p:pic>
      <p:sp>
        <p:nvSpPr>
          <p:cNvPr id="293" name="Google Shape;293;p11"/>
          <p:cNvSpPr txBox="1">
            <a:spLocks noGrp="1"/>
          </p:cNvSpPr>
          <p:nvPr>
            <p:ph type="title"/>
          </p:nvPr>
        </p:nvSpPr>
        <p:spPr>
          <a:xfrm>
            <a:off x="287593" y="178312"/>
            <a:ext cx="10515600" cy="1070385"/>
          </a:xfrm>
          <a:prstGeom prst="rect">
            <a:avLst/>
          </a:prstGeom>
          <a:noFill/>
          <a:ln>
            <a:noFill/>
          </a:ln>
        </p:spPr>
        <p:txBody>
          <a:bodyPr spcFirstLastPara="1" wrap="square" lIns="91425" tIns="45700" rIns="91425" bIns="45700" anchor="ctr" anchorCtr="0">
            <a:normAutofit/>
          </a:bodyPr>
          <a:lstStyle/>
          <a:p>
            <a:pPr marL="0" lvl="0" indent="0" algn="l" rtl="0">
              <a:lnSpc>
                <a:spcPct val="107000"/>
              </a:lnSpc>
              <a:spcBef>
                <a:spcPts val="0"/>
              </a:spcBef>
              <a:spcAft>
                <a:spcPts val="0"/>
              </a:spcAft>
              <a:buClr>
                <a:schemeClr val="dk2"/>
              </a:buClr>
              <a:buSzPts val="3600"/>
              <a:buFont typeface="Calibri"/>
              <a:buNone/>
            </a:pPr>
            <a:r>
              <a:rPr lang="en-US" sz="3600" b="1">
                <a:solidFill>
                  <a:schemeClr val="dk2"/>
                </a:solidFill>
              </a:rPr>
              <a:t>Specifics on internal and external communication</a:t>
            </a:r>
            <a:endParaRPr sz="3600" b="1">
              <a:solidFill>
                <a:schemeClr val="dk2"/>
              </a:solidFill>
            </a:endParaRPr>
          </a:p>
        </p:txBody>
      </p:sp>
      <p:grpSp>
        <p:nvGrpSpPr>
          <p:cNvPr id="294" name="Google Shape;294;p11"/>
          <p:cNvGrpSpPr/>
          <p:nvPr/>
        </p:nvGrpSpPr>
        <p:grpSpPr>
          <a:xfrm>
            <a:off x="838200" y="1966663"/>
            <a:ext cx="10515600" cy="4069260"/>
            <a:chOff x="0" y="141038"/>
            <a:chExt cx="10515600" cy="4069260"/>
          </a:xfrm>
        </p:grpSpPr>
        <p:sp>
          <p:nvSpPr>
            <p:cNvPr id="295" name="Google Shape;295;p11"/>
            <p:cNvSpPr/>
            <p:nvPr/>
          </p:nvSpPr>
          <p:spPr>
            <a:xfrm>
              <a:off x="0" y="524798"/>
              <a:ext cx="10515600" cy="3685500"/>
            </a:xfrm>
            <a:prstGeom prst="rect">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txBox="1"/>
            <p:nvPr/>
          </p:nvSpPr>
          <p:spPr>
            <a:xfrm>
              <a:off x="0" y="524798"/>
              <a:ext cx="10515600" cy="3685500"/>
            </a:xfrm>
            <a:prstGeom prst="rect">
              <a:avLst/>
            </a:prstGeom>
            <a:noFill/>
            <a:ln>
              <a:noFill/>
            </a:ln>
          </p:spPr>
          <p:txBody>
            <a:bodyPr spcFirstLastPara="1" wrap="square" lIns="816125" tIns="541525" rIns="816125" bIns="184900" anchor="t"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increases motivation</a:t>
              </a:r>
              <a:endParaRPr sz="26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everyone know what to do and why</a:t>
              </a:r>
              <a:endParaRPr sz="26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jointly share the visions, goals and values of the entire company</a:t>
              </a:r>
              <a:endParaRPr sz="26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improve relations with employees</a:t>
              </a:r>
              <a:endParaRPr sz="26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increase the engagement of employees</a:t>
              </a:r>
              <a:endParaRPr sz="26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improve their relationship with the company</a:t>
              </a:r>
              <a:endParaRPr sz="26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identify with the company's values</a:t>
              </a:r>
              <a:endParaRPr sz="2600" b="0" i="0" u="none" strike="noStrike" cap="none">
                <a:solidFill>
                  <a:schemeClr val="dk1"/>
                </a:solidFill>
                <a:latin typeface="Calibri"/>
                <a:ea typeface="Calibri"/>
                <a:cs typeface="Calibri"/>
                <a:sym typeface="Calibri"/>
              </a:endParaRPr>
            </a:p>
          </p:txBody>
        </p:sp>
        <p:sp>
          <p:nvSpPr>
            <p:cNvPr id="297" name="Google Shape;297;p11"/>
            <p:cNvSpPr/>
            <p:nvPr/>
          </p:nvSpPr>
          <p:spPr>
            <a:xfrm>
              <a:off x="525780" y="141038"/>
              <a:ext cx="7360920" cy="767520"/>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txBox="1"/>
            <p:nvPr/>
          </p:nvSpPr>
          <p:spPr>
            <a:xfrm>
              <a:off x="563247" y="178505"/>
              <a:ext cx="7285986" cy="692586"/>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Internal communication</a:t>
              </a:r>
              <a:endParaRPr sz="3400">
                <a:solidFill>
                  <a:schemeClr val="lt1"/>
                </a:solidFill>
                <a:latin typeface="Calibri"/>
                <a:ea typeface="Calibri"/>
                <a:cs typeface="Calibri"/>
                <a:sym typeface="Calibri"/>
              </a:endParaRP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2"/>
          <p:cNvPicPr preferRelativeResize="0"/>
          <p:nvPr/>
        </p:nvPicPr>
        <p:blipFill rotWithShape="1">
          <a:blip r:embed="rId3">
            <a:alphaModFix/>
          </a:blip>
          <a:srcRect/>
          <a:stretch/>
        </p:blipFill>
        <p:spPr>
          <a:xfrm>
            <a:off x="10855356" y="115744"/>
            <a:ext cx="1336645" cy="2858568"/>
          </a:xfrm>
          <a:prstGeom prst="rect">
            <a:avLst/>
          </a:prstGeom>
          <a:noFill/>
          <a:ln>
            <a:noFill/>
          </a:ln>
        </p:spPr>
      </p:pic>
      <p:pic>
        <p:nvPicPr>
          <p:cNvPr id="305" name="Google Shape;305;p12"/>
          <p:cNvPicPr preferRelativeResize="0"/>
          <p:nvPr/>
        </p:nvPicPr>
        <p:blipFill rotWithShape="1">
          <a:blip r:embed="rId4">
            <a:alphaModFix/>
          </a:blip>
          <a:srcRect/>
          <a:stretch/>
        </p:blipFill>
        <p:spPr>
          <a:xfrm>
            <a:off x="0" y="4762208"/>
            <a:ext cx="943107" cy="2095792"/>
          </a:xfrm>
          <a:prstGeom prst="rect">
            <a:avLst/>
          </a:prstGeom>
          <a:noFill/>
          <a:ln>
            <a:noFill/>
          </a:ln>
        </p:spPr>
      </p:pic>
      <p:sp>
        <p:nvSpPr>
          <p:cNvPr id="306" name="Google Shape;306;p12"/>
          <p:cNvSpPr txBox="1">
            <a:spLocks noGrp="1"/>
          </p:cNvSpPr>
          <p:nvPr>
            <p:ph type="title"/>
          </p:nvPr>
        </p:nvSpPr>
        <p:spPr>
          <a:xfrm>
            <a:off x="287593" y="178312"/>
            <a:ext cx="10515600" cy="1070385"/>
          </a:xfrm>
          <a:prstGeom prst="rect">
            <a:avLst/>
          </a:prstGeom>
          <a:noFill/>
          <a:ln>
            <a:noFill/>
          </a:ln>
        </p:spPr>
        <p:txBody>
          <a:bodyPr spcFirstLastPara="1" wrap="square" lIns="91425" tIns="45700" rIns="91425" bIns="45700" anchor="ctr" anchorCtr="0">
            <a:normAutofit/>
          </a:bodyPr>
          <a:lstStyle/>
          <a:p>
            <a:pPr marL="0" lvl="0" indent="0" algn="l" rtl="0">
              <a:lnSpc>
                <a:spcPct val="107000"/>
              </a:lnSpc>
              <a:spcBef>
                <a:spcPts val="0"/>
              </a:spcBef>
              <a:spcAft>
                <a:spcPts val="0"/>
              </a:spcAft>
              <a:buClr>
                <a:srgbClr val="1F3763"/>
              </a:buClr>
              <a:buSzPts val="3600"/>
              <a:buFont typeface="Calibri"/>
              <a:buNone/>
            </a:pPr>
            <a:r>
              <a:rPr lang="en-US" sz="3600" b="1">
                <a:solidFill>
                  <a:srgbClr val="1F3763"/>
                </a:solidFill>
              </a:rPr>
              <a:t>Specifics on internal and external communication</a:t>
            </a:r>
            <a:endParaRPr sz="3600" b="1">
              <a:solidFill>
                <a:srgbClr val="1F3763"/>
              </a:solidFill>
            </a:endParaRPr>
          </a:p>
        </p:txBody>
      </p:sp>
      <p:grpSp>
        <p:nvGrpSpPr>
          <p:cNvPr id="307" name="Google Shape;307;p12"/>
          <p:cNvGrpSpPr/>
          <p:nvPr/>
        </p:nvGrpSpPr>
        <p:grpSpPr>
          <a:xfrm>
            <a:off x="838200" y="1929674"/>
            <a:ext cx="10515600" cy="4143240"/>
            <a:chOff x="0" y="104049"/>
            <a:chExt cx="10515600" cy="4143240"/>
          </a:xfrm>
        </p:grpSpPr>
        <p:sp>
          <p:nvSpPr>
            <p:cNvPr id="308" name="Google Shape;308;p12"/>
            <p:cNvSpPr/>
            <p:nvPr/>
          </p:nvSpPr>
          <p:spPr>
            <a:xfrm>
              <a:off x="0" y="605889"/>
              <a:ext cx="10515600" cy="3641400"/>
            </a:xfrm>
            <a:prstGeom prst="rect">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txBox="1"/>
            <p:nvPr/>
          </p:nvSpPr>
          <p:spPr>
            <a:xfrm>
              <a:off x="0" y="605889"/>
              <a:ext cx="10515600" cy="3641400"/>
            </a:xfrm>
            <a:prstGeom prst="rect">
              <a:avLst/>
            </a:prstGeom>
            <a:noFill/>
            <a:ln>
              <a:noFill/>
            </a:ln>
          </p:spPr>
          <p:txBody>
            <a:bodyPr spcFirstLastPara="1" wrap="square" lIns="816125" tIns="708150" rIns="816125" bIns="241800" anchor="t" anchorCtr="0">
              <a:noAutofit/>
            </a:bodyPr>
            <a:lstStyle/>
            <a:p>
              <a:pPr marL="285750" marR="0" lvl="1" indent="-285750" algn="l" rtl="0">
                <a:lnSpc>
                  <a:spcPct val="90000"/>
                </a:lnSpc>
                <a:spcBef>
                  <a:spcPts val="0"/>
                </a:spcBef>
                <a:spcAft>
                  <a:spcPts val="0"/>
                </a:spcAft>
                <a:buClr>
                  <a:schemeClr val="dk1"/>
                </a:buClr>
                <a:buSzPts val="3400"/>
                <a:buFont typeface="Calibri"/>
                <a:buChar char="•"/>
              </a:pPr>
              <a:r>
                <a:rPr lang="en-US" sz="3400" b="0" i="0" u="none" strike="noStrike" cap="none">
                  <a:solidFill>
                    <a:schemeClr val="dk1"/>
                  </a:solidFill>
                  <a:latin typeface="Calibri"/>
                  <a:ea typeface="Calibri"/>
                  <a:cs typeface="Calibri"/>
                  <a:sym typeface="Calibri"/>
                </a:rPr>
                <a:t>maintaining contact with the external environment</a:t>
              </a:r>
              <a:endParaRPr sz="34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10"/>
                </a:spcBef>
                <a:spcAft>
                  <a:spcPts val="0"/>
                </a:spcAft>
                <a:buClr>
                  <a:schemeClr val="dk1"/>
                </a:buClr>
                <a:buSzPts val="3400"/>
                <a:buFont typeface="Calibri"/>
                <a:buChar char="•"/>
              </a:pPr>
              <a:r>
                <a:rPr lang="en-US" sz="3400" b="0" i="0" u="none" strike="noStrike" cap="none">
                  <a:solidFill>
                    <a:schemeClr val="dk1"/>
                  </a:solidFill>
                  <a:latin typeface="Calibri"/>
                  <a:ea typeface="Calibri"/>
                  <a:cs typeface="Calibri"/>
                  <a:sym typeface="Calibri"/>
                </a:rPr>
                <a:t>creates and maintains the image of the company</a:t>
              </a:r>
              <a:endParaRPr sz="34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10"/>
                </a:spcBef>
                <a:spcAft>
                  <a:spcPts val="0"/>
                </a:spcAft>
                <a:buClr>
                  <a:schemeClr val="dk1"/>
                </a:buClr>
                <a:buSzPts val="3400"/>
                <a:buFont typeface="Calibri"/>
                <a:buChar char="•"/>
              </a:pPr>
              <a:r>
                <a:rPr lang="en-US" sz="3400" b="0" i="0" u="none" strike="noStrike" cap="none">
                  <a:solidFill>
                    <a:schemeClr val="dk1"/>
                  </a:solidFill>
                  <a:latin typeface="Calibri"/>
                  <a:ea typeface="Calibri"/>
                  <a:cs typeface="Calibri"/>
                  <a:sym typeface="Calibri"/>
                </a:rPr>
                <a:t>regular and systematic communication</a:t>
              </a:r>
              <a:endParaRPr sz="34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10"/>
                </a:spcBef>
                <a:spcAft>
                  <a:spcPts val="0"/>
                </a:spcAft>
                <a:buClr>
                  <a:schemeClr val="dk1"/>
                </a:buClr>
                <a:buSzPts val="3400"/>
                <a:buFont typeface="Calibri"/>
                <a:buChar char="•"/>
              </a:pPr>
              <a:r>
                <a:rPr lang="en-US" sz="3400" b="0" i="0" u="none" strike="noStrike" cap="none">
                  <a:solidFill>
                    <a:schemeClr val="dk1"/>
                  </a:solidFill>
                  <a:latin typeface="Calibri"/>
                  <a:ea typeface="Calibri"/>
                  <a:cs typeface="Calibri"/>
                  <a:sym typeface="Calibri"/>
                </a:rPr>
                <a:t>fixed communication concept</a:t>
              </a:r>
              <a:endParaRPr sz="3400" b="0" i="0" u="none" strike="noStrike" cap="none">
                <a:solidFill>
                  <a:schemeClr val="dk1"/>
                </a:solidFill>
                <a:latin typeface="Calibri"/>
                <a:ea typeface="Calibri"/>
                <a:cs typeface="Calibri"/>
                <a:sym typeface="Calibri"/>
              </a:endParaRPr>
            </a:p>
          </p:txBody>
        </p:sp>
        <p:sp>
          <p:nvSpPr>
            <p:cNvPr id="310" name="Google Shape;310;p12"/>
            <p:cNvSpPr/>
            <p:nvPr/>
          </p:nvSpPr>
          <p:spPr>
            <a:xfrm>
              <a:off x="525780" y="104049"/>
              <a:ext cx="7360920" cy="1003680"/>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txBox="1"/>
            <p:nvPr/>
          </p:nvSpPr>
          <p:spPr>
            <a:xfrm>
              <a:off x="574776" y="153045"/>
              <a:ext cx="7262928" cy="905688"/>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External communication</a:t>
              </a:r>
              <a:endParaRPr sz="34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3"/>
          <p:cNvPicPr preferRelativeResize="0"/>
          <p:nvPr/>
        </p:nvPicPr>
        <p:blipFill rotWithShape="1">
          <a:blip r:embed="rId3">
            <a:alphaModFix/>
          </a:blip>
          <a:srcRect/>
          <a:stretch/>
        </p:blipFill>
        <p:spPr>
          <a:xfrm>
            <a:off x="0" y="1794513"/>
            <a:ext cx="943107" cy="2095792"/>
          </a:xfrm>
          <a:prstGeom prst="rect">
            <a:avLst/>
          </a:prstGeom>
          <a:noFill/>
          <a:ln>
            <a:noFill/>
          </a:ln>
        </p:spPr>
      </p:pic>
      <p:pic>
        <p:nvPicPr>
          <p:cNvPr id="318" name="Google Shape;318;p13"/>
          <p:cNvPicPr preferRelativeResize="0"/>
          <p:nvPr/>
        </p:nvPicPr>
        <p:blipFill rotWithShape="1">
          <a:blip r:embed="rId4">
            <a:alphaModFix/>
          </a:blip>
          <a:srcRect/>
          <a:stretch/>
        </p:blipFill>
        <p:spPr>
          <a:xfrm rot="5400000">
            <a:off x="1250807" y="4760394"/>
            <a:ext cx="1336645" cy="2858568"/>
          </a:xfrm>
          <a:prstGeom prst="rect">
            <a:avLst/>
          </a:prstGeom>
          <a:noFill/>
          <a:ln>
            <a:noFill/>
          </a:ln>
        </p:spPr>
      </p:pic>
      <p:pic>
        <p:nvPicPr>
          <p:cNvPr id="319" name="Google Shape;319;p13"/>
          <p:cNvPicPr preferRelativeResize="0"/>
          <p:nvPr/>
        </p:nvPicPr>
        <p:blipFill rotWithShape="1">
          <a:blip r:embed="rId4">
            <a:alphaModFix/>
          </a:blip>
          <a:srcRect/>
          <a:stretch/>
        </p:blipFill>
        <p:spPr>
          <a:xfrm>
            <a:off x="10855356" y="115744"/>
            <a:ext cx="1336645" cy="2858568"/>
          </a:xfrm>
          <a:prstGeom prst="rect">
            <a:avLst/>
          </a:prstGeom>
          <a:noFill/>
          <a:ln>
            <a:noFill/>
          </a:ln>
        </p:spPr>
      </p:pic>
      <p:sp>
        <p:nvSpPr>
          <p:cNvPr id="320" name="Google Shape;320;p13"/>
          <p:cNvSpPr txBox="1">
            <a:spLocks noGrp="1"/>
          </p:cNvSpPr>
          <p:nvPr>
            <p:ph type="title"/>
          </p:nvPr>
        </p:nvSpPr>
        <p:spPr>
          <a:xfrm>
            <a:off x="102228" y="304799"/>
            <a:ext cx="10822858" cy="1052053"/>
          </a:xfrm>
          <a:prstGeom prst="rect">
            <a:avLst/>
          </a:prstGeom>
          <a:noFill/>
          <a:ln>
            <a:noFill/>
          </a:ln>
        </p:spPr>
        <p:txBody>
          <a:bodyPr spcFirstLastPara="1" wrap="square" lIns="91425" tIns="45700" rIns="91425" bIns="45700" anchor="ctr" anchorCtr="0">
            <a:noAutofit/>
          </a:bodyPr>
          <a:lstStyle/>
          <a:p>
            <a:pPr marL="0" lvl="0" indent="0" algn="l" rtl="0">
              <a:lnSpc>
                <a:spcPct val="107000"/>
              </a:lnSpc>
              <a:spcBef>
                <a:spcPts val="0"/>
              </a:spcBef>
              <a:spcAft>
                <a:spcPts val="0"/>
              </a:spcAft>
              <a:buClr>
                <a:srgbClr val="1F3763"/>
              </a:buClr>
              <a:buSzPts val="3600"/>
              <a:buFont typeface="Calibri"/>
              <a:buNone/>
            </a:pPr>
            <a:r>
              <a:rPr lang="en-US" sz="3600" b="1">
                <a:solidFill>
                  <a:srgbClr val="1F3763"/>
                </a:solidFill>
              </a:rPr>
              <a:t>Effective complaint mechanism and immediate possibilities for action</a:t>
            </a:r>
            <a:endParaRPr sz="3600" b="1">
              <a:solidFill>
                <a:srgbClr val="1F3763"/>
              </a:solidFill>
            </a:endParaRPr>
          </a:p>
        </p:txBody>
      </p:sp>
      <p:grpSp>
        <p:nvGrpSpPr>
          <p:cNvPr id="321" name="Google Shape;321;p13"/>
          <p:cNvGrpSpPr/>
          <p:nvPr/>
        </p:nvGrpSpPr>
        <p:grpSpPr>
          <a:xfrm>
            <a:off x="-5800287" y="353949"/>
            <a:ext cx="17601927" cy="7220760"/>
            <a:chOff x="-6065758" y="-928103"/>
            <a:chExt cx="17601927" cy="7220760"/>
          </a:xfrm>
        </p:grpSpPr>
        <p:sp>
          <p:nvSpPr>
            <p:cNvPr id="322" name="Google Shape;322;p13"/>
            <p:cNvSpPr/>
            <p:nvPr/>
          </p:nvSpPr>
          <p:spPr>
            <a:xfrm>
              <a:off x="-6065758" y="-928103"/>
              <a:ext cx="7220760" cy="7220760"/>
            </a:xfrm>
            <a:prstGeom prst="blockArc">
              <a:avLst>
                <a:gd name="adj1" fmla="val 18900000"/>
                <a:gd name="adj2" fmla="val 2700000"/>
                <a:gd name="adj3" fmla="val 299"/>
              </a:avLst>
            </a:prstGeom>
            <a:noFill/>
            <a:ln w="127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604498" y="412426"/>
              <a:ext cx="10931671" cy="825282"/>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txBox="1"/>
            <p:nvPr/>
          </p:nvSpPr>
          <p:spPr>
            <a:xfrm>
              <a:off x="604498" y="412426"/>
              <a:ext cx="10931671" cy="825282"/>
            </a:xfrm>
            <a:prstGeom prst="rect">
              <a:avLst/>
            </a:prstGeom>
            <a:noFill/>
            <a:ln>
              <a:noFill/>
            </a:ln>
          </p:spPr>
          <p:txBody>
            <a:bodyPr spcFirstLastPara="1" wrap="square" lIns="655050" tIns="91425" rIns="91425" bIns="91425" anchor="ctr" anchorCtr="0">
              <a:noAutofit/>
            </a:bodyPr>
            <a:lstStyle/>
            <a:p>
              <a:pPr marL="0" marR="0" lvl="0" indent="0" algn="l" rtl="0">
                <a:lnSpc>
                  <a:spcPct val="90000"/>
                </a:lnSpc>
                <a:spcBef>
                  <a:spcPts val="0"/>
                </a:spcBef>
                <a:spcAft>
                  <a:spcPts val="0"/>
                </a:spcAft>
                <a:buClr>
                  <a:schemeClr val="lt1"/>
                </a:buClr>
                <a:buSzPts val="3600"/>
                <a:buFont typeface="Noto Sans Symbols"/>
                <a:buNone/>
              </a:pPr>
              <a:r>
                <a:rPr lang="en-US" sz="3600">
                  <a:solidFill>
                    <a:schemeClr val="lt1"/>
                  </a:solidFill>
                  <a:latin typeface="Calibri"/>
                  <a:ea typeface="Calibri"/>
                  <a:cs typeface="Calibri"/>
                  <a:sym typeface="Calibri"/>
                </a:rPr>
                <a:t>enshrined in the company's internal regulations</a:t>
              </a:r>
              <a:endParaRPr sz="3600">
                <a:solidFill>
                  <a:schemeClr val="lt1"/>
                </a:solidFill>
                <a:latin typeface="Calibri"/>
                <a:ea typeface="Calibri"/>
                <a:cs typeface="Calibri"/>
                <a:sym typeface="Calibri"/>
              </a:endParaRPr>
            </a:p>
          </p:txBody>
        </p:sp>
        <p:sp>
          <p:nvSpPr>
            <p:cNvPr id="325" name="Google Shape;325;p13"/>
            <p:cNvSpPr/>
            <p:nvPr/>
          </p:nvSpPr>
          <p:spPr>
            <a:xfrm>
              <a:off x="88696" y="309266"/>
              <a:ext cx="1031603" cy="1031603"/>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1077651" y="1650565"/>
              <a:ext cx="10458517" cy="825282"/>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txBox="1"/>
            <p:nvPr/>
          </p:nvSpPr>
          <p:spPr>
            <a:xfrm>
              <a:off x="1077651" y="1650565"/>
              <a:ext cx="10458517" cy="825282"/>
            </a:xfrm>
            <a:prstGeom prst="rect">
              <a:avLst/>
            </a:prstGeom>
            <a:noFill/>
            <a:ln>
              <a:noFill/>
            </a:ln>
          </p:spPr>
          <p:txBody>
            <a:bodyPr spcFirstLastPara="1" wrap="square" lIns="655050" tIns="91425" rIns="91425" bIns="91425" anchor="ctr" anchorCtr="0">
              <a:noAutofit/>
            </a:bodyPr>
            <a:lstStyle/>
            <a:p>
              <a:pPr marL="0" marR="0" lvl="0" indent="0" algn="l" rtl="0">
                <a:lnSpc>
                  <a:spcPct val="90000"/>
                </a:lnSpc>
                <a:spcBef>
                  <a:spcPts val="0"/>
                </a:spcBef>
                <a:spcAft>
                  <a:spcPts val="0"/>
                </a:spcAft>
                <a:buClr>
                  <a:schemeClr val="lt1"/>
                </a:buClr>
                <a:buSzPts val="3600"/>
                <a:buFont typeface="Noto Sans Symbols"/>
                <a:buNone/>
              </a:pPr>
              <a:r>
                <a:rPr lang="en-US" sz="3600">
                  <a:solidFill>
                    <a:schemeClr val="lt1"/>
                  </a:solidFill>
                  <a:latin typeface="Calibri"/>
                  <a:ea typeface="Calibri"/>
                  <a:cs typeface="Calibri"/>
                  <a:sym typeface="Calibri"/>
                </a:rPr>
                <a:t>regulates the procedure for dealing with complaints</a:t>
              </a:r>
              <a:endParaRPr sz="3600">
                <a:solidFill>
                  <a:schemeClr val="lt1"/>
                </a:solidFill>
                <a:latin typeface="Calibri"/>
                <a:ea typeface="Calibri"/>
                <a:cs typeface="Calibri"/>
                <a:sym typeface="Calibri"/>
              </a:endParaRPr>
            </a:p>
          </p:txBody>
        </p:sp>
        <p:sp>
          <p:nvSpPr>
            <p:cNvPr id="328" name="Google Shape;328;p13"/>
            <p:cNvSpPr/>
            <p:nvPr/>
          </p:nvSpPr>
          <p:spPr>
            <a:xfrm>
              <a:off x="561849" y="1547405"/>
              <a:ext cx="1031603" cy="1031603"/>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1077651" y="2888705"/>
              <a:ext cx="10458517" cy="825282"/>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txBox="1"/>
            <p:nvPr/>
          </p:nvSpPr>
          <p:spPr>
            <a:xfrm>
              <a:off x="1077651" y="2888705"/>
              <a:ext cx="10458517" cy="825282"/>
            </a:xfrm>
            <a:prstGeom prst="rect">
              <a:avLst/>
            </a:prstGeom>
            <a:noFill/>
            <a:ln>
              <a:noFill/>
            </a:ln>
          </p:spPr>
          <p:txBody>
            <a:bodyPr spcFirstLastPara="1" wrap="square" lIns="655050" tIns="91425" rIns="91425" bIns="91425" anchor="ctr" anchorCtr="0">
              <a:noAutofit/>
            </a:bodyPr>
            <a:lstStyle/>
            <a:p>
              <a:pPr marL="0" marR="0" lvl="0" indent="0" algn="l" rtl="0">
                <a:lnSpc>
                  <a:spcPct val="90000"/>
                </a:lnSpc>
                <a:spcBef>
                  <a:spcPts val="0"/>
                </a:spcBef>
                <a:spcAft>
                  <a:spcPts val="0"/>
                </a:spcAft>
                <a:buClr>
                  <a:schemeClr val="lt1"/>
                </a:buClr>
                <a:buSzPts val="3600"/>
                <a:buFont typeface="Noto Sans Symbols"/>
                <a:buNone/>
              </a:pPr>
              <a:r>
                <a:rPr lang="en-US" sz="3600">
                  <a:solidFill>
                    <a:schemeClr val="lt1"/>
                  </a:solidFill>
                  <a:latin typeface="Calibri"/>
                  <a:ea typeface="Calibri"/>
                  <a:cs typeface="Calibri"/>
                  <a:sym typeface="Calibri"/>
                </a:rPr>
                <a:t>improving job satisfaction</a:t>
              </a:r>
              <a:endParaRPr sz="3600">
                <a:solidFill>
                  <a:schemeClr val="lt1"/>
                </a:solidFill>
                <a:latin typeface="Calibri"/>
                <a:ea typeface="Calibri"/>
                <a:cs typeface="Calibri"/>
                <a:sym typeface="Calibri"/>
              </a:endParaRPr>
            </a:p>
          </p:txBody>
        </p:sp>
        <p:sp>
          <p:nvSpPr>
            <p:cNvPr id="331" name="Google Shape;331;p13"/>
            <p:cNvSpPr/>
            <p:nvPr/>
          </p:nvSpPr>
          <p:spPr>
            <a:xfrm>
              <a:off x="561849" y="2785544"/>
              <a:ext cx="1031603" cy="1031603"/>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604498" y="4126844"/>
              <a:ext cx="10931671" cy="825282"/>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txBox="1"/>
            <p:nvPr/>
          </p:nvSpPr>
          <p:spPr>
            <a:xfrm>
              <a:off x="604498" y="4126844"/>
              <a:ext cx="10931671" cy="825282"/>
            </a:xfrm>
            <a:prstGeom prst="rect">
              <a:avLst/>
            </a:prstGeom>
            <a:noFill/>
            <a:ln>
              <a:noFill/>
            </a:ln>
          </p:spPr>
          <p:txBody>
            <a:bodyPr spcFirstLastPara="1" wrap="square" lIns="655050" tIns="91425" rIns="91425" bIns="91425" anchor="ctr" anchorCtr="0">
              <a:noAutofit/>
            </a:bodyPr>
            <a:lstStyle/>
            <a:p>
              <a:pPr marL="0" marR="0" lvl="0" indent="0" algn="l" rtl="0">
                <a:lnSpc>
                  <a:spcPct val="90000"/>
                </a:lnSpc>
                <a:spcBef>
                  <a:spcPts val="0"/>
                </a:spcBef>
                <a:spcAft>
                  <a:spcPts val="0"/>
                </a:spcAft>
                <a:buClr>
                  <a:schemeClr val="lt1"/>
                </a:buClr>
                <a:buSzPts val="3600"/>
                <a:buFont typeface="Noto Sans Symbols"/>
                <a:buNone/>
              </a:pPr>
              <a:r>
                <a:rPr lang="en-US" sz="3600">
                  <a:solidFill>
                    <a:schemeClr val="lt1"/>
                  </a:solidFill>
                  <a:latin typeface="Calibri"/>
                  <a:ea typeface="Calibri"/>
                  <a:cs typeface="Calibri"/>
                  <a:sym typeface="Calibri"/>
                </a:rPr>
                <a:t>improving the workplace climate</a:t>
              </a:r>
              <a:endParaRPr/>
            </a:p>
          </p:txBody>
        </p:sp>
        <p:sp>
          <p:nvSpPr>
            <p:cNvPr id="334" name="Google Shape;334;p13"/>
            <p:cNvSpPr/>
            <p:nvPr/>
          </p:nvSpPr>
          <p:spPr>
            <a:xfrm>
              <a:off x="88696" y="4023683"/>
              <a:ext cx="1031603" cy="1031603"/>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pic>
        <p:nvPicPr>
          <p:cNvPr id="339" name="Google Shape;339;p14" descr="Obsah obrázku osoba, muž&#10;&#10;Popis byl vytvořen automaticky"/>
          <p:cNvPicPr preferRelativeResize="0"/>
          <p:nvPr/>
        </p:nvPicPr>
        <p:blipFill rotWithShape="1">
          <a:blip r:embed="rId3">
            <a:alphaModFix/>
          </a:blip>
          <a:srcRect b="14449"/>
          <a:stretch/>
        </p:blipFill>
        <p:spPr>
          <a:xfrm>
            <a:off x="20" y="10"/>
            <a:ext cx="12191980" cy="6857990"/>
          </a:xfrm>
          <a:prstGeom prst="rect">
            <a:avLst/>
          </a:prstGeom>
          <a:noFill/>
          <a:ln>
            <a:noFill/>
          </a:ln>
        </p:spPr>
      </p:pic>
      <p:sp>
        <p:nvSpPr>
          <p:cNvPr id="340" name="Google Shape;340;p14"/>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cap="none">
              <a:solidFill>
                <a:schemeClr val="dk1"/>
              </a:solidFill>
              <a:latin typeface="Calibri"/>
              <a:ea typeface="Calibri"/>
              <a:cs typeface="Calibri"/>
              <a:sym typeface="Calibri"/>
            </a:endParaRPr>
          </a:p>
        </p:txBody>
      </p:sp>
      <p:sp>
        <p:nvSpPr>
          <p:cNvPr id="341" name="Google Shape;341;p14"/>
          <p:cNvSpPr txBox="1">
            <a:spLocks noGrp="1"/>
          </p:cNvSpPr>
          <p:nvPr>
            <p:ph type="title"/>
          </p:nvPr>
        </p:nvSpPr>
        <p:spPr>
          <a:xfrm>
            <a:off x="8022021" y="3429000"/>
            <a:ext cx="3852041" cy="107870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t>Task 1</a:t>
            </a:r>
            <a:endParaRPr/>
          </a:p>
        </p:txBody>
      </p:sp>
      <p:sp>
        <p:nvSpPr>
          <p:cNvPr id="342" name="Google Shape;342;p14"/>
          <p:cNvSpPr txBox="1">
            <a:spLocks noGrp="1"/>
          </p:cNvSpPr>
          <p:nvPr>
            <p:ph type="body" idx="1"/>
          </p:nvPr>
        </p:nvSpPr>
        <p:spPr>
          <a:xfrm>
            <a:off x="7782910" y="5242675"/>
            <a:ext cx="4330262" cy="6832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2400"/>
              <a:t>As a team, discuss if anyone has personally encountered secondary prevention of workplace violence?</a:t>
            </a:r>
            <a:endParaRPr/>
          </a:p>
        </p:txBody>
      </p:sp>
      <p:cxnSp>
        <p:nvCxnSpPr>
          <p:cNvPr id="343" name="Google Shape;343;p14"/>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
        <p:nvSpPr>
          <p:cNvPr id="344" name="Google Shape;344;p14"/>
          <p:cNvSpPr txBox="1"/>
          <p:nvPr/>
        </p:nvSpPr>
        <p:spPr>
          <a:xfrm>
            <a:off x="8022021" y="4045091"/>
            <a:ext cx="3852041" cy="107870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pic>
        <p:nvPicPr>
          <p:cNvPr id="349" name="Google Shape;349;p15" descr="Obsah obrázku interiér, zeď, žena, osoba&#10;&#10;Popis byl vytvořen automaticky"/>
          <p:cNvPicPr preferRelativeResize="0"/>
          <p:nvPr/>
        </p:nvPicPr>
        <p:blipFill rotWithShape="1">
          <a:blip r:embed="rId3">
            <a:alphaModFix/>
          </a:blip>
          <a:srcRect t="14351" r="9091" b="9039"/>
          <a:stretch/>
        </p:blipFill>
        <p:spPr>
          <a:xfrm>
            <a:off x="-1" y="10"/>
            <a:ext cx="12192000" cy="6857990"/>
          </a:xfrm>
          <a:prstGeom prst="rect">
            <a:avLst/>
          </a:prstGeom>
          <a:noFill/>
          <a:ln>
            <a:noFill/>
          </a:ln>
        </p:spPr>
      </p:pic>
      <p:sp>
        <p:nvSpPr>
          <p:cNvPr id="350" name="Google Shape;350;p15"/>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15"/>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2" name="Google Shape;352;p15"/>
          <p:cNvSpPr txBox="1">
            <a:spLocks noGrp="1"/>
          </p:cNvSpPr>
          <p:nvPr>
            <p:ph type="title"/>
          </p:nvPr>
        </p:nvSpPr>
        <p:spPr>
          <a:xfrm>
            <a:off x="1465006" y="126187"/>
            <a:ext cx="3308550"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sz="6000"/>
              <a:t>Task 2</a:t>
            </a:r>
            <a:endParaRPr/>
          </a:p>
        </p:txBody>
      </p:sp>
      <p:sp>
        <p:nvSpPr>
          <p:cNvPr id="353" name="Google Shape;353;p15"/>
          <p:cNvSpPr txBox="1">
            <a:spLocks noGrp="1"/>
          </p:cNvSpPr>
          <p:nvPr>
            <p:ph type="body" idx="1"/>
          </p:nvPr>
        </p:nvSpPr>
        <p:spPr>
          <a:xfrm>
            <a:off x="520242" y="1774372"/>
            <a:ext cx="4062642" cy="275408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2400"/>
              <a:t>Based on the mentioned information, suggest what such secondary prevention should look like, how it should be applied, what the company should focus on in this area.</a:t>
            </a:r>
            <a:endParaRPr sz="2400"/>
          </a:p>
        </p:txBody>
      </p:sp>
      <p:sp>
        <p:nvSpPr>
          <p:cNvPr id="354" name="Google Shape;354;p15"/>
          <p:cNvSpPr txBox="1"/>
          <p:nvPr/>
        </p:nvSpPr>
        <p:spPr>
          <a:xfrm>
            <a:off x="520242" y="588925"/>
            <a:ext cx="3852041" cy="107870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0" name="Google Shape;360;p16"/>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1" name="Google Shape;361;p16"/>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2" name="Google Shape;362;p16"/>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3" name="Google Shape;363;p16"/>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4" name="Google Shape;364;p16"/>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5" name="Google Shape;365;p16"/>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6" name="Google Shape;366;p16"/>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References</a:t>
            </a:r>
            <a:endParaRPr sz="3600" b="1">
              <a:solidFill>
                <a:schemeClr val="dk2"/>
              </a:solidFill>
            </a:endParaRPr>
          </a:p>
        </p:txBody>
      </p:sp>
      <p:sp>
        <p:nvSpPr>
          <p:cNvPr id="367" name="Google Shape;367;p16"/>
          <p:cNvSpPr txBox="1"/>
          <p:nvPr/>
        </p:nvSpPr>
        <p:spPr>
          <a:xfrm>
            <a:off x="480647" y="1153788"/>
            <a:ext cx="11493639" cy="537724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ARMSTRONG, M., 2007.  </a:t>
            </a:r>
            <a:r>
              <a:rPr lang="en-US" sz="1200" i="1">
                <a:solidFill>
                  <a:srgbClr val="000000"/>
                </a:solidFill>
                <a:highlight>
                  <a:srgbClr val="FFFFFF"/>
                </a:highlight>
                <a:latin typeface="Calibri"/>
                <a:ea typeface="Calibri"/>
                <a:cs typeface="Calibri"/>
                <a:sym typeface="Calibri"/>
              </a:rPr>
              <a:t>Řízení lidských zdrojů: nejnovější trendy a postupy : 10. vydání</a:t>
            </a:r>
            <a:r>
              <a:rPr lang="en-US" sz="1200">
                <a:solidFill>
                  <a:srgbClr val="000000"/>
                </a:solidFill>
                <a:highlight>
                  <a:srgbClr val="FFFFFF"/>
                </a:highlight>
                <a:latin typeface="Calibri"/>
                <a:ea typeface="Calibri"/>
                <a:cs typeface="Calibri"/>
                <a:sym typeface="Calibri"/>
              </a:rPr>
              <a:t>. 1. vyd. Praha: Grada. </a:t>
            </a:r>
            <a:r>
              <a:rPr lang="en-US" sz="1200" u="sng" strike="noStrike">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ISBN</a:t>
            </a:r>
            <a:r>
              <a:rPr lang="en-US" sz="1200">
                <a:solidFill>
                  <a:srgbClr val="000000"/>
                </a:solidFill>
                <a:highlight>
                  <a:srgbClr val="FFFFFF"/>
                </a:highlight>
                <a:latin typeface="Calibri"/>
                <a:ea typeface="Calibri"/>
                <a:cs typeface="Calibri"/>
                <a:sym typeface="Calibri"/>
              </a:rPr>
              <a:t> </a:t>
            </a:r>
            <a:r>
              <a:rPr lang="en-US" sz="1200" u="sng" strike="noStrike">
                <a:solidFill>
                  <a:srgbClr val="000000"/>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978-80-247-1407-3</a:t>
            </a:r>
            <a:r>
              <a:rPr lang="en-US"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ATTEBYOVÁ S., 2021. Proč je zásadní vytvářet dobrou týmovou dynamiku na pracovišti? . [online] [vid. 2022-15-08]. Dostupné z: </a:t>
            </a:r>
            <a:r>
              <a:rPr lang="en-US" sz="120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https://www.callbridge.com/cs/blog/good-team-dynamics-is-essential-in-the-workplace/</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lang="en-US" sz="1200" u="sng" strike="noStrik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CRDR spol. s.r.o., 2022.</a:t>
            </a:r>
            <a:r>
              <a:rPr lang="en-US" sz="1200" i="1">
                <a:solidFill>
                  <a:srgbClr val="000000"/>
                </a:solidFill>
                <a:highlight>
                  <a:srgbClr val="FFFFFF"/>
                </a:highlight>
                <a:latin typeface="Calibri"/>
                <a:ea typeface="Calibri"/>
                <a:cs typeface="Calibri"/>
                <a:sym typeface="Calibri"/>
              </a:rPr>
              <a:t> Slovník pojmů z oblasti BOZP a PO. </a:t>
            </a:r>
            <a:r>
              <a:rPr lang="en-US" sz="1200">
                <a:solidFill>
                  <a:srgbClr val="000000"/>
                </a:solidFill>
                <a:latin typeface="Calibri"/>
                <a:ea typeface="Calibri"/>
                <a:cs typeface="Calibri"/>
                <a:sym typeface="Calibri"/>
              </a:rPr>
              <a:t>[online] [vid. 2022-15-08]. Dostupné z: </a:t>
            </a:r>
            <a:r>
              <a:rPr lang="en-US" sz="1200" u="sng" strike="noStrik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https://www.bozp.cz/slovnik-pojmu/skoleni-bozp/</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ČERNÝ, M., 2010. </a:t>
            </a:r>
            <a:r>
              <a:rPr lang="en-US" sz="1200" i="1">
                <a:solidFill>
                  <a:srgbClr val="000000"/>
                </a:solidFill>
                <a:latin typeface="Calibri"/>
                <a:ea typeface="Calibri"/>
                <a:cs typeface="Calibri"/>
                <a:sym typeface="Calibri"/>
              </a:rPr>
              <a:t>Základní úrovně provádění primární prevence</a:t>
            </a:r>
            <a:r>
              <a:rPr lang="en-US"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DI MARTINO, V., HOEL, H., AND COOPER, C. L.</a:t>
            </a:r>
            <a:r>
              <a:rPr lang="en-US" sz="1200" i="1">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EDELMAN, L., ERLANGER, H. AND LANDE, J</a:t>
            </a:r>
            <a:r>
              <a:rPr lang="en-US" sz="1200" i="1">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EIB, 2018. </a:t>
            </a:r>
            <a:r>
              <a:rPr lang="en-US" sz="1200" i="1">
                <a:solidFill>
                  <a:srgbClr val="000000"/>
                </a:solidFill>
                <a:latin typeface="Calibri"/>
                <a:ea typeface="Calibri"/>
                <a:cs typeface="Calibri"/>
                <a:sym typeface="Calibri"/>
              </a:rPr>
              <a:t>Zásady mechanismu pro vyřizování stížností</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E.ON, 2015. </a:t>
            </a:r>
            <a:r>
              <a:rPr lang="en-US" sz="1200" i="1">
                <a:solidFill>
                  <a:srgbClr val="000000"/>
                </a:solidFill>
                <a:latin typeface="Calibri"/>
                <a:ea typeface="Calibri"/>
                <a:cs typeface="Calibri"/>
                <a:sym typeface="Calibri"/>
              </a:rPr>
              <a:t>Formulace politiky společnosti RU Česká republika v oblasti bezpečnosti práce, ochrany zdraví a životního prostředí</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HOBSON, J.S.P</a:t>
            </a:r>
            <a:r>
              <a:rPr lang="en-US" sz="1200" i="1">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HOEL H., AND EINARSEN, S</a:t>
            </a:r>
            <a:r>
              <a:rPr lang="en-US" sz="1200" i="1">
                <a:solidFill>
                  <a:srgbClr val="000000"/>
                </a:solidFill>
                <a:highlight>
                  <a:srgbClr val="FFFFFF"/>
                </a:highlight>
                <a:latin typeface="Calibri"/>
                <a:ea typeface="Calibri"/>
                <a:cs typeface="Calibri"/>
                <a:sym typeface="Calibri"/>
              </a:rPr>
              <a:t>. (2003): Violence at work in hotels, catering and tourism, available at: </a:t>
            </a:r>
            <a:r>
              <a:rPr lang="en-US" sz="1200" i="1" u="sng" strike="noStrike">
                <a:solidFill>
                  <a:srgbClr val="000000"/>
                </a:solidFill>
                <a:highlight>
                  <a:srgbClr val="FFFFFF"/>
                </a:highlight>
                <a:latin typeface="Calibri"/>
                <a:ea typeface="Calibri"/>
                <a:cs typeface="Calibri"/>
                <a:sym typeface="Calibri"/>
                <a:hlinkClick r:id="rId10">
                  <a:extLst>
                    <a:ext uri="{A12FA001-AC4F-418D-AE19-62706E023703}">
                      <ahyp:hlinkClr xmlns:ahyp="http://schemas.microsoft.com/office/drawing/2018/hyperlinkcolor" val="tx"/>
                    </a:ext>
                  </a:extLst>
                </a:hlinkClick>
              </a:rPr>
              <a:t>http://www.oit.org/wcmsp5/groups/public/@ed_dialogue/@sector/documents/publication/wcms_161998.pdf</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HOFFMAN, E</a:t>
            </a:r>
            <a:r>
              <a:rPr lang="en-US" sz="1200" i="1">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KOŽENÁ J., 2009. </a:t>
            </a:r>
            <a:r>
              <a:rPr lang="en-US" sz="1200" i="1">
                <a:solidFill>
                  <a:srgbClr val="000000"/>
                </a:solidFill>
                <a:highlight>
                  <a:srgbClr val="FFFFFF"/>
                </a:highlight>
                <a:latin typeface="Calibri"/>
                <a:ea typeface="Calibri"/>
                <a:cs typeface="Calibri"/>
                <a:sym typeface="Calibri"/>
              </a:rPr>
              <a:t>Externí komunikace vytváří obraz vaší firmy v očích veřejnosti i médií. </a:t>
            </a:r>
            <a:r>
              <a:rPr lang="en-US" sz="1200">
                <a:solidFill>
                  <a:srgbClr val="000000"/>
                </a:solidFill>
                <a:latin typeface="Calibri"/>
                <a:ea typeface="Calibri"/>
                <a:cs typeface="Calibri"/>
                <a:sym typeface="Calibri"/>
              </a:rPr>
              <a:t>[online] [vid. 2022-15-08]. Dostupné z:</a:t>
            </a:r>
            <a:r>
              <a:rPr lang="en-US" sz="1200">
                <a:solidFill>
                  <a:srgbClr val="000000"/>
                </a:solidFill>
                <a:highlight>
                  <a:srgbClr val="FFFFFF"/>
                </a:highlight>
                <a:latin typeface="Calibri"/>
                <a:ea typeface="Calibri"/>
                <a:cs typeface="Calibri"/>
                <a:sym typeface="Calibri"/>
              </a:rPr>
              <a:t> </a:t>
            </a:r>
            <a:r>
              <a:rPr lang="en-US" sz="1200" u="sng" strike="noStrike">
                <a:solidFill>
                  <a:srgbClr val="000000"/>
                </a:solidFill>
                <a:highlight>
                  <a:srgbClr val="FFFFFF"/>
                </a:highlight>
                <a:latin typeface="Calibri"/>
                <a:ea typeface="Calibri"/>
                <a:cs typeface="Calibri"/>
                <a:sym typeface="Calibri"/>
                <a:hlinkClick r:id="rId11">
                  <a:extLst>
                    <a:ext uri="{A12FA001-AC4F-418D-AE19-62706E023703}">
                      <ahyp:hlinkClr xmlns:ahyp="http://schemas.microsoft.com/office/drawing/2018/hyperlinkcolo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3" name="Google Shape;373;p17"/>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4" name="Google Shape;374;p17"/>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5" name="Google Shape;375;p17"/>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6" name="Google Shape;376;p17"/>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7" name="Google Shape;377;p17"/>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8" name="Google Shape;378;p17"/>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9" name="Google Shape;379;p17"/>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References</a:t>
            </a:r>
            <a:endParaRPr sz="3600" b="1">
              <a:solidFill>
                <a:schemeClr val="dk2"/>
              </a:solidFill>
            </a:endParaRPr>
          </a:p>
        </p:txBody>
      </p:sp>
      <p:sp>
        <p:nvSpPr>
          <p:cNvPr id="380" name="Google Shape;380;p17"/>
          <p:cNvSpPr txBox="1"/>
          <p:nvPr/>
        </p:nvSpPr>
        <p:spPr>
          <a:xfrm>
            <a:off x="480647" y="1155600"/>
            <a:ext cx="11493639" cy="504612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LIEBMANN, M.</a:t>
            </a:r>
            <a:r>
              <a:rPr lang="en-US" sz="1200" i="1">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MICELI, M., NEAR, J., AND MOREHEAD, DWORKIN T</a:t>
            </a:r>
            <a:r>
              <a:rPr lang="en-US" sz="1200" i="1">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MIOVSKÝ, M., SKÁCELOVÁ, L., ZAPLETALOVÁ, J., NOVÁK, P. 2010. </a:t>
            </a:r>
            <a:r>
              <a:rPr lang="en-US" sz="1200" i="1">
                <a:solidFill>
                  <a:srgbClr val="000000"/>
                </a:solidFill>
                <a:latin typeface="Calibri"/>
                <a:ea typeface="Calibri"/>
                <a:cs typeface="Calibri"/>
                <a:sym typeface="Calibri"/>
              </a:rPr>
              <a:t>Primární prevence rizikového chování ve školství</a:t>
            </a:r>
            <a:r>
              <a:rPr lang="en-US"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MŠMT, 2005. </a:t>
            </a:r>
            <a:r>
              <a:rPr lang="en-US" sz="1200" i="1">
                <a:solidFill>
                  <a:srgbClr val="000000"/>
                </a:solidFill>
                <a:latin typeface="Calibri"/>
                <a:ea typeface="Calibri"/>
                <a:cs typeface="Calibri"/>
                <a:sym typeface="Calibri"/>
              </a:rPr>
              <a:t>Standardy odborné způsobilosti poskytovatelů programů primární prevence užívání návykových látek.</a:t>
            </a:r>
            <a:r>
              <a:rPr lang="en-US" sz="1200">
                <a:solidFill>
                  <a:srgbClr val="000000"/>
                </a:solidFill>
                <a:latin typeface="Calibri"/>
                <a:ea typeface="Calibri"/>
                <a:cs typeface="Calibri"/>
                <a:sym typeface="Calibri"/>
              </a:rPr>
              <a:t> Praha: MŠMT.</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MŠMT, 2010. </a:t>
            </a:r>
            <a:r>
              <a:rPr lang="en-US" sz="1200" i="1">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OPPENHEIMER, A</a:t>
            </a:r>
            <a:r>
              <a:rPr lang="en-US" sz="1200" i="1">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PLAMÍNEK, J., 2010. </a:t>
            </a:r>
            <a:r>
              <a:rPr lang="en-US" sz="1200" i="1">
                <a:solidFill>
                  <a:srgbClr val="000000"/>
                </a:solidFill>
                <a:latin typeface="Calibri"/>
                <a:ea typeface="Calibri"/>
                <a:cs typeface="Calibri"/>
                <a:sym typeface="Calibri"/>
              </a:rPr>
              <a:t>Tajemství motivace: jak zařídit, aby pro vás lidé rádi pracovali</a:t>
            </a:r>
            <a:r>
              <a:rPr lang="en-US" sz="1200">
                <a:solidFill>
                  <a:srgbClr val="000000"/>
                </a:solidFill>
                <a:latin typeface="Calibri"/>
                <a:ea typeface="Calibri"/>
                <a:cs typeface="Calibri"/>
                <a:sym typeface="Calibri"/>
              </a:rPr>
              <a:t>. 2., dopl. vyd. Praha: Grada. ISBN 9788024734477</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RAYNER, C., HOEL, H. AND COOPER, C.L</a:t>
            </a:r>
            <a:r>
              <a:rPr lang="en-US" sz="1200" i="1">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SALIN, D</a:t>
            </a:r>
            <a:r>
              <a:rPr lang="en-US" sz="1200" i="1">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SCHEU L., 2021</a:t>
            </a:r>
            <a:r>
              <a:rPr lang="en-US" sz="1200" i="1">
                <a:solidFill>
                  <a:srgbClr val="000000"/>
                </a:solidFill>
                <a:latin typeface="Calibri"/>
                <a:ea typeface="Calibri"/>
                <a:cs typeface="Calibri"/>
                <a:sym typeface="Calibri"/>
              </a:rPr>
              <a:t>. Násilí na pracovišti: peer pracovník jako možná cesta ochrany zaměstnanců?</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SMITHSON, L., 2006. An infographic depiction of all things motivation in the workplace. </a:t>
            </a:r>
            <a:r>
              <a:rPr lang="en-US" sz="1200" i="1">
                <a:solidFill>
                  <a:srgbClr val="000000"/>
                </a:solidFill>
                <a:latin typeface="Calibri"/>
                <a:ea typeface="Calibri"/>
                <a:cs typeface="Calibri"/>
                <a:sym typeface="Calibri"/>
              </a:rPr>
              <a:t>IncBlot.</a:t>
            </a:r>
            <a:r>
              <a:rPr lang="en-US" sz="1200">
                <a:solidFill>
                  <a:srgbClr val="000000"/>
                </a:solidFill>
                <a:latin typeface="Calibri"/>
                <a:ea typeface="Calibri"/>
                <a:cs typeface="Calibri"/>
                <a:sym typeface="Calibri"/>
              </a:rPr>
              <a:t> [online] [vid. 2022-05-05]. Dostupné z: </a:t>
            </a:r>
            <a:r>
              <a:rPr lang="en-US" sz="120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https://visual.ly/community/Infographics/business/incblot-motivation-infographic</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ŠNAJDR I., 2013. </a:t>
            </a:r>
            <a:r>
              <a:rPr lang="en-US" sz="1200" i="1">
                <a:solidFill>
                  <a:srgbClr val="000000"/>
                </a:solidFill>
                <a:latin typeface="Calibri"/>
                <a:ea typeface="Calibri"/>
                <a:cs typeface="Calibri"/>
                <a:sym typeface="Calibri"/>
              </a:rPr>
              <a:t>Svizí, strategií a polotikou</a:t>
            </a:r>
            <a:r>
              <a:rPr lang="en-US" sz="1200">
                <a:solidFill>
                  <a:srgbClr val="000000"/>
                </a:solidFill>
                <a:latin typeface="Calibri"/>
                <a:ea typeface="Calibri"/>
                <a:cs typeface="Calibri"/>
                <a:sym typeface="Calibri"/>
              </a:rPr>
              <a:t>. [online] [vid. 2022-15-08]. Dostupné z: </a:t>
            </a:r>
            <a:r>
              <a:rPr lang="en-US" sz="12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https://www.snajdr.com/jak-pracujeme/s-vizi-strategii-a-politikou/</a:t>
            </a:r>
            <a:endParaRPr sz="1200">
              <a:solidFill>
                <a:schemeClr val="dk1"/>
              </a:solidFill>
              <a:latin typeface="Calibri"/>
              <a:ea typeface="Calibri"/>
              <a:cs typeface="Calibri"/>
              <a:sym typeface="Calibri"/>
            </a:endParaRPr>
          </a:p>
          <a:p>
            <a:pPr marL="0" marR="0" lvl="0" indent="0" algn="just" rtl="0">
              <a:lnSpc>
                <a:spcPct val="107000"/>
              </a:lnSpc>
              <a:spcBef>
                <a:spcPts val="1500"/>
              </a:spcBef>
              <a:spcAft>
                <a:spcPts val="0"/>
              </a:spcAft>
              <a:buNone/>
            </a:pPr>
            <a:r>
              <a:rPr lang="en-US" sz="1200">
                <a:solidFill>
                  <a:srgbClr val="000000"/>
                </a:solidFill>
                <a:highlight>
                  <a:srgbClr val="FFFFFF"/>
                </a:highlight>
                <a:latin typeface="Calibri"/>
                <a:ea typeface="Calibri"/>
                <a:cs typeface="Calibri"/>
                <a:sym typeface="Calibri"/>
              </a:rPr>
              <a:t>WALKER, B. AND HAMILTON, R. T.</a:t>
            </a:r>
            <a:r>
              <a:rPr lang="en-US" sz="1200" i="1">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pic>
        <p:nvPicPr>
          <p:cNvPr id="385" name="Google Shape;385;p18"/>
          <p:cNvPicPr preferRelativeResize="0"/>
          <p:nvPr/>
        </p:nvPicPr>
        <p:blipFill rotWithShape="1">
          <a:blip r:embed="rId3">
            <a:alphaModFix/>
          </a:blip>
          <a:srcRect b="15730"/>
          <a:stretch/>
        </p:blipFill>
        <p:spPr>
          <a:xfrm>
            <a:off x="20" y="10"/>
            <a:ext cx="12191980" cy="6857990"/>
          </a:xfrm>
          <a:prstGeom prst="rect">
            <a:avLst/>
          </a:prstGeom>
          <a:noFill/>
          <a:ln>
            <a:noFill/>
          </a:ln>
        </p:spPr>
      </p:pic>
      <p:sp>
        <p:nvSpPr>
          <p:cNvPr id="386" name="Google Shape;386;p18"/>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8"/>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Thank you for your attention</a:t>
            </a:r>
            <a:endParaRPr sz="3600">
              <a:solidFill>
                <a:srgbClr val="262626"/>
              </a:solidFill>
            </a:endParaRPr>
          </a:p>
        </p:txBody>
      </p:sp>
      <p:cxnSp>
        <p:nvCxnSpPr>
          <p:cNvPr id="388" name="Google Shape;388;p18"/>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389" name="Google Shape;389;p18"/>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19"/>
          <p:cNvPicPr preferRelativeResize="0"/>
          <p:nvPr/>
        </p:nvPicPr>
        <p:blipFill rotWithShape="1">
          <a:blip r:embed="rId3">
            <a:alphaModFix/>
          </a:blip>
          <a:srcRect/>
          <a:stretch/>
        </p:blipFill>
        <p:spPr>
          <a:xfrm>
            <a:off x="-413" y="4071129"/>
            <a:ext cx="943107" cy="2095792"/>
          </a:xfrm>
          <a:prstGeom prst="rect">
            <a:avLst/>
          </a:prstGeom>
          <a:noFill/>
          <a:ln>
            <a:noFill/>
          </a:ln>
        </p:spPr>
      </p:pic>
      <p:sp>
        <p:nvSpPr>
          <p:cNvPr id="395" name="Google Shape;395;p19"/>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Project partners</a:t>
            </a:r>
            <a:endParaRPr sz="3600" b="1">
              <a:solidFill>
                <a:schemeClr val="dk2"/>
              </a:solidFill>
            </a:endParaRPr>
          </a:p>
        </p:txBody>
      </p:sp>
      <p:sp>
        <p:nvSpPr>
          <p:cNvPr id="396" name="Google Shape;39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97" name="Google Shape;397;p19"/>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6789B9"/>
                </a:solidFill>
                <a:latin typeface="Calibri"/>
                <a:ea typeface="Calibri"/>
                <a:cs typeface="Calibri"/>
                <a:sym typeface="Calibri"/>
              </a:rPr>
              <a:t>https://www.weedout.eu/</a:t>
            </a:r>
            <a:endParaRPr/>
          </a:p>
        </p:txBody>
      </p:sp>
      <p:pic>
        <p:nvPicPr>
          <p:cNvPr id="398" name="Google Shape;398;p19"/>
          <p:cNvPicPr preferRelativeResize="0"/>
          <p:nvPr/>
        </p:nvPicPr>
        <p:blipFill rotWithShape="1">
          <a:blip r:embed="rId4">
            <a:alphaModFix/>
          </a:blip>
          <a:srcRect/>
          <a:stretch/>
        </p:blipFill>
        <p:spPr>
          <a:xfrm>
            <a:off x="553626" y="1168801"/>
            <a:ext cx="3287809" cy="705343"/>
          </a:xfrm>
          <a:prstGeom prst="rect">
            <a:avLst/>
          </a:prstGeom>
          <a:noFill/>
          <a:ln>
            <a:noFill/>
          </a:ln>
        </p:spPr>
      </p:pic>
      <p:sp>
        <p:nvSpPr>
          <p:cNvPr id="399" name="Google Shape;399;p19"/>
          <p:cNvSpPr txBox="1"/>
          <p:nvPr/>
        </p:nvSpPr>
        <p:spPr>
          <a:xfrm>
            <a:off x="317929" y="2041725"/>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Czech University of Life Sciences Prague</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Czech Republic</a:t>
            </a:r>
            <a:endParaRPr sz="1400">
              <a:solidFill>
                <a:schemeClr val="dk1"/>
              </a:solidFill>
              <a:latin typeface="Arial"/>
              <a:ea typeface="Arial"/>
              <a:cs typeface="Arial"/>
              <a:sym typeface="Arial"/>
            </a:endParaRPr>
          </a:p>
        </p:txBody>
      </p:sp>
      <p:pic>
        <p:nvPicPr>
          <p:cNvPr id="400" name="Google Shape;400;p19"/>
          <p:cNvPicPr preferRelativeResize="0"/>
          <p:nvPr/>
        </p:nvPicPr>
        <p:blipFill rotWithShape="1">
          <a:blip r:embed="rId6">
            <a:alphaModFix/>
          </a:blip>
          <a:srcRect/>
          <a:stretch/>
        </p:blipFill>
        <p:spPr>
          <a:xfrm>
            <a:off x="5465518" y="4289441"/>
            <a:ext cx="1260963" cy="1173800"/>
          </a:xfrm>
          <a:prstGeom prst="rect">
            <a:avLst/>
          </a:prstGeom>
          <a:noFill/>
          <a:ln>
            <a:noFill/>
          </a:ln>
        </p:spPr>
      </p:pic>
      <p:sp>
        <p:nvSpPr>
          <p:cNvPr id="401" name="Google Shape;401;p19"/>
          <p:cNvSpPr txBox="1"/>
          <p:nvPr/>
        </p:nvSpPr>
        <p:spPr>
          <a:xfrm>
            <a:off x="4354142"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Pancyprian Association of Hotel Managers</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Cyprus</a:t>
            </a:r>
            <a:endParaRPr sz="1400">
              <a:solidFill>
                <a:schemeClr val="dk1"/>
              </a:solidFill>
              <a:latin typeface="Arial"/>
              <a:ea typeface="Arial"/>
              <a:cs typeface="Arial"/>
              <a:sym typeface="Arial"/>
            </a:endParaRPr>
          </a:p>
        </p:txBody>
      </p:sp>
      <p:pic>
        <p:nvPicPr>
          <p:cNvPr id="402" name="Google Shape;402;p19"/>
          <p:cNvPicPr preferRelativeResize="0"/>
          <p:nvPr/>
        </p:nvPicPr>
        <p:blipFill rotWithShape="1">
          <a:blip r:embed="rId7">
            <a:alphaModFix/>
          </a:blip>
          <a:srcRect/>
          <a:stretch/>
        </p:blipFill>
        <p:spPr>
          <a:xfrm>
            <a:off x="9630503" y="4572529"/>
            <a:ext cx="1892143" cy="1071172"/>
          </a:xfrm>
          <a:prstGeom prst="rect">
            <a:avLst/>
          </a:prstGeom>
          <a:noFill/>
          <a:ln>
            <a:noFill/>
          </a:ln>
        </p:spPr>
      </p:pic>
      <p:sp>
        <p:nvSpPr>
          <p:cNvPr id="403" name="Google Shape;403;p19"/>
          <p:cNvSpPr txBox="1"/>
          <p:nvPr/>
        </p:nvSpPr>
        <p:spPr>
          <a:xfrm>
            <a:off x="8669433"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Beneke &amp; Prinzhorn GmbH</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Germany</a:t>
            </a:r>
            <a:endParaRPr sz="1400">
              <a:solidFill>
                <a:schemeClr val="dk1"/>
              </a:solidFill>
              <a:latin typeface="Arial"/>
              <a:ea typeface="Arial"/>
              <a:cs typeface="Arial"/>
              <a:sym typeface="Arial"/>
            </a:endParaRPr>
          </a:p>
        </p:txBody>
      </p:sp>
      <p:pic>
        <p:nvPicPr>
          <p:cNvPr id="404" name="Google Shape;404;p19"/>
          <p:cNvPicPr preferRelativeResize="0"/>
          <p:nvPr/>
        </p:nvPicPr>
        <p:blipFill rotWithShape="1">
          <a:blip r:embed="rId9">
            <a:alphaModFix/>
          </a:blip>
          <a:srcRect/>
          <a:stretch/>
        </p:blipFill>
        <p:spPr>
          <a:xfrm>
            <a:off x="2726027" y="2861570"/>
            <a:ext cx="2812367" cy="911671"/>
          </a:xfrm>
          <a:prstGeom prst="rect">
            <a:avLst/>
          </a:prstGeom>
          <a:noFill/>
          <a:ln>
            <a:noFill/>
          </a:ln>
        </p:spPr>
      </p:pic>
      <p:sp>
        <p:nvSpPr>
          <p:cNvPr id="405" name="Google Shape;405;p19"/>
          <p:cNvSpPr txBox="1"/>
          <p:nvPr/>
        </p:nvSpPr>
        <p:spPr>
          <a:xfrm>
            <a:off x="2054203" y="3868974"/>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DIAS</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Greece</a:t>
            </a:r>
            <a:endParaRPr sz="1400">
              <a:solidFill>
                <a:schemeClr val="dk1"/>
              </a:solidFill>
              <a:latin typeface="Arial"/>
              <a:ea typeface="Arial"/>
              <a:cs typeface="Arial"/>
              <a:sym typeface="Arial"/>
            </a:endParaRPr>
          </a:p>
        </p:txBody>
      </p:sp>
      <p:pic>
        <p:nvPicPr>
          <p:cNvPr id="406" name="Google Shape;406;p19"/>
          <p:cNvPicPr preferRelativeResize="0"/>
          <p:nvPr/>
        </p:nvPicPr>
        <p:blipFill rotWithShape="1">
          <a:blip r:embed="rId11">
            <a:alphaModFix/>
          </a:blip>
          <a:srcRect/>
          <a:stretch/>
        </p:blipFill>
        <p:spPr>
          <a:xfrm>
            <a:off x="7044806" y="792234"/>
            <a:ext cx="1305761" cy="1736012"/>
          </a:xfrm>
          <a:prstGeom prst="rect">
            <a:avLst/>
          </a:prstGeom>
          <a:noFill/>
          <a:ln>
            <a:noFill/>
          </a:ln>
        </p:spPr>
      </p:pic>
      <p:sp>
        <p:nvSpPr>
          <p:cNvPr id="407" name="Google Shape;407;p19"/>
          <p:cNvSpPr txBox="1"/>
          <p:nvPr/>
        </p:nvSpPr>
        <p:spPr>
          <a:xfrm>
            <a:off x="7254945" y="1262580"/>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DEKAPLUS</a:t>
            </a:r>
            <a:endParaRPr sz="1400" b="0">
              <a:solidFill>
                <a:schemeClr val="dk1"/>
              </a:solidFill>
              <a:latin typeface="Arial"/>
              <a:ea typeface="Arial"/>
              <a:cs typeface="Arial"/>
              <a:sym typeface="Arial"/>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Cyprus</a:t>
            </a:r>
            <a:endParaRPr/>
          </a:p>
        </p:txBody>
      </p:sp>
      <p:pic>
        <p:nvPicPr>
          <p:cNvPr id="408" name="Google Shape;408;p19"/>
          <p:cNvPicPr preferRelativeResize="0"/>
          <p:nvPr/>
        </p:nvPicPr>
        <p:blipFill rotWithShape="1">
          <a:blip r:embed="rId13">
            <a:alphaModFix/>
          </a:blip>
          <a:srcRect/>
          <a:stretch/>
        </p:blipFill>
        <p:spPr>
          <a:xfrm>
            <a:off x="998828" y="4220814"/>
            <a:ext cx="1458341" cy="1377642"/>
          </a:xfrm>
          <a:prstGeom prst="rect">
            <a:avLst/>
          </a:prstGeom>
          <a:noFill/>
          <a:ln>
            <a:noFill/>
          </a:ln>
        </p:spPr>
      </p:pic>
      <p:sp>
        <p:nvSpPr>
          <p:cNvPr id="409" name="Google Shape;409;p19"/>
          <p:cNvSpPr txBox="1"/>
          <p:nvPr/>
        </p:nvSpPr>
        <p:spPr>
          <a:xfrm>
            <a:off x="-179143" y="5605224"/>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Social Innovation Fund</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Lithuania</a:t>
            </a:r>
            <a:endParaRPr sz="1400">
              <a:solidFill>
                <a:schemeClr val="dk1"/>
              </a:solidFill>
              <a:latin typeface="Arial"/>
              <a:ea typeface="Arial"/>
              <a:cs typeface="Arial"/>
              <a:sym typeface="Arial"/>
            </a:endParaRPr>
          </a:p>
        </p:txBody>
      </p:sp>
      <p:pic>
        <p:nvPicPr>
          <p:cNvPr id="410" name="Google Shape;410;p19"/>
          <p:cNvPicPr preferRelativeResize="0"/>
          <p:nvPr/>
        </p:nvPicPr>
        <p:blipFill rotWithShape="1">
          <a:blip r:embed="rId15">
            <a:alphaModFix/>
          </a:blip>
          <a:srcRect/>
          <a:stretch/>
        </p:blipFill>
        <p:spPr>
          <a:xfrm>
            <a:off x="6581478" y="2998053"/>
            <a:ext cx="3995095" cy="874398"/>
          </a:xfrm>
          <a:prstGeom prst="rect">
            <a:avLst/>
          </a:prstGeom>
          <a:noFill/>
          <a:ln>
            <a:noFill/>
          </a:ln>
        </p:spPr>
      </p:pic>
      <p:sp>
        <p:nvSpPr>
          <p:cNvPr id="411" name="Google Shape;411;p19"/>
          <p:cNvSpPr txBox="1"/>
          <p:nvPr/>
        </p:nvSpPr>
        <p:spPr>
          <a:xfrm>
            <a:off x="6762292" y="3933182"/>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OUT LOUD</a:t>
            </a:r>
            <a:endParaRPr sz="1400" b="0">
              <a:solidFill>
                <a:schemeClr val="dk1"/>
              </a:solidFill>
              <a:latin typeface="Arial"/>
              <a:ea typeface="Arial"/>
              <a:cs typeface="Arial"/>
              <a:sym typeface="Arial"/>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Latvia</a:t>
            </a:r>
            <a:endParaRPr sz="1400">
              <a:solidFill>
                <a:schemeClr val="dk1"/>
              </a:solidFill>
              <a:latin typeface="Arial"/>
              <a:ea typeface="Arial"/>
              <a:cs typeface="Arial"/>
              <a:sym typeface="Arial"/>
            </a:endParaRPr>
          </a:p>
        </p:txBody>
      </p:sp>
      <p:pic>
        <p:nvPicPr>
          <p:cNvPr id="412" name="Google Shape;412;p19"/>
          <p:cNvPicPr preferRelativeResize="0"/>
          <p:nvPr/>
        </p:nvPicPr>
        <p:blipFill rotWithShape="1">
          <a:blip r:embed="rId17">
            <a:alphaModFix/>
          </a:blip>
          <a:srcRect/>
          <a:stretch/>
        </p:blipFill>
        <p:spPr>
          <a:xfrm rot="-5400000">
            <a:off x="4669665" y="-910108"/>
            <a:ext cx="1600887" cy="3423680"/>
          </a:xfrm>
          <a:prstGeom prst="rect">
            <a:avLst/>
          </a:prstGeom>
          <a:noFill/>
          <a:ln>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388111" y="4770613"/>
            <a:ext cx="11589030" cy="10006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2"/>
              </a:buClr>
              <a:buSzPts val="4000"/>
              <a:buFont typeface="Calibri"/>
              <a:buNone/>
            </a:pPr>
            <a:r>
              <a:rPr lang="en-US" sz="4000" b="1">
                <a:solidFill>
                  <a:schemeClr val="dk2"/>
                </a:solidFill>
                <a:latin typeface="Calibri"/>
                <a:ea typeface="Calibri"/>
                <a:cs typeface="Calibri"/>
                <a:sym typeface="Calibri"/>
              </a:rPr>
              <a:t>Training Design:</a:t>
            </a:r>
            <a:br>
              <a:rPr lang="en-US" sz="4000" b="1">
                <a:solidFill>
                  <a:schemeClr val="dk2"/>
                </a:solidFill>
                <a:latin typeface="Calibri"/>
                <a:ea typeface="Calibri"/>
                <a:cs typeface="Calibri"/>
                <a:sym typeface="Calibri"/>
              </a:rPr>
            </a:br>
            <a:r>
              <a:rPr lang="en-US" sz="4000" b="1">
                <a:solidFill>
                  <a:schemeClr val="dk2"/>
                </a:solidFill>
                <a:latin typeface="Calibri"/>
                <a:ea typeface="Calibri"/>
                <a:cs typeface="Calibri"/>
                <a:sym typeface="Calibri"/>
              </a:rPr>
              <a:t>Secondary Prevention (3)</a:t>
            </a:r>
            <a:endParaRPr sz="4000" b="1">
              <a:solidFill>
                <a:schemeClr val="dk2"/>
              </a:solidFill>
              <a:latin typeface="Calibri"/>
              <a:ea typeface="Calibri"/>
              <a:cs typeface="Calibri"/>
              <a:sym typeface="Calibri"/>
            </a:endParaRPr>
          </a:p>
        </p:txBody>
      </p:sp>
      <p:pic>
        <p:nvPicPr>
          <p:cNvPr id="100" name="Google Shape;100;p2" descr="Ein Bild, das Text enthält.&#10;&#10;Automatisch generierte Beschreibung"/>
          <p:cNvPicPr preferRelativeResize="0"/>
          <p:nvPr/>
        </p:nvPicPr>
        <p:blipFill rotWithShape="1">
          <a:blip r:embed="rId3">
            <a:alphaModFix/>
          </a:blip>
          <a:srcRect t="2802" b="3425"/>
          <a:stretch/>
        </p:blipFill>
        <p:spPr>
          <a:xfrm>
            <a:off x="-1" y="10"/>
            <a:ext cx="12192001" cy="4201449"/>
          </a:xfrm>
          <a:prstGeom prst="rect">
            <a:avLst/>
          </a:prstGeom>
          <a:noFill/>
          <a:ln>
            <a:noFill/>
          </a:ln>
        </p:spPr>
      </p:pic>
      <p:grpSp>
        <p:nvGrpSpPr>
          <p:cNvPr id="101" name="Google Shape;101;p2"/>
          <p:cNvGrpSpPr/>
          <p:nvPr/>
        </p:nvGrpSpPr>
        <p:grpSpPr>
          <a:xfrm>
            <a:off x="-1" y="2941813"/>
            <a:ext cx="12188952" cy="1828800"/>
            <a:chOff x="-305" y="3144820"/>
            <a:chExt cx="9182100" cy="1551136"/>
          </a:xfrm>
        </p:grpSpPr>
        <p:sp>
          <p:nvSpPr>
            <p:cNvPr id="102" name="Google Shape;102;p2"/>
            <p:cNvSpPr/>
            <p:nvPr/>
          </p:nvSpPr>
          <p:spPr>
            <a:xfrm>
              <a:off x="-305" y="3676854"/>
              <a:ext cx="9182100" cy="1019102"/>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3" name="Google Shape;103;p2"/>
            <p:cNvSpPr/>
            <p:nvPr/>
          </p:nvSpPr>
          <p:spPr>
            <a:xfrm>
              <a:off x="-305" y="3144820"/>
              <a:ext cx="9182100" cy="932744"/>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4" name="Google Shape;104;p2"/>
            <p:cNvSpPr/>
            <p:nvPr/>
          </p:nvSpPr>
          <p:spPr>
            <a:xfrm>
              <a:off x="-305" y="3580789"/>
              <a:ext cx="9182100" cy="544245"/>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5" name="Google Shape;105;p2"/>
            <p:cNvSpPr/>
            <p:nvPr/>
          </p:nvSpPr>
          <p:spPr>
            <a:xfrm>
              <a:off x="-305" y="3324550"/>
              <a:ext cx="9182100" cy="765639"/>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06" name="Google Shape;106;p2"/>
          <p:cNvPicPr preferRelativeResize="0"/>
          <p:nvPr/>
        </p:nvPicPr>
        <p:blipFill rotWithShape="1">
          <a:blip r:embed="rId4">
            <a:alphaModFix/>
          </a:blip>
          <a:srcRect/>
          <a:stretch/>
        </p:blipFill>
        <p:spPr>
          <a:xfrm>
            <a:off x="445449" y="5443803"/>
            <a:ext cx="2439991" cy="594471"/>
          </a:xfrm>
          <a:prstGeom prst="rect">
            <a:avLst/>
          </a:prstGeom>
          <a:noFill/>
          <a:ln>
            <a:noFill/>
          </a:ln>
        </p:spPr>
      </p:pic>
      <p:sp>
        <p:nvSpPr>
          <p:cNvPr id="107" name="Google Shape;107;p2"/>
          <p:cNvSpPr txBox="1"/>
          <p:nvPr/>
        </p:nvSpPr>
        <p:spPr>
          <a:xfrm>
            <a:off x="426720" y="6056820"/>
            <a:ext cx="113385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This project has been funded with support from the European Commission.</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This communication reflects the views only of the author, and the Commission cannot be held responsible for any use which may be made of the information contained therein.</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13" name="Google Shape;113;p3"/>
          <p:cNvPicPr preferRelativeResize="0"/>
          <p:nvPr/>
        </p:nvPicPr>
        <p:blipFill rotWithShape="1">
          <a:blip r:embed="rId4">
            <a:alphaModFix/>
          </a:blip>
          <a:srcRect/>
          <a:stretch/>
        </p:blipFill>
        <p:spPr>
          <a:xfrm rot="10800000">
            <a:off x="-1" y="880676"/>
            <a:ext cx="1577591" cy="3373859"/>
          </a:xfrm>
          <a:prstGeom prst="rect">
            <a:avLst/>
          </a:prstGeom>
          <a:noFill/>
          <a:ln>
            <a:noFill/>
          </a:ln>
        </p:spPr>
      </p:pic>
      <p:sp>
        <p:nvSpPr>
          <p:cNvPr id="114" name="Google Shape;114;p3"/>
          <p:cNvSpPr txBox="1">
            <a:spLocks noGrp="1"/>
          </p:cNvSpPr>
          <p:nvPr>
            <p:ph type="title"/>
          </p:nvPr>
        </p:nvSpPr>
        <p:spPr>
          <a:xfrm>
            <a:off x="110815" y="181397"/>
            <a:ext cx="9440332" cy="1066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Topics</a:t>
            </a:r>
            <a:endParaRPr/>
          </a:p>
        </p:txBody>
      </p:sp>
      <p:sp>
        <p:nvSpPr>
          <p:cNvPr id="115" name="Google Shape;115;p3"/>
          <p:cNvSpPr/>
          <p:nvPr/>
        </p:nvSpPr>
        <p:spPr>
          <a:xfrm rot="5400000">
            <a:off x="6032938" y="-6032938"/>
            <a:ext cx="126124" cy="12192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6" name="Google Shape;116;p3"/>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117" name="Google Shape;1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a:t>
            </a:fld>
            <a:endParaRPr/>
          </a:p>
        </p:txBody>
      </p:sp>
      <p:grpSp>
        <p:nvGrpSpPr>
          <p:cNvPr id="118" name="Google Shape;118;p3"/>
          <p:cNvGrpSpPr/>
          <p:nvPr/>
        </p:nvGrpSpPr>
        <p:grpSpPr>
          <a:xfrm>
            <a:off x="838200" y="1537398"/>
            <a:ext cx="10967682" cy="4894601"/>
            <a:chOff x="0" y="0"/>
            <a:chExt cx="10967682" cy="4894601"/>
          </a:xfrm>
        </p:grpSpPr>
        <p:cxnSp>
          <p:nvCxnSpPr>
            <p:cNvPr id="119" name="Google Shape;119;p3"/>
            <p:cNvCxnSpPr/>
            <p:nvPr/>
          </p:nvCxnSpPr>
          <p:spPr>
            <a:xfrm>
              <a:off x="0" y="0"/>
              <a:ext cx="1096768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20" name="Google Shape;120;p3"/>
            <p:cNvSpPr/>
            <p:nvPr/>
          </p:nvSpPr>
          <p:spPr>
            <a:xfrm>
              <a:off x="0" y="0"/>
              <a:ext cx="2193536" cy="48946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0" y="0"/>
              <a:ext cx="2193536" cy="4894601"/>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Calibri"/>
                <a:buNone/>
              </a:pPr>
              <a:r>
                <a:rPr lang="en-US" sz="3400" b="0">
                  <a:solidFill>
                    <a:schemeClr val="dk1"/>
                  </a:solidFill>
                  <a:latin typeface="Calibri"/>
                  <a:ea typeface="Calibri"/>
                  <a:cs typeface="Calibri"/>
                  <a:sym typeface="Calibri"/>
                </a:rPr>
                <a:t>Secondary prevention</a:t>
              </a:r>
              <a:endParaRPr sz="3400" b="0">
                <a:solidFill>
                  <a:schemeClr val="dk1"/>
                </a:solidFill>
                <a:latin typeface="Calibri"/>
                <a:ea typeface="Calibri"/>
                <a:cs typeface="Calibri"/>
                <a:sym typeface="Calibri"/>
              </a:endParaRPr>
            </a:p>
          </p:txBody>
        </p:sp>
        <p:sp>
          <p:nvSpPr>
            <p:cNvPr id="122" name="Google Shape;122;p3"/>
            <p:cNvSpPr/>
            <p:nvPr/>
          </p:nvSpPr>
          <p:spPr>
            <a:xfrm>
              <a:off x="2358051" y="3304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2358051" y="33040"/>
              <a:ext cx="8609630" cy="66081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en-US" sz="2300" b="0">
                  <a:solidFill>
                    <a:schemeClr val="dk2"/>
                  </a:solidFill>
                  <a:latin typeface="Calibri"/>
                  <a:ea typeface="Calibri"/>
                  <a:cs typeface="Calibri"/>
                  <a:sym typeface="Calibri"/>
                </a:rPr>
                <a:t>Risk analysis</a:t>
              </a:r>
              <a:endParaRPr sz="2300" b="0">
                <a:solidFill>
                  <a:schemeClr val="dk2"/>
                </a:solidFill>
                <a:latin typeface="Calibri"/>
                <a:ea typeface="Calibri"/>
                <a:cs typeface="Calibri"/>
                <a:sym typeface="Calibri"/>
              </a:endParaRPr>
            </a:p>
          </p:txBody>
        </p:sp>
        <p:cxnSp>
          <p:nvCxnSpPr>
            <p:cNvPr id="124" name="Google Shape;124;p3"/>
            <p:cNvCxnSpPr/>
            <p:nvPr/>
          </p:nvCxnSpPr>
          <p:spPr>
            <a:xfrm>
              <a:off x="2193536" y="69385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5" name="Google Shape;125;p3"/>
            <p:cNvSpPr/>
            <p:nvPr/>
          </p:nvSpPr>
          <p:spPr>
            <a:xfrm>
              <a:off x="2358051" y="72690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2358051" y="726900"/>
              <a:ext cx="8609630" cy="66081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en-US" sz="2300" b="0">
                  <a:solidFill>
                    <a:schemeClr val="dk2"/>
                  </a:solidFill>
                  <a:latin typeface="Calibri"/>
                  <a:ea typeface="Calibri"/>
                  <a:cs typeface="Calibri"/>
                  <a:sym typeface="Calibri"/>
                </a:rPr>
                <a:t>Objective of the risk analysis</a:t>
              </a:r>
              <a:endParaRPr sz="2300" b="0">
                <a:solidFill>
                  <a:schemeClr val="dk1"/>
                </a:solidFill>
                <a:latin typeface="Calibri"/>
                <a:ea typeface="Calibri"/>
                <a:cs typeface="Calibri"/>
                <a:sym typeface="Calibri"/>
              </a:endParaRPr>
            </a:p>
          </p:txBody>
        </p:sp>
        <p:cxnSp>
          <p:nvCxnSpPr>
            <p:cNvPr id="127" name="Google Shape;127;p3"/>
            <p:cNvCxnSpPr/>
            <p:nvPr/>
          </p:nvCxnSpPr>
          <p:spPr>
            <a:xfrm>
              <a:off x="2193536" y="138771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8" name="Google Shape;128;p3"/>
            <p:cNvSpPr/>
            <p:nvPr/>
          </p:nvSpPr>
          <p:spPr>
            <a:xfrm>
              <a:off x="2358051" y="142076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2358051" y="1420760"/>
              <a:ext cx="8609630" cy="66081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en-US" sz="2300" b="0">
                  <a:solidFill>
                    <a:schemeClr val="dk2"/>
                  </a:solidFill>
                  <a:latin typeface="Calibri"/>
                  <a:ea typeface="Calibri"/>
                  <a:cs typeface="Calibri"/>
                  <a:sym typeface="Calibri"/>
                </a:rPr>
                <a:t>Risk management has individual phases</a:t>
              </a:r>
              <a:endParaRPr sz="2300" b="0">
                <a:solidFill>
                  <a:schemeClr val="dk1"/>
                </a:solidFill>
                <a:latin typeface="Calibri"/>
                <a:ea typeface="Calibri"/>
                <a:cs typeface="Calibri"/>
                <a:sym typeface="Calibri"/>
              </a:endParaRPr>
            </a:p>
          </p:txBody>
        </p:sp>
        <p:cxnSp>
          <p:nvCxnSpPr>
            <p:cNvPr id="130" name="Google Shape;130;p3"/>
            <p:cNvCxnSpPr/>
            <p:nvPr/>
          </p:nvCxnSpPr>
          <p:spPr>
            <a:xfrm>
              <a:off x="2193536" y="208157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1" name="Google Shape;131;p3"/>
            <p:cNvSpPr/>
            <p:nvPr/>
          </p:nvSpPr>
          <p:spPr>
            <a:xfrm>
              <a:off x="2358051" y="211462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2358051" y="2114620"/>
              <a:ext cx="8609630" cy="66081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1F3763"/>
                </a:buClr>
                <a:buSzPts val="2300"/>
                <a:buFont typeface="Calibri"/>
                <a:buNone/>
              </a:pPr>
              <a:r>
                <a:rPr lang="en-US" sz="2300" b="0">
                  <a:solidFill>
                    <a:srgbClr val="1F3763"/>
                  </a:solidFill>
                  <a:latin typeface="Calibri"/>
                  <a:ea typeface="Calibri"/>
                  <a:cs typeface="Calibri"/>
                  <a:sym typeface="Calibri"/>
                </a:rPr>
                <a:t>Specifics on internal and external communication</a:t>
              </a:r>
              <a:endParaRPr sz="2300" b="0">
                <a:solidFill>
                  <a:schemeClr val="dk1"/>
                </a:solidFill>
                <a:latin typeface="Calibri"/>
                <a:ea typeface="Calibri"/>
                <a:cs typeface="Calibri"/>
                <a:sym typeface="Calibri"/>
              </a:endParaRPr>
            </a:p>
          </p:txBody>
        </p:sp>
        <p:cxnSp>
          <p:nvCxnSpPr>
            <p:cNvPr id="133" name="Google Shape;133;p3"/>
            <p:cNvCxnSpPr/>
            <p:nvPr/>
          </p:nvCxnSpPr>
          <p:spPr>
            <a:xfrm>
              <a:off x="2193536" y="277543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4" name="Google Shape;134;p3"/>
            <p:cNvSpPr/>
            <p:nvPr/>
          </p:nvSpPr>
          <p:spPr>
            <a:xfrm>
              <a:off x="2358051" y="280848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2358051" y="2808480"/>
              <a:ext cx="8609630" cy="66081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1F3763"/>
                </a:buClr>
                <a:buSzPts val="2300"/>
                <a:buFont typeface="Calibri"/>
                <a:buNone/>
              </a:pPr>
              <a:r>
                <a:rPr lang="en-US" sz="2300" b="0">
                  <a:solidFill>
                    <a:srgbClr val="1F3763"/>
                  </a:solidFill>
                  <a:latin typeface="Calibri"/>
                  <a:ea typeface="Calibri"/>
                  <a:cs typeface="Calibri"/>
                  <a:sym typeface="Calibri"/>
                </a:rPr>
                <a:t>Effective complaint mechanism and immediate possibilities for action</a:t>
              </a:r>
              <a:endParaRPr sz="2300" b="0">
                <a:solidFill>
                  <a:srgbClr val="1F3763"/>
                </a:solidFill>
                <a:latin typeface="Calibri"/>
                <a:ea typeface="Calibri"/>
                <a:cs typeface="Calibri"/>
                <a:sym typeface="Calibri"/>
              </a:endParaRPr>
            </a:p>
          </p:txBody>
        </p:sp>
        <p:cxnSp>
          <p:nvCxnSpPr>
            <p:cNvPr id="136" name="Google Shape;136;p3"/>
            <p:cNvCxnSpPr/>
            <p:nvPr/>
          </p:nvCxnSpPr>
          <p:spPr>
            <a:xfrm>
              <a:off x="2193536" y="346929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7" name="Google Shape;137;p3"/>
            <p:cNvSpPr/>
            <p:nvPr/>
          </p:nvSpPr>
          <p:spPr>
            <a:xfrm>
              <a:off x="2358051" y="350234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2358051" y="3502340"/>
              <a:ext cx="8609630" cy="66081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1F3763"/>
                </a:buClr>
                <a:buSzPts val="2300"/>
                <a:buFont typeface="Calibri"/>
                <a:buNone/>
              </a:pPr>
              <a:r>
                <a:rPr lang="en-US" sz="2300" b="0">
                  <a:solidFill>
                    <a:srgbClr val="1F3763"/>
                  </a:solidFill>
                  <a:latin typeface="Calibri"/>
                  <a:ea typeface="Calibri"/>
                  <a:cs typeface="Calibri"/>
                  <a:sym typeface="Calibri"/>
                </a:rPr>
                <a:t>Task 1</a:t>
              </a:r>
              <a:endParaRPr/>
            </a:p>
          </p:txBody>
        </p:sp>
        <p:cxnSp>
          <p:nvCxnSpPr>
            <p:cNvPr id="139" name="Google Shape;139;p3"/>
            <p:cNvCxnSpPr/>
            <p:nvPr/>
          </p:nvCxnSpPr>
          <p:spPr>
            <a:xfrm>
              <a:off x="2193536" y="416315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40" name="Google Shape;140;p3"/>
            <p:cNvSpPr/>
            <p:nvPr/>
          </p:nvSpPr>
          <p:spPr>
            <a:xfrm>
              <a:off x="2358051" y="419620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2358051" y="4196200"/>
              <a:ext cx="8609630" cy="66081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1F3763"/>
                </a:buClr>
                <a:buSzPts val="2300"/>
                <a:buFont typeface="Calibri"/>
                <a:buNone/>
              </a:pPr>
              <a:r>
                <a:rPr lang="en-US" sz="2300" b="0">
                  <a:solidFill>
                    <a:srgbClr val="1F3763"/>
                  </a:solidFill>
                  <a:latin typeface="Calibri"/>
                  <a:ea typeface="Calibri"/>
                  <a:cs typeface="Calibri"/>
                  <a:sym typeface="Calibri"/>
                </a:rPr>
                <a:t>Task 2</a:t>
              </a:r>
              <a:endParaRPr/>
            </a:p>
          </p:txBody>
        </p:sp>
        <p:cxnSp>
          <p:nvCxnSpPr>
            <p:cNvPr id="142" name="Google Shape;142;p3"/>
            <p:cNvCxnSpPr/>
            <p:nvPr/>
          </p:nvCxnSpPr>
          <p:spPr>
            <a:xfrm>
              <a:off x="2193536" y="485701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4"/>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9" name="Google Shape;149;p4" descr="Obsah obrázku text, hodiny, hodinky&#10;&#10;Popis byl vytvořen automaticky"/>
          <p:cNvPicPr preferRelativeResize="0">
            <a:picLocks noGrp="1"/>
          </p:cNvPicPr>
          <p:nvPr>
            <p:ph type="body" idx="1"/>
          </p:nvPr>
        </p:nvPicPr>
        <p:blipFill rotWithShape="1">
          <a:blip r:embed="rId3">
            <a:alphaModFix/>
          </a:blip>
          <a:srcRect t="25766" b="26893"/>
          <a:stretch/>
        </p:blipFill>
        <p:spPr>
          <a:xfrm>
            <a:off x="2522356" y="10"/>
            <a:ext cx="9669642" cy="6857990"/>
          </a:xfrm>
          <a:prstGeom prst="rect">
            <a:avLst/>
          </a:prstGeom>
          <a:noFill/>
          <a:ln>
            <a:noFill/>
          </a:ln>
        </p:spPr>
      </p:pic>
      <p:sp>
        <p:nvSpPr>
          <p:cNvPr id="150" name="Google Shape;150;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
          <p:cNvSpPr txBox="1">
            <a:spLocks noGrp="1"/>
          </p:cNvSpPr>
          <p:nvPr>
            <p:ph type="title"/>
          </p:nvPr>
        </p:nvSpPr>
        <p:spPr>
          <a:xfrm>
            <a:off x="199103" y="256971"/>
            <a:ext cx="9071369" cy="9032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What is secondary prevention</a:t>
            </a:r>
            <a:endParaRPr/>
          </a:p>
        </p:txBody>
      </p:sp>
      <p:sp>
        <p:nvSpPr>
          <p:cNvPr id="152" name="Google Shape;152;p4"/>
          <p:cNvSpPr txBox="1"/>
          <p:nvPr/>
        </p:nvSpPr>
        <p:spPr>
          <a:xfrm>
            <a:off x="199104" y="2212258"/>
            <a:ext cx="6044380" cy="396470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800" b="1">
                <a:solidFill>
                  <a:schemeClr val="dk1"/>
                </a:solidFill>
                <a:latin typeface="Calibri"/>
                <a:ea typeface="Calibri"/>
                <a:cs typeface="Calibri"/>
                <a:sym typeface="Calibri"/>
              </a:rPr>
              <a:t>„Secondary prevention involves preventing the emergence, development and persistence of complications in companies that have already encountered an implemented strategy.“</a:t>
            </a:r>
            <a:endParaRPr/>
          </a:p>
        </p:txBody>
      </p:sp>
      <p:sp>
        <p:nvSpPr>
          <p:cNvPr id="153" name="Google Shape;15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latin typeface="Calibri"/>
                <a:ea typeface="Calibri"/>
                <a:cs typeface="Calibri"/>
                <a:sym typeface="Calibri"/>
              </a:rPr>
              <a:t>4</a:t>
            </a:fld>
            <a:endParaRPr>
              <a:solidFill>
                <a:srgbClr val="FFFFFF"/>
              </a:solidFill>
              <a:latin typeface="Calibri"/>
              <a:ea typeface="Calibri"/>
              <a:cs typeface="Calibri"/>
              <a:sym typeface="Calibri"/>
            </a:endParaRPr>
          </a:p>
        </p:txBody>
      </p:sp>
      <p:pic>
        <p:nvPicPr>
          <p:cNvPr id="154" name="Google Shape;154;p4"/>
          <p:cNvPicPr preferRelativeResize="0"/>
          <p:nvPr/>
        </p:nvPicPr>
        <p:blipFill rotWithShape="1">
          <a:blip r:embed="rId4">
            <a:alphaModFix/>
          </a:blip>
          <a:srcRect/>
          <a:stretch/>
        </p:blipFill>
        <p:spPr>
          <a:xfrm rot="10800000">
            <a:off x="0" y="4178709"/>
            <a:ext cx="1227032" cy="2624149"/>
          </a:xfrm>
          <a:prstGeom prst="rect">
            <a:avLst/>
          </a:prstGeom>
          <a:noFill/>
          <a:ln>
            <a:noFill/>
          </a:ln>
        </p:spPr>
      </p:pic>
      <p:pic>
        <p:nvPicPr>
          <p:cNvPr id="155" name="Google Shape;155;p4"/>
          <p:cNvPicPr preferRelativeResize="0"/>
          <p:nvPr/>
        </p:nvPicPr>
        <p:blipFill rotWithShape="1">
          <a:blip r:embed="rId4">
            <a:alphaModFix/>
          </a:blip>
          <a:srcRect/>
          <a:stretch/>
        </p:blipFill>
        <p:spPr>
          <a:xfrm rot="5400000">
            <a:off x="1752427" y="5747269"/>
            <a:ext cx="710780" cy="1520084"/>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5"/>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5"/>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5"/>
          <p:cNvSpPr txBox="1">
            <a:spLocks noGrp="1"/>
          </p:cNvSpPr>
          <p:nvPr>
            <p:ph type="title"/>
          </p:nvPr>
        </p:nvSpPr>
        <p:spPr>
          <a:xfrm>
            <a:off x="238432" y="267145"/>
            <a:ext cx="10518058" cy="10893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Risk analysis</a:t>
            </a:r>
            <a:endParaRPr sz="3600" b="1">
              <a:solidFill>
                <a:schemeClr val="dk2"/>
              </a:solidFill>
            </a:endParaRPr>
          </a:p>
        </p:txBody>
      </p:sp>
      <p:grpSp>
        <p:nvGrpSpPr>
          <p:cNvPr id="164" name="Google Shape;164;p5"/>
          <p:cNvGrpSpPr/>
          <p:nvPr/>
        </p:nvGrpSpPr>
        <p:grpSpPr>
          <a:xfrm>
            <a:off x="674445" y="1421956"/>
            <a:ext cx="5407060" cy="5103469"/>
            <a:chOff x="3593436" y="65429"/>
            <a:chExt cx="5407060" cy="5103469"/>
          </a:xfrm>
        </p:grpSpPr>
        <p:sp>
          <p:nvSpPr>
            <p:cNvPr id="165" name="Google Shape;165;p5"/>
            <p:cNvSpPr/>
            <p:nvPr/>
          </p:nvSpPr>
          <p:spPr>
            <a:xfrm>
              <a:off x="4726668" y="65429"/>
              <a:ext cx="3140596" cy="3140596"/>
            </a:xfrm>
            <a:prstGeom prst="ellipse">
              <a:avLst/>
            </a:prstGeom>
            <a:solidFill>
              <a:srgbClr val="4372C3">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5145414" y="615033"/>
              <a:ext cx="2303104" cy="14132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an important tool</a:t>
              </a:r>
              <a:endParaRPr sz="2400">
                <a:solidFill>
                  <a:schemeClr val="dk1"/>
                </a:solidFill>
                <a:latin typeface="Calibri"/>
                <a:ea typeface="Calibri"/>
                <a:cs typeface="Calibri"/>
                <a:sym typeface="Calibri"/>
              </a:endParaRPr>
            </a:p>
          </p:txBody>
        </p:sp>
        <p:sp>
          <p:nvSpPr>
            <p:cNvPr id="167" name="Google Shape;167;p5"/>
            <p:cNvSpPr/>
            <p:nvPr/>
          </p:nvSpPr>
          <p:spPr>
            <a:xfrm>
              <a:off x="5859900" y="2028302"/>
              <a:ext cx="3140596" cy="3140596"/>
            </a:xfrm>
            <a:prstGeom prst="ellipse">
              <a:avLst/>
            </a:prstGeom>
            <a:solidFill>
              <a:srgbClr val="4372C3">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txBox="1"/>
            <p:nvPr/>
          </p:nvSpPr>
          <p:spPr>
            <a:xfrm>
              <a:off x="6820399" y="2839622"/>
              <a:ext cx="1884358" cy="17273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for proper procedures and processes</a:t>
              </a:r>
              <a:endParaRPr sz="2400">
                <a:solidFill>
                  <a:schemeClr val="dk1"/>
                </a:solidFill>
                <a:latin typeface="Calibri"/>
                <a:ea typeface="Calibri"/>
                <a:cs typeface="Calibri"/>
                <a:sym typeface="Calibri"/>
              </a:endParaRPr>
            </a:p>
          </p:txBody>
        </p:sp>
        <p:sp>
          <p:nvSpPr>
            <p:cNvPr id="169" name="Google Shape;169;p5"/>
            <p:cNvSpPr/>
            <p:nvPr/>
          </p:nvSpPr>
          <p:spPr>
            <a:xfrm>
              <a:off x="3593436" y="2028302"/>
              <a:ext cx="3140596" cy="3140596"/>
            </a:xfrm>
            <a:prstGeom prst="ellipse">
              <a:avLst/>
            </a:prstGeom>
            <a:solidFill>
              <a:srgbClr val="4372C3">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3889175" y="2839622"/>
              <a:ext cx="1884358" cy="17273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to identify, evaluate or manage potential hazards</a:t>
              </a:r>
              <a:endParaRPr sz="2400">
                <a:solidFill>
                  <a:schemeClr val="dk1"/>
                </a:solidFill>
                <a:latin typeface="Calibri"/>
                <a:ea typeface="Calibri"/>
                <a:cs typeface="Calibri"/>
                <a:sym typeface="Calibri"/>
              </a:endParaRPr>
            </a:p>
          </p:txBody>
        </p:sp>
      </p:grpSp>
      <p:pic>
        <p:nvPicPr>
          <p:cNvPr id="171" name="Google Shape;171;p5" descr="Obsah obrázku místnost, scéna, herna, interiér&#10;&#10;Popis byl vytvořen automaticky"/>
          <p:cNvPicPr preferRelativeResize="0"/>
          <p:nvPr/>
        </p:nvPicPr>
        <p:blipFill rotWithShape="1">
          <a:blip r:embed="rId3">
            <a:alphaModFix/>
          </a:blip>
          <a:srcRect l="23924" r="18037" b="-1"/>
          <a:stretch/>
        </p:blipFill>
        <p:spPr>
          <a:xfrm>
            <a:off x="6229215" y="10"/>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172" name="Google Shape;172;p5"/>
          <p:cNvPicPr preferRelativeResize="0"/>
          <p:nvPr/>
        </p:nvPicPr>
        <p:blipFill rotWithShape="1">
          <a:blip r:embed="rId4">
            <a:alphaModFix/>
          </a:blip>
          <a:srcRect/>
          <a:stretch/>
        </p:blipFill>
        <p:spPr>
          <a:xfrm rot="10800000">
            <a:off x="0" y="1089382"/>
            <a:ext cx="990774" cy="2118883"/>
          </a:xfrm>
          <a:prstGeom prst="rect">
            <a:avLst/>
          </a:prstGeom>
          <a:noFill/>
          <a:ln>
            <a:noFill/>
          </a:ln>
        </p:spPr>
      </p:pic>
      <p:pic>
        <p:nvPicPr>
          <p:cNvPr id="173" name="Google Shape;173;p5"/>
          <p:cNvPicPr preferRelativeResize="0"/>
          <p:nvPr/>
        </p:nvPicPr>
        <p:blipFill rotWithShape="1">
          <a:blip r:embed="rId4">
            <a:alphaModFix/>
          </a:blip>
          <a:srcRect/>
          <a:stretch/>
        </p:blipFill>
        <p:spPr>
          <a:xfrm rot="-5400000">
            <a:off x="3555279" y="-620193"/>
            <a:ext cx="1089381" cy="23297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
          <p:cNvSpPr txBox="1"/>
          <p:nvPr/>
        </p:nvSpPr>
        <p:spPr>
          <a:xfrm>
            <a:off x="238432" y="267145"/>
            <a:ext cx="10518058" cy="7062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2"/>
              </a:buClr>
              <a:buSzPts val="3600"/>
              <a:buFont typeface="Calibri"/>
              <a:buNone/>
            </a:pPr>
            <a:r>
              <a:rPr lang="en-US" sz="3600" b="1">
                <a:solidFill>
                  <a:schemeClr val="dk2"/>
                </a:solidFill>
                <a:latin typeface="Calibri"/>
                <a:ea typeface="Calibri"/>
                <a:cs typeface="Calibri"/>
                <a:sym typeface="Calibri"/>
              </a:rPr>
              <a:t>Risk analysis</a:t>
            </a:r>
            <a:endParaRPr sz="3600" b="1">
              <a:solidFill>
                <a:schemeClr val="dk2"/>
              </a:solidFill>
              <a:latin typeface="Calibri"/>
              <a:ea typeface="Calibri"/>
              <a:cs typeface="Calibri"/>
              <a:sym typeface="Calibri"/>
            </a:endParaRPr>
          </a:p>
        </p:txBody>
      </p:sp>
      <p:grpSp>
        <p:nvGrpSpPr>
          <p:cNvPr id="181" name="Google Shape;181;p6"/>
          <p:cNvGrpSpPr/>
          <p:nvPr/>
        </p:nvGrpSpPr>
        <p:grpSpPr>
          <a:xfrm>
            <a:off x="365280" y="2494936"/>
            <a:ext cx="6040224" cy="1868128"/>
            <a:chOff x="2077" y="0"/>
            <a:chExt cx="6040224" cy="1868128"/>
          </a:xfrm>
        </p:grpSpPr>
        <p:sp>
          <p:nvSpPr>
            <p:cNvPr id="182" name="Google Shape;182;p6"/>
            <p:cNvSpPr/>
            <p:nvPr/>
          </p:nvSpPr>
          <p:spPr>
            <a:xfrm>
              <a:off x="2077" y="0"/>
              <a:ext cx="2786081" cy="186812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txBox="1"/>
            <p:nvPr/>
          </p:nvSpPr>
          <p:spPr>
            <a:xfrm>
              <a:off x="56793" y="54716"/>
              <a:ext cx="2676649" cy="175869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a:solidFill>
                    <a:schemeClr val="lt1"/>
                  </a:solidFill>
                  <a:latin typeface="Calibri"/>
                  <a:ea typeface="Calibri"/>
                  <a:cs typeface="Calibri"/>
                  <a:sym typeface="Calibri"/>
                </a:rPr>
                <a:t>§ 102 paragraph 3 of Act No. 262/2006 Coll. the Labor Code</a:t>
              </a:r>
              <a:endParaRPr sz="2200">
                <a:solidFill>
                  <a:schemeClr val="lt1"/>
                </a:solidFill>
                <a:latin typeface="Calibri"/>
                <a:ea typeface="Calibri"/>
                <a:cs typeface="Calibri"/>
                <a:sym typeface="Calibri"/>
              </a:endParaRPr>
            </a:p>
          </p:txBody>
        </p:sp>
        <p:sp>
          <p:nvSpPr>
            <p:cNvPr id="184" name="Google Shape;184;p6"/>
            <p:cNvSpPr/>
            <p:nvPr/>
          </p:nvSpPr>
          <p:spPr>
            <a:xfrm>
              <a:off x="3256220" y="0"/>
              <a:ext cx="2786081" cy="186812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p:nvPr/>
          </p:nvSpPr>
          <p:spPr>
            <a:xfrm>
              <a:off x="3310936" y="54716"/>
              <a:ext cx="2676649" cy="175869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a:solidFill>
                    <a:schemeClr val="lt1"/>
                  </a:solidFill>
                  <a:latin typeface="Calibri"/>
                  <a:ea typeface="Calibri"/>
                  <a:cs typeface="Calibri"/>
                  <a:sym typeface="Calibri"/>
                </a:rPr>
                <a:t>search for dangerous factors and dangerous processes in the work environment</a:t>
              </a:r>
              <a:endParaRPr sz="2200">
                <a:solidFill>
                  <a:schemeClr val="lt1"/>
                </a:solidFill>
                <a:latin typeface="Calibri"/>
                <a:ea typeface="Calibri"/>
                <a:cs typeface="Calibri"/>
                <a:sym typeface="Calibri"/>
              </a:endParaRPr>
            </a:p>
          </p:txBody>
        </p:sp>
      </p:grpSp>
      <p:pic>
        <p:nvPicPr>
          <p:cNvPr id="186" name="Google Shape;186;p6" descr="Obsah obrázku text, královna, vizitka&#10;&#10;Popis byl vytvořen automaticky"/>
          <p:cNvPicPr preferRelativeResize="0"/>
          <p:nvPr/>
        </p:nvPicPr>
        <p:blipFill rotWithShape="1">
          <a:blip r:embed="rId3">
            <a:alphaModFix/>
          </a:blip>
          <a:srcRect l="33048" r="-1" b="-1"/>
          <a:stretch/>
        </p:blipFill>
        <p:spPr>
          <a:xfrm>
            <a:off x="6567948" y="10"/>
            <a:ext cx="5622529"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87" name="Google Shape;187;p6"/>
          <p:cNvPicPr preferRelativeResize="0"/>
          <p:nvPr/>
        </p:nvPicPr>
        <p:blipFill rotWithShape="1">
          <a:blip r:embed="rId4">
            <a:alphaModFix/>
          </a:blip>
          <a:srcRect/>
          <a:stretch/>
        </p:blipFill>
        <p:spPr>
          <a:xfrm>
            <a:off x="-1525" y="4475083"/>
            <a:ext cx="943107" cy="2095792"/>
          </a:xfrm>
          <a:prstGeom prst="rect">
            <a:avLst/>
          </a:prstGeom>
          <a:noFill/>
          <a:ln>
            <a:noFill/>
          </a:ln>
        </p:spPr>
      </p:pic>
      <p:pic>
        <p:nvPicPr>
          <p:cNvPr id="188" name="Google Shape;188;p6"/>
          <p:cNvPicPr preferRelativeResize="0"/>
          <p:nvPr/>
        </p:nvPicPr>
        <p:blipFill rotWithShape="1">
          <a:blip r:embed="rId5">
            <a:alphaModFix/>
          </a:blip>
          <a:srcRect/>
          <a:stretch/>
        </p:blipFill>
        <p:spPr>
          <a:xfrm rot="5400000">
            <a:off x="1752427" y="5747269"/>
            <a:ext cx="710780" cy="1520084"/>
          </a:xfrm>
          <a:prstGeom prst="rect">
            <a:avLst/>
          </a:prstGeom>
          <a:noFill/>
          <a:ln>
            <a:noFill/>
          </a:ln>
        </p:spPr>
      </p:pic>
      <p:pic>
        <p:nvPicPr>
          <p:cNvPr id="189" name="Google Shape;189;p6"/>
          <p:cNvPicPr preferRelativeResize="0"/>
          <p:nvPr/>
        </p:nvPicPr>
        <p:blipFill rotWithShape="1">
          <a:blip r:embed="rId5">
            <a:alphaModFix/>
          </a:blip>
          <a:srcRect/>
          <a:stretch/>
        </p:blipFill>
        <p:spPr>
          <a:xfrm rot="-5400000">
            <a:off x="3602472" y="-404652"/>
            <a:ext cx="710780" cy="1520084"/>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7"/>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7"/>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7"/>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7"/>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7"/>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7"/>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7"/>
          <p:cNvSpPr txBox="1">
            <a:spLocks noGrp="1"/>
          </p:cNvSpPr>
          <p:nvPr>
            <p:ph type="title"/>
          </p:nvPr>
        </p:nvSpPr>
        <p:spPr>
          <a:xfrm>
            <a:off x="293476" y="184971"/>
            <a:ext cx="10515600" cy="8902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Calibri"/>
              <a:buNone/>
            </a:pPr>
            <a:r>
              <a:rPr lang="en-US" sz="3600" b="1">
                <a:solidFill>
                  <a:schemeClr val="dk2"/>
                </a:solidFill>
              </a:rPr>
              <a:t>Objective of the risk analysis</a:t>
            </a:r>
            <a:endParaRPr sz="3600" b="1">
              <a:solidFill>
                <a:schemeClr val="dk2"/>
              </a:solidFill>
            </a:endParaRPr>
          </a:p>
        </p:txBody>
      </p:sp>
      <p:grpSp>
        <p:nvGrpSpPr>
          <p:cNvPr id="203" name="Google Shape;203;p7"/>
          <p:cNvGrpSpPr/>
          <p:nvPr/>
        </p:nvGrpSpPr>
        <p:grpSpPr>
          <a:xfrm>
            <a:off x="943107" y="1677175"/>
            <a:ext cx="9968026" cy="4370760"/>
            <a:chOff x="0" y="2947"/>
            <a:chExt cx="9968026" cy="4370760"/>
          </a:xfrm>
        </p:grpSpPr>
        <p:sp>
          <p:nvSpPr>
            <p:cNvPr id="204" name="Google Shape;204;p7"/>
            <p:cNvSpPr/>
            <p:nvPr/>
          </p:nvSpPr>
          <p:spPr>
            <a:xfrm>
              <a:off x="0" y="2947"/>
              <a:ext cx="9968026" cy="106704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txBox="1"/>
            <p:nvPr/>
          </p:nvSpPr>
          <p:spPr>
            <a:xfrm>
              <a:off x="52089" y="55036"/>
              <a:ext cx="9863848" cy="962862"/>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Aim</a:t>
              </a:r>
              <a:endParaRPr sz="4000">
                <a:solidFill>
                  <a:schemeClr val="lt1"/>
                </a:solidFill>
                <a:latin typeface="Calibri"/>
                <a:ea typeface="Calibri"/>
                <a:cs typeface="Calibri"/>
                <a:sym typeface="Calibri"/>
              </a:endParaRPr>
            </a:p>
          </p:txBody>
        </p:sp>
        <p:sp>
          <p:nvSpPr>
            <p:cNvPr id="206" name="Google Shape;206;p7"/>
            <p:cNvSpPr/>
            <p:nvPr/>
          </p:nvSpPr>
          <p:spPr>
            <a:xfrm>
              <a:off x="0" y="1069987"/>
              <a:ext cx="9968026" cy="3303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txBox="1"/>
            <p:nvPr/>
          </p:nvSpPr>
          <p:spPr>
            <a:xfrm>
              <a:off x="0" y="1069987"/>
              <a:ext cx="9968026" cy="3303720"/>
            </a:xfrm>
            <a:prstGeom prst="rect">
              <a:avLst/>
            </a:prstGeom>
            <a:noFill/>
            <a:ln>
              <a:noFill/>
            </a:ln>
          </p:spPr>
          <p:txBody>
            <a:bodyPr spcFirstLastPara="1" wrap="square" lIns="316475" tIns="50800" rIns="284475" bIns="50800" anchor="t" anchorCtr="0">
              <a:noAutofit/>
            </a:bodyPr>
            <a:lstStyle/>
            <a:p>
              <a:pPr marL="285750" marR="0" lvl="1" indent="-285750" algn="l" rtl="0">
                <a:lnSpc>
                  <a:spcPct val="90000"/>
                </a:lnSpc>
                <a:spcBef>
                  <a:spcPts val="0"/>
                </a:spcBef>
                <a:spcAft>
                  <a:spcPts val="0"/>
                </a:spcAft>
                <a:buClr>
                  <a:schemeClr val="dk1"/>
                </a:buClr>
                <a:buSzPts val="4000"/>
                <a:buFont typeface="Calibri"/>
                <a:buChar char="•"/>
              </a:pPr>
              <a:r>
                <a:rPr lang="en-US" sz="4000" b="0" i="0" u="none" strike="noStrike" cap="none">
                  <a:solidFill>
                    <a:schemeClr val="dk1"/>
                  </a:solidFill>
                  <a:latin typeface="Calibri"/>
                  <a:ea typeface="Calibri"/>
                  <a:cs typeface="Calibri"/>
                  <a:sym typeface="Calibri"/>
                </a:rPr>
                <a:t>improvement of working conditions</a:t>
              </a:r>
              <a:endParaRPr sz="4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800"/>
                </a:spcBef>
                <a:spcAft>
                  <a:spcPts val="0"/>
                </a:spcAft>
                <a:buClr>
                  <a:schemeClr val="dk1"/>
                </a:buClr>
                <a:buSzPts val="4000"/>
                <a:buFont typeface="Calibri"/>
                <a:buChar char="•"/>
              </a:pPr>
              <a:r>
                <a:rPr lang="en-US" sz="4000" b="0" i="0" u="none" strike="noStrike" cap="none">
                  <a:solidFill>
                    <a:schemeClr val="dk1"/>
                  </a:solidFill>
                  <a:latin typeface="Calibri"/>
                  <a:ea typeface="Calibri"/>
                  <a:cs typeface="Calibri"/>
                  <a:sym typeface="Calibri"/>
                </a:rPr>
                <a:t>improving the climate among employees</a:t>
              </a:r>
              <a:endParaRPr sz="4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800"/>
                </a:spcBef>
                <a:spcAft>
                  <a:spcPts val="0"/>
                </a:spcAft>
                <a:buClr>
                  <a:schemeClr val="dk1"/>
                </a:buClr>
                <a:buSzPts val="4000"/>
                <a:buFont typeface="Calibri"/>
                <a:buChar char="•"/>
              </a:pPr>
              <a:r>
                <a:rPr lang="en-US" sz="4000" b="0" i="0" u="none" strike="noStrike" cap="none">
                  <a:solidFill>
                    <a:schemeClr val="dk1"/>
                  </a:solidFill>
                  <a:latin typeface="Calibri"/>
                  <a:ea typeface="Calibri"/>
                  <a:cs typeface="Calibri"/>
                  <a:sym typeface="Calibri"/>
                </a:rPr>
                <a:t>improving the individual psyche of employees</a:t>
              </a:r>
              <a:endParaRPr sz="4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800"/>
                </a:spcBef>
                <a:spcAft>
                  <a:spcPts val="0"/>
                </a:spcAft>
                <a:buClr>
                  <a:schemeClr val="dk1"/>
                </a:buClr>
                <a:buSzPts val="4000"/>
                <a:buFont typeface="Calibri"/>
                <a:buChar char="•"/>
              </a:pPr>
              <a:r>
                <a:rPr lang="en-US" sz="4000" b="0" i="0" u="none" strike="noStrike" cap="none">
                  <a:solidFill>
                    <a:schemeClr val="dk1"/>
                  </a:solidFill>
                  <a:latin typeface="Calibri"/>
                  <a:ea typeface="Calibri"/>
                  <a:cs typeface="Calibri"/>
                  <a:sym typeface="Calibri"/>
                </a:rPr>
                <a:t>improving overall job satisfaction</a:t>
              </a:r>
              <a:endParaRPr sz="40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8"/>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8"/>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8"/>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8"/>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8"/>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8"/>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0" name="Google Shape;220;p8"/>
          <p:cNvGrpSpPr/>
          <p:nvPr/>
        </p:nvGrpSpPr>
        <p:grpSpPr>
          <a:xfrm>
            <a:off x="5085905" y="1005569"/>
            <a:ext cx="6379884" cy="5738799"/>
            <a:chOff x="2657255" y="-71339"/>
            <a:chExt cx="6379884" cy="5738799"/>
          </a:xfrm>
        </p:grpSpPr>
        <p:sp>
          <p:nvSpPr>
            <p:cNvPr id="221" name="Google Shape;221;p8"/>
            <p:cNvSpPr/>
            <p:nvPr/>
          </p:nvSpPr>
          <p:spPr>
            <a:xfrm>
              <a:off x="4869366" y="2452506"/>
              <a:ext cx="1962121" cy="1935043"/>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txBox="1"/>
            <p:nvPr/>
          </p:nvSpPr>
          <p:spPr>
            <a:xfrm>
              <a:off x="5156712" y="2735886"/>
              <a:ext cx="1387429" cy="136828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3000"/>
                <a:buFont typeface="Noto Sans Symbols"/>
                <a:buNone/>
              </a:pPr>
              <a:r>
                <a:rPr lang="en-US" sz="3000">
                  <a:solidFill>
                    <a:schemeClr val="lt1"/>
                  </a:solidFill>
                  <a:latin typeface="Calibri"/>
                  <a:ea typeface="Calibri"/>
                  <a:cs typeface="Calibri"/>
                  <a:sym typeface="Calibri"/>
                </a:rPr>
                <a:t>1. Search for risks </a:t>
              </a:r>
              <a:endParaRPr sz="3000">
                <a:solidFill>
                  <a:schemeClr val="lt1"/>
                </a:solidFill>
                <a:latin typeface="Calibri"/>
                <a:ea typeface="Calibri"/>
                <a:cs typeface="Calibri"/>
                <a:sym typeface="Calibri"/>
              </a:endParaRPr>
            </a:p>
          </p:txBody>
        </p:sp>
        <p:sp>
          <p:nvSpPr>
            <p:cNvPr id="223" name="Google Shape;223;p8"/>
            <p:cNvSpPr/>
            <p:nvPr/>
          </p:nvSpPr>
          <p:spPr>
            <a:xfrm rot="-5400000">
              <a:off x="5694266" y="1859953"/>
              <a:ext cx="312321" cy="613498"/>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txBox="1"/>
            <p:nvPr/>
          </p:nvSpPr>
          <p:spPr>
            <a:xfrm rot="-5400000">
              <a:off x="5741114" y="2029501"/>
              <a:ext cx="218625" cy="3680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lt1"/>
                </a:solidFill>
                <a:latin typeface="Calibri"/>
                <a:ea typeface="Calibri"/>
                <a:cs typeface="Calibri"/>
                <a:sym typeface="Calibri"/>
              </a:endParaRPr>
            </a:p>
          </p:txBody>
        </p:sp>
        <p:sp>
          <p:nvSpPr>
            <p:cNvPr id="225" name="Google Shape;225;p8"/>
            <p:cNvSpPr/>
            <p:nvPr/>
          </p:nvSpPr>
          <p:spPr>
            <a:xfrm>
              <a:off x="4810375" y="-71339"/>
              <a:ext cx="2080104" cy="1934560"/>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txBox="1"/>
            <p:nvPr/>
          </p:nvSpPr>
          <p:spPr>
            <a:xfrm>
              <a:off x="5114999" y="211971"/>
              <a:ext cx="1470856" cy="136794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risk analysis </a:t>
              </a:r>
              <a:endParaRPr sz="2000">
                <a:solidFill>
                  <a:schemeClr val="lt1"/>
                </a:solidFill>
                <a:latin typeface="Calibri"/>
                <a:ea typeface="Calibri"/>
                <a:cs typeface="Calibri"/>
                <a:sym typeface="Calibri"/>
              </a:endParaRPr>
            </a:p>
          </p:txBody>
        </p:sp>
        <p:sp>
          <p:nvSpPr>
            <p:cNvPr id="227" name="Google Shape;227;p8"/>
            <p:cNvSpPr/>
            <p:nvPr/>
          </p:nvSpPr>
          <p:spPr>
            <a:xfrm rot="1800000">
              <a:off x="6784600" y="3739007"/>
              <a:ext cx="299241" cy="613498"/>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txBox="1"/>
            <p:nvPr/>
          </p:nvSpPr>
          <p:spPr>
            <a:xfrm rot="1800000">
              <a:off x="6790614" y="3839264"/>
              <a:ext cx="209469" cy="3680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lt1"/>
                </a:solidFill>
                <a:latin typeface="Calibri"/>
                <a:ea typeface="Calibri"/>
                <a:cs typeface="Calibri"/>
                <a:sym typeface="Calibri"/>
              </a:endParaRPr>
            </a:p>
          </p:txBody>
        </p:sp>
        <p:sp>
          <p:nvSpPr>
            <p:cNvPr id="229" name="Google Shape;229;p8"/>
            <p:cNvSpPr/>
            <p:nvPr/>
          </p:nvSpPr>
          <p:spPr>
            <a:xfrm>
              <a:off x="7035563" y="3751142"/>
              <a:ext cx="2001576" cy="1861860"/>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7328687" y="4023805"/>
              <a:ext cx="1415328" cy="131653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identification of risks</a:t>
              </a:r>
              <a:endParaRPr sz="2000">
                <a:solidFill>
                  <a:schemeClr val="lt1"/>
                </a:solidFill>
                <a:latin typeface="Calibri"/>
                <a:ea typeface="Calibri"/>
                <a:cs typeface="Calibri"/>
                <a:sym typeface="Calibri"/>
              </a:endParaRPr>
            </a:p>
          </p:txBody>
        </p:sp>
        <p:sp>
          <p:nvSpPr>
            <p:cNvPr id="231" name="Google Shape;231;p8"/>
            <p:cNvSpPr/>
            <p:nvPr/>
          </p:nvSpPr>
          <p:spPr>
            <a:xfrm rot="9000000">
              <a:off x="4630568" y="3734209"/>
              <a:ext cx="288753" cy="613498"/>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txBox="1"/>
            <p:nvPr/>
          </p:nvSpPr>
          <p:spPr>
            <a:xfrm rot="-1800000">
              <a:off x="4711391" y="3835253"/>
              <a:ext cx="202127" cy="3680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lt1"/>
                </a:solidFill>
                <a:latin typeface="Calibri"/>
                <a:ea typeface="Calibri"/>
                <a:cs typeface="Calibri"/>
                <a:sym typeface="Calibri"/>
              </a:endParaRPr>
            </a:p>
          </p:txBody>
        </p:sp>
        <p:sp>
          <p:nvSpPr>
            <p:cNvPr id="233" name="Google Shape;233;p8"/>
            <p:cNvSpPr/>
            <p:nvPr/>
          </p:nvSpPr>
          <p:spPr>
            <a:xfrm>
              <a:off x="2657255" y="3696685"/>
              <a:ext cx="2014495" cy="1970775"/>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txBox="1"/>
            <p:nvPr/>
          </p:nvSpPr>
          <p:spPr>
            <a:xfrm>
              <a:off x="2952271" y="3985298"/>
              <a:ext cx="1424463" cy="139354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risk assessment</a:t>
              </a:r>
              <a:endParaRPr sz="2000">
                <a:solidFill>
                  <a:schemeClr val="lt1"/>
                </a:solidFill>
                <a:latin typeface="Calibri"/>
                <a:ea typeface="Calibri"/>
                <a:cs typeface="Calibri"/>
                <a:sym typeface="Calibri"/>
              </a:endParaRPr>
            </a:p>
          </p:txBody>
        </p:sp>
      </p:grpSp>
      <p:pic>
        <p:nvPicPr>
          <p:cNvPr id="235" name="Google Shape;235;p8"/>
          <p:cNvPicPr preferRelativeResize="0"/>
          <p:nvPr/>
        </p:nvPicPr>
        <p:blipFill rotWithShape="1">
          <a:blip r:embed="rId3">
            <a:alphaModFix/>
          </a:blip>
          <a:srcRect/>
          <a:stretch/>
        </p:blipFill>
        <p:spPr>
          <a:xfrm rot="10800000">
            <a:off x="0" y="1920707"/>
            <a:ext cx="993612" cy="2124954"/>
          </a:xfrm>
          <a:prstGeom prst="rect">
            <a:avLst/>
          </a:prstGeom>
          <a:noFill/>
          <a:ln>
            <a:noFill/>
          </a:ln>
        </p:spPr>
      </p:pic>
      <p:sp>
        <p:nvSpPr>
          <p:cNvPr id="236" name="Google Shape;236;p8"/>
          <p:cNvSpPr txBox="1">
            <a:spLocks noGrp="1"/>
          </p:cNvSpPr>
          <p:nvPr>
            <p:ph type="title"/>
          </p:nvPr>
        </p:nvSpPr>
        <p:spPr>
          <a:xfrm>
            <a:off x="293475" y="184971"/>
            <a:ext cx="11784643" cy="890203"/>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2"/>
              </a:buClr>
              <a:buSzPts val="3600"/>
              <a:buFont typeface="Calibri"/>
              <a:buNone/>
            </a:pPr>
            <a:r>
              <a:rPr lang="en-US" sz="3600" b="1">
                <a:solidFill>
                  <a:schemeClr val="dk2"/>
                </a:solidFill>
              </a:rPr>
              <a:t>Risk management has individual phases</a:t>
            </a:r>
            <a:endParaRPr sz="3600" b="1">
              <a:solidFill>
                <a:schemeClr val="dk2"/>
              </a:solidFill>
            </a:endParaRPr>
          </a:p>
        </p:txBody>
      </p:sp>
      <p:pic>
        <p:nvPicPr>
          <p:cNvPr id="237" name="Google Shape;237;p8" descr="Obsah obrázku text, královna&#10;&#10;Popis byl vytvořen automaticky"/>
          <p:cNvPicPr preferRelativeResize="0"/>
          <p:nvPr/>
        </p:nvPicPr>
        <p:blipFill rotWithShape="1">
          <a:blip r:embed="rId4">
            <a:alphaModFix/>
          </a:blip>
          <a:srcRect r="-1" b="1709"/>
          <a:stretch/>
        </p:blipFill>
        <p:spPr>
          <a:xfrm>
            <a:off x="0" y="-1"/>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9"/>
          <p:cNvPicPr preferRelativeResize="0"/>
          <p:nvPr/>
        </p:nvPicPr>
        <p:blipFill rotWithShape="1">
          <a:blip r:embed="rId3">
            <a:alphaModFix/>
          </a:blip>
          <a:srcRect/>
          <a:stretch/>
        </p:blipFill>
        <p:spPr>
          <a:xfrm>
            <a:off x="7145726" y="0"/>
            <a:ext cx="5046274" cy="6858000"/>
          </a:xfrm>
          <a:prstGeom prst="rect">
            <a:avLst/>
          </a:prstGeom>
          <a:noFill/>
          <a:ln>
            <a:noFill/>
          </a:ln>
        </p:spPr>
      </p:pic>
      <p:pic>
        <p:nvPicPr>
          <p:cNvPr id="244" name="Google Shape;244;p9"/>
          <p:cNvPicPr preferRelativeResize="0"/>
          <p:nvPr/>
        </p:nvPicPr>
        <p:blipFill rotWithShape="1">
          <a:blip r:embed="rId4">
            <a:alphaModFix/>
          </a:blip>
          <a:srcRect/>
          <a:stretch/>
        </p:blipFill>
        <p:spPr>
          <a:xfrm>
            <a:off x="0" y="312463"/>
            <a:ext cx="943107" cy="2095792"/>
          </a:xfrm>
          <a:prstGeom prst="rect">
            <a:avLst/>
          </a:prstGeom>
          <a:noFill/>
          <a:ln>
            <a:noFill/>
          </a:ln>
        </p:spPr>
      </p:pic>
      <p:pic>
        <p:nvPicPr>
          <p:cNvPr id="245" name="Google Shape;245;p9"/>
          <p:cNvPicPr preferRelativeResize="0"/>
          <p:nvPr/>
        </p:nvPicPr>
        <p:blipFill rotWithShape="1">
          <a:blip r:embed="rId4">
            <a:alphaModFix/>
          </a:blip>
          <a:srcRect/>
          <a:stretch/>
        </p:blipFill>
        <p:spPr>
          <a:xfrm>
            <a:off x="0" y="4762208"/>
            <a:ext cx="943107" cy="2095792"/>
          </a:xfrm>
          <a:prstGeom prst="rect">
            <a:avLst/>
          </a:prstGeom>
          <a:noFill/>
          <a:ln>
            <a:noFill/>
          </a:ln>
        </p:spPr>
      </p:pic>
      <p:grpSp>
        <p:nvGrpSpPr>
          <p:cNvPr id="246" name="Google Shape;246;p9"/>
          <p:cNvGrpSpPr/>
          <p:nvPr/>
        </p:nvGrpSpPr>
        <p:grpSpPr>
          <a:xfrm>
            <a:off x="545389" y="1101353"/>
            <a:ext cx="6348422" cy="5710371"/>
            <a:chOff x="2659139" y="-70147"/>
            <a:chExt cx="6348422" cy="5710371"/>
          </a:xfrm>
        </p:grpSpPr>
        <p:sp>
          <p:nvSpPr>
            <p:cNvPr id="247" name="Google Shape;247;p9"/>
            <p:cNvSpPr/>
            <p:nvPr/>
          </p:nvSpPr>
          <p:spPr>
            <a:xfrm>
              <a:off x="4737146" y="2319872"/>
              <a:ext cx="2198833" cy="2168489"/>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txBox="1"/>
            <p:nvPr/>
          </p:nvSpPr>
          <p:spPr>
            <a:xfrm>
              <a:off x="5059158" y="2637440"/>
              <a:ext cx="1554809" cy="1533353"/>
            </a:xfrm>
            <a:prstGeom prst="rect">
              <a:avLst/>
            </a:prstGeom>
            <a:noFill/>
            <a:ln>
              <a:noFill/>
            </a:ln>
          </p:spPr>
          <p:txBody>
            <a:bodyPr spcFirstLastPara="1" wrap="square" lIns="54600" tIns="54600" rIns="54600" bIns="54600" anchor="ctr" anchorCtr="0">
              <a:noAutofit/>
            </a:bodyPr>
            <a:lstStyle/>
            <a:p>
              <a:pPr marL="0" marR="0" lvl="0" indent="0" algn="ctr" rtl="0">
                <a:lnSpc>
                  <a:spcPct val="90000"/>
                </a:lnSpc>
                <a:spcBef>
                  <a:spcPts val="0"/>
                </a:spcBef>
                <a:spcAft>
                  <a:spcPts val="0"/>
                </a:spcAft>
                <a:buClr>
                  <a:schemeClr val="lt1"/>
                </a:buClr>
                <a:buSzPts val="4300"/>
                <a:buFont typeface="Noto Sans Symbols"/>
                <a:buNone/>
              </a:pPr>
              <a:r>
                <a:rPr lang="en-US" sz="4300">
                  <a:solidFill>
                    <a:schemeClr val="lt1"/>
                  </a:solidFill>
                  <a:latin typeface="Calibri"/>
                  <a:ea typeface="Calibri"/>
                  <a:cs typeface="Calibri"/>
                  <a:sym typeface="Calibri"/>
                </a:rPr>
                <a:t>2. Acting</a:t>
              </a:r>
              <a:endParaRPr sz="4300">
                <a:solidFill>
                  <a:schemeClr val="lt1"/>
                </a:solidFill>
                <a:latin typeface="Calibri"/>
                <a:ea typeface="Calibri"/>
                <a:cs typeface="Calibri"/>
                <a:sym typeface="Calibri"/>
              </a:endParaRPr>
            </a:p>
          </p:txBody>
        </p:sp>
        <p:sp>
          <p:nvSpPr>
            <p:cNvPr id="249" name="Google Shape;249;p9"/>
            <p:cNvSpPr/>
            <p:nvPr/>
          </p:nvSpPr>
          <p:spPr>
            <a:xfrm rot="-5400000">
              <a:off x="5713033" y="1788735"/>
              <a:ext cx="247058"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txBox="1"/>
            <p:nvPr/>
          </p:nvSpPr>
          <p:spPr>
            <a:xfrm rot="-5400000">
              <a:off x="5750092" y="1947816"/>
              <a:ext cx="172941"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a:solidFill>
                  <a:schemeClr val="lt1"/>
                </a:solidFill>
                <a:latin typeface="Calibri"/>
                <a:ea typeface="Calibri"/>
                <a:cs typeface="Calibri"/>
                <a:sym typeface="Calibri"/>
              </a:endParaRPr>
            </a:p>
          </p:txBody>
        </p:sp>
        <p:sp>
          <p:nvSpPr>
            <p:cNvPr id="251" name="Google Shape;251;p9"/>
            <p:cNvSpPr/>
            <p:nvPr/>
          </p:nvSpPr>
          <p:spPr>
            <a:xfrm>
              <a:off x="4802257" y="-70147"/>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txBox="1"/>
            <p:nvPr/>
          </p:nvSpPr>
          <p:spPr>
            <a:xfrm>
              <a:off x="5105198" y="211597"/>
              <a:ext cx="1462729" cy="1360383"/>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define security measures</a:t>
              </a:r>
              <a:endParaRPr sz="2000">
                <a:solidFill>
                  <a:schemeClr val="lt1"/>
                </a:solidFill>
                <a:latin typeface="Calibri"/>
                <a:ea typeface="Calibri"/>
                <a:cs typeface="Calibri"/>
                <a:sym typeface="Calibri"/>
              </a:endParaRPr>
            </a:p>
          </p:txBody>
        </p:sp>
        <p:sp>
          <p:nvSpPr>
            <p:cNvPr id="253" name="Google Shape;253;p9"/>
            <p:cNvSpPr/>
            <p:nvPr/>
          </p:nvSpPr>
          <p:spPr>
            <a:xfrm rot="1800000">
              <a:off x="6853610" y="3753624"/>
              <a:ext cx="233374"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txBox="1"/>
            <p:nvPr/>
          </p:nvSpPr>
          <p:spPr>
            <a:xfrm rot="1800000">
              <a:off x="6858300" y="3858143"/>
              <a:ext cx="163362"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a:solidFill>
                  <a:schemeClr val="lt1"/>
                </a:solidFill>
                <a:latin typeface="Calibri"/>
                <a:ea typeface="Calibri"/>
                <a:cs typeface="Calibri"/>
                <a:sym typeface="Calibri"/>
              </a:endParaRPr>
            </a:p>
          </p:txBody>
        </p:sp>
        <p:sp>
          <p:nvSpPr>
            <p:cNvPr id="255" name="Google Shape;255;p9"/>
            <p:cNvSpPr/>
            <p:nvPr/>
          </p:nvSpPr>
          <p:spPr>
            <a:xfrm>
              <a:off x="7017044" y="3734494"/>
              <a:ext cx="1990517" cy="1851573"/>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txBox="1"/>
            <p:nvPr/>
          </p:nvSpPr>
          <p:spPr>
            <a:xfrm>
              <a:off x="7308548" y="4005651"/>
              <a:ext cx="1407509" cy="130925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implement security measures</a:t>
              </a:r>
              <a:endParaRPr sz="2000">
                <a:solidFill>
                  <a:schemeClr val="lt1"/>
                </a:solidFill>
                <a:latin typeface="Calibri"/>
                <a:ea typeface="Calibri"/>
                <a:cs typeface="Calibri"/>
                <a:sym typeface="Calibri"/>
              </a:endParaRPr>
            </a:p>
          </p:txBody>
        </p:sp>
        <p:sp>
          <p:nvSpPr>
            <p:cNvPr id="257" name="Google Shape;257;p9"/>
            <p:cNvSpPr/>
            <p:nvPr/>
          </p:nvSpPr>
          <p:spPr>
            <a:xfrm rot="9000000">
              <a:off x="4599620" y="3748852"/>
              <a:ext cx="222945"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txBox="1"/>
            <p:nvPr/>
          </p:nvSpPr>
          <p:spPr>
            <a:xfrm rot="-1800000">
              <a:off x="4662023" y="3854153"/>
              <a:ext cx="156062"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a:solidFill>
                  <a:schemeClr val="lt1"/>
                </a:solidFill>
                <a:latin typeface="Calibri"/>
                <a:ea typeface="Calibri"/>
                <a:cs typeface="Calibri"/>
                <a:sym typeface="Calibri"/>
              </a:endParaRPr>
            </a:p>
          </p:txBody>
        </p:sp>
        <p:sp>
          <p:nvSpPr>
            <p:cNvPr id="259" name="Google Shape;259;p9"/>
            <p:cNvSpPr/>
            <p:nvPr/>
          </p:nvSpPr>
          <p:spPr>
            <a:xfrm>
              <a:off x="2659139" y="3680338"/>
              <a:ext cx="2003365" cy="1959886"/>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txBox="1"/>
            <p:nvPr/>
          </p:nvSpPr>
          <p:spPr>
            <a:xfrm>
              <a:off x="2952525" y="3967357"/>
              <a:ext cx="1416593" cy="138584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take security measures</a:t>
              </a:r>
              <a:endParaRPr sz="2000">
                <a:solidFill>
                  <a:schemeClr val="lt1"/>
                </a:solidFill>
                <a:latin typeface="Calibri"/>
                <a:ea typeface="Calibri"/>
                <a:cs typeface="Calibri"/>
                <a:sym typeface="Calibri"/>
              </a:endParaRPr>
            </a:p>
          </p:txBody>
        </p:sp>
      </p:grpSp>
      <p:sp>
        <p:nvSpPr>
          <p:cNvPr id="261" name="Google Shape;261;p9"/>
          <p:cNvSpPr txBox="1">
            <a:spLocks noGrp="1"/>
          </p:cNvSpPr>
          <p:nvPr>
            <p:ph type="title"/>
          </p:nvPr>
        </p:nvSpPr>
        <p:spPr>
          <a:xfrm>
            <a:off x="293475" y="184971"/>
            <a:ext cx="11784643" cy="8902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Calibri"/>
              <a:buNone/>
            </a:pPr>
            <a:r>
              <a:rPr lang="en-US" sz="3600" b="1">
                <a:solidFill>
                  <a:schemeClr val="dk2"/>
                </a:solidFill>
              </a:rPr>
              <a:t>Risk management has individual phases</a:t>
            </a:r>
            <a:endParaRPr sz="3600" b="1">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3007</Words>
  <Application>Microsoft Office PowerPoint</Application>
  <PresentationFormat>Širokoúhlá obrazovka</PresentationFormat>
  <Paragraphs>154</Paragraphs>
  <Slides>19</Slides>
  <Notes>19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Noto Sans Symbols</vt:lpstr>
      <vt:lpstr>Times New Roman</vt:lpstr>
      <vt:lpstr>Office</vt:lpstr>
      <vt:lpstr>Training Design: Secondary prevention (3)  </vt:lpstr>
      <vt:lpstr>Training Design: Secondary Prevention (3)</vt:lpstr>
      <vt:lpstr>Topics</vt:lpstr>
      <vt:lpstr>What is secondary prevention</vt:lpstr>
      <vt:lpstr>Risk analysis</vt:lpstr>
      <vt:lpstr>Prezentace aplikace PowerPoint</vt:lpstr>
      <vt:lpstr>Objective of the risk analysis</vt:lpstr>
      <vt:lpstr>Risk management has individual phases</vt:lpstr>
      <vt:lpstr>Risk management has individual phases</vt:lpstr>
      <vt:lpstr>Risk management has individual phases</vt:lpstr>
      <vt:lpstr>Specifics on internal and external communication</vt:lpstr>
      <vt:lpstr>Specifics on internal and external communication</vt:lpstr>
      <vt:lpstr>Effective complaint mechanism and immediate possibilities for action</vt:lpstr>
      <vt:lpstr>Task 1</vt:lpstr>
      <vt:lpstr>Task 2</vt:lpstr>
      <vt:lpstr>References</vt:lpstr>
      <vt:lpstr>References</vt:lpstr>
      <vt:lpstr>Thank you for your attention</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Design – Unit 3</dc:title>
  <dc:creator>Sonja  Karbon</dc:creator>
  <cp:lastModifiedBy>Novotná Eva</cp:lastModifiedBy>
  <cp:revision>1</cp:revision>
  <dcterms:created xsi:type="dcterms:W3CDTF">2022-09-13T11:40:43Z</dcterms:created>
  <dcterms:modified xsi:type="dcterms:W3CDTF">2023-11-13T20:27:32Z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