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NM3bxlPDFqB9r98stDU7tqaNb1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apt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14T13:46:22.838">
    <p:pos x="7680" y="0"/>
    <p:text/>
    <p:extLst>
      <p:ext uri="{C676402C-5697-4E1C-873F-D02D1690AC5C}">
        <p15:threadingInfo timeZoneBias="0"/>
      </p:ext>
      <p:ext uri="http://customooxmlschemas.google.com/">
        <go:slidesCustomData xmlns:go="http://customooxmlschemas.google.com/" commentPostId="AAAAoqoWio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msllp.com/blog/2019/november/common-examples-of-sexual-harassment-in-the-work/" TargetMode="External"/><Relationship Id="rId3" Type="http://schemas.openxmlformats.org/officeDocument/2006/relationships/hyperlink" Target="https://www.ymsllp.com/employment-litigation/hostile-work-environment-lawy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actics.com/blog/sexual-harassment-in-the-workplace-statistic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grityline.com/?__hstc=230589635.48613bd581c542f30fe7c73371b2bda1.1668429799976.1668429799976.1668429799976.1&amp;__hssc=230589635.1.1668429799976&amp;__hsfp=3189965062" TargetMode="External"/><Relationship Id="rId3" Type="http://schemas.openxmlformats.org/officeDocument/2006/relationships/hyperlink" Target="https://www.integrityline.com/expertise/blog/anonymous-reporting/?__hstc=230589635.48613bd581c542f30fe7c73371b2bda1.1668429799976.1668429799976.1668429799976.1&amp;__hssc=230589635.1.1668429799976&amp;__hsfp=3189965062" TargetMode="External"/><Relationship Id="rId4" Type="http://schemas.openxmlformats.org/officeDocument/2006/relationships/hyperlink" Target="https://www.integrityline.com/expertise/blog/what-is-whistleblowing/?__hstc=230589635.48613bd581c542f30fe7c73371b2bda1.1668429799976.1668429799976.1668429799976.1&amp;__hssc=230589635.1.1668429799976&amp;__hsfp=3189965062" TargetMode="External"/><Relationship Id="rId5" Type="http://schemas.openxmlformats.org/officeDocument/2006/relationships/hyperlink" Target="https://www.eqs.com/compliance-wpapers/guide-policy-manag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eurostat/statistics-explained/index.php/Gender_pay_gap_statistic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tea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https://www.ohchr.org/en/stories/2019/07/new-labour-convention-tackle-violence-against-women-work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1" lang="en-US" sz="1200">
                <a:solidFill>
                  <a:schemeClr val="dk1"/>
                </a:solidFill>
                <a:latin typeface="Calibri"/>
                <a:ea typeface="Calibri"/>
                <a:cs typeface="Calibri"/>
                <a:sym typeface="Calibri"/>
              </a:rPr>
              <a:t>Gewalt und Belästigung sind Angriffe auf die persönliche Würde, das Recht auf Gleichbehandlung und Nichtdiskriminierung und häufig auch auf die Gesundheit einer Person. Die betroffenen Arbeitnehmer fühlen sich bei ihrer Arbeit unsicher, sind häufiger abwesend und können sogar arbeitsunfähig sein, was sich auf die Produktivität und die Kosten für Unternehmen und die öffentliche Hand auswirkt. Einige Erhebungen auf nationaler Ebene weisen auf eine seit langem zu beobachtende Zunahme der gemeldeten Gewalt und Belästigung hin. In einigen europäischen Ländern, z. B. in den skandinavischen Ländern, gibt es eine besser koordinierte, etablierte Politik zur Prävention und Bekämpfung von Gewalt und Belästigung. Das Bewusstsein für das Thema auf nationaler Ebene, seine Aufnahme in die Gesetzgebung und das Ausmaß der Beteiligung der Sozialpartner an Maßnahmen und Interventionen tragen alle zur Wirksamkeit der Maßnahmen zur Bekämpfung von Gewalt bei.</a:t>
            </a:r>
            <a:endParaRPr b="0"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https://www.eurofound.europa.eu/publications/report/2015/violence-and-harassment-in-european-workplaces-extent-impacts-and-policies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9" name="Google Shape;1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Schulungsversuch zu sexueller Belästigung </a:t>
            </a:r>
            <a:r>
              <a:rPr b="0" i="0" lang="en-US" sz="1200">
                <a:solidFill>
                  <a:schemeClr val="dk1"/>
                </a:solidFill>
                <a:latin typeface="Calibri"/>
                <a:ea typeface="Calibri"/>
                <a:cs typeface="Calibri"/>
                <a:sym typeface="Calibri"/>
              </a:rPr>
              <a:t>https://etactics.com/blog/sexual-harassment-in-the-workplace-statistics</a:t>
            </a:r>
            <a:endParaRPr b="0"/>
          </a:p>
          <a:p>
            <a:pPr indent="0" lvl="0" marL="0" marR="0" rtl="0" algn="l">
              <a:lnSpc>
                <a:spcPct val="100000"/>
              </a:lnSpc>
              <a:spcBef>
                <a:spcPts val="0"/>
              </a:spcBef>
              <a:spcAft>
                <a:spcPts val="0"/>
              </a:spcAft>
              <a:buClr>
                <a:schemeClr val="dk1"/>
              </a:buClr>
              <a:buSzPts val="1200"/>
              <a:buFont typeface="Calibri"/>
              <a:buNone/>
            </a:pPr>
            <a:r>
              <a:rPr lang="en-US"/>
              <a:t>Dianova - eine </a:t>
            </a:r>
            <a:r>
              <a:rPr b="1" i="0" lang="en-US" sz="1200">
                <a:solidFill>
                  <a:schemeClr val="dk1"/>
                </a:solidFill>
                <a:latin typeface="Calibri"/>
                <a:ea typeface="Calibri"/>
                <a:cs typeface="Calibri"/>
                <a:sym typeface="Calibri"/>
              </a:rPr>
              <a:t>Organisation, die aus einer Vielzahl von gemeinnützigen Vereinen und Stiftungen besteht, die in Afrika, Amerika, Asien und Europa tätig sind und sich dem sozialen Wandel verschrieben haben.</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Ein stiller "Kollege": Gewalt gegen Frauen am Arbeitsplatz</a:t>
            </a:r>
            <a:endParaRPr/>
          </a:p>
          <a:p>
            <a:pPr indent="0" lvl="0" marL="0" rtl="0" algn="l">
              <a:lnSpc>
                <a:spcPct val="100000"/>
              </a:lnSpc>
              <a:spcBef>
                <a:spcPts val="0"/>
              </a:spcBef>
              <a:spcAft>
                <a:spcPts val="0"/>
              </a:spcAft>
              <a:buSzPts val="1400"/>
              <a:buNone/>
            </a:pPr>
            <a:r>
              <a:rPr lang="en-US"/>
              <a:t>https://www.dianova.org/news/a-silent-colleague-violence-against-women-in-the-workplace/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Was sind die häufigsten Arten von sexueller Belästigung am Arbeitsplatz?</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Es gibt zwei Hauptkategorien von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sexueller Belästigung am Arbeitsplatz</a:t>
            </a: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Quid pro quo. </a:t>
            </a:r>
            <a:r>
              <a:rPr b="0" i="0" lang="en-US" sz="1200">
                <a:solidFill>
                  <a:schemeClr val="dk1"/>
                </a:solidFill>
                <a:latin typeface="Calibri"/>
                <a:ea typeface="Calibri"/>
                <a:cs typeface="Calibri"/>
                <a:sym typeface="Calibri"/>
              </a:rPr>
              <a:t>Quid pro quo ist eine Form der sexuellen Belästigung, bei der ein Mitarbeiter unter Druck gesetzt wird, sich im Gegenzug für eine Vorzugsbehandlung auf sexuelle Aktivitäten einzulassen. Bei dieser Vorzugsbehandlung geht es in der Regel um Beförderungen, die Beibehaltung des Arbeitsplatzes oder andere Vorteile für den Mitarbeiter.</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Feindseliges Arbeitsumfeld. </a:t>
            </a:r>
            <a:r>
              <a:rPr b="0" i="0" lang="en-US" sz="1200">
                <a:solidFill>
                  <a:schemeClr val="dk1"/>
                </a:solidFill>
                <a:latin typeface="Calibri"/>
                <a:ea typeface="Calibri"/>
                <a:cs typeface="Calibri"/>
                <a:sym typeface="Calibri"/>
              </a:rPr>
              <a:t>Ein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feindseliges Arbeitsumfeld </a:t>
            </a:r>
            <a:r>
              <a:rPr b="0" i="0" lang="en-US" sz="1200">
                <a:solidFill>
                  <a:schemeClr val="dk1"/>
                </a:solidFill>
                <a:latin typeface="Calibri"/>
                <a:ea typeface="Calibri"/>
                <a:cs typeface="Calibri"/>
                <a:sym typeface="Calibri"/>
              </a:rPr>
              <a:t>entsteht, wenn sich das Verhalten des Belästigers negativ auf das Arbeitsumfeld des Opfers auswirkt. Dazu gehören wiederholte sexuelle Annäherungsversuche, Witze oder Kommentare, durch die sich ein Mitarbeiter eingeschüchtert oder bedroht fühlt. Dazu gehören auch einzelne Vorfälle wie Vergewaltigung oder sexuelle Nötigung.</a:t>
            </a:r>
            <a:endParaRPr/>
          </a:p>
          <a:p>
            <a:pPr indent="0" lvl="0" marL="0" rtl="0" algn="l">
              <a:lnSpc>
                <a:spcPct val="100000"/>
              </a:lnSpc>
              <a:spcBef>
                <a:spcPts val="0"/>
              </a:spcBef>
              <a:spcAft>
                <a:spcPts val="0"/>
              </a:spcAft>
              <a:buSzPts val="1400"/>
              <a:buNone/>
            </a:pPr>
            <a:r>
              <a:t/>
            </a:r>
            <a:endParaRPr/>
          </a:p>
        </p:txBody>
      </p:sp>
      <p:sp>
        <p:nvSpPr>
          <p:cNvPr id="200" name="Google Shape;20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Etactics (2021). 70+ Statistiken zu sexueller Belästigung am Arbeitsplatz</a:t>
            </a:r>
            <a:endParaRPr b="0" i="0" sz="1200" u="non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https://etactics.com/blog/sexual-harassment-in-the-workplace-statistics#General-Information</a:t>
            </a:r>
            <a:endParaRPr/>
          </a:p>
        </p:txBody>
      </p:sp>
      <p:sp>
        <p:nvSpPr>
          <p:cNvPr id="208" name="Google Shape;20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https://etactics.com/blog/sexual-harassment-in-the-workplace-statistics</a:t>
            </a:r>
            <a:endParaRPr/>
          </a:p>
        </p:txBody>
      </p:sp>
      <p:sp>
        <p:nvSpPr>
          <p:cNvPr id="216" name="Google Shape;2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https://www.eqs.com/compliance-blog/sexual-harassment-workplace/</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Maßnahmen, die Sie gegen sexuelle Belästigung in Ihrem Unternehmen ergreifen können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Auch Unternehmen leiden, wenn sie haftbar gemacht werden. So können beispielsweise Arbeitgeber im Vereinigten Königreich für sexuelle Belästigungen durch ihre Mitarbeiter haftbar gemacht werden. Ein Arbeitgeber kann sich nur dann verteidigen, wenn er nachweisen kann, dass er angemessene Maßnahmen ergriffen hat, um Belästigungen am Arbeitsplatz zu vermeiden.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1. Management einbeziehen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Der Vorstandsvorsitzende und der Vorstand müssen deutlich machen, dass das Unternehmen bei Belästigung keine Toleranz walten lässt. Sie müssen deutlich machen, dass die Bestrafung von Belästigung für das gesamte Unternehmen gilt, unabhängig vom Status der Mitarbeiter. Der Vorstand sollte regelmäßig Schlüsseldaten zur sexuellen Belästigung überprüfen, wie z. B. die Anzahl der gemeldeten Vorfälle und die durchschnittliche Zeit, die das Unternehmen zur Lösung von Fällen benötigt. Er sollte die Anti-Belästigungspolitik formell genehmigen und in alle Schulungen einbezogen werden.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2. Sicherstellen, dass die Mitarbeiter über vertrauliche Meldewege, über die sie Fälle von sexueller Belästigung melden können, Bescheid wissen und Zugang zu diesen haben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Wenn dies nicht der Fall ist, sollten Sie die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Einrichtung von Meldewegen, </a:t>
            </a:r>
            <a:r>
              <a:rPr b="0" i="0" lang="en-US" sz="1200">
                <a:solidFill>
                  <a:schemeClr val="dk1"/>
                </a:solidFill>
                <a:latin typeface="Calibri"/>
                <a:ea typeface="Calibri"/>
                <a:cs typeface="Calibri"/>
                <a:sym typeface="Calibri"/>
              </a:rPr>
              <a:t>einschließlich einer Fallverwaltungssoftware, prüfen und sicherstellen, dass sie kommuniziert werden. Es ist erwähnenswert, dass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Meldekanäle </a:t>
            </a:r>
            <a:r>
              <a:rPr b="0" i="0" lang="en-US" sz="1200">
                <a:solidFill>
                  <a:schemeClr val="dk1"/>
                </a:solidFill>
                <a:latin typeface="Calibri"/>
                <a:ea typeface="Calibri"/>
                <a:cs typeface="Calibri"/>
                <a:sym typeface="Calibri"/>
              </a:rPr>
              <a:t>es für diejenigen, die sich unsicher fühlen, einfacher machen können, eine Meldung zu machen. Dies kann zwar die Ermittlungen erschweren, aber die Zwei-Wege-Kommunikation mit dem </a:t>
            </a:r>
            <a:r>
              <a:rPr b="0" i="0"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anonymen Hinweisgeber </a:t>
            </a:r>
            <a:r>
              <a:rPr b="0" i="0" lang="en-US" sz="1200">
                <a:solidFill>
                  <a:schemeClr val="dk1"/>
                </a:solidFill>
                <a:latin typeface="Calibri"/>
                <a:ea typeface="Calibri"/>
                <a:cs typeface="Calibri"/>
                <a:sym typeface="Calibri"/>
              </a:rPr>
              <a:t>kann dazu beitragen, Vertrauen aufzubauen, was zur Offenlegung weiterer Informationen führen kann.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3. Führen Sie eine Anti-Belästigungspolitik ein und stellen Sie sicher, dass alle Mitarbeiter diese unterzeichnen.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Wichtige Aspekte der </a:t>
            </a:r>
            <a:r>
              <a:rPr b="0" i="0"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Politik</a:t>
            </a: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Definieren Sie eindeutig, was unter sexueller Belästigung zu verstehen ist. In Deutschland könnte der Wortlaut beispielsweise dem Allgemeinen Gleichbehandlungsgesetz entnommen werden, das als sexuelle Belästigung z. B. unerwünschte Berührungen, anzügliche Bemerkungen oder Witze, sexuelle Gesten oder das Zeigen pornografischer Bilder umfasst.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Die Verwendung von Beispielen und Fallstudien kann helfen, die Bedeutung zu erläutern, wenn sie offen für Interpretationen sein könnte.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Ermutigung der Mitarbeiter, Belästigungen zu melden. Daher sollte die Richtlinie Informationen über die entsprechenden Meldewege enthalten.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Darstellung der Verfahren zur Untersuchung von Beschwerden und der formellen/informellen Lösungsprozesse.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Legen Sie fest, welche Disziplinarmaßnahmen im Falle einer Belästigung verhängt werden (gegebenenfalls einschließlich einer Entlassung).</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4. Verpflichtende Schulungen zur Verhinderung sexueller Belästigung für alle Mitarbeiter</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Schulungen tragen nicht nur zum Schutz vor unangemessenem Verhalten und unerwünschten Annäherungsversuchen bei, indem sie Verstöße klar definieren, sondern sie befähigen auch diejenigen, die mit sexueller Belästigung konfrontiert werden, diese Fälle zu erkennen und zu melden. Schulungen schaffen eine Gemeinschaft am Arbeitsplatz, in der alle auf ein gemeinsames Ziel hinarbeiten, und vermitteln ein Gefühl der Sicherheit. Zu den Schulungsinhalten sollte auch eine Schulung für Unbeteiligte gehören, in der die Mitarbeiter lernen, was zu tun ist, wenn sie eine sexuelle Belästigung bei einer anderen Person beobachten.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Warten Sie nicht auf Mitarbeiterberichte, um das Ausmaß des Problems in Ihrem Unternehmen herauszufinden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Seien Sie proaktiv und fügen Sie Fragen in Ihre jährliche Umfrage zur Mitarbeiterbindung ein, um herauszufinden, ob die Mitarbeiter jemals Opfer von Belästigung waren oder gesehen haben, wie es jemand anderem erging. Wenn ja, finden Sie heraus, ob sie es jemals gemeldet haben und wenn nicht, warum nicht. So können Sie die Wirksamkeit des Meldeprogramms Ihres Unternehmens ermitteln.</a:t>
            </a:r>
            <a:endParaRPr/>
          </a:p>
          <a:p>
            <a:pPr indent="0" lvl="0" marL="0" rtl="0" algn="l">
              <a:lnSpc>
                <a:spcPct val="100000"/>
              </a:lnSpc>
              <a:spcBef>
                <a:spcPts val="0"/>
              </a:spcBef>
              <a:spcAft>
                <a:spcPts val="0"/>
              </a:spcAft>
              <a:buSzPts val="1400"/>
              <a:buNone/>
            </a:pPr>
            <a:r>
              <a:t/>
            </a:r>
            <a:endParaRPr/>
          </a:p>
        </p:txBody>
      </p:sp>
      <p:sp>
        <p:nvSpPr>
          <p:cNvPr id="223" name="Google Shape;22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Trotz jahrzehntelanger Bemühungen und Dutzenden von Gesetzen zur Lohngleichheit verdienen Frauen weltweit immer noch weniger als 80 Cent für jeden Dollar, den Männer verdienen. </a:t>
            </a:r>
            <a:endParaRPr>
              <a:solidFill>
                <a:srgbClr val="FF0000"/>
              </a:solidFill>
            </a:endParaRPr>
          </a:p>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Nachrichten des Europäischen Parlaments (2022). Das geschlechtsspezifische Lohngefälle verstehen: Definition und Ursachen</a:t>
            </a:r>
            <a:endParaRPr/>
          </a:p>
          <a:p>
            <a:pPr indent="0" lvl="0" marL="0" rtl="0" algn="l">
              <a:lnSpc>
                <a:spcPct val="100000"/>
              </a:lnSpc>
              <a:spcBef>
                <a:spcPts val="0"/>
              </a:spcBef>
              <a:spcAft>
                <a:spcPts val="0"/>
              </a:spcAft>
              <a:buSzPts val="1400"/>
              <a:buNone/>
            </a:pPr>
            <a:r>
              <a:rPr lang="en-US">
                <a:solidFill>
                  <a:srgbClr val="FF0000"/>
                </a:solidFill>
              </a:rPr>
              <a:t>https://www.europarl.europa.eu/news/en/headlines/society/20200109STO69925/understanding-the-gender-pay-gap-definition-and-causes</a:t>
            </a:r>
            <a:endParaRPr>
              <a:solidFill>
                <a:srgbClr val="FF0000"/>
              </a:solidFill>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https://ec.europa.eu/info/policies/justice-and-fundamental-rights/gender-equality/equal-pay/gender-pay-gap-situation-eu_en</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Was ist das geschlechtsspezifische Lohngefälle und wie wird es berechnet?</a:t>
            </a:r>
            <a:endParaRPr/>
          </a:p>
          <a:p>
            <a:pPr indent="0" lvl="0" marL="0" rtl="0" algn="l">
              <a:lnSpc>
                <a:spcPct val="100000"/>
              </a:lnSpc>
              <a:spcBef>
                <a:spcPts val="0"/>
              </a:spcBef>
              <a:spcAft>
                <a:spcPts val="0"/>
              </a:spcAft>
              <a:buSzPts val="1400"/>
              <a:buNone/>
            </a:pPr>
            <a:br>
              <a:rPr lang="en-US"/>
            </a:br>
            <a:r>
              <a:rPr b="0" i="0" lang="en-US" sz="1200">
                <a:solidFill>
                  <a:schemeClr val="dk1"/>
                </a:solidFill>
                <a:latin typeface="Calibri"/>
                <a:ea typeface="Calibri"/>
                <a:cs typeface="Calibri"/>
                <a:sym typeface="Calibri"/>
              </a:rPr>
              <a:t>Das geschlechtsspezifische Lohngefälle ist der Unterschied im durchschnittlichen Bruttostundenverdienst von Frauen und Männern. Er basiert auf den direkt an die Beschäftigten gezahlten Gehältern vor Abzug von Einkommensteuer und Sozialversicherungsbeiträgen. Bei den Berechnungen werden nur Unternehmen mit zehn oder mehr Beschäftigten berücksichtigt. </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Das durchschnittliche geschlechtsspezifische Lohngefälle in der EU betrug im Jahr 2020 13,0 %.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https://godigital.lmlo.lt/interactive_reading.html?m=2</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Was ist ein geschlechtsspezifisches Lohngefälle?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Das geschlechtsspezifische Lohngefälle ist der Unterschied im durchschnittlichen Bruttostundenverdienst von Frauen und Männern. Er basiert auf den direkt an die Arbeitnehmer gezahlten Gehältern vor Abzug von Einkommensteuer und Sozialversicherungsbeiträgen.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Erwerbstätige Frauen in der EU verdienen im Durchschnitt 14 % weniger pro Stunde als Männer.</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Die Gründe für das geschlechtsspezifische Lohngefälle sind:</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sektorale Segregation (wenn Frauen in schlecht bezahlten Berufen und Männer in besser bezahlten Berufen überrepräsentiert sind);</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Ungleiche Verteilung von bezahlter und unbezahlter Arbeit (Frauen arbeiten eher Teilzeit, weil sie sich um die Kinder kümmern müssen, während Männer eher Vollzeit arbeiten, weil sie sich nicht an den Haushaltspflichten beteiligen);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die gläserne Decke (Unternehmen lassen Frauen einfach nicht in Spitzenpositionen).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Die unterschiedliche Bezahlung von Männern und Frauen für dieselbe Arbeit ist ebenfalls einer der Gründe, die zum geschlechtsspezifischen Lohngefälle beitragen.</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Kodėl blogai? </a:t>
            </a:r>
            <a:endParaRPr/>
          </a:p>
          <a:p>
            <a:pPr indent="0" lvl="0" marL="0" rtl="0" algn="l">
              <a:lnSpc>
                <a:spcPct val="100000"/>
              </a:lnSpc>
              <a:spcBef>
                <a:spcPts val="0"/>
              </a:spcBef>
              <a:spcAft>
                <a:spcPts val="0"/>
              </a:spcAft>
              <a:buSzPts val="1400"/>
              <a:buNone/>
            </a:pPr>
            <a:r>
              <a:rPr lang="en-US">
                <a:solidFill>
                  <a:srgbClr val="FF0000"/>
                </a:solidFill>
              </a:rPr>
              <a:t>Mažiau pensijos, ilgiau gyvena, vyresnės </a:t>
            </a:r>
            <a:endParaRPr/>
          </a:p>
          <a:p>
            <a:pPr indent="0" lvl="0" marL="0" rtl="0" algn="l">
              <a:lnSpc>
                <a:spcPct val="100000"/>
              </a:lnSpc>
              <a:spcBef>
                <a:spcPts val="0"/>
              </a:spcBef>
              <a:spcAft>
                <a:spcPts val="0"/>
              </a:spcAft>
              <a:buSzPts val="1400"/>
              <a:buNone/>
            </a:pPr>
            <a:r>
              <a:rPr lang="en-US">
                <a:solidFill>
                  <a:srgbClr val="FF0000"/>
                </a:solidFill>
              </a:rPr>
              <a:t>Mažiau uždirbi, mažiau reikalauja, </a:t>
            </a:r>
            <a:endParaRPr>
              <a:solidFill>
                <a:srgbClr val="FF0000"/>
              </a:solidFill>
            </a:endParaRPr>
          </a:p>
        </p:txBody>
      </p:sp>
      <p:sp>
        <p:nvSpPr>
          <p:cNvPr id="232" name="Google Shape;2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Wie die Arbeit bewertet wird</a:t>
            </a:r>
            <a:endParaRPr/>
          </a:p>
          <a:p>
            <a:pPr indent="0" lvl="0" marL="0" rtl="0" algn="l">
              <a:lnSpc>
                <a:spcPct val="100000"/>
              </a:lnSpc>
              <a:spcBef>
                <a:spcPts val="0"/>
              </a:spcBef>
              <a:spcAft>
                <a:spcPts val="0"/>
              </a:spcAft>
              <a:buSzPts val="1400"/>
              <a:buNone/>
            </a:pPr>
            <a:r>
              <a:rPr lang="en-US"/>
              <a:t>In einigen Fällen verdienen Frauen bei gleichwertigen Tätigkeiten weniger als Männer. Die Hauptursache ist die Art und Weise, wie die Fähigkeiten von Frauen im Vergleich zu denen von Männern bewertet werden.</a:t>
            </a:r>
            <a:endParaRPr/>
          </a:p>
          <a:p>
            <a:pPr indent="0" lvl="0" marL="0" rtl="0" algn="l">
              <a:lnSpc>
                <a:spcPct val="100000"/>
              </a:lnSpc>
              <a:spcBef>
                <a:spcPts val="0"/>
              </a:spcBef>
              <a:spcAft>
                <a:spcPts val="0"/>
              </a:spcAft>
              <a:buSzPts val="1400"/>
              <a:buNone/>
            </a:pPr>
            <a:r>
              <a:rPr b="1" lang="en-US"/>
              <a:t>Segregation</a:t>
            </a:r>
            <a:endParaRPr/>
          </a:p>
          <a:p>
            <a:pPr indent="0" lvl="0" marL="0" rtl="0" algn="l">
              <a:lnSpc>
                <a:spcPct val="100000"/>
              </a:lnSpc>
              <a:spcBef>
                <a:spcPts val="0"/>
              </a:spcBef>
              <a:spcAft>
                <a:spcPts val="0"/>
              </a:spcAft>
              <a:buSzPts val="1400"/>
              <a:buNone/>
            </a:pPr>
            <a:r>
              <a:rPr lang="en-US"/>
              <a:t>Auch die Segregation auf dem Arbeitsmarkt verstärkt das geschlechtsspezifische Lohngefälle. Frauen und Männer arbeiten immer noch in unterschiedlichen Berufen.</a:t>
            </a:r>
            <a:endParaRPr/>
          </a:p>
          <a:p>
            <a:pPr indent="0" lvl="0" marL="0" rtl="0" algn="l">
              <a:lnSpc>
                <a:spcPct val="100000"/>
              </a:lnSpc>
              <a:spcBef>
                <a:spcPts val="0"/>
              </a:spcBef>
              <a:spcAft>
                <a:spcPts val="0"/>
              </a:spcAft>
              <a:buSzPts val="1400"/>
              <a:buNone/>
            </a:pPr>
            <a:r>
              <a:rPr b="1" lang="en-US"/>
              <a:t>Stereotypen</a:t>
            </a:r>
            <a:endParaRPr/>
          </a:p>
          <a:p>
            <a:pPr indent="0" lvl="0" marL="0" rtl="0" algn="l">
              <a:lnSpc>
                <a:spcPct val="100000"/>
              </a:lnSpc>
              <a:spcBef>
                <a:spcPts val="0"/>
              </a:spcBef>
              <a:spcAft>
                <a:spcPts val="0"/>
              </a:spcAft>
              <a:buSzPts val="1400"/>
              <a:buNone/>
            </a:pPr>
            <a:r>
              <a:rPr lang="en-US"/>
              <a:t>Die Segregation ist häufig mit Stereotypen verbunden. Zwar sind rund 60 % der neuen Hochschulabsolventen Frauen, doch sind sie in Bereichen wie Mathematik, Informatik und Ingenieurwesen in der Minderheit. Infolgedessen arbeiten weniger Frauen in wissenschaftlichen und technischen Berufen, während Frauen oft in weniger geschätzten und schlechter bezahlten Wirtschaftssektoren arbeiten.</a:t>
            </a:r>
            <a:endParaRPr/>
          </a:p>
          <a:p>
            <a:pPr indent="0" lvl="0" marL="0" rtl="0" algn="l">
              <a:lnSpc>
                <a:spcPct val="100000"/>
              </a:lnSpc>
              <a:spcBef>
                <a:spcPts val="0"/>
              </a:spcBef>
              <a:spcAft>
                <a:spcPts val="0"/>
              </a:spcAft>
              <a:buSzPts val="1400"/>
              <a:buNone/>
            </a:pPr>
            <a:r>
              <a:rPr b="1" lang="en-US"/>
              <a:t>Vereinbarkeit von Berufs- und Privatleben</a:t>
            </a:r>
            <a:endParaRPr/>
          </a:p>
          <a:p>
            <a:pPr indent="0" lvl="0" marL="0" rtl="0" algn="l">
              <a:lnSpc>
                <a:spcPct val="100000"/>
              </a:lnSpc>
              <a:spcBef>
                <a:spcPts val="0"/>
              </a:spcBef>
              <a:spcAft>
                <a:spcPts val="0"/>
              </a:spcAft>
              <a:buSzPts val="1400"/>
              <a:buNone/>
            </a:pPr>
            <a:r>
              <a:rPr lang="en-US"/>
              <a:t>Weit mehr Frauen als Männer entscheiden sich für einen Elternurlaub. Dies und der Mangel an Kinderbetreuungseinrichtungen führen dazu, dass Frauen oft gezwungen sind, den Arbeitsmarkt zu verlassen. Nur 65,8 % der Frauen mit kleinen Kindern in der EU sind erwerbstätig, verglichen mit 89,1 % der Männer. Europaweit arbeiten etwa 32 % der Frauen in Teilzeit, aber nur etwa 8 % der Männer.</a:t>
            </a:r>
            <a:endParaRPr/>
          </a:p>
          <a:p>
            <a:pPr indent="0" lvl="0" marL="0" rtl="0" algn="l">
              <a:lnSpc>
                <a:spcPct val="100000"/>
              </a:lnSpc>
              <a:spcBef>
                <a:spcPts val="0"/>
              </a:spcBef>
              <a:spcAft>
                <a:spcPts val="0"/>
              </a:spcAft>
              <a:buSzPts val="1400"/>
              <a:buNone/>
            </a:pPr>
            <a:r>
              <a:t/>
            </a:r>
            <a:endParaRPr/>
          </a:p>
        </p:txBody>
      </p:sp>
      <p:sp>
        <p:nvSpPr>
          <p:cNvPr id="241" name="Google Shape;241;p1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000"/>
              <a:t>Global Wage Report 2018: </a:t>
            </a:r>
            <a:r>
              <a:rPr b="0" i="0" lang="en-US" sz="1200">
                <a:solidFill>
                  <a:schemeClr val="dk1"/>
                </a:solidFill>
                <a:latin typeface="Calibri"/>
                <a:ea typeface="Calibri"/>
                <a:cs typeface="Calibri"/>
                <a:sym typeface="Calibri"/>
              </a:rPr>
              <a:t>Das geschlechtsspezifische Lohngefälle</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marR="0" rtl="0" algn="l">
              <a:lnSpc>
                <a:spcPct val="100000"/>
              </a:lnSpc>
              <a:spcBef>
                <a:spcPts val="0"/>
              </a:spcBef>
              <a:spcAft>
                <a:spcPts val="0"/>
              </a:spcAft>
              <a:buClr>
                <a:schemeClr val="dk1"/>
              </a:buClr>
              <a:buSzPts val="1200"/>
              <a:buFont typeface="Calibri"/>
              <a:buNone/>
            </a:pPr>
            <a:r>
              <a:rPr lang="en-US" sz="1200"/>
              <a:t>https://www.ilo.org/global/about-the-ilo/multimedia/maps-and-charts/enhanced/WCMS_650829/lang--en/index.htm</a:t>
            </a:r>
            <a:endParaRPr/>
          </a:p>
          <a:p>
            <a:pPr indent="0" lvl="0" marL="0" rtl="0" algn="l">
              <a:lnSpc>
                <a:spcPct val="100000"/>
              </a:lnSpc>
              <a:spcBef>
                <a:spcPts val="0"/>
              </a:spcBef>
              <a:spcAft>
                <a:spcPts val="0"/>
              </a:spcAft>
              <a:buSzPts val="1400"/>
              <a:buNone/>
            </a:pPr>
            <a:r>
              <a:t/>
            </a:r>
            <a:endParaRPr/>
          </a:p>
        </p:txBody>
      </p:sp>
      <p:sp>
        <p:nvSpPr>
          <p:cNvPr id="251" name="Google Shape;25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AngsanaUPC"/>
                <a:ea typeface="AngsanaUPC"/>
                <a:cs typeface="AngsanaUPC"/>
                <a:sym typeface="AngsanaUPC"/>
              </a:rPr>
              <a:t>https://www.ilo.org/global/about-the-ilo/multimedia/maps-and-charts/enhanced/WCMS_650829/lang--en/index.htm</a:t>
            </a:r>
            <a:endParaRPr sz="900"/>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Wie Unternehmen sexuelle Belästigung am Arbeitsplatz verhindern können</a:t>
            </a:r>
            <a:endParaRPr/>
          </a:p>
          <a:p>
            <a:pPr indent="0" lvl="0" marL="0" rtl="0" algn="l">
              <a:lnSpc>
                <a:spcPct val="100000"/>
              </a:lnSpc>
              <a:spcBef>
                <a:spcPts val="0"/>
              </a:spcBef>
              <a:spcAft>
                <a:spcPts val="0"/>
              </a:spcAft>
              <a:buSzPts val="1400"/>
              <a:buNone/>
            </a:pPr>
            <a:r>
              <a:rPr lang="en-US"/>
              <a:t>https://www.eqs.com/compliance-blog/sexual-harassment-workplace/</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rtl="0" algn="l">
              <a:lnSpc>
                <a:spcPct val="100000"/>
              </a:lnSpc>
              <a:spcBef>
                <a:spcPts val="0"/>
              </a:spcBef>
              <a:spcAft>
                <a:spcPts val="0"/>
              </a:spcAft>
              <a:buSzPts val="1400"/>
              <a:buNone/>
            </a:pPr>
            <a:r>
              <a:t/>
            </a:r>
            <a:endParaRPr/>
          </a:p>
        </p:txBody>
      </p:sp>
      <p:sp>
        <p:nvSpPr>
          <p:cNvPr id="263" name="Google Shape;26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Gleichstellungsindex https://eige.europa.eu/gender-equality-index/2022</a:t>
            </a:r>
            <a:endParaRPr/>
          </a:p>
          <a:p>
            <a:pPr indent="0" lvl="0" marL="0" marR="0" rtl="0" algn="l">
              <a:lnSpc>
                <a:spcPct val="70000"/>
              </a:lnSpc>
              <a:spcBef>
                <a:spcPts val="0"/>
              </a:spcBef>
              <a:spcAft>
                <a:spcPts val="0"/>
              </a:spcAft>
              <a:buClr>
                <a:schemeClr val="dk1"/>
              </a:buClr>
              <a:buSzPts val="1200"/>
              <a:buFont typeface="Calibri"/>
              <a:buNone/>
            </a:pPr>
            <a:r>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EIGE (</a:t>
            </a:r>
            <a:r>
              <a:rPr b="0" i="0" lang="en-US" sz="1200">
                <a:solidFill>
                  <a:schemeClr val="dk1"/>
                </a:solidFill>
                <a:latin typeface="Calibri"/>
                <a:ea typeface="Calibri"/>
                <a:cs typeface="Calibri"/>
                <a:sym typeface="Calibri"/>
              </a:rPr>
              <a:t>Europäisches Institut für Gleichstellungsfragen)</a:t>
            </a:r>
            <a:r>
              <a:rPr b="1" i="0" lang="en-US" sz="1200">
                <a:solidFill>
                  <a:schemeClr val="dk1"/>
                </a:solidFill>
                <a:latin typeface="Calibri"/>
                <a:ea typeface="Calibri"/>
                <a:cs typeface="Calibri"/>
                <a:sym typeface="Calibri"/>
              </a:rPr>
              <a:t>. Bewährte Praktiken zur Bekämpfung geschlechtsspezifischer Gewalt.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rgbClr val="4472C4"/>
              </a:buClr>
              <a:buSzPts val="1200"/>
              <a:buFont typeface="Calibri"/>
              <a:buNone/>
            </a:pPr>
            <a:r>
              <a:rPr i="1" lang="en-US" sz="1200">
                <a:solidFill>
                  <a:srgbClr val="4472C4"/>
                </a:solidFill>
              </a:rPr>
              <a:t>https://eige.europa.eu/gender-based-violence/good-practices/spain/masters-course-gender-violence-improves-professional-practice Arbeitsmarkt seit 10 Jahren oder mehr.</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Die Frage des Geschlechts auf dem Arbeitsmarkt tauchte zu Beginn des 20. Jahrhunderts auf.</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Zu Beginn des 20. Jahrhunderts arbeiteten die meisten Frauen in den Vereinigten Staaten und in Europa nicht außerhalb des Hauses. </a:t>
            </a:r>
            <a:endParaRPr/>
          </a:p>
          <a:p>
            <a:pPr indent="0" lvl="0" marL="0" rtl="0" algn="l">
              <a:lnSpc>
                <a:spcPct val="70000"/>
              </a:lnSpc>
              <a:spcBef>
                <a:spcPts val="0"/>
              </a:spcBef>
              <a:spcAft>
                <a:spcPts val="0"/>
              </a:spcAft>
              <a:buSzPts val="1400"/>
              <a:buNone/>
            </a:pPr>
            <a:r>
              <a:rPr lang="en-US"/>
              <a:t>Diejenigen, die dies taten, waren hauptsächlich jung und unverheiratet. </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Bis 1930 traten Frauen in größerer Zahl in den Arbeitsmarkt ein, wobei die Erwerbsquote bei alleinstehenden Frauen fast 50 % und bei verheirateten Frauen fast 12 % erreichte. </a:t>
            </a:r>
            <a:endParaRPr/>
          </a:p>
          <a:p>
            <a:pPr indent="0" lvl="0" marL="0" rtl="0" algn="l">
              <a:lnSpc>
                <a:spcPct val="70000"/>
              </a:lnSpc>
              <a:spcBef>
                <a:spcPts val="0"/>
              </a:spcBef>
              <a:spcAft>
                <a:spcPts val="0"/>
              </a:spcAft>
              <a:buSzPts val="1400"/>
              <a:buNone/>
            </a:pPr>
            <a:r>
              <a:rPr lang="en-US"/>
              <a:t>- Zwischen den 1930er und Mitte der 1970er Jahre nahm die Beteiligung der Frauen an der Wirtschaft weiter zu.</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In den 1970er Jahren rechneten junge Frauen eher damit, dass sie einen beträchtlichen Teil ihres Lebens im Erwerbsleben verbringen würden, und sie bereiteten sich darauf vor, indem sie ihre Bildungsabschlüsse verbesserten und Kurse und Studienfächer belegten, die sie besser für eine berufliche Laufbahn und nicht nur für einen Arbeitsplatz qualifizierten.</a:t>
            </a:r>
            <a:endParaRPr/>
          </a:p>
          <a:p>
            <a:pPr indent="0" lvl="0" marL="0" rtl="0" algn="l">
              <a:lnSpc>
                <a:spcPct val="100000"/>
              </a:lnSpc>
              <a:spcBef>
                <a:spcPts val="0"/>
              </a:spcBef>
              <a:spcAft>
                <a:spcPts val="0"/>
              </a:spcAft>
              <a:buSzPts val="1400"/>
              <a:buNone/>
            </a:pPr>
            <a:r>
              <a:t/>
            </a:r>
            <a:endParaRPr/>
          </a:p>
        </p:txBody>
      </p:sp>
      <p:sp>
        <p:nvSpPr>
          <p:cNvPr id="273" name="Google Shape;273;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Es kann viel getan werden, um die wirtschaftliche Unsicherheit und die Gefahren zu beseitigen, denen Frauen bei der Arbeit als Haushälterinnen in Hotels ausgesetzt sind.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1. DAS HOTELGEWERBE muss die Arbeitnehmerrechte und den Grundsatz der Lohngleichheit wahren und konkrete Schritte zur Verbesserung der Sicherheit und der allgemeinen Arbeitsbedingungen seiner Beschäftigten unternehmen</a:t>
            </a:r>
            <a:endParaRPr/>
          </a:p>
          <a:p>
            <a:pPr indent="0" lvl="0" marL="0" rtl="0" algn="l">
              <a:lnSpc>
                <a:spcPct val="100000"/>
              </a:lnSpc>
              <a:spcBef>
                <a:spcPts val="0"/>
              </a:spcBef>
              <a:spcAft>
                <a:spcPts val="0"/>
              </a:spcAft>
              <a:buSzPts val="1400"/>
              <a:buNone/>
            </a:pPr>
            <a:r>
              <a:rPr lang="en-US"/>
              <a:t>2. REGIERUNGEN können in vier Schlüsselbereichen öffentliche Maßnahmen ergreifen, um das Leben von Hausfrauen und -männern nachhaltig zu verbessern und die gähnende Kluft zwischen Arm und Reich sowie zwischen dem Arbeitsleben von Männern und Frauen zu verringern.</a:t>
            </a:r>
            <a:endParaRPr/>
          </a:p>
          <a:p>
            <a:pPr indent="0" lvl="0" marL="0" rtl="0" algn="l">
              <a:lnSpc>
                <a:spcPct val="100000"/>
              </a:lnSpc>
              <a:spcBef>
                <a:spcPts val="0"/>
              </a:spcBef>
              <a:spcAft>
                <a:spcPts val="0"/>
              </a:spcAft>
              <a:buSzPts val="1400"/>
              <a:buNone/>
            </a:pPr>
            <a:r>
              <a:rPr lang="en-US"/>
              <a:t>- Sicherstellen, dass alle Arbeitnehmer einen existenzsichernden Lohn und Sozialleistungen erhalten.</a:t>
            </a:r>
            <a:endParaRPr/>
          </a:p>
          <a:p>
            <a:pPr indent="0" lvl="0" marL="0" rtl="0" algn="l">
              <a:lnSpc>
                <a:spcPct val="100000"/>
              </a:lnSpc>
              <a:spcBef>
                <a:spcPts val="0"/>
              </a:spcBef>
              <a:spcAft>
                <a:spcPts val="0"/>
              </a:spcAft>
              <a:buSzPts val="1400"/>
              <a:buNone/>
            </a:pPr>
            <a:r>
              <a:rPr lang="en-US"/>
              <a:t> - Schutz des Vereinigungsrechts der Arbeitnehmer und Rechenschaftspflicht der Unternehmen bei Verstößen gegen die Arbeitnehmerrechte</a:t>
            </a:r>
            <a:endParaRPr/>
          </a:p>
          <a:p>
            <a:pPr indent="0" lvl="0" marL="0" rtl="0" algn="l">
              <a:lnSpc>
                <a:spcPct val="100000"/>
              </a:lnSpc>
              <a:spcBef>
                <a:spcPts val="0"/>
              </a:spcBef>
              <a:spcAft>
                <a:spcPts val="0"/>
              </a:spcAft>
              <a:buSzPts val="1400"/>
              <a:buNone/>
            </a:pPr>
            <a:r>
              <a:rPr lang="en-US"/>
              <a:t>- Unterstützung von Frauenrechtsorganisationen, die sich für die Beendigung der Gewalt gegen Frauen einsetzen </a:t>
            </a:r>
            <a:endParaRPr/>
          </a:p>
          <a:p>
            <a:pPr indent="0" lvl="0" marL="0" rtl="0" algn="l">
              <a:lnSpc>
                <a:spcPct val="100000"/>
              </a:lnSpc>
              <a:spcBef>
                <a:spcPts val="0"/>
              </a:spcBef>
              <a:spcAft>
                <a:spcPts val="0"/>
              </a:spcAft>
              <a:buSzPts val="1400"/>
              <a:buNone/>
            </a:pPr>
            <a:r>
              <a:rPr lang="en-US"/>
              <a:t>3. VERBRAUCHER können etwas bewirken, indem sie ihre Stimme erheben und sich dafür entscheiden, ihr Geld bei Unternehmen auszugeben, die ihre Beschäftigten mit Respekt und Würde behandeln. Wenn Sie auf Reisen sind, übernachten Sie nach Möglichkeit in gewerkschaftlich organisierten Hotels und meiden Sie Hotels, die dafür bekannt sind, dass sie die Rechte der Arbeitnehmer verletzen. Weitere Informationen finden Sie unter www.Fairhotel.org</a:t>
            </a:r>
            <a:endParaRPr/>
          </a:p>
          <a:p>
            <a:pPr indent="0" lvl="0" marL="0" rtl="0" algn="l">
              <a:lnSpc>
                <a:spcPct val="100000"/>
              </a:lnSpc>
              <a:spcBef>
                <a:spcPts val="0"/>
              </a:spcBef>
              <a:spcAft>
                <a:spcPts val="0"/>
              </a:spcAft>
              <a:buSzPts val="1400"/>
              <a:buNone/>
            </a:pPr>
            <a:r>
              <a:t/>
            </a:r>
            <a:endParaRPr/>
          </a:p>
        </p:txBody>
      </p:sp>
      <p:sp>
        <p:nvSpPr>
          <p:cNvPr id="282" name="Google Shape;28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Esteban Ortiz-Ospina, Sandra Tzvetkova und Max Roser </a:t>
            </a:r>
            <a:r>
              <a:rPr b="0" i="0" lang="en-US" sz="1200" u="none" strike="noStrike">
                <a:solidFill>
                  <a:schemeClr val="dk1"/>
                </a:solidFill>
                <a:latin typeface="Calibri"/>
                <a:ea typeface="Calibri"/>
                <a:cs typeface="Calibri"/>
                <a:sym typeface="Calibri"/>
              </a:rPr>
              <a:t>(2018), </a:t>
            </a:r>
            <a:r>
              <a:rPr b="1" i="0" lang="en-US" sz="1200">
                <a:solidFill>
                  <a:schemeClr val="dk1"/>
                </a:solidFill>
                <a:latin typeface="Calibri"/>
                <a:ea typeface="Calibri"/>
                <a:cs typeface="Calibri"/>
                <a:sym typeface="Calibri"/>
              </a:rPr>
              <a:t>Beschäftigung von Frauen. </a:t>
            </a:r>
            <a:r>
              <a:rPr b="1" lang="en-US" sz="1200">
                <a:latin typeface="AngsanaUPC"/>
                <a:ea typeface="AngsanaUPC"/>
                <a:cs typeface="AngsanaUPC"/>
                <a:sym typeface="AngsanaUPC"/>
              </a:rPr>
              <a:t>https://ourworldindata.org/female-labor-supply#labor-force-participation</a:t>
            </a:r>
            <a:endParaRPr/>
          </a:p>
        </p:txBody>
      </p:sp>
      <p:sp>
        <p:nvSpPr>
          <p:cNvPr id="144" name="Google Shape;14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6797E"/>
              </a:buClr>
              <a:buSzPts val="1200"/>
              <a:buFont typeface="Arial"/>
              <a:buNone/>
            </a:pPr>
            <a:r>
              <a:rPr lang="en-US">
                <a:solidFill>
                  <a:srgbClr val="76797E"/>
                </a:solidFill>
                <a:latin typeface="Arial"/>
                <a:ea typeface="Arial"/>
                <a:cs typeface="Arial"/>
                <a:sym typeface="Arial"/>
              </a:rPr>
              <a:t>Frauen haben im Hotel- und Gaststättengewerbe und im Tourismus schon seit geraumer Zeit einen dominierenden Platz. In der Gesamtwirtschaft sind 46,1 % der Beschäftigten Frauen, aber im Gastgewerbe ist diese Zahl auf 53,7 % gestiegen.</a:t>
            </a:r>
            <a:endParaRPr/>
          </a:p>
          <a:p>
            <a:pPr indent="0" lvl="0" marL="0" rtl="0" algn="l">
              <a:lnSpc>
                <a:spcPct val="100000"/>
              </a:lnSpc>
              <a:spcBef>
                <a:spcPts val="0"/>
              </a:spcBef>
              <a:spcAft>
                <a:spcPts val="0"/>
              </a:spcAft>
              <a:buSzPts val="1400"/>
              <a:buNone/>
            </a:pPr>
            <a:r>
              <a:t/>
            </a: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Der Tourismus ist der größte und am schnellsten wachsende Wirtschaftszweig der Welt. In vielen Ländern fungiert der Tourismus als Motor für die Entwicklung, indem er Devisen einbringt und Arbeitsplätze schafft. Im Jahr 2016 erreichten die internationalen Touristenankünfte mehr als 1,2 Milliarden - ein neuer Rekord - und es wird erwartet, dass die Zahlen jährlich um drei bis vier Prozent steigen.ii Der Reise- und Tourismussektor trägt 10,2 Prozent zum globalen BIP (7,6 Billionen US-Dollar) bei und beschäftigt 292 Millionen Menschen, was einem von zehn Arbeitsplätzen weltweit entspricht.iii Laut dem Global Report on Women in Tourism (2011) stellen Frauen die Hälfte aller Beschäftigten im Hotel- und Gaststättengewerbe.  Aufgrund von Geschlechterstereotypen und Diskriminierung arbeitet die überwiegende Mehrheit dieser Frauen in schlecht bezahlten und prekären Jobs mit niedrigem Status, von denen viele saisonal sind. Frauen erreichen nur selten leitende oder berufliche Positionen, und wenn sie es doch tun, werden sie in der Regel schlechter bezahlt als Männer. Darüber hinaus sind viele der Frauen in den unsicheren Arbeitsplätzen des Hotelgewerbes Immigrantinnen oder Migrantinnen und/oder Frauen, die sichtbaren Minderheiten angehören. Die Feminisierung und Rassifizierung dieser Berufe führt in der Regel zu einem weiteren Rückgang der Löhne, der Arbeitsplatzsicherheit und des sozialen Werts. Die Hauswirtschaft ist keine Ausnahme. Das Hotelgewerbe stützt sich in hohem Maße auf Immigrantinnen, Angehörige von Minderheiten und Migrantinnen, die die Arbeiten im hinteren Teil des Hauses ausführen. Die Bezeichnungen "Zimmermädchen" oder "Raumpflegerin" - unterstrichen durch den Slogan "ein Zuhause in der Ferne" - weisen darauf hin, dass die Hauswirtschaft als weibliche Hausarbeit und damit nicht als Facharbeit gilt. Sie gilt als schmutzig und wird durch die Assoziation mit persönlicher Knechtschaft stigmatisiert. Von Haushälterinnen wird erwartet, dass sie unsichtbar sind und ihrer Arbeit nachgehen, ohne die Gäste zu stören. Alle für diese Studie befragten Haushälterinnen beklagten sich darüber, dass sie als unterwürfig und unterbewertet angesehen werden, was mit ein Grund dafür ist, dass nur wenige von ihnen in den vorderen Bereich des Hauses aufsteigen können.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31" name="Shape 31"/>
        <p:cNvGrpSpPr/>
        <p:nvPr/>
      </p:nvGrpSpPr>
      <p:grpSpPr>
        <a:xfrm>
          <a:off x="0" y="0"/>
          <a:ext cx="0" cy="0"/>
          <a:chOff x="0" y="0"/>
          <a:chExt cx="0" cy="0"/>
        </a:xfrm>
      </p:grpSpPr>
      <p:sp>
        <p:nvSpPr>
          <p:cNvPr id="32" name="Google Shape;3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4" name="Shape 54"/>
        <p:cNvGrpSpPr/>
        <p:nvPr/>
      </p:nvGrpSpPr>
      <p:grpSpPr>
        <a:xfrm>
          <a:off x="0" y="0"/>
          <a:ext cx="0" cy="0"/>
          <a:chOff x="0" y="0"/>
          <a:chExt cx="0" cy="0"/>
        </a:xfrm>
      </p:grpSpPr>
      <p:sp>
        <p:nvSpPr>
          <p:cNvPr id="55" name="Google Shape;5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59" name="Shape 59"/>
        <p:cNvGrpSpPr/>
        <p:nvPr/>
      </p:nvGrpSpPr>
      <p:grpSpPr>
        <a:xfrm>
          <a:off x="0" y="0"/>
          <a:ext cx="0" cy="0"/>
          <a:chOff x="0" y="0"/>
          <a:chExt cx="0" cy="0"/>
        </a:xfrm>
      </p:grpSpPr>
      <p:sp>
        <p:nvSpPr>
          <p:cNvPr id="60" name="Google Shape;60;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ata.europa.eu/euodp/es/data/dataset/violence-against-women-survey/resource/8b72e61d-05c1-4c49-98a8-b92fe4fb147e" TargetMode="External"/><Relationship Id="rId4" Type="http://schemas.openxmlformats.org/officeDocument/2006/relationships/hyperlink" Target="https://data.europa.eu/euodp/es/data/dataset/violence-against-women-survey/resource/8b72e61d-05c1-4c49-98a8-b92fe4fb147e" TargetMode="External"/><Relationship Id="rId5" Type="http://schemas.openxmlformats.org/officeDocument/2006/relationships/hyperlink" Target="http://www.elmundo.es/economia/2017/11/02/59fb1485268e3ea45c8b45b0.html" TargetMode="External"/><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ec.europa.eu/eurostat/databrowser/view/SDG_05_20/bookmark/table?lang=en&amp;bookmarkId=6f069419-fcb7-47a2-bdda-c22acca36a0e" TargetMode="Externa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KjvtOIAtNsA" TargetMode="External"/><Relationship Id="rId4" Type="http://schemas.openxmlformats.org/officeDocument/2006/relationships/hyperlink" Target="https://www.youtube.com/watch?v=wa1El_VZ5q4" TargetMode="External"/><Relationship Id="rId5" Type="http://schemas.openxmlformats.org/officeDocument/2006/relationships/hyperlink" Target="https://lpf.lt/family-learning.eu/?page=outcomes" TargetMode="External"/><Relationship Id="rId6" Type="http://schemas.openxmlformats.org/officeDocument/2006/relationships/hyperlink" Target="https://lpf.lt/family-learning.eu/?page=outcomes" TargetMode="External"/><Relationship Id="rId7" Type="http://schemas.openxmlformats.org/officeDocument/2006/relationships/image" Target="../media/image12.png"/><Relationship Id="rId8"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xml"/><Relationship Id="rId4" Type="http://schemas.openxmlformats.org/officeDocument/2006/relationships/image" Target="../media/image39.jpg"/><Relationship Id="rId5"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30.png"/><Relationship Id="rId5"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uments1.worldbank.org/curated/en/401321508245393514/pdf/120477-WP-PUBLIC-Weds-oct-18-9am-ADD-SERIES-36p-IFCWomenandTourismfinal.pdf" TargetMode="External"/><Relationship Id="rId4" Type="http://schemas.openxmlformats.org/officeDocument/2006/relationships/hyperlink" Target="https://oxfamilibrary.openrepository.com/bitstream/handle/10546/620355/rr-tourisms-dirty-secret-171017-en.pdf%3Bjsessionid=793604C2A572759E16008BC94B70C503?sequence=1" TargetMode="External"/><Relationship Id="rId5" Type="http://schemas.openxmlformats.org/officeDocument/2006/relationships/hyperlink" Target="https://www.ebrd.com/news/2020/new-guidance-for-private-sector-on-addressing-risks-of-genderbased-violence-and-harassment.html" TargetMode="External"/><Relationship Id="rId6" Type="http://schemas.openxmlformats.org/officeDocument/2006/relationships/image" Target="../media/image12.png"/><Relationship Id="rId7"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ourworldindata.org/team" TargetMode="External"/><Relationship Id="rId5" Type="http://schemas.openxmlformats.org/officeDocument/2006/relationships/hyperlink" Target="https://www.eurofound.europa.eu/observatories/eurwork/industrial-relations-dictionary/harassment-and-violence-at-work" TargetMode="External"/><Relationship Id="rId6" Type="http://schemas.openxmlformats.org/officeDocument/2006/relationships/image" Target="../media/image12.png"/><Relationship Id="rId7"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ourworldindata.org/female-labor-supply#labor-force-participation" TargetMode="External"/><Relationship Id="rId4" Type="http://schemas.openxmlformats.org/officeDocument/2006/relationships/hyperlink" Target="https://www.dianova.org/news/a-silent-colleague-violence-against-women-in-the-workplace/" TargetMode="External"/><Relationship Id="rId5" Type="http://schemas.openxmlformats.org/officeDocument/2006/relationships/hyperlink" Target="https://www.europarl.europa.eu/news/en/headlines/society/20200109STO69925/understanding-the-gender-pay-gap-definition-and-causes" TargetMode="External"/><Relationship Id="rId6" Type="http://schemas.openxmlformats.org/officeDocument/2006/relationships/hyperlink" Target="https://www.ilo.org/global/about-the-ilo/multimedia/maps-and-charts/enhanced/WCMS_650829/lang--en/index.htm" TargetMode="External"/><Relationship Id="rId7" Type="http://schemas.openxmlformats.org/officeDocument/2006/relationships/image" Target="../media/image12.png"/><Relationship Id="rId8"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38.png"/><Relationship Id="rId13" Type="http://schemas.openxmlformats.org/officeDocument/2006/relationships/hyperlink" Target="https://dekaplus.eu/" TargetMode="External"/><Relationship Id="rId12"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36.png"/><Relationship Id="rId17" Type="http://schemas.openxmlformats.org/officeDocument/2006/relationships/hyperlink" Target="https://www.uzvediba.lv/kontakti/" TargetMode="External"/><Relationship Id="rId16" Type="http://schemas.openxmlformats.org/officeDocument/2006/relationships/image" Target="../media/image40.png"/><Relationship Id="rId5" Type="http://schemas.openxmlformats.org/officeDocument/2006/relationships/hyperlink" Target="http://www.czu.cz/" TargetMode="External"/><Relationship Id="rId6" Type="http://schemas.openxmlformats.org/officeDocument/2006/relationships/image" Target="../media/image32.png"/><Relationship Id="rId18" Type="http://schemas.openxmlformats.org/officeDocument/2006/relationships/image" Target="../media/image12.png"/><Relationship Id="rId7" Type="http://schemas.openxmlformats.org/officeDocument/2006/relationships/hyperlink" Target="http://www.czu.cz/" TargetMode="External"/><Relationship Id="rId8"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3134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Geschlechtsspezifische Überlegungen und interkulturelles Management zum Verständnis von Gewalt am Arbeitsplatz (1)</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pic>
        <p:nvPicPr>
          <p:cNvPr id="91" name="Google Shape;91;p1"/>
          <p:cNvPicPr preferRelativeResize="0"/>
          <p:nvPr/>
        </p:nvPicPr>
        <p:blipFill rotWithShape="1">
          <a:blip r:embed="rId4">
            <a:alphaModFix/>
          </a:blip>
          <a:srcRect b="0" l="4906" r="4906" t="0"/>
          <a:stretch/>
        </p:blipFill>
        <p:spPr>
          <a:xfrm>
            <a:off x="445449" y="5443803"/>
            <a:ext cx="2439992" cy="594471"/>
          </a:xfrm>
          <a:prstGeom prst="rect">
            <a:avLst/>
          </a:prstGeom>
          <a:noFill/>
          <a:ln>
            <a:noFill/>
          </a:ln>
        </p:spPr>
      </p:pic>
      <p:sp>
        <p:nvSpPr>
          <p:cNvPr id="92" name="Google Shape;92;p1"/>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en-US"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671332" y="365125"/>
            <a:ext cx="10379845" cy="132556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3500">
                <a:solidFill>
                  <a:schemeClr val="lt1"/>
                </a:solidFill>
                <a:latin typeface="AngsanaUPC"/>
                <a:ea typeface="AngsanaUPC"/>
                <a:cs typeface="AngsanaUPC"/>
                <a:sym typeface="AngsanaUPC"/>
              </a:rPr>
              <a:t>Bekämpfung von geschlechtsspezifischer</a:t>
            </a:r>
            <a:br>
              <a:rPr b="1" lang="en-US" sz="3500">
                <a:solidFill>
                  <a:schemeClr val="lt1"/>
                </a:solidFill>
                <a:latin typeface="AngsanaUPC"/>
                <a:ea typeface="AngsanaUPC"/>
                <a:cs typeface="AngsanaUPC"/>
                <a:sym typeface="AngsanaUPC"/>
              </a:rPr>
            </a:br>
            <a:r>
              <a:rPr b="1" lang="en-US" sz="3500">
                <a:solidFill>
                  <a:schemeClr val="lt1"/>
                </a:solidFill>
                <a:latin typeface="AngsanaUPC"/>
                <a:ea typeface="AngsanaUPC"/>
                <a:cs typeface="AngsanaUPC"/>
                <a:sym typeface="AngsanaUPC"/>
              </a:rPr>
              <a:t>Gewalt und Belästigung im HORECA-Sektor</a:t>
            </a:r>
            <a:endParaRPr sz="3500">
              <a:latin typeface="AngsanaUPC"/>
              <a:ea typeface="AngsanaUPC"/>
              <a:cs typeface="AngsanaUPC"/>
              <a:sym typeface="AngsanaUPC"/>
            </a:endParaRPr>
          </a:p>
        </p:txBody>
      </p:sp>
      <p:sp>
        <p:nvSpPr>
          <p:cNvPr id="192" name="Google Shape;192;p10"/>
          <p:cNvSpPr txBox="1"/>
          <p:nvPr>
            <p:ph idx="1" type="body"/>
          </p:nvPr>
        </p:nvSpPr>
        <p:spPr>
          <a:xfrm>
            <a:off x="891423" y="1832091"/>
            <a:ext cx="10515600" cy="24105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None/>
            </a:pPr>
            <a:r>
              <a:rPr lang="en-US" sz="2500">
                <a:solidFill>
                  <a:schemeClr val="accent1"/>
                </a:solidFill>
                <a:latin typeface="AngsanaUPC"/>
                <a:ea typeface="AngsanaUPC"/>
                <a:cs typeface="AngsanaUPC"/>
                <a:sym typeface="AngsanaUPC"/>
              </a:rPr>
              <a:t>Gewalt und Belästigung gefährden die Chancengleichheit, sind inakzeptabel und unvereinbar mit menschenwürdiger Arbeit (ILO, </a:t>
            </a:r>
            <a:r>
              <a:rPr b="1" lang="en-US" sz="2500">
                <a:solidFill>
                  <a:schemeClr val="accent1"/>
                </a:solidFill>
                <a:latin typeface="AngsanaUPC"/>
                <a:ea typeface="AngsanaUPC"/>
                <a:cs typeface="AngsanaUPC"/>
                <a:sym typeface="AngsanaUPC"/>
              </a:rPr>
              <a:t>Übereinkommen über Gewalt und Belästigung (Nr. 190), 2019)</a:t>
            </a:r>
            <a:endParaRPr sz="2500">
              <a:solidFill>
                <a:schemeClr val="accent1"/>
              </a:solidFill>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ts val="2800"/>
              <a:buNone/>
            </a:pPr>
            <a:r>
              <a:rPr lang="en-US" sz="2500">
                <a:latin typeface="AngsanaUPC"/>
                <a:ea typeface="AngsanaUPC"/>
                <a:cs typeface="AngsanaUPC"/>
                <a:sym typeface="AngsanaUPC"/>
              </a:rPr>
              <a:t>Gewalt und Belästigung sind Angriffe auf :</a:t>
            </a:r>
            <a:endParaRPr sz="2500"/>
          </a:p>
          <a:p>
            <a:pPr indent="-209550" lvl="0" marL="228600" rtl="0" algn="l">
              <a:lnSpc>
                <a:spcPct val="90000"/>
              </a:lnSpc>
              <a:spcBef>
                <a:spcPts val="1000"/>
              </a:spcBef>
              <a:spcAft>
                <a:spcPts val="0"/>
              </a:spcAft>
              <a:buClr>
                <a:schemeClr val="dk1"/>
              </a:buClr>
              <a:buSzPts val="2500"/>
              <a:buChar char="•"/>
            </a:pPr>
            <a:r>
              <a:rPr lang="en-US" sz="2500">
                <a:latin typeface="AngsanaUPC"/>
                <a:ea typeface="AngsanaUPC"/>
                <a:cs typeface="AngsanaUPC"/>
                <a:sym typeface="AngsanaUPC"/>
              </a:rPr>
              <a:t>die persönliche Würde;</a:t>
            </a:r>
            <a:endParaRPr sz="2500"/>
          </a:p>
          <a:p>
            <a:pPr indent="-209550" lvl="0" marL="228600" rtl="0" algn="l">
              <a:lnSpc>
                <a:spcPct val="90000"/>
              </a:lnSpc>
              <a:spcBef>
                <a:spcPts val="1000"/>
              </a:spcBef>
              <a:spcAft>
                <a:spcPts val="0"/>
              </a:spcAft>
              <a:buClr>
                <a:schemeClr val="dk1"/>
              </a:buClr>
              <a:buSzPts val="2500"/>
              <a:buChar char="•"/>
            </a:pPr>
            <a:r>
              <a:rPr lang="en-US" sz="2500">
                <a:latin typeface="AngsanaUPC"/>
                <a:ea typeface="AngsanaUPC"/>
                <a:cs typeface="AngsanaUPC"/>
                <a:sym typeface="AngsanaUPC"/>
              </a:rPr>
              <a:t> das Recht auf gleiche und nichtdiskriminierende Behandlung;</a:t>
            </a:r>
            <a:endParaRPr sz="2500"/>
          </a:p>
          <a:p>
            <a:pPr indent="-209550" lvl="0" marL="228600" rtl="0" algn="l">
              <a:lnSpc>
                <a:spcPct val="90000"/>
              </a:lnSpc>
              <a:spcBef>
                <a:spcPts val="1000"/>
              </a:spcBef>
              <a:spcAft>
                <a:spcPts val="0"/>
              </a:spcAft>
              <a:buClr>
                <a:schemeClr val="dk1"/>
              </a:buClr>
              <a:buSzPts val="2500"/>
              <a:buChar char="•"/>
            </a:pPr>
            <a:r>
              <a:rPr lang="en-US" sz="2500">
                <a:latin typeface="AngsanaUPC"/>
                <a:ea typeface="AngsanaUPC"/>
                <a:cs typeface="AngsanaUPC"/>
                <a:sym typeface="AngsanaUPC"/>
              </a:rPr>
              <a:t>die Gesundheit eines Menschen. </a:t>
            </a:r>
            <a:endParaRPr sz="2500">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ts val="2800"/>
              <a:buNone/>
            </a:pPr>
            <a:r>
              <a:rPr b="1" lang="en-US">
                <a:latin typeface="AngsanaUPC"/>
                <a:ea typeface="AngsanaUPC"/>
                <a:cs typeface="AngsanaUPC"/>
                <a:sym typeface="AngsanaUPC"/>
              </a:rPr>
              <a:t>Verringerung der Ungleichheit zwischen Geschlechtern 	Verringerung der Belästigung </a:t>
            </a:r>
            <a:br>
              <a:rPr b="1" lang="en-US">
                <a:latin typeface="AngsanaUPC"/>
                <a:ea typeface="AngsanaUPC"/>
                <a:cs typeface="AngsanaUPC"/>
                <a:sym typeface="AngsanaUPC"/>
              </a:rPr>
            </a:br>
            <a:r>
              <a:rPr lang="en-US" sz="2400">
                <a:latin typeface="AngsanaUPC"/>
                <a:ea typeface="AngsanaUPC"/>
                <a:cs typeface="AngsanaUPC"/>
                <a:sym typeface="AngsanaUPC"/>
              </a:rPr>
              <a:t>Die Überwindung der Kluft zwischen den Geschlechtern - und damit die Veränderung der in der Gesellschaft verankerten Strukturen – hat den Nebeneffekt, dass die Gefahr von Gewalt und Belästigung am Arbeitsplatz verringert wird. Sie umfasst:</a:t>
            </a:r>
            <a:endParaRPr sz="2400"/>
          </a:p>
          <a:p>
            <a:pPr indent="0" lvl="0" marL="0" rtl="0" algn="l">
              <a:lnSpc>
                <a:spcPct val="90000"/>
              </a:lnSpc>
              <a:spcBef>
                <a:spcPts val="1000"/>
              </a:spcBef>
              <a:spcAft>
                <a:spcPts val="0"/>
              </a:spcAft>
              <a:buClr>
                <a:schemeClr val="dk1"/>
              </a:buClr>
              <a:buSzPts val="2800"/>
              <a:buNone/>
            </a:pPr>
            <a:r>
              <a:rPr lang="en-US" sz="2400">
                <a:latin typeface="AngsanaUPC"/>
                <a:ea typeface="AngsanaUPC"/>
                <a:cs typeface="AngsanaUPC"/>
                <a:sym typeface="AngsanaUPC"/>
              </a:rPr>
              <a:t>* Durchsetzung der Lohngleichheit; * gutes Elternurlaubssystem, * allgemeine öffentliche Kinderbetreuung. </a:t>
            </a:r>
            <a:endParaRPr sz="2400"/>
          </a:p>
        </p:txBody>
      </p:sp>
      <p:pic>
        <p:nvPicPr>
          <p:cNvPr id="193" name="Google Shape;193;p10"/>
          <p:cNvPicPr preferRelativeResize="0"/>
          <p:nvPr/>
        </p:nvPicPr>
        <p:blipFill rotWithShape="1">
          <a:blip r:embed="rId3">
            <a:alphaModFix/>
          </a:blip>
          <a:srcRect b="0" l="0" r="0" t="0"/>
          <a:stretch/>
        </p:blipFill>
        <p:spPr>
          <a:xfrm>
            <a:off x="11244069" y="1205225"/>
            <a:ext cx="962159" cy="2057687"/>
          </a:xfrm>
          <a:prstGeom prst="rect">
            <a:avLst/>
          </a:prstGeom>
          <a:noFill/>
          <a:ln>
            <a:noFill/>
          </a:ln>
        </p:spPr>
      </p:pic>
      <p:pic>
        <p:nvPicPr>
          <p:cNvPr id="194" name="Google Shape;194;p10"/>
          <p:cNvPicPr preferRelativeResize="0"/>
          <p:nvPr/>
        </p:nvPicPr>
        <p:blipFill rotWithShape="1">
          <a:blip r:embed="rId4">
            <a:alphaModFix/>
          </a:blip>
          <a:srcRect b="0" l="0" r="0" t="0"/>
          <a:stretch/>
        </p:blipFill>
        <p:spPr>
          <a:xfrm>
            <a:off x="11172511" y="3115324"/>
            <a:ext cx="1076817" cy="2537451"/>
          </a:xfrm>
          <a:prstGeom prst="rect">
            <a:avLst/>
          </a:prstGeom>
          <a:noFill/>
          <a:ln>
            <a:noFill/>
          </a:ln>
        </p:spPr>
      </p:pic>
      <p:sp>
        <p:nvSpPr>
          <p:cNvPr id="195" name="Google Shape;195;p10"/>
          <p:cNvSpPr/>
          <p:nvPr/>
        </p:nvSpPr>
        <p:spPr>
          <a:xfrm>
            <a:off x="8023744" y="2850968"/>
            <a:ext cx="3383400" cy="11562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70C0"/>
                </a:solidFill>
                <a:latin typeface="AngsanaUPC"/>
                <a:ea typeface="AngsanaUPC"/>
                <a:cs typeface="AngsanaUPC"/>
                <a:sym typeface="AngsanaUPC"/>
              </a:rPr>
              <a:t>Betroffene Arbeitnehmer fühlen sich unsicher </a:t>
            </a:r>
            <a:endParaRPr b="0" i="0" sz="1200" u="none" cap="none" strike="noStrike">
              <a:solidFill>
                <a:srgbClr val="000000"/>
              </a:solidFill>
              <a:latin typeface="Arial"/>
              <a:ea typeface="Arial"/>
              <a:cs typeface="Arial"/>
              <a:sym typeface="Arial"/>
            </a:endParaRPr>
          </a:p>
        </p:txBody>
      </p:sp>
      <p:sp>
        <p:nvSpPr>
          <p:cNvPr id="196" name="Google Shape;196;p10"/>
          <p:cNvSpPr/>
          <p:nvPr/>
        </p:nvSpPr>
        <p:spPr>
          <a:xfrm>
            <a:off x="7021964" y="4634350"/>
            <a:ext cx="717300" cy="287400"/>
          </a:xfrm>
          <a:prstGeom prst="notched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838200" y="365126"/>
            <a:ext cx="10954732" cy="1077176"/>
          </a:xfrm>
          <a:prstGeom prst="rect">
            <a:avLst/>
          </a:prstGeom>
          <a:solidFill>
            <a:srgbClr val="8DA9DB"/>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AngsanaUPC"/>
              <a:buNone/>
            </a:pPr>
            <a:r>
              <a:rPr b="1" lang="en-US" sz="4000">
                <a:solidFill>
                  <a:schemeClr val="lt1"/>
                </a:solidFill>
                <a:latin typeface="AngsanaUPC"/>
                <a:ea typeface="AngsanaUPC"/>
                <a:cs typeface="AngsanaUPC"/>
                <a:sym typeface="AngsanaUPC"/>
              </a:rPr>
              <a:t>Die häufigsten Formen von Gewalt am</a:t>
            </a:r>
            <a:br>
              <a:rPr b="1" lang="en-US" sz="4000">
                <a:solidFill>
                  <a:schemeClr val="lt1"/>
                </a:solidFill>
                <a:latin typeface="AngsanaUPC"/>
                <a:ea typeface="AngsanaUPC"/>
                <a:cs typeface="AngsanaUPC"/>
                <a:sym typeface="AngsanaUPC"/>
              </a:rPr>
            </a:br>
            <a:r>
              <a:rPr b="1" lang="en-US" sz="4000">
                <a:solidFill>
                  <a:schemeClr val="lt1"/>
                </a:solidFill>
                <a:latin typeface="AngsanaUPC"/>
                <a:ea typeface="AngsanaUPC"/>
                <a:cs typeface="AngsanaUPC"/>
                <a:sym typeface="AngsanaUPC"/>
              </a:rPr>
              <a:t>Arbeitsplatz, denen Frauen ausgesetzt sind:</a:t>
            </a:r>
            <a:endParaRPr b="1" sz="4000">
              <a:latin typeface="AngsanaUPC"/>
              <a:ea typeface="AngsanaUPC"/>
              <a:cs typeface="AngsanaUPC"/>
              <a:sym typeface="AngsanaUPC"/>
            </a:endParaRPr>
          </a:p>
        </p:txBody>
      </p:sp>
      <p:sp>
        <p:nvSpPr>
          <p:cNvPr id="203" name="Google Shape;203;p11"/>
          <p:cNvSpPr txBox="1"/>
          <p:nvPr>
            <p:ph idx="1" type="body"/>
          </p:nvPr>
        </p:nvSpPr>
        <p:spPr>
          <a:xfrm>
            <a:off x="838200" y="1515525"/>
            <a:ext cx="10744200" cy="519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Font typeface="Noto Sans Symbols"/>
              <a:buChar char="❑"/>
            </a:pPr>
            <a:r>
              <a:rPr b="1" lang="en-US" sz="2100">
                <a:solidFill>
                  <a:schemeClr val="accent5"/>
                </a:solidFill>
                <a:latin typeface="AngsanaUPC"/>
                <a:ea typeface="AngsanaUPC"/>
                <a:cs typeface="AngsanaUPC"/>
                <a:sym typeface="AngsanaUPC"/>
              </a:rPr>
              <a:t> Sexuelle Belästigung</a:t>
            </a:r>
            <a:endParaRPr b="1" sz="2100">
              <a:solidFill>
                <a:schemeClr val="accent5"/>
              </a:solidFill>
              <a:latin typeface="AngsanaUPC"/>
              <a:ea typeface="AngsanaUPC"/>
              <a:cs typeface="AngsanaUPC"/>
              <a:sym typeface="AngsanaUPC"/>
            </a:endParaRPr>
          </a:p>
          <a:p>
            <a:pPr indent="0" lvl="1" marL="457200" rtl="0" algn="l">
              <a:lnSpc>
                <a:spcPct val="90000"/>
              </a:lnSpc>
              <a:spcBef>
                <a:spcPts val="500"/>
              </a:spcBef>
              <a:spcAft>
                <a:spcPts val="0"/>
              </a:spcAft>
              <a:buClr>
                <a:schemeClr val="dk1"/>
              </a:buClr>
              <a:buSzPts val="2800"/>
              <a:buNone/>
            </a:pPr>
            <a:r>
              <a:rPr lang="en-US" sz="2100" u="sng">
                <a:solidFill>
                  <a:schemeClr val="hlink"/>
                </a:solidFill>
                <a:latin typeface="AngsanaUPC"/>
                <a:ea typeface="AngsanaUPC"/>
                <a:cs typeface="AngsanaUPC"/>
                <a:sym typeface="AngsanaUPC"/>
                <a:hlinkClick r:id="rId3"/>
              </a:rPr>
              <a:t>74 % - 75 % der Frauen haben diese Erfahrung </a:t>
            </a:r>
            <a:r>
              <a:rPr lang="en-US" sz="2100">
                <a:latin typeface="AngsanaUPC"/>
                <a:ea typeface="AngsanaUPC"/>
                <a:cs typeface="AngsanaUPC"/>
                <a:sym typeface="AngsanaUPC"/>
              </a:rPr>
              <a:t>irgendwann in ihrem Leben </a:t>
            </a:r>
            <a:r>
              <a:rPr lang="en-US" sz="2100" u="sng">
                <a:solidFill>
                  <a:schemeClr val="hlink"/>
                </a:solidFill>
                <a:latin typeface="AngsanaUPC"/>
                <a:ea typeface="AngsanaUPC"/>
                <a:cs typeface="AngsanaUPC"/>
                <a:sym typeface="AngsanaUPC"/>
                <a:hlinkClick r:id="rId4"/>
              </a:rPr>
              <a:t>gemacht </a:t>
            </a:r>
            <a:r>
              <a:rPr lang="en-US" sz="2100">
                <a:latin typeface="AngsanaUPC"/>
                <a:ea typeface="AngsanaUPC"/>
                <a:cs typeface="AngsanaUPC"/>
                <a:sym typeface="AngsanaUPC"/>
              </a:rPr>
              <a:t>(Studie der Agentur der Europäischen Union für Grundrechte, FRA, aus dem Jahr 2014);</a:t>
            </a:r>
            <a:endParaRPr sz="2100"/>
          </a:p>
          <a:p>
            <a:pPr indent="-184150" lvl="2" marL="1143000" rtl="0" algn="l">
              <a:lnSpc>
                <a:spcPct val="90000"/>
              </a:lnSpc>
              <a:spcBef>
                <a:spcPts val="500"/>
              </a:spcBef>
              <a:spcAft>
                <a:spcPts val="0"/>
              </a:spcAft>
              <a:buClr>
                <a:schemeClr val="dk1"/>
              </a:buClr>
              <a:buSzPts val="2100"/>
              <a:buFont typeface="Noto Sans Symbols"/>
              <a:buChar char="⮚"/>
            </a:pPr>
            <a:r>
              <a:rPr b="1" lang="en-US" sz="2100">
                <a:latin typeface="AngsanaUPC"/>
                <a:ea typeface="AngsanaUPC"/>
                <a:cs typeface="AngsanaUPC"/>
                <a:sym typeface="AngsanaUPC"/>
              </a:rPr>
              <a:t>Quid pro quo </a:t>
            </a:r>
            <a:r>
              <a:rPr lang="en-US" sz="2100">
                <a:latin typeface="AngsanaUPC"/>
                <a:ea typeface="AngsanaUPC"/>
                <a:cs typeface="AngsanaUPC"/>
                <a:sym typeface="AngsanaUPC"/>
              </a:rPr>
              <a:t>- ein Angestellter wird unter Druck gesetzt, sexuelle Handlungen als Gegenleistung für eine </a:t>
            </a:r>
            <a:r>
              <a:rPr b="1" lang="en-US" sz="2100">
                <a:latin typeface="AngsanaUPC"/>
                <a:ea typeface="AngsanaUPC"/>
                <a:cs typeface="AngsanaUPC"/>
                <a:sym typeface="AngsanaUPC"/>
              </a:rPr>
              <a:t>Vorzugsbehandlung </a:t>
            </a:r>
            <a:r>
              <a:rPr lang="en-US" sz="2100">
                <a:latin typeface="AngsanaUPC"/>
                <a:ea typeface="AngsanaUPC"/>
                <a:cs typeface="AngsanaUPC"/>
                <a:sym typeface="AngsanaUPC"/>
              </a:rPr>
              <a:t>- Beförderung, Weiterbeschäftigung oder andere Vergünstigungen - vorzunehmen.</a:t>
            </a:r>
            <a:endParaRPr sz="2100">
              <a:latin typeface="AngsanaUPC"/>
              <a:ea typeface="AngsanaUPC"/>
              <a:cs typeface="AngsanaUPC"/>
              <a:sym typeface="AngsanaUPC"/>
            </a:endParaRPr>
          </a:p>
          <a:p>
            <a:pPr indent="-184150" lvl="2" marL="1143000" rtl="0" algn="l">
              <a:lnSpc>
                <a:spcPct val="90000"/>
              </a:lnSpc>
              <a:spcBef>
                <a:spcPts val="500"/>
              </a:spcBef>
              <a:spcAft>
                <a:spcPts val="0"/>
              </a:spcAft>
              <a:buClr>
                <a:schemeClr val="dk1"/>
              </a:buClr>
              <a:buSzPts val="2100"/>
              <a:buFont typeface="Noto Sans Symbols"/>
              <a:buChar char="⮚"/>
            </a:pPr>
            <a:r>
              <a:rPr b="1" lang="en-US" sz="2100">
                <a:latin typeface="AngsanaUPC"/>
                <a:ea typeface="AngsanaUPC"/>
                <a:cs typeface="AngsanaUPC"/>
                <a:sym typeface="AngsanaUPC"/>
              </a:rPr>
              <a:t>Feindseliges Arbeitsumfeld </a:t>
            </a:r>
            <a:r>
              <a:rPr lang="en-US" sz="2100">
                <a:latin typeface="AngsanaUPC"/>
                <a:ea typeface="AngsanaUPC"/>
                <a:cs typeface="AngsanaUPC"/>
                <a:sym typeface="AngsanaUPC"/>
              </a:rPr>
              <a:t>- sexuelle Annäherungsversuche, Witze oder Kommentare, durch die sich ein Mitarbeiter eingeschüchtert oder bedroht fühlt; vereinzelte Fälle von Vergewaltigung oder sexueller Nötigung.</a:t>
            </a:r>
            <a:endParaRPr sz="2100">
              <a:latin typeface="AngsanaUPC"/>
              <a:ea typeface="AngsanaUPC"/>
              <a:cs typeface="AngsanaUPC"/>
              <a:sym typeface="AngsanaUPC"/>
            </a:endParaRPr>
          </a:p>
          <a:p>
            <a:pPr indent="-184150" lvl="0" marL="228600" rtl="0" algn="l">
              <a:lnSpc>
                <a:spcPct val="90000"/>
              </a:lnSpc>
              <a:spcBef>
                <a:spcPts val="1000"/>
              </a:spcBef>
              <a:spcAft>
                <a:spcPts val="0"/>
              </a:spcAft>
              <a:buClr>
                <a:schemeClr val="dk1"/>
              </a:buClr>
              <a:buSzPts val="2100"/>
              <a:buFont typeface="Noto Sans Symbols"/>
              <a:buChar char="❑"/>
            </a:pPr>
            <a:r>
              <a:rPr b="1" lang="en-US" sz="2100" u="sng">
                <a:solidFill>
                  <a:schemeClr val="accent1"/>
                </a:solidFill>
                <a:latin typeface="AngsanaUPC"/>
                <a:ea typeface="AngsanaUPC"/>
                <a:cs typeface="AngsanaUPC"/>
                <a:sym typeface="AngsanaUPC"/>
                <a:hlinkClick r:id="rId5">
                  <a:extLst>
                    <a:ext uri="{A12FA001-AC4F-418D-AE19-62706E023703}">
                      <ahyp:hlinkClr val="tx"/>
                    </a:ext>
                  </a:extLst>
                </a:hlinkClick>
              </a:rPr>
              <a:t> Lohngefälle </a:t>
            </a:r>
            <a:r>
              <a:rPr lang="en-US" sz="2100">
                <a:latin typeface="AngsanaUPC"/>
                <a:ea typeface="AngsanaUPC"/>
                <a:cs typeface="AngsanaUPC"/>
                <a:sym typeface="AngsanaUPC"/>
              </a:rPr>
              <a:t>- 23 % weltweit (Internationale Arbeitsorganisation, ILO); </a:t>
            </a:r>
            <a:endParaRPr sz="2100"/>
          </a:p>
          <a:p>
            <a:pPr indent="-184150" lvl="0" marL="228600" rtl="0" algn="l">
              <a:lnSpc>
                <a:spcPct val="90000"/>
              </a:lnSpc>
              <a:spcBef>
                <a:spcPts val="1000"/>
              </a:spcBef>
              <a:spcAft>
                <a:spcPts val="0"/>
              </a:spcAft>
              <a:buClr>
                <a:schemeClr val="dk1"/>
              </a:buClr>
              <a:buSzPts val="2100"/>
              <a:buFont typeface="Noto Sans Symbols"/>
              <a:buChar char="❑"/>
            </a:pPr>
            <a:r>
              <a:rPr b="1" lang="en-US" sz="2100">
                <a:solidFill>
                  <a:schemeClr val="accent1"/>
                </a:solidFill>
                <a:latin typeface="AngsanaUPC"/>
                <a:ea typeface="AngsanaUPC"/>
                <a:cs typeface="AngsanaUPC"/>
                <a:sym typeface="AngsanaUPC"/>
              </a:rPr>
              <a:t> Mobbing im Zusammenhang mit der Schwangerschaft </a:t>
            </a:r>
            <a:r>
              <a:rPr lang="en-US" sz="2100">
                <a:latin typeface="AngsanaUPC"/>
                <a:ea typeface="AngsanaUPC"/>
                <a:cs typeface="AngsanaUPC"/>
                <a:sym typeface="AngsanaUPC"/>
              </a:rPr>
              <a:t>- wenn Frauen wegen ihrer Schwangerschaft ein ungutes Gefühl vermittelt wird;</a:t>
            </a:r>
            <a:endParaRPr sz="2100"/>
          </a:p>
          <a:p>
            <a:pPr indent="-184150" lvl="0" marL="228600" rtl="0" algn="l">
              <a:lnSpc>
                <a:spcPct val="90000"/>
              </a:lnSpc>
              <a:spcBef>
                <a:spcPts val="1000"/>
              </a:spcBef>
              <a:spcAft>
                <a:spcPts val="0"/>
              </a:spcAft>
              <a:buClr>
                <a:schemeClr val="dk1"/>
              </a:buClr>
              <a:buSzPts val="2100"/>
              <a:buFont typeface="Noto Sans Symbols"/>
              <a:buChar char="❑"/>
            </a:pPr>
            <a:r>
              <a:rPr b="1" lang="en-US" sz="2100">
                <a:solidFill>
                  <a:schemeClr val="accent1"/>
                </a:solidFill>
                <a:latin typeface="AngsanaUPC"/>
                <a:ea typeface="AngsanaUPC"/>
                <a:cs typeface="AngsanaUPC"/>
                <a:sym typeface="AngsanaUPC"/>
              </a:rPr>
              <a:t> Psychischer Missbrauch.</a:t>
            </a:r>
            <a:endParaRPr sz="2100"/>
          </a:p>
          <a:p>
            <a:pPr indent="0" lvl="0" marL="0" rtl="0" algn="l">
              <a:lnSpc>
                <a:spcPct val="90000"/>
              </a:lnSpc>
              <a:spcBef>
                <a:spcPts val="1000"/>
              </a:spcBef>
              <a:spcAft>
                <a:spcPts val="0"/>
              </a:spcAft>
              <a:buClr>
                <a:schemeClr val="accent5"/>
              </a:buClr>
              <a:buSzPts val="2800"/>
              <a:buNone/>
            </a:pPr>
            <a:r>
              <a:rPr i="1" lang="en-US" sz="2100">
                <a:solidFill>
                  <a:schemeClr val="accent5"/>
                </a:solidFill>
                <a:latin typeface="AngsanaUPC"/>
                <a:ea typeface="AngsanaUPC"/>
                <a:cs typeface="AngsanaUPC"/>
                <a:sym typeface="AngsanaUPC"/>
              </a:rPr>
              <a:t>Gewalt am Arbeitsplatz ist eine Realität, mit der Millionen von Frauen auf der ganzen Welt ständig leben müssen. </a:t>
            </a:r>
            <a:endParaRPr i="1" sz="2100">
              <a:solidFill>
                <a:schemeClr val="accent5"/>
              </a:solidFill>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None/>
            </a:pPr>
            <a:r>
              <a:rPr lang="en-US" sz="6000">
                <a:solidFill>
                  <a:srgbClr val="FF0000"/>
                </a:solidFill>
                <a:latin typeface="AngsanaUPC"/>
                <a:ea typeface="AngsanaUPC"/>
                <a:cs typeface="AngsanaUPC"/>
                <a:sym typeface="AngsanaUPC"/>
              </a:rPr>
              <a:t> VIDEO, Minuten 2.53 - bis zum Ende</a:t>
            </a:r>
            <a:endParaRPr sz="6000">
              <a:solidFill>
                <a:srgbClr val="FF0000"/>
              </a:solidFill>
              <a:latin typeface="AngsanaUPC"/>
              <a:ea typeface="AngsanaUPC"/>
              <a:cs typeface="AngsanaUPC"/>
              <a:sym typeface="AngsanaUPC"/>
            </a:endParaRPr>
          </a:p>
        </p:txBody>
      </p:sp>
      <p:pic>
        <p:nvPicPr>
          <p:cNvPr id="204" name="Google Shape;204;p11"/>
          <p:cNvPicPr preferRelativeResize="0"/>
          <p:nvPr/>
        </p:nvPicPr>
        <p:blipFill rotWithShape="1">
          <a:blip r:embed="rId6">
            <a:alphaModFix/>
          </a:blip>
          <a:srcRect b="0" l="0" r="0" t="0"/>
          <a:stretch/>
        </p:blipFill>
        <p:spPr>
          <a:xfrm>
            <a:off x="11229841" y="4313634"/>
            <a:ext cx="962159" cy="2057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296441" y="103955"/>
            <a:ext cx="10515600" cy="1325563"/>
          </a:xfrm>
          <a:prstGeom prst="rect">
            <a:avLst/>
          </a:prstGeom>
          <a:solidFill>
            <a:srgbClr val="8DA9DB"/>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Formen für sexuelle Belästigung</a:t>
            </a:r>
            <a:endParaRPr/>
          </a:p>
        </p:txBody>
      </p:sp>
      <p:pic>
        <p:nvPicPr>
          <p:cNvPr descr="Uploaded image" id="211" name="Google Shape;211;p12"/>
          <p:cNvPicPr preferRelativeResize="0"/>
          <p:nvPr>
            <p:ph idx="1" type="body"/>
          </p:nvPr>
        </p:nvPicPr>
        <p:blipFill rotWithShape="1">
          <a:blip r:embed="rId3">
            <a:alphaModFix/>
          </a:blip>
          <a:srcRect b="0" l="0" r="0" t="0"/>
          <a:stretch/>
        </p:blipFill>
        <p:spPr>
          <a:xfrm>
            <a:off x="6099760" y="2811304"/>
            <a:ext cx="6092240" cy="4063524"/>
          </a:xfrm>
          <a:prstGeom prst="rect">
            <a:avLst/>
          </a:prstGeom>
          <a:noFill/>
          <a:ln>
            <a:noFill/>
          </a:ln>
        </p:spPr>
      </p:pic>
      <p:sp>
        <p:nvSpPr>
          <p:cNvPr id="212" name="Google Shape;212;p12"/>
          <p:cNvSpPr/>
          <p:nvPr/>
        </p:nvSpPr>
        <p:spPr>
          <a:xfrm>
            <a:off x="609599" y="1614713"/>
            <a:ext cx="5224041"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F1F1F"/>
              </a:solidFill>
              <a:latin typeface="AngsanaUPC"/>
              <a:ea typeface="AngsanaUPC"/>
              <a:cs typeface="AngsanaUPC"/>
              <a:sym typeface="AngsanaUPC"/>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Unerwünschte sexuelle Annäherungsversuche</a:t>
            </a:r>
            <a:endParaRPr b="0" i="0" sz="2800" u="none" cap="none" strike="noStrike">
              <a:solidFill>
                <a:srgbClr val="1F1F1F"/>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F1F1F"/>
              </a:solidFill>
              <a:latin typeface="AngsanaUPC"/>
              <a:ea typeface="AngsanaUPC"/>
              <a:cs typeface="AngsanaUPC"/>
              <a:sym typeface="AngsanaUPC"/>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Ersuchen um sexuelle Gefälligkeiten</a:t>
            </a:r>
            <a:endParaRPr b="0" i="0" sz="2800" u="none" cap="none" strike="noStrike">
              <a:solidFill>
                <a:srgbClr val="1F1F1F"/>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F1F1F"/>
              </a:solidFill>
              <a:latin typeface="AngsanaUPC"/>
              <a:ea typeface="AngsanaUPC"/>
              <a:cs typeface="AngsanaUPC"/>
              <a:sym typeface="AngsanaUPC"/>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Verbal oder physisch</a:t>
            </a:r>
            <a:endParaRPr b="0" i="0" sz="2800" u="none" cap="none" strike="noStrike">
              <a:solidFill>
                <a:srgbClr val="1F1F1F"/>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1F1F1F"/>
                </a:solidFill>
                <a:latin typeface="AngsanaUPC"/>
                <a:ea typeface="AngsanaUPC"/>
                <a:cs typeface="AngsanaUPC"/>
                <a:sym typeface="AngsanaUPC"/>
              </a:rPr>
              <a:t> Belästigung sexueller Natur</a:t>
            </a:r>
            <a:endParaRPr b="0" i="0" sz="2800" u="none" cap="none" strike="noStrike">
              <a:solidFill>
                <a:srgbClr val="1F1F1F"/>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F1F1F"/>
              </a:solidFill>
              <a:latin typeface="AngsanaUPC"/>
              <a:ea typeface="AngsanaUPC"/>
              <a:cs typeface="AngsanaUPC"/>
              <a:sym typeface="AngsanaUPC"/>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Beleidigende Äußerungen über das Geschlecht einer Person</a:t>
            </a:r>
            <a:endParaRPr b="0" i="0" sz="2800" u="none" cap="none" strike="noStrike">
              <a:solidFill>
                <a:srgbClr val="1F1F1F"/>
              </a:solidFill>
              <a:latin typeface="AngsanaUPC"/>
              <a:ea typeface="AngsanaUPC"/>
              <a:cs typeface="AngsanaUPC"/>
              <a:sym typeface="AngsanaUP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19" name="Google Shape;219;p13"/>
          <p:cNvPicPr preferRelativeResize="0"/>
          <p:nvPr>
            <p:ph idx="1" type="body"/>
          </p:nvPr>
        </p:nvPicPr>
        <p:blipFill rotWithShape="1">
          <a:blip r:embed="rId3">
            <a:alphaModFix/>
          </a:blip>
          <a:srcRect b="0" l="0" r="0" t="0"/>
          <a:stretch/>
        </p:blipFill>
        <p:spPr>
          <a:xfrm>
            <a:off x="129202" y="518449"/>
            <a:ext cx="11933596" cy="535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596900" y="365125"/>
            <a:ext cx="11087100" cy="981075"/>
          </a:xfrm>
          <a:prstGeom prst="rect">
            <a:avLst/>
          </a:prstGeom>
          <a:solidFill>
            <a:srgbClr val="8DA9DB"/>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AngsanaUPC"/>
              <a:buNone/>
            </a:pPr>
            <a:r>
              <a:rPr b="1" lang="en-US" sz="4000">
                <a:solidFill>
                  <a:schemeClr val="lt1"/>
                </a:solidFill>
                <a:latin typeface="AngsanaUPC"/>
                <a:ea typeface="AngsanaUPC"/>
                <a:cs typeface="AngsanaUPC"/>
                <a:sym typeface="AngsanaUPC"/>
              </a:rPr>
              <a:t>Fünf Maßnahmen zur Bekämpfung von sexueller Belästigung in Unternehmen</a:t>
            </a:r>
            <a:endParaRPr sz="4000">
              <a:latin typeface="AngsanaUPC"/>
              <a:ea typeface="AngsanaUPC"/>
              <a:cs typeface="AngsanaUPC"/>
              <a:sym typeface="AngsanaUPC"/>
            </a:endParaRPr>
          </a:p>
        </p:txBody>
      </p:sp>
      <p:sp>
        <p:nvSpPr>
          <p:cNvPr id="226" name="Google Shape;226;p14"/>
          <p:cNvSpPr txBox="1"/>
          <p:nvPr>
            <p:ph idx="1" type="body"/>
          </p:nvPr>
        </p:nvSpPr>
        <p:spPr>
          <a:xfrm>
            <a:off x="603300" y="1653875"/>
            <a:ext cx="10985400" cy="4831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3703"/>
              <a:buNone/>
            </a:pPr>
            <a:r>
              <a:rPr b="1" lang="en-US" sz="2700">
                <a:latin typeface="AngsanaUPC"/>
                <a:ea typeface="AngsanaUPC"/>
                <a:cs typeface="AngsanaUPC"/>
                <a:sym typeface="AngsanaUPC"/>
              </a:rPr>
              <a:t>1. 	Management einbeziehen</a:t>
            </a:r>
            <a:endParaRPr b="1" sz="2700">
              <a:latin typeface="AngsanaUPC"/>
              <a:ea typeface="AngsanaUPC"/>
              <a:cs typeface="AngsanaUPC"/>
              <a:sym typeface="AngsanaUPC"/>
            </a:endParaRPr>
          </a:p>
          <a:p>
            <a:pPr indent="-183704" lvl="0" marL="228600" rtl="0" algn="l">
              <a:lnSpc>
                <a:spcPct val="150000"/>
              </a:lnSpc>
              <a:spcBef>
                <a:spcPts val="500"/>
              </a:spcBef>
              <a:spcAft>
                <a:spcPts val="0"/>
              </a:spcAft>
              <a:buSzPct val="100000"/>
              <a:buChar char="•"/>
            </a:pPr>
            <a:r>
              <a:rPr lang="en-US" sz="3100">
                <a:latin typeface="AngsanaUPC"/>
                <a:ea typeface="AngsanaUPC"/>
                <a:cs typeface="AngsanaUPC"/>
                <a:sym typeface="AngsanaUPC"/>
              </a:rPr>
              <a:t>Der Vorstandsvorsitzende und der Vorstand zeigen, dass das Unternehmen bei Belästigungen keine Toleranz walten lässt.</a:t>
            </a:r>
            <a:endParaRPr sz="3100">
              <a:latin typeface="AngsanaUPC"/>
              <a:ea typeface="AngsanaUPC"/>
              <a:cs typeface="AngsanaUPC"/>
              <a:sym typeface="AngsanaUPC"/>
            </a:endParaRPr>
          </a:p>
          <a:p>
            <a:pPr indent="-183704" lvl="0" marL="228600" rtl="0" algn="l">
              <a:lnSpc>
                <a:spcPct val="150000"/>
              </a:lnSpc>
              <a:spcBef>
                <a:spcPts val="500"/>
              </a:spcBef>
              <a:spcAft>
                <a:spcPts val="0"/>
              </a:spcAft>
              <a:buSzPct val="100000"/>
              <a:buChar char="•"/>
            </a:pPr>
            <a:r>
              <a:rPr lang="en-US" sz="3100">
                <a:latin typeface="AngsanaUPC"/>
                <a:ea typeface="AngsanaUPC"/>
                <a:cs typeface="AngsanaUPC"/>
                <a:sym typeface="AngsanaUPC"/>
              </a:rPr>
              <a:t>Die Bestrafung von Belästigung gilt für das gesamte Unternehmen, unabhängig vom Status des Mitarbeiters.</a:t>
            </a:r>
            <a:endParaRPr sz="2700"/>
          </a:p>
          <a:p>
            <a:pPr indent="0" lvl="0" marL="0" rtl="0" algn="l">
              <a:lnSpc>
                <a:spcPct val="150000"/>
              </a:lnSpc>
              <a:spcBef>
                <a:spcPts val="1000"/>
              </a:spcBef>
              <a:spcAft>
                <a:spcPts val="0"/>
              </a:spcAft>
              <a:buClr>
                <a:schemeClr val="dk1"/>
              </a:buClr>
              <a:buSzPct val="103703"/>
              <a:buNone/>
            </a:pPr>
            <a:r>
              <a:rPr b="1" lang="en-US" sz="2700">
                <a:latin typeface="AngsanaUPC"/>
                <a:ea typeface="AngsanaUPC"/>
                <a:cs typeface="AngsanaUPC"/>
                <a:sym typeface="AngsanaUPC"/>
              </a:rPr>
              <a:t>2. 	Sicherstellen, dass die Mitarbeiter über vertrauliche Meldewege, über die sie Fälle von sexueller Belästigung melden können, informiert sind und Zugang dazu haben.</a:t>
            </a:r>
            <a:endParaRPr sz="2700"/>
          </a:p>
          <a:p>
            <a:pPr indent="0" lvl="0" marL="0" rtl="0" algn="l">
              <a:lnSpc>
                <a:spcPct val="150000"/>
              </a:lnSpc>
              <a:spcBef>
                <a:spcPts val="1000"/>
              </a:spcBef>
              <a:spcAft>
                <a:spcPts val="0"/>
              </a:spcAft>
              <a:buClr>
                <a:schemeClr val="dk1"/>
              </a:buClr>
              <a:buSzPct val="103703"/>
              <a:buNone/>
            </a:pPr>
            <a:r>
              <a:rPr b="1" lang="en-US" sz="2700">
                <a:latin typeface="AngsanaUPC"/>
                <a:ea typeface="AngsanaUPC"/>
                <a:cs typeface="AngsanaUPC"/>
                <a:sym typeface="AngsanaUPC"/>
              </a:rPr>
              <a:t>3. 	Führen Sie eine Anti-Belästigungspolitik ein und stellen Sie sicher, dass alle Mitarbeiter diese unterzeichnen.</a:t>
            </a:r>
            <a:endParaRPr b="1" sz="2700">
              <a:latin typeface="AngsanaUPC"/>
              <a:ea typeface="AngsanaUPC"/>
              <a:cs typeface="AngsanaUPC"/>
              <a:sym typeface="AngsanaUPC"/>
            </a:endParaRPr>
          </a:p>
          <a:p>
            <a:pPr indent="0" lvl="0" marL="0" rtl="0" algn="l">
              <a:lnSpc>
                <a:spcPct val="150000"/>
              </a:lnSpc>
              <a:spcBef>
                <a:spcPts val="1000"/>
              </a:spcBef>
              <a:spcAft>
                <a:spcPts val="0"/>
              </a:spcAft>
              <a:buClr>
                <a:schemeClr val="dk1"/>
              </a:buClr>
              <a:buSzPct val="103703"/>
              <a:buNone/>
            </a:pPr>
            <a:r>
              <a:rPr b="1" lang="en-US" sz="2700">
                <a:latin typeface="AngsanaUPC"/>
                <a:ea typeface="AngsanaUPC"/>
                <a:cs typeface="AngsanaUPC"/>
                <a:sym typeface="AngsanaUPC"/>
              </a:rPr>
              <a:t>4. 	Verpflichtende Schulungen zur Verhinderung sexueller Belästigung für alle Mitarbeiter</a:t>
            </a:r>
            <a:endParaRPr b="1" sz="2700">
              <a:latin typeface="AngsanaUPC"/>
              <a:ea typeface="AngsanaUPC"/>
              <a:cs typeface="AngsanaUPC"/>
              <a:sym typeface="AngsanaUPC"/>
            </a:endParaRPr>
          </a:p>
          <a:p>
            <a:pPr indent="0" lvl="0" marL="0" rtl="0" algn="l">
              <a:lnSpc>
                <a:spcPct val="150000"/>
              </a:lnSpc>
              <a:spcBef>
                <a:spcPts val="1000"/>
              </a:spcBef>
              <a:spcAft>
                <a:spcPts val="0"/>
              </a:spcAft>
              <a:buClr>
                <a:schemeClr val="dk1"/>
              </a:buClr>
              <a:buSzPct val="103703"/>
              <a:buNone/>
            </a:pPr>
            <a:r>
              <a:rPr b="1" lang="en-US" sz="2700">
                <a:latin typeface="AngsanaUPC"/>
                <a:ea typeface="AngsanaUPC"/>
                <a:cs typeface="AngsanaUPC"/>
                <a:sym typeface="AngsanaUPC"/>
              </a:rPr>
              <a:t>5. 	Warten Sie nicht auf Mitarbeiterberichte, um das Ausmaß des Problems in Ihrem Unternehmen herauszufinden</a:t>
            </a:r>
            <a:endParaRPr sz="2800"/>
          </a:p>
        </p:txBody>
      </p:sp>
      <p:pic>
        <p:nvPicPr>
          <p:cNvPr id="227" name="Google Shape;227;p14"/>
          <p:cNvPicPr preferRelativeResize="0"/>
          <p:nvPr/>
        </p:nvPicPr>
        <p:blipFill rotWithShape="1">
          <a:blip r:embed="rId3">
            <a:alphaModFix/>
          </a:blip>
          <a:srcRect b="0" l="0" r="0" t="0"/>
          <a:stretch/>
        </p:blipFill>
        <p:spPr>
          <a:xfrm>
            <a:off x="11229841" y="1508607"/>
            <a:ext cx="962159" cy="2057687"/>
          </a:xfrm>
          <a:prstGeom prst="rect">
            <a:avLst/>
          </a:prstGeom>
          <a:noFill/>
          <a:ln>
            <a:noFill/>
          </a:ln>
        </p:spPr>
      </p:pic>
      <p:pic>
        <p:nvPicPr>
          <p:cNvPr id="228" name="Google Shape;228;p14"/>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632951" y="0"/>
            <a:ext cx="5463049" cy="1482689"/>
          </a:xfrm>
          <a:prstGeom prst="rect">
            <a:avLst/>
          </a:prstGeom>
          <a:solidFill>
            <a:srgbClr val="8FAADC"/>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br>
              <a:rPr b="1" lang="en-US" sz="2900">
                <a:latin typeface="AngsanaUPC"/>
                <a:ea typeface="AngsanaUPC"/>
                <a:cs typeface="AngsanaUPC"/>
                <a:sym typeface="AngsanaUPC"/>
              </a:rPr>
            </a:br>
            <a:br>
              <a:rPr b="1" lang="en-US" sz="2900">
                <a:latin typeface="AngsanaUPC"/>
                <a:ea typeface="AngsanaUPC"/>
                <a:cs typeface="AngsanaUPC"/>
                <a:sym typeface="AngsanaUPC"/>
              </a:rPr>
            </a:br>
            <a:r>
              <a:rPr b="1" lang="en-US">
                <a:solidFill>
                  <a:srgbClr val="FFFFFF"/>
                </a:solidFill>
                <a:latin typeface="AngsanaUPC"/>
                <a:ea typeface="AngsanaUPC"/>
                <a:cs typeface="AngsanaUPC"/>
                <a:sym typeface="AngsanaUPC"/>
              </a:rPr>
              <a:t>Geschlechtsspezifisches Lohngefälle</a:t>
            </a:r>
            <a:br>
              <a:rPr b="1" lang="en-US" sz="2900">
                <a:solidFill>
                  <a:srgbClr val="FFFFFF"/>
                </a:solidFill>
                <a:latin typeface="AngsanaUPC"/>
                <a:ea typeface="AngsanaUPC"/>
                <a:cs typeface="AngsanaUPC"/>
                <a:sym typeface="AngsanaUPC"/>
              </a:rPr>
            </a:br>
            <a:br>
              <a:rPr b="1" lang="en-US" sz="2900">
                <a:solidFill>
                  <a:srgbClr val="FFFFFF"/>
                </a:solidFill>
                <a:latin typeface="AngsanaUPC"/>
                <a:ea typeface="AngsanaUPC"/>
                <a:cs typeface="AngsanaUPC"/>
                <a:sym typeface="AngsanaUPC"/>
              </a:rPr>
            </a:br>
            <a:r>
              <a:rPr b="1" lang="en-US" sz="3100">
                <a:solidFill>
                  <a:srgbClr val="FFFFFF"/>
                </a:solidFill>
                <a:latin typeface="AngsanaUPC"/>
                <a:ea typeface="AngsanaUPC"/>
                <a:cs typeface="AngsanaUPC"/>
                <a:sym typeface="AngsanaUPC"/>
              </a:rPr>
              <a:t>Die Situation des geschlechtsspezifischen Lohngefälles in der EU</a:t>
            </a:r>
            <a:br>
              <a:rPr b="1" lang="en-US" sz="3100">
                <a:solidFill>
                  <a:srgbClr val="FFFFFF"/>
                </a:solidFill>
                <a:latin typeface="AngsanaUPC"/>
                <a:ea typeface="AngsanaUPC"/>
                <a:cs typeface="AngsanaUPC"/>
                <a:sym typeface="AngsanaUPC"/>
              </a:rPr>
            </a:br>
            <a:br>
              <a:rPr b="1" lang="en-US" sz="3100">
                <a:latin typeface="AngsanaUPC"/>
                <a:ea typeface="AngsanaUPC"/>
                <a:cs typeface="AngsanaUPC"/>
                <a:sym typeface="AngsanaUPC"/>
              </a:rPr>
            </a:br>
            <a:endParaRPr sz="3100">
              <a:latin typeface="AngsanaUPC"/>
              <a:ea typeface="AngsanaUPC"/>
              <a:cs typeface="AngsanaUPC"/>
              <a:sym typeface="AngsanaUPC"/>
            </a:endParaRPr>
          </a:p>
        </p:txBody>
      </p:sp>
      <p:sp>
        <p:nvSpPr>
          <p:cNvPr id="235" name="Google Shape;235;p15"/>
          <p:cNvSpPr txBox="1"/>
          <p:nvPr>
            <p:ph idx="1" type="body"/>
          </p:nvPr>
        </p:nvSpPr>
        <p:spPr>
          <a:xfrm>
            <a:off x="632950" y="1778000"/>
            <a:ext cx="5640849" cy="4710668"/>
          </a:xfrm>
          <a:prstGeom prst="rect">
            <a:avLst/>
          </a:prstGeom>
          <a:noFill/>
          <a:ln>
            <a:noFill/>
          </a:ln>
        </p:spPr>
        <p:txBody>
          <a:bodyPr anchorCtr="0" anchor="t" bIns="45700" lIns="91425" spcFirstLastPara="1" rIns="91425" wrap="square" tIns="45700">
            <a:noAutofit/>
          </a:bodyPr>
          <a:lstStyle/>
          <a:p>
            <a:pPr indent="-196850" lvl="0" marL="228600" rtl="0" algn="l">
              <a:lnSpc>
                <a:spcPct val="90000"/>
              </a:lnSpc>
              <a:spcBef>
                <a:spcPts val="0"/>
              </a:spcBef>
              <a:spcAft>
                <a:spcPts val="0"/>
              </a:spcAft>
              <a:buClr>
                <a:srgbClr val="0070C0"/>
              </a:buClr>
              <a:buSzPts val="2300"/>
              <a:buChar char="•"/>
            </a:pPr>
            <a:r>
              <a:rPr b="0" lang="en-US" sz="2300">
                <a:solidFill>
                  <a:srgbClr val="0070C0"/>
                </a:solidFill>
                <a:latin typeface="AngsanaUPC"/>
                <a:ea typeface="AngsanaUPC"/>
                <a:cs typeface="AngsanaUPC"/>
                <a:sym typeface="AngsanaUPC"/>
              </a:rPr>
              <a:t>Das geschlechtsspezifische Lohngefälle ist der Unterschied im durchschnittlichen Bruttostundenverdienst zwischen Frauen und Männern.</a:t>
            </a:r>
            <a:endParaRPr sz="1900"/>
          </a:p>
          <a:p>
            <a:pPr indent="-196850" lvl="0" marL="228600" rtl="0" algn="l">
              <a:lnSpc>
                <a:spcPct val="90000"/>
              </a:lnSpc>
              <a:spcBef>
                <a:spcPts val="1000"/>
              </a:spcBef>
              <a:spcAft>
                <a:spcPts val="0"/>
              </a:spcAft>
              <a:buClr>
                <a:schemeClr val="dk1"/>
              </a:buClr>
              <a:buSzPts val="2300"/>
              <a:buChar char="•"/>
            </a:pPr>
            <a:r>
              <a:rPr b="0" lang="en-US" sz="2300">
                <a:latin typeface="AngsanaUPC"/>
                <a:ea typeface="AngsanaUPC"/>
                <a:cs typeface="AngsanaUPC"/>
                <a:sym typeface="AngsanaUPC"/>
              </a:rPr>
              <a:t>Das geschlechtsspezifische Lohngefälle liegt in </a:t>
            </a:r>
            <a:r>
              <a:rPr b="0" lang="en-US" sz="2300" u="sng">
                <a:solidFill>
                  <a:schemeClr val="hlink"/>
                </a:solidFill>
                <a:latin typeface="AngsanaUPC"/>
                <a:ea typeface="AngsanaUPC"/>
                <a:cs typeface="AngsanaUPC"/>
                <a:sym typeface="AngsanaUPC"/>
                <a:hlinkClick r:id="rId3"/>
              </a:rPr>
              <a:t>der EU27 im Jahr 2020 bei 13,0 % </a:t>
            </a:r>
            <a:r>
              <a:rPr b="0" lang="en-US" sz="2300">
                <a:latin typeface="AngsanaUPC"/>
                <a:ea typeface="AngsanaUPC"/>
                <a:cs typeface="AngsanaUPC"/>
                <a:sym typeface="AngsanaUPC"/>
              </a:rPr>
              <a:t>und ist seit 2010 nur um 2,8 Prozentpunkte zurückgegangen</a:t>
            </a:r>
            <a:endParaRPr b="0" sz="2300">
              <a:latin typeface="AngsanaUPC"/>
              <a:ea typeface="AngsanaUPC"/>
              <a:cs typeface="AngsanaUPC"/>
              <a:sym typeface="AngsanaUPC"/>
            </a:endParaRPr>
          </a:p>
          <a:p>
            <a:pPr indent="-196850" lvl="0" marL="228600" rtl="0" algn="l">
              <a:lnSpc>
                <a:spcPct val="90000"/>
              </a:lnSpc>
              <a:spcBef>
                <a:spcPts val="1000"/>
              </a:spcBef>
              <a:spcAft>
                <a:spcPts val="0"/>
              </a:spcAft>
              <a:buClr>
                <a:schemeClr val="dk1"/>
              </a:buClr>
              <a:buSzPts val="2300"/>
              <a:buChar char="•"/>
            </a:pPr>
            <a:r>
              <a:rPr b="0" lang="en-US" sz="2300">
                <a:latin typeface="AngsanaUPC"/>
                <a:ea typeface="AngsanaUPC"/>
                <a:cs typeface="AngsanaUPC"/>
                <a:sym typeface="AngsanaUPC"/>
              </a:rPr>
              <a:t>Frauen in der EU verdienten im Jahr 2019 im Durchschnitt 14,1 % weniger pro Stunde als Männer (Daten für die EU27). Dennoch gibt es große Unterschiede zwischen den EU-Ländern.</a:t>
            </a:r>
            <a:endParaRPr b="0" sz="2300">
              <a:latin typeface="AngsanaUPC"/>
              <a:ea typeface="AngsanaUPC"/>
              <a:cs typeface="AngsanaUPC"/>
              <a:sym typeface="AngsanaUPC"/>
            </a:endParaRPr>
          </a:p>
          <a:p>
            <a:pPr indent="-196850" lvl="0" marL="228600" rtl="0" algn="l">
              <a:lnSpc>
                <a:spcPct val="90000"/>
              </a:lnSpc>
              <a:spcBef>
                <a:spcPts val="1000"/>
              </a:spcBef>
              <a:spcAft>
                <a:spcPts val="0"/>
              </a:spcAft>
              <a:buClr>
                <a:schemeClr val="dk1"/>
              </a:buClr>
              <a:buSzPts val="2300"/>
              <a:buChar char="•"/>
            </a:pPr>
            <a:r>
              <a:rPr b="0" lang="en-US" sz="2300">
                <a:latin typeface="AngsanaUPC"/>
                <a:ea typeface="AngsanaUPC"/>
                <a:cs typeface="AngsanaUPC"/>
                <a:sym typeface="AngsanaUPC"/>
              </a:rPr>
              <a:t>Bei Frauen mit Kindern, farbigen Frauen, Flüchtlingsfrauen und Migrantinnen sowie Frauen mit Behinderungen ist diese Zahl sogar noch niedriger. </a:t>
            </a:r>
            <a:endParaRPr sz="1900"/>
          </a:p>
        </p:txBody>
      </p:sp>
      <p:pic>
        <p:nvPicPr>
          <p:cNvPr descr="Gender pay gap: How much less do women earn than men?" id="236" name="Google Shape;236;p15"/>
          <p:cNvPicPr preferRelativeResize="0"/>
          <p:nvPr>
            <p:ph idx="2" type="body"/>
          </p:nvPr>
        </p:nvPicPr>
        <p:blipFill rotWithShape="1">
          <a:blip r:embed="rId4">
            <a:alphaModFix/>
          </a:blip>
          <a:srcRect b="0" l="0" r="0" t="0"/>
          <a:stretch/>
        </p:blipFill>
        <p:spPr>
          <a:xfrm>
            <a:off x="6391034" y="43543"/>
            <a:ext cx="5168015" cy="6747485"/>
          </a:xfrm>
          <a:prstGeom prst="rect">
            <a:avLst/>
          </a:prstGeom>
          <a:noFill/>
          <a:ln>
            <a:noFill/>
          </a:ln>
        </p:spPr>
      </p:pic>
      <p:sp>
        <p:nvSpPr>
          <p:cNvPr id="237" name="Google Shape;237;p15"/>
          <p:cNvSpPr/>
          <p:nvPr/>
        </p:nvSpPr>
        <p:spPr>
          <a:xfrm>
            <a:off x="-1" y="6488666"/>
            <a:ext cx="2139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ngsanaUPC"/>
                <a:ea typeface="AngsanaUPC"/>
                <a:cs typeface="AngsanaUPC"/>
                <a:sym typeface="AngsanaUPC"/>
              </a:rPr>
              <a:t>https://ec.europa.eu</a:t>
            </a:r>
            <a:endParaRPr b="0" i="0" sz="1500" u="none" cap="none" strike="noStrik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type="title"/>
          </p:nvPr>
        </p:nvSpPr>
        <p:spPr>
          <a:xfrm>
            <a:off x="1117597" y="15644"/>
            <a:ext cx="10515600" cy="1012262"/>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Faktoren, die zur Lohnungleichheit beitragen</a:t>
            </a:r>
            <a:endParaRPr/>
          </a:p>
        </p:txBody>
      </p:sp>
      <p:sp>
        <p:nvSpPr>
          <p:cNvPr id="244" name="Google Shape;244;p16"/>
          <p:cNvSpPr txBox="1"/>
          <p:nvPr>
            <p:ph idx="1" type="body"/>
          </p:nvPr>
        </p:nvSpPr>
        <p:spPr>
          <a:xfrm>
            <a:off x="558800" y="1225474"/>
            <a:ext cx="2917500" cy="4946700"/>
          </a:xfrm>
          <a:prstGeom prst="rect">
            <a:avLst/>
          </a:prstGeom>
          <a:solidFill>
            <a:srgbClr val="8FAADC"/>
          </a:solid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1200"/>
              </a:spcBef>
              <a:spcAft>
                <a:spcPts val="0"/>
              </a:spcAft>
              <a:buClr>
                <a:srgbClr val="FFFFFF"/>
              </a:buClr>
              <a:buSzPct val="108108"/>
              <a:buChar char="•"/>
            </a:pPr>
            <a:r>
              <a:rPr b="1" lang="en-US" sz="3200">
                <a:solidFill>
                  <a:srgbClr val="FFFFFF"/>
                </a:solidFill>
                <a:latin typeface="AngsanaUPC"/>
                <a:ea typeface="AngsanaUPC"/>
                <a:cs typeface="AngsanaUPC"/>
                <a:sym typeface="AngsanaUPC"/>
              </a:rPr>
              <a:t>Wie die Arbeit bewertet wird</a:t>
            </a:r>
            <a:endParaRPr b="1" sz="3200">
              <a:solidFill>
                <a:srgbClr val="FFFFFF"/>
              </a:solidFill>
              <a:latin typeface="AngsanaUPC"/>
              <a:ea typeface="AngsanaUPC"/>
              <a:cs typeface="AngsanaUPC"/>
              <a:sym typeface="AngsanaUPC"/>
            </a:endParaRPr>
          </a:p>
          <a:p>
            <a:pPr indent="-25400" lvl="0" marL="228600" rtl="0" algn="ctr">
              <a:lnSpc>
                <a:spcPct val="90000"/>
              </a:lnSpc>
              <a:spcBef>
                <a:spcPts val="1200"/>
              </a:spcBef>
              <a:spcAft>
                <a:spcPts val="0"/>
              </a:spcAft>
              <a:buClr>
                <a:schemeClr val="dk1"/>
              </a:buClr>
              <a:buSzPct val="108108"/>
              <a:buNone/>
            </a:pPr>
            <a:r>
              <a:t/>
            </a:r>
            <a:endParaRPr b="1" sz="3200">
              <a:solidFill>
                <a:srgbClr val="FFFFFF"/>
              </a:solidFill>
              <a:latin typeface="AngsanaUPC"/>
              <a:ea typeface="AngsanaUPC"/>
              <a:cs typeface="AngsanaUPC"/>
              <a:sym typeface="AngsanaUPC"/>
            </a:endParaRPr>
          </a:p>
          <a:p>
            <a:pPr indent="-228600" lvl="0" marL="228600" rtl="0" algn="ctr">
              <a:lnSpc>
                <a:spcPct val="90000"/>
              </a:lnSpc>
              <a:spcBef>
                <a:spcPts val="1200"/>
              </a:spcBef>
              <a:spcAft>
                <a:spcPts val="0"/>
              </a:spcAft>
              <a:buClr>
                <a:srgbClr val="FFFFFF"/>
              </a:buClr>
              <a:buSzPct val="108108"/>
              <a:buChar char="•"/>
            </a:pPr>
            <a:r>
              <a:rPr b="1" lang="en-US" sz="3200">
                <a:solidFill>
                  <a:srgbClr val="FFFFFF"/>
                </a:solidFill>
                <a:latin typeface="AngsanaUPC"/>
                <a:ea typeface="AngsanaUPC"/>
                <a:cs typeface="AngsanaUPC"/>
                <a:sym typeface="AngsanaUPC"/>
              </a:rPr>
              <a:t>Segregation</a:t>
            </a:r>
            <a:endParaRPr b="1" sz="3200">
              <a:solidFill>
                <a:srgbClr val="FFFFFF"/>
              </a:solidFill>
              <a:latin typeface="AngsanaUPC"/>
              <a:ea typeface="AngsanaUPC"/>
              <a:cs typeface="AngsanaUPC"/>
              <a:sym typeface="AngsanaUPC"/>
            </a:endParaRPr>
          </a:p>
          <a:p>
            <a:pPr indent="-25400" lvl="0" marL="228600" rtl="0" algn="ctr">
              <a:lnSpc>
                <a:spcPct val="90000"/>
              </a:lnSpc>
              <a:spcBef>
                <a:spcPts val="1200"/>
              </a:spcBef>
              <a:spcAft>
                <a:spcPts val="0"/>
              </a:spcAft>
              <a:buClr>
                <a:schemeClr val="dk1"/>
              </a:buClr>
              <a:buSzPct val="108108"/>
              <a:buNone/>
            </a:pPr>
            <a:r>
              <a:t/>
            </a:r>
            <a:endParaRPr b="1" sz="3200">
              <a:solidFill>
                <a:srgbClr val="FFFFFF"/>
              </a:solidFill>
              <a:latin typeface="AngsanaUPC"/>
              <a:ea typeface="AngsanaUPC"/>
              <a:cs typeface="AngsanaUPC"/>
              <a:sym typeface="AngsanaUPC"/>
            </a:endParaRPr>
          </a:p>
          <a:p>
            <a:pPr indent="-228600" lvl="0" marL="228600" rtl="0" algn="ctr">
              <a:lnSpc>
                <a:spcPct val="90000"/>
              </a:lnSpc>
              <a:spcBef>
                <a:spcPts val="1200"/>
              </a:spcBef>
              <a:spcAft>
                <a:spcPts val="0"/>
              </a:spcAft>
              <a:buClr>
                <a:srgbClr val="FFFFFF"/>
              </a:buClr>
              <a:buSzPct val="108108"/>
              <a:buChar char="•"/>
            </a:pPr>
            <a:r>
              <a:rPr b="1" lang="en-US" sz="3200">
                <a:solidFill>
                  <a:srgbClr val="FFFFFF"/>
                </a:solidFill>
                <a:latin typeface="AngsanaUPC"/>
                <a:ea typeface="AngsanaUPC"/>
                <a:cs typeface="AngsanaUPC"/>
                <a:sym typeface="AngsanaUPC"/>
              </a:rPr>
              <a:t>Stereotypen</a:t>
            </a:r>
            <a:endParaRPr/>
          </a:p>
          <a:p>
            <a:pPr indent="-25400" lvl="0" marL="228600" rtl="0" algn="ctr">
              <a:lnSpc>
                <a:spcPct val="90000"/>
              </a:lnSpc>
              <a:spcBef>
                <a:spcPts val="1200"/>
              </a:spcBef>
              <a:spcAft>
                <a:spcPts val="0"/>
              </a:spcAft>
              <a:buClr>
                <a:schemeClr val="dk1"/>
              </a:buClr>
              <a:buSzPct val="108108"/>
              <a:buNone/>
            </a:pPr>
            <a:r>
              <a:t/>
            </a:r>
            <a:endParaRPr b="1" sz="3200">
              <a:solidFill>
                <a:srgbClr val="FFFFFF"/>
              </a:solidFill>
              <a:latin typeface="AngsanaUPC"/>
              <a:ea typeface="AngsanaUPC"/>
              <a:cs typeface="AngsanaUPC"/>
              <a:sym typeface="AngsanaUPC"/>
            </a:endParaRPr>
          </a:p>
          <a:p>
            <a:pPr indent="-228600" lvl="0" marL="228600" rtl="0" algn="ctr">
              <a:lnSpc>
                <a:spcPct val="90000"/>
              </a:lnSpc>
              <a:spcBef>
                <a:spcPts val="1200"/>
              </a:spcBef>
              <a:spcAft>
                <a:spcPts val="0"/>
              </a:spcAft>
              <a:buClr>
                <a:srgbClr val="FFFFFF"/>
              </a:buClr>
              <a:buSzPct val="108108"/>
              <a:buChar char="•"/>
            </a:pPr>
            <a:r>
              <a:rPr b="1" lang="en-US" sz="3200">
                <a:solidFill>
                  <a:srgbClr val="FFFFFF"/>
                </a:solidFill>
                <a:latin typeface="AngsanaUPC"/>
                <a:ea typeface="AngsanaUPC"/>
                <a:cs typeface="AngsanaUPC"/>
                <a:sym typeface="AngsanaUPC"/>
              </a:rPr>
              <a:t>Vereinbarkeit von Berufs- und Privatleben</a:t>
            </a:r>
            <a:endParaRPr/>
          </a:p>
          <a:p>
            <a:pPr indent="-25400" lvl="0" marL="228600" rtl="0" algn="l">
              <a:lnSpc>
                <a:spcPct val="90000"/>
              </a:lnSpc>
              <a:spcBef>
                <a:spcPts val="1000"/>
              </a:spcBef>
              <a:spcAft>
                <a:spcPts val="0"/>
              </a:spcAft>
              <a:buClr>
                <a:schemeClr val="dk1"/>
              </a:buClr>
              <a:buSzPct val="108108"/>
              <a:buNone/>
            </a:pPr>
            <a:r>
              <a:t/>
            </a:r>
            <a:endParaRPr sz="3200">
              <a:latin typeface="AngsanaUPC"/>
              <a:ea typeface="AngsanaUPC"/>
              <a:cs typeface="AngsanaUPC"/>
              <a:sym typeface="AngsanaUPC"/>
            </a:endParaRPr>
          </a:p>
        </p:txBody>
      </p:sp>
      <p:sp>
        <p:nvSpPr>
          <p:cNvPr id="245" name="Google Shape;245;p16"/>
          <p:cNvSpPr txBox="1"/>
          <p:nvPr>
            <p:ph idx="2" type="body"/>
          </p:nvPr>
        </p:nvSpPr>
        <p:spPr>
          <a:xfrm>
            <a:off x="3638213" y="1410680"/>
            <a:ext cx="7772400" cy="4585005"/>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8108"/>
              <a:buFont typeface="Noto Sans Symbols"/>
              <a:buChar char="⮚"/>
            </a:pPr>
            <a:r>
              <a:rPr lang="en-US">
                <a:latin typeface="AngsanaUPC"/>
                <a:ea typeface="AngsanaUPC"/>
                <a:cs typeface="AngsanaUPC"/>
                <a:sym typeface="AngsanaUPC"/>
              </a:rPr>
              <a:t>Die Fähigkeiten von Frauen werden im Vergleich zu denen von Männern weniger geschätzt.</a:t>
            </a:r>
            <a:endParaRPr>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ct val="108108"/>
              <a:buNone/>
            </a:pPr>
            <a:r>
              <a:t/>
            </a:r>
            <a:endParaRPr>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ct val="108108"/>
              <a:buFont typeface="Noto Sans Symbols"/>
              <a:buChar char="⮚"/>
            </a:pPr>
            <a:r>
              <a:rPr lang="en-US">
                <a:latin typeface="AngsanaUPC"/>
                <a:ea typeface="AngsanaUPC"/>
                <a:cs typeface="AngsanaUPC"/>
                <a:sym typeface="AngsanaUPC"/>
              </a:rPr>
              <a:t>Frauen und Männer arbeiten immer noch in unterschiedlichen Berufen.</a:t>
            </a:r>
            <a:endParaRPr>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ct val="108108"/>
              <a:buNone/>
            </a:pPr>
            <a:r>
              <a:t/>
            </a:r>
            <a:endParaRPr>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ct val="108108"/>
              <a:buFont typeface="Noto Sans Symbols"/>
              <a:buChar char="⮚"/>
            </a:pPr>
            <a:r>
              <a:rPr lang="en-US">
                <a:latin typeface="AngsanaUPC"/>
                <a:ea typeface="AngsanaUPC"/>
                <a:cs typeface="AngsanaUPC"/>
                <a:sym typeface="AngsanaUPC"/>
              </a:rPr>
              <a:t>Frauen arbeiten häufig in weniger geschätzten und schlechter bezahlten Wirtschaftszweigen.</a:t>
            </a:r>
            <a:endParaRPr/>
          </a:p>
          <a:p>
            <a:pPr indent="0" lvl="0" marL="0" rtl="0" algn="l">
              <a:lnSpc>
                <a:spcPct val="90000"/>
              </a:lnSpc>
              <a:spcBef>
                <a:spcPts val="1000"/>
              </a:spcBef>
              <a:spcAft>
                <a:spcPts val="0"/>
              </a:spcAft>
              <a:buClr>
                <a:schemeClr val="dk1"/>
              </a:buClr>
              <a:buSzPct val="108108"/>
              <a:buNone/>
            </a:pPr>
            <a:r>
              <a:t/>
            </a:r>
            <a:endParaRPr>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ct val="108108"/>
              <a:buFont typeface="Noto Sans Symbols"/>
              <a:buChar char="⮚"/>
            </a:pPr>
            <a:r>
              <a:rPr lang="en-US">
                <a:latin typeface="AngsanaUPC"/>
                <a:ea typeface="AngsanaUPC"/>
                <a:cs typeface="AngsanaUPC"/>
                <a:sym typeface="AngsanaUPC"/>
              </a:rPr>
              <a:t>Mehr Frauen nehmen Erziehungsurlaub. Der Mangel an Kinderbetreuungseinrichtungen zwingt Frauen oft, den Arbeitsmarkt zu verlassen.</a:t>
            </a:r>
            <a:endParaRPr>
              <a:latin typeface="AngsanaUPC"/>
              <a:ea typeface="AngsanaUPC"/>
              <a:cs typeface="AngsanaUPC"/>
              <a:sym typeface="AngsanaUPC"/>
            </a:endParaRPr>
          </a:p>
        </p:txBody>
      </p:sp>
      <p:pic>
        <p:nvPicPr>
          <p:cNvPr id="246" name="Google Shape;246;p16"/>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247" name="Google Shape;247;p16"/>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7"/>
          <p:cNvSpPr txBox="1"/>
          <p:nvPr>
            <p:ph type="title"/>
          </p:nvPr>
        </p:nvSpPr>
        <p:spPr>
          <a:xfrm>
            <a:off x="445885" y="235669"/>
            <a:ext cx="11190662" cy="956615"/>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Warum die Beseitigung des geschlechtsspezifischen Lohngefälles wichtig ist</a:t>
            </a:r>
            <a:endParaRPr sz="4000">
              <a:solidFill>
                <a:schemeClr val="lt1"/>
              </a:solidFill>
              <a:latin typeface="AngsanaUPC"/>
              <a:ea typeface="AngsanaUPC"/>
              <a:cs typeface="AngsanaUPC"/>
              <a:sym typeface="AngsanaUPC"/>
            </a:endParaRPr>
          </a:p>
        </p:txBody>
      </p:sp>
      <p:sp>
        <p:nvSpPr>
          <p:cNvPr id="254" name="Google Shape;254;p17"/>
          <p:cNvSpPr txBox="1"/>
          <p:nvPr>
            <p:ph idx="1" type="body"/>
          </p:nvPr>
        </p:nvSpPr>
        <p:spPr>
          <a:xfrm>
            <a:off x="580063" y="3499337"/>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55" name="Google Shape;255;p17"/>
          <p:cNvSpPr/>
          <p:nvPr/>
        </p:nvSpPr>
        <p:spPr>
          <a:xfrm>
            <a:off x="594065" y="1438712"/>
            <a:ext cx="10146025" cy="4431942"/>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1155CC"/>
                </a:solidFill>
                <a:latin typeface="AngsanaUPC"/>
                <a:ea typeface="AngsanaUPC"/>
                <a:cs typeface="AngsanaUPC"/>
                <a:sym typeface="AngsanaUPC"/>
              </a:rPr>
              <a:t>Video: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ngsanaUPC"/>
                <a:ea typeface="AngsanaUPC"/>
                <a:cs typeface="AngsanaUPC"/>
                <a:sym typeface="AngsanaUPC"/>
              </a:rPr>
              <a:t>1.  Beendigung von geschlechtsspezifischer Gewalt und Belästigung in der Arbeitswelt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sng" cap="none" strike="noStrike">
                <a:solidFill>
                  <a:srgbClr val="1155CC"/>
                </a:solidFill>
                <a:latin typeface="AngsanaUPC"/>
                <a:ea typeface="AngsanaUPC"/>
                <a:cs typeface="AngsanaUPC"/>
                <a:sym typeface="AngsanaUPC"/>
                <a:hlinkClick r:id="rId3">
                  <a:extLst>
                    <a:ext uri="{A12FA001-AC4F-418D-AE19-62706E023703}">
                      <ahyp:hlinkClr val="tx"/>
                    </a:ext>
                  </a:extLst>
                </a:hlinkClick>
              </a:rPr>
              <a:t>https://www.youtube.com/watch?v=KjvtOIAtNsA </a:t>
            </a:r>
            <a:r>
              <a:rPr b="0" i="0" lang="en-US" sz="2400" u="none" cap="none" strike="noStrike">
                <a:solidFill>
                  <a:srgbClr val="1155CC"/>
                </a:solidFill>
                <a:latin typeface="AngsanaUPC"/>
                <a:ea typeface="AngsanaUPC"/>
                <a:cs typeface="AngsanaUPC"/>
                <a:sym typeface="AngsanaUPC"/>
              </a:rPr>
              <a:t>5 Min., EPIC, Internationale Koalition für Lohngleichheit</a:t>
            </a:r>
            <a:endParaRPr b="0" i="0" sz="24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ngsanaUPC"/>
                <a:ea typeface="AngsanaUPC"/>
                <a:cs typeface="AngsanaUPC"/>
                <a:sym typeface="AngsanaUPC"/>
              </a:rPr>
              <a:t>2. EPIC: Warum gibt es immer noch ein geschlechtsspezifisches Lohngefälle?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1155CC"/>
                </a:solidFill>
                <a:latin typeface="AngsanaUPC"/>
                <a:ea typeface="AngsanaUPC"/>
                <a:cs typeface="AngsanaUPC"/>
                <a:sym typeface="AngsanaUPC"/>
                <a:hlinkClick r:id="rId4">
                  <a:extLst>
                    <a:ext uri="{A12FA001-AC4F-418D-AE19-62706E023703}">
                      <ahyp:hlinkClr val="tx"/>
                    </a:ext>
                  </a:extLst>
                </a:hlinkClick>
              </a:rPr>
              <a:t>https://www.youtube.com/watch?v=wa1El_VZ5q4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ngsanaUPC"/>
                <a:ea typeface="AngsanaUPC"/>
                <a:cs typeface="AngsanaUPC"/>
                <a:sym typeface="AngsanaUPC"/>
              </a:rPr>
              <a:t>https://news.un.org/en/story/2022/09/1126901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sng" cap="none" strike="noStrike">
              <a:solidFill>
                <a:srgbClr val="1155CC"/>
              </a:solidFill>
              <a:latin typeface="AngsanaUPC"/>
              <a:ea typeface="AngsanaUPC"/>
              <a:cs typeface="AngsanaUPC"/>
              <a:sym typeface="AngsanaUPC"/>
              <a:hlinkClick r:id="rId5">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ngsanaUPC"/>
                <a:ea typeface="AngsanaUPC"/>
                <a:cs typeface="AngsanaUPC"/>
                <a:sym typeface="AngsanaUPC"/>
              </a:rPr>
              <a:t>3. FamUnDo - Ein innovatives Projekt zur Verbesserung der Familienfreundlichkeit von Unternehmen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1155CC"/>
                </a:solidFill>
                <a:latin typeface="AngsanaUPC"/>
                <a:ea typeface="AngsanaUPC"/>
                <a:cs typeface="AngsanaUPC"/>
                <a:sym typeface="AngsanaUPC"/>
                <a:hlinkClick r:id="rId6">
                  <a:extLst>
                    <a:ext uri="{A12FA001-AC4F-418D-AE19-62706E023703}">
                      <ahyp:hlinkClr val="tx"/>
                    </a:ext>
                  </a:extLst>
                </a:hlinkClick>
              </a:rPr>
              <a:t>https://lpf.lt/family-learning.eu/?page=outcomes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1155CC"/>
              </a:solidFill>
              <a:latin typeface="AngsanaUPC"/>
              <a:ea typeface="AngsanaUPC"/>
              <a:cs typeface="AngsanaUPC"/>
              <a:sym typeface="AngsanaUPC"/>
            </a:endParaRPr>
          </a:p>
        </p:txBody>
      </p:sp>
      <p:pic>
        <p:nvPicPr>
          <p:cNvPr id="256" name="Google Shape;256;p17"/>
          <p:cNvPicPr preferRelativeResize="0"/>
          <p:nvPr/>
        </p:nvPicPr>
        <p:blipFill rotWithShape="1">
          <a:blip r:embed="rId7">
            <a:alphaModFix/>
          </a:blip>
          <a:srcRect b="0" l="0" r="0" t="0"/>
          <a:stretch/>
        </p:blipFill>
        <p:spPr>
          <a:xfrm>
            <a:off x="11229841" y="2184959"/>
            <a:ext cx="962159" cy="2057687"/>
          </a:xfrm>
          <a:prstGeom prst="rect">
            <a:avLst/>
          </a:prstGeom>
          <a:noFill/>
          <a:ln>
            <a:noFill/>
          </a:ln>
        </p:spPr>
      </p:pic>
      <p:pic>
        <p:nvPicPr>
          <p:cNvPr id="257" name="Google Shape;257;p17"/>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pic>
        <p:nvPicPr>
          <p:cNvPr id="258" name="Google Shape;258;p17"/>
          <p:cNvPicPr preferRelativeResize="0"/>
          <p:nvPr/>
        </p:nvPicPr>
        <p:blipFill rotWithShape="1">
          <a:blip r:embed="rId8">
            <a:alphaModFix/>
          </a:blip>
          <a:srcRect b="0" l="0" r="0" t="0"/>
          <a:stretch/>
        </p:blipFill>
        <p:spPr>
          <a:xfrm rot="5400000">
            <a:off x="8871339" y="4999991"/>
            <a:ext cx="1171993" cy="2761725"/>
          </a:xfrm>
          <a:prstGeom prst="rect">
            <a:avLst/>
          </a:prstGeom>
          <a:noFill/>
          <a:ln>
            <a:noFill/>
          </a:ln>
        </p:spPr>
      </p:pic>
      <p:sp>
        <p:nvSpPr>
          <p:cNvPr id="259" name="Google Shape;259;p17"/>
          <p:cNvSpPr/>
          <p:nvPr/>
        </p:nvSpPr>
        <p:spPr>
          <a:xfrm>
            <a:off x="647327" y="4503776"/>
            <a:ext cx="1847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https://www.eqs.com/app/uploads/2020/03/EQS-Blog_Sexual-Harassment-768x432.jpg" id="266" name="Google Shape;266;p18"/>
          <p:cNvPicPr preferRelativeResize="0"/>
          <p:nvPr>
            <p:ph idx="1" type="body"/>
          </p:nvPr>
        </p:nvPicPr>
        <p:blipFill rotWithShape="1">
          <a:blip r:embed="rId4">
            <a:alphaModFix/>
          </a:blip>
          <a:srcRect b="0" l="0" r="0" t="0"/>
          <a:stretch/>
        </p:blipFill>
        <p:spPr>
          <a:xfrm>
            <a:off x="1" y="-1"/>
            <a:ext cx="12192000" cy="6858000"/>
          </a:xfrm>
          <a:prstGeom prst="rect">
            <a:avLst/>
          </a:prstGeom>
          <a:noFill/>
          <a:ln>
            <a:noFill/>
          </a:ln>
        </p:spPr>
      </p:pic>
      <p:sp>
        <p:nvSpPr>
          <p:cNvPr id="267" name="Google Shape;267;p18"/>
          <p:cNvSpPr/>
          <p:nvPr/>
        </p:nvSpPr>
        <p:spPr>
          <a:xfrm>
            <a:off x="-1" y="2055814"/>
            <a:ext cx="5087389" cy="4802186"/>
          </a:xfrm>
          <a:prstGeom prst="ellipse">
            <a:avLst/>
          </a:prstGeom>
          <a:blipFill rotWithShape="1">
            <a:blip r:embed="rId5">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50800">
              <a:srgbClr val="D8E2F3">
                <a:alpha val="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ngsanaUPC"/>
                <a:ea typeface="AngsanaUPC"/>
                <a:cs typeface="AngsanaUPC"/>
                <a:sym typeface="AngsanaUPC"/>
              </a:rPr>
              <a:t>Entdecken Sie die Daten hinter dem Global Wage Report 2018: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AngsanaUPC"/>
                <a:ea typeface="AngsanaUPC"/>
                <a:cs typeface="AngsanaUPC"/>
                <a:sym typeface="AngsanaUPC"/>
              </a:rPr>
              <a:t>Vergleichen und diskutieren Sie die Daten für Ihr Land und ein anderes ausgewähltes EU-Land</a:t>
            </a:r>
            <a:endParaRPr b="0" i="0" sz="2600" u="none" cap="none" strike="noStrike">
              <a:solidFill>
                <a:schemeClr val="dk1"/>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Calibri"/>
              <a:ea typeface="Calibri"/>
              <a:cs typeface="Calibri"/>
              <a:sym typeface="Calibri"/>
            </a:endParaRPr>
          </a:p>
        </p:txBody>
      </p:sp>
      <p:sp>
        <p:nvSpPr>
          <p:cNvPr id="268" name="Google Shape;268;p18"/>
          <p:cNvSpPr/>
          <p:nvPr/>
        </p:nvSpPr>
        <p:spPr>
          <a:xfrm>
            <a:off x="4760422" y="5540115"/>
            <a:ext cx="7431577" cy="1151630"/>
          </a:xfrm>
          <a:prstGeom prst="ellipse">
            <a:avLst/>
          </a:prstGeom>
          <a:blipFill rotWithShape="1">
            <a:blip r:embed="rId5">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685800">
              <a:srgbClr val="D8E2F3">
                <a:alpha val="81568"/>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AngsanaUPC"/>
                <a:ea typeface="AngsanaUPC"/>
                <a:cs typeface="AngsanaUPC"/>
                <a:sym typeface="AngsanaUPC"/>
              </a:rPr>
              <a:t>https://www.ilo.org/global/about-the-ilo/multimedia/maps-and-charts/enhanced/WCMS_650829/lang--en/index.htm</a:t>
            </a:r>
            <a:endParaRPr b="0" i="0" sz="1300" u="none" cap="none" strike="noStrike">
              <a:solidFill>
                <a:srgbClr val="000000"/>
              </a:solidFill>
              <a:latin typeface="Arial"/>
              <a:ea typeface="Arial"/>
              <a:cs typeface="Arial"/>
              <a:sym typeface="Arial"/>
            </a:endParaRPr>
          </a:p>
        </p:txBody>
      </p:sp>
      <p:sp>
        <p:nvSpPr>
          <p:cNvPr id="269" name="Google Shape;269;p18"/>
          <p:cNvSpPr/>
          <p:nvPr/>
        </p:nvSpPr>
        <p:spPr>
          <a:xfrm>
            <a:off x="1283602" y="-2"/>
            <a:ext cx="10287000"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ngsanaUPC"/>
                <a:ea typeface="AngsanaUPC"/>
                <a:cs typeface="AngsanaUPC"/>
                <a:sym typeface="AngsanaUPC"/>
              </a:rPr>
              <a:t>Wie Unternehmen sexuelle</a:t>
            </a:r>
            <a:br>
              <a:rPr b="1" i="0" lang="en-US" sz="4000" u="none" cap="none" strike="noStrike">
                <a:solidFill>
                  <a:schemeClr val="lt1"/>
                </a:solidFill>
                <a:latin typeface="AngsanaUPC"/>
                <a:ea typeface="AngsanaUPC"/>
                <a:cs typeface="AngsanaUPC"/>
                <a:sym typeface="AngsanaUPC"/>
              </a:rPr>
            </a:br>
            <a:r>
              <a:rPr b="1" i="0" lang="en-US" sz="4000" u="none" cap="none" strike="noStrike">
                <a:solidFill>
                  <a:schemeClr val="lt1"/>
                </a:solidFill>
                <a:latin typeface="AngsanaUPC"/>
                <a:ea typeface="AngsanaUPC"/>
                <a:cs typeface="AngsanaUPC"/>
                <a:sym typeface="AngsanaUPC"/>
              </a:rPr>
              <a:t>Belästigung am Arbeitsplatz verhindern können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txBox="1"/>
          <p:nvPr>
            <p:ph type="title"/>
          </p:nvPr>
        </p:nvSpPr>
        <p:spPr>
          <a:xfrm>
            <a:off x="399567" y="229801"/>
            <a:ext cx="9639978" cy="1564373"/>
          </a:xfrm>
          <a:prstGeom prst="rect">
            <a:avLst/>
          </a:prstGeom>
          <a:solidFill>
            <a:srgbClr val="B3C6E7"/>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Jüngste Entwicklungen: </a:t>
            </a:r>
            <a:br>
              <a:rPr b="1" lang="en-US" sz="4000">
                <a:solidFill>
                  <a:schemeClr val="lt1"/>
                </a:solidFill>
                <a:latin typeface="AngsanaUPC"/>
                <a:ea typeface="AngsanaUPC"/>
                <a:cs typeface="AngsanaUPC"/>
                <a:sym typeface="AngsanaUPC"/>
              </a:rPr>
            </a:br>
            <a:r>
              <a:rPr lang="en-US" sz="4000">
                <a:solidFill>
                  <a:schemeClr val="lt1"/>
                </a:solidFill>
                <a:latin typeface="AngsanaUPC"/>
                <a:ea typeface="AngsanaUPC"/>
                <a:cs typeface="AngsanaUPC"/>
                <a:sym typeface="AngsanaUPC"/>
              </a:rPr>
              <a:t>In den 1970er Jahren wurden drei Wendepunkte in der Form der Lohnarbeit erreicht:</a:t>
            </a:r>
            <a:endParaRPr sz="4000">
              <a:latin typeface="AngsanaUPC"/>
              <a:ea typeface="AngsanaUPC"/>
              <a:cs typeface="AngsanaUPC"/>
              <a:sym typeface="AngsanaUPC"/>
            </a:endParaRPr>
          </a:p>
        </p:txBody>
      </p:sp>
      <p:sp>
        <p:nvSpPr>
          <p:cNvPr id="276" name="Google Shape;276;p19"/>
          <p:cNvSpPr txBox="1"/>
          <p:nvPr>
            <p:ph idx="1" type="body"/>
          </p:nvPr>
        </p:nvSpPr>
        <p:spPr>
          <a:xfrm>
            <a:off x="524931" y="1857080"/>
            <a:ext cx="11142137" cy="4771119"/>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800"/>
              <a:buFont typeface="Noto Sans Symbols"/>
              <a:buChar char="⮚"/>
            </a:pPr>
            <a:r>
              <a:rPr lang="en-US">
                <a:latin typeface="AngsanaUPC"/>
                <a:ea typeface="AngsanaUPC"/>
                <a:cs typeface="AngsanaUPC"/>
                <a:sym typeface="AngsanaUPC"/>
              </a:rPr>
              <a:t>1 die flexibleren Bedingungen der Arbeitsverträge und die gegenseitigen Verpflichtungen von Arbeitgeber und Arbeitnehmer; </a:t>
            </a:r>
            <a:endParaRPr/>
          </a:p>
          <a:p>
            <a:pPr indent="-50800" lvl="0" marL="228600" rtl="0" algn="l">
              <a:lnSpc>
                <a:spcPct val="70000"/>
              </a:lnSpc>
              <a:spcBef>
                <a:spcPts val="1000"/>
              </a:spcBef>
              <a:spcAft>
                <a:spcPts val="0"/>
              </a:spcAft>
              <a:buClr>
                <a:schemeClr val="dk1"/>
              </a:buClr>
              <a:buSzPts val="2800"/>
              <a:buFont typeface="Noto Sans Symbols"/>
              <a:buNone/>
            </a:pPr>
            <a:r>
              <a:t/>
            </a:r>
            <a:endParaRPr>
              <a:latin typeface="AngsanaUPC"/>
              <a:ea typeface="AngsanaUPC"/>
              <a:cs typeface="AngsanaUPC"/>
              <a:sym typeface="AngsanaUPC"/>
            </a:endParaRPr>
          </a:p>
          <a:p>
            <a:pPr indent="-228600" lvl="0" marL="228600" rtl="0" algn="l">
              <a:lnSpc>
                <a:spcPct val="70000"/>
              </a:lnSpc>
              <a:spcBef>
                <a:spcPts val="1000"/>
              </a:spcBef>
              <a:spcAft>
                <a:spcPts val="0"/>
              </a:spcAft>
              <a:buClr>
                <a:schemeClr val="dk1"/>
              </a:buClr>
              <a:buSzPts val="2800"/>
              <a:buFont typeface="Noto Sans Symbols"/>
              <a:buChar char="⮚"/>
            </a:pPr>
            <a:r>
              <a:rPr lang="en-US">
                <a:latin typeface="AngsanaUPC"/>
                <a:ea typeface="AngsanaUPC"/>
                <a:cs typeface="AngsanaUPC"/>
                <a:sym typeface="AngsanaUPC"/>
              </a:rPr>
              <a:t>2 die Intensivierung des Arbeitseinsatzes pro Haushalt, insbesondere durch die verstärkte Beteiligung von </a:t>
            </a:r>
            <a:r>
              <a:rPr b="1" lang="en-US">
                <a:latin typeface="AngsanaUPC"/>
                <a:ea typeface="AngsanaUPC"/>
                <a:cs typeface="AngsanaUPC"/>
                <a:sym typeface="AngsanaUPC"/>
              </a:rPr>
              <a:t>Frauen </a:t>
            </a:r>
            <a:r>
              <a:rPr lang="en-US">
                <a:latin typeface="AngsanaUPC"/>
                <a:ea typeface="AngsanaUPC"/>
                <a:cs typeface="AngsanaUPC"/>
                <a:sym typeface="AngsanaUPC"/>
              </a:rPr>
              <a:t>an der Lohnarbeit; </a:t>
            </a:r>
            <a:endParaRPr/>
          </a:p>
          <a:p>
            <a:pPr indent="-50800" lvl="0" marL="228600" rtl="0" algn="l">
              <a:lnSpc>
                <a:spcPct val="70000"/>
              </a:lnSpc>
              <a:spcBef>
                <a:spcPts val="1000"/>
              </a:spcBef>
              <a:spcAft>
                <a:spcPts val="0"/>
              </a:spcAft>
              <a:buClr>
                <a:schemeClr val="dk1"/>
              </a:buClr>
              <a:buSzPts val="2800"/>
              <a:buFont typeface="Noto Sans Symbols"/>
              <a:buNone/>
            </a:pPr>
            <a:r>
              <a:t/>
            </a:r>
            <a:endParaRPr>
              <a:latin typeface="AngsanaUPC"/>
              <a:ea typeface="AngsanaUPC"/>
              <a:cs typeface="AngsanaUPC"/>
              <a:sym typeface="AngsanaUPC"/>
            </a:endParaRPr>
          </a:p>
          <a:p>
            <a:pPr indent="-228600" lvl="0" marL="228600" rtl="0" algn="l">
              <a:lnSpc>
                <a:spcPct val="70000"/>
              </a:lnSpc>
              <a:spcBef>
                <a:spcPts val="1000"/>
              </a:spcBef>
              <a:spcAft>
                <a:spcPts val="0"/>
              </a:spcAft>
              <a:buClr>
                <a:schemeClr val="dk1"/>
              </a:buClr>
              <a:buSzPts val="2800"/>
              <a:buFont typeface="Noto Sans Symbols"/>
              <a:buChar char="⮚"/>
            </a:pPr>
            <a:r>
              <a:rPr lang="en-US">
                <a:latin typeface="AngsanaUPC"/>
                <a:ea typeface="AngsanaUPC"/>
                <a:cs typeface="AngsanaUPC"/>
                <a:sym typeface="AngsanaUPC"/>
              </a:rPr>
              <a:t>3 die Verschiebung des Kräfteverhältnisses in den Institutionen des Arbeitsmarktes.</a:t>
            </a:r>
            <a:endParaRPr/>
          </a:p>
          <a:p>
            <a:pPr indent="-50800" lvl="0" marL="228600" rtl="0" algn="l">
              <a:lnSpc>
                <a:spcPct val="70000"/>
              </a:lnSpc>
              <a:spcBef>
                <a:spcPts val="1000"/>
              </a:spcBef>
              <a:spcAft>
                <a:spcPts val="0"/>
              </a:spcAft>
              <a:buClr>
                <a:schemeClr val="dk1"/>
              </a:buClr>
              <a:buSzPts val="2800"/>
              <a:buNone/>
            </a:pPr>
            <a:r>
              <a:t/>
            </a:r>
            <a:endParaRPr>
              <a:latin typeface="AngsanaUPC"/>
              <a:ea typeface="AngsanaUPC"/>
              <a:cs typeface="AngsanaUPC"/>
              <a:sym typeface="AngsanaUPC"/>
            </a:endParaRPr>
          </a:p>
          <a:p>
            <a:pPr indent="0" lvl="0" marL="0" rtl="0" algn="l">
              <a:lnSpc>
                <a:spcPct val="70000"/>
              </a:lnSpc>
              <a:spcBef>
                <a:spcPts val="1000"/>
              </a:spcBef>
              <a:spcAft>
                <a:spcPts val="0"/>
              </a:spcAft>
              <a:buClr>
                <a:schemeClr val="dk1"/>
              </a:buClr>
              <a:buSzPts val="2800"/>
              <a:buNone/>
            </a:pPr>
            <a:r>
              <a:rPr i="1" lang="en-US">
                <a:latin typeface="AngsanaUPC"/>
                <a:ea typeface="AngsanaUPC"/>
                <a:cs typeface="AngsanaUPC"/>
                <a:sym typeface="AngsanaUPC"/>
              </a:rPr>
              <a:t>Am deutlichsten sind diese Tendenzen im heutigen Westeuropa mit seinem ausgeklügelten Rahmen der sozialen Gesetzgebung der Macht in den Institutionen des Arbeitsmarktes.</a:t>
            </a:r>
            <a:endParaRPr/>
          </a:p>
          <a:p>
            <a:pPr indent="0" lvl="0" marL="0" rtl="0" algn="ctr">
              <a:lnSpc>
                <a:spcPct val="70000"/>
              </a:lnSpc>
              <a:spcBef>
                <a:spcPts val="1000"/>
              </a:spcBef>
              <a:spcAft>
                <a:spcPts val="0"/>
              </a:spcAft>
              <a:buClr>
                <a:schemeClr val="dk1"/>
              </a:buClr>
              <a:buSzPts val="2800"/>
              <a:buNone/>
            </a:pPr>
            <a:r>
              <a:t/>
            </a:r>
            <a:endParaRPr i="1"/>
          </a:p>
        </p:txBody>
      </p:sp>
      <p:pic>
        <p:nvPicPr>
          <p:cNvPr id="277" name="Google Shape;277;p19"/>
          <p:cNvPicPr preferRelativeResize="0"/>
          <p:nvPr/>
        </p:nvPicPr>
        <p:blipFill rotWithShape="1">
          <a:blip r:embed="rId3">
            <a:alphaModFix/>
          </a:blip>
          <a:srcRect b="0" l="0" r="0" t="0"/>
          <a:stretch/>
        </p:blipFill>
        <p:spPr>
          <a:xfrm rot="5400000">
            <a:off x="9218397" y="4573023"/>
            <a:ext cx="1361550" cy="3208405"/>
          </a:xfrm>
          <a:prstGeom prst="rect">
            <a:avLst/>
          </a:prstGeom>
          <a:noFill/>
          <a:ln>
            <a:noFill/>
          </a:ln>
        </p:spPr>
      </p:pic>
      <p:pic>
        <p:nvPicPr>
          <p:cNvPr id="278" name="Google Shape;278;p19"/>
          <p:cNvPicPr preferRelativeResize="0"/>
          <p:nvPr/>
        </p:nvPicPr>
        <p:blipFill rotWithShape="1">
          <a:blip r:embed="rId4">
            <a:alphaModFix/>
          </a:blip>
          <a:srcRect b="0" l="0" r="0" t="0"/>
          <a:stretch/>
        </p:blipFill>
        <p:spPr>
          <a:xfrm rot="-5400000">
            <a:off x="10504354" y="-464809"/>
            <a:ext cx="1199971" cy="2129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latin typeface="AngsanaUPC"/>
                <a:ea typeface="AngsanaUPC"/>
                <a:cs typeface="AngsanaUPC"/>
                <a:sym typeface="AngsanaUPC"/>
              </a:rPr>
              <a:t>Themen</a:t>
            </a:r>
            <a:endParaRPr>
              <a:latin typeface="AngsanaUPC"/>
              <a:ea typeface="AngsanaUPC"/>
              <a:cs typeface="AngsanaUPC"/>
              <a:sym typeface="AngsanaUPC"/>
            </a:endParaRPr>
          </a:p>
        </p:txBody>
      </p:sp>
      <p:grpSp>
        <p:nvGrpSpPr>
          <p:cNvPr id="99" name="Google Shape;99;p2"/>
          <p:cNvGrpSpPr/>
          <p:nvPr/>
        </p:nvGrpSpPr>
        <p:grpSpPr>
          <a:xfrm>
            <a:off x="838200" y="1825625"/>
            <a:ext cx="10515600" cy="4351337"/>
            <a:chOff x="0" y="0"/>
            <a:chExt cx="10515600" cy="4351337"/>
          </a:xfrm>
        </p:grpSpPr>
        <p:cxnSp>
          <p:nvCxnSpPr>
            <p:cNvPr id="100" name="Google Shape;100;p2"/>
            <p:cNvCxnSpPr/>
            <p:nvPr/>
          </p:nvCxnSpPr>
          <p:spPr>
            <a:xfrm>
              <a:off x="0" y="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1" name="Google Shape;101;p2"/>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02" name="Google Shape;102;p2"/>
            <p:cNvSpPr txBox="1"/>
            <p:nvPr/>
          </p:nvSpPr>
          <p:spPr>
            <a:xfrm>
              <a:off x="0" y="0"/>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rgbClr val="6789B9"/>
                  </a:solidFill>
                  <a:latin typeface="AngsanaUPC"/>
                  <a:ea typeface="AngsanaUPC"/>
                  <a:cs typeface="AngsanaUPC"/>
                  <a:sym typeface="AngsanaUPC"/>
                </a:rPr>
                <a:t>Geschichte und Entwicklungen des Arbeitsmarktes und ihre Beziehung zu geschlechtsspezifischen Ungleichheiten am Arbeitsplatz (UNIT 1)</a:t>
              </a:r>
              <a:endParaRPr b="0" i="0" sz="2800" u="none" cap="none" strike="noStrike">
                <a:solidFill>
                  <a:srgbClr val="6789B9"/>
                </a:solidFill>
                <a:latin typeface="AngsanaUPC"/>
                <a:ea typeface="AngsanaUPC"/>
                <a:cs typeface="AngsanaUPC"/>
                <a:sym typeface="AngsanaUPC"/>
              </a:endParaRPr>
            </a:p>
          </p:txBody>
        </p:sp>
        <p:cxnSp>
          <p:nvCxnSpPr>
            <p:cNvPr id="103" name="Google Shape;103;p2"/>
            <p:cNvCxnSpPr/>
            <p:nvPr/>
          </p:nvCxnSpPr>
          <p:spPr>
            <a:xfrm>
              <a:off x="0" y="108783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4" name="Google Shape;104;p2"/>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05" name="Google Shape;105;p2"/>
            <p:cNvSpPr txBox="1"/>
            <p:nvPr/>
          </p:nvSpPr>
          <p:spPr>
            <a:xfrm>
              <a:off x="0" y="1087834"/>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rgbClr val="6789B9"/>
                  </a:solidFill>
                  <a:latin typeface="AngsanaUPC"/>
                  <a:ea typeface="AngsanaUPC"/>
                  <a:cs typeface="AngsanaUPC"/>
                  <a:sym typeface="AngsanaUPC"/>
                </a:rPr>
                <a:t>Geschlechtsspezifische Merkmale auf Führungsebene - am Arbeitsplatz (UNIT 2)</a:t>
              </a:r>
              <a:endParaRPr b="0" i="0" sz="2800" u="none" cap="none" strike="noStrike">
                <a:solidFill>
                  <a:srgbClr val="6789B9"/>
                </a:solidFill>
                <a:latin typeface="AngsanaUPC"/>
                <a:ea typeface="AngsanaUPC"/>
                <a:cs typeface="AngsanaUPC"/>
                <a:sym typeface="AngsanaUPC"/>
              </a:endParaRPr>
            </a:p>
          </p:txBody>
        </p:sp>
        <p:cxnSp>
          <p:nvCxnSpPr>
            <p:cNvPr id="106" name="Google Shape;106;p2"/>
            <p:cNvCxnSpPr/>
            <p:nvPr/>
          </p:nvCxnSpPr>
          <p:spPr>
            <a:xfrm>
              <a:off x="0" y="217566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7" name="Google Shape;107;p2"/>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08" name="Google Shape;108;p2"/>
            <p:cNvSpPr txBox="1"/>
            <p:nvPr/>
          </p:nvSpPr>
          <p:spPr>
            <a:xfrm>
              <a:off x="0" y="2175669"/>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rgbClr val="6789B9"/>
                  </a:solidFill>
                  <a:latin typeface="AngsanaUPC"/>
                  <a:ea typeface="AngsanaUPC"/>
                  <a:cs typeface="AngsanaUPC"/>
                  <a:sym typeface="AngsanaUPC"/>
                </a:rPr>
                <a:t>Mikro- und Machtpolitik in Organisationen (UNIT 2) </a:t>
              </a:r>
              <a:endParaRPr b="0" i="0" sz="1400" u="none" cap="none" strike="noStrike">
                <a:solidFill>
                  <a:srgbClr val="000000"/>
                </a:solidFill>
                <a:latin typeface="Arial"/>
                <a:ea typeface="Arial"/>
                <a:cs typeface="Arial"/>
                <a:sym typeface="Arial"/>
              </a:endParaRPr>
            </a:p>
          </p:txBody>
        </p:sp>
        <p:cxnSp>
          <p:nvCxnSpPr>
            <p:cNvPr id="109" name="Google Shape;109;p2"/>
            <p:cNvCxnSpPr/>
            <p:nvPr/>
          </p:nvCxnSpPr>
          <p:spPr>
            <a:xfrm>
              <a:off x="0" y="326350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1" name="Google Shape;111;p2"/>
            <p:cNvSpPr txBox="1"/>
            <p:nvPr/>
          </p:nvSpPr>
          <p:spPr>
            <a:xfrm>
              <a:off x="0" y="3263503"/>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rgbClr val="6789B9"/>
                  </a:solidFill>
                  <a:latin typeface="AngsanaUPC"/>
                  <a:ea typeface="AngsanaUPC"/>
                  <a:cs typeface="AngsanaUPC"/>
                  <a:sym typeface="AngsanaUPC"/>
                </a:rPr>
                <a:t>Definition und Unterscheidung zwischen Stereotypen, Vorurteilen und Klischees (UNIT 2)</a:t>
              </a:r>
              <a:endParaRPr b="0" i="0" sz="2800" u="none" cap="none" strike="noStrike">
                <a:solidFill>
                  <a:srgbClr val="6789B9"/>
                </a:solidFill>
                <a:latin typeface="AngsanaUPC"/>
                <a:ea typeface="AngsanaUPC"/>
                <a:cs typeface="AngsanaUPC"/>
                <a:sym typeface="AngsanaUPC"/>
              </a:endParaRPr>
            </a:p>
          </p:txBody>
        </p:sp>
      </p:grpSp>
      <p:sp>
        <p:nvSpPr>
          <p:cNvPr id="112" name="Google Shape;11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pic>
        <p:nvPicPr>
          <p:cNvPr id="113" name="Google Shape;113;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pic>
        <p:nvPicPr>
          <p:cNvPr descr="Text&#10;&#10;Description automatically generated" id="114" name="Google Shape;114;p2"/>
          <p:cNvPicPr preferRelativeResize="0"/>
          <p:nvPr/>
        </p:nvPicPr>
        <p:blipFill rotWithShape="1">
          <a:blip r:embed="rId4">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0"/>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85" name="Google Shape;285;p20"/>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Empfehlungen zur </a:t>
            </a:r>
            <a:r>
              <a:rPr b="1" lang="en-US" sz="4000">
                <a:solidFill>
                  <a:schemeClr val="dk2"/>
                </a:solidFill>
                <a:latin typeface="AngsanaUPC"/>
                <a:ea typeface="AngsanaUPC"/>
                <a:cs typeface="AngsanaUPC"/>
                <a:sym typeface="AngsanaUPC"/>
              </a:rPr>
              <a:t>Prävention</a:t>
            </a:r>
            <a:endParaRPr/>
          </a:p>
        </p:txBody>
      </p:sp>
      <p:grpSp>
        <p:nvGrpSpPr>
          <p:cNvPr id="286" name="Google Shape;286;p20"/>
          <p:cNvGrpSpPr/>
          <p:nvPr/>
        </p:nvGrpSpPr>
        <p:grpSpPr>
          <a:xfrm>
            <a:off x="1741171" y="842548"/>
            <a:ext cx="3657223" cy="5946476"/>
            <a:chOff x="1754783" y="0"/>
            <a:chExt cx="3657223" cy="5946476"/>
          </a:xfrm>
        </p:grpSpPr>
        <p:sp>
          <p:nvSpPr>
            <p:cNvPr id="287" name="Google Shape;287;p20"/>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0"/>
            <p:cNvSpPr/>
            <p:nvPr/>
          </p:nvSpPr>
          <p:spPr>
            <a:xfrm>
              <a:off x="3120605" y="956131"/>
              <a:ext cx="1714107" cy="9498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0"/>
            <p:cNvSpPr txBox="1"/>
            <p:nvPr/>
          </p:nvSpPr>
          <p:spPr>
            <a:xfrm>
              <a:off x="3120605" y="783411"/>
              <a:ext cx="1714107" cy="9498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800" u="none" cap="none" strike="noStrike">
                  <a:solidFill>
                    <a:schemeClr val="dk1"/>
                  </a:solidFill>
                  <a:latin typeface="AngsanaUPC"/>
                  <a:ea typeface="AngsanaUPC"/>
                  <a:cs typeface="AngsanaUPC"/>
                  <a:sym typeface="AngsanaUPC"/>
                </a:rPr>
                <a:t>muss die Arbeitnehmerrechte und den Grundsatz der Lohngleichheit wahren</a:t>
              </a:r>
              <a:endParaRPr b="0" i="0" sz="1800" u="none" cap="none" strike="noStrike">
                <a:solidFill>
                  <a:schemeClr val="dk1"/>
                </a:solidFill>
                <a:latin typeface="AngsanaUPC"/>
                <a:ea typeface="AngsanaUPC"/>
                <a:cs typeface="AngsanaUPC"/>
                <a:sym typeface="AngsanaUPC"/>
              </a:endParaRPr>
            </a:p>
          </p:txBody>
        </p:sp>
        <p:sp>
          <p:nvSpPr>
            <p:cNvPr id="290" name="Google Shape;290;p20"/>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0"/>
            <p:cNvSpPr/>
            <p:nvPr/>
          </p:nvSpPr>
          <p:spPr>
            <a:xfrm>
              <a:off x="2390658" y="2426679"/>
              <a:ext cx="1590494" cy="13174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0"/>
            <p:cNvSpPr txBox="1"/>
            <p:nvPr/>
          </p:nvSpPr>
          <p:spPr>
            <a:xfrm>
              <a:off x="2360178" y="2243799"/>
              <a:ext cx="1590494" cy="131740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800" u="none" cap="none" strike="noStrike">
                  <a:solidFill>
                    <a:schemeClr val="dk1"/>
                  </a:solidFill>
                  <a:latin typeface="AngsanaUPC"/>
                  <a:ea typeface="AngsanaUPC"/>
                  <a:cs typeface="AngsanaUPC"/>
                  <a:sym typeface="AngsanaUPC"/>
                </a:rPr>
                <a:t>Kann in 4 Schlüsselbereichen öffentliche Maßnahmen ergreifen, um das Leben der Hausangestellten zu verbessern</a:t>
              </a:r>
              <a:endParaRPr b="0" i="0" sz="1800" u="none" cap="none" strike="noStrike">
                <a:solidFill>
                  <a:schemeClr val="dk1"/>
                </a:solidFill>
                <a:latin typeface="AngsanaUPC"/>
                <a:ea typeface="AngsanaUPC"/>
                <a:cs typeface="AngsanaUPC"/>
                <a:sym typeface="AngsanaUPC"/>
              </a:endParaRPr>
            </a:p>
          </p:txBody>
        </p:sp>
        <p:sp>
          <p:nvSpPr>
            <p:cNvPr id="293" name="Google Shape;293;p20"/>
            <p:cNvSpPr/>
            <p:nvPr/>
          </p:nvSpPr>
          <p:spPr>
            <a:xfrm>
              <a:off x="2753478" y="3486476"/>
              <a:ext cx="2459100" cy="2460000"/>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0"/>
            <p:cNvSpPr/>
            <p:nvPr/>
          </p:nvSpPr>
          <p:spPr>
            <a:xfrm>
              <a:off x="3076167" y="4187384"/>
              <a:ext cx="1810507" cy="11094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0"/>
            <p:cNvSpPr txBox="1"/>
            <p:nvPr/>
          </p:nvSpPr>
          <p:spPr>
            <a:xfrm>
              <a:off x="3076167" y="4309304"/>
              <a:ext cx="1810507" cy="11094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800" u="none" cap="none" strike="noStrike">
                  <a:solidFill>
                    <a:schemeClr val="dk1"/>
                  </a:solidFill>
                  <a:latin typeface="AngsanaUPC"/>
                  <a:ea typeface="AngsanaUPC"/>
                  <a:cs typeface="AngsanaUPC"/>
                  <a:sym typeface="AngsanaUPC"/>
                </a:rPr>
                <a:t>Sie können etwas bewir-</a:t>
              </a:r>
              <a:br>
                <a:rPr b="0" i="0" lang="en-US" sz="1800" u="none" cap="none" strike="noStrike">
                  <a:solidFill>
                    <a:schemeClr val="dk1"/>
                  </a:solidFill>
                  <a:latin typeface="AngsanaUPC"/>
                  <a:ea typeface="AngsanaUPC"/>
                  <a:cs typeface="AngsanaUPC"/>
                  <a:sym typeface="AngsanaUPC"/>
                </a:rPr>
              </a:br>
              <a:r>
                <a:rPr b="0" i="0" lang="en-US" sz="1800" u="none" cap="none" strike="noStrike">
                  <a:solidFill>
                    <a:schemeClr val="dk1"/>
                  </a:solidFill>
                  <a:latin typeface="AngsanaUPC"/>
                  <a:ea typeface="AngsanaUPC"/>
                  <a:cs typeface="AngsanaUPC"/>
                  <a:sym typeface="AngsanaUPC"/>
                </a:rPr>
                <a:t>ken, indem sie ihre Stimme erheben und Firmen wählen, die ihre Mitarbeiter mit Respekt und Würde behandeln.</a:t>
              </a:r>
              <a:endParaRPr b="0" i="0" sz="1800" u="none" cap="none" strike="noStrike">
                <a:solidFill>
                  <a:schemeClr val="dk1"/>
                </a:solidFill>
                <a:latin typeface="AngsanaUPC"/>
                <a:ea typeface="AngsanaUPC"/>
                <a:cs typeface="AngsanaUPC"/>
                <a:sym typeface="AngsanaUPC"/>
              </a:endParaRPr>
            </a:p>
          </p:txBody>
        </p:sp>
      </p:grpSp>
      <p:pic>
        <p:nvPicPr>
          <p:cNvPr id="296" name="Google Shape;296;p20"/>
          <p:cNvPicPr preferRelativeResize="0"/>
          <p:nvPr/>
        </p:nvPicPr>
        <p:blipFill rotWithShape="1">
          <a:blip r:embed="rId4">
            <a:alphaModFix/>
          </a:blip>
          <a:srcRect b="0" l="0" r="0" t="0"/>
          <a:stretch/>
        </p:blipFill>
        <p:spPr>
          <a:xfrm>
            <a:off x="0" y="4577237"/>
            <a:ext cx="943107" cy="2095792"/>
          </a:xfrm>
          <a:prstGeom prst="rect">
            <a:avLst/>
          </a:prstGeom>
          <a:noFill/>
          <a:ln>
            <a:noFill/>
          </a:ln>
        </p:spPr>
      </p:pic>
      <p:sp>
        <p:nvSpPr>
          <p:cNvPr id="297" name="Google Shape;297;p20"/>
          <p:cNvSpPr txBox="1"/>
          <p:nvPr/>
        </p:nvSpPr>
        <p:spPr>
          <a:xfrm>
            <a:off x="208312" y="1396729"/>
            <a:ext cx="26928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ngsanaUPC"/>
                <a:ea typeface="AngsanaUPC"/>
                <a:cs typeface="AngsanaUPC"/>
                <a:sym typeface="AngsanaUPC"/>
              </a:rPr>
              <a:t>1. </a:t>
            </a:r>
            <a:r>
              <a:rPr b="1" i="0" lang="en-US" sz="1500" u="none" cap="none" strike="noStrike">
                <a:solidFill>
                  <a:schemeClr val="dk1"/>
                </a:solidFill>
                <a:latin typeface="AngsanaUPC"/>
                <a:ea typeface="AngsanaUPC"/>
                <a:cs typeface="AngsanaUPC"/>
                <a:sym typeface="AngsanaUPC"/>
              </a:rPr>
              <a:t>DAS HOTELGEWERBE</a:t>
            </a:r>
            <a:endParaRPr b="0" i="0" sz="1500" u="none" cap="none" strike="noStrike">
              <a:solidFill>
                <a:schemeClr val="dk1"/>
              </a:solidFill>
              <a:latin typeface="AngsanaUPC"/>
              <a:ea typeface="AngsanaUPC"/>
              <a:cs typeface="AngsanaUPC"/>
              <a:sym typeface="AngsanaUPC"/>
            </a:endParaRPr>
          </a:p>
        </p:txBody>
      </p:sp>
      <p:sp>
        <p:nvSpPr>
          <p:cNvPr id="298" name="Google Shape;298;p20"/>
          <p:cNvSpPr txBox="1"/>
          <p:nvPr/>
        </p:nvSpPr>
        <p:spPr>
          <a:xfrm>
            <a:off x="1" y="3259650"/>
            <a:ext cx="216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ngsanaUPC"/>
                <a:ea typeface="AngsanaUPC"/>
                <a:cs typeface="AngsanaUPC"/>
                <a:sym typeface="AngsanaUPC"/>
              </a:rPr>
              <a:t>2. </a:t>
            </a:r>
            <a:r>
              <a:rPr b="1" i="0" lang="en-US" sz="1600" u="none" cap="none" strike="noStrike">
                <a:solidFill>
                  <a:schemeClr val="dk1"/>
                </a:solidFill>
                <a:latin typeface="AngsanaUPC"/>
                <a:ea typeface="AngsanaUPC"/>
                <a:cs typeface="AngsanaUPC"/>
                <a:sym typeface="AngsanaUPC"/>
              </a:rPr>
              <a:t>REGIERUNGEN</a:t>
            </a:r>
            <a:endParaRPr b="0" i="0" sz="1600" u="none" cap="none" strike="noStrike">
              <a:solidFill>
                <a:schemeClr val="dk1"/>
              </a:solidFill>
              <a:latin typeface="AngsanaUPC"/>
              <a:ea typeface="AngsanaUPC"/>
              <a:cs typeface="AngsanaUPC"/>
              <a:sym typeface="AngsanaUPC"/>
            </a:endParaRPr>
          </a:p>
        </p:txBody>
      </p:sp>
      <p:sp>
        <p:nvSpPr>
          <p:cNvPr id="299" name="Google Shape;299;p20"/>
          <p:cNvSpPr txBox="1"/>
          <p:nvPr/>
        </p:nvSpPr>
        <p:spPr>
          <a:xfrm>
            <a:off x="4773267" y="3066873"/>
            <a:ext cx="6721891" cy="3785611"/>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ngsanaUPC"/>
                <a:ea typeface="AngsanaUPC"/>
                <a:cs typeface="AngsanaUPC"/>
                <a:sym typeface="AngsanaUPC"/>
              </a:rPr>
              <a:t>Sicherstellen, dass alle Arbeitnehmer einen existenzsichernden Lohn- und Sozialleistungen erhalten.</a:t>
            </a:r>
            <a:endParaRPr b="0" i="0" sz="2400" u="none" cap="none" strike="noStrike">
              <a:solidFill>
                <a:schemeClr val="dk1"/>
              </a:solidFill>
              <a:latin typeface="AngsanaUPC"/>
              <a:ea typeface="AngsanaUPC"/>
              <a:cs typeface="AngsanaUPC"/>
              <a:sym typeface="AngsanaUPC"/>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ngsanaUPC"/>
                <a:ea typeface="AngsanaUPC"/>
                <a:cs typeface="AngsanaUPC"/>
                <a:sym typeface="AngsanaUPC"/>
              </a:rPr>
              <a:t>Schutz des Vereinigungsrechts der Arbeitnehmer und Rechenschaftspflicht der Unternehmen bei Verstößen gegen die Arbeitnehmerrechte</a:t>
            </a:r>
            <a:endParaRPr b="0" i="0" sz="2400" u="none" cap="none" strike="noStrike">
              <a:solidFill>
                <a:schemeClr val="dk1"/>
              </a:solidFill>
              <a:latin typeface="AngsanaUPC"/>
              <a:ea typeface="AngsanaUPC"/>
              <a:cs typeface="AngsanaUPC"/>
              <a:sym typeface="AngsanaUPC"/>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ngsanaUPC"/>
                <a:ea typeface="AngsanaUPC"/>
                <a:cs typeface="AngsanaUPC"/>
                <a:sym typeface="AngsanaUPC"/>
              </a:rPr>
              <a:t>Unterstützung von Frauenrechtsorganisationen, die sich für die Beendigung der Gewalt gegen Frauen einsetzen</a:t>
            </a:r>
            <a:endParaRPr b="0" i="0" sz="2400" u="none" cap="none" strike="noStrike">
              <a:solidFill>
                <a:schemeClr val="dk1"/>
              </a:solidFill>
              <a:latin typeface="AngsanaUPC"/>
              <a:ea typeface="AngsanaUPC"/>
              <a:cs typeface="AngsanaUPC"/>
              <a:sym typeface="AngsanaUPC"/>
            </a:endParaRPr>
          </a:p>
          <a:p>
            <a:pPr indent="-285750" lvl="1" marL="742950" marR="0" rtl="0" algn="l">
              <a:lnSpc>
                <a:spcPct val="100000"/>
              </a:lnSpc>
              <a:spcBef>
                <a:spcPts val="0"/>
              </a:spcBef>
              <a:spcAft>
                <a:spcPts val="0"/>
              </a:spcAft>
              <a:buClr>
                <a:schemeClr val="dk1"/>
              </a:buClr>
              <a:buSzPts val="2400"/>
              <a:buFont typeface="Arial"/>
              <a:buChar char="•"/>
            </a:pPr>
            <a:r>
              <a:rPr b="1" i="0" lang="en-US" sz="2400" u="none" cap="none" strike="noStrike">
                <a:solidFill>
                  <a:srgbClr val="00B050"/>
                </a:solidFill>
                <a:latin typeface="AngsanaUPC"/>
                <a:ea typeface="AngsanaUPC"/>
                <a:cs typeface="AngsanaUPC"/>
                <a:sym typeface="AngsanaUPC"/>
              </a:rPr>
              <a:t>Förderung der Umsetzung von Gleichstellungsplänen in der Organisation</a:t>
            </a:r>
            <a:endParaRPr b="1" i="0" sz="2400" u="none" cap="none" strike="noStrike">
              <a:solidFill>
                <a:srgbClr val="00B050"/>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ngsanaUPC"/>
              <a:ea typeface="AngsanaUPC"/>
              <a:cs typeface="AngsanaUPC"/>
              <a:sym typeface="AngsanaUPC"/>
            </a:endParaRPr>
          </a:p>
        </p:txBody>
      </p:sp>
      <p:sp>
        <p:nvSpPr>
          <p:cNvPr id="300" name="Google Shape;300;p20"/>
          <p:cNvSpPr txBox="1"/>
          <p:nvPr/>
        </p:nvSpPr>
        <p:spPr>
          <a:xfrm>
            <a:off x="737500" y="5419925"/>
            <a:ext cx="216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ngsanaUPC"/>
                <a:ea typeface="AngsanaUPC"/>
                <a:cs typeface="AngsanaUPC"/>
                <a:sym typeface="AngsanaUPC"/>
              </a:rPr>
              <a:t>3. </a:t>
            </a:r>
            <a:r>
              <a:rPr b="1" i="0" lang="en-US" sz="1600" u="none" cap="none" strike="noStrike">
                <a:solidFill>
                  <a:schemeClr val="dk1"/>
                </a:solidFill>
                <a:latin typeface="AngsanaUPC"/>
                <a:ea typeface="AngsanaUPC"/>
                <a:cs typeface="AngsanaUPC"/>
                <a:sym typeface="AngsanaUPC"/>
              </a:rPr>
              <a:t>VERBRAUCHER</a:t>
            </a:r>
            <a:endParaRPr b="0" i="0" sz="1600" u="none" cap="none" strike="noStrike">
              <a:solidFill>
                <a:schemeClr val="dk1"/>
              </a:solidFill>
              <a:latin typeface="AngsanaUPC"/>
              <a:ea typeface="AngsanaUPC"/>
              <a:cs typeface="AngsanaUPC"/>
              <a:sym typeface="AngsanaUPC"/>
            </a:endParaRPr>
          </a:p>
        </p:txBody>
      </p:sp>
      <p:pic>
        <p:nvPicPr>
          <p:cNvPr id="301" name="Google Shape;301;p2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02" name="Google Shape;302;p20"/>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transition spd="slow" p14:dur="1500">
    <p:split orient="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8"/>
          <p:cNvSpPr txBox="1"/>
          <p:nvPr>
            <p:ph type="title"/>
          </p:nvPr>
        </p:nvSpPr>
        <p:spPr>
          <a:xfrm>
            <a:off x="838199" y="365126"/>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Resources:</a:t>
            </a:r>
            <a:endParaRPr sz="4000">
              <a:latin typeface="AngsanaUPC"/>
              <a:ea typeface="AngsanaUPC"/>
              <a:cs typeface="AngsanaUPC"/>
              <a:sym typeface="AngsanaUPC"/>
            </a:endParaRPr>
          </a:p>
        </p:txBody>
      </p:sp>
      <p:sp>
        <p:nvSpPr>
          <p:cNvPr id="308" name="Google Shape;308;p38"/>
          <p:cNvSpPr txBox="1"/>
          <p:nvPr>
            <p:ph idx="1" type="body"/>
          </p:nvPr>
        </p:nvSpPr>
        <p:spPr>
          <a:xfrm>
            <a:off x="711740" y="1207811"/>
            <a:ext cx="10873902" cy="4531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3"/>
              </a:rPr>
              <a:t>Women and Tourism: Designing for Inclusion</a:t>
            </a:r>
            <a:r>
              <a:rPr lang="en-US" sz="2200">
                <a:latin typeface="AngsanaUPC"/>
                <a:ea typeface="AngsanaUPC"/>
                <a:cs typeface="AngsanaUPC"/>
                <a:sym typeface="AngsanaUPC"/>
              </a:rPr>
              <a:t>, World Bank, 2017. Report on how to integrate a gender lens into tourism development projects.</a:t>
            </a:r>
            <a:endParaRPr/>
          </a:p>
          <a:p>
            <a:pPr indent="-228600" lvl="0" marL="228600" rtl="0" algn="l">
              <a:lnSpc>
                <a:spcPct val="90000"/>
              </a:lnSpc>
              <a:spcBef>
                <a:spcPts val="100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4"/>
              </a:rPr>
              <a:t>Tourism’s Dirty Secret: The Exploitation of Hotel Housekeepers</a:t>
            </a:r>
            <a:r>
              <a:rPr lang="en-US" sz="2200">
                <a:latin typeface="AngsanaUPC"/>
                <a:ea typeface="AngsanaUPC"/>
                <a:cs typeface="AngsanaUPC"/>
                <a:sym typeface="AngsanaUPC"/>
              </a:rPr>
              <a:t>, Oxfam Canada, 2017. Research report on the working lives of hotel housekeepers in Toronto (Canada), Punta Cana (Dominican Republic) and Phuket (Thailand), including sexual harassment and exploitation.</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Know How Guide: Human Rights and the Hotel Industry, International Tourism Partnership, 2014. Guide for hotel companies on how to implement the United Nations Guiding Principles on Business and Human Rights.</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To find out more, please see </a:t>
            </a:r>
            <a:r>
              <a:rPr lang="en-US" sz="2200" u="sng">
                <a:solidFill>
                  <a:schemeClr val="hlink"/>
                </a:solidFill>
                <a:latin typeface="AngsanaUPC"/>
                <a:ea typeface="AngsanaUPC"/>
                <a:cs typeface="AngsanaUPC"/>
                <a:sym typeface="AngsanaUPC"/>
                <a:hlinkClick r:id="rId5"/>
              </a:rPr>
              <a:t>Addressing Gender-Based Violence and Harassment: Emerging Good Practice for the Private Sector.</a:t>
            </a:r>
            <a:endParaRPr sz="2200">
              <a:latin typeface="AngsanaUPC"/>
              <a:ea typeface="AngsanaUPC"/>
              <a:cs typeface="AngsanaUPC"/>
              <a:sym typeface="AngsanaUPC"/>
            </a:endParaRPr>
          </a:p>
        </p:txBody>
      </p:sp>
      <p:pic>
        <p:nvPicPr>
          <p:cNvPr id="309" name="Google Shape;309;p38"/>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10" name="Google Shape;310;p38"/>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pic>
        <p:nvPicPr>
          <p:cNvPr id="311" name="Google Shape;311;p38"/>
          <p:cNvPicPr preferRelativeResize="0"/>
          <p:nvPr/>
        </p:nvPicPr>
        <p:blipFill rotWithShape="1">
          <a:blip r:embed="rId7">
            <a:alphaModFix/>
          </a:blip>
          <a:srcRect b="0" l="0" r="0" t="0"/>
          <a:stretch/>
        </p:blipFill>
        <p:spPr>
          <a:xfrm rot="5400000">
            <a:off x="4057767" y="4573023"/>
            <a:ext cx="1361550" cy="32084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References :</a:t>
            </a:r>
            <a:endParaRPr>
              <a:latin typeface="AngsanaUPC"/>
              <a:ea typeface="AngsanaUPC"/>
              <a:cs typeface="AngsanaUPC"/>
              <a:sym typeface="AngsanaUPC"/>
            </a:endParaRPr>
          </a:p>
        </p:txBody>
      </p:sp>
      <p:sp>
        <p:nvSpPr>
          <p:cNvPr id="318" name="Google Shape;318;p39"/>
          <p:cNvSpPr txBox="1"/>
          <p:nvPr>
            <p:ph idx="1" type="body"/>
          </p:nvPr>
        </p:nvSpPr>
        <p:spPr>
          <a:xfrm>
            <a:off x="582302" y="509287"/>
            <a:ext cx="11131200" cy="4398300"/>
          </a:xfrm>
          <a:prstGeom prst="rect">
            <a:avLst/>
          </a:prstGeom>
          <a:noFill/>
          <a:ln>
            <a:noFill/>
          </a:ln>
        </p:spPr>
        <p:txBody>
          <a:bodyPr anchorCtr="0" anchor="t" bIns="45700" lIns="91425" spcFirstLastPara="1" rIns="91425" wrap="square" tIns="45700">
            <a:noAutofit/>
          </a:bodyPr>
          <a:lstStyle/>
          <a:p>
            <a:pPr indent="-209550" lvl="0" marL="228600" rtl="0" algn="l">
              <a:lnSpc>
                <a:spcPct val="100000"/>
              </a:lnSpc>
              <a:spcBef>
                <a:spcPts val="0"/>
              </a:spcBef>
              <a:spcAft>
                <a:spcPts val="0"/>
              </a:spcAft>
              <a:buClr>
                <a:schemeClr val="dk1"/>
              </a:buClr>
              <a:buSzPts val="1900"/>
              <a:buFont typeface="Noto Sans Symbols"/>
              <a:buChar char="▪"/>
            </a:pPr>
            <a:r>
              <a:rPr lang="en-US" sz="1900">
                <a:latin typeface="AngsanaUPC"/>
                <a:ea typeface="AngsanaUPC"/>
                <a:cs typeface="AngsanaUPC"/>
                <a:sym typeface="AngsanaUPC"/>
              </a:rPr>
              <a:t>	ILO, C190 - Violence and Harassment Convention, 2019 (No. 190)  (</a:t>
            </a:r>
            <a:r>
              <a:rPr lang="en-US" sz="1900" u="sng">
                <a:solidFill>
                  <a:schemeClr val="hlink"/>
                </a:solidFill>
                <a:latin typeface="AngsanaUPC"/>
                <a:ea typeface="AngsanaUPC"/>
                <a:cs typeface="AngsanaUPC"/>
                <a:sym typeface="AngsanaUPC"/>
                <a:hlinkClick r:id="rId3"/>
              </a:rPr>
              <a:t>https://www.ilo.org/dyn/normlex/en/f?p=NORMLEXPUB:12100:0::NO::P12100_ILO_CODE:C190</a:t>
            </a:r>
            <a:r>
              <a:rPr lang="en-US" sz="1900">
                <a:latin typeface="AngsanaUPC"/>
                <a:ea typeface="AngsanaUPC"/>
                <a:cs typeface="AngsanaUPC"/>
                <a:sym typeface="AngsanaUPC"/>
              </a:rPr>
              <a:t>)</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u="sng">
                <a:solidFill>
                  <a:schemeClr val="hlink"/>
                </a:solidFill>
                <a:latin typeface="AngsanaUPC"/>
                <a:ea typeface="AngsanaUPC"/>
                <a:cs typeface="AngsanaUPC"/>
                <a:sym typeface="AngsanaUPC"/>
                <a:hlinkClick r:id="rId4"/>
              </a:rPr>
              <a:t>Esteban Ortiz-Ospina, Sandra Tzvetkova and Max Roser</a:t>
            </a:r>
            <a:r>
              <a:rPr lang="en-US" sz="1900">
                <a:latin typeface="AngsanaUPC"/>
                <a:ea typeface="AngsanaUPC"/>
                <a:cs typeface="AngsanaUPC"/>
                <a:sym typeface="AngsanaUPC"/>
              </a:rPr>
              <a:t> (2018), Women’s employment.  https://ourworldindata.org/female-labor-supply#labor-force-participation</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(European Foundation for the Improvement of Living and Working Conditions). Harassment and violence at work. (</a:t>
            </a:r>
            <a:r>
              <a:rPr lang="en-US" sz="1900" u="sng">
                <a:solidFill>
                  <a:schemeClr val="hlink"/>
                </a:solidFill>
                <a:latin typeface="AngsanaUPC"/>
                <a:ea typeface="AngsanaUPC"/>
                <a:cs typeface="AngsanaUPC"/>
                <a:sym typeface="AngsanaUPC"/>
                <a:hlinkClick r:id="rId5"/>
              </a:rPr>
              <a:t>https://www.eurofound.europa.eu/observatories/eurwork/industrial-relations-dictionary/harassment-and-violence-at-work</a:t>
            </a:r>
            <a:r>
              <a:rPr lang="en-US" sz="1900">
                <a:latin typeface="AngsanaUPC"/>
                <a:ea typeface="AngsanaUPC"/>
                <a:cs typeface="AngsanaUPC"/>
                <a:sym typeface="AngsanaUPC"/>
              </a:rPr>
              <a:t>)</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Violence and harassment in European workplaces: Extent, impacts and policies. (https://www.eurofound.europa.eu/publications/report/2015/violence-and-harassment-in-european-workplaces-extent-impacts-and-policies)</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Restauranting through history (https://restaurant-ingthroughhistory.com/tag/immigrant-waitresses/)</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Gender matters: Rethinking violence in tourism// in Annals of Tourism Research, Volume 88, May 2021, 103143 (https://www.sciencedirect.com/science/article/pii/S0160738321000050)</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(2022). Gender equality.  https://www.eurofound.europa.eu/topic/gender-equality</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UNESCO (2022). Gender equality: one step forward, two steps back// in Reshaping policies for creativity: addressing culture as a global public good, pages 241-261, illustrations (https://unesdoc.unesco.org/ark:/48223/pf0000380503)</a:t>
            </a:r>
            <a:endParaRPr sz="2500"/>
          </a:p>
        </p:txBody>
      </p:sp>
      <p:pic>
        <p:nvPicPr>
          <p:cNvPr id="319" name="Google Shape;319;p39"/>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20" name="Google Shape;320;p39"/>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References :</a:t>
            </a:r>
            <a:endParaRPr>
              <a:latin typeface="AngsanaUPC"/>
              <a:ea typeface="AngsanaUPC"/>
              <a:cs typeface="AngsanaUPC"/>
              <a:sym typeface="AngsanaUPC"/>
            </a:endParaRPr>
          </a:p>
        </p:txBody>
      </p:sp>
      <p:sp>
        <p:nvSpPr>
          <p:cNvPr id="327" name="Google Shape;327;p40"/>
          <p:cNvSpPr txBox="1"/>
          <p:nvPr>
            <p:ph idx="1" type="body"/>
          </p:nvPr>
        </p:nvSpPr>
        <p:spPr>
          <a:xfrm>
            <a:off x="582302" y="509287"/>
            <a:ext cx="11131278" cy="439838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Clr>
                <a:schemeClr val="dk1"/>
              </a:buClr>
              <a:buSzPts val="2000"/>
              <a:buFont typeface="Noto Sans Symbols"/>
              <a:buChar char="▪"/>
            </a:pPr>
            <a:r>
              <a:rPr lang="en-US" sz="2000">
                <a:latin typeface="AngsanaUPC"/>
                <a:ea typeface="AngsanaUPC"/>
                <a:cs typeface="AngsanaUPC"/>
                <a:sym typeface="AngsanaUPC"/>
              </a:rPr>
              <a:t>	EurWORK/European Observatory of Working Life (2020). Harassment and violence at work</a:t>
            </a:r>
            <a:endParaRPr sz="2600"/>
          </a:p>
          <a:p>
            <a:pPr indent="0" lvl="0" marL="0" rtl="0" algn="l">
              <a:lnSpc>
                <a:spcPct val="100000"/>
              </a:lnSpc>
              <a:spcBef>
                <a:spcPts val="1000"/>
              </a:spcBef>
              <a:spcAft>
                <a:spcPts val="0"/>
              </a:spcAft>
              <a:buClr>
                <a:schemeClr val="dk1"/>
              </a:buClr>
              <a:buSzPts val="2200"/>
              <a:buNone/>
            </a:pPr>
            <a:r>
              <a:rPr lang="en-US" sz="2000">
                <a:latin typeface="AngsanaUPC"/>
                <a:ea typeface="AngsanaUPC"/>
                <a:cs typeface="AngsanaUPC"/>
                <a:sym typeface="AngsanaUPC"/>
              </a:rPr>
              <a:t>(https://www.eurofound.europa.eu/observatories/eurwork/industrial-relations-dictionary/harassment-and-violence-at-work)</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	Esteban Ortiz-Ospina, Sandra Tzvetkova and Max Roser (2018). Women’s employment//in Our World in Data (</a:t>
            </a:r>
            <a:r>
              <a:rPr lang="en-US" sz="2000" u="sng">
                <a:solidFill>
                  <a:schemeClr val="hlink"/>
                </a:solidFill>
                <a:latin typeface="AngsanaUPC"/>
                <a:ea typeface="AngsanaUPC"/>
                <a:cs typeface="AngsanaUPC"/>
                <a:sym typeface="AngsanaUPC"/>
                <a:hlinkClick r:id="rId3"/>
              </a:rPr>
              <a:t>https://ourworldindata.org/female-labor-supply#labor-force-participation</a:t>
            </a:r>
            <a:r>
              <a:rPr lang="en-US" sz="2000">
                <a:latin typeface="AngsanaUPC"/>
                <a:ea typeface="AngsanaUPC"/>
                <a:cs typeface="AngsanaUPC"/>
                <a:sym typeface="AngsanaUPC"/>
              </a:rPr>
              <a:t>)</a:t>
            </a:r>
            <a:endParaRPr sz="2000">
              <a:latin typeface="AngsanaUPC"/>
              <a:ea typeface="AngsanaUPC"/>
              <a:cs typeface="AngsanaUPC"/>
              <a:sym typeface="AngsanaUPC"/>
            </a:endParaRPr>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Dianova (2017). A Silent “Colleague”: Violence against Women in the Workplace</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4"/>
              </a:rPr>
              <a:t>https://www.dianova.org/news/a-silent-colleague-violence-against-women-in-the-workplace/</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European Parliament news (2022). Understanding the gender pay gap: definition and causes</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5"/>
              </a:rPr>
              <a:t>https://www.europarl.europa.eu/news/en/headlines/society/20200109STO69925/understanding-the-gender-pay-gap-definition-and-causes</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ILO. Global Wage Report 2018: The gender pay gap  (</a:t>
            </a:r>
            <a:r>
              <a:rPr lang="en-US" sz="2000" u="sng">
                <a:solidFill>
                  <a:schemeClr val="hlink"/>
                </a:solidFill>
                <a:latin typeface="AngsanaUPC"/>
                <a:ea typeface="AngsanaUPC"/>
                <a:cs typeface="AngsanaUPC"/>
                <a:sym typeface="AngsanaUPC"/>
                <a:hlinkClick r:id="rId6"/>
              </a:rPr>
              <a:t>https://www.ilo.org/global/about-the-ilo/multimedia/maps-and-charts/enhanced/WCMS_650829/lang--en/index.htm</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EIGE (The European Institute for Gender Equality). Good practices combating gender-based violence.  (https://eige.europa.eu/gender-based-violence/good-practices/spain/masters-course-gender-violence-improves-professional-practice labour market for 10 years or more.</a:t>
            </a:r>
            <a:endParaRPr sz="2600"/>
          </a:p>
        </p:txBody>
      </p:sp>
      <p:pic>
        <p:nvPicPr>
          <p:cNvPr id="328" name="Google Shape;328;p40"/>
          <p:cNvPicPr preferRelativeResize="0"/>
          <p:nvPr/>
        </p:nvPicPr>
        <p:blipFill rotWithShape="1">
          <a:blip r:embed="rId7">
            <a:alphaModFix/>
          </a:blip>
          <a:srcRect b="0" l="0" r="0" t="0"/>
          <a:stretch/>
        </p:blipFill>
        <p:spPr>
          <a:xfrm>
            <a:off x="11229841" y="2537451"/>
            <a:ext cx="962159" cy="2057687"/>
          </a:xfrm>
          <a:prstGeom prst="rect">
            <a:avLst/>
          </a:prstGeom>
          <a:noFill/>
          <a:ln>
            <a:noFill/>
          </a:ln>
        </p:spPr>
      </p:pic>
      <p:pic>
        <p:nvPicPr>
          <p:cNvPr id="329" name="Google Shape;329;p40"/>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41"/>
          <p:cNvPicPr preferRelativeResize="0"/>
          <p:nvPr/>
        </p:nvPicPr>
        <p:blipFill rotWithShape="1">
          <a:blip r:embed="rId3">
            <a:alphaModFix/>
          </a:blip>
          <a:srcRect b="15730" l="0" r="0" t="0"/>
          <a:stretch/>
        </p:blipFill>
        <p:spPr>
          <a:xfrm>
            <a:off x="0" y="0"/>
            <a:ext cx="12191980" cy="6857990"/>
          </a:xfrm>
          <a:prstGeom prst="rect">
            <a:avLst/>
          </a:prstGeom>
          <a:noFill/>
          <a:ln>
            <a:noFill/>
          </a:ln>
        </p:spPr>
      </p:pic>
      <p:sp>
        <p:nvSpPr>
          <p:cNvPr id="335" name="Google Shape;335;p41"/>
          <p:cNvSpPr txBox="1"/>
          <p:nvPr>
            <p:ph type="title"/>
          </p:nvPr>
        </p:nvSpPr>
        <p:spPr>
          <a:xfrm>
            <a:off x="239395" y="600812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Vielen Dank für Ihre Aufmerksamkeit</a:t>
            </a:r>
            <a:endParaRPr sz="3600">
              <a:solidFill>
                <a:srgbClr val="262626"/>
              </a:solidFil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25"/>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41" name="Google Shape;341;p2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Projektpartner</a:t>
            </a:r>
            <a:endParaRPr b="1" sz="3600">
              <a:solidFill>
                <a:schemeClr val="dk2"/>
              </a:solidFill>
            </a:endParaRPr>
          </a:p>
        </p:txBody>
      </p:sp>
      <p:sp>
        <p:nvSpPr>
          <p:cNvPr id="342" name="Google Shape;34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3" name="Google Shape;343;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44" name="Google Shape;344;p25"/>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45" name="Google Shape;345;p2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Tschechische Universität für Biowissenschaften Prag</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Tschechische Republik</a:t>
            </a:r>
            <a:endParaRPr b="0" i="0" sz="1400" u="none" cap="none" strike="noStrike">
              <a:solidFill>
                <a:schemeClr val="dk1"/>
              </a:solidFill>
              <a:latin typeface="Arial"/>
              <a:ea typeface="Arial"/>
              <a:cs typeface="Arial"/>
              <a:sym typeface="Arial"/>
            </a:endParaRPr>
          </a:p>
        </p:txBody>
      </p:sp>
      <p:pic>
        <p:nvPicPr>
          <p:cNvPr id="346" name="Google Shape;346;p25"/>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47" name="Google Shape;347;p2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Zypern</a:t>
            </a:r>
            <a:endParaRPr b="0" i="0" sz="1400" u="none" cap="none" strike="noStrike">
              <a:solidFill>
                <a:schemeClr val="dk1"/>
              </a:solidFill>
              <a:latin typeface="Arial"/>
              <a:ea typeface="Arial"/>
              <a:cs typeface="Arial"/>
              <a:sym typeface="Arial"/>
            </a:endParaRPr>
          </a:p>
        </p:txBody>
      </p:sp>
      <p:pic>
        <p:nvPicPr>
          <p:cNvPr id="348" name="Google Shape;348;p25"/>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49" name="Google Shape;349;p2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Deutschland</a:t>
            </a:r>
            <a:endParaRPr b="0" i="0" sz="1400" u="none" cap="none" strike="noStrike">
              <a:solidFill>
                <a:schemeClr val="dk1"/>
              </a:solidFill>
              <a:latin typeface="Arial"/>
              <a:ea typeface="Arial"/>
              <a:cs typeface="Arial"/>
              <a:sym typeface="Arial"/>
            </a:endParaRPr>
          </a:p>
        </p:txBody>
      </p:sp>
      <p:pic>
        <p:nvPicPr>
          <p:cNvPr id="350" name="Google Shape;350;p25"/>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51" name="Google Shape;351;p2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Griechenland</a:t>
            </a:r>
            <a:endParaRPr b="0" i="0" sz="1400" u="none" cap="none" strike="noStrike">
              <a:solidFill>
                <a:schemeClr val="dk1"/>
              </a:solidFill>
              <a:latin typeface="Arial"/>
              <a:ea typeface="Arial"/>
              <a:cs typeface="Arial"/>
              <a:sym typeface="Arial"/>
            </a:endParaRPr>
          </a:p>
        </p:txBody>
      </p:sp>
      <p:pic>
        <p:nvPicPr>
          <p:cNvPr id="352" name="Google Shape;352;p25"/>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53" name="Google Shape;353;p2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Zypern</a:t>
            </a:r>
            <a:endParaRPr b="0" i="0" sz="1400" u="none" cap="none" strike="noStrike">
              <a:solidFill>
                <a:srgbClr val="000000"/>
              </a:solidFill>
              <a:latin typeface="Arial"/>
              <a:ea typeface="Arial"/>
              <a:cs typeface="Arial"/>
              <a:sym typeface="Arial"/>
            </a:endParaRPr>
          </a:p>
        </p:txBody>
      </p:sp>
      <p:pic>
        <p:nvPicPr>
          <p:cNvPr id="354" name="Google Shape;354;p25"/>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55" name="Google Shape;355;p2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Fonds für soziale Innovation</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Litauen</a:t>
            </a:r>
            <a:endParaRPr b="0" i="0" sz="1400" u="none" cap="none" strike="noStrike">
              <a:solidFill>
                <a:schemeClr val="dk1"/>
              </a:solidFill>
              <a:latin typeface="Arial"/>
              <a:ea typeface="Arial"/>
              <a:cs typeface="Arial"/>
              <a:sym typeface="Arial"/>
            </a:endParaRPr>
          </a:p>
        </p:txBody>
      </p:sp>
      <p:pic>
        <p:nvPicPr>
          <p:cNvPr id="356" name="Google Shape;356;p25"/>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57" name="Google Shape;357;p2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Lettland</a:t>
            </a:r>
            <a:endParaRPr b="0" i="0" sz="1400" u="none" cap="none" strike="noStrike">
              <a:solidFill>
                <a:schemeClr val="dk1"/>
              </a:solidFill>
              <a:latin typeface="Arial"/>
              <a:ea typeface="Arial"/>
              <a:cs typeface="Arial"/>
              <a:sym typeface="Arial"/>
            </a:endParaRPr>
          </a:p>
        </p:txBody>
      </p:sp>
      <p:pic>
        <p:nvPicPr>
          <p:cNvPr id="358" name="Google Shape;358;p25"/>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20" name="Google Shape;120;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21" name="Google Shape;121;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AngsanaUPC"/>
              <a:buNone/>
            </a:pPr>
            <a:r>
              <a:rPr b="1" lang="en-US" sz="4000">
                <a:solidFill>
                  <a:srgbClr val="6789B9"/>
                </a:solidFill>
                <a:latin typeface="AngsanaUPC"/>
                <a:ea typeface="AngsanaUPC"/>
                <a:cs typeface="AngsanaUPC"/>
                <a:sym typeface="AngsanaUPC"/>
              </a:rPr>
              <a:t>Lernergebnisse</a:t>
            </a:r>
            <a:endParaRPr b="1" sz="4000">
              <a:solidFill>
                <a:schemeClr val="dk2"/>
              </a:solidFill>
              <a:latin typeface="AngsanaUPC"/>
              <a:ea typeface="AngsanaUPC"/>
              <a:cs typeface="AngsanaUPC"/>
              <a:sym typeface="AngsanaUPC"/>
            </a:endParaRPr>
          </a:p>
        </p:txBody>
      </p:sp>
      <p:sp>
        <p:nvSpPr>
          <p:cNvPr id="122" name="Google Shape;122;p3"/>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3" name="Google Shape;123;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24" name="Google Shape;1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5" name="Google Shape;125;p3"/>
          <p:cNvSpPr txBox="1"/>
          <p:nvPr>
            <p:ph idx="1" type="body"/>
          </p:nvPr>
        </p:nvSpPr>
        <p:spPr>
          <a:xfrm>
            <a:off x="1469985" y="1760059"/>
            <a:ext cx="10090544" cy="40709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1. er/sie ist in der Lage, zwischen Stereotypen, Vorurteilen und Klischees zu unterscheiden. </a:t>
            </a:r>
            <a:endParaRPr/>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2. er/sie ist in der Lage, geschlechtsspezifische Merkmale im Arbeitskontext, insbesondere auf der Führungsebene, zu erkennen.</a:t>
            </a:r>
            <a:endParaRPr/>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3. er/sie ist in der Lage, mit mikro- und machtpolitischen Dynamiken in der Organisation umzugehen.</a:t>
            </a:r>
            <a:endParaRPr/>
          </a:p>
          <a:p>
            <a:pPr indent="0" lvl="0" marL="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1" name="Google Shape;131;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2" name="Google Shape;132;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Allgemeiner Überblick</a:t>
            </a:r>
            <a:endParaRPr b="1" sz="3600">
              <a:solidFill>
                <a:srgbClr val="0070C0"/>
              </a:solidFill>
            </a:endParaRPr>
          </a:p>
        </p:txBody>
      </p:sp>
      <p:sp>
        <p:nvSpPr>
          <p:cNvPr id="133" name="Google Shape;133;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4" name="Google Shape;134;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35" name="Google Shape;1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6" name="Google Shape;136;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Das 1. Modul besteht aus 2 Einheiten</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Einheit 1</a:t>
            </a:r>
            <a:r>
              <a:rPr lang="en-US"/>
              <a:t>: </a:t>
            </a:r>
            <a:r>
              <a:rPr b="1" lang="en-US"/>
              <a:t>Geschichte des Arbeitsmarktes und geschlechtsspezifische Ungleichheiten am Arbeitsplatz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Die Geschichte der Entwicklung des Arbeitsmarktes, seine Definitionen, die schrittweise Einbeziehung und Beteiligung von Frauen am Arbeitsmarkt werden untersucht.</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Einheit 2</a:t>
            </a:r>
            <a:r>
              <a:rPr lang="en-US"/>
              <a:t>: </a:t>
            </a:r>
            <a:r>
              <a:rPr b="1" lang="en-US"/>
              <a:t>Geschlechtsspezifische Merkmale auf der Führungsebene, mikro- und machtpolitische Dynamiken in der Organisation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137" name="Google Shape;137;p4"/>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138" name="Google Shape;138;p4"/>
          <p:cNvSpPr/>
          <p:nvPr/>
        </p:nvSpPr>
        <p:spPr>
          <a:xfrm>
            <a:off x="7406693" y="2506662"/>
            <a:ext cx="4785307" cy="4351338"/>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468000" spcFirstLastPara="1" rIns="468000" wrap="square" tIns="504000">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ngsanaUPC"/>
                <a:ea typeface="AngsanaUPC"/>
                <a:cs typeface="AngsanaUPC"/>
                <a:sym typeface="AngsanaUPC"/>
              </a:rPr>
              <a:t>1. Geschichte des Arbeitsmarktes und geschlechtsspezifische Ungleichheiten am Arbeitsplatz </a:t>
            </a:r>
            <a:endParaRPr b="0" i="0" sz="2800" u="none" cap="none" strike="noStrike">
              <a:solidFill>
                <a:schemeClr val="dk1"/>
              </a:solidFill>
              <a:latin typeface="AngsanaUPC"/>
              <a:ea typeface="AngsanaUPC"/>
              <a:cs typeface="AngsanaUPC"/>
              <a:sym typeface="AngsanaUPC"/>
            </a:endParaRPr>
          </a:p>
        </p:txBody>
      </p:sp>
      <p:sp>
        <p:nvSpPr>
          <p:cNvPr id="139" name="Google Shape;139;p4"/>
          <p:cNvSpPr txBox="1"/>
          <p:nvPr/>
        </p:nvSpPr>
        <p:spPr>
          <a:xfrm>
            <a:off x="7730599" y="5671795"/>
            <a:ext cx="4330200" cy="683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0" i="0" lang="en-US" sz="2800" u="none" cap="none" strike="noStrike">
                <a:solidFill>
                  <a:srgbClr val="000000"/>
                </a:solidFill>
                <a:latin typeface="AngsanaUPC"/>
                <a:ea typeface="AngsanaUPC"/>
                <a:cs typeface="AngsanaUPC"/>
                <a:sym typeface="AngsanaUPC"/>
              </a:rPr>
              <a:t>Entwicklung, Definitionen, Politik</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ngsanaUPC"/>
                <a:ea typeface="AngsanaUPC"/>
                <a:cs typeface="AngsanaUPC"/>
                <a:sym typeface="AngsanaUPC"/>
              </a:rPr>
              <a:t>Einheit 1</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5"/>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47" name="Google Shape;147;p5"/>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48" name="Google Shape;14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9" name="Google Shape;149;p5"/>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50" name="Google Shape;150;p5"/>
          <p:cNvSpPr txBox="1"/>
          <p:nvPr>
            <p:ph type="title"/>
          </p:nvPr>
        </p:nvSpPr>
        <p:spPr>
          <a:xfrm>
            <a:off x="239843" y="96146"/>
            <a:ext cx="11467475" cy="773112"/>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ngsanaUPC"/>
              <a:buNone/>
            </a:pPr>
            <a:r>
              <a:rPr b="1" lang="en-US" sz="3700">
                <a:latin typeface="AngsanaUPC"/>
                <a:ea typeface="AngsanaUPC"/>
                <a:cs typeface="AngsanaUPC"/>
                <a:sym typeface="AngsanaUPC"/>
              </a:rPr>
              <a:t>Die Beteiligung von Frauen am Arbeitsmarkt im 20. Jahrhundert wächst:</a:t>
            </a:r>
            <a:endParaRPr b="1" sz="4000">
              <a:latin typeface="AngsanaUPC"/>
              <a:ea typeface="AngsanaUPC"/>
              <a:cs typeface="AngsanaUPC"/>
              <a:sym typeface="AngsanaUPC"/>
            </a:endParaRPr>
          </a:p>
        </p:txBody>
      </p:sp>
      <p:pic>
        <p:nvPicPr>
          <p:cNvPr id="151" name="Google Shape;151;p5"/>
          <p:cNvPicPr preferRelativeResize="0"/>
          <p:nvPr/>
        </p:nvPicPr>
        <p:blipFill rotWithShape="1">
          <a:blip r:embed="rId5">
            <a:alphaModFix/>
          </a:blip>
          <a:srcRect b="0" l="0" r="0" t="0"/>
          <a:stretch/>
        </p:blipFill>
        <p:spPr>
          <a:xfrm>
            <a:off x="2329550" y="1286625"/>
            <a:ext cx="7801601" cy="5507024"/>
          </a:xfrm>
          <a:prstGeom prst="rect">
            <a:avLst/>
          </a:prstGeom>
          <a:noFill/>
          <a:ln>
            <a:noFill/>
          </a:ln>
        </p:spPr>
      </p:pic>
      <p:pic>
        <p:nvPicPr>
          <p:cNvPr id="152" name="Google Shape;152;p5"/>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pic>
        <p:nvPicPr>
          <p:cNvPr id="153" name="Google Shape;153;p5"/>
          <p:cNvPicPr preferRelativeResize="0"/>
          <p:nvPr/>
        </p:nvPicPr>
        <p:blipFill rotWithShape="1">
          <a:blip r:embed="rId3">
            <a:alphaModFix/>
          </a:blip>
          <a:srcRect b="0" l="0" r="0" t="0"/>
          <a:stretch/>
        </p:blipFill>
        <p:spPr>
          <a:xfrm>
            <a:off x="11115182" y="3004848"/>
            <a:ext cx="1076817" cy="2537451"/>
          </a:xfrm>
          <a:prstGeom prst="rect">
            <a:avLst/>
          </a:pr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6"/>
          <p:cNvPicPr preferRelativeResize="0"/>
          <p:nvPr/>
        </p:nvPicPr>
        <p:blipFill rotWithShape="1">
          <a:blip r:embed="rId3">
            <a:alphaModFix/>
          </a:blip>
          <a:srcRect b="0" l="0" r="0" t="0"/>
          <a:stretch/>
        </p:blipFill>
        <p:spPr>
          <a:xfrm>
            <a:off x="1238250" y="0"/>
            <a:ext cx="97155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txBox="1"/>
          <p:nvPr>
            <p:ph type="title"/>
          </p:nvPr>
        </p:nvSpPr>
        <p:spPr>
          <a:xfrm>
            <a:off x="544372" y="119740"/>
            <a:ext cx="4358368" cy="2188031"/>
          </a:xfrm>
          <a:prstGeom prst="rect">
            <a:avLst/>
          </a:prstGeom>
          <a:solidFill>
            <a:srgbClr val="8FAADC"/>
          </a:solid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4000"/>
              <a:buFont typeface="AngsanaUPC"/>
              <a:buNone/>
            </a:pPr>
            <a:r>
              <a:rPr b="1" lang="en-US" sz="4000">
                <a:solidFill>
                  <a:srgbClr val="FFFFFF"/>
                </a:solidFill>
                <a:latin typeface="AngsanaUPC"/>
                <a:ea typeface="AngsanaUPC"/>
                <a:cs typeface="AngsanaUPC"/>
                <a:sym typeface="AngsanaUPC"/>
              </a:rPr>
              <a:t>Die Vertretung von Frauen auf dem Arbeitsmarkt in verschiedenen Wirtschaftssektoren</a:t>
            </a:r>
            <a:endParaRPr sz="4000">
              <a:latin typeface="AngsanaUPC"/>
              <a:ea typeface="AngsanaUPC"/>
              <a:cs typeface="AngsanaUPC"/>
              <a:sym typeface="AngsanaUPC"/>
            </a:endParaRPr>
          </a:p>
        </p:txBody>
      </p:sp>
      <p:sp>
        <p:nvSpPr>
          <p:cNvPr id="165" name="Google Shape;165;p7"/>
          <p:cNvSpPr txBox="1"/>
          <p:nvPr>
            <p:ph idx="2" type="body"/>
          </p:nvPr>
        </p:nvSpPr>
        <p:spPr>
          <a:xfrm>
            <a:off x="413656" y="2402731"/>
            <a:ext cx="4358368" cy="193580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latin typeface="AngsanaUPC"/>
                <a:ea typeface="AngsanaUPC"/>
                <a:cs typeface="AngsanaUPC"/>
                <a:sym typeface="AngsanaUPC"/>
              </a:rPr>
              <a:t>In den meisten Ländern - "berufliche Segregation": </a:t>
            </a:r>
            <a:endParaRPr sz="2800">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ts val="2800"/>
              <a:buNone/>
            </a:pPr>
            <a:r>
              <a:rPr lang="en-US" sz="2800">
                <a:latin typeface="AngsanaUPC"/>
                <a:ea typeface="AngsanaUPC"/>
                <a:cs typeface="AngsanaUPC"/>
                <a:sym typeface="AngsanaUPC"/>
              </a:rPr>
              <a:t>Frauen sind in bestimmten Berufen überproportional vertreten.</a:t>
            </a:r>
            <a:endParaRPr sz="2800">
              <a:latin typeface="AngsanaUPC"/>
              <a:ea typeface="AngsanaUPC"/>
              <a:cs typeface="AngsanaUPC"/>
              <a:sym typeface="AngsanaUPC"/>
            </a:endParaRPr>
          </a:p>
        </p:txBody>
      </p:sp>
      <p:sp>
        <p:nvSpPr>
          <p:cNvPr id="166" name="Google Shape;166;p7"/>
          <p:cNvSpPr/>
          <p:nvPr/>
        </p:nvSpPr>
        <p:spPr>
          <a:xfrm>
            <a:off x="413656" y="4180344"/>
            <a:ext cx="4489084" cy="2246729"/>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76797E"/>
                </a:solidFill>
                <a:latin typeface="AngsanaUPC"/>
                <a:ea typeface="AngsanaUPC"/>
                <a:cs typeface="AngsanaUPC"/>
                <a:sym typeface="AngsanaUPC"/>
              </a:rPr>
              <a:t>Frauen dominieren im Hotel-, Gaststätten- und Cateringsektor (HORECA-Sektor)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76797E"/>
                </a:solidFill>
                <a:latin typeface="AngsanaUPC"/>
                <a:ea typeface="AngsanaUPC"/>
                <a:cs typeface="AngsanaUPC"/>
                <a:sym typeface="AngsanaUPC"/>
              </a:rPr>
              <a:t>In der Gesamtwirtschaft sind 46,1 % der Beschäftigten Frauen.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76797E"/>
                </a:solidFill>
                <a:latin typeface="AngsanaUPC"/>
                <a:ea typeface="AngsanaUPC"/>
                <a:cs typeface="AngsanaUPC"/>
                <a:sym typeface="AngsanaUPC"/>
              </a:rPr>
              <a:t>Im Gastgewerbe liegt dieser Wert bei 53,7 %.</a:t>
            </a:r>
            <a:endParaRPr b="0" i="0" sz="2800" u="none" cap="none" strike="noStrike">
              <a:solidFill>
                <a:schemeClr val="dk1"/>
              </a:solidFill>
              <a:latin typeface="AngsanaUPC"/>
              <a:ea typeface="AngsanaUPC"/>
              <a:cs typeface="AngsanaUPC"/>
              <a:sym typeface="AngsanaUPC"/>
            </a:endParaRPr>
          </a:p>
        </p:txBody>
      </p:sp>
      <p:pic>
        <p:nvPicPr>
          <p:cNvPr id="167" name="Google Shape;167;p7"/>
          <p:cNvPicPr preferRelativeResize="0"/>
          <p:nvPr/>
        </p:nvPicPr>
        <p:blipFill rotWithShape="1">
          <a:blip r:embed="rId3">
            <a:alphaModFix/>
          </a:blip>
          <a:srcRect b="0" l="0" r="0" t="0"/>
          <a:stretch/>
        </p:blipFill>
        <p:spPr>
          <a:xfrm>
            <a:off x="5054184" y="922253"/>
            <a:ext cx="7102450" cy="5013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73" name="Google Shape;173;p8"/>
          <p:cNvPicPr preferRelativeResize="0"/>
          <p:nvPr>
            <p:ph idx="1" type="body"/>
          </p:nvPr>
        </p:nvPicPr>
        <p:blipFill rotWithShape="1">
          <a:blip r:embed="rId3">
            <a:alphaModFix/>
          </a:blip>
          <a:srcRect b="0" l="0" r="0" t="0"/>
          <a:stretch/>
        </p:blipFill>
        <p:spPr>
          <a:xfrm>
            <a:off x="480766" y="1"/>
            <a:ext cx="5128181" cy="3619892"/>
          </a:xfrm>
          <a:prstGeom prst="rect">
            <a:avLst/>
          </a:prstGeom>
          <a:noFill/>
          <a:ln>
            <a:noFill/>
          </a:ln>
        </p:spPr>
      </p:pic>
      <p:pic>
        <p:nvPicPr>
          <p:cNvPr id="174" name="Google Shape;174;p8"/>
          <p:cNvPicPr preferRelativeResize="0"/>
          <p:nvPr/>
        </p:nvPicPr>
        <p:blipFill rotWithShape="1">
          <a:blip r:embed="rId4">
            <a:alphaModFix/>
          </a:blip>
          <a:srcRect b="0" l="0" r="0" t="0"/>
          <a:stretch/>
        </p:blipFill>
        <p:spPr>
          <a:xfrm>
            <a:off x="6190269" y="141403"/>
            <a:ext cx="4952213" cy="3495679"/>
          </a:xfrm>
          <a:prstGeom prst="rect">
            <a:avLst/>
          </a:prstGeom>
          <a:noFill/>
          <a:ln>
            <a:noFill/>
          </a:ln>
        </p:spPr>
      </p:pic>
      <p:pic>
        <p:nvPicPr>
          <p:cNvPr id="175" name="Google Shape;175;p8"/>
          <p:cNvPicPr preferRelativeResize="0"/>
          <p:nvPr/>
        </p:nvPicPr>
        <p:blipFill rotWithShape="1">
          <a:blip r:embed="rId5">
            <a:alphaModFix/>
          </a:blip>
          <a:srcRect b="0" l="0" r="0" t="0"/>
          <a:stretch/>
        </p:blipFill>
        <p:spPr>
          <a:xfrm>
            <a:off x="763572" y="3648175"/>
            <a:ext cx="4506012" cy="3180714"/>
          </a:xfrm>
          <a:prstGeom prst="rect">
            <a:avLst/>
          </a:prstGeom>
          <a:noFill/>
          <a:ln>
            <a:noFill/>
          </a:ln>
        </p:spPr>
      </p:pic>
      <p:pic>
        <p:nvPicPr>
          <p:cNvPr id="176" name="Google Shape;176;p8"/>
          <p:cNvPicPr preferRelativeResize="0"/>
          <p:nvPr/>
        </p:nvPicPr>
        <p:blipFill rotWithShape="1">
          <a:blip r:embed="rId6">
            <a:alphaModFix/>
          </a:blip>
          <a:srcRect b="0" l="0" r="0" t="0"/>
          <a:stretch/>
        </p:blipFill>
        <p:spPr>
          <a:xfrm>
            <a:off x="6325386" y="3590920"/>
            <a:ext cx="4628364" cy="3267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838200" y="365126"/>
            <a:ext cx="10515600" cy="1045386"/>
          </a:xfrm>
          <a:prstGeom prst="rect">
            <a:avLst/>
          </a:prstGeom>
          <a:solidFill>
            <a:srgbClr val="8DA9DB"/>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Die ungleiche Beteiligung von Frauen im HORECA-Sektor</a:t>
            </a:r>
            <a:endParaRPr/>
          </a:p>
        </p:txBody>
      </p:sp>
      <p:sp>
        <p:nvSpPr>
          <p:cNvPr id="183" name="Google Shape;183;p9"/>
          <p:cNvSpPr txBox="1"/>
          <p:nvPr>
            <p:ph idx="1" type="body"/>
          </p:nvPr>
        </p:nvSpPr>
        <p:spPr>
          <a:xfrm>
            <a:off x="838200" y="1575881"/>
            <a:ext cx="10515600" cy="4601082"/>
          </a:xfrm>
          <a:prstGeom prst="rect">
            <a:avLst/>
          </a:prstGeom>
          <a:noFill/>
          <a:ln>
            <a:noFill/>
          </a:ln>
        </p:spPr>
        <p:txBody>
          <a:bodyPr anchorCtr="0" anchor="t" bIns="45700" lIns="91425" spcFirstLastPara="1" rIns="91425" wrap="square" tIns="45700">
            <a:noAutofit/>
          </a:bodyPr>
          <a:lstStyle/>
          <a:p>
            <a:pPr indent="-203200" lvl="0" marL="228600" rtl="0" algn="l">
              <a:lnSpc>
                <a:spcPct val="90000"/>
              </a:lnSpc>
              <a:spcBef>
                <a:spcPts val="0"/>
              </a:spcBef>
              <a:spcAft>
                <a:spcPts val="0"/>
              </a:spcAft>
              <a:buClr>
                <a:schemeClr val="dk1"/>
              </a:buClr>
              <a:buSzPts val="2400"/>
              <a:buFont typeface="Noto Sans Symbols"/>
              <a:buChar char="❑"/>
            </a:pPr>
            <a:r>
              <a:rPr lang="en-US" sz="2400">
                <a:latin typeface="AngsanaUPC"/>
                <a:ea typeface="AngsanaUPC"/>
                <a:cs typeface="AngsanaUPC"/>
                <a:sym typeface="AngsanaUPC"/>
              </a:rPr>
              <a:t>Frauen machen die </a:t>
            </a:r>
            <a:r>
              <a:rPr b="1" lang="en-US" sz="2400">
                <a:latin typeface="AngsanaUPC"/>
                <a:ea typeface="AngsanaUPC"/>
                <a:cs typeface="AngsanaUPC"/>
                <a:sym typeface="AngsanaUPC"/>
              </a:rPr>
              <a:t>Hälfte aller Beschäftigten </a:t>
            </a:r>
            <a:r>
              <a:rPr lang="en-US" sz="2400">
                <a:latin typeface="AngsanaUPC"/>
                <a:ea typeface="AngsanaUPC"/>
                <a:cs typeface="AngsanaUPC"/>
                <a:sym typeface="AngsanaUPC"/>
              </a:rPr>
              <a:t>im HORECA-Sektor aus (Global Report on Women in Tourism, 2011).</a:t>
            </a:r>
            <a:endParaRPr sz="2400">
              <a:latin typeface="AngsanaUPC"/>
              <a:ea typeface="AngsanaUPC"/>
              <a:cs typeface="AngsanaUPC"/>
              <a:sym typeface="AngsanaUPC"/>
            </a:endParaRPr>
          </a:p>
          <a:p>
            <a:pPr indent="-203200" lvl="0" marL="228600" rtl="0" algn="l">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Aufgrund von geschlechtsspezifischen Stereotypen und Diskriminierung arbeiten die meisten dieser Frauen </a:t>
            </a:r>
            <a:r>
              <a:rPr b="1" lang="en-US" sz="2400">
                <a:latin typeface="AngsanaUPC"/>
                <a:ea typeface="AngsanaUPC"/>
                <a:cs typeface="AngsanaUPC"/>
                <a:sym typeface="AngsanaUPC"/>
              </a:rPr>
              <a:t>in schlecht bezahlten und prekären Arbeitsverhältnissen</a:t>
            </a:r>
            <a:r>
              <a:rPr lang="en-US" sz="2400">
                <a:latin typeface="AngsanaUPC"/>
                <a:ea typeface="AngsanaUPC"/>
                <a:cs typeface="AngsanaUPC"/>
                <a:sym typeface="AngsanaUPC"/>
              </a:rPr>
              <a:t>, von denen viele </a:t>
            </a:r>
            <a:r>
              <a:rPr b="1" lang="en-US" sz="2400">
                <a:latin typeface="AngsanaUPC"/>
                <a:ea typeface="AngsanaUPC"/>
                <a:cs typeface="AngsanaUPC"/>
                <a:sym typeface="AngsanaUPC"/>
              </a:rPr>
              <a:t>saisonabhängig sind</a:t>
            </a:r>
            <a:r>
              <a:rPr lang="en-US" sz="2400">
                <a:latin typeface="AngsanaUPC"/>
                <a:ea typeface="AngsanaUPC"/>
                <a:cs typeface="AngsanaUPC"/>
                <a:sym typeface="AngsanaUPC"/>
              </a:rPr>
              <a:t>.</a:t>
            </a:r>
            <a:endParaRPr sz="2400">
              <a:latin typeface="AngsanaUPC"/>
              <a:ea typeface="AngsanaUPC"/>
              <a:cs typeface="AngsanaUPC"/>
              <a:sym typeface="AngsanaUPC"/>
            </a:endParaRPr>
          </a:p>
          <a:p>
            <a:pPr indent="-203200" lvl="0" marL="228600" rtl="0" algn="l">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 Frauen </a:t>
            </a:r>
            <a:r>
              <a:rPr b="1" lang="en-US" sz="2400">
                <a:latin typeface="AngsanaUPC"/>
                <a:ea typeface="AngsanaUPC"/>
                <a:cs typeface="AngsanaUPC"/>
                <a:sym typeface="AngsanaUPC"/>
              </a:rPr>
              <a:t>erreichen nur selten Führungs- oder Fachpositionen</a:t>
            </a:r>
            <a:r>
              <a:rPr lang="en-US" sz="2400">
                <a:latin typeface="AngsanaUPC"/>
                <a:ea typeface="AngsanaUPC"/>
                <a:cs typeface="AngsanaUPC"/>
                <a:sym typeface="AngsanaUPC"/>
              </a:rPr>
              <a:t>, und wenn sie es doch tun, werden sie in der Regel </a:t>
            </a:r>
            <a:r>
              <a:rPr b="1" lang="en-US" sz="2400">
                <a:latin typeface="AngsanaUPC"/>
                <a:ea typeface="AngsanaUPC"/>
                <a:cs typeface="AngsanaUPC"/>
                <a:sym typeface="AngsanaUPC"/>
              </a:rPr>
              <a:t>schlechter bezahlt </a:t>
            </a:r>
            <a:r>
              <a:rPr lang="en-US" sz="2400">
                <a:latin typeface="AngsanaUPC"/>
                <a:ea typeface="AngsanaUPC"/>
                <a:cs typeface="AngsanaUPC"/>
                <a:sym typeface="AngsanaUPC"/>
              </a:rPr>
              <a:t>als Männer. </a:t>
            </a:r>
            <a:endParaRPr sz="2400">
              <a:latin typeface="AngsanaUPC"/>
              <a:ea typeface="AngsanaUPC"/>
              <a:cs typeface="AngsanaUPC"/>
              <a:sym typeface="AngsanaUPC"/>
            </a:endParaRPr>
          </a:p>
          <a:p>
            <a:pPr indent="-203200" lvl="0" marL="228600" rtl="0" algn="l">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Viele der Frauen in den unsicheren Berufen des Hotelgewerbes sind </a:t>
            </a:r>
            <a:r>
              <a:rPr b="1" lang="en-US" sz="2400">
                <a:latin typeface="AngsanaUPC"/>
                <a:ea typeface="AngsanaUPC"/>
                <a:cs typeface="AngsanaUPC"/>
                <a:sym typeface="AngsanaUPC"/>
              </a:rPr>
              <a:t>Immigrantinnen oder Migrantinnen </a:t>
            </a:r>
            <a:r>
              <a:rPr lang="en-US" sz="2400">
                <a:latin typeface="AngsanaUPC"/>
                <a:ea typeface="AngsanaUPC"/>
                <a:cs typeface="AngsanaUPC"/>
                <a:sym typeface="AngsanaUPC"/>
              </a:rPr>
              <a:t>und/oder Frauen, die </a:t>
            </a:r>
            <a:r>
              <a:rPr b="1" lang="en-US" sz="2400">
                <a:latin typeface="AngsanaUPC"/>
                <a:ea typeface="AngsanaUPC"/>
                <a:cs typeface="AngsanaUPC"/>
                <a:sym typeface="AngsanaUPC"/>
              </a:rPr>
              <a:t>sichtbaren Minderheiten angehören</a:t>
            </a:r>
            <a:r>
              <a:rPr lang="en-US" sz="2400">
                <a:latin typeface="AngsanaUPC"/>
                <a:ea typeface="AngsanaUPC"/>
                <a:cs typeface="AngsanaUPC"/>
                <a:sym typeface="AngsanaUPC"/>
              </a:rPr>
              <a:t>. Die Feminisierung und Rassifizierung dieser Berufe führt tendenziell zu einem weiteren Rückgang der Löhne, der Arbeitsplatzsicherheit und des sozialen Werts.</a:t>
            </a:r>
            <a:endParaRPr sz="2400">
              <a:latin typeface="AngsanaUPC"/>
              <a:ea typeface="AngsanaUPC"/>
              <a:cs typeface="AngsanaUPC"/>
              <a:sym typeface="AngsanaUPC"/>
            </a:endParaRPr>
          </a:p>
          <a:p>
            <a:pPr indent="-203200" lvl="0" marL="228600" rtl="0" algn="l">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Frauen im Sektor des Gesundheitswesens sind im Vergleich zu anderen Sektoren am häufigsten von sexueller Belästigung betroffen, wobei die Täter meist Kunden, Vorgesetzte oder Kollegen sind. </a:t>
            </a:r>
            <a:endParaRPr sz="2400">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Font typeface="Noto Sans Symbols"/>
              <a:buNone/>
            </a:pPr>
            <a:r>
              <a:t/>
            </a:r>
            <a:endParaRPr sz="2400">
              <a:latin typeface="AngsanaUPC"/>
              <a:ea typeface="AngsanaUPC"/>
              <a:cs typeface="AngsanaUPC"/>
              <a:sym typeface="AngsanaUPC"/>
            </a:endParaRPr>
          </a:p>
        </p:txBody>
      </p:sp>
      <p:pic>
        <p:nvPicPr>
          <p:cNvPr id="184" name="Google Shape;184;p9"/>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185" name="Google Shape;185;p9"/>
          <p:cNvPicPr preferRelativeResize="0"/>
          <p:nvPr/>
        </p:nvPicPr>
        <p:blipFill rotWithShape="1">
          <a:blip r:embed="rId4">
            <a:alphaModFix/>
          </a:blip>
          <a:srcRect b="0" l="0" r="0" t="0"/>
          <a:stretch/>
        </p:blipFill>
        <p:spPr>
          <a:xfrm>
            <a:off x="11115183" y="4320549"/>
            <a:ext cx="1076817" cy="2537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