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4" roundtripDataSignature="AMtx7mj2ykfUeSDEd8oAMwRkcDsP7r4P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27" name="Shape 27"/>
        <p:cNvGrpSpPr/>
        <p:nvPr/>
      </p:nvGrpSpPr>
      <p:grpSpPr>
        <a:xfrm>
          <a:off x="0" y="0"/>
          <a:ext cx="0" cy="0"/>
          <a:chOff x="0" y="0"/>
          <a:chExt cx="0" cy="0"/>
        </a:xfrm>
      </p:grpSpPr>
      <p:sp>
        <p:nvSpPr>
          <p:cNvPr id="28" name="Google Shape;28;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0" name="Google Shape;30;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4" name="Shape 34"/>
        <p:cNvGrpSpPr/>
        <p:nvPr/>
      </p:nvGrpSpPr>
      <p:grpSpPr>
        <a:xfrm>
          <a:off x="0" y="0"/>
          <a:ext cx="0" cy="0"/>
          <a:chOff x="0" y="0"/>
          <a:chExt cx="0" cy="0"/>
        </a:xfrm>
      </p:grpSpPr>
      <p:sp>
        <p:nvSpPr>
          <p:cNvPr id="35" name="Google Shape;3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41" name="Shape 41"/>
        <p:cNvGrpSpPr/>
        <p:nvPr/>
      </p:nvGrpSpPr>
      <p:grpSpPr>
        <a:xfrm>
          <a:off x="0" y="0"/>
          <a:ext cx="0" cy="0"/>
          <a:chOff x="0" y="0"/>
          <a:chExt cx="0" cy="0"/>
        </a:xfrm>
      </p:grpSpPr>
      <p:sp>
        <p:nvSpPr>
          <p:cNvPr id="42" name="Google Shape;42;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4" name="Google Shape;44;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7" name="Shape 47"/>
        <p:cNvGrpSpPr/>
        <p:nvPr/>
      </p:nvGrpSpPr>
      <p:grpSpPr>
        <a:xfrm>
          <a:off x="0" y="0"/>
          <a:ext cx="0" cy="0"/>
          <a:chOff x="0" y="0"/>
          <a:chExt cx="0" cy="0"/>
        </a:xfrm>
      </p:grpSpPr>
      <p:sp>
        <p:nvSpPr>
          <p:cNvPr id="48" name="Google Shape;48;p3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3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3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6" name="Shape 56"/>
        <p:cNvGrpSpPr/>
        <p:nvPr/>
      </p:nvGrpSpPr>
      <p:grpSpPr>
        <a:xfrm>
          <a:off x="0" y="0"/>
          <a:ext cx="0" cy="0"/>
          <a:chOff x="0" y="0"/>
          <a:chExt cx="0" cy="0"/>
        </a:xfrm>
      </p:grpSpPr>
      <p:sp>
        <p:nvSpPr>
          <p:cNvPr id="57" name="Google Shape;57;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61" name="Shape 61"/>
        <p:cNvGrpSpPr/>
        <p:nvPr/>
      </p:nvGrpSpPr>
      <p:grpSpPr>
        <a:xfrm>
          <a:off x="0" y="0"/>
          <a:ext cx="0" cy="0"/>
          <a:chOff x="0" y="0"/>
          <a:chExt cx="0" cy="0"/>
        </a:xfrm>
      </p:grpSpPr>
      <p:sp>
        <p:nvSpPr>
          <p:cNvPr id="62" name="Google Shape;6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8"/>
          <p:cNvSpPr/>
          <p:nvPr>
            <p:ph idx="2" type="pic"/>
          </p:nvPr>
        </p:nvSpPr>
        <p:spPr>
          <a:xfrm>
            <a:off x="5183188" y="987425"/>
            <a:ext cx="6172200" cy="4873625"/>
          </a:xfrm>
          <a:prstGeom prst="rect">
            <a:avLst/>
          </a:prstGeom>
          <a:noFill/>
          <a:ln>
            <a:noFill/>
          </a:ln>
        </p:spPr>
      </p:sp>
      <p:sp>
        <p:nvSpPr>
          <p:cNvPr id="68" name="Google Shape;68;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ilo.org/wcmsp5/groups/public/---dgreports/---gender/documents/publication/wcms_535656.pdf" TargetMode="External"/><Relationship Id="rId4" Type="http://schemas.openxmlformats.org/officeDocument/2006/relationships/hyperlink" Target="https://terraform-20180423174453746800000001.s3.amazonaws.com/attachments/cjiisgqry00fzfxj71rd28btl-p4-vprchaen0217-workplace-violence-prevention-checklist.pdf" TargetMode="External"/><Relationship Id="rId5" Type="http://schemas.openxmlformats.org/officeDocument/2006/relationships/hyperlink" Target="https://www.osha.gov/sites/default/files/publications/osha3148.pdf" TargetMode="External"/><Relationship Id="rId6" Type="http://schemas.openxmlformats.org/officeDocument/2006/relationships/hyperlink" Target="https://www.researchgate.net/figure/Primary-secondary-and-tertiary-preventions-against-workplace-violence-from-psychiatric_tbl1_285152732" TargetMode="External"/><Relationship Id="rId7" Type="http://schemas.openxmlformats.org/officeDocument/2006/relationships/hyperlink" Target="https://www.cdc.gov/niosh/docs/96-100/risk.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ilo.org/wcmsp5/groups/public/---dgreports/---gender/documents/publication/wcms_535656.pdf" TargetMode="External"/><Relationship Id="rId4" Type="http://schemas.openxmlformats.org/officeDocument/2006/relationships/hyperlink" Target="https://terraform-20180423174453746800000001.s3.amazonaws.com/attachments/cjiisgqry00fzfxj71rd28btl-p4-vprchaen0217-workplace-violence-prevention-checklist.pdf" TargetMode="External"/><Relationship Id="rId5" Type="http://schemas.openxmlformats.org/officeDocument/2006/relationships/hyperlink" Target="https://www.osha.gov/sites/default/files/publications/osha3148.pdf" TargetMode="External"/><Relationship Id="rId6" Type="http://schemas.openxmlformats.org/officeDocument/2006/relationships/hyperlink" Target="https://www.researchgate.net/figure/Primary-secondary-and-tertiary-preventions-against-workplace-violence-from-psychiatric_tbl1_285152732" TargetMode="External"/><Relationship Id="rId7" Type="http://schemas.openxmlformats.org/officeDocument/2006/relationships/hyperlink" Target="https://creately.com/blog/diagrams/types-of-organizational-charts/#4_Network_Structure" TargetMode="External"/></Relationships>
</file>

<file path=ppt/slides/_rels/slide28.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hyperlink" Target="https://kek-dias.gr/" TargetMode="External"/><Relationship Id="rId13" Type="http://schemas.openxmlformats.org/officeDocument/2006/relationships/image" Target="../media/image16.png"/><Relationship Id="rId12" Type="http://schemas.openxmlformats.org/officeDocument/2006/relationships/hyperlink" Target="https://dekaplus.eu/"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0.png"/><Relationship Id="rId4" Type="http://schemas.openxmlformats.org/officeDocument/2006/relationships/hyperlink" Target="http://www.czu.cz/" TargetMode="External"/><Relationship Id="rId9" Type="http://schemas.openxmlformats.org/officeDocument/2006/relationships/image" Target="../media/image14.png"/><Relationship Id="rId15" Type="http://schemas.openxmlformats.org/officeDocument/2006/relationships/image" Target="../media/image17.png"/><Relationship Id="rId14" Type="http://schemas.openxmlformats.org/officeDocument/2006/relationships/hyperlink" Target="https://www.lpf.lt/" TargetMode="External"/><Relationship Id="rId16" Type="http://schemas.openxmlformats.org/officeDocument/2006/relationships/hyperlink" Target="https://www.uzvediba.lv/kontakti/" TargetMode="External"/><Relationship Id="rId5" Type="http://schemas.openxmlformats.org/officeDocument/2006/relationships/image" Target="../media/image12.png"/><Relationship Id="rId6" Type="http://schemas.openxmlformats.org/officeDocument/2006/relationships/hyperlink" Target="http://www.czu.cz/" TargetMode="External"/><Relationship Id="rId7" Type="http://schemas.openxmlformats.org/officeDocument/2006/relationships/image" Target="../media/image13.png"/><Relationship Id="rId8" Type="http://schemas.openxmlformats.org/officeDocument/2006/relationships/hyperlink" Target="http://www.beneke-prinzhorn.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426720" y="4288299"/>
            <a:ext cx="11575289"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en-GB" sz="4000">
                <a:solidFill>
                  <a:schemeClr val="dk2"/>
                </a:solidFill>
                <a:latin typeface="Calibri"/>
                <a:ea typeface="Calibri"/>
                <a:cs typeface="Calibri"/>
                <a:sym typeface="Calibri"/>
              </a:rPr>
              <a:t>Organisatorische Faktoren im Zusammenhang mit der Exposition gegenüber verschiedenen Formen von Gewalt</a:t>
            </a:r>
            <a:endParaRPr b="1" sz="4000">
              <a:solidFill>
                <a:schemeClr val="dk2"/>
              </a:solidFill>
              <a:latin typeface="Calibri"/>
              <a:ea typeface="Calibri"/>
              <a:cs typeface="Calibri"/>
              <a:sym typeface="Calibri"/>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pic>
        <p:nvPicPr>
          <p:cNvPr id="91" name="Google Shape;91;p1"/>
          <p:cNvPicPr preferRelativeResize="0"/>
          <p:nvPr/>
        </p:nvPicPr>
        <p:blipFill rotWithShape="1">
          <a:blip r:embed="rId4">
            <a:alphaModFix/>
          </a:blip>
          <a:srcRect b="0" l="4906" r="4906" t="0"/>
          <a:stretch/>
        </p:blipFill>
        <p:spPr>
          <a:xfrm>
            <a:off x="445449" y="5443803"/>
            <a:ext cx="2439992" cy="594471"/>
          </a:xfrm>
          <a:prstGeom prst="rect">
            <a:avLst/>
          </a:prstGeom>
          <a:noFill/>
          <a:ln>
            <a:noFill/>
          </a:ln>
        </p:spPr>
      </p:pic>
      <p:sp>
        <p:nvSpPr>
          <p:cNvPr id="92" name="Google Shape;92;p1"/>
          <p:cNvSpPr txBox="1"/>
          <p:nvPr/>
        </p:nvSpPr>
        <p:spPr>
          <a:xfrm>
            <a:off x="426720" y="6056820"/>
            <a:ext cx="11338500" cy="6540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0"/>
              </a:spcAft>
              <a:buClr>
                <a:schemeClr val="dk1"/>
              </a:buClr>
              <a:buSzPts val="1100"/>
              <a:buFont typeface="Arial"/>
              <a:buNone/>
            </a:pPr>
            <a:r>
              <a:rPr lang="en-GB" sz="1100">
                <a:solidFill>
                  <a:schemeClr val="dk1"/>
                </a:solidFill>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0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rgbClr val="6789B9"/>
              </a:buClr>
              <a:buSzPct val="108108"/>
              <a:buChar char="•"/>
            </a:pPr>
            <a:r>
              <a:rPr b="1" i="1" lang="en-GB">
                <a:solidFill>
                  <a:schemeClr val="dk1"/>
                </a:solidFill>
              </a:rPr>
              <a:t>Primäre Prävention </a:t>
            </a:r>
            <a:endParaRPr>
              <a:solidFill>
                <a:schemeClr val="dk1"/>
              </a:solidFill>
            </a:endParaRPr>
          </a:p>
          <a:p>
            <a:pPr indent="0" lvl="0" marL="0" rtl="0" algn="l">
              <a:lnSpc>
                <a:spcPct val="90000"/>
              </a:lnSpc>
              <a:spcBef>
                <a:spcPts val="1000"/>
              </a:spcBef>
              <a:spcAft>
                <a:spcPts val="0"/>
              </a:spcAft>
              <a:buClr>
                <a:srgbClr val="6789B9"/>
              </a:buClr>
              <a:buSzPct val="108108"/>
              <a:buNone/>
            </a:pPr>
            <a:r>
              <a:rPr lang="en-GB">
                <a:solidFill>
                  <a:schemeClr val="dk1"/>
                </a:solidFill>
              </a:rPr>
              <a:t>	Verhinderung von Gewalt am Arbeitsplatz.</a:t>
            </a:r>
            <a:br>
              <a:rPr lang="en-GB">
                <a:solidFill>
                  <a:schemeClr val="dk1"/>
                </a:solidFill>
              </a:rPr>
            </a:br>
            <a:endParaRPr>
              <a:solidFill>
                <a:schemeClr val="dk1"/>
              </a:solidFill>
            </a:endParaRPr>
          </a:p>
          <a:p>
            <a:pPr indent="-228600" lvl="0" marL="228600" rtl="0" algn="l">
              <a:lnSpc>
                <a:spcPct val="90000"/>
              </a:lnSpc>
              <a:spcBef>
                <a:spcPts val="1000"/>
              </a:spcBef>
              <a:spcAft>
                <a:spcPts val="0"/>
              </a:spcAft>
              <a:buClr>
                <a:srgbClr val="6789B9"/>
              </a:buClr>
              <a:buSzPct val="108108"/>
              <a:buChar char="•"/>
            </a:pPr>
            <a:r>
              <a:rPr b="1" i="1" lang="en-GB">
                <a:solidFill>
                  <a:schemeClr val="dk1"/>
                </a:solidFill>
              </a:rPr>
              <a:t>Sekundärprävention </a:t>
            </a:r>
            <a:endParaRPr>
              <a:solidFill>
                <a:schemeClr val="dk1"/>
              </a:solidFill>
            </a:endParaRPr>
          </a:p>
          <a:p>
            <a:pPr indent="-533400" lvl="0" marL="892175" rtl="0" algn="l">
              <a:lnSpc>
                <a:spcPct val="90000"/>
              </a:lnSpc>
              <a:spcBef>
                <a:spcPts val="1000"/>
              </a:spcBef>
              <a:spcAft>
                <a:spcPts val="0"/>
              </a:spcAft>
              <a:buClr>
                <a:srgbClr val="6789B9"/>
              </a:buClr>
              <a:buSzPct val="108108"/>
              <a:buNone/>
            </a:pPr>
            <a:r>
              <a:rPr lang="en-GB">
                <a:solidFill>
                  <a:schemeClr val="dk1"/>
                </a:solidFill>
              </a:rPr>
              <a:t>	Frühzeitige Erkennung von Gewalt am Arbeitsplatz durch Erkennung und Beseitigung von Unhöflichkeit, bevor sie zu gewalttätigem Verhalten führt.</a:t>
            </a:r>
            <a:br>
              <a:rPr lang="en-GB">
                <a:solidFill>
                  <a:schemeClr val="dk1"/>
                </a:solidFill>
              </a:rPr>
            </a:br>
            <a:endParaRPr>
              <a:solidFill>
                <a:schemeClr val="dk1"/>
              </a:solidFill>
            </a:endParaRPr>
          </a:p>
          <a:p>
            <a:pPr indent="-228600" lvl="0" marL="228600" rtl="0" algn="l">
              <a:lnSpc>
                <a:spcPct val="90000"/>
              </a:lnSpc>
              <a:spcBef>
                <a:spcPts val="1000"/>
              </a:spcBef>
              <a:spcAft>
                <a:spcPts val="0"/>
              </a:spcAft>
              <a:buClr>
                <a:srgbClr val="6789B9"/>
              </a:buClr>
              <a:buSzPct val="108108"/>
              <a:buChar char="•"/>
            </a:pPr>
            <a:r>
              <a:rPr b="1" i="1" lang="en-GB">
                <a:solidFill>
                  <a:schemeClr val="dk1"/>
                </a:solidFill>
              </a:rPr>
              <a:t>Tertiäre Prävention </a:t>
            </a:r>
            <a:endParaRPr>
              <a:solidFill>
                <a:schemeClr val="dk1"/>
              </a:solidFill>
            </a:endParaRPr>
          </a:p>
          <a:p>
            <a:pPr indent="0" lvl="0" marL="804863" rtl="0" algn="l">
              <a:lnSpc>
                <a:spcPct val="90000"/>
              </a:lnSpc>
              <a:spcBef>
                <a:spcPts val="1000"/>
              </a:spcBef>
              <a:spcAft>
                <a:spcPts val="0"/>
              </a:spcAft>
              <a:buClr>
                <a:srgbClr val="6789B9"/>
              </a:buClr>
              <a:buSzPct val="108108"/>
              <a:buNone/>
            </a:pPr>
            <a:r>
              <a:rPr lang="en-GB">
                <a:solidFill>
                  <a:schemeClr val="dk1"/>
                </a:solidFill>
              </a:rPr>
              <a:t>Wendet sich an den Arbeitnehmer und/oder den Arbeitsplatz, wenn ein Vorfall bereits eingetreten ist: </a:t>
            </a:r>
            <a:endParaRPr>
              <a:solidFill>
                <a:schemeClr val="dk1"/>
              </a:solidFill>
            </a:endParaRPr>
          </a:p>
          <a:p>
            <a:pPr indent="-50800" lvl="0" marL="228600" rtl="0" algn="l">
              <a:lnSpc>
                <a:spcPct val="90000"/>
              </a:lnSpc>
              <a:spcBef>
                <a:spcPts val="1000"/>
              </a:spcBef>
              <a:spcAft>
                <a:spcPts val="0"/>
              </a:spcAft>
              <a:buClr>
                <a:schemeClr val="dk1"/>
              </a:buClr>
              <a:buSzPct val="108108"/>
              <a:buNone/>
            </a:pPr>
            <a:r>
              <a:t/>
            </a:r>
            <a:endParaRPr>
              <a:solidFill>
                <a:srgbClr val="6789B9"/>
              </a:solidFill>
            </a:endParaRPr>
          </a:p>
        </p:txBody>
      </p:sp>
      <p:sp>
        <p:nvSpPr>
          <p:cNvPr id="188" name="Google Shape;18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189" name="Google Shape;189;p10"/>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descr="Text&#10;&#10;Description automatically generated" id="190" name="Google Shape;190;p10"/>
          <p:cNvPicPr preferRelativeResize="0"/>
          <p:nvPr/>
        </p:nvPicPr>
        <p:blipFill rotWithShape="1">
          <a:blip r:embed="rId3">
            <a:alphaModFix amt="50000"/>
          </a:blip>
          <a:srcRect b="0" l="0" r="0" t="0"/>
          <a:stretch/>
        </p:blipFill>
        <p:spPr>
          <a:xfrm>
            <a:off x="9613900" y="5879726"/>
            <a:ext cx="2578100" cy="949585"/>
          </a:xfrm>
          <a:prstGeom prst="rect">
            <a:avLst/>
          </a:prstGeom>
          <a:noFill/>
          <a:ln>
            <a:noFill/>
          </a:ln>
        </p:spPr>
      </p:pic>
      <p:sp>
        <p:nvSpPr>
          <p:cNvPr id="191" name="Google Shape;191;p10"/>
          <p:cNvSpPr txBox="1"/>
          <p:nvPr/>
        </p:nvSpPr>
        <p:spPr>
          <a:xfrm>
            <a:off x="838800" y="728420"/>
            <a:ext cx="10515600" cy="400091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6789B9"/>
              </a:buClr>
              <a:buSzPts val="4000"/>
              <a:buFont typeface="Arial"/>
              <a:buNone/>
            </a:pPr>
            <a:r>
              <a:rPr b="0" i="0" lang="en-GB" sz="4000" u="none" cap="none" strike="noStrike">
                <a:solidFill>
                  <a:srgbClr val="6789B9"/>
                </a:solidFill>
                <a:latin typeface="Calibri"/>
                <a:ea typeface="Calibri"/>
                <a:cs typeface="Calibri"/>
                <a:sym typeface="Calibri"/>
              </a:rPr>
              <a:t>Arten der Prävention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lang="en-GB" sz="4000">
                <a:solidFill>
                  <a:srgbClr val="6789B9"/>
                </a:solidFill>
              </a:rPr>
              <a:t>Primäre Prävention</a:t>
            </a:r>
            <a:endParaRPr sz="4000">
              <a:solidFill>
                <a:srgbClr val="6789B9"/>
              </a:solidFill>
            </a:endParaRPr>
          </a:p>
        </p:txBody>
      </p:sp>
      <p:sp>
        <p:nvSpPr>
          <p:cNvPr id="198" name="Google Shape;198;p11"/>
          <p:cNvSpPr txBox="1"/>
          <p:nvPr>
            <p:ph idx="1" type="body"/>
          </p:nvPr>
        </p:nvSpPr>
        <p:spPr>
          <a:xfrm>
            <a:off x="838200" y="1524000"/>
            <a:ext cx="11023600" cy="49688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200"/>
              <a:buNone/>
            </a:pPr>
            <a:r>
              <a:rPr lang="en-GB" sz="3200">
                <a:solidFill>
                  <a:schemeClr val="dk1"/>
                </a:solidFill>
              </a:rPr>
              <a:t>Verhinderung von Gewalt am Arbeitsplatz: </a:t>
            </a:r>
            <a:endParaRPr>
              <a:solidFill>
                <a:schemeClr val="dk1"/>
              </a:solidFill>
            </a:endParaRPr>
          </a:p>
          <a:p>
            <a:pPr indent="-228600" lvl="0" marL="228600" rtl="0" algn="l">
              <a:lnSpc>
                <a:spcPct val="90000"/>
              </a:lnSpc>
              <a:spcBef>
                <a:spcPts val="1000"/>
              </a:spcBef>
              <a:spcAft>
                <a:spcPts val="0"/>
              </a:spcAft>
              <a:buClr>
                <a:srgbClr val="6789B9"/>
              </a:buClr>
              <a:buSzPts val="2400"/>
              <a:buChar char="•"/>
            </a:pPr>
            <a:r>
              <a:rPr lang="en-GB" sz="2400">
                <a:solidFill>
                  <a:schemeClr val="dk1"/>
                </a:solidFill>
              </a:rPr>
              <a:t>Führen Sie eine Risikobewertung durch.</a:t>
            </a:r>
            <a:endParaRPr>
              <a:solidFill>
                <a:schemeClr val="dk1"/>
              </a:solidFill>
            </a:endParaRPr>
          </a:p>
          <a:p>
            <a:pPr indent="-228600" lvl="0" marL="228600" rtl="0" algn="l">
              <a:lnSpc>
                <a:spcPct val="90000"/>
              </a:lnSpc>
              <a:spcBef>
                <a:spcPts val="1000"/>
              </a:spcBef>
              <a:spcAft>
                <a:spcPts val="0"/>
              </a:spcAft>
              <a:buClr>
                <a:srgbClr val="6789B9"/>
              </a:buClr>
              <a:buSzPts val="2400"/>
              <a:buChar char="•"/>
            </a:pPr>
            <a:r>
              <a:rPr lang="en-GB" sz="2400">
                <a:solidFill>
                  <a:schemeClr val="dk1"/>
                </a:solidFill>
              </a:rPr>
              <a:t>Erfassung von 4 Arten von Gewalt am Arbeitsplatz durch ein Meldesystem. </a:t>
            </a:r>
            <a:endParaRPr>
              <a:solidFill>
                <a:schemeClr val="dk1"/>
              </a:solidFill>
            </a:endParaRPr>
          </a:p>
          <a:p>
            <a:pPr indent="-228600" lvl="0" marL="228600" rtl="0" algn="l">
              <a:lnSpc>
                <a:spcPct val="90000"/>
              </a:lnSpc>
              <a:spcBef>
                <a:spcPts val="1000"/>
              </a:spcBef>
              <a:spcAft>
                <a:spcPts val="0"/>
              </a:spcAft>
              <a:buClr>
                <a:srgbClr val="6789B9"/>
              </a:buClr>
              <a:buSzPts val="2400"/>
              <a:buChar char="•"/>
            </a:pPr>
            <a:r>
              <a:rPr lang="en-GB" sz="2400">
                <a:solidFill>
                  <a:schemeClr val="dk1"/>
                </a:solidFill>
              </a:rPr>
              <a:t>Einstellungspraktiken zur Vorbeugung (Hintergrundüberprüfungen) </a:t>
            </a:r>
            <a:endParaRPr>
              <a:solidFill>
                <a:schemeClr val="dk1"/>
              </a:solidFill>
            </a:endParaRPr>
          </a:p>
          <a:p>
            <a:pPr indent="-228600" lvl="0" marL="228600" rtl="0" algn="l">
              <a:lnSpc>
                <a:spcPct val="90000"/>
              </a:lnSpc>
              <a:spcBef>
                <a:spcPts val="1000"/>
              </a:spcBef>
              <a:spcAft>
                <a:spcPts val="0"/>
              </a:spcAft>
              <a:buClr>
                <a:srgbClr val="6789B9"/>
              </a:buClr>
              <a:buSzPts val="2400"/>
              <a:buChar char="•"/>
            </a:pPr>
            <a:r>
              <a:rPr lang="en-GB" sz="2400">
                <a:solidFill>
                  <a:schemeClr val="dk1"/>
                </a:solidFill>
              </a:rPr>
              <a:t>Regelung des Zugangs von Personen zum und innerhalb des Arbeitsplatzes. </a:t>
            </a:r>
            <a:endParaRPr>
              <a:solidFill>
                <a:schemeClr val="dk1"/>
              </a:solidFill>
            </a:endParaRPr>
          </a:p>
          <a:p>
            <a:pPr indent="-228600" lvl="0" marL="228600" rtl="0" algn="l">
              <a:lnSpc>
                <a:spcPct val="90000"/>
              </a:lnSpc>
              <a:spcBef>
                <a:spcPts val="1000"/>
              </a:spcBef>
              <a:spcAft>
                <a:spcPts val="0"/>
              </a:spcAft>
              <a:buClr>
                <a:srgbClr val="6789B9"/>
              </a:buClr>
              <a:buSzPts val="2400"/>
              <a:buChar char="•"/>
            </a:pPr>
            <a:r>
              <a:rPr lang="en-GB" sz="2400">
                <a:solidFill>
                  <a:schemeClr val="dk1"/>
                </a:solidFill>
              </a:rPr>
              <a:t>Stichproben zur Bewertung der Arbeitsplatzes (Beleuchtung, Kamera, Alarmsystem). </a:t>
            </a:r>
            <a:endParaRPr>
              <a:solidFill>
                <a:schemeClr val="dk1"/>
              </a:solidFill>
            </a:endParaRPr>
          </a:p>
          <a:p>
            <a:pPr indent="-228600" lvl="0" marL="228600" rtl="0" algn="l">
              <a:lnSpc>
                <a:spcPct val="90000"/>
              </a:lnSpc>
              <a:spcBef>
                <a:spcPts val="1000"/>
              </a:spcBef>
              <a:spcAft>
                <a:spcPts val="0"/>
              </a:spcAft>
              <a:buClr>
                <a:srgbClr val="6789B9"/>
              </a:buClr>
              <a:buSzPts val="2400"/>
              <a:buChar char="•"/>
            </a:pPr>
            <a:r>
              <a:rPr b="1" lang="en-GB" sz="2400">
                <a:solidFill>
                  <a:schemeClr val="dk1"/>
                </a:solidFill>
              </a:rPr>
              <a:t>Schulung der Mitarbeiter in Konfliktlösung und gewaltfreier Krisenintervention</a:t>
            </a:r>
            <a:r>
              <a:rPr lang="en-GB" sz="2400">
                <a:solidFill>
                  <a:schemeClr val="dk1"/>
                </a:solidFill>
              </a:rPr>
              <a:t>. </a:t>
            </a:r>
            <a:endParaRPr>
              <a:solidFill>
                <a:schemeClr val="dk1"/>
              </a:solidFill>
            </a:endParaRPr>
          </a:p>
          <a:p>
            <a:pPr indent="-228600" lvl="0" marL="228600" rtl="0" algn="l">
              <a:lnSpc>
                <a:spcPct val="90000"/>
              </a:lnSpc>
              <a:spcBef>
                <a:spcPts val="1000"/>
              </a:spcBef>
              <a:spcAft>
                <a:spcPts val="0"/>
              </a:spcAft>
              <a:buClr>
                <a:srgbClr val="6789B9"/>
              </a:buClr>
              <a:buSzPts val="2400"/>
              <a:buChar char="•"/>
            </a:pPr>
            <a:r>
              <a:rPr lang="en-GB" sz="2400">
                <a:solidFill>
                  <a:schemeClr val="dk1"/>
                </a:solidFill>
              </a:rPr>
              <a:t>(Um)-Schulung von allen Arbeitnehmern in Bezug auf Strategien und Verfahren. </a:t>
            </a:r>
            <a:endParaRPr>
              <a:solidFill>
                <a:schemeClr val="dk1"/>
              </a:solidFill>
            </a:endParaRPr>
          </a:p>
          <a:p>
            <a:pPr indent="-228600" lvl="0" marL="228600" rtl="0" algn="l">
              <a:lnSpc>
                <a:spcPct val="90000"/>
              </a:lnSpc>
              <a:spcBef>
                <a:spcPts val="1000"/>
              </a:spcBef>
              <a:spcAft>
                <a:spcPts val="0"/>
              </a:spcAft>
              <a:buClr>
                <a:srgbClr val="6789B9"/>
              </a:buClr>
              <a:buSzPts val="2400"/>
              <a:buChar char="•"/>
            </a:pPr>
            <a:r>
              <a:rPr lang="en-GB" sz="2400">
                <a:solidFill>
                  <a:schemeClr val="dk1"/>
                </a:solidFill>
              </a:rPr>
              <a:t>"Kultur des Bewusstseins" für Ereignisse und verdächtige Verhaltensweisen.</a:t>
            </a:r>
            <a:endParaRPr/>
          </a:p>
          <a:p>
            <a:pPr indent="-228600" lvl="0" marL="228600" rtl="0" algn="l">
              <a:lnSpc>
                <a:spcPct val="90000"/>
              </a:lnSpc>
              <a:spcBef>
                <a:spcPts val="1000"/>
              </a:spcBef>
              <a:spcAft>
                <a:spcPts val="0"/>
              </a:spcAft>
              <a:buClr>
                <a:srgbClr val="6789B9"/>
              </a:buClr>
              <a:buSzPts val="2400"/>
              <a:buChar char="•"/>
            </a:pPr>
            <a:r>
              <a:rPr lang="en-GB" sz="2400">
                <a:solidFill>
                  <a:schemeClr val="dk1"/>
                </a:solidFill>
              </a:rPr>
              <a:t>Null-Toleranz-Politik.</a:t>
            </a:r>
            <a:endParaRPr/>
          </a:p>
          <a:p>
            <a:pPr indent="0" lvl="0" marL="0" rtl="0" algn="l">
              <a:lnSpc>
                <a:spcPct val="90000"/>
              </a:lnSpc>
              <a:spcBef>
                <a:spcPts val="1000"/>
              </a:spcBef>
              <a:spcAft>
                <a:spcPts val="0"/>
              </a:spcAft>
              <a:buClr>
                <a:schemeClr val="dk1"/>
              </a:buClr>
              <a:buSzPts val="2800"/>
              <a:buNone/>
            </a:pPr>
            <a:r>
              <a:t/>
            </a:r>
            <a:endParaRPr>
              <a:solidFill>
                <a:srgbClr val="6789B9"/>
              </a:solidFill>
            </a:endParaRPr>
          </a:p>
          <a:p>
            <a:pPr indent="-50800" lvl="0" marL="228600" rtl="0" algn="l">
              <a:lnSpc>
                <a:spcPct val="90000"/>
              </a:lnSpc>
              <a:spcBef>
                <a:spcPts val="1000"/>
              </a:spcBef>
              <a:spcAft>
                <a:spcPts val="0"/>
              </a:spcAft>
              <a:buClr>
                <a:schemeClr val="dk1"/>
              </a:buClr>
              <a:buSzPts val="2800"/>
              <a:buNone/>
            </a:pPr>
            <a:r>
              <a:t/>
            </a:r>
            <a:endParaRPr>
              <a:solidFill>
                <a:srgbClr val="6789B9"/>
              </a:solidFill>
            </a:endParaRPr>
          </a:p>
        </p:txBody>
      </p:sp>
      <p:sp>
        <p:nvSpPr>
          <p:cNvPr id="199" name="Google Shape;19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descr="Text&#10;&#10;Description automatically generated" id="200" name="Google Shape;200;p11"/>
          <p:cNvPicPr preferRelativeResize="0"/>
          <p:nvPr/>
        </p:nvPicPr>
        <p:blipFill rotWithShape="1">
          <a:blip r:embed="rId3">
            <a:alphaModFix amt="50000"/>
          </a:blip>
          <a:srcRect b="0" l="0" r="0" t="0"/>
          <a:stretch/>
        </p:blipFill>
        <p:spPr>
          <a:xfrm>
            <a:off x="9613900" y="5879726"/>
            <a:ext cx="2578100" cy="9495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lang="en-GB" sz="4000">
                <a:solidFill>
                  <a:srgbClr val="6789B9"/>
                </a:solidFill>
              </a:rPr>
              <a:t>Sekundärprävention </a:t>
            </a:r>
            <a:endParaRPr sz="4000">
              <a:solidFill>
                <a:srgbClr val="6789B9"/>
              </a:solidFill>
            </a:endParaRPr>
          </a:p>
        </p:txBody>
      </p:sp>
      <p:sp>
        <p:nvSpPr>
          <p:cNvPr id="207" name="Google Shape;207;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200"/>
              <a:buNone/>
            </a:pPr>
            <a:r>
              <a:rPr lang="en-GB" sz="3200">
                <a:solidFill>
                  <a:schemeClr val="dk1"/>
                </a:solidFill>
              </a:rPr>
              <a:t>Frühzeitige Erkennung und Beseitigung von Unhöflichkeit, um gewalttätiges Verhalten zu vermeiden: </a:t>
            </a:r>
            <a:endParaRPr>
              <a:solidFill>
                <a:schemeClr val="dk1"/>
              </a:solidFill>
            </a:endParaRPr>
          </a:p>
          <a:p>
            <a:pPr indent="-228600" lvl="0" marL="228600" rtl="0" algn="l">
              <a:lnSpc>
                <a:spcPct val="90000"/>
              </a:lnSpc>
              <a:spcBef>
                <a:spcPts val="1000"/>
              </a:spcBef>
              <a:spcAft>
                <a:spcPts val="0"/>
              </a:spcAft>
              <a:buClr>
                <a:srgbClr val="6789B9"/>
              </a:buClr>
              <a:buSzPts val="2400"/>
              <a:buChar char="•"/>
            </a:pPr>
            <a:r>
              <a:rPr lang="en-GB" sz="2400">
                <a:solidFill>
                  <a:schemeClr val="dk1"/>
                </a:solidFill>
              </a:rPr>
              <a:t>Entwicklung von Verfahren für </a:t>
            </a:r>
            <a:r>
              <a:rPr lang="en-GB" sz="2400"/>
              <a:t>Belästigungen</a:t>
            </a:r>
            <a:r>
              <a:rPr lang="en-GB" sz="2400">
                <a:solidFill>
                  <a:schemeClr val="dk1"/>
                </a:solidFill>
              </a:rPr>
              <a:t> am Arbeitsplatz</a:t>
            </a:r>
            <a:r>
              <a:rPr lang="en-GB" sz="2400"/>
              <a:t> (</a:t>
            </a:r>
            <a:r>
              <a:rPr lang="en-GB" sz="2400">
                <a:solidFill>
                  <a:schemeClr val="dk1"/>
                </a:solidFill>
              </a:rPr>
              <a:t>vier Gewaltarten</a:t>
            </a:r>
            <a:r>
              <a:rPr lang="en-GB" sz="2400"/>
              <a:t>)</a:t>
            </a:r>
            <a:r>
              <a:rPr lang="en-GB" sz="2400">
                <a:solidFill>
                  <a:schemeClr val="dk1"/>
                </a:solidFill>
              </a:rPr>
              <a:t>. </a:t>
            </a:r>
            <a:endParaRPr>
              <a:solidFill>
                <a:schemeClr val="dk1"/>
              </a:solidFill>
            </a:endParaRPr>
          </a:p>
          <a:p>
            <a:pPr indent="-228600" lvl="0" marL="228600" rtl="0" algn="l">
              <a:lnSpc>
                <a:spcPct val="90000"/>
              </a:lnSpc>
              <a:spcBef>
                <a:spcPts val="1000"/>
              </a:spcBef>
              <a:spcAft>
                <a:spcPts val="0"/>
              </a:spcAft>
              <a:buClr>
                <a:srgbClr val="6789B9"/>
              </a:buClr>
              <a:buSzPts val="2400"/>
              <a:buChar char="•"/>
            </a:pPr>
            <a:r>
              <a:rPr lang="en-GB" sz="2400">
                <a:solidFill>
                  <a:schemeClr val="dk1"/>
                </a:solidFill>
              </a:rPr>
              <a:t>Überprüfung von Aufzeichnungen und Entschädigungsansprüchen von Mitarbeitern, um Muster von Übergriffen zu erkennen.</a:t>
            </a:r>
            <a:endParaRPr>
              <a:solidFill>
                <a:schemeClr val="dk1"/>
              </a:solidFill>
            </a:endParaRPr>
          </a:p>
          <a:p>
            <a:pPr indent="-228600" lvl="0" marL="228600" rtl="0" algn="l">
              <a:lnSpc>
                <a:spcPct val="90000"/>
              </a:lnSpc>
              <a:spcBef>
                <a:spcPts val="1000"/>
              </a:spcBef>
              <a:spcAft>
                <a:spcPts val="0"/>
              </a:spcAft>
              <a:buClr>
                <a:srgbClr val="6789B9"/>
              </a:buClr>
              <a:buSzPts val="2400"/>
              <a:buChar char="•"/>
            </a:pPr>
            <a:r>
              <a:rPr lang="en-GB" sz="2400">
                <a:solidFill>
                  <a:schemeClr val="dk1"/>
                </a:solidFill>
              </a:rPr>
              <a:t>Fragebogen oder Umfrage beim Personal zur Ermittlung/Verbesserung des Potenzials für gewalttätige Zwischenfälle.</a:t>
            </a:r>
            <a:endParaRPr>
              <a:solidFill>
                <a:schemeClr val="dk1"/>
              </a:solidFill>
            </a:endParaRPr>
          </a:p>
          <a:p>
            <a:pPr indent="-228600" lvl="0" marL="228600" rtl="0" algn="l">
              <a:lnSpc>
                <a:spcPct val="90000"/>
              </a:lnSpc>
              <a:spcBef>
                <a:spcPts val="1000"/>
              </a:spcBef>
              <a:spcAft>
                <a:spcPts val="0"/>
              </a:spcAft>
              <a:buClr>
                <a:srgbClr val="6789B9"/>
              </a:buClr>
              <a:buSzPts val="2400"/>
              <a:buChar char="•"/>
            </a:pPr>
            <a:r>
              <a:rPr lang="en-GB" sz="2400">
                <a:solidFill>
                  <a:schemeClr val="dk1"/>
                </a:solidFill>
              </a:rPr>
              <a:t>Erhebungen zur Ermittlung von unbemerkten Risikofaktoren und Mängeln</a:t>
            </a:r>
            <a:r>
              <a:rPr lang="en-GB" sz="2400"/>
              <a:t>.</a:t>
            </a:r>
            <a:r>
              <a:rPr lang="en-GB" sz="2400">
                <a:solidFill>
                  <a:schemeClr val="dk1"/>
                </a:solidFill>
              </a:rPr>
              <a:t> </a:t>
            </a:r>
            <a:endParaRPr>
              <a:solidFill>
                <a:schemeClr val="dk1"/>
              </a:solidFill>
            </a:endParaRPr>
          </a:p>
          <a:p>
            <a:pPr indent="-228600" lvl="0" marL="228600" rtl="0" algn="l">
              <a:lnSpc>
                <a:spcPct val="90000"/>
              </a:lnSpc>
              <a:spcBef>
                <a:spcPts val="1000"/>
              </a:spcBef>
              <a:spcAft>
                <a:spcPts val="0"/>
              </a:spcAft>
              <a:buClr>
                <a:srgbClr val="6789B9"/>
              </a:buClr>
              <a:buSzPts val="2400"/>
              <a:buChar char="•"/>
            </a:pPr>
            <a:r>
              <a:rPr lang="en-GB" sz="2400">
                <a:solidFill>
                  <a:schemeClr val="dk1"/>
                </a:solidFill>
              </a:rPr>
              <a:t>Feedback und Follow-up sollten Teil des Überprüfungsprozesses sein.</a:t>
            </a:r>
            <a:endParaRPr/>
          </a:p>
          <a:p>
            <a:pPr indent="-228600" lvl="0" marL="228600" rtl="0" algn="l">
              <a:lnSpc>
                <a:spcPct val="90000"/>
              </a:lnSpc>
              <a:spcBef>
                <a:spcPts val="1000"/>
              </a:spcBef>
              <a:spcAft>
                <a:spcPts val="0"/>
              </a:spcAft>
              <a:buClr>
                <a:srgbClr val="6789B9"/>
              </a:buClr>
              <a:buSzPts val="2400"/>
              <a:buChar char="•"/>
            </a:pPr>
            <a:r>
              <a:rPr lang="en-GB" sz="2400">
                <a:solidFill>
                  <a:schemeClr val="dk1"/>
                </a:solidFill>
              </a:rPr>
              <a:t>Überprüfen Sie das Unternehmen auf Risikofaktoren.</a:t>
            </a:r>
            <a:endParaRPr/>
          </a:p>
          <a:p>
            <a:pPr indent="-228600" lvl="0" marL="228600" rtl="0" algn="l">
              <a:lnSpc>
                <a:spcPct val="90000"/>
              </a:lnSpc>
              <a:spcBef>
                <a:spcPts val="1000"/>
              </a:spcBef>
              <a:spcAft>
                <a:spcPts val="0"/>
              </a:spcAft>
              <a:buClr>
                <a:srgbClr val="6789B9"/>
              </a:buClr>
              <a:buSzPts val="2400"/>
              <a:buChar char="•"/>
            </a:pPr>
            <a:br>
              <a:rPr lang="en-GB" sz="2400">
                <a:solidFill>
                  <a:srgbClr val="6789B9"/>
                </a:solidFill>
              </a:rPr>
            </a:br>
            <a:endParaRPr sz="2400">
              <a:solidFill>
                <a:srgbClr val="6789B9"/>
              </a:solidFill>
            </a:endParaRPr>
          </a:p>
          <a:p>
            <a:pPr indent="-76200" lvl="0" marL="228600" rtl="0" algn="l">
              <a:lnSpc>
                <a:spcPct val="90000"/>
              </a:lnSpc>
              <a:spcBef>
                <a:spcPts val="1000"/>
              </a:spcBef>
              <a:spcAft>
                <a:spcPts val="0"/>
              </a:spcAft>
              <a:buClr>
                <a:schemeClr val="dk1"/>
              </a:buClr>
              <a:buSzPts val="2400"/>
              <a:buNone/>
            </a:pPr>
            <a:r>
              <a:t/>
            </a:r>
            <a:endParaRPr sz="2400">
              <a:solidFill>
                <a:srgbClr val="6789B9"/>
              </a:solidFill>
            </a:endParaRPr>
          </a:p>
        </p:txBody>
      </p:sp>
      <p:sp>
        <p:nvSpPr>
          <p:cNvPr id="208" name="Google Shape;20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descr="Text&#10;&#10;Description automatically generated" id="209" name="Google Shape;209;p12"/>
          <p:cNvPicPr preferRelativeResize="0"/>
          <p:nvPr/>
        </p:nvPicPr>
        <p:blipFill rotWithShape="1">
          <a:blip r:embed="rId3">
            <a:alphaModFix amt="50000"/>
          </a:blip>
          <a:srcRect b="0" l="0" r="0" t="0"/>
          <a:stretch/>
        </p:blipFill>
        <p:spPr>
          <a:xfrm>
            <a:off x="9613900" y="5879726"/>
            <a:ext cx="2578100" cy="9495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lang="en-GB" sz="4000">
                <a:solidFill>
                  <a:srgbClr val="6789B9"/>
                </a:solidFill>
              </a:rPr>
              <a:t>Strategien zur Verringerung von Risikofaktoren</a:t>
            </a:r>
            <a:endParaRPr sz="4000">
              <a:solidFill>
                <a:srgbClr val="6789B9"/>
              </a:solidFill>
            </a:endParaRPr>
          </a:p>
        </p:txBody>
      </p:sp>
      <p:sp>
        <p:nvSpPr>
          <p:cNvPr id="216" name="Google Shape;216;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rgbClr val="6789B9"/>
              </a:buClr>
              <a:buSzPct val="108108"/>
              <a:buNone/>
            </a:pPr>
            <a:r>
              <a:rPr lang="en-GB" sz="3200">
                <a:solidFill>
                  <a:schemeClr val="dk1"/>
                </a:solidFill>
              </a:rPr>
              <a:t>Strategien zur Verringerung der Risikofaktoren: </a:t>
            </a:r>
            <a:endParaRPr>
              <a:solidFill>
                <a:schemeClr val="dk1"/>
              </a:solidFill>
            </a:endParaRPr>
          </a:p>
          <a:p>
            <a:pPr indent="-228600" lvl="0" marL="228600" rtl="0" algn="l">
              <a:lnSpc>
                <a:spcPct val="100000"/>
              </a:lnSpc>
              <a:spcBef>
                <a:spcPts val="1000"/>
              </a:spcBef>
              <a:spcAft>
                <a:spcPts val="0"/>
              </a:spcAft>
              <a:buClr>
                <a:srgbClr val="6789B9"/>
              </a:buClr>
              <a:buSzPct val="108108"/>
              <a:buChar char="•"/>
            </a:pPr>
            <a:r>
              <a:rPr b="1" lang="en-GB" sz="2400" u="sng">
                <a:solidFill>
                  <a:schemeClr val="dk1"/>
                </a:solidFill>
              </a:rPr>
              <a:t>Technische Kontrollen </a:t>
            </a:r>
            <a:r>
              <a:rPr lang="en-GB" sz="2400">
                <a:solidFill>
                  <a:schemeClr val="dk1"/>
                </a:solidFill>
              </a:rPr>
              <a:t>(physische Trennung des Personals von den Kunden (falls zutreffend), Alarmsysteme und Sicherheitsvorrichtungen, helle, effektive Beleuchtung und Panikknöpfe).</a:t>
            </a:r>
            <a:br>
              <a:rPr lang="en-GB" sz="2400">
                <a:solidFill>
                  <a:schemeClr val="dk1"/>
                </a:solidFill>
              </a:rPr>
            </a:br>
            <a:r>
              <a:rPr lang="en-GB" sz="2400">
                <a:solidFill>
                  <a:schemeClr val="dk1"/>
                </a:solidFill>
              </a:rPr>
              <a:t> </a:t>
            </a:r>
            <a:endParaRPr>
              <a:solidFill>
                <a:schemeClr val="dk1"/>
              </a:solidFill>
            </a:endParaRPr>
          </a:p>
          <a:p>
            <a:pPr indent="-228600" lvl="0" marL="228600" rtl="0" algn="l">
              <a:lnSpc>
                <a:spcPct val="100000"/>
              </a:lnSpc>
              <a:spcBef>
                <a:spcPts val="1000"/>
              </a:spcBef>
              <a:spcAft>
                <a:spcPts val="0"/>
              </a:spcAft>
              <a:buClr>
                <a:srgbClr val="6789B9"/>
              </a:buClr>
              <a:buSzPct val="108108"/>
              <a:buChar char="•"/>
            </a:pPr>
            <a:r>
              <a:rPr b="1" lang="en-GB" sz="2400" u="sng">
                <a:solidFill>
                  <a:schemeClr val="dk1"/>
                </a:solidFill>
              </a:rPr>
              <a:t>Verwaltungs- und Arbeitskontrollen </a:t>
            </a:r>
            <a:r>
              <a:rPr lang="en-GB" sz="2400">
                <a:solidFill>
                  <a:schemeClr val="dk1"/>
                </a:solidFill>
              </a:rPr>
              <a:t>(eindeutige Erklärung, dass Gewalt nicht erlaubt oder toleriert wird, Meldung von Vorfällen, Kontaktaufnahme mit der örtlichen Polizei). </a:t>
            </a:r>
            <a:br>
              <a:rPr lang="en-GB" sz="2400">
                <a:solidFill>
                  <a:schemeClr val="dk1"/>
                </a:solidFill>
              </a:rPr>
            </a:br>
            <a:endParaRPr>
              <a:solidFill>
                <a:schemeClr val="dk1"/>
              </a:solidFill>
            </a:endParaRPr>
          </a:p>
          <a:p>
            <a:pPr indent="-228600" lvl="0" marL="228600" rtl="0" algn="l">
              <a:lnSpc>
                <a:spcPct val="100000"/>
              </a:lnSpc>
              <a:spcBef>
                <a:spcPts val="1000"/>
              </a:spcBef>
              <a:spcAft>
                <a:spcPts val="0"/>
              </a:spcAft>
              <a:buClr>
                <a:srgbClr val="6789B9"/>
              </a:buClr>
              <a:buSzPct val="108108"/>
              <a:buChar char="•"/>
            </a:pPr>
            <a:r>
              <a:rPr b="1" lang="en-GB" sz="2400" u="sng">
                <a:solidFill>
                  <a:schemeClr val="dk1"/>
                </a:solidFill>
              </a:rPr>
              <a:t> Schulung des Personals </a:t>
            </a:r>
            <a:r>
              <a:rPr lang="en-GB" sz="2400">
                <a:solidFill>
                  <a:schemeClr val="dk1"/>
                </a:solidFill>
              </a:rPr>
              <a:t>(Meldung von Übergriffen oder Drohungen an den Vorgesetzten, Einsatz von entsprechend geschultem Sicherheitspersonal für den Umgang mit aggressivem Verhalten). </a:t>
            </a:r>
            <a:endParaRPr>
              <a:solidFill>
                <a:schemeClr val="dk1"/>
              </a:solidFill>
            </a:endParaRPr>
          </a:p>
          <a:p>
            <a:pPr indent="-76200" lvl="0" marL="228600" rtl="0" algn="l">
              <a:lnSpc>
                <a:spcPct val="90000"/>
              </a:lnSpc>
              <a:spcBef>
                <a:spcPts val="1000"/>
              </a:spcBef>
              <a:spcAft>
                <a:spcPts val="0"/>
              </a:spcAft>
              <a:buClr>
                <a:schemeClr val="dk1"/>
              </a:buClr>
              <a:buSzPct val="108108"/>
              <a:buNone/>
            </a:pPr>
            <a:r>
              <a:t/>
            </a:r>
            <a:endParaRPr sz="2400">
              <a:solidFill>
                <a:srgbClr val="6789B9"/>
              </a:solidFill>
            </a:endParaRPr>
          </a:p>
        </p:txBody>
      </p:sp>
      <p:sp>
        <p:nvSpPr>
          <p:cNvPr id="217" name="Google Shape;21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descr="Text&#10;&#10;Description automatically generated" id="218" name="Google Shape;218;p13"/>
          <p:cNvPicPr preferRelativeResize="0"/>
          <p:nvPr/>
        </p:nvPicPr>
        <p:blipFill rotWithShape="1">
          <a:blip r:embed="rId3">
            <a:alphaModFix amt="50000"/>
          </a:blip>
          <a:srcRect b="0" l="0" r="0" t="0"/>
          <a:stretch/>
        </p:blipFill>
        <p:spPr>
          <a:xfrm>
            <a:off x="9613900" y="5879726"/>
            <a:ext cx="2578100" cy="94958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lang="en-GB" sz="4000">
                <a:solidFill>
                  <a:srgbClr val="6789B9"/>
                </a:solidFill>
              </a:rPr>
              <a:t>Tertiäre Prävention </a:t>
            </a:r>
            <a:endParaRPr sz="4000">
              <a:solidFill>
                <a:srgbClr val="6789B9"/>
              </a:solidFill>
            </a:endParaRPr>
          </a:p>
        </p:txBody>
      </p:sp>
      <p:sp>
        <p:nvSpPr>
          <p:cNvPr id="225" name="Google Shape;225;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rgbClr val="6789B9"/>
              </a:buClr>
              <a:buSzPct val="108108"/>
              <a:buNone/>
            </a:pPr>
            <a:r>
              <a:rPr lang="en-GB" sz="3200">
                <a:solidFill>
                  <a:schemeClr val="dk1"/>
                </a:solidFill>
              </a:rPr>
              <a:t>Sprechen Sie das Personal an, wenn ein Vorfall eingetreten ist: </a:t>
            </a:r>
            <a:endParaRPr>
              <a:solidFill>
                <a:schemeClr val="dk1"/>
              </a:solidFill>
            </a:endParaRPr>
          </a:p>
          <a:p>
            <a:pPr indent="-228600" lvl="0" marL="228600" rtl="0" algn="l">
              <a:lnSpc>
                <a:spcPct val="100000"/>
              </a:lnSpc>
              <a:spcBef>
                <a:spcPts val="1000"/>
              </a:spcBef>
              <a:spcAft>
                <a:spcPts val="0"/>
              </a:spcAft>
              <a:buClr>
                <a:srgbClr val="6789B9"/>
              </a:buClr>
              <a:buSzPct val="108108"/>
              <a:buChar char="•"/>
            </a:pPr>
            <a:r>
              <a:rPr lang="en-GB" sz="2400">
                <a:solidFill>
                  <a:schemeClr val="dk1"/>
                </a:solidFill>
              </a:rPr>
              <a:t>Untersuchungen im Anschluss an die Gewalt am Arbeitsplatz (Sicherheitspersonal, geschädigte(r) Arbeitnehmer und Vorgesetzte(r)). </a:t>
            </a:r>
            <a:endParaRPr>
              <a:solidFill>
                <a:schemeClr val="dk1"/>
              </a:solidFill>
            </a:endParaRPr>
          </a:p>
          <a:p>
            <a:pPr indent="-228600" lvl="0" marL="228600" rtl="0" algn="l">
              <a:lnSpc>
                <a:spcPct val="100000"/>
              </a:lnSpc>
              <a:spcBef>
                <a:spcPts val="1000"/>
              </a:spcBef>
              <a:spcAft>
                <a:spcPts val="0"/>
              </a:spcAft>
              <a:buClr>
                <a:srgbClr val="6789B9"/>
              </a:buClr>
              <a:buSzPct val="108108"/>
              <a:buChar char="•"/>
            </a:pPr>
            <a:r>
              <a:rPr lang="en-GB" sz="2400">
                <a:solidFill>
                  <a:schemeClr val="dk1"/>
                </a:solidFill>
              </a:rPr>
              <a:t>Überwachung von Vorfallstrends, Einleitung von Abhilfemaßnahmen und Anpassung der Präventionsmaßnahmen. </a:t>
            </a:r>
            <a:endParaRPr>
              <a:solidFill>
                <a:schemeClr val="dk1"/>
              </a:solidFill>
            </a:endParaRPr>
          </a:p>
          <a:p>
            <a:pPr indent="-228600" lvl="0" marL="228600" rtl="0" algn="l">
              <a:lnSpc>
                <a:spcPct val="100000"/>
              </a:lnSpc>
              <a:spcBef>
                <a:spcPts val="1000"/>
              </a:spcBef>
              <a:spcAft>
                <a:spcPts val="0"/>
              </a:spcAft>
              <a:buClr>
                <a:srgbClr val="6789B9"/>
              </a:buClr>
              <a:buSzPct val="108108"/>
              <a:buChar char="•"/>
            </a:pPr>
            <a:r>
              <a:rPr lang="en-GB" sz="2400">
                <a:solidFill>
                  <a:schemeClr val="dk1"/>
                </a:solidFill>
              </a:rPr>
              <a:t>Gesundheitsversorgung und Hilfsprogramm für geschädigte Arbeitnehmer und ihre Familien. </a:t>
            </a:r>
            <a:endParaRPr>
              <a:solidFill>
                <a:schemeClr val="dk1"/>
              </a:solidFill>
            </a:endParaRPr>
          </a:p>
          <a:p>
            <a:pPr indent="-228600" lvl="0" marL="228600" rtl="0" algn="l">
              <a:lnSpc>
                <a:spcPct val="100000"/>
              </a:lnSpc>
              <a:spcBef>
                <a:spcPts val="1000"/>
              </a:spcBef>
              <a:spcAft>
                <a:spcPts val="0"/>
              </a:spcAft>
              <a:buClr>
                <a:srgbClr val="6789B9"/>
              </a:buClr>
              <a:buSzPct val="108108"/>
              <a:buChar char="•"/>
            </a:pPr>
            <a:r>
              <a:rPr lang="en-GB" sz="2400">
                <a:solidFill>
                  <a:schemeClr val="dk1"/>
                </a:solidFill>
              </a:rPr>
              <a:t>Melden Sie gewalttätige Vorfälle umgehend der örtlichen Polizei oder den Behörden. </a:t>
            </a:r>
            <a:endParaRPr>
              <a:solidFill>
                <a:schemeClr val="dk1"/>
              </a:solidFill>
            </a:endParaRPr>
          </a:p>
          <a:p>
            <a:pPr indent="-228600" lvl="0" marL="228600" rtl="0" algn="l">
              <a:lnSpc>
                <a:spcPct val="100000"/>
              </a:lnSpc>
              <a:spcBef>
                <a:spcPts val="1000"/>
              </a:spcBef>
              <a:spcAft>
                <a:spcPts val="0"/>
              </a:spcAft>
              <a:buClr>
                <a:srgbClr val="6789B9"/>
              </a:buClr>
              <a:buSzPct val="108108"/>
              <a:buChar char="•"/>
            </a:pPr>
            <a:r>
              <a:rPr lang="en-GB" sz="2400">
                <a:solidFill>
                  <a:schemeClr val="dk1"/>
                </a:solidFill>
              </a:rPr>
              <a:t>Bereitstellung von Rechtsberatung.</a:t>
            </a:r>
            <a:endParaRPr>
              <a:solidFill>
                <a:schemeClr val="dk1"/>
              </a:solidFill>
            </a:endParaRPr>
          </a:p>
          <a:p>
            <a:pPr indent="-228600" lvl="0" marL="228600" rtl="0" algn="l">
              <a:lnSpc>
                <a:spcPct val="100000"/>
              </a:lnSpc>
              <a:spcBef>
                <a:spcPts val="1000"/>
              </a:spcBef>
              <a:spcAft>
                <a:spcPts val="0"/>
              </a:spcAft>
              <a:buClr>
                <a:srgbClr val="6789B9"/>
              </a:buClr>
              <a:buSzPct val="108108"/>
              <a:buChar char="•"/>
            </a:pPr>
            <a:r>
              <a:rPr lang="en-GB" sz="2400">
                <a:solidFill>
                  <a:schemeClr val="dk1"/>
                </a:solidFill>
              </a:rPr>
              <a:t>Bearbeitung von Schadenersatzansprüchen von Arbeitnehmern. </a:t>
            </a:r>
            <a:endParaRPr>
              <a:solidFill>
                <a:schemeClr val="dk1"/>
              </a:solidFill>
            </a:endParaRPr>
          </a:p>
          <a:p>
            <a:pPr indent="-50800" lvl="0" marL="228600" rtl="0" algn="l">
              <a:lnSpc>
                <a:spcPct val="90000"/>
              </a:lnSpc>
              <a:spcBef>
                <a:spcPts val="1000"/>
              </a:spcBef>
              <a:spcAft>
                <a:spcPts val="0"/>
              </a:spcAft>
              <a:buClr>
                <a:schemeClr val="dk1"/>
              </a:buClr>
              <a:buSzPct val="108108"/>
              <a:buNone/>
            </a:pPr>
            <a:r>
              <a:t/>
            </a:r>
            <a:endParaRPr>
              <a:solidFill>
                <a:srgbClr val="6789B9"/>
              </a:solidFill>
            </a:endParaRPr>
          </a:p>
        </p:txBody>
      </p:sp>
      <p:sp>
        <p:nvSpPr>
          <p:cNvPr id="226" name="Google Shape;22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descr="Text&#10;&#10;Description automatically generated" id="227" name="Google Shape;227;p14"/>
          <p:cNvPicPr preferRelativeResize="0"/>
          <p:nvPr/>
        </p:nvPicPr>
        <p:blipFill rotWithShape="1">
          <a:blip r:embed="rId3">
            <a:alphaModFix amt="50000"/>
          </a:blip>
          <a:srcRect b="0" l="0" r="0" t="0"/>
          <a:stretch/>
        </p:blipFill>
        <p:spPr>
          <a:xfrm>
            <a:off x="9613900" y="5879726"/>
            <a:ext cx="2578100" cy="94958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5"/>
          <p:cNvSpPr txBox="1"/>
          <p:nvPr>
            <p:ph type="title"/>
          </p:nvPr>
        </p:nvSpPr>
        <p:spPr>
          <a:xfrm>
            <a:off x="838200" y="66048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lang="en-GB" sz="4000">
                <a:solidFill>
                  <a:srgbClr val="6789B9"/>
                </a:solidFill>
              </a:rPr>
              <a:t>Schlussfolgerunge</a:t>
            </a:r>
            <a:r>
              <a:rPr b="1" lang="en-GB" sz="4000">
                <a:solidFill>
                  <a:srgbClr val="6789B9"/>
                </a:solidFill>
              </a:rPr>
              <a:t>n </a:t>
            </a:r>
            <a:br>
              <a:rPr lang="en-GB" sz="4000">
                <a:solidFill>
                  <a:srgbClr val="6789B9"/>
                </a:solidFill>
              </a:rPr>
            </a:br>
            <a:endParaRPr sz="4000">
              <a:solidFill>
                <a:srgbClr val="6789B9"/>
              </a:solidFill>
            </a:endParaRPr>
          </a:p>
        </p:txBody>
      </p:sp>
      <p:sp>
        <p:nvSpPr>
          <p:cNvPr id="234" name="Google Shape;234;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a:bodyPr>
          <a:lstStyle/>
          <a:p>
            <a:pPr indent="-457200" lvl="0" marL="457200" rtl="0" algn="l">
              <a:lnSpc>
                <a:spcPct val="150000"/>
              </a:lnSpc>
              <a:spcBef>
                <a:spcPts val="0"/>
              </a:spcBef>
              <a:spcAft>
                <a:spcPts val="0"/>
              </a:spcAft>
              <a:buClr>
                <a:srgbClr val="6789B9"/>
              </a:buClr>
              <a:buSzPct val="108108"/>
              <a:buFont typeface="Noto Sans Symbols"/>
              <a:buChar char="✔"/>
            </a:pPr>
            <a:r>
              <a:rPr lang="en-GB" sz="3200">
                <a:solidFill>
                  <a:schemeClr val="dk1"/>
                </a:solidFill>
              </a:rPr>
              <a:t>Gewalt am Arbeitsplatz muss angemessen gemessen werden</a:t>
            </a:r>
            <a:endParaRPr>
              <a:solidFill>
                <a:schemeClr val="dk1"/>
              </a:solidFill>
            </a:endParaRPr>
          </a:p>
          <a:p>
            <a:pPr indent="-457200" lvl="0" marL="457200" rtl="0" algn="l">
              <a:lnSpc>
                <a:spcPct val="150000"/>
              </a:lnSpc>
              <a:spcBef>
                <a:spcPts val="1000"/>
              </a:spcBef>
              <a:spcAft>
                <a:spcPts val="0"/>
              </a:spcAft>
              <a:buClr>
                <a:srgbClr val="6789B9"/>
              </a:buClr>
              <a:buSzPct val="108108"/>
              <a:buFont typeface="Noto Sans Symbols"/>
              <a:buChar char="✔"/>
            </a:pPr>
            <a:r>
              <a:rPr lang="en-GB" sz="3200">
                <a:solidFill>
                  <a:schemeClr val="dk1"/>
                </a:solidFill>
              </a:rPr>
              <a:t>Das Engagement des Personals ist für die Bewältigung des Problems unerlässlich. </a:t>
            </a:r>
            <a:endParaRPr>
              <a:solidFill>
                <a:schemeClr val="dk1"/>
              </a:solidFill>
            </a:endParaRPr>
          </a:p>
          <a:p>
            <a:pPr indent="-457200" lvl="0" marL="457200" rtl="0" algn="l">
              <a:lnSpc>
                <a:spcPct val="150000"/>
              </a:lnSpc>
              <a:spcBef>
                <a:spcPts val="1000"/>
              </a:spcBef>
              <a:spcAft>
                <a:spcPts val="0"/>
              </a:spcAft>
              <a:buClr>
                <a:srgbClr val="6789B9"/>
              </a:buClr>
              <a:buSzPct val="108108"/>
              <a:buFont typeface="Noto Sans Symbols"/>
              <a:buChar char="✔"/>
            </a:pPr>
            <a:r>
              <a:rPr lang="en-GB" sz="3200">
                <a:solidFill>
                  <a:schemeClr val="dk1"/>
                </a:solidFill>
              </a:rPr>
              <a:t>Zur Prüfung der Ergebnisse sind Berichtsmechanismen erforderlich. </a:t>
            </a:r>
            <a:endParaRPr>
              <a:solidFill>
                <a:schemeClr val="dk1"/>
              </a:solidFill>
            </a:endParaRPr>
          </a:p>
          <a:p>
            <a:pPr indent="-25400" lvl="0" marL="228600" rtl="0" algn="l">
              <a:lnSpc>
                <a:spcPct val="150000"/>
              </a:lnSpc>
              <a:spcBef>
                <a:spcPts val="1000"/>
              </a:spcBef>
              <a:spcAft>
                <a:spcPts val="0"/>
              </a:spcAft>
              <a:buClr>
                <a:schemeClr val="dk1"/>
              </a:buClr>
              <a:buSzPct val="108108"/>
              <a:buNone/>
            </a:pPr>
            <a:r>
              <a:t/>
            </a:r>
            <a:endParaRPr sz="3200">
              <a:solidFill>
                <a:srgbClr val="6789B9"/>
              </a:solidFill>
            </a:endParaRPr>
          </a:p>
        </p:txBody>
      </p:sp>
      <p:sp>
        <p:nvSpPr>
          <p:cNvPr id="235" name="Google Shape;23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descr="Text&#10;&#10;Description automatically generated" id="236" name="Google Shape;236;p15"/>
          <p:cNvPicPr preferRelativeResize="0"/>
          <p:nvPr/>
        </p:nvPicPr>
        <p:blipFill rotWithShape="1">
          <a:blip r:embed="rId3">
            <a:alphaModFix amt="50000"/>
          </a:blip>
          <a:srcRect b="0" l="0" r="0" t="0"/>
          <a:stretch/>
        </p:blipFill>
        <p:spPr>
          <a:xfrm>
            <a:off x="9613900" y="5879726"/>
            <a:ext cx="2578100" cy="94958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pic>
        <p:nvPicPr>
          <p:cNvPr descr="Ein Bild, das Text enthält.&#10;&#10;Automatisch generierte Beschreibung" id="242" name="Google Shape;242;p16"/>
          <p:cNvPicPr preferRelativeResize="0"/>
          <p:nvPr>
            <p:ph idx="1" type="body"/>
          </p:nvPr>
        </p:nvPicPr>
        <p:blipFill rotWithShape="1">
          <a:blip r:embed="rId3">
            <a:alphaModFix/>
          </a:blip>
          <a:srcRect b="15730" l="0" r="0" t="0"/>
          <a:stretch/>
        </p:blipFill>
        <p:spPr>
          <a:xfrm>
            <a:off x="20" y="10"/>
            <a:ext cx="12191980" cy="6857990"/>
          </a:xfrm>
          <a:prstGeom prst="rect">
            <a:avLst/>
          </a:prstGeom>
          <a:noFill/>
          <a:ln>
            <a:noFill/>
          </a:ln>
        </p:spPr>
      </p:pic>
      <p:sp>
        <p:nvSpPr>
          <p:cNvPr id="243" name="Google Shape;243;p16"/>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44" name="Google Shape;244;p16"/>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GB"/>
              <a:t>THEMA 3</a:t>
            </a:r>
            <a:endParaRPr/>
          </a:p>
        </p:txBody>
      </p:sp>
      <p:sp>
        <p:nvSpPr>
          <p:cNvPr id="245" name="Google Shape;245;p16"/>
          <p:cNvSpPr txBox="1"/>
          <p:nvPr>
            <p:ph idx="2" type="body"/>
          </p:nvPr>
        </p:nvSpPr>
        <p:spPr>
          <a:xfrm>
            <a:off x="7782910" y="5242675"/>
            <a:ext cx="4330262" cy="6832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GB" sz="2400"/>
              <a:t>Führungskompetenzen</a:t>
            </a:r>
            <a:endParaRPr/>
          </a:p>
        </p:txBody>
      </p:sp>
      <p:cxnSp>
        <p:nvCxnSpPr>
          <p:cNvPr id="246" name="Google Shape;246;p16"/>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44"/>
                                        </p:tgtEl>
                                        <p:attrNameLst>
                                          <p:attrName>style.visibility</p:attrName>
                                        </p:attrNameLst>
                                      </p:cBhvr>
                                      <p:to>
                                        <p:strVal val="visible"/>
                                      </p:to>
                                    </p:set>
                                    <p:animEffect filter="fade" transition="in">
                                      <p:cBhvr>
                                        <p:cTn dur="7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lang="en-GB">
                <a:solidFill>
                  <a:srgbClr val="6789B9"/>
                </a:solidFill>
              </a:rPr>
              <a:t>Teil 3:</a:t>
            </a:r>
            <a:endParaRPr sz="4800"/>
          </a:p>
        </p:txBody>
      </p:sp>
      <p:sp>
        <p:nvSpPr>
          <p:cNvPr id="253" name="Google Shape;253;p17"/>
          <p:cNvSpPr txBox="1"/>
          <p:nvPr>
            <p:ph idx="1" type="body"/>
          </p:nvPr>
        </p:nvSpPr>
        <p:spPr>
          <a:xfrm>
            <a:off x="838200" y="2048131"/>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6789B9"/>
              </a:buClr>
              <a:buSzPts val="3200"/>
              <a:buChar char="•"/>
            </a:pPr>
            <a:r>
              <a:rPr lang="en-GB">
                <a:solidFill>
                  <a:schemeClr val="dk1"/>
                </a:solidFill>
              </a:rPr>
              <a:t>Thema: </a:t>
            </a:r>
            <a:endParaRPr>
              <a:solidFill>
                <a:schemeClr val="dk1"/>
              </a:solidFill>
            </a:endParaRPr>
          </a:p>
          <a:p>
            <a:pPr indent="-228600" lvl="0" marL="228600" rtl="0" algn="l">
              <a:lnSpc>
                <a:spcPct val="90000"/>
              </a:lnSpc>
              <a:spcBef>
                <a:spcPts val="1000"/>
              </a:spcBef>
              <a:spcAft>
                <a:spcPts val="0"/>
              </a:spcAft>
              <a:buClr>
                <a:srgbClr val="6789B9"/>
              </a:buClr>
              <a:buSzPts val="3200"/>
              <a:buChar char="•"/>
            </a:pPr>
            <a:r>
              <a:rPr lang="en-GB">
                <a:solidFill>
                  <a:schemeClr val="dk1"/>
                </a:solidFill>
              </a:rPr>
              <a:t>Relevante Führungskompetenzen im Zusammenhang mit beruflicher Gewalt</a:t>
            </a:r>
            <a:endParaRPr>
              <a:solidFill>
                <a:schemeClr val="dk1"/>
              </a:solidFill>
            </a:endParaRPr>
          </a:p>
          <a:p>
            <a:pPr indent="-25400" lvl="0" marL="228600" rtl="0" algn="l">
              <a:lnSpc>
                <a:spcPct val="90000"/>
              </a:lnSpc>
              <a:spcBef>
                <a:spcPts val="1000"/>
              </a:spcBef>
              <a:spcAft>
                <a:spcPts val="0"/>
              </a:spcAft>
              <a:buClr>
                <a:schemeClr val="dk1"/>
              </a:buClr>
              <a:buSzPts val="3200"/>
              <a:buNone/>
            </a:pPr>
            <a:r>
              <a:t/>
            </a:r>
            <a:endParaRPr>
              <a:solidFill>
                <a:srgbClr val="6789B9"/>
              </a:solidFill>
            </a:endParaRPr>
          </a:p>
        </p:txBody>
      </p:sp>
      <p:sp>
        <p:nvSpPr>
          <p:cNvPr id="254" name="Google Shape;254;p17"/>
          <p:cNvSpPr txBox="1"/>
          <p:nvPr>
            <p:ph idx="2" type="body"/>
          </p:nvPr>
        </p:nvSpPr>
        <p:spPr>
          <a:xfrm>
            <a:off x="6172200" y="2048131"/>
            <a:ext cx="5181600" cy="2358917"/>
          </a:xfrm>
          <a:prstGeom prst="rect">
            <a:avLst/>
          </a:prstGeom>
          <a:gradFill>
            <a:gsLst>
              <a:gs pos="0">
                <a:srgbClr val="A2B7DF"/>
              </a:gs>
              <a:gs pos="50000">
                <a:srgbClr val="C6D1E9"/>
              </a:gs>
              <a:gs pos="100000">
                <a:srgbClr val="E2E9F4"/>
              </a:gs>
            </a:gsLst>
            <a:lin ang="2700000" scaled="0"/>
          </a:grad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200"/>
              <a:buChar char="•"/>
            </a:pPr>
            <a:r>
              <a:rPr lang="en-GB" u="sng"/>
              <a:t>Lernergebnis:</a:t>
            </a:r>
            <a:endParaRPr/>
          </a:p>
          <a:p>
            <a:pPr indent="-228600" lvl="0" marL="228600" rtl="0" algn="l">
              <a:lnSpc>
                <a:spcPct val="90000"/>
              </a:lnSpc>
              <a:spcBef>
                <a:spcPts val="1000"/>
              </a:spcBef>
              <a:spcAft>
                <a:spcPts val="0"/>
              </a:spcAft>
              <a:buClr>
                <a:schemeClr val="dk1"/>
              </a:buClr>
              <a:buSzPts val="3200"/>
              <a:buChar char="•"/>
            </a:pPr>
            <a:r>
              <a:rPr lang="en-GB"/>
              <a:t>Anwendung der erforderlichen Führungsqualitäten im Zusammenhang mit Gewalt am Arbeitsplatz.</a:t>
            </a:r>
            <a:endParaRPr/>
          </a:p>
          <a:p>
            <a:pPr indent="-25400" lvl="0" marL="228600" rtl="0" algn="l">
              <a:lnSpc>
                <a:spcPct val="90000"/>
              </a:lnSpc>
              <a:spcBef>
                <a:spcPts val="1000"/>
              </a:spcBef>
              <a:spcAft>
                <a:spcPts val="0"/>
              </a:spcAft>
              <a:buClr>
                <a:schemeClr val="dk1"/>
              </a:buClr>
              <a:buSzPts val="3200"/>
              <a:buNone/>
            </a:pPr>
            <a:r>
              <a:t/>
            </a:r>
            <a:endParaRPr/>
          </a:p>
        </p:txBody>
      </p:sp>
      <p:sp>
        <p:nvSpPr>
          <p:cNvPr id="255" name="Google Shape;25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descr="Text&#10;&#10;Description automatically generated" id="256" name="Google Shape;256;p17"/>
          <p:cNvPicPr preferRelativeResize="0"/>
          <p:nvPr/>
        </p:nvPicPr>
        <p:blipFill rotWithShape="1">
          <a:blip r:embed="rId3">
            <a:alphaModFix amt="50000"/>
          </a:blip>
          <a:srcRect b="0" l="0" r="0" t="0"/>
          <a:stretch/>
        </p:blipFill>
        <p:spPr>
          <a:xfrm>
            <a:off x="9613900" y="5879726"/>
            <a:ext cx="2578100" cy="94958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8"/>
          <p:cNvSpPr txBox="1"/>
          <p:nvPr>
            <p:ph type="title"/>
          </p:nvPr>
        </p:nvSpPr>
        <p:spPr>
          <a:xfrm>
            <a:off x="838200" y="388337"/>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lang="en-GB" sz="4000">
                <a:solidFill>
                  <a:srgbClr val="6789B9"/>
                </a:solidFill>
              </a:rPr>
              <a:t>Führungskompetenzen im Kontext von Gewalt am Arbeitsplatz</a:t>
            </a:r>
            <a:endParaRPr b="1" sz="4000">
              <a:solidFill>
                <a:srgbClr val="6789B9"/>
              </a:solidFill>
            </a:endParaRPr>
          </a:p>
        </p:txBody>
      </p:sp>
      <p:sp>
        <p:nvSpPr>
          <p:cNvPr id="263" name="Google Shape;263;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3200"/>
              <a:buNone/>
            </a:pPr>
            <a:r>
              <a:rPr lang="en-GB" sz="3200">
                <a:solidFill>
                  <a:schemeClr val="dk1"/>
                </a:solidFill>
              </a:rPr>
              <a:t>Die Aktionspläne zur Verhütung von Gewalt am Arbeitsplatz umfassen fünf (5) Schwerpunktbereiche: </a:t>
            </a:r>
            <a:endParaRPr>
              <a:solidFill>
                <a:schemeClr val="dk1"/>
              </a:solidFill>
            </a:endParaRPr>
          </a:p>
          <a:p>
            <a:pPr indent="-228600" lvl="0" marL="228600" rtl="0" algn="l">
              <a:lnSpc>
                <a:spcPct val="90000"/>
              </a:lnSpc>
              <a:spcBef>
                <a:spcPts val="1000"/>
              </a:spcBef>
              <a:spcAft>
                <a:spcPts val="0"/>
              </a:spcAft>
              <a:buClr>
                <a:srgbClr val="6789B9"/>
              </a:buClr>
              <a:buSzPts val="2400"/>
              <a:buChar char="•"/>
            </a:pPr>
            <a:r>
              <a:rPr b="1" lang="en-GB" sz="2400">
                <a:solidFill>
                  <a:schemeClr val="dk1"/>
                </a:solidFill>
              </a:rPr>
              <a:t>Unterstützung durch die Führung und Beteiligung der Mitarbeiter</a:t>
            </a:r>
            <a:endParaRPr>
              <a:solidFill>
                <a:schemeClr val="dk1"/>
              </a:solidFill>
            </a:endParaRPr>
          </a:p>
          <a:p>
            <a:pPr indent="-228600" lvl="0" marL="228600" rtl="0" algn="l">
              <a:lnSpc>
                <a:spcPct val="90000"/>
              </a:lnSpc>
              <a:spcBef>
                <a:spcPts val="1000"/>
              </a:spcBef>
              <a:spcAft>
                <a:spcPts val="0"/>
              </a:spcAft>
              <a:buClr>
                <a:srgbClr val="6789B9"/>
              </a:buClr>
              <a:buSzPts val="2400"/>
              <a:buChar char="•"/>
            </a:pPr>
            <a:r>
              <a:rPr b="1" lang="en-GB" sz="2400">
                <a:solidFill>
                  <a:schemeClr val="dk1"/>
                </a:solidFill>
              </a:rPr>
              <a:t>Gefahrenermittlung und Risikobewertung</a:t>
            </a:r>
            <a:endParaRPr>
              <a:solidFill>
                <a:schemeClr val="dk1"/>
              </a:solidFill>
            </a:endParaRPr>
          </a:p>
          <a:p>
            <a:pPr indent="-228600" lvl="0" marL="228600" rtl="0" algn="l">
              <a:lnSpc>
                <a:spcPct val="90000"/>
              </a:lnSpc>
              <a:spcBef>
                <a:spcPts val="1000"/>
              </a:spcBef>
              <a:spcAft>
                <a:spcPts val="0"/>
              </a:spcAft>
              <a:buClr>
                <a:srgbClr val="6789B9"/>
              </a:buClr>
              <a:buSzPts val="2400"/>
              <a:buChar char="•"/>
            </a:pPr>
            <a:r>
              <a:rPr b="1" lang="en-GB" sz="2400">
                <a:solidFill>
                  <a:schemeClr val="dk1"/>
                </a:solidFill>
              </a:rPr>
              <a:t>Risikominderung, Gefahrenvermeidung und Kontrollen</a:t>
            </a:r>
            <a:endParaRPr>
              <a:solidFill>
                <a:schemeClr val="dk1"/>
              </a:solidFill>
            </a:endParaRPr>
          </a:p>
          <a:p>
            <a:pPr indent="-228600" lvl="0" marL="228600" rtl="0" algn="l">
              <a:lnSpc>
                <a:spcPct val="90000"/>
              </a:lnSpc>
              <a:spcBef>
                <a:spcPts val="1000"/>
              </a:spcBef>
              <a:spcAft>
                <a:spcPts val="0"/>
              </a:spcAft>
              <a:buClr>
                <a:srgbClr val="6789B9"/>
              </a:buClr>
              <a:buSzPts val="2400"/>
              <a:buChar char="•"/>
            </a:pPr>
            <a:r>
              <a:rPr b="1" lang="en-GB" sz="2400">
                <a:solidFill>
                  <a:schemeClr val="dk1"/>
                </a:solidFill>
              </a:rPr>
              <a:t>Bildung und Ausbildung</a:t>
            </a:r>
            <a:endParaRPr>
              <a:solidFill>
                <a:schemeClr val="dk1"/>
              </a:solidFill>
            </a:endParaRPr>
          </a:p>
          <a:p>
            <a:pPr indent="-228600" lvl="0" marL="228600" rtl="0" algn="l">
              <a:lnSpc>
                <a:spcPct val="90000"/>
              </a:lnSpc>
              <a:spcBef>
                <a:spcPts val="1000"/>
              </a:spcBef>
              <a:spcAft>
                <a:spcPts val="0"/>
              </a:spcAft>
              <a:buClr>
                <a:srgbClr val="6789B9"/>
              </a:buClr>
              <a:buSzPts val="2400"/>
              <a:buChar char="•"/>
            </a:pPr>
            <a:r>
              <a:rPr b="1" lang="en-GB" sz="2400">
                <a:solidFill>
                  <a:schemeClr val="dk1"/>
                </a:solidFill>
              </a:rPr>
              <a:t>Leistungsberichte (KPIs) und Bewertung</a:t>
            </a:r>
            <a:endParaRPr sz="2400">
              <a:solidFill>
                <a:schemeClr val="dk1"/>
              </a:solidFill>
            </a:endParaRPr>
          </a:p>
        </p:txBody>
      </p:sp>
      <p:sp>
        <p:nvSpPr>
          <p:cNvPr id="264" name="Google Shape;26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265" name="Google Shape;265;p18"/>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descr="Text&#10;&#10;Description automatically generated" id="266" name="Google Shape;266;p18"/>
          <p:cNvPicPr preferRelativeResize="0"/>
          <p:nvPr/>
        </p:nvPicPr>
        <p:blipFill rotWithShape="1">
          <a:blip r:embed="rId3">
            <a:alphaModFix amt="50000"/>
          </a:blip>
          <a:srcRect b="0" l="0" r="0" t="0"/>
          <a:stretch/>
        </p:blipFill>
        <p:spPr>
          <a:xfrm>
            <a:off x="9613900" y="5879726"/>
            <a:ext cx="2578100" cy="94958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6789B9"/>
              </a:buClr>
              <a:buSzPts val="3200"/>
              <a:buChar char="•"/>
            </a:pPr>
            <a:r>
              <a:rPr b="1" lang="en-GB">
                <a:solidFill>
                  <a:schemeClr val="dk1"/>
                </a:solidFill>
              </a:rPr>
              <a:t>Unterstützung von Führungskräften und Beteiligung der Arbeitnehmer</a:t>
            </a:r>
            <a:r>
              <a:rPr lang="en-GB">
                <a:solidFill>
                  <a:schemeClr val="dk1"/>
                </a:solidFill>
              </a:rPr>
              <a:t>: </a:t>
            </a:r>
            <a:endParaRPr>
              <a:solidFill>
                <a:schemeClr val="dk1"/>
              </a:solidFill>
            </a:endParaRPr>
          </a:p>
          <a:p>
            <a:pPr indent="0" lvl="0" marL="0" rtl="0" algn="l">
              <a:lnSpc>
                <a:spcPct val="150000"/>
              </a:lnSpc>
              <a:spcBef>
                <a:spcPts val="1000"/>
              </a:spcBef>
              <a:spcAft>
                <a:spcPts val="0"/>
              </a:spcAft>
              <a:buClr>
                <a:srgbClr val="6789B9"/>
              </a:buClr>
              <a:buSzPts val="3200"/>
              <a:buNone/>
            </a:pPr>
            <a:r>
              <a:rPr lang="en-GB" sz="2400">
                <a:solidFill>
                  <a:schemeClr val="dk1"/>
                </a:solidFill>
              </a:rPr>
              <a:t>Das Engagement für die Gewaltprävention motiviert Mitarbeiter und Arbeitgeber, sich an der Umsetzung von Präventionsprogrammen zu beteiligen und ihnen Priorität einzuräumen. </a:t>
            </a:r>
            <a:endParaRPr sz="2400">
              <a:solidFill>
                <a:schemeClr val="dk1"/>
              </a:solidFill>
            </a:endParaRPr>
          </a:p>
          <a:p>
            <a:pPr indent="-228600" lvl="0" marL="228600" rtl="0" algn="l">
              <a:lnSpc>
                <a:spcPct val="90000"/>
              </a:lnSpc>
              <a:spcBef>
                <a:spcPts val="1000"/>
              </a:spcBef>
              <a:spcAft>
                <a:spcPts val="0"/>
              </a:spcAft>
              <a:buClr>
                <a:srgbClr val="6789B9"/>
              </a:buClr>
              <a:buSzPts val="3200"/>
              <a:buChar char="•"/>
            </a:pPr>
            <a:r>
              <a:rPr b="1" lang="en-GB">
                <a:solidFill>
                  <a:schemeClr val="dk1"/>
                </a:solidFill>
              </a:rPr>
              <a:t>Gefahrenermittlung und Risikobewertung: </a:t>
            </a:r>
            <a:endParaRPr>
              <a:solidFill>
                <a:schemeClr val="dk1"/>
              </a:solidFill>
            </a:endParaRPr>
          </a:p>
          <a:p>
            <a:pPr indent="0" lvl="0" marL="0" rtl="0" algn="l">
              <a:lnSpc>
                <a:spcPct val="150000"/>
              </a:lnSpc>
              <a:spcBef>
                <a:spcPts val="1000"/>
              </a:spcBef>
              <a:spcAft>
                <a:spcPts val="0"/>
              </a:spcAft>
              <a:buClr>
                <a:srgbClr val="6789B9"/>
              </a:buClr>
              <a:buSzPts val="3200"/>
              <a:buNone/>
            </a:pPr>
            <a:r>
              <a:rPr lang="en-GB" sz="2400">
                <a:solidFill>
                  <a:schemeClr val="dk1"/>
                </a:solidFill>
              </a:rPr>
              <a:t>Die Gefährdungsbeurteilung identifiziert spezifische Risiken, erkennt potenzielle Risiken von Gewalt am Arbeitsplatz und kontrolliert sie. </a:t>
            </a:r>
            <a:endParaRPr sz="2400">
              <a:solidFill>
                <a:schemeClr val="dk1"/>
              </a:solidFill>
            </a:endParaRPr>
          </a:p>
        </p:txBody>
      </p:sp>
      <p:sp>
        <p:nvSpPr>
          <p:cNvPr id="273" name="Google Shape;27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274" name="Google Shape;274;p1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lang="en-GB" sz="4000">
                <a:solidFill>
                  <a:srgbClr val="6789B9"/>
                </a:solidFill>
              </a:rPr>
              <a:t>Führungskompetenzen im Kontext von Gewalt am Arbeitsplatz</a:t>
            </a:r>
            <a:endParaRPr b="1" sz="4000">
              <a:solidFill>
                <a:srgbClr val="6789B9"/>
              </a:solidFill>
            </a:endParaRPr>
          </a:p>
        </p:txBody>
      </p:sp>
      <p:pic>
        <p:nvPicPr>
          <p:cNvPr descr="Text&#10;&#10;Description automatically generated" id="275" name="Google Shape;275;p19"/>
          <p:cNvPicPr preferRelativeResize="0"/>
          <p:nvPr/>
        </p:nvPicPr>
        <p:blipFill rotWithShape="1">
          <a:blip r:embed="rId3">
            <a:alphaModFix amt="50000"/>
          </a:blip>
          <a:srcRect b="0" l="0" r="0" t="0"/>
          <a:stretch/>
        </p:blipFill>
        <p:spPr>
          <a:xfrm>
            <a:off x="9613900" y="5879726"/>
            <a:ext cx="2578100" cy="9495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grpSp>
        <p:nvGrpSpPr>
          <p:cNvPr id="98" name="Google Shape;98;p2"/>
          <p:cNvGrpSpPr/>
          <p:nvPr/>
        </p:nvGrpSpPr>
        <p:grpSpPr>
          <a:xfrm>
            <a:off x="838200" y="1825625"/>
            <a:ext cx="10515600" cy="4351337"/>
            <a:chOff x="0" y="0"/>
            <a:chExt cx="10515600" cy="4351337"/>
          </a:xfrm>
        </p:grpSpPr>
        <p:cxnSp>
          <p:nvCxnSpPr>
            <p:cNvPr id="99" name="Google Shape;99;p2"/>
            <p:cNvCxnSpPr/>
            <p:nvPr/>
          </p:nvCxnSpPr>
          <p:spPr>
            <a:xfrm>
              <a:off x="0" y="0"/>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0" name="Google Shape;100;p2"/>
            <p:cNvSpPr/>
            <p:nvPr/>
          </p:nvSpPr>
          <p:spPr>
            <a:xfrm>
              <a:off x="0" y="0"/>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
            <p:cNvSpPr txBox="1"/>
            <p:nvPr/>
          </p:nvSpPr>
          <p:spPr>
            <a:xfrm>
              <a:off x="0" y="0"/>
              <a:ext cx="10515600" cy="1087834"/>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rgbClr val="6789B9"/>
                </a:buClr>
                <a:buSzPts val="3200"/>
                <a:buFont typeface="Calibri"/>
                <a:buNone/>
              </a:pPr>
              <a:r>
                <a:rPr b="0" i="0" lang="en-GB" sz="2400" u="none" cap="none" strike="noStrike">
                  <a:solidFill>
                    <a:schemeClr val="dk1"/>
                  </a:solidFill>
                  <a:latin typeface="Calibri"/>
                  <a:ea typeface="Calibri"/>
                  <a:cs typeface="Calibri"/>
                  <a:sym typeface="Calibri"/>
                </a:rPr>
                <a:t>Lerneinheit 1: Unterscheidung zwischen Organisationsstruktur und -kultur</a:t>
              </a:r>
              <a:endParaRPr b="0" i="0" sz="2400" u="none" cap="none" strike="noStrike">
                <a:solidFill>
                  <a:schemeClr val="dk1"/>
                </a:solidFill>
                <a:latin typeface="Calibri"/>
                <a:ea typeface="Calibri"/>
                <a:cs typeface="Calibri"/>
                <a:sym typeface="Calibri"/>
              </a:endParaRPr>
            </a:p>
          </p:txBody>
        </p:sp>
        <p:cxnSp>
          <p:nvCxnSpPr>
            <p:cNvPr id="102" name="Google Shape;102;p2"/>
            <p:cNvCxnSpPr/>
            <p:nvPr/>
          </p:nvCxnSpPr>
          <p:spPr>
            <a:xfrm>
              <a:off x="0" y="1087834"/>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3" name="Google Shape;103;p2"/>
            <p:cNvSpPr/>
            <p:nvPr/>
          </p:nvSpPr>
          <p:spPr>
            <a:xfrm>
              <a:off x="0" y="1087834"/>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2"/>
            <p:cNvSpPr txBox="1"/>
            <p:nvPr/>
          </p:nvSpPr>
          <p:spPr>
            <a:xfrm>
              <a:off x="0" y="1087834"/>
              <a:ext cx="10515600" cy="1087834"/>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rgbClr val="6789B9"/>
                </a:buClr>
                <a:buSzPts val="3200"/>
                <a:buFont typeface="Calibri"/>
                <a:buNone/>
              </a:pPr>
              <a:r>
                <a:rPr b="0" i="0" lang="en-GB" sz="2400" u="none" cap="none" strike="noStrike">
                  <a:solidFill>
                    <a:schemeClr val="dk1"/>
                  </a:solidFill>
                  <a:latin typeface="Calibri"/>
                  <a:ea typeface="Calibri"/>
                  <a:cs typeface="Calibri"/>
                  <a:sym typeface="Calibri"/>
                </a:rPr>
                <a:t>Lerneinheit 2: Grundlagen der primären, sekundären und tertiären Präventionsstrategien für Gewalt am Arbeitsplatz</a:t>
              </a:r>
              <a:endParaRPr b="0" i="0" sz="2400" u="none" cap="none" strike="noStrike">
                <a:solidFill>
                  <a:schemeClr val="dk1"/>
                </a:solidFill>
                <a:latin typeface="Calibri"/>
                <a:ea typeface="Calibri"/>
                <a:cs typeface="Calibri"/>
                <a:sym typeface="Calibri"/>
              </a:endParaRPr>
            </a:p>
          </p:txBody>
        </p:sp>
        <p:cxnSp>
          <p:nvCxnSpPr>
            <p:cNvPr id="105" name="Google Shape;105;p2"/>
            <p:cNvCxnSpPr/>
            <p:nvPr/>
          </p:nvCxnSpPr>
          <p:spPr>
            <a:xfrm>
              <a:off x="0" y="2175669"/>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6" name="Google Shape;106;p2"/>
            <p:cNvSpPr/>
            <p:nvPr/>
          </p:nvSpPr>
          <p:spPr>
            <a:xfrm>
              <a:off x="0" y="2175669"/>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
            <p:cNvSpPr txBox="1"/>
            <p:nvPr/>
          </p:nvSpPr>
          <p:spPr>
            <a:xfrm>
              <a:off x="0" y="2175669"/>
              <a:ext cx="10515600" cy="1087834"/>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rgbClr val="6789B9"/>
                </a:buClr>
                <a:buSzPts val="3200"/>
                <a:buFont typeface="Calibri"/>
                <a:buNone/>
              </a:pPr>
              <a:r>
                <a:rPr b="0" i="0" lang="en-GB" sz="2400" u="none" cap="none" strike="noStrike">
                  <a:solidFill>
                    <a:schemeClr val="dk1"/>
                  </a:solidFill>
                  <a:latin typeface="Calibri"/>
                  <a:ea typeface="Calibri"/>
                  <a:cs typeface="Calibri"/>
                  <a:sym typeface="Calibri"/>
                </a:rPr>
                <a:t>Lerneinheit 3: Relevante Führungskompetenzen im Zusammenhang mit beruflicher Gewalt</a:t>
              </a:r>
              <a:endParaRPr b="0" i="0" sz="2400" u="none" cap="none" strike="noStrike">
                <a:solidFill>
                  <a:schemeClr val="dk1"/>
                </a:solidFill>
                <a:latin typeface="Calibri"/>
                <a:ea typeface="Calibri"/>
                <a:cs typeface="Calibri"/>
                <a:sym typeface="Calibri"/>
              </a:endParaRPr>
            </a:p>
          </p:txBody>
        </p:sp>
        <p:cxnSp>
          <p:nvCxnSpPr>
            <p:cNvPr id="108" name="Google Shape;108;p2"/>
            <p:cNvCxnSpPr/>
            <p:nvPr/>
          </p:nvCxnSpPr>
          <p:spPr>
            <a:xfrm>
              <a:off x="0" y="3263503"/>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9" name="Google Shape;109;p2"/>
            <p:cNvSpPr/>
            <p:nvPr/>
          </p:nvSpPr>
          <p:spPr>
            <a:xfrm>
              <a:off x="0" y="3263503"/>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
            <p:cNvSpPr txBox="1"/>
            <p:nvPr/>
          </p:nvSpPr>
          <p:spPr>
            <a:xfrm>
              <a:off x="0" y="3263503"/>
              <a:ext cx="10515600" cy="1087834"/>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rgbClr val="6789B9"/>
                </a:buClr>
                <a:buSzPts val="3200"/>
                <a:buFont typeface="Calibri"/>
                <a:buNone/>
              </a:pPr>
              <a:r>
                <a:rPr b="0" i="0" lang="en-GB" sz="2400" u="none" cap="none" strike="noStrike">
                  <a:solidFill>
                    <a:schemeClr val="dk1"/>
                  </a:solidFill>
                  <a:latin typeface="Calibri"/>
                  <a:ea typeface="Calibri"/>
                  <a:cs typeface="Calibri"/>
                  <a:sym typeface="Calibri"/>
                </a:rPr>
                <a:t>Lerneinheit 4: Sektorspezifische Faktoren</a:t>
              </a:r>
              <a:endParaRPr b="0" i="0" sz="2400" u="none" cap="none" strike="noStrike">
                <a:solidFill>
                  <a:schemeClr val="dk1"/>
                </a:solidFill>
                <a:latin typeface="Calibri"/>
                <a:ea typeface="Calibri"/>
                <a:cs typeface="Calibri"/>
                <a:sym typeface="Calibri"/>
              </a:endParaRPr>
            </a:p>
          </p:txBody>
        </p:sp>
      </p:grpSp>
      <p:sp>
        <p:nvSpPr>
          <p:cNvPr id="111" name="Google Shape;111;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112" name="Google Shape;112;p2"/>
          <p:cNvPicPr preferRelativeResize="0"/>
          <p:nvPr/>
        </p:nvPicPr>
        <p:blipFill rotWithShape="1">
          <a:blip r:embed="rId3">
            <a:alphaModFix/>
          </a:blip>
          <a:srcRect b="0" l="0" r="0" t="0"/>
          <a:stretch/>
        </p:blipFill>
        <p:spPr>
          <a:xfrm>
            <a:off x="368038" y="6398359"/>
            <a:ext cx="2743438" cy="323116"/>
          </a:xfrm>
          <a:prstGeom prst="rect">
            <a:avLst/>
          </a:prstGeom>
          <a:noFill/>
          <a:ln>
            <a:noFill/>
          </a:ln>
        </p:spPr>
      </p:pic>
      <p:pic>
        <p:nvPicPr>
          <p:cNvPr descr="Text&#10;&#10;Description automatically generated" id="113" name="Google Shape;113;p2"/>
          <p:cNvPicPr preferRelativeResize="0"/>
          <p:nvPr/>
        </p:nvPicPr>
        <p:blipFill rotWithShape="1">
          <a:blip r:embed="rId4">
            <a:alphaModFix amt="50000"/>
          </a:blip>
          <a:srcRect b="0" l="0" r="0" t="0"/>
          <a:stretch/>
        </p:blipFill>
        <p:spPr>
          <a:xfrm>
            <a:off x="9613900" y="5879726"/>
            <a:ext cx="2578100" cy="949585"/>
          </a:xfrm>
          <a:prstGeom prst="rect">
            <a:avLst/>
          </a:prstGeom>
          <a:noFill/>
          <a:ln>
            <a:noFill/>
          </a:ln>
        </p:spPr>
      </p:pic>
      <p:sp>
        <p:nvSpPr>
          <p:cNvPr id="114" name="Google Shape;114;p2"/>
          <p:cNvSpPr txBox="1"/>
          <p:nvPr/>
        </p:nvSpPr>
        <p:spPr>
          <a:xfrm>
            <a:off x="368038" y="639775"/>
            <a:ext cx="10515600" cy="13257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000"/>
              <a:buFont typeface="Arial"/>
              <a:buNone/>
            </a:pPr>
            <a:r>
              <a:rPr b="0" i="0" lang="en-GB" sz="4000" u="none" cap="none" strike="noStrike">
                <a:solidFill>
                  <a:srgbClr val="6789B9"/>
                </a:solidFill>
                <a:latin typeface="Calibri"/>
                <a:ea typeface="Calibri"/>
                <a:cs typeface="Calibri"/>
                <a:sym typeface="Calibri"/>
              </a:rPr>
              <a:t>  Einheiten </a:t>
            </a:r>
            <a:endParaRPr b="0" i="0" sz="4000" u="none" cap="none" strike="noStrike">
              <a:solidFill>
                <a:srgbClr val="6789B9"/>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6789B9"/>
              </a:buClr>
              <a:buSzPts val="3200"/>
              <a:buChar char="•"/>
            </a:pPr>
            <a:r>
              <a:rPr b="1" lang="en-GB">
                <a:solidFill>
                  <a:schemeClr val="dk1"/>
                </a:solidFill>
              </a:rPr>
              <a:t>Risikominderung, Gefahrenvermeidung und Kontrollen</a:t>
            </a:r>
            <a:r>
              <a:rPr lang="en-GB">
                <a:solidFill>
                  <a:schemeClr val="dk1"/>
                </a:solidFill>
              </a:rPr>
              <a:t>: </a:t>
            </a:r>
            <a:endParaRPr>
              <a:solidFill>
                <a:schemeClr val="dk1"/>
              </a:solidFill>
            </a:endParaRPr>
          </a:p>
          <a:p>
            <a:pPr indent="0" lvl="0" marL="0" rtl="0" algn="l">
              <a:lnSpc>
                <a:spcPct val="100000"/>
              </a:lnSpc>
              <a:spcBef>
                <a:spcPts val="1000"/>
              </a:spcBef>
              <a:spcAft>
                <a:spcPts val="0"/>
              </a:spcAft>
              <a:buClr>
                <a:srgbClr val="6789B9"/>
              </a:buClr>
              <a:buSzPts val="3200"/>
              <a:buNone/>
            </a:pPr>
            <a:r>
              <a:rPr lang="en-GB">
                <a:solidFill>
                  <a:schemeClr val="dk1"/>
                </a:solidFill>
              </a:rPr>
              <a:t>Risikominderung, einschließlich der Einführung von Kontrollen und Lernmechanismen zum Schutz vor künftigen Vorfällen von Gewalt am Arbeitsplatz. </a:t>
            </a:r>
            <a:endParaRPr/>
          </a:p>
          <a:p>
            <a:pPr indent="0" lvl="0" marL="0" rtl="0" algn="l">
              <a:lnSpc>
                <a:spcPct val="100000"/>
              </a:lnSpc>
              <a:spcBef>
                <a:spcPts val="1000"/>
              </a:spcBef>
              <a:spcAft>
                <a:spcPts val="0"/>
              </a:spcAft>
              <a:buClr>
                <a:srgbClr val="6789B9"/>
              </a:buClr>
              <a:buSzPts val="3200"/>
              <a:buNone/>
            </a:pPr>
            <a:r>
              <a:t/>
            </a:r>
            <a:endParaRPr>
              <a:solidFill>
                <a:schemeClr val="dk1"/>
              </a:solidFill>
            </a:endParaRPr>
          </a:p>
          <a:p>
            <a:pPr indent="-228600" lvl="0" marL="228600" rtl="0" algn="l">
              <a:lnSpc>
                <a:spcPct val="100000"/>
              </a:lnSpc>
              <a:spcBef>
                <a:spcPts val="1000"/>
              </a:spcBef>
              <a:spcAft>
                <a:spcPts val="0"/>
              </a:spcAft>
              <a:buClr>
                <a:srgbClr val="6789B9"/>
              </a:buClr>
              <a:buSzPts val="3200"/>
              <a:buChar char="•"/>
            </a:pPr>
            <a:r>
              <a:rPr b="1" lang="en-GB">
                <a:solidFill>
                  <a:schemeClr val="dk1"/>
                </a:solidFill>
              </a:rPr>
              <a:t>Bildung und Ausbildung</a:t>
            </a:r>
            <a:r>
              <a:rPr lang="en-GB">
                <a:solidFill>
                  <a:schemeClr val="dk1"/>
                </a:solidFill>
              </a:rPr>
              <a:t>: </a:t>
            </a:r>
            <a:endParaRPr>
              <a:solidFill>
                <a:schemeClr val="dk1"/>
              </a:solidFill>
            </a:endParaRPr>
          </a:p>
          <a:p>
            <a:pPr indent="0" lvl="0" marL="0" rtl="0" algn="l">
              <a:lnSpc>
                <a:spcPct val="100000"/>
              </a:lnSpc>
              <a:spcBef>
                <a:spcPts val="1000"/>
              </a:spcBef>
              <a:spcAft>
                <a:spcPts val="0"/>
              </a:spcAft>
              <a:buClr>
                <a:srgbClr val="6789B9"/>
              </a:buClr>
              <a:buSzPts val="3200"/>
              <a:buNone/>
            </a:pPr>
            <a:r>
              <a:rPr lang="en-GB">
                <a:solidFill>
                  <a:schemeClr val="dk1"/>
                </a:solidFill>
              </a:rPr>
              <a:t>Schulung des Personals, um es für potenzielle Gefahren zu sensibilisieren und das Bewusstsein und die Kompetenz zu erhöhen, wie man sich selbst und die Mitarbeiter schützen kann. </a:t>
            </a:r>
            <a:endParaRPr>
              <a:solidFill>
                <a:schemeClr val="dk1"/>
              </a:solidFill>
            </a:endParaRPr>
          </a:p>
          <a:p>
            <a:pPr indent="-25400" lvl="0" marL="228600" rtl="0" algn="l">
              <a:lnSpc>
                <a:spcPct val="100000"/>
              </a:lnSpc>
              <a:spcBef>
                <a:spcPts val="1000"/>
              </a:spcBef>
              <a:spcAft>
                <a:spcPts val="0"/>
              </a:spcAft>
              <a:buClr>
                <a:schemeClr val="dk1"/>
              </a:buClr>
              <a:buSzPts val="3200"/>
              <a:buNone/>
            </a:pPr>
            <a:r>
              <a:t/>
            </a:r>
            <a:endParaRPr sz="3200">
              <a:solidFill>
                <a:srgbClr val="6789B9"/>
              </a:solidFill>
            </a:endParaRPr>
          </a:p>
        </p:txBody>
      </p:sp>
      <p:sp>
        <p:nvSpPr>
          <p:cNvPr id="282" name="Google Shape;28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283" name="Google Shape;283;p2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lang="en-GB" sz="4000">
                <a:solidFill>
                  <a:srgbClr val="6789B9"/>
                </a:solidFill>
              </a:rPr>
              <a:t>Führungskompetenzen im Kontext von Gewalt am Arbeitsplatz</a:t>
            </a:r>
            <a:endParaRPr b="1" sz="4000">
              <a:solidFill>
                <a:srgbClr val="6789B9"/>
              </a:solidFill>
            </a:endParaRPr>
          </a:p>
        </p:txBody>
      </p:sp>
      <p:pic>
        <p:nvPicPr>
          <p:cNvPr descr="Text&#10;&#10;Description automatically generated" id="284" name="Google Shape;284;p20"/>
          <p:cNvPicPr preferRelativeResize="0"/>
          <p:nvPr/>
        </p:nvPicPr>
        <p:blipFill rotWithShape="1">
          <a:blip r:embed="rId3">
            <a:alphaModFix amt="50000"/>
          </a:blip>
          <a:srcRect b="0" l="0" r="0" t="0"/>
          <a:stretch/>
        </p:blipFill>
        <p:spPr>
          <a:xfrm>
            <a:off x="9613900" y="5879726"/>
            <a:ext cx="2578100" cy="94958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1"/>
          <p:cNvSpPr txBox="1"/>
          <p:nvPr>
            <p:ph idx="1" type="body"/>
          </p:nvPr>
        </p:nvSpPr>
        <p:spPr>
          <a:xfrm>
            <a:off x="838200" y="1897175"/>
            <a:ext cx="10515600" cy="482429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200"/>
              <a:buNone/>
            </a:pPr>
            <a:r>
              <a:rPr b="1" lang="en-GB">
                <a:solidFill>
                  <a:schemeClr val="dk1"/>
                </a:solidFill>
              </a:rPr>
              <a:t>Leistungsberichterstattung (wichtige Leistungsindikatoren) und Bewertung</a:t>
            </a:r>
            <a:r>
              <a:rPr lang="en-GB">
                <a:solidFill>
                  <a:schemeClr val="dk1"/>
                </a:solidFill>
              </a:rPr>
              <a:t>: </a:t>
            </a:r>
            <a:endParaRPr>
              <a:solidFill>
                <a:schemeClr val="dk1"/>
              </a:solidFill>
            </a:endParaRPr>
          </a:p>
          <a:p>
            <a:pPr indent="-228600" lvl="0" marL="228600" rtl="0" algn="l">
              <a:lnSpc>
                <a:spcPct val="150000"/>
              </a:lnSpc>
              <a:spcBef>
                <a:spcPts val="1000"/>
              </a:spcBef>
              <a:spcAft>
                <a:spcPts val="0"/>
              </a:spcAft>
              <a:buClr>
                <a:srgbClr val="6789B9"/>
              </a:buClr>
              <a:buSzPts val="2400"/>
              <a:buChar char="•"/>
            </a:pPr>
            <a:r>
              <a:rPr lang="en-GB">
                <a:solidFill>
                  <a:schemeClr val="dk1"/>
                </a:solidFill>
              </a:rPr>
              <a:t>Die Analyse der standardisierten KPIs bewertet die Stärken und Schwächen der Organisation und liefert wichtige Erkenntnisse für die Erstellung von Aktionsplänen.</a:t>
            </a:r>
            <a:endParaRPr>
              <a:solidFill>
                <a:schemeClr val="dk1"/>
              </a:solidFill>
            </a:endParaRPr>
          </a:p>
          <a:p>
            <a:pPr indent="-228600" lvl="0" marL="228600" rtl="0" algn="l">
              <a:lnSpc>
                <a:spcPct val="150000"/>
              </a:lnSpc>
              <a:spcBef>
                <a:spcPts val="1000"/>
              </a:spcBef>
              <a:spcAft>
                <a:spcPts val="0"/>
              </a:spcAft>
              <a:buClr>
                <a:srgbClr val="6789B9"/>
              </a:buClr>
              <a:buSzPts val="2400"/>
              <a:buChar char="•"/>
            </a:pPr>
            <a:r>
              <a:rPr lang="en-GB">
                <a:solidFill>
                  <a:schemeClr val="dk1"/>
                </a:solidFill>
              </a:rPr>
              <a:t>Pflege eines Datenspeichers, der gewährleistet, dass Programme zur Bekämpfung von Gewalt am Arbeitsplatz bewertet</a:t>
            </a:r>
            <a:br>
              <a:rPr lang="en-GB"/>
            </a:br>
            <a:r>
              <a:rPr lang="en-GB">
                <a:solidFill>
                  <a:schemeClr val="dk1"/>
                </a:solidFill>
              </a:rPr>
              <a:t>und beseitigt werden können.</a:t>
            </a:r>
            <a:endParaRPr>
              <a:solidFill>
                <a:schemeClr val="dk1"/>
              </a:solidFill>
            </a:endParaRPr>
          </a:p>
        </p:txBody>
      </p:sp>
      <p:sp>
        <p:nvSpPr>
          <p:cNvPr id="291" name="Google Shape;29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292" name="Google Shape;292;p2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lang="en-GB" sz="4000">
                <a:solidFill>
                  <a:srgbClr val="6789B9"/>
                </a:solidFill>
              </a:rPr>
              <a:t>Führungskompetenzen im Kontext von Gewalt am Arbeitsplatz</a:t>
            </a:r>
            <a:endParaRPr b="1" sz="4000">
              <a:solidFill>
                <a:srgbClr val="6789B9"/>
              </a:solidFill>
            </a:endParaRPr>
          </a:p>
        </p:txBody>
      </p:sp>
      <p:pic>
        <p:nvPicPr>
          <p:cNvPr descr="Text&#10;&#10;Description automatically generated" id="293" name="Google Shape;293;p21"/>
          <p:cNvPicPr preferRelativeResize="0"/>
          <p:nvPr/>
        </p:nvPicPr>
        <p:blipFill rotWithShape="1">
          <a:blip r:embed="rId3">
            <a:alphaModFix amt="50000"/>
          </a:blip>
          <a:srcRect b="0" l="0" r="0" t="0"/>
          <a:stretch/>
        </p:blipFill>
        <p:spPr>
          <a:xfrm>
            <a:off x="9613900" y="5879726"/>
            <a:ext cx="2578100" cy="94958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descr="Ein Bild, das Text enthält.&#10;&#10;Automatisch generierte Beschreibung" id="299" name="Google Shape;299;p22"/>
          <p:cNvPicPr preferRelativeResize="0"/>
          <p:nvPr>
            <p:ph idx="1" type="body"/>
          </p:nvPr>
        </p:nvPicPr>
        <p:blipFill rotWithShape="1">
          <a:blip r:embed="rId3">
            <a:alphaModFix/>
          </a:blip>
          <a:srcRect b="15730" l="0" r="0" t="0"/>
          <a:stretch/>
        </p:blipFill>
        <p:spPr>
          <a:xfrm>
            <a:off x="20" y="10"/>
            <a:ext cx="12191980" cy="6857990"/>
          </a:xfrm>
          <a:prstGeom prst="rect">
            <a:avLst/>
          </a:prstGeom>
          <a:noFill/>
          <a:ln>
            <a:noFill/>
          </a:ln>
        </p:spPr>
      </p:pic>
      <p:sp>
        <p:nvSpPr>
          <p:cNvPr id="300" name="Google Shape;300;p22"/>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01" name="Google Shape;301;p22"/>
          <p:cNvSpPr txBox="1"/>
          <p:nvPr>
            <p:ph type="title"/>
          </p:nvPr>
        </p:nvSpPr>
        <p:spPr>
          <a:xfrm>
            <a:off x="8022020" y="2998467"/>
            <a:ext cx="3852041" cy="18340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GB"/>
              <a:t>THEMA 4</a:t>
            </a:r>
            <a:endParaRPr/>
          </a:p>
        </p:txBody>
      </p:sp>
      <p:sp>
        <p:nvSpPr>
          <p:cNvPr id="302" name="Google Shape;302;p22"/>
          <p:cNvSpPr txBox="1"/>
          <p:nvPr>
            <p:ph idx="2" type="body"/>
          </p:nvPr>
        </p:nvSpPr>
        <p:spPr>
          <a:xfrm>
            <a:off x="7782909" y="5161977"/>
            <a:ext cx="4330262" cy="6832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GB" sz="2400"/>
              <a:t>Sektorbezogene Faktoren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01"/>
                                        </p:tgtEl>
                                        <p:attrNameLst>
                                          <p:attrName>style.visibility</p:attrName>
                                        </p:attrNameLst>
                                      </p:cBhvr>
                                      <p:to>
                                        <p:strVal val="visible"/>
                                      </p:to>
                                    </p:set>
                                    <p:animEffect filter="fade" transition="in">
                                      <p:cBhvr>
                                        <p:cTn dur="7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3"/>
          <p:cNvSpPr txBox="1"/>
          <p:nvPr>
            <p:ph type="title"/>
          </p:nvPr>
        </p:nvSpPr>
        <p:spPr>
          <a:xfrm>
            <a:off x="762000" y="650875"/>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lang="en-GB" sz="4000">
                <a:solidFill>
                  <a:srgbClr val="6789B9"/>
                </a:solidFill>
              </a:rPr>
              <a:t>Sektorspezifische Faktoren </a:t>
            </a:r>
            <a:endParaRPr/>
          </a:p>
        </p:txBody>
      </p:sp>
      <p:sp>
        <p:nvSpPr>
          <p:cNvPr id="309" name="Google Shape;309;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50000"/>
              </a:lnSpc>
              <a:spcBef>
                <a:spcPts val="0"/>
              </a:spcBef>
              <a:spcAft>
                <a:spcPts val="0"/>
              </a:spcAft>
              <a:buClr>
                <a:srgbClr val="6789B9"/>
              </a:buClr>
              <a:buSzPts val="3200"/>
              <a:buChar char="•"/>
            </a:pPr>
            <a:r>
              <a:rPr b="1" lang="en-GB" u="sng">
                <a:solidFill>
                  <a:schemeClr val="dk1"/>
                </a:solidFill>
                <a:latin typeface="Calibri"/>
                <a:ea typeface="Calibri"/>
                <a:cs typeface="Calibri"/>
                <a:sym typeface="Calibri"/>
              </a:rPr>
              <a:t>Them</a:t>
            </a:r>
            <a:r>
              <a:rPr b="1" lang="en-GB" u="sng">
                <a:solidFill>
                  <a:schemeClr val="dk1"/>
                </a:solidFill>
              </a:rPr>
              <a:t>a</a:t>
            </a:r>
            <a:r>
              <a:rPr lang="en-GB" u="sng">
                <a:solidFill>
                  <a:schemeClr val="dk1"/>
                </a:solidFill>
              </a:rPr>
              <a:t> </a:t>
            </a:r>
            <a:endParaRPr>
              <a:solidFill>
                <a:schemeClr val="dk1"/>
              </a:solidFill>
            </a:endParaRPr>
          </a:p>
          <a:p>
            <a:pPr indent="0" lvl="0" marL="0" rtl="0" algn="l">
              <a:lnSpc>
                <a:spcPct val="150000"/>
              </a:lnSpc>
              <a:spcBef>
                <a:spcPts val="1000"/>
              </a:spcBef>
              <a:spcAft>
                <a:spcPts val="0"/>
              </a:spcAft>
              <a:buClr>
                <a:srgbClr val="6789B9"/>
              </a:buClr>
              <a:buSzPts val="3200"/>
              <a:buNone/>
            </a:pPr>
            <a:r>
              <a:rPr lang="en-GB">
                <a:solidFill>
                  <a:schemeClr val="dk1"/>
                </a:solidFill>
              </a:rPr>
              <a:t>Sektorspezifische Faktoren der Gewalt am Arbeitsplatz</a:t>
            </a:r>
            <a:endParaRPr>
              <a:solidFill>
                <a:schemeClr val="dk1"/>
              </a:solidFill>
            </a:endParaRPr>
          </a:p>
          <a:p>
            <a:pPr indent="0" lvl="0" marL="0" rtl="0" algn="l">
              <a:lnSpc>
                <a:spcPct val="150000"/>
              </a:lnSpc>
              <a:spcBef>
                <a:spcPts val="1000"/>
              </a:spcBef>
              <a:spcAft>
                <a:spcPts val="0"/>
              </a:spcAft>
              <a:buClr>
                <a:schemeClr val="dk1"/>
              </a:buClr>
              <a:buSzPts val="1200"/>
              <a:buNone/>
            </a:pPr>
            <a:r>
              <a:t/>
            </a:r>
            <a:endParaRPr>
              <a:solidFill>
                <a:srgbClr val="6789B9"/>
              </a:solidFill>
              <a:latin typeface="Calibri"/>
              <a:ea typeface="Calibri"/>
              <a:cs typeface="Calibri"/>
              <a:sym typeface="Calibri"/>
            </a:endParaRPr>
          </a:p>
          <a:p>
            <a:pPr indent="-76200" lvl="0" marL="228600" rtl="0" algn="l">
              <a:lnSpc>
                <a:spcPct val="150000"/>
              </a:lnSpc>
              <a:spcBef>
                <a:spcPts val="1000"/>
              </a:spcBef>
              <a:spcAft>
                <a:spcPts val="0"/>
              </a:spcAft>
              <a:buClr>
                <a:schemeClr val="dk1"/>
              </a:buClr>
              <a:buSzPts val="2400"/>
              <a:buNone/>
            </a:pPr>
            <a:r>
              <a:t/>
            </a:r>
            <a:endParaRPr>
              <a:solidFill>
                <a:srgbClr val="6789B9"/>
              </a:solidFill>
              <a:latin typeface="Calibri"/>
              <a:ea typeface="Calibri"/>
              <a:cs typeface="Calibri"/>
              <a:sym typeface="Calibri"/>
            </a:endParaRPr>
          </a:p>
        </p:txBody>
      </p:sp>
      <p:sp>
        <p:nvSpPr>
          <p:cNvPr id="310" name="Google Shape;31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311" name="Google Shape;311;p2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descr="Text&#10;&#10;Description automatically generated" id="312" name="Google Shape;312;p23"/>
          <p:cNvPicPr preferRelativeResize="0"/>
          <p:nvPr/>
        </p:nvPicPr>
        <p:blipFill rotWithShape="1">
          <a:blip r:embed="rId3">
            <a:alphaModFix amt="50000"/>
          </a:blip>
          <a:srcRect b="0" l="0" r="0" t="0"/>
          <a:stretch/>
        </p:blipFill>
        <p:spPr>
          <a:xfrm>
            <a:off x="9613900" y="5879726"/>
            <a:ext cx="2578100" cy="949585"/>
          </a:xfrm>
          <a:prstGeom prst="rect">
            <a:avLst/>
          </a:prstGeom>
          <a:noFill/>
          <a:ln>
            <a:noFill/>
          </a:ln>
        </p:spPr>
      </p:pic>
      <p:sp>
        <p:nvSpPr>
          <p:cNvPr id="313" name="Google Shape;313;p23"/>
          <p:cNvSpPr txBox="1"/>
          <p:nvPr>
            <p:ph idx="2" type="body"/>
          </p:nvPr>
        </p:nvSpPr>
        <p:spPr>
          <a:xfrm>
            <a:off x="6172200" y="1825625"/>
            <a:ext cx="5181600" cy="3355975"/>
          </a:xfrm>
          <a:prstGeom prst="rect">
            <a:avLst/>
          </a:prstGeom>
          <a:solidFill>
            <a:srgbClr val="6789B9"/>
          </a:solidFill>
          <a:ln>
            <a:noFill/>
          </a:ln>
        </p:spPr>
        <p:txBody>
          <a:bodyPr anchorCtr="0" anchor="t" bIns="45700" lIns="91425" spcFirstLastPara="1" rIns="91425" wrap="square" tIns="45700">
            <a:noAutofit/>
          </a:bodyPr>
          <a:lstStyle/>
          <a:p>
            <a:pPr indent="-228600" lvl="0" marL="228600" rtl="0" algn="l">
              <a:lnSpc>
                <a:spcPct val="150000"/>
              </a:lnSpc>
              <a:spcBef>
                <a:spcPts val="0"/>
              </a:spcBef>
              <a:spcAft>
                <a:spcPts val="0"/>
              </a:spcAft>
              <a:buClr>
                <a:schemeClr val="lt1"/>
              </a:buClr>
              <a:buSzPts val="3200"/>
              <a:buChar char="•"/>
            </a:pPr>
            <a:r>
              <a:rPr b="1" lang="en-GB" u="sng">
                <a:solidFill>
                  <a:schemeClr val="lt1"/>
                </a:solidFill>
                <a:latin typeface="Calibri"/>
                <a:ea typeface="Calibri"/>
                <a:cs typeface="Calibri"/>
                <a:sym typeface="Calibri"/>
              </a:rPr>
              <a:t>Lernergebnis</a:t>
            </a:r>
            <a:r>
              <a:rPr lang="en-GB" u="sng">
                <a:solidFill>
                  <a:schemeClr val="lt1"/>
                </a:solidFill>
                <a:latin typeface="Calibri"/>
                <a:ea typeface="Calibri"/>
                <a:cs typeface="Calibri"/>
                <a:sym typeface="Calibri"/>
              </a:rPr>
              <a:t>: </a:t>
            </a:r>
            <a:endParaRPr/>
          </a:p>
          <a:p>
            <a:pPr indent="0" lvl="0" marL="0" rtl="0" algn="l">
              <a:lnSpc>
                <a:spcPct val="150000"/>
              </a:lnSpc>
              <a:spcBef>
                <a:spcPts val="1000"/>
              </a:spcBef>
              <a:spcAft>
                <a:spcPts val="0"/>
              </a:spcAft>
              <a:buClr>
                <a:schemeClr val="lt1"/>
              </a:buClr>
              <a:buSzPts val="3200"/>
              <a:buNone/>
            </a:pPr>
            <a:r>
              <a:rPr lang="en-GB">
                <a:solidFill>
                  <a:schemeClr val="lt1"/>
                </a:solidFill>
                <a:latin typeface="Calibri"/>
                <a:ea typeface="Calibri"/>
                <a:cs typeface="Calibri"/>
                <a:sym typeface="Calibri"/>
              </a:rPr>
              <a:t>Definition der sektorspezifischen Faktoren von Gewalt am Arbeitsplatz</a:t>
            </a:r>
            <a:endParaRPr/>
          </a:p>
          <a:p>
            <a:pPr indent="0" lvl="0" marL="0" rtl="0" algn="l">
              <a:lnSpc>
                <a:spcPct val="150000"/>
              </a:lnSpc>
              <a:spcBef>
                <a:spcPts val="1000"/>
              </a:spcBef>
              <a:spcAft>
                <a:spcPts val="0"/>
              </a:spcAft>
              <a:buClr>
                <a:schemeClr val="dk1"/>
              </a:buClr>
              <a:buSzPts val="1200"/>
              <a:buNone/>
            </a:pPr>
            <a:r>
              <a:t/>
            </a:r>
            <a:endParaRPr>
              <a:solidFill>
                <a:schemeClr val="lt1"/>
              </a:solidFill>
              <a:latin typeface="Calibri"/>
              <a:ea typeface="Calibri"/>
              <a:cs typeface="Calibri"/>
              <a:sym typeface="Calibri"/>
            </a:endParaRPr>
          </a:p>
          <a:p>
            <a:pPr indent="-76200" lvl="0" marL="228600" rtl="0" algn="l">
              <a:lnSpc>
                <a:spcPct val="150000"/>
              </a:lnSpc>
              <a:spcBef>
                <a:spcPts val="1000"/>
              </a:spcBef>
              <a:spcAft>
                <a:spcPts val="0"/>
              </a:spcAft>
              <a:buClr>
                <a:schemeClr val="dk1"/>
              </a:buClr>
              <a:buSzPts val="2400"/>
              <a:buNone/>
            </a:pPr>
            <a:r>
              <a:t/>
            </a:r>
            <a:endParaRPr>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4"/>
          <p:cNvSpPr txBox="1"/>
          <p:nvPr>
            <p:ph type="title"/>
          </p:nvPr>
        </p:nvSpPr>
        <p:spPr>
          <a:xfrm>
            <a:off x="387350" y="590549"/>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lang="en-GB" sz="4000">
                <a:solidFill>
                  <a:srgbClr val="6789B9"/>
                </a:solidFill>
              </a:rPr>
              <a:t>Sektorspezifische Faktoren </a:t>
            </a:r>
            <a:endParaRPr/>
          </a:p>
        </p:txBody>
      </p:sp>
      <p:sp>
        <p:nvSpPr>
          <p:cNvPr id="320" name="Google Shape;320;p24"/>
          <p:cNvSpPr txBox="1"/>
          <p:nvPr>
            <p:ph idx="1" type="body"/>
          </p:nvPr>
        </p:nvSpPr>
        <p:spPr>
          <a:xfrm>
            <a:off x="711200" y="1253331"/>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200"/>
              <a:buNone/>
            </a:pPr>
            <a:r>
              <a:t/>
            </a:r>
            <a:endParaRPr sz="1200">
              <a:solidFill>
                <a:srgbClr val="6789B9"/>
              </a:solidFill>
              <a:latin typeface="Calibri"/>
              <a:ea typeface="Calibri"/>
              <a:cs typeface="Calibri"/>
              <a:sym typeface="Calibri"/>
            </a:endParaRPr>
          </a:p>
          <a:p>
            <a:pPr indent="0" lvl="0" marL="0" rtl="0" algn="l">
              <a:lnSpc>
                <a:spcPct val="150000"/>
              </a:lnSpc>
              <a:spcBef>
                <a:spcPts val="1000"/>
              </a:spcBef>
              <a:spcAft>
                <a:spcPts val="0"/>
              </a:spcAft>
              <a:buClr>
                <a:srgbClr val="6789B9"/>
              </a:buClr>
              <a:buSzPts val="3200"/>
              <a:buNone/>
            </a:pPr>
            <a:r>
              <a:rPr lang="en-GB" sz="3200" u="sng">
                <a:solidFill>
                  <a:schemeClr val="dk1"/>
                </a:solidFill>
                <a:latin typeface="Calibri"/>
                <a:ea typeface="Calibri"/>
                <a:cs typeface="Calibri"/>
                <a:sym typeface="Calibri"/>
              </a:rPr>
              <a:t>Typologie zur Abgrenzung von </a:t>
            </a:r>
            <a:r>
              <a:rPr lang="en-GB" sz="3200">
                <a:solidFill>
                  <a:schemeClr val="dk1"/>
                </a:solidFill>
              </a:rPr>
              <a:t>Gewalt</a:t>
            </a:r>
            <a:endParaRPr>
              <a:solidFill>
                <a:schemeClr val="dk1"/>
              </a:solidFill>
            </a:endParaRPr>
          </a:p>
          <a:p>
            <a:pPr indent="-228600" lvl="0" marL="228600" rtl="0" algn="l">
              <a:lnSpc>
                <a:spcPct val="150000"/>
              </a:lnSpc>
              <a:spcBef>
                <a:spcPts val="1000"/>
              </a:spcBef>
              <a:spcAft>
                <a:spcPts val="0"/>
              </a:spcAft>
              <a:buClr>
                <a:srgbClr val="6789B9"/>
              </a:buClr>
              <a:buSzPts val="2400"/>
              <a:buChar char="•"/>
            </a:pPr>
            <a:r>
              <a:rPr b="1" lang="en-GB" sz="2400">
                <a:solidFill>
                  <a:schemeClr val="dk1"/>
                </a:solidFill>
                <a:latin typeface="Calibri"/>
                <a:ea typeface="Calibri"/>
                <a:cs typeface="Calibri"/>
                <a:sym typeface="Calibri"/>
              </a:rPr>
              <a:t>Externe" Gewalt</a:t>
            </a:r>
            <a:r>
              <a:rPr lang="en-GB" sz="2400">
                <a:solidFill>
                  <a:schemeClr val="dk1"/>
                </a:solidFill>
                <a:latin typeface="Calibri"/>
                <a:ea typeface="Calibri"/>
                <a:cs typeface="Calibri"/>
                <a:sym typeface="Calibri"/>
              </a:rPr>
              <a:t> (Personen außerhalb der Organisation, z. B. bei bewaffneten Überfällen in HORECA)</a:t>
            </a:r>
            <a:endParaRPr sz="2400">
              <a:solidFill>
                <a:schemeClr val="dk1"/>
              </a:solidFill>
              <a:latin typeface="Calibri"/>
              <a:ea typeface="Calibri"/>
              <a:cs typeface="Calibri"/>
              <a:sym typeface="Calibri"/>
            </a:endParaRPr>
          </a:p>
          <a:p>
            <a:pPr indent="-228600" lvl="0" marL="228600" rtl="0" algn="l">
              <a:lnSpc>
                <a:spcPct val="150000"/>
              </a:lnSpc>
              <a:spcBef>
                <a:spcPts val="1000"/>
              </a:spcBef>
              <a:spcAft>
                <a:spcPts val="0"/>
              </a:spcAft>
              <a:buClr>
                <a:srgbClr val="6789B9"/>
              </a:buClr>
              <a:buSzPts val="2400"/>
              <a:buChar char="•"/>
            </a:pPr>
            <a:r>
              <a:rPr lang="en-GB" sz="2400">
                <a:solidFill>
                  <a:schemeClr val="dk1"/>
                </a:solidFill>
              </a:rPr>
              <a:t>Gewalt</a:t>
            </a:r>
            <a:r>
              <a:rPr b="1" lang="en-GB" sz="2400">
                <a:solidFill>
                  <a:schemeClr val="dk1"/>
                </a:solidFill>
                <a:latin typeface="Calibri"/>
                <a:ea typeface="Calibri"/>
                <a:cs typeface="Calibri"/>
                <a:sym typeface="Calibri"/>
              </a:rPr>
              <a:t>, die von Kunden ausgeht </a:t>
            </a:r>
            <a:r>
              <a:rPr lang="en-GB" sz="2400">
                <a:solidFill>
                  <a:schemeClr val="dk1"/>
                </a:solidFill>
              </a:rPr>
              <a:t>(von Kunden oder Gästen gegen Mitarbeiter) </a:t>
            </a:r>
            <a:endParaRPr>
              <a:solidFill>
                <a:schemeClr val="dk1"/>
              </a:solidFill>
            </a:endParaRPr>
          </a:p>
          <a:p>
            <a:pPr indent="-228600" lvl="0" marL="228600" rtl="0" algn="l">
              <a:lnSpc>
                <a:spcPct val="150000"/>
              </a:lnSpc>
              <a:spcBef>
                <a:spcPts val="1000"/>
              </a:spcBef>
              <a:spcAft>
                <a:spcPts val="0"/>
              </a:spcAft>
              <a:buClr>
                <a:srgbClr val="6789B9"/>
              </a:buClr>
              <a:buSzPts val="2400"/>
              <a:buChar char="•"/>
            </a:pPr>
            <a:r>
              <a:rPr b="1" lang="en-GB" sz="2400">
                <a:solidFill>
                  <a:schemeClr val="dk1"/>
                </a:solidFill>
                <a:latin typeface="Calibri"/>
                <a:ea typeface="Calibri"/>
                <a:cs typeface="Calibri"/>
                <a:sym typeface="Calibri"/>
              </a:rPr>
              <a:t>"Interne" Gewalt</a:t>
            </a:r>
            <a:r>
              <a:rPr lang="en-GB" sz="2400">
                <a:solidFill>
                  <a:schemeClr val="dk1"/>
                </a:solidFill>
                <a:latin typeface="Calibri"/>
                <a:ea typeface="Calibri"/>
                <a:cs typeface="Calibri"/>
                <a:sym typeface="Calibri"/>
              </a:rPr>
              <a:t> (</a:t>
            </a:r>
            <a:r>
              <a:rPr lang="en-GB" sz="2400">
                <a:solidFill>
                  <a:schemeClr val="dk1"/>
                </a:solidFill>
              </a:rPr>
              <a:t>zwischen Arbeitnehmern)</a:t>
            </a:r>
            <a:endParaRPr>
              <a:solidFill>
                <a:schemeClr val="dk1"/>
              </a:solidFill>
            </a:endParaRPr>
          </a:p>
          <a:p>
            <a:pPr indent="-228600" lvl="0" marL="228600" rtl="0" algn="l">
              <a:lnSpc>
                <a:spcPct val="150000"/>
              </a:lnSpc>
              <a:spcBef>
                <a:spcPts val="1000"/>
              </a:spcBef>
              <a:spcAft>
                <a:spcPts val="0"/>
              </a:spcAft>
              <a:buClr>
                <a:srgbClr val="6789B9"/>
              </a:buClr>
              <a:buSzPts val="2400"/>
              <a:buChar char="•"/>
            </a:pPr>
            <a:r>
              <a:rPr lang="en-GB" sz="2400">
                <a:solidFill>
                  <a:schemeClr val="dk1"/>
                </a:solidFill>
              </a:rPr>
              <a:t>Gewalt, die sich aus sozialen und wirtschaftlichen Entwicklungen ergibt, z. B. Personalabbau, Arbeitsverdichtung, unsichere Arbeitsplätze. </a:t>
            </a:r>
            <a:endParaRPr>
              <a:solidFill>
                <a:schemeClr val="dk1"/>
              </a:solidFill>
            </a:endParaRPr>
          </a:p>
          <a:p>
            <a:pPr indent="-76200" lvl="0" marL="228600" rtl="0" algn="l">
              <a:lnSpc>
                <a:spcPct val="90000"/>
              </a:lnSpc>
              <a:spcBef>
                <a:spcPts val="1000"/>
              </a:spcBef>
              <a:spcAft>
                <a:spcPts val="0"/>
              </a:spcAft>
              <a:buClr>
                <a:schemeClr val="dk1"/>
              </a:buClr>
              <a:buSzPts val="2400"/>
              <a:buNone/>
            </a:pPr>
            <a:r>
              <a:t/>
            </a:r>
            <a:endParaRPr sz="2400">
              <a:solidFill>
                <a:srgbClr val="6789B9"/>
              </a:solidFill>
              <a:latin typeface="Calibri"/>
              <a:ea typeface="Calibri"/>
              <a:cs typeface="Calibri"/>
              <a:sym typeface="Calibri"/>
            </a:endParaRPr>
          </a:p>
        </p:txBody>
      </p:sp>
      <p:sp>
        <p:nvSpPr>
          <p:cNvPr id="321" name="Google Shape;32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322" name="Google Shape;322;p24"/>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descr="Text&#10;&#10;Description automatically generated" id="323" name="Google Shape;323;p24"/>
          <p:cNvPicPr preferRelativeResize="0"/>
          <p:nvPr/>
        </p:nvPicPr>
        <p:blipFill rotWithShape="1">
          <a:blip r:embed="rId3">
            <a:alphaModFix amt="50000"/>
          </a:blip>
          <a:srcRect b="0" l="0" r="0" t="0"/>
          <a:stretch/>
        </p:blipFill>
        <p:spPr>
          <a:xfrm>
            <a:off x="9613900" y="5879726"/>
            <a:ext cx="2578100" cy="94958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lang="en-GB" sz="4000">
                <a:solidFill>
                  <a:srgbClr val="6789B9"/>
                </a:solidFill>
              </a:rPr>
              <a:t>Sektorspezifische Faktoren</a:t>
            </a:r>
            <a:br>
              <a:rPr lang="en-GB" sz="4000">
                <a:solidFill>
                  <a:srgbClr val="6789B9"/>
                </a:solidFill>
              </a:rPr>
            </a:br>
            <a:endParaRPr sz="4000">
              <a:solidFill>
                <a:srgbClr val="6789B9"/>
              </a:solidFill>
            </a:endParaRPr>
          </a:p>
        </p:txBody>
      </p:sp>
      <p:sp>
        <p:nvSpPr>
          <p:cNvPr id="330" name="Google Shape;330;p25"/>
          <p:cNvSpPr txBox="1"/>
          <p:nvPr>
            <p:ph idx="1" type="body"/>
          </p:nvPr>
        </p:nvSpPr>
        <p:spPr>
          <a:xfrm>
            <a:off x="838199" y="1407923"/>
            <a:ext cx="4615543"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200"/>
              <a:buNone/>
            </a:pPr>
            <a:r>
              <a:rPr b="1" lang="en-GB" sz="3200">
                <a:solidFill>
                  <a:schemeClr val="dk1"/>
                </a:solidFill>
              </a:rPr>
              <a:t>Wirtschaftstypologien</a:t>
            </a:r>
            <a:endParaRPr b="1">
              <a:solidFill>
                <a:schemeClr val="dk1"/>
              </a:solidFill>
            </a:endParaRPr>
          </a:p>
          <a:p>
            <a:pPr indent="-228600" lvl="0" marL="228600" rtl="0" algn="l">
              <a:lnSpc>
                <a:spcPct val="90000"/>
              </a:lnSpc>
              <a:spcBef>
                <a:spcPts val="1000"/>
              </a:spcBef>
              <a:spcAft>
                <a:spcPts val="0"/>
              </a:spcAft>
              <a:buClr>
                <a:srgbClr val="6789B9"/>
              </a:buClr>
              <a:buSzPts val="3200"/>
              <a:buChar char="•"/>
            </a:pPr>
            <a:r>
              <a:rPr lang="en-GB">
                <a:solidFill>
                  <a:schemeClr val="dk1"/>
                </a:solidFill>
              </a:rPr>
              <a:t>Nachtökonomie</a:t>
            </a:r>
            <a:endParaRPr sz="2400">
              <a:solidFill>
                <a:schemeClr val="dk1"/>
              </a:solidFill>
            </a:endParaRPr>
          </a:p>
          <a:p>
            <a:pPr indent="-228600" lvl="0" marL="228600" rtl="0" algn="l">
              <a:lnSpc>
                <a:spcPct val="90000"/>
              </a:lnSpc>
              <a:spcBef>
                <a:spcPts val="1000"/>
              </a:spcBef>
              <a:spcAft>
                <a:spcPts val="0"/>
              </a:spcAft>
              <a:buClr>
                <a:srgbClr val="6789B9"/>
              </a:buClr>
              <a:buSzPts val="3200"/>
              <a:buChar char="•"/>
            </a:pPr>
            <a:r>
              <a:rPr lang="en-GB">
                <a:solidFill>
                  <a:schemeClr val="dk1"/>
                </a:solidFill>
              </a:rPr>
              <a:t>Informelle Wirtschaft</a:t>
            </a:r>
            <a:br>
              <a:rPr lang="en-GB">
                <a:solidFill>
                  <a:schemeClr val="dk1"/>
                </a:solidFill>
              </a:rPr>
            </a:br>
            <a:endParaRPr sz="2400">
              <a:solidFill>
                <a:schemeClr val="dk1"/>
              </a:solidFill>
            </a:endParaRPr>
          </a:p>
          <a:p>
            <a:pPr indent="0" lvl="0" marL="0" rtl="0" algn="l">
              <a:lnSpc>
                <a:spcPct val="90000"/>
              </a:lnSpc>
              <a:spcBef>
                <a:spcPts val="600"/>
              </a:spcBef>
              <a:spcAft>
                <a:spcPts val="0"/>
              </a:spcAft>
              <a:buClr>
                <a:srgbClr val="6789B9"/>
              </a:buClr>
              <a:buSzPts val="3200"/>
              <a:buNone/>
            </a:pPr>
            <a:r>
              <a:rPr b="1" lang="en-GB" sz="3200">
                <a:solidFill>
                  <a:schemeClr val="dk1"/>
                </a:solidFill>
              </a:rPr>
              <a:t>Typologie der Arbeitnehmer</a:t>
            </a:r>
            <a:endParaRPr>
              <a:solidFill>
                <a:schemeClr val="dk1"/>
              </a:solidFill>
            </a:endParaRPr>
          </a:p>
          <a:p>
            <a:pPr indent="-228600" lvl="0" marL="228600" rtl="0" algn="l">
              <a:lnSpc>
                <a:spcPct val="90000"/>
              </a:lnSpc>
              <a:spcBef>
                <a:spcPts val="1000"/>
              </a:spcBef>
              <a:spcAft>
                <a:spcPts val="0"/>
              </a:spcAft>
              <a:buClr>
                <a:srgbClr val="6789B9"/>
              </a:buClr>
              <a:buSzPts val="3200"/>
              <a:buChar char="•"/>
            </a:pPr>
            <a:r>
              <a:rPr lang="en-GB">
                <a:solidFill>
                  <a:schemeClr val="dk1"/>
                </a:solidFill>
              </a:rPr>
              <a:t>Gering qualifizierte Arbeitnehmer, mit niedrigem Einkommen und mit niedrigem Alter</a:t>
            </a:r>
            <a:endParaRPr sz="2400">
              <a:solidFill>
                <a:schemeClr val="dk1"/>
              </a:solidFill>
            </a:endParaRPr>
          </a:p>
          <a:p>
            <a:pPr indent="-228600" lvl="0" marL="228600" rtl="0" algn="l">
              <a:lnSpc>
                <a:spcPct val="90000"/>
              </a:lnSpc>
              <a:spcBef>
                <a:spcPts val="1000"/>
              </a:spcBef>
              <a:spcAft>
                <a:spcPts val="0"/>
              </a:spcAft>
              <a:buClr>
                <a:srgbClr val="6789B9"/>
              </a:buClr>
              <a:buSzPts val="3200"/>
              <a:buChar char="•"/>
            </a:pPr>
            <a:r>
              <a:rPr lang="en-GB">
                <a:solidFill>
                  <a:schemeClr val="dk1"/>
                </a:solidFill>
              </a:rPr>
              <a:t>Arbeit mit instabilen oder volatilen Persönlichkeiten</a:t>
            </a:r>
            <a:endParaRPr sz="2400">
              <a:solidFill>
                <a:schemeClr val="dk1"/>
              </a:solidFill>
            </a:endParaRPr>
          </a:p>
          <a:p>
            <a:pPr indent="-25400" lvl="0" marL="228600" rtl="0" algn="l">
              <a:lnSpc>
                <a:spcPct val="90000"/>
              </a:lnSpc>
              <a:spcBef>
                <a:spcPts val="1000"/>
              </a:spcBef>
              <a:spcAft>
                <a:spcPts val="0"/>
              </a:spcAft>
              <a:buClr>
                <a:schemeClr val="dk1"/>
              </a:buClr>
              <a:buSzPts val="3200"/>
              <a:buNone/>
            </a:pPr>
            <a:r>
              <a:t/>
            </a:r>
            <a:endParaRPr sz="3200">
              <a:solidFill>
                <a:schemeClr val="dk1"/>
              </a:solidFill>
            </a:endParaRPr>
          </a:p>
        </p:txBody>
      </p:sp>
      <p:sp>
        <p:nvSpPr>
          <p:cNvPr id="331" name="Google Shape;33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332" name="Google Shape;332;p25"/>
          <p:cNvSpPr txBox="1"/>
          <p:nvPr>
            <p:ph idx="2" type="body"/>
          </p:nvPr>
        </p:nvSpPr>
        <p:spPr>
          <a:xfrm>
            <a:off x="5453743" y="1407923"/>
            <a:ext cx="6738257"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200"/>
              <a:buNone/>
            </a:pPr>
            <a:r>
              <a:rPr b="1" lang="en-GB" sz="3200">
                <a:solidFill>
                  <a:schemeClr val="dk1"/>
                </a:solidFill>
              </a:rPr>
              <a:t>Arbeitsbedingungen bei HORECA</a:t>
            </a:r>
            <a:endParaRPr b="1">
              <a:solidFill>
                <a:schemeClr val="dk1"/>
              </a:solidFill>
            </a:endParaRPr>
          </a:p>
          <a:p>
            <a:pPr indent="-228600" lvl="0" marL="228600" rtl="0" algn="l">
              <a:lnSpc>
                <a:spcPct val="90000"/>
              </a:lnSpc>
              <a:spcBef>
                <a:spcPts val="1000"/>
              </a:spcBef>
              <a:spcAft>
                <a:spcPts val="0"/>
              </a:spcAft>
              <a:buClr>
                <a:srgbClr val="6789B9"/>
              </a:buClr>
              <a:buSzPts val="3200"/>
              <a:buChar char="•"/>
            </a:pPr>
            <a:r>
              <a:rPr lang="en-GB"/>
              <a:t>Fehlinterpretation </a:t>
            </a:r>
            <a:r>
              <a:rPr lang="en-GB">
                <a:solidFill>
                  <a:schemeClr val="dk1"/>
                </a:solidFill>
              </a:rPr>
              <a:t>der Gastfreundschaft</a:t>
            </a:r>
            <a:endParaRPr sz="2400">
              <a:solidFill>
                <a:schemeClr val="dk1"/>
              </a:solidFill>
            </a:endParaRPr>
          </a:p>
          <a:p>
            <a:pPr indent="-228600" lvl="0" marL="228600" rtl="0" algn="l">
              <a:lnSpc>
                <a:spcPct val="90000"/>
              </a:lnSpc>
              <a:spcBef>
                <a:spcPts val="1000"/>
              </a:spcBef>
              <a:spcAft>
                <a:spcPts val="0"/>
              </a:spcAft>
              <a:buClr>
                <a:srgbClr val="6789B9"/>
              </a:buClr>
              <a:buSzPts val="3200"/>
              <a:buChar char="•"/>
            </a:pPr>
            <a:r>
              <a:rPr lang="en-GB">
                <a:solidFill>
                  <a:schemeClr val="dk1"/>
                </a:solidFill>
              </a:rPr>
              <a:t>Normalisierung der Gewalt am Arbeitsplatz in HORECA</a:t>
            </a:r>
            <a:endParaRPr sz="2400">
              <a:solidFill>
                <a:schemeClr val="dk1"/>
              </a:solidFill>
            </a:endParaRPr>
          </a:p>
          <a:p>
            <a:pPr indent="-228600" lvl="0" marL="228600" rtl="0" algn="l">
              <a:lnSpc>
                <a:spcPct val="90000"/>
              </a:lnSpc>
              <a:spcBef>
                <a:spcPts val="1000"/>
              </a:spcBef>
              <a:spcAft>
                <a:spcPts val="0"/>
              </a:spcAft>
              <a:buClr>
                <a:srgbClr val="6789B9"/>
              </a:buClr>
              <a:buSzPts val="3200"/>
              <a:buChar char="•"/>
            </a:pPr>
            <a:r>
              <a:rPr lang="en-GB">
                <a:solidFill>
                  <a:schemeClr val="dk1"/>
                </a:solidFill>
              </a:rPr>
              <a:t>Spät- oder Früharbeit, unregelmäßige und ungewöhnliche Arbeitszeitena</a:t>
            </a:r>
            <a:endParaRPr sz="2400">
              <a:solidFill>
                <a:schemeClr val="dk1"/>
              </a:solidFill>
            </a:endParaRPr>
          </a:p>
          <a:p>
            <a:pPr indent="-228600" lvl="0" marL="228600" rtl="0" algn="l">
              <a:lnSpc>
                <a:spcPct val="90000"/>
              </a:lnSpc>
              <a:spcBef>
                <a:spcPts val="1000"/>
              </a:spcBef>
              <a:spcAft>
                <a:spcPts val="0"/>
              </a:spcAft>
              <a:buClr>
                <a:srgbClr val="6789B9"/>
              </a:buClr>
              <a:buSzPts val="3200"/>
              <a:buChar char="•"/>
            </a:pPr>
            <a:r>
              <a:rPr lang="en-GB">
                <a:solidFill>
                  <a:schemeClr val="dk1"/>
                </a:solidFill>
              </a:rPr>
              <a:t>Betreuung von Hochrisikokunden (z. B. Drogen) </a:t>
            </a:r>
            <a:endParaRPr sz="2400">
              <a:solidFill>
                <a:schemeClr val="dk1"/>
              </a:solidFill>
            </a:endParaRPr>
          </a:p>
          <a:p>
            <a:pPr indent="-228600" lvl="0" marL="228600" rtl="0" algn="l">
              <a:lnSpc>
                <a:spcPct val="90000"/>
              </a:lnSpc>
              <a:spcBef>
                <a:spcPts val="1000"/>
              </a:spcBef>
              <a:spcAft>
                <a:spcPts val="0"/>
              </a:spcAft>
              <a:buClr>
                <a:srgbClr val="6789B9"/>
              </a:buClr>
              <a:buSzPts val="3200"/>
              <a:buChar char="•"/>
            </a:pPr>
            <a:r>
              <a:rPr lang="en-GB">
                <a:solidFill>
                  <a:schemeClr val="dk1"/>
                </a:solidFill>
              </a:rPr>
              <a:t>Lieferung von Waren oder Dienstleistungen</a:t>
            </a:r>
            <a:endParaRPr sz="2400">
              <a:solidFill>
                <a:schemeClr val="dk1"/>
              </a:solidFill>
            </a:endParaRPr>
          </a:p>
          <a:p>
            <a:pPr indent="-228600" lvl="0" marL="228600" rtl="0" algn="l">
              <a:lnSpc>
                <a:spcPct val="90000"/>
              </a:lnSpc>
              <a:spcBef>
                <a:spcPts val="1000"/>
              </a:spcBef>
              <a:spcAft>
                <a:spcPts val="0"/>
              </a:spcAft>
              <a:buClr>
                <a:srgbClr val="6789B9"/>
              </a:buClr>
              <a:buSzPts val="3200"/>
              <a:buChar char="•"/>
            </a:pPr>
            <a:r>
              <a:rPr lang="en-GB">
                <a:solidFill>
                  <a:schemeClr val="dk1"/>
                </a:solidFill>
              </a:rPr>
              <a:t>Arbeiten in einer intimen Umgebung</a:t>
            </a:r>
            <a:endParaRPr sz="2400">
              <a:solidFill>
                <a:schemeClr val="dk1"/>
              </a:solidFill>
            </a:endParaRPr>
          </a:p>
          <a:p>
            <a:pPr indent="-228600" lvl="0" marL="228600" rtl="0" algn="l">
              <a:lnSpc>
                <a:spcPct val="90000"/>
              </a:lnSpc>
              <a:spcBef>
                <a:spcPts val="1000"/>
              </a:spcBef>
              <a:spcAft>
                <a:spcPts val="0"/>
              </a:spcAft>
              <a:buClr>
                <a:srgbClr val="6789B9"/>
              </a:buClr>
              <a:buSzPts val="3200"/>
              <a:buChar char="•"/>
            </a:pPr>
            <a:r>
              <a:rPr lang="en-GB">
                <a:solidFill>
                  <a:schemeClr val="dk1"/>
                </a:solidFill>
              </a:rPr>
              <a:t>Schwache Gewerkschaften</a:t>
            </a:r>
            <a:endParaRPr sz="2400">
              <a:solidFill>
                <a:schemeClr val="dk1"/>
              </a:solidFill>
            </a:endParaRPr>
          </a:p>
          <a:p>
            <a:pPr indent="0" lvl="0" marL="0" rtl="0" algn="l">
              <a:lnSpc>
                <a:spcPct val="90000"/>
              </a:lnSpc>
              <a:spcBef>
                <a:spcPts val="1000"/>
              </a:spcBef>
              <a:spcAft>
                <a:spcPts val="0"/>
              </a:spcAft>
              <a:buClr>
                <a:schemeClr val="dk1"/>
              </a:buClr>
              <a:buSzPts val="3200"/>
              <a:buNone/>
            </a:pPr>
            <a:r>
              <a:t/>
            </a:r>
            <a:endParaRPr sz="3200">
              <a:solidFill>
                <a:schemeClr val="dk1"/>
              </a:solidFill>
            </a:endParaRPr>
          </a:p>
          <a:p>
            <a:pPr indent="-25400" lvl="0" marL="228600" rtl="0" algn="l">
              <a:lnSpc>
                <a:spcPct val="90000"/>
              </a:lnSpc>
              <a:spcBef>
                <a:spcPts val="1000"/>
              </a:spcBef>
              <a:spcAft>
                <a:spcPts val="0"/>
              </a:spcAft>
              <a:buClr>
                <a:schemeClr val="dk1"/>
              </a:buClr>
              <a:buSzPts val="3200"/>
              <a:buNone/>
            </a:pPr>
            <a:r>
              <a:t/>
            </a:r>
            <a:endParaRPr sz="32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6"/>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lang="en-GB" sz="4000">
                <a:solidFill>
                  <a:srgbClr val="6789B9"/>
                </a:solidFill>
              </a:rPr>
              <a:t>Weitere Links</a:t>
            </a:r>
            <a:endParaRPr/>
          </a:p>
        </p:txBody>
      </p:sp>
      <p:sp>
        <p:nvSpPr>
          <p:cNvPr id="339" name="Google Shape;339;p26"/>
          <p:cNvSpPr txBox="1"/>
          <p:nvPr>
            <p:ph idx="1" type="body"/>
          </p:nvPr>
        </p:nvSpPr>
        <p:spPr>
          <a:xfrm>
            <a:off x="359517" y="1220787"/>
            <a:ext cx="10515600" cy="5135563"/>
          </a:xfrm>
          <a:prstGeom prst="rect">
            <a:avLst/>
          </a:prstGeom>
          <a:noFill/>
          <a:ln>
            <a:noFill/>
          </a:ln>
        </p:spPr>
        <p:txBody>
          <a:bodyPr anchorCtr="0" anchor="t" bIns="45700" lIns="91425" spcFirstLastPara="1" rIns="91425" wrap="square" tIns="45700">
            <a:noAutofit/>
          </a:bodyPr>
          <a:lstStyle/>
          <a:p>
            <a:pPr indent="-228600" lvl="0" marL="228600" rtl="0" algn="l">
              <a:lnSpc>
                <a:spcPct val="150000"/>
              </a:lnSpc>
              <a:spcBef>
                <a:spcPts val="0"/>
              </a:spcBef>
              <a:spcAft>
                <a:spcPts val="0"/>
              </a:spcAft>
              <a:buClr>
                <a:schemeClr val="dk1"/>
              </a:buClr>
              <a:buSzPts val="2000"/>
              <a:buChar char="•"/>
            </a:pPr>
            <a:r>
              <a:rPr lang="en-GB" sz="2000" u="sng">
                <a:solidFill>
                  <a:schemeClr val="hlink"/>
                </a:solidFill>
                <a:hlinkClick r:id="rId3"/>
              </a:rPr>
              <a:t>https://www.ilo.org/wcmsp5/groups/public/---dgreports/---gender/documents/publication/wcms_535656.pdf</a:t>
            </a:r>
            <a:endParaRPr sz="2000"/>
          </a:p>
          <a:p>
            <a:pPr indent="-228600" lvl="0" marL="228600" rtl="0" algn="l">
              <a:lnSpc>
                <a:spcPct val="150000"/>
              </a:lnSpc>
              <a:spcBef>
                <a:spcPts val="1000"/>
              </a:spcBef>
              <a:spcAft>
                <a:spcPts val="0"/>
              </a:spcAft>
              <a:buClr>
                <a:schemeClr val="dk1"/>
              </a:buClr>
              <a:buSzPts val="2000"/>
              <a:buChar char="•"/>
            </a:pPr>
            <a:r>
              <a:rPr lang="en-GB" sz="2000" u="sng">
                <a:solidFill>
                  <a:schemeClr val="hlink"/>
                </a:solidFill>
                <a:hlinkClick r:id="rId4"/>
              </a:rPr>
              <a:t>https://terraform-20180423174453746800000001.s3.amazonaws.com/attachments/cjiisgqry00fzfxj71rd28btl-p4-vprchaen0217-workplace-violence-prevention-checklist.pdf</a:t>
            </a:r>
            <a:endParaRPr sz="2000"/>
          </a:p>
          <a:p>
            <a:pPr indent="-228600" lvl="0" marL="228600" rtl="0" algn="l">
              <a:lnSpc>
                <a:spcPct val="150000"/>
              </a:lnSpc>
              <a:spcBef>
                <a:spcPts val="1000"/>
              </a:spcBef>
              <a:spcAft>
                <a:spcPts val="0"/>
              </a:spcAft>
              <a:buClr>
                <a:schemeClr val="dk1"/>
              </a:buClr>
              <a:buSzPts val="2000"/>
              <a:buChar char="•"/>
            </a:pPr>
            <a:r>
              <a:rPr lang="en-GB" sz="2000" u="sng">
                <a:solidFill>
                  <a:schemeClr val="hlink"/>
                </a:solidFill>
                <a:hlinkClick r:id="rId5"/>
              </a:rPr>
              <a:t>https://www.osha.gov/sites/default/files/publications/osha3148.pdf</a:t>
            </a:r>
            <a:endParaRPr sz="2000"/>
          </a:p>
          <a:p>
            <a:pPr indent="-228600" lvl="0" marL="228600" rtl="0" algn="l">
              <a:lnSpc>
                <a:spcPct val="150000"/>
              </a:lnSpc>
              <a:spcBef>
                <a:spcPts val="1000"/>
              </a:spcBef>
              <a:spcAft>
                <a:spcPts val="0"/>
              </a:spcAft>
              <a:buClr>
                <a:schemeClr val="dk1"/>
              </a:buClr>
              <a:buSzPts val="2000"/>
              <a:buChar char="•"/>
            </a:pPr>
            <a:r>
              <a:rPr lang="en-GB" sz="2000" u="sng">
                <a:solidFill>
                  <a:schemeClr val="hlink"/>
                </a:solidFill>
                <a:hlinkClick r:id="rId6"/>
              </a:rPr>
              <a:t>https://www.researchgate.net/figure/Primary-secondary-and-tertiary-preventions-against-workplace-violence-from-psychiatric_tbl1_285152732</a:t>
            </a:r>
            <a:endParaRPr sz="2000"/>
          </a:p>
          <a:p>
            <a:pPr indent="-228600" lvl="0" marL="228600" rtl="0" algn="l">
              <a:lnSpc>
                <a:spcPct val="150000"/>
              </a:lnSpc>
              <a:spcBef>
                <a:spcPts val="1000"/>
              </a:spcBef>
              <a:spcAft>
                <a:spcPts val="0"/>
              </a:spcAft>
              <a:buClr>
                <a:schemeClr val="dk1"/>
              </a:buClr>
              <a:buSzPts val="2000"/>
              <a:buChar char="•"/>
            </a:pPr>
            <a:r>
              <a:rPr lang="en-GB" sz="2000" u="sng">
                <a:solidFill>
                  <a:schemeClr val="hlink"/>
                </a:solidFill>
                <a:hlinkClick r:id="rId7"/>
              </a:rPr>
              <a:t>https://www.cdc.gov/niosh/docs/96-100/risk.html</a:t>
            </a:r>
            <a:endParaRPr sz="2000"/>
          </a:p>
          <a:p>
            <a:pPr indent="-101600" lvl="0" marL="228600" rtl="0" algn="l">
              <a:lnSpc>
                <a:spcPct val="90000"/>
              </a:lnSpc>
              <a:spcBef>
                <a:spcPts val="1000"/>
              </a:spcBef>
              <a:spcAft>
                <a:spcPts val="0"/>
              </a:spcAft>
              <a:buClr>
                <a:schemeClr val="dk1"/>
              </a:buClr>
              <a:buSzPts val="2000"/>
              <a:buNone/>
            </a:pPr>
            <a:r>
              <a:t/>
            </a:r>
            <a:endParaRPr sz="2000"/>
          </a:p>
        </p:txBody>
      </p:sp>
      <p:sp>
        <p:nvSpPr>
          <p:cNvPr id="340" name="Google Shape;34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341" name="Google Shape;341;p26"/>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7"/>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lang="en-GB" sz="4000">
                <a:solidFill>
                  <a:srgbClr val="6789B9"/>
                </a:solidFill>
              </a:rPr>
              <a:t>References</a:t>
            </a:r>
            <a:endParaRPr/>
          </a:p>
        </p:txBody>
      </p:sp>
      <p:sp>
        <p:nvSpPr>
          <p:cNvPr id="348" name="Google Shape;348;p27"/>
          <p:cNvSpPr txBox="1"/>
          <p:nvPr>
            <p:ph idx="1" type="body"/>
          </p:nvPr>
        </p:nvSpPr>
        <p:spPr>
          <a:xfrm>
            <a:off x="838199" y="1041400"/>
            <a:ext cx="10798629" cy="5135563"/>
          </a:xfrm>
          <a:prstGeom prst="rect">
            <a:avLst/>
          </a:prstGeom>
          <a:noFill/>
          <a:ln>
            <a:noFill/>
          </a:ln>
        </p:spPr>
        <p:txBody>
          <a:bodyPr anchorCtr="0" anchor="t" bIns="45700" lIns="91425" spcFirstLastPara="1" rIns="91425" wrap="square" tIns="45700">
            <a:noAutofit/>
          </a:bodyPr>
          <a:lstStyle/>
          <a:p>
            <a:pPr indent="-228600" lvl="0" marL="228600" rtl="0" algn="l">
              <a:lnSpc>
                <a:spcPct val="115000"/>
              </a:lnSpc>
              <a:spcBef>
                <a:spcPts val="0"/>
              </a:spcBef>
              <a:spcAft>
                <a:spcPts val="0"/>
              </a:spcAft>
              <a:buClr>
                <a:srgbClr val="0563C1"/>
              </a:buClr>
              <a:buSzPts val="2000"/>
              <a:buChar char="•"/>
            </a:pPr>
            <a:r>
              <a:rPr lang="en-GB" sz="2000" u="sng">
                <a:solidFill>
                  <a:srgbClr val="0563C1"/>
                </a:solidFill>
                <a:hlinkClick r:id="rId3">
                  <a:extLst>
                    <a:ext uri="{A12FA001-AC4F-418D-AE19-62706E023703}">
                      <ahyp:hlinkClr val="tx"/>
                    </a:ext>
                  </a:extLst>
                </a:hlinkClick>
              </a:rPr>
              <a:t>https://www.ilo.org/wcmsp5/groups/public/---dgreports/---gender/documents/publication/wcms_535656.pdf</a:t>
            </a:r>
            <a:endParaRPr sz="2000"/>
          </a:p>
          <a:p>
            <a:pPr indent="-228600" lvl="0" marL="228600" rtl="0" algn="l">
              <a:lnSpc>
                <a:spcPct val="115000"/>
              </a:lnSpc>
              <a:spcBef>
                <a:spcPts val="1000"/>
              </a:spcBef>
              <a:spcAft>
                <a:spcPts val="0"/>
              </a:spcAft>
              <a:buClr>
                <a:srgbClr val="0563C1"/>
              </a:buClr>
              <a:buSzPts val="2000"/>
              <a:buChar char="•"/>
            </a:pPr>
            <a:r>
              <a:rPr lang="en-GB" sz="2000" u="sng">
                <a:solidFill>
                  <a:srgbClr val="0563C1"/>
                </a:solidFill>
                <a:hlinkClick r:id="rId4">
                  <a:extLst>
                    <a:ext uri="{A12FA001-AC4F-418D-AE19-62706E023703}">
                      <ahyp:hlinkClr val="tx"/>
                    </a:ext>
                  </a:extLst>
                </a:hlinkClick>
              </a:rPr>
              <a:t>https://terraform-20180423174453746800000001.s3.amazonaws.com/attachments/cjiisgqry00fzfxj71rd28btl-p4-vprchaen0217-workplace-violence-prevention-checklist.pdf</a:t>
            </a:r>
            <a:endParaRPr sz="2000"/>
          </a:p>
          <a:p>
            <a:pPr indent="-228600" lvl="0" marL="228600" rtl="0" algn="l">
              <a:lnSpc>
                <a:spcPct val="115000"/>
              </a:lnSpc>
              <a:spcBef>
                <a:spcPts val="1000"/>
              </a:spcBef>
              <a:spcAft>
                <a:spcPts val="0"/>
              </a:spcAft>
              <a:buClr>
                <a:srgbClr val="0563C1"/>
              </a:buClr>
              <a:buSzPts val="2000"/>
              <a:buChar char="•"/>
            </a:pPr>
            <a:r>
              <a:rPr lang="en-GB" sz="2000" u="sng">
                <a:solidFill>
                  <a:srgbClr val="0563C1"/>
                </a:solidFill>
                <a:hlinkClick r:id="rId5">
                  <a:extLst>
                    <a:ext uri="{A12FA001-AC4F-418D-AE19-62706E023703}">
                      <ahyp:hlinkClr val="tx"/>
                    </a:ext>
                  </a:extLst>
                </a:hlinkClick>
              </a:rPr>
              <a:t>https://www.osha.gov/sites/default/files/publications/osha3148.pdf</a:t>
            </a:r>
            <a:endParaRPr sz="2000"/>
          </a:p>
          <a:p>
            <a:pPr indent="-228600" lvl="0" marL="228600" rtl="0" algn="l">
              <a:lnSpc>
                <a:spcPct val="115000"/>
              </a:lnSpc>
              <a:spcBef>
                <a:spcPts val="1000"/>
              </a:spcBef>
              <a:spcAft>
                <a:spcPts val="0"/>
              </a:spcAft>
              <a:buClr>
                <a:srgbClr val="0563C1"/>
              </a:buClr>
              <a:buSzPts val="2000"/>
              <a:buChar char="•"/>
            </a:pPr>
            <a:r>
              <a:rPr lang="en-GB" sz="2000" u="sng">
                <a:solidFill>
                  <a:srgbClr val="0563C1"/>
                </a:solidFill>
                <a:hlinkClick r:id="rId6">
                  <a:extLst>
                    <a:ext uri="{A12FA001-AC4F-418D-AE19-62706E023703}">
                      <ahyp:hlinkClr val="tx"/>
                    </a:ext>
                  </a:extLst>
                </a:hlinkClick>
              </a:rPr>
              <a:t>https://www.researchgate.net/figure/Primary-secondary-and-tertiary-preventions-against-workplace-violence-from-psychiatric_tbl1_285152732</a:t>
            </a:r>
            <a:endParaRPr sz="2000"/>
          </a:p>
          <a:p>
            <a:pPr indent="-228600" lvl="0" marL="228600" rtl="0" algn="l">
              <a:lnSpc>
                <a:spcPct val="115000"/>
              </a:lnSpc>
              <a:spcBef>
                <a:spcPts val="1000"/>
              </a:spcBef>
              <a:spcAft>
                <a:spcPts val="0"/>
              </a:spcAft>
              <a:buClr>
                <a:srgbClr val="0563C1"/>
              </a:buClr>
              <a:buSzPts val="2000"/>
              <a:buChar char="•"/>
            </a:pPr>
            <a:r>
              <a:rPr lang="en-GB" sz="2000" u="sng">
                <a:solidFill>
                  <a:srgbClr val="0563C1"/>
                </a:solidFill>
                <a:hlinkClick r:id="rId7">
                  <a:extLst>
                    <a:ext uri="{A12FA001-AC4F-418D-AE19-62706E023703}">
                      <ahyp:hlinkClr val="tx"/>
                    </a:ext>
                  </a:extLst>
                </a:hlinkClick>
              </a:rPr>
              <a:t>https://creately.com/blog/diagrams/types-of-organizational-charts/#4_Network_Structure</a:t>
            </a:r>
            <a:endParaRPr sz="2000"/>
          </a:p>
          <a:p>
            <a:pPr indent="-228600" lvl="0" marL="228600" rtl="0" algn="l">
              <a:lnSpc>
                <a:spcPct val="115000"/>
              </a:lnSpc>
              <a:spcBef>
                <a:spcPts val="1000"/>
              </a:spcBef>
              <a:spcAft>
                <a:spcPts val="0"/>
              </a:spcAft>
              <a:buClr>
                <a:schemeClr val="dk1"/>
              </a:buClr>
              <a:buSzPts val="2000"/>
              <a:buChar char="•"/>
            </a:pPr>
            <a:r>
              <a:rPr lang="en-GB" sz="2000"/>
              <a:t>Weisbord, M. (1978). Organizational diagnosis, six places to look for trouble with or without a theory, The Journal of group and organizational management, 1(4), 430-447. doi:10.1177/0021886398342003, http://dx.doi.org/10.1177/0021886398342003</a:t>
            </a:r>
            <a:endParaRPr sz="2000"/>
          </a:p>
        </p:txBody>
      </p:sp>
      <p:sp>
        <p:nvSpPr>
          <p:cNvPr id="349" name="Google Shape;34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350" name="Google Shape;350;p27"/>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5" name="Shape 355"/>
        <p:cNvGrpSpPr/>
        <p:nvPr/>
      </p:nvGrpSpPr>
      <p:grpSpPr>
        <a:xfrm>
          <a:off x="0" y="0"/>
          <a:ext cx="0" cy="0"/>
          <a:chOff x="0" y="0"/>
          <a:chExt cx="0" cy="0"/>
        </a:xfrm>
      </p:grpSpPr>
      <p:sp>
        <p:nvSpPr>
          <p:cNvPr id="356" name="Google Shape;356;p28"/>
          <p:cNvSpPr txBox="1"/>
          <p:nvPr>
            <p:ph type="title"/>
          </p:nvPr>
        </p:nvSpPr>
        <p:spPr>
          <a:xfrm>
            <a:off x="359517" y="460237"/>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GB" sz="4000">
                <a:solidFill>
                  <a:srgbClr val="6789B9"/>
                </a:solidFill>
              </a:rPr>
              <a:t>Projektpartner</a:t>
            </a:r>
            <a:endParaRPr b="1" sz="4000">
              <a:solidFill>
                <a:srgbClr val="6789B9"/>
              </a:solidFill>
            </a:endParaRPr>
          </a:p>
        </p:txBody>
      </p:sp>
      <p:sp>
        <p:nvSpPr>
          <p:cNvPr id="357" name="Google Shape;35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358" name="Google Shape;358;p28"/>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359" name="Google Shape;359;p28"/>
          <p:cNvPicPr preferRelativeResize="0"/>
          <p:nvPr/>
        </p:nvPicPr>
        <p:blipFill rotWithShape="1">
          <a:blip r:embed="rId3">
            <a:alphaModFix/>
          </a:blip>
          <a:srcRect b="0" l="0" r="0" t="0"/>
          <a:stretch/>
        </p:blipFill>
        <p:spPr>
          <a:xfrm>
            <a:off x="553626" y="1168801"/>
            <a:ext cx="3287809" cy="705343"/>
          </a:xfrm>
          <a:prstGeom prst="rect">
            <a:avLst/>
          </a:prstGeom>
          <a:noFill/>
          <a:ln>
            <a:noFill/>
          </a:ln>
        </p:spPr>
      </p:pic>
      <p:sp>
        <p:nvSpPr>
          <p:cNvPr id="360" name="Google Shape;360;p28"/>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4">
                  <a:extLst>
                    <a:ext uri="{A12FA001-AC4F-418D-AE19-62706E023703}">
                      <ahyp:hlinkClr val="tx"/>
                    </a:ext>
                  </a:extLst>
                </a:hlinkClick>
              </a:rPr>
              <a:t>Tschechische Universität für Biowissenschaften Prag</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Tschechische Republik</a:t>
            </a:r>
            <a:endParaRPr b="0" i="0" sz="1400" u="none" cap="none" strike="noStrike">
              <a:solidFill>
                <a:schemeClr val="dk1"/>
              </a:solidFill>
              <a:latin typeface="Arial"/>
              <a:ea typeface="Arial"/>
              <a:cs typeface="Arial"/>
              <a:sym typeface="Arial"/>
            </a:endParaRPr>
          </a:p>
        </p:txBody>
      </p:sp>
      <p:pic>
        <p:nvPicPr>
          <p:cNvPr id="361" name="Google Shape;361;p28"/>
          <p:cNvPicPr preferRelativeResize="0"/>
          <p:nvPr/>
        </p:nvPicPr>
        <p:blipFill rotWithShape="1">
          <a:blip r:embed="rId5">
            <a:alphaModFix/>
          </a:blip>
          <a:srcRect b="0" l="0" r="0" t="0"/>
          <a:stretch/>
        </p:blipFill>
        <p:spPr>
          <a:xfrm>
            <a:off x="5465518" y="4289441"/>
            <a:ext cx="1260963" cy="1173800"/>
          </a:xfrm>
          <a:prstGeom prst="rect">
            <a:avLst/>
          </a:prstGeom>
          <a:noFill/>
          <a:ln>
            <a:noFill/>
          </a:ln>
        </p:spPr>
      </p:pic>
      <p:sp>
        <p:nvSpPr>
          <p:cNvPr id="362" name="Google Shape;362;p28"/>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6">
                  <a:extLst>
                    <a:ext uri="{A12FA001-AC4F-418D-AE19-62706E023703}">
                      <ahyp:hlinkClr val="tx"/>
                    </a:ext>
                  </a:extLst>
                </a:hlinkClick>
              </a:rPr>
              <a:t>Pancyprian Association of Hotel Managers</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Zypern</a:t>
            </a:r>
            <a:endParaRPr b="0" i="0" sz="1400" u="none" cap="none" strike="noStrike">
              <a:solidFill>
                <a:schemeClr val="dk1"/>
              </a:solidFill>
              <a:latin typeface="Arial"/>
              <a:ea typeface="Arial"/>
              <a:cs typeface="Arial"/>
              <a:sym typeface="Arial"/>
            </a:endParaRPr>
          </a:p>
        </p:txBody>
      </p:sp>
      <p:pic>
        <p:nvPicPr>
          <p:cNvPr id="363" name="Google Shape;363;p28"/>
          <p:cNvPicPr preferRelativeResize="0"/>
          <p:nvPr/>
        </p:nvPicPr>
        <p:blipFill rotWithShape="1">
          <a:blip r:embed="rId7">
            <a:alphaModFix/>
          </a:blip>
          <a:srcRect b="0" l="0" r="0" t="0"/>
          <a:stretch/>
        </p:blipFill>
        <p:spPr>
          <a:xfrm>
            <a:off x="9630503" y="4572529"/>
            <a:ext cx="1892143" cy="1071172"/>
          </a:xfrm>
          <a:prstGeom prst="rect">
            <a:avLst/>
          </a:prstGeom>
          <a:noFill/>
          <a:ln>
            <a:noFill/>
          </a:ln>
        </p:spPr>
      </p:pic>
      <p:sp>
        <p:nvSpPr>
          <p:cNvPr id="364" name="Google Shape;364;p28"/>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8">
                  <a:extLst>
                    <a:ext uri="{A12FA001-AC4F-418D-AE19-62706E023703}">
                      <ahyp:hlinkClr val="tx"/>
                    </a:ext>
                  </a:extLst>
                </a:hlinkClick>
              </a:rPr>
              <a:t>Beneke &amp; Prinzhorn GmbH</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Deutschland</a:t>
            </a:r>
            <a:endParaRPr b="0" i="0" sz="1400" u="none" cap="none" strike="noStrike">
              <a:solidFill>
                <a:schemeClr val="dk1"/>
              </a:solidFill>
              <a:latin typeface="Arial"/>
              <a:ea typeface="Arial"/>
              <a:cs typeface="Arial"/>
              <a:sym typeface="Arial"/>
            </a:endParaRPr>
          </a:p>
        </p:txBody>
      </p:sp>
      <p:pic>
        <p:nvPicPr>
          <p:cNvPr id="365" name="Google Shape;365;p28"/>
          <p:cNvPicPr preferRelativeResize="0"/>
          <p:nvPr/>
        </p:nvPicPr>
        <p:blipFill rotWithShape="1">
          <a:blip r:embed="rId9">
            <a:alphaModFix/>
          </a:blip>
          <a:srcRect b="0" l="0" r="0" t="0"/>
          <a:stretch/>
        </p:blipFill>
        <p:spPr>
          <a:xfrm>
            <a:off x="2726027" y="2861570"/>
            <a:ext cx="2812367" cy="911671"/>
          </a:xfrm>
          <a:prstGeom prst="rect">
            <a:avLst/>
          </a:prstGeom>
          <a:noFill/>
          <a:ln>
            <a:noFill/>
          </a:ln>
        </p:spPr>
      </p:pic>
      <p:sp>
        <p:nvSpPr>
          <p:cNvPr id="366" name="Google Shape;366;p28"/>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0">
                  <a:extLst>
                    <a:ext uri="{A12FA001-AC4F-418D-AE19-62706E023703}">
                      <ahyp:hlinkClr val="tx"/>
                    </a:ext>
                  </a:extLst>
                </a:hlinkClick>
              </a:rPr>
              <a:t>DIAS</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Griechenland</a:t>
            </a:r>
            <a:endParaRPr b="0" i="0" sz="1400" u="none" cap="none" strike="noStrike">
              <a:solidFill>
                <a:schemeClr val="dk1"/>
              </a:solidFill>
              <a:latin typeface="Arial"/>
              <a:ea typeface="Arial"/>
              <a:cs typeface="Arial"/>
              <a:sym typeface="Arial"/>
            </a:endParaRPr>
          </a:p>
        </p:txBody>
      </p:sp>
      <p:pic>
        <p:nvPicPr>
          <p:cNvPr id="367" name="Google Shape;367;p28"/>
          <p:cNvPicPr preferRelativeResize="0"/>
          <p:nvPr/>
        </p:nvPicPr>
        <p:blipFill rotWithShape="1">
          <a:blip r:embed="rId11">
            <a:alphaModFix/>
          </a:blip>
          <a:srcRect b="0" l="0" r="0" t="0"/>
          <a:stretch/>
        </p:blipFill>
        <p:spPr>
          <a:xfrm>
            <a:off x="7044806" y="792234"/>
            <a:ext cx="1305761" cy="1736012"/>
          </a:xfrm>
          <a:prstGeom prst="rect">
            <a:avLst/>
          </a:prstGeom>
          <a:noFill/>
          <a:ln>
            <a:noFill/>
          </a:ln>
        </p:spPr>
      </p:pic>
      <p:sp>
        <p:nvSpPr>
          <p:cNvPr id="368" name="Google Shape;368;p28"/>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2">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Zypern</a:t>
            </a:r>
            <a:endParaRPr b="0" i="0" sz="1400" u="none" cap="none" strike="noStrike">
              <a:solidFill>
                <a:srgbClr val="000000"/>
              </a:solidFill>
              <a:latin typeface="Arial"/>
              <a:ea typeface="Arial"/>
              <a:cs typeface="Arial"/>
              <a:sym typeface="Arial"/>
            </a:endParaRPr>
          </a:p>
        </p:txBody>
      </p:sp>
      <p:pic>
        <p:nvPicPr>
          <p:cNvPr id="369" name="Google Shape;369;p28"/>
          <p:cNvPicPr preferRelativeResize="0"/>
          <p:nvPr/>
        </p:nvPicPr>
        <p:blipFill rotWithShape="1">
          <a:blip r:embed="rId13">
            <a:alphaModFix/>
          </a:blip>
          <a:srcRect b="0" l="0" r="0" t="0"/>
          <a:stretch/>
        </p:blipFill>
        <p:spPr>
          <a:xfrm>
            <a:off x="998828" y="4220814"/>
            <a:ext cx="1458341" cy="1377642"/>
          </a:xfrm>
          <a:prstGeom prst="rect">
            <a:avLst/>
          </a:prstGeom>
          <a:noFill/>
          <a:ln>
            <a:noFill/>
          </a:ln>
        </p:spPr>
      </p:pic>
      <p:sp>
        <p:nvSpPr>
          <p:cNvPr id="370" name="Google Shape;370;p28"/>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4">
                  <a:extLst>
                    <a:ext uri="{A12FA001-AC4F-418D-AE19-62706E023703}">
                      <ahyp:hlinkClr val="tx"/>
                    </a:ext>
                  </a:extLst>
                </a:hlinkClick>
              </a:rPr>
              <a:t>Fonds für soziale Innovation</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Litauen</a:t>
            </a:r>
            <a:endParaRPr b="0" i="0" sz="1400" u="none" cap="none" strike="noStrike">
              <a:solidFill>
                <a:schemeClr val="dk1"/>
              </a:solidFill>
              <a:latin typeface="Arial"/>
              <a:ea typeface="Arial"/>
              <a:cs typeface="Arial"/>
              <a:sym typeface="Arial"/>
            </a:endParaRPr>
          </a:p>
        </p:txBody>
      </p:sp>
      <p:pic>
        <p:nvPicPr>
          <p:cNvPr id="371" name="Google Shape;371;p28"/>
          <p:cNvPicPr preferRelativeResize="0"/>
          <p:nvPr/>
        </p:nvPicPr>
        <p:blipFill rotWithShape="1">
          <a:blip r:embed="rId15">
            <a:alphaModFix/>
          </a:blip>
          <a:srcRect b="0" l="0" r="0" t="0"/>
          <a:stretch/>
        </p:blipFill>
        <p:spPr>
          <a:xfrm>
            <a:off x="6581478" y="2998053"/>
            <a:ext cx="3995095" cy="874398"/>
          </a:xfrm>
          <a:prstGeom prst="rect">
            <a:avLst/>
          </a:prstGeom>
          <a:noFill/>
          <a:ln>
            <a:noFill/>
          </a:ln>
        </p:spPr>
      </p:pic>
      <p:sp>
        <p:nvSpPr>
          <p:cNvPr id="372" name="Google Shape;372;p28"/>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6">
                  <a:extLst>
                    <a:ext uri="{A12FA001-AC4F-418D-AE19-62706E023703}">
                      <ahyp:hlinkClr val="tx"/>
                    </a:ext>
                  </a:extLst>
                </a:hlinkClick>
              </a:rPr>
              <a:t>OUT LOUD</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Lettland</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3"/>
          <p:cNvSpPr txBox="1"/>
          <p:nvPr>
            <p:ph type="title"/>
          </p:nvPr>
        </p:nvSpPr>
        <p:spPr>
          <a:xfrm>
            <a:off x="838200" y="657225"/>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lang="en-GB" sz="4000">
                <a:solidFill>
                  <a:srgbClr val="6789B9"/>
                </a:solidFill>
              </a:rPr>
              <a:t>Lernergebnisse</a:t>
            </a:r>
            <a:endParaRPr sz="4000"/>
          </a:p>
        </p:txBody>
      </p:sp>
      <p:sp>
        <p:nvSpPr>
          <p:cNvPr id="121" name="Google Shape;121;p3"/>
          <p:cNvSpPr txBox="1"/>
          <p:nvPr>
            <p:ph idx="1" type="body"/>
          </p:nvPr>
        </p:nvSpPr>
        <p:spPr>
          <a:xfrm>
            <a:off x="838200" y="1555523"/>
            <a:ext cx="10515600" cy="4351338"/>
          </a:xfrm>
          <a:prstGeom prst="rect">
            <a:avLst/>
          </a:prstGeom>
          <a:noFill/>
          <a:ln>
            <a:noFill/>
          </a:ln>
        </p:spPr>
        <p:txBody>
          <a:bodyPr anchorCtr="0" anchor="t" bIns="45700" lIns="91425" spcFirstLastPara="1" rIns="91425" wrap="square" tIns="45700">
            <a:noAutofit/>
          </a:bodyPr>
          <a:lstStyle/>
          <a:p>
            <a:pPr indent="-196850" lvl="0" marL="228600" rtl="0" algn="l">
              <a:lnSpc>
                <a:spcPct val="150000"/>
              </a:lnSpc>
              <a:spcBef>
                <a:spcPts val="1000"/>
              </a:spcBef>
              <a:spcAft>
                <a:spcPts val="0"/>
              </a:spcAft>
              <a:buSzPts val="2700"/>
              <a:buFont typeface="Noto Sans Symbols"/>
              <a:buChar char="✔"/>
            </a:pPr>
            <a:r>
              <a:rPr lang="en-GB" sz="2400"/>
              <a:t>Beschreibung der Funktionsweise der Organisationsstruktur und der Organisationskultur. </a:t>
            </a:r>
            <a:endParaRPr sz="2400"/>
          </a:p>
          <a:p>
            <a:pPr indent="-196850" lvl="0" marL="228600" rtl="0" algn="l">
              <a:lnSpc>
                <a:spcPct val="150000"/>
              </a:lnSpc>
              <a:spcBef>
                <a:spcPts val="1000"/>
              </a:spcBef>
              <a:spcAft>
                <a:spcPts val="0"/>
              </a:spcAft>
              <a:buSzPts val="2700"/>
              <a:buFont typeface="Noto Sans Symbols"/>
              <a:buChar char="✔"/>
            </a:pPr>
            <a:r>
              <a:rPr lang="en-GB" sz="2400"/>
              <a:t>Anwendung geeigneter Maßnahmen auf der Grundlage des Strategiemodells der Primär-, Sekundär- und Tertiärprävention.</a:t>
            </a:r>
            <a:endParaRPr sz="2400"/>
          </a:p>
          <a:p>
            <a:pPr indent="-196850" lvl="0" marL="228600" rtl="0" algn="l">
              <a:lnSpc>
                <a:spcPct val="150000"/>
              </a:lnSpc>
              <a:spcBef>
                <a:spcPts val="1000"/>
              </a:spcBef>
              <a:spcAft>
                <a:spcPts val="0"/>
              </a:spcAft>
              <a:buSzPts val="2700"/>
              <a:buFont typeface="Noto Sans Symbols"/>
              <a:buChar char="✔"/>
            </a:pPr>
            <a:r>
              <a:rPr lang="en-GB" sz="2400"/>
              <a:t>Anwendung der erforderlichen Führungsqualitäten im Zusammenhang mit Gewalt am Arbeitsplatz.</a:t>
            </a:r>
            <a:endParaRPr sz="2400"/>
          </a:p>
          <a:p>
            <a:pPr indent="-196850" lvl="0" marL="228600" rtl="0" algn="l">
              <a:lnSpc>
                <a:spcPct val="150000"/>
              </a:lnSpc>
              <a:spcBef>
                <a:spcPts val="1000"/>
              </a:spcBef>
              <a:spcAft>
                <a:spcPts val="0"/>
              </a:spcAft>
              <a:buSzPts val="2700"/>
              <a:buFont typeface="Noto Sans Symbols"/>
              <a:buChar char="✔"/>
            </a:pPr>
            <a:r>
              <a:rPr lang="en-GB" sz="2400"/>
              <a:t> Definition der sektorspezifischen Faktoren von Gewalt am Arbeitsplatz.</a:t>
            </a:r>
            <a:endParaRPr sz="2400"/>
          </a:p>
          <a:p>
            <a:pPr indent="0" lvl="0" marL="0" rtl="0" algn="l">
              <a:lnSpc>
                <a:spcPct val="115000"/>
              </a:lnSpc>
              <a:spcBef>
                <a:spcPts val="1000"/>
              </a:spcBef>
              <a:spcAft>
                <a:spcPts val="0"/>
              </a:spcAft>
              <a:buClr>
                <a:srgbClr val="6789B9"/>
              </a:buClr>
              <a:buSzPts val="3200"/>
              <a:buNone/>
            </a:pPr>
            <a:r>
              <a:t/>
            </a:r>
            <a:endParaRPr sz="3200">
              <a:solidFill>
                <a:srgbClr val="6789B9"/>
              </a:solidFill>
            </a:endParaRPr>
          </a:p>
        </p:txBody>
      </p:sp>
      <p:sp>
        <p:nvSpPr>
          <p:cNvPr id="122" name="Google Shape;1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123" name="Google Shape;123;p3"/>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descr="Text&#10;&#10;Description automatically generated" id="124" name="Google Shape;124;p3"/>
          <p:cNvPicPr preferRelativeResize="0"/>
          <p:nvPr/>
        </p:nvPicPr>
        <p:blipFill rotWithShape="1">
          <a:blip r:embed="rId3">
            <a:alphaModFix amt="50000"/>
          </a:blip>
          <a:srcRect b="0" l="0" r="0" t="0"/>
          <a:stretch/>
        </p:blipFill>
        <p:spPr>
          <a:xfrm>
            <a:off x="9613900" y="5879726"/>
            <a:ext cx="2578100" cy="9495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pic>
        <p:nvPicPr>
          <p:cNvPr descr="Ein Bild, das drinnen, Person, Decke, Personen enthält.&#10;&#10;Automatisch generierte Beschreibung" id="130" name="Google Shape;130;p4"/>
          <p:cNvPicPr preferRelativeResize="0"/>
          <p:nvPr>
            <p:ph idx="1" type="body"/>
          </p:nvPr>
        </p:nvPicPr>
        <p:blipFill rotWithShape="1">
          <a:blip r:embed="rId3">
            <a:alphaModFix/>
          </a:blip>
          <a:srcRect b="15730" l="0" r="0" t="0"/>
          <a:stretch/>
        </p:blipFill>
        <p:spPr>
          <a:xfrm>
            <a:off x="0" y="10"/>
            <a:ext cx="12191980" cy="6857990"/>
          </a:xfrm>
          <a:prstGeom prst="rect">
            <a:avLst/>
          </a:prstGeom>
          <a:noFill/>
          <a:ln>
            <a:noFill/>
          </a:ln>
        </p:spPr>
      </p:pic>
      <p:sp>
        <p:nvSpPr>
          <p:cNvPr id="131" name="Google Shape;131;p4"/>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32" name="Google Shape;132;p4"/>
          <p:cNvSpPr txBox="1"/>
          <p:nvPr>
            <p:ph type="title"/>
          </p:nvPr>
        </p:nvSpPr>
        <p:spPr>
          <a:xfrm>
            <a:off x="8022020" y="4018416"/>
            <a:ext cx="3852041" cy="95981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GB"/>
              <a:t>Thema 1</a:t>
            </a:r>
            <a:endParaRPr/>
          </a:p>
        </p:txBody>
      </p:sp>
      <p:sp>
        <p:nvSpPr>
          <p:cNvPr id="133" name="Google Shape;133;p4"/>
          <p:cNvSpPr txBox="1"/>
          <p:nvPr>
            <p:ph idx="2" type="body"/>
          </p:nvPr>
        </p:nvSpPr>
        <p:spPr>
          <a:xfrm>
            <a:off x="8140700" y="5242674"/>
            <a:ext cx="3972472" cy="147635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GB" sz="2400"/>
              <a:t>Unterscheidung zwischen Organisationskultur und -struktur</a:t>
            </a:r>
            <a:endParaRPr b="1" sz="2400"/>
          </a:p>
        </p:txBody>
      </p:sp>
      <p:cxnSp>
        <p:nvCxnSpPr>
          <p:cNvPr id="134" name="Google Shape;134;p4"/>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32"/>
                                        </p:tgtEl>
                                        <p:attrNameLst>
                                          <p:attrName>style.visibility</p:attrName>
                                        </p:attrNameLst>
                                      </p:cBhvr>
                                      <p:to>
                                        <p:strVal val="visible"/>
                                      </p:to>
                                    </p:set>
                                    <p:animEffect filter="fade" transition="in">
                                      <p:cBhvr>
                                        <p:cTn dur="7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txBox="1"/>
          <p:nvPr>
            <p:ph type="title"/>
          </p:nvPr>
        </p:nvSpPr>
        <p:spPr>
          <a:xfrm>
            <a:off x="914400" y="546490"/>
            <a:ext cx="10515600" cy="1325563"/>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6789B9"/>
              </a:buClr>
              <a:buSzPct val="111111"/>
              <a:buFont typeface="Calibri"/>
              <a:buNone/>
            </a:pPr>
            <a:r>
              <a:rPr lang="en-GB" sz="4000">
                <a:solidFill>
                  <a:srgbClr val="6789B9"/>
                </a:solidFill>
              </a:rPr>
              <a:t>ORGANISATIONSKULTUR </a:t>
            </a:r>
            <a:br>
              <a:rPr lang="en-GB" sz="4000">
                <a:solidFill>
                  <a:srgbClr val="6789B9"/>
                </a:solidFill>
              </a:rPr>
            </a:br>
            <a:r>
              <a:rPr lang="en-GB" sz="4000">
                <a:solidFill>
                  <a:srgbClr val="6789B9"/>
                </a:solidFill>
              </a:rPr>
              <a:t>&amp; ORGANISATIONSSTRUKTUR. DIE UNTERSCHEIDUNG</a:t>
            </a:r>
            <a:br>
              <a:rPr lang="en-GB" sz="4000">
                <a:solidFill>
                  <a:srgbClr val="6789B9"/>
                </a:solidFill>
              </a:rPr>
            </a:br>
            <a:endParaRPr/>
          </a:p>
        </p:txBody>
      </p:sp>
      <p:sp>
        <p:nvSpPr>
          <p:cNvPr id="141" name="Google Shape;141;p5"/>
          <p:cNvSpPr txBox="1"/>
          <p:nvPr>
            <p:ph idx="1" type="body"/>
          </p:nvPr>
        </p:nvSpPr>
        <p:spPr>
          <a:xfrm>
            <a:off x="838200" y="2296143"/>
            <a:ext cx="5181600" cy="3880820"/>
          </a:xfrm>
          <a:prstGeom prst="rect">
            <a:avLst/>
          </a:prstGeom>
          <a:noFill/>
          <a:ln>
            <a:noFill/>
          </a:ln>
        </p:spPr>
        <p:txBody>
          <a:bodyPr anchorCtr="0" anchor="t" bIns="45700" lIns="91425" spcFirstLastPara="1" rIns="91425" wrap="square" tIns="45700">
            <a:normAutofit/>
          </a:bodyPr>
          <a:lstStyle/>
          <a:p>
            <a:pPr indent="-228600" lvl="0" marL="228600" rtl="0" algn="l">
              <a:lnSpc>
                <a:spcPct val="150000"/>
              </a:lnSpc>
              <a:spcBef>
                <a:spcPts val="0"/>
              </a:spcBef>
              <a:spcAft>
                <a:spcPts val="0"/>
              </a:spcAft>
              <a:buClr>
                <a:srgbClr val="6789B9"/>
              </a:buClr>
              <a:buSzPts val="3200"/>
              <a:buChar char="•"/>
            </a:pPr>
            <a:r>
              <a:rPr lang="en-GB">
                <a:solidFill>
                  <a:schemeClr val="dk1"/>
                </a:solidFill>
              </a:rPr>
              <a:t>Thema 1: Unterscheidung zwischen Organisationsstruktur und -kultur und deren Wirkungsweisen</a:t>
            </a:r>
            <a:endParaRPr>
              <a:solidFill>
                <a:schemeClr val="dk1"/>
              </a:solidFill>
            </a:endParaRPr>
          </a:p>
        </p:txBody>
      </p:sp>
      <p:sp>
        <p:nvSpPr>
          <p:cNvPr id="142" name="Google Shape;142;p5"/>
          <p:cNvSpPr txBox="1"/>
          <p:nvPr>
            <p:ph idx="2" type="body"/>
          </p:nvPr>
        </p:nvSpPr>
        <p:spPr>
          <a:xfrm>
            <a:off x="6261100" y="2143744"/>
            <a:ext cx="5181600" cy="3212028"/>
          </a:xfrm>
          <a:prstGeom prst="rect">
            <a:avLst/>
          </a:prstGeom>
          <a:gradFill>
            <a:gsLst>
              <a:gs pos="0">
                <a:srgbClr val="A2B7DF"/>
              </a:gs>
              <a:gs pos="50000">
                <a:srgbClr val="C6D1E9"/>
              </a:gs>
              <a:gs pos="100000">
                <a:srgbClr val="E2E9F4"/>
              </a:gs>
            </a:gsLst>
            <a:lin ang="2700000" scaled="0"/>
          </a:gradFill>
          <a:ln>
            <a:noFill/>
          </a:ln>
        </p:spPr>
        <p:txBody>
          <a:bodyPr anchorCtr="0" anchor="t" bIns="45700" lIns="91425" spcFirstLastPara="1" rIns="91425" wrap="square" tIns="45700">
            <a:noAutofit/>
          </a:bodyPr>
          <a:lstStyle/>
          <a:p>
            <a:pPr indent="-228600" lvl="0" marL="228600" rtl="0" algn="l">
              <a:lnSpc>
                <a:spcPct val="150000"/>
              </a:lnSpc>
              <a:spcBef>
                <a:spcPts val="0"/>
              </a:spcBef>
              <a:spcAft>
                <a:spcPts val="0"/>
              </a:spcAft>
              <a:buClr>
                <a:schemeClr val="dk1"/>
              </a:buClr>
              <a:buSzPts val="3200"/>
              <a:buChar char="•"/>
            </a:pPr>
            <a:r>
              <a:rPr lang="en-GB"/>
              <a:t>Lernergebnis:</a:t>
            </a:r>
            <a:endParaRPr/>
          </a:p>
          <a:p>
            <a:pPr indent="-228600" lvl="0" marL="228600" rtl="0" algn="l">
              <a:lnSpc>
                <a:spcPct val="150000"/>
              </a:lnSpc>
              <a:spcBef>
                <a:spcPts val="300"/>
              </a:spcBef>
              <a:spcAft>
                <a:spcPts val="0"/>
              </a:spcAft>
              <a:buClr>
                <a:srgbClr val="6789B9"/>
              </a:buClr>
              <a:buSzPts val="3200"/>
              <a:buFont typeface="Noto Sans Symbols"/>
              <a:buChar char="✔"/>
            </a:pPr>
            <a:r>
              <a:rPr lang="en-GB"/>
              <a:t>Beschreibung der  Funktionsweise der Organisationsstruktur und der Organisationskultur. </a:t>
            </a:r>
            <a:endParaRPr/>
          </a:p>
          <a:p>
            <a:pPr indent="-25400" lvl="0" marL="228600" rtl="0" algn="l">
              <a:lnSpc>
                <a:spcPct val="150000"/>
              </a:lnSpc>
              <a:spcBef>
                <a:spcPts val="1000"/>
              </a:spcBef>
              <a:spcAft>
                <a:spcPts val="0"/>
              </a:spcAft>
              <a:buClr>
                <a:schemeClr val="dk1"/>
              </a:buClr>
              <a:buSzPts val="3200"/>
              <a:buNone/>
            </a:pPr>
            <a:r>
              <a:t/>
            </a:r>
            <a:endParaRPr sz="3200"/>
          </a:p>
        </p:txBody>
      </p:sp>
      <p:sp>
        <p:nvSpPr>
          <p:cNvPr id="143" name="Google Shape;14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descr="Text&#10;&#10;Description automatically generated" id="144" name="Google Shape;144;p5"/>
          <p:cNvPicPr preferRelativeResize="0"/>
          <p:nvPr/>
        </p:nvPicPr>
        <p:blipFill rotWithShape="1">
          <a:blip r:embed="rId3">
            <a:alphaModFix amt="50000"/>
          </a:blip>
          <a:srcRect b="0" l="0" r="0" t="0"/>
          <a:stretch/>
        </p:blipFill>
        <p:spPr>
          <a:xfrm>
            <a:off x="9613900" y="5879726"/>
            <a:ext cx="2578100" cy="94958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txBox="1"/>
          <p:nvPr>
            <p:ph idx="1" type="body"/>
          </p:nvPr>
        </p:nvSpPr>
        <p:spPr>
          <a:xfrm>
            <a:off x="838200" y="1477282"/>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00000"/>
              </a:lnSpc>
              <a:spcBef>
                <a:spcPts val="0"/>
              </a:spcBef>
              <a:spcAft>
                <a:spcPts val="0"/>
              </a:spcAft>
              <a:buClr>
                <a:schemeClr val="dk1"/>
              </a:buClr>
              <a:buSzPts val="3200"/>
              <a:buChar char="•"/>
            </a:pPr>
            <a:r>
              <a:rPr b="1" lang="en-GB">
                <a:solidFill>
                  <a:schemeClr val="dk1"/>
                </a:solidFill>
              </a:rPr>
              <a:t>Unter Organisationsstruktur versteht man </a:t>
            </a:r>
            <a:r>
              <a:rPr lang="en-GB">
                <a:solidFill>
                  <a:schemeClr val="dk1"/>
                </a:solidFill>
              </a:rPr>
              <a:t>ein System zur Festlegung einer Hierarchie innerhalb einer Organisation. Sie identifiziert jede Stelle, ihre Funktion und die Stelle, der sie innerhalb der Organisation unterstellt ist. </a:t>
            </a:r>
            <a:endParaRPr sz="2400">
              <a:solidFill>
                <a:schemeClr val="dk1"/>
              </a:solidFill>
            </a:endParaRPr>
          </a:p>
          <a:p>
            <a:pPr indent="0" lvl="0" marL="0" rtl="0" algn="l">
              <a:lnSpc>
                <a:spcPct val="100000"/>
              </a:lnSpc>
              <a:spcBef>
                <a:spcPts val="1000"/>
              </a:spcBef>
              <a:spcAft>
                <a:spcPts val="0"/>
              </a:spcAft>
              <a:buClr>
                <a:schemeClr val="dk1"/>
              </a:buClr>
              <a:buSzPts val="3200"/>
              <a:buNone/>
            </a:pPr>
            <a:r>
              <a:t/>
            </a:r>
            <a:endParaRPr>
              <a:solidFill>
                <a:schemeClr val="dk1"/>
              </a:solidFill>
            </a:endParaRPr>
          </a:p>
          <a:p>
            <a:pPr indent="-228600" lvl="0" marL="228600" rtl="0" algn="l">
              <a:lnSpc>
                <a:spcPct val="100000"/>
              </a:lnSpc>
              <a:spcBef>
                <a:spcPts val="1000"/>
              </a:spcBef>
              <a:spcAft>
                <a:spcPts val="0"/>
              </a:spcAft>
              <a:buClr>
                <a:srgbClr val="6789B9"/>
              </a:buClr>
              <a:buSzPts val="3200"/>
              <a:buChar char="•"/>
            </a:pPr>
            <a:r>
              <a:rPr b="1" lang="en-GB">
                <a:solidFill>
                  <a:schemeClr val="dk1"/>
                </a:solidFill>
              </a:rPr>
              <a:t>Die Organisationskultur </a:t>
            </a:r>
            <a:r>
              <a:rPr lang="en-GB">
                <a:solidFill>
                  <a:schemeClr val="dk1"/>
                </a:solidFill>
              </a:rPr>
              <a:t>umfasst die Werte, Verhaltensweisen und Einstellungen der Mitarbeiter. </a:t>
            </a:r>
            <a:endParaRPr sz="2400">
              <a:solidFill>
                <a:schemeClr val="dk1"/>
              </a:solidFill>
            </a:endParaRPr>
          </a:p>
          <a:p>
            <a:pPr indent="0" lvl="0" marL="0" rtl="0" algn="l">
              <a:lnSpc>
                <a:spcPct val="100000"/>
              </a:lnSpc>
              <a:spcBef>
                <a:spcPts val="1000"/>
              </a:spcBef>
              <a:spcAft>
                <a:spcPts val="0"/>
              </a:spcAft>
              <a:buClr>
                <a:schemeClr val="dk1"/>
              </a:buClr>
              <a:buSzPts val="3200"/>
              <a:buNone/>
            </a:pPr>
            <a:r>
              <a:t/>
            </a:r>
            <a:endParaRPr>
              <a:solidFill>
                <a:schemeClr val="dk1"/>
              </a:solidFill>
            </a:endParaRPr>
          </a:p>
          <a:p>
            <a:pPr indent="0" lvl="0" marL="0" rtl="0" algn="l">
              <a:lnSpc>
                <a:spcPct val="100000"/>
              </a:lnSpc>
              <a:spcBef>
                <a:spcPts val="1000"/>
              </a:spcBef>
              <a:spcAft>
                <a:spcPts val="0"/>
              </a:spcAft>
              <a:buClr>
                <a:srgbClr val="6789B9"/>
              </a:buClr>
              <a:buSzPts val="3200"/>
              <a:buNone/>
            </a:pPr>
            <a:r>
              <a:rPr lang="en-GB">
                <a:solidFill>
                  <a:schemeClr val="dk1"/>
                </a:solidFill>
              </a:rPr>
              <a:t>Beide sind für den Erfolg der Organisation gleichermaßen wichtig.</a:t>
            </a:r>
            <a:endParaRPr>
              <a:solidFill>
                <a:schemeClr val="dk1"/>
              </a:solidFill>
            </a:endParaRPr>
          </a:p>
        </p:txBody>
      </p:sp>
      <p:sp>
        <p:nvSpPr>
          <p:cNvPr id="151" name="Google Shape;15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descr="Text&#10;&#10;Description automatically generated" id="152" name="Google Shape;152;p6"/>
          <p:cNvPicPr preferRelativeResize="0"/>
          <p:nvPr/>
        </p:nvPicPr>
        <p:blipFill rotWithShape="1">
          <a:blip r:embed="rId3">
            <a:alphaModFix amt="50000"/>
          </a:blip>
          <a:srcRect b="0" l="0" r="0" t="0"/>
          <a:stretch/>
        </p:blipFill>
        <p:spPr>
          <a:xfrm>
            <a:off x="9613900" y="5879726"/>
            <a:ext cx="2578100" cy="949585"/>
          </a:xfrm>
          <a:prstGeom prst="rect">
            <a:avLst/>
          </a:prstGeom>
          <a:noFill/>
          <a:ln>
            <a:noFill/>
          </a:ln>
        </p:spPr>
      </p:pic>
      <p:sp>
        <p:nvSpPr>
          <p:cNvPr id="153" name="Google Shape;153;p6"/>
          <p:cNvSpPr txBox="1"/>
          <p:nvPr/>
        </p:nvSpPr>
        <p:spPr>
          <a:xfrm>
            <a:off x="838800" y="378000"/>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6789B9"/>
              </a:buClr>
              <a:buSzPts val="4000"/>
              <a:buFont typeface="Arial"/>
              <a:buNone/>
            </a:pPr>
            <a:r>
              <a:rPr b="0" i="0" lang="en-GB" sz="4000" u="none" cap="none" strike="noStrike">
                <a:solidFill>
                  <a:srgbClr val="6789B9"/>
                </a:solidFill>
                <a:latin typeface="Calibri"/>
                <a:ea typeface="Calibri"/>
                <a:cs typeface="Calibri"/>
                <a:sym typeface="Calibri"/>
              </a:rPr>
              <a:t>Organisatorische Grundlagen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7"/>
          <p:cNvPicPr preferRelativeResize="0"/>
          <p:nvPr/>
        </p:nvPicPr>
        <p:blipFill rotWithShape="1">
          <a:blip r:embed="rId3">
            <a:alphaModFix/>
          </a:blip>
          <a:srcRect b="0" l="0" r="0" t="0"/>
          <a:stretch/>
        </p:blipFill>
        <p:spPr>
          <a:xfrm>
            <a:off x="0" y="447"/>
            <a:ext cx="12192000" cy="6858000"/>
          </a:xfrm>
          <a:prstGeom prst="rect">
            <a:avLst/>
          </a:prstGeom>
          <a:noFill/>
          <a:ln>
            <a:noFill/>
          </a:ln>
        </p:spPr>
      </p:pic>
      <p:sp>
        <p:nvSpPr>
          <p:cNvPr id="159" name="Google Shape;159;p7"/>
          <p:cNvSpPr/>
          <p:nvPr/>
        </p:nvSpPr>
        <p:spPr>
          <a:xfrm>
            <a:off x="800"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160" name="Google Shape;160;p7"/>
          <p:cNvSpPr txBox="1"/>
          <p:nvPr>
            <p:ph idx="1" type="body"/>
          </p:nvPr>
        </p:nvSpPr>
        <p:spPr>
          <a:xfrm>
            <a:off x="244929" y="644525"/>
            <a:ext cx="5388428" cy="57118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3200"/>
              <a:buNone/>
            </a:pPr>
            <a:r>
              <a:rPr lang="en-GB" sz="4000">
                <a:solidFill>
                  <a:schemeClr val="lt1"/>
                </a:solidFill>
              </a:rPr>
              <a:t>Praktische Übung: </a:t>
            </a:r>
            <a:endParaRPr sz="4000">
              <a:solidFill>
                <a:schemeClr val="lt1"/>
              </a:solidFill>
            </a:endParaRPr>
          </a:p>
          <a:p>
            <a:pPr indent="0" lvl="0" marL="0" rtl="0" algn="l">
              <a:lnSpc>
                <a:spcPct val="100000"/>
              </a:lnSpc>
              <a:spcBef>
                <a:spcPts val="1000"/>
              </a:spcBef>
              <a:spcAft>
                <a:spcPts val="0"/>
              </a:spcAft>
              <a:buClr>
                <a:schemeClr val="dk1"/>
              </a:buClr>
              <a:buSzPts val="3200"/>
              <a:buNone/>
            </a:pPr>
            <a:r>
              <a:t/>
            </a:r>
            <a:endParaRPr>
              <a:solidFill>
                <a:schemeClr val="lt1"/>
              </a:solidFill>
            </a:endParaRPr>
          </a:p>
          <a:p>
            <a:pPr indent="0" lvl="0" marL="0" rtl="0" algn="l">
              <a:lnSpc>
                <a:spcPct val="100000"/>
              </a:lnSpc>
              <a:spcBef>
                <a:spcPts val="1000"/>
              </a:spcBef>
              <a:spcAft>
                <a:spcPts val="0"/>
              </a:spcAft>
              <a:buClr>
                <a:schemeClr val="dk1"/>
              </a:buClr>
              <a:buSzPts val="3200"/>
              <a:buNone/>
            </a:pPr>
            <a:r>
              <a:rPr lang="en-GB">
                <a:solidFill>
                  <a:schemeClr val="lt1"/>
                </a:solidFill>
              </a:rPr>
              <a:t>Diskutieren Sie in 4er-Gruppen, welche Art von Organisationsstruktur Ihr Unternehmen hat und innerhalb welcher Struktur Ihrer Meinung nach Gewalt am Arbeitsplatz leichter vorkommen kann.  </a:t>
            </a:r>
            <a:endParaRPr>
              <a:solidFill>
                <a:schemeClr val="lt1"/>
              </a:solidFill>
            </a:endParaRPr>
          </a:p>
        </p:txBody>
      </p:sp>
      <p:sp>
        <p:nvSpPr>
          <p:cNvPr id="161" name="Google Shape;161;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pic>
        <p:nvPicPr>
          <p:cNvPr descr="Ein Bild, das Text enthält.&#10;&#10;Automatisch generierte Beschreibung" id="167" name="Google Shape;167;p8"/>
          <p:cNvPicPr preferRelativeResize="0"/>
          <p:nvPr>
            <p:ph idx="1" type="body"/>
          </p:nvPr>
        </p:nvPicPr>
        <p:blipFill rotWithShape="1">
          <a:blip r:embed="rId3">
            <a:alphaModFix/>
          </a:blip>
          <a:srcRect b="7316" l="0" r="0" t="8415"/>
          <a:stretch/>
        </p:blipFill>
        <p:spPr>
          <a:xfrm>
            <a:off x="-1" y="10"/>
            <a:ext cx="12192000" cy="6857990"/>
          </a:xfrm>
          <a:prstGeom prst="rect">
            <a:avLst/>
          </a:prstGeom>
          <a:noFill/>
          <a:ln>
            <a:noFill/>
          </a:ln>
        </p:spPr>
      </p:pic>
      <p:sp>
        <p:nvSpPr>
          <p:cNvPr id="168" name="Google Shape;168;p8"/>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11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69" name="Google Shape;169;p8"/>
          <p:cNvSpPr txBox="1"/>
          <p:nvPr>
            <p:ph type="title"/>
          </p:nvPr>
        </p:nvSpPr>
        <p:spPr>
          <a:xfrm>
            <a:off x="652692" y="2241811"/>
            <a:ext cx="4204137"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GB"/>
              <a:t>THEMA 2</a:t>
            </a:r>
            <a:endParaRPr/>
          </a:p>
        </p:txBody>
      </p:sp>
      <p:cxnSp>
        <p:nvCxnSpPr>
          <p:cNvPr id="170" name="Google Shape;170;p8"/>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171" name="Google Shape;171;p8"/>
          <p:cNvSpPr txBox="1"/>
          <p:nvPr>
            <p:ph idx="2" type="body"/>
          </p:nvPr>
        </p:nvSpPr>
        <p:spPr>
          <a:xfrm>
            <a:off x="971003" y="3272810"/>
            <a:ext cx="3567513" cy="26198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GB" sz="2400"/>
              <a:t>Grundlagen der </a:t>
            </a:r>
            <a:r>
              <a:rPr b="1" lang="en-GB" sz="2400"/>
              <a:t>primären, sekundären und tertiären </a:t>
            </a:r>
            <a:r>
              <a:rPr lang="en-GB" sz="2400"/>
              <a:t>Präventionsstrategien für Gewalt am Arbeitsplatz</a:t>
            </a:r>
            <a:endParaRPr sz="2400"/>
          </a:p>
          <a:p>
            <a:pPr indent="0" lvl="0" marL="0" rtl="0" algn="l">
              <a:lnSpc>
                <a:spcPct val="90000"/>
              </a:lnSpc>
              <a:spcBef>
                <a:spcPts val="1000"/>
              </a:spcBef>
              <a:spcAft>
                <a:spcPts val="0"/>
              </a:spcAft>
              <a:buClr>
                <a:schemeClr val="dk1"/>
              </a:buClr>
              <a:buSzPts val="3200"/>
              <a:buNone/>
            </a:pPr>
            <a:r>
              <a:t/>
            </a:r>
            <a:endParaRPr sz="3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9"/>
          <p:cNvSpPr txBox="1"/>
          <p:nvPr>
            <p:ph idx="1" type="body"/>
          </p:nvPr>
        </p:nvSpPr>
        <p:spPr>
          <a:xfrm>
            <a:off x="838200" y="1966725"/>
            <a:ext cx="5181600" cy="3636963"/>
          </a:xfrm>
          <a:prstGeom prst="rect">
            <a:avLst/>
          </a:prstGeom>
          <a:noFill/>
          <a:ln>
            <a:noFill/>
          </a:ln>
        </p:spPr>
        <p:txBody>
          <a:bodyPr anchorCtr="0" anchor="t" bIns="45700" lIns="91425" spcFirstLastPara="1" rIns="91425" wrap="square" tIns="45700">
            <a:noAutofit/>
          </a:bodyPr>
          <a:lstStyle/>
          <a:p>
            <a:pPr indent="-228600" lvl="0" marL="228600" rtl="0" algn="l">
              <a:lnSpc>
                <a:spcPct val="160000"/>
              </a:lnSpc>
              <a:spcBef>
                <a:spcPts val="0"/>
              </a:spcBef>
              <a:spcAft>
                <a:spcPts val="0"/>
              </a:spcAft>
              <a:buClr>
                <a:srgbClr val="6789B9"/>
              </a:buClr>
              <a:buSzPts val="3200"/>
              <a:buChar char="•"/>
            </a:pPr>
            <a:r>
              <a:rPr b="1" lang="en-GB">
                <a:solidFill>
                  <a:schemeClr val="dk1"/>
                </a:solidFill>
              </a:rPr>
              <a:t>Thema</a:t>
            </a:r>
            <a:endParaRPr>
              <a:solidFill>
                <a:schemeClr val="dk1"/>
              </a:solidFill>
            </a:endParaRPr>
          </a:p>
          <a:p>
            <a:pPr indent="-228600" lvl="0" marL="228600" rtl="0" algn="l">
              <a:lnSpc>
                <a:spcPct val="160000"/>
              </a:lnSpc>
              <a:spcBef>
                <a:spcPts val="1000"/>
              </a:spcBef>
              <a:spcAft>
                <a:spcPts val="0"/>
              </a:spcAft>
              <a:buClr>
                <a:srgbClr val="6789B9"/>
              </a:buClr>
              <a:buSzPts val="3200"/>
              <a:buChar char="•"/>
            </a:pPr>
            <a:r>
              <a:rPr lang="en-GB">
                <a:solidFill>
                  <a:schemeClr val="dk1"/>
                </a:solidFill>
              </a:rPr>
              <a:t>Grundlagen der </a:t>
            </a:r>
            <a:r>
              <a:rPr b="1" lang="en-GB">
                <a:solidFill>
                  <a:schemeClr val="dk1"/>
                </a:solidFill>
              </a:rPr>
              <a:t>primären, sekundären und tertiären </a:t>
            </a:r>
            <a:r>
              <a:rPr lang="en-GB">
                <a:solidFill>
                  <a:schemeClr val="dk1"/>
                </a:solidFill>
              </a:rPr>
              <a:t>Präventionsstrategien für Gewalt am Arbeitsplatz</a:t>
            </a:r>
            <a:endParaRPr>
              <a:solidFill>
                <a:schemeClr val="dk1"/>
              </a:solidFill>
            </a:endParaRPr>
          </a:p>
          <a:p>
            <a:pPr indent="-25400" lvl="0" marL="228600" rtl="0" algn="l">
              <a:lnSpc>
                <a:spcPct val="160000"/>
              </a:lnSpc>
              <a:spcBef>
                <a:spcPts val="1000"/>
              </a:spcBef>
              <a:spcAft>
                <a:spcPts val="0"/>
              </a:spcAft>
              <a:buClr>
                <a:schemeClr val="dk1"/>
              </a:buClr>
              <a:buSzPts val="3200"/>
              <a:buNone/>
            </a:pPr>
            <a:r>
              <a:t/>
            </a:r>
            <a:endParaRPr>
              <a:solidFill>
                <a:srgbClr val="6789B9"/>
              </a:solidFill>
            </a:endParaRPr>
          </a:p>
        </p:txBody>
      </p:sp>
      <p:sp>
        <p:nvSpPr>
          <p:cNvPr id="178" name="Google Shape;178;p9"/>
          <p:cNvSpPr txBox="1"/>
          <p:nvPr>
            <p:ph idx="2" type="body"/>
          </p:nvPr>
        </p:nvSpPr>
        <p:spPr>
          <a:xfrm>
            <a:off x="6403063" y="2067928"/>
            <a:ext cx="5181600" cy="3720000"/>
          </a:xfrm>
          <a:prstGeom prst="rect">
            <a:avLst/>
          </a:prstGeom>
          <a:gradFill>
            <a:gsLst>
              <a:gs pos="0">
                <a:srgbClr val="A2B7DF"/>
              </a:gs>
              <a:gs pos="50000">
                <a:srgbClr val="C6D1E9"/>
              </a:gs>
              <a:gs pos="100000">
                <a:srgbClr val="E2E9F4"/>
              </a:gs>
            </a:gsLst>
            <a:lin ang="2700000" scaled="0"/>
          </a:gradFill>
          <a:ln>
            <a:noFill/>
          </a:ln>
        </p:spPr>
        <p:txBody>
          <a:bodyPr anchorCtr="0" anchor="t" bIns="45700" lIns="91425" spcFirstLastPara="1" rIns="91425" wrap="square" tIns="45700">
            <a:noAutofit/>
          </a:bodyPr>
          <a:lstStyle/>
          <a:p>
            <a:pPr indent="-228600" lvl="0" marL="228600" rtl="0" algn="l">
              <a:lnSpc>
                <a:spcPct val="150000"/>
              </a:lnSpc>
              <a:spcBef>
                <a:spcPts val="0"/>
              </a:spcBef>
              <a:spcAft>
                <a:spcPts val="0"/>
              </a:spcAft>
              <a:buClr>
                <a:schemeClr val="dk1"/>
              </a:buClr>
              <a:buSzPts val="3200"/>
              <a:buChar char="•"/>
            </a:pPr>
            <a:r>
              <a:rPr b="1" lang="en-GB"/>
              <a:t>Lernergebnis</a:t>
            </a:r>
            <a:endParaRPr/>
          </a:p>
          <a:p>
            <a:pPr indent="-228600" lvl="0" marL="228600" rtl="0" algn="l">
              <a:lnSpc>
                <a:spcPct val="150000"/>
              </a:lnSpc>
              <a:spcBef>
                <a:spcPts val="300"/>
              </a:spcBef>
              <a:spcAft>
                <a:spcPts val="0"/>
              </a:spcAft>
              <a:buClr>
                <a:schemeClr val="dk1"/>
              </a:buClr>
              <a:buSzPts val="3200"/>
              <a:buChar char="•"/>
            </a:pPr>
            <a:r>
              <a:rPr lang="en-GB"/>
              <a:t>Er/sie ist in der Lage, die Funktionsweise von Organisationsstruktur und </a:t>
            </a:r>
            <a:br>
              <a:rPr lang="en-GB"/>
            </a:br>
            <a:r>
              <a:rPr lang="en-GB"/>
              <a:t>-kultur zu beschreiben </a:t>
            </a:r>
            <a:endParaRPr/>
          </a:p>
        </p:txBody>
      </p:sp>
      <p:sp>
        <p:nvSpPr>
          <p:cNvPr id="179" name="Google Shape;17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180" name="Google Shape;18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789B9"/>
              </a:buClr>
              <a:buSzPct val="100000"/>
              <a:buFont typeface="Calibri"/>
              <a:buNone/>
            </a:pPr>
            <a:r>
              <a:rPr lang="en-GB">
                <a:solidFill>
                  <a:srgbClr val="6789B9"/>
                </a:solidFill>
              </a:rPr>
              <a:t>Thema 2: Grundlagen der </a:t>
            </a:r>
            <a:r>
              <a:rPr b="1" lang="en-GB">
                <a:solidFill>
                  <a:srgbClr val="6789B9"/>
                </a:solidFill>
              </a:rPr>
              <a:t>primären, sekundären und tertiären </a:t>
            </a:r>
            <a:r>
              <a:rPr lang="en-GB">
                <a:solidFill>
                  <a:srgbClr val="6789B9"/>
                </a:solidFill>
              </a:rPr>
              <a:t>Präventionsstrategien gegen Gewalt am Arbeitsplatz</a:t>
            </a:r>
            <a:endParaRPr>
              <a:solidFill>
                <a:srgbClr val="6789B9"/>
              </a:solidFill>
            </a:endParaRPr>
          </a:p>
        </p:txBody>
      </p:sp>
      <p:pic>
        <p:nvPicPr>
          <p:cNvPr descr="Text&#10;&#10;Description automatically generated" id="181" name="Google Shape;181;p9"/>
          <p:cNvPicPr preferRelativeResize="0"/>
          <p:nvPr/>
        </p:nvPicPr>
        <p:blipFill rotWithShape="1">
          <a:blip r:embed="rId3">
            <a:alphaModFix amt="50000"/>
          </a:blip>
          <a:srcRect b="0" l="0" r="0" t="0"/>
          <a:stretch/>
        </p:blipFill>
        <p:spPr>
          <a:xfrm>
            <a:off x="9613900" y="5879726"/>
            <a:ext cx="2578100" cy="94958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2022-07-23T17:25:29Z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