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iS9klsndYR/zrpPLIRwS5WgGQ8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Mobbing ist heute ein bekannter Begriff, sei es aus dem schulischen oder beruflichen Umfeld, dem in den letzten Jahren viel Aufmerksamkeit geschenkt wurde. Es ist wichtig zu beachten, dass nicht jeder Konflikt am Arbeitsplatz zwangsläufig als Mobbing eingestuft wird. Bei der Definition von Mobbing wird in erster Linie auf die Dauer abgestellt. So werden alle vorübergehenden Konflikte von der Definition ausgeschlossen, während der wesentliche Fokus auf dem Punkt liegt, an dem die psychosoziale Situation beginnt, zu psychiatrischen oder psychosomatischen pathologischen Zuständen des Mitarbeiters zu führen. Mit anderen Worten: Der Unterschied zwischen Konflikt und Mobbing besteht nicht darin, was oder wie etwas geschieht, sondern in der Häufigkeit und Dauer des Geschehens. </a:t>
            </a:r>
            <a:endParaRPr/>
          </a:p>
          <a:p>
            <a:pPr indent="0" lvl="0" marL="0" rtl="0" algn="l">
              <a:lnSpc>
                <a:spcPct val="100000"/>
              </a:lnSpc>
              <a:spcBef>
                <a:spcPts val="0"/>
              </a:spcBef>
              <a:spcAft>
                <a:spcPts val="0"/>
              </a:spcAft>
              <a:buSzPts val="1400"/>
              <a:buNone/>
            </a:pPr>
            <a:r>
              <a:rPr lang="cs-CZ"/>
              <a:t>Bei Mobbing im Arbeitsleben handelt es sich um eine feindselige und unethische Kommunikation, die von einer oder mehreren Personen systematisch gegen eine andere Person gerichtet wird, die auf diese Weise in eine ohnmächtige und wehrlose Position gedrängt wird. Aufgrund der hohen Häufigkeit und des langfristigen Auftretens von feindseligem Verhalten führt diese Misshandlung zu erheblichem psychischem, psychosomatischem und sozialem Leid, das sein Opfer systematisch und zielgerichtet zur Beendigung des Arbeitsverhältnisses veranlasst.</a:t>
            </a:r>
            <a:endParaRPr/>
          </a:p>
          <a:p>
            <a:pPr indent="0" lvl="0" marL="0" rtl="0" algn="l">
              <a:lnSpc>
                <a:spcPct val="100000"/>
              </a:lnSpc>
              <a:spcBef>
                <a:spcPts val="0"/>
              </a:spcBef>
              <a:spcAft>
                <a:spcPts val="0"/>
              </a:spcAft>
              <a:buSzPts val="1400"/>
              <a:buNone/>
            </a:pPr>
            <a:r>
              <a:rPr lang="cs-CZ"/>
              <a:t>Bossing bezieht sich auf Mobbing auf vertikaler Ebene, d. h. in der Richtung von einem Vorgesetzten zu einem Untergebenen.</a:t>
            </a:r>
            <a:endParaRPr/>
          </a:p>
          <a:p>
            <a:pPr indent="0" lvl="0" marL="0" rtl="0" algn="l">
              <a:lnSpc>
                <a:spcPct val="100000"/>
              </a:lnSpc>
              <a:spcBef>
                <a:spcPts val="0"/>
              </a:spcBef>
              <a:spcAft>
                <a:spcPts val="0"/>
              </a:spcAft>
              <a:buSzPts val="1400"/>
              <a:buNone/>
            </a:pPr>
            <a:r>
              <a:rPr lang="cs-CZ"/>
              <a:t>Staffing ist das Gegenteil von Bossing, einem Begriff für Angriffe von Mitarbeitern auf einen Vorgesetzten. Dies geschieht vor allem in Fällen, in denen eine Gruppe von Mitarbeitern sich weigert, einen neuen Vorgesetzten zu akzeptieren und versucht, ihn zum Gehen zu bewegen.</a:t>
            </a:r>
            <a:endParaRPr/>
          </a:p>
          <a:p>
            <a:pPr indent="0" lvl="0" marL="0" rtl="0" algn="l">
              <a:lnSpc>
                <a:spcPct val="100000"/>
              </a:lnSpc>
              <a:spcBef>
                <a:spcPts val="0"/>
              </a:spcBef>
              <a:spcAft>
                <a:spcPts val="0"/>
              </a:spcAft>
              <a:buSzPts val="1400"/>
              <a:buNone/>
            </a:pPr>
            <a:r>
              <a:t/>
            </a:r>
            <a:endParaRPr/>
          </a:p>
        </p:txBody>
      </p:sp>
      <p:sp>
        <p:nvSpPr>
          <p:cNvPr id="144" name="Google Shape;14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Mobbing kann für das Opfer oft erhebliches psychisches, psychosomatisches und soziales Leid bedeuten.</a:t>
            </a:r>
            <a:endParaRPr/>
          </a:p>
          <a:p>
            <a:pPr indent="0" lvl="0" marL="0" rtl="0" algn="l">
              <a:lnSpc>
                <a:spcPct val="100000"/>
              </a:lnSpc>
              <a:spcBef>
                <a:spcPts val="0"/>
              </a:spcBef>
              <a:spcAft>
                <a:spcPts val="0"/>
              </a:spcAft>
              <a:buSzPts val="1400"/>
              <a:buNone/>
            </a:pPr>
            <a:r>
              <a:rPr lang="cs-CZ"/>
              <a:t>Psychisch - Konzentrations- und Schlafstörungen, vermindertes Selbstwertgefühl, Angstzustände und sogar Depressionen, die zu posttraumatischen Störungen führen können.</a:t>
            </a:r>
            <a:endParaRPr/>
          </a:p>
          <a:p>
            <a:pPr indent="0" lvl="0" marL="0" rtl="0" algn="l">
              <a:lnSpc>
                <a:spcPct val="100000"/>
              </a:lnSpc>
              <a:spcBef>
                <a:spcPts val="0"/>
              </a:spcBef>
              <a:spcAft>
                <a:spcPts val="0"/>
              </a:spcAft>
              <a:buSzPts val="1400"/>
              <a:buNone/>
            </a:pPr>
            <a:r>
              <a:rPr lang="cs-CZ"/>
              <a:t>Gesundheit - Es handelt sich um psychosomatische Erscheinungen, die eine Reaktion auf langfristigen Stress sind (verminderte Immunität, Herz-Kreislauf-Erkrankungen, Atemwegs- oder Verdauungsprobleme).</a:t>
            </a:r>
            <a:endParaRPr/>
          </a:p>
          <a:p>
            <a:pPr indent="0" lvl="0" marL="0" rtl="0" algn="l">
              <a:lnSpc>
                <a:spcPct val="100000"/>
              </a:lnSpc>
              <a:spcBef>
                <a:spcPts val="0"/>
              </a:spcBef>
              <a:spcAft>
                <a:spcPts val="0"/>
              </a:spcAft>
              <a:buSzPts val="1400"/>
              <a:buNone/>
            </a:pPr>
            <a:r>
              <a:rPr lang="cs-CZ"/>
              <a:t>Langfristige Auswirkungen auf das Privatleben - das Opfer beginnt, soziale Beziehungen zu meiden, oder zieht sich völlig aus dem Alltag zurück, kämpft übermäßig mit Problemen im normalen Familienleben, was im Extremfall zu Scheidungen oder Trennungen und nicht zuletzt auch zu Problemen bei der Kindererziehung führen kann.</a:t>
            </a:r>
            <a:endParaRPr/>
          </a:p>
          <a:p>
            <a:pPr indent="0" lvl="0" marL="0" rtl="0" algn="l">
              <a:lnSpc>
                <a:spcPct val="100000"/>
              </a:lnSpc>
              <a:spcBef>
                <a:spcPts val="0"/>
              </a:spcBef>
              <a:spcAft>
                <a:spcPts val="0"/>
              </a:spcAft>
              <a:buSzPts val="1400"/>
              <a:buNone/>
            </a:pPr>
            <a:r>
              <a:rPr lang="cs-CZ"/>
              <a:t>Das Auftreten von suizidalem Verhalten ist ein warnendes Argument, wenn beispielsweise in Norwegen jedes Jahr etwa 100 Mobbingopfer Selbstmord begehen und in Schweden jeder sechste Selbstmord auf Mobbing zurückzuführen ist.</a:t>
            </a:r>
            <a:endParaRPr/>
          </a:p>
        </p:txBody>
      </p:sp>
      <p:sp>
        <p:nvSpPr>
          <p:cNvPr id="174" name="Google Shape;17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Auswirkungen auf die Arbeitgeber.</a:t>
            </a:r>
            <a:endParaRPr/>
          </a:p>
          <a:p>
            <a:pPr indent="0" lvl="0" marL="0" rtl="0" algn="l">
              <a:lnSpc>
                <a:spcPct val="100000"/>
              </a:lnSpc>
              <a:spcBef>
                <a:spcPts val="0"/>
              </a:spcBef>
              <a:spcAft>
                <a:spcPts val="0"/>
              </a:spcAft>
              <a:buSzPts val="1400"/>
              <a:buNone/>
            </a:pPr>
            <a:r>
              <a:rPr lang="cs-CZ"/>
              <a:t>Es liegt auf der Hand, dass die Folgen von Mobbing nicht nur den Mitarbeiter selbst treffen, sondern in gewisser Hinsicht die gesamte Organisation darunter leidet. Der Grund dafür ist, dass das Opfer, um Mobbing zu vermeiden, anfängt, seine Fehlzeiten zu erhöhen, um eine Versetzung in eine andere Abteilung oder Position bittet oder das Unternehmen ganz verlässt.</a:t>
            </a:r>
            <a:endParaRPr/>
          </a:p>
          <a:p>
            <a:pPr indent="0" lvl="0" marL="0" rtl="0" algn="l">
              <a:lnSpc>
                <a:spcPct val="100000"/>
              </a:lnSpc>
              <a:spcBef>
                <a:spcPts val="0"/>
              </a:spcBef>
              <a:spcAft>
                <a:spcPts val="0"/>
              </a:spcAft>
              <a:buSzPts val="1400"/>
              <a:buNone/>
            </a:pPr>
            <a:r>
              <a:rPr lang="cs-CZ"/>
              <a:t>Die Folgen können vielfältiger Natur sein, z. B.: Zunahme von Frühpensionierungen, erhöhter Krankenstand, verringerte Produktivität der Mitarbeiter, Schäden an der Unternehmensausstattung und -einrichtung sowie erhöhte Kosten für die Einstellung und Anpassung neuer Mitarbeiter, die nicht nur mit der bereits erwähnten erhöhten Fluktuation, sondern auch mit möglichen Kosten im Zusammenhang mit Rechtsstreitigkeiten und Beschwerden verbunden sind. Der Verlust des guten Rufs der Organisation wird als sehr schmerzhaft und als der sogenannte letzte Strohhalm angesehen.</a:t>
            </a:r>
            <a:endParaRPr/>
          </a:p>
        </p:txBody>
      </p:sp>
      <p:sp>
        <p:nvSpPr>
          <p:cNvPr id="191" name="Google Shape;19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Um den Nährboden für Mobbing zu minimieren, ist es sehr wichtig, die äußeren Bedingungen konsequent zu gestalten.</a:t>
            </a:r>
            <a:endParaRPr/>
          </a:p>
          <a:p>
            <a:pPr indent="0" lvl="0" marL="0" rtl="0" algn="l">
              <a:lnSpc>
                <a:spcPct val="100000"/>
              </a:lnSpc>
              <a:spcBef>
                <a:spcPts val="0"/>
              </a:spcBef>
              <a:spcAft>
                <a:spcPts val="0"/>
              </a:spcAft>
              <a:buSzPts val="1400"/>
              <a:buNone/>
            </a:pPr>
            <a:r>
              <a:rPr lang="cs-CZ"/>
              <a:t>Mobbing findet seinen Nährboden vor allem dort, wo die Grenzen nicht klar gezogen und die Regeln nicht vorgegeben sind. Nur ein richtig eingerichtetes System kann institutionelle Unterstützung und Autorität bieten und sicherstellen, dass unerwünschte Situationen nicht auftreten. Im Gesamtkontext können wir diese Bemühungen der Organisation als Anti-Mobbing-Politik bezeichnen.</a:t>
            </a:r>
            <a:endParaRPr/>
          </a:p>
          <a:p>
            <a:pPr indent="0" lvl="0" marL="0" rtl="0" algn="l">
              <a:lnSpc>
                <a:spcPct val="100000"/>
              </a:lnSpc>
              <a:spcBef>
                <a:spcPts val="0"/>
              </a:spcBef>
              <a:spcAft>
                <a:spcPts val="0"/>
              </a:spcAft>
              <a:buSzPts val="1400"/>
              <a:buNone/>
            </a:pPr>
            <a:r>
              <a:rPr lang="cs-CZ"/>
              <a:t>Das Auftreten von Mobbing am Arbeitsplatz wird in hohem Maße von der Unternehmenskultur beeinflusst, was bedeutet, dass es im Hinblick auf die Verhinderung des Auftretens von Mobbing für das Unternehmen die Hauptaufgabe ist, die zwischenmenschlichen Beziehungen innerhalb des Unternehmens zu beeinflussen.</a:t>
            </a:r>
            <a:endParaRPr/>
          </a:p>
          <a:p>
            <a:pPr indent="0" lvl="0" marL="0" rtl="0" algn="l">
              <a:lnSpc>
                <a:spcPct val="100000"/>
              </a:lnSpc>
              <a:spcBef>
                <a:spcPts val="0"/>
              </a:spcBef>
              <a:spcAft>
                <a:spcPts val="0"/>
              </a:spcAft>
              <a:buSzPts val="1400"/>
              <a:buNone/>
            </a:pPr>
            <a:r>
              <a:rPr lang="cs-CZ"/>
              <a:t>Der beste Weg ist, die Managementfähigkeiten der Führungskräfte zu betonen, die nicht nur sensibel und empfänglich für Probleme und Konflikte zwischen Untergebenen sein sollten, sondern auch bereit und in der Lage sein sollten, diese zu lösen, wenn sie auftreten.</a:t>
            </a:r>
            <a:endParaRPr/>
          </a:p>
          <a:p>
            <a:pPr indent="0" lvl="0" marL="0" rtl="0" algn="l">
              <a:lnSpc>
                <a:spcPct val="100000"/>
              </a:lnSpc>
              <a:spcBef>
                <a:spcPts val="0"/>
              </a:spcBef>
              <a:spcAft>
                <a:spcPts val="0"/>
              </a:spcAft>
              <a:buSzPts val="1400"/>
              <a:buNone/>
            </a:pPr>
            <a:r>
              <a:rPr lang="cs-CZ"/>
              <a:t>Die Unternehmenskultur stellt ein spezifisches soziales System für jedes Unternehmen dar, manchmal wird sie auch als der Geist des Unternehmens bezeichnet. Im Allgemeinen kann die Unternehmenskultur als eine Reihe von Ansätzen, Ideen und Werten in einem Unternehmen definiert werden, die von allen Mitarbeitern geteilt und langfristig beibehalten werden.</a:t>
            </a:r>
            <a:endParaRPr/>
          </a:p>
          <a:p>
            <a:pPr indent="0" lvl="0" marL="0" rtl="0" algn="l">
              <a:lnSpc>
                <a:spcPct val="100000"/>
              </a:lnSpc>
              <a:spcBef>
                <a:spcPts val="0"/>
              </a:spcBef>
              <a:spcAft>
                <a:spcPts val="0"/>
              </a:spcAft>
              <a:buSzPts val="1400"/>
              <a:buNone/>
            </a:pPr>
            <a:r>
              <a:t/>
            </a:r>
            <a:endParaRPr/>
          </a:p>
        </p:txBody>
      </p:sp>
      <p:sp>
        <p:nvSpPr>
          <p:cNvPr id="208" name="Google Shape;20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Die folgenden vier Punkte sind wichtig, um Mobbing zu verhindern</a:t>
            </a:r>
            <a:endParaRPr/>
          </a:p>
          <a:p>
            <a:pPr indent="0" lvl="0" marL="0" rtl="0" algn="l">
              <a:lnSpc>
                <a:spcPct val="100000"/>
              </a:lnSpc>
              <a:spcBef>
                <a:spcPts val="0"/>
              </a:spcBef>
              <a:spcAft>
                <a:spcPts val="0"/>
              </a:spcAft>
              <a:buSzPts val="1400"/>
              <a:buNone/>
            </a:pPr>
            <a:r>
              <a:rPr lang="cs-CZ"/>
              <a:t>Faktoren: Mängel in der Gestaltung der Arbeit (richtig zugewiesene und angeordnete Aufgaben, deren korrekt festgelegte Kontrolle und die Möglichkeit der Entscheidungsfindung können das Vorhandensein von Stress erheblich verringern), Mängel im Verhalten der Führungskräfte, die dadurch zu einem schlechten Beispiel für das mittlere Management werden (es besteht auch Bedarf an Schulungen für Führungskräfte zur Erkennung von Konflikten und deren korrekter Lösung), unzureichender Schutz der Mobbingopfer (es müssen klare Regeln und Rechte zum Schutz des Opfers festgelegt werden, und das Management muss sich offen und deutlich gegen Mobbing aussprechen), niedrige moralische Standards am Arbeitsplatz (es ist notwendig, das moralische Niveau am Arbeitsplatz anzuheben, wobei sich jeder bewusst sein muss, was akzeptabel ist und was nicht, wofür verschiedene Schulungsprogramme eingesetzt werden können).</a:t>
            </a:r>
            <a:endParaRPr/>
          </a:p>
          <a:p>
            <a:pPr indent="0" lvl="0" marL="0" rtl="0" algn="l">
              <a:lnSpc>
                <a:spcPct val="100000"/>
              </a:lnSpc>
              <a:spcBef>
                <a:spcPts val="0"/>
              </a:spcBef>
              <a:spcAft>
                <a:spcPts val="0"/>
              </a:spcAft>
              <a:buSzPts val="1400"/>
              <a:buNone/>
            </a:pPr>
            <a:r>
              <a:rPr lang="cs-CZ"/>
              <a:t>Diese Maßnahmen werden nur dann wirksam sein, wenn sie von der Führungsebene unterstützt werden</a:t>
            </a:r>
            <a:endParaRPr/>
          </a:p>
          <a:p>
            <a:pPr indent="0" lvl="0" marL="0" rtl="0" algn="l">
              <a:lnSpc>
                <a:spcPct val="100000"/>
              </a:lnSpc>
              <a:spcBef>
                <a:spcPts val="0"/>
              </a:spcBef>
              <a:spcAft>
                <a:spcPts val="0"/>
              </a:spcAft>
              <a:buSzPts val="1400"/>
              <a:buNone/>
            </a:pPr>
            <a:r>
              <a:rPr lang="cs-CZ"/>
              <a:t>Verwaltung. Diese vier möglichen Ursachen bieten jedoch eine gute Grundlage für die Festlegung von Präventionsmaßnahmen.</a:t>
            </a:r>
            <a:endParaRPr/>
          </a:p>
          <a:p>
            <a:pPr indent="0" lvl="0" marL="0" rtl="0" algn="l">
              <a:lnSpc>
                <a:spcPct val="100000"/>
              </a:lnSpc>
              <a:spcBef>
                <a:spcPts val="0"/>
              </a:spcBef>
              <a:spcAft>
                <a:spcPts val="0"/>
              </a:spcAft>
              <a:buSzPts val="1400"/>
              <a:buNone/>
            </a:pPr>
            <a:r>
              <a:rPr lang="cs-CZ"/>
              <a:t>Es gibt sogar Möglichkeiten, wie der Arbeitnehmer selbst die Prävention unterstützen kann. Es ist wichtig, so viele Informationen wie möglich über die Struktur und Arbeitsweise des Unternehmens herauszufinden, die Situation um einen herum sorgfältig wahrzunehmen und zu versuchen, nicht zu sehr von den gegebenen Umständen abzuweichen. Außerdem kann die Erhöhung der eigenen Qualifikationen dem Einzelnen helfen, seinen Wert auf dem Arbeitsmarkt besser einzuschätzen und sein Selbstbewusstsein und Selbstvertrauen zu entwickeln. Es sollte auch selbstverständlich sein, dass Sie sich um Ihr Umfeld, Ihr Familien- und Partnerleben kümmern und sich nicht zuletzt in Ihrer Freizeit in irgendeiner Weise Ihren Hobbys widmen.</a:t>
            </a:r>
            <a:endParaRPr/>
          </a:p>
          <a:p>
            <a:pPr indent="0" lvl="0" marL="0" rtl="0" algn="l">
              <a:lnSpc>
                <a:spcPct val="100000"/>
              </a:lnSpc>
              <a:spcBef>
                <a:spcPts val="0"/>
              </a:spcBef>
              <a:spcAft>
                <a:spcPts val="0"/>
              </a:spcAft>
              <a:buSzPts val="1400"/>
              <a:buNone/>
            </a:pPr>
            <a:r>
              <a:rPr lang="cs-CZ"/>
              <a:t>Der autokratische Stil trägt am meisten zum Mobbing bei. Der Hauptgrund dafür ist die Tatsache, dass dieser Führungsstil dem Begriff des Mobbings selbst am nächsten kommt, der von Natur aus ein Ungleichgewicht der Macht zwischen den Parteien beinhaltet. Bei einem demokratischen Führungsstil hingegen werden Probleme vor allem durch Diskussionen und in einem freundlichen Umfeld gelöst, was Mobbing nicht begünstigt und dessen Auftreten wesentlich geringer ist.</a:t>
            </a:r>
            <a:endParaRPr/>
          </a:p>
        </p:txBody>
      </p:sp>
      <p:sp>
        <p:nvSpPr>
          <p:cNvPr id="227" name="Google Shape;22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Ziel der Rechtsabteilung ist es, dafür zu sorgen, dass ihre Mitarbeiter und sonstigen Vertreter nach hohen ethischen Standards handeln und das Unternehmen nicht der Gefahr aussetzen, seinen guten Ruf zu verlieren. Das Hauptziel bestand darin, dass die Gesellschaft ein solches Verhalten annimmt und dass alle ihre Mitglieder ein hohes Maß an Rechtsbewusstsein haben, in der Lage sind, zulässiges Verhalten von fragwürdigem oder direkt verbotenem Verhalten zu unterscheiden und entsprechend diesem Wissen zu handeln.</a:t>
            </a:r>
            <a:endParaRPr/>
          </a:p>
          <a:p>
            <a:pPr indent="0" lvl="0" marL="0" rtl="0" algn="l">
              <a:lnSpc>
                <a:spcPct val="100000"/>
              </a:lnSpc>
              <a:spcBef>
                <a:spcPts val="0"/>
              </a:spcBef>
              <a:spcAft>
                <a:spcPts val="0"/>
              </a:spcAft>
              <a:buSzPts val="1400"/>
              <a:buNone/>
            </a:pPr>
            <a:r>
              <a:rPr lang="cs-CZ"/>
              <a:t>Die Mitarbeiter können Verbesserungsvorschläge sowohl persönlich als auch telefonisch oder per E-Mail bei jedem Mitarbeiter der Rechtsabteilung einreichen. Außerdem gibt es "Frage- und Vorschlagsboxen", die auch für anonyme Eingaben genutzt werden können.</a:t>
            </a:r>
            <a:endParaRPr/>
          </a:p>
          <a:p>
            <a:pPr indent="0" lvl="0" marL="0" rtl="0" algn="l">
              <a:lnSpc>
                <a:spcPct val="100000"/>
              </a:lnSpc>
              <a:spcBef>
                <a:spcPts val="0"/>
              </a:spcBef>
              <a:spcAft>
                <a:spcPts val="0"/>
              </a:spcAft>
              <a:buSzPts val="1400"/>
              <a:buNone/>
            </a:pPr>
            <a:r>
              <a:rPr lang="cs-CZ"/>
              <a:t>Die Personalabteilung strebt eine solche Unternehmenskultur an, die</a:t>
            </a:r>
            <a:endParaRPr/>
          </a:p>
          <a:p>
            <a:pPr indent="0" lvl="0" marL="0" rtl="0" algn="l">
              <a:lnSpc>
                <a:spcPct val="100000"/>
              </a:lnSpc>
              <a:spcBef>
                <a:spcPts val="0"/>
              </a:spcBef>
              <a:spcAft>
                <a:spcPts val="0"/>
              </a:spcAft>
              <a:buSzPts val="1400"/>
              <a:buNone/>
            </a:pPr>
            <a:r>
              <a:rPr lang="cs-CZ"/>
              <a:t>Sie bietet ihren Mitarbeitern ein Gefühl der Sicherheit und Zugehörigkeit und fördert gleichzeitig sowohl ihre Individualität als auch Teamgeist und Wettbewerbsfähigkeit. Ein weiterer Teil der Unternehmenskultur ist das Bestreben, gegenseitigen Respekt und Wertschätzung aller Mitarbeiter in allen Positionen und an allen Arbeitsplätzen aufzubauen und zu fördern. Der genannte Betrag wird durch die folgenden Mittel erreicht:</a:t>
            </a:r>
            <a:endParaRPr/>
          </a:p>
          <a:p>
            <a:pPr indent="0" lvl="0" marL="0" rtl="0" algn="l">
              <a:lnSpc>
                <a:spcPct val="100000"/>
              </a:lnSpc>
              <a:spcBef>
                <a:spcPts val="0"/>
              </a:spcBef>
              <a:spcAft>
                <a:spcPts val="0"/>
              </a:spcAft>
              <a:buSzPts val="1400"/>
              <a:buNone/>
            </a:pPr>
            <a:r>
              <a:rPr lang="cs-CZ"/>
              <a:t>Einstiegstrainings oder sogenannte Einstiegskurse stellen für neue Mitarbeiter u.a. eine Art erstes näheres Kennenlernen der Unternehmenskultur dar, bei dem ihnen die wichtigsten Werte und Ziele des Unternehmens erklärt werden, sowie wichtige Regeln, die sie befolgen sollen.</a:t>
            </a:r>
            <a:endParaRPr/>
          </a:p>
          <a:p>
            <a:pPr indent="0" lvl="0" marL="0" rtl="0" algn="l">
              <a:lnSpc>
                <a:spcPct val="100000"/>
              </a:lnSpc>
              <a:spcBef>
                <a:spcPts val="0"/>
              </a:spcBef>
              <a:spcAft>
                <a:spcPts val="0"/>
              </a:spcAft>
              <a:buSzPts val="1400"/>
              <a:buNone/>
            </a:pPr>
            <a:r>
              <a:rPr lang="cs-CZ"/>
              <a:t>Die Teilnahme an den Workshops wird empfohlen, ist aber nicht obligatorisch. Diese Veranstaltung ist auch für neu angekommene Mitarbeiter gedacht und zielt darauf ab, die Mitarbeiter schrittweise mit den wichtigsten Werten vertraut zu machen, und zwar auf unterhaltsame Weise während eines reichhaltigen Programms, bei dem es nicht nur darum geht, andere Neuankömmlinge kennenzulernen, sondern auch um die verschiedenen Positionen.</a:t>
            </a:r>
            <a:endParaRPr/>
          </a:p>
          <a:p>
            <a:pPr indent="0" lvl="0" marL="0" rtl="0" algn="l">
              <a:lnSpc>
                <a:spcPct val="100000"/>
              </a:lnSpc>
              <a:spcBef>
                <a:spcPts val="0"/>
              </a:spcBef>
              <a:spcAft>
                <a:spcPts val="0"/>
              </a:spcAft>
              <a:buSzPts val="1400"/>
              <a:buNone/>
            </a:pPr>
            <a:r>
              <a:rPr lang="cs-CZ"/>
              <a:t>und Abteilungen, sondern auch, um sich von den Alltagssorgen zu erholen, eine Perspektive zu gewinnen, Abstand zu gewinnen, im Team zu arbeiten und Informationen innerhalb einer Gruppe von Mitarbeitern auszutauschen.</a:t>
            </a:r>
            <a:endParaRPr/>
          </a:p>
          <a:p>
            <a:pPr indent="0" lvl="0" marL="0" rtl="0" algn="l">
              <a:lnSpc>
                <a:spcPct val="100000"/>
              </a:lnSpc>
              <a:spcBef>
                <a:spcPts val="0"/>
              </a:spcBef>
              <a:spcAft>
                <a:spcPts val="0"/>
              </a:spcAft>
              <a:buSzPts val="1400"/>
              <a:buNone/>
            </a:pPr>
            <a:r>
              <a:rPr lang="cs-CZ"/>
              <a:t>Die Key Values Week ist eine Woche voller Sport- und Unterhaltungsaktivitäten</a:t>
            </a:r>
            <a:endParaRPr/>
          </a:p>
          <a:p>
            <a:pPr indent="0" lvl="0" marL="0" rtl="0" algn="l">
              <a:lnSpc>
                <a:spcPct val="100000"/>
              </a:lnSpc>
              <a:spcBef>
                <a:spcPts val="0"/>
              </a:spcBef>
              <a:spcAft>
                <a:spcPts val="0"/>
              </a:spcAft>
              <a:buSzPts val="1400"/>
              <a:buNone/>
            </a:pPr>
            <a:r>
              <a:rPr lang="cs-CZ"/>
              <a:t>mit dem Ziel, ihre wichtigsten Werte zu unterstützen, nämlich Herausforderung und Zusammenarbeit,</a:t>
            </a:r>
            <a:endParaRPr/>
          </a:p>
          <a:p>
            <a:pPr indent="0" lvl="0" marL="0" rtl="0" algn="l">
              <a:lnSpc>
                <a:spcPct val="100000"/>
              </a:lnSpc>
              <a:spcBef>
                <a:spcPts val="0"/>
              </a:spcBef>
              <a:spcAft>
                <a:spcPts val="0"/>
              </a:spcAft>
              <a:buSzPts val="1400"/>
              <a:buNone/>
            </a:pPr>
            <a:r>
              <a:rPr lang="cs-CZ"/>
              <a:t>Kunden, Globalität und Menschen.</a:t>
            </a:r>
            <a:endParaRPr/>
          </a:p>
          <a:p>
            <a:pPr indent="0" lvl="0" marL="0" rtl="0" algn="l">
              <a:lnSpc>
                <a:spcPct val="100000"/>
              </a:lnSpc>
              <a:spcBef>
                <a:spcPts val="0"/>
              </a:spcBef>
              <a:spcAft>
                <a:spcPts val="0"/>
              </a:spcAft>
              <a:buSzPts val="1400"/>
              <a:buNone/>
            </a:pPr>
            <a:r>
              <a:rPr lang="cs-CZ"/>
              <a:t>Das OOJT-Projekt bietet die Möglichkeit, näher an die Produktion heranzurücken und die Arbeit an der Fertigungsstraße auszuprobieren. Dabei geht es nicht um schwere körperliche Arbeit, sondern um die Möglichkeit, die Arbeit an der Linie (unter ständiger Aufsicht eines erfahrenen Mitarbeiters) für Verwaltungsangestellte zu erleben. Die Teilnahme an diesem Projekt ist für alle Arbeitnehmer obligatorisch und findet in der Regel während der Probezeit statt.</a:t>
            </a:r>
            <a:endParaRPr/>
          </a:p>
          <a:p>
            <a:pPr indent="0" lvl="0" marL="0" rtl="0" algn="l">
              <a:lnSpc>
                <a:spcPct val="100000"/>
              </a:lnSpc>
              <a:spcBef>
                <a:spcPts val="0"/>
              </a:spcBef>
              <a:spcAft>
                <a:spcPts val="0"/>
              </a:spcAft>
              <a:buSzPts val="1400"/>
              <a:buNone/>
            </a:pPr>
            <a:r>
              <a:rPr lang="cs-CZ"/>
              <a:t>Neben zahlreichen Schulungen zur Förderung der persönlichen Entwicklung und der Fähigkeiten in zwischenmenschlichen Beziehungen gab es zum Beispiel auch eine Schulung zum Thema Mobbing am Arbeitsplatz, die von einem anerkannten Militärpsychologen geleitet wurde. Die Teilnehmer konnten die reiche Praxis dieses Experten kennenlernen, und gleichzeitig wurden ihnen die Möglichkeiten der Verteidigung gegen Mobbing, die Möglichkeiten der Hilfe durch das Unternehmen sowie das Gesetz vorgestellt, und sie erhielten Empfehlungen, was jeder selbst gegen Mobbing tun kann, sei es aus einer kurzfristigen Perspektive oder zur langfristigen Prävention.</a:t>
            </a:r>
            <a:endParaRPr/>
          </a:p>
          <a:p>
            <a:pPr indent="0" lvl="0" marL="0" rtl="0" algn="l">
              <a:lnSpc>
                <a:spcPct val="100000"/>
              </a:lnSpc>
              <a:spcBef>
                <a:spcPts val="0"/>
              </a:spcBef>
              <a:spcAft>
                <a:spcPts val="0"/>
              </a:spcAft>
              <a:buSzPts val="1400"/>
              <a:buNone/>
            </a:pPr>
            <a:r>
              <a:rPr lang="cs-CZ"/>
              <a:t>ER-Partner sind Mitarbeiter der Abteilung für Arbeitnehmerbeziehungen, die für die Betreuung der Arbeitnehmer in der so genannten ersten Reihe zuständig sind, da sie diejenigen sind, an die sich die Arbeitnehmer direkt am Arbeitsplatz wenden und ihnen auftretende Probleme anvertrauen können.</a:t>
            </a:r>
            <a:endParaRPr/>
          </a:p>
          <a:p>
            <a:pPr indent="0" lvl="0" marL="0" rtl="0" algn="l">
              <a:lnSpc>
                <a:spcPct val="100000"/>
              </a:lnSpc>
              <a:spcBef>
                <a:spcPts val="0"/>
              </a:spcBef>
              <a:spcAft>
                <a:spcPts val="0"/>
              </a:spcAft>
              <a:buSzPts val="1400"/>
              <a:buNone/>
            </a:pPr>
            <a:r>
              <a:rPr lang="cs-CZ"/>
              <a:t>Es handelt sich um Schulungen für Führungskräfte und untere Führungskräfte, die in den Betriebshallen arbeiten. Diese Schulungen werden in enger Zusammenarbeit mit der Personalabteilung organisiert und durchgeführt. Ihr Inhalt besteht aus vier Modulen, von denen jedes auf unterschiedliche Ziele ausgerichtet ist.</a:t>
            </a:r>
            <a:endParaRPr/>
          </a:p>
          <a:p>
            <a:pPr indent="0" lvl="0" marL="0" rtl="0" algn="l">
              <a:lnSpc>
                <a:spcPct val="100000"/>
              </a:lnSpc>
              <a:spcBef>
                <a:spcPts val="0"/>
              </a:spcBef>
              <a:spcAft>
                <a:spcPts val="0"/>
              </a:spcAft>
              <a:buSzPts val="1400"/>
              <a:buNone/>
            </a:pPr>
            <a:r>
              <a:rPr lang="cs-CZ"/>
              <a:t>Neben der psychologischen Beratung aller Mitarbeiter arbeitet der Psychologe mit allen Abteilungen zusammen, die für die Pflege der Unternehmenskultur zuständig sind.</a:t>
            </a:r>
            <a:endParaRPr/>
          </a:p>
          <a:p>
            <a:pPr indent="0" lvl="0" marL="0" rtl="0" algn="l">
              <a:lnSpc>
                <a:spcPct val="100000"/>
              </a:lnSpc>
              <a:spcBef>
                <a:spcPts val="0"/>
              </a:spcBef>
              <a:spcAft>
                <a:spcPts val="0"/>
              </a:spcAft>
              <a:buSzPts val="1400"/>
              <a:buNone/>
            </a:pPr>
            <a:r>
              <a:rPr lang="cs-CZ"/>
              <a:t>Der Betriebspsychologe wird für die Ausbildung der Mitarbeiter auf den unteren bis mittleren Führungsebenen eingesetzt und ist derzeit ein wesentlicher Bestandteil ihrer Führung und anschließenden Bewertung.</a:t>
            </a:r>
            <a:endParaRPr/>
          </a:p>
        </p:txBody>
      </p:sp>
      <p:sp>
        <p:nvSpPr>
          <p:cNvPr id="292" name="Google Shape;29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7" name="Shape 27"/>
        <p:cNvGrpSpPr/>
        <p:nvPr/>
      </p:nvGrpSpPr>
      <p:grpSpPr>
        <a:xfrm>
          <a:off x="0" y="0"/>
          <a:ext cx="0" cy="0"/>
          <a:chOff x="0" y="0"/>
          <a:chExt cx="0" cy="0"/>
        </a:xfrm>
      </p:grpSpPr>
      <p:sp>
        <p:nvSpPr>
          <p:cNvPr id="28" name="Google Shape;2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2" name="Shape 32"/>
        <p:cNvGrpSpPr/>
        <p:nvPr/>
      </p:nvGrpSpPr>
      <p:grpSpPr>
        <a:xfrm>
          <a:off x="0" y="0"/>
          <a:ext cx="0" cy="0"/>
          <a:chOff x="0" y="0"/>
          <a:chExt cx="0" cy="0"/>
        </a:xfrm>
      </p:grpSpPr>
      <p:sp>
        <p:nvSpPr>
          <p:cNvPr id="33" name="Google Shape;33;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25.png"/><Relationship Id="rId13" Type="http://schemas.openxmlformats.org/officeDocument/2006/relationships/hyperlink" Target="https://dekaplus.eu/" TargetMode="External"/><Relationship Id="rId12"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21.png"/><Relationship Id="rId17" Type="http://schemas.openxmlformats.org/officeDocument/2006/relationships/hyperlink" Target="https://www.uzvediba.lv/kontakti/" TargetMode="External"/><Relationship Id="rId16" Type="http://schemas.openxmlformats.org/officeDocument/2006/relationships/image" Target="../media/image19.png"/><Relationship Id="rId5" Type="http://schemas.openxmlformats.org/officeDocument/2006/relationships/hyperlink" Target="http://www.czu.cz/" TargetMode="External"/><Relationship Id="rId6" Type="http://schemas.openxmlformats.org/officeDocument/2006/relationships/image" Target="../media/image22.png"/><Relationship Id="rId18" Type="http://schemas.openxmlformats.org/officeDocument/2006/relationships/image" Target="../media/image5.png"/><Relationship Id="rId7" Type="http://schemas.openxmlformats.org/officeDocument/2006/relationships/hyperlink" Target="http://www.czu.cz/" TargetMode="External"/><Relationship Id="rId8"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5.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6"/>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26"/>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None/>
            </a:pPr>
            <a:r>
              <a:rPr b="1" lang="cs-CZ" sz="4000">
                <a:solidFill>
                  <a:schemeClr val="dk2"/>
                </a:solidFill>
                <a:latin typeface="Calibri"/>
                <a:ea typeface="Calibri"/>
                <a:cs typeface="Calibri"/>
                <a:sym typeface="Calibri"/>
              </a:rPr>
              <a:t>Schulungsdesign:</a:t>
            </a:r>
            <a:br>
              <a:rPr b="1" lang="cs-CZ" sz="4000">
                <a:solidFill>
                  <a:schemeClr val="dk2"/>
                </a:solidFill>
                <a:latin typeface="Calibri"/>
                <a:ea typeface="Calibri"/>
                <a:cs typeface="Calibri"/>
                <a:sym typeface="Calibri"/>
              </a:rPr>
            </a:br>
            <a:r>
              <a:rPr b="1" lang="cs-CZ" sz="4000">
                <a:solidFill>
                  <a:schemeClr val="dk2"/>
                </a:solidFill>
                <a:latin typeface="Calibri"/>
                <a:ea typeface="Calibri"/>
                <a:cs typeface="Calibri"/>
                <a:sym typeface="Calibri"/>
              </a:rPr>
              <a:t>Präventionsmaßnahmen (1)</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26"/>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26"/>
          <p:cNvGrpSpPr/>
          <p:nvPr/>
        </p:nvGrpSpPr>
        <p:grpSpPr>
          <a:xfrm>
            <a:off x="-1" y="2941813"/>
            <a:ext cx="12188952" cy="1828800"/>
            <a:chOff x="-305" y="3144820"/>
            <a:chExt cx="9182100" cy="1551136"/>
          </a:xfrm>
        </p:grpSpPr>
        <p:sp>
          <p:nvSpPr>
            <p:cNvPr id="92" name="Google Shape;92;p26"/>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26"/>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26"/>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26"/>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26"/>
          <p:cNvPicPr preferRelativeResize="0"/>
          <p:nvPr/>
        </p:nvPicPr>
        <p:blipFill rotWithShape="1">
          <a:blip r:embed="rId4">
            <a:alphaModFix/>
          </a:blip>
          <a:srcRect b="0" l="4906" r="4906" t="0"/>
          <a:stretch/>
        </p:blipFill>
        <p:spPr>
          <a:xfrm>
            <a:off x="445449" y="5443803"/>
            <a:ext cx="2439992" cy="594471"/>
          </a:xfrm>
          <a:prstGeom prst="rect">
            <a:avLst/>
          </a:prstGeom>
          <a:noFill/>
          <a:ln>
            <a:noFill/>
          </a:ln>
        </p:spPr>
      </p:pic>
      <p:sp>
        <p:nvSpPr>
          <p:cNvPr id="97" name="Google Shape;97;p26"/>
          <p:cNvSpPr txBox="1"/>
          <p:nvPr/>
        </p:nvSpPr>
        <p:spPr>
          <a:xfrm>
            <a:off x="426720" y="6056820"/>
            <a:ext cx="11338500" cy="6540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Clr>
                <a:schemeClr val="dk1"/>
              </a:buClr>
              <a:buSzPts val="1100"/>
              <a:buFont typeface="Arial"/>
              <a:buNone/>
            </a:pPr>
            <a:r>
              <a:rPr lang="cs-CZ" sz="1100">
                <a:solidFill>
                  <a:schemeClr val="dk1"/>
                </a:solidFil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0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pic>
        <p:nvPicPr>
          <p:cNvPr descr="Obsah obrázku přenosný počítač, osoba, interiér, počítač&#10;&#10;Popis byl vytvořen automaticky" id="336" name="Google Shape;336;p10"/>
          <p:cNvPicPr preferRelativeResize="0"/>
          <p:nvPr/>
        </p:nvPicPr>
        <p:blipFill rotWithShape="1">
          <a:blip r:embed="rId3">
            <a:alphaModFix/>
          </a:blip>
          <a:srcRect b="15730" l="0" r="0" t="0"/>
          <a:stretch/>
        </p:blipFill>
        <p:spPr>
          <a:xfrm>
            <a:off x="-1" y="10"/>
            <a:ext cx="12192000" cy="6857990"/>
          </a:xfrm>
          <a:prstGeom prst="rect">
            <a:avLst/>
          </a:prstGeom>
          <a:noFill/>
          <a:ln>
            <a:noFill/>
          </a:ln>
        </p:spPr>
      </p:pic>
      <p:sp>
        <p:nvSpPr>
          <p:cNvPr id="337" name="Google Shape;337;p10"/>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11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8" name="Google Shape;338;p10"/>
          <p:cNvSpPr txBox="1"/>
          <p:nvPr>
            <p:ph type="title"/>
          </p:nvPr>
        </p:nvSpPr>
        <p:spPr>
          <a:xfrm>
            <a:off x="719957" y="1363226"/>
            <a:ext cx="4204137" cy="134275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6000"/>
              <a:buFont typeface="Calibri"/>
              <a:buNone/>
            </a:pPr>
            <a:r>
              <a:rPr b="1" lang="cs-CZ" sz="6000">
                <a:solidFill>
                  <a:schemeClr val="dk2"/>
                </a:solidFill>
              </a:rPr>
              <a:t>Praktische Beispiele</a:t>
            </a:r>
            <a:endParaRPr b="1" sz="6000">
              <a:solidFill>
                <a:schemeClr val="dk2"/>
              </a:solidFill>
            </a:endParaRPr>
          </a:p>
        </p:txBody>
      </p:sp>
      <p:cxnSp>
        <p:nvCxnSpPr>
          <p:cNvPr id="339" name="Google Shape;339;p10"/>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340" name="Google Shape;340;p10"/>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lnSpcReduction="10000"/>
          </a:bodyPr>
          <a:lstStyle/>
          <a:p>
            <a:pPr indent="-228600" lvl="0" marL="228600" rtl="0" algn="ctr">
              <a:lnSpc>
                <a:spcPct val="90000"/>
              </a:lnSpc>
              <a:spcBef>
                <a:spcPts val="0"/>
              </a:spcBef>
              <a:spcAft>
                <a:spcPts val="0"/>
              </a:spcAft>
              <a:buClr>
                <a:schemeClr val="dk1"/>
              </a:buClr>
              <a:buSzPts val="2400"/>
              <a:buChar char="•"/>
            </a:pPr>
            <a:r>
              <a:rPr lang="cs-CZ" sz="2400"/>
              <a:t>Ist die Anti-Mobbing-Politik korrekt?</a:t>
            </a:r>
            <a:endParaRPr/>
          </a:p>
          <a:p>
            <a:pPr indent="-228600" lvl="0" marL="228600" rtl="0" algn="ctr">
              <a:lnSpc>
                <a:spcPct val="90000"/>
              </a:lnSpc>
              <a:spcBef>
                <a:spcPts val="1000"/>
              </a:spcBef>
              <a:spcAft>
                <a:spcPts val="0"/>
              </a:spcAft>
              <a:buClr>
                <a:schemeClr val="dk1"/>
              </a:buClr>
              <a:buSzPts val="2400"/>
              <a:buChar char="•"/>
            </a:pPr>
            <a:r>
              <a:rPr lang="cs-CZ" sz="2400"/>
              <a:t>Gibt es Aspekte, die Sie aufgrund Ihrer persönlichen Erfahrung hinzufügen würden?</a:t>
            </a:r>
            <a:endParaRPr/>
          </a:p>
          <a:p>
            <a:pPr indent="-228600" lvl="0" marL="228600" rtl="0" algn="ctr">
              <a:lnSpc>
                <a:spcPct val="90000"/>
              </a:lnSpc>
              <a:spcBef>
                <a:spcPts val="1000"/>
              </a:spcBef>
              <a:spcAft>
                <a:spcPts val="0"/>
              </a:spcAft>
              <a:buClr>
                <a:schemeClr val="dk1"/>
              </a:buClr>
              <a:buSzPts val="2400"/>
              <a:buChar char="•"/>
            </a:pPr>
            <a:r>
              <a:rPr lang="cs-CZ" sz="2400"/>
              <a:t>Fallen Ihnen Aspekte ein, die reduziert werden sollten?</a:t>
            </a:r>
            <a:endParaRPr sz="2400"/>
          </a:p>
        </p:txBody>
      </p:sp>
      <p:sp>
        <p:nvSpPr>
          <p:cNvPr id="341" name="Google Shape;341;p10"/>
          <p:cNvSpPr txBox="1"/>
          <p:nvPr/>
        </p:nvSpPr>
        <p:spPr>
          <a:xfrm>
            <a:off x="719957" y="2390400"/>
            <a:ext cx="4204137" cy="134275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3600"/>
              <a:buFont typeface="Calibri"/>
              <a:buNone/>
            </a:pPr>
            <a:r>
              <a:rPr b="1" i="0" lang="cs-CZ" sz="3600" u="none" cap="none" strike="noStrike">
                <a:solidFill>
                  <a:schemeClr val="dk2"/>
                </a:solidFill>
                <a:latin typeface="Calibri"/>
                <a:ea typeface="Calibri"/>
                <a:cs typeface="Calibri"/>
                <a:sym typeface="Calibri"/>
              </a:rPr>
              <a:t>(10 min.)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14:dur="1500">
    <p:split orient="ver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pic>
        <p:nvPicPr>
          <p:cNvPr id="346" name="Google Shape;346;p11"/>
          <p:cNvPicPr preferRelativeResize="0"/>
          <p:nvPr/>
        </p:nvPicPr>
        <p:blipFill rotWithShape="1">
          <a:blip r:embed="rId3">
            <a:alphaModFix/>
          </a:blip>
          <a:srcRect b="15001" l="0" r="0" t="728"/>
          <a:stretch/>
        </p:blipFill>
        <p:spPr>
          <a:xfrm>
            <a:off x="-1" y="10"/>
            <a:ext cx="12192000" cy="6857990"/>
          </a:xfrm>
          <a:prstGeom prst="rect">
            <a:avLst/>
          </a:prstGeom>
          <a:noFill/>
          <a:ln>
            <a:noFill/>
          </a:ln>
        </p:spPr>
      </p:pic>
      <p:sp>
        <p:nvSpPr>
          <p:cNvPr id="347" name="Google Shape;347;p11"/>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11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48" name="Google Shape;348;p11"/>
          <p:cNvSpPr txBox="1"/>
          <p:nvPr>
            <p:ph type="title"/>
          </p:nvPr>
        </p:nvSpPr>
        <p:spPr>
          <a:xfrm>
            <a:off x="652692" y="1728896"/>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cs-CZ" sz="6000"/>
              <a:t>Aufgabe</a:t>
            </a:r>
            <a:endParaRPr b="1" sz="6000"/>
          </a:p>
        </p:txBody>
      </p:sp>
      <p:cxnSp>
        <p:nvCxnSpPr>
          <p:cNvPr id="349" name="Google Shape;349;p11"/>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350" name="Google Shape;350;p11"/>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cs-CZ" sz="2400"/>
              <a:t>Versuchen Sie auf der Grundlage des obigen Beispiels und Ihrer eigenen Erfahrungen, eine eigene Anti-Mobbing-Politik in Ihrem Team für Ihr fiktives Unternehmen oder für das Unternehmen, für das Sie arbeiten, zu entwerfen.</a:t>
            </a:r>
            <a:endParaRPr sz="2400"/>
          </a:p>
        </p:txBody>
      </p:sp>
      <p:sp>
        <p:nvSpPr>
          <p:cNvPr id="351" name="Google Shape;351;p11"/>
          <p:cNvSpPr txBox="1"/>
          <p:nvPr/>
        </p:nvSpPr>
        <p:spPr>
          <a:xfrm>
            <a:off x="693885" y="2400273"/>
            <a:ext cx="4204137" cy="1342754"/>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Calibri"/>
              <a:buNone/>
            </a:pPr>
            <a:r>
              <a:rPr b="1" i="0" lang="cs-CZ" sz="3600" u="none" cap="none" strike="noStrike">
                <a:solidFill>
                  <a:schemeClr val="dk1"/>
                </a:solidFill>
                <a:latin typeface="Calibri"/>
                <a:ea typeface="Calibri"/>
                <a:cs typeface="Calibri"/>
                <a:sym typeface="Calibri"/>
              </a:rPr>
              <a:t>(10 min.)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p1"/>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p1"/>
          <p:cNvSpPr/>
          <p:nvPr/>
        </p:nvSpPr>
        <p:spPr>
          <a:xfrm flipH="1" rot="-2700000">
            <a:off x="891641" y="422146"/>
            <a:ext cx="645368" cy="645368"/>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1"/>
          <p:cNvSpPr/>
          <p:nvPr/>
        </p:nvSpPr>
        <p:spPr>
          <a:xfrm flipH="1" rot="-2700000">
            <a:off x="10043482" y="655140"/>
            <a:ext cx="687472" cy="687472"/>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p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p1"/>
          <p:cNvSpPr/>
          <p:nvPr/>
        </p:nvSpPr>
        <p:spPr>
          <a:xfrm flipH="1">
            <a:off x="7976344" y="6115501"/>
            <a:ext cx="1494513" cy="742499"/>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p1"/>
          <p:cNvSpPr/>
          <p:nvPr/>
        </p:nvSpPr>
        <p:spPr>
          <a:xfrm flipH="1">
            <a:off x="7604080" y="6453143"/>
            <a:ext cx="814903" cy="404857"/>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3" name="Google Shape;363;p1"/>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Referenzen</a:t>
            </a:r>
            <a:endParaRPr b="1" sz="3600">
              <a:solidFill>
                <a:schemeClr val="dk2"/>
              </a:solidFill>
            </a:endParaRPr>
          </a:p>
        </p:txBody>
      </p:sp>
      <p:sp>
        <p:nvSpPr>
          <p:cNvPr id="364" name="Google Shape;364;p1"/>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ARMSTRONG, M., 2007.  </a:t>
            </a:r>
            <a:r>
              <a:rPr b="0" i="1" lang="cs-CZ" sz="1200" u="none" cap="none" strike="noStrike">
                <a:solidFill>
                  <a:srgbClr val="000000"/>
                </a:solidFill>
                <a:highlight>
                  <a:srgbClr val="FFFFFF"/>
                </a:highlight>
                <a:latin typeface="Calibri"/>
                <a:ea typeface="Calibri"/>
                <a:cs typeface="Calibri"/>
                <a:sym typeface="Calibri"/>
              </a:rPr>
              <a:t>Řízení lidských zdrojů: nejnovější trendy a postupy : 10. vydání</a:t>
            </a:r>
            <a:r>
              <a:rPr b="0" i="0" lang="cs-CZ" sz="1200" u="none" cap="none" strike="noStrike">
                <a:solidFill>
                  <a:srgbClr val="000000"/>
                </a:solidFill>
                <a:highlight>
                  <a:srgbClr val="FFFFFF"/>
                </a:highlight>
                <a:latin typeface="Calibri"/>
                <a:ea typeface="Calibri"/>
                <a:cs typeface="Calibri"/>
                <a:sym typeface="Calibri"/>
              </a:rPr>
              <a:t>. 1. vyd. Praha: Grada. </a:t>
            </a:r>
            <a:r>
              <a:rPr b="0" i="0" lang="cs-CZ" sz="1200" u="sng" cap="none"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a:t>
            </a:r>
            <a:r>
              <a:rPr b="0" i="0" lang="cs-CZ" sz="1200" u="none" cap="none" strike="noStrike">
                <a:solidFill>
                  <a:srgbClr val="000000"/>
                </a:solidFill>
                <a:highlight>
                  <a:srgbClr val="FFFFFF"/>
                </a:highlight>
                <a:latin typeface="Calibri"/>
                <a:ea typeface="Calibri"/>
                <a:cs typeface="Calibri"/>
                <a:sym typeface="Calibri"/>
              </a:rPr>
              <a:t> </a:t>
            </a:r>
            <a:r>
              <a:rPr b="0" i="0" lang="cs-CZ" sz="1200" u="sng" cap="none"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a:t>
            </a:r>
            <a:r>
              <a:rPr b="0" i="0" lang="cs-CZ" sz="1200" u="none" cap="none" strike="noStrike">
                <a:solidFill>
                  <a:srgbClr val="000000"/>
                </a:solidFill>
                <a:highlight>
                  <a:srgbClr val="FFFFFF"/>
                </a:highlight>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ATTEBYOVÁ S., 2021. Proč je zásadní vytvářet dobrou týmovou dynamiku na pracovišti? . [online] [vid. 2022-15-08]. Dostupné z: </a:t>
            </a:r>
            <a:r>
              <a:rPr b="0" i="0" lang="cs-CZ"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CRDR spol. s.r.o., 2017. Analýza a řízení rizik BOZP. Identifikace, hodnocení a management ve firmách a jiných organizacích. [online] [vid. 2022-15-08]. Dostupné z:  </a:t>
            </a:r>
            <a:r>
              <a:rPr b="0" i="0" lang="cs-CZ"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CRDR spol. s.r.o., 2022.</a:t>
            </a:r>
            <a:r>
              <a:rPr b="0" i="1" lang="cs-CZ" sz="1200" u="none" cap="none" strike="noStrike">
                <a:solidFill>
                  <a:srgbClr val="000000"/>
                </a:solidFill>
                <a:highlight>
                  <a:srgbClr val="FFFFFF"/>
                </a:highlight>
                <a:latin typeface="Calibri"/>
                <a:ea typeface="Calibri"/>
                <a:cs typeface="Calibri"/>
                <a:sym typeface="Calibri"/>
              </a:rPr>
              <a:t> Slovník pojmů z oblasti BOZP a PO. </a:t>
            </a:r>
            <a:r>
              <a:rPr b="0" i="0" lang="cs-CZ" sz="1200" u="none" cap="none" strike="noStrike">
                <a:solidFill>
                  <a:srgbClr val="000000"/>
                </a:solidFill>
                <a:latin typeface="Calibri"/>
                <a:ea typeface="Calibri"/>
                <a:cs typeface="Calibri"/>
                <a:sym typeface="Calibri"/>
              </a:rPr>
              <a:t>[online] [vid. 2022-15-08]. Dostupné z: </a:t>
            </a:r>
            <a:r>
              <a:rPr b="0" i="0" lang="cs-CZ" sz="1200" u="sng" cap="none"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ČERNÝ, M., 2010. </a:t>
            </a:r>
            <a:r>
              <a:rPr b="0" i="1" lang="cs-CZ" sz="1200" u="none" cap="none" strike="noStrike">
                <a:solidFill>
                  <a:srgbClr val="000000"/>
                </a:solidFill>
                <a:latin typeface="Calibri"/>
                <a:ea typeface="Calibri"/>
                <a:cs typeface="Calibri"/>
                <a:sym typeface="Calibri"/>
              </a:rPr>
              <a:t>Základní úrovně provádění primární prevence</a:t>
            </a:r>
            <a:r>
              <a:rPr b="0" i="0" lang="cs-CZ" sz="1200" u="none" cap="none" strike="noStrike">
                <a:solidFill>
                  <a:srgbClr val="000000"/>
                </a:solidFill>
                <a:latin typeface="Calibri"/>
                <a:ea typeface="Calibri"/>
                <a:cs typeface="Calibri"/>
                <a:sym typeface="Calibri"/>
              </a:rPr>
              <a:t>. Tišnov: Sdružení SCAN.</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DI MARTINO, V., HOEL, H., AND COOPER, C. L.</a:t>
            </a:r>
            <a:r>
              <a:rPr b="0" i="1" lang="cs-CZ" sz="1200" u="none" cap="none" strike="noStrike">
                <a:solidFill>
                  <a:srgbClr val="000000"/>
                </a:solidFill>
                <a:highlight>
                  <a:srgbClr val="FFFFFF"/>
                </a:highlight>
                <a:latin typeface="Calibri"/>
                <a:ea typeface="Calibri"/>
                <a:cs typeface="Calibri"/>
                <a:sym typeface="Calibri"/>
              </a:rPr>
              <a:t> (2003): Violence and harassment in the workplace: A review of the literature. European Foundation for the Improvement of Living and Working Conditions: Dublin</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EDELMAN, L., ERLANGER, H. AND LANDE, J</a:t>
            </a:r>
            <a:r>
              <a:rPr b="0" i="1" lang="cs-CZ" sz="1200" u="none" cap="none" strike="noStrike">
                <a:solidFill>
                  <a:srgbClr val="000000"/>
                </a:solidFill>
                <a:highlight>
                  <a:srgbClr val="FFFFFF"/>
                </a:highlight>
                <a:latin typeface="Calibri"/>
                <a:ea typeface="Calibri"/>
                <a:cs typeface="Calibri"/>
                <a:sym typeface="Calibri"/>
              </a:rPr>
              <a:t>. (1993). ‘Internal dispute resolution: The transformation of civil rights in the workplace’. Law &amp; Society Review, 27, 497-534.</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EIB, 2018. </a:t>
            </a:r>
            <a:r>
              <a:rPr b="0" i="1" lang="cs-CZ" sz="1200" u="none" cap="none" strike="noStrike">
                <a:solidFill>
                  <a:srgbClr val="000000"/>
                </a:solidFill>
                <a:latin typeface="Calibri"/>
                <a:ea typeface="Calibri"/>
                <a:cs typeface="Calibri"/>
                <a:sym typeface="Calibri"/>
              </a:rPr>
              <a:t>Zásady mechanismu pro vyřizování stížností</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E.ON, 2015. </a:t>
            </a:r>
            <a:r>
              <a:rPr b="0" i="1" lang="cs-CZ" sz="1200" u="none" cap="none" strike="noStrike">
                <a:solidFill>
                  <a:srgbClr val="000000"/>
                </a:solidFill>
                <a:latin typeface="Calibri"/>
                <a:ea typeface="Calibri"/>
                <a:cs typeface="Calibri"/>
                <a:sym typeface="Calibri"/>
              </a:rPr>
              <a:t>Formulace politiky společnosti RU Česká republika v oblasti bezpečnosti práce, ochrany zdraví a životního prostředí</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HOBSON, J.S.P</a:t>
            </a:r>
            <a:r>
              <a:rPr b="0" i="1" lang="cs-CZ" sz="1200" u="none" cap="none" strike="noStrike">
                <a:solidFill>
                  <a:srgbClr val="000000"/>
                </a:solidFill>
                <a:highlight>
                  <a:srgbClr val="FFFFFF"/>
                </a:highlight>
                <a:latin typeface="Calibri"/>
                <a:ea typeface="Calibri"/>
                <a:cs typeface="Calibri"/>
                <a:sym typeface="Calibri"/>
              </a:rPr>
              <a:t>. (1996): Violent crime in the US hospitality workplace: facing up to the problem. International Journal of Contemporary Hospitality Management, 8 (4), 3-10</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HOEL H., AND EINARSEN, S</a:t>
            </a:r>
            <a:r>
              <a:rPr b="0" i="1" lang="cs-CZ" sz="1200" u="none" cap="none" strike="noStrike">
                <a:solidFill>
                  <a:srgbClr val="000000"/>
                </a:solidFill>
                <a:highlight>
                  <a:srgbClr val="FFFFFF"/>
                </a:highlight>
                <a:latin typeface="Calibri"/>
                <a:ea typeface="Calibri"/>
                <a:cs typeface="Calibri"/>
                <a:sym typeface="Calibri"/>
              </a:rPr>
              <a:t>. (2003): Violence at work in hotels, catering and tourism, available at: </a:t>
            </a:r>
            <a:r>
              <a:rPr b="0" i="1" lang="cs-CZ" sz="1200" u="sng" cap="none"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http://www.oit.org/wcmsp5/groups/public/@ed_dialogue/@sector/documents/publication/wcms_161998.pdf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HOFFMAN, E</a:t>
            </a:r>
            <a:r>
              <a:rPr b="0" i="1" lang="cs-CZ" sz="1200" u="none" cap="none" strike="noStrike">
                <a:solidFill>
                  <a:srgbClr val="000000"/>
                </a:solidFill>
                <a:highlight>
                  <a:srgbClr val="FFFFFF"/>
                </a:highlight>
                <a:latin typeface="Calibri"/>
                <a:ea typeface="Calibri"/>
                <a:cs typeface="Calibri"/>
                <a:sym typeface="Calibri"/>
              </a:rPr>
              <a:t>. (2005). ‘Dispute resolution in a worker cooperative: Formal procedures and procedural justice’. Law and Society Review, 39(1), 51–82.</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KOŽENÁ J., 2009. </a:t>
            </a:r>
            <a:r>
              <a:rPr b="0" i="1" lang="cs-CZ" sz="1200" u="none" cap="none" strike="noStrike">
                <a:solidFill>
                  <a:srgbClr val="000000"/>
                </a:solidFill>
                <a:highlight>
                  <a:srgbClr val="FFFFFF"/>
                </a:highlight>
                <a:latin typeface="Calibri"/>
                <a:ea typeface="Calibri"/>
                <a:cs typeface="Calibri"/>
                <a:sym typeface="Calibri"/>
              </a:rPr>
              <a:t>Externí komunikace vytváří obraz vaší firmy v očích veřejnosti i médií. </a:t>
            </a:r>
            <a:r>
              <a:rPr b="0" i="0" lang="cs-CZ" sz="1200" u="none" cap="none" strike="noStrike">
                <a:solidFill>
                  <a:srgbClr val="000000"/>
                </a:solidFill>
                <a:latin typeface="Calibri"/>
                <a:ea typeface="Calibri"/>
                <a:cs typeface="Calibri"/>
                <a:sym typeface="Calibri"/>
              </a:rPr>
              <a:t>[online] [vid. 2022-15-08]. Dostupné z:</a:t>
            </a:r>
            <a:r>
              <a:rPr b="0" i="0" lang="cs-CZ" sz="1200" u="none" cap="none" strike="noStrike">
                <a:solidFill>
                  <a:srgbClr val="000000"/>
                </a:solidFill>
                <a:highlight>
                  <a:srgbClr val="FFFFFF"/>
                </a:highlight>
                <a:latin typeface="Calibri"/>
                <a:ea typeface="Calibri"/>
                <a:cs typeface="Calibri"/>
                <a:sym typeface="Calibri"/>
              </a:rPr>
              <a:t> </a:t>
            </a:r>
            <a:r>
              <a:rPr b="0" i="0" lang="cs-CZ" sz="1200" u="sng" cap="none"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b="0" i="0" sz="1200" u="none" cap="none" strike="noStrike">
              <a:solidFill>
                <a:srgbClr val="000000"/>
              </a:solidFill>
              <a:latin typeface="Calibri"/>
              <a:ea typeface="Calibri"/>
              <a:cs typeface="Calibri"/>
              <a:sym typeface="Calibri"/>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0" name="Google Shape;370;p29"/>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1" name="Google Shape;371;p29"/>
          <p:cNvSpPr/>
          <p:nvPr/>
        </p:nvSpPr>
        <p:spPr>
          <a:xfrm flipH="1" rot="-2700000">
            <a:off x="891641" y="422146"/>
            <a:ext cx="645368" cy="645368"/>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2" name="Google Shape;372;p29"/>
          <p:cNvSpPr/>
          <p:nvPr/>
        </p:nvSpPr>
        <p:spPr>
          <a:xfrm flipH="1" rot="-2700000">
            <a:off x="10043482" y="655140"/>
            <a:ext cx="687472" cy="687472"/>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p2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4" name="Google Shape;374;p29"/>
          <p:cNvSpPr/>
          <p:nvPr/>
        </p:nvSpPr>
        <p:spPr>
          <a:xfrm flipH="1">
            <a:off x="7976344" y="6115501"/>
            <a:ext cx="1494513" cy="742499"/>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5" name="Google Shape;375;p29"/>
          <p:cNvSpPr/>
          <p:nvPr/>
        </p:nvSpPr>
        <p:spPr>
          <a:xfrm flipH="1">
            <a:off x="7604080" y="6453143"/>
            <a:ext cx="814903" cy="404857"/>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6" name="Google Shape;376;p29"/>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References</a:t>
            </a:r>
            <a:endParaRPr b="1" sz="3600">
              <a:solidFill>
                <a:schemeClr val="dk2"/>
              </a:solidFill>
            </a:endParaRPr>
          </a:p>
        </p:txBody>
      </p:sp>
      <p:sp>
        <p:nvSpPr>
          <p:cNvPr id="377" name="Google Shape;377;p29"/>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LIEBMANN, M.</a:t>
            </a:r>
            <a:r>
              <a:rPr b="0" i="1" lang="cs-CZ" sz="1200" u="none" cap="none" strike="noStrike">
                <a:solidFill>
                  <a:srgbClr val="000000"/>
                </a:solidFill>
                <a:highlight>
                  <a:srgbClr val="FFFFFF"/>
                </a:highlight>
                <a:latin typeface="Calibri"/>
                <a:ea typeface="Calibri"/>
                <a:cs typeface="Calibri"/>
                <a:sym typeface="Calibri"/>
              </a:rPr>
              <a:t> (2000). ‘History and overview of mediation in the UK’. In M. Liebmann (ed), Mediation in Context. London: Jessica Kingsley Publisher, 19-38.</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MICELI, M., NEAR, J., AND MOREHEAD, DWORKIN T</a:t>
            </a:r>
            <a:r>
              <a:rPr b="0" i="1" lang="cs-CZ" sz="1200" u="none" cap="none" strike="noStrike">
                <a:solidFill>
                  <a:srgbClr val="000000"/>
                </a:solidFill>
                <a:highlight>
                  <a:srgbClr val="FFFFFF"/>
                </a:highlight>
                <a:latin typeface="Calibri"/>
                <a:ea typeface="Calibri"/>
                <a:cs typeface="Calibri"/>
                <a:sym typeface="Calibri"/>
              </a:rPr>
              <a:t>. (2008). ‘A word to the wise: how managers and policy-makers can encourage employees to report wrongdoing’. Journal of Business Ethics, 86, 379-396.</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MIOVSKÝ, M., SKÁCELOVÁ, L., ZAPLETALOVÁ, J., NOVÁK, P. 2010. </a:t>
            </a:r>
            <a:r>
              <a:rPr b="0" i="1" lang="cs-CZ" sz="1200" u="none" cap="none" strike="noStrike">
                <a:solidFill>
                  <a:srgbClr val="000000"/>
                </a:solidFill>
                <a:latin typeface="Calibri"/>
                <a:ea typeface="Calibri"/>
                <a:cs typeface="Calibri"/>
                <a:sym typeface="Calibri"/>
              </a:rPr>
              <a:t>Primární prevence rizikového chování ve školství</a:t>
            </a:r>
            <a:r>
              <a:rPr b="0" i="0" lang="cs-CZ" sz="1200" u="none" cap="none" strike="noStrike">
                <a:solidFill>
                  <a:srgbClr val="000000"/>
                </a:solidFill>
                <a:latin typeface="Calibri"/>
                <a:ea typeface="Calibri"/>
                <a:cs typeface="Calibri"/>
                <a:sym typeface="Calibri"/>
              </a:rPr>
              <a:t>. Tišnov: Sdružení SCAN.</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MŠMT, 2005. </a:t>
            </a:r>
            <a:r>
              <a:rPr b="0" i="1" lang="cs-CZ" sz="1200" u="none" cap="none" strike="noStrike">
                <a:solidFill>
                  <a:srgbClr val="000000"/>
                </a:solidFill>
                <a:latin typeface="Calibri"/>
                <a:ea typeface="Calibri"/>
                <a:cs typeface="Calibri"/>
                <a:sym typeface="Calibri"/>
              </a:rPr>
              <a:t>Standardy odborné způsobilosti poskytovatelů programů primární prevence užívání návykových látek.</a:t>
            </a:r>
            <a:r>
              <a:rPr b="0" i="0" lang="cs-CZ" sz="1200" u="none" cap="none" strike="noStrike">
                <a:solidFill>
                  <a:srgbClr val="000000"/>
                </a:solidFill>
                <a:latin typeface="Calibri"/>
                <a:ea typeface="Calibri"/>
                <a:cs typeface="Calibri"/>
                <a:sym typeface="Calibri"/>
              </a:rPr>
              <a:t> Praha: MŠMT.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MŠMT, 2010. </a:t>
            </a:r>
            <a:r>
              <a:rPr b="0" i="1" lang="cs-CZ" sz="1200" u="none" cap="none" strike="noStrike">
                <a:solidFill>
                  <a:srgbClr val="000000"/>
                </a:solidFill>
                <a:latin typeface="Calibri"/>
                <a:ea typeface="Calibri"/>
                <a:cs typeface="Calibri"/>
                <a:sym typeface="Calibri"/>
              </a:rPr>
              <a:t>Metodické doporučení k  primární prevenci rizikového chování u dětí, žáků a studentů ve školách a školských zařízeních</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OPPENHEIMER, A</a:t>
            </a:r>
            <a:r>
              <a:rPr b="0" i="1" lang="cs-CZ" sz="1200" u="none" cap="none" strike="noStrike">
                <a:solidFill>
                  <a:srgbClr val="000000"/>
                </a:solidFill>
                <a:highlight>
                  <a:srgbClr val="FFFFFF"/>
                </a:highlight>
                <a:latin typeface="Calibri"/>
                <a:ea typeface="Calibri"/>
                <a:cs typeface="Calibri"/>
                <a:sym typeface="Calibri"/>
              </a:rPr>
              <a:t>. (2004). ‘Investigating workplace harassment and discrimination’. Employee Relations Law Journal, 29(4), 56-68.</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PLAMÍNEK, J., 2010. </a:t>
            </a:r>
            <a:r>
              <a:rPr b="0" i="1" lang="cs-CZ" sz="1200" u="none" cap="none" strike="noStrike">
                <a:solidFill>
                  <a:srgbClr val="000000"/>
                </a:solidFill>
                <a:latin typeface="Calibri"/>
                <a:ea typeface="Calibri"/>
                <a:cs typeface="Calibri"/>
                <a:sym typeface="Calibri"/>
              </a:rPr>
              <a:t>Tajemství motivace: jak zařídit, aby pro vás lidé rádi pracovali</a:t>
            </a:r>
            <a:r>
              <a:rPr b="0" i="0" lang="cs-CZ" sz="1200" u="none" cap="none" strike="noStrike">
                <a:solidFill>
                  <a:srgbClr val="000000"/>
                </a:solidFill>
                <a:latin typeface="Calibri"/>
                <a:ea typeface="Calibri"/>
                <a:cs typeface="Calibri"/>
                <a:sym typeface="Calibri"/>
              </a:rPr>
              <a:t>. 2., dopl. vyd. Praha: Grada. ISBN 9788024734477</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RAYNER, C., HOEL, H. AND COOPER, C.L</a:t>
            </a:r>
            <a:r>
              <a:rPr b="0" i="1" lang="cs-CZ" sz="1200" u="none" cap="none" strike="noStrike">
                <a:solidFill>
                  <a:srgbClr val="000000"/>
                </a:solidFill>
                <a:highlight>
                  <a:srgbClr val="FFFFFF"/>
                </a:highlight>
                <a:latin typeface="Calibri"/>
                <a:ea typeface="Calibri"/>
                <a:cs typeface="Calibri"/>
                <a:sym typeface="Calibri"/>
              </a:rPr>
              <a:t>. (2002): Workplace Bullying: What we know, who is to blame, and what can we do? London: Taylor and Francis</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SALIN, D</a:t>
            </a:r>
            <a:r>
              <a:rPr b="0" i="1" lang="cs-CZ" sz="1200" u="none" cap="none" strike="noStrike">
                <a:solidFill>
                  <a:srgbClr val="000000"/>
                </a:solidFill>
                <a:highlight>
                  <a:srgbClr val="FFFFFF"/>
                </a:highlight>
                <a:latin typeface="Calibri"/>
                <a:ea typeface="Calibri"/>
                <a:cs typeface="Calibri"/>
                <a:sym typeface="Calibri"/>
              </a:rPr>
              <a:t>. (2007). ‘Organizational responses to workplace harassment: an exploratory study’. Personnel Review, 38(1), 26-44.</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SCHEU L., 2021</a:t>
            </a:r>
            <a:r>
              <a:rPr b="0" i="1" lang="cs-CZ" sz="1200" u="none" cap="none" strike="noStrike">
                <a:solidFill>
                  <a:srgbClr val="000000"/>
                </a:solidFill>
                <a:latin typeface="Calibri"/>
                <a:ea typeface="Calibri"/>
                <a:cs typeface="Calibri"/>
                <a:sym typeface="Calibri"/>
              </a:rPr>
              <a:t>. Násilí na pracovišti: peer pracovník jako možná cesta ochrany zaměstnanců?</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SMITHSON, L., 2006. An infographic depiction of all things motivation in the workplace. </a:t>
            </a:r>
            <a:r>
              <a:rPr b="0" i="1" lang="cs-CZ" sz="1200" u="none" cap="none" strike="noStrike">
                <a:solidFill>
                  <a:srgbClr val="000000"/>
                </a:solidFill>
                <a:latin typeface="Calibri"/>
                <a:ea typeface="Calibri"/>
                <a:cs typeface="Calibri"/>
                <a:sym typeface="Calibri"/>
              </a:rPr>
              <a:t>IncBlot.</a:t>
            </a:r>
            <a:r>
              <a:rPr b="0" i="0" lang="cs-CZ" sz="1200" u="none" cap="none" strike="noStrike">
                <a:solidFill>
                  <a:srgbClr val="000000"/>
                </a:solidFill>
                <a:latin typeface="Calibri"/>
                <a:ea typeface="Calibri"/>
                <a:cs typeface="Calibri"/>
                <a:sym typeface="Calibri"/>
              </a:rPr>
              <a:t> [online] [vid. 2022-05-05]. Dostupné z: </a:t>
            </a:r>
            <a:r>
              <a:rPr b="0" i="0" lang="cs-CZ"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https://visual.ly/community/Infographics/business/incblot-motivation-infographic</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ŠNAJDR I., 2013. </a:t>
            </a:r>
            <a:r>
              <a:rPr b="0" i="1" lang="cs-CZ" sz="1200" u="none" cap="none" strike="noStrike">
                <a:solidFill>
                  <a:srgbClr val="000000"/>
                </a:solidFill>
                <a:latin typeface="Calibri"/>
                <a:ea typeface="Calibri"/>
                <a:cs typeface="Calibri"/>
                <a:sym typeface="Calibri"/>
              </a:rPr>
              <a:t>Svizí, strategií a polotikou</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https://www.snajdr.com/jak-pracujeme/s-vizi-strategii-a-politikou/</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5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WALKER, B. AND HAMILTON, R. T.</a:t>
            </a:r>
            <a:r>
              <a:rPr b="0" i="1" lang="cs-CZ" sz="1200" u="none" cap="none" strike="noStrike">
                <a:solidFill>
                  <a:srgbClr val="000000"/>
                </a:solidFill>
                <a:highlight>
                  <a:srgbClr val="FFFFFF"/>
                </a:highlight>
                <a:latin typeface="Calibri"/>
                <a:ea typeface="Calibri"/>
                <a:cs typeface="Calibri"/>
                <a:sym typeface="Calibri"/>
              </a:rPr>
              <a:t> (2011). ‘Employee-employer grievances: a review’. International Journal of Management Reviews, 13(1) 40-58.</a:t>
            </a:r>
            <a:endParaRPr b="0" i="0" sz="1200" u="none" cap="none" strike="noStrike">
              <a:solidFill>
                <a:srgbClr val="000000"/>
              </a:solidFill>
              <a:latin typeface="Calibri"/>
              <a:ea typeface="Calibri"/>
              <a:cs typeface="Calibri"/>
              <a:sym typeface="Calibri"/>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1" name="Shape 381"/>
        <p:cNvGrpSpPr/>
        <p:nvPr/>
      </p:nvGrpSpPr>
      <p:grpSpPr>
        <a:xfrm>
          <a:off x="0" y="0"/>
          <a:ext cx="0" cy="0"/>
          <a:chOff x="0" y="0"/>
          <a:chExt cx="0" cy="0"/>
        </a:xfrm>
      </p:grpSpPr>
      <p:pic>
        <p:nvPicPr>
          <p:cNvPr id="382" name="Google Shape;382;p12"/>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83" name="Google Shape;383;p12"/>
          <p:cNvSpPr/>
          <p:nvPr/>
        </p:nvSpPr>
        <p:spPr>
          <a:xfrm>
            <a:off x="0" y="5320142"/>
            <a:ext cx="12192000" cy="736551"/>
          </a:xfrm>
          <a:prstGeom prst="rect">
            <a:avLst/>
          </a:prstGeom>
          <a:solidFill>
            <a:schemeClr val="lt1">
              <a:alpha val="9215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4" name="Google Shape;384;p12"/>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cs-CZ" sz="3600">
                <a:solidFill>
                  <a:srgbClr val="262626"/>
                </a:solidFill>
              </a:rPr>
              <a:t>Vielen Dank für Ihre Aufmerksamkeit</a:t>
            </a:r>
            <a:endParaRPr sz="3600">
              <a:solidFill>
                <a:srgbClr val="262626"/>
              </a:solidFill>
            </a:endParaRPr>
          </a:p>
        </p:txBody>
      </p:sp>
      <p:cxnSp>
        <p:nvCxnSpPr>
          <p:cNvPr id="385" name="Google Shape;385;p12"/>
          <p:cNvCxnSpPr/>
          <p:nvPr/>
        </p:nvCxnSpPr>
        <p:spPr>
          <a:xfrm>
            <a:off x="0" y="5241983"/>
            <a:ext cx="12192000" cy="0"/>
          </a:xfrm>
          <a:prstGeom prst="straightConnector1">
            <a:avLst/>
          </a:prstGeom>
          <a:noFill/>
          <a:ln cap="flat" cmpd="sng" w="41275">
            <a:solidFill>
              <a:schemeClr val="lt1">
                <a:alpha val="89019"/>
              </a:schemeClr>
            </a:solidFill>
            <a:prstDash val="solid"/>
            <a:miter lim="800000"/>
            <a:headEnd len="sm" w="sm" type="none"/>
            <a:tailEnd len="sm" w="sm" type="none"/>
          </a:ln>
        </p:spPr>
      </p:cxnSp>
      <p:cxnSp>
        <p:nvCxnSpPr>
          <p:cNvPr id="386" name="Google Shape;386;p12"/>
          <p:cNvCxnSpPr/>
          <p:nvPr/>
        </p:nvCxnSpPr>
        <p:spPr>
          <a:xfrm>
            <a:off x="0" y="6134852"/>
            <a:ext cx="12192000" cy="0"/>
          </a:xfrm>
          <a:prstGeom prst="straightConnector1">
            <a:avLst/>
          </a:prstGeom>
          <a:noFill/>
          <a:ln cap="flat" cmpd="sng" w="41275">
            <a:solidFill>
              <a:schemeClr val="lt1">
                <a:alpha val="89019"/>
              </a:schemeClr>
            </a:solidFill>
            <a:prstDash val="solid"/>
            <a:miter lim="800000"/>
            <a:headEnd len="sm" w="sm" type="none"/>
            <a:tailEnd len="sm" w="sm" type="none"/>
          </a:ln>
        </p:spPr>
      </p:cxn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13"/>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92" name="Google Shape;392;p13"/>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Projektpartner</a:t>
            </a:r>
            <a:endParaRPr b="1" sz="3600">
              <a:solidFill>
                <a:schemeClr val="dk2"/>
              </a:solidFill>
            </a:endParaRPr>
          </a:p>
        </p:txBody>
      </p:sp>
      <p:sp>
        <p:nvSpPr>
          <p:cNvPr id="393" name="Google Shape;39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sp>
        <p:nvSpPr>
          <p:cNvPr id="394" name="Google Shape;394;p1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cs-CZ"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95" name="Google Shape;395;p13"/>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96" name="Google Shape;396;p13"/>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5">
                  <a:extLst>
                    <a:ext uri="{A12FA001-AC4F-418D-AE19-62706E023703}">
                      <ahyp:hlinkClr val="tx"/>
                    </a:ext>
                  </a:extLst>
                </a:hlinkClick>
              </a:rPr>
              <a:t>Tschechische Universität für Biowissenschaften Prag</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Tschechische Republik</a:t>
            </a:r>
            <a:endParaRPr b="0" i="0" sz="1400" u="none" cap="none" strike="noStrike">
              <a:solidFill>
                <a:schemeClr val="dk1"/>
              </a:solidFill>
              <a:latin typeface="Arial"/>
              <a:ea typeface="Arial"/>
              <a:cs typeface="Arial"/>
              <a:sym typeface="Arial"/>
            </a:endParaRPr>
          </a:p>
        </p:txBody>
      </p:sp>
      <p:pic>
        <p:nvPicPr>
          <p:cNvPr id="397" name="Google Shape;397;p13"/>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98" name="Google Shape;398;p13"/>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Zypern</a:t>
            </a:r>
            <a:endParaRPr b="0" i="0" sz="1400" u="none" cap="none" strike="noStrike">
              <a:solidFill>
                <a:schemeClr val="dk1"/>
              </a:solidFill>
              <a:latin typeface="Arial"/>
              <a:ea typeface="Arial"/>
              <a:cs typeface="Arial"/>
              <a:sym typeface="Arial"/>
            </a:endParaRPr>
          </a:p>
        </p:txBody>
      </p:sp>
      <p:pic>
        <p:nvPicPr>
          <p:cNvPr id="399" name="Google Shape;399;p13"/>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400" name="Google Shape;400;p13"/>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Deutschland</a:t>
            </a:r>
            <a:endParaRPr b="0" i="0" sz="1400" u="none" cap="none" strike="noStrike">
              <a:solidFill>
                <a:schemeClr val="dk1"/>
              </a:solidFill>
              <a:latin typeface="Arial"/>
              <a:ea typeface="Arial"/>
              <a:cs typeface="Arial"/>
              <a:sym typeface="Arial"/>
            </a:endParaRPr>
          </a:p>
        </p:txBody>
      </p:sp>
      <p:pic>
        <p:nvPicPr>
          <p:cNvPr id="401" name="Google Shape;401;p13"/>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402" name="Google Shape;402;p13"/>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1">
                  <a:extLst>
                    <a:ext uri="{A12FA001-AC4F-418D-AE19-62706E023703}">
                      <ahyp:hlinkClr val="tx"/>
                    </a:ext>
                  </a:extLst>
                </a:hlinkClick>
              </a:rPr>
              <a:t>DIAS</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Griechenland</a:t>
            </a:r>
            <a:endParaRPr b="0" i="0" sz="1400" u="none" cap="none" strike="noStrike">
              <a:solidFill>
                <a:schemeClr val="dk1"/>
              </a:solidFill>
              <a:latin typeface="Arial"/>
              <a:ea typeface="Arial"/>
              <a:cs typeface="Arial"/>
              <a:sym typeface="Arial"/>
            </a:endParaRPr>
          </a:p>
        </p:txBody>
      </p:sp>
      <p:pic>
        <p:nvPicPr>
          <p:cNvPr id="403" name="Google Shape;403;p13"/>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404" name="Google Shape;404;p13"/>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3">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cs-CZ" sz="1400" u="none" cap="none" strike="noStrike">
                <a:solidFill>
                  <a:schemeClr val="dk1"/>
                </a:solidFill>
                <a:latin typeface="Arial"/>
                <a:ea typeface="Arial"/>
                <a:cs typeface="Arial"/>
                <a:sym typeface="Arial"/>
              </a:rPr>
              <a:t>Zypern</a:t>
            </a:r>
            <a:endParaRPr b="0" i="0" sz="1400" u="none" cap="none" strike="noStrike">
              <a:solidFill>
                <a:srgbClr val="000000"/>
              </a:solidFill>
              <a:latin typeface="Arial"/>
              <a:ea typeface="Arial"/>
              <a:cs typeface="Arial"/>
              <a:sym typeface="Arial"/>
            </a:endParaRPr>
          </a:p>
        </p:txBody>
      </p:sp>
      <p:pic>
        <p:nvPicPr>
          <p:cNvPr id="405" name="Google Shape;405;p13"/>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406" name="Google Shape;406;p13"/>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5">
                  <a:extLst>
                    <a:ext uri="{A12FA001-AC4F-418D-AE19-62706E023703}">
                      <ahyp:hlinkClr val="tx"/>
                    </a:ext>
                  </a:extLst>
                </a:hlinkClick>
              </a:rPr>
              <a:t>Fonds für soziale Innovation</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Litauen</a:t>
            </a:r>
            <a:endParaRPr b="0" i="0" sz="1400" u="none" cap="none" strike="noStrike">
              <a:solidFill>
                <a:schemeClr val="dk1"/>
              </a:solidFill>
              <a:latin typeface="Arial"/>
              <a:ea typeface="Arial"/>
              <a:cs typeface="Arial"/>
              <a:sym typeface="Arial"/>
            </a:endParaRPr>
          </a:p>
        </p:txBody>
      </p:sp>
      <p:pic>
        <p:nvPicPr>
          <p:cNvPr id="407" name="Google Shape;407;p13"/>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408" name="Google Shape;408;p13"/>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7">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cs-CZ" sz="1400" u="none" cap="none" strike="noStrike">
                <a:solidFill>
                  <a:schemeClr val="dk1"/>
                </a:solidFill>
                <a:latin typeface="Arial"/>
                <a:ea typeface="Arial"/>
                <a:cs typeface="Arial"/>
                <a:sym typeface="Arial"/>
              </a:rPr>
              <a:t>Lettland</a:t>
            </a:r>
            <a:endParaRPr b="0" i="0" sz="1400" u="none" cap="none" strike="noStrike">
              <a:solidFill>
                <a:schemeClr val="dk1"/>
              </a:solidFill>
              <a:latin typeface="Arial"/>
              <a:ea typeface="Arial"/>
              <a:cs typeface="Arial"/>
              <a:sym typeface="Arial"/>
            </a:endParaRPr>
          </a:p>
        </p:txBody>
      </p:sp>
      <p:pic>
        <p:nvPicPr>
          <p:cNvPr id="409" name="Google Shape;409;p13"/>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4" name="Google Shape;104;p2"/>
          <p:cNvSpPr txBox="1"/>
          <p:nvPr>
            <p:ph type="title"/>
          </p:nvPr>
        </p:nvSpPr>
        <p:spPr>
          <a:xfrm>
            <a:off x="248467" y="44193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Themen</a:t>
            </a:r>
            <a:endParaRPr/>
          </a:p>
        </p:txBody>
      </p:sp>
      <p:sp>
        <p:nvSpPr>
          <p:cNvPr id="105" name="Google Shape;105;p2"/>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6" name="Google Shape;106;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7" name="Google Shape;10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grpSp>
        <p:nvGrpSpPr>
          <p:cNvPr id="108" name="Google Shape;108;p2"/>
          <p:cNvGrpSpPr/>
          <p:nvPr/>
        </p:nvGrpSpPr>
        <p:grpSpPr>
          <a:xfrm>
            <a:off x="386118" y="1537398"/>
            <a:ext cx="11419764" cy="4894601"/>
            <a:chOff x="-452082" y="0"/>
            <a:chExt cx="11419764" cy="4894601"/>
          </a:xfrm>
        </p:grpSpPr>
        <p:cxnSp>
          <p:nvCxnSpPr>
            <p:cNvPr id="109" name="Google Shape;109;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452082" y="0"/>
              <a:ext cx="2645618" cy="4894601"/>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Calibri"/>
                <a:buNone/>
              </a:pPr>
              <a:r>
                <a:rPr b="0" i="0" lang="cs-CZ" sz="3400" u="none" cap="none" strike="noStrike">
                  <a:solidFill>
                    <a:schemeClr val="dk1"/>
                  </a:solidFill>
                  <a:latin typeface="Calibri"/>
                  <a:ea typeface="Calibri"/>
                  <a:cs typeface="Calibri"/>
                  <a:sym typeface="Calibri"/>
                </a:rPr>
                <a:t>Präventions-maßnahmen</a:t>
              </a:r>
              <a:endParaRPr b="0" i="0" sz="3400" u="none" cap="none" strike="noStrike">
                <a:solidFill>
                  <a:schemeClr val="dk1"/>
                </a:solidFill>
                <a:latin typeface="Calibri"/>
                <a:ea typeface="Calibri"/>
                <a:cs typeface="Calibri"/>
                <a:sym typeface="Calibri"/>
              </a:endParaRPr>
            </a:p>
          </p:txBody>
        </p:sp>
        <p:sp>
          <p:nvSpPr>
            <p:cNvPr id="112" name="Google Shape;112;p2"/>
            <p:cNvSpPr/>
            <p:nvPr/>
          </p:nvSpPr>
          <p:spPr>
            <a:xfrm>
              <a:off x="2358051" y="3304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
            <p:cNvSpPr txBox="1"/>
            <p:nvPr/>
          </p:nvSpPr>
          <p:spPr>
            <a:xfrm>
              <a:off x="2358051" y="3304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 irgendetwas ist falsch ....</a:t>
              </a:r>
              <a:endParaRPr b="0" i="0" sz="1800" u="none" cap="none" strike="noStrike">
                <a:solidFill>
                  <a:schemeClr val="dk1"/>
                </a:solidFill>
                <a:latin typeface="Calibri"/>
                <a:ea typeface="Calibri"/>
                <a:cs typeface="Calibri"/>
                <a:sym typeface="Calibri"/>
              </a:endParaRPr>
            </a:p>
          </p:txBody>
        </p:sp>
        <p:cxnSp>
          <p:nvCxnSpPr>
            <p:cNvPr id="114" name="Google Shape;114;p2"/>
            <p:cNvCxnSpPr/>
            <p:nvPr/>
          </p:nvCxnSpPr>
          <p:spPr>
            <a:xfrm>
              <a:off x="2193536" y="6938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5" name="Google Shape;115;p2"/>
            <p:cNvSpPr/>
            <p:nvPr/>
          </p:nvSpPr>
          <p:spPr>
            <a:xfrm>
              <a:off x="2358051" y="72690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
            <p:cNvSpPr txBox="1"/>
            <p:nvPr/>
          </p:nvSpPr>
          <p:spPr>
            <a:xfrm>
              <a:off x="2358051" y="72690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Negative Auswirkungen von Mobbing auf Arbeitnehmer</a:t>
              </a:r>
              <a:endParaRPr b="0" i="0" sz="1800" u="none" cap="none" strike="noStrike">
                <a:solidFill>
                  <a:schemeClr val="dk1"/>
                </a:solidFill>
                <a:latin typeface="Calibri"/>
                <a:ea typeface="Calibri"/>
                <a:cs typeface="Calibri"/>
                <a:sym typeface="Calibri"/>
              </a:endParaRPr>
            </a:p>
          </p:txBody>
        </p:sp>
        <p:cxnSp>
          <p:nvCxnSpPr>
            <p:cNvPr id="117" name="Google Shape;117;p2"/>
            <p:cNvCxnSpPr/>
            <p:nvPr/>
          </p:nvCxnSpPr>
          <p:spPr>
            <a:xfrm>
              <a:off x="2193536" y="13877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8" name="Google Shape;118;p2"/>
            <p:cNvSpPr/>
            <p:nvPr/>
          </p:nvSpPr>
          <p:spPr>
            <a:xfrm>
              <a:off x="2358051" y="142076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
            <p:cNvSpPr txBox="1"/>
            <p:nvPr/>
          </p:nvSpPr>
          <p:spPr>
            <a:xfrm>
              <a:off x="2358051" y="142076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Negative Auswirkungen von Mobbing auf Arbeitgeber </a:t>
              </a:r>
              <a:endParaRPr b="0" i="0" sz="1800" u="none" cap="none" strike="noStrike">
                <a:solidFill>
                  <a:schemeClr val="dk1"/>
                </a:solidFill>
                <a:latin typeface="Calibri"/>
                <a:ea typeface="Calibri"/>
                <a:cs typeface="Calibri"/>
                <a:sym typeface="Calibri"/>
              </a:endParaRPr>
            </a:p>
          </p:txBody>
        </p:sp>
        <p:cxnSp>
          <p:nvCxnSpPr>
            <p:cNvPr id="120" name="Google Shape;120;p2"/>
            <p:cNvCxnSpPr/>
            <p:nvPr/>
          </p:nvCxnSpPr>
          <p:spPr>
            <a:xfrm>
              <a:off x="2193536" y="208157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1" name="Google Shape;121;p2"/>
            <p:cNvSpPr/>
            <p:nvPr/>
          </p:nvSpPr>
          <p:spPr>
            <a:xfrm>
              <a:off x="2358051" y="211462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
            <p:cNvSpPr txBox="1"/>
            <p:nvPr/>
          </p:nvSpPr>
          <p:spPr>
            <a:xfrm>
              <a:off x="2358051" y="211462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Präventionsmaßnahmen</a:t>
              </a:r>
              <a:endParaRPr b="0" i="0" sz="1800" u="none" cap="none" strike="noStrike">
                <a:solidFill>
                  <a:schemeClr val="dk1"/>
                </a:solidFill>
                <a:latin typeface="Calibri"/>
                <a:ea typeface="Calibri"/>
                <a:cs typeface="Calibri"/>
                <a:sym typeface="Calibri"/>
              </a:endParaRPr>
            </a:p>
          </p:txBody>
        </p:sp>
        <p:sp>
          <p:nvSpPr>
            <p:cNvPr id="123" name="Google Shape;123;p2"/>
            <p:cNvSpPr/>
            <p:nvPr/>
          </p:nvSpPr>
          <p:spPr>
            <a:xfrm>
              <a:off x="6745124" y="2114620"/>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
            <p:cNvSpPr txBox="1"/>
            <p:nvPr/>
          </p:nvSpPr>
          <p:spPr>
            <a:xfrm>
              <a:off x="6745124" y="2114620"/>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000" u="none" cap="none" strike="noStrike">
                  <a:solidFill>
                    <a:schemeClr val="dk1"/>
                  </a:solidFill>
                  <a:latin typeface="Calibri"/>
                  <a:ea typeface="Calibri"/>
                  <a:cs typeface="Calibri"/>
                  <a:sym typeface="Calibri"/>
                </a:rPr>
                <a:t>gut festgelegte äußere Bedingungen</a:t>
              </a:r>
              <a:endParaRPr b="0" i="0" sz="1400" u="none" cap="none" strike="noStrike">
                <a:solidFill>
                  <a:srgbClr val="000000"/>
                </a:solidFill>
                <a:latin typeface="Arial"/>
                <a:ea typeface="Arial"/>
                <a:cs typeface="Arial"/>
                <a:sym typeface="Arial"/>
              </a:endParaRPr>
            </a:p>
          </p:txBody>
        </p:sp>
        <p:cxnSp>
          <p:nvCxnSpPr>
            <p:cNvPr id="125" name="Google Shape;125;p2"/>
            <p:cNvCxnSpPr/>
            <p:nvPr/>
          </p:nvCxnSpPr>
          <p:spPr>
            <a:xfrm>
              <a:off x="6580609" y="2334678"/>
              <a:ext cx="4222557"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6" name="Google Shape;126;p2"/>
            <p:cNvSpPr/>
            <p:nvPr/>
          </p:nvSpPr>
          <p:spPr>
            <a:xfrm>
              <a:off x="6745124" y="2334678"/>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
            <p:cNvSpPr txBox="1"/>
            <p:nvPr/>
          </p:nvSpPr>
          <p:spPr>
            <a:xfrm>
              <a:off x="6745124" y="2334678"/>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000" u="none" cap="none" strike="noStrike">
                  <a:solidFill>
                    <a:schemeClr val="dk1"/>
                  </a:solidFill>
                  <a:latin typeface="Calibri"/>
                  <a:ea typeface="Calibri"/>
                  <a:cs typeface="Calibri"/>
                  <a:sym typeface="Calibri"/>
                </a:rPr>
                <a:t>Unternehmenskultur</a:t>
              </a:r>
              <a:endParaRPr b="0" i="0" sz="1000" u="none" cap="none" strike="noStrike">
                <a:solidFill>
                  <a:schemeClr val="dk1"/>
                </a:solidFill>
                <a:latin typeface="Calibri"/>
                <a:ea typeface="Calibri"/>
                <a:cs typeface="Calibri"/>
                <a:sym typeface="Calibri"/>
              </a:endParaRPr>
            </a:p>
          </p:txBody>
        </p:sp>
        <p:cxnSp>
          <p:nvCxnSpPr>
            <p:cNvPr id="128" name="Google Shape;128;p2"/>
            <p:cNvCxnSpPr/>
            <p:nvPr/>
          </p:nvCxnSpPr>
          <p:spPr>
            <a:xfrm>
              <a:off x="6580609" y="2554736"/>
              <a:ext cx="4222557"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9" name="Google Shape;129;p2"/>
            <p:cNvSpPr/>
            <p:nvPr/>
          </p:nvSpPr>
          <p:spPr>
            <a:xfrm>
              <a:off x="6745124" y="2554736"/>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
            <p:cNvSpPr txBox="1"/>
            <p:nvPr/>
          </p:nvSpPr>
          <p:spPr>
            <a:xfrm>
              <a:off x="6745124" y="2554736"/>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000" u="none" cap="none" strike="noStrike">
                  <a:solidFill>
                    <a:schemeClr val="dk1"/>
                  </a:solidFill>
                  <a:latin typeface="Calibri"/>
                  <a:ea typeface="Calibri"/>
                  <a:cs typeface="Calibri"/>
                  <a:sym typeface="Calibri"/>
                </a:rPr>
                <a:t>Anti-Mobbing-Politik</a:t>
              </a:r>
              <a:endParaRPr b="0" i="0" sz="1400" u="none" cap="none" strike="noStrike">
                <a:solidFill>
                  <a:srgbClr val="000000"/>
                </a:solidFill>
                <a:latin typeface="Arial"/>
                <a:ea typeface="Arial"/>
                <a:cs typeface="Arial"/>
                <a:sym typeface="Arial"/>
              </a:endParaRPr>
            </a:p>
          </p:txBody>
        </p:sp>
        <p:cxnSp>
          <p:nvCxnSpPr>
            <p:cNvPr id="131" name="Google Shape;131;p2"/>
            <p:cNvCxnSpPr/>
            <p:nvPr/>
          </p:nvCxnSpPr>
          <p:spPr>
            <a:xfrm>
              <a:off x="2193536" y="277543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2" name="Google Shape;132;p2"/>
            <p:cNvSpPr/>
            <p:nvPr/>
          </p:nvSpPr>
          <p:spPr>
            <a:xfrm>
              <a:off x="2358051" y="280848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
            <p:cNvSpPr txBox="1"/>
            <p:nvPr/>
          </p:nvSpPr>
          <p:spPr>
            <a:xfrm>
              <a:off x="2358051" y="280848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Präventionsmaßnahmen (Mobbing)</a:t>
              </a:r>
              <a:endParaRPr b="0" i="0" sz="1800" u="none" cap="none" strike="noStrike">
                <a:solidFill>
                  <a:schemeClr val="dk1"/>
                </a:solidFill>
                <a:latin typeface="Calibri"/>
                <a:ea typeface="Calibri"/>
                <a:cs typeface="Calibri"/>
                <a:sym typeface="Calibri"/>
              </a:endParaRPr>
            </a:p>
          </p:txBody>
        </p:sp>
        <p:cxnSp>
          <p:nvCxnSpPr>
            <p:cNvPr id="134" name="Google Shape;134;p2"/>
            <p:cNvCxnSpPr/>
            <p:nvPr/>
          </p:nvCxnSpPr>
          <p:spPr>
            <a:xfrm>
              <a:off x="2193536" y="346929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5" name="Google Shape;135;p2"/>
            <p:cNvSpPr/>
            <p:nvPr/>
          </p:nvSpPr>
          <p:spPr>
            <a:xfrm>
              <a:off x="2358051" y="350234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
            <p:cNvSpPr txBox="1"/>
            <p:nvPr/>
          </p:nvSpPr>
          <p:spPr>
            <a:xfrm>
              <a:off x="2358051" y="350234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Praktische Beispiele</a:t>
              </a:r>
              <a:endParaRPr b="0" i="0" sz="1800" u="none" cap="none" strike="noStrike">
                <a:solidFill>
                  <a:schemeClr val="dk1"/>
                </a:solidFill>
                <a:latin typeface="Calibri"/>
                <a:ea typeface="Calibri"/>
                <a:cs typeface="Calibri"/>
                <a:sym typeface="Calibri"/>
              </a:endParaRPr>
            </a:p>
          </p:txBody>
        </p:sp>
        <p:cxnSp>
          <p:nvCxnSpPr>
            <p:cNvPr id="137" name="Google Shape;137;p2"/>
            <p:cNvCxnSpPr/>
            <p:nvPr/>
          </p:nvCxnSpPr>
          <p:spPr>
            <a:xfrm>
              <a:off x="2193536" y="41631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8" name="Google Shape;138;p2"/>
            <p:cNvSpPr/>
            <p:nvPr/>
          </p:nvSpPr>
          <p:spPr>
            <a:xfrm>
              <a:off x="2358051" y="419620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
            <p:cNvSpPr txBox="1"/>
            <p:nvPr/>
          </p:nvSpPr>
          <p:spPr>
            <a:xfrm>
              <a:off x="2358051" y="419620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Aufgabe</a:t>
              </a:r>
              <a:endParaRPr b="0" i="0" sz="1800" u="none" cap="none" strike="noStrike">
                <a:solidFill>
                  <a:schemeClr val="dk1"/>
                </a:solidFill>
                <a:latin typeface="Calibri"/>
                <a:ea typeface="Calibri"/>
                <a:cs typeface="Calibri"/>
                <a:sym typeface="Calibri"/>
              </a:endParaRPr>
            </a:p>
          </p:txBody>
        </p:sp>
        <p:cxnSp>
          <p:nvCxnSpPr>
            <p:cNvPr id="140" name="Google Shape;140;p2"/>
            <p:cNvCxnSpPr/>
            <p:nvPr/>
          </p:nvCxnSpPr>
          <p:spPr>
            <a:xfrm>
              <a:off x="2193536" y="48570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3"/>
          <p:cNvPicPr preferRelativeResize="0"/>
          <p:nvPr/>
        </p:nvPicPr>
        <p:blipFill rotWithShape="1">
          <a:blip r:embed="rId3">
            <a:alphaModFix/>
          </a:blip>
          <a:srcRect b="0" l="0" r="0" t="0"/>
          <a:stretch/>
        </p:blipFill>
        <p:spPr>
          <a:xfrm rot="5400000">
            <a:off x="4369368" y="4827450"/>
            <a:ext cx="1208650" cy="2848106"/>
          </a:xfrm>
          <a:prstGeom prst="rect">
            <a:avLst/>
          </a:prstGeom>
          <a:noFill/>
          <a:ln>
            <a:noFill/>
          </a:ln>
        </p:spPr>
      </p:pic>
      <p:pic>
        <p:nvPicPr>
          <p:cNvPr id="147" name="Google Shape;147;p3"/>
          <p:cNvPicPr preferRelativeResize="0"/>
          <p:nvPr/>
        </p:nvPicPr>
        <p:blipFill rotWithShape="1">
          <a:blip r:embed="rId4">
            <a:alphaModFix/>
          </a:blip>
          <a:srcRect b="0" l="0" r="0" t="0"/>
          <a:stretch/>
        </p:blipFill>
        <p:spPr>
          <a:xfrm rot="-5400000">
            <a:off x="5044893" y="-547764"/>
            <a:ext cx="962159" cy="2057687"/>
          </a:xfrm>
          <a:prstGeom prst="rect">
            <a:avLst/>
          </a:prstGeom>
          <a:noFill/>
          <a:ln>
            <a:noFill/>
          </a:ln>
        </p:spPr>
      </p:pic>
      <p:sp>
        <p:nvSpPr>
          <p:cNvPr id="148" name="Google Shape;148;p3"/>
          <p:cNvSpPr txBox="1"/>
          <p:nvPr>
            <p:ph type="title"/>
          </p:nvPr>
        </p:nvSpPr>
        <p:spPr>
          <a:xfrm>
            <a:off x="369791" y="265893"/>
            <a:ext cx="10515600" cy="77241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 irgendetwas ist falsch ....</a:t>
            </a:r>
            <a:endParaRPr b="1" sz="3600">
              <a:solidFill>
                <a:schemeClr val="dk2"/>
              </a:solidFill>
            </a:endParaRPr>
          </a:p>
        </p:txBody>
      </p:sp>
      <p:grpSp>
        <p:nvGrpSpPr>
          <p:cNvPr id="149" name="Google Shape;149;p3"/>
          <p:cNvGrpSpPr/>
          <p:nvPr/>
        </p:nvGrpSpPr>
        <p:grpSpPr>
          <a:xfrm>
            <a:off x="863807" y="1328743"/>
            <a:ext cx="4943252" cy="5025141"/>
            <a:chOff x="2502957" y="2464"/>
            <a:chExt cx="4943252" cy="5025141"/>
          </a:xfrm>
        </p:grpSpPr>
        <p:sp>
          <p:nvSpPr>
            <p:cNvPr id="150" name="Google Shape;150;p3"/>
            <p:cNvSpPr/>
            <p:nvPr/>
          </p:nvSpPr>
          <p:spPr>
            <a:xfrm>
              <a:off x="4298108" y="2464"/>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
            <p:cNvSpPr txBox="1"/>
            <p:nvPr/>
          </p:nvSpPr>
          <p:spPr>
            <a:xfrm>
              <a:off x="4341038" y="45394"/>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BULLYING</a:t>
              </a:r>
              <a:endParaRPr b="0" i="0" sz="1300" u="none" cap="none" strike="noStrike">
                <a:solidFill>
                  <a:schemeClr val="lt1"/>
                </a:solidFill>
                <a:latin typeface="Calibri"/>
                <a:ea typeface="Calibri"/>
                <a:cs typeface="Calibri"/>
                <a:sym typeface="Calibri"/>
              </a:endParaRPr>
            </a:p>
          </p:txBody>
        </p:sp>
        <p:sp>
          <p:nvSpPr>
            <p:cNvPr id="152" name="Google Shape;152;p3"/>
            <p:cNvSpPr/>
            <p:nvPr/>
          </p:nvSpPr>
          <p:spPr>
            <a:xfrm>
              <a:off x="2901722" y="442174"/>
              <a:ext cx="4145722" cy="4145722"/>
            </a:xfrm>
            <a:custGeom>
              <a:rect b="b" l="l" r="r" t="t"/>
              <a:pathLst>
                <a:path extrusionOk="0" h="120000" w="120000">
                  <a:moveTo>
                    <a:pt x="79831" y="3372"/>
                  </a:moveTo>
                  <a:lnTo>
                    <a:pt x="79831" y="3372"/>
                  </a:lnTo>
                  <a:cubicBezTo>
                    <a:pt x="88113" y="6272"/>
                    <a:pt x="95657" y="10954"/>
                    <a:pt x="101933" y="17086"/>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
            <p:cNvSpPr/>
            <p:nvPr/>
          </p:nvSpPr>
          <p:spPr>
            <a:xfrm>
              <a:off x="6093259" y="1038895"/>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
            <p:cNvSpPr txBox="1"/>
            <p:nvPr/>
          </p:nvSpPr>
          <p:spPr>
            <a:xfrm>
              <a:off x="6136189" y="1081825"/>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MOBBING</a:t>
              </a:r>
              <a:endParaRPr b="0" i="0" sz="1400" u="none" cap="none" strike="noStrike">
                <a:solidFill>
                  <a:srgbClr val="000000"/>
                </a:solidFill>
                <a:latin typeface="Arial"/>
                <a:ea typeface="Arial"/>
                <a:cs typeface="Arial"/>
                <a:sym typeface="Arial"/>
              </a:endParaRPr>
            </a:p>
          </p:txBody>
        </p:sp>
        <p:sp>
          <p:nvSpPr>
            <p:cNvPr id="155" name="Google Shape;155;p3"/>
            <p:cNvSpPr/>
            <p:nvPr/>
          </p:nvSpPr>
          <p:spPr>
            <a:xfrm>
              <a:off x="2901722" y="442174"/>
              <a:ext cx="4145722" cy="4145722"/>
            </a:xfrm>
            <a:custGeom>
              <a:rect b="b" l="l" r="r" t="t"/>
              <a:pathLst>
                <a:path extrusionOk="0" h="120000" w="120000">
                  <a:moveTo>
                    <a:pt x="117559" y="43059"/>
                  </a:moveTo>
                  <a:lnTo>
                    <a:pt x="117559" y="43059"/>
                  </a:lnTo>
                  <a:cubicBezTo>
                    <a:pt x="120814" y="54119"/>
                    <a:pt x="120814" y="65882"/>
                    <a:pt x="117559" y="76942"/>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
            <p:cNvSpPr/>
            <p:nvPr/>
          </p:nvSpPr>
          <p:spPr>
            <a:xfrm>
              <a:off x="6093259" y="311175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
            <p:cNvSpPr txBox="1"/>
            <p:nvPr/>
          </p:nvSpPr>
          <p:spPr>
            <a:xfrm>
              <a:off x="6136189" y="3154687"/>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BOSSING</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2901722" y="442174"/>
              <a:ext cx="4145722" cy="4145722"/>
            </a:xfrm>
            <a:custGeom>
              <a:rect b="b" l="l" r="r" t="t"/>
              <a:pathLst>
                <a:path extrusionOk="0" h="120000" w="120000">
                  <a:moveTo>
                    <a:pt x="101934" y="102913"/>
                  </a:moveTo>
                  <a:cubicBezTo>
                    <a:pt x="95658" y="109046"/>
                    <a:pt x="88113" y="113727"/>
                    <a:pt x="79832" y="116627"/>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4298108" y="414818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
            <p:cNvSpPr txBox="1"/>
            <p:nvPr/>
          </p:nvSpPr>
          <p:spPr>
            <a:xfrm>
              <a:off x="4341038" y="4191117"/>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STAFFING</a:t>
              </a:r>
              <a:endParaRPr b="0" i="0" sz="1400" u="none" cap="none" strike="noStrike">
                <a:solidFill>
                  <a:srgbClr val="000000"/>
                </a:solidFill>
                <a:latin typeface="Arial"/>
                <a:ea typeface="Arial"/>
                <a:cs typeface="Arial"/>
                <a:sym typeface="Arial"/>
              </a:endParaRPr>
            </a:p>
          </p:txBody>
        </p:sp>
        <p:sp>
          <p:nvSpPr>
            <p:cNvPr id="161" name="Google Shape;161;p3"/>
            <p:cNvSpPr/>
            <p:nvPr/>
          </p:nvSpPr>
          <p:spPr>
            <a:xfrm>
              <a:off x="2901722" y="442174"/>
              <a:ext cx="4145722" cy="4145722"/>
            </a:xfrm>
            <a:custGeom>
              <a:rect b="b" l="l" r="r" t="t"/>
              <a:pathLst>
                <a:path extrusionOk="0" h="120000" w="120000">
                  <a:moveTo>
                    <a:pt x="40169" y="116628"/>
                  </a:moveTo>
                  <a:lnTo>
                    <a:pt x="40169" y="116628"/>
                  </a:lnTo>
                  <a:cubicBezTo>
                    <a:pt x="31887" y="113728"/>
                    <a:pt x="24343" y="109046"/>
                    <a:pt x="18067" y="102914"/>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2502957" y="311175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
            <p:cNvSpPr txBox="1"/>
            <p:nvPr/>
          </p:nvSpPr>
          <p:spPr>
            <a:xfrm>
              <a:off x="2545887" y="3154687"/>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BELÄSTIGUNG</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2901722" y="442174"/>
              <a:ext cx="4145722" cy="4145722"/>
            </a:xfrm>
            <a:custGeom>
              <a:rect b="b" l="l" r="r" t="t"/>
              <a:pathLst>
                <a:path extrusionOk="0" h="120000" w="120000">
                  <a:moveTo>
                    <a:pt x="2441" y="76941"/>
                  </a:moveTo>
                  <a:cubicBezTo>
                    <a:pt x="-814" y="65881"/>
                    <a:pt x="-814" y="54118"/>
                    <a:pt x="2441" y="43058"/>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
            <p:cNvSpPr/>
            <p:nvPr/>
          </p:nvSpPr>
          <p:spPr>
            <a:xfrm>
              <a:off x="2502957" y="1038895"/>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
            <p:cNvSpPr txBox="1"/>
            <p:nvPr/>
          </p:nvSpPr>
          <p:spPr>
            <a:xfrm>
              <a:off x="2545887" y="1081825"/>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PSYCHOTERROR</a:t>
              </a:r>
              <a:endParaRPr b="0" i="0" sz="1400" u="none" cap="none" strike="noStrike">
                <a:solidFill>
                  <a:srgbClr val="000000"/>
                </a:solidFill>
                <a:latin typeface="Arial"/>
                <a:ea typeface="Arial"/>
                <a:cs typeface="Arial"/>
                <a:sym typeface="Arial"/>
              </a:endParaRPr>
            </a:p>
          </p:txBody>
        </p:sp>
        <p:sp>
          <p:nvSpPr>
            <p:cNvPr id="167" name="Google Shape;167;p3"/>
            <p:cNvSpPr/>
            <p:nvPr/>
          </p:nvSpPr>
          <p:spPr>
            <a:xfrm>
              <a:off x="2901722" y="442174"/>
              <a:ext cx="4145722" cy="4145722"/>
            </a:xfrm>
            <a:custGeom>
              <a:rect b="b" l="l" r="r" t="t"/>
              <a:pathLst>
                <a:path extrusionOk="0" h="120000" w="120000">
                  <a:moveTo>
                    <a:pt x="18066" y="17087"/>
                  </a:moveTo>
                  <a:lnTo>
                    <a:pt x="18066" y="17087"/>
                  </a:lnTo>
                  <a:cubicBezTo>
                    <a:pt x="24342" y="10954"/>
                    <a:pt x="31887" y="6273"/>
                    <a:pt x="40168" y="3373"/>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8" name="Google Shape;16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sp>
        <p:nvSpPr>
          <p:cNvPr id="169" name="Google Shape;169;p3"/>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cs-CZ"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170" name="Google Shape;170;p3"/>
          <p:cNvPicPr preferRelativeResize="0"/>
          <p:nvPr/>
        </p:nvPicPr>
        <p:blipFill rotWithShape="1">
          <a:blip r:embed="rId5">
            <a:alphaModFix/>
          </a:blip>
          <a:srcRect b="0" l="0" r="0" t="0"/>
          <a:stretch/>
        </p:blipFill>
        <p:spPr>
          <a:xfrm>
            <a:off x="6397746" y="0"/>
            <a:ext cx="5794254" cy="6880076"/>
          </a:xfrm>
          <a:prstGeom prst="rect">
            <a:avLst/>
          </a:prstGeom>
          <a:noFill/>
          <a:ln>
            <a:noFill/>
          </a:ln>
        </p:spPr>
      </p:pic>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4"/>
          <p:cNvSpPr/>
          <p:nvPr/>
        </p:nvSpPr>
        <p:spPr>
          <a:xfrm flipH="1">
            <a:off x="5125019" y="0"/>
            <a:ext cx="7066978" cy="68580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78" name="Google Shape;178;p4"/>
          <p:cNvGrpSpPr/>
          <p:nvPr/>
        </p:nvGrpSpPr>
        <p:grpSpPr>
          <a:xfrm>
            <a:off x="5121974" y="1584059"/>
            <a:ext cx="6481296" cy="4051063"/>
            <a:chOff x="0" y="600833"/>
            <a:chExt cx="6481296" cy="4051063"/>
          </a:xfrm>
        </p:grpSpPr>
        <p:sp>
          <p:nvSpPr>
            <p:cNvPr id="179" name="Google Shape;179;p4"/>
            <p:cNvSpPr/>
            <p:nvPr/>
          </p:nvSpPr>
          <p:spPr>
            <a:xfrm>
              <a:off x="0" y="600833"/>
              <a:ext cx="4050161" cy="4051063"/>
            </a:xfrm>
            <a:custGeom>
              <a:rect b="b" l="l" r="r" t="t"/>
              <a:pathLst>
                <a:path extrusionOk="0" h="120000" w="120000">
                  <a:moveTo>
                    <a:pt x="8412" y="60000"/>
                  </a:moveTo>
                  <a:lnTo>
                    <a:pt x="8412" y="60000"/>
                  </a:lnTo>
                  <a:cubicBezTo>
                    <a:pt x="8412" y="33895"/>
                    <a:pt x="27911" y="11904"/>
                    <a:pt x="53828" y="8781"/>
                  </a:cubicBezTo>
                  <a:cubicBezTo>
                    <a:pt x="79744" y="5657"/>
                    <a:pt x="103909" y="22386"/>
                    <a:pt x="110111" y="47743"/>
                  </a:cubicBezTo>
                  <a:cubicBezTo>
                    <a:pt x="116313" y="73101"/>
                    <a:pt x="102596" y="99095"/>
                    <a:pt x="78164" y="108286"/>
                  </a:cubicBezTo>
                  <a:cubicBezTo>
                    <a:pt x="53732" y="117478"/>
                    <a:pt x="26284" y="106969"/>
                    <a:pt x="14236" y="83812"/>
                  </a:cubicBezTo>
                  <a:lnTo>
                    <a:pt x="6300" y="85348"/>
                  </a:lnTo>
                  <a:lnTo>
                    <a:pt x="15821" y="68555"/>
                  </a:lnTo>
                  <a:lnTo>
                    <a:pt x="35752" y="79645"/>
                  </a:lnTo>
                  <a:lnTo>
                    <a:pt x="27939" y="81158"/>
                  </a:lnTo>
                  <a:cubicBezTo>
                    <a:pt x="38435" y="97068"/>
                    <a:pt x="59008" y="102874"/>
                    <a:pt x="76272" y="94799"/>
                  </a:cubicBezTo>
                  <a:cubicBezTo>
                    <a:pt x="93536" y="86725"/>
                    <a:pt x="102270" y="67211"/>
                    <a:pt x="96790" y="48955"/>
                  </a:cubicBezTo>
                  <a:cubicBezTo>
                    <a:pt x="91310" y="30698"/>
                    <a:pt x="73275" y="19221"/>
                    <a:pt x="54419" y="21991"/>
                  </a:cubicBezTo>
                  <a:cubicBezTo>
                    <a:pt x="35562" y="24760"/>
                    <a:pt x="21588" y="40939"/>
                    <a:pt x="21588" y="60000"/>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4"/>
            <p:cNvSpPr/>
            <p:nvPr/>
          </p:nvSpPr>
          <p:spPr>
            <a:xfrm>
              <a:off x="4050810" y="1808455"/>
              <a:ext cx="2430486" cy="16208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
            <p:cNvSpPr txBox="1"/>
            <p:nvPr/>
          </p:nvSpPr>
          <p:spPr>
            <a:xfrm>
              <a:off x="4050810" y="1808455"/>
              <a:ext cx="2430486" cy="1620830"/>
            </a:xfrm>
            <a:prstGeom prst="rect">
              <a:avLst/>
            </a:prstGeom>
            <a:noFill/>
            <a:ln>
              <a:noFill/>
            </a:ln>
          </p:spPr>
          <p:txBody>
            <a:bodyPr anchorCtr="0" anchor="ctr" bIns="13950" lIns="13950" spcFirstLastPara="1" rIns="13950" wrap="square" tIns="13950">
              <a:noAutofit/>
            </a:bodyPr>
            <a:lstStyle/>
            <a:p>
              <a:pPr indent="-171450" lvl="1" marL="17145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Psychologisch</a:t>
              </a:r>
              <a:endParaRPr b="0" i="0" sz="1700" u="none" cap="none" strike="noStrike">
                <a:solidFill>
                  <a:schemeClr val="dk1"/>
                </a:solidFill>
                <a:latin typeface="Calibri"/>
                <a:ea typeface="Calibri"/>
                <a:cs typeface="Calibri"/>
                <a:sym typeface="Calibri"/>
              </a:endParaRPr>
            </a:p>
            <a:p>
              <a:pPr indent="-171450" lvl="1" marL="171450" marR="0" rtl="0" algn="l">
                <a:lnSpc>
                  <a:spcPct val="90000"/>
                </a:lnSpc>
                <a:spcBef>
                  <a:spcPts val="255"/>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Gesundheit</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55"/>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Langfristige Auswirkungen auf das Privatleben</a:t>
              </a:r>
              <a:endParaRPr b="0" i="0" sz="1700" u="none" cap="none" strike="noStrike">
                <a:solidFill>
                  <a:schemeClr val="dk1"/>
                </a:solidFill>
                <a:latin typeface="Calibri"/>
                <a:ea typeface="Calibri"/>
                <a:cs typeface="Calibri"/>
                <a:sym typeface="Calibri"/>
              </a:endParaRPr>
            </a:p>
            <a:p>
              <a:pPr indent="-171450" lvl="1" marL="171450" marR="0" rtl="0" algn="l">
                <a:lnSpc>
                  <a:spcPct val="90000"/>
                </a:lnSpc>
                <a:spcBef>
                  <a:spcPts val="255"/>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Das Auftreten von suizidalem Verhalten</a:t>
              </a:r>
              <a:endParaRPr b="0" i="0" sz="1700" u="none" cap="none" strike="noStrike">
                <a:solidFill>
                  <a:schemeClr val="dk1"/>
                </a:solidFill>
                <a:latin typeface="Calibri"/>
                <a:ea typeface="Calibri"/>
                <a:cs typeface="Calibri"/>
                <a:sym typeface="Calibri"/>
              </a:endParaRPr>
            </a:p>
          </p:txBody>
        </p:sp>
        <p:sp>
          <p:nvSpPr>
            <p:cNvPr id="182" name="Google Shape;182;p4"/>
            <p:cNvSpPr/>
            <p:nvPr/>
          </p:nvSpPr>
          <p:spPr>
            <a:xfrm>
              <a:off x="894418" y="2067318"/>
              <a:ext cx="2260027" cy="112984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4"/>
            <p:cNvSpPr txBox="1"/>
            <p:nvPr/>
          </p:nvSpPr>
          <p:spPr>
            <a:xfrm>
              <a:off x="894418" y="1784282"/>
              <a:ext cx="2260027" cy="112984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2600"/>
                <a:buFont typeface="Calibri"/>
                <a:buNone/>
              </a:pPr>
              <a:r>
                <a:rPr b="0" i="0" lang="cs-CZ" sz="2600" u="none" cap="none" strike="noStrike">
                  <a:solidFill>
                    <a:schemeClr val="dk1"/>
                  </a:solidFill>
                  <a:latin typeface="Calibri"/>
                  <a:ea typeface="Calibri"/>
                  <a:cs typeface="Calibri"/>
                  <a:sym typeface="Calibri"/>
                </a:rPr>
                <a:t>Negative Auswirkungen von Mobbing auf Arbeitnehmer</a:t>
              </a:r>
              <a:endParaRPr b="0" i="0" sz="2600" u="none" cap="none" strike="noStrike">
                <a:solidFill>
                  <a:schemeClr val="dk1"/>
                </a:solidFill>
                <a:latin typeface="Calibri"/>
                <a:ea typeface="Calibri"/>
                <a:cs typeface="Calibri"/>
                <a:sym typeface="Calibri"/>
              </a:endParaRPr>
            </a:p>
          </p:txBody>
        </p:sp>
      </p:grpSp>
      <p:pic>
        <p:nvPicPr>
          <p:cNvPr descr="Obsah obrázku zeď, osoba, interiér&#10;&#10;Popis byl vytvořen automaticky" id="184" name="Google Shape;184;p4"/>
          <p:cNvPicPr preferRelativeResize="0"/>
          <p:nvPr/>
        </p:nvPicPr>
        <p:blipFill rotWithShape="1">
          <a:blip r:embed="rId3">
            <a:alphaModFix/>
          </a:blip>
          <a:srcRect b="-1" l="0" r="-1" t="1709"/>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185" name="Google Shape;185;p4"/>
          <p:cNvPicPr preferRelativeResize="0"/>
          <p:nvPr/>
        </p:nvPicPr>
        <p:blipFill rotWithShape="1">
          <a:blip r:embed="rId4">
            <a:alphaModFix/>
          </a:blip>
          <a:srcRect b="0" l="0" r="0" t="0"/>
          <a:stretch/>
        </p:blipFill>
        <p:spPr>
          <a:xfrm>
            <a:off x="11226792" y="109974"/>
            <a:ext cx="962159" cy="2057687"/>
          </a:xfrm>
          <a:prstGeom prst="rect">
            <a:avLst/>
          </a:prstGeom>
          <a:noFill/>
          <a:ln>
            <a:noFill/>
          </a:ln>
        </p:spPr>
      </p:pic>
      <p:pic>
        <p:nvPicPr>
          <p:cNvPr id="186" name="Google Shape;186;p4"/>
          <p:cNvPicPr preferRelativeResize="0"/>
          <p:nvPr/>
        </p:nvPicPr>
        <p:blipFill rotWithShape="1">
          <a:blip r:embed="rId5">
            <a:alphaModFix/>
          </a:blip>
          <a:srcRect b="0" l="0" r="0" t="0"/>
          <a:stretch/>
        </p:blipFill>
        <p:spPr>
          <a:xfrm>
            <a:off x="11112133" y="2245564"/>
            <a:ext cx="1076817" cy="2537451"/>
          </a:xfrm>
          <a:prstGeom prst="rect">
            <a:avLst/>
          </a:prstGeom>
          <a:noFill/>
          <a:ln>
            <a:noFill/>
          </a:ln>
        </p:spPr>
      </p:pic>
      <p:pic>
        <p:nvPicPr>
          <p:cNvPr id="187" name="Google Shape;187;p4"/>
          <p:cNvPicPr preferRelativeResize="0"/>
          <p:nvPr/>
        </p:nvPicPr>
        <p:blipFill rotWithShape="1">
          <a:blip r:embed="rId5">
            <a:alphaModFix/>
          </a:blip>
          <a:srcRect b="0" l="0" r="0" t="0"/>
          <a:stretch/>
        </p:blipFill>
        <p:spPr>
          <a:xfrm rot="5400000">
            <a:off x="5884269" y="4573024"/>
            <a:ext cx="1361550" cy="3208405"/>
          </a:xfrm>
          <a:prstGeom prst="rect">
            <a:avLst/>
          </a:pr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5"/>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5"/>
          <p:cNvSpPr/>
          <p:nvPr/>
        </p:nvSpPr>
        <p:spPr>
          <a:xfrm flipH="1">
            <a:off x="5125019" y="0"/>
            <a:ext cx="7066978" cy="68580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5"/>
          <p:cNvSpPr txBox="1"/>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00"/>
              <a:buFont typeface="Calibri"/>
              <a:buNone/>
            </a:pPr>
            <a:br>
              <a:rPr b="0" i="0" lang="cs-CZ" sz="4200" u="none" cap="none" strike="noStrike">
                <a:solidFill>
                  <a:schemeClr val="dk1"/>
                </a:solidFill>
                <a:latin typeface="Calibri"/>
                <a:ea typeface="Calibri"/>
                <a:cs typeface="Calibri"/>
                <a:sym typeface="Calibri"/>
              </a:rPr>
            </a:br>
            <a:endParaRPr b="1" i="0" sz="4200" u="none" cap="none" strike="noStrike">
              <a:solidFill>
                <a:schemeClr val="dk1"/>
              </a:solidFill>
              <a:latin typeface="Calibri"/>
              <a:ea typeface="Calibri"/>
              <a:cs typeface="Calibri"/>
              <a:sym typeface="Calibri"/>
            </a:endParaRPr>
          </a:p>
        </p:txBody>
      </p:sp>
      <p:grpSp>
        <p:nvGrpSpPr>
          <p:cNvPr id="196" name="Google Shape;196;p5"/>
          <p:cNvGrpSpPr/>
          <p:nvPr/>
        </p:nvGrpSpPr>
        <p:grpSpPr>
          <a:xfrm>
            <a:off x="-54556" y="928301"/>
            <a:ext cx="6710828" cy="4833402"/>
            <a:chOff x="97509" y="348198"/>
            <a:chExt cx="6710828" cy="4833402"/>
          </a:xfrm>
        </p:grpSpPr>
        <p:sp>
          <p:nvSpPr>
            <p:cNvPr id="197" name="Google Shape;197;p5"/>
            <p:cNvSpPr/>
            <p:nvPr/>
          </p:nvSpPr>
          <p:spPr>
            <a:xfrm>
              <a:off x="97509" y="682388"/>
              <a:ext cx="4053618" cy="4053602"/>
            </a:xfrm>
            <a:custGeom>
              <a:rect b="b" l="l" r="r" t="t"/>
              <a:pathLst>
                <a:path extrusionOk="0" h="120000" w="120000">
                  <a:moveTo>
                    <a:pt x="8412" y="60000"/>
                  </a:moveTo>
                  <a:lnTo>
                    <a:pt x="8412" y="60000"/>
                  </a:lnTo>
                  <a:cubicBezTo>
                    <a:pt x="8412" y="33897"/>
                    <a:pt x="27910" y="11907"/>
                    <a:pt x="53826" y="8783"/>
                  </a:cubicBezTo>
                  <a:cubicBezTo>
                    <a:pt x="79742" y="5659"/>
                    <a:pt x="103907" y="22385"/>
                    <a:pt x="110110" y="47741"/>
                  </a:cubicBezTo>
                  <a:cubicBezTo>
                    <a:pt x="116313" y="73097"/>
                    <a:pt x="102599" y="99090"/>
                    <a:pt x="78168" y="108283"/>
                  </a:cubicBezTo>
                  <a:cubicBezTo>
                    <a:pt x="53736" y="117476"/>
                    <a:pt x="26289" y="106971"/>
                    <a:pt x="14238" y="83815"/>
                  </a:cubicBezTo>
                  <a:lnTo>
                    <a:pt x="6303" y="85352"/>
                  </a:lnTo>
                  <a:lnTo>
                    <a:pt x="15821" y="68557"/>
                  </a:lnTo>
                  <a:lnTo>
                    <a:pt x="35755" y="79648"/>
                  </a:lnTo>
                  <a:lnTo>
                    <a:pt x="27942" y="81161"/>
                  </a:lnTo>
                  <a:lnTo>
                    <a:pt x="27942" y="81161"/>
                  </a:lnTo>
                  <a:cubicBezTo>
                    <a:pt x="38441" y="97066"/>
                    <a:pt x="59015" y="102869"/>
                    <a:pt x="76277" y="94793"/>
                  </a:cubicBezTo>
                  <a:cubicBezTo>
                    <a:pt x="93539" y="86717"/>
                    <a:pt x="102270" y="67205"/>
                    <a:pt x="96789" y="48953"/>
                  </a:cubicBezTo>
                  <a:cubicBezTo>
                    <a:pt x="91308" y="30700"/>
                    <a:pt x="73273" y="19226"/>
                    <a:pt x="54417" y="21996"/>
                  </a:cubicBezTo>
                  <a:cubicBezTo>
                    <a:pt x="35561" y="24766"/>
                    <a:pt x="21588" y="40942"/>
                    <a:pt x="21588" y="60000"/>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5"/>
            <p:cNvSpPr/>
            <p:nvPr/>
          </p:nvSpPr>
          <p:spPr>
            <a:xfrm>
              <a:off x="4064687" y="348198"/>
              <a:ext cx="2743650" cy="483340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5"/>
            <p:cNvSpPr txBox="1"/>
            <p:nvPr/>
          </p:nvSpPr>
          <p:spPr>
            <a:xfrm>
              <a:off x="3803431" y="348198"/>
              <a:ext cx="2743650" cy="4833402"/>
            </a:xfrm>
            <a:prstGeom prst="rect">
              <a:avLst/>
            </a:prstGeom>
            <a:noFill/>
            <a:ln>
              <a:noFill/>
            </a:ln>
          </p:spPr>
          <p:txBody>
            <a:bodyPr anchorCtr="0" anchor="ctr" bIns="10775" lIns="10775" spcFirstLastPara="1" rIns="10775" wrap="square" tIns="10775">
              <a:noAutofit/>
            </a:bodyPr>
            <a:lstStyle/>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Vorruhestand</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Anstieg der Morbidität</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geringere Produktivität der Mitarbeiter</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Schäden an der Ausrüstung und den Einrichtungen des Unternehmens</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erhöhte Kosten für die Einstellung und Anpassung neuer Mitarbeiter</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höhere Umsätze</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Kosten für Rechtsstreitigkeiten und Beschwerden</a:t>
              </a:r>
              <a:endParaRPr b="0" i="0" sz="1700" u="none" cap="none" strike="noStrike">
                <a:solidFill>
                  <a:schemeClr val="dk1"/>
                </a:solidFill>
                <a:latin typeface="Calibri"/>
                <a:ea typeface="Calibri"/>
                <a:cs typeface="Calibri"/>
                <a:sym typeface="Calibri"/>
              </a:endParaRPr>
            </a:p>
          </p:txBody>
        </p:sp>
        <p:sp>
          <p:nvSpPr>
            <p:cNvPr id="200" name="Google Shape;200;p5"/>
            <p:cNvSpPr/>
            <p:nvPr/>
          </p:nvSpPr>
          <p:spPr>
            <a:xfrm>
              <a:off x="862338" y="2095068"/>
              <a:ext cx="2426216" cy="124092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5"/>
            <p:cNvSpPr txBox="1"/>
            <p:nvPr/>
          </p:nvSpPr>
          <p:spPr>
            <a:xfrm>
              <a:off x="862338" y="2095068"/>
              <a:ext cx="2426216" cy="124092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2600"/>
                <a:buFont typeface="Calibri"/>
                <a:buNone/>
              </a:pPr>
              <a:r>
                <a:rPr b="0" i="0" lang="cs-CZ" sz="2600" u="none" cap="none" strike="noStrike">
                  <a:solidFill>
                    <a:schemeClr val="dk1"/>
                  </a:solidFill>
                  <a:latin typeface="Calibri"/>
                  <a:ea typeface="Calibri"/>
                  <a:cs typeface="Calibri"/>
                  <a:sym typeface="Calibri"/>
                </a:rPr>
                <a:t>Negative Auswirkungen von Mobbing auf Arbeitgeber</a:t>
              </a:r>
              <a:endParaRPr b="0" i="0" sz="2600" u="none" cap="none" strike="noStrike">
                <a:solidFill>
                  <a:schemeClr val="dk1"/>
                </a:solidFill>
                <a:latin typeface="Calibri"/>
                <a:ea typeface="Calibri"/>
                <a:cs typeface="Calibri"/>
                <a:sym typeface="Calibri"/>
              </a:endParaRPr>
            </a:p>
          </p:txBody>
        </p:sp>
      </p:grpSp>
      <p:pic>
        <p:nvPicPr>
          <p:cNvPr id="202" name="Google Shape;202;p5"/>
          <p:cNvPicPr preferRelativeResize="0"/>
          <p:nvPr/>
        </p:nvPicPr>
        <p:blipFill rotWithShape="1">
          <a:blip r:embed="rId3">
            <a:alphaModFix/>
          </a:blip>
          <a:srcRect b="0" l="0" r="0" t="0"/>
          <a:stretch/>
        </p:blipFill>
        <p:spPr>
          <a:xfrm>
            <a:off x="6419850" y="0"/>
            <a:ext cx="5772150" cy="6858000"/>
          </a:xfrm>
          <a:prstGeom prst="rect">
            <a:avLst/>
          </a:prstGeom>
          <a:noFill/>
          <a:ln>
            <a:noFill/>
          </a:ln>
        </p:spPr>
      </p:pic>
      <p:pic>
        <p:nvPicPr>
          <p:cNvPr id="203" name="Google Shape;203;p5"/>
          <p:cNvPicPr preferRelativeResize="0"/>
          <p:nvPr/>
        </p:nvPicPr>
        <p:blipFill rotWithShape="1">
          <a:blip r:embed="rId4">
            <a:alphaModFix/>
          </a:blip>
          <a:srcRect b="0" l="0" r="0" t="0"/>
          <a:stretch/>
        </p:blipFill>
        <p:spPr>
          <a:xfrm rot="5400000">
            <a:off x="818213" y="4802385"/>
            <a:ext cx="1309887" cy="2801343"/>
          </a:xfrm>
          <a:prstGeom prst="rect">
            <a:avLst/>
          </a:prstGeom>
          <a:noFill/>
          <a:ln>
            <a:noFill/>
          </a:ln>
        </p:spPr>
      </p:pic>
      <p:pic>
        <p:nvPicPr>
          <p:cNvPr id="204" name="Google Shape;204;p5"/>
          <p:cNvPicPr preferRelativeResize="0"/>
          <p:nvPr/>
        </p:nvPicPr>
        <p:blipFill rotWithShape="1">
          <a:blip r:embed="rId5">
            <a:alphaModFix/>
          </a:blip>
          <a:srcRect b="0" l="0" r="0" t="0"/>
          <a:stretch/>
        </p:blipFill>
        <p:spPr>
          <a:xfrm rot="-5400000">
            <a:off x="3024090" y="-652553"/>
            <a:ext cx="962159" cy="2267266"/>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6"/>
          <p:cNvPicPr preferRelativeResize="0"/>
          <p:nvPr/>
        </p:nvPicPr>
        <p:blipFill rotWithShape="1">
          <a:blip r:embed="rId3">
            <a:alphaModFix/>
          </a:blip>
          <a:srcRect b="0" l="0" r="0" t="0"/>
          <a:stretch/>
        </p:blipFill>
        <p:spPr>
          <a:xfrm rot="-5400000">
            <a:off x="4761771" y="-795164"/>
            <a:ext cx="1396721" cy="2987048"/>
          </a:xfrm>
          <a:prstGeom prst="rect">
            <a:avLst/>
          </a:prstGeom>
          <a:noFill/>
          <a:ln>
            <a:noFill/>
          </a:ln>
        </p:spPr>
      </p:pic>
      <p:sp>
        <p:nvSpPr>
          <p:cNvPr id="211" name="Google Shape;211;p6"/>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Präventionsmaßnahmen</a:t>
            </a:r>
            <a:endParaRPr b="1" sz="3600">
              <a:solidFill>
                <a:schemeClr val="dk2"/>
              </a:solidFill>
            </a:endParaRPr>
          </a:p>
        </p:txBody>
      </p:sp>
      <p:grpSp>
        <p:nvGrpSpPr>
          <p:cNvPr id="212" name="Google Shape;212;p6"/>
          <p:cNvGrpSpPr/>
          <p:nvPr/>
        </p:nvGrpSpPr>
        <p:grpSpPr>
          <a:xfrm>
            <a:off x="1109372" y="773723"/>
            <a:ext cx="3657223" cy="5946573"/>
            <a:chOff x="1754783" y="0"/>
            <a:chExt cx="3657223" cy="5946573"/>
          </a:xfrm>
        </p:grpSpPr>
        <p:sp>
          <p:nvSpPr>
            <p:cNvPr id="213" name="Google Shape;213;p6"/>
            <p:cNvSpPr/>
            <p:nvPr/>
          </p:nvSpPr>
          <p:spPr>
            <a:xfrm>
              <a:off x="2549761" y="0"/>
              <a:ext cx="2862245" cy="2862680"/>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6"/>
            <p:cNvSpPr/>
            <p:nvPr/>
          </p:nvSpPr>
          <p:spPr>
            <a:xfrm>
              <a:off x="3182411" y="1033514"/>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6"/>
            <p:cNvSpPr txBox="1"/>
            <p:nvPr/>
          </p:nvSpPr>
          <p:spPr>
            <a:xfrm>
              <a:off x="3182411" y="1033514"/>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gut festgelegte äußere Bedingungen</a:t>
              </a:r>
              <a:endParaRPr b="0" i="0" sz="1800" u="none" cap="none" strike="noStrike">
                <a:solidFill>
                  <a:schemeClr val="dk1"/>
                </a:solidFill>
                <a:latin typeface="Calibri"/>
                <a:ea typeface="Calibri"/>
                <a:cs typeface="Calibri"/>
                <a:sym typeface="Calibri"/>
              </a:endParaRPr>
            </a:p>
          </p:txBody>
        </p:sp>
        <p:sp>
          <p:nvSpPr>
            <p:cNvPr id="216" name="Google Shape;216;p6"/>
            <p:cNvSpPr/>
            <p:nvPr/>
          </p:nvSpPr>
          <p:spPr>
            <a:xfrm>
              <a:off x="1754783" y="1644822"/>
              <a:ext cx="2862245" cy="2862680"/>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6"/>
            <p:cNvSpPr/>
            <p:nvPr/>
          </p:nvSpPr>
          <p:spPr>
            <a:xfrm>
              <a:off x="2390658" y="2687851"/>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6"/>
            <p:cNvSpPr txBox="1"/>
            <p:nvPr/>
          </p:nvSpPr>
          <p:spPr>
            <a:xfrm>
              <a:off x="2390658" y="2687851"/>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Unternehmens-kultur</a:t>
              </a:r>
              <a:endParaRPr b="0" i="0" sz="1800" u="none" cap="none" strike="noStrike">
                <a:solidFill>
                  <a:schemeClr val="dk1"/>
                </a:solidFill>
                <a:latin typeface="Calibri"/>
                <a:ea typeface="Calibri"/>
                <a:cs typeface="Calibri"/>
                <a:sym typeface="Calibri"/>
              </a:endParaRPr>
            </a:p>
          </p:txBody>
        </p:sp>
        <p:sp>
          <p:nvSpPr>
            <p:cNvPr id="219" name="Google Shape;219;p6"/>
            <p:cNvSpPr/>
            <p:nvPr/>
          </p:nvSpPr>
          <p:spPr>
            <a:xfrm>
              <a:off x="2753478" y="3486476"/>
              <a:ext cx="2459112" cy="2460097"/>
            </a:xfrm>
            <a:prstGeom prst="blockArc">
              <a:avLst>
                <a:gd fmla="val 13500000" name="adj1"/>
                <a:gd fmla="val 10800000" name="adj2"/>
                <a:gd fmla="val 12740" name="adj3"/>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6"/>
            <p:cNvSpPr/>
            <p:nvPr/>
          </p:nvSpPr>
          <p:spPr>
            <a:xfrm>
              <a:off x="3186174" y="4344566"/>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6"/>
            <p:cNvSpPr txBox="1"/>
            <p:nvPr/>
          </p:nvSpPr>
          <p:spPr>
            <a:xfrm>
              <a:off x="3186174" y="4344566"/>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Anti-Mobbing-Politik</a:t>
              </a:r>
              <a:endParaRPr b="0" i="0" sz="1800" u="none" cap="none" strike="noStrike">
                <a:solidFill>
                  <a:schemeClr val="dk1"/>
                </a:solidFill>
                <a:latin typeface="Calibri"/>
                <a:ea typeface="Calibri"/>
                <a:cs typeface="Calibri"/>
                <a:sym typeface="Calibri"/>
              </a:endParaRPr>
            </a:p>
          </p:txBody>
        </p:sp>
      </p:grpSp>
      <p:pic>
        <p:nvPicPr>
          <p:cNvPr id="222" name="Google Shape;222;p6"/>
          <p:cNvPicPr preferRelativeResize="0"/>
          <p:nvPr/>
        </p:nvPicPr>
        <p:blipFill rotWithShape="1">
          <a:blip r:embed="rId4">
            <a:alphaModFix/>
          </a:blip>
          <a:srcRect b="0" l="0" r="0" t="0"/>
          <a:stretch/>
        </p:blipFill>
        <p:spPr>
          <a:xfrm>
            <a:off x="6751257" y="0"/>
            <a:ext cx="5440743" cy="6858000"/>
          </a:xfrm>
          <a:prstGeom prst="rect">
            <a:avLst/>
          </a:prstGeom>
          <a:noFill/>
          <a:ln>
            <a:noFill/>
          </a:ln>
        </p:spPr>
      </p:pic>
      <p:pic>
        <p:nvPicPr>
          <p:cNvPr id="223" name="Google Shape;223;p6"/>
          <p:cNvPicPr preferRelativeResize="0"/>
          <p:nvPr/>
        </p:nvPicPr>
        <p:blipFill rotWithShape="1">
          <a:blip r:embed="rId5">
            <a:alphaModFix/>
          </a:blip>
          <a:srcRect b="0" l="0" r="0" t="0"/>
          <a:stretch/>
        </p:blipFill>
        <p:spPr>
          <a:xfrm>
            <a:off x="0" y="4577237"/>
            <a:ext cx="943107" cy="2095792"/>
          </a:xfrm>
          <a:prstGeom prst="rect">
            <a:avLst/>
          </a:prstGeom>
          <a:noFill/>
          <a:ln>
            <a:noFill/>
          </a:ln>
        </p:spPr>
      </p:pic>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7"/>
          <p:cNvPicPr preferRelativeResize="0"/>
          <p:nvPr/>
        </p:nvPicPr>
        <p:blipFill rotWithShape="1">
          <a:blip r:embed="rId3">
            <a:alphaModFix/>
          </a:blip>
          <a:srcRect b="0" l="0" r="0" t="0"/>
          <a:stretch/>
        </p:blipFill>
        <p:spPr>
          <a:xfrm rot="-5400000">
            <a:off x="9868098" y="-547764"/>
            <a:ext cx="962159" cy="2057687"/>
          </a:xfrm>
          <a:prstGeom prst="rect">
            <a:avLst/>
          </a:prstGeom>
          <a:noFill/>
          <a:ln>
            <a:noFill/>
          </a:ln>
        </p:spPr>
      </p:pic>
      <p:sp>
        <p:nvSpPr>
          <p:cNvPr id="230" name="Google Shape;230;p7"/>
          <p:cNvSpPr txBox="1"/>
          <p:nvPr>
            <p:ph type="title"/>
          </p:nvPr>
        </p:nvSpPr>
        <p:spPr>
          <a:xfrm>
            <a:off x="313572" y="134729"/>
            <a:ext cx="10515600"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Präventionsmaßnahmen (Mobbing)</a:t>
            </a:r>
            <a:endParaRPr/>
          </a:p>
        </p:txBody>
      </p:sp>
      <p:grpSp>
        <p:nvGrpSpPr>
          <p:cNvPr id="231" name="Google Shape;231;p7"/>
          <p:cNvGrpSpPr/>
          <p:nvPr/>
        </p:nvGrpSpPr>
        <p:grpSpPr>
          <a:xfrm>
            <a:off x="1879831" y="844524"/>
            <a:ext cx="8313442" cy="5900203"/>
            <a:chOff x="0" y="155910"/>
            <a:chExt cx="8313442" cy="5900203"/>
          </a:xfrm>
        </p:grpSpPr>
        <p:sp>
          <p:nvSpPr>
            <p:cNvPr id="232" name="Google Shape;232;p7"/>
            <p:cNvSpPr/>
            <p:nvPr/>
          </p:nvSpPr>
          <p:spPr>
            <a:xfrm>
              <a:off x="1411156" y="843979"/>
              <a:ext cx="3501628" cy="339270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7"/>
            <p:cNvSpPr txBox="1"/>
            <p:nvPr/>
          </p:nvSpPr>
          <p:spPr>
            <a:xfrm>
              <a:off x="1923957" y="1340829"/>
              <a:ext cx="2672159" cy="239900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b="1" i="0" lang="cs-CZ" sz="3200" u="none" cap="none" strike="noStrike">
                  <a:solidFill>
                    <a:schemeClr val="lt1"/>
                  </a:solidFill>
                  <a:latin typeface="Calibri"/>
                  <a:ea typeface="Calibri"/>
                  <a:cs typeface="Calibri"/>
                  <a:sym typeface="Calibri"/>
                </a:rPr>
                <a:t>VERHIN-DERUNG VON MOBBING:</a:t>
              </a:r>
              <a:endParaRPr b="0" i="0" sz="1400" u="none" cap="none" strike="noStrike">
                <a:solidFill>
                  <a:srgbClr val="000000"/>
                </a:solidFill>
                <a:latin typeface="Arial"/>
                <a:ea typeface="Arial"/>
                <a:cs typeface="Arial"/>
                <a:sym typeface="Arial"/>
              </a:endParaRPr>
            </a:p>
          </p:txBody>
        </p:sp>
        <p:sp>
          <p:nvSpPr>
            <p:cNvPr id="234" name="Google Shape;234;p7"/>
            <p:cNvSpPr/>
            <p:nvPr/>
          </p:nvSpPr>
          <p:spPr>
            <a:xfrm>
              <a:off x="2643478" y="4245594"/>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7"/>
            <p:cNvSpPr/>
            <p:nvPr/>
          </p:nvSpPr>
          <p:spPr>
            <a:xfrm>
              <a:off x="1684018" y="326410"/>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
            <p:cNvSpPr/>
            <p:nvPr/>
          </p:nvSpPr>
          <p:spPr>
            <a:xfrm>
              <a:off x="3901662" y="4535996"/>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7"/>
            <p:cNvSpPr/>
            <p:nvPr/>
          </p:nvSpPr>
          <p:spPr>
            <a:xfrm>
              <a:off x="2719858" y="1492225"/>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7"/>
            <p:cNvSpPr/>
            <p:nvPr/>
          </p:nvSpPr>
          <p:spPr>
            <a:xfrm>
              <a:off x="1411134" y="707558"/>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7"/>
            <p:cNvSpPr/>
            <p:nvPr/>
          </p:nvSpPr>
          <p:spPr>
            <a:xfrm>
              <a:off x="0" y="953403"/>
              <a:ext cx="1906251" cy="1711173"/>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7"/>
            <p:cNvSpPr txBox="1"/>
            <p:nvPr/>
          </p:nvSpPr>
          <p:spPr>
            <a:xfrm>
              <a:off x="266601" y="1062480"/>
              <a:ext cx="1469346" cy="1209983"/>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1. Unzulänglich-keiten bei der Arbeits-gestaltung</a:t>
              </a:r>
              <a:endParaRPr b="0" i="0" sz="1400" u="none" cap="none" strike="noStrike">
                <a:solidFill>
                  <a:srgbClr val="000000"/>
                </a:solidFill>
                <a:latin typeface="Arial"/>
                <a:ea typeface="Arial"/>
                <a:cs typeface="Arial"/>
                <a:sym typeface="Arial"/>
              </a:endParaRPr>
            </a:p>
          </p:txBody>
        </p:sp>
        <p:sp>
          <p:nvSpPr>
            <p:cNvPr id="241" name="Google Shape;241;p7"/>
            <p:cNvSpPr/>
            <p:nvPr/>
          </p:nvSpPr>
          <p:spPr>
            <a:xfrm>
              <a:off x="3153835" y="1504325"/>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7"/>
            <p:cNvSpPr/>
            <p:nvPr/>
          </p:nvSpPr>
          <p:spPr>
            <a:xfrm>
              <a:off x="186177" y="3220333"/>
              <a:ext cx="1448703" cy="13690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7"/>
            <p:cNvSpPr/>
            <p:nvPr/>
          </p:nvSpPr>
          <p:spPr>
            <a:xfrm>
              <a:off x="5516721" y="416456"/>
              <a:ext cx="2477274" cy="242866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7"/>
            <p:cNvSpPr txBox="1"/>
            <p:nvPr/>
          </p:nvSpPr>
          <p:spPr>
            <a:xfrm>
              <a:off x="5771983" y="717696"/>
              <a:ext cx="2021318" cy="1717327"/>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2. Unzulänglichkeiten im Führungsverhal-ten, die somit zu einem schlechten Beispiel für das mittlere Manage-ment werden</a:t>
              </a:r>
              <a:endParaRPr b="0" i="0" sz="1800" u="none" cap="none" strike="noStrike">
                <a:solidFill>
                  <a:schemeClr val="lt1"/>
                </a:solidFill>
                <a:latin typeface="Calibri"/>
                <a:ea typeface="Calibri"/>
                <a:cs typeface="Calibri"/>
                <a:sym typeface="Calibri"/>
              </a:endParaRPr>
            </a:p>
          </p:txBody>
        </p:sp>
        <p:sp>
          <p:nvSpPr>
            <p:cNvPr id="245" name="Google Shape;245;p7"/>
            <p:cNvSpPr/>
            <p:nvPr/>
          </p:nvSpPr>
          <p:spPr>
            <a:xfrm>
              <a:off x="4721010" y="2025233"/>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7"/>
            <p:cNvSpPr/>
            <p:nvPr/>
          </p:nvSpPr>
          <p:spPr>
            <a:xfrm>
              <a:off x="2848855" y="4787141"/>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7"/>
            <p:cNvSpPr/>
            <p:nvPr/>
          </p:nvSpPr>
          <p:spPr>
            <a:xfrm>
              <a:off x="3134392" y="3923733"/>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7"/>
            <p:cNvSpPr/>
            <p:nvPr/>
          </p:nvSpPr>
          <p:spPr>
            <a:xfrm>
              <a:off x="5586933" y="3271687"/>
              <a:ext cx="2726509" cy="257427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7"/>
            <p:cNvSpPr txBox="1"/>
            <p:nvPr/>
          </p:nvSpPr>
          <p:spPr>
            <a:xfrm>
              <a:off x="5986221" y="3648681"/>
              <a:ext cx="1927933" cy="182028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b="1" i="0" lang="cs-CZ" sz="2400" u="none" cap="none" strike="noStrike">
                  <a:solidFill>
                    <a:schemeClr val="dk1"/>
                  </a:solidFill>
                  <a:latin typeface="Calibri"/>
                  <a:ea typeface="Calibri"/>
                  <a:cs typeface="Calibri"/>
                  <a:sym typeface="Calibri"/>
                </a:rPr>
                <a:t>DEMOKRATI-SCHER STIL</a:t>
              </a:r>
              <a:endParaRPr b="0" i="0" sz="1400" u="none" cap="none" strike="noStrike">
                <a:solidFill>
                  <a:srgbClr val="000000"/>
                </a:solidFill>
                <a:latin typeface="Arial"/>
                <a:ea typeface="Arial"/>
                <a:cs typeface="Arial"/>
                <a:sym typeface="Arial"/>
              </a:endParaRPr>
            </a:p>
          </p:txBody>
        </p:sp>
        <p:sp>
          <p:nvSpPr>
            <p:cNvPr id="250" name="Google Shape;250;p7"/>
            <p:cNvSpPr/>
            <p:nvPr/>
          </p:nvSpPr>
          <p:spPr>
            <a:xfrm>
              <a:off x="2957816" y="4340694"/>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7"/>
            <p:cNvSpPr/>
            <p:nvPr/>
          </p:nvSpPr>
          <p:spPr>
            <a:xfrm>
              <a:off x="3338086" y="4188969"/>
              <a:ext cx="1853596" cy="186714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7"/>
            <p:cNvSpPr txBox="1"/>
            <p:nvPr/>
          </p:nvSpPr>
          <p:spPr>
            <a:xfrm>
              <a:off x="3609539" y="4462406"/>
              <a:ext cx="1310690" cy="132027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b="0" i="0" lang="cs-CZ" sz="1600" u="none" cap="none" strike="noStrike">
                  <a:solidFill>
                    <a:schemeClr val="lt1"/>
                  </a:solidFill>
                  <a:latin typeface="Calibri"/>
                  <a:ea typeface="Calibri"/>
                  <a:cs typeface="Calibri"/>
                  <a:sym typeface="Calibri"/>
                </a:rPr>
                <a:t>3. Unzureichen-der Schutz der Opfer von Mobbing</a:t>
              </a:r>
              <a:endParaRPr b="0" i="0" sz="1600" u="none" cap="none" strike="noStrike">
                <a:solidFill>
                  <a:schemeClr val="lt1"/>
                </a:solidFill>
                <a:latin typeface="Calibri"/>
                <a:ea typeface="Calibri"/>
                <a:cs typeface="Calibri"/>
                <a:sym typeface="Calibri"/>
              </a:endParaRPr>
            </a:p>
          </p:txBody>
        </p:sp>
        <p:sp>
          <p:nvSpPr>
            <p:cNvPr id="253" name="Google Shape;253;p7"/>
            <p:cNvSpPr/>
            <p:nvPr/>
          </p:nvSpPr>
          <p:spPr>
            <a:xfrm>
              <a:off x="3261461" y="4585001"/>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7"/>
            <p:cNvSpPr/>
            <p:nvPr/>
          </p:nvSpPr>
          <p:spPr>
            <a:xfrm>
              <a:off x="3764471" y="155910"/>
              <a:ext cx="1752251" cy="169889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7"/>
            <p:cNvSpPr txBox="1"/>
            <p:nvPr/>
          </p:nvSpPr>
          <p:spPr>
            <a:xfrm>
              <a:off x="3944882" y="311982"/>
              <a:ext cx="1427362" cy="1201301"/>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4.</a:t>
              </a:r>
              <a:br>
                <a:rPr b="0" i="0" lang="cs-CZ" sz="1800" u="none" cap="none" strike="noStrike">
                  <a:solidFill>
                    <a:schemeClr val="lt1"/>
                  </a:solidFill>
                  <a:latin typeface="Calibri"/>
                  <a:ea typeface="Calibri"/>
                  <a:cs typeface="Calibri"/>
                  <a:sym typeface="Calibri"/>
                </a:rPr>
              </a:br>
              <a:r>
                <a:rPr b="0" i="0" lang="cs-CZ" sz="1800" u="none" cap="none" strike="noStrike">
                  <a:solidFill>
                    <a:schemeClr val="lt1"/>
                  </a:solidFill>
                  <a:latin typeface="Calibri"/>
                  <a:ea typeface="Calibri"/>
                  <a:cs typeface="Calibri"/>
                  <a:sym typeface="Calibri"/>
                </a:rPr>
                <a:t>Niedrige moralische Standards am Arbeitsplatz</a:t>
              </a:r>
              <a:endParaRPr b="0" i="0" sz="1800" u="none" cap="none" strike="noStrike">
                <a:solidFill>
                  <a:schemeClr val="lt1"/>
                </a:solidFill>
                <a:latin typeface="Calibri"/>
                <a:ea typeface="Calibri"/>
                <a:cs typeface="Calibri"/>
                <a:sym typeface="Calibri"/>
              </a:endParaRPr>
            </a:p>
          </p:txBody>
        </p:sp>
        <p:sp>
          <p:nvSpPr>
            <p:cNvPr id="256" name="Google Shape;256;p7"/>
            <p:cNvSpPr/>
            <p:nvPr/>
          </p:nvSpPr>
          <p:spPr>
            <a:xfrm>
              <a:off x="1647763" y="1449875"/>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7"/>
            <p:cNvSpPr/>
            <p:nvPr/>
          </p:nvSpPr>
          <p:spPr>
            <a:xfrm>
              <a:off x="2927538" y="351692"/>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8" name="Google Shape;258;p7"/>
          <p:cNvSpPr/>
          <p:nvPr/>
        </p:nvSpPr>
        <p:spPr>
          <a:xfrm>
            <a:off x="7347872" y="4801220"/>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7"/>
          <p:cNvSpPr/>
          <p:nvPr/>
        </p:nvSpPr>
        <p:spPr>
          <a:xfrm>
            <a:off x="9918803" y="248223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7"/>
          <p:cNvSpPr/>
          <p:nvPr/>
        </p:nvSpPr>
        <p:spPr>
          <a:xfrm>
            <a:off x="7347872" y="108677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7"/>
          <p:cNvSpPr/>
          <p:nvPr/>
        </p:nvSpPr>
        <p:spPr>
          <a:xfrm>
            <a:off x="8022066" y="5595735"/>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7"/>
          <p:cNvSpPr/>
          <p:nvPr/>
        </p:nvSpPr>
        <p:spPr>
          <a:xfrm>
            <a:off x="2143858" y="2998160"/>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7"/>
          <p:cNvSpPr/>
          <p:nvPr/>
        </p:nvSpPr>
        <p:spPr>
          <a:xfrm>
            <a:off x="4243345" y="130887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4" name="Google Shape;264;p7"/>
          <p:cNvGrpSpPr/>
          <p:nvPr/>
        </p:nvGrpSpPr>
        <p:grpSpPr>
          <a:xfrm>
            <a:off x="277884" y="4650646"/>
            <a:ext cx="1928042" cy="1922230"/>
            <a:chOff x="842658" y="4127797"/>
            <a:chExt cx="1928042" cy="1922230"/>
          </a:xfrm>
        </p:grpSpPr>
        <p:sp>
          <p:nvSpPr>
            <p:cNvPr id="265" name="Google Shape;265;p7"/>
            <p:cNvSpPr/>
            <p:nvPr/>
          </p:nvSpPr>
          <p:spPr>
            <a:xfrm>
              <a:off x="842658" y="4127797"/>
              <a:ext cx="1928042" cy="192223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7"/>
            <p:cNvSpPr txBox="1"/>
            <p:nvPr/>
          </p:nvSpPr>
          <p:spPr>
            <a:xfrm>
              <a:off x="858013" y="4258727"/>
              <a:ext cx="1871599" cy="17913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2400"/>
                <a:buFont typeface="Calibri"/>
                <a:buNone/>
              </a:pPr>
              <a:r>
                <a:rPr b="1" i="0" lang="cs-CZ" sz="2400" u="none" cap="none" strike="noStrike">
                  <a:solidFill>
                    <a:schemeClr val="dk1"/>
                  </a:solidFill>
                  <a:latin typeface="Calibri"/>
                  <a:ea typeface="Calibri"/>
                  <a:cs typeface="Calibri"/>
                  <a:sym typeface="Calibri"/>
                </a:rPr>
                <a:t>AUTOKRA-TISCHER STIL</a:t>
              </a:r>
              <a:endParaRPr b="0" i="0" sz="1400" u="none" cap="none" strike="noStrike">
                <a:solidFill>
                  <a:srgbClr val="000000"/>
                </a:solidFill>
                <a:latin typeface="Arial"/>
                <a:ea typeface="Arial"/>
                <a:cs typeface="Arial"/>
                <a:sym typeface="Arial"/>
              </a:endParaRPr>
            </a:p>
          </p:txBody>
        </p:sp>
      </p:grpSp>
      <p:pic>
        <p:nvPicPr>
          <p:cNvPr descr="Šipka otáčející se po směru hodin se souvislou výplní" id="267" name="Google Shape;267;p7"/>
          <p:cNvPicPr preferRelativeResize="0"/>
          <p:nvPr/>
        </p:nvPicPr>
        <p:blipFill rotWithShape="1">
          <a:blip r:embed="rId4">
            <a:alphaModFix/>
          </a:blip>
          <a:srcRect b="0" l="0" r="0" t="0"/>
          <a:stretch/>
        </p:blipFill>
        <p:spPr>
          <a:xfrm rot="4625818">
            <a:off x="2064774" y="3838665"/>
            <a:ext cx="1389088" cy="1389088"/>
          </a:xfrm>
          <a:prstGeom prst="rect">
            <a:avLst/>
          </a:prstGeom>
          <a:noFill/>
          <a:ln>
            <a:noFill/>
          </a:ln>
        </p:spPr>
      </p:pic>
      <p:sp>
        <p:nvSpPr>
          <p:cNvPr id="268" name="Google Shape;268;p7"/>
          <p:cNvSpPr/>
          <p:nvPr/>
        </p:nvSpPr>
        <p:spPr>
          <a:xfrm>
            <a:off x="6623520" y="3281630"/>
            <a:ext cx="1448703" cy="13690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Šipka otáčející se proti směru hodinových ručiček se souvislou výplní" id="269" name="Google Shape;269;p7"/>
          <p:cNvPicPr preferRelativeResize="0"/>
          <p:nvPr/>
        </p:nvPicPr>
        <p:blipFill rotWithShape="1">
          <a:blip r:embed="rId5">
            <a:alphaModFix/>
          </a:blip>
          <a:srcRect b="0" l="0" r="0" t="0"/>
          <a:stretch/>
        </p:blipFill>
        <p:spPr>
          <a:xfrm rot="-1216946">
            <a:off x="6631209" y="3356889"/>
            <a:ext cx="1369016" cy="1369016"/>
          </a:xfrm>
          <a:prstGeom prst="rect">
            <a:avLst/>
          </a:prstGeom>
          <a:noFill/>
          <a:ln>
            <a:noFill/>
          </a:ln>
        </p:spPr>
      </p:pic>
      <p:pic>
        <p:nvPicPr>
          <p:cNvPr id="270" name="Google Shape;270;p7"/>
          <p:cNvPicPr preferRelativeResize="0"/>
          <p:nvPr/>
        </p:nvPicPr>
        <p:blipFill rotWithShape="1">
          <a:blip r:embed="rId6">
            <a:alphaModFix/>
          </a:blip>
          <a:srcRect b="0" l="0" r="0" t="0"/>
          <a:stretch/>
        </p:blipFill>
        <p:spPr>
          <a:xfrm>
            <a:off x="0" y="1024931"/>
            <a:ext cx="1362828" cy="3028505"/>
          </a:xfrm>
          <a:prstGeom prst="rect">
            <a:avLst/>
          </a:prstGeom>
          <a:noFill/>
          <a:ln>
            <a:noFill/>
          </a:ln>
        </p:spPr>
      </p:pic>
      <p:pic>
        <p:nvPicPr>
          <p:cNvPr id="271" name="Google Shape;271;p7"/>
          <p:cNvPicPr preferRelativeResize="0"/>
          <p:nvPr/>
        </p:nvPicPr>
        <p:blipFill rotWithShape="1">
          <a:blip r:embed="rId7">
            <a:alphaModFix/>
          </a:blip>
          <a:srcRect b="0" l="0" r="0" t="0"/>
          <a:stretch/>
        </p:blipFill>
        <p:spPr>
          <a:xfrm>
            <a:off x="10922847" y="3860329"/>
            <a:ext cx="1269153" cy="2990678"/>
          </a:xfrm>
          <a:prstGeom prst="rect">
            <a:avLst/>
          </a:prstGeom>
          <a:noFill/>
          <a:ln>
            <a:noFill/>
          </a:ln>
        </p:spPr>
      </p:pic>
    </p:spTree>
  </p:cSld>
  <p:clrMapOvr>
    <a:masterClrMapping/>
  </p:clrMapOvr>
  <p:transition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p8"/>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p8"/>
          <p:cNvSpPr/>
          <p:nvPr/>
        </p:nvSpPr>
        <p:spPr>
          <a:xfrm flipH="1" rot="-2700000">
            <a:off x="891641" y="422146"/>
            <a:ext cx="645368" cy="645368"/>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p8"/>
          <p:cNvSpPr/>
          <p:nvPr/>
        </p:nvSpPr>
        <p:spPr>
          <a:xfrm flipH="1" rot="-2700000">
            <a:off x="10043482" y="655140"/>
            <a:ext cx="687472" cy="687472"/>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p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p8"/>
          <p:cNvSpPr/>
          <p:nvPr/>
        </p:nvSpPr>
        <p:spPr>
          <a:xfrm flipH="1">
            <a:off x="7976344" y="6115501"/>
            <a:ext cx="1494513" cy="742499"/>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2" name="Google Shape;282;p8"/>
          <p:cNvSpPr/>
          <p:nvPr/>
        </p:nvSpPr>
        <p:spPr>
          <a:xfrm flipH="1">
            <a:off x="7604080" y="6453143"/>
            <a:ext cx="814903" cy="404857"/>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p8"/>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Praktische Beispiele</a:t>
            </a:r>
            <a:endParaRPr b="1" sz="3600">
              <a:solidFill>
                <a:schemeClr val="dk2"/>
              </a:solidFill>
            </a:endParaRPr>
          </a:p>
        </p:txBody>
      </p:sp>
      <p:grpSp>
        <p:nvGrpSpPr>
          <p:cNvPr id="284" name="Google Shape;284;p8"/>
          <p:cNvGrpSpPr/>
          <p:nvPr/>
        </p:nvGrpSpPr>
        <p:grpSpPr>
          <a:xfrm>
            <a:off x="838200" y="1859293"/>
            <a:ext cx="10515600" cy="4284001"/>
            <a:chOff x="0" y="33668"/>
            <a:chExt cx="10515600" cy="4284001"/>
          </a:xfrm>
        </p:grpSpPr>
        <p:sp>
          <p:nvSpPr>
            <p:cNvPr id="285" name="Google Shape;285;p8"/>
            <p:cNvSpPr/>
            <p:nvPr/>
          </p:nvSpPr>
          <p:spPr>
            <a:xfrm>
              <a:off x="0" y="33668"/>
              <a:ext cx="8727948" cy="146879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8"/>
            <p:cNvSpPr txBox="1"/>
            <p:nvPr/>
          </p:nvSpPr>
          <p:spPr>
            <a:xfrm>
              <a:off x="0" y="33668"/>
              <a:ext cx="8727948" cy="979200"/>
            </a:xfrm>
            <a:prstGeom prst="rect">
              <a:avLst/>
            </a:prstGeom>
            <a:noFill/>
            <a:ln>
              <a:noFill/>
            </a:ln>
          </p:spPr>
          <p:txBody>
            <a:bodyPr anchorCtr="0" anchor="t" bIns="129525" lIns="241800" spcFirstLastPara="1" rIns="241800" wrap="square" tIns="241800">
              <a:noAutofit/>
            </a:bodyPr>
            <a:lstStyle/>
            <a:p>
              <a:pPr indent="0" lvl="0" marL="0" marR="0" rtl="0" algn="l">
                <a:lnSpc>
                  <a:spcPct val="90000"/>
                </a:lnSpc>
                <a:spcBef>
                  <a:spcPts val="0"/>
                </a:spcBef>
                <a:spcAft>
                  <a:spcPts val="0"/>
                </a:spcAft>
                <a:buClr>
                  <a:schemeClr val="lt1"/>
                </a:buClr>
                <a:buSzPts val="3400"/>
                <a:buFont typeface="Calibri"/>
                <a:buNone/>
              </a:pPr>
              <a:r>
                <a:rPr b="0" i="0" lang="cs-CZ" sz="3400" u="none" cap="none" strike="noStrike">
                  <a:solidFill>
                    <a:schemeClr val="lt1"/>
                  </a:solidFill>
                  <a:latin typeface="Calibri"/>
                  <a:ea typeface="Calibri"/>
                  <a:cs typeface="Calibri"/>
                  <a:sym typeface="Calibri"/>
                </a:rPr>
                <a:t>eine Gruppe von 2-3 Personen bilden</a:t>
              </a:r>
              <a:endParaRPr b="0" i="0" sz="3400" u="none" cap="none" strike="noStrike">
                <a:solidFill>
                  <a:schemeClr val="lt1"/>
                </a:solidFill>
                <a:latin typeface="Calibri"/>
                <a:ea typeface="Calibri"/>
                <a:cs typeface="Calibri"/>
                <a:sym typeface="Calibri"/>
              </a:endParaRPr>
            </a:p>
          </p:txBody>
        </p:sp>
        <p:sp>
          <p:nvSpPr>
            <p:cNvPr id="287" name="Google Shape;287;p8"/>
            <p:cNvSpPr/>
            <p:nvPr/>
          </p:nvSpPr>
          <p:spPr>
            <a:xfrm>
              <a:off x="1787652" y="1012869"/>
              <a:ext cx="8727948" cy="3304800"/>
            </a:xfrm>
            <a:prstGeom prst="roundRect">
              <a:avLst>
                <a:gd fmla="val 10000" name="adj"/>
              </a:avLst>
            </a:prstGeom>
            <a:solidFill>
              <a:schemeClr val="lt1">
                <a:alpha val="89019"/>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8"/>
            <p:cNvSpPr txBox="1"/>
            <p:nvPr/>
          </p:nvSpPr>
          <p:spPr>
            <a:xfrm>
              <a:off x="1884446" y="1109663"/>
              <a:ext cx="8534360" cy="3111212"/>
            </a:xfrm>
            <a:prstGeom prst="rect">
              <a:avLst/>
            </a:prstGeom>
            <a:noFill/>
            <a:ln>
              <a:noFill/>
            </a:ln>
          </p:spPr>
          <p:txBody>
            <a:bodyPr anchorCtr="0" anchor="t" bIns="241800" lIns="241800" spcFirstLastPara="1" rIns="241800" wrap="square" tIns="241800">
              <a:noAutofit/>
            </a:bodyPr>
            <a:lstStyle/>
            <a:p>
              <a:pPr indent="-285750" lvl="1" marL="285750" marR="0" rtl="0" algn="l">
                <a:lnSpc>
                  <a:spcPct val="90000"/>
                </a:lnSpc>
                <a:spcBef>
                  <a:spcPts val="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Diskussion über das Thema Ihrer Arbeit</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Sie Gewalt erlebt haben</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Gibt es in Ihrem Unternehmen eine Anti-Lobbying-Politik?</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Können Sie diese Politik beschreiben?</a:t>
              </a:r>
              <a:endParaRPr b="0" i="0" sz="3400" u="none" cap="none" strike="noStrike">
                <a:solidFill>
                  <a:schemeClr val="dk1"/>
                </a:solidFill>
                <a:latin typeface="Calibri"/>
                <a:ea typeface="Calibri"/>
                <a:cs typeface="Calibri"/>
                <a:sym typeface="Calibri"/>
              </a:endParaRPr>
            </a:p>
          </p:txBody>
        </p:sp>
      </p:gr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9"/>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95" name="Google Shape;295;p9"/>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96" name="Google Shape;296;p9"/>
          <p:cNvSpPr txBox="1"/>
          <p:nvPr>
            <p:ph type="title"/>
          </p:nvPr>
        </p:nvSpPr>
        <p:spPr>
          <a:xfrm>
            <a:off x="287593" y="17831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Praktische Beispiele</a:t>
            </a:r>
            <a:br>
              <a:rPr b="1" lang="cs-CZ" sz="3600">
                <a:solidFill>
                  <a:schemeClr val="dk2"/>
                </a:solidFill>
              </a:rPr>
            </a:br>
            <a:r>
              <a:rPr b="1" lang="cs-CZ" sz="3600">
                <a:solidFill>
                  <a:schemeClr val="dk2"/>
                </a:solidFill>
              </a:rPr>
              <a:t>Hyundai Motor Manufacturing Czech s. r. o</a:t>
            </a:r>
            <a:r>
              <a:rPr b="1" lang="cs-CZ" sz="3600"/>
              <a:t>.</a:t>
            </a:r>
            <a:endParaRPr b="1" sz="3600"/>
          </a:p>
        </p:txBody>
      </p:sp>
      <p:grpSp>
        <p:nvGrpSpPr>
          <p:cNvPr id="297" name="Google Shape;297;p9"/>
          <p:cNvGrpSpPr/>
          <p:nvPr/>
        </p:nvGrpSpPr>
        <p:grpSpPr>
          <a:xfrm>
            <a:off x="840735" y="1825625"/>
            <a:ext cx="10510529" cy="4351338"/>
            <a:chOff x="2535" y="0"/>
            <a:chExt cx="10510529" cy="4351338"/>
          </a:xfrm>
        </p:grpSpPr>
        <p:sp>
          <p:nvSpPr>
            <p:cNvPr id="298" name="Google Shape;298;p9"/>
            <p:cNvSpPr/>
            <p:nvPr/>
          </p:nvSpPr>
          <p:spPr>
            <a:xfrm>
              <a:off x="2535"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9"/>
            <p:cNvSpPr txBox="1"/>
            <p:nvPr/>
          </p:nvSpPr>
          <p:spPr>
            <a:xfrm>
              <a:off x="2535"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Rechtsabteilung</a:t>
              </a:r>
              <a:endParaRPr b="0" i="0" sz="2500" u="none" cap="none" strike="noStrike">
                <a:solidFill>
                  <a:schemeClr val="dk1"/>
                </a:solidFill>
                <a:latin typeface="Calibri"/>
                <a:ea typeface="Calibri"/>
                <a:cs typeface="Calibri"/>
                <a:sym typeface="Calibri"/>
              </a:endParaRPr>
            </a:p>
          </p:txBody>
        </p:sp>
        <p:sp>
          <p:nvSpPr>
            <p:cNvPr id="300" name="Google Shape;300;p9"/>
            <p:cNvSpPr/>
            <p:nvPr/>
          </p:nvSpPr>
          <p:spPr>
            <a:xfrm>
              <a:off x="251305" y="130550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9"/>
            <p:cNvSpPr txBox="1"/>
            <p:nvPr/>
          </p:nvSpPr>
          <p:spPr>
            <a:xfrm>
              <a:off x="269871" y="132407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hohe ethische Standards</a:t>
              </a:r>
              <a:endParaRPr b="0" i="0" sz="1400" u="none" cap="none" strike="noStrike">
                <a:solidFill>
                  <a:schemeClr val="lt1"/>
                </a:solidFill>
                <a:latin typeface="Calibri"/>
                <a:ea typeface="Calibri"/>
                <a:cs typeface="Calibri"/>
                <a:sym typeface="Calibri"/>
              </a:endParaRPr>
            </a:p>
          </p:txBody>
        </p:sp>
        <p:sp>
          <p:nvSpPr>
            <p:cNvPr id="302" name="Google Shape;302;p9"/>
            <p:cNvSpPr/>
            <p:nvPr/>
          </p:nvSpPr>
          <p:spPr>
            <a:xfrm>
              <a:off x="251305" y="203692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9"/>
            <p:cNvSpPr txBox="1"/>
            <p:nvPr/>
          </p:nvSpPr>
          <p:spPr>
            <a:xfrm>
              <a:off x="269871" y="205549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Drohungen mit dem Verlust des guten Rufs des Unternehmens</a:t>
              </a:r>
              <a:endParaRPr b="0" i="0" sz="1400" u="none" cap="none" strike="noStrike">
                <a:solidFill>
                  <a:schemeClr val="lt1"/>
                </a:solidFill>
                <a:latin typeface="Calibri"/>
                <a:ea typeface="Calibri"/>
                <a:cs typeface="Calibri"/>
                <a:sym typeface="Calibri"/>
              </a:endParaRPr>
            </a:p>
          </p:txBody>
        </p:sp>
        <p:sp>
          <p:nvSpPr>
            <p:cNvPr id="304" name="Google Shape;304;p9"/>
            <p:cNvSpPr/>
            <p:nvPr/>
          </p:nvSpPr>
          <p:spPr>
            <a:xfrm>
              <a:off x="251305" y="276834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9"/>
            <p:cNvSpPr txBox="1"/>
            <p:nvPr/>
          </p:nvSpPr>
          <p:spPr>
            <a:xfrm>
              <a:off x="269871" y="278691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hohes Rechtsbewusstsein der Mitarbeiter</a:t>
              </a:r>
              <a:endParaRPr b="0" i="0" sz="1400" u="none" cap="none" strike="noStrike">
                <a:solidFill>
                  <a:schemeClr val="lt1"/>
                </a:solidFill>
                <a:latin typeface="Calibri"/>
                <a:ea typeface="Calibri"/>
                <a:cs typeface="Calibri"/>
                <a:sym typeface="Calibri"/>
              </a:endParaRPr>
            </a:p>
          </p:txBody>
        </p:sp>
        <p:sp>
          <p:nvSpPr>
            <p:cNvPr id="306" name="Google Shape;306;p9"/>
            <p:cNvSpPr/>
            <p:nvPr/>
          </p:nvSpPr>
          <p:spPr>
            <a:xfrm>
              <a:off x="251305" y="349976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9"/>
            <p:cNvSpPr txBox="1"/>
            <p:nvPr/>
          </p:nvSpPr>
          <p:spPr>
            <a:xfrm>
              <a:off x="269871" y="351833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Präsentation des guten Namens des Unternehmens</a:t>
              </a:r>
              <a:endParaRPr b="0" i="0" sz="1400" u="none" cap="none" strike="noStrike">
                <a:solidFill>
                  <a:schemeClr val="lt1"/>
                </a:solidFill>
                <a:latin typeface="Calibri"/>
                <a:ea typeface="Calibri"/>
                <a:cs typeface="Calibri"/>
                <a:sym typeface="Calibri"/>
              </a:endParaRPr>
            </a:p>
          </p:txBody>
        </p:sp>
        <p:sp>
          <p:nvSpPr>
            <p:cNvPr id="308" name="Google Shape;308;p9"/>
            <p:cNvSpPr/>
            <p:nvPr/>
          </p:nvSpPr>
          <p:spPr>
            <a:xfrm>
              <a:off x="2676811"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9"/>
            <p:cNvSpPr txBox="1"/>
            <p:nvPr/>
          </p:nvSpPr>
          <p:spPr>
            <a:xfrm>
              <a:off x="2676811"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Abteilung für Personalmana-gement</a:t>
              </a:r>
              <a:endParaRPr b="0" i="0" sz="2500" u="none" cap="none" strike="noStrike">
                <a:solidFill>
                  <a:schemeClr val="dk1"/>
                </a:solidFill>
                <a:latin typeface="Calibri"/>
                <a:ea typeface="Calibri"/>
                <a:cs typeface="Calibri"/>
                <a:sym typeface="Calibri"/>
              </a:endParaRPr>
            </a:p>
          </p:txBody>
        </p:sp>
        <p:sp>
          <p:nvSpPr>
            <p:cNvPr id="310" name="Google Shape;310;p9"/>
            <p:cNvSpPr/>
            <p:nvPr/>
          </p:nvSpPr>
          <p:spPr>
            <a:xfrm>
              <a:off x="2925581" y="1306224"/>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9"/>
            <p:cNvSpPr txBox="1"/>
            <p:nvPr/>
          </p:nvSpPr>
          <p:spPr>
            <a:xfrm>
              <a:off x="2940325" y="1320968"/>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Erstausbildung</a:t>
              </a:r>
              <a:endParaRPr b="0" i="0" sz="1400" u="none" cap="none" strike="noStrike">
                <a:solidFill>
                  <a:schemeClr val="lt1"/>
                </a:solidFill>
                <a:latin typeface="Calibri"/>
                <a:ea typeface="Calibri"/>
                <a:cs typeface="Calibri"/>
                <a:sym typeface="Calibri"/>
              </a:endParaRPr>
            </a:p>
          </p:txBody>
        </p:sp>
        <p:sp>
          <p:nvSpPr>
            <p:cNvPr id="312" name="Google Shape;312;p9"/>
            <p:cNvSpPr/>
            <p:nvPr/>
          </p:nvSpPr>
          <p:spPr>
            <a:xfrm>
              <a:off x="2925581" y="1887058"/>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9"/>
            <p:cNvSpPr txBox="1"/>
            <p:nvPr/>
          </p:nvSpPr>
          <p:spPr>
            <a:xfrm>
              <a:off x="2940325" y="1901802"/>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stationäre Workshops</a:t>
              </a:r>
              <a:endParaRPr b="0" i="0" sz="1400" u="none" cap="none" strike="noStrike">
                <a:solidFill>
                  <a:schemeClr val="lt1"/>
                </a:solidFill>
                <a:latin typeface="Calibri"/>
                <a:ea typeface="Calibri"/>
                <a:cs typeface="Calibri"/>
                <a:sym typeface="Calibri"/>
              </a:endParaRPr>
            </a:p>
          </p:txBody>
        </p:sp>
        <p:sp>
          <p:nvSpPr>
            <p:cNvPr id="314" name="Google Shape;314;p9"/>
            <p:cNvSpPr/>
            <p:nvPr/>
          </p:nvSpPr>
          <p:spPr>
            <a:xfrm>
              <a:off x="2925581" y="2467891"/>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9"/>
            <p:cNvSpPr txBox="1"/>
            <p:nvPr/>
          </p:nvSpPr>
          <p:spPr>
            <a:xfrm>
              <a:off x="2940325" y="2482635"/>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Schlüsselwerte Woche</a:t>
              </a:r>
              <a:endParaRPr b="0" i="0" sz="1400" u="none" cap="none" strike="noStrike">
                <a:solidFill>
                  <a:schemeClr val="lt1"/>
                </a:solidFill>
                <a:latin typeface="Calibri"/>
                <a:ea typeface="Calibri"/>
                <a:cs typeface="Calibri"/>
                <a:sym typeface="Calibri"/>
              </a:endParaRPr>
            </a:p>
          </p:txBody>
        </p:sp>
        <p:sp>
          <p:nvSpPr>
            <p:cNvPr id="316" name="Google Shape;316;p9"/>
            <p:cNvSpPr/>
            <p:nvPr/>
          </p:nvSpPr>
          <p:spPr>
            <a:xfrm>
              <a:off x="2925581" y="3048725"/>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9"/>
            <p:cNvSpPr txBox="1"/>
            <p:nvPr/>
          </p:nvSpPr>
          <p:spPr>
            <a:xfrm>
              <a:off x="2940325" y="3063469"/>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OOJT-Projekt</a:t>
              </a:r>
              <a:endParaRPr b="0" i="0" sz="1400" u="none" cap="none" strike="noStrike">
                <a:solidFill>
                  <a:schemeClr val="lt1"/>
                </a:solidFill>
                <a:latin typeface="Calibri"/>
                <a:ea typeface="Calibri"/>
                <a:cs typeface="Calibri"/>
                <a:sym typeface="Calibri"/>
              </a:endParaRPr>
            </a:p>
          </p:txBody>
        </p:sp>
        <p:sp>
          <p:nvSpPr>
            <p:cNvPr id="318" name="Google Shape;318;p9"/>
            <p:cNvSpPr/>
            <p:nvPr/>
          </p:nvSpPr>
          <p:spPr>
            <a:xfrm>
              <a:off x="2925581" y="3629558"/>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9"/>
            <p:cNvSpPr txBox="1"/>
            <p:nvPr/>
          </p:nvSpPr>
          <p:spPr>
            <a:xfrm>
              <a:off x="2940325" y="3644302"/>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Schulungen durch externe Experten</a:t>
              </a:r>
              <a:endParaRPr b="0" i="0" sz="1400" u="none" cap="none" strike="noStrike">
                <a:solidFill>
                  <a:schemeClr val="lt1"/>
                </a:solidFill>
                <a:latin typeface="Calibri"/>
                <a:ea typeface="Calibri"/>
                <a:cs typeface="Calibri"/>
                <a:sym typeface="Calibri"/>
              </a:endParaRPr>
            </a:p>
          </p:txBody>
        </p:sp>
        <p:sp>
          <p:nvSpPr>
            <p:cNvPr id="320" name="Google Shape;320;p9"/>
            <p:cNvSpPr/>
            <p:nvPr/>
          </p:nvSpPr>
          <p:spPr>
            <a:xfrm>
              <a:off x="5351088"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9"/>
            <p:cNvSpPr txBox="1"/>
            <p:nvPr/>
          </p:nvSpPr>
          <p:spPr>
            <a:xfrm>
              <a:off x="5351088"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Abteilung für Arbeitnehmer-beziehungen</a:t>
              </a:r>
              <a:endParaRPr b="0" i="0" sz="2500" u="none" cap="none" strike="noStrike">
                <a:solidFill>
                  <a:schemeClr val="dk1"/>
                </a:solidFill>
                <a:latin typeface="Calibri"/>
                <a:ea typeface="Calibri"/>
                <a:cs typeface="Calibri"/>
                <a:sym typeface="Calibri"/>
              </a:endParaRPr>
            </a:p>
          </p:txBody>
        </p:sp>
        <p:sp>
          <p:nvSpPr>
            <p:cNvPr id="322" name="Google Shape;322;p9"/>
            <p:cNvSpPr/>
            <p:nvPr/>
          </p:nvSpPr>
          <p:spPr>
            <a:xfrm>
              <a:off x="5599858" y="1306676"/>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9"/>
            <p:cNvSpPr txBox="1"/>
            <p:nvPr/>
          </p:nvSpPr>
          <p:spPr>
            <a:xfrm>
              <a:off x="5638285" y="1345103"/>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ER-Partner</a:t>
              </a:r>
              <a:endParaRPr b="0" i="0" sz="1400" u="none" cap="none" strike="noStrike">
                <a:solidFill>
                  <a:schemeClr val="lt1"/>
                </a:solidFill>
                <a:latin typeface="Calibri"/>
                <a:ea typeface="Calibri"/>
                <a:cs typeface="Calibri"/>
                <a:sym typeface="Calibri"/>
              </a:endParaRPr>
            </a:p>
          </p:txBody>
        </p:sp>
        <p:sp>
          <p:nvSpPr>
            <p:cNvPr id="324" name="Google Shape;324;p9"/>
            <p:cNvSpPr/>
            <p:nvPr/>
          </p:nvSpPr>
          <p:spPr>
            <a:xfrm>
              <a:off x="5599858" y="2820508"/>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9"/>
            <p:cNvSpPr txBox="1"/>
            <p:nvPr/>
          </p:nvSpPr>
          <p:spPr>
            <a:xfrm>
              <a:off x="5638285" y="2858935"/>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Akademie für Führungskräfte</a:t>
              </a:r>
              <a:endParaRPr b="0" i="0" sz="1400" u="none" cap="none" strike="noStrike">
                <a:solidFill>
                  <a:schemeClr val="lt1"/>
                </a:solidFill>
                <a:latin typeface="Calibri"/>
                <a:ea typeface="Calibri"/>
                <a:cs typeface="Calibri"/>
                <a:sym typeface="Calibri"/>
              </a:endParaRPr>
            </a:p>
          </p:txBody>
        </p:sp>
        <p:sp>
          <p:nvSpPr>
            <p:cNvPr id="326" name="Google Shape;326;p9"/>
            <p:cNvSpPr/>
            <p:nvPr/>
          </p:nvSpPr>
          <p:spPr>
            <a:xfrm>
              <a:off x="8025365"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9"/>
            <p:cNvSpPr txBox="1"/>
            <p:nvPr/>
          </p:nvSpPr>
          <p:spPr>
            <a:xfrm>
              <a:off x="8025365"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Wirtschafts-psychologe</a:t>
              </a:r>
              <a:endParaRPr b="0" i="0" sz="2500" u="none" cap="none" strike="noStrike">
                <a:solidFill>
                  <a:schemeClr val="dk1"/>
                </a:solidFill>
                <a:latin typeface="Calibri"/>
                <a:ea typeface="Calibri"/>
                <a:cs typeface="Calibri"/>
                <a:sym typeface="Calibri"/>
              </a:endParaRPr>
            </a:p>
          </p:txBody>
        </p:sp>
        <p:sp>
          <p:nvSpPr>
            <p:cNvPr id="328" name="Google Shape;328;p9"/>
            <p:cNvSpPr/>
            <p:nvPr/>
          </p:nvSpPr>
          <p:spPr>
            <a:xfrm>
              <a:off x="8274135" y="1306676"/>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9"/>
            <p:cNvSpPr txBox="1"/>
            <p:nvPr/>
          </p:nvSpPr>
          <p:spPr>
            <a:xfrm>
              <a:off x="8312562" y="1345103"/>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psychologische Beratung</a:t>
              </a:r>
              <a:endParaRPr b="0" i="0" sz="1400" u="none" cap="none" strike="noStrike">
                <a:solidFill>
                  <a:schemeClr val="lt1"/>
                </a:solidFill>
                <a:latin typeface="Calibri"/>
                <a:ea typeface="Calibri"/>
                <a:cs typeface="Calibri"/>
                <a:sym typeface="Calibri"/>
              </a:endParaRPr>
            </a:p>
          </p:txBody>
        </p:sp>
        <p:sp>
          <p:nvSpPr>
            <p:cNvPr id="330" name="Google Shape;330;p9"/>
            <p:cNvSpPr/>
            <p:nvPr/>
          </p:nvSpPr>
          <p:spPr>
            <a:xfrm>
              <a:off x="8274135" y="2820508"/>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9"/>
            <p:cNvSpPr txBox="1"/>
            <p:nvPr/>
          </p:nvSpPr>
          <p:spPr>
            <a:xfrm>
              <a:off x="8312562" y="2858935"/>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coaching für führungskräfte</a:t>
              </a:r>
              <a:endParaRPr b="0" i="0" sz="1400" u="none" cap="none" strike="noStrike">
                <a:solidFill>
                  <a:schemeClr val="lt1"/>
                </a:solidFill>
                <a:latin typeface="Calibri"/>
                <a:ea typeface="Calibri"/>
                <a:cs typeface="Calibri"/>
                <a:sym typeface="Calibri"/>
              </a:endParaRPr>
            </a:p>
          </p:txBody>
        </p:sp>
      </p:grpSp>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