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12192000"/>
  <p:notesSz cx="6858000" cy="9144000"/>
  <p:embeddedFontLst>
    <p:embeddedFont>
      <p:font typeface="Open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4" roundtripDataSignature="AMtx7mgVI+S+TBcJoJC+vN1fgds5w1+w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bold.fntdata"/><Relationship Id="rId30" Type="http://schemas.openxmlformats.org/officeDocument/2006/relationships/font" Target="fonts/OpenSans-regular.fntdata"/><Relationship Id="rId11" Type="http://schemas.openxmlformats.org/officeDocument/2006/relationships/slide" Target="slides/slide6.xml"/><Relationship Id="rId33" Type="http://schemas.openxmlformats.org/officeDocument/2006/relationships/font" Target="fonts/OpenSans-boldItalic.fntdata"/><Relationship Id="rId10" Type="http://schemas.openxmlformats.org/officeDocument/2006/relationships/slide" Target="slides/slide5.xml"/><Relationship Id="rId32" Type="http://schemas.openxmlformats.org/officeDocument/2006/relationships/font" Target="fonts/Open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J2yyQ5DxZ48u5cJ2PJZh-nI0q1FAiqxP/edit#slide=id.p8" TargetMode="Externa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8" name="Google Shape;258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0" name="Google Shape;29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5" name="Google Shape;31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5" name="Google Shape;32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4" name="Google Shape;33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2" name="Google Shape;34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2" name="Google Shape;36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0" name="Google Shape;37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2" name="Google Shape;392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7" name="Google Shape;407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Play Weed Out Card Game (provide instructions) - </a:t>
            </a:r>
            <a:r>
              <a:rPr lang="en-GB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Methodology Recognize and act How to play.pptx - Google Slides</a:t>
            </a:r>
            <a:endParaRPr/>
          </a:p>
        </p:txBody>
      </p:sp>
      <p:sp>
        <p:nvSpPr>
          <p:cNvPr id="421" name="Google Shape;421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1" name="Google Shape;431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9" name="Google Shape;439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6" name="Google Shape;446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0" name="Google Shape;24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vertikaler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kaler Titel u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mit Überschrift" type="objTx">
  <p:cSld name="OBJECT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0" name="Google Shape;30;p2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1" name="Google Shape;3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nitts-&#10;überschrift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3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leich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3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3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3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it Über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2.png"/><Relationship Id="rId5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righttobe.org/guides/bystander-intervention-training/" TargetMode="External"/><Relationship Id="rId4" Type="http://schemas.openxmlformats.org/officeDocument/2006/relationships/hyperlink" Target="https://drexel.edu/~/media/Files/oed/PDF/soc_bystander_intervention_guide_web_final.ashx;_z=z?la=en" TargetMode="External"/><Relationship Id="rId5" Type="http://schemas.openxmlformats.org/officeDocument/2006/relationships/hyperlink" Target="https://www.aaets.org/traumatic-stress-library/workplace-violence" TargetMode="External"/><Relationship Id="rId6" Type="http://schemas.openxmlformats.org/officeDocument/2006/relationships/hyperlink" Target="https://aifs.gov.au/sites/default/files/publication-documents/acssa-issues17_1.pdf" TargetMode="External"/><Relationship Id="rId7" Type="http://schemas.openxmlformats.org/officeDocument/2006/relationships/hyperlink" Target="https://core.ac.uk/download/pdf/234669966.pdf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core.ac.uk/download/pdf/234669966.pdf" TargetMode="External"/><Relationship Id="rId4" Type="http://schemas.openxmlformats.org/officeDocument/2006/relationships/hyperlink" Target="https://www.breakingthesilence.cam.ac.uk/prevention-support/be-active-bystander" TargetMode="External"/><Relationship Id="rId10" Type="http://schemas.openxmlformats.org/officeDocument/2006/relationships/hyperlink" Target="https://osha.europa.eu/en/seminars/seminar-on-%20violenceand-harassment-at-work/speech-%20venues/day-1/spspeech.2010-12-14.2867785670" TargetMode="External"/><Relationship Id="rId9" Type="http://schemas.openxmlformats.org/officeDocument/2006/relationships/hyperlink" Target="https://www.researchgate.net/publication/313425432_The_Bystander_Approach_to_Sexual_Assault_Risk_Reduction_Effects_on_Risk_Recognition_Perceived_Self-Efficacy_and_Protective_Behavior" TargetMode="External"/><Relationship Id="rId5" Type="http://schemas.openxmlformats.org/officeDocument/2006/relationships/hyperlink" Target="https://www.medicaldaily.com/physical-effects-workplace-aggression-toll-bullying-takes-your-mind-and-body-247018" TargetMode="External"/><Relationship Id="rId6" Type="http://schemas.openxmlformats.org/officeDocument/2006/relationships/hyperlink" Target="https://www.ncbi.nlm.nih.gov/pmc/articles/PMC7215457/" TargetMode="External"/><Relationship Id="rId7" Type="http://schemas.openxmlformats.org/officeDocument/2006/relationships/hyperlink" Target="https://www.ncbi.nlm.nih.gov/pmc/articles/PMC7215457/" TargetMode="External"/><Relationship Id="rId8" Type="http://schemas.openxmlformats.org/officeDocument/2006/relationships/hyperlink" Target="https://www.ncbi.nlm.nih.gov/pmc/articles/PMC7215457/" TargetMode="External"/></Relationships>
</file>

<file path=ppt/slides/_rels/slide2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4.png"/><Relationship Id="rId10" Type="http://schemas.openxmlformats.org/officeDocument/2006/relationships/hyperlink" Target="https://kek-dias.gr/" TargetMode="External"/><Relationship Id="rId13" Type="http://schemas.openxmlformats.org/officeDocument/2006/relationships/image" Target="../media/image16.png"/><Relationship Id="rId12" Type="http://schemas.openxmlformats.org/officeDocument/2006/relationships/hyperlink" Target="https://dekaplus.eu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Relationship Id="rId4" Type="http://schemas.openxmlformats.org/officeDocument/2006/relationships/hyperlink" Target="http://www.czu.cz/" TargetMode="External"/><Relationship Id="rId9" Type="http://schemas.openxmlformats.org/officeDocument/2006/relationships/image" Target="../media/image17.png"/><Relationship Id="rId15" Type="http://schemas.openxmlformats.org/officeDocument/2006/relationships/image" Target="../media/image19.png"/><Relationship Id="rId14" Type="http://schemas.openxmlformats.org/officeDocument/2006/relationships/hyperlink" Target="https://www.lpf.lt/" TargetMode="External"/><Relationship Id="rId16" Type="http://schemas.openxmlformats.org/officeDocument/2006/relationships/hyperlink" Target="https://www.uzvediba.lv/kontakti/" TargetMode="External"/><Relationship Id="rId5" Type="http://schemas.openxmlformats.org/officeDocument/2006/relationships/image" Target="../media/image18.png"/><Relationship Id="rId6" Type="http://schemas.openxmlformats.org/officeDocument/2006/relationships/hyperlink" Target="http://www.czu.cz/" TargetMode="External"/><Relationship Id="rId7" Type="http://schemas.openxmlformats.org/officeDocument/2006/relationships/image" Target="../media/image22.png"/><Relationship Id="rId8" Type="http://schemas.openxmlformats.org/officeDocument/2006/relationships/hyperlink" Target="http://www.beneke-prinzhorn.de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8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38"/>
          <p:cNvSpPr txBox="1"/>
          <p:nvPr>
            <p:ph type="ctrTitle"/>
          </p:nvPr>
        </p:nvSpPr>
        <p:spPr>
          <a:xfrm>
            <a:off x="388111" y="4770613"/>
            <a:ext cx="11607945" cy="1000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</a:pPr>
            <a:r>
              <a:rPr b="1" lang="en-GB" sz="4000">
                <a:solidFill>
                  <a:schemeClr val="dk2"/>
                </a:solidFill>
              </a:rPr>
              <a:t>Επιπτώσεις της έκθεσης στη βία στο χώρο εργασίας</a:t>
            </a:r>
            <a:endParaRPr b="1" sz="4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in Bild, das Text enthält.&#10;&#10;Automatisch generierte Beschreibung" id="90" name="Google Shape;90;p38"/>
          <p:cNvPicPr preferRelativeResize="0"/>
          <p:nvPr/>
        </p:nvPicPr>
        <p:blipFill rotWithShape="1">
          <a:blip r:embed="rId3">
            <a:alphaModFix/>
          </a:blip>
          <a:srcRect b="3425" l="0" r="0" t="2802"/>
          <a:stretch/>
        </p:blipFill>
        <p:spPr>
          <a:xfrm>
            <a:off x="-1" y="10"/>
            <a:ext cx="12192001" cy="42014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91;p38"/>
          <p:cNvGrpSpPr/>
          <p:nvPr/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>
          <p:nvSpPr>
            <p:cNvPr id="92" name="Google Shape;92;p38"/>
            <p:cNvSpPr/>
            <p:nvPr/>
          </p:nvSpPr>
          <p:spPr>
            <a:xfrm>
              <a:off x="-305" y="3676854"/>
              <a:ext cx="9182100" cy="1019102"/>
            </a:xfrm>
            <a:custGeom>
              <a:rect b="b" l="l" r="r" t="t"/>
              <a:pathLst>
                <a:path extrusionOk="0" h="1019102" w="9182100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8"/>
            <p:cNvSpPr/>
            <p:nvPr/>
          </p:nvSpPr>
          <p:spPr>
            <a:xfrm>
              <a:off x="-305" y="3144820"/>
              <a:ext cx="9182100" cy="932744"/>
            </a:xfrm>
            <a:custGeom>
              <a:rect b="b" l="l" r="r" t="t"/>
              <a:pathLst>
                <a:path extrusionOk="0" h="932744" w="9182100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8"/>
            <p:cNvSpPr/>
            <p:nvPr/>
          </p:nvSpPr>
          <p:spPr>
            <a:xfrm>
              <a:off x="-305" y="3580789"/>
              <a:ext cx="9182100" cy="544245"/>
            </a:xfrm>
            <a:custGeom>
              <a:rect b="b" l="l" r="r" t="t"/>
              <a:pathLst>
                <a:path extrusionOk="0" h="544245" w="9182100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38"/>
            <p:cNvSpPr/>
            <p:nvPr/>
          </p:nvSpPr>
          <p:spPr>
            <a:xfrm>
              <a:off x="-305" y="3324550"/>
              <a:ext cx="9182100" cy="765639"/>
            </a:xfrm>
            <a:custGeom>
              <a:rect b="b" l="l" r="r" t="t"/>
              <a:pathLst>
                <a:path extrusionOk="0" h="765639" w="9182100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lt1">
                <a:alpha val="2901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6" name="Google Shape;96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449" y="5443803"/>
            <a:ext cx="2439991" cy="59447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38"/>
          <p:cNvSpPr txBox="1"/>
          <p:nvPr/>
        </p:nvSpPr>
        <p:spPr>
          <a:xfrm>
            <a:off x="426720" y="6056820"/>
            <a:ext cx="1133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 υποστήριξη της Ευρωπαϊκής Επιτροπής στην παραγωγή της παρούσας έκδοσης δεν συνιστά αποδοχή του περιεχομένου, το οποίο αντικατοπτρίζει αποκλειστικά τις απόψεις των συντακτών, και η Επιτροπή δεν μπορεί να αναλάβει την ευθύνη για οποιαδήποτε χρήση των πληροφοριών που περιέχονται σε αυτήν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5449" y="5523012"/>
            <a:ext cx="2439992" cy="436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"/>
          <p:cNvSpPr/>
          <p:nvPr/>
        </p:nvSpPr>
        <p:spPr>
          <a:xfrm flipH="1">
            <a:off x="5791200" y="0"/>
            <a:ext cx="6400800" cy="6858000"/>
          </a:xfrm>
          <a:custGeom>
            <a:rect b="b" l="l" r="r" t="t"/>
            <a:pathLst>
              <a:path extrusionOk="0" h="5143500" w="4800600">
                <a:moveTo>
                  <a:pt x="0" y="0"/>
                </a:moveTo>
                <a:lnTo>
                  <a:pt x="2399668" y="0"/>
                </a:lnTo>
                <a:lnTo>
                  <a:pt x="4800600" y="5143500"/>
                </a:lnTo>
                <a:lnTo>
                  <a:pt x="2399668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rgbClr val="7030A0">
                  <a:alpha val="74901"/>
                </a:srgbClr>
              </a:gs>
              <a:gs pos="100000">
                <a:srgbClr val="00B0F0"/>
              </a:gs>
            </a:gsLst>
            <a:lin ang="8100000" scaled="0"/>
          </a:gra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2" name="Google Shape;252;p11"/>
          <p:cNvSpPr txBox="1"/>
          <p:nvPr>
            <p:ph type="title"/>
          </p:nvPr>
        </p:nvSpPr>
        <p:spPr>
          <a:xfrm>
            <a:off x="838200" y="3087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4000"/>
              <a:t>2. Πιθανές συνέπειες για την εταιρεία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1"/>
          <p:cNvSpPr txBox="1"/>
          <p:nvPr>
            <p:ph idx="1" type="body"/>
          </p:nvPr>
        </p:nvSpPr>
        <p:spPr>
          <a:xfrm>
            <a:off x="838200" y="125333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400"/>
              <a:t>Η επίδραση που μπορεί να έχει η βία στο χώρο εργασίας σε έναν οργανισμό μπορεί να είναι απίστευτα επιζήμια για την εταιρεία με άμεσο και έμμεσο τρόπο.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400"/>
              <a:t>Το </a:t>
            </a:r>
            <a:r>
              <a:rPr b="1" lang="en-GB" sz="2400"/>
              <a:t>άμεσο</a:t>
            </a:r>
            <a:r>
              <a:rPr lang="en-GB" sz="2400"/>
              <a:t> αποτέλεσμα στον οργανισμό θα ήταν η οικονομική πληρωμή στο πληγέν άτομο (θύμα) που μπορεί να έχει τραυματιστεί σωματικά για αποζημίωση ή οποιαδήποτε ιατρική δαπάνη απαιτείται.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400"/>
              <a:t>Η </a:t>
            </a:r>
            <a:r>
              <a:rPr b="1" lang="en-GB" sz="2400"/>
              <a:t>έμμεση</a:t>
            </a:r>
            <a:r>
              <a:rPr lang="en-GB" sz="2400"/>
              <a:t> επίδραση στον οργανισμό θα ήταν οι εξωτερικοί παράγοντες που μπορούν να επηρεάσουν τον οργανισμό, όπως οι μέτοχοι, η φήμη και η εικόνα, οι επενδυτές και άλλα.</a:t>
            </a:r>
            <a:endParaRPr sz="2400"/>
          </a:p>
        </p:txBody>
      </p:sp>
      <p:sp>
        <p:nvSpPr>
          <p:cNvPr id="254" name="Google Shape;25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"/>
          <p:cNvSpPr txBox="1"/>
          <p:nvPr>
            <p:ph type="title"/>
          </p:nvPr>
        </p:nvSpPr>
        <p:spPr>
          <a:xfrm>
            <a:off x="838200" y="320675"/>
            <a:ext cx="1066292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4000"/>
              <a:t>Το άμεσο κόστος για την οργάνωση περιλαμβάνει: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1" name="Google Shape;261;p12"/>
          <p:cNvGrpSpPr/>
          <p:nvPr/>
        </p:nvGrpSpPr>
        <p:grpSpPr>
          <a:xfrm>
            <a:off x="838200" y="1847054"/>
            <a:ext cx="4373880" cy="4308480"/>
            <a:chOff x="0" y="21429"/>
            <a:chExt cx="4373880" cy="4308480"/>
          </a:xfrm>
        </p:grpSpPr>
        <p:sp>
          <p:nvSpPr>
            <p:cNvPr id="262" name="Google Shape;262;p12"/>
            <p:cNvSpPr/>
            <p:nvPr/>
          </p:nvSpPr>
          <p:spPr>
            <a:xfrm>
              <a:off x="0" y="21429"/>
              <a:ext cx="4373880" cy="63648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2"/>
            <p:cNvSpPr txBox="1"/>
            <p:nvPr/>
          </p:nvSpPr>
          <p:spPr>
            <a:xfrm>
              <a:off x="31070" y="52499"/>
              <a:ext cx="4311740" cy="5743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Χαμηλό εργατικό ηθικό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2"/>
            <p:cNvSpPr/>
            <p:nvPr/>
          </p:nvSpPr>
          <p:spPr>
            <a:xfrm>
              <a:off x="0" y="755828"/>
              <a:ext cx="4373880" cy="63648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2"/>
            <p:cNvSpPr txBox="1"/>
            <p:nvPr/>
          </p:nvSpPr>
          <p:spPr>
            <a:xfrm>
              <a:off x="31070" y="786898"/>
              <a:ext cx="4311740" cy="5743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Κατά συνήθεια απουσία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2"/>
            <p:cNvSpPr/>
            <p:nvPr/>
          </p:nvSpPr>
          <p:spPr>
            <a:xfrm>
              <a:off x="0" y="1490228"/>
              <a:ext cx="4373880" cy="63648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2"/>
            <p:cNvSpPr txBox="1"/>
            <p:nvPr/>
          </p:nvSpPr>
          <p:spPr>
            <a:xfrm>
              <a:off x="31070" y="1521298"/>
              <a:ext cx="4311740" cy="5743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Αναρρωτική άδεια, υλικές ζημιές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2"/>
            <p:cNvSpPr/>
            <p:nvPr/>
          </p:nvSpPr>
          <p:spPr>
            <a:xfrm>
              <a:off x="0" y="2224629"/>
              <a:ext cx="4373880" cy="63648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2"/>
            <p:cNvSpPr txBox="1"/>
            <p:nvPr/>
          </p:nvSpPr>
          <p:spPr>
            <a:xfrm>
              <a:off x="31070" y="2255699"/>
              <a:ext cx="4311740" cy="5743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Πρόωρη σύνταξη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2"/>
            <p:cNvSpPr/>
            <p:nvPr/>
          </p:nvSpPr>
          <p:spPr>
            <a:xfrm>
              <a:off x="0" y="2959028"/>
              <a:ext cx="4373880" cy="63648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2"/>
            <p:cNvSpPr txBox="1"/>
            <p:nvPr/>
          </p:nvSpPr>
          <p:spPr>
            <a:xfrm>
              <a:off x="31070" y="2990098"/>
              <a:ext cx="4311740" cy="5743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Πρόωρη σύνταξη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0" y="3693429"/>
              <a:ext cx="4373880" cy="63648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2"/>
            <p:cNvSpPr txBox="1"/>
            <p:nvPr/>
          </p:nvSpPr>
          <p:spPr>
            <a:xfrm>
              <a:off x="31070" y="3724499"/>
              <a:ext cx="4311740" cy="5743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Παράπονα και αντιδικίες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4" name="Google Shape;27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75" name="Google Shape;275;p12"/>
          <p:cNvGrpSpPr/>
          <p:nvPr/>
        </p:nvGrpSpPr>
        <p:grpSpPr>
          <a:xfrm>
            <a:off x="5832565" y="1847054"/>
            <a:ext cx="6067697" cy="4308480"/>
            <a:chOff x="0" y="21429"/>
            <a:chExt cx="6067697" cy="4308480"/>
          </a:xfrm>
        </p:grpSpPr>
        <p:sp>
          <p:nvSpPr>
            <p:cNvPr id="276" name="Google Shape;276;p12"/>
            <p:cNvSpPr/>
            <p:nvPr/>
          </p:nvSpPr>
          <p:spPr>
            <a:xfrm>
              <a:off x="0" y="21429"/>
              <a:ext cx="6067697" cy="63648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2"/>
            <p:cNvSpPr txBox="1"/>
            <p:nvPr/>
          </p:nvSpPr>
          <p:spPr>
            <a:xfrm>
              <a:off x="31070" y="52499"/>
              <a:ext cx="6005557" cy="5743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Αυξημένα ατυχήματα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0" y="755828"/>
              <a:ext cx="6067697" cy="63648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2"/>
            <p:cNvSpPr txBox="1"/>
            <p:nvPr/>
          </p:nvSpPr>
          <p:spPr>
            <a:xfrm>
              <a:off x="31070" y="786898"/>
              <a:ext cx="6005557" cy="5743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Μειωμένη απόδοση και παραγωγικότητα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0" y="1490228"/>
              <a:ext cx="6067697" cy="63648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2"/>
            <p:cNvSpPr txBox="1"/>
            <p:nvPr/>
          </p:nvSpPr>
          <p:spPr>
            <a:xfrm>
              <a:off x="31070" y="1521298"/>
              <a:ext cx="6005557" cy="5743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Κόστος ασφάλειας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0" y="2224629"/>
              <a:ext cx="6067697" cy="63648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2"/>
            <p:cNvSpPr txBox="1"/>
            <p:nvPr/>
          </p:nvSpPr>
          <p:spPr>
            <a:xfrm>
              <a:off x="31070" y="2255699"/>
              <a:ext cx="6005557" cy="5743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Αποζημίωση των εργαζομένων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0" y="2959028"/>
              <a:ext cx="6067697" cy="63648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2"/>
            <p:cNvSpPr txBox="1"/>
            <p:nvPr/>
          </p:nvSpPr>
          <p:spPr>
            <a:xfrm>
              <a:off x="31070" y="2990098"/>
              <a:ext cx="6005557" cy="5743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Μειωμένη εμπιστοσύνη στη διοίκηση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2"/>
            <p:cNvSpPr/>
            <p:nvPr/>
          </p:nvSpPr>
          <p:spPr>
            <a:xfrm>
              <a:off x="0" y="3693429"/>
              <a:ext cx="6067697" cy="63648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2"/>
            <p:cNvSpPr txBox="1"/>
            <p:nvPr/>
          </p:nvSpPr>
          <p:spPr>
            <a:xfrm>
              <a:off x="31070" y="3724499"/>
              <a:ext cx="6005557" cy="5743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Απώλεια του δημόσιου κύρους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93" name="Google Shape;293;p13"/>
          <p:cNvGrpSpPr/>
          <p:nvPr/>
        </p:nvGrpSpPr>
        <p:grpSpPr>
          <a:xfrm>
            <a:off x="890451" y="1879279"/>
            <a:ext cx="4373880" cy="4348533"/>
            <a:chOff x="0" y="1402"/>
            <a:chExt cx="4373880" cy="4348533"/>
          </a:xfrm>
        </p:grpSpPr>
        <p:sp>
          <p:nvSpPr>
            <p:cNvPr id="294" name="Google Shape;294;p13"/>
            <p:cNvSpPr/>
            <p:nvPr/>
          </p:nvSpPr>
          <p:spPr>
            <a:xfrm>
              <a:off x="0" y="1402"/>
              <a:ext cx="4373880" cy="715802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3"/>
            <p:cNvSpPr txBox="1"/>
            <p:nvPr/>
          </p:nvSpPr>
          <p:spPr>
            <a:xfrm>
              <a:off x="34943" y="36345"/>
              <a:ext cx="4303994" cy="645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Αρνητική αντίδραση και προσοχή από εξωτερικά μέρη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0" y="727948"/>
              <a:ext cx="4373880" cy="715802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3"/>
            <p:cNvSpPr txBox="1"/>
            <p:nvPr/>
          </p:nvSpPr>
          <p:spPr>
            <a:xfrm>
              <a:off x="34943" y="762891"/>
              <a:ext cx="4303994" cy="645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Απώλεια της εμπιστοσύνης του κοινού και άλλων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0" y="1454494"/>
              <a:ext cx="4373880" cy="715802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3"/>
            <p:cNvSpPr txBox="1"/>
            <p:nvPr/>
          </p:nvSpPr>
          <p:spPr>
            <a:xfrm>
              <a:off x="34943" y="1489437"/>
              <a:ext cx="4303994" cy="645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Αρνητική φήμη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0" y="2181040"/>
              <a:ext cx="4373880" cy="715802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 txBox="1"/>
            <p:nvPr/>
          </p:nvSpPr>
          <p:spPr>
            <a:xfrm>
              <a:off x="34943" y="2215983"/>
              <a:ext cx="4303994" cy="645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Αρνητική εικόνα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0" y="2907586"/>
              <a:ext cx="4373880" cy="715802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 txBox="1"/>
            <p:nvPr/>
          </p:nvSpPr>
          <p:spPr>
            <a:xfrm>
              <a:off x="34943" y="2942529"/>
              <a:ext cx="4303994" cy="645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Απώλεια επιχειρηματικών σχέσεων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0" y="3634133"/>
              <a:ext cx="4373880" cy="715802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 txBox="1"/>
            <p:nvPr/>
          </p:nvSpPr>
          <p:spPr>
            <a:xfrm>
              <a:off x="34943" y="3669076"/>
              <a:ext cx="4303994" cy="645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Μείωση του κέρδους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6" name="Google Shape;306;p13"/>
          <p:cNvGrpSpPr/>
          <p:nvPr/>
        </p:nvGrpSpPr>
        <p:grpSpPr>
          <a:xfrm>
            <a:off x="6423660" y="1877877"/>
            <a:ext cx="4373880" cy="713003"/>
            <a:chOff x="0" y="3637639"/>
            <a:chExt cx="4373880" cy="713003"/>
          </a:xfrm>
        </p:grpSpPr>
        <p:sp>
          <p:nvSpPr>
            <p:cNvPr id="307" name="Google Shape;307;p13"/>
            <p:cNvSpPr/>
            <p:nvPr/>
          </p:nvSpPr>
          <p:spPr>
            <a:xfrm>
              <a:off x="0" y="3637639"/>
              <a:ext cx="4373880" cy="713003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 txBox="1"/>
            <p:nvPr/>
          </p:nvSpPr>
          <p:spPr>
            <a:xfrm>
              <a:off x="34806" y="3672445"/>
              <a:ext cx="4304268" cy="6433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Νομικές ενέργειες κατά της εταιρείας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9" name="Google Shape;309;p13"/>
          <p:cNvGrpSpPr/>
          <p:nvPr/>
        </p:nvGrpSpPr>
        <p:grpSpPr>
          <a:xfrm>
            <a:off x="6423660" y="2625686"/>
            <a:ext cx="4373880" cy="713003"/>
            <a:chOff x="0" y="3637639"/>
            <a:chExt cx="4373880" cy="713003"/>
          </a:xfrm>
        </p:grpSpPr>
        <p:sp>
          <p:nvSpPr>
            <p:cNvPr id="310" name="Google Shape;310;p13"/>
            <p:cNvSpPr/>
            <p:nvPr/>
          </p:nvSpPr>
          <p:spPr>
            <a:xfrm>
              <a:off x="0" y="3637639"/>
              <a:ext cx="4373880" cy="713003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 txBox="1"/>
            <p:nvPr/>
          </p:nvSpPr>
          <p:spPr>
            <a:xfrm>
              <a:off x="34806" y="3672445"/>
              <a:ext cx="4304268" cy="6433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Έλλειψη προσωπικού / Χαμηλό ενδιαφέρον για εταιρεία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2" name="Google Shape;312;p13"/>
          <p:cNvSpPr txBox="1"/>
          <p:nvPr>
            <p:ph type="title"/>
          </p:nvPr>
        </p:nvSpPr>
        <p:spPr>
          <a:xfrm>
            <a:off x="838200" y="2711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4000"/>
              <a:t>Το έμμεσο κόστος για την οργάνωση περιλαμβάνει: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4"/>
          <p:cNvSpPr/>
          <p:nvPr/>
        </p:nvSpPr>
        <p:spPr>
          <a:xfrm>
            <a:off x="0" y="447"/>
            <a:ext cx="12192000" cy="6857107"/>
          </a:xfrm>
          <a:custGeom>
            <a:rect b="b" l="l" r="r" t="t"/>
            <a:pathLst>
              <a:path extrusionOk="0" h="13716000" w="24387176">
                <a:moveTo>
                  <a:pt x="24387176" y="12222303"/>
                </a:moveTo>
                <a:lnTo>
                  <a:pt x="24387176" y="13716000"/>
                </a:lnTo>
                <a:lnTo>
                  <a:pt x="22463084" y="13716000"/>
                </a:lnTo>
                <a:lnTo>
                  <a:pt x="22749486" y="13551323"/>
                </a:lnTo>
                <a:cubicBezTo>
                  <a:pt x="23287360" y="13224502"/>
                  <a:pt x="23782716" y="12834673"/>
                  <a:pt x="24225308" y="12392081"/>
                </a:cubicBezTo>
                <a:close/>
                <a:moveTo>
                  <a:pt x="18691226" y="4166373"/>
                </a:moveTo>
                <a:cubicBezTo>
                  <a:pt x="17204682" y="4166373"/>
                  <a:pt x="15999598" y="5371457"/>
                  <a:pt x="15999598" y="6858001"/>
                </a:cubicBezTo>
                <a:cubicBezTo>
                  <a:pt x="15999598" y="8344545"/>
                  <a:pt x="17204682" y="9549628"/>
                  <a:pt x="18691226" y="9549628"/>
                </a:cubicBezTo>
                <a:cubicBezTo>
                  <a:pt x="20177772" y="9549628"/>
                  <a:pt x="21382854" y="8344545"/>
                  <a:pt x="21382854" y="6858001"/>
                </a:cubicBezTo>
                <a:cubicBezTo>
                  <a:pt x="21382854" y="5371457"/>
                  <a:pt x="20177772" y="4166373"/>
                  <a:pt x="18691226" y="4166373"/>
                </a:cubicBezTo>
                <a:close/>
                <a:moveTo>
                  <a:pt x="18691224" y="3693179"/>
                </a:moveTo>
                <a:cubicBezTo>
                  <a:pt x="20439104" y="3693179"/>
                  <a:pt x="21856046" y="5110118"/>
                  <a:pt x="21856046" y="6858000"/>
                </a:cubicBezTo>
                <a:cubicBezTo>
                  <a:pt x="21856046" y="8605880"/>
                  <a:pt x="20439104" y="10022819"/>
                  <a:pt x="18691224" y="10022819"/>
                </a:cubicBezTo>
                <a:cubicBezTo>
                  <a:pt x="16943342" y="10022819"/>
                  <a:pt x="15526404" y="8605880"/>
                  <a:pt x="15526404" y="6858000"/>
                </a:cubicBezTo>
                <a:cubicBezTo>
                  <a:pt x="15526404" y="5110118"/>
                  <a:pt x="16943342" y="3693179"/>
                  <a:pt x="18691224" y="3693179"/>
                </a:cubicBezTo>
                <a:close/>
                <a:moveTo>
                  <a:pt x="18691224" y="2366053"/>
                </a:moveTo>
                <a:cubicBezTo>
                  <a:pt x="16210392" y="2366053"/>
                  <a:pt x="14199278" y="4377166"/>
                  <a:pt x="14199278" y="6858000"/>
                </a:cubicBezTo>
                <a:cubicBezTo>
                  <a:pt x="14199278" y="9338833"/>
                  <a:pt x="16210392" y="11349947"/>
                  <a:pt x="18691224" y="11349947"/>
                </a:cubicBezTo>
                <a:cubicBezTo>
                  <a:pt x="21172058" y="11349947"/>
                  <a:pt x="23183172" y="9338833"/>
                  <a:pt x="23183172" y="6858000"/>
                </a:cubicBezTo>
                <a:cubicBezTo>
                  <a:pt x="23183172" y="4377166"/>
                  <a:pt x="21172058" y="2366053"/>
                  <a:pt x="18691224" y="2366053"/>
                </a:cubicBezTo>
                <a:close/>
                <a:moveTo>
                  <a:pt x="18691224" y="1894045"/>
                </a:moveTo>
                <a:cubicBezTo>
                  <a:pt x="21432744" y="1894045"/>
                  <a:pt x="23655184" y="4116483"/>
                  <a:pt x="23655184" y="6858000"/>
                </a:cubicBezTo>
                <a:cubicBezTo>
                  <a:pt x="23655184" y="9599516"/>
                  <a:pt x="21432744" y="11821956"/>
                  <a:pt x="18691224" y="11821956"/>
                </a:cubicBezTo>
                <a:cubicBezTo>
                  <a:pt x="15949708" y="11821956"/>
                  <a:pt x="13727269" y="9599516"/>
                  <a:pt x="13727269" y="6858000"/>
                </a:cubicBezTo>
                <a:cubicBezTo>
                  <a:pt x="13727269" y="4116483"/>
                  <a:pt x="15949708" y="1894045"/>
                  <a:pt x="18691224" y="1894045"/>
                </a:cubicBezTo>
                <a:close/>
                <a:moveTo>
                  <a:pt x="22463084" y="0"/>
                </a:moveTo>
                <a:lnTo>
                  <a:pt x="24387176" y="0"/>
                </a:lnTo>
                <a:lnTo>
                  <a:pt x="24387176" y="1493697"/>
                </a:lnTo>
                <a:lnTo>
                  <a:pt x="24225308" y="1323919"/>
                </a:lnTo>
                <a:cubicBezTo>
                  <a:pt x="23782716" y="881327"/>
                  <a:pt x="23287360" y="491498"/>
                  <a:pt x="22749486" y="164678"/>
                </a:cubicBezTo>
                <a:close/>
                <a:moveTo>
                  <a:pt x="0" y="0"/>
                </a:moveTo>
                <a:lnTo>
                  <a:pt x="14919367" y="0"/>
                </a:lnTo>
                <a:lnTo>
                  <a:pt x="14632965" y="164678"/>
                </a:lnTo>
                <a:cubicBezTo>
                  <a:pt x="12373892" y="1537324"/>
                  <a:pt x="10864851" y="4021434"/>
                  <a:pt x="10864851" y="6858000"/>
                </a:cubicBezTo>
                <a:cubicBezTo>
                  <a:pt x="10864851" y="9694566"/>
                  <a:pt x="12373892" y="12178677"/>
                  <a:pt x="14632965" y="13551323"/>
                </a:cubicBezTo>
                <a:lnTo>
                  <a:pt x="14919367" y="13716000"/>
                </a:lnTo>
                <a:lnTo>
                  <a:pt x="0" y="13716000"/>
                </a:lnTo>
                <a:close/>
              </a:path>
            </a:pathLst>
          </a:custGeom>
          <a:gradFill>
            <a:gsLst>
              <a:gs pos="0">
                <a:srgbClr val="7030A0">
                  <a:alpha val="94901"/>
                </a:srgbClr>
              </a:gs>
              <a:gs pos="100000">
                <a:srgbClr val="00B0F0">
                  <a:alpha val="89019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rPr b="0" i="0" lang="en-GB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0" name="Google Shape;320;p14"/>
          <p:cNvSpPr txBox="1"/>
          <p:nvPr/>
        </p:nvSpPr>
        <p:spPr>
          <a:xfrm>
            <a:off x="1049311" y="1027906"/>
            <a:ext cx="33428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4"/>
          <p:cNvSpPr txBox="1"/>
          <p:nvPr>
            <p:ph type="title"/>
          </p:nvPr>
        </p:nvSpPr>
        <p:spPr>
          <a:xfrm>
            <a:off x="298553" y="19923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b="1" lang="en-GB" sz="3600" u="sng">
                <a:solidFill>
                  <a:schemeClr val="lt1"/>
                </a:solidFill>
              </a:rPr>
              <a:t>Ομαδική δραστηριότητα (30 λεπτά)</a:t>
            </a:r>
            <a:endParaRPr b="1" sz="3600" u="sng">
              <a:solidFill>
                <a:schemeClr val="lt1"/>
              </a:solidFill>
            </a:endParaRPr>
          </a:p>
        </p:txBody>
      </p:sp>
      <p:sp>
        <p:nvSpPr>
          <p:cNvPr id="322" name="Google Shape;322;p14"/>
          <p:cNvSpPr txBox="1"/>
          <p:nvPr>
            <p:ph idx="1" type="body"/>
          </p:nvPr>
        </p:nvSpPr>
        <p:spPr>
          <a:xfrm>
            <a:off x="179256" y="1027906"/>
            <a:ext cx="5427065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u="sng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-"/>
            </a:pPr>
            <a:r>
              <a:rPr lang="en-GB" sz="2400">
                <a:solidFill>
                  <a:schemeClr val="lt1"/>
                </a:solidFill>
              </a:rPr>
              <a:t>Σε ομάδες των 4 σκεφτείτε μια περίπτωση όπου ένας οργανισμός αντιμετώπισε οποιοδήποτε άμεσο ή έμμεσο κόστος λόγω ενός περιστατικού που συνέβη. Κάντε μια λίστα με αυτά τα κόστη ανά κατηγορία και εξηγήστε πώς επηρεάστηκε ο οργανισμός.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Char char="-"/>
            </a:pPr>
            <a:r>
              <a:rPr lang="en-GB" sz="2400">
                <a:solidFill>
                  <a:schemeClr val="lt1"/>
                </a:solidFill>
              </a:rPr>
              <a:t>Στην ομάδα σας συζητήστε πώς θα αντιμετωπίζατε ένα τέτοιο περιστατικό αν ήσασταν υπεύθυνος.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1200" y="-297"/>
            <a:ext cx="6401355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5"/>
          <p:cNvSpPr/>
          <p:nvPr/>
        </p:nvSpPr>
        <p:spPr>
          <a:xfrm flipH="1">
            <a:off x="5791200" y="0"/>
            <a:ext cx="6400800" cy="6858000"/>
          </a:xfrm>
          <a:custGeom>
            <a:rect b="b" l="l" r="r" t="t"/>
            <a:pathLst>
              <a:path extrusionOk="0" h="5143500" w="4800600">
                <a:moveTo>
                  <a:pt x="0" y="0"/>
                </a:moveTo>
                <a:lnTo>
                  <a:pt x="2399668" y="0"/>
                </a:lnTo>
                <a:lnTo>
                  <a:pt x="4800600" y="5143500"/>
                </a:lnTo>
                <a:lnTo>
                  <a:pt x="2399668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rgbClr val="7030A0">
                  <a:alpha val="74901"/>
                </a:srgbClr>
              </a:gs>
              <a:gs pos="100000">
                <a:srgbClr val="00B0F0"/>
              </a:gs>
            </a:gsLst>
            <a:lin ang="0" scaled="0"/>
          </a:gra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9" name="Google Shape;32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GB" sz="4000"/>
              <a:t>Η περίπτωση της Uber: </a:t>
            </a:r>
            <a:r>
              <a:rPr lang="en-GB" sz="4000"/>
              <a:t>Η φήμη και η οικονομική ζημιά ως άμεσο και έμμεσο κόστος για την εταιρεία</a:t>
            </a:r>
            <a:endParaRPr sz="4000"/>
          </a:p>
        </p:txBody>
      </p:sp>
      <p:sp>
        <p:nvSpPr>
          <p:cNvPr id="330" name="Google Shape;33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1" name="Google Shape;331;p15"/>
          <p:cNvSpPr txBox="1"/>
          <p:nvPr/>
        </p:nvSpPr>
        <p:spPr>
          <a:xfrm>
            <a:off x="838200" y="1690688"/>
            <a:ext cx="10379439" cy="6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 Uber κατηγορήθηκε από περισσότερους από 56 υπαλλήλους για σεξουαλική παρενόχληση, διακρίσεις και άλλα με αποτέλεσμα: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arenR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Διακανονισμός άνω των 20 εκατομμυρίων συνολικά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arenR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Τεράστια απώλεια πελατών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arenR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Υψηλή εναλλαγή εργαζομένων, συμπεριλαμβανομένης της απομάκρυνσης Διευθύνοντος Συμβούλου και της αποχώρησης εργαζομένων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arenR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Δαπανηρή εφαρμογή νέων στρατηγικών, προσεγγίσεων και εκπαιδεύσεων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Text enthält.&#10;&#10;Automatisch generierte Beschreibung" id="336" name="Google Shape;336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573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6"/>
          <p:cNvSpPr/>
          <p:nvPr/>
        </p:nvSpPr>
        <p:spPr>
          <a:xfrm>
            <a:off x="7488621" y="2277613"/>
            <a:ext cx="4703379" cy="4580387"/>
          </a:xfrm>
          <a:custGeom>
            <a:rect b="b" l="l" r="r" t="t"/>
            <a:pathLst>
              <a:path extrusionOk="0" h="1298" w="1333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019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6"/>
          <p:cNvSpPr txBox="1"/>
          <p:nvPr>
            <p:ph type="title"/>
          </p:nvPr>
        </p:nvSpPr>
        <p:spPr>
          <a:xfrm>
            <a:off x="7869582" y="3067964"/>
            <a:ext cx="4156918" cy="18340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3. Η δύναμη της προσέγγισης του περαστικού</a:t>
            </a:r>
            <a:endParaRPr/>
          </a:p>
        </p:txBody>
      </p:sp>
      <p:cxnSp>
        <p:nvCxnSpPr>
          <p:cNvPr id="339" name="Google Shape;339;p16"/>
          <p:cNvCxnSpPr/>
          <p:nvPr/>
        </p:nvCxnSpPr>
        <p:spPr>
          <a:xfrm>
            <a:off x="9480331" y="5123793"/>
            <a:ext cx="935420" cy="0"/>
          </a:xfrm>
          <a:prstGeom prst="straightConnector1">
            <a:avLst/>
          </a:prstGeom>
          <a:noFill/>
          <a:ln cap="sq" cmpd="sng" w="25400">
            <a:solidFill>
              <a:srgbClr val="262626"/>
            </a:solidFill>
            <a:prstDash val="solid"/>
            <a:bevel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7"/>
          <p:cNvSpPr/>
          <p:nvPr/>
        </p:nvSpPr>
        <p:spPr>
          <a:xfrm flipH="1">
            <a:off x="5791200" y="0"/>
            <a:ext cx="6400800" cy="6858000"/>
          </a:xfrm>
          <a:custGeom>
            <a:rect b="b" l="l" r="r" t="t"/>
            <a:pathLst>
              <a:path extrusionOk="0" h="5143500" w="4800600">
                <a:moveTo>
                  <a:pt x="0" y="0"/>
                </a:moveTo>
                <a:lnTo>
                  <a:pt x="2399668" y="0"/>
                </a:lnTo>
                <a:lnTo>
                  <a:pt x="4800600" y="5143500"/>
                </a:lnTo>
                <a:lnTo>
                  <a:pt x="2399668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rgbClr val="7030A0">
                  <a:alpha val="74901"/>
                </a:srgbClr>
              </a:gs>
              <a:gs pos="100000">
                <a:srgbClr val="00B0F0"/>
              </a:gs>
            </a:gsLst>
            <a:lin ang="8100000" scaled="0"/>
          </a:gra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5" name="Google Shape;345;p17"/>
          <p:cNvSpPr txBox="1"/>
          <p:nvPr>
            <p:ph type="title"/>
          </p:nvPr>
        </p:nvSpPr>
        <p:spPr>
          <a:xfrm>
            <a:off x="450457" y="71204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4000"/>
              <a:t>3. Η δύναμη της προσέγγισης του περαστικού</a:t>
            </a:r>
            <a:endParaRPr b="1" sz="4000">
              <a:solidFill>
                <a:srgbClr val="6789B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7"/>
          <p:cNvSpPr txBox="1"/>
          <p:nvPr>
            <p:ph idx="1" type="body"/>
          </p:nvPr>
        </p:nvSpPr>
        <p:spPr>
          <a:xfrm>
            <a:off x="472440" y="1313833"/>
            <a:ext cx="10635271" cy="4424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000"/>
              <a:t>Μια προσέγγιση για την πρόληψη της σεξουαλικής βίας. Είναι η πράξη της παρέμβασης όταν παρακολουθείτε βίαια περιστατικά ή/και την αναγνώριση και αναφορά τέτοιων πράξεων.</a:t>
            </a:r>
            <a:endParaRPr sz="2000"/>
          </a:p>
        </p:txBody>
      </p:sp>
      <p:sp>
        <p:nvSpPr>
          <p:cNvPr id="347" name="Google Shape;34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8" name="Google Shape;348;p17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9" name="Google Shape;349;p17"/>
          <p:cNvGrpSpPr/>
          <p:nvPr/>
        </p:nvGrpSpPr>
        <p:grpSpPr>
          <a:xfrm>
            <a:off x="472440" y="2452313"/>
            <a:ext cx="10380438" cy="3791496"/>
            <a:chOff x="0" y="0"/>
            <a:chExt cx="10380438" cy="3791496"/>
          </a:xfrm>
        </p:grpSpPr>
        <p:sp>
          <p:nvSpPr>
            <p:cNvPr id="350" name="Google Shape;350;p17"/>
            <p:cNvSpPr/>
            <p:nvPr/>
          </p:nvSpPr>
          <p:spPr>
            <a:xfrm>
              <a:off x="0" y="0"/>
              <a:ext cx="8823373" cy="1137449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7"/>
            <p:cNvSpPr txBox="1"/>
            <p:nvPr/>
          </p:nvSpPr>
          <p:spPr>
            <a:xfrm>
              <a:off x="33315" y="33315"/>
              <a:ext cx="7595976" cy="10708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 Ενθαρρύνει την κοινότητα να λάβει υπόψη της τη σεξουαλική βία ως πρόβλημα και να μιλήσει όταν βλέπει δυνητικά επικίνδυνες καταστάσεις ή σεξιστική γλώσσα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778532" y="1327023"/>
              <a:ext cx="8823373" cy="1137449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7"/>
            <p:cNvSpPr txBox="1"/>
            <p:nvPr/>
          </p:nvSpPr>
          <p:spPr>
            <a:xfrm>
              <a:off x="811845" y="1360338"/>
              <a:ext cx="8623707" cy="10708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 Μειώνει την ενοχοποίηση των θυμάτων, περιλαμβάνει τους πάντες (εμπλέκει τους άνδρες σε ένα κοινοτικό ζήτημα, όχι σε ένα γυναικείο ζήτημα)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7"/>
            <p:cNvSpPr/>
            <p:nvPr/>
          </p:nvSpPr>
          <p:spPr>
            <a:xfrm>
              <a:off x="1557065" y="2654047"/>
              <a:ext cx="8823373" cy="1137449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7"/>
            <p:cNvSpPr txBox="1"/>
            <p:nvPr/>
          </p:nvSpPr>
          <p:spPr>
            <a:xfrm>
              <a:off x="1590380" y="2687362"/>
              <a:ext cx="7238868" cy="10708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3. Δίνει στην κοινότητα την ευκαιρία να προωθήσει την κοινωνική αλλαγή.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7"/>
            <p:cNvSpPr/>
            <p:nvPr/>
          </p:nvSpPr>
          <p:spPr>
            <a:xfrm>
              <a:off x="8084031" y="862565"/>
              <a:ext cx="739341" cy="739341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7"/>
            <p:cNvSpPr txBox="1"/>
            <p:nvPr/>
          </p:nvSpPr>
          <p:spPr>
            <a:xfrm>
              <a:off x="8250383" y="862565"/>
              <a:ext cx="406637" cy="5563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t/>
              </a:r>
              <a:endPara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7"/>
            <p:cNvSpPr/>
            <p:nvPr/>
          </p:nvSpPr>
          <p:spPr>
            <a:xfrm>
              <a:off x="8862564" y="2182006"/>
              <a:ext cx="739341" cy="739341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CCD3EA">
                <a:alpha val="89019"/>
              </a:srgbClr>
            </a:solidFill>
            <a:ln cap="flat" cmpd="sng" w="12700">
              <a:solidFill>
                <a:srgbClr val="CCD3EA">
                  <a:alpha val="89019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7"/>
            <p:cNvSpPr txBox="1"/>
            <p:nvPr/>
          </p:nvSpPr>
          <p:spPr>
            <a:xfrm>
              <a:off x="9028916" y="2182006"/>
              <a:ext cx="406637" cy="5563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t/>
              </a:r>
              <a:endPara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8"/>
          <p:cNvSpPr/>
          <p:nvPr/>
        </p:nvSpPr>
        <p:spPr>
          <a:xfrm flipH="1">
            <a:off x="5791200" y="0"/>
            <a:ext cx="6400800" cy="6858000"/>
          </a:xfrm>
          <a:custGeom>
            <a:rect b="b" l="l" r="r" t="t"/>
            <a:pathLst>
              <a:path extrusionOk="0" h="5143500" w="4800600">
                <a:moveTo>
                  <a:pt x="0" y="0"/>
                </a:moveTo>
                <a:lnTo>
                  <a:pt x="2399668" y="0"/>
                </a:lnTo>
                <a:lnTo>
                  <a:pt x="4800600" y="5143500"/>
                </a:lnTo>
                <a:lnTo>
                  <a:pt x="2399668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rgbClr val="7030A0">
                  <a:alpha val="74901"/>
                </a:srgbClr>
              </a:gs>
              <a:gs pos="100000">
                <a:srgbClr val="00B0F0"/>
              </a:gs>
            </a:gsLst>
            <a:lin ang="8100000" scaled="0"/>
          </a:gra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5" name="Google Shape;365;p18"/>
          <p:cNvSpPr txBox="1"/>
          <p:nvPr>
            <p:ph type="title"/>
          </p:nvPr>
        </p:nvSpPr>
        <p:spPr>
          <a:xfrm>
            <a:off x="838200" y="4696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4000"/>
              <a:t>Πώς να γίνετε ενεργός θεατής: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GB" sz="2400"/>
              <a:t>Ενεργήστε για οποιαδήποτε ανάρμοστη ή απειλητική συμπεριφορά. Εάν αισθάνεστε άβολα να το κάνετε απευθείας, ζητήστε βοήθεια από μια αρχή ή ένα έμπιστο άτομο γύρω σας.</a:t>
            </a:r>
            <a:endParaRPr sz="2400"/>
          </a:p>
          <a:p>
            <a:pPr indent="-889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 sz="2400"/>
              <a:t>Η παρέμβαση των παρευρισκομένων μπορεί να είναι ένας αποτελεσματικός τρόπος για να σταματήσετε τη σεξουαλική επίθεση πριν αυτή συμβεί. Διαδραματίζει βασικό ρόλο στην πρόληψη, την αποθάρρυνση και/ή την παρέμβαση όταν μια πράξη βίας έχει τη δυνατότητα να συμβεί.</a:t>
            </a:r>
            <a:endParaRPr sz="2400"/>
          </a:p>
        </p:txBody>
      </p:sp>
      <p:sp>
        <p:nvSpPr>
          <p:cNvPr id="367" name="Google Shape;36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9"/>
          <p:cNvSpPr txBox="1"/>
          <p:nvPr>
            <p:ph type="title"/>
          </p:nvPr>
        </p:nvSpPr>
        <p:spPr>
          <a:xfrm>
            <a:off x="607784" y="1263839"/>
            <a:ext cx="10515600" cy="727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br>
              <a:rPr lang="en-GB" sz="2800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GB" sz="2800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 ABC approach</a:t>
            </a:r>
            <a:br>
              <a:rPr b="1" lang="en-GB" sz="2800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lang="en-GB" sz="2800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2800" u="sng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9"/>
          <p:cNvSpPr txBox="1"/>
          <p:nvPr>
            <p:ph idx="1" type="body"/>
          </p:nvPr>
        </p:nvSpPr>
        <p:spPr>
          <a:xfrm>
            <a:off x="607783" y="1263839"/>
            <a:ext cx="10746017" cy="523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GB" sz="2000"/>
              <a:t>Η προσέγγιση ABC θα πρέπει να εφαρμόζεται πριν ληφθεί η απόφαση να παρέμβετε σε ένα περιστατικό που συμβαίνει - Αυτή είναι μια προσέγγιση που ισχύει κυρίως για τους εργαζόμενους.</a:t>
            </a:r>
            <a:endParaRPr sz="2000"/>
          </a:p>
        </p:txBody>
      </p:sp>
      <p:sp>
        <p:nvSpPr>
          <p:cNvPr id="374" name="Google Shape;37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5" name="Google Shape;375;p19"/>
          <p:cNvSpPr txBox="1"/>
          <p:nvPr/>
        </p:nvSpPr>
        <p:spPr>
          <a:xfrm>
            <a:off x="571498" y="41510"/>
            <a:ext cx="10782302" cy="1754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Συνιστώμενες στρατηγικές για την επιτυχή εφαρμογή της προσέγγισης των παρευρισκομένων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6" name="Google Shape;376;p19"/>
          <p:cNvGrpSpPr/>
          <p:nvPr/>
        </p:nvGrpSpPr>
        <p:grpSpPr>
          <a:xfrm>
            <a:off x="722989" y="2587240"/>
            <a:ext cx="10750551" cy="4187075"/>
            <a:chOff x="1" y="3715"/>
            <a:chExt cx="10285184" cy="3638072"/>
          </a:xfrm>
        </p:grpSpPr>
        <p:sp>
          <p:nvSpPr>
            <p:cNvPr id="377" name="Google Shape;377;p19"/>
            <p:cNvSpPr/>
            <p:nvPr/>
          </p:nvSpPr>
          <p:spPr>
            <a:xfrm rot="5400000">
              <a:off x="-201658" y="205374"/>
              <a:ext cx="1344389" cy="941072"/>
            </a:xfrm>
            <a:prstGeom prst="chevron">
              <a:avLst>
                <a:gd fmla="val 50000" name="adj"/>
              </a:avLst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9"/>
            <p:cNvSpPr txBox="1"/>
            <p:nvPr/>
          </p:nvSpPr>
          <p:spPr>
            <a:xfrm>
              <a:off x="1" y="547933"/>
              <a:ext cx="941072" cy="4033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Αξιολογήστε την ασφάλεια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19"/>
            <p:cNvSpPr/>
            <p:nvPr/>
          </p:nvSpPr>
          <p:spPr>
            <a:xfrm rot="5400000">
              <a:off x="5175972" y="-4231183"/>
              <a:ext cx="874312" cy="9344112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019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9"/>
            <p:cNvSpPr txBox="1"/>
            <p:nvPr/>
          </p:nvSpPr>
          <p:spPr>
            <a:xfrm>
              <a:off x="941072" y="46397"/>
              <a:ext cx="9301432" cy="9123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35125" spcFirstLastPara="1" rIns="12050" wrap="square" tIns="1205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en-GB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Αν δείτε κάποιον να έχει πρόβλημα, αναρωτηθείτε αν μπορείτε να βοηθήσετε με οποιονδήποτε τρόπο με ασφάλεια. Είναι σημαντικό να θυμάστε ότι η προσωπική σας ασφάλεια είναι προτεραιότητα - μην βάζετε ποτέ τον εαυτό σας σε κίνδυνο.</a:t>
              </a:r>
              <a:endPara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19"/>
            <p:cNvSpPr/>
            <p:nvPr/>
          </p:nvSpPr>
          <p:spPr>
            <a:xfrm rot="5400000">
              <a:off x="-201658" y="1352216"/>
              <a:ext cx="1344389" cy="941072"/>
            </a:xfrm>
            <a:prstGeom prst="chevron">
              <a:avLst>
                <a:gd fmla="val 50000" name="adj"/>
              </a:avLst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9"/>
            <p:cNvSpPr txBox="1"/>
            <p:nvPr/>
          </p:nvSpPr>
          <p:spPr>
            <a:xfrm>
              <a:off x="1" y="1621093"/>
              <a:ext cx="941072" cy="4033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Να είστε σε ομάδα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19"/>
            <p:cNvSpPr/>
            <p:nvPr/>
          </p:nvSpPr>
          <p:spPr>
            <a:xfrm rot="5400000">
              <a:off x="5176202" y="-3084571"/>
              <a:ext cx="873853" cy="9344112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019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9"/>
            <p:cNvSpPr txBox="1"/>
            <p:nvPr/>
          </p:nvSpPr>
          <p:spPr>
            <a:xfrm>
              <a:off x="941073" y="1193216"/>
              <a:ext cx="9301454" cy="7885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35125" spcFirstLastPara="1" rIns="12050" wrap="square" tIns="1205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en-GB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Είναι ασφαλέστερο να επικαλέσετε συμπεριφορά ή να παρέμβετε ενώ βρίσκεστε σε ομάδα. Εάν αυτό δεν αποτελεί επιλογή, αναφέρετέ το σε άλλους που μπορούν να ενεργήσουν.</a:t>
              </a:r>
              <a:endPara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9"/>
            <p:cNvSpPr/>
            <p:nvPr/>
          </p:nvSpPr>
          <p:spPr>
            <a:xfrm rot="5400000">
              <a:off x="-201658" y="2499057"/>
              <a:ext cx="1344389" cy="941072"/>
            </a:xfrm>
            <a:prstGeom prst="chevron">
              <a:avLst>
                <a:gd fmla="val 50000" name="adj"/>
              </a:avLst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9"/>
            <p:cNvSpPr txBox="1"/>
            <p:nvPr/>
          </p:nvSpPr>
          <p:spPr>
            <a:xfrm>
              <a:off x="1" y="2798498"/>
              <a:ext cx="941072" cy="4033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Φροντίστε το θύμα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9"/>
            <p:cNvSpPr/>
            <p:nvPr/>
          </p:nvSpPr>
          <p:spPr>
            <a:xfrm rot="5400000">
              <a:off x="5176202" y="-1937730"/>
              <a:ext cx="873853" cy="9344112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019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9"/>
            <p:cNvSpPr txBox="1"/>
            <p:nvPr/>
          </p:nvSpPr>
          <p:spPr>
            <a:xfrm>
              <a:off x="941073" y="2340057"/>
              <a:ext cx="9301454" cy="7885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35125" spcFirstLastPara="1" rIns="12050" wrap="square" tIns="1205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en-GB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Μιλήστε με το άτομο που πιστεύετε ότι μπορείτε να βοηθήσετε και να ρωτήσετε το αν είναι καλά.</a:t>
              </a:r>
              <a:endPara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0"/>
          <p:cNvSpPr/>
          <p:nvPr/>
        </p:nvSpPr>
        <p:spPr>
          <a:xfrm flipH="1">
            <a:off x="5791200" y="0"/>
            <a:ext cx="6400800" cy="6858000"/>
          </a:xfrm>
          <a:custGeom>
            <a:rect b="b" l="l" r="r" t="t"/>
            <a:pathLst>
              <a:path extrusionOk="0" h="5143500" w="4800600">
                <a:moveTo>
                  <a:pt x="0" y="0"/>
                </a:moveTo>
                <a:lnTo>
                  <a:pt x="2399668" y="0"/>
                </a:lnTo>
                <a:lnTo>
                  <a:pt x="4800600" y="5143500"/>
                </a:lnTo>
                <a:lnTo>
                  <a:pt x="2399668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rgbClr val="7030A0">
                  <a:alpha val="74901"/>
                </a:srgbClr>
              </a:gs>
              <a:gs pos="100000">
                <a:srgbClr val="00B0F0"/>
              </a:gs>
            </a:gsLst>
            <a:lin ang="8100000" scaled="0"/>
          </a:gra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5" name="Google Shape;395;p20"/>
          <p:cNvSpPr txBox="1"/>
          <p:nvPr>
            <p:ph type="title"/>
          </p:nvPr>
        </p:nvSpPr>
        <p:spPr>
          <a:xfrm>
            <a:off x="838200" y="6514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2800"/>
              <a:t>Πώς να επέμβετε με ασφάλεια με τη στρατηγική των 4 Ds Όταν πρόκειται να επέμβετε με ασφάλεια, θυμηθείτε τα τέσσερα Ds – άμεση, απόσπαση της προσοχής, ανάθεση, καθυστέρηση.</a:t>
            </a:r>
            <a:endParaRPr sz="1800"/>
          </a:p>
        </p:txBody>
      </p:sp>
      <p:sp>
        <p:nvSpPr>
          <p:cNvPr id="396" name="Google Shape;396;p20"/>
          <p:cNvSpPr txBox="1"/>
          <p:nvPr>
            <p:ph idx="1" type="body"/>
          </p:nvPr>
        </p:nvSpPr>
        <p:spPr>
          <a:xfrm>
            <a:off x="789200" y="2341924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889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b="1" sz="2200"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b="1" sz="2200"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b="1" sz="2200"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b="1" sz="2200"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b="1" sz="2200"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</p:txBody>
      </p:sp>
      <p:sp>
        <p:nvSpPr>
          <p:cNvPr id="397" name="Google Shape;39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398" name="Google Shape;398;p20"/>
          <p:cNvGrpSpPr/>
          <p:nvPr/>
        </p:nvGrpSpPr>
        <p:grpSpPr>
          <a:xfrm>
            <a:off x="615057" y="1976982"/>
            <a:ext cx="11072138" cy="4744494"/>
            <a:chOff x="1448229" y="3461"/>
            <a:chExt cx="6343931" cy="4407935"/>
          </a:xfrm>
        </p:grpSpPr>
        <p:sp>
          <p:nvSpPr>
            <p:cNvPr id="399" name="Google Shape;399;p20"/>
            <p:cNvSpPr/>
            <p:nvPr/>
          </p:nvSpPr>
          <p:spPr>
            <a:xfrm>
              <a:off x="1658665" y="3461"/>
              <a:ext cx="5796099" cy="2205749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0"/>
            <p:cNvSpPr txBox="1"/>
            <p:nvPr/>
          </p:nvSpPr>
          <p:spPr>
            <a:xfrm>
              <a:off x="1576082" y="155098"/>
              <a:ext cx="5796099" cy="22057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1848725" spcFirstLastPara="1" rIns="57150" wrap="square" tIns="5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Αμεση δράση (Direct Action)</a:t>
              </a:r>
              <a:br>
                <a:rPr b="0" i="0" lang="en-GB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en-GB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Επικαλέστε αρνητική συμπεριφορά μόλις εντοπιστεί, πείτε στο άτομο να σταματήσει ή/και ρωτήστε το θύμα αν είναι καλά. Κάντε το ως ομάδα αν μπορείτε και να είστε ευγενικοί. Μην επιδεινώνετε την κατάσταση - παραμείνετε ήρεμοι και αναφέρετε γιατί κάτι σας έχει προσβάλει. Μείνετε σε αυτό ακριβώς που έχει συμβεί και μην υπερβάλλετε.</a:t>
              </a:r>
              <a:br>
                <a:rPr b="0" i="0" lang="en-GB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20"/>
            <p:cNvSpPr/>
            <p:nvPr/>
          </p:nvSpPr>
          <p:spPr>
            <a:xfrm>
              <a:off x="1448229" y="287224"/>
              <a:ext cx="1248000" cy="14865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658666" y="2236271"/>
              <a:ext cx="5799096" cy="2175125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0"/>
            <p:cNvSpPr txBox="1"/>
            <p:nvPr/>
          </p:nvSpPr>
          <p:spPr>
            <a:xfrm>
              <a:off x="1604154" y="2261920"/>
              <a:ext cx="6188006" cy="21493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1848725" spcFirstLastPara="1" rIns="57150" wrap="square" tIns="5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Αποσπάστε την προσοχή (Distract)</a:t>
              </a:r>
              <a:br>
                <a:rPr b="0" i="0" lang="en-GB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en-GB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Διακόψτε τους. Ξεκινήστε μια συνομιλία με τον δράστη για να επιτρέψετε στον πιθανό στόχο του να απομακρυνθεί ή να παρέμβουν άλλοι. Μπορείτε να σκεφτείτε μια ιδέα για να βγάλετε το θύμα από την κατάσταση, όπως να του πείτε ότι πρέπει να δεχτεί μια κλήση ή να μιλήσετε μαζί του. Οποιαδήποτε δικαιολογία για να τους πάρει μακριά στην ασφάλεια. Εναλλακτικά, προσπαθήστε να αποσπάσετε την προσοχή ή να ανακατευθύνετε την κατάσταση.</a:t>
              </a:r>
              <a:endPara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719458" y="2585189"/>
              <a:ext cx="867037" cy="147715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>
            <p:ph type="title"/>
          </p:nvPr>
        </p:nvSpPr>
        <p:spPr>
          <a:xfrm>
            <a:off x="810491" y="5000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None/>
            </a:pPr>
            <a:r>
              <a:rPr b="1" lang="en-GB" sz="4000">
                <a:solidFill>
                  <a:srgbClr val="6789B9"/>
                </a:solidFill>
              </a:rPr>
              <a:t>Θεματικές ενότητες</a:t>
            </a:r>
            <a:endParaRPr/>
          </a:p>
        </p:txBody>
      </p:sp>
      <p:grpSp>
        <p:nvGrpSpPr>
          <p:cNvPr id="105" name="Google Shape;105;p3"/>
          <p:cNvGrpSpPr/>
          <p:nvPr/>
        </p:nvGrpSpPr>
        <p:grpSpPr>
          <a:xfrm>
            <a:off x="810491" y="1913242"/>
            <a:ext cx="10543309" cy="5576129"/>
            <a:chOff x="0" y="531"/>
            <a:chExt cx="10543309" cy="4350275"/>
          </a:xfrm>
        </p:grpSpPr>
        <p:cxnSp>
          <p:nvCxnSpPr>
            <p:cNvPr id="106" name="Google Shape;106;p3"/>
            <p:cNvCxnSpPr/>
            <p:nvPr/>
          </p:nvCxnSpPr>
          <p:spPr>
            <a:xfrm>
              <a:off x="0" y="531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7" name="Google Shape;107;p3"/>
            <p:cNvSpPr/>
            <p:nvPr/>
          </p:nvSpPr>
          <p:spPr>
            <a:xfrm>
              <a:off x="0" y="531"/>
              <a:ext cx="10515600" cy="87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 txBox="1"/>
            <p:nvPr/>
          </p:nvSpPr>
          <p:spPr>
            <a:xfrm>
              <a:off x="0" y="531"/>
              <a:ext cx="10515600" cy="87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 Πιθανές συνέπειες για τα επηρεαζόμενα άτομα (ψυχολογικές και σωματικές συνέπειες, συνέπειες στο χώρο εργασίας, ....)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9" name="Google Shape;109;p3"/>
            <p:cNvCxnSpPr/>
            <p:nvPr/>
          </p:nvCxnSpPr>
          <p:spPr>
            <a:xfrm>
              <a:off x="0" y="870586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0" name="Google Shape;110;p3"/>
            <p:cNvSpPr/>
            <p:nvPr/>
          </p:nvSpPr>
          <p:spPr>
            <a:xfrm>
              <a:off x="0" y="870586"/>
              <a:ext cx="10515600" cy="87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 txBox="1"/>
            <p:nvPr/>
          </p:nvSpPr>
          <p:spPr>
            <a:xfrm>
              <a:off x="0" y="870586"/>
              <a:ext cx="10515600" cy="87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 Πιθανές συνέπειες για την εταιρεία (οικονομικές συνέπειες, συνέπειες στη συνεργασία, συνέπειες για τους εμπλεκόμενους εργαζόμενους, συνέπειες σε εξωτερικές επιπτώσεις, διαρθρωτικές συνέπειες,...)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2" name="Google Shape;112;p3"/>
            <p:cNvCxnSpPr/>
            <p:nvPr/>
          </p:nvCxnSpPr>
          <p:spPr>
            <a:xfrm>
              <a:off x="0" y="1740641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3" name="Google Shape;113;p3"/>
            <p:cNvSpPr/>
            <p:nvPr/>
          </p:nvSpPr>
          <p:spPr>
            <a:xfrm>
              <a:off x="0" y="1740641"/>
              <a:ext cx="10515600" cy="87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27709" y="1995749"/>
              <a:ext cx="10515600" cy="87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3. Δύναμη της προσέγγισης του παρευρισκόμενου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5" name="Google Shape;115;p3"/>
            <p:cNvCxnSpPr/>
            <p:nvPr/>
          </p:nvCxnSpPr>
          <p:spPr>
            <a:xfrm>
              <a:off x="0" y="2610696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6" name="Google Shape;116;p3"/>
            <p:cNvSpPr/>
            <p:nvPr/>
          </p:nvSpPr>
          <p:spPr>
            <a:xfrm>
              <a:off x="0" y="2610696"/>
              <a:ext cx="10515600" cy="87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"/>
            <p:cNvSpPr txBox="1"/>
            <p:nvPr/>
          </p:nvSpPr>
          <p:spPr>
            <a:xfrm>
              <a:off x="0" y="2610696"/>
              <a:ext cx="10515600" cy="87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8" name="Google Shape;118;p3"/>
            <p:cNvCxnSpPr/>
            <p:nvPr/>
          </p:nvCxnSpPr>
          <p:spPr>
            <a:xfrm>
              <a:off x="0" y="3480751"/>
              <a:ext cx="10515600" cy="0"/>
            </a:xfrm>
            <a:prstGeom prst="straightConnector1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9" name="Google Shape;119;p3"/>
            <p:cNvSpPr/>
            <p:nvPr/>
          </p:nvSpPr>
          <p:spPr>
            <a:xfrm>
              <a:off x="0" y="3480751"/>
              <a:ext cx="10515600" cy="87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 txBox="1"/>
            <p:nvPr/>
          </p:nvSpPr>
          <p:spPr>
            <a:xfrm>
              <a:off x="0" y="3480751"/>
              <a:ext cx="10515600" cy="87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121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2" name="Google Shape;12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038" y="6398359"/>
            <a:ext cx="2743438" cy="32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1"/>
          <p:cNvSpPr/>
          <p:nvPr/>
        </p:nvSpPr>
        <p:spPr>
          <a:xfrm flipH="1">
            <a:off x="5795201" y="0"/>
            <a:ext cx="6396800" cy="6853714"/>
          </a:xfrm>
          <a:custGeom>
            <a:rect b="b" l="l" r="r" t="t"/>
            <a:pathLst>
              <a:path extrusionOk="0" h="5143500" w="4800600">
                <a:moveTo>
                  <a:pt x="0" y="0"/>
                </a:moveTo>
                <a:lnTo>
                  <a:pt x="2399668" y="0"/>
                </a:lnTo>
                <a:lnTo>
                  <a:pt x="4800600" y="5143500"/>
                </a:lnTo>
                <a:lnTo>
                  <a:pt x="2399668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rgbClr val="7030A0">
                  <a:alpha val="74901"/>
                </a:srgbClr>
              </a:gs>
              <a:gs pos="100000">
                <a:srgbClr val="00B0F0"/>
              </a:gs>
            </a:gsLst>
            <a:lin ang="8100000" scaled="0"/>
          </a:gra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0" name="Google Shape;41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411" name="Google Shape;411;p21"/>
          <p:cNvGrpSpPr/>
          <p:nvPr/>
        </p:nvGrpSpPr>
        <p:grpSpPr>
          <a:xfrm>
            <a:off x="751827" y="629223"/>
            <a:ext cx="6397347" cy="2000536"/>
            <a:chOff x="533166" y="115573"/>
            <a:chExt cx="6397347" cy="2000536"/>
          </a:xfrm>
        </p:grpSpPr>
        <p:sp>
          <p:nvSpPr>
            <p:cNvPr id="412" name="Google Shape;412;p21"/>
            <p:cNvSpPr/>
            <p:nvPr/>
          </p:nvSpPr>
          <p:spPr>
            <a:xfrm>
              <a:off x="533166" y="115573"/>
              <a:ext cx="6397347" cy="2000536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1"/>
            <p:cNvSpPr txBox="1"/>
            <p:nvPr/>
          </p:nvSpPr>
          <p:spPr>
            <a:xfrm>
              <a:off x="533166" y="115573"/>
              <a:ext cx="6397347" cy="20005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1651600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Εκπρόσωπος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Εάν ντρέπεστε ή ντρέπεστε να μιλήσετε ή δεν αισθάνεστε ασφαλείς να το κάνετε, ζητήστε από κάποιον άλλο να παρέμβει.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4" name="Google Shape;414;p21"/>
          <p:cNvSpPr/>
          <p:nvPr/>
        </p:nvSpPr>
        <p:spPr>
          <a:xfrm>
            <a:off x="1064074" y="795620"/>
            <a:ext cx="1143600" cy="1667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5" name="Google Shape;415;p21"/>
          <p:cNvGrpSpPr/>
          <p:nvPr/>
        </p:nvGrpSpPr>
        <p:grpSpPr>
          <a:xfrm>
            <a:off x="751843" y="2836041"/>
            <a:ext cx="6583677" cy="3053129"/>
            <a:chOff x="412297" y="3033440"/>
            <a:chExt cx="6759777" cy="2000536"/>
          </a:xfrm>
        </p:grpSpPr>
        <p:sp>
          <p:nvSpPr>
            <p:cNvPr id="416" name="Google Shape;416;p21"/>
            <p:cNvSpPr/>
            <p:nvPr/>
          </p:nvSpPr>
          <p:spPr>
            <a:xfrm>
              <a:off x="412297" y="3033440"/>
              <a:ext cx="6671852" cy="2000536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1"/>
            <p:cNvSpPr txBox="1"/>
            <p:nvPr/>
          </p:nvSpPr>
          <p:spPr>
            <a:xfrm>
              <a:off x="412297" y="3033440"/>
              <a:ext cx="6759777" cy="20005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1651600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Καθυστέρηση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Εάν η κατάσταση είναι πολύ επικίνδυνη για να παρέμβετε (όπως υπάρχει η απειλή βίας ή είστε περισσότεροι) τότε απλώς φύγετε και περιμένετε να περάσει η κατάσταση. Ρωτήστε το θύμα αργότερα εάν είναι καλά ή αναφέρετέ το όταν είναι ασφαλές να το κάνει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18" name="Google Shape;41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4074" y="3308511"/>
            <a:ext cx="1027641" cy="1027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22"/>
          <p:cNvSpPr/>
          <p:nvPr/>
        </p:nvSpPr>
        <p:spPr>
          <a:xfrm>
            <a:off x="0" y="0"/>
            <a:ext cx="12192000" cy="6857107"/>
          </a:xfrm>
          <a:custGeom>
            <a:rect b="b" l="l" r="r" t="t"/>
            <a:pathLst>
              <a:path extrusionOk="0" h="13716000" w="24387176">
                <a:moveTo>
                  <a:pt x="24387176" y="12222303"/>
                </a:moveTo>
                <a:lnTo>
                  <a:pt x="24387176" y="13716000"/>
                </a:lnTo>
                <a:lnTo>
                  <a:pt x="22463084" y="13716000"/>
                </a:lnTo>
                <a:lnTo>
                  <a:pt x="22749486" y="13551323"/>
                </a:lnTo>
                <a:cubicBezTo>
                  <a:pt x="23287360" y="13224502"/>
                  <a:pt x="23782716" y="12834673"/>
                  <a:pt x="24225308" y="12392081"/>
                </a:cubicBezTo>
                <a:close/>
                <a:moveTo>
                  <a:pt x="18691226" y="4166373"/>
                </a:moveTo>
                <a:cubicBezTo>
                  <a:pt x="17204682" y="4166373"/>
                  <a:pt x="15999598" y="5371457"/>
                  <a:pt x="15999598" y="6858001"/>
                </a:cubicBezTo>
                <a:cubicBezTo>
                  <a:pt x="15999598" y="8344545"/>
                  <a:pt x="17204682" y="9549628"/>
                  <a:pt x="18691226" y="9549628"/>
                </a:cubicBezTo>
                <a:cubicBezTo>
                  <a:pt x="20177772" y="9549628"/>
                  <a:pt x="21382854" y="8344545"/>
                  <a:pt x="21382854" y="6858001"/>
                </a:cubicBezTo>
                <a:cubicBezTo>
                  <a:pt x="21382854" y="5371457"/>
                  <a:pt x="20177772" y="4166373"/>
                  <a:pt x="18691226" y="4166373"/>
                </a:cubicBezTo>
                <a:close/>
                <a:moveTo>
                  <a:pt x="18691224" y="3693179"/>
                </a:moveTo>
                <a:cubicBezTo>
                  <a:pt x="20439104" y="3693179"/>
                  <a:pt x="21856046" y="5110118"/>
                  <a:pt x="21856046" y="6858000"/>
                </a:cubicBezTo>
                <a:cubicBezTo>
                  <a:pt x="21856046" y="8605880"/>
                  <a:pt x="20439104" y="10022819"/>
                  <a:pt x="18691224" y="10022819"/>
                </a:cubicBezTo>
                <a:cubicBezTo>
                  <a:pt x="16943342" y="10022819"/>
                  <a:pt x="15526404" y="8605880"/>
                  <a:pt x="15526404" y="6858000"/>
                </a:cubicBezTo>
                <a:cubicBezTo>
                  <a:pt x="15526404" y="5110118"/>
                  <a:pt x="16943342" y="3693179"/>
                  <a:pt x="18691224" y="3693179"/>
                </a:cubicBezTo>
                <a:close/>
                <a:moveTo>
                  <a:pt x="18691224" y="2366053"/>
                </a:moveTo>
                <a:cubicBezTo>
                  <a:pt x="16210392" y="2366053"/>
                  <a:pt x="14199278" y="4377166"/>
                  <a:pt x="14199278" y="6858000"/>
                </a:cubicBezTo>
                <a:cubicBezTo>
                  <a:pt x="14199278" y="9338833"/>
                  <a:pt x="16210392" y="11349947"/>
                  <a:pt x="18691224" y="11349947"/>
                </a:cubicBezTo>
                <a:cubicBezTo>
                  <a:pt x="21172058" y="11349947"/>
                  <a:pt x="23183172" y="9338833"/>
                  <a:pt x="23183172" y="6858000"/>
                </a:cubicBezTo>
                <a:cubicBezTo>
                  <a:pt x="23183172" y="4377166"/>
                  <a:pt x="21172058" y="2366053"/>
                  <a:pt x="18691224" y="2366053"/>
                </a:cubicBezTo>
                <a:close/>
                <a:moveTo>
                  <a:pt x="18691224" y="1894045"/>
                </a:moveTo>
                <a:cubicBezTo>
                  <a:pt x="21432744" y="1894045"/>
                  <a:pt x="23655184" y="4116483"/>
                  <a:pt x="23655184" y="6858000"/>
                </a:cubicBezTo>
                <a:cubicBezTo>
                  <a:pt x="23655184" y="9599516"/>
                  <a:pt x="21432744" y="11821956"/>
                  <a:pt x="18691224" y="11821956"/>
                </a:cubicBezTo>
                <a:cubicBezTo>
                  <a:pt x="15949708" y="11821956"/>
                  <a:pt x="13727269" y="9599516"/>
                  <a:pt x="13727269" y="6858000"/>
                </a:cubicBezTo>
                <a:cubicBezTo>
                  <a:pt x="13727269" y="4116483"/>
                  <a:pt x="15949708" y="1894045"/>
                  <a:pt x="18691224" y="1894045"/>
                </a:cubicBezTo>
                <a:close/>
                <a:moveTo>
                  <a:pt x="22463084" y="0"/>
                </a:moveTo>
                <a:lnTo>
                  <a:pt x="24387176" y="0"/>
                </a:lnTo>
                <a:lnTo>
                  <a:pt x="24387176" y="1493697"/>
                </a:lnTo>
                <a:lnTo>
                  <a:pt x="24225308" y="1323919"/>
                </a:lnTo>
                <a:cubicBezTo>
                  <a:pt x="23782716" y="881327"/>
                  <a:pt x="23287360" y="491498"/>
                  <a:pt x="22749486" y="164678"/>
                </a:cubicBezTo>
                <a:close/>
                <a:moveTo>
                  <a:pt x="0" y="0"/>
                </a:moveTo>
                <a:lnTo>
                  <a:pt x="14919367" y="0"/>
                </a:lnTo>
                <a:lnTo>
                  <a:pt x="14632965" y="164678"/>
                </a:lnTo>
                <a:cubicBezTo>
                  <a:pt x="12373892" y="1537324"/>
                  <a:pt x="10864851" y="4021434"/>
                  <a:pt x="10864851" y="6858000"/>
                </a:cubicBezTo>
                <a:cubicBezTo>
                  <a:pt x="10864851" y="9694566"/>
                  <a:pt x="12373892" y="12178677"/>
                  <a:pt x="14632965" y="13551323"/>
                </a:cubicBezTo>
                <a:lnTo>
                  <a:pt x="14919367" y="13716000"/>
                </a:lnTo>
                <a:lnTo>
                  <a:pt x="0" y="13716000"/>
                </a:lnTo>
                <a:close/>
              </a:path>
            </a:pathLst>
          </a:custGeom>
          <a:gradFill>
            <a:gsLst>
              <a:gs pos="0">
                <a:srgbClr val="7030A0">
                  <a:alpha val="94901"/>
                </a:srgbClr>
              </a:gs>
              <a:gs pos="100000">
                <a:srgbClr val="00B0F0">
                  <a:alpha val="89019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6" name="Google Shape;426;p22"/>
          <p:cNvSpPr txBox="1"/>
          <p:nvPr/>
        </p:nvSpPr>
        <p:spPr>
          <a:xfrm>
            <a:off x="1049311" y="1027906"/>
            <a:ext cx="33428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22"/>
          <p:cNvSpPr txBox="1"/>
          <p:nvPr>
            <p:ph type="title"/>
          </p:nvPr>
        </p:nvSpPr>
        <p:spPr>
          <a:xfrm>
            <a:off x="298553" y="19923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b="1" lang="en-GB" sz="3200" u="sng">
                <a:solidFill>
                  <a:schemeClr val="lt1"/>
                </a:solidFill>
              </a:rPr>
              <a:t>Ομαδική δραστηριότητα (30 λεπτά)</a:t>
            </a:r>
            <a:endParaRPr b="1" sz="3200" u="sng">
              <a:solidFill>
                <a:schemeClr val="lt1"/>
              </a:solidFill>
            </a:endParaRPr>
          </a:p>
        </p:txBody>
      </p:sp>
      <p:sp>
        <p:nvSpPr>
          <p:cNvPr id="428" name="Google Shape;428;p22"/>
          <p:cNvSpPr txBox="1"/>
          <p:nvPr>
            <p:ph idx="1" type="body"/>
          </p:nvPr>
        </p:nvSpPr>
        <p:spPr>
          <a:xfrm>
            <a:off x="298553" y="1027906"/>
            <a:ext cx="5532704" cy="44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u="sng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GB" sz="2400">
                <a:solidFill>
                  <a:schemeClr val="lt1"/>
                </a:solidFill>
              </a:rPr>
              <a:t>Για 30 λεπτά παίξτε το παιχνίδι καρτών Weed Out (Οδηγίες θα παρέχονται στην τάξη)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3"/>
          <p:cNvSpPr txBox="1"/>
          <p:nvPr>
            <p:ph type="title"/>
          </p:nvPr>
        </p:nvSpPr>
        <p:spPr>
          <a:xfrm>
            <a:off x="838200" y="6387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3200"/>
              <a:buNone/>
            </a:pPr>
            <a:r>
              <a:rPr lang="en-GB" sz="4000">
                <a:solidFill>
                  <a:srgbClr val="6789B9"/>
                </a:solidFill>
              </a:rPr>
              <a:t>Αναφορές και περαιτέρω σύνδεσμοι</a:t>
            </a:r>
            <a:endParaRPr sz="4000"/>
          </a:p>
        </p:txBody>
      </p:sp>
      <p:sp>
        <p:nvSpPr>
          <p:cNvPr id="434" name="Google Shape;434;p23"/>
          <p:cNvSpPr txBox="1"/>
          <p:nvPr>
            <p:ph idx="1" type="body"/>
          </p:nvPr>
        </p:nvSpPr>
        <p:spPr>
          <a:xfrm>
            <a:off x="832253" y="157525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A Bystander Intervention Training - </a:t>
            </a:r>
            <a:r>
              <a:rPr lang="en-GB" sz="2000" u="sng">
                <a:solidFill>
                  <a:schemeClr val="hlink"/>
                </a:solidFill>
                <a:hlinkClick r:id="rId3"/>
              </a:rPr>
              <a:t>https://righttobe.org/guides/bystander-intervention-training/</a:t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A guide to the Bystander Approach and further reading - </a:t>
            </a:r>
            <a:r>
              <a:rPr lang="en-GB" sz="2000" u="sng">
                <a:solidFill>
                  <a:schemeClr val="hlink"/>
                </a:solidFill>
                <a:hlinkClick r:id="rId4"/>
              </a:rPr>
              <a:t>https://drexel.edu/~/media/Files/oed/PDF/soc_bystander_intervention_guide_web_final.ashx;_z=z?la=en</a:t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American Academy of Experts in Traumatic Stress 2020 - </a:t>
            </a:r>
            <a:r>
              <a:rPr lang="en-GB" sz="2000" u="sng">
                <a:solidFill>
                  <a:schemeClr val="hlink"/>
                </a:solidFill>
                <a:hlinkClick r:id="rId5"/>
              </a:rPr>
              <a:t>https://www.aaets.org/traumatic-stress-library/workplace-violence</a:t>
            </a:r>
            <a:r>
              <a:rPr lang="en-GB" sz="2000"/>
              <a:t>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Andoh, A. K. (2001) sexual harassment in the workplace: The Ghanaian experience, Centre for Social Policy Studies (CSPS), University of Ghana, Legon, No. 9 ISSN 0855-3726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Bureau of Labour Statistics (2012). Census of Fatal Occupational Injuries Summary. Retrieved on April 3, 2014 from http://www.bls.gov/iif/ osh_wpvs.htm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Bystander Approaches - </a:t>
            </a:r>
            <a:r>
              <a:rPr lang="en-GB" sz="2000" u="sng">
                <a:solidFill>
                  <a:schemeClr val="hlink"/>
                </a:solidFill>
                <a:hlinkClick r:id="rId6"/>
              </a:rPr>
              <a:t>https://aifs.gov.au/sites/default/files/publication-documents/acssa-issues17_1.pdf</a:t>
            </a:r>
            <a:endParaRPr sz="2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u="sng">
                <a:solidFill>
                  <a:schemeClr val="hlink"/>
                </a:solidFill>
                <a:hlinkClick r:id="rId7"/>
              </a:rPr>
              <a:t>https://core.ac.uk/download/pdf/234669966.pdf</a:t>
            </a:r>
            <a:r>
              <a:rPr lang="en-GB" sz="2000"/>
              <a:t> 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435" name="Google Shape;435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36" name="Google Shape;436;p23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4"/>
          <p:cNvSpPr txBox="1"/>
          <p:nvPr>
            <p:ph idx="1" type="body"/>
          </p:nvPr>
        </p:nvSpPr>
        <p:spPr>
          <a:xfrm>
            <a:off x="838200" y="692331"/>
            <a:ext cx="10515600" cy="5484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1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442" name="Google Shape;442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3" name="Google Shape;443;p24"/>
          <p:cNvSpPr/>
          <p:nvPr/>
        </p:nvSpPr>
        <p:spPr>
          <a:xfrm>
            <a:off x="584615" y="512944"/>
            <a:ext cx="11197653" cy="5637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GB" sz="2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https://core.ac.uk/download/pdf/234669966.pdf</a:t>
            </a: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GB" sz="2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https://www.breakingthesilence.cam.ac.uk/prevention-support/be-active-bystander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GB" sz="2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https://www.medicaldaily.com/physical-effects-workplace-aggression-toll-bullying-takes-your-mind-and-body-247018</a:t>
            </a: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GB" sz="2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https://www.ncbi.nlm.nih.gov/pmc/articles/PMC7215457/#:~:text=WPV%20may%20cause%20not%20only,shame%20%5B2%2C8%5D</a:t>
            </a:r>
            <a:endParaRPr b="0" i="0" sz="2000" u="sng" cap="none" strike="noStrike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  <a:hlinkClick r:id="rId7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2000"/>
              <a:buFont typeface="Arial"/>
              <a:buChar char="•"/>
            </a:pPr>
            <a:r>
              <a:rPr b="0" i="0" lang="en-GB" sz="2000" u="sng" cap="none" strike="noStrike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https://www.ncbi.nlm.nih.gov/pmc/articles/PMC7215457/#:~:text=WPV%20may%20cause%20not%20only,shame%20%5B2%2C8%5D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563C1"/>
              </a:buClr>
              <a:buSzPts val="2000"/>
              <a:buFont typeface="Arial"/>
              <a:buChar char="•"/>
            </a:pPr>
            <a:r>
              <a:rPr b="0" i="0" lang="en-GB" sz="2000" u="sng" cap="none" strike="noStrike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https://www.researchgate.net/publication/313425432_The_Bystander_Approach_to_Sexual_Assault_Risk_Reduction_Effects_on_Risk_Recognition_Perceived_Self-Efficacy_and_Protective_Behavior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Marit Vartia-Väänänen, M. (2009). Organisational and individual consequences of workplace violence and harassment. Retrieved on March 7, 2014 from </a:t>
            </a:r>
            <a:r>
              <a:rPr b="0" i="0" lang="en-GB" sz="2000" u="sng" cap="none" strike="noStrike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https://osha.europa.eu/en/seminars/seminar-on- violenceand-harassment-at-work/speech- venues/day-1/spspeech.2010-12-14.2867785670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5"/>
          <p:cNvSpPr txBox="1"/>
          <p:nvPr>
            <p:ph type="title"/>
          </p:nvPr>
        </p:nvSpPr>
        <p:spPr>
          <a:xfrm>
            <a:off x="359517" y="2766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None/>
            </a:pPr>
            <a:r>
              <a:rPr b="1" lang="en-GB" sz="4000">
                <a:solidFill>
                  <a:srgbClr val="6789B9"/>
                </a:solidFill>
              </a:rPr>
              <a:t>Συνεργάτες του έργου</a:t>
            </a:r>
            <a:endParaRPr b="1" sz="4000">
              <a:solidFill>
                <a:srgbClr val="6789B9"/>
              </a:solidFill>
            </a:endParaRPr>
          </a:p>
        </p:txBody>
      </p:sp>
      <p:sp>
        <p:nvSpPr>
          <p:cNvPr id="449" name="Google Shape;44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0" name="Google Shape;450;p25"/>
          <p:cNvSpPr txBox="1"/>
          <p:nvPr/>
        </p:nvSpPr>
        <p:spPr>
          <a:xfrm>
            <a:off x="359517" y="6400412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1" name="Google Shape;45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626" y="1168801"/>
            <a:ext cx="3287809" cy="705343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25"/>
          <p:cNvSpPr txBox="1"/>
          <p:nvPr/>
        </p:nvSpPr>
        <p:spPr>
          <a:xfrm>
            <a:off x="317929" y="2041725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Czech University of Life Sciences Prague</a:t>
            </a:r>
            <a:b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Czech Republic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3" name="Google Shape;453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65518" y="4289441"/>
            <a:ext cx="1260963" cy="117380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25"/>
          <p:cNvSpPr txBox="1"/>
          <p:nvPr/>
        </p:nvSpPr>
        <p:spPr>
          <a:xfrm>
            <a:off x="4354142" y="5643701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Pancyprian Association of Hotel Managers</a:t>
            </a:r>
            <a:b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Cyprus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5" name="Google Shape;455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630503" y="4572529"/>
            <a:ext cx="1892143" cy="1071172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25"/>
          <p:cNvSpPr txBox="1"/>
          <p:nvPr/>
        </p:nvSpPr>
        <p:spPr>
          <a:xfrm>
            <a:off x="8669433" y="5643701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Beneke &amp; Prinzhorn GmbH</a:t>
            </a:r>
            <a:b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Germany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7" name="Google Shape;457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726027" y="2861570"/>
            <a:ext cx="2812367" cy="911671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25"/>
          <p:cNvSpPr txBox="1"/>
          <p:nvPr/>
        </p:nvSpPr>
        <p:spPr>
          <a:xfrm>
            <a:off x="2054203" y="3868974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DIAS</a:t>
            </a:r>
            <a:b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Greece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9" name="Google Shape;459;p2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044806" y="792234"/>
            <a:ext cx="1305761" cy="1736012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25"/>
          <p:cNvSpPr txBox="1"/>
          <p:nvPr/>
        </p:nvSpPr>
        <p:spPr>
          <a:xfrm>
            <a:off x="7254945" y="1262580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DEKAPLUS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Cyprus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1" name="Google Shape;461;p2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98828" y="4220814"/>
            <a:ext cx="1458341" cy="1377642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25"/>
          <p:cNvSpPr txBox="1"/>
          <p:nvPr/>
        </p:nvSpPr>
        <p:spPr>
          <a:xfrm>
            <a:off x="-179143" y="5605224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Social Innovation Fund</a:t>
            </a:r>
            <a:b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Lithuania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3" name="Google Shape;463;p2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581478" y="2998053"/>
            <a:ext cx="3995095" cy="874398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25"/>
          <p:cNvSpPr txBox="1"/>
          <p:nvPr/>
        </p:nvSpPr>
        <p:spPr>
          <a:xfrm>
            <a:off x="6762292" y="3933182"/>
            <a:ext cx="38142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OUT LOUD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Latvia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/>
          <p:nvPr>
            <p:ph type="title"/>
          </p:nvPr>
        </p:nvSpPr>
        <p:spPr>
          <a:xfrm>
            <a:off x="369791" y="4788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4000"/>
              <a:buNone/>
            </a:pPr>
            <a:r>
              <a:rPr b="1" lang="en-GB" sz="4000">
                <a:solidFill>
                  <a:srgbClr val="6789B9"/>
                </a:solidFill>
              </a:rPr>
              <a:t>Μαθησιακά αποτελέσματα</a:t>
            </a:r>
            <a:endParaRPr/>
          </a:p>
        </p:txBody>
      </p:sp>
      <p:sp>
        <p:nvSpPr>
          <p:cNvPr id="129" name="Google Shape;129;p4"/>
          <p:cNvSpPr txBox="1"/>
          <p:nvPr>
            <p:ph idx="1" type="body"/>
          </p:nvPr>
        </p:nvSpPr>
        <p:spPr>
          <a:xfrm>
            <a:off x="369791" y="18043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89B9"/>
              </a:buClr>
              <a:buSzPts val="2400"/>
              <a:buFont typeface="Calibri"/>
              <a:buAutoNum type="arabicPeriod"/>
            </a:pPr>
            <a:r>
              <a:rPr lang="en-GB" sz="2400"/>
              <a:t>Να είναι σε θέση να κατανοήσει τις επιπτώσεις της επαγγελματικής βίας σε διαφορετικά επίπεδα (ατομικό, διαπροσωπικό, θεσμικό κ.λπ.).</a:t>
            </a:r>
            <a:br>
              <a:rPr lang="en-GB" sz="2400"/>
            </a:br>
            <a:endParaRPr sz="24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Font typeface="Calibri"/>
              <a:buAutoNum type="arabicPeriod"/>
            </a:pPr>
            <a:r>
              <a:rPr lang="en-GB" sz="2400"/>
              <a:t>Να είναι σε θέση να αναπτύξει αποτελεσματικά μέτρα για την εποικοδομητική εξουδετέρωση αυτών των επιπτώσεων.</a:t>
            </a:r>
            <a:br>
              <a:rPr lang="en-GB" sz="2400"/>
            </a:br>
            <a:endParaRPr sz="24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789B9"/>
              </a:buClr>
              <a:buSzPts val="2400"/>
              <a:buFont typeface="Calibri"/>
              <a:buAutoNum type="arabicPeriod"/>
            </a:pPr>
            <a:r>
              <a:rPr lang="en-GB" sz="2400"/>
              <a:t>Να είναι σε θέση να αντιμετωπίσει μια πιθανή προσέγγιση παρευρισκομένου σε επαγγελματικό επίπεδο.</a:t>
            </a:r>
            <a:endParaRPr sz="2400"/>
          </a:p>
        </p:txBody>
      </p:sp>
      <p:sp>
        <p:nvSpPr>
          <p:cNvPr id="130" name="Google Shape;1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1" name="Google Shape;131;p4"/>
          <p:cNvSpPr txBox="1"/>
          <p:nvPr/>
        </p:nvSpPr>
        <p:spPr>
          <a:xfrm>
            <a:off x="369791" y="6398825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drinnen, Person, Decke, Personen enthält.&#10;&#10;Automatisch generierte Beschreibung" id="137" name="Google Shape;137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5730" l="0" r="0" t="0"/>
          <a:stretch/>
        </p:blipFill>
        <p:spPr>
          <a:xfrm>
            <a:off x="-27689" y="1519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5"/>
          <p:cNvSpPr/>
          <p:nvPr/>
        </p:nvSpPr>
        <p:spPr>
          <a:xfrm>
            <a:off x="7488621" y="2277613"/>
            <a:ext cx="4703379" cy="4580387"/>
          </a:xfrm>
          <a:custGeom>
            <a:rect b="b" l="l" r="r" t="t"/>
            <a:pathLst>
              <a:path extrusionOk="0" h="1298" w="1333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019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 txBox="1"/>
          <p:nvPr>
            <p:ph type="title"/>
          </p:nvPr>
        </p:nvSpPr>
        <p:spPr>
          <a:xfrm>
            <a:off x="8022020" y="3677865"/>
            <a:ext cx="3852041" cy="18340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1. Πιθανές συνέπειες για τα θιγόμενα άτομα</a:t>
            </a:r>
            <a:br>
              <a:rPr lang="en-GB"/>
            </a:b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0" name="Google Shape;140;p5"/>
          <p:cNvCxnSpPr/>
          <p:nvPr/>
        </p:nvCxnSpPr>
        <p:spPr>
          <a:xfrm>
            <a:off x="9480331" y="5123793"/>
            <a:ext cx="935420" cy="0"/>
          </a:xfrm>
          <a:prstGeom prst="straightConnector1">
            <a:avLst/>
          </a:prstGeom>
          <a:noFill/>
          <a:ln cap="sq" cmpd="sng" w="25400">
            <a:solidFill>
              <a:srgbClr val="262626"/>
            </a:solidFill>
            <a:prstDash val="solid"/>
            <a:bevel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6"/>
          <p:cNvSpPr/>
          <p:nvPr/>
        </p:nvSpPr>
        <p:spPr>
          <a:xfrm>
            <a:off x="0" y="447"/>
            <a:ext cx="12192000" cy="6857107"/>
          </a:xfrm>
          <a:custGeom>
            <a:rect b="b" l="l" r="r" t="t"/>
            <a:pathLst>
              <a:path extrusionOk="0" h="13716000" w="24387176">
                <a:moveTo>
                  <a:pt x="24387176" y="12222303"/>
                </a:moveTo>
                <a:lnTo>
                  <a:pt x="24387176" y="13716000"/>
                </a:lnTo>
                <a:lnTo>
                  <a:pt x="22463084" y="13716000"/>
                </a:lnTo>
                <a:lnTo>
                  <a:pt x="22749486" y="13551323"/>
                </a:lnTo>
                <a:cubicBezTo>
                  <a:pt x="23287360" y="13224502"/>
                  <a:pt x="23782716" y="12834673"/>
                  <a:pt x="24225308" y="12392081"/>
                </a:cubicBezTo>
                <a:close/>
                <a:moveTo>
                  <a:pt x="18691226" y="4166373"/>
                </a:moveTo>
                <a:cubicBezTo>
                  <a:pt x="17204682" y="4166373"/>
                  <a:pt x="15999598" y="5371457"/>
                  <a:pt x="15999598" y="6858001"/>
                </a:cubicBezTo>
                <a:cubicBezTo>
                  <a:pt x="15999598" y="8344545"/>
                  <a:pt x="17204682" y="9549628"/>
                  <a:pt x="18691226" y="9549628"/>
                </a:cubicBezTo>
                <a:cubicBezTo>
                  <a:pt x="20177772" y="9549628"/>
                  <a:pt x="21382854" y="8344545"/>
                  <a:pt x="21382854" y="6858001"/>
                </a:cubicBezTo>
                <a:cubicBezTo>
                  <a:pt x="21382854" y="5371457"/>
                  <a:pt x="20177772" y="4166373"/>
                  <a:pt x="18691226" y="4166373"/>
                </a:cubicBezTo>
                <a:close/>
                <a:moveTo>
                  <a:pt x="18691224" y="3693179"/>
                </a:moveTo>
                <a:cubicBezTo>
                  <a:pt x="20439104" y="3693179"/>
                  <a:pt x="21856046" y="5110118"/>
                  <a:pt x="21856046" y="6858000"/>
                </a:cubicBezTo>
                <a:cubicBezTo>
                  <a:pt x="21856046" y="8605880"/>
                  <a:pt x="20439104" y="10022819"/>
                  <a:pt x="18691224" y="10022819"/>
                </a:cubicBezTo>
                <a:cubicBezTo>
                  <a:pt x="16943342" y="10022819"/>
                  <a:pt x="15526404" y="8605880"/>
                  <a:pt x="15526404" y="6858000"/>
                </a:cubicBezTo>
                <a:cubicBezTo>
                  <a:pt x="15526404" y="5110118"/>
                  <a:pt x="16943342" y="3693179"/>
                  <a:pt x="18691224" y="3693179"/>
                </a:cubicBezTo>
                <a:close/>
                <a:moveTo>
                  <a:pt x="18691224" y="2366053"/>
                </a:moveTo>
                <a:cubicBezTo>
                  <a:pt x="16210392" y="2366053"/>
                  <a:pt x="14199278" y="4377166"/>
                  <a:pt x="14199278" y="6858000"/>
                </a:cubicBezTo>
                <a:cubicBezTo>
                  <a:pt x="14199278" y="9338833"/>
                  <a:pt x="16210392" y="11349947"/>
                  <a:pt x="18691224" y="11349947"/>
                </a:cubicBezTo>
                <a:cubicBezTo>
                  <a:pt x="21172058" y="11349947"/>
                  <a:pt x="23183172" y="9338833"/>
                  <a:pt x="23183172" y="6858000"/>
                </a:cubicBezTo>
                <a:cubicBezTo>
                  <a:pt x="23183172" y="4377166"/>
                  <a:pt x="21172058" y="2366053"/>
                  <a:pt x="18691224" y="2366053"/>
                </a:cubicBezTo>
                <a:close/>
                <a:moveTo>
                  <a:pt x="18691224" y="1894045"/>
                </a:moveTo>
                <a:cubicBezTo>
                  <a:pt x="21432744" y="1894045"/>
                  <a:pt x="23655184" y="4116483"/>
                  <a:pt x="23655184" y="6858000"/>
                </a:cubicBezTo>
                <a:cubicBezTo>
                  <a:pt x="23655184" y="9599516"/>
                  <a:pt x="21432744" y="11821956"/>
                  <a:pt x="18691224" y="11821956"/>
                </a:cubicBezTo>
                <a:cubicBezTo>
                  <a:pt x="15949708" y="11821956"/>
                  <a:pt x="13727269" y="9599516"/>
                  <a:pt x="13727269" y="6858000"/>
                </a:cubicBezTo>
                <a:cubicBezTo>
                  <a:pt x="13727269" y="4116483"/>
                  <a:pt x="15949708" y="1894045"/>
                  <a:pt x="18691224" y="1894045"/>
                </a:cubicBezTo>
                <a:close/>
                <a:moveTo>
                  <a:pt x="22463084" y="0"/>
                </a:moveTo>
                <a:lnTo>
                  <a:pt x="24387176" y="0"/>
                </a:lnTo>
                <a:lnTo>
                  <a:pt x="24387176" y="1493697"/>
                </a:lnTo>
                <a:lnTo>
                  <a:pt x="24225308" y="1323919"/>
                </a:lnTo>
                <a:cubicBezTo>
                  <a:pt x="23782716" y="881327"/>
                  <a:pt x="23287360" y="491498"/>
                  <a:pt x="22749486" y="164678"/>
                </a:cubicBezTo>
                <a:close/>
                <a:moveTo>
                  <a:pt x="0" y="0"/>
                </a:moveTo>
                <a:lnTo>
                  <a:pt x="14919367" y="0"/>
                </a:lnTo>
                <a:lnTo>
                  <a:pt x="14632965" y="164678"/>
                </a:lnTo>
                <a:cubicBezTo>
                  <a:pt x="12373892" y="1537324"/>
                  <a:pt x="10864851" y="4021434"/>
                  <a:pt x="10864851" y="6858000"/>
                </a:cubicBezTo>
                <a:cubicBezTo>
                  <a:pt x="10864851" y="9694566"/>
                  <a:pt x="12373892" y="12178677"/>
                  <a:pt x="14632965" y="13551323"/>
                </a:cubicBezTo>
                <a:lnTo>
                  <a:pt x="14919367" y="13716000"/>
                </a:lnTo>
                <a:lnTo>
                  <a:pt x="0" y="13716000"/>
                </a:lnTo>
                <a:close/>
              </a:path>
            </a:pathLst>
          </a:custGeom>
          <a:gradFill>
            <a:gsLst>
              <a:gs pos="0">
                <a:srgbClr val="7030A0">
                  <a:alpha val="94901"/>
                </a:srgbClr>
              </a:gs>
              <a:gs pos="100000">
                <a:srgbClr val="00B0F0">
                  <a:alpha val="89019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b="0" i="0" sz="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8" name="Google Shape;148;p6"/>
          <p:cNvSpPr txBox="1"/>
          <p:nvPr/>
        </p:nvSpPr>
        <p:spPr>
          <a:xfrm>
            <a:off x="1049311" y="1027906"/>
            <a:ext cx="33428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 txBox="1"/>
          <p:nvPr>
            <p:ph type="title"/>
          </p:nvPr>
        </p:nvSpPr>
        <p:spPr>
          <a:xfrm>
            <a:off x="298553" y="19923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b="1" lang="en-GB" sz="4000" u="sng">
                <a:solidFill>
                  <a:schemeClr val="lt1"/>
                </a:solidFill>
              </a:rPr>
              <a:t>Ομαδική Δραστηριότητα</a:t>
            </a:r>
            <a:endParaRPr b="1" sz="4000" u="sng">
              <a:solidFill>
                <a:schemeClr val="lt1"/>
              </a:solidFill>
            </a:endParaRPr>
          </a:p>
        </p:txBody>
      </p:sp>
      <p:sp>
        <p:nvSpPr>
          <p:cNvPr id="150" name="Google Shape;150;p6"/>
          <p:cNvSpPr txBox="1"/>
          <p:nvPr>
            <p:ph idx="1" type="body"/>
          </p:nvPr>
        </p:nvSpPr>
        <p:spPr>
          <a:xfrm>
            <a:off x="179256" y="1027906"/>
            <a:ext cx="5427065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r>
              <a:t/>
            </a:r>
            <a:endParaRPr b="1" u="sng"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8108"/>
              <a:buFont typeface="Calibri"/>
              <a:buChar char="-"/>
            </a:pPr>
            <a:r>
              <a:rPr lang="en-GB" sz="2400">
                <a:solidFill>
                  <a:schemeClr val="lt1"/>
                </a:solidFill>
              </a:rPr>
              <a:t>Ποιες είναι οι πιθανές συνέπειες όταν ένα άτομο βιώσει οποιοδήποτε είδος βίας στο χώρο εργασίας; Είτε σωματική είτε λεκτική.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8108"/>
              <a:buNone/>
            </a:pPr>
            <a:r>
              <a:t/>
            </a:r>
            <a:endParaRPr b="1" sz="2400">
              <a:solidFill>
                <a:schemeClr val="lt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8108"/>
              <a:buChar char="•"/>
            </a:pPr>
            <a:r>
              <a:rPr lang="en-GB" sz="2400">
                <a:solidFill>
                  <a:schemeClr val="lt1"/>
                </a:solidFill>
              </a:rPr>
              <a:t>Γράψτε τις απαντήσεις σας και μοιραστείτε σε ομάδες των 4 και συζητήστε τις απαντήσεις σας. (20 λεπτά)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8108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8108"/>
              <a:buChar char="•"/>
            </a:pPr>
            <a:r>
              <a:rPr lang="en-GB" sz="2400">
                <a:solidFill>
                  <a:schemeClr val="lt1"/>
                </a:solidFill>
              </a:rPr>
              <a:t>Η κάθε ομάδα θα πρέπει να παρουσιάσει ένα πραγματικό παράδειγμα/περίπτωση. (15 λεπτά)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/>
          <p:nvPr/>
        </p:nvSpPr>
        <p:spPr>
          <a:xfrm flipH="1">
            <a:off x="5791200" y="0"/>
            <a:ext cx="6400800" cy="6858000"/>
          </a:xfrm>
          <a:custGeom>
            <a:rect b="b" l="l" r="r" t="t"/>
            <a:pathLst>
              <a:path extrusionOk="0" h="5143500" w="4800600">
                <a:moveTo>
                  <a:pt x="0" y="0"/>
                </a:moveTo>
                <a:lnTo>
                  <a:pt x="2399668" y="0"/>
                </a:lnTo>
                <a:lnTo>
                  <a:pt x="4800600" y="5143500"/>
                </a:lnTo>
                <a:lnTo>
                  <a:pt x="2399668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rgbClr val="7030A0">
                  <a:alpha val="74901"/>
                </a:srgbClr>
              </a:gs>
              <a:gs pos="100000">
                <a:srgbClr val="00B0F0"/>
              </a:gs>
            </a:gsLst>
            <a:lin ang="8100000" scaled="0"/>
          </a:gra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" name="Google Shape;157;p7"/>
          <p:cNvSpPr txBox="1"/>
          <p:nvPr>
            <p:ph idx="1" type="body"/>
          </p:nvPr>
        </p:nvSpPr>
        <p:spPr>
          <a:xfrm>
            <a:off x="981889" y="979717"/>
            <a:ext cx="10515600" cy="4661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48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3048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3048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4572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Σωματικοί τραυματισμοί, διαταραχή μετατραυματικού στρες, κατάθλιψη, άγχος, φόβος, ακόμη και αυτοκτονία.</a:t>
            </a:r>
            <a:endParaRPr sz="2400"/>
          </a:p>
          <a:p>
            <a:pPr indent="-4572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Μια δραστική αλλαγή στα εργασιακά κίνητρα και την ικανοποίηση του ατόμου</a:t>
            </a:r>
            <a:br>
              <a:rPr lang="en-GB" sz="2400"/>
            </a:br>
            <a:br>
              <a:rPr lang="en-GB" sz="2400"/>
            </a:br>
            <a:r>
              <a:rPr lang="en-GB" sz="2400"/>
              <a:t>Σοβαροί τραυματισμοί που μπορεί να οδηγήσουν σε σοβαρές αναπηρίες που απαιτούν συνεχή φροντίδα ή είναι απειλητικοί για τη ζωή, ακόμη και θάνατο.</a:t>
            </a:r>
            <a:endParaRPr sz="2400"/>
          </a:p>
        </p:txBody>
      </p:sp>
      <p:sp>
        <p:nvSpPr>
          <p:cNvPr id="158" name="Google Shape;15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9" name="Google Shape;15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9268" y="2663907"/>
            <a:ext cx="329571" cy="329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9268" y="3543655"/>
            <a:ext cx="329571" cy="329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9268" y="4363085"/>
            <a:ext cx="329571" cy="32957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7"/>
          <p:cNvSpPr txBox="1"/>
          <p:nvPr/>
        </p:nvSpPr>
        <p:spPr>
          <a:xfrm>
            <a:off x="960118" y="680900"/>
            <a:ext cx="7472563" cy="1446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AutoNum type="arabicPeriod"/>
            </a:pPr>
            <a:r>
              <a:rPr b="0" i="0" lang="en-GB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Πιθανές συνέπειες για τα επηρεαζόμενα άτομα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 txBox="1"/>
          <p:nvPr>
            <p:ph type="title"/>
          </p:nvPr>
        </p:nvSpPr>
        <p:spPr>
          <a:xfrm>
            <a:off x="864326" y="378823"/>
            <a:ext cx="9834154" cy="966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4000"/>
              <a:t>Ψυχολογικές συνέπειες της εργασιακής βίας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8" name="Google Shape;168;p8"/>
          <p:cNvGrpSpPr/>
          <p:nvPr/>
        </p:nvGrpSpPr>
        <p:grpSpPr>
          <a:xfrm>
            <a:off x="962297" y="2107612"/>
            <a:ext cx="4053840" cy="3641131"/>
            <a:chOff x="0" y="77290"/>
            <a:chExt cx="4053840" cy="3641131"/>
          </a:xfrm>
        </p:grpSpPr>
        <p:sp>
          <p:nvSpPr>
            <p:cNvPr id="169" name="Google Shape;169;p8"/>
            <p:cNvSpPr/>
            <p:nvPr/>
          </p:nvSpPr>
          <p:spPr>
            <a:xfrm>
              <a:off x="0" y="77290"/>
              <a:ext cx="4053840" cy="551655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8"/>
            <p:cNvSpPr txBox="1"/>
            <p:nvPr/>
          </p:nvSpPr>
          <p:spPr>
            <a:xfrm>
              <a:off x="26930" y="104220"/>
              <a:ext cx="3999980" cy="497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Φόβος                                                       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0" y="695185"/>
              <a:ext cx="4053840" cy="551655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8"/>
            <p:cNvSpPr txBox="1"/>
            <p:nvPr/>
          </p:nvSpPr>
          <p:spPr>
            <a:xfrm>
              <a:off x="26930" y="722115"/>
              <a:ext cx="3999980" cy="497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Άγχος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0" y="1313080"/>
              <a:ext cx="4053840" cy="551655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8"/>
            <p:cNvSpPr txBox="1"/>
            <p:nvPr/>
          </p:nvSpPr>
          <p:spPr>
            <a:xfrm>
              <a:off x="26930" y="1340010"/>
              <a:ext cx="3999980" cy="497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Θυμός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0" y="1930976"/>
              <a:ext cx="4053840" cy="551655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8"/>
            <p:cNvSpPr txBox="1"/>
            <p:nvPr/>
          </p:nvSpPr>
          <p:spPr>
            <a:xfrm>
              <a:off x="26930" y="1957906"/>
              <a:ext cx="3999980" cy="497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Ανασφάλεια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0" y="2548871"/>
              <a:ext cx="4053840" cy="551655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8"/>
            <p:cNvSpPr txBox="1"/>
            <p:nvPr/>
          </p:nvSpPr>
          <p:spPr>
            <a:xfrm>
              <a:off x="26930" y="2575801"/>
              <a:ext cx="3999980" cy="497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Κατάθλιψη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0" y="3166766"/>
              <a:ext cx="4053840" cy="551655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8"/>
            <p:cNvSpPr txBox="1"/>
            <p:nvPr/>
          </p:nvSpPr>
          <p:spPr>
            <a:xfrm>
              <a:off x="26930" y="3193696"/>
              <a:ext cx="3999980" cy="497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Συναισθηματική εξάντληση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1" name="Google Shape;181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82" name="Google Shape;182;p8"/>
          <p:cNvGrpSpPr/>
          <p:nvPr/>
        </p:nvGrpSpPr>
        <p:grpSpPr>
          <a:xfrm>
            <a:off x="6176554" y="2076478"/>
            <a:ext cx="4053840" cy="3641130"/>
            <a:chOff x="0" y="46156"/>
            <a:chExt cx="4053840" cy="3641130"/>
          </a:xfrm>
        </p:grpSpPr>
        <p:sp>
          <p:nvSpPr>
            <p:cNvPr id="183" name="Google Shape;183;p8"/>
            <p:cNvSpPr/>
            <p:nvPr/>
          </p:nvSpPr>
          <p:spPr>
            <a:xfrm>
              <a:off x="0" y="46156"/>
              <a:ext cx="4053840" cy="551655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8"/>
            <p:cNvSpPr txBox="1"/>
            <p:nvPr/>
          </p:nvSpPr>
          <p:spPr>
            <a:xfrm>
              <a:off x="26930" y="73086"/>
              <a:ext cx="3999980" cy="497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Ενοχές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0" y="664051"/>
              <a:ext cx="4053840" cy="551655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8"/>
            <p:cNvSpPr txBox="1"/>
            <p:nvPr/>
          </p:nvSpPr>
          <p:spPr>
            <a:xfrm>
              <a:off x="26930" y="690981"/>
              <a:ext cx="3999980" cy="497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Αυτοκατηγορίες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0" y="1281946"/>
              <a:ext cx="4053840" cy="551655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8"/>
            <p:cNvSpPr txBox="1"/>
            <p:nvPr/>
          </p:nvSpPr>
          <p:spPr>
            <a:xfrm>
              <a:off x="26930" y="1308876"/>
              <a:ext cx="3999980" cy="497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Ντροπή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0" y="1899841"/>
              <a:ext cx="4053840" cy="551655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8"/>
            <p:cNvSpPr txBox="1"/>
            <p:nvPr/>
          </p:nvSpPr>
          <p:spPr>
            <a:xfrm>
              <a:off x="26930" y="1926771"/>
              <a:ext cx="3999980" cy="497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Εξουθένωσης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0" y="2517736"/>
              <a:ext cx="4053840" cy="551655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8"/>
            <p:cNvSpPr txBox="1"/>
            <p:nvPr/>
          </p:nvSpPr>
          <p:spPr>
            <a:xfrm>
              <a:off x="26930" y="2544666"/>
              <a:ext cx="3999980" cy="497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0" y="3135631"/>
              <a:ext cx="4053840" cy="551655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8"/>
            <p:cNvSpPr txBox="1"/>
            <p:nvPr/>
          </p:nvSpPr>
          <p:spPr>
            <a:xfrm>
              <a:off x="26930" y="3162561"/>
              <a:ext cx="3999980" cy="497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Σκέψεις αυτοκτονίας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0" y="2525619"/>
              <a:ext cx="4053840" cy="551655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8"/>
            <p:cNvSpPr txBox="1"/>
            <p:nvPr/>
          </p:nvSpPr>
          <p:spPr>
            <a:xfrm>
              <a:off x="26930" y="2552549"/>
              <a:ext cx="3999980" cy="497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Μετατραυματικό στρες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" name="Google Shape;197;p8"/>
          <p:cNvSpPr txBox="1"/>
          <p:nvPr/>
        </p:nvSpPr>
        <p:spPr>
          <a:xfrm>
            <a:off x="864326" y="1007550"/>
            <a:ext cx="9109166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 συναισθηματική βία μπορεί να οδηγήσει σε: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 txBox="1"/>
          <p:nvPr>
            <p:ph type="title"/>
          </p:nvPr>
        </p:nvSpPr>
        <p:spPr>
          <a:xfrm>
            <a:off x="575936" y="396356"/>
            <a:ext cx="10515600" cy="400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4000"/>
              <a:t>Σωματικές συνέπειες της βίας στο χώρο εργασίας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3" name="Google Shape;203;p9"/>
          <p:cNvGrpSpPr/>
          <p:nvPr/>
        </p:nvGrpSpPr>
        <p:grpSpPr>
          <a:xfrm>
            <a:off x="634678" y="1852590"/>
            <a:ext cx="4975860" cy="4240801"/>
            <a:chOff x="0" y="55268"/>
            <a:chExt cx="4975860" cy="4240801"/>
          </a:xfrm>
        </p:grpSpPr>
        <p:sp>
          <p:nvSpPr>
            <p:cNvPr id="204" name="Google Shape;204;p9"/>
            <p:cNvSpPr/>
            <p:nvPr/>
          </p:nvSpPr>
          <p:spPr>
            <a:xfrm>
              <a:off x="0" y="55268"/>
              <a:ext cx="4975860" cy="47970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9"/>
            <p:cNvSpPr txBox="1"/>
            <p:nvPr/>
          </p:nvSpPr>
          <p:spPr>
            <a:xfrm>
              <a:off x="23417" y="78685"/>
              <a:ext cx="4929026" cy="4328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Σωματικοί τραυματισμοί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0" y="592569"/>
              <a:ext cx="4975860" cy="47970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9"/>
            <p:cNvSpPr txBox="1"/>
            <p:nvPr/>
          </p:nvSpPr>
          <p:spPr>
            <a:xfrm>
              <a:off x="23417" y="615986"/>
              <a:ext cx="4929026" cy="4328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Μούδιασμα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0" y="1129869"/>
              <a:ext cx="4975860" cy="47970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9"/>
            <p:cNvSpPr txBox="1"/>
            <p:nvPr/>
          </p:nvSpPr>
          <p:spPr>
            <a:xfrm>
              <a:off x="23417" y="1153286"/>
              <a:ext cx="4929026" cy="4328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Ανθρωποκτονίες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0" y="1667169"/>
              <a:ext cx="4975860" cy="47970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9"/>
            <p:cNvSpPr txBox="1"/>
            <p:nvPr/>
          </p:nvSpPr>
          <p:spPr>
            <a:xfrm>
              <a:off x="23417" y="1690586"/>
              <a:ext cx="4929026" cy="4328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Πονοκέφαλοι/Ημικρανίες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0" y="2204469"/>
              <a:ext cx="4975860" cy="47970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9"/>
            <p:cNvSpPr txBox="1"/>
            <p:nvPr/>
          </p:nvSpPr>
          <p:spPr>
            <a:xfrm>
              <a:off x="23417" y="2227886"/>
              <a:ext cx="4929026" cy="4328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Μυϊκή ένταση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0" y="2741769"/>
              <a:ext cx="4975860" cy="47970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9"/>
            <p:cNvSpPr txBox="1"/>
            <p:nvPr/>
          </p:nvSpPr>
          <p:spPr>
            <a:xfrm>
              <a:off x="23417" y="2765186"/>
              <a:ext cx="4929026" cy="4328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Αλλαγές στην όρεξη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0" y="3279069"/>
              <a:ext cx="4975860" cy="47970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9"/>
            <p:cNvSpPr txBox="1"/>
            <p:nvPr/>
          </p:nvSpPr>
          <p:spPr>
            <a:xfrm>
              <a:off x="23417" y="3302486"/>
              <a:ext cx="4929026" cy="4328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Ναυτία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0" y="3816369"/>
              <a:ext cx="4975860" cy="47970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9"/>
            <p:cNvSpPr txBox="1"/>
            <p:nvPr/>
          </p:nvSpPr>
          <p:spPr>
            <a:xfrm>
              <a:off x="23417" y="3839786"/>
              <a:ext cx="4929026" cy="4328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Υψηλή πίεση του αίματος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0" name="Google Shape;220;p9"/>
          <p:cNvSpPr txBox="1"/>
          <p:nvPr>
            <p:ph idx="12" type="sldNum"/>
          </p:nvPr>
        </p:nvSpPr>
        <p:spPr>
          <a:xfrm>
            <a:off x="8636726" y="632804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1" lang="en-GB"/>
              <a:t>‹#›</a:t>
            </a:fld>
            <a:endParaRPr b="1"/>
          </a:p>
        </p:txBody>
      </p:sp>
      <p:sp>
        <p:nvSpPr>
          <p:cNvPr id="221" name="Google Shape;221;p9"/>
          <p:cNvSpPr txBox="1"/>
          <p:nvPr/>
        </p:nvSpPr>
        <p:spPr>
          <a:xfrm>
            <a:off x="385643" y="6372109"/>
            <a:ext cx="27369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6789B9"/>
                </a:solidFill>
                <a:latin typeface="Calibri"/>
                <a:ea typeface="Calibri"/>
                <a:cs typeface="Calibri"/>
                <a:sym typeface="Calibri"/>
              </a:rPr>
              <a:t>https://www.weedout.eu/</a:t>
            </a:r>
            <a:endParaRPr b="1" i="0" sz="1200" u="none" cap="none" strike="noStrike">
              <a:solidFill>
                <a:srgbClr val="6789B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2" name="Google Shape;222;p9"/>
          <p:cNvGrpSpPr/>
          <p:nvPr/>
        </p:nvGrpSpPr>
        <p:grpSpPr>
          <a:xfrm>
            <a:off x="6274486" y="1131397"/>
            <a:ext cx="5282836" cy="5145887"/>
            <a:chOff x="0" y="1285"/>
            <a:chExt cx="5282836" cy="4408314"/>
          </a:xfrm>
        </p:grpSpPr>
        <p:sp>
          <p:nvSpPr>
            <p:cNvPr id="223" name="Google Shape;223;p9"/>
            <p:cNvSpPr/>
            <p:nvPr/>
          </p:nvSpPr>
          <p:spPr>
            <a:xfrm>
              <a:off x="0" y="1285"/>
              <a:ext cx="5282836" cy="617609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9"/>
            <p:cNvSpPr txBox="1"/>
            <p:nvPr/>
          </p:nvSpPr>
          <p:spPr>
            <a:xfrm>
              <a:off x="30149" y="31434"/>
              <a:ext cx="5222538" cy="5573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Κρίσεις πανικού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0" y="633070"/>
              <a:ext cx="5282836" cy="617609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9"/>
            <p:cNvSpPr txBox="1"/>
            <p:nvPr/>
          </p:nvSpPr>
          <p:spPr>
            <a:xfrm>
              <a:off x="30149" y="663219"/>
              <a:ext cx="5222538" cy="5573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Διαταραχή ύπνου/Αϋπνία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0" y="1264854"/>
              <a:ext cx="5282836" cy="617609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9"/>
            <p:cNvSpPr txBox="1"/>
            <p:nvPr/>
          </p:nvSpPr>
          <p:spPr>
            <a:xfrm>
              <a:off x="30149" y="1295003"/>
              <a:ext cx="5222538" cy="5573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Απώλεια συγκέντρωσης/μνήμης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0" y="1896638"/>
              <a:ext cx="5282836" cy="617609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9"/>
            <p:cNvSpPr txBox="1"/>
            <p:nvPr/>
          </p:nvSpPr>
          <p:spPr>
            <a:xfrm>
              <a:off x="30149" y="1926787"/>
              <a:ext cx="5222538" cy="5573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Ανεξέλεγκτες εναλλαγές διάθεσης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0" y="2528422"/>
              <a:ext cx="5282836" cy="617609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9"/>
            <p:cNvSpPr txBox="1"/>
            <p:nvPr/>
          </p:nvSpPr>
          <p:spPr>
            <a:xfrm>
              <a:off x="30149" y="2558571"/>
              <a:ext cx="5222538" cy="5573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Ινομυαλγία (μυοσκελετικός πόνος που συνοδεύεται από κόπωση κ.λπ.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0" y="3160206"/>
              <a:ext cx="5282836" cy="617609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9"/>
            <p:cNvSpPr txBox="1"/>
            <p:nvPr/>
          </p:nvSpPr>
          <p:spPr>
            <a:xfrm>
              <a:off x="30149" y="3190355"/>
              <a:ext cx="5222538" cy="5573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Ανεξέλεγκτο κλάμα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0" y="3791990"/>
              <a:ext cx="5282836" cy="617609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9"/>
            <p:cNvSpPr txBox="1"/>
            <p:nvPr/>
          </p:nvSpPr>
          <p:spPr>
            <a:xfrm>
              <a:off x="30149" y="3822139"/>
              <a:ext cx="5222538" cy="5573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Πόνος στο στήθος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7" name="Google Shape;237;p9"/>
          <p:cNvSpPr txBox="1"/>
          <p:nvPr/>
        </p:nvSpPr>
        <p:spPr>
          <a:xfrm>
            <a:off x="634678" y="1276109"/>
            <a:ext cx="6467162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Τα πιθανά αποτελέσματα της σωματικής βίας είναι: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Text enthält.&#10;&#10;Automatisch generierte Beschreibung" id="242" name="Google Shape;242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7316" l="0" r="0" t="8415"/>
          <a:stretch/>
        </p:blipFill>
        <p:spPr>
          <a:xfrm>
            <a:off x="-1" y="10"/>
            <a:ext cx="1219200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0"/>
          <p:cNvSpPr/>
          <p:nvPr/>
        </p:nvSpPr>
        <p:spPr>
          <a:xfrm flipH="1">
            <a:off x="0" y="998175"/>
            <a:ext cx="6017172" cy="5859825"/>
          </a:xfrm>
          <a:custGeom>
            <a:rect b="b" l="l" r="r" t="t"/>
            <a:pathLst>
              <a:path extrusionOk="0" h="1298" w="1333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74117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0"/>
          <p:cNvSpPr txBox="1"/>
          <p:nvPr>
            <p:ph type="title"/>
          </p:nvPr>
        </p:nvSpPr>
        <p:spPr>
          <a:xfrm>
            <a:off x="652692" y="1837750"/>
            <a:ext cx="4204137" cy="1342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3600"/>
              <a:t>2. Πιθανές συνέπειες για την εταιρεία</a:t>
            </a:r>
            <a:endParaRPr b="1" sz="3600"/>
          </a:p>
        </p:txBody>
      </p:sp>
      <p:cxnSp>
        <p:nvCxnSpPr>
          <p:cNvPr id="245" name="Google Shape;245;p10"/>
          <p:cNvCxnSpPr/>
          <p:nvPr/>
        </p:nvCxnSpPr>
        <p:spPr>
          <a:xfrm>
            <a:off x="2287051" y="3337139"/>
            <a:ext cx="935420" cy="0"/>
          </a:xfrm>
          <a:prstGeom prst="straightConnector1">
            <a:avLst/>
          </a:prstGeom>
          <a:noFill/>
          <a:ln cap="sq" cmpd="sng" w="25400">
            <a:solidFill>
              <a:srgbClr val="262626"/>
            </a:solidFill>
            <a:prstDash val="solid"/>
            <a:bevel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2022-07-23T17:25:29Z</dcterms:created>
  <dc:creator>Sonja  Karbon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0x010100CCDC99E37D3BB34F911D876D5359BBAC</vt:lpwstr>
  </property>
</Properties>
</file>