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hZAfHpNg2qGKJ511McfiBkrMSW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sha.europa.eu/safety-and-health-legislation/european-directiv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u="sng"/>
              <a:t>Legal Terms &amp; Definitions</a:t>
            </a:r>
            <a:endParaRPr b="1"/>
          </a:p>
          <a:p>
            <a:pPr indent="0" lvl="0" marL="0" rtl="0" algn="l">
              <a:lnSpc>
                <a:spcPct val="90000"/>
              </a:lnSpc>
              <a:spcBef>
                <a:spcPts val="1000"/>
              </a:spcBef>
              <a:spcAft>
                <a:spcPts val="0"/>
              </a:spcAft>
              <a:buClr>
                <a:schemeClr val="dk1"/>
              </a:buClr>
              <a:buSzPts val="2800"/>
              <a:buNone/>
            </a:pPr>
            <a:r>
              <a:rPr b="1" lang="en-US"/>
              <a:t>-Convention</a:t>
            </a:r>
            <a:r>
              <a:rPr lang="en-US"/>
              <a:t>: is a legally binding international agreement, </a:t>
            </a:r>
            <a:endParaRPr/>
          </a:p>
          <a:p>
            <a:pPr indent="0" lvl="0" marL="0" rtl="0" algn="l">
              <a:lnSpc>
                <a:spcPct val="90000"/>
              </a:lnSpc>
              <a:spcBef>
                <a:spcPts val="1000"/>
              </a:spcBef>
              <a:spcAft>
                <a:spcPts val="0"/>
              </a:spcAft>
              <a:buClr>
                <a:schemeClr val="dk1"/>
              </a:buClr>
              <a:buSzPts val="2800"/>
              <a:buNone/>
            </a:pPr>
            <a:r>
              <a:rPr b="1" lang="en-US"/>
              <a:t>- Ratification: </a:t>
            </a:r>
            <a:r>
              <a:rPr lang="en-US"/>
              <a:t>is when governments agree to put the contents of an internationally agreed standard into national law</a:t>
            </a:r>
            <a:endParaRPr/>
          </a:p>
          <a:p>
            <a:pPr indent="0" lvl="0" marL="0" rtl="0" algn="l">
              <a:lnSpc>
                <a:spcPct val="90000"/>
              </a:lnSpc>
              <a:spcBef>
                <a:spcPts val="1000"/>
              </a:spcBef>
              <a:spcAft>
                <a:spcPts val="0"/>
              </a:spcAft>
              <a:buClr>
                <a:schemeClr val="dk1"/>
              </a:buClr>
              <a:buSzPts val="2800"/>
              <a:buNone/>
            </a:pPr>
            <a:r>
              <a:rPr lang="en-US"/>
              <a:t>and practice and it becomes binding (obligatory), and </a:t>
            </a:r>
            <a:endParaRPr/>
          </a:p>
          <a:p>
            <a:pPr indent="0" lvl="0" marL="0" rtl="0" algn="l">
              <a:lnSpc>
                <a:spcPct val="90000"/>
              </a:lnSpc>
              <a:spcBef>
                <a:spcPts val="1000"/>
              </a:spcBef>
              <a:spcAft>
                <a:spcPts val="0"/>
              </a:spcAft>
              <a:buClr>
                <a:schemeClr val="dk1"/>
              </a:buClr>
              <a:buSzPts val="2800"/>
              <a:buNone/>
            </a:pPr>
            <a:r>
              <a:rPr b="1" lang="en-US"/>
              <a:t>-Recommendations</a:t>
            </a:r>
            <a:r>
              <a:rPr lang="en-US"/>
              <a:t>: are non-binding guidelines which give important guidance to governments and are important tools for campaigns and negotiations.</a:t>
            </a:r>
            <a:endParaRPr/>
          </a:p>
          <a:p>
            <a:pPr indent="0" lvl="0" marL="0" rtl="0" algn="l">
              <a:lnSpc>
                <a:spcPct val="100000"/>
              </a:lnSpc>
              <a:spcBef>
                <a:spcPts val="0"/>
              </a:spcBef>
              <a:spcAft>
                <a:spcPts val="0"/>
              </a:spcAft>
              <a:buSzPts val="1400"/>
              <a:buNone/>
            </a:pPr>
            <a:r>
              <a:t/>
            </a:r>
            <a:endParaRPr/>
          </a:p>
        </p:txBody>
      </p:sp>
      <p:sp>
        <p:nvSpPr>
          <p:cNvPr id="208" name="Google Shape;2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dd49517535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1dd49517535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From European Legal Frameworks to National Laws </a:t>
            </a:r>
            <a:endParaRPr/>
          </a:p>
          <a:p>
            <a:pPr indent="0" lvl="0" marL="0" rtl="0" algn="l">
              <a:lnSpc>
                <a:spcPct val="90000"/>
              </a:lnSpc>
              <a:spcBef>
                <a:spcPts val="1000"/>
              </a:spcBef>
              <a:spcAft>
                <a:spcPts val="0"/>
              </a:spcAft>
              <a:buClr>
                <a:schemeClr val="dk1"/>
              </a:buClr>
              <a:buSzPts val="2800"/>
              <a:buNone/>
            </a:pPr>
            <a:r>
              <a:rPr lang="en-US"/>
              <a:t>- European directives set out the minimum standards for safety and health in the workplace. The EU directives are implemented through the national legislation of Member States.</a:t>
            </a:r>
            <a:endParaRPr/>
          </a:p>
          <a:p>
            <a:pPr indent="0" lvl="0" marL="0" rtl="0" algn="l">
              <a:lnSpc>
                <a:spcPct val="90000"/>
              </a:lnSpc>
              <a:spcBef>
                <a:spcPts val="1000"/>
              </a:spcBef>
              <a:spcAft>
                <a:spcPts val="0"/>
              </a:spcAft>
              <a:buClr>
                <a:schemeClr val="dk1"/>
              </a:buClr>
              <a:buSzPts val="2800"/>
              <a:buNone/>
            </a:pPr>
            <a:r>
              <a:rPr lang="en-US"/>
              <a:t>- Member States may adopt stricter rules to protect workers but their legislation must comply with the minimum standards. As a result, national safety and health legislation varies across Europe.</a:t>
            </a:r>
            <a:endParaRPr/>
          </a:p>
          <a:p>
            <a:pPr indent="0" lvl="0" marL="0" rtl="0" algn="l">
              <a:lnSpc>
                <a:spcPct val="90000"/>
              </a:lnSpc>
              <a:spcBef>
                <a:spcPts val="1000"/>
              </a:spcBef>
              <a:spcAft>
                <a:spcPts val="0"/>
              </a:spcAft>
              <a:buClr>
                <a:schemeClr val="dk1"/>
              </a:buClr>
              <a:buSzPts val="2800"/>
              <a:buNone/>
            </a:pPr>
            <a:r>
              <a:rPr lang="en-US"/>
              <a:t>-A list of the national implementation measures can be found at the end of each directive’s abstract in the EU-OSHA section on </a:t>
            </a:r>
            <a:r>
              <a:rPr lang="en-US" u="sng">
                <a:solidFill>
                  <a:schemeClr val="hlink"/>
                </a:solidFill>
                <a:hlinkClick r:id="rId2"/>
              </a:rPr>
              <a:t>European directives</a:t>
            </a:r>
            <a:r>
              <a:rPr lang="en-US"/>
              <a:t>. </a:t>
            </a:r>
            <a:endParaRPr/>
          </a:p>
          <a:p>
            <a:pPr indent="0" lvl="0" marL="0" rtl="0" algn="l">
              <a:lnSpc>
                <a:spcPct val="100000"/>
              </a:lnSpc>
              <a:spcBef>
                <a:spcPts val="0"/>
              </a:spcBef>
              <a:spcAft>
                <a:spcPts val="0"/>
              </a:spcAft>
              <a:buSzPts val="1400"/>
              <a:buNone/>
            </a:pPr>
            <a:r>
              <a:t/>
            </a:r>
            <a:endParaRPr/>
          </a:p>
        </p:txBody>
      </p:sp>
      <p:sp>
        <p:nvSpPr>
          <p:cNvPr id="244" name="Google Shape;2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en-US"/>
              <a:t>After the adoption of </a:t>
            </a:r>
            <a:r>
              <a:rPr b="1" lang="en-US"/>
              <a:t>Article 13 Directives, -the Racial Equality and Employment Directives-</a:t>
            </a:r>
            <a:r>
              <a:rPr lang="en-US"/>
              <a:t>  in 2000, Member State governments embarked on a process of reviewing and making changes to existing national legislation with a view to ensuring that national law complies with the new Community anti-discrimination standards. </a:t>
            </a:r>
            <a:endParaRPr/>
          </a:p>
          <a:p>
            <a:pPr indent="0" lvl="0" marL="0" rtl="0" algn="l">
              <a:lnSpc>
                <a:spcPct val="90000"/>
              </a:lnSpc>
              <a:spcBef>
                <a:spcPts val="1000"/>
              </a:spcBef>
              <a:spcAft>
                <a:spcPts val="0"/>
              </a:spcAft>
              <a:buClr>
                <a:schemeClr val="dk1"/>
              </a:buClr>
              <a:buSzPts val="2800"/>
              <a:buNone/>
            </a:pPr>
            <a:r>
              <a:rPr lang="en-US"/>
              <a:t>Although this process has not been finished by all Member States, it is safe to say that legal protection against discrimination on the basis of race and ethnicity, religion and belief, disability, age and sexual orientation has been considerably enhanced. </a:t>
            </a:r>
            <a:endParaRPr/>
          </a:p>
          <a:p>
            <a:pPr indent="0" lvl="0" marL="0" rtl="0" algn="l">
              <a:lnSpc>
                <a:spcPct val="90000"/>
              </a:lnSpc>
              <a:spcBef>
                <a:spcPts val="1000"/>
              </a:spcBef>
              <a:spcAft>
                <a:spcPts val="0"/>
              </a:spcAft>
              <a:buClr>
                <a:schemeClr val="dk1"/>
              </a:buClr>
              <a:buSzPts val="2000"/>
              <a:buNone/>
            </a:pPr>
            <a:r>
              <a:rPr i="1" lang="en-US" sz="1050"/>
              <a:t>European Anti-Discrimination Law Review Issue 4, 2006</a:t>
            </a:r>
            <a:endParaRPr/>
          </a:p>
          <a:p>
            <a:pPr indent="0" lvl="0" marL="0" rtl="0" algn="l">
              <a:lnSpc>
                <a:spcPct val="100000"/>
              </a:lnSpc>
              <a:spcBef>
                <a:spcPts val="0"/>
              </a:spcBef>
              <a:spcAft>
                <a:spcPts val="0"/>
              </a:spcAft>
              <a:buSzPts val="1400"/>
              <a:buNone/>
            </a:pPr>
            <a:r>
              <a:t/>
            </a:r>
            <a:endParaRPr/>
          </a:p>
        </p:txBody>
      </p:sp>
      <p:sp>
        <p:nvSpPr>
          <p:cNvPr id="266" name="Google Shape;26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200"/>
              <a:buNone/>
            </a:pPr>
            <a:r>
              <a:rPr lang="en-US"/>
              <a:t>The European Commission intends to extend the areas of criminal activity where harmonization is possible at European level to specific forms of gender-based violence, including sexual harassment and abuse of women, under the </a:t>
            </a:r>
            <a:r>
              <a:rPr b="1" lang="en-US"/>
              <a:t>EU Gender Equality Strategy 2020–2025 </a:t>
            </a:r>
            <a:r>
              <a:rPr lang="en-US"/>
              <a:t>. </a:t>
            </a:r>
            <a:endParaRPr/>
          </a:p>
          <a:p>
            <a:pPr indent="0" lvl="0" marL="0" rtl="0" algn="l">
              <a:lnSpc>
                <a:spcPct val="90000"/>
              </a:lnSpc>
              <a:spcBef>
                <a:spcPts val="1000"/>
              </a:spcBef>
              <a:spcAft>
                <a:spcPts val="0"/>
              </a:spcAft>
              <a:buClr>
                <a:schemeClr val="dk1"/>
              </a:buClr>
              <a:buSzPts val="1200"/>
              <a:buNone/>
            </a:pPr>
            <a:r>
              <a:rPr lang="en-US"/>
              <a:t>-As an employer, the Commission also intends to adopt a ‘comprehensive legal framework’ to combat all forms of harassment in the workplace.</a:t>
            </a:r>
            <a:endParaRPr/>
          </a:p>
          <a:p>
            <a:pPr indent="0" lvl="0" marL="0" rtl="0" algn="l">
              <a:lnSpc>
                <a:spcPct val="90000"/>
              </a:lnSpc>
              <a:spcBef>
                <a:spcPts val="1000"/>
              </a:spcBef>
              <a:spcAft>
                <a:spcPts val="0"/>
              </a:spcAft>
              <a:buClr>
                <a:schemeClr val="dk1"/>
              </a:buClr>
              <a:buSzPts val="1200"/>
              <a:buNone/>
            </a:pPr>
            <a:r>
              <a:rPr lang="en-US"/>
              <a:t>-The European Commission encourages Member States to ratify the </a:t>
            </a:r>
            <a:r>
              <a:rPr b="1" lang="en-US"/>
              <a:t>International Labour Organization Convention No 190</a:t>
            </a:r>
            <a:r>
              <a:rPr lang="en-US"/>
              <a:t>, to implement the existing EU rules on protecting workers from violence and  harassment and to raise people’s awareness of these rules. </a:t>
            </a:r>
            <a:endParaRPr/>
          </a:p>
          <a:p>
            <a:pPr indent="0" lvl="0" marL="0" rtl="0" algn="l">
              <a:lnSpc>
                <a:spcPct val="100000"/>
              </a:lnSpc>
              <a:spcBef>
                <a:spcPts val="0"/>
              </a:spcBef>
              <a:spcAft>
                <a:spcPts val="0"/>
              </a:spcAft>
              <a:buSzPts val="1400"/>
              <a:buNone/>
            </a:pPr>
            <a:r>
              <a:t/>
            </a:r>
            <a:endParaRPr/>
          </a:p>
        </p:txBody>
      </p:sp>
      <p:sp>
        <p:nvSpPr>
          <p:cNvPr id="275" name="Google Shape;27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b="1" lang="en-US"/>
              <a:t>According to Article 4 of the ILO C190:</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n-US"/>
              <a:t>Each Member shall adopt, in accordance with national law and circumstances and in consultation with representative employers’ and workers’ organizations, an inclusive, integrated and gender-responsive approach for the prevention and elimination of violence and harassment in the world of work. </a:t>
            </a:r>
            <a:endParaRPr/>
          </a:p>
          <a:p>
            <a:pPr indent="0" lvl="0" marL="0" marR="0" rtl="0" algn="l">
              <a:lnSpc>
                <a:spcPct val="100000"/>
              </a:lnSpc>
              <a:spcBef>
                <a:spcPts val="0"/>
              </a:spcBef>
              <a:spcAft>
                <a:spcPts val="0"/>
              </a:spcAft>
              <a:buClr>
                <a:srgbClr val="000000"/>
              </a:buClr>
              <a:buSzPts val="1200"/>
              <a:buFont typeface="Arial"/>
              <a:buNone/>
            </a:pPr>
            <a:r>
              <a:rPr lang="en-US">
                <a:solidFill>
                  <a:srgbClr val="000000"/>
                </a:solidFill>
              </a:rPr>
              <a:t>In adopting and implementing the approach referred to in paragraph 2 of this Article, each Member shall recognize the different and complementary roles and functions of governments, and employers and workers and their respective organizations, taking into account the varying nature and extent of their respective responsibilities. </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a:p>
        </p:txBody>
      </p:sp>
      <p:sp>
        <p:nvSpPr>
          <p:cNvPr id="300" name="Google Shape;30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dd49517535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1dd49517535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1800"/>
              <a:t>Harassment and violence by a third party</a:t>
            </a:r>
            <a:endParaRPr/>
          </a:p>
          <a:p>
            <a:pPr indent="-228600" lvl="0" marL="228600" rtl="0" algn="l">
              <a:lnSpc>
                <a:spcPct val="90000"/>
              </a:lnSpc>
              <a:spcBef>
                <a:spcPts val="1000"/>
              </a:spcBef>
              <a:spcAft>
                <a:spcPts val="0"/>
              </a:spcAft>
              <a:buClr>
                <a:schemeClr val="dk1"/>
              </a:buClr>
              <a:buSzPts val="1200"/>
              <a:buChar char="•"/>
            </a:pPr>
            <a:r>
              <a:rPr lang="en-US"/>
              <a:t>In July 2010, the EU social partners agreed on guidelines relating to violence and harassment by a third party, for instance a customer, patient or member of the public. The guidelines were signed by two European trade union federations – the European Federation of Public Service Unions (EPSU) and UNI Europa – and six EU employer organisations, namely the European Trade Union Committee for Education (ETUCE), the European Hospital and Healthcare Employers’ Association (HOSPEEM), the Council of European Municipalities and Regions (CEMR), the European Federation of Education Employers (EFEE), EuroCommerce and the Confederation of European Security Services (CoESS).</a:t>
            </a:r>
            <a:endParaRPr/>
          </a:p>
          <a:p>
            <a:pPr indent="-228600" lvl="0" marL="228600" rtl="0" algn="l">
              <a:lnSpc>
                <a:spcPct val="90000"/>
              </a:lnSpc>
              <a:spcBef>
                <a:spcPts val="1000"/>
              </a:spcBef>
              <a:spcAft>
                <a:spcPts val="0"/>
              </a:spcAft>
              <a:buClr>
                <a:schemeClr val="dk1"/>
              </a:buClr>
              <a:buSzPts val="1200"/>
              <a:buChar char="•"/>
            </a:pPr>
            <a:r>
              <a:rPr lang="en-US"/>
              <a:t>The guidelines define third-party violence and harassment as taking a variety of forms. It could be, for example, ‘physical, psychological, verbal and/or sexual’; a ‘one-off [incident] or more systematic patterns of behaviour, by an individual or group’; ‘caused by mental health problems and/or motivated by emotional reasons, personal dislike, prejudices on grounds of gender, racial/ethnic origin, religion and belief, disability, age, sexual orientation or body image’.</a:t>
            </a:r>
            <a:endParaRPr/>
          </a:p>
          <a:p>
            <a:pPr indent="0" lvl="0" marL="0" rtl="0" algn="l">
              <a:lnSpc>
                <a:spcPct val="100000"/>
              </a:lnSpc>
              <a:spcBef>
                <a:spcPts val="0"/>
              </a:spcBef>
              <a:spcAft>
                <a:spcPts val="0"/>
              </a:spcAft>
              <a:buSzPts val="1400"/>
              <a:buNone/>
            </a:pPr>
            <a:r>
              <a:t/>
            </a:r>
            <a:endParaRPr/>
          </a:p>
        </p:txBody>
      </p:sp>
      <p:sp>
        <p:nvSpPr>
          <p:cNvPr id="372" name="Google Shape;3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dd49517535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1dd49517535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b="1" lang="en-US" sz="1600"/>
              <a:t>Relative EU Directives:</a:t>
            </a:r>
            <a:endParaRPr/>
          </a:p>
          <a:p>
            <a:pPr indent="0" lvl="0" marL="0" rtl="0" algn="l">
              <a:lnSpc>
                <a:spcPct val="90000"/>
              </a:lnSpc>
              <a:spcBef>
                <a:spcPts val="1000"/>
              </a:spcBef>
              <a:spcAft>
                <a:spcPts val="0"/>
              </a:spcAft>
              <a:buSzPts val="1200"/>
              <a:buNone/>
            </a:pPr>
            <a:r>
              <a:t/>
            </a:r>
            <a:endParaRPr b="1"/>
          </a:p>
          <a:p>
            <a:pPr indent="0" lvl="0" marL="0" rtl="0" algn="l">
              <a:lnSpc>
                <a:spcPct val="90000"/>
              </a:lnSpc>
              <a:spcBef>
                <a:spcPts val="1000"/>
              </a:spcBef>
              <a:spcAft>
                <a:spcPts val="0"/>
              </a:spcAft>
              <a:buSzPts val="1200"/>
              <a:buNone/>
            </a:pPr>
            <a:r>
              <a:rPr b="1" i="1" lang="en-US"/>
              <a:t>Directive 2000/43/EC of 29 June 2000</a:t>
            </a:r>
            <a:endParaRPr/>
          </a:p>
          <a:p>
            <a:pPr indent="0" lvl="0" marL="0" rtl="0" algn="l">
              <a:lnSpc>
                <a:spcPct val="90000"/>
              </a:lnSpc>
              <a:spcBef>
                <a:spcPts val="1000"/>
              </a:spcBef>
              <a:spcAft>
                <a:spcPts val="0"/>
              </a:spcAft>
              <a:buSzPts val="1200"/>
              <a:buNone/>
            </a:pPr>
            <a:r>
              <a:rPr lang="en-US"/>
              <a:t> Implementing the principle of equal treatment between persons irrespective of racial or ethnic origin</a:t>
            </a:r>
            <a:endParaRPr/>
          </a:p>
          <a:p>
            <a:pPr indent="0" lvl="0" marL="0" rtl="0" algn="l">
              <a:lnSpc>
                <a:spcPct val="90000"/>
              </a:lnSpc>
              <a:spcBef>
                <a:spcPts val="1000"/>
              </a:spcBef>
              <a:spcAft>
                <a:spcPts val="0"/>
              </a:spcAft>
              <a:buSzPts val="1200"/>
              <a:buNone/>
            </a:pPr>
            <a:r>
              <a:rPr b="1" lang="en-US"/>
              <a:t>Directive 2000/78/EC of 27 November 2000 </a:t>
            </a:r>
            <a:endParaRPr/>
          </a:p>
          <a:p>
            <a:pPr indent="0" lvl="0" marL="0" rtl="0" algn="l">
              <a:lnSpc>
                <a:spcPct val="90000"/>
              </a:lnSpc>
              <a:spcBef>
                <a:spcPts val="1000"/>
              </a:spcBef>
              <a:spcAft>
                <a:spcPts val="0"/>
              </a:spcAft>
              <a:buSzPts val="1200"/>
              <a:buNone/>
            </a:pPr>
            <a:r>
              <a:rPr lang="en-US"/>
              <a:t>Establishing a general framework for equal treatment in employment and occupation</a:t>
            </a:r>
            <a:endParaRPr/>
          </a:p>
          <a:p>
            <a:pPr indent="0" lvl="0" marL="0" rtl="0" algn="l">
              <a:lnSpc>
                <a:spcPct val="90000"/>
              </a:lnSpc>
              <a:spcBef>
                <a:spcPts val="1000"/>
              </a:spcBef>
              <a:spcAft>
                <a:spcPts val="0"/>
              </a:spcAft>
              <a:buSzPts val="1200"/>
              <a:buNone/>
            </a:pPr>
            <a:r>
              <a:rPr b="1" lang="en-US"/>
              <a:t>Directive 2002/73/EC of 23 September 2002 </a:t>
            </a:r>
            <a:endParaRPr/>
          </a:p>
          <a:p>
            <a:pPr indent="0" lvl="0" marL="0" rtl="0" algn="l">
              <a:lnSpc>
                <a:spcPct val="90000"/>
              </a:lnSpc>
              <a:spcBef>
                <a:spcPts val="1000"/>
              </a:spcBef>
              <a:spcAft>
                <a:spcPts val="0"/>
              </a:spcAft>
              <a:buSzPts val="1200"/>
              <a:buNone/>
            </a:pPr>
            <a:r>
              <a:rPr lang="en-US"/>
              <a:t>Amending Council Directive 76/207/EEC on the implementation of the principle of equal treatment for men and women as regards access to employment, vocational training and promotion, and working conditions</a:t>
            </a:r>
            <a:endParaRPr/>
          </a:p>
          <a:p>
            <a:pPr indent="0" lvl="0" marL="0" rtl="0" algn="l">
              <a:lnSpc>
                <a:spcPct val="90000"/>
              </a:lnSpc>
              <a:spcBef>
                <a:spcPts val="1000"/>
              </a:spcBef>
              <a:spcAft>
                <a:spcPts val="0"/>
              </a:spcAft>
              <a:buSzPts val="1200"/>
              <a:buNone/>
            </a:pPr>
            <a:r>
              <a:rPr b="1" i="1" lang="en-US"/>
              <a:t>Directive 89/391/EEC </a:t>
            </a:r>
            <a:endParaRPr/>
          </a:p>
          <a:p>
            <a:pPr indent="0" lvl="0" marL="0" rtl="0" algn="l">
              <a:lnSpc>
                <a:spcPct val="90000"/>
              </a:lnSpc>
              <a:spcBef>
                <a:spcPts val="1000"/>
              </a:spcBef>
              <a:spcAft>
                <a:spcPts val="0"/>
              </a:spcAft>
              <a:buSzPts val="1200"/>
              <a:buNone/>
            </a:pPr>
            <a:r>
              <a:rPr lang="en-US"/>
              <a:t>On the introduction of measures to encourage improvements in the safety and health of workers at work</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93" name="Google Shape;393;g1dd49517535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Commerce is a sector in which employees are deemed to be at an increased risk of violence from the public. As far back as 1995, the social partners in this sector agreed a joint statement on combating the issue.  In October 2009, the social partners launched a toolkit to help prevent third-party violence in commerce. The social partners in other sectors – including gas, electricity, railways and education – have taken similar initiatives.</a:t>
            </a:r>
            <a:endParaRPr/>
          </a:p>
          <a:p>
            <a:pPr indent="0" lvl="0" marL="0" rtl="0" algn="l">
              <a:lnSpc>
                <a:spcPct val="100000"/>
              </a:lnSpc>
              <a:spcBef>
                <a:spcPts val="0"/>
              </a:spcBef>
              <a:spcAft>
                <a:spcPts val="0"/>
              </a:spcAft>
              <a:buSzPts val="1400"/>
              <a:buNone/>
            </a:pPr>
            <a:r>
              <a:t/>
            </a:r>
            <a:endParaRPr/>
          </a:p>
        </p:txBody>
      </p:sp>
      <p:sp>
        <p:nvSpPr>
          <p:cNvPr id="448" name="Google Shape;44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Several international framework agreements are already in place at company level to combat sexual harassment and/or violence at work. These issues, and in particular the issue of violence against women, are more and more frequently included in such agreements</a:t>
            </a:r>
            <a:endParaRPr/>
          </a:p>
          <a:p>
            <a:pPr indent="-228600" lvl="0" marL="228600" rtl="0" algn="l">
              <a:lnSpc>
                <a:spcPct val="90000"/>
              </a:lnSpc>
              <a:spcBef>
                <a:spcPts val="1000"/>
              </a:spcBef>
              <a:spcAft>
                <a:spcPts val="0"/>
              </a:spcAft>
              <a:buClr>
                <a:schemeClr val="dk1"/>
              </a:buClr>
              <a:buSzPts val="1200"/>
              <a:buChar char="•"/>
            </a:pPr>
            <a:r>
              <a:rPr lang="en-US"/>
              <a:t>The French energy group EDF’s international framework agreement on corporate social responsibility, concluded in March 2018, contains a chapter entitled ‘Combating all forms of harassment and violence in the workplace’.  Some transnational companies have concluded agreements on the issue of sexual harassment (for example, Unilever, Sodexo,  Meliá Hotels International and the AccorInvest group  ).</a:t>
            </a:r>
            <a:endParaRPr/>
          </a:p>
          <a:p>
            <a:pPr indent="-228600" lvl="0" marL="228600" rtl="0" algn="l">
              <a:lnSpc>
                <a:spcPct val="90000"/>
              </a:lnSpc>
              <a:spcBef>
                <a:spcPts val="1000"/>
              </a:spcBef>
              <a:spcAft>
                <a:spcPts val="0"/>
              </a:spcAft>
              <a:buClr>
                <a:schemeClr val="dk1"/>
              </a:buClr>
              <a:buSzPts val="1200"/>
              <a:buChar char="•"/>
            </a:pPr>
            <a:r>
              <a:rPr lang="en-US"/>
              <a:t>On 3 October 2018, the Carrefour group and the UNI Global Union federation appended a European Works Council declaration ‘addressing the issue of violence against women at work’ to their framework agreement.  The text emphasises the need for training and the organisation of awareness-raising activities. The signatories also call on people to reject ‘sexist or degrading comments and behaviour aimed at women in the workplace’ and to refuse to let these become commonplace.</a:t>
            </a:r>
            <a:endParaRPr/>
          </a:p>
          <a:p>
            <a:pPr indent="0" lvl="0" marL="0" rtl="0" algn="l">
              <a:lnSpc>
                <a:spcPct val="100000"/>
              </a:lnSpc>
              <a:spcBef>
                <a:spcPts val="0"/>
              </a:spcBef>
              <a:spcAft>
                <a:spcPts val="0"/>
              </a:spcAft>
              <a:buSzPts val="1400"/>
              <a:buNone/>
            </a:pPr>
            <a:r>
              <a:t/>
            </a:r>
            <a:endParaRPr/>
          </a:p>
        </p:txBody>
      </p:sp>
      <p:sp>
        <p:nvSpPr>
          <p:cNvPr id="460" name="Google Shape;4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dd49517535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1dd49517535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dd49517535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1dd49517535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dd49517535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g1dd49517535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dd4951753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dd495175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dd49517535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dd49517535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Arial"/>
              <a:buNone/>
            </a:pPr>
            <a:r>
              <a:rPr b="1" lang="en-US" sz="1600"/>
              <a:t>Relative EU Directives:</a:t>
            </a:r>
            <a:endParaRPr/>
          </a:p>
          <a:p>
            <a:pPr indent="0" lvl="0" marL="0" rtl="0" algn="l">
              <a:lnSpc>
                <a:spcPct val="90000"/>
              </a:lnSpc>
              <a:spcBef>
                <a:spcPts val="1000"/>
              </a:spcBef>
              <a:spcAft>
                <a:spcPts val="0"/>
              </a:spcAft>
              <a:buClr>
                <a:schemeClr val="dk1"/>
              </a:buClr>
              <a:buSzPts val="1200"/>
              <a:buFont typeface="Arial"/>
              <a:buNone/>
            </a:pPr>
            <a:r>
              <a:t/>
            </a:r>
            <a:endParaRPr b="1"/>
          </a:p>
          <a:p>
            <a:pPr indent="0" lvl="0" marL="0" rtl="0" algn="l">
              <a:lnSpc>
                <a:spcPct val="90000"/>
              </a:lnSpc>
              <a:spcBef>
                <a:spcPts val="1000"/>
              </a:spcBef>
              <a:spcAft>
                <a:spcPts val="0"/>
              </a:spcAft>
              <a:buClr>
                <a:schemeClr val="dk1"/>
              </a:buClr>
              <a:buSzPts val="1200"/>
              <a:buFont typeface="Arial"/>
              <a:buNone/>
            </a:pPr>
            <a:r>
              <a:rPr b="1" i="1" lang="en-US"/>
              <a:t>Directive 2000/43/EC of 29 June 2000</a:t>
            </a:r>
            <a:endParaRPr/>
          </a:p>
          <a:p>
            <a:pPr indent="0" lvl="0" marL="0" rtl="0" algn="l">
              <a:lnSpc>
                <a:spcPct val="90000"/>
              </a:lnSpc>
              <a:spcBef>
                <a:spcPts val="1000"/>
              </a:spcBef>
              <a:spcAft>
                <a:spcPts val="0"/>
              </a:spcAft>
              <a:buClr>
                <a:schemeClr val="dk1"/>
              </a:buClr>
              <a:buSzPts val="1200"/>
              <a:buFont typeface="Arial"/>
              <a:buNone/>
            </a:pPr>
            <a:r>
              <a:rPr lang="en-US"/>
              <a:t> Implementing the principle of equal treatment between persons irrespective of racial or ethnic origin</a:t>
            </a:r>
            <a:endParaRPr/>
          </a:p>
          <a:p>
            <a:pPr indent="0" lvl="0" marL="0" rtl="0" algn="l">
              <a:lnSpc>
                <a:spcPct val="90000"/>
              </a:lnSpc>
              <a:spcBef>
                <a:spcPts val="1000"/>
              </a:spcBef>
              <a:spcAft>
                <a:spcPts val="0"/>
              </a:spcAft>
              <a:buClr>
                <a:schemeClr val="dk1"/>
              </a:buClr>
              <a:buSzPts val="1200"/>
              <a:buFont typeface="Arial"/>
              <a:buNone/>
            </a:pPr>
            <a:r>
              <a:rPr b="1" lang="en-US"/>
              <a:t>Directive 2000/78/EC of 27 November 2000 </a:t>
            </a:r>
            <a:endParaRPr/>
          </a:p>
          <a:p>
            <a:pPr indent="0" lvl="0" marL="0" rtl="0" algn="l">
              <a:lnSpc>
                <a:spcPct val="90000"/>
              </a:lnSpc>
              <a:spcBef>
                <a:spcPts val="1000"/>
              </a:spcBef>
              <a:spcAft>
                <a:spcPts val="0"/>
              </a:spcAft>
              <a:buClr>
                <a:schemeClr val="dk1"/>
              </a:buClr>
              <a:buSzPts val="1200"/>
              <a:buFont typeface="Arial"/>
              <a:buNone/>
            </a:pPr>
            <a:r>
              <a:rPr lang="en-US"/>
              <a:t>Establishing a general framework for equal treatment in employment and occupation</a:t>
            </a:r>
            <a:endParaRPr/>
          </a:p>
          <a:p>
            <a:pPr indent="0" lvl="0" marL="0" rtl="0" algn="l">
              <a:lnSpc>
                <a:spcPct val="90000"/>
              </a:lnSpc>
              <a:spcBef>
                <a:spcPts val="1000"/>
              </a:spcBef>
              <a:spcAft>
                <a:spcPts val="0"/>
              </a:spcAft>
              <a:buClr>
                <a:schemeClr val="dk1"/>
              </a:buClr>
              <a:buSzPts val="1200"/>
              <a:buFont typeface="Arial"/>
              <a:buNone/>
            </a:pPr>
            <a:r>
              <a:rPr b="1" lang="en-US"/>
              <a:t>Directive 2002/73/EC of 23 September 2002 </a:t>
            </a:r>
            <a:endParaRPr/>
          </a:p>
          <a:p>
            <a:pPr indent="0" lvl="0" marL="0" rtl="0" algn="l">
              <a:lnSpc>
                <a:spcPct val="90000"/>
              </a:lnSpc>
              <a:spcBef>
                <a:spcPts val="1000"/>
              </a:spcBef>
              <a:spcAft>
                <a:spcPts val="0"/>
              </a:spcAft>
              <a:buClr>
                <a:schemeClr val="dk1"/>
              </a:buClr>
              <a:buSzPts val="1200"/>
              <a:buFont typeface="Arial"/>
              <a:buNone/>
            </a:pPr>
            <a:r>
              <a:rPr lang="en-US"/>
              <a:t>Amending Council Directive 76/207/EEC on the implementation of the principle of equal treatment for men and women as regards access to employment, vocational training and promotion, and working conditions</a:t>
            </a:r>
            <a:endParaRPr/>
          </a:p>
          <a:p>
            <a:pPr indent="0" lvl="0" marL="0" rtl="0" algn="l">
              <a:lnSpc>
                <a:spcPct val="90000"/>
              </a:lnSpc>
              <a:spcBef>
                <a:spcPts val="1000"/>
              </a:spcBef>
              <a:spcAft>
                <a:spcPts val="0"/>
              </a:spcAft>
              <a:buClr>
                <a:schemeClr val="dk1"/>
              </a:buClr>
              <a:buSzPts val="1200"/>
              <a:buFont typeface="Arial"/>
              <a:buNone/>
            </a:pPr>
            <a:r>
              <a:rPr b="1" i="1" lang="en-US"/>
              <a:t>Directive 89/391/EEC </a:t>
            </a:r>
            <a:endParaRPr/>
          </a:p>
          <a:p>
            <a:pPr indent="0" lvl="0" marL="0" rtl="0" algn="l">
              <a:lnSpc>
                <a:spcPct val="90000"/>
              </a:lnSpc>
              <a:spcBef>
                <a:spcPts val="1000"/>
              </a:spcBef>
              <a:spcAft>
                <a:spcPts val="0"/>
              </a:spcAft>
              <a:buClr>
                <a:schemeClr val="dk1"/>
              </a:buClr>
              <a:buSzPts val="1200"/>
              <a:buFont typeface="Arial"/>
              <a:buNone/>
            </a:pPr>
            <a:r>
              <a:rPr lang="en-US"/>
              <a:t>On the introduction of measures to encourage improvements in the safety and health of workers at work</a:t>
            </a:r>
            <a:endParaRPr b="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8" name="Google Shape;148;g1dd49517535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EU-level legislation</a:t>
            </a:r>
            <a:endParaRPr/>
          </a:p>
          <a:p>
            <a:pPr indent="0" lvl="0" marL="0" rtl="0" algn="l">
              <a:lnSpc>
                <a:spcPct val="100000"/>
              </a:lnSpc>
              <a:spcBef>
                <a:spcPts val="0"/>
              </a:spcBef>
              <a:spcAft>
                <a:spcPts val="0"/>
              </a:spcAft>
              <a:buSzPts val="1400"/>
              <a:buNone/>
            </a:pPr>
            <a:r>
              <a:rPr b="1" lang="en-US"/>
              <a:t>Harassment</a:t>
            </a:r>
            <a:r>
              <a:rPr lang="en-US"/>
              <a:t> is defined as a situation </a:t>
            </a:r>
            <a:r>
              <a:rPr i="1" lang="en-US"/>
              <a:t>‘where an unwanted conduct occurs with the purpose or effect of violating the dignity of a person, and of creating an intimidating, hostile, degrading, humiliating or offensive environment’. </a:t>
            </a:r>
            <a:endParaRPr/>
          </a:p>
          <a:p>
            <a:pPr indent="0" lvl="0" marL="0" rtl="0" algn="l">
              <a:lnSpc>
                <a:spcPct val="100000"/>
              </a:lnSpc>
              <a:spcBef>
                <a:spcPts val="0"/>
              </a:spcBef>
              <a:spcAft>
                <a:spcPts val="0"/>
              </a:spcAft>
              <a:buSzPts val="1400"/>
              <a:buNone/>
            </a:pPr>
            <a:r>
              <a:rPr b="1" lang="en-US"/>
              <a:t>Sexual harassment </a:t>
            </a:r>
            <a:r>
              <a:rPr lang="en-US"/>
              <a:t>is said to take place where any form of </a:t>
            </a:r>
            <a:r>
              <a:rPr i="1" lang="en-US"/>
              <a:t>‘unwanted verbal, non-verbal or physical conduct of a sexual nature occurs, with the purpose or effect of violating the dignity of a person, in particular when creating an intimidating, hostile, degrading, humiliating or offensive environment’. </a:t>
            </a:r>
            <a:endParaRPr/>
          </a:p>
          <a:p>
            <a:pPr indent="0" lvl="0" marL="0" rtl="0" algn="l">
              <a:lnSpc>
                <a:spcPct val="100000"/>
              </a:lnSpc>
              <a:spcBef>
                <a:spcPts val="0"/>
              </a:spcBef>
              <a:spcAft>
                <a:spcPts val="0"/>
              </a:spcAft>
              <a:buSzPts val="1400"/>
              <a:buNone/>
            </a:pPr>
            <a:r>
              <a:rPr b="1" lang="en-US"/>
              <a:t>Directive 2002/73/EC</a:t>
            </a:r>
            <a:endParaRPr/>
          </a:p>
          <a:p>
            <a:pPr indent="0" lvl="0" marL="0" rtl="0" algn="l">
              <a:lnSpc>
                <a:spcPct val="100000"/>
              </a:lnSpc>
              <a:spcBef>
                <a:spcPts val="0"/>
              </a:spcBef>
              <a:spcAft>
                <a:spcPts val="0"/>
              </a:spcAft>
              <a:buSzPts val="1400"/>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ILO Violence and Harassment Convention 2019</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In June 2019, the historic General Conference of the International Labour Organization (ILO) adopted the: </a:t>
            </a:r>
            <a:endParaRPr/>
          </a:p>
          <a:p>
            <a:pPr indent="0" lvl="0" marL="0" rtl="0" algn="l">
              <a:lnSpc>
                <a:spcPct val="90000"/>
              </a:lnSpc>
              <a:spcBef>
                <a:spcPts val="1000"/>
              </a:spcBef>
              <a:spcAft>
                <a:spcPts val="0"/>
              </a:spcAft>
              <a:buClr>
                <a:schemeClr val="dk1"/>
              </a:buClr>
              <a:buSzPts val="2800"/>
              <a:buNone/>
            </a:pPr>
            <a:r>
              <a:rPr lang="en-US"/>
              <a:t>-</a:t>
            </a:r>
            <a:r>
              <a:rPr b="1" lang="en-US"/>
              <a:t>Violence and Harassment Convention190 (C190) and the </a:t>
            </a:r>
            <a:endParaRPr/>
          </a:p>
          <a:p>
            <a:pPr indent="0" lvl="0" marL="0" rtl="0" algn="l">
              <a:lnSpc>
                <a:spcPct val="90000"/>
              </a:lnSpc>
              <a:spcBef>
                <a:spcPts val="1000"/>
              </a:spcBef>
              <a:spcAft>
                <a:spcPts val="0"/>
              </a:spcAft>
              <a:buClr>
                <a:schemeClr val="dk1"/>
              </a:buClr>
              <a:buSzPts val="2800"/>
              <a:buNone/>
            </a:pPr>
            <a:r>
              <a:rPr b="1" lang="en-US"/>
              <a:t>-Recommendation 206 (R206) </a:t>
            </a:r>
            <a:r>
              <a:rPr lang="en-US"/>
              <a:t>,</a:t>
            </a:r>
            <a:endParaRPr/>
          </a:p>
          <a:p>
            <a:pPr indent="0" lvl="0" marL="0" rtl="0" algn="l">
              <a:lnSpc>
                <a:spcPct val="90000"/>
              </a:lnSpc>
              <a:spcBef>
                <a:spcPts val="1000"/>
              </a:spcBef>
              <a:spcAft>
                <a:spcPts val="0"/>
              </a:spcAft>
              <a:buClr>
                <a:schemeClr val="dk1"/>
              </a:buClr>
              <a:buSzPts val="2800"/>
              <a:buNone/>
            </a:pPr>
            <a:r>
              <a:rPr lang="en-US"/>
              <a:t>and created a new momentum in the fight against violence and harassment – including gender-based violence and harassment - in the world of work and had a huge significance for workers – particularly women workers</a:t>
            </a:r>
            <a:endParaRPr/>
          </a:p>
          <a:p>
            <a:pPr indent="0" lvl="0" marL="0" rtl="0" algn="l">
              <a:lnSpc>
                <a:spcPct val="100000"/>
              </a:lnSpc>
              <a:spcBef>
                <a:spcPts val="0"/>
              </a:spcBef>
              <a:spcAft>
                <a:spcPts val="0"/>
              </a:spcAft>
              <a:buSzPts val="1400"/>
              <a:buNone/>
            </a:pPr>
            <a:r>
              <a:t/>
            </a:r>
            <a:endParaRPr/>
          </a:p>
        </p:txBody>
      </p:sp>
      <p:sp>
        <p:nvSpPr>
          <p:cNvPr id="174" name="Google Shape;17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EU Gender Equality Strategy</a:t>
            </a:r>
            <a:endParaRPr/>
          </a:p>
          <a:p>
            <a:pPr indent="-228600" lvl="0" marL="228600" rtl="0" algn="l">
              <a:lnSpc>
                <a:spcPct val="90000"/>
              </a:lnSpc>
              <a:spcBef>
                <a:spcPts val="1000"/>
              </a:spcBef>
              <a:spcAft>
                <a:spcPts val="0"/>
              </a:spcAft>
              <a:buClr>
                <a:schemeClr val="dk1"/>
              </a:buClr>
              <a:buSzPts val="1200"/>
              <a:buChar char="•"/>
            </a:pPr>
            <a:r>
              <a:rPr lang="en-US"/>
              <a:t>On 5 March 2020, the European Commission presented its Gender Equality Strategy 2020–2025. This strategy covers all sources of gender inequality and violence against women. It contains various references to combating sexual harassment. </a:t>
            </a:r>
            <a:endParaRPr/>
          </a:p>
          <a:p>
            <a:pPr indent="-90804" lvl="0" marL="228600" rtl="0" algn="l">
              <a:lnSpc>
                <a:spcPct val="90000"/>
              </a:lnSpc>
              <a:spcBef>
                <a:spcPts val="1000"/>
              </a:spcBef>
              <a:spcAft>
                <a:spcPts val="0"/>
              </a:spcAft>
              <a:buClr>
                <a:schemeClr val="dk1"/>
              </a:buClr>
              <a:buSzPts val="1200"/>
              <a:buNone/>
            </a:pPr>
            <a:r>
              <a:t/>
            </a:r>
            <a:endParaRPr/>
          </a:p>
          <a:p>
            <a:pPr indent="-228600" lvl="0" marL="228600" rtl="0" algn="l">
              <a:lnSpc>
                <a:spcPct val="90000"/>
              </a:lnSpc>
              <a:spcBef>
                <a:spcPts val="1000"/>
              </a:spcBef>
              <a:spcAft>
                <a:spcPts val="0"/>
              </a:spcAft>
              <a:buClr>
                <a:schemeClr val="dk1"/>
              </a:buClr>
              <a:buSzPts val="1200"/>
              <a:buChar char="•"/>
            </a:pPr>
            <a:r>
              <a:rPr lang="en-US"/>
              <a:t>In addition, in its proposed Digital Services Act of December 2020, the Commission aims to clarify what measures are expected from platforms to address illegal activities online, including online violence targeting women.</a:t>
            </a:r>
            <a:endParaRPr/>
          </a:p>
          <a:p>
            <a:pPr indent="0" lvl="0" marL="0" rtl="0" algn="l">
              <a:lnSpc>
                <a:spcPct val="100000"/>
              </a:lnSpc>
              <a:spcBef>
                <a:spcPts val="0"/>
              </a:spcBef>
              <a:spcAft>
                <a:spcPts val="0"/>
              </a:spcAft>
              <a:buSzPts val="1400"/>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hyperlink" Target="https://www.ituc-csi.org/IMG/pdf/c190_faqs_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hyperlink" Target="https://www.dropbox.com/s/gqbgue68va763p7/C190%20Final%20English.mp4?dl=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www.ilo.org/dyn/normlex/en/f?p=NORMLEXPUB:12100:0::NO::P12100_ILO_CODE:R206" TargetMode="External"/><Relationship Id="rId9" Type="http://schemas.openxmlformats.org/officeDocument/2006/relationships/hyperlink" Target="https://www.ilo.org/wcmsp5/groups/public/---ed_norm/---relconf/documents/meetingdocument/wcms_533534.pdf" TargetMode="External"/><Relationship Id="rId5" Type="http://schemas.openxmlformats.org/officeDocument/2006/relationships/hyperlink" Target="https://www.dropbox.com/s/gqbgue68va763p7/C190%20Final%20English.mp4?dl=0" TargetMode="External"/><Relationship Id="rId6" Type="http://schemas.openxmlformats.org/officeDocument/2006/relationships/hyperlink" Target="https://www.ituc-csi.org/IMG/pdf/c190_mini_guide_en.pdf" TargetMode="External"/><Relationship Id="rId7" Type="http://schemas.openxmlformats.org/officeDocument/2006/relationships/hyperlink" Target="https://www.ituc-csi.org/IMG/pdf/c190_faqs_en.pdf" TargetMode="External"/><Relationship Id="rId8" Type="http://schemas.openxmlformats.org/officeDocument/2006/relationships/hyperlink" Target="http://www.ilo.ch/wcmsp5/groups/public/ed_dialogue/actrav/documents/briefingnote/wcms_749786.pdf"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hyperlink" Target="https://kek-dias.gr/" TargetMode="External"/><Relationship Id="rId13" Type="http://schemas.openxmlformats.org/officeDocument/2006/relationships/image" Target="../media/image11.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hyperlink" Target="http://www.czu.cz/" TargetMode="External"/><Relationship Id="rId9" Type="http://schemas.openxmlformats.org/officeDocument/2006/relationships/image" Target="../media/image15.png"/><Relationship Id="rId15" Type="http://schemas.openxmlformats.org/officeDocument/2006/relationships/image" Target="../media/image13.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2.png"/><Relationship Id="rId6" Type="http://schemas.openxmlformats.org/officeDocument/2006/relationships/hyperlink" Target="http://www.czu.cz/" TargetMode="External"/><Relationship Id="rId7" Type="http://schemas.openxmlformats.org/officeDocument/2006/relationships/image" Target="../media/image8.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ilo.org/dyn/normlex/en/f?p=NORMLEXPUB:12100:0::NO::P12100_ILO_CODE:C19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
          <p:cNvSpPr txBox="1"/>
          <p:nvPr>
            <p:ph type="ctrTitle"/>
          </p:nvPr>
        </p:nvSpPr>
        <p:spPr>
          <a:xfrm>
            <a:off x="388111" y="4770613"/>
            <a:ext cx="11618831"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en-US" sz="3600">
                <a:solidFill>
                  <a:schemeClr val="dk2"/>
                </a:solidFill>
              </a:rPr>
              <a:t>Ενότητα: ΕΕ και εθνικά μέσα για την καταπολέμηση της βίας στο χώρο εργασίας / νομική βάση</a:t>
            </a:r>
            <a:endParaRPr b="1" sz="3600">
              <a:solidFill>
                <a:schemeClr val="dk2"/>
              </a:solidFill>
            </a:endParaRPr>
          </a:p>
        </p:txBody>
      </p:sp>
      <p:pic>
        <p:nvPicPr>
          <p:cNvPr descr="Ein Bild, das Text enthält.&#10;&#10;Automatisch generierte Beschreibung" id="90" name="Google Shape;90;p7"/>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7"/>
          <p:cNvGrpSpPr/>
          <p:nvPr/>
        </p:nvGrpSpPr>
        <p:grpSpPr>
          <a:xfrm>
            <a:off x="-1" y="2941813"/>
            <a:ext cx="12188952" cy="1828800"/>
            <a:chOff x="-305" y="3144820"/>
            <a:chExt cx="9182100" cy="1551136"/>
          </a:xfrm>
        </p:grpSpPr>
        <p:sp>
          <p:nvSpPr>
            <p:cNvPr id="92" name="Google Shape;92;p7"/>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7"/>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7"/>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7"/>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7"/>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7"/>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8" name="Google Shape;98;p7"/>
          <p:cNvPicPr preferRelativeResize="0"/>
          <p:nvPr/>
        </p:nvPicPr>
        <p:blipFill>
          <a:blip r:embed="rId5">
            <a:alphaModFix/>
          </a:blip>
          <a:stretch>
            <a:fillRect/>
          </a:stretch>
        </p:blipFill>
        <p:spPr>
          <a:xfrm>
            <a:off x="445449" y="5523012"/>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0"/>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TOPIC 1</a:t>
            </a:r>
            <a:endParaRPr sz="4000"/>
          </a:p>
        </p:txBody>
      </p:sp>
      <p:sp>
        <p:nvSpPr>
          <p:cNvPr id="211" name="Google Shape;21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2" name="Google Shape;212;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13" name="Google Shape;213;p10"/>
          <p:cNvGrpSpPr/>
          <p:nvPr/>
        </p:nvGrpSpPr>
        <p:grpSpPr>
          <a:xfrm>
            <a:off x="2032000" y="369432"/>
            <a:ext cx="8127999" cy="6119134"/>
            <a:chOff x="0" y="-350234"/>
            <a:chExt cx="8127999" cy="6119134"/>
          </a:xfrm>
        </p:grpSpPr>
        <p:sp>
          <p:nvSpPr>
            <p:cNvPr id="214" name="Google Shape;214;p10"/>
            <p:cNvSpPr/>
            <p:nvPr/>
          </p:nvSpPr>
          <p:spPr>
            <a:xfrm>
              <a:off x="2973921" y="2193422"/>
              <a:ext cx="1663460" cy="1356774"/>
            </a:xfrm>
            <a:prstGeom prst="roundRect">
              <a:avLst>
                <a:gd fmla="val 16667"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txBox="1"/>
            <p:nvPr/>
          </p:nvSpPr>
          <p:spPr>
            <a:xfrm>
              <a:off x="3040153" y="2259654"/>
              <a:ext cx="1530996" cy="122431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Legal Terms &amp; Definitions</a:t>
              </a:r>
              <a:endParaRPr b="1" i="0" sz="1600" u="none" cap="none" strike="noStrike">
                <a:solidFill>
                  <a:schemeClr val="dk1"/>
                </a:solidFill>
                <a:latin typeface="Calibri"/>
                <a:ea typeface="Calibri"/>
                <a:cs typeface="Calibri"/>
                <a:sym typeface="Calibri"/>
              </a:endParaRPr>
            </a:p>
          </p:txBody>
        </p:sp>
        <p:sp>
          <p:nvSpPr>
            <p:cNvPr id="216" name="Google Shape;216;p10"/>
            <p:cNvSpPr/>
            <p:nvPr/>
          </p:nvSpPr>
          <p:spPr>
            <a:xfrm rot="-5182748">
              <a:off x="3771150" y="2110937"/>
              <a:ext cx="165300"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7" name="Google Shape;217;p10"/>
            <p:cNvSpPr/>
            <p:nvPr/>
          </p:nvSpPr>
          <p:spPr>
            <a:xfrm>
              <a:off x="2446113" y="-350234"/>
              <a:ext cx="2976336" cy="2378686"/>
            </a:xfrm>
            <a:prstGeom prst="roundRect">
              <a:avLst>
                <a:gd fmla="val 16667" name="adj"/>
              </a:avLst>
            </a:prstGeom>
            <a:gradFill>
              <a:gsLst>
                <a:gs pos="0">
                  <a:srgbClr val="9BFFF3"/>
                </a:gs>
                <a:gs pos="35000">
                  <a:srgbClr val="B9FFF4"/>
                </a:gs>
                <a:gs pos="100000">
                  <a:srgbClr val="E1FFFD"/>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txBox="1"/>
            <p:nvPr/>
          </p:nvSpPr>
          <p:spPr>
            <a:xfrm>
              <a:off x="2562231" y="-234116"/>
              <a:ext cx="2744100" cy="214645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Recommendations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65"/>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non-binding guidelines which give guidance to governments and are important tools for campaigns and negotiations.</a:t>
              </a:r>
              <a:endParaRPr b="0" i="0" sz="1600" u="none" cap="none" strike="noStrike">
                <a:solidFill>
                  <a:schemeClr val="dk1"/>
                </a:solidFill>
                <a:latin typeface="Arial"/>
                <a:ea typeface="Arial"/>
                <a:cs typeface="Arial"/>
                <a:sym typeface="Arial"/>
              </a:endParaRPr>
            </a:p>
          </p:txBody>
        </p:sp>
        <p:sp>
          <p:nvSpPr>
            <p:cNvPr id="219" name="Google Shape;219;p10"/>
            <p:cNvSpPr/>
            <p:nvPr/>
          </p:nvSpPr>
          <p:spPr>
            <a:xfrm rot="1972533">
              <a:off x="4623162" y="3457573"/>
              <a:ext cx="177582"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20" name="Google Shape;220;p10"/>
            <p:cNvSpPr/>
            <p:nvPr/>
          </p:nvSpPr>
          <p:spPr>
            <a:xfrm>
              <a:off x="4786525" y="3402315"/>
              <a:ext cx="3341474" cy="2366585"/>
            </a:xfrm>
            <a:prstGeom prst="roundRect">
              <a:avLst>
                <a:gd fmla="val 16667" name="adj"/>
              </a:avLst>
            </a:prstGeom>
            <a:gradFill>
              <a:gsLst>
                <a:gs pos="0">
                  <a:srgbClr val="9DFFAB"/>
                </a:gs>
                <a:gs pos="35000">
                  <a:srgbClr val="BBFFC4"/>
                </a:gs>
                <a:gs pos="100000">
                  <a:srgbClr val="E4FFE7"/>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0"/>
            <p:cNvSpPr txBox="1"/>
            <p:nvPr/>
          </p:nvSpPr>
          <p:spPr>
            <a:xfrm>
              <a:off x="4902052" y="3517842"/>
              <a:ext cx="3110420" cy="213553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600" u="none" cap="none" strike="noStrike">
                  <a:solidFill>
                    <a:schemeClr val="dk1"/>
                  </a:solidFill>
                  <a:latin typeface="Arial"/>
                  <a:ea typeface="Arial"/>
                  <a:cs typeface="Arial"/>
                  <a:sym typeface="Arial"/>
                </a:rPr>
                <a:t>Ratification</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is when governments agree to put the contents of an internationally agreed standard into national law and it becomes obligatory</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2" name="Google Shape;222;p10"/>
            <p:cNvSpPr/>
            <p:nvPr/>
          </p:nvSpPr>
          <p:spPr>
            <a:xfrm rot="8664369">
              <a:off x="2805218" y="3521289"/>
              <a:ext cx="186086"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23" name="Google Shape;223;p10"/>
            <p:cNvSpPr/>
            <p:nvPr/>
          </p:nvSpPr>
          <p:spPr>
            <a:xfrm>
              <a:off x="0" y="3464875"/>
              <a:ext cx="2822602" cy="2241464"/>
            </a:xfrm>
            <a:prstGeom prst="roundRect">
              <a:avLst>
                <a:gd fmla="val 16667"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0"/>
            <p:cNvSpPr txBox="1"/>
            <p:nvPr/>
          </p:nvSpPr>
          <p:spPr>
            <a:xfrm>
              <a:off x="109419" y="3574294"/>
              <a:ext cx="2603764" cy="2022626"/>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Convention</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is a legally binding international agreement</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1dd49517535_0_177"/>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230" name="Google Shape;230;g1dd49517535_0_177"/>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31" name="Google Shape;231;g1dd49517535_0_177"/>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2" name="Google Shape;232;g1dd49517535_0_177"/>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33" name="Google Shape;233;g1dd49517535_0_177"/>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Group Activity (10  min)</a:t>
            </a:r>
            <a:endParaRPr b="1" sz="4000" u="sng">
              <a:solidFill>
                <a:schemeClr val="lt1"/>
              </a:solidFill>
            </a:endParaRPr>
          </a:p>
        </p:txBody>
      </p:sp>
      <p:sp>
        <p:nvSpPr>
          <p:cNvPr id="234" name="Google Shape;234;g1dd49517535_0_177"/>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rPr lang="en-US" sz="2400">
                <a:solidFill>
                  <a:schemeClr val="lt1"/>
                </a:solidFill>
              </a:rPr>
              <a:t>Read the FAQs in the related document</a:t>
            </a:r>
            <a:br>
              <a:rPr lang="en-US" sz="2400">
                <a:solidFill>
                  <a:schemeClr val="lt1"/>
                </a:solidFill>
              </a:rPr>
            </a:br>
            <a:r>
              <a:rPr b="1" lang="en-US" sz="2400" u="sng">
                <a:solidFill>
                  <a:schemeClr val="lt1"/>
                </a:solidFill>
                <a:hlinkClick r:id="rId4">
                  <a:extLst>
                    <a:ext uri="{A12FA001-AC4F-418D-AE19-62706E023703}">
                      <ahyp:hlinkClr val="tx"/>
                    </a:ext>
                  </a:extLst>
                </a:hlinkClick>
              </a:rPr>
              <a:t>https://www.ituc-csi.org/IMG/pdf/c190_faqs_en.pdf</a:t>
            </a:r>
            <a:br>
              <a:rPr b="1" lang="en-US" sz="2400">
                <a:solidFill>
                  <a:schemeClr val="lt1"/>
                </a:solidFill>
              </a:rPr>
            </a:br>
            <a:endParaRPr b="1"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Font typeface="Arial"/>
              <a:buNone/>
            </a:pPr>
            <a:r>
              <a:rPr lang="en-US" sz="2400">
                <a:solidFill>
                  <a:schemeClr val="lt1"/>
                </a:solidFill>
              </a:rPr>
              <a:t>You can split in two groups and discuss more characteristic situations that may or may not be covered by the Convention190 &amp; Recommendation 206</a:t>
            </a:r>
            <a:br>
              <a:rPr lang="en-US" sz="2400">
                <a:solidFill>
                  <a:schemeClr val="lt1"/>
                </a:solidFill>
              </a:rPr>
            </a:b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pic>
        <p:nvPicPr>
          <p:cNvPr descr="Ein Bild, das Text enthält.&#10;&#10;Automatisch generierte Beschreibung" id="239" name="Google Shape;239;p14"/>
          <p:cNvPicPr preferRelativeResize="0"/>
          <p:nvPr>
            <p:ph idx="1" type="body"/>
          </p:nvPr>
        </p:nvPicPr>
        <p:blipFill rotWithShape="1">
          <a:blip r:embed="rId3">
            <a:alphaModFix/>
          </a:blip>
          <a:srcRect b="7316" l="0" r="0" t="8415"/>
          <a:stretch/>
        </p:blipFill>
        <p:spPr>
          <a:xfrm>
            <a:off x="0" y="10"/>
            <a:ext cx="12192000" cy="6857990"/>
          </a:xfrm>
          <a:prstGeom prst="rect">
            <a:avLst/>
          </a:prstGeom>
          <a:noFill/>
          <a:ln>
            <a:noFill/>
          </a:ln>
        </p:spPr>
      </p:pic>
      <p:sp>
        <p:nvSpPr>
          <p:cNvPr id="240" name="Google Shape;240;p14"/>
          <p:cNvSpPr/>
          <p:nvPr/>
        </p:nvSpPr>
        <p:spPr>
          <a:xfrm flipH="1">
            <a:off x="213575" y="760875"/>
            <a:ext cx="6017172" cy="5859824"/>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372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1" name="Google Shape;241;p14"/>
          <p:cNvSpPr txBox="1"/>
          <p:nvPr>
            <p:ph type="title"/>
          </p:nvPr>
        </p:nvSpPr>
        <p:spPr>
          <a:xfrm>
            <a:off x="756900" y="2293625"/>
            <a:ext cx="4204200" cy="253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rPr lang="en-US" sz="4000"/>
              <a:t>TOPIC 1</a:t>
            </a:r>
            <a:endParaRPr sz="4000"/>
          </a:p>
          <a:p>
            <a:pPr indent="0" lvl="0" marL="0" rtl="0" algn="ctr">
              <a:lnSpc>
                <a:spcPct val="90000"/>
              </a:lnSpc>
              <a:spcBef>
                <a:spcPts val="0"/>
              </a:spcBef>
              <a:spcAft>
                <a:spcPts val="0"/>
              </a:spcAft>
              <a:buClr>
                <a:schemeClr val="dk1"/>
              </a:buClr>
              <a:buSzPts val="2800"/>
              <a:buFont typeface="Calibri"/>
              <a:buNone/>
            </a:pPr>
            <a:r>
              <a:rPr lang="en-US" sz="4000"/>
              <a:t>National framework on violence &amp; discrimination of the project countries</a:t>
            </a:r>
            <a:endParaRPr b="1"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7" name="Google Shape;247;p1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48" name="Google Shape;248;p15"/>
          <p:cNvGrpSpPr/>
          <p:nvPr/>
        </p:nvGrpSpPr>
        <p:grpSpPr>
          <a:xfrm>
            <a:off x="1664786" y="-114905"/>
            <a:ext cx="9712278" cy="6858002"/>
            <a:chOff x="-63213" y="-1119936"/>
            <a:chExt cx="9712278" cy="6858002"/>
          </a:xfrm>
        </p:grpSpPr>
        <p:sp>
          <p:nvSpPr>
            <p:cNvPr id="249" name="Google Shape;249;p15"/>
            <p:cNvSpPr/>
            <p:nvPr/>
          </p:nvSpPr>
          <p:spPr>
            <a:xfrm>
              <a:off x="1266469" y="-1119936"/>
              <a:ext cx="4212622" cy="4055947"/>
            </a:xfrm>
            <a:custGeom>
              <a:rect b="b" l="l" r="r" t="t"/>
              <a:pathLst>
                <a:path extrusionOk="0" h="120000" w="120000">
                  <a:moveTo>
                    <a:pt x="8099" y="60000"/>
                  </a:moveTo>
                  <a:lnTo>
                    <a:pt x="8099" y="60000"/>
                  </a:lnTo>
                  <a:cubicBezTo>
                    <a:pt x="8099" y="32904"/>
                    <a:pt x="29188" y="10426"/>
                    <a:pt x="56382" y="8537"/>
                  </a:cubicBezTo>
                  <a:cubicBezTo>
                    <a:pt x="83576" y="6649"/>
                    <a:pt x="107605" y="25993"/>
                    <a:pt x="111396" y="52825"/>
                  </a:cubicBezTo>
                  <a:cubicBezTo>
                    <a:pt x="115188" y="79657"/>
                    <a:pt x="97449" y="104832"/>
                    <a:pt x="70784" y="110462"/>
                  </a:cubicBezTo>
                  <a:lnTo>
                    <a:pt x="70233" y="118569"/>
                  </a:lnTo>
                  <a:lnTo>
                    <a:pt x="56948" y="104899"/>
                  </a:lnTo>
                  <a:lnTo>
                    <a:pt x="72267" y="88644"/>
                  </a:lnTo>
                  <a:lnTo>
                    <a:pt x="71722" y="96656"/>
                  </a:lnTo>
                  <a:cubicBezTo>
                    <a:pt x="90926" y="90763"/>
                    <a:pt x="102459" y="71589"/>
                    <a:pt x="98415" y="52279"/>
                  </a:cubicBezTo>
                  <a:cubicBezTo>
                    <a:pt x="94370" y="32970"/>
                    <a:pt x="76060" y="19793"/>
                    <a:pt x="56039" y="21784"/>
                  </a:cubicBezTo>
                  <a:cubicBezTo>
                    <a:pt x="36018" y="23776"/>
                    <a:pt x="20785" y="40288"/>
                    <a:pt x="20785" y="60000"/>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5"/>
            <p:cNvSpPr/>
            <p:nvPr/>
          </p:nvSpPr>
          <p:spPr>
            <a:xfrm>
              <a:off x="2343886" y="-85739"/>
              <a:ext cx="2173299" cy="197287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5"/>
            <p:cNvSpPr txBox="1"/>
            <p:nvPr/>
          </p:nvSpPr>
          <p:spPr>
            <a:xfrm>
              <a:off x="2343886" y="-85739"/>
              <a:ext cx="2173299" cy="197287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European directives set out the minimum standards for safety and health in the workplace</a:t>
              </a:r>
              <a:endParaRPr b="0" i="0" sz="1600" u="none" cap="none" strike="noStrike">
                <a:solidFill>
                  <a:srgbClr val="000000"/>
                </a:solidFill>
                <a:latin typeface="Arial"/>
                <a:ea typeface="Arial"/>
                <a:cs typeface="Arial"/>
                <a:sym typeface="Arial"/>
              </a:endParaRPr>
            </a:p>
          </p:txBody>
        </p:sp>
        <p:sp>
          <p:nvSpPr>
            <p:cNvPr id="252" name="Google Shape;252;p15"/>
            <p:cNvSpPr/>
            <p:nvPr/>
          </p:nvSpPr>
          <p:spPr>
            <a:xfrm>
              <a:off x="-63213" y="1604204"/>
              <a:ext cx="4300717" cy="4133862"/>
            </a:xfrm>
            <a:custGeom>
              <a:rect b="b" l="l" r="r" t="t"/>
              <a:pathLst>
                <a:path extrusionOk="0" h="120000" w="120000">
                  <a:moveTo>
                    <a:pt x="95858" y="22695"/>
                  </a:moveTo>
                  <a:lnTo>
                    <a:pt x="86893" y="32022"/>
                  </a:lnTo>
                  <a:lnTo>
                    <a:pt x="86893" y="32022"/>
                  </a:lnTo>
                  <a:cubicBezTo>
                    <a:pt x="75124" y="21187"/>
                    <a:pt x="57773" y="18518"/>
                    <a:pt x="43174" y="25296"/>
                  </a:cubicBezTo>
                  <a:cubicBezTo>
                    <a:pt x="28576" y="32075"/>
                    <a:pt x="19715" y="46917"/>
                    <a:pt x="20847" y="62691"/>
                  </a:cubicBezTo>
                  <a:cubicBezTo>
                    <a:pt x="21979" y="78465"/>
                    <a:pt x="32873" y="91949"/>
                    <a:pt x="48296" y="96664"/>
                  </a:cubicBezTo>
                  <a:lnTo>
                    <a:pt x="47752" y="88650"/>
                  </a:lnTo>
                  <a:lnTo>
                    <a:pt x="63047" y="104899"/>
                  </a:lnTo>
                  <a:lnTo>
                    <a:pt x="49783" y="118575"/>
                  </a:lnTo>
                  <a:lnTo>
                    <a:pt x="49233" y="110466"/>
                  </a:lnTo>
                  <a:lnTo>
                    <a:pt x="49233" y="110466"/>
                  </a:lnTo>
                  <a:cubicBezTo>
                    <a:pt x="27697" y="105929"/>
                    <a:pt x="11382" y="88387"/>
                    <a:pt x="8525" y="66696"/>
                  </a:cubicBezTo>
                  <a:cubicBezTo>
                    <a:pt x="5667" y="45004"/>
                    <a:pt x="16888" y="23881"/>
                    <a:pt x="36524" y="13988"/>
                  </a:cubicBezTo>
                  <a:cubicBezTo>
                    <a:pt x="56159" y="4095"/>
                    <a:pt x="79938" y="7585"/>
                    <a:pt x="95858" y="22695"/>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p:nvPr/>
          </p:nvSpPr>
          <p:spPr>
            <a:xfrm>
              <a:off x="5873741" y="1417762"/>
              <a:ext cx="3107188" cy="3005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5"/>
            <p:cNvSpPr txBox="1"/>
            <p:nvPr/>
          </p:nvSpPr>
          <p:spPr>
            <a:xfrm>
              <a:off x="5873741" y="1417762"/>
              <a:ext cx="3107188" cy="3005760"/>
            </a:xfrm>
            <a:prstGeom prst="rect">
              <a:avLst/>
            </a:prstGeom>
            <a:noFill/>
            <a:ln>
              <a:noFill/>
            </a:ln>
          </p:spPr>
          <p:txBody>
            <a:bodyPr anchorCtr="0" anchor="ctr" bIns="15225" lIns="15225" spcFirstLastPara="1" rIns="15225" wrap="square" tIns="15225">
              <a:noAutofit/>
            </a:bodyPr>
            <a:lstStyle/>
            <a:p>
              <a:pPr indent="0" lvl="0" marL="0" marR="0" rtl="0" algn="ctr">
                <a:lnSpc>
                  <a:spcPct val="100000"/>
                </a:lnSpc>
                <a:spcBef>
                  <a:spcPts val="0"/>
                </a:spcBef>
                <a:spcAft>
                  <a:spcPts val="0"/>
                </a:spcAft>
                <a:buClr>
                  <a:srgbClr val="000000"/>
                </a:buClr>
                <a:buSzPts val="2400"/>
                <a:buFont typeface="Arial"/>
                <a:buNone/>
              </a:pPr>
              <a:r>
                <a:rPr b="0" i="0" lang="en-US" sz="1600" u="none" cap="none" strike="noStrike">
                  <a:solidFill>
                    <a:srgbClr val="000000"/>
                  </a:solidFill>
                  <a:latin typeface="Arial"/>
                  <a:ea typeface="Arial"/>
                  <a:cs typeface="Arial"/>
                  <a:sym typeface="Arial"/>
                </a:rPr>
                <a:t>EU directives are implemented through the national legislation of Member States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55" name="Google Shape;255;p15"/>
            <p:cNvSpPr/>
            <p:nvPr/>
          </p:nvSpPr>
          <p:spPr>
            <a:xfrm flipH="1" rot="10800000">
              <a:off x="6379103" y="4412360"/>
              <a:ext cx="1849391" cy="63466"/>
            </a:xfrm>
            <a:custGeom>
              <a:rect b="b" l="l" r="r" t="t"/>
              <a:pathLst>
                <a:path extrusionOk="0" h="120000" w="120000">
                  <a:moveTo>
                    <a:pt x="58230" y="8435"/>
                  </a:moveTo>
                  <a:lnTo>
                    <a:pt x="58230" y="8435"/>
                  </a:lnTo>
                  <a:cubicBezTo>
                    <a:pt x="79717" y="7884"/>
                    <a:pt x="99888" y="17355"/>
                    <a:pt x="111043" y="33230"/>
                  </a:cubicBezTo>
                  <a:cubicBezTo>
                    <a:pt x="122198" y="49106"/>
                    <a:pt x="122614" y="68937"/>
                    <a:pt x="112134" y="85152"/>
                  </a:cubicBezTo>
                  <a:cubicBezTo>
                    <a:pt x="101653" y="101367"/>
                    <a:pt x="81894" y="111463"/>
                    <a:pt x="60398" y="111587"/>
                  </a:cubicBezTo>
                  <a:lnTo>
                    <a:pt x="60378" y="119962"/>
                  </a:lnTo>
                  <a:lnTo>
                    <a:pt x="59891" y="105000"/>
                  </a:lnTo>
                  <a:lnTo>
                    <a:pt x="60450" y="90036"/>
                  </a:lnTo>
                  <a:lnTo>
                    <a:pt x="60430" y="98411"/>
                  </a:lnTo>
                  <a:lnTo>
                    <a:pt x="60430" y="98411"/>
                  </a:lnTo>
                  <a:cubicBezTo>
                    <a:pt x="81706" y="98311"/>
                    <a:pt x="101267" y="90825"/>
                    <a:pt x="111679" y="78797"/>
                  </a:cubicBezTo>
                  <a:cubicBezTo>
                    <a:pt x="122091" y="66769"/>
                    <a:pt x="121756" y="52047"/>
                    <a:pt x="110801" y="40223"/>
                  </a:cubicBezTo>
                  <a:cubicBezTo>
                    <a:pt x="99847" y="28400"/>
                    <a:pt x="79954" y="21291"/>
                    <a:pt x="58682" y="2159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5"/>
            <p:cNvSpPr/>
            <p:nvPr/>
          </p:nvSpPr>
          <p:spPr>
            <a:xfrm>
              <a:off x="1106850" y="2639514"/>
              <a:ext cx="2200977" cy="21769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5"/>
            <p:cNvSpPr txBox="1"/>
            <p:nvPr/>
          </p:nvSpPr>
          <p:spPr>
            <a:xfrm>
              <a:off x="1106850" y="2639514"/>
              <a:ext cx="2200977" cy="2176932"/>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National legislation must comply with these minimum standards</a:t>
              </a:r>
              <a:endParaRPr b="0" i="0" sz="1600" u="none" cap="none" strike="noStrike">
                <a:solidFill>
                  <a:srgbClr val="000000"/>
                </a:solidFill>
                <a:latin typeface="Arial"/>
                <a:ea typeface="Arial"/>
                <a:cs typeface="Arial"/>
                <a:sym typeface="Arial"/>
              </a:endParaRPr>
            </a:p>
          </p:txBody>
        </p:sp>
        <p:sp>
          <p:nvSpPr>
            <p:cNvPr id="258" name="Google Shape;258;p15"/>
            <p:cNvSpPr/>
            <p:nvPr/>
          </p:nvSpPr>
          <p:spPr>
            <a:xfrm rot="10800000">
              <a:off x="8358709" y="1096953"/>
              <a:ext cx="402786" cy="265971"/>
            </a:xfrm>
            <a:custGeom>
              <a:rect b="b" l="l" r="r" t="t"/>
              <a:pathLst>
                <a:path extrusionOk="0" h="120000" w="120000">
                  <a:moveTo>
                    <a:pt x="88878" y="16267"/>
                  </a:moveTo>
                  <a:lnTo>
                    <a:pt x="82183" y="26407"/>
                  </a:lnTo>
                  <a:cubicBezTo>
                    <a:pt x="66322" y="19022"/>
                    <a:pt x="46763" y="20202"/>
                    <a:pt x="32323" y="29416"/>
                  </a:cubicBezTo>
                  <a:cubicBezTo>
                    <a:pt x="17883" y="38630"/>
                    <a:pt x="11289" y="54137"/>
                    <a:pt x="15513" y="68947"/>
                  </a:cubicBezTo>
                  <a:cubicBezTo>
                    <a:pt x="19738" y="83757"/>
                    <a:pt x="33983" y="95073"/>
                    <a:pt x="51827" y="97794"/>
                  </a:cubicBezTo>
                  <a:lnTo>
                    <a:pt x="51439" y="89479"/>
                  </a:lnTo>
                  <a:lnTo>
                    <a:pt x="62096" y="104961"/>
                  </a:lnTo>
                  <a:lnTo>
                    <a:pt x="52834" y="119405"/>
                  </a:lnTo>
                  <a:lnTo>
                    <a:pt x="52447" y="111089"/>
                  </a:lnTo>
                  <a:cubicBezTo>
                    <a:pt x="30460" y="108171"/>
                    <a:pt x="12546" y="92896"/>
                    <a:pt x="7173" y="72485"/>
                  </a:cubicBezTo>
                  <a:cubicBezTo>
                    <a:pt x="1800" y="52075"/>
                    <a:pt x="10044" y="30618"/>
                    <a:pt x="28008" y="18257"/>
                  </a:cubicBezTo>
                  <a:cubicBezTo>
                    <a:pt x="45972" y="5897"/>
                    <a:pt x="70058" y="5109"/>
                    <a:pt x="88878" y="1626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5"/>
            <p:cNvSpPr/>
            <p:nvPr/>
          </p:nvSpPr>
          <p:spPr>
            <a:xfrm>
              <a:off x="4208746" y="3470371"/>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5"/>
            <p:cNvSpPr txBox="1"/>
            <p:nvPr/>
          </p:nvSpPr>
          <p:spPr>
            <a:xfrm>
              <a:off x="4208746" y="3470371"/>
              <a:ext cx="983237" cy="491399"/>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261" name="Google Shape;261;p15"/>
            <p:cNvSpPr/>
            <p:nvPr/>
          </p:nvSpPr>
          <p:spPr>
            <a:xfrm>
              <a:off x="4675140" y="441397"/>
              <a:ext cx="4973925" cy="4653103"/>
            </a:xfrm>
            <a:prstGeom prst="blockArc">
              <a:avLst>
                <a:gd fmla="val 13500000" name="adj1"/>
                <a:gd fmla="val 10800000" name="adj2"/>
                <a:gd fmla="val 12740" name="adj3"/>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4700200" y="4485019"/>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txBox="1"/>
            <p:nvPr/>
          </p:nvSpPr>
          <p:spPr>
            <a:xfrm>
              <a:off x="4700200" y="4485019"/>
              <a:ext cx="983237" cy="49139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4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TOPIC 1</a:t>
            </a:r>
            <a:endParaRPr b="1" sz="4000">
              <a:solidFill>
                <a:srgbClr val="6789B9"/>
              </a:solidFill>
            </a:endParaRPr>
          </a:p>
        </p:txBody>
      </p:sp>
      <p:sp>
        <p:nvSpPr>
          <p:cNvPr id="269" name="Google Shape;26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t>-</a:t>
            </a:r>
            <a:endParaRPr/>
          </a:p>
          <a:p>
            <a:pPr indent="-50800" lvl="0" marL="2286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p:txBody>
      </p:sp>
      <p:sp>
        <p:nvSpPr>
          <p:cNvPr id="270" name="Google Shape;27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1" name="Google Shape;271;p4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272" name="Google Shape;272;p43"/>
          <p:cNvSpPr/>
          <p:nvPr/>
        </p:nvSpPr>
        <p:spPr>
          <a:xfrm>
            <a:off x="1146875" y="1487837"/>
            <a:ext cx="9422969" cy="4510007"/>
          </a:xfrm>
          <a:prstGeom prst="flowChartAlternateProcess">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50800" lvl="0" marL="228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The European Commission encourages Member States to ratify the </a:t>
            </a:r>
            <a:r>
              <a:rPr b="1" i="0" lang="en-US" sz="2800" u="none" cap="none" strike="noStrike">
                <a:solidFill>
                  <a:schemeClr val="lt1"/>
                </a:solidFill>
                <a:latin typeface="Calibri"/>
                <a:ea typeface="Calibri"/>
                <a:cs typeface="Calibri"/>
                <a:sym typeface="Calibri"/>
              </a:rPr>
              <a:t>International Labour Organization Convention No 190</a:t>
            </a:r>
            <a:r>
              <a:rPr b="0" i="0" lang="en-US" sz="2800" u="none" cap="none" strike="noStrike">
                <a:solidFill>
                  <a:schemeClr val="lt1"/>
                </a:solidFill>
                <a:latin typeface="Calibri"/>
                <a:ea typeface="Calibri"/>
                <a:cs typeface="Calibri"/>
                <a:sym typeface="Calibri"/>
              </a:rPr>
              <a:t>, to implement the existing EU rules on protecting workers from violence and  harassment and to raise people’s awareness of these rules</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44"/>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TOPIC 1</a:t>
            </a:r>
            <a:endParaRPr b="1" sz="4000">
              <a:solidFill>
                <a:srgbClr val="6789B9"/>
              </a:solidFill>
            </a:endParaRPr>
          </a:p>
        </p:txBody>
      </p:sp>
      <p:sp>
        <p:nvSpPr>
          <p:cNvPr id="278" name="Google Shape;278;p44"/>
          <p:cNvSpPr txBox="1"/>
          <p:nvPr>
            <p:ph idx="1" type="body"/>
          </p:nvPr>
        </p:nvSpPr>
        <p:spPr>
          <a:xfrm>
            <a:off x="838200" y="805912"/>
            <a:ext cx="10515600" cy="537105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solidFill>
                  <a:schemeClr val="accent1"/>
                </a:solidFill>
              </a:rPr>
              <a:t>The ratification of the </a:t>
            </a:r>
            <a:r>
              <a:rPr b="1" lang="en-US">
                <a:solidFill>
                  <a:schemeClr val="accent1"/>
                </a:solidFill>
              </a:rPr>
              <a:t>ILO Convention No190 </a:t>
            </a:r>
            <a:r>
              <a:rPr lang="en-US">
                <a:solidFill>
                  <a:schemeClr val="accent1"/>
                </a:solidFill>
              </a:rPr>
              <a:t>by the Member States leads to better recognition of discrimination in the workplace</a:t>
            </a:r>
            <a:endParaRPr>
              <a:solidFill>
                <a:schemeClr val="accent1"/>
              </a:solidFil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279" name="Google Shape;27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0" name="Google Shape;280;p4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81" name="Google Shape;281;p44"/>
          <p:cNvGrpSpPr/>
          <p:nvPr/>
        </p:nvGrpSpPr>
        <p:grpSpPr>
          <a:xfrm>
            <a:off x="1553317" y="1641483"/>
            <a:ext cx="8128000" cy="5216516"/>
            <a:chOff x="0" y="202150"/>
            <a:chExt cx="8128000" cy="5216516"/>
          </a:xfrm>
        </p:grpSpPr>
        <p:sp>
          <p:nvSpPr>
            <p:cNvPr id="282" name="Google Shape;282;p44"/>
            <p:cNvSpPr/>
            <p:nvPr/>
          </p:nvSpPr>
          <p:spPr>
            <a:xfrm>
              <a:off x="0" y="202150"/>
              <a:ext cx="8128000" cy="5079999"/>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4"/>
            <p:cNvSpPr/>
            <p:nvPr/>
          </p:nvSpPr>
          <p:spPr>
            <a:xfrm>
              <a:off x="800607" y="3946821"/>
              <a:ext cx="186944" cy="1869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4"/>
            <p:cNvSpPr/>
            <p:nvPr/>
          </p:nvSpPr>
          <p:spPr>
            <a:xfrm>
              <a:off x="894079" y="4040293"/>
              <a:ext cx="1064768" cy="12090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4"/>
            <p:cNvSpPr txBox="1"/>
            <p:nvPr/>
          </p:nvSpPr>
          <p:spPr>
            <a:xfrm>
              <a:off x="894079" y="4040293"/>
              <a:ext cx="1064768" cy="1209040"/>
            </a:xfrm>
            <a:prstGeom prst="rect">
              <a:avLst/>
            </a:prstGeom>
            <a:noFill/>
            <a:ln>
              <a:noFill/>
            </a:ln>
          </p:spPr>
          <p:txBody>
            <a:bodyPr anchorCtr="0" anchor="t" bIns="0" lIns="99050" spcFirstLastPara="1" rIns="0" wrap="square" tIns="0">
              <a:noAutofit/>
            </a:bodyPr>
            <a:lstStyle/>
            <a:p>
              <a:pPr indent="0" lvl="0" marL="0" marR="0" rtl="0" algn="l">
                <a:lnSpc>
                  <a:spcPct val="9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p:txBody>
        </p:sp>
        <p:sp>
          <p:nvSpPr>
            <p:cNvPr id="286" name="Google Shape;286;p44"/>
            <p:cNvSpPr/>
            <p:nvPr/>
          </p:nvSpPr>
          <p:spPr>
            <a:xfrm>
              <a:off x="1812543" y="2974509"/>
              <a:ext cx="292608" cy="292608"/>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4"/>
            <p:cNvSpPr/>
            <p:nvPr/>
          </p:nvSpPr>
          <p:spPr>
            <a:xfrm>
              <a:off x="1788053" y="3290147"/>
              <a:ext cx="1674781" cy="21285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4"/>
            <p:cNvSpPr txBox="1"/>
            <p:nvPr/>
          </p:nvSpPr>
          <p:spPr>
            <a:xfrm>
              <a:off x="1788053" y="3290147"/>
              <a:ext cx="1674781" cy="2128519"/>
            </a:xfrm>
            <a:prstGeom prst="rect">
              <a:avLst/>
            </a:prstGeom>
            <a:noFill/>
            <a:ln>
              <a:noFill/>
            </a:ln>
          </p:spPr>
          <p:txBody>
            <a:bodyPr anchorCtr="0" anchor="t" bIns="0" lIns="155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The EU encourages Member states to ratify the </a:t>
              </a:r>
              <a:r>
                <a:rPr b="1" i="0" lang="en-US" sz="1600" u="none" cap="none" strike="noStrike">
                  <a:solidFill>
                    <a:srgbClr val="000000"/>
                  </a:solidFill>
                  <a:latin typeface="Arial"/>
                  <a:ea typeface="Arial"/>
                  <a:cs typeface="Arial"/>
                  <a:sym typeface="Arial"/>
                </a:rPr>
                <a:t>ILO Convention No190 </a:t>
              </a:r>
              <a:endParaRPr b="1" i="0" sz="1600" u="none" cap="none" strike="noStrike">
                <a:solidFill>
                  <a:srgbClr val="000000"/>
                </a:solidFill>
                <a:latin typeface="Arial"/>
                <a:ea typeface="Arial"/>
                <a:cs typeface="Arial"/>
                <a:sym typeface="Arial"/>
              </a:endParaRPr>
            </a:p>
          </p:txBody>
        </p:sp>
        <p:sp>
          <p:nvSpPr>
            <p:cNvPr id="289" name="Google Shape;289;p44"/>
            <p:cNvSpPr/>
            <p:nvPr/>
          </p:nvSpPr>
          <p:spPr>
            <a:xfrm>
              <a:off x="3113023" y="2199301"/>
              <a:ext cx="390144" cy="3901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4"/>
            <p:cNvSpPr/>
            <p:nvPr/>
          </p:nvSpPr>
          <p:spPr>
            <a:xfrm>
              <a:off x="3279655" y="2563701"/>
              <a:ext cx="1568704" cy="2854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4"/>
            <p:cNvSpPr txBox="1"/>
            <p:nvPr/>
          </p:nvSpPr>
          <p:spPr>
            <a:xfrm>
              <a:off x="3279655" y="2563701"/>
              <a:ext cx="1568704" cy="2854960"/>
            </a:xfrm>
            <a:prstGeom prst="rect">
              <a:avLst/>
            </a:prstGeom>
            <a:noFill/>
            <a:ln>
              <a:noFill/>
            </a:ln>
          </p:spPr>
          <p:txBody>
            <a:bodyPr anchorCtr="0" anchor="t" bIns="0" lIns="2067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By 2022 only </a:t>
              </a:r>
              <a:r>
                <a:rPr b="1" i="0" lang="en-US" sz="1600" u="none" cap="none" strike="noStrike">
                  <a:solidFill>
                    <a:srgbClr val="000000"/>
                  </a:solidFill>
                  <a:latin typeface="Arial"/>
                  <a:ea typeface="Arial"/>
                  <a:cs typeface="Arial"/>
                  <a:sym typeface="Arial"/>
                </a:rPr>
                <a:t>11 countries </a:t>
              </a:r>
              <a:r>
                <a:rPr b="0" i="0" lang="en-US" sz="1600" u="none" cap="none" strike="noStrike">
                  <a:solidFill>
                    <a:srgbClr val="000000"/>
                  </a:solidFill>
                  <a:latin typeface="Arial"/>
                  <a:ea typeface="Arial"/>
                  <a:cs typeface="Arial"/>
                  <a:sym typeface="Arial"/>
                </a:rPr>
                <a:t>have adopted a bill to ratify </a:t>
              </a:r>
              <a:r>
                <a:rPr b="1" i="0" lang="en-US" sz="1600" u="none" cap="none" strike="noStrike">
                  <a:solidFill>
                    <a:srgbClr val="000000"/>
                  </a:solidFill>
                  <a:latin typeface="Arial"/>
                  <a:ea typeface="Arial"/>
                  <a:cs typeface="Arial"/>
                  <a:sym typeface="Arial"/>
                </a:rPr>
                <a:t>ILO Convention No.190 </a:t>
              </a:r>
              <a:endParaRPr b="1" i="0" sz="1600" u="none" cap="none" strike="noStrike">
                <a:solidFill>
                  <a:srgbClr val="000000"/>
                </a:solidFill>
                <a:latin typeface="Arial"/>
                <a:ea typeface="Arial"/>
                <a:cs typeface="Arial"/>
                <a:sym typeface="Arial"/>
              </a:endParaRPr>
            </a:p>
          </p:txBody>
        </p:sp>
        <p:sp>
          <p:nvSpPr>
            <p:cNvPr id="292" name="Google Shape;292;p44"/>
            <p:cNvSpPr/>
            <p:nvPr/>
          </p:nvSpPr>
          <p:spPr>
            <a:xfrm>
              <a:off x="4624832" y="1593765"/>
              <a:ext cx="503936" cy="50393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4"/>
            <p:cNvSpPr/>
            <p:nvPr/>
          </p:nvSpPr>
          <p:spPr>
            <a:xfrm>
              <a:off x="4876800" y="2096663"/>
              <a:ext cx="1625600" cy="318546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4"/>
            <p:cNvSpPr txBox="1"/>
            <p:nvPr/>
          </p:nvSpPr>
          <p:spPr>
            <a:xfrm>
              <a:off x="4876800" y="2096663"/>
              <a:ext cx="1625600" cy="3185463"/>
            </a:xfrm>
            <a:prstGeom prst="rect">
              <a:avLst/>
            </a:prstGeom>
            <a:noFill/>
            <a:ln>
              <a:noFill/>
            </a:ln>
          </p:spPr>
          <p:txBody>
            <a:bodyPr anchorCtr="0" anchor="t" bIns="0" lIns="267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Only </a:t>
              </a:r>
              <a:r>
                <a:rPr b="1" i="0" lang="en-US" sz="1600" u="none" cap="none" strike="noStrike">
                  <a:solidFill>
                    <a:srgbClr val="000000"/>
                  </a:solidFill>
                  <a:latin typeface="Arial"/>
                  <a:ea typeface="Arial"/>
                  <a:cs typeface="Arial"/>
                  <a:sym typeface="Arial"/>
                </a:rPr>
                <a:t>3 EU Member states</a:t>
              </a:r>
              <a:r>
                <a:rPr b="0" i="0" lang="en-US" sz="1600" u="none" cap="none" strike="noStrike">
                  <a:solidFill>
                    <a:srgbClr val="000000"/>
                  </a:solidFill>
                  <a:latin typeface="Arial"/>
                  <a:ea typeface="Arial"/>
                  <a:cs typeface="Arial"/>
                  <a:sym typeface="Arial"/>
                </a:rPr>
                <a:t> have incorporated the international standard in their national law. France, Greece and Italy</a:t>
              </a:r>
              <a:endParaRPr b="0" i="0" sz="1600" u="none" cap="none" strike="noStrike">
                <a:solidFill>
                  <a:srgbClr val="000000"/>
                </a:solidFill>
                <a:latin typeface="Arial"/>
                <a:ea typeface="Arial"/>
                <a:cs typeface="Arial"/>
                <a:sym typeface="Arial"/>
              </a:endParaRPr>
            </a:p>
          </p:txBody>
        </p:sp>
        <p:sp>
          <p:nvSpPr>
            <p:cNvPr id="295" name="Google Shape;295;p44"/>
            <p:cNvSpPr/>
            <p:nvPr/>
          </p:nvSpPr>
          <p:spPr>
            <a:xfrm rot="10800000">
              <a:off x="6350819" y="1365859"/>
              <a:ext cx="303160" cy="28918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6502399" y="1510453"/>
              <a:ext cx="1625600" cy="373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txBox="1"/>
            <p:nvPr/>
          </p:nvSpPr>
          <p:spPr>
            <a:xfrm>
              <a:off x="6502399" y="1510453"/>
              <a:ext cx="1625600" cy="3738880"/>
            </a:xfrm>
            <a:prstGeom prst="rect">
              <a:avLst/>
            </a:prstGeom>
            <a:noFill/>
            <a:ln>
              <a:noFill/>
            </a:ln>
          </p:spPr>
          <p:txBody>
            <a:bodyPr anchorCtr="0" anchor="t" bIns="0" lIns="3402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t/>
            </a:r>
            <a:endParaRPr/>
          </a:p>
        </p:txBody>
      </p:sp>
      <p:sp>
        <p:nvSpPr>
          <p:cNvPr id="303" name="Google Shape;30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4" name="Google Shape;304;p4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05" name="Google Shape;305;p45"/>
          <p:cNvGrpSpPr/>
          <p:nvPr/>
        </p:nvGrpSpPr>
        <p:grpSpPr>
          <a:xfrm>
            <a:off x="838200" y="719666"/>
            <a:ext cx="10515600" cy="5457296"/>
            <a:chOff x="0" y="0"/>
            <a:chExt cx="10515600" cy="5457296"/>
          </a:xfrm>
        </p:grpSpPr>
        <p:sp>
          <p:nvSpPr>
            <p:cNvPr id="306" name="Google Shape;306;p45"/>
            <p:cNvSpPr/>
            <p:nvPr/>
          </p:nvSpPr>
          <p:spPr>
            <a:xfrm>
              <a:off x="0" y="0"/>
              <a:ext cx="10515600" cy="1637189"/>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5"/>
            <p:cNvSpPr txBox="1"/>
            <p:nvPr/>
          </p:nvSpPr>
          <p:spPr>
            <a:xfrm>
              <a:off x="0" y="0"/>
              <a:ext cx="10515600" cy="163718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Member States’ approach for the prevention &amp; elimination of harassment and violence in the world of work   </a:t>
              </a:r>
              <a:endParaRPr b="0" i="0" sz="3200" u="none" cap="none" strike="noStrike">
                <a:solidFill>
                  <a:srgbClr val="000000"/>
                </a:solidFill>
                <a:latin typeface="Calibri"/>
                <a:ea typeface="Calibri"/>
                <a:cs typeface="Calibri"/>
                <a:sym typeface="Calibri"/>
              </a:endParaRPr>
            </a:p>
          </p:txBody>
        </p:sp>
        <p:sp>
          <p:nvSpPr>
            <p:cNvPr id="308" name="Google Shape;308;p45"/>
            <p:cNvSpPr/>
            <p:nvPr/>
          </p:nvSpPr>
          <p:spPr>
            <a:xfrm>
              <a:off x="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5"/>
            <p:cNvSpPr txBox="1"/>
            <p:nvPr/>
          </p:nvSpPr>
          <p:spPr>
            <a:xfrm>
              <a:off x="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prohibiting in law violence and harassment</a:t>
              </a:r>
              <a:endParaRPr b="0" i="0" sz="1600" u="none" cap="none" strike="noStrike">
                <a:solidFill>
                  <a:schemeClr val="lt1"/>
                </a:solidFill>
                <a:latin typeface="Arial"/>
                <a:ea typeface="Arial"/>
                <a:cs typeface="Arial"/>
                <a:sym typeface="Arial"/>
              </a:endParaRPr>
            </a:p>
          </p:txBody>
        </p:sp>
        <p:sp>
          <p:nvSpPr>
            <p:cNvPr id="310" name="Google Shape;310;p45"/>
            <p:cNvSpPr/>
            <p:nvPr/>
          </p:nvSpPr>
          <p:spPr>
            <a:xfrm>
              <a:off x="13144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5"/>
            <p:cNvSpPr txBox="1"/>
            <p:nvPr/>
          </p:nvSpPr>
          <p:spPr>
            <a:xfrm>
              <a:off x="13144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ensuring that relevant policies addr</a:t>
              </a:r>
              <a:r>
                <a:rPr b="0" i="0" lang="en-US" sz="1600" u="none" cap="none" strike="noStrike">
                  <a:solidFill>
                    <a:schemeClr val="lt1"/>
                  </a:solidFill>
                  <a:latin typeface="Calibri"/>
                  <a:ea typeface="Calibri"/>
                  <a:cs typeface="Calibri"/>
                  <a:sym typeface="Calibri"/>
                </a:rPr>
                <a:t>ess violenc</a:t>
              </a:r>
              <a:r>
                <a:rPr b="0" i="0" lang="en-US" sz="1600" u="none" cap="none" strike="noStrike">
                  <a:solidFill>
                    <a:schemeClr val="lt1"/>
                  </a:solidFill>
                  <a:latin typeface="Arial"/>
                  <a:ea typeface="Arial"/>
                  <a:cs typeface="Arial"/>
                  <a:sym typeface="Arial"/>
                </a:rPr>
                <a:t>e and harassment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p45"/>
            <p:cNvSpPr/>
            <p:nvPr/>
          </p:nvSpPr>
          <p:spPr>
            <a:xfrm>
              <a:off x="26289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5"/>
            <p:cNvSpPr txBox="1"/>
            <p:nvPr/>
          </p:nvSpPr>
          <p:spPr>
            <a:xfrm>
              <a:off x="26289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adopting a comprehensive strategy in order to implement measures to prevent and combat violence and harassment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 name="Google Shape;314;p45"/>
            <p:cNvSpPr/>
            <p:nvPr/>
          </p:nvSpPr>
          <p:spPr>
            <a:xfrm>
              <a:off x="39433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5"/>
            <p:cNvSpPr txBox="1"/>
            <p:nvPr/>
          </p:nvSpPr>
          <p:spPr>
            <a:xfrm>
              <a:off x="39433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establishing or strengthening enforcement and monitoring mechanisms</a:t>
              </a:r>
              <a:endParaRPr b="0" i="0" sz="1600" u="none" cap="none" strike="noStrike">
                <a:solidFill>
                  <a:schemeClr val="lt1"/>
                </a:solidFill>
                <a:latin typeface="Arial"/>
                <a:ea typeface="Arial"/>
                <a:cs typeface="Arial"/>
                <a:sym typeface="Arial"/>
              </a:endParaRPr>
            </a:p>
          </p:txBody>
        </p:sp>
        <p:sp>
          <p:nvSpPr>
            <p:cNvPr id="316" name="Google Shape;316;p45"/>
            <p:cNvSpPr/>
            <p:nvPr/>
          </p:nvSpPr>
          <p:spPr>
            <a:xfrm>
              <a:off x="52578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txBox="1"/>
            <p:nvPr/>
          </p:nvSpPr>
          <p:spPr>
            <a:xfrm>
              <a:off x="52578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ensu</a:t>
              </a:r>
              <a:r>
                <a:rPr b="0" i="0" lang="en-US" sz="1600" u="none" cap="none" strike="noStrike">
                  <a:solidFill>
                    <a:schemeClr val="lt1"/>
                  </a:solidFill>
                  <a:latin typeface="Calibri"/>
                  <a:ea typeface="Calibri"/>
                  <a:cs typeface="Calibri"/>
                  <a:sym typeface="Calibri"/>
                </a:rPr>
                <a:t>r</a:t>
              </a:r>
              <a:r>
                <a:rPr b="0" i="0" lang="en-US" sz="1600" u="none" cap="none" strike="noStrike">
                  <a:solidFill>
                    <a:schemeClr val="lt1"/>
                  </a:solidFill>
                  <a:latin typeface="Arial"/>
                  <a:ea typeface="Arial"/>
                  <a:cs typeface="Arial"/>
                  <a:sym typeface="Arial"/>
                </a:rPr>
                <a:t>ing access to remedies and support for victims</a:t>
              </a:r>
              <a:endParaRPr b="0" i="0" sz="1600" u="none" cap="none" strike="noStrike">
                <a:solidFill>
                  <a:schemeClr val="lt1"/>
                </a:solidFill>
                <a:latin typeface="Arial"/>
                <a:ea typeface="Arial"/>
                <a:cs typeface="Arial"/>
                <a:sym typeface="Arial"/>
              </a:endParaRPr>
            </a:p>
          </p:txBody>
        </p:sp>
        <p:sp>
          <p:nvSpPr>
            <p:cNvPr id="318" name="Google Shape;318;p45"/>
            <p:cNvSpPr/>
            <p:nvPr/>
          </p:nvSpPr>
          <p:spPr>
            <a:xfrm>
              <a:off x="65722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txBox="1"/>
            <p:nvPr/>
          </p:nvSpPr>
          <p:spPr>
            <a:xfrm>
              <a:off x="65722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providing for sanctions</a:t>
              </a:r>
              <a:endParaRPr b="0" i="0" sz="1600" u="none" cap="none" strike="noStrike">
                <a:solidFill>
                  <a:schemeClr val="lt1"/>
                </a:solidFill>
                <a:latin typeface="Arial"/>
                <a:ea typeface="Arial"/>
                <a:cs typeface="Arial"/>
                <a:sym typeface="Arial"/>
              </a:endParaRPr>
            </a:p>
          </p:txBody>
        </p:sp>
        <p:sp>
          <p:nvSpPr>
            <p:cNvPr id="320" name="Google Shape;320;p45"/>
            <p:cNvSpPr/>
            <p:nvPr/>
          </p:nvSpPr>
          <p:spPr>
            <a:xfrm>
              <a:off x="78867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txBox="1"/>
            <p:nvPr/>
          </p:nvSpPr>
          <p:spPr>
            <a:xfrm>
              <a:off x="78867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developing tools, guidance, education and training, and raising awareness, in accessible formats as appropriate</a:t>
              </a:r>
              <a:endParaRPr b="0" i="0" sz="1600" u="none" cap="none" strike="noStrike">
                <a:solidFill>
                  <a:schemeClr val="lt1"/>
                </a:solidFill>
                <a:latin typeface="Arial"/>
                <a:ea typeface="Arial"/>
                <a:cs typeface="Arial"/>
                <a:sym typeface="Arial"/>
              </a:endParaRPr>
            </a:p>
          </p:txBody>
        </p:sp>
        <p:sp>
          <p:nvSpPr>
            <p:cNvPr id="322" name="Google Shape;322;p45"/>
            <p:cNvSpPr/>
            <p:nvPr/>
          </p:nvSpPr>
          <p:spPr>
            <a:xfrm>
              <a:off x="9201149"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5"/>
            <p:cNvSpPr txBox="1"/>
            <p:nvPr/>
          </p:nvSpPr>
          <p:spPr>
            <a:xfrm>
              <a:off x="9201149"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ensuring effective means of inspection and investigation of cases of violence and harassment, including through labour inspectorates or other competent bodies</a:t>
              </a:r>
              <a:endParaRPr b="0" i="0" sz="1600" u="none" cap="none" strike="noStrike">
                <a:solidFill>
                  <a:schemeClr val="lt1"/>
                </a:solidFill>
                <a:latin typeface="Arial"/>
                <a:ea typeface="Arial"/>
                <a:cs typeface="Arial"/>
                <a:sym typeface="Arial"/>
              </a:endParaRPr>
            </a:p>
          </p:txBody>
        </p:sp>
        <p:sp>
          <p:nvSpPr>
            <p:cNvPr id="324" name="Google Shape;324;p45"/>
            <p:cNvSpPr/>
            <p:nvPr/>
          </p:nvSpPr>
          <p:spPr>
            <a:xfrm>
              <a:off x="0" y="5075286"/>
              <a:ext cx="10515600" cy="382010"/>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g1dd49517535_0_186"/>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330" name="Google Shape;330;g1dd49517535_0_186"/>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31" name="Google Shape;331;g1dd49517535_0_186"/>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2" name="Google Shape;332;g1dd49517535_0_186"/>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33" name="Google Shape;333;g1dd49517535_0_186"/>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Practical Activity </a:t>
            </a:r>
            <a:endParaRPr b="1" sz="4000" u="sng">
              <a:solidFill>
                <a:schemeClr val="lt1"/>
              </a:solidFill>
            </a:endParaRPr>
          </a:p>
        </p:txBody>
      </p:sp>
      <p:sp>
        <p:nvSpPr>
          <p:cNvPr id="334" name="Google Shape;334;g1dd49517535_0_186"/>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44"/>
              <a:buFont typeface="Arial"/>
              <a:buNone/>
            </a:pPr>
            <a:r>
              <a:rPr lang="en-US" sz="2400">
                <a:solidFill>
                  <a:schemeClr val="lt1"/>
                </a:solidFill>
              </a:rPr>
              <a:t>Watch video : </a:t>
            </a:r>
            <a:r>
              <a:rPr i="1" lang="en-US" sz="2400">
                <a:solidFill>
                  <a:schemeClr val="lt1"/>
                </a:solidFill>
              </a:rPr>
              <a:t>What is C190?, Common GUF Campaign</a:t>
            </a:r>
            <a:br>
              <a:rPr i="1" lang="en-US" sz="2400">
                <a:solidFill>
                  <a:schemeClr val="lt1"/>
                </a:solidFill>
              </a:rPr>
            </a:br>
            <a:r>
              <a:rPr b="1" lang="en-US" sz="2400" u="sng">
                <a:solidFill>
                  <a:schemeClr val="lt1"/>
                </a:solidFill>
                <a:hlinkClick r:id="rId4">
                  <a:extLst>
                    <a:ext uri="{A12FA001-AC4F-418D-AE19-62706E023703}">
                      <ahyp:hlinkClr val="tx"/>
                    </a:ext>
                  </a:extLst>
                </a:hlinkClick>
              </a:rPr>
              <a:t>https://www.dropbox.com/s/gqbgue68va763p7/C190%20Final%20English.mp4?dl=0</a:t>
            </a:r>
            <a:br>
              <a:rPr b="1" lang="en-US" sz="2400">
                <a:solidFill>
                  <a:schemeClr val="lt1"/>
                </a:solidFill>
              </a:rPr>
            </a:br>
            <a:r>
              <a:rPr lang="en-US" sz="2400">
                <a:solidFill>
                  <a:schemeClr val="lt1"/>
                </a:solidFill>
              </a:rPr>
              <a:t> </a:t>
            </a:r>
            <a:br>
              <a:rPr i="1" lang="en-US" sz="2400">
                <a:solidFill>
                  <a:schemeClr val="lt1"/>
                </a:solidFill>
              </a:rPr>
            </a:br>
            <a:r>
              <a:rPr lang="en-US" sz="2400">
                <a:solidFill>
                  <a:schemeClr val="lt1"/>
                </a:solidFill>
              </a:rPr>
              <a:t>This is a video which explains some keys aspects of the Convention 190.</a:t>
            </a:r>
            <a:br>
              <a:rPr lang="en-US" sz="2400">
                <a:solidFill>
                  <a:schemeClr val="lt1"/>
                </a:solidFill>
              </a:rPr>
            </a:br>
            <a:r>
              <a:rPr lang="en-US" sz="2400">
                <a:solidFill>
                  <a:schemeClr val="lt1"/>
                </a:solidFill>
              </a:rPr>
              <a:t> </a:t>
            </a:r>
            <a:br>
              <a:rPr lang="en-US" sz="2400">
                <a:solidFill>
                  <a:schemeClr val="lt1"/>
                </a:solidFill>
              </a:rPr>
            </a:br>
            <a:r>
              <a:rPr lang="en-US" sz="2400">
                <a:solidFill>
                  <a:schemeClr val="lt1"/>
                </a:solidFill>
              </a:rPr>
              <a:t>In your role as a HORECA business manager discuss with the group, what other raising awareness and participation initiatives you could develop for your sector and your employees.</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pic>
        <p:nvPicPr>
          <p:cNvPr descr="Ein Bild, das Text enthält.&#10;&#10;Automatisch generierte Beschreibung" id="339" name="Google Shape;339;p19"/>
          <p:cNvPicPr preferRelativeResize="0"/>
          <p:nvPr>
            <p:ph idx="1" type="body"/>
          </p:nvPr>
        </p:nvPicPr>
        <p:blipFill rotWithShape="1">
          <a:blip r:embed="rId3">
            <a:alphaModFix/>
          </a:blip>
          <a:srcRect b="15730" l="0" r="0" t="0"/>
          <a:stretch/>
        </p:blipFill>
        <p:spPr>
          <a:xfrm>
            <a:off x="104523" y="0"/>
            <a:ext cx="12191980" cy="6857990"/>
          </a:xfrm>
          <a:prstGeom prst="rect">
            <a:avLst/>
          </a:prstGeom>
          <a:noFill/>
          <a:ln>
            <a:noFill/>
          </a:ln>
        </p:spPr>
      </p:pic>
      <p:sp>
        <p:nvSpPr>
          <p:cNvPr id="340" name="Google Shape;340;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1" name="Google Shape;341;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4000"/>
              <a:t>TOPIC 2</a:t>
            </a:r>
            <a:br>
              <a:rPr lang="en-US" sz="4000"/>
            </a:br>
            <a:r>
              <a:rPr lang="en-US" sz="4000"/>
              <a:t>Legal definition of occupational violence</a:t>
            </a:r>
            <a:endParaRPr b="1" sz="4000"/>
          </a:p>
        </p:txBody>
      </p:sp>
      <p:cxnSp>
        <p:nvCxnSpPr>
          <p:cNvPr id="342" name="Google Shape;342;p19"/>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41"/>
                                        </p:tgtEl>
                                        <p:attrNameLst>
                                          <p:attrName>style.visibility</p:attrName>
                                        </p:attrNameLst>
                                      </p:cBhvr>
                                      <p:to>
                                        <p:strVal val="visible"/>
                                      </p:to>
                                    </p:set>
                                    <p:animEffect filter="fade" transition="in">
                                      <p:cBhvr>
                                        <p:cTn dur="7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8" name="Google Shape;348;p2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9" name="Google Shape;349;p20"/>
          <p:cNvGrpSpPr/>
          <p:nvPr/>
        </p:nvGrpSpPr>
        <p:grpSpPr>
          <a:xfrm>
            <a:off x="164404" y="194632"/>
            <a:ext cx="10517441" cy="6568674"/>
            <a:chOff x="-362538" y="-342419"/>
            <a:chExt cx="10517441" cy="6568674"/>
          </a:xfrm>
        </p:grpSpPr>
        <p:sp>
          <p:nvSpPr>
            <p:cNvPr id="350" name="Google Shape;350;p20"/>
            <p:cNvSpPr/>
            <p:nvPr/>
          </p:nvSpPr>
          <p:spPr>
            <a:xfrm>
              <a:off x="2317440" y="948581"/>
              <a:ext cx="3920882" cy="392132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0"/>
            <p:cNvSpPr txBox="1"/>
            <p:nvPr/>
          </p:nvSpPr>
          <p:spPr>
            <a:xfrm>
              <a:off x="2694397" y="1485180"/>
              <a:ext cx="3052346" cy="277279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The 2007 Framework Agreement on Harassment and Violence at Work</a:t>
              </a:r>
              <a:r>
                <a:rPr b="0" i="0" lang="en-US" sz="1600" u="none" cap="none" strike="noStrike">
                  <a:solidFill>
                    <a:schemeClr val="lt1"/>
                  </a:solidFill>
                  <a:latin typeface="Arial"/>
                  <a:ea typeface="Arial"/>
                  <a:cs typeface="Arial"/>
                  <a:sym typeface="Arial"/>
                </a:rPr>
                <a:t>, signed by the European social partners</a:t>
              </a:r>
              <a:endParaRPr b="0" i="0" sz="1600" u="none" cap="none" strike="noStrike">
                <a:solidFill>
                  <a:schemeClr val="lt1"/>
                </a:solidFill>
                <a:latin typeface="Arial"/>
                <a:ea typeface="Arial"/>
                <a:cs typeface="Arial"/>
                <a:sym typeface="Arial"/>
              </a:endParaRPr>
            </a:p>
          </p:txBody>
        </p:sp>
        <p:sp>
          <p:nvSpPr>
            <p:cNvPr id="352" name="Google Shape;352;p20"/>
            <p:cNvSpPr/>
            <p:nvPr/>
          </p:nvSpPr>
          <p:spPr>
            <a:xfrm>
              <a:off x="4601253" y="-67696"/>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0"/>
            <p:cNvSpPr/>
            <p:nvPr/>
          </p:nvSpPr>
          <p:spPr>
            <a:xfrm>
              <a:off x="3183500" y="5165095"/>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0"/>
            <p:cNvSpPr/>
            <p:nvPr/>
          </p:nvSpPr>
          <p:spPr>
            <a:xfrm>
              <a:off x="7261058" y="2364286"/>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0"/>
            <p:cNvSpPr/>
            <p:nvPr/>
          </p:nvSpPr>
          <p:spPr>
            <a:xfrm>
              <a:off x="5185813" y="5627071"/>
              <a:ext cx="598925" cy="599184"/>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0"/>
            <p:cNvSpPr/>
            <p:nvPr/>
          </p:nvSpPr>
          <p:spPr>
            <a:xfrm>
              <a:off x="2023747" y="172487"/>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0"/>
            <p:cNvSpPr/>
            <p:nvPr/>
          </p:nvSpPr>
          <p:spPr>
            <a:xfrm>
              <a:off x="1938132" y="3268097"/>
              <a:ext cx="434276" cy="434282"/>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0"/>
            <p:cNvSpPr/>
            <p:nvPr/>
          </p:nvSpPr>
          <p:spPr>
            <a:xfrm>
              <a:off x="226386" y="480451"/>
              <a:ext cx="2638933" cy="247524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9" name="Google Shape;359;p20"/>
            <p:cNvSpPr txBox="1"/>
            <p:nvPr/>
          </p:nvSpPr>
          <p:spPr>
            <a:xfrm>
              <a:off x="612849" y="842942"/>
              <a:ext cx="1866007" cy="175026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Violence</a:t>
              </a:r>
              <a:r>
                <a:rPr b="0" i="0" lang="en-US" sz="1600" u="none" cap="none" strike="noStrike">
                  <a:solidFill>
                    <a:schemeClr val="lt1"/>
                  </a:solidFill>
                  <a:latin typeface="Arial"/>
                  <a:ea typeface="Arial"/>
                  <a:cs typeface="Arial"/>
                  <a:sym typeface="Arial"/>
                </a:rPr>
                <a:t> occurs when one or more worker or manager are assaulted in circumstances relating to work</a:t>
              </a:r>
              <a:endParaRPr b="0" i="0" sz="1600" u="none" cap="none" strike="noStrike">
                <a:solidFill>
                  <a:schemeClr val="lt1"/>
                </a:solidFill>
                <a:latin typeface="Arial"/>
                <a:ea typeface="Arial"/>
                <a:cs typeface="Arial"/>
                <a:sym typeface="Arial"/>
              </a:endParaRPr>
            </a:p>
          </p:txBody>
        </p:sp>
        <p:sp>
          <p:nvSpPr>
            <p:cNvPr id="360" name="Google Shape;360;p20"/>
            <p:cNvSpPr/>
            <p:nvPr/>
          </p:nvSpPr>
          <p:spPr>
            <a:xfrm>
              <a:off x="3480069" y="114947"/>
              <a:ext cx="598925" cy="599184"/>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0"/>
            <p:cNvSpPr/>
            <p:nvPr/>
          </p:nvSpPr>
          <p:spPr>
            <a:xfrm>
              <a:off x="49637" y="3981832"/>
              <a:ext cx="1082928" cy="1083189"/>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0"/>
            <p:cNvSpPr/>
            <p:nvPr/>
          </p:nvSpPr>
          <p:spPr>
            <a:xfrm>
              <a:off x="6970662" y="-342419"/>
              <a:ext cx="3184241" cy="3114230"/>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3" name="Google Shape;363;p20"/>
            <p:cNvSpPr txBox="1"/>
            <p:nvPr/>
          </p:nvSpPr>
          <p:spPr>
            <a:xfrm>
              <a:off x="7436983" y="113649"/>
              <a:ext cx="2251599" cy="2202094"/>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Harassment</a:t>
              </a:r>
              <a:r>
                <a:rPr b="0" i="0" lang="en-US" sz="1600" u="none" cap="none" strike="noStrike">
                  <a:solidFill>
                    <a:schemeClr val="lt1"/>
                  </a:solidFill>
                  <a:latin typeface="Arial"/>
                  <a:ea typeface="Arial"/>
                  <a:cs typeface="Arial"/>
                  <a:sym typeface="Arial"/>
                </a:rPr>
                <a:t> occurs when one or more worker or manager are repeatedly and deliberately abused, threatened and/or humiliated in circumstances relating to work</a:t>
              </a:r>
              <a:endParaRPr b="0" i="0" sz="1600" u="none" cap="none" strike="noStrike">
                <a:solidFill>
                  <a:schemeClr val="lt1"/>
                </a:solidFill>
                <a:latin typeface="Arial"/>
                <a:ea typeface="Arial"/>
                <a:cs typeface="Arial"/>
                <a:sym typeface="Arial"/>
              </a:endParaRPr>
            </a:p>
          </p:txBody>
        </p:sp>
        <p:sp>
          <p:nvSpPr>
            <p:cNvPr id="364" name="Google Shape;364;p20"/>
            <p:cNvSpPr/>
            <p:nvPr/>
          </p:nvSpPr>
          <p:spPr>
            <a:xfrm>
              <a:off x="6489748" y="1631670"/>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0"/>
            <p:cNvSpPr/>
            <p:nvPr/>
          </p:nvSpPr>
          <p:spPr>
            <a:xfrm>
              <a:off x="-362538" y="5270833"/>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0"/>
            <p:cNvSpPr/>
            <p:nvPr/>
          </p:nvSpPr>
          <p:spPr>
            <a:xfrm>
              <a:off x="3964756" y="4652767"/>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0"/>
            <p:cNvSpPr/>
            <p:nvPr/>
          </p:nvSpPr>
          <p:spPr>
            <a:xfrm>
              <a:off x="5583907" y="2857444"/>
              <a:ext cx="3446500" cy="3326978"/>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8" name="Google Shape;368;p20"/>
            <p:cNvSpPr txBox="1"/>
            <p:nvPr/>
          </p:nvSpPr>
          <p:spPr>
            <a:xfrm>
              <a:off x="6122540" y="3344669"/>
              <a:ext cx="2600748" cy="23525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Harassment and violence </a:t>
              </a:r>
              <a:r>
                <a:rPr b="0" i="0" lang="en-US" sz="1600" u="none" cap="none" strike="noStrike">
                  <a:solidFill>
                    <a:schemeClr val="lt1"/>
                  </a:solidFill>
                  <a:latin typeface="Arial"/>
                  <a:ea typeface="Arial"/>
                  <a:cs typeface="Arial"/>
                  <a:sym typeface="Arial"/>
                </a:rPr>
                <a:t>may be carried out by one or more managers or workers, with the purpose or effect of violating a manager’s or worker’s dignity, affecting [their] health and/or creating a hostile work environment</a:t>
              </a:r>
              <a:endParaRPr b="0" i="0" sz="1600" u="none" cap="none" strike="noStrike">
                <a:solidFill>
                  <a:schemeClr val="lt1"/>
                </a:solidFill>
                <a:latin typeface="Arial"/>
                <a:ea typeface="Arial"/>
                <a:cs typeface="Arial"/>
                <a:sym typeface="Arial"/>
              </a:endParaRPr>
            </a:p>
          </p:txBody>
        </p:sp>
        <p:sp>
          <p:nvSpPr>
            <p:cNvPr id="369" name="Google Shape;369;p20"/>
            <p:cNvSpPr/>
            <p:nvPr/>
          </p:nvSpPr>
          <p:spPr>
            <a:xfrm>
              <a:off x="9030407" y="3239324"/>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3"/>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3200">
                <a:solidFill>
                  <a:srgbClr val="6789B9"/>
                </a:solidFill>
                <a:latin typeface="Arial"/>
                <a:ea typeface="Arial"/>
                <a:cs typeface="Arial"/>
                <a:sym typeface="Arial"/>
              </a:rPr>
              <a:t>Topics</a:t>
            </a:r>
            <a:endParaRPr sz="3200">
              <a:latin typeface="Arial"/>
              <a:ea typeface="Arial"/>
              <a:cs typeface="Arial"/>
              <a:sym typeface="Arial"/>
            </a:endParaRPr>
          </a:p>
        </p:txBody>
      </p:sp>
      <p:grpSp>
        <p:nvGrpSpPr>
          <p:cNvPr id="104" name="Google Shape;104;p3"/>
          <p:cNvGrpSpPr/>
          <p:nvPr/>
        </p:nvGrpSpPr>
        <p:grpSpPr>
          <a:xfrm>
            <a:off x="728850" y="1292100"/>
            <a:ext cx="11886584" cy="4751770"/>
            <a:chOff x="0" y="-4620"/>
            <a:chExt cx="11655799" cy="4355426"/>
          </a:xfrm>
        </p:grpSpPr>
        <p:cxnSp>
          <p:nvCxnSpPr>
            <p:cNvPr id="105" name="Google Shape;105;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10400" y="-4620"/>
              <a:ext cx="10515600" cy="13710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None/>
              </a:pPr>
              <a:r>
                <a:rPr b="0" i="0" lang="en-US" sz="2400" u="none" cap="none" strike="noStrike">
                  <a:solidFill>
                    <a:schemeClr val="dk1"/>
                  </a:solidFill>
                  <a:latin typeface="Calibri"/>
                  <a:ea typeface="Calibri"/>
                  <a:cs typeface="Calibri"/>
                  <a:sym typeface="Calibri"/>
                </a:rPr>
                <a:t>ΘΕΜΑ 1ο: Οδηγίες, συνθήκες, πολιτικές σε ευρωπαϊκό επίπεδο</a:t>
              </a:r>
              <a:endParaRPr b="0" i="0" sz="2400" u="none" cap="none" strike="noStrike">
                <a:solidFill>
                  <a:schemeClr val="dk1"/>
                </a:solidFill>
                <a:latin typeface="Calibri"/>
                <a:ea typeface="Calibri"/>
                <a:cs typeface="Calibri"/>
                <a:sym typeface="Calibri"/>
              </a:endParaRPr>
            </a:p>
          </p:txBody>
        </p:sp>
        <p:cxnSp>
          <p:nvCxnSpPr>
            <p:cNvPr id="108" name="Google Shape;108;p3"/>
            <p:cNvCxnSpPr/>
            <p:nvPr/>
          </p:nvCxnSpPr>
          <p:spPr>
            <a:xfrm>
              <a:off x="56457" y="108316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3"/>
            <p:cNvSpPr/>
            <p:nvPr/>
          </p:nvSpPr>
          <p:spPr>
            <a:xfrm>
              <a:off x="0" y="1120998"/>
              <a:ext cx="105156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None/>
              </a:pPr>
              <a:r>
                <a:rPr b="0" i="0" lang="en-US" sz="2400" u="none" cap="none" strike="noStrike">
                  <a:solidFill>
                    <a:schemeClr val="dk1"/>
                  </a:solidFill>
                  <a:latin typeface="Calibri"/>
                  <a:ea typeface="Calibri"/>
                  <a:cs typeface="Calibri"/>
                  <a:sym typeface="Calibri"/>
                </a:rPr>
                <a:t>ΘΕΜΑ 2: Νομικός ορισμός της επαγγελματικής βίας, συμπεριλαμβανομένων: πορεία της διαδικασίας, μέτρα από την πλευρά του εργοδότη, συνέπειες και αυστηρότητα της ποινής</a:t>
              </a:r>
              <a:endParaRPr b="0" i="0" sz="2400" u="none" cap="none" strike="noStrike">
                <a:solidFill>
                  <a:schemeClr val="dk1"/>
                </a:solidFill>
                <a:latin typeface="Calibri"/>
                <a:ea typeface="Calibri"/>
                <a:cs typeface="Calibri"/>
                <a:sym typeface="Calibri"/>
              </a:endParaRPr>
            </a:p>
          </p:txBody>
        </p:sp>
        <p:cxnSp>
          <p:nvCxnSpPr>
            <p:cNvPr id="110" name="Google Shape;110;p3"/>
            <p:cNvCxnSpPr/>
            <p:nvPr/>
          </p:nvCxnSpPr>
          <p:spPr>
            <a:xfrm>
              <a:off x="0" y="198358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3"/>
            <p:cNvSpPr/>
            <p:nvPr/>
          </p:nvSpPr>
          <p:spPr>
            <a:xfrm>
              <a:off x="46186" y="1967972"/>
              <a:ext cx="106284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p:txBody>
        </p:sp>
        <p:sp>
          <p:nvSpPr>
            <p:cNvPr id="112" name="Google Shape;112;p3"/>
            <p:cNvSpPr txBox="1"/>
            <p:nvPr/>
          </p:nvSpPr>
          <p:spPr>
            <a:xfrm>
              <a:off x="106026" y="302003"/>
              <a:ext cx="9640200" cy="750600"/>
            </a:xfrm>
            <a:prstGeom prst="rect">
              <a:avLst/>
            </a:prstGeom>
            <a:noFill/>
            <a:ln>
              <a:noFill/>
            </a:ln>
          </p:spPr>
          <p:txBody>
            <a:bodyPr anchorCtr="0" anchor="t" bIns="76200" lIns="76200" spcFirstLastPara="1" rIns="76200" wrap="square" tIns="76200">
              <a:spAutoFit/>
            </a:bodyPr>
            <a:lstStyle/>
            <a:p>
              <a:pPr indent="0" lvl="0" marL="0" marR="0" rtl="0" algn="l">
                <a:lnSpc>
                  <a:spcPct val="90000"/>
                </a:lnSpc>
                <a:spcBef>
                  <a:spcPts val="0"/>
                </a:spcBef>
                <a:spcAft>
                  <a:spcPts val="0"/>
                </a:spcAft>
                <a:buNone/>
              </a:pPr>
              <a:r>
                <a:rPr b="0" i="0" lang="en-US" sz="2400" u="none" cap="none" strike="noStrike">
                  <a:solidFill>
                    <a:schemeClr val="dk1"/>
                  </a:solidFill>
                  <a:latin typeface="Calibri"/>
                  <a:ea typeface="Calibri"/>
                  <a:cs typeface="Calibri"/>
                  <a:sym typeface="Calibri"/>
                </a:rPr>
                <a:t>Εθνικό πλαίσιο για τη βία και τις διακρίσεις στις χώρες του έργου: οδηγίες που αντιμετωπίζονται, πολιτικές</a:t>
              </a:r>
              <a:endParaRPr b="0" i="0" sz="2400" u="none" cap="none" strike="noStrike">
                <a:solidFill>
                  <a:schemeClr val="dk1"/>
                </a:solidFill>
                <a:latin typeface="Calibri"/>
                <a:ea typeface="Calibri"/>
                <a:cs typeface="Calibri"/>
                <a:sym typeface="Calibri"/>
              </a:endParaRPr>
            </a:p>
          </p:txBody>
        </p:sp>
        <p:cxnSp>
          <p:nvCxnSpPr>
            <p:cNvPr id="113" name="Google Shape;113;p3"/>
            <p:cNvCxnSpPr/>
            <p:nvPr/>
          </p:nvCxnSpPr>
          <p:spPr>
            <a:xfrm>
              <a:off x="0" y="280808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cxnSp>
          <p:nvCxnSpPr>
            <p:cNvPr id="114" name="Google Shape;114;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1140199" y="3321814"/>
              <a:ext cx="10515600" cy="870000"/>
            </a:xfrm>
            <a:prstGeom prst="rect">
              <a:avLst/>
            </a:prstGeom>
            <a:noFill/>
            <a:ln>
              <a:noFill/>
            </a:ln>
          </p:spPr>
          <p:txBody>
            <a:bodyPr anchorCtr="0" anchor="t" bIns="152400" lIns="152400" spcFirstLastPara="1" rIns="152400" wrap="square" tIns="152400">
              <a:noAutofit/>
            </a:bodyPr>
            <a:lstStyle/>
            <a:p>
              <a:pPr indent="0" lvl="0" marL="0" marR="0" rtl="0" algn="l">
                <a:lnSpc>
                  <a:spcPct val="9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p:txBody>
        </p:sp>
      </p:grpSp>
      <p:sp>
        <p:nvSpPr>
          <p:cNvPr id="117" name="Google Shape;11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8" name="Google Shape;118;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p21"/>
          <p:cNvSpPr txBox="1"/>
          <p:nvPr>
            <p:ph type="title"/>
          </p:nvPr>
        </p:nvSpPr>
        <p:spPr>
          <a:xfrm>
            <a:off x="359517" y="276613"/>
            <a:ext cx="10442802" cy="10407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789B9"/>
              </a:buClr>
              <a:buSzPts val="4000"/>
              <a:buNone/>
            </a:pPr>
            <a:r>
              <a:rPr lang="en-US" sz="3200">
                <a:solidFill>
                  <a:schemeClr val="hlink"/>
                </a:solidFill>
              </a:rPr>
              <a:t>Guidelines on prevention of third-party violence and harassment at work signed by central governments &amp; sectorial social partners</a:t>
            </a:r>
            <a:endParaRPr sz="3200">
              <a:solidFill>
                <a:srgbClr val="6789B9"/>
              </a:solidFill>
            </a:endParaRPr>
          </a:p>
        </p:txBody>
      </p:sp>
      <p:sp>
        <p:nvSpPr>
          <p:cNvPr id="375" name="Google Shape;37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6" name="Google Shape;376;p2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77" name="Google Shape;377;p21"/>
          <p:cNvGrpSpPr/>
          <p:nvPr/>
        </p:nvGrpSpPr>
        <p:grpSpPr>
          <a:xfrm>
            <a:off x="2326468" y="1716723"/>
            <a:ext cx="8128000" cy="4925880"/>
            <a:chOff x="0" y="246393"/>
            <a:chExt cx="8128000" cy="4925880"/>
          </a:xfrm>
        </p:grpSpPr>
        <p:sp>
          <p:nvSpPr>
            <p:cNvPr id="378" name="Google Shape;378;p21"/>
            <p:cNvSpPr/>
            <p:nvPr/>
          </p:nvSpPr>
          <p:spPr>
            <a:xfrm>
              <a:off x="0" y="482553"/>
              <a:ext cx="8128000" cy="667800"/>
            </a:xfrm>
            <a:prstGeom prst="rect">
              <a:avLst/>
            </a:prstGeom>
            <a:solidFill>
              <a:schemeClr val="lt1">
                <a:alpha val="89019"/>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9" name="Google Shape;379;p21"/>
            <p:cNvSpPr txBox="1"/>
            <p:nvPr/>
          </p:nvSpPr>
          <p:spPr>
            <a:xfrm>
              <a:off x="0" y="482553"/>
              <a:ext cx="8128000" cy="667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for instance a customer, patient or member of the public</a:t>
              </a:r>
              <a:endParaRPr b="0" i="0" sz="1600" u="none" cap="none" strike="noStrike">
                <a:solidFill>
                  <a:srgbClr val="000000"/>
                </a:solidFill>
                <a:latin typeface="Calibri"/>
                <a:ea typeface="Calibri"/>
                <a:cs typeface="Calibri"/>
                <a:sym typeface="Calibri"/>
              </a:endParaRPr>
            </a:p>
          </p:txBody>
        </p:sp>
        <p:sp>
          <p:nvSpPr>
            <p:cNvPr id="380" name="Google Shape;380;p21"/>
            <p:cNvSpPr/>
            <p:nvPr/>
          </p:nvSpPr>
          <p:spPr>
            <a:xfrm>
              <a:off x="406400" y="246393"/>
              <a:ext cx="5689600" cy="47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1" name="Google Shape;381;p21"/>
            <p:cNvSpPr txBox="1"/>
            <p:nvPr/>
          </p:nvSpPr>
          <p:spPr>
            <a:xfrm>
              <a:off x="429457" y="26945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Harassment and violence by a third party</a:t>
              </a:r>
              <a:endParaRPr b="0" i="0" sz="1600" u="none" cap="none" strike="noStrike">
                <a:solidFill>
                  <a:schemeClr val="lt1"/>
                </a:solidFill>
                <a:latin typeface="Calibri"/>
                <a:ea typeface="Calibri"/>
                <a:cs typeface="Calibri"/>
                <a:sym typeface="Calibri"/>
              </a:endParaRPr>
            </a:p>
          </p:txBody>
        </p:sp>
        <p:sp>
          <p:nvSpPr>
            <p:cNvPr id="382" name="Google Shape;382;p21"/>
            <p:cNvSpPr/>
            <p:nvPr/>
          </p:nvSpPr>
          <p:spPr>
            <a:xfrm>
              <a:off x="0" y="1472913"/>
              <a:ext cx="8128000" cy="1764000"/>
            </a:xfrm>
            <a:prstGeom prst="rect">
              <a:avLst/>
            </a:prstGeom>
            <a:solidFill>
              <a:schemeClr val="lt1">
                <a:alpha val="89019"/>
              </a:schemeClr>
            </a:solidFill>
            <a:ln cap="flat" cmpd="sng" w="25400">
              <a:solidFill>
                <a:srgbClr val="4CC3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3" name="Google Shape;383;p21"/>
            <p:cNvSpPr txBox="1"/>
            <p:nvPr/>
          </p:nvSpPr>
          <p:spPr>
            <a:xfrm>
              <a:off x="0" y="1472913"/>
              <a:ext cx="8128000" cy="1764000"/>
            </a:xfrm>
            <a:prstGeom prst="rect">
              <a:avLst/>
            </a:prstGeom>
            <a:noFill/>
            <a:ln>
              <a:noFill/>
            </a:ln>
          </p:spPr>
          <p:txBody>
            <a:bodyPr anchorCtr="0" anchor="t" bIns="113775" lIns="630800" spcFirstLastPara="1" rIns="630800" wrap="square" tIns="333225">
              <a:noAutofit/>
            </a:bodyPr>
            <a:lstStyle/>
            <a:p>
              <a:pPr indent="-69850" lvl="1" marL="17145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for example, ‘physical, psychological, verbal and/or sexual’; a ‘one-off [incident] or more systematic patterns of behaviour, by an individual or group’; ‘caused by mental health problems and/or motivated by emotional reasons, personal dislike, prejudices on grounds of gender, racial/ethnic origin, religion and belief, disability, age, sexual orientation or body image</a:t>
              </a:r>
              <a:endParaRPr b="0" i="0" sz="1600" u="none" cap="none" strike="noStrike">
                <a:solidFill>
                  <a:srgbClr val="000000"/>
                </a:solidFill>
                <a:latin typeface="Arial"/>
                <a:ea typeface="Arial"/>
                <a:cs typeface="Arial"/>
                <a:sym typeface="Arial"/>
              </a:endParaRPr>
            </a:p>
          </p:txBody>
        </p:sp>
        <p:sp>
          <p:nvSpPr>
            <p:cNvPr id="384" name="Google Shape;384;p21"/>
            <p:cNvSpPr/>
            <p:nvPr/>
          </p:nvSpPr>
          <p:spPr>
            <a:xfrm>
              <a:off x="406400" y="1236753"/>
              <a:ext cx="5689600" cy="472320"/>
            </a:xfrm>
            <a:prstGeom prst="roundRect">
              <a:avLst>
                <a:gd fmla="val 16667"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5" name="Google Shape;385;p21"/>
            <p:cNvSpPr txBox="1"/>
            <p:nvPr/>
          </p:nvSpPr>
          <p:spPr>
            <a:xfrm>
              <a:off x="429457" y="125981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third-party violence and harassment as taking a variety of forms</a:t>
              </a:r>
              <a:endParaRPr b="0" i="0" sz="1600" u="none" cap="none" strike="noStrike">
                <a:solidFill>
                  <a:schemeClr val="lt1"/>
                </a:solidFill>
                <a:latin typeface="Arial"/>
                <a:ea typeface="Arial"/>
                <a:cs typeface="Arial"/>
                <a:sym typeface="Arial"/>
              </a:endParaRPr>
            </a:p>
          </p:txBody>
        </p:sp>
        <p:sp>
          <p:nvSpPr>
            <p:cNvPr id="386" name="Google Shape;386;p21"/>
            <p:cNvSpPr/>
            <p:nvPr/>
          </p:nvSpPr>
          <p:spPr>
            <a:xfrm>
              <a:off x="0" y="3559473"/>
              <a:ext cx="8128000" cy="1612800"/>
            </a:xfrm>
            <a:prstGeom prst="rect">
              <a:avLst/>
            </a:prstGeom>
            <a:solidFill>
              <a:schemeClr val="lt1">
                <a:alpha val="89019"/>
              </a:schemeClr>
            </a:solidFill>
            <a:ln cap="flat" cmpd="sng" w="25400">
              <a:solidFill>
                <a:srgbClr val="6FAB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7" name="Google Shape;387;p21"/>
            <p:cNvSpPr txBox="1"/>
            <p:nvPr/>
          </p:nvSpPr>
          <p:spPr>
            <a:xfrm>
              <a:off x="0" y="3559473"/>
              <a:ext cx="8128000" cy="1612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by two European trade union federations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six EU employer organizations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and the European social partners for the central government administration sector</a:t>
              </a:r>
              <a:endParaRPr b="0" i="0" sz="1600" u="none" cap="none" strike="noStrike">
                <a:solidFill>
                  <a:srgbClr val="000000"/>
                </a:solidFill>
                <a:latin typeface="Arial"/>
                <a:ea typeface="Arial"/>
                <a:cs typeface="Arial"/>
                <a:sym typeface="Arial"/>
              </a:endParaRPr>
            </a:p>
            <a:p>
              <a:pPr indent="-69850" lvl="1" marL="17145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8" name="Google Shape;388;p21"/>
            <p:cNvSpPr/>
            <p:nvPr/>
          </p:nvSpPr>
          <p:spPr>
            <a:xfrm>
              <a:off x="406400" y="3323313"/>
              <a:ext cx="5689600" cy="47232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9" name="Google Shape;389;p21"/>
            <p:cNvSpPr txBox="1"/>
            <p:nvPr/>
          </p:nvSpPr>
          <p:spPr>
            <a:xfrm>
              <a:off x="429457" y="334637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The guidelines were signed by social partners</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dd49517535_0_195"/>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6" name="Google Shape;396;g1dd49517535_0_195"/>
          <p:cNvSpPr txBox="1"/>
          <p:nvPr>
            <p:ph idx="1" type="body"/>
          </p:nvPr>
        </p:nvSpPr>
        <p:spPr>
          <a:xfrm>
            <a:off x="472775" y="1327400"/>
            <a:ext cx="6271200" cy="4685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3152"/>
              <a:buNone/>
            </a:pPr>
            <a:r>
              <a:t/>
            </a:r>
            <a:endParaRPr b="1" sz="3175">
              <a:solidFill>
                <a:schemeClr val="accent1"/>
              </a:solidFill>
            </a:endParaRPr>
          </a:p>
          <a:p>
            <a:pPr indent="-75882" lvl="0" marL="228600" rtl="0" algn="l">
              <a:lnSpc>
                <a:spcPct val="90000"/>
              </a:lnSpc>
              <a:spcBef>
                <a:spcPts val="1000"/>
              </a:spcBef>
              <a:spcAft>
                <a:spcPts val="0"/>
              </a:spcAft>
              <a:buSzPct val="73152"/>
              <a:buNone/>
            </a:pPr>
            <a:r>
              <a:rPr b="1" lang="en-US" sz="3175">
                <a:solidFill>
                  <a:schemeClr val="accent1"/>
                </a:solidFill>
              </a:rPr>
              <a:t>Developing Workplace Policies on Violence and Harassment – The employer’s duty</a:t>
            </a:r>
            <a:endParaRPr b="1" sz="3175">
              <a:solidFill>
                <a:schemeClr val="accent1"/>
              </a:solidFill>
            </a:endParaRPr>
          </a:p>
          <a:p>
            <a:pPr indent="-75882" lvl="0" marL="228600" rtl="0" algn="l">
              <a:lnSpc>
                <a:spcPct val="90000"/>
              </a:lnSpc>
              <a:spcBef>
                <a:spcPts val="1000"/>
              </a:spcBef>
              <a:spcAft>
                <a:spcPts val="0"/>
              </a:spcAft>
              <a:buClr>
                <a:schemeClr val="dk1"/>
              </a:buClr>
              <a:buSzPct val="81871"/>
              <a:buFont typeface="Arial"/>
              <a:buNone/>
            </a:pPr>
            <a:r>
              <a:rPr lang="en-US" sz="3175">
                <a:solidFill>
                  <a:srgbClr val="262626"/>
                </a:solidFill>
              </a:rPr>
              <a:t>According to C190, employers together with workers and their union representatives should adopt and implement a workplace policy on violence and harassment, including gender-based violence and harassment.</a:t>
            </a:r>
            <a:endParaRPr sz="3175">
              <a:solidFill>
                <a:srgbClr val="262626"/>
              </a:solidFill>
            </a:endParaRPr>
          </a:p>
          <a:p>
            <a:pPr indent="-75882" lvl="0" marL="228600" rtl="0" algn="l">
              <a:lnSpc>
                <a:spcPct val="90000"/>
              </a:lnSpc>
              <a:spcBef>
                <a:spcPts val="1000"/>
              </a:spcBef>
              <a:spcAft>
                <a:spcPts val="0"/>
              </a:spcAft>
              <a:buSzPct val="82949"/>
              <a:buNone/>
            </a:pPr>
            <a:r>
              <a:t/>
            </a:r>
            <a:endParaRPr b="1">
              <a:solidFill>
                <a:schemeClr val="accent1"/>
              </a:solidFill>
              <a:latin typeface="Arial"/>
              <a:ea typeface="Arial"/>
              <a:cs typeface="Arial"/>
              <a:sym typeface="Arial"/>
            </a:endParaRPr>
          </a:p>
          <a:p>
            <a:pPr indent="-75882" lvl="0" marL="228600" rtl="0" algn="l">
              <a:lnSpc>
                <a:spcPct val="90000"/>
              </a:lnSpc>
              <a:spcBef>
                <a:spcPts val="1000"/>
              </a:spcBef>
              <a:spcAft>
                <a:spcPts val="0"/>
              </a:spcAft>
              <a:buClr>
                <a:schemeClr val="dk1"/>
              </a:buClr>
              <a:buSzPct val="128571"/>
              <a:buFont typeface="Arial"/>
              <a:buNone/>
            </a:pPr>
            <a:r>
              <a:t/>
            </a:r>
            <a:endParaRPr b="1">
              <a:solidFill>
                <a:schemeClr val="accent1"/>
              </a:solidFill>
              <a:latin typeface="Arial"/>
              <a:ea typeface="Arial"/>
              <a:cs typeface="Arial"/>
              <a:sym typeface="Arial"/>
            </a:endParaRPr>
          </a:p>
          <a:p>
            <a:pPr indent="-75882" lvl="0" marL="228600" rtl="0" algn="l">
              <a:lnSpc>
                <a:spcPct val="90000"/>
              </a:lnSpc>
              <a:spcBef>
                <a:spcPts val="1000"/>
              </a:spcBef>
              <a:spcAft>
                <a:spcPts val="0"/>
              </a:spcAft>
              <a:buClr>
                <a:schemeClr val="dk1"/>
              </a:buClr>
              <a:buSzPct val="92857"/>
              <a:buFont typeface="Arial"/>
              <a:buNone/>
            </a:pPr>
            <a:r>
              <a:rPr lang="en-US">
                <a:solidFill>
                  <a:schemeClr val="lt1"/>
                </a:solidFill>
                <a:latin typeface="Arial"/>
                <a:ea typeface="Arial"/>
                <a:cs typeface="Arial"/>
                <a:sym typeface="Arial"/>
              </a:rPr>
              <a:t>According to C190, employers together with workers and their union representatives should adopt and implement a workplace policy on violence and harassment, including gender-based violence and harassment.</a:t>
            </a:r>
            <a:endParaRPr>
              <a:latin typeface="Arial"/>
              <a:ea typeface="Arial"/>
              <a:cs typeface="Arial"/>
              <a:sym typeface="Arial"/>
            </a:endParaRPr>
          </a:p>
        </p:txBody>
      </p:sp>
      <p:sp>
        <p:nvSpPr>
          <p:cNvPr id="397" name="Google Shape;397;g1dd49517535_0_1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98" name="Google Shape;398;g1dd49517535_0_195"/>
          <p:cNvSpPr txBox="1"/>
          <p:nvPr/>
        </p:nvSpPr>
        <p:spPr>
          <a:xfrm>
            <a:off x="960122" y="680900"/>
            <a:ext cx="474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6789B9"/>
              </a:buClr>
              <a:buSzPts val="4000"/>
              <a:buFont typeface="Calibri"/>
              <a:buNone/>
            </a:pPr>
            <a:r>
              <a:rPr b="1" i="0" lang="en-US" sz="4000" u="none" cap="none" strike="noStrike">
                <a:solidFill>
                  <a:srgbClr val="6789B9"/>
                </a:solidFill>
                <a:latin typeface="Calibri"/>
                <a:ea typeface="Calibri"/>
                <a:cs typeface="Calibri"/>
                <a:sym typeface="Calibri"/>
              </a:rPr>
              <a:t>TOPIC 2</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grpSp>
        <p:nvGrpSpPr>
          <p:cNvPr id="403" name="Google Shape;403;p48"/>
          <p:cNvGrpSpPr/>
          <p:nvPr/>
        </p:nvGrpSpPr>
        <p:grpSpPr>
          <a:xfrm>
            <a:off x="574964" y="717452"/>
            <a:ext cx="10515600" cy="5638898"/>
            <a:chOff x="0" y="0"/>
            <a:chExt cx="10515600" cy="5568434"/>
          </a:xfrm>
        </p:grpSpPr>
        <p:sp>
          <p:nvSpPr>
            <p:cNvPr id="404" name="Google Shape;404;p48"/>
            <p:cNvSpPr/>
            <p:nvPr/>
          </p:nvSpPr>
          <p:spPr>
            <a:xfrm>
              <a:off x="0" y="0"/>
              <a:ext cx="10515600" cy="683490"/>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8"/>
            <p:cNvSpPr txBox="1"/>
            <p:nvPr/>
          </p:nvSpPr>
          <p:spPr>
            <a:xfrm>
              <a:off x="33365" y="0"/>
              <a:ext cx="10448870" cy="61676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A</a:t>
              </a:r>
              <a:r>
                <a:rPr b="1" i="0" lang="en-US" sz="3200" u="none" cap="none" strike="noStrike">
                  <a:solidFill>
                    <a:schemeClr val="lt1"/>
                  </a:solidFill>
                  <a:latin typeface="Calibri"/>
                  <a:ea typeface="Calibri"/>
                  <a:cs typeface="Calibri"/>
                  <a:sym typeface="Calibri"/>
                </a:rPr>
                <a:t> Workplace Policy  on Violence and Harassment:</a:t>
              </a:r>
              <a:endParaRPr b="0" i="0" sz="3200" u="none" cap="none" strike="noStrike">
                <a:solidFill>
                  <a:schemeClr val="lt1"/>
                </a:solidFill>
                <a:latin typeface="Calibri"/>
                <a:ea typeface="Calibri"/>
                <a:cs typeface="Calibri"/>
                <a:sym typeface="Calibri"/>
              </a:endParaRPr>
            </a:p>
          </p:txBody>
        </p:sp>
        <p:sp>
          <p:nvSpPr>
            <p:cNvPr id="406" name="Google Shape;406;p48"/>
            <p:cNvSpPr/>
            <p:nvPr/>
          </p:nvSpPr>
          <p:spPr>
            <a:xfrm>
              <a:off x="0" y="69132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8"/>
            <p:cNvSpPr txBox="1"/>
            <p:nvPr/>
          </p:nvSpPr>
          <p:spPr>
            <a:xfrm>
              <a:off x="66730" y="691320"/>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t>
              </a:r>
              <a:r>
                <a:rPr b="0" i="0" lang="en-US" sz="2400" u="none" cap="none" strike="noStrike">
                  <a:solidFill>
                    <a:schemeClr val="lt1"/>
                  </a:solidFill>
                  <a:latin typeface="Arial"/>
                  <a:ea typeface="Arial"/>
                  <a:cs typeface="Arial"/>
                  <a:sym typeface="Arial"/>
                </a:rPr>
                <a:t> A </a:t>
              </a:r>
              <a:r>
                <a:rPr b="0" i="0" lang="en-US" sz="2400" u="none" cap="none" strike="noStrike">
                  <a:solidFill>
                    <a:schemeClr val="lt1"/>
                  </a:solidFill>
                  <a:latin typeface="Calibri"/>
                  <a:ea typeface="Calibri"/>
                  <a:cs typeface="Calibri"/>
                  <a:sym typeface="Calibri"/>
                </a:rPr>
                <a:t>statement that violence and harassment will not be tolerated</a:t>
              </a:r>
              <a:endParaRPr b="0" i="0" sz="2400" u="none" cap="none" strike="noStrike">
                <a:solidFill>
                  <a:schemeClr val="lt1"/>
                </a:solidFill>
                <a:latin typeface="Calibri"/>
                <a:ea typeface="Calibri"/>
                <a:cs typeface="Calibri"/>
                <a:sym typeface="Calibri"/>
              </a:endParaRPr>
            </a:p>
          </p:txBody>
        </p:sp>
        <p:sp>
          <p:nvSpPr>
            <p:cNvPr id="408" name="Google Shape;408;p48"/>
            <p:cNvSpPr/>
            <p:nvPr/>
          </p:nvSpPr>
          <p:spPr>
            <a:xfrm>
              <a:off x="0" y="141374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8"/>
            <p:cNvSpPr txBox="1"/>
            <p:nvPr/>
          </p:nvSpPr>
          <p:spPr>
            <a:xfrm>
              <a:off x="33365" y="1447107"/>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Establishment of violence and harassment prevention programs with objectives</a:t>
              </a:r>
              <a:endParaRPr b="0"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10" name="Google Shape;410;p48"/>
            <p:cNvSpPr/>
            <p:nvPr/>
          </p:nvSpPr>
          <p:spPr>
            <a:xfrm>
              <a:off x="0" y="205266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8"/>
            <p:cNvSpPr txBox="1"/>
            <p:nvPr/>
          </p:nvSpPr>
          <p:spPr>
            <a:xfrm>
              <a:off x="33365" y="2086025"/>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 Cl</a:t>
              </a:r>
              <a:r>
                <a:rPr b="0" i="0" lang="en-US" sz="2400" u="none" cap="none" strike="noStrike">
                  <a:solidFill>
                    <a:schemeClr val="lt1"/>
                  </a:solidFill>
                  <a:latin typeface="Calibri"/>
                  <a:ea typeface="Calibri"/>
                  <a:cs typeface="Calibri"/>
                  <a:sym typeface="Calibri"/>
                </a:rPr>
                <a:t>early defined employer and worker responsibilities</a:t>
              </a:r>
              <a:endParaRPr b="0" i="0" sz="2400" u="none" cap="none" strike="noStrike">
                <a:solidFill>
                  <a:schemeClr val="lt1"/>
                </a:solidFill>
                <a:latin typeface="Calibri"/>
                <a:ea typeface="Calibri"/>
                <a:cs typeface="Calibri"/>
                <a:sym typeface="Calibri"/>
              </a:endParaRPr>
            </a:p>
          </p:txBody>
        </p:sp>
        <p:sp>
          <p:nvSpPr>
            <p:cNvPr id="412" name="Google Shape;412;p48"/>
            <p:cNvSpPr/>
            <p:nvPr/>
          </p:nvSpPr>
          <p:spPr>
            <a:xfrm>
              <a:off x="0" y="279241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8"/>
            <p:cNvSpPr txBox="1"/>
            <p:nvPr/>
          </p:nvSpPr>
          <p:spPr>
            <a:xfrm>
              <a:off x="33365" y="2825777"/>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 I</a:t>
              </a:r>
              <a:r>
                <a:rPr b="0" i="0" lang="en-US" sz="2400" u="none" cap="none" strike="noStrike">
                  <a:solidFill>
                    <a:schemeClr val="lt1"/>
                  </a:solidFill>
                  <a:latin typeface="Calibri"/>
                  <a:ea typeface="Calibri"/>
                  <a:cs typeface="Calibri"/>
                  <a:sym typeface="Calibri"/>
                </a:rPr>
                <a:t>nformation on complaint and investigation procedures</a:t>
              </a:r>
              <a:endParaRPr b="0" i="0" sz="2400" u="none" cap="none" strike="noStrike">
                <a:solidFill>
                  <a:schemeClr val="lt1"/>
                </a:solidFill>
                <a:latin typeface="Calibri"/>
                <a:ea typeface="Calibri"/>
                <a:cs typeface="Calibri"/>
                <a:sym typeface="Calibri"/>
              </a:endParaRPr>
            </a:p>
          </p:txBody>
        </p:sp>
        <p:sp>
          <p:nvSpPr>
            <p:cNvPr id="414" name="Google Shape;414;p48"/>
            <p:cNvSpPr/>
            <p:nvPr/>
          </p:nvSpPr>
          <p:spPr>
            <a:xfrm>
              <a:off x="0" y="348992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8"/>
            <p:cNvSpPr txBox="1"/>
            <p:nvPr/>
          </p:nvSpPr>
          <p:spPr>
            <a:xfrm>
              <a:off x="33365" y="352328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SzPts val="500"/>
                <a:buFont typeface="Arial"/>
                <a:buNone/>
              </a:pPr>
              <a:r>
                <a:rPr b="0" i="0" lang="en-US" sz="1600" u="none" cap="none" strike="noStrike">
                  <a:solidFill>
                    <a:schemeClr val="lt1"/>
                  </a:solidFill>
                  <a:latin typeface="Arial"/>
                  <a:ea typeface="Arial"/>
                  <a:cs typeface="Arial"/>
                  <a:sym typeface="Arial"/>
                </a:rPr>
                <a:t>-</a:t>
              </a:r>
              <a:r>
                <a:rPr b="0" i="0" lang="en-US" sz="2400" u="none" cap="none" strike="noStrike">
                  <a:solidFill>
                    <a:schemeClr val="lt1"/>
                  </a:solidFill>
                  <a:latin typeface="Calibri"/>
                  <a:ea typeface="Calibri"/>
                  <a:cs typeface="Calibri"/>
                  <a:sym typeface="Calibri"/>
                </a:rPr>
                <a:t> P</a:t>
              </a:r>
              <a:r>
                <a:rPr b="0" i="0" lang="en-US" sz="2300" u="none" cap="none" strike="noStrike">
                  <a:solidFill>
                    <a:schemeClr val="lt1"/>
                  </a:solidFill>
                  <a:latin typeface="Calibri"/>
                  <a:ea typeface="Calibri"/>
                  <a:cs typeface="Calibri"/>
                  <a:sym typeface="Calibri"/>
                </a:rPr>
                <a:t>rovide that all incidents of violence and harassment will be considered, and acted on</a:t>
              </a:r>
              <a:endParaRPr b="0" i="0" sz="23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16" name="Google Shape;416;p48"/>
            <p:cNvSpPr/>
            <p:nvPr/>
          </p:nvSpPr>
          <p:spPr>
            <a:xfrm>
              <a:off x="0" y="418743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8"/>
            <p:cNvSpPr txBox="1"/>
            <p:nvPr/>
          </p:nvSpPr>
          <p:spPr>
            <a:xfrm>
              <a:off x="33365" y="422079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Protect privacy and provide confidentiality for complainants and witnesses</a:t>
              </a:r>
              <a:endParaRPr b="0" i="0" sz="2400" u="none" cap="none" strike="noStrike">
                <a:solidFill>
                  <a:schemeClr val="lt1"/>
                </a:solidFill>
                <a:latin typeface="Calibri"/>
                <a:ea typeface="Calibri"/>
                <a:cs typeface="Calibri"/>
                <a:sym typeface="Calibri"/>
              </a:endParaRPr>
            </a:p>
          </p:txBody>
        </p:sp>
        <p:sp>
          <p:nvSpPr>
            <p:cNvPr id="418" name="Google Shape;418;p48"/>
            <p:cNvSpPr/>
            <p:nvPr/>
          </p:nvSpPr>
          <p:spPr>
            <a:xfrm>
              <a:off x="0" y="4884944"/>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8"/>
            <p:cNvSpPr txBox="1"/>
            <p:nvPr/>
          </p:nvSpPr>
          <p:spPr>
            <a:xfrm>
              <a:off x="33365" y="4918309"/>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t>
              </a:r>
              <a:r>
                <a:rPr b="0" i="0" lang="en-US" sz="2400" u="none" cap="none" strike="noStrike">
                  <a:solidFill>
                    <a:schemeClr val="lt1"/>
                  </a:solidFill>
                  <a:latin typeface="Calibri"/>
                  <a:ea typeface="Calibri"/>
                  <a:cs typeface="Calibri"/>
                  <a:sym typeface="Calibri"/>
                </a:rPr>
                <a:t> Protect complainants, victims, and witnesses against victimisation or retaliation</a:t>
              </a:r>
              <a:endParaRPr b="0" i="0" sz="2400" u="none" cap="none" strike="noStrike">
                <a:solidFill>
                  <a:schemeClr val="lt1"/>
                </a:solidFill>
                <a:latin typeface="Calibri"/>
                <a:ea typeface="Calibri"/>
                <a:cs typeface="Calibri"/>
                <a:sym typeface="Calibri"/>
              </a:endParaRPr>
            </a:p>
          </p:txBody>
        </p:sp>
      </p:grpSp>
      <p:sp>
        <p:nvSpPr>
          <p:cNvPr id="420" name="Google Shape;4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21" name="Google Shape;421;p4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p49"/>
          <p:cNvSpPr txBox="1"/>
          <p:nvPr>
            <p:ph type="title"/>
          </p:nvPr>
        </p:nvSpPr>
        <p:spPr>
          <a:xfrm>
            <a:off x="359517" y="290681"/>
            <a:ext cx="10092900" cy="539400"/>
          </a:xfrm>
          <a:prstGeom prst="rect">
            <a:avLst/>
          </a:prstGeom>
          <a:solidFill>
            <a:srgbClr val="00B0F0"/>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lang="en-US" sz="3200">
                <a:latin typeface="Arial"/>
                <a:ea typeface="Arial"/>
                <a:cs typeface="Arial"/>
                <a:sym typeface="Arial"/>
              </a:rPr>
              <a:t>A</a:t>
            </a:r>
            <a:r>
              <a:rPr b="1" lang="en-US" sz="3200"/>
              <a:t> more detailed Policy could also include:</a:t>
            </a:r>
            <a:endParaRPr b="1" sz="3200"/>
          </a:p>
        </p:txBody>
      </p:sp>
      <p:grpSp>
        <p:nvGrpSpPr>
          <p:cNvPr id="427" name="Google Shape;427;p49"/>
          <p:cNvGrpSpPr/>
          <p:nvPr/>
        </p:nvGrpSpPr>
        <p:grpSpPr>
          <a:xfrm>
            <a:off x="690480" y="826851"/>
            <a:ext cx="10887231" cy="5025307"/>
            <a:chOff x="5319" y="0"/>
            <a:chExt cx="10887231" cy="5025307"/>
          </a:xfrm>
        </p:grpSpPr>
        <p:sp>
          <p:nvSpPr>
            <p:cNvPr id="428" name="Google Shape;428;p49"/>
            <p:cNvSpPr/>
            <p:nvPr/>
          </p:nvSpPr>
          <p:spPr>
            <a:xfrm rot="-5400000">
              <a:off x="-1869099"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9"/>
            <p:cNvSpPr txBox="1"/>
            <p:nvPr/>
          </p:nvSpPr>
          <p:spPr>
            <a:xfrm>
              <a:off x="531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 comprehensive </a:t>
              </a:r>
              <a:r>
                <a:rPr b="0" i="0" lang="en-US" sz="1600" u="none" cap="none" strike="noStrike">
                  <a:solidFill>
                    <a:schemeClr val="lt1"/>
                  </a:solidFill>
                  <a:latin typeface="Calibri"/>
                  <a:ea typeface="Calibri"/>
                  <a:cs typeface="Calibri"/>
                  <a:sym typeface="Calibri"/>
                </a:rPr>
                <a:t>definiti</a:t>
              </a:r>
              <a:r>
                <a:rPr b="0" i="0" lang="en-US" sz="1600" u="none" cap="none" strike="noStrike">
                  <a:solidFill>
                    <a:schemeClr val="lt1"/>
                  </a:solidFill>
                  <a:latin typeface="Arial"/>
                  <a:ea typeface="Arial"/>
                  <a:cs typeface="Arial"/>
                  <a:sym typeface="Arial"/>
                </a:rPr>
                <a:t>on of violence and harassment</a:t>
              </a:r>
              <a:endParaRPr b="0" i="0" sz="1600" u="none" cap="none" strike="noStrike">
                <a:solidFill>
                  <a:schemeClr val="lt1"/>
                </a:solidFill>
                <a:latin typeface="Arial"/>
                <a:ea typeface="Arial"/>
                <a:cs typeface="Arial"/>
                <a:sym typeface="Arial"/>
              </a:endParaRPr>
            </a:p>
          </p:txBody>
        </p:sp>
        <p:sp>
          <p:nvSpPr>
            <p:cNvPr id="430" name="Google Shape;430;p49"/>
            <p:cNvSpPr/>
            <p:nvPr/>
          </p:nvSpPr>
          <p:spPr>
            <a:xfrm rot="-5400000">
              <a:off x="-496893"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9"/>
            <p:cNvSpPr txBox="1"/>
            <p:nvPr/>
          </p:nvSpPr>
          <p:spPr>
            <a:xfrm>
              <a:off x="1377525"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Cover all workers, specifically includi</a:t>
              </a:r>
              <a:r>
                <a:rPr b="0" i="0" lang="en-US" sz="1600" u="none" cap="none" strike="noStrike">
                  <a:solidFill>
                    <a:schemeClr val="lt1"/>
                  </a:solidFill>
                  <a:latin typeface="Calibri"/>
                  <a:ea typeface="Calibri"/>
                  <a:cs typeface="Calibri"/>
                  <a:sym typeface="Calibri"/>
                </a:rPr>
                <a:t>n</a:t>
              </a:r>
              <a:r>
                <a:rPr b="0" i="0" lang="en-US" sz="1600" u="none" cap="none" strike="noStrike">
                  <a:solidFill>
                    <a:schemeClr val="lt1"/>
                  </a:solidFill>
                  <a:latin typeface="Arial"/>
                  <a:ea typeface="Arial"/>
                  <a:cs typeface="Arial"/>
                  <a:sym typeface="Arial"/>
                </a:rPr>
                <a:t>g vulnerable groups and precarious workers</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32" name="Google Shape;432;p49"/>
            <p:cNvSpPr/>
            <p:nvPr/>
          </p:nvSpPr>
          <p:spPr>
            <a:xfrm rot="-5400000">
              <a:off x="889383" y="1874418"/>
              <a:ext cx="4997165"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9"/>
            <p:cNvSpPr txBox="1"/>
            <p:nvPr/>
          </p:nvSpPr>
          <p:spPr>
            <a:xfrm>
              <a:off x="2749730" y="1013504"/>
              <a:ext cx="1276470" cy="2998299"/>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Cover the world of work, not just the physical workplace</a:t>
              </a:r>
              <a:endParaRPr b="0" i="0" sz="1600" u="none" cap="none" strike="noStrike">
                <a:solidFill>
                  <a:schemeClr val="lt1"/>
                </a:solidFill>
                <a:latin typeface="Arial"/>
                <a:ea typeface="Arial"/>
                <a:cs typeface="Arial"/>
                <a:sym typeface="Arial"/>
              </a:endParaRPr>
            </a:p>
          </p:txBody>
        </p:sp>
        <p:sp>
          <p:nvSpPr>
            <p:cNvPr id="434" name="Google Shape;434;p49"/>
            <p:cNvSpPr/>
            <p:nvPr/>
          </p:nvSpPr>
          <p:spPr>
            <a:xfrm rot="-5400000">
              <a:off x="2247518"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9"/>
            <p:cNvSpPr txBox="1"/>
            <p:nvPr/>
          </p:nvSpPr>
          <p:spPr>
            <a:xfrm>
              <a:off x="4121936"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Dispute resolution and enforcement bodies</a:t>
              </a:r>
              <a:endParaRPr b="0" i="0" sz="1600" u="none" cap="none" strike="noStrike">
                <a:solidFill>
                  <a:schemeClr val="lt1"/>
                </a:solidFill>
                <a:latin typeface="Arial"/>
                <a:ea typeface="Arial"/>
                <a:cs typeface="Arial"/>
                <a:sym typeface="Arial"/>
              </a:endParaRPr>
            </a:p>
          </p:txBody>
        </p:sp>
        <p:sp>
          <p:nvSpPr>
            <p:cNvPr id="436" name="Google Shape;436;p49"/>
            <p:cNvSpPr/>
            <p:nvPr/>
          </p:nvSpPr>
          <p:spPr>
            <a:xfrm rot="-5400000">
              <a:off x="3619724"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9"/>
            <p:cNvSpPr txBox="1"/>
            <p:nvPr/>
          </p:nvSpPr>
          <p:spPr>
            <a:xfrm>
              <a:off x="5494142"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Sanctions, remedies, and support for victim/survivors</a:t>
              </a:r>
              <a:endParaRPr b="0" i="0" sz="1600" u="none" cap="none" strike="noStrike">
                <a:solidFill>
                  <a:schemeClr val="lt1"/>
                </a:solidFill>
                <a:latin typeface="Arial"/>
                <a:ea typeface="Arial"/>
                <a:cs typeface="Arial"/>
                <a:sym typeface="Arial"/>
              </a:endParaRPr>
            </a:p>
          </p:txBody>
        </p:sp>
        <p:sp>
          <p:nvSpPr>
            <p:cNvPr id="438" name="Google Shape;438;p49"/>
            <p:cNvSpPr/>
            <p:nvPr/>
          </p:nvSpPr>
          <p:spPr>
            <a:xfrm rot="-5400000">
              <a:off x="4991930"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9"/>
            <p:cNvSpPr txBox="1"/>
            <p:nvPr/>
          </p:nvSpPr>
          <p:spPr>
            <a:xfrm>
              <a:off x="6866348"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Joint committees to monitor implementation</a:t>
              </a:r>
              <a:endParaRPr b="0" i="0" sz="1600" u="none" cap="none" strike="noStrike">
                <a:solidFill>
                  <a:schemeClr val="lt1"/>
                </a:solidFill>
                <a:latin typeface="Arial"/>
                <a:ea typeface="Arial"/>
                <a:cs typeface="Arial"/>
                <a:sym typeface="Arial"/>
              </a:endParaRPr>
            </a:p>
          </p:txBody>
        </p:sp>
        <p:sp>
          <p:nvSpPr>
            <p:cNvPr id="440" name="Google Shape;440;p49"/>
            <p:cNvSpPr/>
            <p:nvPr/>
          </p:nvSpPr>
          <p:spPr>
            <a:xfrm rot="-5400000">
              <a:off x="6364136"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9"/>
            <p:cNvSpPr txBox="1"/>
            <p:nvPr/>
          </p:nvSpPr>
          <p:spPr>
            <a:xfrm>
              <a:off x="8238554"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Training and awareness-raising about the policy for workers, supervisors and managers</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42" name="Google Shape;442;p49"/>
            <p:cNvSpPr/>
            <p:nvPr/>
          </p:nvSpPr>
          <p:spPr>
            <a:xfrm rot="-5400000">
              <a:off x="7741661"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9"/>
            <p:cNvSpPr txBox="1"/>
            <p:nvPr/>
          </p:nvSpPr>
          <p:spPr>
            <a:xfrm>
              <a:off x="961607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Enforcement, monitoring and evaluation to ensure the policy is effective.</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
        <p:nvSpPr>
          <p:cNvPr id="444" name="Google Shape;44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5" name="Google Shape;445;p4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9" name="Shape 449"/>
        <p:cNvGrpSpPr/>
        <p:nvPr/>
      </p:nvGrpSpPr>
      <p:grpSpPr>
        <a:xfrm>
          <a:off x="0" y="0"/>
          <a:ext cx="0" cy="0"/>
          <a:chOff x="0" y="0"/>
          <a:chExt cx="0" cy="0"/>
        </a:xfrm>
      </p:grpSpPr>
      <p:sp>
        <p:nvSpPr>
          <p:cNvPr id="450" name="Google Shape;450;p23"/>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Sectoral initiatives</a:t>
            </a:r>
            <a:endParaRPr b="1" sz="4000">
              <a:solidFill>
                <a:srgbClr val="6789B9"/>
              </a:solidFill>
            </a:endParaRPr>
          </a:p>
        </p:txBody>
      </p:sp>
      <p:grpSp>
        <p:nvGrpSpPr>
          <p:cNvPr id="451" name="Google Shape;451;p23"/>
          <p:cNvGrpSpPr/>
          <p:nvPr/>
        </p:nvGrpSpPr>
        <p:grpSpPr>
          <a:xfrm>
            <a:off x="1887626" y="1820326"/>
            <a:ext cx="7894234" cy="3217347"/>
            <a:chOff x="1310683" y="2236080"/>
            <a:chExt cx="7894234" cy="3217347"/>
          </a:xfrm>
        </p:grpSpPr>
        <p:sp>
          <p:nvSpPr>
            <p:cNvPr id="452" name="Google Shape;452;p23"/>
            <p:cNvSpPr/>
            <p:nvPr/>
          </p:nvSpPr>
          <p:spPr>
            <a:xfrm>
              <a:off x="6042960" y="2236080"/>
              <a:ext cx="3161957" cy="3195574"/>
            </a:xfrm>
            <a:prstGeom prst="ellipse">
              <a:avLst/>
            </a:prstGeom>
            <a:solidFill>
              <a:srgbClr val="2EE844">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3"/>
            <p:cNvSpPr txBox="1"/>
            <p:nvPr/>
          </p:nvSpPr>
          <p:spPr>
            <a:xfrm>
              <a:off x="6701197" y="3061604"/>
              <a:ext cx="189717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Commerce</a:t>
              </a:r>
              <a:r>
                <a:rPr b="0" i="0" lang="en-US" sz="2000" u="none" cap="none" strike="noStrike">
                  <a:solidFill>
                    <a:schemeClr val="dk1"/>
                  </a:solidFill>
                  <a:latin typeface="Arial"/>
                  <a:ea typeface="Arial"/>
                  <a:cs typeface="Arial"/>
                  <a:sym typeface="Arial"/>
                </a:rPr>
                <a:t> is a sector in which employees are deemed to be at an increased risk of violence from the public. </a:t>
              </a:r>
              <a:endParaRPr b="0" i="0" sz="2000" u="none" cap="none" strike="noStrike">
                <a:solidFill>
                  <a:schemeClr val="dk1"/>
                </a:solidFill>
                <a:latin typeface="Arial"/>
                <a:ea typeface="Arial"/>
                <a:cs typeface="Arial"/>
                <a:sym typeface="Arial"/>
              </a:endParaRPr>
            </a:p>
          </p:txBody>
        </p:sp>
        <p:sp>
          <p:nvSpPr>
            <p:cNvPr id="454" name="Google Shape;454;p23"/>
            <p:cNvSpPr/>
            <p:nvPr/>
          </p:nvSpPr>
          <p:spPr>
            <a:xfrm>
              <a:off x="1310683" y="2257853"/>
              <a:ext cx="3195574" cy="3195574"/>
            </a:xfrm>
            <a:prstGeom prst="ellipse">
              <a:avLst/>
            </a:prstGeom>
            <a:solidFill>
              <a:srgbClr val="5999D5">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3"/>
            <p:cNvSpPr txBox="1"/>
            <p:nvPr/>
          </p:nvSpPr>
          <p:spPr>
            <a:xfrm>
              <a:off x="1971156" y="2955085"/>
              <a:ext cx="191734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Gas, electricity, railways and education </a:t>
              </a:r>
              <a:r>
                <a:rPr b="0" i="0" lang="en-US" sz="2000" u="none" cap="none" strike="noStrike">
                  <a:solidFill>
                    <a:schemeClr val="dk1"/>
                  </a:solidFill>
                  <a:latin typeface="Arial"/>
                  <a:ea typeface="Arial"/>
                  <a:cs typeface="Arial"/>
                  <a:sym typeface="Arial"/>
                </a:rPr>
                <a:t>– have taken initiatives against third party violence</a:t>
              </a:r>
              <a:endParaRPr b="0" i="0" sz="2000" u="none" cap="none" strike="noStrike">
                <a:solidFill>
                  <a:schemeClr val="dk1"/>
                </a:solidFill>
                <a:latin typeface="Arial"/>
                <a:ea typeface="Arial"/>
                <a:cs typeface="Arial"/>
                <a:sym typeface="Arial"/>
              </a:endParaRPr>
            </a:p>
          </p:txBody>
        </p:sp>
      </p:grpSp>
      <p:sp>
        <p:nvSpPr>
          <p:cNvPr id="456" name="Google Shape;45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7" name="Google Shape;457;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grpSp>
        <p:nvGrpSpPr>
          <p:cNvPr id="462" name="Google Shape;462;p24"/>
          <p:cNvGrpSpPr/>
          <p:nvPr/>
        </p:nvGrpSpPr>
        <p:grpSpPr>
          <a:xfrm>
            <a:off x="840253" y="2203609"/>
            <a:ext cx="10511492" cy="2627873"/>
            <a:chOff x="2053" y="1345480"/>
            <a:chExt cx="10511492" cy="2627873"/>
          </a:xfrm>
        </p:grpSpPr>
        <p:sp>
          <p:nvSpPr>
            <p:cNvPr id="463" name="Google Shape;463;p24"/>
            <p:cNvSpPr/>
            <p:nvPr/>
          </p:nvSpPr>
          <p:spPr>
            <a:xfrm>
              <a:off x="2053" y="1345480"/>
              <a:ext cx="4379788" cy="2627873"/>
            </a:xfrm>
            <a:prstGeom prst="roundRect">
              <a:avLst>
                <a:gd fmla="val 10000"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4"/>
            <p:cNvSpPr txBox="1"/>
            <p:nvPr/>
          </p:nvSpPr>
          <p:spPr>
            <a:xfrm>
              <a:off x="79021"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rgbClr val="C00000"/>
                  </a:solidFill>
                  <a:latin typeface="Arial"/>
                  <a:ea typeface="Arial"/>
                  <a:cs typeface="Arial"/>
                  <a:sym typeface="Arial"/>
                </a:rPr>
                <a:t>Company-level initiatives against sexual harassment</a:t>
              </a:r>
              <a:endParaRPr b="0" i="0" sz="2800" u="none" cap="none" strike="noStrike">
                <a:solidFill>
                  <a:srgbClr val="C00000"/>
                </a:solidFill>
                <a:latin typeface="Arial"/>
                <a:ea typeface="Arial"/>
                <a:cs typeface="Arial"/>
                <a:sym typeface="Arial"/>
              </a:endParaRPr>
            </a:p>
          </p:txBody>
        </p:sp>
        <p:sp>
          <p:nvSpPr>
            <p:cNvPr id="465" name="Google Shape;465;p24"/>
            <p:cNvSpPr/>
            <p:nvPr/>
          </p:nvSpPr>
          <p:spPr>
            <a:xfrm>
              <a:off x="4819821" y="2116323"/>
              <a:ext cx="928515" cy="1086187"/>
            </a:xfrm>
            <a:prstGeom prst="rightArrow">
              <a:avLst>
                <a:gd fmla="val 60000" name="adj1"/>
                <a:gd fmla="val 50000" name="adj2"/>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4"/>
            <p:cNvSpPr txBox="1"/>
            <p:nvPr/>
          </p:nvSpPr>
          <p:spPr>
            <a:xfrm>
              <a:off x="4819821" y="2333560"/>
              <a:ext cx="649961" cy="651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467" name="Google Shape;467;p24"/>
            <p:cNvSpPr/>
            <p:nvPr/>
          </p:nvSpPr>
          <p:spPr>
            <a:xfrm>
              <a:off x="6133757" y="1345480"/>
              <a:ext cx="4379788" cy="2627873"/>
            </a:xfrm>
            <a:prstGeom prst="roundRect">
              <a:avLst>
                <a:gd fmla="val 10000"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4"/>
            <p:cNvSpPr txBox="1"/>
            <p:nvPr/>
          </p:nvSpPr>
          <p:spPr>
            <a:xfrm>
              <a:off x="6210725"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Sexual harassment, and in particular the issue of violence against women, are more and more frequently included in such agreements. </a:t>
              </a:r>
              <a:endParaRPr b="0" i="0" sz="2800" u="none" cap="none" strike="noStrike">
                <a:solidFill>
                  <a:schemeClr val="dk1"/>
                </a:solidFill>
                <a:latin typeface="Arial"/>
                <a:ea typeface="Arial"/>
                <a:cs typeface="Arial"/>
                <a:sym typeface="Arial"/>
              </a:endParaRPr>
            </a:p>
          </p:txBody>
        </p:sp>
      </p:grpSp>
      <p:sp>
        <p:nvSpPr>
          <p:cNvPr id="469" name="Google Shape;46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0" name="Google Shape;470;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471" name="Google Shape;471;p24"/>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Corporate initiatives</a:t>
            </a:r>
            <a:endParaRPr b="1" sz="4000">
              <a:solidFill>
                <a:srgbClr val="6789B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g1dd49517535_0_203"/>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477" name="Google Shape;477;g1dd49517535_0_203"/>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78" name="Google Shape;478;g1dd49517535_0_203"/>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9" name="Google Shape;479;g1dd49517535_0_203"/>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80" name="Google Shape;480;g1dd49517535_0_203"/>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Practical Example </a:t>
            </a:r>
            <a:endParaRPr b="1" sz="4000" u="sng">
              <a:solidFill>
                <a:schemeClr val="lt1"/>
              </a:solidFill>
            </a:endParaRPr>
          </a:p>
        </p:txBody>
      </p:sp>
      <p:sp>
        <p:nvSpPr>
          <p:cNvPr id="481" name="Google Shape;481;g1dd49517535_0_203"/>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The IUF &amp; Meliá Case</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6789B9"/>
              </a:buClr>
              <a:buSzPts val="3556"/>
              <a:buNone/>
            </a:pPr>
            <a:r>
              <a:rPr b="1" lang="en-US" sz="2400">
                <a:solidFill>
                  <a:schemeClr val="lt1"/>
                </a:solidFill>
              </a:rPr>
              <a:t>Principles, procedures and processes to prevent sexual harassment in the workplace </a:t>
            </a:r>
            <a:br>
              <a:rPr b="1" lang="en-US" sz="2400">
                <a:solidFill>
                  <a:schemeClr val="lt1"/>
                </a:solidFill>
              </a:rPr>
            </a:br>
            <a:br>
              <a:rPr b="1" lang="en-US" sz="2400">
                <a:solidFill>
                  <a:schemeClr val="lt1"/>
                </a:solidFill>
              </a:rPr>
            </a:br>
            <a:r>
              <a:rPr b="1" lang="en-US" sz="2400">
                <a:solidFill>
                  <a:schemeClr val="lt1"/>
                </a:solidFill>
              </a:rPr>
              <a:t>The procedures agreed between Meliá and the IUF are based on the following principles:</a:t>
            </a:r>
            <a:endParaRPr b="1" sz="2400">
              <a:solidFill>
                <a:schemeClr val="lt1"/>
              </a:solidFill>
            </a:endParaRPr>
          </a:p>
          <a:p>
            <a:pPr indent="0" lvl="0" marL="0" rtl="0" algn="l">
              <a:lnSpc>
                <a:spcPct val="90000"/>
              </a:lnSpc>
              <a:spcBef>
                <a:spcPts val="0"/>
              </a:spcBef>
              <a:spcAft>
                <a:spcPts val="0"/>
              </a:spcAft>
              <a:buClr>
                <a:srgbClr val="6789B9"/>
              </a:buClr>
              <a:buSzPts val="3556"/>
              <a:buFont typeface="Arial"/>
              <a:buNone/>
            </a:pPr>
            <a:r>
              <a:t/>
            </a:r>
            <a:endParaRPr b="1" sz="24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grpSp>
        <p:nvGrpSpPr>
          <p:cNvPr id="486" name="Google Shape;486;p50"/>
          <p:cNvGrpSpPr/>
          <p:nvPr/>
        </p:nvGrpSpPr>
        <p:grpSpPr>
          <a:xfrm>
            <a:off x="842371" y="844050"/>
            <a:ext cx="10511453" cy="5332913"/>
            <a:chOff x="4171" y="-12"/>
            <a:chExt cx="10511453" cy="5332913"/>
          </a:xfrm>
        </p:grpSpPr>
        <p:sp>
          <p:nvSpPr>
            <p:cNvPr id="487" name="Google Shape;487;p50"/>
            <p:cNvSpPr/>
            <p:nvPr/>
          </p:nvSpPr>
          <p:spPr>
            <a:xfrm>
              <a:off x="4171"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50"/>
            <p:cNvSpPr txBox="1"/>
            <p:nvPr/>
          </p:nvSpPr>
          <p:spPr>
            <a:xfrm>
              <a:off x="4171"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700" u="none" cap="none" strike="noStrike">
                  <a:solidFill>
                    <a:srgbClr val="000000"/>
                  </a:solidFill>
                  <a:latin typeface="Calibri"/>
                  <a:ea typeface="Calibri"/>
                  <a:cs typeface="Calibri"/>
                  <a:sym typeface="Calibri"/>
                </a:rPr>
                <a:t>Sexual harassment is the mentioned above subject of zero tolerance by Meliá and the IUF and its affiliated organisations;</a:t>
              </a:r>
              <a:endParaRPr b="1" i="0" sz="17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t/>
              </a:r>
              <a:endParaRPr b="1" i="0" sz="1700" u="none" cap="none" strike="noStrike">
                <a:solidFill>
                  <a:srgbClr val="000000"/>
                </a:solidFill>
                <a:latin typeface="Calibri"/>
                <a:ea typeface="Calibri"/>
                <a:cs typeface="Calibri"/>
                <a:sym typeface="Calibri"/>
              </a:endParaRPr>
            </a:p>
          </p:txBody>
        </p:sp>
        <p:sp>
          <p:nvSpPr>
            <p:cNvPr id="489" name="Google Shape;489;p50"/>
            <p:cNvSpPr/>
            <p:nvPr/>
          </p:nvSpPr>
          <p:spPr>
            <a:xfrm>
              <a:off x="1775983"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50"/>
            <p:cNvSpPr txBox="1"/>
            <p:nvPr/>
          </p:nvSpPr>
          <p:spPr>
            <a:xfrm>
              <a:off x="1775983"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Sexual harassment is an offence which, if proven, will result in the maximum disciplinary sanctions in accordance with the relevant local regulations</a:t>
              </a:r>
              <a:endParaRPr b="1" i="0" sz="1600" u="none" cap="none" strike="noStrike">
                <a:solidFill>
                  <a:srgbClr val="000000"/>
                </a:solidFill>
                <a:latin typeface="Calibri"/>
                <a:ea typeface="Calibri"/>
                <a:cs typeface="Calibri"/>
                <a:sym typeface="Calibri"/>
              </a:endParaRPr>
            </a:p>
          </p:txBody>
        </p:sp>
        <p:sp>
          <p:nvSpPr>
            <p:cNvPr id="491" name="Google Shape;491;p50"/>
            <p:cNvSpPr/>
            <p:nvPr/>
          </p:nvSpPr>
          <p:spPr>
            <a:xfrm>
              <a:off x="3547795"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50"/>
            <p:cNvSpPr txBox="1"/>
            <p:nvPr/>
          </p:nvSpPr>
          <p:spPr>
            <a:xfrm>
              <a:off x="3547795"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In cases of sexual harassment, when the perpetrator is a Meliá staff member, it is the perpetrator who will, where necessary, be redeployed or subject to any other penalty including dismissal from the company, in accordance with the legislation of the country,this irrespective of their position in the company </a:t>
              </a:r>
              <a:endParaRPr b="1" i="0" sz="1600" u="none" cap="none" strike="noStrike">
                <a:solidFill>
                  <a:srgbClr val="000000"/>
                </a:solidFill>
                <a:latin typeface="Calibri"/>
                <a:ea typeface="Calibri"/>
                <a:cs typeface="Calibri"/>
                <a:sym typeface="Calibri"/>
              </a:endParaRPr>
            </a:p>
          </p:txBody>
        </p:sp>
        <p:sp>
          <p:nvSpPr>
            <p:cNvPr id="493" name="Google Shape;493;p50"/>
            <p:cNvSpPr/>
            <p:nvPr/>
          </p:nvSpPr>
          <p:spPr>
            <a:xfrm>
              <a:off x="5319607"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50"/>
            <p:cNvSpPr txBox="1"/>
            <p:nvPr/>
          </p:nvSpPr>
          <p:spPr>
            <a:xfrm>
              <a:off x="5319607"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Meliá shall ensure that all of its workers receive information about this policy and about their rights and responsibilities, and may also arrange training on this subject</a:t>
              </a:r>
              <a:endParaRPr b="1" i="0" sz="1600" u="none" cap="none" strike="noStrike">
                <a:solidFill>
                  <a:srgbClr val="000000"/>
                </a:solidFill>
                <a:latin typeface="Calibri"/>
                <a:ea typeface="Calibri"/>
                <a:cs typeface="Calibri"/>
                <a:sym typeface="Calibri"/>
              </a:endParaRPr>
            </a:p>
          </p:txBody>
        </p:sp>
        <p:sp>
          <p:nvSpPr>
            <p:cNvPr id="495" name="Google Shape;495;p50"/>
            <p:cNvSpPr/>
            <p:nvPr/>
          </p:nvSpPr>
          <p:spPr>
            <a:xfrm>
              <a:off x="7091419"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50"/>
            <p:cNvSpPr txBox="1"/>
            <p:nvPr/>
          </p:nvSpPr>
          <p:spPr>
            <a:xfrm>
              <a:off x="7091419"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False accusations of sexual harassment shall result in the same consequences as mentioned above</a:t>
              </a:r>
              <a:endParaRPr b="1" i="0" sz="1600" u="none" cap="none" strike="noStrike">
                <a:solidFill>
                  <a:srgbClr val="000000"/>
                </a:solidFill>
                <a:latin typeface="Calibri"/>
                <a:ea typeface="Calibri"/>
                <a:cs typeface="Calibri"/>
                <a:sym typeface="Calibri"/>
              </a:endParaRPr>
            </a:p>
          </p:txBody>
        </p:sp>
        <p:sp>
          <p:nvSpPr>
            <p:cNvPr id="497" name="Google Shape;497;p50"/>
            <p:cNvSpPr/>
            <p:nvPr/>
          </p:nvSpPr>
          <p:spPr>
            <a:xfrm>
              <a:off x="8739624" y="-12"/>
              <a:ext cx="1776000" cy="533280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0"/>
            <p:cNvSpPr txBox="1"/>
            <p:nvPr/>
          </p:nvSpPr>
          <p:spPr>
            <a:xfrm>
              <a:off x="8863231" y="0"/>
              <a:ext cx="1648197" cy="159987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UF-affiliated trade unions representing Meliá employees shall be able to ensure awareness-raising and training activities for their own members</a:t>
              </a:r>
              <a:r>
                <a:rPr b="1" i="0" lang="en-US" sz="18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800"/>
                <a:buFont typeface="Arial"/>
                <a:buNone/>
              </a:pPr>
              <a:r>
                <a:t/>
              </a:r>
              <a:endParaRPr b="1" i="0" sz="800" u="none" cap="none" strike="noStrike">
                <a:solidFill>
                  <a:srgbClr val="000000"/>
                </a:solidFill>
                <a:latin typeface="Calibri"/>
                <a:ea typeface="Calibri"/>
                <a:cs typeface="Calibri"/>
                <a:sym typeface="Calibri"/>
              </a:endParaRPr>
            </a:p>
          </p:txBody>
        </p:sp>
      </p:grpSp>
      <p:sp>
        <p:nvSpPr>
          <p:cNvPr id="499" name="Google Shape;49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0" name="Google Shape;500;p5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g1dd49517535_0_212"/>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06" name="Google Shape;506;g1dd49517535_0_212"/>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07" name="Google Shape;507;g1dd49517535_0_212"/>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8" name="Google Shape;508;g1dd49517535_0_212"/>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9" name="Google Shape;509;g1dd49517535_0_212"/>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Practical Example </a:t>
            </a:r>
            <a:endParaRPr b="1" sz="4000" u="sng">
              <a:solidFill>
                <a:schemeClr val="lt1"/>
              </a:solidFill>
            </a:endParaRPr>
          </a:p>
        </p:txBody>
      </p:sp>
      <p:sp>
        <p:nvSpPr>
          <p:cNvPr id="510" name="Google Shape;510;g1dd49517535_0_212"/>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The IUF &amp; Meliá Case</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2133"/>
              <a:buFont typeface="Arial"/>
              <a:buNone/>
            </a:pPr>
            <a:r>
              <a:rPr lang="en-US" sz="2400">
                <a:solidFill>
                  <a:schemeClr val="lt1"/>
                </a:solidFill>
              </a:rPr>
              <a:t>Is the preventing sexual harassment policy correct?</a:t>
            </a:r>
            <a:br>
              <a:rPr lang="en-US" sz="2400">
                <a:solidFill>
                  <a:schemeClr val="lt1"/>
                </a:solidFill>
              </a:rPr>
            </a:br>
            <a:r>
              <a:rPr lang="en-US" sz="2400">
                <a:solidFill>
                  <a:schemeClr val="lt1"/>
                </a:solidFill>
              </a:rPr>
              <a:t>-Are there any aspects that you would add based on your personal experience?</a:t>
            </a:r>
            <a:br>
              <a:rPr lang="en-US" sz="2400">
                <a:solidFill>
                  <a:schemeClr val="lt1"/>
                </a:solidFill>
              </a:rPr>
            </a:br>
            <a:r>
              <a:rPr lang="en-US" sz="2400">
                <a:solidFill>
                  <a:schemeClr val="lt1"/>
                </a:solidFill>
              </a:rPr>
              <a:t>-Can you think of aspects that should be reduced?</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g1dd49517535_0_221"/>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16" name="Google Shape;516;g1dd49517535_0_221"/>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17" name="Google Shape;517;g1dd49517535_0_221"/>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8" name="Google Shape;518;g1dd49517535_0_221"/>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9" name="Google Shape;519;g1dd49517535_0_221"/>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Group Activity </a:t>
            </a:r>
            <a:endParaRPr b="1" sz="4000" u="sng">
              <a:solidFill>
                <a:schemeClr val="lt1"/>
              </a:solidFill>
            </a:endParaRPr>
          </a:p>
        </p:txBody>
      </p:sp>
      <p:sp>
        <p:nvSpPr>
          <p:cNvPr id="520" name="Google Shape;520;g1dd49517535_0_221"/>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Font typeface="Calibri"/>
              <a:buNone/>
            </a:pPr>
            <a:r>
              <a:rPr b="1" lang="en-US" sz="2400">
                <a:solidFill>
                  <a:schemeClr val="lt1"/>
                </a:solidFill>
              </a:rPr>
              <a:t>Based on the above example and your experience, design an anti-sexual harassment policy in your team for the company you work for,</a:t>
            </a:r>
            <a:br>
              <a:rPr b="1" lang="en-US" sz="2400">
                <a:solidFill>
                  <a:schemeClr val="lt1"/>
                </a:solidFill>
              </a:rPr>
            </a:br>
            <a:r>
              <a:rPr b="1" lang="en-US" sz="2400">
                <a:solidFill>
                  <a:schemeClr val="lt1"/>
                </a:solidFill>
              </a:rPr>
              <a:t>or for your fictitious company</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4"/>
          <p:cNvSpPr txBox="1"/>
          <p:nvPr>
            <p:ph idx="1" type="body"/>
          </p:nvPr>
        </p:nvSpPr>
        <p:spPr>
          <a:xfrm>
            <a:off x="250050" y="455625"/>
            <a:ext cx="10533900" cy="55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2422"/>
              <a:buNone/>
            </a:pPr>
            <a:r>
              <a:rPr lang="en-US" sz="4000">
                <a:solidFill>
                  <a:srgbClr val="6789B9"/>
                </a:solidFill>
                <a:latin typeface="Arial"/>
                <a:ea typeface="Arial"/>
                <a:cs typeface="Arial"/>
                <a:sym typeface="Arial"/>
              </a:rPr>
              <a:t>Μαθησιακά αποτελέσματα</a:t>
            </a:r>
            <a:endParaRPr sz="4000">
              <a:solidFill>
                <a:srgbClr val="6789B9"/>
              </a:solidFill>
              <a:latin typeface="Arial"/>
              <a:ea typeface="Arial"/>
              <a:cs typeface="Arial"/>
              <a:sym typeface="Arial"/>
            </a:endParaRPr>
          </a:p>
          <a:p>
            <a:pPr indent="0" lvl="0" marL="0" rtl="0" algn="l">
              <a:lnSpc>
                <a:spcPct val="90000"/>
              </a:lnSpc>
              <a:spcBef>
                <a:spcPts val="0"/>
              </a:spcBef>
              <a:spcAft>
                <a:spcPts val="0"/>
              </a:spcAft>
              <a:buClr>
                <a:srgbClr val="6789B9"/>
              </a:buClr>
              <a:buSzPts val="2422"/>
              <a:buNone/>
            </a:pPr>
            <a:r>
              <a:t/>
            </a:r>
            <a:endParaRPr>
              <a:latin typeface="Arial"/>
              <a:ea typeface="Arial"/>
              <a:cs typeface="Arial"/>
              <a:sym typeface="Arial"/>
            </a:endParaRPr>
          </a:p>
          <a:p>
            <a:pPr indent="-228600" lvl="0" marL="228600" rtl="0" algn="l">
              <a:lnSpc>
                <a:spcPct val="90000"/>
              </a:lnSpc>
              <a:spcBef>
                <a:spcPts val="0"/>
              </a:spcBef>
              <a:spcAft>
                <a:spcPts val="0"/>
              </a:spcAft>
              <a:buClr>
                <a:srgbClr val="6789B9"/>
              </a:buClr>
              <a:buSzPts val="3027"/>
              <a:buFont typeface="Noto Sans"/>
              <a:buChar char="✔"/>
            </a:pPr>
            <a:r>
              <a:rPr lang="en-US">
                <a:latin typeface="Arial"/>
                <a:ea typeface="Arial"/>
                <a:cs typeface="Arial"/>
                <a:sym typeface="Arial"/>
              </a:rPr>
              <a:t> </a:t>
            </a:r>
            <a:r>
              <a:rPr lang="en-US" sz="2400"/>
              <a:t>Να είστε σε θέση να περιγράψετε το σχετικό εθνικό και ευρωπαϊκό πλαίσιο για την καταπολέμηση της βίας στο χώρο εργασίας</a:t>
            </a:r>
            <a:br>
              <a:rPr lang="en-US" sz="2400"/>
            </a:b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Να είστε σε θέση να αναλύσει τις νομικές διατάξεις που θα ισχύουν σε περίπτωση συμβάντος.</a:t>
            </a: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Να είστε σε θέση να εφαρμόσετε την καλύτερη δυνατή στρατηγική επίλυσης για τη δεδομένη κατάσταση με βάση το νομικό πλαίσιο για τον οργανισμό και τα ενδιαφερόμενα πρόσωπα.</a:t>
            </a:r>
            <a:endParaRPr>
              <a:latin typeface="Arial"/>
              <a:ea typeface="Arial"/>
              <a:cs typeface="Arial"/>
              <a:sym typeface="Arial"/>
            </a:endParaRPr>
          </a:p>
        </p:txBody>
      </p:sp>
      <p:sp>
        <p:nvSpPr>
          <p:cNvPr id="124" name="Google Shape;124;p4"/>
          <p:cNvSpPr txBox="1"/>
          <p:nvPr>
            <p:ph idx="12" type="sldNum"/>
          </p:nvPr>
        </p:nvSpPr>
        <p:spPr>
          <a:xfrm>
            <a:off x="8638309" y="631069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5" name="Google Shape;125;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1"/>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US" sz="3200">
                <a:solidFill>
                  <a:srgbClr val="6789B9"/>
                </a:solidFill>
                <a:latin typeface="Arial"/>
                <a:ea typeface="Arial"/>
                <a:cs typeface="Arial"/>
                <a:sym typeface="Arial"/>
              </a:rPr>
              <a:t>R</a:t>
            </a:r>
            <a:r>
              <a:rPr lang="en-US" sz="4000">
                <a:solidFill>
                  <a:srgbClr val="6789B9"/>
                </a:solidFill>
              </a:rPr>
              <a:t>eferences</a:t>
            </a:r>
            <a:endParaRPr sz="5200"/>
          </a:p>
        </p:txBody>
      </p:sp>
      <p:sp>
        <p:nvSpPr>
          <p:cNvPr id="526" name="Google Shape;5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7" name="Google Shape;527;p1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28" name="Google Shape;528;p11"/>
          <p:cNvPicPr preferRelativeResize="0"/>
          <p:nvPr/>
        </p:nvPicPr>
        <p:blipFill rotWithShape="1">
          <a:blip r:embed="rId3">
            <a:alphaModFix/>
          </a:blip>
          <a:srcRect b="0" l="0" r="0" t="0"/>
          <a:stretch/>
        </p:blipFill>
        <p:spPr>
          <a:xfrm>
            <a:off x="933125" y="1424076"/>
            <a:ext cx="10076622" cy="4679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12"/>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534" name="Google Shape;5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35" name="Google Shape;535;p12"/>
          <p:cNvSpPr/>
          <p:nvPr/>
        </p:nvSpPr>
        <p:spPr>
          <a:xfrm>
            <a:off x="584615" y="512944"/>
            <a:ext cx="11197653" cy="53244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C190 - ILO Violence and Harassment Convention, 2019 (No.190) This is the full text of the original C190. </a:t>
            </a:r>
            <a:r>
              <a:rPr b="0" i="0" lang="en-US" sz="1600" u="sng" cap="none" strike="noStrike">
                <a:solidFill>
                  <a:srgbClr val="0563C1"/>
                </a:solidFill>
                <a:latin typeface="Arial"/>
                <a:ea typeface="Arial"/>
                <a:cs typeface="Arial"/>
                <a:sym typeface="Arial"/>
                <a:hlinkClick r:id="rId3">
                  <a:extLst>
                    <a:ext uri="{A12FA001-AC4F-418D-AE19-62706E023703}">
                      <ahyp:hlinkClr val="tx"/>
                    </a:ext>
                  </a:extLst>
                </a:hlinkClick>
              </a:rPr>
              <a:t>https://www.ilo.org/dyn/normlex/en/f?p=NORMLEXPUB:12100:0::NO::P12100_ILO_CODE:C190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R206 – ILO Violence and Harassment Recommendation, 2019 (No.206) This is the full text of the original R206. </a:t>
            </a:r>
            <a:r>
              <a:rPr b="0" i="0" lang="en-US" sz="1600" u="sng" cap="none" strike="noStrike">
                <a:solidFill>
                  <a:srgbClr val="0563C1"/>
                </a:solidFill>
                <a:latin typeface="Arial"/>
                <a:ea typeface="Arial"/>
                <a:cs typeface="Arial"/>
                <a:sym typeface="Arial"/>
                <a:hlinkClick r:id="rId4">
                  <a:extLst>
                    <a:ext uri="{A12FA001-AC4F-418D-AE19-62706E023703}">
                      <ahyp:hlinkClr val="tx"/>
                    </a:ext>
                  </a:extLst>
                </a:hlinkClick>
              </a:rPr>
              <a:t>https://www.ilo.org/dyn/normlex/en/f?p=NORMLEXPUB:12100:0::NO::P12100_ILO_CODE:R206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Video: What is C190?, Common GUF Campaign This is a video which explains some keys aspects of the Convention. </a:t>
            </a:r>
            <a:r>
              <a:rPr b="0" i="0" lang="en-US" sz="1600" u="sng" cap="none" strike="noStrike">
                <a:solidFill>
                  <a:srgbClr val="0563C1"/>
                </a:solidFill>
                <a:latin typeface="Arial"/>
                <a:ea typeface="Arial"/>
                <a:cs typeface="Arial"/>
                <a:sym typeface="Arial"/>
                <a:hlinkClick r:id="rId5">
                  <a:extLst>
                    <a:ext uri="{A12FA001-AC4F-418D-AE19-62706E023703}">
                      <ahyp:hlinkClr val="tx"/>
                    </a:ext>
                  </a:extLst>
                </a:hlinkClick>
              </a:rPr>
              <a:t>https://www.dropbox.com/s/gqbgue68va763p7/C190%20Final%20English.mp4?dl=0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Mini guide on C190 &amp; R206, International Trade Union Confederation (ITUC) This is mini guide highlights some of the most important parts of C190 and R206.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6">
                  <a:extLst>
                    <a:ext uri="{A12FA001-AC4F-418D-AE19-62706E023703}">
                      <ahyp:hlinkClr val="tx"/>
                    </a:ext>
                  </a:extLst>
                </a:hlinkClick>
              </a:rPr>
              <a:t>https://www.ituc-csi.org/IMG/pdf/c190_mini_guide_en.pdf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Frequently asked questions on C190 &amp; R206, International Trade Union Confederation (ITUC)</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This document answers some of the most frequently asked questions about C190 and 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7">
                  <a:extLst>
                    <a:ext uri="{A12FA001-AC4F-418D-AE19-62706E023703}">
                      <ahyp:hlinkClr val="tx"/>
                    </a:ext>
                  </a:extLst>
                </a:hlinkClick>
              </a:rPr>
              <a:t>https://www.ituc-csi.org/IMG/pdf/c190_faqs_en.pdf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ILO Policy Brief. ILO Violence and Harassment Convention No. 190 and Recommendation No. 206, International Labour Organization (ILO), 2020 This policy brief gives an overview of the Convention and Recommendation.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8">
                  <a:extLst>
                    <a:ext uri="{A12FA001-AC4F-418D-AE19-62706E023703}">
                      <ahyp:hlinkClr val="tx"/>
                    </a:ext>
                  </a:extLst>
                </a:hlinkClick>
              </a:rPr>
              <a:t>http://www.ilo.ch/wcmsp5/groups/public/ed_dialogue/actrav/documents/briefingnote/wcms_749786.pdf</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Outcome of the Meeting of Experts on Violence against Women and Men in the World of Work, International Labour Organization (ILO), 2016 This report provides information from the first Meeting of Experts on Violence against Women and Men in the World of Work. </a:t>
            </a:r>
            <a:r>
              <a:rPr b="0" i="0" lang="en-US" sz="1600" u="sng" cap="none" strike="noStrike">
                <a:solidFill>
                  <a:srgbClr val="0563C1"/>
                </a:solidFill>
                <a:latin typeface="Arial"/>
                <a:ea typeface="Arial"/>
                <a:cs typeface="Arial"/>
                <a:sym typeface="Arial"/>
                <a:hlinkClick r:id="rId9">
                  <a:extLst>
                    <a:ext uri="{A12FA001-AC4F-418D-AE19-62706E023703}">
                      <ahyp:hlinkClr val="tx"/>
                    </a:ext>
                  </a:extLst>
                </a:hlinkClick>
              </a:rPr>
              <a:t>https://www.ilo.org/wcmsp5/groups/public/---ed_norm/---relconf/documents/meetingdocument/wcms_533534.pdf</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9" name="Shape 539"/>
        <p:cNvGrpSpPr/>
        <p:nvPr/>
      </p:nvGrpSpPr>
      <p:grpSpPr>
        <a:xfrm>
          <a:off x="0" y="0"/>
          <a:ext cx="0" cy="0"/>
          <a:chOff x="0" y="0"/>
          <a:chExt cx="0" cy="0"/>
        </a:xfrm>
      </p:grpSpPr>
      <p:sp>
        <p:nvSpPr>
          <p:cNvPr id="540" name="Google Shape;540;p2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Project partners</a:t>
            </a:r>
            <a:endParaRPr b="1" sz="4000">
              <a:solidFill>
                <a:srgbClr val="6789B9"/>
              </a:solidFill>
            </a:endParaRPr>
          </a:p>
        </p:txBody>
      </p:sp>
      <p:sp>
        <p:nvSpPr>
          <p:cNvPr id="541" name="Google Shape;54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42" name="Google Shape;542;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43" name="Google Shape;543;p27"/>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544" name="Google Shape;544;p2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545" name="Google Shape;545;p27"/>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546" name="Google Shape;546;p2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547" name="Google Shape;547;p27"/>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548" name="Google Shape;548;p2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549" name="Google Shape;549;p27"/>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550" name="Google Shape;550;p2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551" name="Google Shape;551;p27"/>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552" name="Google Shape;552;p2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553" name="Google Shape;553;p27"/>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554" name="Google Shape;554;p2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555" name="Google Shape;555;p27"/>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556" name="Google Shape;556;p2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pic>
        <p:nvPicPr>
          <p:cNvPr descr="Ein Bild, das drinnen, Person, Decke, Personen enthält.&#10;&#10;Automatisch generierte Beschreibung" id="130" name="Google Shape;130;p5"/>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131" name="Google Shape;131;p5"/>
          <p:cNvSpPr/>
          <p:nvPr/>
        </p:nvSpPr>
        <p:spPr>
          <a:xfrm>
            <a:off x="7334172" y="2153627"/>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2" name="Google Shape;132;p5"/>
          <p:cNvSpPr txBox="1"/>
          <p:nvPr>
            <p:ph type="title"/>
          </p:nvPr>
        </p:nvSpPr>
        <p:spPr>
          <a:xfrm>
            <a:off x="8339959" y="3289737"/>
            <a:ext cx="3852041"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rPr lang="en-US">
                <a:latin typeface="Arial"/>
                <a:ea typeface="Arial"/>
                <a:cs typeface="Arial"/>
                <a:sym typeface="Arial"/>
              </a:rPr>
              <a:t>ΘΕΜΑ 1ο Εργασιακή Βία &amp; η Νομική Ευρωπαϊκή και Εθνική Βάση</a:t>
            </a:r>
            <a:endParaRPr>
              <a:latin typeface="Arial"/>
              <a:ea typeface="Arial"/>
              <a:cs typeface="Arial"/>
              <a:sym typeface="Arial"/>
            </a:endParaRPr>
          </a:p>
        </p:txBody>
      </p:sp>
      <p:sp>
        <p:nvSpPr>
          <p:cNvPr id="133" name="Google Shape;133;p5"/>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sz="3200">
                <a:latin typeface="Arial"/>
                <a:ea typeface="Arial"/>
                <a:cs typeface="Arial"/>
                <a:sym typeface="Arial"/>
              </a:rPr>
              <a:t>Οδηγίες, συνθήκες, πολιτικές</a:t>
            </a:r>
            <a:endParaRPr sz="3200">
              <a:latin typeface="Arial"/>
              <a:ea typeface="Arial"/>
              <a:cs typeface="Arial"/>
              <a:sym typeface="Arial"/>
            </a:endParaRPr>
          </a:p>
        </p:txBody>
      </p:sp>
      <p:cxnSp>
        <p:nvCxnSpPr>
          <p:cNvPr id="134" name="Google Shape;134;p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2"/>
                                        </p:tgtEl>
                                        <p:attrNameLst>
                                          <p:attrName>style.visibility</p:attrName>
                                        </p:attrNameLst>
                                      </p:cBhvr>
                                      <p:to>
                                        <p:strVal val="visible"/>
                                      </p:to>
                                    </p:set>
                                    <p:animEffect filter="fade" transition="in">
                                      <p:cBhvr>
                                        <p:cTn dur="7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dd49517535_0_0"/>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140" name="Google Shape;140;g1dd49517535_0_0"/>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1" name="Google Shape;141;g1dd49517535_0_0"/>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2" name="Google Shape;142;g1dd49517535_0_0"/>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43" name="Google Shape;143;g1dd49517535_0_0"/>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sz="4000" u="sng">
                <a:solidFill>
                  <a:schemeClr val="lt1"/>
                </a:solidFill>
              </a:rPr>
              <a:t>Ομαδική Δραστηριότητα</a:t>
            </a:r>
            <a:endParaRPr b="1" sz="4000" u="sng">
              <a:solidFill>
                <a:schemeClr val="lt1"/>
              </a:solidFill>
            </a:endParaRPr>
          </a:p>
        </p:txBody>
      </p:sp>
      <p:sp>
        <p:nvSpPr>
          <p:cNvPr id="144" name="Google Shape;144;g1dd49517535_0_0"/>
          <p:cNvSpPr txBox="1"/>
          <p:nvPr>
            <p:ph idx="1" type="body"/>
          </p:nvPr>
        </p:nvSpPr>
        <p:spPr>
          <a:xfrm>
            <a:off x="179250" y="1027900"/>
            <a:ext cx="6517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lt1"/>
              </a:buClr>
              <a:buSzPts val="2220"/>
              <a:buNone/>
            </a:pPr>
            <a:r>
              <a:rPr b="1" i="1" lang="en-US" sz="2000">
                <a:solidFill>
                  <a:schemeClr val="lt1"/>
                </a:solidFill>
                <a:latin typeface="Arial"/>
                <a:ea typeface="Arial"/>
                <a:cs typeface="Arial"/>
                <a:sym typeface="Arial"/>
              </a:rPr>
              <a:t>«Είστε ο διευθυντής μιας επιχείρησης HORECA και ένας υπάλληλος έρχεται σε εσάς για να παραπονεθεί ότι ένας από τους πελάτες ενεργούσε με εκφοβιστικό και απειλητικό τρόπο, παρόλο που δεν έχουν πει ή δεν έχουν κάνει τίποτα σωματικό. Το συμβάν συνέβη για πρώτη φορά, αλλά έκανε τον υπάλληλο να αισθάνεται ανασφαλής»</a:t>
            </a:r>
            <a:endParaRPr/>
          </a:p>
          <a:p>
            <a:pPr indent="0" lvl="0" marL="0" rtl="0" algn="l">
              <a:lnSpc>
                <a:spcPct val="70000"/>
              </a:lnSpc>
              <a:spcBef>
                <a:spcPts val="1000"/>
              </a:spcBef>
              <a:spcAft>
                <a:spcPts val="0"/>
              </a:spcAft>
              <a:buClr>
                <a:schemeClr val="lt1"/>
              </a:buClr>
              <a:buSzPts val="2220"/>
              <a:buNone/>
            </a:pPr>
            <a:r>
              <a:t/>
            </a:r>
            <a:endParaRPr sz="2000">
              <a:latin typeface="Arial"/>
              <a:ea typeface="Arial"/>
              <a:cs typeface="Arial"/>
              <a:sym typeface="Arial"/>
            </a:endParaRPr>
          </a:p>
          <a:p>
            <a:pPr indent="0" lvl="0" marL="0" rtl="0" algn="l">
              <a:lnSpc>
                <a:spcPct val="70000"/>
              </a:lnSpc>
              <a:spcBef>
                <a:spcPts val="0"/>
              </a:spcBef>
              <a:spcAft>
                <a:spcPts val="0"/>
              </a:spcAft>
              <a:buSzPts val="2612"/>
              <a:buNone/>
            </a:pPr>
            <a:r>
              <a:rPr b="1" lang="en-US" sz="2400">
                <a:latin typeface="Arial"/>
                <a:ea typeface="Arial"/>
                <a:cs typeface="Arial"/>
                <a:sym typeface="Arial"/>
              </a:rPr>
              <a:t>Ερώτηση: </a:t>
            </a:r>
            <a:r>
              <a:rPr lang="en-US" sz="2400">
                <a:latin typeface="Arial"/>
                <a:ea typeface="Arial"/>
                <a:cs typeface="Arial"/>
                <a:sym typeface="Arial"/>
              </a:rPr>
              <a:t>Τι πρέπει να κάνετε;</a:t>
            </a:r>
            <a:endParaRPr/>
          </a:p>
          <a:p>
            <a:pPr indent="0" lvl="0" marL="0" rtl="0" algn="l">
              <a:lnSpc>
                <a:spcPct val="70000"/>
              </a:lnSpc>
              <a:spcBef>
                <a:spcPts val="0"/>
              </a:spcBef>
              <a:spcAft>
                <a:spcPts val="0"/>
              </a:spcAft>
              <a:buSzPts val="2612"/>
              <a:buNone/>
            </a:pPr>
            <a:r>
              <a:rPr lang="en-US" sz="2400">
                <a:latin typeface="Arial"/>
                <a:ea typeface="Arial"/>
                <a:cs typeface="Arial"/>
                <a:sym typeface="Arial"/>
              </a:rPr>
              <a:t>-Ο κατηγορούμενος δεν είναι υπάλληλος σας. Είναι δική σας ευθύνη;</a:t>
            </a:r>
            <a:endParaRPr/>
          </a:p>
          <a:p>
            <a:pPr indent="0" lvl="0" marL="0" rtl="0" algn="l">
              <a:lnSpc>
                <a:spcPct val="70000"/>
              </a:lnSpc>
              <a:spcBef>
                <a:spcPts val="0"/>
              </a:spcBef>
              <a:spcAft>
                <a:spcPts val="0"/>
              </a:spcAft>
              <a:buSzPts val="2612"/>
              <a:buNone/>
            </a:pPr>
            <a:r>
              <a:rPr lang="en-US" sz="2400">
                <a:latin typeface="Arial"/>
                <a:ea typeface="Arial"/>
                <a:cs typeface="Arial"/>
                <a:sym typeface="Arial"/>
              </a:rPr>
              <a:t>-Θα μπορούσε να πρόκειται για παρενόχληση ή βία στον εργασιακό χώρο, αν και συνέβη μόνο μία φορά και δεν αφορούσε καμία φυσική ή λεκτική ανταλλαγή;</a:t>
            </a:r>
            <a:endParaRPr sz="2400">
              <a:solidFill>
                <a:schemeClr val="lt1"/>
              </a:solidFill>
            </a:endParaRPr>
          </a:p>
          <a:p>
            <a:pPr indent="-228600" lvl="0" marL="228600" rtl="0" algn="l">
              <a:lnSpc>
                <a:spcPct val="70000"/>
              </a:lnSpc>
              <a:spcBef>
                <a:spcPts val="1000"/>
              </a:spcBef>
              <a:spcAft>
                <a:spcPts val="0"/>
              </a:spcAft>
              <a:buClr>
                <a:schemeClr val="lt1"/>
              </a:buClr>
              <a:buSzPts val="2400"/>
              <a:buChar char="•"/>
            </a:pPr>
            <a:r>
              <a:rPr lang="en-US" sz="2400">
                <a:solidFill>
                  <a:schemeClr val="lt1"/>
                </a:solidFill>
              </a:rPr>
              <a:t>Σε ομάδες των 4 μοιραστείτε και συζητήστε τις απαντήσεις σας. (10 λεπτά.)</a:t>
            </a:r>
            <a:endParaRPr/>
          </a:p>
          <a:p>
            <a:pPr indent="-228600" lvl="0" marL="228600" rtl="0" algn="l">
              <a:lnSpc>
                <a:spcPct val="70000"/>
              </a:lnSpc>
              <a:spcBef>
                <a:spcPts val="1000"/>
              </a:spcBef>
              <a:spcAft>
                <a:spcPts val="0"/>
              </a:spcAft>
              <a:buClr>
                <a:schemeClr val="lt1"/>
              </a:buClr>
              <a:buSzPts val="2400"/>
              <a:buChar char="•"/>
            </a:pPr>
            <a:r>
              <a:rPr lang="en-US" sz="2400">
                <a:solidFill>
                  <a:schemeClr val="lt1"/>
                </a:solidFill>
              </a:rPr>
              <a:t>Στη βάση της συζήτησης θα παρουσιαστεί η εισαγωγή των νομικών ορισμών.</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dd49517535_0_91"/>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51" name="Google Shape;151;g1dd49517535_0_91"/>
          <p:cNvSpPr txBox="1"/>
          <p:nvPr>
            <p:ph idx="1" type="body"/>
          </p:nvPr>
        </p:nvSpPr>
        <p:spPr>
          <a:xfrm>
            <a:off x="1314100" y="1504090"/>
            <a:ext cx="5714700" cy="494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SzPts val="2800"/>
              <a:buNone/>
            </a:pPr>
            <a:r>
              <a:rPr lang="en-US" sz="2400"/>
              <a:t>Το Στρατηγικό Πλαίσιο για την Υγεία και την Ασφάλεια στην Εργασία 2021-2027 της Ευρωπαϊκής Επιτροπής ορίζει τις βασικές προτεραιότητες και δράσεις για τη βελτίωση της υγείας και της ασφάλειας των εργαζομένων, αντιμετωπίζοντας τις γρήγορες αλλαγές στην οικονομία, τη δημογραφία και τα εργασιακά πρότυπα.</a:t>
            </a:r>
            <a:endParaRPr sz="2400"/>
          </a:p>
        </p:txBody>
      </p:sp>
      <p:sp>
        <p:nvSpPr>
          <p:cNvPr id="152" name="Google Shape;152;g1dd49517535_0_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3" name="Google Shape;153;g1dd49517535_0_91"/>
          <p:cNvSpPr txBox="1"/>
          <p:nvPr/>
        </p:nvSpPr>
        <p:spPr>
          <a:xfrm>
            <a:off x="960118" y="680900"/>
            <a:ext cx="7553962" cy="175428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4000" u="none" cap="none" strike="noStrike">
                <a:solidFill>
                  <a:srgbClr val="0070C0"/>
                </a:solidFill>
                <a:latin typeface="Calibri"/>
                <a:ea typeface="Calibri"/>
                <a:cs typeface="Calibri"/>
                <a:sym typeface="Calibri"/>
              </a:rPr>
              <a:t>ΘΕΜΑ 1ο Εργασιακή Βία &amp; η Νομική Ευρωπαϊκή και Εθνική Βάση</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8"/>
          <p:cNvSpPr txBox="1"/>
          <p:nvPr>
            <p:ph type="title"/>
          </p:nvPr>
        </p:nvSpPr>
        <p:spPr>
          <a:xfrm>
            <a:off x="359517" y="276613"/>
            <a:ext cx="10515600" cy="4874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rgbClr val="6789B9"/>
                </a:solidFill>
                <a:latin typeface="Arial"/>
                <a:ea typeface="Arial"/>
                <a:cs typeface="Arial"/>
                <a:sym typeface="Arial"/>
              </a:rPr>
              <a:t>ΘΕΜΑ 1</a:t>
            </a:r>
            <a:endParaRPr sz="4000"/>
          </a:p>
        </p:txBody>
      </p:sp>
      <p:sp>
        <p:nvSpPr>
          <p:cNvPr id="159" name="Google Shape;159;p8"/>
          <p:cNvSpPr txBox="1"/>
          <p:nvPr>
            <p:ph idx="1" type="body"/>
          </p:nvPr>
        </p:nvSpPr>
        <p:spPr>
          <a:xfrm>
            <a:off x="359517" y="103160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400">
                <a:latin typeface="Arial"/>
                <a:ea typeface="Arial"/>
                <a:cs typeface="Arial"/>
                <a:sym typeface="Arial"/>
              </a:rPr>
              <a:t>Νομοθεσία σε επίπεδο ΕΕ</a:t>
            </a:r>
            <a:endParaRPr/>
          </a:p>
          <a:p>
            <a:pPr indent="0" lvl="0" marL="0" rtl="0" algn="l">
              <a:lnSpc>
                <a:spcPct val="90000"/>
              </a:lnSpc>
              <a:spcBef>
                <a:spcPts val="0"/>
              </a:spcBef>
              <a:spcAft>
                <a:spcPts val="0"/>
              </a:spcAft>
              <a:buSzPts val="2800"/>
              <a:buNone/>
            </a:pPr>
            <a:r>
              <a:rPr lang="en-US" sz="2000">
                <a:latin typeface="Arial"/>
                <a:ea typeface="Arial"/>
                <a:cs typeface="Arial"/>
                <a:sym typeface="Arial"/>
              </a:rPr>
              <a:t>Η νομοθεσία της ΕΕ και η εθνική νομοθεσία ορίζουν το καθήκον των εργοδοτών να προστατεύουν τους εργαζόμενους από την παρενόχληση και τη βία στο χώρο εργασίας. Διαφορετικές μορφές παρενόχλησης και βίας μπορούν να επηρεάσουν τους χώρους εργασίας. Μπορεί να είναι:</a:t>
            </a:r>
            <a:endParaRPr sz="2000">
              <a:latin typeface="Arial"/>
              <a:ea typeface="Arial"/>
              <a:cs typeface="Arial"/>
              <a:sym typeface="Arial"/>
            </a:endParaRPr>
          </a:p>
        </p:txBody>
      </p:sp>
      <p:sp>
        <p:nvSpPr>
          <p:cNvPr id="160" name="Google Shape;1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1" name="Google Shape;161;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62" name="Google Shape;162;p8"/>
          <p:cNvGrpSpPr/>
          <p:nvPr/>
        </p:nvGrpSpPr>
        <p:grpSpPr>
          <a:xfrm>
            <a:off x="1143000" y="2547257"/>
            <a:ext cx="9437913" cy="4034130"/>
            <a:chOff x="737836" y="180848"/>
            <a:chExt cx="6327854" cy="4679398"/>
          </a:xfrm>
        </p:grpSpPr>
        <p:sp>
          <p:nvSpPr>
            <p:cNvPr id="163" name="Google Shape;163;p8"/>
            <p:cNvSpPr/>
            <p:nvPr/>
          </p:nvSpPr>
          <p:spPr>
            <a:xfrm>
              <a:off x="1762020" y="180848"/>
              <a:ext cx="4292667" cy="4679398"/>
            </a:xfrm>
            <a:prstGeom prst="diamond">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
            <p:cNvSpPr/>
            <p:nvPr/>
          </p:nvSpPr>
          <p:spPr>
            <a:xfrm>
              <a:off x="737836" y="342467"/>
              <a:ext cx="2168246" cy="218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txBox="1"/>
            <p:nvPr/>
          </p:nvSpPr>
          <p:spPr>
            <a:xfrm>
              <a:off x="843681" y="448312"/>
              <a:ext cx="1956600" cy="19707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physical, psychological and / or sexual</a:t>
              </a:r>
              <a:endParaRPr b="0" i="0" sz="1600" u="none" cap="none" strike="noStrike">
                <a:solidFill>
                  <a:schemeClr val="lt1"/>
                </a:solidFill>
                <a:latin typeface="Arial"/>
                <a:ea typeface="Arial"/>
                <a:cs typeface="Arial"/>
                <a:sym typeface="Arial"/>
              </a:endParaRPr>
            </a:p>
          </p:txBody>
        </p:sp>
        <p:sp>
          <p:nvSpPr>
            <p:cNvPr id="166" name="Google Shape;166;p8"/>
            <p:cNvSpPr/>
            <p:nvPr/>
          </p:nvSpPr>
          <p:spPr>
            <a:xfrm>
              <a:off x="4938695" y="409764"/>
              <a:ext cx="2113280" cy="2113280"/>
            </a:xfrm>
            <a:prstGeom prst="roundRect">
              <a:avLst>
                <a:gd fmla="val 16667" name="adj"/>
              </a:avLst>
            </a:prstGeom>
            <a:solidFill>
              <a:srgbClr val="50C9B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8"/>
            <p:cNvSpPr txBox="1"/>
            <p:nvPr/>
          </p:nvSpPr>
          <p:spPr>
            <a:xfrm>
              <a:off x="5041857" y="512926"/>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One off incidents, or more systematic patterns of behaviour</a:t>
              </a:r>
              <a:endParaRPr b="0" i="0" sz="1600" u="none" cap="none" strike="noStrike">
                <a:solidFill>
                  <a:schemeClr val="lt1"/>
                </a:solidFill>
                <a:latin typeface="Calibri"/>
                <a:ea typeface="Calibri"/>
                <a:cs typeface="Calibri"/>
                <a:sym typeface="Calibri"/>
              </a:endParaRPr>
            </a:p>
          </p:txBody>
        </p:sp>
        <p:sp>
          <p:nvSpPr>
            <p:cNvPr id="168" name="Google Shape;168;p8"/>
            <p:cNvSpPr/>
            <p:nvPr/>
          </p:nvSpPr>
          <p:spPr>
            <a:xfrm>
              <a:off x="780873" y="2566352"/>
              <a:ext cx="2113280" cy="2113280"/>
            </a:xfrm>
            <a:prstGeom prst="roundRect">
              <a:avLst>
                <a:gd fmla="val 16667" name="adj"/>
              </a:avLst>
            </a:prstGeom>
            <a:solidFill>
              <a:srgbClr val="48BD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8"/>
            <p:cNvSpPr txBox="1"/>
            <p:nvPr/>
          </p:nvSpPr>
          <p:spPr>
            <a:xfrm>
              <a:off x="884035"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Amongst colleagues, between superiors and subordinates, or by third p</a:t>
              </a:r>
              <a:r>
                <a:rPr b="0" i="0" lang="en-US" sz="1600" u="none" cap="none" strike="noStrike">
                  <a:solidFill>
                    <a:schemeClr val="lt1"/>
                  </a:solidFill>
                  <a:latin typeface="Calibri"/>
                  <a:ea typeface="Calibri"/>
                  <a:cs typeface="Calibri"/>
                  <a:sym typeface="Calibri"/>
                </a:rPr>
                <a:t>arties such as clients, c</a:t>
              </a:r>
              <a:r>
                <a:rPr b="0" i="0" lang="en-US" sz="1600" u="none" cap="none" strike="noStrike">
                  <a:solidFill>
                    <a:schemeClr val="lt1"/>
                  </a:solidFill>
                  <a:latin typeface="Arial"/>
                  <a:ea typeface="Arial"/>
                  <a:cs typeface="Arial"/>
                  <a:sym typeface="Arial"/>
                </a:rPr>
                <a:t>ustomers etc</a:t>
              </a:r>
              <a:endParaRPr b="0" i="0" sz="1600" u="none" cap="none" strike="noStrike">
                <a:solidFill>
                  <a:schemeClr val="lt1"/>
                </a:solidFill>
                <a:latin typeface="Arial"/>
                <a:ea typeface="Arial"/>
                <a:cs typeface="Arial"/>
                <a:sym typeface="Arial"/>
              </a:endParaRPr>
            </a:p>
          </p:txBody>
        </p:sp>
        <p:sp>
          <p:nvSpPr>
            <p:cNvPr id="170" name="Google Shape;170;p8"/>
            <p:cNvSpPr/>
            <p:nvPr/>
          </p:nvSpPr>
          <p:spPr>
            <a:xfrm>
              <a:off x="4952410" y="2566352"/>
              <a:ext cx="2113280" cy="211328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8"/>
            <p:cNvSpPr txBox="1"/>
            <p:nvPr/>
          </p:nvSpPr>
          <p:spPr>
            <a:xfrm>
              <a:off x="5055572"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Range from minor cases of disrespect to more serious acts, including criminal offences, which require the intervention of public authorities</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1"/>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TOPIC 1</a:t>
            </a:r>
            <a:endParaRPr sz="4000"/>
          </a:p>
        </p:txBody>
      </p:sp>
      <p:sp>
        <p:nvSpPr>
          <p:cNvPr id="177" name="Google Shape;177;p41"/>
          <p:cNvSpPr txBox="1"/>
          <p:nvPr>
            <p:ph idx="1" type="body"/>
          </p:nvPr>
        </p:nvSpPr>
        <p:spPr>
          <a:xfrm>
            <a:off x="921965" y="1187326"/>
            <a:ext cx="10573349" cy="5169024"/>
          </a:xfrm>
          <a:prstGeom prst="rect">
            <a:avLst/>
          </a:prstGeom>
          <a:solidFill>
            <a:srgbClr val="FFC000"/>
          </a:solidFill>
          <a:ln>
            <a:noFill/>
          </a:ln>
          <a:effectLst>
            <a:outerShdw blurRad="149987" algn="ctr" dir="8460000" dist="250190">
              <a:srgbClr val="000000">
                <a:alpha val="27058"/>
              </a:srgbClr>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40"/>
              <a:buNone/>
            </a:pPr>
            <a:r>
              <a:rPr b="1" lang="en-US" sz="2400">
                <a:solidFill>
                  <a:schemeClr val="accent1"/>
                </a:solidFill>
              </a:rPr>
              <a:t>‘violence and harassment in the world of work’ </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The ILO Violence &amp; Harassment Convention (ILO C190) defines it as:</a:t>
            </a:r>
            <a:endParaRPr sz="2400"/>
          </a:p>
          <a:p>
            <a:pPr indent="0" lvl="0" marL="0" rtl="0" algn="l">
              <a:lnSpc>
                <a:spcPct val="90000"/>
              </a:lnSpc>
              <a:spcBef>
                <a:spcPts val="1000"/>
              </a:spcBef>
              <a:spcAft>
                <a:spcPts val="0"/>
              </a:spcAft>
              <a:buClr>
                <a:schemeClr val="dk1"/>
              </a:buClr>
              <a:buSzPts val="2400"/>
              <a:buNone/>
            </a:pPr>
            <a:r>
              <a:rPr lang="en-US" sz="2400"/>
              <a:t> </a:t>
            </a:r>
            <a:r>
              <a:rPr lang="en-US" sz="2400">
                <a:solidFill>
                  <a:schemeClr val="accent1"/>
                </a:solidFill>
              </a:rPr>
              <a:t>‘a range of unacceptable behaviours and practices, or threats thereof, whether a single occurrence or repeated, that aim at, result in, or are likely to result in physical, psychological, sexual or economic harm, [including] gender-based violence and harassment</a:t>
            </a:r>
            <a:r>
              <a:rPr lang="en-US" sz="2400"/>
              <a:t>’. </a:t>
            </a:r>
            <a:endParaRPr sz="2400"/>
          </a:p>
          <a:p>
            <a:pPr indent="0" lvl="0" marL="0" rtl="0" algn="l">
              <a:lnSpc>
                <a:spcPct val="90000"/>
              </a:lnSpc>
              <a:spcBef>
                <a:spcPts val="1000"/>
              </a:spcBef>
              <a:spcAft>
                <a:spcPts val="0"/>
              </a:spcAft>
              <a:buClr>
                <a:schemeClr val="dk1"/>
              </a:buClr>
              <a:buSzPts val="2400"/>
              <a:buNone/>
            </a:pPr>
            <a:r>
              <a:rPr b="1" lang="en-US" sz="2400">
                <a:solidFill>
                  <a:schemeClr val="accent1"/>
                </a:solidFill>
              </a:rPr>
              <a:t>‘gender-based violence and harassment’ </a:t>
            </a:r>
            <a:endParaRPr b="1"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The convention defines it as:</a:t>
            </a:r>
            <a:endParaRPr sz="2400"/>
          </a:p>
          <a:p>
            <a:pPr indent="0" lvl="0" marL="0" rtl="0" algn="l">
              <a:lnSpc>
                <a:spcPct val="90000"/>
              </a:lnSpc>
              <a:spcBef>
                <a:spcPts val="1000"/>
              </a:spcBef>
              <a:spcAft>
                <a:spcPts val="0"/>
              </a:spcAft>
              <a:buClr>
                <a:schemeClr val="dk1"/>
              </a:buClr>
              <a:buSzPts val="2400"/>
              <a:buNone/>
            </a:pPr>
            <a:r>
              <a:rPr lang="en-US" sz="2400"/>
              <a:t> </a:t>
            </a:r>
            <a:r>
              <a:rPr lang="en-US" sz="2400">
                <a:solidFill>
                  <a:schemeClr val="accent1"/>
                </a:solidFill>
              </a:rPr>
              <a:t>‘violence and harassment directed at persons because of their sex or gender, or affecting persons of a particular sex or gender disproportionately, [including] sexual harassment’.</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i="1" lang="en-US" sz="2400"/>
              <a:t>International Labour Organization: </a:t>
            </a:r>
            <a:r>
              <a:rPr i="1" lang="en-US" sz="2400" u="sng">
                <a:solidFill>
                  <a:schemeClr val="hlink"/>
                </a:solidFill>
                <a:hlinkClick r:id="rId3"/>
              </a:rPr>
              <a:t>Violence and Harassment Convention, 2019</a:t>
            </a:r>
            <a:endParaRPr i="1" sz="2400"/>
          </a:p>
          <a:p>
            <a:pPr indent="-64135" lvl="0" marL="22860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p:txBody>
      </p:sp>
      <p:sp>
        <p:nvSpPr>
          <p:cNvPr id="178" name="Google Shape;17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9" name="Google Shape;179;p4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9"/>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TOPIC 1</a:t>
            </a:r>
            <a:endParaRPr sz="4000"/>
          </a:p>
        </p:txBody>
      </p:sp>
      <p:sp>
        <p:nvSpPr>
          <p:cNvPr id="185" name="Google Shape;18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86" name="Google Shape;18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7" name="Google Shape;187;p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88" name="Google Shape;188;p9"/>
          <p:cNvGrpSpPr/>
          <p:nvPr/>
        </p:nvGrpSpPr>
        <p:grpSpPr>
          <a:xfrm>
            <a:off x="1731026" y="1195672"/>
            <a:ext cx="8948729" cy="5105528"/>
            <a:chOff x="-300974" y="476006"/>
            <a:chExt cx="8948729" cy="5105528"/>
          </a:xfrm>
        </p:grpSpPr>
        <p:sp>
          <p:nvSpPr>
            <p:cNvPr id="189" name="Google Shape;189;p9"/>
            <p:cNvSpPr/>
            <p:nvPr/>
          </p:nvSpPr>
          <p:spPr>
            <a:xfrm>
              <a:off x="2343125" y="926569"/>
              <a:ext cx="3841647" cy="3955543"/>
            </a:xfrm>
            <a:prstGeom prst="ellipse">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txBox="1"/>
            <p:nvPr/>
          </p:nvSpPr>
          <p:spPr>
            <a:xfrm>
              <a:off x="2905721" y="1505845"/>
              <a:ext cx="2716455" cy="2796991"/>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EU Gender Equality Policies</a:t>
              </a:r>
              <a:endParaRPr b="0" i="0" sz="1600" u="none" cap="none" strike="noStrike">
                <a:solidFill>
                  <a:schemeClr val="lt1"/>
                </a:solidFill>
                <a:latin typeface="Arial"/>
                <a:ea typeface="Arial"/>
                <a:cs typeface="Arial"/>
                <a:sym typeface="Arial"/>
              </a:endParaRPr>
            </a:p>
          </p:txBody>
        </p:sp>
        <p:sp>
          <p:nvSpPr>
            <p:cNvPr id="191" name="Google Shape;191;p9"/>
            <p:cNvSpPr/>
            <p:nvPr/>
          </p:nvSpPr>
          <p:spPr>
            <a:xfrm>
              <a:off x="3725636" y="476006"/>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2574712" y="472074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a:off x="5883620" y="244878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4199499" y="5095488"/>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a:off x="2674686" y="1166784"/>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a:off x="1565214" y="3181936"/>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
            <p:cNvSpPr/>
            <p:nvPr/>
          </p:nvSpPr>
          <p:spPr>
            <a:xfrm>
              <a:off x="7201" y="1105957"/>
              <a:ext cx="2549218" cy="2554602"/>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
            <p:cNvSpPr txBox="1"/>
            <p:nvPr/>
          </p:nvSpPr>
          <p:spPr>
            <a:xfrm>
              <a:off x="380525" y="1480070"/>
              <a:ext cx="1802570" cy="1806376"/>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Digital Services Act  2020</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Addressing online violence targeting women</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455"/>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9" name="Google Shape;199;p9"/>
            <p:cNvSpPr/>
            <p:nvPr/>
          </p:nvSpPr>
          <p:spPr>
            <a:xfrm>
              <a:off x="3233892" y="1182101"/>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a:off x="33086" y="3760903"/>
              <a:ext cx="878636" cy="87866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a:off x="5229514" y="509606"/>
              <a:ext cx="3418241" cy="335825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txBox="1"/>
            <p:nvPr/>
          </p:nvSpPr>
          <p:spPr>
            <a:xfrm>
              <a:off x="5730104" y="1001410"/>
              <a:ext cx="2417061" cy="237464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Gender Equality Strategy 2020–2025.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Contains various referen</a:t>
              </a:r>
              <a:r>
                <a:rPr b="0" i="0" lang="en-US" sz="1600" u="none" cap="none" strike="noStrike">
                  <a:solidFill>
                    <a:schemeClr val="lt1"/>
                  </a:solidFill>
                  <a:latin typeface="Calibri"/>
                  <a:ea typeface="Calibri"/>
                  <a:cs typeface="Calibri"/>
                  <a:sym typeface="Calibri"/>
                </a:rPr>
                <a:t>c</a:t>
              </a:r>
              <a:r>
                <a:rPr b="0" i="0" lang="en-US" sz="1600" u="none" cap="none" strike="noStrike">
                  <a:solidFill>
                    <a:schemeClr val="lt1"/>
                  </a:solidFill>
                  <a:latin typeface="Arial"/>
                  <a:ea typeface="Arial"/>
                  <a:cs typeface="Arial"/>
                  <a:sym typeface="Arial"/>
                </a:rPr>
                <a:t>es to combating sexual harassment. </a:t>
              </a:r>
              <a:endParaRPr b="0" i="0" sz="1600" u="none" cap="none" strike="noStrike">
                <a:solidFill>
                  <a:schemeClr val="lt1"/>
                </a:solidFill>
                <a:latin typeface="Arial"/>
                <a:ea typeface="Arial"/>
                <a:cs typeface="Arial"/>
                <a:sym typeface="Arial"/>
              </a:endParaRPr>
            </a:p>
          </p:txBody>
        </p:sp>
        <p:sp>
          <p:nvSpPr>
            <p:cNvPr id="203" name="Google Shape;203;p9"/>
            <p:cNvSpPr/>
            <p:nvPr/>
          </p:nvSpPr>
          <p:spPr>
            <a:xfrm>
              <a:off x="5257764" y="1854499"/>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a:off x="-300974" y="4806515"/>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
            <p:cNvSpPr/>
            <p:nvPr/>
          </p:nvSpPr>
          <p:spPr>
            <a:xfrm>
              <a:off x="3208696" y="430515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