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ZWh1lauFioY/BynlH0nhQ19Xrt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lapto"/>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14T13:46:22.838">
    <p:pos x="7680" y="0"/>
    <p:text/>
    <p:extLst>
      <p:ext uri="{C676402C-5697-4E1C-873F-D02D1690AC5C}">
        <p15:threadingInfo timeZoneBias="0"/>
      </p:ext>
      <p:ext uri="http://customooxmlschemas.google.com/">
        <go:slidesCustomData xmlns:go="http://customooxmlschemas.google.com/" commentPostId="AAAAoqoWio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msllp.com/blog/2019/november/common-examples-of-sexual-harassment-in-the-work/" TargetMode="External"/><Relationship Id="rId3" Type="http://schemas.openxmlformats.org/officeDocument/2006/relationships/hyperlink" Target="https://www.ymsllp.com/employment-litigation/hostile-work-environment-lawyer/"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tactics.com/blog/sexual-harassment-in-the-workplace-statistic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grityline.com/?__hstc=230589635.48613bd581c542f30fe7c73371b2bda1.1668429799976.1668429799976.1668429799976.1&amp;__hssc=230589635.1.1668429799976&amp;__hsfp=3189965062" TargetMode="External"/><Relationship Id="rId3" Type="http://schemas.openxmlformats.org/officeDocument/2006/relationships/hyperlink" Target="https://www.integrityline.com/expertise/blog/anonymous-reporting/?__hstc=230589635.48613bd581c542f30fe7c73371b2bda1.1668429799976.1668429799976.1668429799976.1&amp;__hssc=230589635.1.1668429799976&amp;__hsfp=3189965062" TargetMode="External"/><Relationship Id="rId4" Type="http://schemas.openxmlformats.org/officeDocument/2006/relationships/hyperlink" Target="https://www.integrityline.com/expertise/blog/what-is-whistleblowing/?__hstc=230589635.48613bd581c542f30fe7c73371b2bda1.1668429799976.1668429799976.1668429799976.1&amp;__hssc=230589635.1.1668429799976&amp;__hsfp=3189965062" TargetMode="External"/><Relationship Id="rId5" Type="http://schemas.openxmlformats.org/officeDocument/2006/relationships/hyperlink" Target="https://www.eqs.com/compliance-wpapers/guide-policy-manageme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c.europa.eu/eurostat/statistics-explained/index.php/Gender_pay_gap_statistic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urworldindata.org/tea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https://www.ohchr.org/en/stories/2019/07/new-labour-convention-tackle-violence-against-women-work</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1" lang="en-US" sz="1200">
                <a:solidFill>
                  <a:schemeClr val="dk1"/>
                </a:solidFill>
                <a:latin typeface="Calibri"/>
                <a:ea typeface="Calibri"/>
                <a:cs typeface="Calibri"/>
                <a:sym typeface="Calibri"/>
              </a:rPr>
              <a:t>Violence and harassment are attacks on personal dignity, the right to equal and non-discriminatory treatment and often a person’s health. Workers affected by it feel insecure about their work; they are more frequently absent and may even be unable to work, with consequent impacts on productivity and corporate and public costs. Some national-level surveys point to a long-standing increase in reported violence and harassment. Certain European countries, such as the Scandinavian countries, have more coordinated, established policies on preventing and tackling violence and harassment. Awareness of the topic at the national level, its inclusion in legislation and the degree of the social partners’ involvement in policies and interventions all contribute to the effectiveness of policies to address it.</a:t>
            </a:r>
            <a:endParaRPr b="0" i="1"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https://www.eurofound.europa.eu/publications/report/2015/violence-and-harassment-in-european-workplaces-extent-impacts-and-policies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95" name="Google Shape;19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Sexual Harassment Training Trial   </a:t>
            </a:r>
            <a:r>
              <a:rPr b="0" i="0" lang="en-US" sz="1200">
                <a:solidFill>
                  <a:schemeClr val="dk1"/>
                </a:solidFill>
                <a:latin typeface="Calibri"/>
                <a:ea typeface="Calibri"/>
                <a:cs typeface="Calibri"/>
                <a:sym typeface="Calibri"/>
              </a:rPr>
              <a:t>https://etactics.com/blog/sexual-harassment-in-the-workplace-statistics</a:t>
            </a:r>
            <a:endParaRPr b="0"/>
          </a:p>
          <a:p>
            <a:pPr indent="0" lvl="0" marL="0" marR="0" rtl="0" algn="l">
              <a:lnSpc>
                <a:spcPct val="100000"/>
              </a:lnSpc>
              <a:spcBef>
                <a:spcPts val="0"/>
              </a:spcBef>
              <a:spcAft>
                <a:spcPts val="0"/>
              </a:spcAft>
              <a:buClr>
                <a:schemeClr val="dk1"/>
              </a:buClr>
              <a:buSzPts val="1200"/>
              <a:buFont typeface="Calibri"/>
              <a:buNone/>
            </a:pPr>
            <a:r>
              <a:rPr lang="en-US"/>
              <a:t>Dianova – </a:t>
            </a:r>
            <a:r>
              <a:rPr b="1" i="0" lang="en-US" sz="1200">
                <a:solidFill>
                  <a:schemeClr val="dk1"/>
                </a:solidFill>
                <a:latin typeface="Calibri"/>
                <a:ea typeface="Calibri"/>
                <a:cs typeface="Calibri"/>
                <a:sym typeface="Calibri"/>
              </a:rPr>
              <a:t>organization which consists of a variety of non-profit associations and foundations operating in Africa, the Americas, Asia, and Europe, and dedicated to social change.</a:t>
            </a:r>
            <a:endParaRPr b="1"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A Silent “Colleague”: Violence against Women in the Workplace</a:t>
            </a:r>
            <a:endParaRPr/>
          </a:p>
          <a:p>
            <a:pPr indent="0" lvl="0" marL="0" rtl="0" algn="l">
              <a:lnSpc>
                <a:spcPct val="100000"/>
              </a:lnSpc>
              <a:spcBef>
                <a:spcPts val="0"/>
              </a:spcBef>
              <a:spcAft>
                <a:spcPts val="0"/>
              </a:spcAft>
              <a:buSzPts val="1400"/>
              <a:buNone/>
            </a:pPr>
            <a:r>
              <a:rPr lang="en-US"/>
              <a:t>https://www.dianova.org/news/a-silent-colleague-violence-against-women-in-the-workplace/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What Are the Most Common Types of Sexual Harassment in the Workplace?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There are two main categories of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workplace sexual harassment</a:t>
            </a: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Quid pro quo. </a:t>
            </a:r>
            <a:r>
              <a:rPr b="0" i="0" lang="en-US" sz="1200">
                <a:solidFill>
                  <a:schemeClr val="dk1"/>
                </a:solidFill>
                <a:latin typeface="Calibri"/>
                <a:ea typeface="Calibri"/>
                <a:cs typeface="Calibri"/>
                <a:sym typeface="Calibri"/>
              </a:rPr>
              <a:t>Quid pro quo is a form of sexual harassment where an employee faces pressure to engage in sexual activity in exchange for preferential treatment. This preferential treatment generally involves promotions, job retention or other employee benefits.</a:t>
            </a:r>
            <a:endParaRPr/>
          </a:p>
          <a:p>
            <a:pPr indent="0" lvl="0" marL="0" rtl="0" algn="l">
              <a:lnSpc>
                <a:spcPct val="100000"/>
              </a:lnSpc>
              <a:spcBef>
                <a:spcPts val="0"/>
              </a:spcBef>
              <a:spcAft>
                <a:spcPts val="0"/>
              </a:spcAft>
              <a:buSzPts val="1400"/>
              <a:buNone/>
            </a:pPr>
            <a:r>
              <a:rPr b="1" i="0" lang="en-US" sz="1200">
                <a:solidFill>
                  <a:schemeClr val="dk1"/>
                </a:solidFill>
                <a:latin typeface="Calibri"/>
                <a:ea typeface="Calibri"/>
                <a:cs typeface="Calibri"/>
                <a:sym typeface="Calibri"/>
              </a:rPr>
              <a:t>Hostile work environment.</a:t>
            </a:r>
            <a:r>
              <a:rPr b="0" i="0" lang="en-US" sz="1200">
                <a:solidFill>
                  <a:schemeClr val="dk1"/>
                </a:solidFill>
                <a:latin typeface="Calibri"/>
                <a:ea typeface="Calibri"/>
                <a:cs typeface="Calibri"/>
                <a:sym typeface="Calibri"/>
              </a:rPr>
              <a:t> A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hostile work environment</a:t>
            </a:r>
            <a:r>
              <a:rPr b="0" i="0" lang="en-US" sz="1200">
                <a:solidFill>
                  <a:schemeClr val="dk1"/>
                </a:solidFill>
                <a:latin typeface="Calibri"/>
                <a:ea typeface="Calibri"/>
                <a:cs typeface="Calibri"/>
                <a:sym typeface="Calibri"/>
              </a:rPr>
              <a:t> is created when a harasser’s conduct negatively impact the victim’s work environment. This includes making repeated sexual advances, jokes or comments that cause an employee to feel intimidated or threatened. It also includes isolated incidences such as rape or sexual assault.</a:t>
            </a:r>
            <a:endParaRPr/>
          </a:p>
          <a:p>
            <a:pPr indent="0" lvl="0" marL="0" rtl="0" algn="l">
              <a:lnSpc>
                <a:spcPct val="100000"/>
              </a:lnSpc>
              <a:spcBef>
                <a:spcPts val="0"/>
              </a:spcBef>
              <a:spcAft>
                <a:spcPts val="0"/>
              </a:spcAft>
              <a:buSzPts val="1400"/>
              <a:buNone/>
            </a:pPr>
            <a:r>
              <a:t/>
            </a:r>
            <a:endParaRPr/>
          </a:p>
        </p:txBody>
      </p:sp>
      <p:sp>
        <p:nvSpPr>
          <p:cNvPr id="205" name="Google Shape;20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Etactics (2021). 70+ Sexual Harassment in the Workplace Statistics</a:t>
            </a:r>
            <a:endParaRPr b="0" i="0" sz="1200" u="non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t>https://etactics.com/blog/sexual-harassment-in-the-workplace-statistics#General-Information</a:t>
            </a:r>
            <a:endParaRPr/>
          </a:p>
        </p:txBody>
      </p:sp>
      <p:sp>
        <p:nvSpPr>
          <p:cNvPr id="213" name="Google Shape;21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https://etactics.com/blog/sexual-harassment-in-the-workplace-statistics</a:t>
            </a:r>
            <a:endParaRPr/>
          </a:p>
        </p:txBody>
      </p:sp>
      <p:sp>
        <p:nvSpPr>
          <p:cNvPr id="221" name="Google Shape;22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https://www.eqs.com/compliance-blog/sexual-harassment-workplace/</a:t>
            </a:r>
            <a:endParaRPr/>
          </a:p>
          <a:p>
            <a:pPr indent="0" lvl="0" marL="0" rtl="0" algn="l">
              <a:lnSpc>
                <a:spcPct val="100000"/>
              </a:lnSpc>
              <a:spcBef>
                <a:spcPts val="0"/>
              </a:spcBef>
              <a:spcAft>
                <a:spcPts val="0"/>
              </a:spcAft>
              <a:buSzPts val="1400"/>
              <a:buNone/>
            </a:pPr>
            <a:r>
              <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Measures You Can Take Against Sexual Harassment in the Company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Businesses also suffer if they are held liable. For example, employers in the UK can be liable for acts of sexual harassment committed by their employees. An employer will only have a defense if they can show they took reasonable steps to avoid harassment in the workplace.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1. Involve Management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CEO and Board must demonstrate that the company has a zero-tolerance approach to harassment. They must make clear that punishment for harassment applies equally across the organization, regardless of employee status. The Board should regularly review key data on sexual harassment such as the number of incident reports and the average time it takes the company to resolve cases. They should formally approve the anti-harassment policy and be included in any training courses.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2. Ensure that employees know about and have access to confidential reporting channels through which they can report cases of sexual harassment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If this is not the case, look at </a:t>
            </a: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implementing whistleblowing channels</a:t>
            </a:r>
            <a:r>
              <a:rPr b="0" i="0" lang="en-US" sz="1200">
                <a:solidFill>
                  <a:schemeClr val="dk1"/>
                </a:solidFill>
                <a:latin typeface="Calibri"/>
                <a:ea typeface="Calibri"/>
                <a:cs typeface="Calibri"/>
                <a:sym typeface="Calibri"/>
              </a:rPr>
              <a:t> including a case management software and ensuring they are communicated. It’s worth noting that </a:t>
            </a:r>
            <a:r>
              <a:rPr b="0" i="0"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reporting channels</a:t>
            </a:r>
            <a:r>
              <a:rPr b="0" i="0" lang="en-US" sz="1200">
                <a:solidFill>
                  <a:schemeClr val="dk1"/>
                </a:solidFill>
                <a:latin typeface="Calibri"/>
                <a:ea typeface="Calibri"/>
                <a:cs typeface="Calibri"/>
                <a:sym typeface="Calibri"/>
              </a:rPr>
              <a:t> can make it easier for those who feel unsafe to file a report. While this can make the investigation more challenging, 2-way communication with the </a:t>
            </a:r>
            <a:r>
              <a:rPr b="0" i="0"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anonymous whistleblower</a:t>
            </a:r>
            <a:r>
              <a:rPr b="0" i="0" lang="en-US" sz="1200">
                <a:solidFill>
                  <a:schemeClr val="dk1"/>
                </a:solidFill>
                <a:latin typeface="Calibri"/>
                <a:ea typeface="Calibri"/>
                <a:cs typeface="Calibri"/>
                <a:sym typeface="Calibri"/>
              </a:rPr>
              <a:t> can help build up trust which may result in the disclosure of more information.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3. Have an anti-harassment policy and ensure all employees sign up to it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Important aspects of the </a:t>
            </a:r>
            <a:r>
              <a:rPr b="0" i="0"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policy</a:t>
            </a:r>
            <a:r>
              <a:rPr b="0" i="0" lang="en-US" sz="1200">
                <a:solidFill>
                  <a:schemeClr val="dk1"/>
                </a:solidFill>
                <a:latin typeface="Calibri"/>
                <a:ea typeface="Calibri"/>
                <a:cs typeface="Calibri"/>
                <a:sym typeface="Calibri"/>
              </a:rPr>
              <a:t>:</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Clearly define the meaning of sexual harassment. In Germany, for example, the wording might be taken from the General Equal Treatment Act which includes as sexual harassment, for example, unwanted touching, salacious remarks or jokes, sexual gestures or the showing of pornographic images.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Using examples and case studies can help explain the meaning where it could be open to interpretation.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Encourage employees to report harassment. Therefore, the policy should include information on relevant reporting channels.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Present the procedures for investigating complaints and formal/informal resolution processes.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Specify the disciplinary sanctions that will apply when harassment has occurred (including dismissal where appropriate).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4. Make training on preventing sexual harassment mandatory for all employees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Education not only helps to safeguard against inappropriate behavior and unwanted advances by clearly defining violations, but it also empowers those who may encounter sexual harassment to recognize and report these cases. Training builds community in a workplace, with everyone working towards a common goal, and a feeling of safety. Training content should also include bystander training which teaches employees what to do if they observe sexual harassment happening to someone else.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5. Don’t wait for employee reports to find out the extent of the problem in your company</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Be proactive and add questions in your annual employee engagement survey to find out whether staff have ever been victims of harassment or have seen it happening to someone else. If they have, find out if they ever reported it and if not, why not. This allows you to determine the effectiveness of your company’s reporting program.</a:t>
            </a:r>
            <a:endParaRPr/>
          </a:p>
          <a:p>
            <a:pPr indent="0" lvl="0" marL="0" rtl="0" algn="l">
              <a:lnSpc>
                <a:spcPct val="100000"/>
              </a:lnSpc>
              <a:spcBef>
                <a:spcPts val="0"/>
              </a:spcBef>
              <a:spcAft>
                <a:spcPts val="0"/>
              </a:spcAft>
              <a:buSzPts val="1400"/>
              <a:buNone/>
            </a:pPr>
            <a:r>
              <a:t/>
            </a:r>
            <a:endParaRPr/>
          </a:p>
        </p:txBody>
      </p:sp>
      <p:sp>
        <p:nvSpPr>
          <p:cNvPr id="228" name="Google Shape;22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Globally, despite decades of activism, and dozens of laws on equal pay, women still earn less than 80 cents for every dollar men do. </a:t>
            </a:r>
            <a:endParaRPr>
              <a:solidFill>
                <a:srgbClr val="FF0000"/>
              </a:solidFill>
            </a:endParaRPr>
          </a:p>
          <a:p>
            <a:pPr indent="0" lvl="0" marL="0" marR="0" rtl="0" algn="l">
              <a:lnSpc>
                <a:spcPct val="100000"/>
              </a:lnSpc>
              <a:spcBef>
                <a:spcPts val="0"/>
              </a:spcBef>
              <a:spcAft>
                <a:spcPts val="0"/>
              </a:spcAft>
              <a:buClr>
                <a:schemeClr val="dk1"/>
              </a:buClr>
              <a:buSzPts val="1200"/>
              <a:buFont typeface="Calibri"/>
              <a:buNone/>
            </a:pPr>
            <a:r>
              <a:rPr b="0" i="0" lang="en-US" sz="1200" u="none" strike="noStrike">
                <a:solidFill>
                  <a:schemeClr val="dk1"/>
                </a:solidFill>
                <a:latin typeface="Calibri"/>
                <a:ea typeface="Calibri"/>
                <a:cs typeface="Calibri"/>
                <a:sym typeface="Calibri"/>
              </a:rPr>
              <a:t>European Parliament news (2022). Understanding the gender pay gap: definition and causes</a:t>
            </a:r>
            <a:endParaRPr/>
          </a:p>
          <a:p>
            <a:pPr indent="0" lvl="0" marL="0" rtl="0" algn="l">
              <a:lnSpc>
                <a:spcPct val="100000"/>
              </a:lnSpc>
              <a:spcBef>
                <a:spcPts val="0"/>
              </a:spcBef>
              <a:spcAft>
                <a:spcPts val="0"/>
              </a:spcAft>
              <a:buSzPts val="1400"/>
              <a:buNone/>
            </a:pPr>
            <a:r>
              <a:rPr lang="en-US">
                <a:solidFill>
                  <a:srgbClr val="FF0000"/>
                </a:solidFill>
              </a:rPr>
              <a:t>https://www.europarl.europa.eu/news/en/headlines/society/20200109STO69925/understanding-the-gender-pay-gap-definition-and-causes</a:t>
            </a:r>
            <a:endParaRPr>
              <a:solidFill>
                <a:srgbClr val="FF0000"/>
              </a:solidFill>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https://ec.europa.eu/info/policies/justice-and-fundamental-rights/gender-equality/equal-pay/gender-pay-gap-situation-eu_en</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What is the gender pay gap and how is it calculated?</a:t>
            </a:r>
            <a:endParaRPr/>
          </a:p>
          <a:p>
            <a:pPr indent="0" lvl="0" marL="0" rtl="0" algn="l">
              <a:lnSpc>
                <a:spcPct val="100000"/>
              </a:lnSpc>
              <a:spcBef>
                <a:spcPts val="0"/>
              </a:spcBef>
              <a:spcAft>
                <a:spcPts val="0"/>
              </a:spcAft>
              <a:buSzPts val="1400"/>
              <a:buNone/>
            </a:pPr>
            <a:br>
              <a:rPr lang="en-US"/>
            </a:br>
            <a:r>
              <a:rPr b="0" i="0" lang="en-US" sz="1200">
                <a:solidFill>
                  <a:schemeClr val="dk1"/>
                </a:solidFill>
                <a:latin typeface="Calibri"/>
                <a:ea typeface="Calibri"/>
                <a:cs typeface="Calibri"/>
                <a:sym typeface="Calibri"/>
              </a:rPr>
              <a:t>The gender pay gap is the difference in average gross hourly earnings between women and men. It is based on salaries paid directly to employees before income tax and social security contributions are deducted. Only companies of ten or more employees are taken into account in the calculations. </a:t>
            </a:r>
            <a:r>
              <a:rPr b="0" i="0" lang="en-US" sz="1200" u="sng">
                <a:solidFill>
                  <a:schemeClr val="dk1"/>
                </a:solidFill>
                <a:latin typeface="Calibri"/>
                <a:ea typeface="Calibri"/>
                <a:cs typeface="Calibri"/>
                <a:sym typeface="Calibri"/>
                <a:hlinkClick r:id="rId2">
                  <a:extLst>
                    <a:ext uri="{A12FA001-AC4F-418D-AE19-62706E023703}">
                      <ahyp:hlinkClr val="tx"/>
                    </a:ext>
                  </a:extLst>
                </a:hlinkClick>
              </a:rPr>
              <a:t>The EU average gender pay gap was 13.0% in 2020.</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https://godigital.lmlo.lt/interactive_reading.html?m=2</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What is Gender pay gap?</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gender pay gap is the difference in average gross hourly earnings between women and men. It is based on salaries paid directly to employees before income tax and social security contributions are deducted.</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Working women in the EU earn on average 14% less per hour than men.</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reasons for gender pay gap are:</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sectoral segregation (when women are overrepresented in low-paid jobs and men are overrepresented in better-paid jobs);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Unequal share of paid and unpaid work (women are more likely to work part-time because they need to take care of children when men are more likely to work full-time because they do not participate in household duties);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glass ceiling (companies simply do not let women get top positions).</a:t>
            </a:r>
            <a:endParaRPr/>
          </a:p>
          <a:p>
            <a:pPr indent="0" lvl="0" marL="0" rtl="0" algn="l">
              <a:lnSpc>
                <a:spcPct val="100000"/>
              </a:lnSpc>
              <a:spcBef>
                <a:spcPts val="0"/>
              </a:spcBef>
              <a:spcAft>
                <a:spcPts val="0"/>
              </a:spcAft>
              <a:buSzPts val="1400"/>
              <a:buNone/>
            </a:pPr>
            <a:r>
              <a:rPr b="0" i="0" lang="en-US" sz="1200">
                <a:solidFill>
                  <a:schemeClr val="dk1"/>
                </a:solidFill>
                <a:latin typeface="Calibri"/>
                <a:ea typeface="Calibri"/>
                <a:cs typeface="Calibri"/>
                <a:sym typeface="Calibri"/>
              </a:rPr>
              <a:t>The difference in payment that men and women get for the same job also is one of the reasons, which influence to the gender pay gap.</a:t>
            </a:r>
            <a:endParaRPr/>
          </a:p>
          <a:p>
            <a:pPr indent="0" lvl="0" marL="0" rtl="0" algn="l">
              <a:lnSpc>
                <a:spcPct val="100000"/>
              </a:lnSpc>
              <a:spcBef>
                <a:spcPts val="0"/>
              </a:spcBef>
              <a:spcAft>
                <a:spcPts val="0"/>
              </a:spcAft>
              <a:buSzPts val="1400"/>
              <a:buNone/>
            </a:pPr>
            <a:r>
              <a:t/>
            </a:r>
            <a:endParaRPr>
              <a:solidFill>
                <a:srgbClr val="FF0000"/>
              </a:solidFill>
            </a:endParaRPr>
          </a:p>
          <a:p>
            <a:pPr indent="0" lvl="0" marL="0" rtl="0" algn="l">
              <a:lnSpc>
                <a:spcPct val="100000"/>
              </a:lnSpc>
              <a:spcBef>
                <a:spcPts val="0"/>
              </a:spcBef>
              <a:spcAft>
                <a:spcPts val="0"/>
              </a:spcAft>
              <a:buSzPts val="1400"/>
              <a:buNone/>
            </a:pPr>
            <a:r>
              <a:rPr lang="en-US">
                <a:solidFill>
                  <a:srgbClr val="FF0000"/>
                </a:solidFill>
              </a:rPr>
              <a:t>Kodėl blogai? </a:t>
            </a:r>
            <a:endParaRPr/>
          </a:p>
          <a:p>
            <a:pPr indent="0" lvl="0" marL="0" rtl="0" algn="l">
              <a:lnSpc>
                <a:spcPct val="100000"/>
              </a:lnSpc>
              <a:spcBef>
                <a:spcPts val="0"/>
              </a:spcBef>
              <a:spcAft>
                <a:spcPts val="0"/>
              </a:spcAft>
              <a:buSzPts val="1400"/>
              <a:buNone/>
            </a:pPr>
            <a:r>
              <a:rPr lang="en-US">
                <a:solidFill>
                  <a:srgbClr val="FF0000"/>
                </a:solidFill>
              </a:rPr>
              <a:t>Mažiau pensijos, ilgiau gyvena, vyresnės </a:t>
            </a:r>
            <a:endParaRPr/>
          </a:p>
          <a:p>
            <a:pPr indent="0" lvl="0" marL="0" rtl="0" algn="l">
              <a:lnSpc>
                <a:spcPct val="100000"/>
              </a:lnSpc>
              <a:spcBef>
                <a:spcPts val="0"/>
              </a:spcBef>
              <a:spcAft>
                <a:spcPts val="0"/>
              </a:spcAft>
              <a:buSzPts val="1400"/>
              <a:buNone/>
            </a:pPr>
            <a:r>
              <a:rPr lang="en-US">
                <a:solidFill>
                  <a:srgbClr val="FF0000"/>
                </a:solidFill>
              </a:rPr>
              <a:t>Mažiau uždirbi, mažiau reikalauja, </a:t>
            </a:r>
            <a:endParaRPr>
              <a:solidFill>
                <a:srgbClr val="FF0000"/>
              </a:solidFill>
            </a:endParaRPr>
          </a:p>
        </p:txBody>
      </p:sp>
      <p:sp>
        <p:nvSpPr>
          <p:cNvPr id="237" name="Google Shape;23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How work is valued</a:t>
            </a:r>
            <a:endParaRPr/>
          </a:p>
          <a:p>
            <a:pPr indent="0" lvl="0" marL="0" rtl="0" algn="l">
              <a:lnSpc>
                <a:spcPct val="100000"/>
              </a:lnSpc>
              <a:spcBef>
                <a:spcPts val="0"/>
              </a:spcBef>
              <a:spcAft>
                <a:spcPts val="0"/>
              </a:spcAft>
              <a:buSzPts val="1400"/>
              <a:buNone/>
            </a:pPr>
            <a:r>
              <a:rPr lang="en-US"/>
              <a:t>In some cases, women may earn less than men for doing jobs of equal value. The main cause is the way in which women's skills are valued compared to men's.</a:t>
            </a:r>
            <a:endParaRPr/>
          </a:p>
          <a:p>
            <a:pPr indent="0" lvl="0" marL="0" rtl="0" algn="l">
              <a:lnSpc>
                <a:spcPct val="100000"/>
              </a:lnSpc>
              <a:spcBef>
                <a:spcPts val="0"/>
              </a:spcBef>
              <a:spcAft>
                <a:spcPts val="0"/>
              </a:spcAft>
              <a:buSzPts val="1400"/>
              <a:buNone/>
            </a:pPr>
            <a:r>
              <a:rPr b="1" lang="en-US"/>
              <a:t>Segregation</a:t>
            </a:r>
            <a:endParaRPr/>
          </a:p>
          <a:p>
            <a:pPr indent="0" lvl="0" marL="0" rtl="0" algn="l">
              <a:lnSpc>
                <a:spcPct val="100000"/>
              </a:lnSpc>
              <a:spcBef>
                <a:spcPts val="0"/>
              </a:spcBef>
              <a:spcAft>
                <a:spcPts val="0"/>
              </a:spcAft>
              <a:buSzPts val="1400"/>
              <a:buNone/>
            </a:pPr>
            <a:r>
              <a:rPr lang="en-US"/>
              <a:t>Segregation in the labour market also reinforces the gender pay gap. Women and men still tend to work in different jobs.</a:t>
            </a:r>
            <a:endParaRPr/>
          </a:p>
          <a:p>
            <a:pPr indent="0" lvl="0" marL="0" rtl="0" algn="l">
              <a:lnSpc>
                <a:spcPct val="100000"/>
              </a:lnSpc>
              <a:spcBef>
                <a:spcPts val="0"/>
              </a:spcBef>
              <a:spcAft>
                <a:spcPts val="0"/>
              </a:spcAft>
              <a:buSzPts val="1400"/>
              <a:buNone/>
            </a:pPr>
            <a:r>
              <a:rPr b="1" lang="en-US"/>
              <a:t>Stereotypes</a:t>
            </a:r>
            <a:endParaRPr/>
          </a:p>
          <a:p>
            <a:pPr indent="0" lvl="0" marL="0" rtl="0" algn="l">
              <a:lnSpc>
                <a:spcPct val="100000"/>
              </a:lnSpc>
              <a:spcBef>
                <a:spcPts val="0"/>
              </a:spcBef>
              <a:spcAft>
                <a:spcPts val="0"/>
              </a:spcAft>
              <a:buSzPts val="1400"/>
              <a:buNone/>
            </a:pPr>
            <a:r>
              <a:rPr lang="en-US"/>
              <a:t>Segregation is frequently linked to stereotypes. While around 60% of new university graduates are women, they are a minority in fields like mathematics, computing and engineering. Consequently, fewer women work in scientific and technical jobs, while women often work in lower valued and lower paid sectors of the economy.</a:t>
            </a:r>
            <a:endParaRPr/>
          </a:p>
          <a:p>
            <a:pPr indent="0" lvl="0" marL="0" rtl="0" algn="l">
              <a:lnSpc>
                <a:spcPct val="100000"/>
              </a:lnSpc>
              <a:spcBef>
                <a:spcPts val="0"/>
              </a:spcBef>
              <a:spcAft>
                <a:spcPts val="0"/>
              </a:spcAft>
              <a:buSzPts val="1400"/>
              <a:buNone/>
            </a:pPr>
            <a:r>
              <a:rPr b="1" lang="en-US"/>
              <a:t>Work-life balance</a:t>
            </a:r>
            <a:endParaRPr/>
          </a:p>
          <a:p>
            <a:pPr indent="0" lvl="0" marL="0" rtl="0" algn="l">
              <a:lnSpc>
                <a:spcPct val="100000"/>
              </a:lnSpc>
              <a:spcBef>
                <a:spcPts val="0"/>
              </a:spcBef>
              <a:spcAft>
                <a:spcPts val="0"/>
              </a:spcAft>
              <a:buSzPts val="1400"/>
              <a:buNone/>
            </a:pPr>
            <a:r>
              <a:rPr lang="en-US"/>
              <a:t>Far more women than men choose to take parental leave. This, together with a lack of childcare facilities, means that women are often forced to leave the labour market. Only 65.8% of women with young children in the EU are working, compared with 89.1% of men. Across Europe around 32% of women work part-time, compared with only around 8% of men.</a:t>
            </a:r>
            <a:endParaRPr/>
          </a:p>
          <a:p>
            <a:pPr indent="0" lvl="0" marL="0" rtl="0" algn="l">
              <a:lnSpc>
                <a:spcPct val="100000"/>
              </a:lnSpc>
              <a:spcBef>
                <a:spcPts val="0"/>
              </a:spcBef>
              <a:spcAft>
                <a:spcPts val="0"/>
              </a:spcAft>
              <a:buSzPts val="1400"/>
              <a:buNone/>
            </a:pPr>
            <a:r>
              <a:t/>
            </a:r>
            <a:endParaRPr/>
          </a:p>
        </p:txBody>
      </p:sp>
      <p:sp>
        <p:nvSpPr>
          <p:cNvPr id="246" name="Google Shape;246;p16: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2000"/>
              <a:t>Global Wage Report 2018: </a:t>
            </a:r>
            <a:r>
              <a:rPr b="0" i="0" lang="en-US" sz="1200">
                <a:solidFill>
                  <a:schemeClr val="dk1"/>
                </a:solidFill>
                <a:latin typeface="Calibri"/>
                <a:ea typeface="Calibri"/>
                <a:cs typeface="Calibri"/>
                <a:sym typeface="Calibri"/>
              </a:rPr>
              <a:t>The gender pay gap</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marR="0" rtl="0" algn="l">
              <a:lnSpc>
                <a:spcPct val="100000"/>
              </a:lnSpc>
              <a:spcBef>
                <a:spcPts val="0"/>
              </a:spcBef>
              <a:spcAft>
                <a:spcPts val="0"/>
              </a:spcAft>
              <a:buClr>
                <a:schemeClr val="dk1"/>
              </a:buClr>
              <a:buSzPts val="1200"/>
              <a:buFont typeface="Calibri"/>
              <a:buNone/>
            </a:pPr>
            <a:r>
              <a:rPr lang="en-US" sz="1200"/>
              <a:t>https://www.ilo.org/global/about-the-ilo/multimedia/maps-and-charts/enhanced/WCMS_650829/lang--en/index.htm</a:t>
            </a:r>
            <a:endParaRPr/>
          </a:p>
          <a:p>
            <a:pPr indent="0" lvl="0" marL="0" rtl="0" algn="l">
              <a:lnSpc>
                <a:spcPct val="100000"/>
              </a:lnSpc>
              <a:spcBef>
                <a:spcPts val="0"/>
              </a:spcBef>
              <a:spcAft>
                <a:spcPts val="0"/>
              </a:spcAft>
              <a:buSzPts val="1400"/>
              <a:buNone/>
            </a:pPr>
            <a:r>
              <a:t/>
            </a:r>
            <a:endParaRPr/>
          </a:p>
        </p:txBody>
      </p:sp>
      <p:sp>
        <p:nvSpPr>
          <p:cNvPr id="256" name="Google Shape;25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AngsanaUPC"/>
                <a:ea typeface="AngsanaUPC"/>
                <a:cs typeface="AngsanaUPC"/>
                <a:sym typeface="AngsanaUPC"/>
              </a:rPr>
              <a:t>https://</a:t>
            </a:r>
            <a:r>
              <a:rPr b="1" lang="en-US" sz="1200">
                <a:solidFill>
                  <a:schemeClr val="dk1"/>
                </a:solidFill>
                <a:latin typeface="AngsanaUPC"/>
                <a:ea typeface="AngsanaUPC"/>
                <a:cs typeface="AngsanaUPC"/>
                <a:sym typeface="AngsanaUPC"/>
              </a:rPr>
              <a:t>www</a:t>
            </a:r>
            <a:r>
              <a:rPr lang="en-US" sz="1200">
                <a:solidFill>
                  <a:schemeClr val="dk1"/>
                </a:solidFill>
                <a:latin typeface="AngsanaUPC"/>
                <a:ea typeface="AngsanaUPC"/>
                <a:cs typeface="AngsanaUPC"/>
                <a:sym typeface="AngsanaUPC"/>
              </a:rPr>
              <a:t>.ilo.org/global/about-the-ilo/multimedia/maps-and-charts/enhanced/WCMS_650829/lang--en/index.htm</a:t>
            </a:r>
            <a:endParaRPr sz="900"/>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Calibri"/>
                <a:ea typeface="Calibri"/>
                <a:cs typeface="Calibri"/>
                <a:sym typeface="Calibri"/>
              </a:rPr>
              <a:t>How Companies Can Prevent Sexual Harassment in the Workplace</a:t>
            </a:r>
            <a:endParaRPr/>
          </a:p>
          <a:p>
            <a:pPr indent="0" lvl="0" marL="0" rtl="0" algn="l">
              <a:lnSpc>
                <a:spcPct val="100000"/>
              </a:lnSpc>
              <a:spcBef>
                <a:spcPts val="0"/>
              </a:spcBef>
              <a:spcAft>
                <a:spcPts val="0"/>
              </a:spcAft>
              <a:buSzPts val="1400"/>
              <a:buNone/>
            </a:pPr>
            <a:r>
              <a:rPr lang="en-US"/>
              <a:t>https://www.eqs.com/compliance-blog/sexual-harassment-workplace/</a:t>
            </a:r>
            <a:endParaRPr/>
          </a:p>
          <a:p>
            <a:pPr indent="0" lvl="0" marL="0" marR="0" rtl="0" algn="l">
              <a:lnSpc>
                <a:spcPct val="100000"/>
              </a:lnSpc>
              <a:spcBef>
                <a:spcPts val="0"/>
              </a:spcBef>
              <a:spcAft>
                <a:spcPts val="0"/>
              </a:spcAft>
              <a:buClr>
                <a:schemeClr val="dk1"/>
              </a:buClr>
              <a:buSzPts val="2000"/>
              <a:buFont typeface="Calibri"/>
              <a:buNone/>
            </a:pPr>
            <a:r>
              <a:t/>
            </a:r>
            <a:endParaRPr sz="2000"/>
          </a:p>
          <a:p>
            <a:pPr indent="0" lvl="0" marL="0" rtl="0" algn="l">
              <a:lnSpc>
                <a:spcPct val="100000"/>
              </a:lnSpc>
              <a:spcBef>
                <a:spcPts val="0"/>
              </a:spcBef>
              <a:spcAft>
                <a:spcPts val="0"/>
              </a:spcAft>
              <a:buSzPts val="1400"/>
              <a:buNone/>
            </a:pPr>
            <a:r>
              <a:t/>
            </a:r>
            <a:endParaRPr/>
          </a:p>
        </p:txBody>
      </p:sp>
      <p:sp>
        <p:nvSpPr>
          <p:cNvPr id="268" name="Google Shape;26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Gender Equality Index   https://eige.europa.eu/gender-equality-index/2022</a:t>
            </a:r>
            <a:endParaRPr/>
          </a:p>
          <a:p>
            <a:pPr indent="0" lvl="0" marL="0" marR="0" rtl="0" algn="l">
              <a:lnSpc>
                <a:spcPct val="70000"/>
              </a:lnSpc>
              <a:spcBef>
                <a:spcPts val="0"/>
              </a:spcBef>
              <a:spcAft>
                <a:spcPts val="0"/>
              </a:spcAft>
              <a:buClr>
                <a:schemeClr val="dk1"/>
              </a:buClr>
              <a:buSzPts val="1200"/>
              <a:buFont typeface="Calibri"/>
              <a:buNone/>
            </a:pPr>
            <a:r>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chemeClr val="dk1"/>
              </a:buClr>
              <a:buSzPts val="1200"/>
              <a:buFont typeface="Calibri"/>
              <a:buNone/>
            </a:pPr>
            <a:r>
              <a:rPr b="1" i="0" lang="en-US" sz="1200">
                <a:solidFill>
                  <a:schemeClr val="dk1"/>
                </a:solidFill>
                <a:latin typeface="Calibri"/>
                <a:ea typeface="Calibri"/>
                <a:cs typeface="Calibri"/>
                <a:sym typeface="Calibri"/>
              </a:rPr>
              <a:t>EIGE (</a:t>
            </a:r>
            <a:r>
              <a:rPr b="0" i="0" lang="en-US" sz="1200">
                <a:solidFill>
                  <a:schemeClr val="dk1"/>
                </a:solidFill>
                <a:latin typeface="Calibri"/>
                <a:ea typeface="Calibri"/>
                <a:cs typeface="Calibri"/>
                <a:sym typeface="Calibri"/>
              </a:rPr>
              <a:t>The European Institute for Gender Equality)</a:t>
            </a:r>
            <a:r>
              <a:rPr b="1" i="0" lang="en-US" sz="1200">
                <a:solidFill>
                  <a:schemeClr val="dk1"/>
                </a:solidFill>
                <a:latin typeface="Calibri"/>
                <a:ea typeface="Calibri"/>
                <a:cs typeface="Calibri"/>
                <a:sym typeface="Calibri"/>
              </a:rPr>
              <a:t>. Good practices combating gender-based violence. </a:t>
            </a:r>
            <a:endParaRPr b="1" i="0" sz="1200">
              <a:solidFill>
                <a:schemeClr val="dk1"/>
              </a:solidFill>
              <a:latin typeface="Calibri"/>
              <a:ea typeface="Calibri"/>
              <a:cs typeface="Calibri"/>
              <a:sym typeface="Calibri"/>
            </a:endParaRPr>
          </a:p>
          <a:p>
            <a:pPr indent="0" lvl="0" marL="0" marR="0" rtl="0" algn="l">
              <a:lnSpc>
                <a:spcPct val="70000"/>
              </a:lnSpc>
              <a:spcBef>
                <a:spcPts val="0"/>
              </a:spcBef>
              <a:spcAft>
                <a:spcPts val="0"/>
              </a:spcAft>
              <a:buClr>
                <a:srgbClr val="4472C4"/>
              </a:buClr>
              <a:buSzPts val="1200"/>
              <a:buFont typeface="Calibri"/>
              <a:buNone/>
            </a:pPr>
            <a:r>
              <a:rPr i="1" lang="en-US" sz="1200">
                <a:solidFill>
                  <a:srgbClr val="4472C4"/>
                </a:solidFill>
              </a:rPr>
              <a:t>https://eige.europa.eu/gender-based-violence/good-practices/spain/masters-course-gender-violence-improves-professional-practice labour market for 10 years or more.</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The issue of gender in the labor market emerged at the beginning of the 20th century.</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In the early 20th century, most women in the United States and Europe did not work outside the home </a:t>
            </a:r>
            <a:endParaRPr/>
          </a:p>
          <a:p>
            <a:pPr indent="0" lvl="0" marL="0" rtl="0" algn="l">
              <a:lnSpc>
                <a:spcPct val="70000"/>
              </a:lnSpc>
              <a:spcBef>
                <a:spcPts val="0"/>
              </a:spcBef>
              <a:spcAft>
                <a:spcPts val="0"/>
              </a:spcAft>
              <a:buSzPts val="1400"/>
              <a:buNone/>
            </a:pPr>
            <a:r>
              <a:rPr lang="en-US"/>
              <a:t>those who did, were primarily young and unmarried. </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Women did enter the labor force in greater numbers by 1930, with participation rates reaching nearly 50 percent for single women and nearly 12 percent for married women. </a:t>
            </a:r>
            <a:endParaRPr/>
          </a:p>
          <a:p>
            <a:pPr indent="0" lvl="0" marL="0" rtl="0" algn="l">
              <a:lnSpc>
                <a:spcPct val="70000"/>
              </a:lnSpc>
              <a:spcBef>
                <a:spcPts val="0"/>
              </a:spcBef>
              <a:spcAft>
                <a:spcPts val="0"/>
              </a:spcAft>
              <a:buSzPts val="1400"/>
              <a:buNone/>
            </a:pPr>
            <a:r>
              <a:rPr lang="en-US"/>
              <a:t>- Between the 1930s and mid-1970s, women’s participation in the economy continued to rise.</a:t>
            </a:r>
            <a:endParaRPr/>
          </a:p>
          <a:p>
            <a:pPr indent="0" lvl="0" marL="0" rtl="0" algn="l">
              <a:lnSpc>
                <a:spcPct val="70000"/>
              </a:lnSpc>
              <a:spcBef>
                <a:spcPts val="0"/>
              </a:spcBef>
              <a:spcAft>
                <a:spcPts val="0"/>
              </a:spcAft>
              <a:buSzPts val="1400"/>
              <a:buNone/>
            </a:pPr>
            <a:r>
              <a:t/>
            </a:r>
            <a:endParaRPr/>
          </a:p>
          <a:p>
            <a:pPr indent="0" lvl="0" marL="0" rtl="0" algn="l">
              <a:lnSpc>
                <a:spcPct val="70000"/>
              </a:lnSpc>
              <a:spcBef>
                <a:spcPts val="0"/>
              </a:spcBef>
              <a:spcAft>
                <a:spcPts val="0"/>
              </a:spcAft>
              <a:buSzPts val="1400"/>
              <a:buNone/>
            </a:pPr>
            <a:r>
              <a:rPr lang="en-US"/>
              <a:t>- In the 1970s young women more commonly expected that they would spend a substantial portion of their lives in the labor force, and they prepared for it, increasing their educational attainment and taking courses and college majors that better equipped them for careers as opposed to just jobs.</a:t>
            </a:r>
            <a:endParaRPr/>
          </a:p>
          <a:p>
            <a:pPr indent="0" lvl="0" marL="0" rtl="0" algn="l">
              <a:lnSpc>
                <a:spcPct val="100000"/>
              </a:lnSpc>
              <a:spcBef>
                <a:spcPts val="0"/>
              </a:spcBef>
              <a:spcAft>
                <a:spcPts val="0"/>
              </a:spcAft>
              <a:buSzPts val="1400"/>
              <a:buNone/>
            </a:pPr>
            <a:r>
              <a:t/>
            </a:r>
            <a:endParaRPr/>
          </a:p>
        </p:txBody>
      </p:sp>
      <p:sp>
        <p:nvSpPr>
          <p:cNvPr id="278" name="Google Shape;278;p19:notes"/>
          <p:cNvSpPr txBox="1"/>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en-US"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2" name="Google Shape;10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Much can be done to address the economic insecurity and hazards women face working as hotel housekeepers.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 1. THE HOTEL INDUSTRY must uphold labour rights and the principle of pay equity, and take tangible steps to improve the safety and overall working conditions of their employees</a:t>
            </a:r>
            <a:endParaRPr/>
          </a:p>
          <a:p>
            <a:pPr indent="0" lvl="0" marL="0" rtl="0" algn="l">
              <a:lnSpc>
                <a:spcPct val="100000"/>
              </a:lnSpc>
              <a:spcBef>
                <a:spcPts val="0"/>
              </a:spcBef>
              <a:spcAft>
                <a:spcPts val="0"/>
              </a:spcAft>
              <a:buSzPts val="1400"/>
              <a:buNone/>
            </a:pPr>
            <a:r>
              <a:rPr lang="en-US"/>
              <a:t>2. GOVERNMENTS can enact public policy in four key areas to make a lasting difference in the lives of housekeepers, and to reduce the yawning gap between rich and poor and between the working lives of men and women.</a:t>
            </a:r>
            <a:endParaRPr/>
          </a:p>
          <a:p>
            <a:pPr indent="0" lvl="0" marL="0" rtl="0" algn="l">
              <a:lnSpc>
                <a:spcPct val="100000"/>
              </a:lnSpc>
              <a:spcBef>
                <a:spcPts val="0"/>
              </a:spcBef>
              <a:spcAft>
                <a:spcPts val="0"/>
              </a:spcAft>
              <a:buSzPts val="1400"/>
              <a:buNone/>
            </a:pPr>
            <a:r>
              <a:rPr lang="en-US"/>
              <a:t>• Ensure that all workers are paid a living wage and receive benefits.</a:t>
            </a:r>
            <a:endParaRPr/>
          </a:p>
          <a:p>
            <a:pPr indent="0" lvl="0" marL="0" rtl="0" algn="l">
              <a:lnSpc>
                <a:spcPct val="100000"/>
              </a:lnSpc>
              <a:spcBef>
                <a:spcPts val="0"/>
              </a:spcBef>
              <a:spcAft>
                <a:spcPts val="0"/>
              </a:spcAft>
              <a:buSzPts val="1400"/>
              <a:buNone/>
            </a:pPr>
            <a:r>
              <a:rPr lang="en-US"/>
              <a:t> • Protect workers’ right to organize and hold corporations accountable for violations of labour rights</a:t>
            </a:r>
            <a:endParaRPr/>
          </a:p>
          <a:p>
            <a:pPr indent="0" lvl="0" marL="0" rtl="0" algn="l">
              <a:lnSpc>
                <a:spcPct val="100000"/>
              </a:lnSpc>
              <a:spcBef>
                <a:spcPts val="0"/>
              </a:spcBef>
              <a:spcAft>
                <a:spcPts val="0"/>
              </a:spcAft>
              <a:buSzPts val="1400"/>
              <a:buNone/>
            </a:pPr>
            <a:r>
              <a:rPr lang="en-US"/>
              <a:t>• Support women’s rights organizations working to end violence against women </a:t>
            </a:r>
            <a:endParaRPr/>
          </a:p>
          <a:p>
            <a:pPr indent="0" lvl="0" marL="0" rtl="0" algn="l">
              <a:lnSpc>
                <a:spcPct val="100000"/>
              </a:lnSpc>
              <a:spcBef>
                <a:spcPts val="0"/>
              </a:spcBef>
              <a:spcAft>
                <a:spcPts val="0"/>
              </a:spcAft>
              <a:buSzPts val="1400"/>
              <a:buNone/>
            </a:pPr>
            <a:r>
              <a:rPr lang="en-US"/>
              <a:t>3. CONSUMERS can make a difference by speaking out and choosing to spend their money at businesses that treat their workers with respect and dignity. When travelling, choose to stay in unionized hotels whenever possible and avoid hotels that are known to violate workers’ rights. Consult www.Fairhotel.org to learn more</a:t>
            </a:r>
            <a:endParaRPr/>
          </a:p>
          <a:p>
            <a:pPr indent="0" lvl="0" marL="0" rtl="0" algn="l">
              <a:lnSpc>
                <a:spcPct val="100000"/>
              </a:lnSpc>
              <a:spcBef>
                <a:spcPts val="0"/>
              </a:spcBef>
              <a:spcAft>
                <a:spcPts val="0"/>
              </a:spcAft>
              <a:buSzPts val="1400"/>
              <a:buNone/>
            </a:pPr>
            <a:r>
              <a:t/>
            </a:r>
            <a:endParaRPr/>
          </a:p>
        </p:txBody>
      </p:sp>
      <p:sp>
        <p:nvSpPr>
          <p:cNvPr id="287" name="Google Shape;287;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3" name="Google Shape;3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US" sz="1200" u="sng" strike="noStrike">
                <a:solidFill>
                  <a:schemeClr val="dk1"/>
                </a:solidFill>
                <a:latin typeface="Calibri"/>
                <a:ea typeface="Calibri"/>
                <a:cs typeface="Calibri"/>
                <a:sym typeface="Calibri"/>
                <a:hlinkClick r:id="rId2">
                  <a:extLst>
                    <a:ext uri="{A12FA001-AC4F-418D-AE19-62706E023703}">
                      <ahyp:hlinkClr val="tx"/>
                    </a:ext>
                  </a:extLst>
                </a:hlinkClick>
              </a:rPr>
              <a:t>Esteban Ortiz-Ospina, Sandra Tzvetkova and Max Roser</a:t>
            </a:r>
            <a:r>
              <a:rPr b="0" i="0" lang="en-US" sz="1200" u="none" strike="noStrike">
                <a:solidFill>
                  <a:schemeClr val="dk1"/>
                </a:solidFill>
                <a:latin typeface="Calibri"/>
                <a:ea typeface="Calibri"/>
                <a:cs typeface="Calibri"/>
                <a:sym typeface="Calibri"/>
              </a:rPr>
              <a:t> (2018), </a:t>
            </a:r>
            <a:r>
              <a:rPr b="1" i="0" lang="en-US" sz="1200">
                <a:solidFill>
                  <a:schemeClr val="dk1"/>
                </a:solidFill>
                <a:latin typeface="Calibri"/>
                <a:ea typeface="Calibri"/>
                <a:cs typeface="Calibri"/>
                <a:sym typeface="Calibri"/>
              </a:rPr>
              <a:t>Women’s employment.  </a:t>
            </a:r>
            <a:r>
              <a:rPr b="1" lang="en-US" sz="1200">
                <a:latin typeface="AngsanaUPC"/>
                <a:ea typeface="AngsanaUPC"/>
                <a:cs typeface="AngsanaUPC"/>
                <a:sym typeface="AngsanaUPC"/>
              </a:rPr>
              <a:t>https://ourworldindata.org/female-labor-supply#labor-force-participation</a:t>
            </a:r>
            <a:endParaRPr/>
          </a:p>
        </p:txBody>
      </p:sp>
      <p:sp>
        <p:nvSpPr>
          <p:cNvPr id="150" name="Google Shape;15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76797E"/>
              </a:buClr>
              <a:buSzPts val="1200"/>
              <a:buFont typeface="Arial"/>
              <a:buNone/>
            </a:pPr>
            <a:r>
              <a:rPr lang="en-US">
                <a:solidFill>
                  <a:srgbClr val="76797E"/>
                </a:solidFill>
                <a:latin typeface="Arial"/>
                <a:ea typeface="Arial"/>
                <a:cs typeface="Arial"/>
                <a:sym typeface="Arial"/>
              </a:rPr>
              <a:t>Women have dominate place in hotels, catering, and tourism for quite some time now. In the overall economy, 46.1% of employees are women, but in the hospitality sector this figure has grown to 53.7%.</a:t>
            </a:r>
            <a:endParaRPr/>
          </a:p>
          <a:p>
            <a:pPr indent="0" lvl="0" marL="0" rtl="0" algn="l">
              <a:lnSpc>
                <a:spcPct val="100000"/>
              </a:lnSpc>
              <a:spcBef>
                <a:spcPts val="0"/>
              </a:spcBef>
              <a:spcAft>
                <a:spcPts val="0"/>
              </a:spcAft>
              <a:buSzPts val="1400"/>
              <a:buNone/>
            </a:pPr>
            <a:r>
              <a:t/>
            </a:r>
            <a:endParaRPr/>
          </a:p>
        </p:txBody>
      </p:sp>
      <p:sp>
        <p:nvSpPr>
          <p:cNvPr id="168" name="Google Shape;16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Tourism is the largest and fastest-growing economic sector in the world. In many countries, tourism acts as an engine for development by earning foreign exchange and creating jobs. In 2016, international tourist arrivals reached more than 1.2 billion — a new record — and the numbers are expected to grow by three to four per cent annually.ii Travel and tourism accounts for 10.2 per cent of global GDP (US$7.6 trillion) and employs 292 million people, equivalent to one in ten jobs worldwide.iii According to the Global Report on Women in Tourism (2011), women make up half of all employees in the hotel and restaurant industry.  Because of gender stereotyping and discrimination, the vast majority of these women work in low status, poorly-paid and precarious jobs, many of which are seasonal. Women rarely reach managerial or professional positions, and when they do, they are usually paid less than men. In addition, many of the women in the hotel industry’s insecure jobs are immigrants or migrants, and/or women of visible minorities. The feminization and racialization of such occupations tend to trigger a further decline in wage rates, job security and social value. Housekeeping is no exception. The hotel industry relies heavily on immigrant, minority and migrant women to do the back-of-house jobs. The titles ‘maid’ or ‘chambermaid’— underscored by the slogan a home away from home — indicate that housekeeping is considered women’s domestic work, and therefore not skilled labour. It is considered dirty and stigmatized through association with personal servitude. Housekeepers are expected to be invisible, going about their work without disturbing guests. All the housekeepers interviewed for this study complained that they are viewed as subservient and undervalued, which helps explain why few of them can move into front-of-house jobs. </a:t>
            </a:r>
            <a:endParaRPr/>
          </a:p>
        </p:txBody>
      </p:sp>
      <p:sp>
        <p:nvSpPr>
          <p:cNvPr id="186" name="Google Shape;18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31" name="Shape 31"/>
        <p:cNvGrpSpPr/>
        <p:nvPr/>
      </p:nvGrpSpPr>
      <p:grpSpPr>
        <a:xfrm>
          <a:off x="0" y="0"/>
          <a:ext cx="0" cy="0"/>
          <a:chOff x="0" y="0"/>
          <a:chExt cx="0" cy="0"/>
        </a:xfrm>
      </p:grpSpPr>
      <p:sp>
        <p:nvSpPr>
          <p:cNvPr id="32" name="Google Shape;32;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4" name="Google Shape;34;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4" name="Shape 54"/>
        <p:cNvGrpSpPr/>
        <p:nvPr/>
      </p:nvGrpSpPr>
      <p:grpSpPr>
        <a:xfrm>
          <a:off x="0" y="0"/>
          <a:ext cx="0" cy="0"/>
          <a:chOff x="0" y="0"/>
          <a:chExt cx="0" cy="0"/>
        </a:xfrm>
      </p:grpSpPr>
      <p:sp>
        <p:nvSpPr>
          <p:cNvPr id="55" name="Google Shape;5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59" name="Shape 59"/>
        <p:cNvGrpSpPr/>
        <p:nvPr/>
      </p:nvGrpSpPr>
      <p:grpSpPr>
        <a:xfrm>
          <a:off x="0" y="0"/>
          <a:ext cx="0" cy="0"/>
          <a:chOff x="0" y="0"/>
          <a:chExt cx="0" cy="0"/>
        </a:xfrm>
      </p:grpSpPr>
      <p:sp>
        <p:nvSpPr>
          <p:cNvPr id="60" name="Google Shape;60;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KjvtOIAtNsA" TargetMode="External"/><Relationship Id="rId4" Type="http://schemas.openxmlformats.org/officeDocument/2006/relationships/hyperlink" Target="https://www.youtube.com/watch?v=wa1El_VZ5q4" TargetMode="External"/><Relationship Id="rId5" Type="http://schemas.openxmlformats.org/officeDocument/2006/relationships/hyperlink" Target="https://lpf.lt/family-learning.eu/?page=outcomes" TargetMode="External"/><Relationship Id="rId6" Type="http://schemas.openxmlformats.org/officeDocument/2006/relationships/hyperlink" Target="https://lpf.lt/family-learning.eu/?page=outcomes" TargetMode="External"/><Relationship Id="rId7" Type="http://schemas.openxmlformats.org/officeDocument/2006/relationships/image" Target="../media/image7.png"/><Relationship Id="rId8"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xml"/><Relationship Id="rId4" Type="http://schemas.openxmlformats.org/officeDocument/2006/relationships/image" Target="../media/image28.jpg"/><Relationship Id="rId5"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documents1.worldbank.org/curated/en/401321508245393514/pdf/120477-WP-PUBLIC-Weds-oct-18-9am-ADD-SERIES-36p-IFCWomenandTourismfinal.pdf" TargetMode="External"/><Relationship Id="rId4" Type="http://schemas.openxmlformats.org/officeDocument/2006/relationships/hyperlink" Target="https://oxfamilibrary.openrepository.com/bitstream/handle/10546/620355/rr-tourisms-dirty-secret-171017-en.pdf%3Bjsessionid=793604C2A572759E16008BC94B70C503?sequence=1" TargetMode="External"/><Relationship Id="rId5" Type="http://schemas.openxmlformats.org/officeDocument/2006/relationships/hyperlink" Target="https://www.ebrd.com/news/2020/new-guidance-for-private-sector-on-addressing-risks-of-genderbased-violence-and-harassment.html" TargetMode="External"/><Relationship Id="rId6" Type="http://schemas.openxmlformats.org/officeDocument/2006/relationships/image" Target="../media/image7.png"/><Relationship Id="rId7"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ourworldindata.org/team" TargetMode="External"/><Relationship Id="rId5" Type="http://schemas.openxmlformats.org/officeDocument/2006/relationships/hyperlink" Target="https://www.eurofound.europa.eu/observatories/eurwork/industrial-relations-dictionary/harassment-and-violence-at-work" TargetMode="External"/><Relationship Id="rId6" Type="http://schemas.openxmlformats.org/officeDocument/2006/relationships/image" Target="../media/image7.png"/><Relationship Id="rId7"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ourworldindata.org/female-labor-supply#labor-force-participation" TargetMode="External"/><Relationship Id="rId4" Type="http://schemas.openxmlformats.org/officeDocument/2006/relationships/hyperlink" Target="https://www.dianova.org/news/a-silent-colleague-violence-against-women-in-the-workplace/" TargetMode="External"/><Relationship Id="rId5" Type="http://schemas.openxmlformats.org/officeDocument/2006/relationships/hyperlink" Target="https://www.europarl.europa.eu/news/en/headlines/society/20200109STO69925/understanding-the-gender-pay-gap-definition-and-causes" TargetMode="External"/><Relationship Id="rId6" Type="http://schemas.openxmlformats.org/officeDocument/2006/relationships/hyperlink" Target="https://www.ilo.org/global/about-the-ilo/multimedia/maps-and-charts/enhanced/WCMS_650829/lang--en/index.htm" TargetMode="External"/><Relationship Id="rId7" Type="http://schemas.openxmlformats.org/officeDocument/2006/relationships/image" Target="../media/image7.png"/><Relationship Id="rId8"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1.jpg"/></Relationships>
</file>

<file path=ppt/slides/_rels/slide2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36.png"/><Relationship Id="rId13" Type="http://schemas.openxmlformats.org/officeDocument/2006/relationships/hyperlink" Target="https://dekaplus.eu/" TargetMode="External"/><Relationship Id="rId12"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 Id="rId4" Type="http://schemas.openxmlformats.org/officeDocument/2006/relationships/image" Target="../media/image42.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35.png"/><Relationship Id="rId17" Type="http://schemas.openxmlformats.org/officeDocument/2006/relationships/hyperlink" Target="https://www.uzvediba.lv/kontakti/" TargetMode="External"/><Relationship Id="rId16" Type="http://schemas.openxmlformats.org/officeDocument/2006/relationships/image" Target="../media/image39.png"/><Relationship Id="rId5" Type="http://schemas.openxmlformats.org/officeDocument/2006/relationships/hyperlink" Target="http://www.czu.cz/" TargetMode="External"/><Relationship Id="rId6" Type="http://schemas.openxmlformats.org/officeDocument/2006/relationships/image" Target="../media/image40.png"/><Relationship Id="rId18" Type="http://schemas.openxmlformats.org/officeDocument/2006/relationships/image" Target="../media/image7.png"/><Relationship Id="rId7" Type="http://schemas.openxmlformats.org/officeDocument/2006/relationships/hyperlink" Target="http://www.czu.cz/" TargetMode="External"/><Relationship Id="rId8"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en-US" sz="3600">
                <a:solidFill>
                  <a:schemeClr val="dk2"/>
                </a:solidFill>
              </a:rPr>
              <a:t>Σκέψεις για το φύλο και διαπολιτισμική διαχείριση στην κατανόηση της επαγγελματικής βίας (1)</a:t>
            </a:r>
            <a:endParaRPr b="1" sz="3600">
              <a:solidFill>
                <a:schemeClr val="dk2"/>
              </a:solidFill>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0" r="0" t="0"/>
          <a:stretch/>
        </p:blipFill>
        <p:spPr>
          <a:xfrm>
            <a:off x="445449" y="5443803"/>
            <a:ext cx="2439991" cy="594471"/>
          </a:xfrm>
          <a:prstGeom prst="rect">
            <a:avLst/>
          </a:prstGeom>
          <a:noFill/>
          <a:ln>
            <a:noFill/>
          </a:ln>
        </p:spPr>
      </p:pic>
      <p:sp>
        <p:nvSpPr>
          <p:cNvPr id="97" name="Google Shape;97;p1"/>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p:txBody>
      </p:sp>
      <p:pic>
        <p:nvPicPr>
          <p:cNvPr id="98" name="Google Shape;98;p1"/>
          <p:cNvPicPr preferRelativeResize="0"/>
          <p:nvPr/>
        </p:nvPicPr>
        <p:blipFill>
          <a:blip r:embed="rId5">
            <a:alphaModFix/>
          </a:blip>
          <a:stretch>
            <a:fillRect/>
          </a:stretch>
        </p:blipFill>
        <p:spPr>
          <a:xfrm>
            <a:off x="445449" y="5523012"/>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671332" y="365125"/>
            <a:ext cx="10379845" cy="1325563"/>
          </a:xfrm>
          <a:prstGeom prst="rect">
            <a:avLst/>
          </a:prstGeom>
          <a:solidFill>
            <a:srgbClr val="8DA9DB"/>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b="1" lang="en-US" sz="3200">
                <a:solidFill>
                  <a:schemeClr val="lt1"/>
                </a:solidFill>
                <a:latin typeface="AngsanaUPC"/>
                <a:ea typeface="AngsanaUPC"/>
                <a:cs typeface="AngsanaUPC"/>
                <a:sym typeface="AngsanaUPC"/>
              </a:rPr>
              <a:t>Αντιμετώπιση της έμφυλης βίας και της παρενόχλησης στον τομέα των ξενοδοχείων, της εστίασης και του τουρισμού (HORECA)</a:t>
            </a:r>
            <a:endParaRPr sz="3200">
              <a:latin typeface="AngsanaUPC"/>
              <a:ea typeface="AngsanaUPC"/>
              <a:cs typeface="AngsanaUPC"/>
              <a:sym typeface="AngsanaUPC"/>
            </a:endParaRPr>
          </a:p>
        </p:txBody>
      </p:sp>
      <p:sp>
        <p:nvSpPr>
          <p:cNvPr id="198" name="Google Shape;198;p10"/>
          <p:cNvSpPr txBox="1"/>
          <p:nvPr>
            <p:ph idx="1" type="body"/>
          </p:nvPr>
        </p:nvSpPr>
        <p:spPr>
          <a:xfrm>
            <a:off x="891423" y="1832091"/>
            <a:ext cx="10515600" cy="24105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1"/>
              </a:buClr>
              <a:buSzPts val="2800"/>
              <a:buNone/>
            </a:pPr>
            <a:r>
              <a:rPr lang="en-US" sz="2000">
                <a:solidFill>
                  <a:schemeClr val="accent1"/>
                </a:solidFill>
                <a:latin typeface="AngsanaUPC"/>
                <a:ea typeface="AngsanaUPC"/>
                <a:cs typeface="AngsanaUPC"/>
                <a:sym typeface="AngsanaUPC"/>
              </a:rPr>
              <a:t>Η βία και η παρενόχληση αποτελεί απειλή για τις ίσες ευκαιρίες, είναι απαράδεκτη και ασυμβίβαστη με την αξιοπρεπή εργασία (ΔΟΕ, Σύμβαση για τη βία και την παρενόχληση (Αρ. 190), 2019)</a:t>
            </a:r>
            <a:endParaRPr sz="2000">
              <a:solidFill>
                <a:schemeClr val="accent1"/>
              </a:solidFill>
              <a:latin typeface="AngsanaUPC"/>
              <a:ea typeface="AngsanaUPC"/>
              <a:cs typeface="AngsanaUPC"/>
              <a:sym typeface="AngsanaUPC"/>
            </a:endParaRPr>
          </a:p>
          <a:p>
            <a:pPr indent="0" lvl="0" marL="0" rtl="0" algn="l">
              <a:lnSpc>
                <a:spcPct val="90000"/>
              </a:lnSpc>
              <a:spcBef>
                <a:spcPts val="0"/>
              </a:spcBef>
              <a:spcAft>
                <a:spcPts val="0"/>
              </a:spcAft>
              <a:buClr>
                <a:schemeClr val="accent1"/>
              </a:buClr>
              <a:buSzPts val="2800"/>
              <a:buNone/>
            </a:pPr>
            <a:r>
              <a:t/>
            </a:r>
            <a:endParaRPr sz="2000">
              <a:solidFill>
                <a:schemeClr val="accent1"/>
              </a:solidFill>
              <a:latin typeface="AngsanaUPC"/>
              <a:ea typeface="AngsanaUPC"/>
              <a:cs typeface="AngsanaUPC"/>
              <a:sym typeface="AngsanaUPC"/>
            </a:endParaRPr>
          </a:p>
          <a:p>
            <a:pPr indent="0" lvl="0" marL="0" rtl="0" algn="l">
              <a:lnSpc>
                <a:spcPct val="90000"/>
              </a:lnSpc>
              <a:spcBef>
                <a:spcPts val="0"/>
              </a:spcBef>
              <a:spcAft>
                <a:spcPts val="0"/>
              </a:spcAft>
              <a:buClr>
                <a:schemeClr val="accent1"/>
              </a:buClr>
              <a:buSzPts val="2800"/>
              <a:buNone/>
            </a:pPr>
            <a:r>
              <a:rPr lang="en-US" sz="2000">
                <a:latin typeface="AngsanaUPC"/>
                <a:ea typeface="AngsanaUPC"/>
                <a:cs typeface="AngsanaUPC"/>
                <a:sym typeface="AngsanaUPC"/>
              </a:rPr>
              <a:t>Η βία και η παρενόχληση αποτελούν επιθέσεις σε:</a:t>
            </a:r>
            <a:endParaRPr sz="2000">
              <a:latin typeface="AngsanaUPC"/>
              <a:ea typeface="AngsanaUPC"/>
              <a:cs typeface="AngsanaUPC"/>
              <a:sym typeface="AngsanaUPC"/>
            </a:endParaRPr>
          </a:p>
          <a:p>
            <a:pPr indent="0" lvl="0" marL="0" rtl="0" algn="l">
              <a:lnSpc>
                <a:spcPct val="90000"/>
              </a:lnSpc>
              <a:spcBef>
                <a:spcPts val="0"/>
              </a:spcBef>
              <a:spcAft>
                <a:spcPts val="0"/>
              </a:spcAft>
              <a:buClr>
                <a:schemeClr val="accent1"/>
              </a:buClr>
              <a:buSzPts val="2800"/>
              <a:buNone/>
            </a:pPr>
            <a:r>
              <a:t/>
            </a:r>
            <a:endParaRPr sz="2000"/>
          </a:p>
          <a:p>
            <a:pPr indent="-209550" lvl="0" marL="228600" rtl="0" algn="l">
              <a:lnSpc>
                <a:spcPct val="90000"/>
              </a:lnSpc>
              <a:spcBef>
                <a:spcPts val="1000"/>
              </a:spcBef>
              <a:spcAft>
                <a:spcPts val="0"/>
              </a:spcAft>
              <a:buSzPts val="2500"/>
              <a:buChar char="•"/>
            </a:pPr>
            <a:r>
              <a:rPr lang="en-US" sz="2000">
                <a:latin typeface="AngsanaUPC"/>
                <a:ea typeface="AngsanaUPC"/>
                <a:cs typeface="AngsanaUPC"/>
                <a:sym typeface="AngsanaUPC"/>
              </a:rPr>
              <a:t>προσωπική αξιοπρέπεια</a:t>
            </a:r>
            <a:endParaRPr sz="2000">
              <a:latin typeface="AngsanaUPC"/>
              <a:ea typeface="AngsanaUPC"/>
              <a:cs typeface="AngsanaUPC"/>
              <a:sym typeface="AngsanaUPC"/>
            </a:endParaRPr>
          </a:p>
          <a:p>
            <a:pPr indent="-209550" lvl="0" marL="228600" rtl="0" algn="l">
              <a:lnSpc>
                <a:spcPct val="90000"/>
              </a:lnSpc>
              <a:spcBef>
                <a:spcPts val="1000"/>
              </a:spcBef>
              <a:spcAft>
                <a:spcPts val="0"/>
              </a:spcAft>
              <a:buSzPts val="2500"/>
              <a:buChar char="•"/>
            </a:pPr>
            <a:r>
              <a:rPr lang="en-US" sz="2000">
                <a:latin typeface="AngsanaUPC"/>
                <a:ea typeface="AngsanaUPC"/>
                <a:cs typeface="AngsanaUPC"/>
                <a:sym typeface="AngsanaUPC"/>
              </a:rPr>
              <a:t>το δικαίωμα σε ίση και αμερόληπτη μεταχείριση·</a:t>
            </a:r>
            <a:endParaRPr sz="2000">
              <a:latin typeface="AngsanaUPC"/>
              <a:ea typeface="AngsanaUPC"/>
              <a:cs typeface="AngsanaUPC"/>
              <a:sym typeface="AngsanaUPC"/>
            </a:endParaRPr>
          </a:p>
          <a:p>
            <a:pPr indent="-209550" lvl="0" marL="228600" rtl="0" algn="l">
              <a:lnSpc>
                <a:spcPct val="90000"/>
              </a:lnSpc>
              <a:spcBef>
                <a:spcPts val="1000"/>
              </a:spcBef>
              <a:spcAft>
                <a:spcPts val="0"/>
              </a:spcAft>
              <a:buSzPts val="2500"/>
              <a:buChar char="•"/>
            </a:pPr>
            <a:r>
              <a:rPr lang="en-US" sz="2000">
                <a:latin typeface="AngsanaUPC"/>
                <a:ea typeface="AngsanaUPC"/>
                <a:cs typeface="AngsanaUPC"/>
                <a:sym typeface="AngsanaUPC"/>
              </a:rPr>
              <a:t>την υγεία ενός ατόμου.</a:t>
            </a:r>
            <a:endParaRPr sz="2000">
              <a:latin typeface="AngsanaUPC"/>
              <a:ea typeface="AngsanaUPC"/>
              <a:cs typeface="AngsanaUPC"/>
              <a:sym typeface="AngsanaUPC"/>
            </a:endParaRPr>
          </a:p>
          <a:p>
            <a:pPr indent="0" lvl="0" marL="19050" rtl="0" algn="l">
              <a:lnSpc>
                <a:spcPct val="90000"/>
              </a:lnSpc>
              <a:spcBef>
                <a:spcPts val="1000"/>
              </a:spcBef>
              <a:spcAft>
                <a:spcPts val="0"/>
              </a:spcAft>
              <a:buSzPts val="2500"/>
              <a:buNone/>
            </a:pPr>
            <a:r>
              <a:rPr b="1" lang="en-US" sz="2000">
                <a:latin typeface="AngsanaUPC"/>
                <a:ea typeface="AngsanaUPC"/>
                <a:cs typeface="AngsanaUPC"/>
                <a:sym typeface="AngsanaUPC"/>
              </a:rPr>
              <a:t>Μείωση της ανισότητας των φύλων - μείωση της παρενόχλησης</a:t>
            </a:r>
            <a:br>
              <a:rPr b="1" lang="en-US" sz="2000">
                <a:latin typeface="AngsanaUPC"/>
                <a:ea typeface="AngsanaUPC"/>
                <a:cs typeface="AngsanaUPC"/>
                <a:sym typeface="AngsanaUPC"/>
              </a:rPr>
            </a:br>
            <a:r>
              <a:rPr lang="en-US" sz="1800">
                <a:latin typeface="AngsanaUPC"/>
                <a:ea typeface="AngsanaUPC"/>
                <a:cs typeface="AngsanaUPC"/>
                <a:sym typeface="AngsanaUPC"/>
              </a:rPr>
              <a:t>Το κλείσιμο του χάσματος μεταξύ των φύλων – αλλάζοντας έτσι τις ενσωματωμένες δομές της κοινωνίας – έχει ως αποτέλεσμα τη μείωση της απειλής ή του κινδύνου βίας και παρενόχλησης στο χώρο εργασίας. Περιλαμβάνει:</a:t>
            </a:r>
            <a:endParaRPr sz="1800">
              <a:latin typeface="AngsanaUPC"/>
              <a:ea typeface="AngsanaUPC"/>
              <a:cs typeface="AngsanaUPC"/>
              <a:sym typeface="AngsanaUPC"/>
            </a:endParaRPr>
          </a:p>
          <a:p>
            <a:pPr indent="0" lvl="0" marL="19050" rtl="0" algn="l">
              <a:lnSpc>
                <a:spcPct val="90000"/>
              </a:lnSpc>
              <a:spcBef>
                <a:spcPts val="1000"/>
              </a:spcBef>
              <a:spcAft>
                <a:spcPts val="0"/>
              </a:spcAft>
              <a:buSzPts val="2500"/>
              <a:buNone/>
            </a:pPr>
            <a:r>
              <a:rPr lang="en-US" sz="1800"/>
              <a:t>* επιβολή ίσων αμοιβών. * καλό σύστημα γονικής άδειας, * καθολική δημόσια παιδική μέριμνα.</a:t>
            </a:r>
            <a:endParaRPr sz="1800"/>
          </a:p>
        </p:txBody>
      </p:sp>
      <p:pic>
        <p:nvPicPr>
          <p:cNvPr id="199" name="Google Shape;199;p10"/>
          <p:cNvPicPr preferRelativeResize="0"/>
          <p:nvPr/>
        </p:nvPicPr>
        <p:blipFill rotWithShape="1">
          <a:blip r:embed="rId3">
            <a:alphaModFix/>
          </a:blip>
          <a:srcRect b="0" l="0" r="0" t="0"/>
          <a:stretch/>
        </p:blipFill>
        <p:spPr>
          <a:xfrm>
            <a:off x="11244069" y="1205225"/>
            <a:ext cx="962159" cy="2057687"/>
          </a:xfrm>
          <a:prstGeom prst="rect">
            <a:avLst/>
          </a:prstGeom>
          <a:noFill/>
          <a:ln>
            <a:noFill/>
          </a:ln>
        </p:spPr>
      </p:pic>
      <p:pic>
        <p:nvPicPr>
          <p:cNvPr id="200" name="Google Shape;200;p10"/>
          <p:cNvPicPr preferRelativeResize="0"/>
          <p:nvPr/>
        </p:nvPicPr>
        <p:blipFill rotWithShape="1">
          <a:blip r:embed="rId4">
            <a:alphaModFix/>
          </a:blip>
          <a:srcRect b="0" l="0" r="0" t="0"/>
          <a:stretch/>
        </p:blipFill>
        <p:spPr>
          <a:xfrm>
            <a:off x="11172511" y="3115324"/>
            <a:ext cx="1076817" cy="2537451"/>
          </a:xfrm>
          <a:prstGeom prst="rect">
            <a:avLst/>
          </a:prstGeom>
          <a:noFill/>
          <a:ln>
            <a:noFill/>
          </a:ln>
        </p:spPr>
      </p:pic>
      <p:sp>
        <p:nvSpPr>
          <p:cNvPr id="201" name="Google Shape;201;p10"/>
          <p:cNvSpPr/>
          <p:nvPr/>
        </p:nvSpPr>
        <p:spPr>
          <a:xfrm>
            <a:off x="8023744" y="2850968"/>
            <a:ext cx="3383400" cy="11562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0070C0"/>
                </a:solidFill>
                <a:latin typeface="AngsanaUPC"/>
                <a:ea typeface="AngsanaUPC"/>
                <a:cs typeface="AngsanaUPC"/>
                <a:sym typeface="AngsanaUPC"/>
              </a:rPr>
              <a:t>Οι εργαζόμενοι που επηρεάζονται από αυτό νιώθουν ανασφάλεια</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ph type="title"/>
          </p:nvPr>
        </p:nvSpPr>
        <p:spPr>
          <a:xfrm>
            <a:off x="838200" y="365126"/>
            <a:ext cx="10954732" cy="1077176"/>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11111"/>
              <a:buNone/>
            </a:pPr>
            <a:r>
              <a:rPr b="1" lang="en-US" sz="4000">
                <a:solidFill>
                  <a:schemeClr val="lt1"/>
                </a:solidFill>
                <a:latin typeface="AngsanaUPC"/>
                <a:ea typeface="AngsanaUPC"/>
                <a:cs typeface="AngsanaUPC"/>
                <a:sym typeface="AngsanaUPC"/>
              </a:rPr>
              <a:t>Οι πιο κοινές μορφές βίας στην εργασία που αντιμετωπίζουν οι γυναίκες:</a:t>
            </a:r>
            <a:endParaRPr b="1" sz="4000">
              <a:latin typeface="AngsanaUPC"/>
              <a:ea typeface="AngsanaUPC"/>
              <a:cs typeface="AngsanaUPC"/>
              <a:sym typeface="AngsanaUPC"/>
            </a:endParaRPr>
          </a:p>
        </p:txBody>
      </p:sp>
      <p:sp>
        <p:nvSpPr>
          <p:cNvPr id="208" name="Google Shape;208;p11"/>
          <p:cNvSpPr txBox="1"/>
          <p:nvPr>
            <p:ph idx="1" type="body"/>
          </p:nvPr>
        </p:nvSpPr>
        <p:spPr>
          <a:xfrm>
            <a:off x="838200" y="1515525"/>
            <a:ext cx="10744200" cy="5197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800"/>
              <a:buFont typeface="Noto Sans Symbols"/>
              <a:buChar char="❑"/>
            </a:pPr>
            <a:r>
              <a:rPr lang="en-US" sz="2400">
                <a:latin typeface="AngsanaUPC"/>
                <a:ea typeface="AngsanaUPC"/>
                <a:cs typeface="AngsanaUPC"/>
                <a:sym typeface="AngsanaUPC"/>
              </a:rPr>
              <a:t> </a:t>
            </a:r>
            <a:r>
              <a:rPr b="1" lang="en-US" sz="2000">
                <a:solidFill>
                  <a:schemeClr val="accent5"/>
                </a:solidFill>
                <a:latin typeface="AngsanaUPC"/>
                <a:ea typeface="AngsanaUPC"/>
                <a:cs typeface="AngsanaUPC"/>
                <a:sym typeface="AngsanaUPC"/>
              </a:rPr>
              <a:t>Σεξουαλική παρενόχληση</a:t>
            </a:r>
            <a:endParaRPr b="1" sz="2000">
              <a:solidFill>
                <a:schemeClr val="accent5"/>
              </a:solidFill>
              <a:latin typeface="AngsanaUPC"/>
              <a:ea typeface="AngsanaUPC"/>
              <a:cs typeface="AngsanaUPC"/>
              <a:sym typeface="AngsanaUPC"/>
            </a:endParaRPr>
          </a:p>
          <a:p>
            <a:pPr indent="0" lvl="0" marL="0" rtl="0" algn="l">
              <a:lnSpc>
                <a:spcPct val="90000"/>
              </a:lnSpc>
              <a:spcBef>
                <a:spcPts val="0"/>
              </a:spcBef>
              <a:spcAft>
                <a:spcPts val="0"/>
              </a:spcAft>
              <a:buSzPts val="2800"/>
              <a:buNone/>
            </a:pPr>
            <a:r>
              <a:rPr lang="en-US" sz="2000" u="sng">
                <a:solidFill>
                  <a:schemeClr val="hlink"/>
                </a:solidFill>
                <a:latin typeface="AngsanaUPC"/>
                <a:ea typeface="AngsanaUPC"/>
                <a:cs typeface="AngsanaUPC"/>
                <a:sym typeface="AngsanaUPC"/>
              </a:rPr>
              <a:t>To 74-75% των γυναικών το έχουν βιώσει</a:t>
            </a:r>
            <a:r>
              <a:rPr lang="en-US" sz="2000">
                <a:latin typeface="AngsanaUPC"/>
                <a:ea typeface="AngsanaUPC"/>
                <a:cs typeface="AngsanaUPC"/>
                <a:sym typeface="AngsanaUPC"/>
              </a:rPr>
              <a:t> κάποια στιγμή στη ζωή τους (μελέτη που πραγματοποιήθηκε το 2014 από τον Οργανισμό της Ευρωπαϊκής Ένωσης για τα Θεμελιώδη Δικαιώματα, FRA)</a:t>
            </a:r>
            <a:endParaRPr/>
          </a:p>
          <a:p>
            <a:pPr indent="0" lvl="0" marL="0" rtl="0" algn="l">
              <a:lnSpc>
                <a:spcPct val="90000"/>
              </a:lnSpc>
              <a:spcBef>
                <a:spcPts val="0"/>
              </a:spcBef>
              <a:spcAft>
                <a:spcPts val="0"/>
              </a:spcAft>
              <a:buSzPts val="2800"/>
              <a:buNone/>
            </a:pPr>
            <a:r>
              <a:t/>
            </a:r>
            <a:endParaRPr b="1" sz="2000">
              <a:latin typeface="AngsanaUPC"/>
              <a:ea typeface="AngsanaUPC"/>
              <a:cs typeface="AngsanaUPC"/>
              <a:sym typeface="AngsanaUPC"/>
            </a:endParaRPr>
          </a:p>
          <a:p>
            <a:pPr indent="-285750" lvl="0" marL="285750" rtl="0" algn="l">
              <a:lnSpc>
                <a:spcPct val="90000"/>
              </a:lnSpc>
              <a:spcBef>
                <a:spcPts val="0"/>
              </a:spcBef>
              <a:spcAft>
                <a:spcPts val="0"/>
              </a:spcAft>
              <a:buSzPts val="2800"/>
              <a:buChar char="•"/>
            </a:pPr>
            <a:r>
              <a:rPr b="1" lang="en-US" sz="1800">
                <a:latin typeface="AngsanaUPC"/>
                <a:ea typeface="AngsanaUPC"/>
                <a:cs typeface="AngsanaUPC"/>
                <a:sym typeface="AngsanaUPC"/>
              </a:rPr>
              <a:t>Quid pro quo - </a:t>
            </a:r>
            <a:r>
              <a:rPr lang="en-US" sz="1800">
                <a:latin typeface="AngsanaUPC"/>
                <a:ea typeface="AngsanaUPC"/>
                <a:cs typeface="AngsanaUPC"/>
                <a:sym typeface="AngsanaUPC"/>
              </a:rPr>
              <a:t>ένας εργαζόμενος αντιμετωπίζει πίεση να συμμετάσχει σε σεξουαλική δραστηριότητα με αντάλλαγμα την προνομιακή μεταχείριση - προαγωγές, διατήρηση εργασίας ή άλλα επιδόματα εργαζομένων.</a:t>
            </a:r>
            <a:endParaRPr/>
          </a:p>
          <a:p>
            <a:pPr indent="-285750" lvl="0" marL="285750" rtl="0" algn="l">
              <a:lnSpc>
                <a:spcPct val="90000"/>
              </a:lnSpc>
              <a:spcBef>
                <a:spcPts val="0"/>
              </a:spcBef>
              <a:spcAft>
                <a:spcPts val="0"/>
              </a:spcAft>
              <a:buSzPts val="2800"/>
              <a:buChar char="•"/>
            </a:pPr>
            <a:r>
              <a:rPr b="1" lang="en-US" sz="1800">
                <a:latin typeface="AngsanaUPC"/>
                <a:ea typeface="AngsanaUPC"/>
                <a:cs typeface="AngsanaUPC"/>
                <a:sym typeface="AngsanaUPC"/>
              </a:rPr>
              <a:t>Εχθρικό εργασιακό περιβάλλον - </a:t>
            </a:r>
            <a:r>
              <a:rPr lang="en-US" sz="1800">
                <a:latin typeface="AngsanaUPC"/>
                <a:ea typeface="AngsanaUPC"/>
                <a:cs typeface="AngsanaUPC"/>
                <a:sym typeface="AngsanaUPC"/>
              </a:rPr>
              <a:t>σεξουαλικές προβολές, αστεία ή σχόλια που προκαλούν έναν εργαζόμενο να αισθάνεται εκφοβισμό ή απειλή. μεμονωμένα περιστατικά βιασμού ή σεξουαλικής επίθεσης.</a:t>
            </a:r>
            <a:endParaRPr/>
          </a:p>
          <a:p>
            <a:pPr indent="-184150" lvl="0" marL="228600" rtl="0" algn="l">
              <a:lnSpc>
                <a:spcPct val="90000"/>
              </a:lnSpc>
              <a:spcBef>
                <a:spcPts val="1000"/>
              </a:spcBef>
              <a:spcAft>
                <a:spcPts val="0"/>
              </a:spcAft>
              <a:buSzPts val="2100"/>
              <a:buFont typeface="Noto Sans Symbols"/>
              <a:buChar char="❑"/>
            </a:pPr>
            <a:r>
              <a:rPr b="1" lang="en-US" sz="2000">
                <a:solidFill>
                  <a:schemeClr val="accent1"/>
                </a:solidFill>
                <a:latin typeface="AngsanaUPC"/>
                <a:ea typeface="AngsanaUPC"/>
                <a:cs typeface="AngsanaUPC"/>
                <a:sym typeface="AngsanaUPC"/>
              </a:rPr>
              <a:t>Παρενόχληση μητρότητας – </a:t>
            </a:r>
            <a:r>
              <a:rPr lang="en-US" sz="2000">
                <a:solidFill>
                  <a:schemeClr val="dk1"/>
                </a:solidFill>
                <a:latin typeface="AngsanaUPC"/>
                <a:ea typeface="AngsanaUPC"/>
                <a:cs typeface="AngsanaUPC"/>
                <a:sym typeface="AngsanaUPC"/>
              </a:rPr>
              <a:t>συμβαίνει όταν οι γυναίκες αισθάνονται άβολα για την εγκυμοσύνη τους. </a:t>
            </a:r>
            <a:endParaRPr sz="2000">
              <a:solidFill>
                <a:schemeClr val="dk1"/>
              </a:solidFill>
              <a:latin typeface="AngsanaUPC"/>
              <a:ea typeface="AngsanaUPC"/>
              <a:cs typeface="AngsanaUPC"/>
              <a:sym typeface="AngsanaUPC"/>
            </a:endParaRPr>
          </a:p>
          <a:p>
            <a:pPr indent="-184150" lvl="0" marL="228600" rtl="0" algn="l">
              <a:lnSpc>
                <a:spcPct val="90000"/>
              </a:lnSpc>
              <a:spcBef>
                <a:spcPts val="1000"/>
              </a:spcBef>
              <a:spcAft>
                <a:spcPts val="0"/>
              </a:spcAft>
              <a:buSzPts val="2100"/>
              <a:buFont typeface="Noto Sans Symbols"/>
              <a:buChar char="❑"/>
            </a:pPr>
            <a:r>
              <a:rPr b="1" lang="en-US" sz="2000">
                <a:solidFill>
                  <a:schemeClr val="accent1"/>
                </a:solidFill>
                <a:latin typeface="AngsanaUPC"/>
                <a:ea typeface="AngsanaUPC"/>
                <a:cs typeface="AngsanaUPC"/>
                <a:sym typeface="AngsanaUPC"/>
              </a:rPr>
              <a:t>Ψυχολογική κακοποίηση</a:t>
            </a:r>
            <a:endParaRPr b="1" sz="2000">
              <a:solidFill>
                <a:schemeClr val="accent1"/>
              </a:solidFill>
              <a:latin typeface="AngsanaUPC"/>
              <a:ea typeface="AngsanaUPC"/>
              <a:cs typeface="AngsanaUPC"/>
              <a:sym typeface="AngsanaUPC"/>
            </a:endParaRPr>
          </a:p>
          <a:p>
            <a:pPr indent="-184150" lvl="0" marL="228600" rtl="0" algn="l">
              <a:lnSpc>
                <a:spcPct val="90000"/>
              </a:lnSpc>
              <a:spcBef>
                <a:spcPts val="1000"/>
              </a:spcBef>
              <a:spcAft>
                <a:spcPts val="0"/>
              </a:spcAft>
              <a:buSzPts val="2100"/>
              <a:buFont typeface="Noto Sans Symbols"/>
              <a:buChar char="❑"/>
            </a:pPr>
            <a:r>
              <a:rPr b="1" lang="en-US" sz="2000">
                <a:solidFill>
                  <a:schemeClr val="accent1"/>
                </a:solidFill>
                <a:latin typeface="AngsanaUPC"/>
                <a:ea typeface="AngsanaUPC"/>
                <a:cs typeface="AngsanaUPC"/>
                <a:sym typeface="AngsanaUPC"/>
              </a:rPr>
              <a:t>Μισθολογικό χάσμα</a:t>
            </a:r>
            <a:r>
              <a:rPr lang="en-US" sz="2000" u="sng">
                <a:solidFill>
                  <a:schemeClr val="hlink"/>
                </a:solidFill>
                <a:latin typeface="AngsanaUPC"/>
                <a:ea typeface="AngsanaUPC"/>
                <a:cs typeface="AngsanaUPC"/>
                <a:sym typeface="AngsanaUPC"/>
              </a:rPr>
              <a:t> </a:t>
            </a:r>
            <a:r>
              <a:rPr lang="en-US" sz="2000" u="sng">
                <a:solidFill>
                  <a:schemeClr val="dk1"/>
                </a:solidFill>
                <a:latin typeface="AngsanaUPC"/>
                <a:ea typeface="AngsanaUPC"/>
                <a:cs typeface="AngsanaUPC"/>
                <a:sym typeface="AngsanaUPC"/>
              </a:rPr>
              <a:t>– 23% παγκοσμίως (Διεθνής Οργάνωση Εργασίας, ΔΟΕ).</a:t>
            </a:r>
            <a:endParaRPr/>
          </a:p>
          <a:p>
            <a:pPr indent="0" lvl="0" marL="44450" rtl="0" algn="l">
              <a:lnSpc>
                <a:spcPct val="90000"/>
              </a:lnSpc>
              <a:spcBef>
                <a:spcPts val="1000"/>
              </a:spcBef>
              <a:spcAft>
                <a:spcPts val="0"/>
              </a:spcAft>
              <a:buSzPts val="2100"/>
              <a:buNone/>
            </a:pPr>
            <a:r>
              <a:rPr i="1" lang="en-US" sz="2000">
                <a:solidFill>
                  <a:schemeClr val="accent5"/>
                </a:solidFill>
                <a:latin typeface="AngsanaUPC"/>
                <a:ea typeface="AngsanaUPC"/>
                <a:cs typeface="AngsanaUPC"/>
                <a:sym typeface="AngsanaUPC"/>
              </a:rPr>
              <a:t>Violence in the workplace is a reality that millions of women constantly live with around the world. </a:t>
            </a:r>
            <a:endParaRPr i="1" sz="2000">
              <a:solidFill>
                <a:schemeClr val="accent5"/>
              </a:solidFill>
              <a:latin typeface="AngsanaUPC"/>
              <a:ea typeface="AngsanaUPC"/>
              <a:cs typeface="AngsanaUPC"/>
              <a:sym typeface="AngsanaUPC"/>
            </a:endParaRPr>
          </a:p>
          <a:p>
            <a:pPr indent="-50800" lvl="0" marL="228600" rtl="0" algn="l">
              <a:lnSpc>
                <a:spcPct val="90000"/>
              </a:lnSpc>
              <a:spcBef>
                <a:spcPts val="1000"/>
              </a:spcBef>
              <a:spcAft>
                <a:spcPts val="0"/>
              </a:spcAft>
              <a:buClr>
                <a:schemeClr val="dk1"/>
              </a:buClr>
              <a:buSzPts val="2800"/>
              <a:buNone/>
            </a:pPr>
            <a:r>
              <a:rPr lang="en-US" sz="5400">
                <a:solidFill>
                  <a:srgbClr val="FF0000"/>
                </a:solidFill>
                <a:latin typeface="AngsanaUPC"/>
                <a:ea typeface="AngsanaUPC"/>
                <a:cs typeface="AngsanaUPC"/>
                <a:sym typeface="AngsanaUPC"/>
              </a:rPr>
              <a:t>Waching  VIDEO, minutes 2.53 - till the end</a:t>
            </a:r>
            <a:endParaRPr sz="5400">
              <a:solidFill>
                <a:srgbClr val="FF0000"/>
              </a:solidFill>
              <a:latin typeface="AngsanaUPC"/>
              <a:ea typeface="AngsanaUPC"/>
              <a:cs typeface="AngsanaUPC"/>
              <a:sym typeface="AngsanaUPC"/>
            </a:endParaRPr>
          </a:p>
        </p:txBody>
      </p:sp>
      <p:pic>
        <p:nvPicPr>
          <p:cNvPr id="209" name="Google Shape;209;p11"/>
          <p:cNvPicPr preferRelativeResize="0"/>
          <p:nvPr/>
        </p:nvPicPr>
        <p:blipFill rotWithShape="1">
          <a:blip r:embed="rId3">
            <a:alphaModFix/>
          </a:blip>
          <a:srcRect b="0" l="0" r="0" t="0"/>
          <a:stretch/>
        </p:blipFill>
        <p:spPr>
          <a:xfrm>
            <a:off x="11229841" y="4313634"/>
            <a:ext cx="962159" cy="20576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296441" y="103955"/>
            <a:ext cx="10515600" cy="1325563"/>
          </a:xfrm>
          <a:prstGeom prst="rect">
            <a:avLst/>
          </a:prstGeom>
          <a:solidFill>
            <a:srgbClr val="8DA9DB"/>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None/>
            </a:pPr>
            <a:r>
              <a:rPr b="1" lang="en-US" sz="4000">
                <a:solidFill>
                  <a:schemeClr val="lt1"/>
                </a:solidFill>
                <a:latin typeface="AngsanaUPC"/>
                <a:ea typeface="AngsanaUPC"/>
                <a:cs typeface="AngsanaUPC"/>
                <a:sym typeface="AngsanaUPC"/>
              </a:rPr>
              <a:t>Μορφές Σεξουαλικής Παρενόχλησης</a:t>
            </a:r>
            <a:endParaRPr/>
          </a:p>
        </p:txBody>
      </p:sp>
      <p:pic>
        <p:nvPicPr>
          <p:cNvPr descr="Uploaded image" id="216" name="Google Shape;216;p12"/>
          <p:cNvPicPr preferRelativeResize="0"/>
          <p:nvPr>
            <p:ph idx="1" type="body"/>
          </p:nvPr>
        </p:nvPicPr>
        <p:blipFill rotWithShape="1">
          <a:blip r:embed="rId3">
            <a:alphaModFix/>
          </a:blip>
          <a:srcRect b="0" l="0" r="0" t="0"/>
          <a:stretch/>
        </p:blipFill>
        <p:spPr>
          <a:xfrm>
            <a:off x="6099760" y="2811304"/>
            <a:ext cx="6092240" cy="4063524"/>
          </a:xfrm>
          <a:prstGeom prst="rect">
            <a:avLst/>
          </a:prstGeom>
          <a:noFill/>
          <a:ln>
            <a:noFill/>
          </a:ln>
        </p:spPr>
      </p:pic>
      <p:sp>
        <p:nvSpPr>
          <p:cNvPr id="217" name="Google Shape;217;p12"/>
          <p:cNvSpPr/>
          <p:nvPr/>
        </p:nvSpPr>
        <p:spPr>
          <a:xfrm>
            <a:off x="609599" y="1614713"/>
            <a:ext cx="5224041" cy="5262939"/>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Ανεπιθύμητες σεξουαλικές προόδους</a:t>
            </a:r>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rgbClr val="1F1F1F"/>
              </a:solidFill>
              <a:latin typeface="AngsanaUPC"/>
              <a:ea typeface="AngsanaUPC"/>
              <a:cs typeface="AngsanaUPC"/>
              <a:sym typeface="AngsanaUPC"/>
            </a:endParaRPr>
          </a:p>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Αιτήματα για σεξουαλικές χάρες</a:t>
            </a:r>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rgbClr val="1F1F1F"/>
              </a:solidFill>
              <a:latin typeface="AngsanaUPC"/>
              <a:ea typeface="AngsanaUPC"/>
              <a:cs typeface="AngsanaUPC"/>
              <a:sym typeface="AngsanaUPC"/>
            </a:endParaRPr>
          </a:p>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Λεκτική ή σωματική παρενόχληση σεξουαλικής φύσης</a:t>
            </a:r>
            <a:endParaRPr/>
          </a:p>
          <a:p>
            <a:pPr indent="-279400" lvl="0" marL="457200" marR="0" rtl="0" algn="l">
              <a:lnSpc>
                <a:spcPct val="100000"/>
              </a:lnSpc>
              <a:spcBef>
                <a:spcPts val="0"/>
              </a:spcBef>
              <a:spcAft>
                <a:spcPts val="0"/>
              </a:spcAft>
              <a:buClr>
                <a:srgbClr val="000000"/>
              </a:buClr>
              <a:buSzPts val="2800"/>
              <a:buFont typeface="Noto Sans Symbols"/>
              <a:buNone/>
            </a:pPr>
            <a:r>
              <a:t/>
            </a:r>
            <a:endParaRPr b="0" i="0" sz="2800" u="none" cap="none" strike="noStrike">
              <a:solidFill>
                <a:srgbClr val="1F1F1F"/>
              </a:solidFill>
              <a:latin typeface="AngsanaUPC"/>
              <a:ea typeface="AngsanaUPC"/>
              <a:cs typeface="AngsanaUPC"/>
              <a:sym typeface="AngsanaUPC"/>
            </a:endParaRPr>
          </a:p>
          <a:p>
            <a:pPr indent="-457200" lvl="0" marL="45720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1F1F1F"/>
                </a:solidFill>
                <a:latin typeface="AngsanaUPC"/>
                <a:ea typeface="AngsanaUPC"/>
                <a:cs typeface="AngsanaUPC"/>
                <a:sym typeface="AngsanaUPC"/>
              </a:rPr>
              <a:t>Προσβλητικά σχόλια για το φύλο ενός ατόμου</a:t>
            </a:r>
            <a:endParaRPr b="0" i="0" sz="2800" u="none" cap="none" strike="noStrike">
              <a:solidFill>
                <a:srgbClr val="1F1F1F"/>
              </a:solidFill>
              <a:latin typeface="AngsanaUPC"/>
              <a:ea typeface="AngsanaUPC"/>
              <a:cs typeface="AngsanaUPC"/>
              <a:sym typeface="AngsanaUP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24" name="Google Shape;224;p13"/>
          <p:cNvPicPr preferRelativeResize="0"/>
          <p:nvPr>
            <p:ph idx="1" type="body"/>
          </p:nvPr>
        </p:nvPicPr>
        <p:blipFill rotWithShape="1">
          <a:blip r:embed="rId3">
            <a:alphaModFix/>
          </a:blip>
          <a:srcRect b="0" l="0" r="0" t="0"/>
          <a:stretch/>
        </p:blipFill>
        <p:spPr>
          <a:xfrm>
            <a:off x="129202" y="518449"/>
            <a:ext cx="11933596" cy="5359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4"/>
          <p:cNvSpPr txBox="1"/>
          <p:nvPr>
            <p:ph type="title"/>
          </p:nvPr>
        </p:nvSpPr>
        <p:spPr>
          <a:xfrm>
            <a:off x="596900" y="365125"/>
            <a:ext cx="11087100" cy="981075"/>
          </a:xfrm>
          <a:prstGeom prst="rect">
            <a:avLst/>
          </a:prstGeom>
          <a:solidFill>
            <a:srgbClr val="8DA9DB"/>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None/>
            </a:pPr>
            <a:r>
              <a:rPr b="1" lang="en-US" sz="4000">
                <a:solidFill>
                  <a:schemeClr val="lt1"/>
                </a:solidFill>
                <a:latin typeface="AngsanaUPC"/>
                <a:ea typeface="AngsanaUPC"/>
                <a:cs typeface="AngsanaUPC"/>
                <a:sym typeface="AngsanaUPC"/>
              </a:rPr>
              <a:t>5 Μέτρα για την καταπολέμηση της σεξουαλικής παρενόχλησης στην εταιρεία</a:t>
            </a:r>
            <a:endParaRPr sz="4000">
              <a:latin typeface="AngsanaUPC"/>
              <a:ea typeface="AngsanaUPC"/>
              <a:cs typeface="AngsanaUPC"/>
              <a:sym typeface="AngsanaUPC"/>
            </a:endParaRPr>
          </a:p>
        </p:txBody>
      </p:sp>
      <p:sp>
        <p:nvSpPr>
          <p:cNvPr id="231" name="Google Shape;231;p14"/>
          <p:cNvSpPr txBox="1"/>
          <p:nvPr>
            <p:ph idx="1" type="body"/>
          </p:nvPr>
        </p:nvSpPr>
        <p:spPr>
          <a:xfrm>
            <a:off x="603300" y="1653875"/>
            <a:ext cx="10985400" cy="4831200"/>
          </a:xfrm>
          <a:prstGeom prst="rect">
            <a:avLst/>
          </a:prstGeom>
          <a:noFill/>
          <a:ln>
            <a:noFill/>
          </a:ln>
        </p:spPr>
        <p:txBody>
          <a:bodyPr anchorCtr="0" anchor="t" bIns="45700" lIns="91425" spcFirstLastPara="1" rIns="91425" wrap="square" tIns="45700">
            <a:normAutofit fontScale="55000" lnSpcReduction="20000"/>
          </a:bodyPr>
          <a:lstStyle/>
          <a:p>
            <a:pPr indent="-514350" lvl="0" marL="514350" rtl="0" algn="l">
              <a:lnSpc>
                <a:spcPct val="150000"/>
              </a:lnSpc>
              <a:spcBef>
                <a:spcPts val="0"/>
              </a:spcBef>
              <a:spcAft>
                <a:spcPts val="0"/>
              </a:spcAft>
              <a:buSzPct val="103703"/>
              <a:buAutoNum type="arabicPeriod"/>
            </a:pPr>
            <a:r>
              <a:rPr b="1" lang="en-US" sz="2700">
                <a:latin typeface="AngsanaUPC"/>
                <a:ea typeface="AngsanaUPC"/>
                <a:cs typeface="AngsanaUPC"/>
                <a:sym typeface="AngsanaUPC"/>
              </a:rPr>
              <a:t>Συμμετοχή της Διοίκησης</a:t>
            </a:r>
            <a:endParaRPr b="1" sz="2700">
              <a:latin typeface="AngsanaUPC"/>
              <a:ea typeface="AngsanaUPC"/>
              <a:cs typeface="AngsanaUPC"/>
              <a:sym typeface="AngsanaUPC"/>
            </a:endParaRPr>
          </a:p>
          <a:p>
            <a:pPr indent="-342900" lvl="1" marL="800100" rtl="0" algn="l">
              <a:lnSpc>
                <a:spcPct val="150000"/>
              </a:lnSpc>
              <a:spcBef>
                <a:spcPts val="0"/>
              </a:spcBef>
              <a:spcAft>
                <a:spcPts val="0"/>
              </a:spcAft>
              <a:buSzPct val="103703"/>
              <a:buChar char="•"/>
            </a:pPr>
            <a:r>
              <a:rPr lang="en-US" sz="2300">
                <a:latin typeface="AngsanaUPC"/>
                <a:ea typeface="AngsanaUPC"/>
                <a:cs typeface="AngsanaUPC"/>
                <a:sym typeface="AngsanaUPC"/>
              </a:rPr>
              <a:t>Ο Διευθύνων Σύμβουλος και το Διοικητικό Συμβούλιο να δείχνουν ότι η εταιρεία έχει μια προσέγγιση μηδενικής ανοχής στην παρενόχληση</a:t>
            </a:r>
            <a:endParaRPr/>
          </a:p>
          <a:p>
            <a:pPr indent="-342900" lvl="1" marL="800100" rtl="0" algn="l">
              <a:lnSpc>
                <a:spcPct val="150000"/>
              </a:lnSpc>
              <a:spcBef>
                <a:spcPts val="0"/>
              </a:spcBef>
              <a:spcAft>
                <a:spcPts val="0"/>
              </a:spcAft>
              <a:buSzPct val="103703"/>
              <a:buChar char="•"/>
            </a:pPr>
            <a:r>
              <a:rPr lang="en-US" sz="2300">
                <a:latin typeface="AngsanaUPC"/>
                <a:ea typeface="AngsanaUPC"/>
                <a:cs typeface="AngsanaUPC"/>
                <a:sym typeface="AngsanaUPC"/>
              </a:rPr>
              <a:t>Η τιμωρία για παρενόχληση ισχύει εξίσου σε ολόκληρο τον οργανισμό, ανεξάρτητα από την ιδιότητα του υπαλλήλου.</a:t>
            </a:r>
            <a:endParaRPr sz="2700">
              <a:latin typeface="AngsanaUPC"/>
              <a:ea typeface="AngsanaUPC"/>
              <a:cs typeface="AngsanaUPC"/>
              <a:sym typeface="AngsanaUPC"/>
            </a:endParaRPr>
          </a:p>
          <a:p>
            <a:pPr indent="-245110" lvl="1" marL="800100" rtl="0" algn="l">
              <a:lnSpc>
                <a:spcPct val="150000"/>
              </a:lnSpc>
              <a:spcBef>
                <a:spcPts val="0"/>
              </a:spcBef>
              <a:spcAft>
                <a:spcPts val="0"/>
              </a:spcAft>
              <a:buSzPct val="103703"/>
              <a:buNone/>
            </a:pPr>
            <a:r>
              <a:t/>
            </a:r>
            <a:endParaRPr sz="2700">
              <a:latin typeface="AngsanaUPC"/>
              <a:ea typeface="AngsanaUPC"/>
              <a:cs typeface="AngsanaUPC"/>
              <a:sym typeface="AngsanaUPC"/>
            </a:endParaRPr>
          </a:p>
          <a:p>
            <a:pPr indent="0" lvl="1" marL="457200" rtl="0" algn="l">
              <a:lnSpc>
                <a:spcPct val="150000"/>
              </a:lnSpc>
              <a:spcBef>
                <a:spcPts val="0"/>
              </a:spcBef>
              <a:spcAft>
                <a:spcPts val="0"/>
              </a:spcAft>
              <a:buSzPct val="103703"/>
              <a:buNone/>
            </a:pPr>
            <a:r>
              <a:t/>
            </a:r>
            <a:endParaRPr sz="2300"/>
          </a:p>
          <a:p>
            <a:pPr indent="-514350" lvl="0" marL="514350" rtl="0" algn="l">
              <a:lnSpc>
                <a:spcPct val="150000"/>
              </a:lnSpc>
              <a:spcBef>
                <a:spcPts val="1000"/>
              </a:spcBef>
              <a:spcAft>
                <a:spcPts val="0"/>
              </a:spcAft>
              <a:buSzPct val="103703"/>
              <a:buAutoNum type="arabicPeriod"/>
            </a:pPr>
            <a:r>
              <a:rPr b="1" lang="en-US" sz="2700">
                <a:latin typeface="AngsanaUPC"/>
                <a:ea typeface="AngsanaUPC"/>
                <a:cs typeface="AngsanaUPC"/>
                <a:sym typeface="AngsanaUPC"/>
              </a:rPr>
              <a:t>Βεβαιωθείτε ότι οι εργαζόμενοι γνωρίζουν και έχουν πρόσβαση σε εμπιστευτικά κανάλια αναφοράς μέσω των οποίων μπορούν να αναφέρουν περιπτώσεις σεξουαλικής παρενόχλησης.</a:t>
            </a:r>
            <a:endParaRPr/>
          </a:p>
          <a:p>
            <a:pPr indent="-514350" lvl="0" marL="514350" rtl="0" algn="l">
              <a:lnSpc>
                <a:spcPct val="150000"/>
              </a:lnSpc>
              <a:spcBef>
                <a:spcPts val="1000"/>
              </a:spcBef>
              <a:spcAft>
                <a:spcPts val="0"/>
              </a:spcAft>
              <a:buSzPct val="103703"/>
              <a:buAutoNum type="arabicPeriod"/>
            </a:pPr>
            <a:r>
              <a:rPr b="1" lang="en-US" sz="2700">
                <a:latin typeface="AngsanaUPC"/>
                <a:ea typeface="AngsanaUPC"/>
                <a:cs typeface="AngsanaUPC"/>
                <a:sym typeface="AngsanaUPC"/>
              </a:rPr>
              <a:t> Να έχετε μια πολιτική κατά της παρενόχλησης και να βεβαιωθείτε ότι όλοι οι εργαζόμενοι 	εγγράφονται σε αυτήν</a:t>
            </a:r>
            <a:endParaRPr/>
          </a:p>
          <a:p>
            <a:pPr indent="-514350" lvl="0" marL="514350" rtl="0" algn="l">
              <a:lnSpc>
                <a:spcPct val="150000"/>
              </a:lnSpc>
              <a:spcBef>
                <a:spcPts val="1000"/>
              </a:spcBef>
              <a:spcAft>
                <a:spcPts val="0"/>
              </a:spcAft>
              <a:buSzPct val="103703"/>
              <a:buAutoNum type="arabicPeriod"/>
            </a:pPr>
            <a:r>
              <a:rPr b="1" lang="en-US" sz="2700">
                <a:latin typeface="AngsanaUPC"/>
                <a:ea typeface="AngsanaUPC"/>
                <a:cs typeface="AngsanaUPC"/>
                <a:sym typeface="AngsanaUPC"/>
              </a:rPr>
              <a:t> Να γίνει υποχρεωτική η εκπαίδευση για την πρόληψη της σεξουαλικής παρενόχλησης για 	όλους τους εργαζόμενους</a:t>
            </a:r>
            <a:endParaRPr/>
          </a:p>
          <a:p>
            <a:pPr indent="-514350" lvl="0" marL="514350" rtl="0" algn="l">
              <a:lnSpc>
                <a:spcPct val="150000"/>
              </a:lnSpc>
              <a:spcBef>
                <a:spcPts val="1000"/>
              </a:spcBef>
              <a:spcAft>
                <a:spcPts val="0"/>
              </a:spcAft>
              <a:buSzPct val="103703"/>
              <a:buAutoNum type="arabicPeriod"/>
            </a:pPr>
            <a:r>
              <a:rPr b="1" lang="en-US" sz="2700">
                <a:latin typeface="AngsanaUPC"/>
                <a:ea typeface="AngsanaUPC"/>
                <a:cs typeface="AngsanaUPC"/>
                <a:sym typeface="AngsanaUPC"/>
              </a:rPr>
              <a:t> Μην περιμένετε τις αναφορές των εργαζομένων για να μάθετε την έκταση του προβλήματος στην εταιρεία σας</a:t>
            </a:r>
            <a:endParaRPr sz="2800"/>
          </a:p>
        </p:txBody>
      </p:sp>
      <p:pic>
        <p:nvPicPr>
          <p:cNvPr id="232" name="Google Shape;232;p14"/>
          <p:cNvPicPr preferRelativeResize="0"/>
          <p:nvPr/>
        </p:nvPicPr>
        <p:blipFill rotWithShape="1">
          <a:blip r:embed="rId3">
            <a:alphaModFix/>
          </a:blip>
          <a:srcRect b="0" l="0" r="0" t="0"/>
          <a:stretch/>
        </p:blipFill>
        <p:spPr>
          <a:xfrm>
            <a:off x="11229841" y="1508607"/>
            <a:ext cx="962159" cy="2057687"/>
          </a:xfrm>
          <a:prstGeom prst="rect">
            <a:avLst/>
          </a:prstGeom>
          <a:noFill/>
          <a:ln>
            <a:noFill/>
          </a:ln>
        </p:spPr>
      </p:pic>
      <p:pic>
        <p:nvPicPr>
          <p:cNvPr id="233" name="Google Shape;233;p14"/>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5"/>
          <p:cNvSpPr txBox="1"/>
          <p:nvPr>
            <p:ph type="title"/>
          </p:nvPr>
        </p:nvSpPr>
        <p:spPr>
          <a:xfrm>
            <a:off x="632951" y="0"/>
            <a:ext cx="5463049" cy="1482689"/>
          </a:xfrm>
          <a:prstGeom prst="rect">
            <a:avLst/>
          </a:prstGeom>
          <a:solidFill>
            <a:srgbClr val="8FAADC"/>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b="1" lang="en-US" sz="2000">
                <a:latin typeface="AngsanaUPC"/>
                <a:ea typeface="AngsanaUPC"/>
                <a:cs typeface="AngsanaUPC"/>
                <a:sym typeface="AngsanaUPC"/>
              </a:rPr>
              <a:t>Μισθολογικό χάσμα μεταξύ των φύλων: Η κατάσταση της διαφοράς αμοιβών μεταξύ των φύλων στην ΕΕ</a:t>
            </a:r>
            <a:endParaRPr sz="2000">
              <a:latin typeface="AngsanaUPC"/>
              <a:ea typeface="AngsanaUPC"/>
              <a:cs typeface="AngsanaUPC"/>
              <a:sym typeface="AngsanaUPC"/>
            </a:endParaRPr>
          </a:p>
        </p:txBody>
      </p:sp>
      <p:sp>
        <p:nvSpPr>
          <p:cNvPr id="240" name="Google Shape;240;p15"/>
          <p:cNvSpPr txBox="1"/>
          <p:nvPr>
            <p:ph idx="1" type="body"/>
          </p:nvPr>
        </p:nvSpPr>
        <p:spPr>
          <a:xfrm>
            <a:off x="632950" y="1777999"/>
            <a:ext cx="5640849" cy="6102809"/>
          </a:xfrm>
          <a:prstGeom prst="rect">
            <a:avLst/>
          </a:prstGeom>
          <a:noFill/>
          <a:ln>
            <a:noFill/>
          </a:ln>
        </p:spPr>
        <p:txBody>
          <a:bodyPr anchorCtr="0" anchor="t" bIns="45700" lIns="91425" spcFirstLastPara="1" rIns="91425" wrap="square" tIns="45700">
            <a:noAutofit/>
          </a:bodyPr>
          <a:lstStyle/>
          <a:p>
            <a:pPr indent="-196850" lvl="0" marL="228600" rtl="0" algn="l">
              <a:lnSpc>
                <a:spcPct val="90000"/>
              </a:lnSpc>
              <a:spcBef>
                <a:spcPts val="0"/>
              </a:spcBef>
              <a:spcAft>
                <a:spcPts val="0"/>
              </a:spcAft>
              <a:buClr>
                <a:srgbClr val="0070C0"/>
              </a:buClr>
              <a:buSzPts val="2300"/>
              <a:buChar char="•"/>
            </a:pPr>
            <a:r>
              <a:rPr b="0" lang="en-US" sz="1800">
                <a:solidFill>
                  <a:schemeClr val="accent5"/>
                </a:solidFill>
                <a:latin typeface="AngsanaUPC"/>
                <a:ea typeface="AngsanaUPC"/>
                <a:cs typeface="AngsanaUPC"/>
                <a:sym typeface="AngsanaUPC"/>
              </a:rPr>
              <a:t>Το μισθολογικό χάσμα μεταξύ των φύλων είναι η διαφορά στις μέσες ακαθάριστες ωριαίες αποδοχές μεταξύ γυναικών και ανδρών.</a:t>
            </a:r>
            <a:endParaRPr sz="1600">
              <a:solidFill>
                <a:schemeClr val="accent5"/>
              </a:solidFill>
            </a:endParaRPr>
          </a:p>
          <a:p>
            <a:pPr indent="-196850" lvl="0" marL="228600" rtl="0" algn="l">
              <a:lnSpc>
                <a:spcPct val="90000"/>
              </a:lnSpc>
              <a:spcBef>
                <a:spcPts val="1000"/>
              </a:spcBef>
              <a:spcAft>
                <a:spcPts val="0"/>
              </a:spcAft>
              <a:buSzPts val="2300"/>
              <a:buChar char="•"/>
            </a:pPr>
            <a:r>
              <a:rPr b="0" lang="en-US" sz="1800">
                <a:latin typeface="AngsanaUPC"/>
                <a:ea typeface="AngsanaUPC"/>
                <a:cs typeface="AngsanaUPC"/>
                <a:sym typeface="AngsanaUPC"/>
              </a:rPr>
              <a:t>Το μισθολογικό χάσμα μεταξύ των φύλων ανέρχεται </a:t>
            </a:r>
            <a:r>
              <a:rPr b="0" lang="en-US" sz="1800">
                <a:solidFill>
                  <a:schemeClr val="accent5"/>
                </a:solidFill>
                <a:latin typeface="AngsanaUPC"/>
                <a:ea typeface="AngsanaUPC"/>
                <a:cs typeface="AngsanaUPC"/>
                <a:sym typeface="AngsanaUPC"/>
              </a:rPr>
              <a:t>στο 13,0 % για την ΕΕ27 το 2020</a:t>
            </a:r>
            <a:r>
              <a:rPr b="0" lang="en-US" sz="1800">
                <a:latin typeface="AngsanaUPC"/>
                <a:ea typeface="AngsanaUPC"/>
                <a:cs typeface="AngsanaUPC"/>
                <a:sym typeface="AngsanaUPC"/>
              </a:rPr>
              <a:t> και μειώθηκε μόνο κατά 2,8 ποσοστιαίες μονάδες από το 2010</a:t>
            </a:r>
            <a:endParaRPr b="0" sz="1800">
              <a:latin typeface="AngsanaUPC"/>
              <a:ea typeface="AngsanaUPC"/>
              <a:cs typeface="AngsanaUPC"/>
              <a:sym typeface="AngsanaUPC"/>
            </a:endParaRPr>
          </a:p>
          <a:p>
            <a:pPr indent="-196850" lvl="0" marL="228600" rtl="0" algn="l">
              <a:lnSpc>
                <a:spcPct val="90000"/>
              </a:lnSpc>
              <a:spcBef>
                <a:spcPts val="1000"/>
              </a:spcBef>
              <a:spcAft>
                <a:spcPts val="0"/>
              </a:spcAft>
              <a:buSzPts val="2300"/>
              <a:buChar char="•"/>
            </a:pPr>
            <a:r>
              <a:rPr b="0" lang="en-US" sz="1800">
                <a:latin typeface="AngsanaUPC"/>
                <a:ea typeface="AngsanaUPC"/>
                <a:cs typeface="AngsanaUPC"/>
                <a:sym typeface="AngsanaUPC"/>
              </a:rPr>
              <a:t>Οι γυναίκες στην ΕΕ κέρδιζαν κατά μέσο όρο 14,1% λιγότερα ανά ώρα από τους άνδρες το 2019 (στοιχεία ΕΕ27). Ωστόσο, υπάρχουν τεράστιες διαφορές μεταξύ των χωρών της ΕΕ.</a:t>
            </a:r>
            <a:endParaRPr b="0" sz="1800">
              <a:latin typeface="AngsanaUPC"/>
              <a:ea typeface="AngsanaUPC"/>
              <a:cs typeface="AngsanaUPC"/>
              <a:sym typeface="AngsanaUPC"/>
            </a:endParaRPr>
          </a:p>
          <a:p>
            <a:pPr indent="-196850" lvl="0" marL="228600" rtl="0" algn="l">
              <a:lnSpc>
                <a:spcPct val="90000"/>
              </a:lnSpc>
              <a:spcBef>
                <a:spcPts val="1000"/>
              </a:spcBef>
              <a:spcAft>
                <a:spcPts val="0"/>
              </a:spcAft>
              <a:buSzPts val="2300"/>
              <a:buChar char="•"/>
            </a:pPr>
            <a:r>
              <a:rPr b="0" lang="en-US" sz="1800">
                <a:latin typeface="AngsanaUPC"/>
                <a:ea typeface="AngsanaUPC"/>
                <a:cs typeface="AngsanaUPC"/>
                <a:sym typeface="AngsanaUPC"/>
              </a:rPr>
              <a:t>Για τις γυναίκες με παιδιά, τις έγχρωμες γυναίκες, τις γυναίκες πρόσφυγες και μετανάστες και τις γυναίκες με αναπηρίες, το ποσοστό αυτό είναι ακόμη χαμηλότερο.</a:t>
            </a:r>
            <a:endParaRPr sz="1600"/>
          </a:p>
        </p:txBody>
      </p:sp>
      <p:pic>
        <p:nvPicPr>
          <p:cNvPr descr="Gender pay gap: How much less do women earn than men?" id="241" name="Google Shape;241;p15"/>
          <p:cNvPicPr preferRelativeResize="0"/>
          <p:nvPr>
            <p:ph idx="2" type="body"/>
          </p:nvPr>
        </p:nvPicPr>
        <p:blipFill rotWithShape="1">
          <a:blip r:embed="rId3">
            <a:alphaModFix/>
          </a:blip>
          <a:srcRect b="0" l="0" r="0" t="0"/>
          <a:stretch/>
        </p:blipFill>
        <p:spPr>
          <a:xfrm>
            <a:off x="6391034" y="43543"/>
            <a:ext cx="5168015" cy="6747485"/>
          </a:xfrm>
          <a:prstGeom prst="rect">
            <a:avLst/>
          </a:prstGeom>
          <a:noFill/>
          <a:ln>
            <a:noFill/>
          </a:ln>
        </p:spPr>
      </p:pic>
      <p:sp>
        <p:nvSpPr>
          <p:cNvPr id="242" name="Google Shape;242;p15"/>
          <p:cNvSpPr/>
          <p:nvPr/>
        </p:nvSpPr>
        <p:spPr>
          <a:xfrm>
            <a:off x="-1" y="6488666"/>
            <a:ext cx="2139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ngsanaUPC"/>
                <a:ea typeface="AngsanaUPC"/>
                <a:cs typeface="AngsanaUPC"/>
                <a:sym typeface="AngsanaUPC"/>
              </a:rPr>
              <a:t>https://ec.europa.eu</a:t>
            </a:r>
            <a:endParaRPr b="0" i="0" sz="1500" u="none" cap="none" strike="noStrike">
              <a:solidFill>
                <a:schemeClr val="dk1"/>
              </a:solidFill>
              <a:latin typeface="AngsanaUPC"/>
              <a:ea typeface="AngsanaUPC"/>
              <a:cs typeface="AngsanaUPC"/>
              <a:sym typeface="AngsanaUP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6"/>
          <p:cNvSpPr txBox="1"/>
          <p:nvPr>
            <p:ph type="title"/>
          </p:nvPr>
        </p:nvSpPr>
        <p:spPr>
          <a:xfrm>
            <a:off x="1117597" y="15644"/>
            <a:ext cx="10515600" cy="1012262"/>
          </a:xfrm>
          <a:prstGeom prst="rect">
            <a:avLst/>
          </a:prstGeom>
          <a:noFill/>
          <a:ln>
            <a:noFill/>
          </a:ln>
        </p:spPr>
        <p:txBody>
          <a:bodyPr anchorCtr="1" anchor="ctr" bIns="45700" lIns="91425" spcFirstLastPara="1" rIns="91425" wrap="square" tIns="45700">
            <a:normAutofit fontScale="90000"/>
          </a:bodyPr>
          <a:lstStyle/>
          <a:p>
            <a:pPr indent="0" lvl="0" marL="0" rtl="0" algn="ctr">
              <a:lnSpc>
                <a:spcPct val="90000"/>
              </a:lnSpc>
              <a:spcBef>
                <a:spcPts val="0"/>
              </a:spcBef>
              <a:spcAft>
                <a:spcPts val="0"/>
              </a:spcAft>
              <a:buSzPct val="111111"/>
              <a:buNone/>
            </a:pPr>
            <a:r>
              <a:rPr lang="en-US" sz="4000">
                <a:latin typeface="AngsanaUPC"/>
                <a:ea typeface="AngsanaUPC"/>
                <a:cs typeface="AngsanaUPC"/>
                <a:sym typeface="AngsanaUPC"/>
              </a:rPr>
              <a:t>Παράγοντες που συμβάλλουν στην ανισότητα των αμοιβών</a:t>
            </a:r>
            <a:endParaRPr/>
          </a:p>
        </p:txBody>
      </p:sp>
      <p:sp>
        <p:nvSpPr>
          <p:cNvPr id="249" name="Google Shape;249;p16"/>
          <p:cNvSpPr txBox="1"/>
          <p:nvPr>
            <p:ph idx="1" type="body"/>
          </p:nvPr>
        </p:nvSpPr>
        <p:spPr>
          <a:xfrm>
            <a:off x="558800" y="1225474"/>
            <a:ext cx="2917500" cy="4946700"/>
          </a:xfrm>
          <a:prstGeom prst="rect">
            <a:avLst/>
          </a:prstGeom>
          <a:solidFill>
            <a:srgbClr val="8FAADC"/>
          </a:solid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FFFFFF"/>
              </a:buClr>
              <a:buSzPts val="3200"/>
              <a:buChar char="•"/>
            </a:pPr>
            <a:r>
              <a:rPr b="1" lang="en-US" sz="2400">
                <a:solidFill>
                  <a:srgbClr val="FFFFFF"/>
                </a:solidFill>
                <a:latin typeface="AngsanaUPC"/>
                <a:ea typeface="AngsanaUPC"/>
                <a:cs typeface="AngsanaUPC"/>
                <a:sym typeface="AngsanaUPC"/>
              </a:rPr>
              <a:t>Πώς αποτιμάται η εργασία</a:t>
            </a:r>
            <a:endParaRPr/>
          </a:p>
          <a:p>
            <a:pPr indent="-25400" lvl="0" marL="228600" rtl="0" algn="ctr">
              <a:lnSpc>
                <a:spcPct val="90000"/>
              </a:lnSpc>
              <a:spcBef>
                <a:spcPts val="0"/>
              </a:spcBef>
              <a:spcAft>
                <a:spcPts val="0"/>
              </a:spcAft>
              <a:buClr>
                <a:srgbClr val="FFFFFF"/>
              </a:buClr>
              <a:buSzPts val="3200"/>
              <a:buNone/>
            </a:pPr>
            <a:r>
              <a:t/>
            </a:r>
            <a:endParaRPr b="1" sz="2400">
              <a:solidFill>
                <a:srgbClr val="FFFFFF"/>
              </a:solidFill>
              <a:latin typeface="AngsanaUPC"/>
              <a:ea typeface="AngsanaUPC"/>
              <a:cs typeface="AngsanaUPC"/>
              <a:sym typeface="AngsanaUPC"/>
            </a:endParaRPr>
          </a:p>
          <a:p>
            <a:pPr indent="-228600" lvl="0" marL="228600" rtl="0" algn="ctr">
              <a:lnSpc>
                <a:spcPct val="90000"/>
              </a:lnSpc>
              <a:spcBef>
                <a:spcPts val="0"/>
              </a:spcBef>
              <a:spcAft>
                <a:spcPts val="0"/>
              </a:spcAft>
              <a:buClr>
                <a:srgbClr val="FFFFFF"/>
              </a:buClr>
              <a:buSzPts val="3200"/>
              <a:buChar char="•"/>
            </a:pPr>
            <a:r>
              <a:rPr b="1" lang="en-US" sz="2400">
                <a:solidFill>
                  <a:srgbClr val="FFFFFF"/>
                </a:solidFill>
                <a:latin typeface="AngsanaUPC"/>
                <a:ea typeface="AngsanaUPC"/>
                <a:cs typeface="AngsanaUPC"/>
                <a:sym typeface="AngsanaUPC"/>
              </a:rPr>
              <a:t>Διαχωρισμός</a:t>
            </a:r>
            <a:endParaRPr/>
          </a:p>
          <a:p>
            <a:pPr indent="-25400" lvl="0" marL="228600" rtl="0" algn="ctr">
              <a:lnSpc>
                <a:spcPct val="90000"/>
              </a:lnSpc>
              <a:spcBef>
                <a:spcPts val="0"/>
              </a:spcBef>
              <a:spcAft>
                <a:spcPts val="0"/>
              </a:spcAft>
              <a:buClr>
                <a:srgbClr val="FFFFFF"/>
              </a:buClr>
              <a:buSzPts val="3200"/>
              <a:buNone/>
            </a:pPr>
            <a:r>
              <a:t/>
            </a:r>
            <a:endParaRPr b="1" sz="2400">
              <a:solidFill>
                <a:srgbClr val="FFFFFF"/>
              </a:solidFill>
              <a:latin typeface="AngsanaUPC"/>
              <a:ea typeface="AngsanaUPC"/>
              <a:cs typeface="AngsanaUPC"/>
              <a:sym typeface="AngsanaUPC"/>
            </a:endParaRPr>
          </a:p>
          <a:p>
            <a:pPr indent="-228600" lvl="0" marL="228600" rtl="0" algn="ctr">
              <a:lnSpc>
                <a:spcPct val="90000"/>
              </a:lnSpc>
              <a:spcBef>
                <a:spcPts val="0"/>
              </a:spcBef>
              <a:spcAft>
                <a:spcPts val="0"/>
              </a:spcAft>
              <a:buClr>
                <a:srgbClr val="FFFFFF"/>
              </a:buClr>
              <a:buSzPts val="3200"/>
              <a:buChar char="•"/>
            </a:pPr>
            <a:r>
              <a:rPr b="1" lang="en-US" sz="2400">
                <a:solidFill>
                  <a:srgbClr val="FFFFFF"/>
                </a:solidFill>
                <a:latin typeface="AngsanaUPC"/>
                <a:ea typeface="AngsanaUPC"/>
                <a:cs typeface="AngsanaUPC"/>
                <a:sym typeface="AngsanaUPC"/>
              </a:rPr>
              <a:t>Στερεότυπα</a:t>
            </a:r>
            <a:endParaRPr/>
          </a:p>
          <a:p>
            <a:pPr indent="-25400" lvl="0" marL="228600" rtl="0" algn="ctr">
              <a:lnSpc>
                <a:spcPct val="90000"/>
              </a:lnSpc>
              <a:spcBef>
                <a:spcPts val="0"/>
              </a:spcBef>
              <a:spcAft>
                <a:spcPts val="0"/>
              </a:spcAft>
              <a:buClr>
                <a:srgbClr val="FFFFFF"/>
              </a:buClr>
              <a:buSzPts val="3200"/>
              <a:buNone/>
            </a:pPr>
            <a:r>
              <a:t/>
            </a:r>
            <a:endParaRPr b="1" sz="2400">
              <a:solidFill>
                <a:srgbClr val="FFFFFF"/>
              </a:solidFill>
              <a:latin typeface="AngsanaUPC"/>
              <a:ea typeface="AngsanaUPC"/>
              <a:cs typeface="AngsanaUPC"/>
              <a:sym typeface="AngsanaUPC"/>
            </a:endParaRPr>
          </a:p>
          <a:p>
            <a:pPr indent="-228600" lvl="0" marL="228600" rtl="0" algn="ctr">
              <a:lnSpc>
                <a:spcPct val="90000"/>
              </a:lnSpc>
              <a:spcBef>
                <a:spcPts val="0"/>
              </a:spcBef>
              <a:spcAft>
                <a:spcPts val="0"/>
              </a:spcAft>
              <a:buClr>
                <a:srgbClr val="FFFFFF"/>
              </a:buClr>
              <a:buSzPts val="3200"/>
              <a:buChar char="•"/>
            </a:pPr>
            <a:r>
              <a:rPr b="1" lang="en-US" sz="2400">
                <a:solidFill>
                  <a:srgbClr val="FFFFFF"/>
                </a:solidFill>
                <a:latin typeface="AngsanaUPC"/>
                <a:ea typeface="AngsanaUPC"/>
                <a:cs typeface="AngsanaUPC"/>
                <a:sym typeface="AngsanaUPC"/>
              </a:rPr>
              <a:t>Ισορροπία επαγγελματικής και προσωπικής ζωής</a:t>
            </a:r>
            <a:endParaRPr sz="2400">
              <a:latin typeface="AngsanaUPC"/>
              <a:ea typeface="AngsanaUPC"/>
              <a:cs typeface="AngsanaUPC"/>
              <a:sym typeface="AngsanaUPC"/>
            </a:endParaRPr>
          </a:p>
        </p:txBody>
      </p:sp>
      <p:sp>
        <p:nvSpPr>
          <p:cNvPr id="250" name="Google Shape;250;p16"/>
          <p:cNvSpPr txBox="1"/>
          <p:nvPr>
            <p:ph idx="2" type="body"/>
          </p:nvPr>
        </p:nvSpPr>
        <p:spPr>
          <a:xfrm>
            <a:off x="3638213" y="1410680"/>
            <a:ext cx="7772400" cy="4585005"/>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8108"/>
              <a:buFont typeface="Noto Sans Symbols"/>
              <a:buChar char="⮚"/>
            </a:pPr>
            <a:r>
              <a:rPr lang="en-US">
                <a:latin typeface="AngsanaUPC"/>
                <a:ea typeface="AngsanaUPC"/>
                <a:cs typeface="AngsanaUPC"/>
                <a:sym typeface="AngsanaUPC"/>
              </a:rPr>
              <a:t>Οι δεξιότητες των γυναικών εκτιμώνται λιγότερο σε σύγκριση με τις δεξιότητες των ανδρών.</a:t>
            </a:r>
            <a:endParaRPr/>
          </a:p>
          <a:p>
            <a:pPr indent="-50800" lvl="0" marL="228600" rtl="0" algn="l">
              <a:lnSpc>
                <a:spcPct val="90000"/>
              </a:lnSpc>
              <a:spcBef>
                <a:spcPts val="0"/>
              </a:spcBef>
              <a:spcAft>
                <a:spcPts val="0"/>
              </a:spcAft>
              <a:buSzPct val="108108"/>
              <a:buFont typeface="Noto Sans Symbols"/>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SzPct val="108108"/>
              <a:buFont typeface="Noto Sans Symbols"/>
              <a:buChar char="⮚"/>
            </a:pPr>
            <a:r>
              <a:rPr lang="en-US">
                <a:latin typeface="AngsanaUPC"/>
                <a:ea typeface="AngsanaUPC"/>
                <a:cs typeface="AngsanaUPC"/>
                <a:sym typeface="AngsanaUPC"/>
              </a:rPr>
              <a:t>Γυναίκες και άνδρες εξακολουθούν να τείνουν να εργάζονται σε διαφορετικές δουλειές.</a:t>
            </a:r>
            <a:endParaRPr/>
          </a:p>
          <a:p>
            <a:pPr indent="-50800" lvl="0" marL="228600" rtl="0" algn="l">
              <a:lnSpc>
                <a:spcPct val="90000"/>
              </a:lnSpc>
              <a:spcBef>
                <a:spcPts val="0"/>
              </a:spcBef>
              <a:spcAft>
                <a:spcPts val="0"/>
              </a:spcAft>
              <a:buSzPct val="108108"/>
              <a:buFont typeface="Noto Sans Symbols"/>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SzPct val="108108"/>
              <a:buFont typeface="Noto Sans Symbols"/>
              <a:buChar char="⮚"/>
            </a:pPr>
            <a:r>
              <a:rPr lang="en-US">
                <a:latin typeface="AngsanaUPC"/>
                <a:ea typeface="AngsanaUPC"/>
                <a:cs typeface="AngsanaUPC"/>
                <a:sym typeface="AngsanaUPC"/>
              </a:rPr>
              <a:t>Οι γυναίκες συχνά εργάζονται σε τομείς της οικονομίας με χαμηλότερη αξία και χαμηλότερα αμειβόμενους.</a:t>
            </a:r>
            <a:endParaRPr/>
          </a:p>
          <a:p>
            <a:pPr indent="-50800" lvl="0" marL="228600" rtl="0" algn="l">
              <a:lnSpc>
                <a:spcPct val="90000"/>
              </a:lnSpc>
              <a:spcBef>
                <a:spcPts val="0"/>
              </a:spcBef>
              <a:spcAft>
                <a:spcPts val="0"/>
              </a:spcAft>
              <a:buSzPct val="108108"/>
              <a:buFont typeface="Noto Sans Symbols"/>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SzPct val="108108"/>
              <a:buFont typeface="Noto Sans Symbols"/>
              <a:buChar char="⮚"/>
            </a:pPr>
            <a:r>
              <a:rPr lang="en-US">
                <a:latin typeface="AngsanaUPC"/>
                <a:ea typeface="AngsanaUPC"/>
                <a:cs typeface="AngsanaUPC"/>
                <a:sym typeface="AngsanaUPC"/>
              </a:rPr>
              <a:t>Περισσότερες γυναίκες παίρνουν γονική άδεια. Η έλλειψη εγκαταστάσεων παιδικής μέριμνας σημαίνει ότι οι γυναίκες συχνά αναγκάζονται να εγκαταλείψουν την αγορά εργασίας.</a:t>
            </a:r>
            <a:endParaRPr>
              <a:latin typeface="AngsanaUPC"/>
              <a:ea typeface="AngsanaUPC"/>
              <a:cs typeface="AngsanaUPC"/>
              <a:sym typeface="AngsanaUPC"/>
            </a:endParaRPr>
          </a:p>
        </p:txBody>
      </p:sp>
      <p:pic>
        <p:nvPicPr>
          <p:cNvPr id="251" name="Google Shape;251;p16"/>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252" name="Google Shape;252;p16"/>
          <p:cNvPicPr preferRelativeResize="0"/>
          <p:nvPr/>
        </p:nvPicPr>
        <p:blipFill rotWithShape="1">
          <a:blip r:embed="rId4">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txBox="1"/>
          <p:nvPr>
            <p:ph type="title"/>
          </p:nvPr>
        </p:nvSpPr>
        <p:spPr>
          <a:xfrm>
            <a:off x="445885" y="235669"/>
            <a:ext cx="11190662" cy="956615"/>
          </a:xfrm>
          <a:prstGeom prst="rect">
            <a:avLst/>
          </a:prstGeom>
          <a:solidFill>
            <a:srgbClr val="B3C6E7"/>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11111"/>
              <a:buNone/>
            </a:pPr>
            <a:r>
              <a:rPr b="1" lang="en-US" sz="4000">
                <a:solidFill>
                  <a:schemeClr val="lt1"/>
                </a:solidFill>
                <a:latin typeface="AngsanaUPC"/>
                <a:ea typeface="AngsanaUPC"/>
                <a:cs typeface="AngsanaUPC"/>
                <a:sym typeface="AngsanaUPC"/>
              </a:rPr>
              <a:t>Γιατί είναι σημαντικό να μειωθεί το χάσμα στις αμοιβές μεταξύ των δύο φύλων</a:t>
            </a:r>
            <a:endParaRPr sz="4000">
              <a:solidFill>
                <a:schemeClr val="lt1"/>
              </a:solidFill>
              <a:latin typeface="AngsanaUPC"/>
              <a:ea typeface="AngsanaUPC"/>
              <a:cs typeface="AngsanaUPC"/>
              <a:sym typeface="AngsanaUPC"/>
            </a:endParaRPr>
          </a:p>
        </p:txBody>
      </p:sp>
      <p:sp>
        <p:nvSpPr>
          <p:cNvPr id="259" name="Google Shape;259;p17"/>
          <p:cNvSpPr txBox="1"/>
          <p:nvPr>
            <p:ph idx="1" type="body"/>
          </p:nvPr>
        </p:nvSpPr>
        <p:spPr>
          <a:xfrm>
            <a:off x="580063" y="3499337"/>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60" name="Google Shape;260;p17"/>
          <p:cNvSpPr/>
          <p:nvPr/>
        </p:nvSpPr>
        <p:spPr>
          <a:xfrm>
            <a:off x="594065" y="1592599"/>
            <a:ext cx="10146025" cy="4124166"/>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1155CC"/>
                </a:solidFill>
                <a:latin typeface="AngsanaUPC"/>
                <a:ea typeface="AngsanaUPC"/>
                <a:cs typeface="AngsanaUPC"/>
                <a:sym typeface="AngsanaUPC"/>
              </a:rPr>
              <a:t>Video:</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000" u="none" cap="none" strike="noStrike">
                <a:solidFill>
                  <a:schemeClr val="dk1"/>
                </a:solidFill>
                <a:latin typeface="AngsanaUPC"/>
                <a:ea typeface="AngsanaUPC"/>
                <a:cs typeface="AngsanaUPC"/>
                <a:sym typeface="AngsanaUPC"/>
              </a:rPr>
              <a:t>1. Τέλος στη βία και την παρενόχληση με βάση το φύλο στον κόσμο της εργασίας</a:t>
            </a:r>
            <a:endParaRPr b="1"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sng" cap="none" strike="noStrike">
                <a:solidFill>
                  <a:srgbClr val="1155CC"/>
                </a:solidFill>
                <a:latin typeface="AngsanaUPC"/>
                <a:ea typeface="AngsanaUPC"/>
                <a:cs typeface="AngsanaUPC"/>
                <a:sym typeface="AngsanaUPC"/>
                <a:hlinkClick r:id="rId3">
                  <a:extLst>
                    <a:ext uri="{A12FA001-AC4F-418D-AE19-62706E023703}">
                      <ahyp:hlinkClr val="tx"/>
                    </a:ext>
                  </a:extLst>
                </a:hlinkClick>
              </a:rPr>
              <a:t>https://www.youtube.com/watch?v=KjvtOIAtNsA</a:t>
            </a:r>
            <a:r>
              <a:rPr b="0" i="0" lang="en-US" sz="2000" u="none" cap="none" strike="noStrike">
                <a:solidFill>
                  <a:srgbClr val="1155CC"/>
                </a:solidFill>
                <a:latin typeface="AngsanaUPC"/>
                <a:ea typeface="AngsanaUPC"/>
                <a:cs typeface="AngsanaUPC"/>
                <a:sym typeface="AngsanaUPC"/>
              </a:rPr>
              <a:t>  5 min., EPIC, Equal Pay International Coalition</a:t>
            </a:r>
            <a:endParaRPr b="0" i="0" sz="20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None/>
            </a:pPr>
            <a:r>
              <a:rPr b="1" i="0" lang="en-US" sz="2000" u="none" cap="none" strike="noStrike">
                <a:solidFill>
                  <a:schemeClr val="dk1"/>
                </a:solidFill>
                <a:latin typeface="AngsanaUPC"/>
                <a:ea typeface="AngsanaUPC"/>
                <a:cs typeface="AngsanaUPC"/>
                <a:sym typeface="AngsanaUPC"/>
              </a:rPr>
              <a:t>2. EPIC: Γιατί εξακολουθεί να υπάρχει το χάσμα στις αμοιβές μεταξύ των δύο φύλων;</a:t>
            </a:r>
            <a:r>
              <a:rPr b="0" i="0" lang="en-US" sz="2000" u="sng" cap="none" strike="noStrike">
                <a:solidFill>
                  <a:srgbClr val="1155CC"/>
                </a:solidFill>
                <a:latin typeface="AngsanaUPC"/>
                <a:ea typeface="AngsanaUPC"/>
                <a:cs typeface="AngsanaUPC"/>
                <a:sym typeface="AngsanaUPC"/>
                <a:hlinkClick r:id="rId4">
                  <a:extLst>
                    <a:ext uri="{A12FA001-AC4F-418D-AE19-62706E023703}">
                      <ahyp:hlinkClr val="tx"/>
                    </a:ext>
                  </a:extLst>
                </a:hlinkClick>
              </a:rPr>
              <a:t>https://www.youtube.com/watch?v=wa1El_VZ5q4</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ngsanaUPC"/>
                <a:ea typeface="AngsanaUPC"/>
                <a:cs typeface="AngsanaUPC"/>
                <a:sym typeface="AngsanaUPC"/>
              </a:rPr>
              <a:t>https://news.un.org/en/story/2022/09/1126901</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000" u="sng" cap="none" strike="noStrike">
              <a:solidFill>
                <a:srgbClr val="1155CC"/>
              </a:solidFill>
              <a:latin typeface="AngsanaUPC"/>
              <a:ea typeface="AngsanaUPC"/>
              <a:cs typeface="AngsanaUPC"/>
              <a:sym typeface="AngsanaUPC"/>
              <a:hlinkClick r:id="rId5">
                <a:extLst>
                  <a:ext uri="{A12FA001-AC4F-418D-AE19-62706E023703}">
                    <ahyp:hlinkClr val="tx"/>
                  </a:ext>
                </a:extLst>
              </a:hlinkClick>
            </a:endParaRPr>
          </a:p>
          <a:p>
            <a:pPr indent="0" lvl="0" marL="0" marR="0" rtl="0" algn="l">
              <a:lnSpc>
                <a:spcPct val="100000"/>
              </a:lnSpc>
              <a:spcBef>
                <a:spcPts val="0"/>
              </a:spcBef>
              <a:spcAft>
                <a:spcPts val="0"/>
              </a:spcAft>
              <a:buNone/>
            </a:pPr>
            <a:r>
              <a:rPr b="1" i="0" lang="en-US" sz="2000" u="none" cap="none" strike="noStrike">
                <a:solidFill>
                  <a:schemeClr val="dk1"/>
                </a:solidFill>
                <a:latin typeface="AngsanaUPC"/>
                <a:ea typeface="AngsanaUPC"/>
                <a:cs typeface="AngsanaUPC"/>
                <a:sym typeface="AngsanaUPC"/>
              </a:rPr>
              <a:t>3. FamUnDo – Ένα καινοτόμο έργο για τη βελτίωση των εταιρειών σε πολιτικές φιλικές προς την οικογένεια</a:t>
            </a:r>
            <a:r>
              <a:rPr b="0" i="0" lang="en-US" sz="2000" u="sng" cap="none" strike="noStrike">
                <a:solidFill>
                  <a:srgbClr val="1155CC"/>
                </a:solidFill>
                <a:latin typeface="AngsanaUPC"/>
                <a:ea typeface="AngsanaUPC"/>
                <a:cs typeface="AngsanaUPC"/>
                <a:sym typeface="AngsanaUPC"/>
                <a:hlinkClick r:id="rId6">
                  <a:extLst>
                    <a:ext uri="{A12FA001-AC4F-418D-AE19-62706E023703}">
                      <ahyp:hlinkClr val="tx"/>
                    </a:ext>
                  </a:extLst>
                </a:hlinkClick>
              </a:rPr>
              <a:t>https://lpf.lt/family-learning.eu/?page=outcomes</a:t>
            </a:r>
            <a:r>
              <a:rPr b="0" i="0" lang="en-US" sz="2000" u="none" cap="none" strike="noStrike">
                <a:solidFill>
                  <a:srgbClr val="1155CC"/>
                </a:solidFill>
                <a:latin typeface="AngsanaUPC"/>
                <a:ea typeface="AngsanaUPC"/>
                <a:cs typeface="AngsanaUPC"/>
                <a:sym typeface="AngsanaUPC"/>
              </a:rPr>
              <a:t>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1155CC"/>
              </a:solidFill>
              <a:latin typeface="AngsanaUPC"/>
              <a:ea typeface="AngsanaUPC"/>
              <a:cs typeface="AngsanaUPC"/>
              <a:sym typeface="AngsanaUPC"/>
            </a:endParaRPr>
          </a:p>
          <a:p>
            <a:pPr indent="0" lvl="0" marL="0" marR="0" rtl="0" algn="l">
              <a:lnSpc>
                <a:spcPct val="100000"/>
              </a:lnSpc>
              <a:spcBef>
                <a:spcPts val="0"/>
              </a:spcBef>
              <a:spcAft>
                <a:spcPts val="0"/>
              </a:spcAft>
              <a:buClr>
                <a:schemeClr val="dk1"/>
              </a:buClr>
              <a:buSzPts val="1800"/>
              <a:buFont typeface="Calibri"/>
              <a:buNone/>
            </a:pPr>
            <a:r>
              <a:t/>
            </a:r>
            <a:endParaRPr b="0" i="0" sz="1600" u="none" cap="none" strike="noStrike">
              <a:solidFill>
                <a:srgbClr val="1155CC"/>
              </a:solidFill>
              <a:latin typeface="AngsanaUPC"/>
              <a:ea typeface="AngsanaUPC"/>
              <a:cs typeface="AngsanaUPC"/>
              <a:sym typeface="AngsanaUPC"/>
            </a:endParaRPr>
          </a:p>
        </p:txBody>
      </p:sp>
      <p:pic>
        <p:nvPicPr>
          <p:cNvPr id="261" name="Google Shape;261;p17"/>
          <p:cNvPicPr preferRelativeResize="0"/>
          <p:nvPr/>
        </p:nvPicPr>
        <p:blipFill rotWithShape="1">
          <a:blip r:embed="rId7">
            <a:alphaModFix/>
          </a:blip>
          <a:srcRect b="0" l="0" r="0" t="0"/>
          <a:stretch/>
        </p:blipFill>
        <p:spPr>
          <a:xfrm>
            <a:off x="11229841" y="2184959"/>
            <a:ext cx="962159" cy="2057687"/>
          </a:xfrm>
          <a:prstGeom prst="rect">
            <a:avLst/>
          </a:prstGeom>
          <a:noFill/>
          <a:ln>
            <a:noFill/>
          </a:ln>
        </p:spPr>
      </p:pic>
      <p:pic>
        <p:nvPicPr>
          <p:cNvPr id="262" name="Google Shape;262;p17"/>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pic>
        <p:nvPicPr>
          <p:cNvPr id="263" name="Google Shape;263;p17"/>
          <p:cNvPicPr preferRelativeResize="0"/>
          <p:nvPr/>
        </p:nvPicPr>
        <p:blipFill rotWithShape="1">
          <a:blip r:embed="rId8">
            <a:alphaModFix/>
          </a:blip>
          <a:srcRect b="0" l="0" r="0" t="0"/>
          <a:stretch/>
        </p:blipFill>
        <p:spPr>
          <a:xfrm rot="5400000">
            <a:off x="8871339" y="4999991"/>
            <a:ext cx="1171993" cy="2761725"/>
          </a:xfrm>
          <a:prstGeom prst="rect">
            <a:avLst/>
          </a:prstGeom>
          <a:noFill/>
          <a:ln>
            <a:noFill/>
          </a:ln>
        </p:spPr>
      </p:pic>
      <p:sp>
        <p:nvSpPr>
          <p:cNvPr id="264" name="Google Shape;264;p17"/>
          <p:cNvSpPr/>
          <p:nvPr/>
        </p:nvSpPr>
        <p:spPr>
          <a:xfrm>
            <a:off x="647327" y="4503776"/>
            <a:ext cx="18473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descr="https://www.eqs.com/app/uploads/2020/03/EQS-Blog_Sexual-Harassment-768x432.jpg" id="271" name="Google Shape;271;p18"/>
          <p:cNvPicPr preferRelativeResize="0"/>
          <p:nvPr>
            <p:ph idx="1" type="body"/>
          </p:nvPr>
        </p:nvPicPr>
        <p:blipFill rotWithShape="1">
          <a:blip r:embed="rId4">
            <a:alphaModFix/>
          </a:blip>
          <a:srcRect b="0" l="0" r="0" t="0"/>
          <a:stretch/>
        </p:blipFill>
        <p:spPr>
          <a:xfrm>
            <a:off x="1" y="-1"/>
            <a:ext cx="12192000" cy="6858000"/>
          </a:xfrm>
          <a:prstGeom prst="rect">
            <a:avLst/>
          </a:prstGeom>
          <a:noFill/>
          <a:ln>
            <a:noFill/>
          </a:ln>
        </p:spPr>
      </p:pic>
      <p:sp>
        <p:nvSpPr>
          <p:cNvPr id="272" name="Google Shape;272;p18"/>
          <p:cNvSpPr/>
          <p:nvPr/>
        </p:nvSpPr>
        <p:spPr>
          <a:xfrm>
            <a:off x="-1" y="3619892"/>
            <a:ext cx="5087389" cy="3238107"/>
          </a:xfrm>
          <a:prstGeom prst="ellipse">
            <a:avLst/>
          </a:prstGeom>
          <a:blipFill rotWithShape="1">
            <a:blip r:embed="rId5">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50800">
              <a:srgbClr val="D8E2F3">
                <a:alpha val="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400" u="none" cap="none" strike="noStrike">
                <a:solidFill>
                  <a:schemeClr val="dk1"/>
                </a:solidFill>
                <a:latin typeface="AngsanaUPC"/>
                <a:ea typeface="AngsanaUPC"/>
                <a:cs typeface="AngsanaUPC"/>
                <a:sym typeface="AngsanaUPC"/>
              </a:rPr>
              <a:t>Εξερευνήστε τα δεδομένα πίσω από την Παγκόσμια Έκθεση Μισθών 2018:</a:t>
            </a:r>
            <a:endParaRPr/>
          </a:p>
          <a:p>
            <a:pPr indent="0" lvl="0" marL="0" marR="0" rtl="0" algn="ctr">
              <a:lnSpc>
                <a:spcPct val="100000"/>
              </a:lnSpc>
              <a:spcBef>
                <a:spcPts val="0"/>
              </a:spcBef>
              <a:spcAft>
                <a:spcPts val="0"/>
              </a:spcAft>
              <a:buNone/>
            </a:pPr>
            <a:r>
              <a:rPr b="0" i="0" lang="en-US" sz="2400" u="none" cap="none" strike="noStrike">
                <a:solidFill>
                  <a:schemeClr val="dk1"/>
                </a:solidFill>
                <a:latin typeface="AngsanaUPC"/>
                <a:ea typeface="AngsanaUPC"/>
                <a:cs typeface="AngsanaUPC"/>
                <a:sym typeface="AngsanaUPC"/>
              </a:rPr>
              <a:t>Συγκρίνετε και συζητήστε τα δεδομένα για τη χώρα σας και άλλη επιλεγμένη χώρα της ΕΕ</a:t>
            </a:r>
            <a:endParaRPr b="0" i="0" sz="1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p:txBody>
      </p:sp>
      <p:sp>
        <p:nvSpPr>
          <p:cNvPr id="273" name="Google Shape;273;p18"/>
          <p:cNvSpPr/>
          <p:nvPr/>
        </p:nvSpPr>
        <p:spPr>
          <a:xfrm>
            <a:off x="4760422" y="5540115"/>
            <a:ext cx="7701813" cy="1151630"/>
          </a:xfrm>
          <a:prstGeom prst="ellipse">
            <a:avLst/>
          </a:prstGeom>
          <a:blipFill rotWithShape="1">
            <a:blip r:embed="rId5">
              <a:alphaModFix amt="67000"/>
            </a:blip>
            <a:tile algn="tl" flip="none" tx="0" sx="100000" ty="0" sy="100000"/>
          </a:blipFill>
          <a:ln cap="flat" cmpd="sng" w="12700">
            <a:solidFill>
              <a:srgbClr val="31538F"/>
            </a:solidFill>
            <a:prstDash val="solid"/>
            <a:miter lim="800000"/>
            <a:headEnd len="sm" w="sm" type="none"/>
            <a:tailEnd len="sm" w="sm" type="none"/>
          </a:ln>
          <a:effectLst>
            <a:outerShdw blurRad="50800" rotWithShape="0" algn="ctr" dir="5400000" dist="685800">
              <a:srgbClr val="D8E2F3">
                <a:alpha val="81568"/>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ngsanaUPC"/>
                <a:ea typeface="AngsanaUPC"/>
                <a:cs typeface="AngsanaUPC"/>
                <a:sym typeface="AngsanaUPC"/>
              </a:rPr>
              <a:t>https://</a:t>
            </a:r>
            <a:r>
              <a:rPr b="1" i="0" lang="en-US" sz="1600" u="none" cap="none" strike="noStrike">
                <a:solidFill>
                  <a:schemeClr val="dk1"/>
                </a:solidFill>
                <a:latin typeface="AngsanaUPC"/>
                <a:ea typeface="AngsanaUPC"/>
                <a:cs typeface="AngsanaUPC"/>
                <a:sym typeface="AngsanaUPC"/>
              </a:rPr>
              <a:t>www</a:t>
            </a:r>
            <a:r>
              <a:rPr b="0" i="0" lang="en-US" sz="1600" u="none" cap="none" strike="noStrike">
                <a:solidFill>
                  <a:schemeClr val="dk1"/>
                </a:solidFill>
                <a:latin typeface="AngsanaUPC"/>
                <a:ea typeface="AngsanaUPC"/>
                <a:cs typeface="AngsanaUPC"/>
                <a:sym typeface="AngsanaUPC"/>
              </a:rPr>
              <a:t>.ilo.org/global/about-the-ilo/multimedia/maps-and-charts/enhanced/WCMS_650829/lang--en/index.htm</a:t>
            </a:r>
            <a:endParaRPr b="0" i="0" sz="1050" u="none" cap="none" strike="noStrike">
              <a:solidFill>
                <a:srgbClr val="000000"/>
              </a:solidFill>
              <a:latin typeface="Arial"/>
              <a:ea typeface="Arial"/>
              <a:cs typeface="Arial"/>
              <a:sym typeface="Arial"/>
            </a:endParaRPr>
          </a:p>
        </p:txBody>
      </p:sp>
      <p:sp>
        <p:nvSpPr>
          <p:cNvPr id="274" name="Google Shape;274;p18"/>
          <p:cNvSpPr/>
          <p:nvPr/>
        </p:nvSpPr>
        <p:spPr>
          <a:xfrm>
            <a:off x="1283602" y="-2"/>
            <a:ext cx="10287000"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lt1"/>
                </a:solidFill>
                <a:latin typeface="AngsanaUPC"/>
                <a:ea typeface="AngsanaUPC"/>
                <a:cs typeface="AngsanaUPC"/>
                <a:sym typeface="AngsanaUPC"/>
              </a:rPr>
              <a:t>Πώς οι εταιρείες μπορούν να αποτρέψουν τη σεξουαλική παρενόχληση στο χώρο εργασίας</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txBox="1"/>
          <p:nvPr>
            <p:ph type="title"/>
          </p:nvPr>
        </p:nvSpPr>
        <p:spPr>
          <a:xfrm>
            <a:off x="399567" y="229801"/>
            <a:ext cx="9639978" cy="1564373"/>
          </a:xfrm>
          <a:prstGeom prst="rect">
            <a:avLst/>
          </a:prstGeom>
          <a:solidFill>
            <a:srgbClr val="B3C6E7"/>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None/>
            </a:pPr>
            <a:r>
              <a:rPr b="1" lang="en-US" sz="3200">
                <a:solidFill>
                  <a:schemeClr val="lt1"/>
                </a:solidFill>
                <a:latin typeface="AngsanaUPC"/>
                <a:ea typeface="AngsanaUPC"/>
                <a:cs typeface="AngsanaUPC"/>
                <a:sym typeface="AngsanaUPC"/>
              </a:rPr>
              <a:t>Πρόσφατες εξελίξεις: Τη δεκαετία του 1970 επιτεύχθηκαν τρία σημεία καμπής με τη μορφή της μισθωτής εργασίας:</a:t>
            </a:r>
            <a:endParaRPr sz="3200">
              <a:latin typeface="AngsanaUPC"/>
              <a:ea typeface="AngsanaUPC"/>
              <a:cs typeface="AngsanaUPC"/>
              <a:sym typeface="AngsanaUPC"/>
            </a:endParaRPr>
          </a:p>
        </p:txBody>
      </p:sp>
      <p:sp>
        <p:nvSpPr>
          <p:cNvPr id="281" name="Google Shape;281;p19"/>
          <p:cNvSpPr txBox="1"/>
          <p:nvPr>
            <p:ph idx="1" type="body"/>
          </p:nvPr>
        </p:nvSpPr>
        <p:spPr>
          <a:xfrm>
            <a:off x="524931" y="1857080"/>
            <a:ext cx="11142137" cy="4771119"/>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SzPts val="2800"/>
              <a:buFont typeface="Noto Sans Symbols"/>
              <a:buChar char="⮚"/>
            </a:pPr>
            <a:r>
              <a:rPr lang="en-US">
                <a:latin typeface="AngsanaUPC"/>
                <a:ea typeface="AngsanaUPC"/>
                <a:cs typeface="AngsanaUPC"/>
                <a:sym typeface="AngsanaUPC"/>
              </a:rPr>
              <a:t>1 Οι πιο ευέλικτοι όροι των συμβάσεων εργασίας και οι αμοιβαίες υποχρεώσεις εργοδότη και εργαζομένου.</a:t>
            </a:r>
            <a:endParaRPr/>
          </a:p>
          <a:p>
            <a:pPr indent="-50800" lvl="0" marL="228600" rtl="0" algn="l">
              <a:lnSpc>
                <a:spcPct val="70000"/>
              </a:lnSpc>
              <a:spcBef>
                <a:spcPts val="0"/>
              </a:spcBef>
              <a:spcAft>
                <a:spcPts val="0"/>
              </a:spcAft>
              <a:buSzPts val="2800"/>
              <a:buFont typeface="Noto Sans Symbols"/>
              <a:buNone/>
            </a:pPr>
            <a:r>
              <a:t/>
            </a:r>
            <a:endParaRPr>
              <a:latin typeface="AngsanaUPC"/>
              <a:ea typeface="AngsanaUPC"/>
              <a:cs typeface="AngsanaUPC"/>
              <a:sym typeface="AngsanaUPC"/>
            </a:endParaRPr>
          </a:p>
          <a:p>
            <a:pPr indent="-228600" lvl="0" marL="228600" rtl="0" algn="l">
              <a:lnSpc>
                <a:spcPct val="70000"/>
              </a:lnSpc>
              <a:spcBef>
                <a:spcPts val="0"/>
              </a:spcBef>
              <a:spcAft>
                <a:spcPts val="0"/>
              </a:spcAft>
              <a:buSzPts val="2800"/>
              <a:buFont typeface="Noto Sans Symbols"/>
              <a:buChar char="⮚"/>
            </a:pPr>
            <a:r>
              <a:rPr lang="en-US">
                <a:latin typeface="AngsanaUPC"/>
                <a:ea typeface="AngsanaUPC"/>
                <a:cs typeface="AngsanaUPC"/>
                <a:sym typeface="AngsanaUPC"/>
              </a:rPr>
              <a:t>2 Η εντατικοποίηση των εργασιακών προσπαθειών ανά νοικοκυριό, ιδίως μέσω της αυξημένης συμμετοχής των γυναικών στη μισθωτή εργασία.</a:t>
            </a:r>
            <a:endParaRPr/>
          </a:p>
          <a:p>
            <a:pPr indent="-50800" lvl="0" marL="228600" rtl="0" algn="l">
              <a:lnSpc>
                <a:spcPct val="70000"/>
              </a:lnSpc>
              <a:spcBef>
                <a:spcPts val="0"/>
              </a:spcBef>
              <a:spcAft>
                <a:spcPts val="0"/>
              </a:spcAft>
              <a:buSzPts val="2800"/>
              <a:buFont typeface="Noto Sans Symbols"/>
              <a:buNone/>
            </a:pPr>
            <a:r>
              <a:t/>
            </a:r>
            <a:endParaRPr>
              <a:latin typeface="AngsanaUPC"/>
              <a:ea typeface="AngsanaUPC"/>
              <a:cs typeface="AngsanaUPC"/>
              <a:sym typeface="AngsanaUPC"/>
            </a:endParaRPr>
          </a:p>
          <a:p>
            <a:pPr indent="-228600" lvl="0" marL="228600" rtl="0" algn="l">
              <a:lnSpc>
                <a:spcPct val="70000"/>
              </a:lnSpc>
              <a:spcBef>
                <a:spcPts val="0"/>
              </a:spcBef>
              <a:spcAft>
                <a:spcPts val="0"/>
              </a:spcAft>
              <a:buSzPts val="2800"/>
              <a:buFont typeface="Noto Sans Symbols"/>
              <a:buChar char="⮚"/>
            </a:pPr>
            <a:r>
              <a:rPr lang="en-US">
                <a:latin typeface="AngsanaUPC"/>
                <a:ea typeface="AngsanaUPC"/>
                <a:cs typeface="AngsanaUPC"/>
                <a:sym typeface="AngsanaUPC"/>
              </a:rPr>
              <a:t>3 Η μεταβαλλόμενη ισορροπία δυνάμεων στους θεσμούς της αγοράς εργασίας.</a:t>
            </a:r>
            <a:endParaRPr/>
          </a:p>
          <a:p>
            <a:pPr indent="-50800" lvl="0" marL="228600" rtl="0" algn="l">
              <a:lnSpc>
                <a:spcPct val="70000"/>
              </a:lnSpc>
              <a:spcBef>
                <a:spcPts val="0"/>
              </a:spcBef>
              <a:spcAft>
                <a:spcPts val="0"/>
              </a:spcAft>
              <a:buSzPts val="2800"/>
              <a:buFont typeface="Noto Sans Symbols"/>
              <a:buNone/>
            </a:pPr>
            <a:r>
              <a:t/>
            </a:r>
            <a:endParaRPr>
              <a:latin typeface="AngsanaUPC"/>
              <a:ea typeface="AngsanaUPC"/>
              <a:cs typeface="AngsanaUPC"/>
              <a:sym typeface="AngsanaUPC"/>
            </a:endParaRPr>
          </a:p>
          <a:p>
            <a:pPr indent="-228600" lvl="0" marL="228600" rtl="0" algn="l">
              <a:lnSpc>
                <a:spcPct val="70000"/>
              </a:lnSpc>
              <a:spcBef>
                <a:spcPts val="0"/>
              </a:spcBef>
              <a:spcAft>
                <a:spcPts val="0"/>
              </a:spcAft>
              <a:buSzPts val="2800"/>
              <a:buFont typeface="Noto Sans Symbols"/>
              <a:buChar char="⮚"/>
            </a:pPr>
            <a:r>
              <a:rPr lang="en-US">
                <a:latin typeface="AngsanaUPC"/>
                <a:ea typeface="AngsanaUPC"/>
                <a:cs typeface="AngsanaUPC"/>
                <a:sym typeface="AngsanaUPC"/>
              </a:rPr>
              <a:t>Αυτές είναι οι πιο ορατές τάσεις στη σύγχρονη Δυτική Ευρώπη με το περίτεχνο πλαίσιο κοινωνικής νομοθεσίας της εξουσίας στους θεσμούς της αγοράς εργασίας.</a:t>
            </a:r>
            <a:endParaRPr i="1"/>
          </a:p>
        </p:txBody>
      </p:sp>
      <p:pic>
        <p:nvPicPr>
          <p:cNvPr id="282" name="Google Shape;282;p19"/>
          <p:cNvPicPr preferRelativeResize="0"/>
          <p:nvPr/>
        </p:nvPicPr>
        <p:blipFill rotWithShape="1">
          <a:blip r:embed="rId3">
            <a:alphaModFix/>
          </a:blip>
          <a:srcRect b="0" l="0" r="0" t="0"/>
          <a:stretch/>
        </p:blipFill>
        <p:spPr>
          <a:xfrm rot="5400000">
            <a:off x="9218397" y="4573023"/>
            <a:ext cx="1361550" cy="3208405"/>
          </a:xfrm>
          <a:prstGeom prst="rect">
            <a:avLst/>
          </a:prstGeom>
          <a:noFill/>
          <a:ln>
            <a:noFill/>
          </a:ln>
        </p:spPr>
      </p:pic>
      <p:pic>
        <p:nvPicPr>
          <p:cNvPr id="283" name="Google Shape;283;p19"/>
          <p:cNvPicPr preferRelativeResize="0"/>
          <p:nvPr/>
        </p:nvPicPr>
        <p:blipFill rotWithShape="1">
          <a:blip r:embed="rId4">
            <a:alphaModFix/>
          </a:blip>
          <a:srcRect b="0" l="0" r="0" t="0"/>
          <a:stretch/>
        </p:blipFill>
        <p:spPr>
          <a:xfrm rot="-5400000">
            <a:off x="10504354" y="-464809"/>
            <a:ext cx="1199971" cy="21295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None/>
            </a:pPr>
            <a:r>
              <a:rPr b="1" lang="en-US" sz="4000">
                <a:solidFill>
                  <a:srgbClr val="6789B9"/>
                </a:solidFill>
                <a:latin typeface="AngsanaUPC"/>
                <a:ea typeface="AngsanaUPC"/>
                <a:cs typeface="AngsanaUPC"/>
                <a:sym typeface="AngsanaUPC"/>
              </a:rPr>
              <a:t>Θέματα</a:t>
            </a:r>
            <a:endParaRPr>
              <a:latin typeface="AngsanaUPC"/>
              <a:ea typeface="AngsanaUPC"/>
              <a:cs typeface="AngsanaUPC"/>
              <a:sym typeface="AngsanaUPC"/>
            </a:endParaRPr>
          </a:p>
        </p:txBody>
      </p:sp>
      <p:grpSp>
        <p:nvGrpSpPr>
          <p:cNvPr id="105" name="Google Shape;105;p2"/>
          <p:cNvGrpSpPr/>
          <p:nvPr/>
        </p:nvGrpSpPr>
        <p:grpSpPr>
          <a:xfrm>
            <a:off x="838200" y="1825625"/>
            <a:ext cx="10515600" cy="4351337"/>
            <a:chOff x="0" y="0"/>
            <a:chExt cx="10515600" cy="4351337"/>
          </a:xfrm>
        </p:grpSpPr>
        <p:cxnSp>
          <p:nvCxnSpPr>
            <p:cNvPr id="106" name="Google Shape;106;p2"/>
            <p:cNvCxnSpPr/>
            <p:nvPr/>
          </p:nvCxnSpPr>
          <p:spPr>
            <a:xfrm>
              <a:off x="0" y="0"/>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7" name="Google Shape;107;p2"/>
            <p:cNvSpPr/>
            <p:nvPr/>
          </p:nvSpPr>
          <p:spPr>
            <a:xfrm>
              <a:off x="0" y="0"/>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08" name="Google Shape;108;p2"/>
            <p:cNvSpPr txBox="1"/>
            <p:nvPr/>
          </p:nvSpPr>
          <p:spPr>
            <a:xfrm>
              <a:off x="0" y="0"/>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800" u="none" cap="none" strike="noStrike">
                  <a:solidFill>
                    <a:srgbClr val="6789B9"/>
                  </a:solidFill>
                  <a:latin typeface="AngsanaUPC"/>
                  <a:ea typeface="AngsanaUPC"/>
                  <a:cs typeface="AngsanaUPC"/>
                  <a:sym typeface="AngsanaUPC"/>
                </a:rPr>
                <a:t>Ιστορία και εξελίξεις της αγοράς εργασίας και η σχέση της με τις ανισότητες των φύλων στο χώρο εργασίας (ΕΝΟΤΗΤΑ 1)</a:t>
              </a:r>
              <a:endParaRPr b="0" i="0" sz="2800" u="none" cap="none" strike="noStrike">
                <a:solidFill>
                  <a:srgbClr val="6789B9"/>
                </a:solidFill>
                <a:latin typeface="AngsanaUPC"/>
                <a:ea typeface="AngsanaUPC"/>
                <a:cs typeface="AngsanaUPC"/>
                <a:sym typeface="AngsanaUPC"/>
              </a:endParaRPr>
            </a:p>
          </p:txBody>
        </p:sp>
        <p:cxnSp>
          <p:nvCxnSpPr>
            <p:cNvPr id="109" name="Google Shape;109;p2"/>
            <p:cNvCxnSpPr/>
            <p:nvPr/>
          </p:nvCxnSpPr>
          <p:spPr>
            <a:xfrm>
              <a:off x="0" y="108783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1087834"/>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1" name="Google Shape;111;p2"/>
            <p:cNvSpPr txBox="1"/>
            <p:nvPr/>
          </p:nvSpPr>
          <p:spPr>
            <a:xfrm>
              <a:off x="0" y="1087834"/>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800" u="none" cap="none" strike="noStrike">
                  <a:solidFill>
                    <a:srgbClr val="6789B9"/>
                  </a:solidFill>
                  <a:latin typeface="AngsanaUPC"/>
                  <a:ea typeface="AngsanaUPC"/>
                  <a:cs typeface="AngsanaUPC"/>
                  <a:sym typeface="AngsanaUPC"/>
                </a:rPr>
                <a:t>Χαρακτηριστικά ειδικά για το φύλο σε επίπεδο διοίκησης - στο χώρο εργασίας (ΕΝΟΤΗΤΑ 2)</a:t>
              </a:r>
              <a:endParaRPr b="0" i="0" sz="2800" u="none" cap="none" strike="noStrike">
                <a:solidFill>
                  <a:srgbClr val="6789B9"/>
                </a:solidFill>
                <a:latin typeface="AngsanaUPC"/>
                <a:ea typeface="AngsanaUPC"/>
                <a:cs typeface="AngsanaUPC"/>
                <a:sym typeface="AngsanaUPC"/>
              </a:endParaRPr>
            </a:p>
          </p:txBody>
        </p:sp>
        <p:cxnSp>
          <p:nvCxnSpPr>
            <p:cNvPr id="112" name="Google Shape;112;p2"/>
            <p:cNvCxnSpPr/>
            <p:nvPr/>
          </p:nvCxnSpPr>
          <p:spPr>
            <a:xfrm>
              <a:off x="0" y="2175669"/>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3" name="Google Shape;113;p2"/>
            <p:cNvSpPr/>
            <p:nvPr/>
          </p:nvSpPr>
          <p:spPr>
            <a:xfrm>
              <a:off x="0" y="2175669"/>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4" name="Google Shape;114;p2"/>
            <p:cNvSpPr txBox="1"/>
            <p:nvPr/>
          </p:nvSpPr>
          <p:spPr>
            <a:xfrm>
              <a:off x="0" y="2175669"/>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800" u="none" cap="none" strike="noStrike">
                  <a:solidFill>
                    <a:srgbClr val="6789B9"/>
                  </a:solidFill>
                  <a:latin typeface="AngsanaUPC"/>
                  <a:ea typeface="AngsanaUPC"/>
                  <a:cs typeface="AngsanaUPC"/>
                  <a:sym typeface="AngsanaUPC"/>
                </a:rPr>
                <a:t>Πολιτικές μικρο-και εξουσίας σε οργανισμούς (ΕΝΟΤΗΤΑ 2)</a:t>
              </a:r>
              <a:endParaRPr b="0" i="0" sz="1400" u="none" cap="none" strike="noStrike">
                <a:solidFill>
                  <a:srgbClr val="000000"/>
                </a:solidFill>
                <a:latin typeface="Arial"/>
                <a:ea typeface="Arial"/>
                <a:cs typeface="Arial"/>
                <a:sym typeface="Arial"/>
              </a:endParaRPr>
            </a:p>
          </p:txBody>
        </p:sp>
        <p:cxnSp>
          <p:nvCxnSpPr>
            <p:cNvPr id="115" name="Google Shape;115;p2"/>
            <p:cNvCxnSpPr/>
            <p:nvPr/>
          </p:nvCxnSpPr>
          <p:spPr>
            <a:xfrm>
              <a:off x="0" y="326350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6" name="Google Shape;116;p2"/>
            <p:cNvSpPr/>
            <p:nvPr/>
          </p:nvSpPr>
          <p:spPr>
            <a:xfrm>
              <a:off x="0" y="3263503"/>
              <a:ext cx="10515600" cy="108783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Calibri"/>
                <a:buNone/>
              </a:pPr>
              <a:r>
                <a:t/>
              </a:r>
              <a:endParaRPr b="0" i="0" sz="2800" u="none" cap="none" strike="noStrike">
                <a:solidFill>
                  <a:schemeClr val="dk1"/>
                </a:solidFill>
                <a:latin typeface="AngsanaUPC"/>
                <a:ea typeface="AngsanaUPC"/>
                <a:cs typeface="AngsanaUPC"/>
                <a:sym typeface="AngsanaUPC"/>
              </a:endParaRPr>
            </a:p>
          </p:txBody>
        </p:sp>
        <p:sp>
          <p:nvSpPr>
            <p:cNvPr id="117" name="Google Shape;117;p2"/>
            <p:cNvSpPr txBox="1"/>
            <p:nvPr/>
          </p:nvSpPr>
          <p:spPr>
            <a:xfrm>
              <a:off x="0" y="3263503"/>
              <a:ext cx="10515600" cy="1087834"/>
            </a:xfrm>
            <a:prstGeom prst="rect">
              <a:avLst/>
            </a:prstGeom>
            <a:noFill/>
            <a:ln>
              <a:noFill/>
            </a:ln>
          </p:spPr>
          <p:txBody>
            <a:bodyPr anchorCtr="0" anchor="t" bIns="114300" lIns="114300" spcFirstLastPara="1" rIns="114300" wrap="square" tIns="114300">
              <a:noAutofit/>
            </a:bodyPr>
            <a:lstStyle/>
            <a:p>
              <a:pPr indent="0" lvl="0" marL="0" marR="0" rtl="0" algn="l">
                <a:lnSpc>
                  <a:spcPct val="90000"/>
                </a:lnSpc>
                <a:spcBef>
                  <a:spcPts val="0"/>
                </a:spcBef>
                <a:spcAft>
                  <a:spcPts val="0"/>
                </a:spcAft>
                <a:buNone/>
              </a:pPr>
              <a:r>
                <a:rPr b="0" i="0" lang="en-US" sz="2800" u="none" cap="none" strike="noStrike">
                  <a:solidFill>
                    <a:srgbClr val="6789B9"/>
                  </a:solidFill>
                  <a:latin typeface="AngsanaUPC"/>
                  <a:ea typeface="AngsanaUPC"/>
                  <a:cs typeface="AngsanaUPC"/>
                  <a:sym typeface="AngsanaUPC"/>
                </a:rPr>
                <a:t>Ορισμός και διαφοροποίηση μεταξύ στερεοτύπων, προκαταλήψεων και κλισέ (ΕΝΟΤΗΤΑ 2)</a:t>
              </a:r>
              <a:endParaRPr b="0" i="0" sz="2800" u="none" cap="none" strike="noStrike">
                <a:solidFill>
                  <a:srgbClr val="6789B9"/>
                </a:solidFill>
                <a:latin typeface="AngsanaUPC"/>
                <a:ea typeface="AngsanaUPC"/>
                <a:cs typeface="AngsanaUPC"/>
                <a:sym typeface="AngsanaUPC"/>
              </a:endParaRPr>
            </a:p>
          </p:txBody>
        </p:sp>
      </p:grpSp>
      <p:sp>
        <p:nvSpPr>
          <p:cNvPr id="118" name="Google Shape;1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888888"/>
              </a:buClr>
              <a:buSzPts val="1200"/>
              <a:buFont typeface="Calibri"/>
              <a:buNone/>
            </a:pPr>
            <a:fld id="{00000000-1234-1234-1234-123412341234}" type="slidenum">
              <a:rPr lang="en-US"/>
              <a:t>‹#›</a:t>
            </a:fld>
            <a:endParaRPr/>
          </a:p>
        </p:txBody>
      </p:sp>
      <p:pic>
        <p:nvPicPr>
          <p:cNvPr id="119" name="Google Shape;119;p2"/>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pic>
        <p:nvPicPr>
          <p:cNvPr descr="Text&#10;&#10;Description automatically generated" id="120" name="Google Shape;120;p2"/>
          <p:cNvPicPr preferRelativeResize="0"/>
          <p:nvPr/>
        </p:nvPicPr>
        <p:blipFill rotWithShape="1">
          <a:blip r:embed="rId4">
            <a:alphaModFix amt="50000"/>
          </a:blip>
          <a:srcRect b="0" l="0" r="0" t="0"/>
          <a:stretch/>
        </p:blipFill>
        <p:spPr>
          <a:xfrm>
            <a:off x="9613900" y="5879726"/>
            <a:ext cx="2578100" cy="94958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0"/>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90" name="Google Shape;290;p20"/>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4000"/>
              <a:buNone/>
            </a:pPr>
            <a:r>
              <a:rPr lang="en-US" sz="4000">
                <a:latin typeface="AngsanaUPC"/>
                <a:ea typeface="AngsanaUPC"/>
                <a:cs typeface="AngsanaUPC"/>
                <a:sym typeface="AngsanaUPC"/>
              </a:rPr>
              <a:t>Συστάσεις για την πρόληψη</a:t>
            </a:r>
            <a:endParaRPr/>
          </a:p>
        </p:txBody>
      </p:sp>
      <p:grpSp>
        <p:nvGrpSpPr>
          <p:cNvPr id="291" name="Google Shape;291;p20"/>
          <p:cNvGrpSpPr/>
          <p:nvPr/>
        </p:nvGrpSpPr>
        <p:grpSpPr>
          <a:xfrm>
            <a:off x="1741171" y="842548"/>
            <a:ext cx="3657223" cy="5946476"/>
            <a:chOff x="1754783" y="0"/>
            <a:chExt cx="3657223" cy="5946476"/>
          </a:xfrm>
        </p:grpSpPr>
        <p:sp>
          <p:nvSpPr>
            <p:cNvPr id="292" name="Google Shape;292;p20"/>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20"/>
            <p:cNvSpPr/>
            <p:nvPr/>
          </p:nvSpPr>
          <p:spPr>
            <a:xfrm>
              <a:off x="3120605" y="956131"/>
              <a:ext cx="1714107" cy="9498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20"/>
            <p:cNvSpPr txBox="1"/>
            <p:nvPr/>
          </p:nvSpPr>
          <p:spPr>
            <a:xfrm>
              <a:off x="3120605" y="956131"/>
              <a:ext cx="1714107" cy="9498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en-US" sz="1400" u="none" cap="none" strike="noStrike">
                  <a:solidFill>
                    <a:schemeClr val="dk1"/>
                  </a:solidFill>
                  <a:latin typeface="AngsanaUPC"/>
                  <a:ea typeface="AngsanaUPC"/>
                  <a:cs typeface="AngsanaUPC"/>
                  <a:sym typeface="AngsanaUPC"/>
                </a:rPr>
                <a:t>Πρέπει να τηρεί τα εργασιακά δικαιώματα και την αρχή της ισότητας των αμοιβών</a:t>
              </a:r>
              <a:endParaRPr b="0" i="0" sz="1400" u="none" cap="none" strike="noStrike">
                <a:solidFill>
                  <a:schemeClr val="dk1"/>
                </a:solidFill>
                <a:latin typeface="AngsanaUPC"/>
                <a:ea typeface="AngsanaUPC"/>
                <a:cs typeface="AngsanaUPC"/>
                <a:sym typeface="AngsanaUPC"/>
              </a:endParaRPr>
            </a:p>
          </p:txBody>
        </p:sp>
        <p:sp>
          <p:nvSpPr>
            <p:cNvPr id="295" name="Google Shape;295;p20"/>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20"/>
            <p:cNvSpPr/>
            <p:nvPr/>
          </p:nvSpPr>
          <p:spPr>
            <a:xfrm>
              <a:off x="2390658" y="2426679"/>
              <a:ext cx="1590494" cy="13174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0"/>
            <p:cNvSpPr txBox="1"/>
            <p:nvPr/>
          </p:nvSpPr>
          <p:spPr>
            <a:xfrm>
              <a:off x="2390657" y="2426679"/>
              <a:ext cx="1803939" cy="1317401"/>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en-US" sz="1200" u="none" cap="none" strike="noStrike">
                  <a:solidFill>
                    <a:schemeClr val="dk1"/>
                  </a:solidFill>
                  <a:latin typeface="AngsanaUPC"/>
                  <a:ea typeface="AngsanaUPC"/>
                  <a:cs typeface="AngsanaUPC"/>
                  <a:sym typeface="AngsanaUPC"/>
                </a:rPr>
                <a:t>Μπορεί να θεσπίσει δημόσια πολιτική σε 4 βασικούς τομείς για να κάνει τη διαφορά στη ζωή των οικονόμων</a:t>
              </a:r>
              <a:endParaRPr b="0" i="0" sz="1200" u="none" cap="none" strike="noStrike">
                <a:solidFill>
                  <a:schemeClr val="dk1"/>
                </a:solidFill>
                <a:latin typeface="AngsanaUPC"/>
                <a:ea typeface="AngsanaUPC"/>
                <a:cs typeface="AngsanaUPC"/>
                <a:sym typeface="AngsanaUPC"/>
              </a:endParaRPr>
            </a:p>
          </p:txBody>
        </p:sp>
        <p:sp>
          <p:nvSpPr>
            <p:cNvPr id="298" name="Google Shape;298;p20"/>
            <p:cNvSpPr/>
            <p:nvPr/>
          </p:nvSpPr>
          <p:spPr>
            <a:xfrm>
              <a:off x="2753478" y="3486476"/>
              <a:ext cx="2459100" cy="2460000"/>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0"/>
            <p:cNvSpPr/>
            <p:nvPr/>
          </p:nvSpPr>
          <p:spPr>
            <a:xfrm>
              <a:off x="3076167" y="4187384"/>
              <a:ext cx="1810507" cy="110942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0"/>
            <p:cNvSpPr txBox="1"/>
            <p:nvPr/>
          </p:nvSpPr>
          <p:spPr>
            <a:xfrm>
              <a:off x="3076167" y="4187384"/>
              <a:ext cx="1810507" cy="1109422"/>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b="0" i="0" lang="en-US" sz="1200" u="none" cap="none" strike="noStrike">
                  <a:solidFill>
                    <a:schemeClr val="dk1"/>
                  </a:solidFill>
                  <a:latin typeface="AngsanaUPC"/>
                  <a:ea typeface="AngsanaUPC"/>
                  <a:cs typeface="AngsanaUPC"/>
                  <a:sym typeface="AngsanaUPC"/>
                </a:rPr>
                <a:t>Μπορούν να κάνουν τη διαφορά μιλώντας και επιλέγοντας επιχειρήσεις που αντιμετωπίζουν τους εργαζομένους τους με σεβασμό και αξιοπρέπεια</a:t>
              </a:r>
              <a:endParaRPr b="0" i="0" sz="1200" u="none" cap="none" strike="noStrike">
                <a:solidFill>
                  <a:schemeClr val="dk1"/>
                </a:solidFill>
                <a:latin typeface="AngsanaUPC"/>
                <a:ea typeface="AngsanaUPC"/>
                <a:cs typeface="AngsanaUPC"/>
                <a:sym typeface="AngsanaUPC"/>
              </a:endParaRPr>
            </a:p>
          </p:txBody>
        </p:sp>
      </p:grpSp>
      <p:pic>
        <p:nvPicPr>
          <p:cNvPr id="301" name="Google Shape;301;p20"/>
          <p:cNvPicPr preferRelativeResize="0"/>
          <p:nvPr/>
        </p:nvPicPr>
        <p:blipFill rotWithShape="1">
          <a:blip r:embed="rId4">
            <a:alphaModFix/>
          </a:blip>
          <a:srcRect b="0" l="0" r="0" t="0"/>
          <a:stretch/>
        </p:blipFill>
        <p:spPr>
          <a:xfrm>
            <a:off x="0" y="4577237"/>
            <a:ext cx="943107" cy="2095792"/>
          </a:xfrm>
          <a:prstGeom prst="rect">
            <a:avLst/>
          </a:prstGeom>
          <a:noFill/>
          <a:ln>
            <a:noFill/>
          </a:ln>
        </p:spPr>
      </p:pic>
      <p:sp>
        <p:nvSpPr>
          <p:cNvPr id="302" name="Google Shape;302;p20"/>
          <p:cNvSpPr txBox="1"/>
          <p:nvPr/>
        </p:nvSpPr>
        <p:spPr>
          <a:xfrm>
            <a:off x="208312" y="1396729"/>
            <a:ext cx="2692800" cy="5539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chemeClr val="dk1"/>
                </a:solidFill>
                <a:latin typeface="AngsanaUPC"/>
                <a:ea typeface="AngsanaUPC"/>
                <a:cs typeface="AngsanaUPC"/>
                <a:sym typeface="AngsanaUPC"/>
              </a:rPr>
              <a:t>1. Η ΞΕΝΟΔΟΧΕΙΑΚΗ ΒΙΟΜΗΧΑΝΙΑ</a:t>
            </a:r>
            <a:endParaRPr b="1" i="0" sz="1500" u="none" cap="none" strike="noStrike">
              <a:solidFill>
                <a:schemeClr val="dk1"/>
              </a:solidFill>
              <a:latin typeface="AngsanaUPC"/>
              <a:ea typeface="AngsanaUPC"/>
              <a:cs typeface="AngsanaUPC"/>
              <a:sym typeface="AngsanaUPC"/>
            </a:endParaRPr>
          </a:p>
        </p:txBody>
      </p:sp>
      <p:sp>
        <p:nvSpPr>
          <p:cNvPr id="303" name="Google Shape;303;p20"/>
          <p:cNvSpPr txBox="1"/>
          <p:nvPr/>
        </p:nvSpPr>
        <p:spPr>
          <a:xfrm>
            <a:off x="1" y="3259650"/>
            <a:ext cx="216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ngsanaUPC"/>
                <a:ea typeface="AngsanaUPC"/>
                <a:cs typeface="AngsanaUPC"/>
                <a:sym typeface="AngsanaUPC"/>
              </a:rPr>
              <a:t>2. ΚΥΒΕΡΝΗΣΕΙΣ</a:t>
            </a:r>
            <a:endParaRPr b="1" i="0" sz="1600" u="none" cap="none" strike="noStrike">
              <a:solidFill>
                <a:schemeClr val="dk1"/>
              </a:solidFill>
              <a:latin typeface="AngsanaUPC"/>
              <a:ea typeface="AngsanaUPC"/>
              <a:cs typeface="AngsanaUPC"/>
              <a:sym typeface="AngsanaUPC"/>
            </a:endParaRPr>
          </a:p>
        </p:txBody>
      </p:sp>
      <p:sp>
        <p:nvSpPr>
          <p:cNvPr id="304" name="Google Shape;304;p20"/>
          <p:cNvSpPr txBox="1"/>
          <p:nvPr/>
        </p:nvSpPr>
        <p:spPr>
          <a:xfrm>
            <a:off x="4600547" y="1794255"/>
            <a:ext cx="6721891" cy="4339609"/>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chemeClr val="dk1"/>
              </a:buClr>
              <a:buSzPts val="2400"/>
              <a:buFont typeface="Arial"/>
              <a:buChar char="•"/>
            </a:pPr>
            <a:r>
              <a:rPr b="0" i="0" lang="en-US" sz="2300" u="none" cap="none" strike="noStrike">
                <a:solidFill>
                  <a:schemeClr val="dk1"/>
                </a:solidFill>
                <a:latin typeface="AngsanaUPC"/>
                <a:ea typeface="AngsanaUPC"/>
                <a:cs typeface="AngsanaUPC"/>
                <a:sym typeface="AngsanaUPC"/>
              </a:rPr>
              <a:t>Διασφάλιση ότι όλοι οι εργαζόμενοι αμείβονται με μισθό διαβίωσης και λαμβάνουν επιδόματα.</a:t>
            </a:r>
            <a:endParaRPr b="0" i="0" sz="2300" u="none" cap="none" strike="noStrike">
              <a:solidFill>
                <a:schemeClr val="dk1"/>
              </a:solidFill>
              <a:latin typeface="AngsanaUPC"/>
              <a:ea typeface="AngsanaUPC"/>
              <a:cs typeface="AngsanaUPC"/>
              <a:sym typeface="AngsanaUPC"/>
            </a:endParaRPr>
          </a:p>
          <a:p>
            <a:pPr indent="-285750" lvl="1" marL="742950" marR="0" rtl="0" algn="l">
              <a:lnSpc>
                <a:spcPct val="100000"/>
              </a:lnSpc>
              <a:spcBef>
                <a:spcPts val="0"/>
              </a:spcBef>
              <a:spcAft>
                <a:spcPts val="0"/>
              </a:spcAft>
              <a:buClr>
                <a:schemeClr val="dk1"/>
              </a:buClr>
              <a:buSzPts val="2400"/>
              <a:buFont typeface="Arial"/>
              <a:buChar char="•"/>
            </a:pPr>
            <a:r>
              <a:rPr b="0" i="0" lang="en-US" sz="2300" u="none" cap="none" strike="noStrike">
                <a:solidFill>
                  <a:schemeClr val="dk1"/>
                </a:solidFill>
                <a:latin typeface="AngsanaUPC"/>
                <a:ea typeface="AngsanaUPC"/>
                <a:cs typeface="AngsanaUPC"/>
                <a:sym typeface="AngsanaUPC"/>
              </a:rPr>
              <a:t>Προστασία του δικαιώματος των εργαζομένων να οργανώνουν και να λογοδοτούν οι εταιρείες για παραβιάσεις των εργασιακών δικαιωμάτων</a:t>
            </a:r>
            <a:endParaRPr b="0" i="0" sz="2300" u="none" cap="none" strike="noStrike">
              <a:solidFill>
                <a:schemeClr val="dk1"/>
              </a:solidFill>
              <a:latin typeface="AngsanaUPC"/>
              <a:ea typeface="AngsanaUPC"/>
              <a:cs typeface="AngsanaUPC"/>
              <a:sym typeface="AngsanaUPC"/>
            </a:endParaRPr>
          </a:p>
          <a:p>
            <a:pPr indent="-285750" lvl="1" marL="742950" marR="0" rtl="0" algn="l">
              <a:lnSpc>
                <a:spcPct val="100000"/>
              </a:lnSpc>
              <a:spcBef>
                <a:spcPts val="0"/>
              </a:spcBef>
              <a:spcAft>
                <a:spcPts val="0"/>
              </a:spcAft>
              <a:buClr>
                <a:schemeClr val="dk1"/>
              </a:buClr>
              <a:buSzPts val="2400"/>
              <a:buFont typeface="Arial"/>
              <a:buChar char="•"/>
            </a:pPr>
            <a:r>
              <a:rPr b="0" i="0" lang="en-US" sz="2300" u="none" cap="none" strike="noStrike">
                <a:solidFill>
                  <a:schemeClr val="dk1"/>
                </a:solidFill>
                <a:latin typeface="AngsanaUPC"/>
                <a:ea typeface="AngsanaUPC"/>
                <a:cs typeface="AngsanaUPC"/>
                <a:sym typeface="AngsanaUPC"/>
              </a:rPr>
              <a:t>Υποστήριξη οργανώσεων για τα δικαιώματα των γυναικών που εργάζονται για τον τερματισμό της βίας κατά των γυναικών</a:t>
            </a:r>
            <a:endParaRPr b="0" i="0" sz="2300" u="none" cap="none" strike="noStrike">
              <a:solidFill>
                <a:schemeClr val="dk1"/>
              </a:solidFill>
              <a:latin typeface="AngsanaUPC"/>
              <a:ea typeface="AngsanaUPC"/>
              <a:cs typeface="AngsanaUPC"/>
              <a:sym typeface="AngsanaUPC"/>
            </a:endParaRPr>
          </a:p>
          <a:p>
            <a:pPr indent="-285750" lvl="1" marL="742950" marR="0" rtl="0" algn="l">
              <a:lnSpc>
                <a:spcPct val="100000"/>
              </a:lnSpc>
              <a:spcBef>
                <a:spcPts val="0"/>
              </a:spcBef>
              <a:spcAft>
                <a:spcPts val="0"/>
              </a:spcAft>
              <a:buClr>
                <a:schemeClr val="dk1"/>
              </a:buClr>
              <a:buSzPts val="2400"/>
              <a:buFont typeface="Arial"/>
              <a:buChar char="•"/>
            </a:pPr>
            <a:r>
              <a:rPr b="1" i="0" lang="en-US" sz="2300" u="none" cap="none" strike="noStrike">
                <a:solidFill>
                  <a:srgbClr val="00B050"/>
                </a:solidFill>
                <a:latin typeface="AngsanaUPC"/>
                <a:ea typeface="AngsanaUPC"/>
                <a:cs typeface="AngsanaUPC"/>
                <a:sym typeface="AngsanaUPC"/>
              </a:rPr>
              <a:t>Προώθηση της εφαρμογής Σχεδίων Ισότητας των Φύλων στον Οργανισμό</a:t>
            </a:r>
            <a:endParaRPr b="0" i="0" sz="2300" u="none" cap="none" strike="noStrike">
              <a:solidFill>
                <a:schemeClr val="dk1"/>
              </a:solidFill>
              <a:latin typeface="AngsanaUPC"/>
              <a:ea typeface="AngsanaUPC"/>
              <a:cs typeface="AngsanaUPC"/>
              <a:sym typeface="AngsanaUPC"/>
            </a:endParaRPr>
          </a:p>
        </p:txBody>
      </p:sp>
      <p:sp>
        <p:nvSpPr>
          <p:cNvPr id="305" name="Google Shape;305;p20"/>
          <p:cNvSpPr txBox="1"/>
          <p:nvPr/>
        </p:nvSpPr>
        <p:spPr>
          <a:xfrm>
            <a:off x="737500" y="5419925"/>
            <a:ext cx="2163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AngsanaUPC"/>
                <a:ea typeface="AngsanaUPC"/>
                <a:cs typeface="AngsanaUPC"/>
                <a:sym typeface="AngsanaUPC"/>
              </a:rPr>
              <a:t>3. ΚΑΤΑΝΑΛΩΤΕΣ</a:t>
            </a:r>
            <a:endParaRPr b="1" i="0" sz="1600" u="none" cap="none" strike="noStrike">
              <a:solidFill>
                <a:schemeClr val="dk1"/>
              </a:solidFill>
              <a:latin typeface="AngsanaUPC"/>
              <a:ea typeface="AngsanaUPC"/>
              <a:cs typeface="AngsanaUPC"/>
              <a:sym typeface="AngsanaUPC"/>
            </a:endParaRPr>
          </a:p>
        </p:txBody>
      </p:sp>
      <p:pic>
        <p:nvPicPr>
          <p:cNvPr id="306" name="Google Shape;306;p20"/>
          <p:cNvPicPr preferRelativeResize="0"/>
          <p:nvPr/>
        </p:nvPicPr>
        <p:blipFill rotWithShape="1">
          <a:blip r:embed="rId3">
            <a:alphaModFix/>
          </a:blip>
          <a:srcRect b="0" l="0" r="0" t="0"/>
          <a:stretch/>
        </p:blipFill>
        <p:spPr>
          <a:xfrm>
            <a:off x="11229841" y="2537451"/>
            <a:ext cx="962159" cy="2057687"/>
          </a:xfrm>
          <a:prstGeom prst="rect">
            <a:avLst/>
          </a:prstGeom>
          <a:noFill/>
          <a:ln>
            <a:noFill/>
          </a:ln>
        </p:spPr>
      </p:pic>
      <p:pic>
        <p:nvPicPr>
          <p:cNvPr id="307" name="Google Shape;307;p20"/>
          <p:cNvPicPr preferRelativeResize="0"/>
          <p:nvPr/>
        </p:nvPicPr>
        <p:blipFill rotWithShape="1">
          <a:blip r:embed="rId5">
            <a:alphaModFix/>
          </a:blip>
          <a:srcRect b="0" l="0" r="0" t="0"/>
          <a:stretch/>
        </p:blipFill>
        <p:spPr>
          <a:xfrm>
            <a:off x="11115182" y="4320549"/>
            <a:ext cx="1076817" cy="2537451"/>
          </a:xfrm>
          <a:prstGeom prst="rect">
            <a:avLst/>
          </a:prstGeom>
          <a:noFill/>
          <a:ln>
            <a:noFill/>
          </a:ln>
        </p:spPr>
      </p:pic>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1"/>
          <p:cNvSpPr txBox="1"/>
          <p:nvPr>
            <p:ph type="title"/>
          </p:nvPr>
        </p:nvSpPr>
        <p:spPr>
          <a:xfrm>
            <a:off x="838199" y="365126"/>
            <a:ext cx="10747443" cy="753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000"/>
              <a:buNone/>
            </a:pPr>
            <a:r>
              <a:rPr lang="en-US" sz="4000">
                <a:latin typeface="AngsanaUPC"/>
                <a:ea typeface="AngsanaUPC"/>
                <a:cs typeface="AngsanaUPC"/>
                <a:sym typeface="AngsanaUPC"/>
              </a:rPr>
              <a:t>Πηγές:</a:t>
            </a:r>
            <a:endParaRPr sz="4000">
              <a:latin typeface="AngsanaUPC"/>
              <a:ea typeface="AngsanaUPC"/>
              <a:cs typeface="AngsanaUPC"/>
              <a:sym typeface="AngsanaUPC"/>
            </a:endParaRPr>
          </a:p>
        </p:txBody>
      </p:sp>
      <p:sp>
        <p:nvSpPr>
          <p:cNvPr id="313" name="Google Shape;313;p21"/>
          <p:cNvSpPr txBox="1"/>
          <p:nvPr>
            <p:ph idx="1" type="body"/>
          </p:nvPr>
        </p:nvSpPr>
        <p:spPr>
          <a:xfrm>
            <a:off x="711740" y="1207811"/>
            <a:ext cx="10873902" cy="453195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3"/>
              </a:rPr>
              <a:t>Women and Tourism: Designing for Inclusion</a:t>
            </a:r>
            <a:r>
              <a:rPr lang="en-US" sz="2200">
                <a:latin typeface="AngsanaUPC"/>
                <a:ea typeface="AngsanaUPC"/>
                <a:cs typeface="AngsanaUPC"/>
                <a:sym typeface="AngsanaUPC"/>
              </a:rPr>
              <a:t>, World Bank, 2017. Report on how to integrate a gender lens into tourism development projects.</a:t>
            </a:r>
            <a:endParaRPr/>
          </a:p>
          <a:p>
            <a:pPr indent="-228600" lvl="0" marL="228600" rtl="0" algn="l">
              <a:lnSpc>
                <a:spcPct val="90000"/>
              </a:lnSpc>
              <a:spcBef>
                <a:spcPts val="1000"/>
              </a:spcBef>
              <a:spcAft>
                <a:spcPts val="0"/>
              </a:spcAft>
              <a:buClr>
                <a:schemeClr val="dk1"/>
              </a:buClr>
              <a:buSzPts val="2200"/>
              <a:buChar char="•"/>
            </a:pPr>
            <a:r>
              <a:rPr lang="en-US" sz="2200" u="sng">
                <a:solidFill>
                  <a:schemeClr val="hlink"/>
                </a:solidFill>
                <a:latin typeface="AngsanaUPC"/>
                <a:ea typeface="AngsanaUPC"/>
                <a:cs typeface="AngsanaUPC"/>
                <a:sym typeface="AngsanaUPC"/>
                <a:hlinkClick r:id="rId4"/>
              </a:rPr>
              <a:t>Tourism’s Dirty Secret: The Exploitation of Hotel Housekeepers</a:t>
            </a:r>
            <a:r>
              <a:rPr lang="en-US" sz="2200">
                <a:latin typeface="AngsanaUPC"/>
                <a:ea typeface="AngsanaUPC"/>
                <a:cs typeface="AngsanaUPC"/>
                <a:sym typeface="AngsanaUPC"/>
              </a:rPr>
              <a:t>, Oxfam Canada, 2017. Research report on the working lives of hotel housekeepers in Toronto (Canada), Punta Cana (Dominican Republic) and Phuket (Thailand), including sexual harassment and exploitation.</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Know How Guide: Human Rights and the Hotel Industry, International Tourism Partnership, 2014. Guide for hotel companies on how to implement the United Nations Guiding Principles on Business and Human Rights.</a:t>
            </a:r>
            <a:endParaRPr/>
          </a:p>
          <a:p>
            <a:pPr indent="-228600" lvl="0" marL="228600" rtl="0" algn="l">
              <a:lnSpc>
                <a:spcPct val="90000"/>
              </a:lnSpc>
              <a:spcBef>
                <a:spcPts val="1000"/>
              </a:spcBef>
              <a:spcAft>
                <a:spcPts val="0"/>
              </a:spcAft>
              <a:buClr>
                <a:schemeClr val="dk1"/>
              </a:buClr>
              <a:buSzPts val="2200"/>
              <a:buChar char="•"/>
            </a:pPr>
            <a:r>
              <a:rPr lang="en-US" sz="2200">
                <a:latin typeface="AngsanaUPC"/>
                <a:ea typeface="AngsanaUPC"/>
                <a:cs typeface="AngsanaUPC"/>
                <a:sym typeface="AngsanaUPC"/>
              </a:rPr>
              <a:t>To find out more, please see </a:t>
            </a:r>
            <a:r>
              <a:rPr lang="en-US" sz="2200" u="sng">
                <a:solidFill>
                  <a:schemeClr val="hlink"/>
                </a:solidFill>
                <a:latin typeface="AngsanaUPC"/>
                <a:ea typeface="AngsanaUPC"/>
                <a:cs typeface="AngsanaUPC"/>
                <a:sym typeface="AngsanaUPC"/>
                <a:hlinkClick r:id="rId5"/>
              </a:rPr>
              <a:t>Addressing Gender-Based Violence and Harassment: Emerging Good Practice for the Private Sector.</a:t>
            </a:r>
            <a:endParaRPr sz="2200">
              <a:latin typeface="AngsanaUPC"/>
              <a:ea typeface="AngsanaUPC"/>
              <a:cs typeface="AngsanaUPC"/>
              <a:sym typeface="AngsanaUPC"/>
            </a:endParaRPr>
          </a:p>
        </p:txBody>
      </p:sp>
      <p:pic>
        <p:nvPicPr>
          <p:cNvPr id="314" name="Google Shape;314;p21"/>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15" name="Google Shape;315;p21"/>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pic>
        <p:nvPicPr>
          <p:cNvPr id="316" name="Google Shape;316;p21"/>
          <p:cNvPicPr preferRelativeResize="0"/>
          <p:nvPr/>
        </p:nvPicPr>
        <p:blipFill rotWithShape="1">
          <a:blip r:embed="rId7">
            <a:alphaModFix/>
          </a:blip>
          <a:srcRect b="0" l="0" r="0" t="0"/>
          <a:stretch/>
        </p:blipFill>
        <p:spPr>
          <a:xfrm rot="5400000">
            <a:off x="4057767" y="4573023"/>
            <a:ext cx="1361550" cy="32084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latin typeface="AngsanaUPC"/>
                <a:ea typeface="AngsanaUPC"/>
                <a:cs typeface="AngsanaUPC"/>
                <a:sym typeface="AngsanaUPC"/>
              </a:rPr>
              <a:t>Βιβλιογραφικές αναφορές :</a:t>
            </a:r>
            <a:endParaRPr>
              <a:latin typeface="AngsanaUPC"/>
              <a:ea typeface="AngsanaUPC"/>
              <a:cs typeface="AngsanaUPC"/>
              <a:sym typeface="AngsanaUPC"/>
            </a:endParaRPr>
          </a:p>
        </p:txBody>
      </p:sp>
      <p:sp>
        <p:nvSpPr>
          <p:cNvPr id="323" name="Google Shape;323;p22"/>
          <p:cNvSpPr txBox="1"/>
          <p:nvPr>
            <p:ph idx="1" type="body"/>
          </p:nvPr>
        </p:nvSpPr>
        <p:spPr>
          <a:xfrm>
            <a:off x="582302" y="509287"/>
            <a:ext cx="11131200" cy="4398300"/>
          </a:xfrm>
          <a:prstGeom prst="rect">
            <a:avLst/>
          </a:prstGeom>
          <a:noFill/>
          <a:ln>
            <a:noFill/>
          </a:ln>
        </p:spPr>
        <p:txBody>
          <a:bodyPr anchorCtr="0" anchor="t" bIns="45700" lIns="91425" spcFirstLastPara="1" rIns="91425" wrap="square" tIns="45700">
            <a:noAutofit/>
          </a:bodyPr>
          <a:lstStyle/>
          <a:p>
            <a:pPr indent="-209550" lvl="0" marL="228600" rtl="0" algn="l">
              <a:lnSpc>
                <a:spcPct val="100000"/>
              </a:lnSpc>
              <a:spcBef>
                <a:spcPts val="0"/>
              </a:spcBef>
              <a:spcAft>
                <a:spcPts val="0"/>
              </a:spcAft>
              <a:buClr>
                <a:schemeClr val="dk1"/>
              </a:buClr>
              <a:buSzPts val="1900"/>
              <a:buFont typeface="Noto Sans Symbols"/>
              <a:buChar char="▪"/>
            </a:pPr>
            <a:r>
              <a:rPr lang="en-US" sz="1900">
                <a:latin typeface="AngsanaUPC"/>
                <a:ea typeface="AngsanaUPC"/>
                <a:cs typeface="AngsanaUPC"/>
                <a:sym typeface="AngsanaUPC"/>
              </a:rPr>
              <a:t>	ILO, C190 - Violence and Harassment Convention, 2019 (No. 190)  (</a:t>
            </a:r>
            <a:r>
              <a:rPr lang="en-US" sz="1900" u="sng">
                <a:solidFill>
                  <a:schemeClr val="hlink"/>
                </a:solidFill>
                <a:latin typeface="AngsanaUPC"/>
                <a:ea typeface="AngsanaUPC"/>
                <a:cs typeface="AngsanaUPC"/>
                <a:sym typeface="AngsanaUPC"/>
                <a:hlinkClick r:id="rId3"/>
              </a:rPr>
              <a:t>https://www.ilo.org/dyn/normlex/en/f?p=NORMLEXPUB:12100:0::NO::P12100_ILO_CODE:C190</a:t>
            </a:r>
            <a:r>
              <a:rPr lang="en-US" sz="1900">
                <a:latin typeface="AngsanaUPC"/>
                <a:ea typeface="AngsanaUPC"/>
                <a:cs typeface="AngsanaUPC"/>
                <a:sym typeface="AngsanaUPC"/>
              </a:rPr>
              <a:t>)</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u="sng">
                <a:solidFill>
                  <a:schemeClr val="hlink"/>
                </a:solidFill>
                <a:latin typeface="AngsanaUPC"/>
                <a:ea typeface="AngsanaUPC"/>
                <a:cs typeface="AngsanaUPC"/>
                <a:sym typeface="AngsanaUPC"/>
                <a:hlinkClick r:id="rId4"/>
              </a:rPr>
              <a:t>Esteban Ortiz-Ospina, Sandra Tzvetkova and Max Roser</a:t>
            </a:r>
            <a:r>
              <a:rPr lang="en-US" sz="1900">
                <a:latin typeface="AngsanaUPC"/>
                <a:ea typeface="AngsanaUPC"/>
                <a:cs typeface="AngsanaUPC"/>
                <a:sym typeface="AngsanaUPC"/>
              </a:rPr>
              <a:t> (2018), Women’s employment.  https://ourworldindata.org/female-labor-supply#labor-force-participation</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(European Foundation for the Improvement of Living and Working Conditions). Harassment and violence at work. (</a:t>
            </a:r>
            <a:r>
              <a:rPr lang="en-US" sz="1900" u="sng">
                <a:solidFill>
                  <a:schemeClr val="hlink"/>
                </a:solidFill>
                <a:latin typeface="AngsanaUPC"/>
                <a:ea typeface="AngsanaUPC"/>
                <a:cs typeface="AngsanaUPC"/>
                <a:sym typeface="AngsanaUPC"/>
                <a:hlinkClick r:id="rId5"/>
              </a:rPr>
              <a:t>https://www.eurofound.europa.eu/observatories/eurwork/industrial-relations-dictionary/harassment-and-violence-at-work</a:t>
            </a:r>
            <a:r>
              <a:rPr lang="en-US" sz="1900">
                <a:latin typeface="AngsanaUPC"/>
                <a:ea typeface="AngsanaUPC"/>
                <a:cs typeface="AngsanaUPC"/>
                <a:sym typeface="AngsanaUPC"/>
              </a:rPr>
              <a:t>)</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Violence and harassment in European workplaces: Extent, impacts and policies. (https://www.eurofound.europa.eu/publications/report/2015/violence-and-harassment-in-european-workplaces-extent-impacts-and-policies)</a:t>
            </a:r>
            <a:endParaRPr sz="1900">
              <a:latin typeface="AngsanaUPC"/>
              <a:ea typeface="AngsanaUPC"/>
              <a:cs typeface="AngsanaUPC"/>
              <a:sym typeface="AngsanaUPC"/>
            </a:endParaRPr>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Restauranting through history (https://restaurant-ingthroughhistory.com/tag/immigrant-waitresses/)</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Gender matters: Rethinking violence in tourism// in Annals of Tourism Research, Volume 88, May 2021, 103143 (https://www.sciencedirect.com/science/article/pii/S0160738321000050)</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Eurofound (2022). Gender equality.  https://www.eurofound.europa.eu/topic/gender-equality</a:t>
            </a:r>
            <a:endParaRPr sz="2500"/>
          </a:p>
          <a:p>
            <a:pPr indent="-209550" lvl="0" marL="228600" rtl="0" algn="l">
              <a:lnSpc>
                <a:spcPct val="100000"/>
              </a:lnSpc>
              <a:spcBef>
                <a:spcPts val="1000"/>
              </a:spcBef>
              <a:spcAft>
                <a:spcPts val="0"/>
              </a:spcAft>
              <a:buClr>
                <a:schemeClr val="dk1"/>
              </a:buClr>
              <a:buSzPts val="1900"/>
              <a:buFont typeface="Noto Sans Symbols"/>
              <a:buChar char="▪"/>
            </a:pPr>
            <a:r>
              <a:rPr lang="en-US" sz="1900">
                <a:latin typeface="AngsanaUPC"/>
                <a:ea typeface="AngsanaUPC"/>
                <a:cs typeface="AngsanaUPC"/>
                <a:sym typeface="AngsanaUPC"/>
              </a:rPr>
              <a:t>	UNESCO (2022). Gender equality: one step forward, two steps back// in Reshaping policies for creativity: addressing culture as a global public good, pages 241-261, illustrations (https://unesdoc.unesco.org/ark:/48223/pf0000380503)</a:t>
            </a:r>
            <a:endParaRPr sz="2500"/>
          </a:p>
        </p:txBody>
      </p:sp>
      <p:pic>
        <p:nvPicPr>
          <p:cNvPr id="324" name="Google Shape;324;p22"/>
          <p:cNvPicPr preferRelativeResize="0"/>
          <p:nvPr/>
        </p:nvPicPr>
        <p:blipFill rotWithShape="1">
          <a:blip r:embed="rId6">
            <a:alphaModFix/>
          </a:blip>
          <a:srcRect b="0" l="0" r="0" t="0"/>
          <a:stretch/>
        </p:blipFill>
        <p:spPr>
          <a:xfrm>
            <a:off x="11229841" y="2537451"/>
            <a:ext cx="962159" cy="2057687"/>
          </a:xfrm>
          <a:prstGeom prst="rect">
            <a:avLst/>
          </a:prstGeom>
          <a:noFill/>
          <a:ln>
            <a:noFill/>
          </a:ln>
        </p:spPr>
      </p:pic>
      <p:pic>
        <p:nvPicPr>
          <p:cNvPr id="325" name="Google Shape;325;p22"/>
          <p:cNvPicPr preferRelativeResize="0"/>
          <p:nvPr/>
        </p:nvPicPr>
        <p:blipFill rotWithShape="1">
          <a:blip r:embed="rId7">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3"/>
          <p:cNvSpPr txBox="1"/>
          <p:nvPr>
            <p:ph type="title"/>
          </p:nvPr>
        </p:nvSpPr>
        <p:spPr>
          <a:xfrm>
            <a:off x="582302" y="0"/>
            <a:ext cx="10747443" cy="6228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0000"/>
              <a:buNone/>
            </a:pPr>
            <a:r>
              <a:rPr lang="en-US">
                <a:latin typeface="AngsanaUPC"/>
                <a:ea typeface="AngsanaUPC"/>
                <a:cs typeface="AngsanaUPC"/>
                <a:sym typeface="AngsanaUPC"/>
              </a:rPr>
              <a:t>Βιβλιογραφικές αναφορές :</a:t>
            </a:r>
            <a:endParaRPr>
              <a:latin typeface="AngsanaUPC"/>
              <a:ea typeface="AngsanaUPC"/>
              <a:cs typeface="AngsanaUPC"/>
              <a:sym typeface="AngsanaUPC"/>
            </a:endParaRPr>
          </a:p>
        </p:txBody>
      </p:sp>
      <p:sp>
        <p:nvSpPr>
          <p:cNvPr id="332" name="Google Shape;332;p23"/>
          <p:cNvSpPr txBox="1"/>
          <p:nvPr>
            <p:ph idx="1" type="body"/>
          </p:nvPr>
        </p:nvSpPr>
        <p:spPr>
          <a:xfrm>
            <a:off x="582302" y="509287"/>
            <a:ext cx="11131278" cy="4398380"/>
          </a:xfrm>
          <a:prstGeom prst="rect">
            <a:avLst/>
          </a:prstGeom>
          <a:noFill/>
          <a:ln>
            <a:noFill/>
          </a:ln>
        </p:spPr>
        <p:txBody>
          <a:bodyPr anchorCtr="0" anchor="t" bIns="45700" lIns="91425" spcFirstLastPara="1" rIns="91425" wrap="square" tIns="45700">
            <a:noAutofit/>
          </a:bodyPr>
          <a:lstStyle/>
          <a:p>
            <a:pPr indent="-215900" lvl="0" marL="228600" rtl="0" algn="l">
              <a:lnSpc>
                <a:spcPct val="100000"/>
              </a:lnSpc>
              <a:spcBef>
                <a:spcPts val="0"/>
              </a:spcBef>
              <a:spcAft>
                <a:spcPts val="0"/>
              </a:spcAft>
              <a:buClr>
                <a:schemeClr val="dk1"/>
              </a:buClr>
              <a:buSzPts val="2000"/>
              <a:buFont typeface="Noto Sans Symbols"/>
              <a:buChar char="▪"/>
            </a:pPr>
            <a:r>
              <a:rPr lang="en-US" sz="2000">
                <a:latin typeface="AngsanaUPC"/>
                <a:ea typeface="AngsanaUPC"/>
                <a:cs typeface="AngsanaUPC"/>
                <a:sym typeface="AngsanaUPC"/>
              </a:rPr>
              <a:t>	EurWORK/European Observatory of Working Life (2020). Harassment and violence at work</a:t>
            </a:r>
            <a:endParaRPr sz="2600"/>
          </a:p>
          <a:p>
            <a:pPr indent="0" lvl="0" marL="0" rtl="0" algn="l">
              <a:lnSpc>
                <a:spcPct val="100000"/>
              </a:lnSpc>
              <a:spcBef>
                <a:spcPts val="1000"/>
              </a:spcBef>
              <a:spcAft>
                <a:spcPts val="0"/>
              </a:spcAft>
              <a:buClr>
                <a:schemeClr val="dk1"/>
              </a:buClr>
              <a:buSzPts val="2200"/>
              <a:buNone/>
            </a:pPr>
            <a:r>
              <a:rPr lang="en-US" sz="2000">
                <a:latin typeface="AngsanaUPC"/>
                <a:ea typeface="AngsanaUPC"/>
                <a:cs typeface="AngsanaUPC"/>
                <a:sym typeface="AngsanaUPC"/>
              </a:rPr>
              <a:t>(https://www.eurofound.europa.eu/observatories/eurwork/industrial-relations-dictionary/harassment-and-violence-at-work)</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	Esteban Ortiz-Ospina, Sandra Tzvetkova and Max Roser (2018). Women’s employment//in Our World in Data (</a:t>
            </a:r>
            <a:r>
              <a:rPr lang="en-US" sz="2000" u="sng">
                <a:solidFill>
                  <a:schemeClr val="hlink"/>
                </a:solidFill>
                <a:latin typeface="AngsanaUPC"/>
                <a:ea typeface="AngsanaUPC"/>
                <a:cs typeface="AngsanaUPC"/>
                <a:sym typeface="AngsanaUPC"/>
                <a:hlinkClick r:id="rId3"/>
              </a:rPr>
              <a:t>https://ourworldindata.org/female-labor-supply#labor-force-participation</a:t>
            </a:r>
            <a:r>
              <a:rPr lang="en-US" sz="2000">
                <a:latin typeface="AngsanaUPC"/>
                <a:ea typeface="AngsanaUPC"/>
                <a:cs typeface="AngsanaUPC"/>
                <a:sym typeface="AngsanaUPC"/>
              </a:rPr>
              <a:t>)</a:t>
            </a:r>
            <a:endParaRPr sz="2000">
              <a:latin typeface="AngsanaUPC"/>
              <a:ea typeface="AngsanaUPC"/>
              <a:cs typeface="AngsanaUPC"/>
              <a:sym typeface="AngsanaUPC"/>
            </a:endParaRPr>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Dianova (2017). A Silent “Colleague”: Violence against Women in the Workplace</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4"/>
              </a:rPr>
              <a:t>https://www.dianova.org/news/a-silent-colleague-violence-against-women-in-the-workplace/</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European Parliament news (2022). Understanding the gender pay gap: definition and causes</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a:t>
            </a:r>
            <a:r>
              <a:rPr lang="en-US" sz="2000" u="sng">
                <a:solidFill>
                  <a:schemeClr val="hlink"/>
                </a:solidFill>
                <a:latin typeface="AngsanaUPC"/>
                <a:ea typeface="AngsanaUPC"/>
                <a:cs typeface="AngsanaUPC"/>
                <a:sym typeface="AngsanaUPC"/>
                <a:hlinkClick r:id="rId5"/>
              </a:rPr>
              <a:t>https://www.europarl.europa.eu/news/en/headlines/society/20200109STO69925/understanding-the-gender-pay-gap-definition-and-causes</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ILO. Global Wage Report 2018: The gender pay gap  (</a:t>
            </a:r>
            <a:r>
              <a:rPr lang="en-US" sz="2000" u="sng">
                <a:solidFill>
                  <a:schemeClr val="hlink"/>
                </a:solidFill>
                <a:latin typeface="AngsanaUPC"/>
                <a:ea typeface="AngsanaUPC"/>
                <a:cs typeface="AngsanaUPC"/>
                <a:sym typeface="AngsanaUPC"/>
                <a:hlinkClick r:id="rId6"/>
              </a:rPr>
              <a:t>https://www.ilo.org/global/about-the-ilo/multimedia/maps-and-charts/enhanced/WCMS_650829/lang--en/index.htm</a:t>
            </a:r>
            <a:r>
              <a:rPr lang="en-US" sz="2000">
                <a:latin typeface="AngsanaUPC"/>
                <a:ea typeface="AngsanaUPC"/>
                <a:cs typeface="AngsanaUPC"/>
                <a:sym typeface="AngsanaUPC"/>
              </a:rPr>
              <a:t>)</a:t>
            </a:r>
            <a:endParaRPr sz="2600"/>
          </a:p>
          <a:p>
            <a:pPr indent="-215900" lvl="0" marL="228600" rtl="0" algn="l">
              <a:lnSpc>
                <a:spcPct val="100000"/>
              </a:lnSpc>
              <a:spcBef>
                <a:spcPts val="1000"/>
              </a:spcBef>
              <a:spcAft>
                <a:spcPts val="0"/>
              </a:spcAft>
              <a:buClr>
                <a:schemeClr val="dk1"/>
              </a:buClr>
              <a:buSzPts val="2000"/>
              <a:buFont typeface="Noto Sans Symbols"/>
              <a:buChar char="▪"/>
            </a:pPr>
            <a:r>
              <a:rPr lang="en-US" sz="2000">
                <a:latin typeface="AngsanaUPC"/>
                <a:ea typeface="AngsanaUPC"/>
                <a:cs typeface="AngsanaUPC"/>
                <a:sym typeface="AngsanaUPC"/>
              </a:rPr>
              <a:t>EIGE (The European Institute for Gender Equality). Good practices combating gender-based violence.  (https://eige.europa.eu/gender-based-violence/good-practices/spain/masters-course-gender-violence-improves-professional-practice labour market for 10 years or more.</a:t>
            </a:r>
            <a:endParaRPr sz="2600"/>
          </a:p>
        </p:txBody>
      </p:sp>
      <p:pic>
        <p:nvPicPr>
          <p:cNvPr id="333" name="Google Shape;333;p23"/>
          <p:cNvPicPr preferRelativeResize="0"/>
          <p:nvPr/>
        </p:nvPicPr>
        <p:blipFill rotWithShape="1">
          <a:blip r:embed="rId7">
            <a:alphaModFix/>
          </a:blip>
          <a:srcRect b="0" l="0" r="0" t="0"/>
          <a:stretch/>
        </p:blipFill>
        <p:spPr>
          <a:xfrm>
            <a:off x="11229841" y="2537451"/>
            <a:ext cx="962159" cy="2057687"/>
          </a:xfrm>
          <a:prstGeom prst="rect">
            <a:avLst/>
          </a:prstGeom>
          <a:noFill/>
          <a:ln>
            <a:noFill/>
          </a:ln>
        </p:spPr>
      </p:pic>
      <p:pic>
        <p:nvPicPr>
          <p:cNvPr id="334" name="Google Shape;334;p23"/>
          <p:cNvPicPr preferRelativeResize="0"/>
          <p:nvPr/>
        </p:nvPicPr>
        <p:blipFill rotWithShape="1">
          <a:blip r:embed="rId8">
            <a:alphaModFix/>
          </a:blip>
          <a:srcRect b="0" l="0" r="0" t="0"/>
          <a:stretch/>
        </p:blipFill>
        <p:spPr>
          <a:xfrm>
            <a:off x="11115182" y="4320549"/>
            <a:ext cx="1076817" cy="25374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id="339" name="Google Shape;339;p24"/>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40" name="Google Shape;340;p24"/>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Thank you for your attention</a:t>
            </a:r>
            <a:endParaRPr sz="3600">
              <a:solidFill>
                <a:srgbClr val="262626"/>
              </a:solidFil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5"/>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46" name="Google Shape;346;p25"/>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None/>
            </a:pPr>
            <a:r>
              <a:rPr b="1" lang="en-US" sz="3600">
                <a:solidFill>
                  <a:schemeClr val="dk2"/>
                </a:solidFill>
              </a:rPr>
              <a:t>Εταίροι του έργου</a:t>
            </a:r>
            <a:endParaRPr b="1" sz="3600">
              <a:solidFill>
                <a:schemeClr val="dk2"/>
              </a:solidFill>
            </a:endParaRPr>
          </a:p>
        </p:txBody>
      </p:sp>
      <p:sp>
        <p:nvSpPr>
          <p:cNvPr id="347" name="Google Shape;34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8" name="Google Shape;348;p2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49" name="Google Shape;349;p25"/>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50" name="Google Shape;350;p25"/>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351" name="Google Shape;351;p25"/>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52" name="Google Shape;352;p25"/>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353" name="Google Shape;353;p25"/>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54" name="Google Shape;354;p25"/>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355" name="Google Shape;355;p25"/>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56" name="Google Shape;356;p25"/>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1">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357" name="Google Shape;357;p25"/>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58" name="Google Shape;358;p25"/>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3">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359" name="Google Shape;359;p25"/>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60" name="Google Shape;360;p25"/>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5">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361" name="Google Shape;361;p25"/>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362" name="Google Shape;362;p25"/>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7">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pic>
        <p:nvPicPr>
          <p:cNvPr id="363" name="Google Shape;363;p25"/>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pic>
        <p:nvPicPr>
          <p:cNvPr id="125" name="Google Shape;125;p3"/>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26" name="Google Shape;126;p3"/>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27" name="Google Shape;127;p3"/>
          <p:cNvSpPr txBox="1"/>
          <p:nvPr>
            <p:ph type="title"/>
          </p:nvPr>
        </p:nvSpPr>
        <p:spPr>
          <a:xfrm>
            <a:off x="1577591" y="543409"/>
            <a:ext cx="9429933"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None/>
            </a:pPr>
            <a:r>
              <a:rPr b="1" lang="en-US" sz="4000">
                <a:solidFill>
                  <a:srgbClr val="6789B9"/>
                </a:solidFill>
                <a:latin typeface="AngsanaUPC"/>
                <a:ea typeface="AngsanaUPC"/>
                <a:cs typeface="AngsanaUPC"/>
                <a:sym typeface="AngsanaUPC"/>
              </a:rPr>
              <a:t>Μαθησιακά αποτελέσματα</a:t>
            </a:r>
            <a:endParaRPr b="1" sz="4000">
              <a:solidFill>
                <a:schemeClr val="dk2"/>
              </a:solidFill>
              <a:latin typeface="AngsanaUPC"/>
              <a:ea typeface="AngsanaUPC"/>
              <a:cs typeface="AngsanaUPC"/>
              <a:sym typeface="AngsanaUPC"/>
            </a:endParaRPr>
          </a:p>
        </p:txBody>
      </p:sp>
      <p:sp>
        <p:nvSpPr>
          <p:cNvPr id="128" name="Google Shape;128;p3"/>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9" name="Google Shape;129;p3"/>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30" name="Google Shape;13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31" name="Google Shape;131;p3"/>
          <p:cNvSpPr txBox="1"/>
          <p:nvPr>
            <p:ph idx="1" type="body"/>
          </p:nvPr>
        </p:nvSpPr>
        <p:spPr>
          <a:xfrm>
            <a:off x="1469985" y="1760059"/>
            <a:ext cx="10090544" cy="407093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1.	Να μπορείτε να διακρίνετε τα στερεότυπα, τις προκαταλήψεις και τα κλισέ.</a:t>
            </a:r>
            <a:endParaRPr>
              <a:latin typeface="AngsanaUPC"/>
              <a:ea typeface="AngsanaUPC"/>
              <a:cs typeface="AngsanaUPC"/>
              <a:sym typeface="AngsanaUPC"/>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2.	 Να είστε σε θέση να εντοπίσετε χαρακτηριστικά που σχετίζονται με το φύλο στο εργασιακό πλαίσιο σε συγκεκριμένο επίπεδο διαχείρισης.</a:t>
            </a:r>
            <a:endParaRPr/>
          </a:p>
          <a:p>
            <a:pPr indent="0" lvl="0" marL="0" rtl="0" algn="l">
              <a:lnSpc>
                <a:spcPct val="90000"/>
              </a:lnSpc>
              <a:spcBef>
                <a:spcPts val="0"/>
              </a:spcBef>
              <a:spcAft>
                <a:spcPts val="0"/>
              </a:spcAft>
              <a:buClr>
                <a:srgbClr val="6789B9"/>
              </a:buClr>
              <a:buSzPts val="2800"/>
              <a:buNone/>
            </a:pPr>
            <a:r>
              <a:t/>
            </a:r>
            <a:endParaRPr>
              <a:latin typeface="AngsanaUPC"/>
              <a:ea typeface="AngsanaUPC"/>
              <a:cs typeface="AngsanaUPC"/>
              <a:sym typeface="AngsanaUPC"/>
            </a:endParaRPr>
          </a:p>
          <a:p>
            <a:pPr indent="-228600" lvl="0" marL="228600" rtl="0" algn="l">
              <a:lnSpc>
                <a:spcPct val="90000"/>
              </a:lnSpc>
              <a:spcBef>
                <a:spcPts val="0"/>
              </a:spcBef>
              <a:spcAft>
                <a:spcPts val="0"/>
              </a:spcAft>
              <a:buClr>
                <a:srgbClr val="6789B9"/>
              </a:buClr>
              <a:buSzPts val="2800"/>
              <a:buFont typeface="Noto Sans Symbols"/>
              <a:buChar char="✔"/>
            </a:pPr>
            <a:r>
              <a:rPr lang="en-US">
                <a:latin typeface="AngsanaUPC"/>
                <a:ea typeface="AngsanaUPC"/>
                <a:cs typeface="AngsanaUPC"/>
                <a:sym typeface="AngsanaUPC"/>
              </a:rPr>
              <a:t>3.	Να είστε σε θέση να εντοπίσετε χαρακτηριστικά που σχετίζονται με το φύλο στο εργασιακό πλαίσιο σε συγκεκριμένο επίπεδο διαχείρισης</a:t>
            </a:r>
            <a:endParaRPr>
              <a:latin typeface="AngsanaUPC"/>
              <a:ea typeface="AngsanaUPC"/>
              <a:cs typeface="AngsanaUPC"/>
              <a:sym typeface="AngsanaUPC"/>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37" name="Google Shape;137;p4"/>
          <p:cNvPicPr preferRelativeResize="0"/>
          <p:nvPr/>
        </p:nvPicPr>
        <p:blipFill rotWithShape="1">
          <a:blip r:embed="rId4">
            <a:alphaModFix/>
          </a:blip>
          <a:srcRect b="0" l="0" r="0" t="0"/>
          <a:stretch/>
        </p:blipFill>
        <p:spPr>
          <a:xfrm rot="10800000">
            <a:off x="0" y="965648"/>
            <a:ext cx="1577591" cy="3373859"/>
          </a:xfrm>
          <a:prstGeom prst="rect">
            <a:avLst/>
          </a:prstGeom>
          <a:noFill/>
          <a:ln>
            <a:noFill/>
          </a:ln>
        </p:spPr>
      </p:pic>
      <p:sp>
        <p:nvSpPr>
          <p:cNvPr id="138" name="Google Shape;138;p4"/>
          <p:cNvSpPr txBox="1"/>
          <p:nvPr>
            <p:ph type="title"/>
          </p:nvPr>
        </p:nvSpPr>
        <p:spPr>
          <a:xfrm>
            <a:off x="248467" y="54340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3600"/>
              <a:buFont typeface="Calibri"/>
              <a:buNone/>
            </a:pPr>
            <a:r>
              <a:rPr b="1" lang="en-US" sz="3600">
                <a:solidFill>
                  <a:srgbClr val="0070C0"/>
                </a:solidFill>
              </a:rPr>
              <a:t>General overview</a:t>
            </a:r>
            <a:endParaRPr b="1" sz="3600">
              <a:solidFill>
                <a:srgbClr val="0070C0"/>
              </a:solidFill>
            </a:endParaRPr>
          </a:p>
        </p:txBody>
      </p:sp>
      <p:sp>
        <p:nvSpPr>
          <p:cNvPr id="139" name="Google Shape;139;p4"/>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0" name="Google Shape;140;p4"/>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41" name="Google Shape;14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42" name="Google Shape;142;p4"/>
          <p:cNvSpPr txBox="1"/>
          <p:nvPr>
            <p:ph idx="1" type="body"/>
          </p:nvPr>
        </p:nvSpPr>
        <p:spPr>
          <a:xfrm>
            <a:off x="987056" y="1320474"/>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800"/>
              <a:buNone/>
            </a:pPr>
            <a:r>
              <a:rPr lang="en-US"/>
              <a:t>1st Module consists of 2 Units</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0"/>
              </a:spcBef>
              <a:spcAft>
                <a:spcPts val="0"/>
              </a:spcAft>
              <a:buClr>
                <a:schemeClr val="dk1"/>
              </a:buClr>
              <a:buSzPts val="2800"/>
              <a:buNone/>
            </a:pPr>
            <a:r>
              <a:rPr b="1" lang="en-US"/>
              <a:t>Unit 1</a:t>
            </a:r>
            <a:r>
              <a:rPr lang="en-US"/>
              <a:t>: </a:t>
            </a:r>
            <a:r>
              <a:rPr b="1" lang="en-US"/>
              <a:t>History of the labour market and gender inequalities in the workplace </a:t>
            </a:r>
            <a:endParaRPr/>
          </a:p>
          <a:p>
            <a:pPr indent="0" lvl="0" marL="0" rtl="0" algn="l">
              <a:lnSpc>
                <a:spcPct val="90000"/>
              </a:lnSpc>
              <a:spcBef>
                <a:spcPts val="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lang="en-US"/>
              <a:t>The history of the development of the labor market, its definitions, the gradual involvement and participation of women in the labor market are reviewed.</a:t>
            </a:r>
            <a:endParaRPr>
              <a:highlight>
                <a:srgbClr val="FFFF00"/>
              </a:highlight>
            </a:endParaRPr>
          </a:p>
          <a:p>
            <a:pPr indent="0" lvl="0" marL="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US"/>
              <a:t>Unit 2</a:t>
            </a:r>
            <a:r>
              <a:rPr lang="en-US"/>
              <a:t>: </a:t>
            </a:r>
            <a:r>
              <a:rPr b="1" lang="en-US"/>
              <a:t>Gender-specific characteristics at management level,  micro- and power political dynamics in the organization</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Ein Bild, das drinnen, Person, Decke, Personen enthält.&#10;&#10;Automatisch generierte Beschreibung" id="143" name="Google Shape;143;p4"/>
          <p:cNvPicPr preferRelativeResize="0"/>
          <p:nvPr/>
        </p:nvPicPr>
        <p:blipFill rotWithShape="1">
          <a:blip r:embed="rId6">
            <a:alphaModFix/>
          </a:blip>
          <a:srcRect b="15730" l="0" r="0" t="0"/>
          <a:stretch/>
        </p:blipFill>
        <p:spPr>
          <a:xfrm>
            <a:off x="0" y="0"/>
            <a:ext cx="12191980" cy="6857990"/>
          </a:xfrm>
          <a:prstGeom prst="rect">
            <a:avLst/>
          </a:prstGeom>
          <a:noFill/>
          <a:ln>
            <a:noFill/>
          </a:ln>
        </p:spPr>
      </p:pic>
      <p:sp>
        <p:nvSpPr>
          <p:cNvPr id="144" name="Google Shape;144;p4"/>
          <p:cNvSpPr/>
          <p:nvPr/>
        </p:nvSpPr>
        <p:spPr>
          <a:xfrm>
            <a:off x="7406693" y="2506662"/>
            <a:ext cx="4785307" cy="4351338"/>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468000" spcFirstLastPara="1" rIns="468000" wrap="square" tIns="504000">
            <a:normAutofit/>
          </a:bodyPr>
          <a:lstStyle/>
          <a:p>
            <a:pPr indent="0" lvl="0" marL="0" marR="0" rtl="0" algn="ctr">
              <a:lnSpc>
                <a:spcPct val="100000"/>
              </a:lnSpc>
              <a:spcBef>
                <a:spcPts val="0"/>
              </a:spcBef>
              <a:spcAft>
                <a:spcPts val="0"/>
              </a:spcAft>
              <a:buNone/>
            </a:pPr>
            <a:r>
              <a:t/>
            </a:r>
            <a:endParaRPr b="0" i="0" sz="2800" u="none" cap="none" strike="noStrike">
              <a:solidFill>
                <a:srgbClr val="000000"/>
              </a:solidFill>
              <a:latin typeface="AngsanaUPC"/>
              <a:ea typeface="AngsanaUPC"/>
              <a:cs typeface="AngsanaUPC"/>
              <a:sym typeface="AngsanaUPC"/>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ngsanaUPC"/>
                <a:ea typeface="AngsanaUPC"/>
                <a:cs typeface="AngsanaUPC"/>
                <a:sym typeface="AngsanaUPC"/>
              </a:rPr>
              <a:t>1. Ιστορία της αγοράς εργασίας και ανισότητες μεταξύ των φύλων στο χώρο εργασίας</a:t>
            </a:r>
            <a:endParaRPr b="0" i="0" sz="2800" u="none" cap="none" strike="noStrike">
              <a:solidFill>
                <a:schemeClr val="dk1"/>
              </a:solidFill>
              <a:latin typeface="AngsanaUPC"/>
              <a:ea typeface="AngsanaUPC"/>
              <a:cs typeface="AngsanaUPC"/>
              <a:sym typeface="AngsanaUPC"/>
            </a:endParaRPr>
          </a:p>
        </p:txBody>
      </p:sp>
      <p:sp>
        <p:nvSpPr>
          <p:cNvPr id="145" name="Google Shape;145;p4"/>
          <p:cNvSpPr txBox="1"/>
          <p:nvPr/>
        </p:nvSpPr>
        <p:spPr>
          <a:xfrm>
            <a:off x="7730599" y="5671795"/>
            <a:ext cx="4330200" cy="683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0" i="0" lang="en-US" sz="2800" u="none" cap="none" strike="noStrike">
                <a:solidFill>
                  <a:srgbClr val="000000"/>
                </a:solidFill>
                <a:latin typeface="AngsanaUPC"/>
                <a:ea typeface="AngsanaUPC"/>
                <a:cs typeface="AngsanaUPC"/>
                <a:sym typeface="AngsanaUPC"/>
              </a:rPr>
              <a:t>Εξέλιξη, ορισμοί, πολιτικές</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534492" y="979709"/>
            <a:ext cx="6419637" cy="2673752"/>
          </a:xfrm>
          <a:prstGeom prst="ellipse">
            <a:avLst/>
          </a:prstGeom>
          <a:gradFill>
            <a:gsLst>
              <a:gs pos="0">
                <a:srgbClr val="F5F7FC">
                  <a:alpha val="15294"/>
                </a:srgbClr>
              </a:gs>
              <a:gs pos="5000">
                <a:srgbClr val="F5F7FC">
                  <a:alpha val="15294"/>
                </a:srgbClr>
              </a:gs>
              <a:gs pos="39000">
                <a:srgbClr val="A9BEE4"/>
              </a:gs>
              <a:gs pos="56000">
                <a:srgbClr val="A9BEE4"/>
              </a:gs>
              <a:gs pos="61000">
                <a:srgbClr val="C5D3ED">
                  <a:alpha val="32549"/>
                </a:srgbClr>
              </a:gs>
              <a:gs pos="100000">
                <a:srgbClr val="C5D3ED">
                  <a:alpha val="32549"/>
                </a:srgbClr>
              </a:gs>
            </a:gsLst>
            <a:lin ang="5400000" scaled="0"/>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4000" u="none" cap="none" strike="noStrike">
                <a:solidFill>
                  <a:schemeClr val="dk1"/>
                </a:solidFill>
                <a:latin typeface="AngsanaUPC"/>
                <a:ea typeface="AngsanaUPC"/>
                <a:cs typeface="AngsanaUPC"/>
                <a:sym typeface="AngsanaUPC"/>
              </a:rPr>
              <a:t>Ενότητα 1</a:t>
            </a:r>
            <a:endParaRPr b="0" i="0" sz="4000" u="none" cap="none" strike="noStrike">
              <a:solidFill>
                <a:schemeClr val="dk1"/>
              </a:solidFill>
              <a:latin typeface="AngsanaUPC"/>
              <a:ea typeface="AngsanaUPC"/>
              <a:cs typeface="AngsanaUPC"/>
              <a:sym typeface="AngsanaUPC"/>
            </a:endParaRPr>
          </a:p>
        </p:txBody>
      </p:sp>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5"/>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53" name="Google Shape;153;p5"/>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54" name="Google Shape;15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55" name="Google Shape;155;p5"/>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156" name="Google Shape;156;p5"/>
          <p:cNvSpPr txBox="1"/>
          <p:nvPr>
            <p:ph type="title"/>
          </p:nvPr>
        </p:nvSpPr>
        <p:spPr>
          <a:xfrm>
            <a:off x="239843" y="190416"/>
            <a:ext cx="11467475" cy="773112"/>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SzPts val="4000"/>
              <a:buNone/>
            </a:pPr>
            <a:r>
              <a:rPr b="1" lang="en-US" sz="3200">
                <a:latin typeface="AngsanaUPC"/>
                <a:ea typeface="AngsanaUPC"/>
                <a:cs typeface="AngsanaUPC"/>
                <a:sym typeface="AngsanaUPC"/>
              </a:rPr>
              <a:t>Η συμμετοχή των γυναικών στις αγορές εργασίας αυξήθηκε αξιοσημείωτα τον 20ό αιώνα</a:t>
            </a:r>
            <a:endParaRPr b="1" sz="3200">
              <a:latin typeface="AngsanaUPC"/>
              <a:ea typeface="AngsanaUPC"/>
              <a:cs typeface="AngsanaUPC"/>
              <a:sym typeface="AngsanaUPC"/>
            </a:endParaRPr>
          </a:p>
        </p:txBody>
      </p:sp>
      <p:pic>
        <p:nvPicPr>
          <p:cNvPr id="157" name="Google Shape;157;p5"/>
          <p:cNvPicPr preferRelativeResize="0"/>
          <p:nvPr/>
        </p:nvPicPr>
        <p:blipFill rotWithShape="1">
          <a:blip r:embed="rId5">
            <a:alphaModFix/>
          </a:blip>
          <a:srcRect b="0" l="0" r="0" t="0"/>
          <a:stretch/>
        </p:blipFill>
        <p:spPr>
          <a:xfrm>
            <a:off x="2329550" y="1286625"/>
            <a:ext cx="7801601" cy="5507024"/>
          </a:xfrm>
          <a:prstGeom prst="rect">
            <a:avLst/>
          </a:prstGeom>
          <a:noFill/>
          <a:ln>
            <a:noFill/>
          </a:ln>
        </p:spPr>
      </p:pic>
      <p:pic>
        <p:nvPicPr>
          <p:cNvPr id="158" name="Google Shape;158;p5"/>
          <p:cNvPicPr preferRelativeResize="0"/>
          <p:nvPr/>
        </p:nvPicPr>
        <p:blipFill rotWithShape="1">
          <a:blip r:embed="rId4">
            <a:alphaModFix/>
          </a:blip>
          <a:srcRect b="0" l="0" r="0" t="0"/>
          <a:stretch/>
        </p:blipFill>
        <p:spPr>
          <a:xfrm>
            <a:off x="11229841" y="869258"/>
            <a:ext cx="962159" cy="2057687"/>
          </a:xfrm>
          <a:prstGeom prst="rect">
            <a:avLst/>
          </a:prstGeom>
          <a:noFill/>
          <a:ln>
            <a:noFill/>
          </a:ln>
        </p:spPr>
      </p:pic>
      <p:pic>
        <p:nvPicPr>
          <p:cNvPr id="159" name="Google Shape;159;p5"/>
          <p:cNvPicPr preferRelativeResize="0"/>
          <p:nvPr/>
        </p:nvPicPr>
        <p:blipFill rotWithShape="1">
          <a:blip r:embed="rId3">
            <a:alphaModFix/>
          </a:blip>
          <a:srcRect b="0" l="0" r="0" t="0"/>
          <a:stretch/>
        </p:blipFill>
        <p:spPr>
          <a:xfrm>
            <a:off x="11115182" y="3004848"/>
            <a:ext cx="1076817" cy="2537451"/>
          </a:xfrm>
          <a:prstGeom prst="rect">
            <a:avLst/>
          </a:prstGeom>
          <a:noFill/>
          <a:ln>
            <a:noFill/>
          </a:ln>
        </p:spPr>
      </p:pic>
    </p:spTree>
  </p:cSld>
  <p:clrMapOvr>
    <a:masterClrMapping/>
  </p:clrMapOvr>
  <p:transition spd="slow">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544372" y="119740"/>
            <a:ext cx="4358368" cy="2188031"/>
          </a:xfrm>
          <a:prstGeom prst="rect">
            <a:avLst/>
          </a:prstGeom>
          <a:solidFill>
            <a:srgbClr val="8FAADC"/>
          </a:solid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4000"/>
              <a:buNone/>
            </a:pPr>
            <a:r>
              <a:rPr b="1" lang="en-US" sz="2800">
                <a:solidFill>
                  <a:srgbClr val="FFFFFF"/>
                </a:solidFill>
                <a:latin typeface="AngsanaUPC"/>
                <a:ea typeface="AngsanaUPC"/>
                <a:cs typeface="AngsanaUPC"/>
                <a:sym typeface="AngsanaUPC"/>
              </a:rPr>
              <a:t>Η εκπροσώπηση των γυναικών στην απασχόληση σε διάφορους οικονομικούς τομείς</a:t>
            </a:r>
            <a:endParaRPr sz="2800">
              <a:latin typeface="AngsanaUPC"/>
              <a:ea typeface="AngsanaUPC"/>
              <a:cs typeface="AngsanaUPC"/>
              <a:sym typeface="AngsanaUPC"/>
            </a:endParaRPr>
          </a:p>
        </p:txBody>
      </p:sp>
      <p:sp>
        <p:nvSpPr>
          <p:cNvPr id="171" name="Google Shape;171;p7"/>
          <p:cNvSpPr txBox="1"/>
          <p:nvPr>
            <p:ph idx="2" type="body"/>
          </p:nvPr>
        </p:nvSpPr>
        <p:spPr>
          <a:xfrm>
            <a:off x="413656" y="2402731"/>
            <a:ext cx="4358368" cy="193580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lang="en-US" sz="2000">
                <a:latin typeface="AngsanaUPC"/>
                <a:ea typeface="AngsanaUPC"/>
                <a:cs typeface="AngsanaUPC"/>
                <a:sym typeface="AngsanaUPC"/>
              </a:rPr>
              <a:t>Στις περισσότερες χώρες -«επαγγελματικός διαχωρισμός»:</a:t>
            </a:r>
            <a:endParaRPr/>
          </a:p>
          <a:p>
            <a:pPr indent="0" lvl="0" marL="0" rtl="0" algn="l">
              <a:lnSpc>
                <a:spcPct val="90000"/>
              </a:lnSpc>
              <a:spcBef>
                <a:spcPts val="0"/>
              </a:spcBef>
              <a:spcAft>
                <a:spcPts val="0"/>
              </a:spcAft>
              <a:buSzPts val="2800"/>
              <a:buNone/>
            </a:pPr>
            <a:r>
              <a:rPr lang="en-US" sz="2000">
                <a:latin typeface="AngsanaUPC"/>
                <a:ea typeface="AngsanaUPC"/>
                <a:cs typeface="AngsanaUPC"/>
                <a:sym typeface="AngsanaUPC"/>
              </a:rPr>
              <a:t>Οι γυναίκες τείνουν να συγκεντρώνονται δυσανάλογα σε ορισμένους τύπους θέσεων εργασίας.</a:t>
            </a:r>
            <a:endParaRPr sz="2000">
              <a:latin typeface="AngsanaUPC"/>
              <a:ea typeface="AngsanaUPC"/>
              <a:cs typeface="AngsanaUPC"/>
              <a:sym typeface="AngsanaUPC"/>
            </a:endParaRPr>
          </a:p>
        </p:txBody>
      </p:sp>
      <p:sp>
        <p:nvSpPr>
          <p:cNvPr id="172" name="Google Shape;172;p7"/>
          <p:cNvSpPr/>
          <p:nvPr/>
        </p:nvSpPr>
        <p:spPr>
          <a:xfrm>
            <a:off x="413656" y="4180344"/>
            <a:ext cx="4358368" cy="1938952"/>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000" u="none" cap="none" strike="noStrike">
                <a:solidFill>
                  <a:srgbClr val="76797E"/>
                </a:solidFill>
                <a:latin typeface="AngsanaUPC"/>
                <a:ea typeface="AngsanaUPC"/>
                <a:cs typeface="AngsanaUPC"/>
                <a:sym typeface="AngsanaUPC"/>
              </a:rPr>
              <a:t>Οι γυναίκες έχουν κυρίαρχη θέση στην HORECA και στον τουρισμό</a:t>
            </a:r>
            <a:endParaRPr/>
          </a:p>
          <a:p>
            <a:pPr indent="0" lvl="0" marL="0" marR="0" rtl="0" algn="l">
              <a:lnSpc>
                <a:spcPct val="100000"/>
              </a:lnSpc>
              <a:spcBef>
                <a:spcPts val="0"/>
              </a:spcBef>
              <a:spcAft>
                <a:spcPts val="0"/>
              </a:spcAft>
              <a:buNone/>
            </a:pPr>
            <a:r>
              <a:rPr b="1" i="0" lang="en-US" sz="2000" u="none" cap="none" strike="noStrike">
                <a:solidFill>
                  <a:srgbClr val="76797E"/>
                </a:solidFill>
                <a:latin typeface="AngsanaUPC"/>
                <a:ea typeface="AngsanaUPC"/>
                <a:cs typeface="AngsanaUPC"/>
                <a:sym typeface="AngsanaUPC"/>
              </a:rPr>
              <a:t>Στη συνολική οικονομία, το 46,1% των εργαζομένων είναι γυναίκες.</a:t>
            </a:r>
            <a:endParaRPr/>
          </a:p>
          <a:p>
            <a:pPr indent="0" lvl="0" marL="0" marR="0" rtl="0" algn="l">
              <a:lnSpc>
                <a:spcPct val="100000"/>
              </a:lnSpc>
              <a:spcBef>
                <a:spcPts val="0"/>
              </a:spcBef>
              <a:spcAft>
                <a:spcPts val="0"/>
              </a:spcAft>
              <a:buNone/>
            </a:pPr>
            <a:r>
              <a:rPr b="1" i="0" lang="en-US" sz="2000" u="none" cap="none" strike="noStrike">
                <a:solidFill>
                  <a:srgbClr val="76797E"/>
                </a:solidFill>
                <a:latin typeface="AngsanaUPC"/>
                <a:ea typeface="AngsanaUPC"/>
                <a:cs typeface="AngsanaUPC"/>
                <a:sym typeface="AngsanaUPC"/>
              </a:rPr>
              <a:t>Στον τομέα της φιλοξενίας το ποσοστό αυτό είναι 53,7%.</a:t>
            </a:r>
            <a:endParaRPr b="0" i="0" sz="2000" u="none" cap="none" strike="noStrike">
              <a:solidFill>
                <a:schemeClr val="dk1"/>
              </a:solidFill>
              <a:latin typeface="AngsanaUPC"/>
              <a:ea typeface="AngsanaUPC"/>
              <a:cs typeface="AngsanaUPC"/>
              <a:sym typeface="AngsanaUPC"/>
            </a:endParaRPr>
          </a:p>
        </p:txBody>
      </p:sp>
      <p:pic>
        <p:nvPicPr>
          <p:cNvPr id="173" name="Google Shape;173;p7"/>
          <p:cNvPicPr preferRelativeResize="0"/>
          <p:nvPr/>
        </p:nvPicPr>
        <p:blipFill rotWithShape="1">
          <a:blip r:embed="rId3">
            <a:alphaModFix/>
          </a:blip>
          <a:srcRect b="0" l="0" r="0" t="0"/>
          <a:stretch/>
        </p:blipFill>
        <p:spPr>
          <a:xfrm>
            <a:off x="5054184" y="922253"/>
            <a:ext cx="7102450" cy="5013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79" name="Google Shape;179;p8"/>
          <p:cNvPicPr preferRelativeResize="0"/>
          <p:nvPr>
            <p:ph idx="1" type="body"/>
          </p:nvPr>
        </p:nvPicPr>
        <p:blipFill rotWithShape="1">
          <a:blip r:embed="rId3">
            <a:alphaModFix/>
          </a:blip>
          <a:srcRect b="0" l="0" r="0" t="0"/>
          <a:stretch/>
        </p:blipFill>
        <p:spPr>
          <a:xfrm>
            <a:off x="480766" y="1"/>
            <a:ext cx="5128181" cy="3619892"/>
          </a:xfrm>
          <a:prstGeom prst="rect">
            <a:avLst/>
          </a:prstGeom>
          <a:noFill/>
          <a:ln>
            <a:noFill/>
          </a:ln>
        </p:spPr>
      </p:pic>
      <p:pic>
        <p:nvPicPr>
          <p:cNvPr id="180" name="Google Shape;180;p8"/>
          <p:cNvPicPr preferRelativeResize="0"/>
          <p:nvPr/>
        </p:nvPicPr>
        <p:blipFill rotWithShape="1">
          <a:blip r:embed="rId4">
            <a:alphaModFix/>
          </a:blip>
          <a:srcRect b="0" l="0" r="0" t="0"/>
          <a:stretch/>
        </p:blipFill>
        <p:spPr>
          <a:xfrm>
            <a:off x="6190269" y="141403"/>
            <a:ext cx="4952213" cy="3495679"/>
          </a:xfrm>
          <a:prstGeom prst="rect">
            <a:avLst/>
          </a:prstGeom>
          <a:noFill/>
          <a:ln>
            <a:noFill/>
          </a:ln>
        </p:spPr>
      </p:pic>
      <p:pic>
        <p:nvPicPr>
          <p:cNvPr id="181" name="Google Shape;181;p8"/>
          <p:cNvPicPr preferRelativeResize="0"/>
          <p:nvPr/>
        </p:nvPicPr>
        <p:blipFill rotWithShape="1">
          <a:blip r:embed="rId5">
            <a:alphaModFix/>
          </a:blip>
          <a:srcRect b="0" l="0" r="0" t="0"/>
          <a:stretch/>
        </p:blipFill>
        <p:spPr>
          <a:xfrm>
            <a:off x="763572" y="3648175"/>
            <a:ext cx="4506012" cy="3180714"/>
          </a:xfrm>
          <a:prstGeom prst="rect">
            <a:avLst/>
          </a:prstGeom>
          <a:noFill/>
          <a:ln>
            <a:noFill/>
          </a:ln>
        </p:spPr>
      </p:pic>
      <p:pic>
        <p:nvPicPr>
          <p:cNvPr id="182" name="Google Shape;182;p8"/>
          <p:cNvPicPr preferRelativeResize="0"/>
          <p:nvPr/>
        </p:nvPicPr>
        <p:blipFill rotWithShape="1">
          <a:blip r:embed="rId6">
            <a:alphaModFix/>
          </a:blip>
          <a:srcRect b="0" l="0" r="0" t="0"/>
          <a:stretch/>
        </p:blipFill>
        <p:spPr>
          <a:xfrm>
            <a:off x="6325386" y="3590920"/>
            <a:ext cx="4628364" cy="32670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9"/>
          <p:cNvSpPr txBox="1"/>
          <p:nvPr>
            <p:ph type="title"/>
          </p:nvPr>
        </p:nvSpPr>
        <p:spPr>
          <a:xfrm>
            <a:off x="838200" y="365126"/>
            <a:ext cx="10515600" cy="1045386"/>
          </a:xfrm>
          <a:prstGeom prst="rect">
            <a:avLst/>
          </a:prstGeom>
          <a:solidFill>
            <a:srgbClr val="8DA9DB"/>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000"/>
              <a:buNone/>
            </a:pPr>
            <a:r>
              <a:rPr b="1" lang="en-US" sz="4000">
                <a:solidFill>
                  <a:schemeClr val="lt1"/>
                </a:solidFill>
                <a:latin typeface="AngsanaUPC"/>
                <a:ea typeface="AngsanaUPC"/>
                <a:cs typeface="AngsanaUPC"/>
                <a:sym typeface="AngsanaUPC"/>
              </a:rPr>
              <a:t>Τα άνισα οικονομικά του τουρισμού</a:t>
            </a:r>
            <a:endParaRPr/>
          </a:p>
        </p:txBody>
      </p:sp>
      <p:sp>
        <p:nvSpPr>
          <p:cNvPr id="189" name="Google Shape;189;p9"/>
          <p:cNvSpPr txBox="1"/>
          <p:nvPr>
            <p:ph idx="1" type="body"/>
          </p:nvPr>
        </p:nvSpPr>
        <p:spPr>
          <a:xfrm>
            <a:off x="838200" y="1575881"/>
            <a:ext cx="10515600" cy="4601082"/>
          </a:xfrm>
          <a:prstGeom prst="rect">
            <a:avLst/>
          </a:prstGeom>
          <a:noFill/>
          <a:ln>
            <a:noFill/>
          </a:ln>
        </p:spPr>
        <p:txBody>
          <a:bodyPr anchorCtr="0" anchor="t" bIns="45700" lIns="91425" spcFirstLastPara="1" rIns="91425" wrap="square" tIns="45700">
            <a:noAutofit/>
          </a:bodyPr>
          <a:lstStyle/>
          <a:p>
            <a:pPr indent="-203200" lvl="0" marL="228600" rtl="0" algn="l">
              <a:lnSpc>
                <a:spcPct val="90000"/>
              </a:lnSpc>
              <a:spcBef>
                <a:spcPts val="0"/>
              </a:spcBef>
              <a:spcAft>
                <a:spcPts val="0"/>
              </a:spcAft>
              <a:buSzPts val="2400"/>
              <a:buFont typeface="Noto Sans Symbols"/>
              <a:buChar char="❑"/>
            </a:pPr>
            <a:r>
              <a:rPr lang="en-US" sz="2200">
                <a:latin typeface="AngsanaUPC"/>
                <a:ea typeface="AngsanaUPC"/>
                <a:cs typeface="AngsanaUPC"/>
                <a:sym typeface="AngsanaUPC"/>
              </a:rPr>
              <a:t>Οι γυναίκες αποτελούν το ήμισυ του συνόλου των εργαζομένων στον κλάδο των ξενοδοχείων και των εστιατορίων (Παγκόσμια Έκθεση για τις Γυναίκες στον Τουρισμό, 2011).</a:t>
            </a:r>
            <a:endParaRPr sz="2200">
              <a:latin typeface="AngsanaUPC"/>
              <a:ea typeface="AngsanaUPC"/>
              <a:cs typeface="AngsanaUPC"/>
              <a:sym typeface="AngsanaUPC"/>
            </a:endParaRPr>
          </a:p>
          <a:p>
            <a:pPr indent="-203200" lvl="0" marL="228600" rtl="0" algn="l">
              <a:lnSpc>
                <a:spcPct val="90000"/>
              </a:lnSpc>
              <a:spcBef>
                <a:spcPts val="0"/>
              </a:spcBef>
              <a:spcAft>
                <a:spcPts val="0"/>
              </a:spcAft>
              <a:buSzPts val="2400"/>
              <a:buFont typeface="Noto Sans Symbols"/>
              <a:buChar char="❑"/>
            </a:pPr>
            <a:r>
              <a:rPr lang="en-US" sz="2200">
                <a:latin typeface="AngsanaUPC"/>
                <a:ea typeface="AngsanaUPC"/>
                <a:cs typeface="AngsanaUPC"/>
                <a:sym typeface="AngsanaUPC"/>
              </a:rPr>
              <a:t>Λόγω των στερεοτύπων και των διακρίσεων λόγω φύλου, η πλειονότητα αυτών των γυναικών εργάζονται σε χαμηλού επιπέδου, κακοπληρωμένες και επισφαλείς θέσεις εργασίας, πολλές από τις οποίες είναι εποχιακές.</a:t>
            </a:r>
            <a:endParaRPr sz="2200">
              <a:latin typeface="AngsanaUPC"/>
              <a:ea typeface="AngsanaUPC"/>
              <a:cs typeface="AngsanaUPC"/>
              <a:sym typeface="AngsanaUPC"/>
            </a:endParaRPr>
          </a:p>
          <a:p>
            <a:pPr indent="-203200" lvl="0" marL="228600" rtl="0" algn="l">
              <a:lnSpc>
                <a:spcPct val="90000"/>
              </a:lnSpc>
              <a:spcBef>
                <a:spcPts val="0"/>
              </a:spcBef>
              <a:spcAft>
                <a:spcPts val="0"/>
              </a:spcAft>
              <a:buSzPts val="2400"/>
              <a:buFont typeface="Noto Sans Symbols"/>
              <a:buChar char="❑"/>
            </a:pPr>
            <a:r>
              <a:rPr lang="en-US" sz="2200">
                <a:latin typeface="AngsanaUPC"/>
                <a:ea typeface="AngsanaUPC"/>
                <a:cs typeface="AngsanaUPC"/>
                <a:sym typeface="AngsanaUPC"/>
              </a:rPr>
              <a:t> Οι γυναίκες </a:t>
            </a:r>
            <a:r>
              <a:rPr b="1" lang="en-US" sz="2200">
                <a:latin typeface="AngsanaUPC"/>
                <a:ea typeface="AngsanaUPC"/>
                <a:cs typeface="AngsanaUPC"/>
                <a:sym typeface="AngsanaUPC"/>
              </a:rPr>
              <a:t>σπάνια φτάνουν σε διευθυντικές ή επαγγελματικές θέσεις </a:t>
            </a:r>
            <a:r>
              <a:rPr lang="en-US" sz="2200">
                <a:latin typeface="AngsanaUPC"/>
                <a:ea typeface="AngsanaUPC"/>
                <a:cs typeface="AngsanaUPC"/>
                <a:sym typeface="AngsanaUPC"/>
              </a:rPr>
              <a:t>και όταν το καταφέρνουν, συνήθως αμείβονται </a:t>
            </a:r>
            <a:r>
              <a:rPr b="1" lang="en-US" sz="2200">
                <a:latin typeface="AngsanaUPC"/>
                <a:ea typeface="AngsanaUPC"/>
                <a:cs typeface="AngsanaUPC"/>
                <a:sym typeface="AngsanaUPC"/>
              </a:rPr>
              <a:t>λιγότερο</a:t>
            </a:r>
            <a:r>
              <a:rPr lang="en-US" sz="2200">
                <a:latin typeface="AngsanaUPC"/>
                <a:ea typeface="AngsanaUPC"/>
                <a:cs typeface="AngsanaUPC"/>
                <a:sym typeface="AngsanaUPC"/>
              </a:rPr>
              <a:t> από τους άνδρες.</a:t>
            </a:r>
            <a:endParaRPr sz="2200">
              <a:latin typeface="AngsanaUPC"/>
              <a:ea typeface="AngsanaUPC"/>
              <a:cs typeface="AngsanaUPC"/>
              <a:sym typeface="AngsanaUPC"/>
            </a:endParaRPr>
          </a:p>
          <a:p>
            <a:pPr indent="-203200" lvl="0" marL="228600" rtl="0" algn="l">
              <a:lnSpc>
                <a:spcPct val="90000"/>
              </a:lnSpc>
              <a:spcBef>
                <a:spcPts val="0"/>
              </a:spcBef>
              <a:spcAft>
                <a:spcPts val="0"/>
              </a:spcAft>
              <a:buSzPts val="2400"/>
              <a:buFont typeface="Noto Sans Symbols"/>
              <a:buChar char="❑"/>
            </a:pPr>
            <a:r>
              <a:rPr lang="en-US" sz="2200">
                <a:latin typeface="AngsanaUPC"/>
                <a:ea typeface="AngsanaUPC"/>
                <a:cs typeface="AngsanaUPC"/>
                <a:sym typeface="AngsanaUPC"/>
              </a:rPr>
              <a:t>Πολλές από τις γυναίκες στις ανασφαλείς θέσεις εργασίας του ξενοδοχειακού κλάδου είναι μετανάστες ή/και γυναίκες ορατών μειονοτήτων. Η θηλυκοποίηση και ο φυλετισμός τέτοιων επαγγελμάτων τείνουν να πυροδοτούν περαιτέρω μείωση των μισθών, της εργασιακής ασφάλειας και της κοινωνικής αξίας.</a:t>
            </a:r>
            <a:endParaRPr sz="2200">
              <a:latin typeface="AngsanaUPC"/>
              <a:ea typeface="AngsanaUPC"/>
              <a:cs typeface="AngsanaUPC"/>
              <a:sym typeface="AngsanaUPC"/>
            </a:endParaRPr>
          </a:p>
          <a:p>
            <a:pPr indent="-203200" lvl="0" marL="228600" rtl="0" algn="l">
              <a:lnSpc>
                <a:spcPct val="90000"/>
              </a:lnSpc>
              <a:spcBef>
                <a:spcPts val="0"/>
              </a:spcBef>
              <a:spcAft>
                <a:spcPts val="0"/>
              </a:spcAft>
              <a:buSzPts val="2400"/>
              <a:buFont typeface="Noto Sans Symbols"/>
              <a:buChar char="❑"/>
            </a:pPr>
            <a:r>
              <a:rPr lang="en-US" sz="2200">
                <a:latin typeface="AngsanaUPC"/>
                <a:ea typeface="AngsanaUPC"/>
                <a:cs typeface="AngsanaUPC"/>
                <a:sym typeface="AngsanaUPC"/>
              </a:rPr>
              <a:t>Οι γυναίκες στον τομέα της HCT βιώνουν τα υψηλότερα επίπεδα σεξουαλικής παρενόχλησης από οποιονδήποτε τομέα, με τους δράστες να είναι συνήθως πελάτες, προϊστάμενοι ή συνάδελφοι.</a:t>
            </a:r>
            <a:endParaRPr sz="2200">
              <a:latin typeface="AngsanaUPC"/>
              <a:ea typeface="AngsanaUPC"/>
              <a:cs typeface="AngsanaUPC"/>
              <a:sym typeface="AngsanaUPC"/>
            </a:endParaRPr>
          </a:p>
        </p:txBody>
      </p:sp>
      <p:pic>
        <p:nvPicPr>
          <p:cNvPr id="190" name="Google Shape;190;p9"/>
          <p:cNvPicPr preferRelativeResize="0"/>
          <p:nvPr/>
        </p:nvPicPr>
        <p:blipFill rotWithShape="1">
          <a:blip r:embed="rId3">
            <a:alphaModFix/>
          </a:blip>
          <a:srcRect b="0" l="0" r="0" t="0"/>
          <a:stretch/>
        </p:blipFill>
        <p:spPr>
          <a:xfrm>
            <a:off x="11229841" y="2184959"/>
            <a:ext cx="962159" cy="2057687"/>
          </a:xfrm>
          <a:prstGeom prst="rect">
            <a:avLst/>
          </a:prstGeom>
          <a:noFill/>
          <a:ln>
            <a:noFill/>
          </a:ln>
        </p:spPr>
      </p:pic>
      <p:pic>
        <p:nvPicPr>
          <p:cNvPr id="191" name="Google Shape;191;p9"/>
          <p:cNvPicPr preferRelativeResize="0"/>
          <p:nvPr/>
        </p:nvPicPr>
        <p:blipFill rotWithShape="1">
          <a:blip r:embed="rId4">
            <a:alphaModFix/>
          </a:blip>
          <a:srcRect b="0" l="0" r="0" t="0"/>
          <a:stretch/>
        </p:blipFill>
        <p:spPr>
          <a:xfrm>
            <a:off x="11115183" y="4320549"/>
            <a:ext cx="1076817" cy="253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