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4" roundtripDataSignature="AMtx7mioP6xoteG0vj0WttbE3ofMRF+H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3" name="Google Shape;303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2" name="Google Shape;312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3" name="Google Shape;323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3" name="Google Shape;333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2" name="Google Shape;342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1" name="Google Shape;351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0" name="Google Shape;360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0" name="Google Shape;30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1" name="Google Shape;3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3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3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3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ilo.org/wcmsp5/groups/public/---dgreports/---gender/documents/publication/wcms_535656.pdf" TargetMode="External"/><Relationship Id="rId4" Type="http://schemas.openxmlformats.org/officeDocument/2006/relationships/hyperlink" Target="https://terraform-20180423174453746800000001.s3.amazonaws.com/attachments/cjiisgqry00fzfxj71rd28btl-p4-vprchaen0217-workplace-violence-prevention-checklist.pdf" TargetMode="External"/><Relationship Id="rId5" Type="http://schemas.openxmlformats.org/officeDocument/2006/relationships/hyperlink" Target="https://www.osha.gov/sites/default/files/publications/osha3148.pdf" TargetMode="External"/><Relationship Id="rId6" Type="http://schemas.openxmlformats.org/officeDocument/2006/relationships/hyperlink" Target="https://www.researchgate.net/figure/Primary-secondary-and-tertiary-preventions-against-workplace-violence-from-psychiatric_tbl1_285152732" TargetMode="External"/><Relationship Id="rId7" Type="http://schemas.openxmlformats.org/officeDocument/2006/relationships/hyperlink" Target="https://www.cdc.gov/niosh/docs/96-100/risk.html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ilo.org/wcmsp5/groups/public/---dgreports/---gender/documents/publication/wcms_535656.pdf" TargetMode="External"/><Relationship Id="rId4" Type="http://schemas.openxmlformats.org/officeDocument/2006/relationships/hyperlink" Target="https://terraform-20180423174453746800000001.s3.amazonaws.com/attachments/cjiisgqry00fzfxj71rd28btl-p4-vprchaen0217-workplace-violence-prevention-checklist.pdf" TargetMode="External"/><Relationship Id="rId5" Type="http://schemas.openxmlformats.org/officeDocument/2006/relationships/hyperlink" Target="https://www.osha.gov/sites/default/files/publications/osha3148.pdf" TargetMode="External"/><Relationship Id="rId6" Type="http://schemas.openxmlformats.org/officeDocument/2006/relationships/hyperlink" Target="https://www.researchgate.net/figure/Primary-secondary-and-tertiary-preventions-against-workplace-violence-from-psychiatric_tbl1_285152732" TargetMode="External"/><Relationship Id="rId7" Type="http://schemas.openxmlformats.org/officeDocument/2006/relationships/hyperlink" Target="https://creately.com/blog/diagrams/types-of-organizational-charts/#4_Network_Structure" TargetMode="External"/></Relationships>
</file>

<file path=ppt/slides/_rels/slide2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hyperlink" Target="https://kek-dias.gr/" TargetMode="External"/><Relationship Id="rId13" Type="http://schemas.openxmlformats.org/officeDocument/2006/relationships/image" Target="../media/image10.png"/><Relationship Id="rId12" Type="http://schemas.openxmlformats.org/officeDocument/2006/relationships/hyperlink" Target="https://dekaplus.eu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Relationship Id="rId4" Type="http://schemas.openxmlformats.org/officeDocument/2006/relationships/hyperlink" Target="http://www.czu.cz/" TargetMode="External"/><Relationship Id="rId9" Type="http://schemas.openxmlformats.org/officeDocument/2006/relationships/image" Target="../media/image12.png"/><Relationship Id="rId15" Type="http://schemas.openxmlformats.org/officeDocument/2006/relationships/image" Target="../media/image18.png"/><Relationship Id="rId14" Type="http://schemas.openxmlformats.org/officeDocument/2006/relationships/hyperlink" Target="https://www.lpf.lt/" TargetMode="External"/><Relationship Id="rId16" Type="http://schemas.openxmlformats.org/officeDocument/2006/relationships/hyperlink" Target="https://www.uzvediba.lv/kontakti/" TargetMode="External"/><Relationship Id="rId5" Type="http://schemas.openxmlformats.org/officeDocument/2006/relationships/image" Target="../media/image11.png"/><Relationship Id="rId6" Type="http://schemas.openxmlformats.org/officeDocument/2006/relationships/hyperlink" Target="http://www.czu.cz/" TargetMode="External"/><Relationship Id="rId7" Type="http://schemas.openxmlformats.org/officeDocument/2006/relationships/image" Target="../media/image15.png"/><Relationship Id="rId8" Type="http://schemas.openxmlformats.org/officeDocument/2006/relationships/hyperlink" Target="http://www.beneke-prinzhorn.de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>
            <p:ph type="ctrTitle"/>
          </p:nvPr>
        </p:nvSpPr>
        <p:spPr>
          <a:xfrm>
            <a:off x="388111" y="4770613"/>
            <a:ext cx="11575289" cy="1000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b="1" lang="en-GB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Οργανωτικοί Παράγοντες που σχετίζονται με την έκθεση σε διάφορες μορφές βίας</a:t>
            </a:r>
            <a:endParaRPr b="1" sz="4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in Bild, das Text enthält.&#10;&#10;Automatisch generierte Beschreibung" id="90" name="Google Shape;90;p1"/>
          <p:cNvPicPr preferRelativeResize="0"/>
          <p:nvPr/>
        </p:nvPicPr>
        <p:blipFill rotWithShape="1">
          <a:blip r:embed="rId3">
            <a:alphaModFix/>
          </a:blip>
          <a:srcRect b="3425" l="0" r="0" t="2802"/>
          <a:stretch/>
        </p:blipFill>
        <p:spPr>
          <a:xfrm>
            <a:off x="-1" y="10"/>
            <a:ext cx="12192001" cy="42014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"/>
          <p:cNvGrpSpPr/>
          <p:nvPr/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>
          <p:nvSpPr>
            <p:cNvPr id="92" name="Google Shape;92;p1"/>
            <p:cNvSpPr/>
            <p:nvPr/>
          </p:nvSpPr>
          <p:spPr>
            <a:xfrm>
              <a:off x="-305" y="3676854"/>
              <a:ext cx="9182100" cy="1019102"/>
            </a:xfrm>
            <a:custGeom>
              <a:rect b="b" l="l" r="r" t="t"/>
              <a:pathLst>
                <a:path extrusionOk="0" h="1019102" w="9182100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-305" y="3144820"/>
              <a:ext cx="9182100" cy="932744"/>
            </a:xfrm>
            <a:custGeom>
              <a:rect b="b" l="l" r="r" t="t"/>
              <a:pathLst>
                <a:path extrusionOk="0" h="932744" w="9182100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-305" y="3580789"/>
              <a:ext cx="9182100" cy="544245"/>
            </a:xfrm>
            <a:custGeom>
              <a:rect b="b" l="l" r="r" t="t"/>
              <a:pathLst>
                <a:path extrusionOk="0" h="544245" w="9182100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-305" y="3324550"/>
              <a:ext cx="9182100" cy="765639"/>
            </a:xfrm>
            <a:custGeom>
              <a:rect b="b" l="l" r="r" t="t"/>
              <a:pathLst>
                <a:path extrusionOk="0" h="765639" w="9182100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449" y="5443803"/>
            <a:ext cx="2439991" cy="5944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426720" y="6056820"/>
            <a:ext cx="1133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υποστήριξη της Ευρωπαϊκής Επιτροπής στην παραγωγή της παρούσας έκδοσης δεν συνιστά αποδοχή του περιεχομένου, το οποίο αντικατοπτρίζει αποκλειστικά τις απόψεις των συντακτών, και η Επιτροπή δεν μπορεί να αναλάβει την ευθύνη για οποιαδήποτε χρήση των πληροφοριών που περιέχονται σε αυτήν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449" y="5523012"/>
            <a:ext cx="2439992" cy="436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ct val="108108"/>
              <a:buChar char="•"/>
            </a:pPr>
            <a:r>
              <a:rPr b="1" i="1" lang="en-GB">
                <a:solidFill>
                  <a:schemeClr val="dk1"/>
                </a:solidFill>
              </a:rPr>
              <a:t>Πρωτογενής Πρόληψη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ct val="108108"/>
              <a:buNone/>
            </a:pPr>
            <a:r>
              <a:rPr lang="en-GB">
                <a:solidFill>
                  <a:schemeClr val="dk1"/>
                </a:solidFill>
              </a:rPr>
              <a:t>Για να αποφευχθεί η εκδήλωση βίας στο χώρο εργασίας.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ct val="108108"/>
              <a:buChar char="•"/>
            </a:pPr>
            <a:r>
              <a:rPr b="1" i="1" lang="en-GB">
                <a:solidFill>
                  <a:schemeClr val="dk1"/>
                </a:solidFill>
              </a:rPr>
              <a:t>Δευτερογενής Πρόληψη</a:t>
            </a:r>
            <a:endParaRPr>
              <a:solidFill>
                <a:schemeClr val="dk1"/>
              </a:solidFill>
            </a:endParaRPr>
          </a:p>
          <a:p>
            <a:pPr indent="-533400" lvl="0" marL="89217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ct val="108108"/>
              <a:buNone/>
            </a:pPr>
            <a:r>
              <a:rPr lang="en-GB">
                <a:solidFill>
                  <a:schemeClr val="dk1"/>
                </a:solidFill>
              </a:rPr>
              <a:t>Έγκαιρη ανίχνευση της βίας στο χώρο εργασίας με τον εντοπισμό και την εξάλειψη της ασυδοσίας προτού καταλήξει σε βίαιη συμπεριφορά.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ct val="108108"/>
              <a:buChar char="•"/>
            </a:pPr>
            <a:r>
              <a:rPr b="1" i="1" lang="en-GB">
                <a:solidFill>
                  <a:schemeClr val="dk1"/>
                </a:solidFill>
              </a:rPr>
              <a:t>Τριτογενής Πρόληψη</a:t>
            </a:r>
            <a:endParaRPr>
              <a:solidFill>
                <a:schemeClr val="dk1"/>
              </a:solidFill>
            </a:endParaRPr>
          </a:p>
          <a:p>
            <a:pPr indent="0" lvl="0" marL="8048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ct val="108108"/>
              <a:buNone/>
            </a:pPr>
            <a:r>
              <a:rPr lang="en-GB">
                <a:solidFill>
                  <a:schemeClr val="dk1"/>
                </a:solidFill>
              </a:rPr>
              <a:t>Απευθύνεται στον εργαζόμενο ή/και στον χώρο εργασίας, όταν έχει ήδη συμβεί περιστατικό:</a:t>
            </a:r>
            <a:endParaRPr>
              <a:solidFill>
                <a:schemeClr val="dk1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t/>
            </a:r>
            <a:endParaRPr>
              <a:solidFill>
                <a:srgbClr val="6789B9"/>
              </a:solidFill>
            </a:endParaRPr>
          </a:p>
        </p:txBody>
      </p:sp>
      <p:sp>
        <p:nvSpPr>
          <p:cNvPr id="194" name="Google Shape;19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" name="Google Shape;195;p10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t&#10;&#10;Description automatically generated" id="196" name="Google Shape;196;p10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0"/>
          <p:cNvSpPr txBox="1"/>
          <p:nvPr/>
        </p:nvSpPr>
        <p:spPr>
          <a:xfrm>
            <a:off x="838800" y="728420"/>
            <a:ext cx="10515600" cy="40009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Τύποι πρόληψης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Πρωτογενής Πρόληψη</a:t>
            </a:r>
            <a:endParaRPr sz="4000">
              <a:solidFill>
                <a:srgbClr val="6789B9"/>
              </a:solidFill>
            </a:endParaRPr>
          </a:p>
        </p:txBody>
      </p:sp>
      <p:sp>
        <p:nvSpPr>
          <p:cNvPr id="204" name="Google Shape;204;p11"/>
          <p:cNvSpPr txBox="1"/>
          <p:nvPr>
            <p:ph idx="1" type="body"/>
          </p:nvPr>
        </p:nvSpPr>
        <p:spPr>
          <a:xfrm>
            <a:off x="838200" y="1524000"/>
            <a:ext cx="11023600" cy="496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>
                <a:solidFill>
                  <a:schemeClr val="dk1"/>
                </a:solidFill>
              </a:rPr>
              <a:t>Για να αποτρέψετε την εκδήλωση βίας στο χώρο εργασίας:</a:t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000">
                <a:solidFill>
                  <a:schemeClr val="dk1"/>
                </a:solidFill>
              </a:rPr>
              <a:t>Διεξαγωγή εκτίμησης κινδύνου.</a:t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000">
                <a:solidFill>
                  <a:schemeClr val="dk1"/>
                </a:solidFill>
              </a:rPr>
              <a:t>Καταγράψτε 4 τύπους βίας στο χώρο εργασίας από ένα σύστημα αναφοράς.</a:t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000">
                <a:solidFill>
                  <a:schemeClr val="dk1"/>
                </a:solidFill>
              </a:rPr>
              <a:t>Πολιτική μηδενικής ανοχής.</a:t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000">
                <a:solidFill>
                  <a:schemeClr val="dk1"/>
                </a:solidFill>
              </a:rPr>
              <a:t>Πρακτικές πρόσληψης σαν πρόληψη (έλεγχοι ιστορικού)</a:t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000">
                <a:solidFill>
                  <a:schemeClr val="dk1"/>
                </a:solidFill>
              </a:rPr>
              <a:t>Πολιτική πελατών για τη διαχείριση της πρόσβασης ατόμων στον χώρο εργασίας και εντός του χώρου εργασίας.</a:t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000">
                <a:solidFill>
                  <a:schemeClr val="dk1"/>
                </a:solidFill>
              </a:rPr>
              <a:t>Επιτόπιοι έλεγχοι για την αξιολόγηση του φυσικού περιβάλλοντος εργασίας (φωτισμός, κάμερες, συστήματα συναγερμού).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None/>
            </a:pPr>
            <a:r>
              <a:rPr b="1" lang="en-GB" sz="2000">
                <a:solidFill>
                  <a:schemeClr val="dk1"/>
                </a:solidFill>
              </a:rPr>
              <a:t>Εκπαίδευση των εργαζομένων για την επίλυση συγκρούσεων και τη μη βίαιη παρέμβαση κρίσεων </a:t>
            </a:r>
            <a:r>
              <a:rPr lang="en-GB" sz="2000">
                <a:solidFill>
                  <a:schemeClr val="dk1"/>
                </a:solidFill>
              </a:rPr>
              <a:t>.</a:t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000">
                <a:solidFill>
                  <a:schemeClr val="dk1"/>
                </a:solidFill>
              </a:rPr>
              <a:t>(Επαν)εκπαίδευση διευθυντών και εργαζομένων σε πολιτικές και διαδικασίες.</a:t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000">
                <a:solidFill>
                  <a:schemeClr val="dk1"/>
                </a:solidFill>
              </a:rPr>
              <a:t>«Κουλτούρα ευαισθητοποίησης» για δευτερεύοντα γεγονότα και ύποπτες συμπεριφορές.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>
              <a:solidFill>
                <a:srgbClr val="6789B9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>
              <a:solidFill>
                <a:srgbClr val="6789B9"/>
              </a:solidFill>
            </a:endParaRPr>
          </a:p>
        </p:txBody>
      </p:sp>
      <p:sp>
        <p:nvSpPr>
          <p:cNvPr id="205" name="Google Shape;20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Text&#10;&#10;Description automatically generated" id="206" name="Google Shape;206;p11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Δευτερογενής Πρόληψη</a:t>
            </a:r>
            <a:endParaRPr sz="4000">
              <a:solidFill>
                <a:srgbClr val="6789B9"/>
              </a:solidFill>
            </a:endParaRPr>
          </a:p>
        </p:txBody>
      </p:sp>
      <p:sp>
        <p:nvSpPr>
          <p:cNvPr id="213" name="Google Shape;213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>
                <a:solidFill>
                  <a:schemeClr val="dk1"/>
                </a:solidFill>
              </a:rPr>
              <a:t>Έγκαιρη ανίχνευση για τον εντοπισμό και την εξάλειψη της ασυδοσίας για την αποφυγή βίαιης συμπεριφοράς:</a:t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000">
                <a:solidFill>
                  <a:schemeClr val="dk1"/>
                </a:solidFill>
              </a:rPr>
              <a:t>Ανάπτυξη διαδικασιών για τη βία στο χώρο εργασίας. Αντιμετωπίστε τέσσερα είδη βίας.</a:t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000">
                <a:solidFill>
                  <a:schemeClr val="dk1"/>
                </a:solidFill>
              </a:rPr>
              <a:t>Ελέγξτε την εταιρεία για παράγοντες κινδύνου.</a:t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000">
                <a:solidFill>
                  <a:schemeClr val="dk1"/>
                </a:solidFill>
              </a:rPr>
              <a:t>Ελέγξτε τα αρχεία και τις αξιώσεις αποζημίωσης του προσωπικού για να εντοπίσετε πρότυπα επιθέσεων.</a:t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000">
                <a:solidFill>
                  <a:schemeClr val="dk1"/>
                </a:solidFill>
              </a:rPr>
              <a:t>Ερωτηματολόγιο ή έρευνα προσωπικού για τον εντοπισμό / βελτίωση της πιθανότητας για βίαια περιστατικά.</a:t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000">
                <a:solidFill>
                  <a:schemeClr val="dk1"/>
                </a:solidFill>
              </a:rPr>
              <a:t>Έρευνες για τον εντοπισμό απαρατήρητων παραγόντων κινδύνου και ελλείψεων ή αποτυχιών.</a:t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000">
                <a:solidFill>
                  <a:schemeClr val="dk1"/>
                </a:solidFill>
              </a:rPr>
              <a:t>Η ανατροφοδότηση και η παρακολούθηση θα πρέπει να αποτελούν μέρος της διαδικασίας αναθεώρησης.</a:t>
            </a:r>
            <a:br>
              <a:rPr lang="en-GB" sz="2000">
                <a:solidFill>
                  <a:srgbClr val="6789B9"/>
                </a:solidFill>
              </a:rPr>
            </a:br>
            <a:endParaRPr sz="2000">
              <a:solidFill>
                <a:srgbClr val="6789B9"/>
              </a:solidFill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>
              <a:solidFill>
                <a:srgbClr val="6789B9"/>
              </a:solidFill>
            </a:endParaRPr>
          </a:p>
        </p:txBody>
      </p:sp>
      <p:sp>
        <p:nvSpPr>
          <p:cNvPr id="214" name="Google Shape;2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Text&#10;&#10;Description automatically generated" id="215" name="Google Shape;215;p12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Στρατηγικές για τη μείωση των παραγόντων κινδύνου</a:t>
            </a:r>
            <a:endParaRPr sz="4000">
              <a:solidFill>
                <a:srgbClr val="6789B9"/>
              </a:solidFill>
            </a:endParaRPr>
          </a:p>
        </p:txBody>
      </p:sp>
      <p:sp>
        <p:nvSpPr>
          <p:cNvPr id="222" name="Google Shape;222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ct val="108108"/>
              <a:buNone/>
            </a:pPr>
            <a:r>
              <a:rPr lang="en-GB" sz="3200">
                <a:solidFill>
                  <a:schemeClr val="dk1"/>
                </a:solidFill>
              </a:rPr>
              <a:t>Οι στρατηγικές για τη μείωση των παραγόντων κινδύνου περιλαμβάνουν (αλλά δεν περιορίζονται σε):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ct val="108108"/>
              <a:buChar char="•"/>
            </a:pPr>
            <a:r>
              <a:rPr b="1" lang="en-GB" sz="2400" u="sng">
                <a:solidFill>
                  <a:schemeClr val="dk1"/>
                </a:solidFill>
              </a:rPr>
              <a:t>Τεχνικοί έλεγχοι </a:t>
            </a:r>
            <a:r>
              <a:rPr lang="en-GB" sz="2400">
                <a:solidFill>
                  <a:schemeClr val="dk1"/>
                </a:solidFill>
              </a:rPr>
              <a:t>(φυσικός διαχωρισμός του προσωπικού από τους πελάτες (εάν υπάρχει). συστήματα συναγερμού και συσκευές ασφαλείας, φωτεινός, αποτελεσματικός φωτισμός και κουμπιά πανικού).</a:t>
            </a:r>
            <a:br>
              <a:rPr lang="en-GB" sz="2400">
                <a:solidFill>
                  <a:schemeClr val="dk1"/>
                </a:solidFill>
              </a:rPr>
            </a:br>
            <a:r>
              <a:rPr lang="en-GB" sz="2400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ct val="108108"/>
              <a:buChar char="•"/>
            </a:pPr>
            <a:r>
              <a:rPr b="1" lang="en-GB" sz="2400" u="sng">
                <a:solidFill>
                  <a:schemeClr val="dk1"/>
                </a:solidFill>
              </a:rPr>
              <a:t>Έλεγχοι διοικητικών και εργασιακών πρακτικών </a:t>
            </a:r>
            <a:r>
              <a:rPr lang="en-GB" sz="2400">
                <a:solidFill>
                  <a:schemeClr val="dk1"/>
                </a:solidFill>
              </a:rPr>
              <a:t>(δηλώστε ξεκάθαρα ότι η βία δεν επιτρέπεται ή δεν γίνεται ανεκτή, αναφέρετε περιστατικά, δημιουργήστε σύνδεσμο με την τοπική αστυνομία).</a:t>
            </a:r>
            <a:br>
              <a:rPr lang="en-GB" sz="2400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ct val="108108"/>
              <a:buChar char="•"/>
            </a:pPr>
            <a:r>
              <a:rPr b="1" lang="en-GB" sz="2400" u="sng">
                <a:solidFill>
                  <a:schemeClr val="dk1"/>
                </a:solidFill>
              </a:rPr>
              <a:t>Εκπαίδευση προσωπικού </a:t>
            </a:r>
            <a:r>
              <a:rPr lang="en-GB" sz="2400">
                <a:solidFill>
                  <a:schemeClr val="dk1"/>
                </a:solidFill>
              </a:rPr>
              <a:t>(αναφορά επιθέσεων ή απειλών στον προϊστάμενο, χρήση κατάλληλα εκπαιδευμένων αξιωματικών ασφαλείας για την αντιμετώπιση επιθετικής συμπεριφοράς).</a:t>
            </a:r>
            <a:endParaRPr>
              <a:solidFill>
                <a:schemeClr val="dk1"/>
              </a:solidFill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t/>
            </a:r>
            <a:endParaRPr sz="2400">
              <a:solidFill>
                <a:srgbClr val="6789B9"/>
              </a:solidFill>
            </a:endParaRPr>
          </a:p>
        </p:txBody>
      </p:sp>
      <p:sp>
        <p:nvSpPr>
          <p:cNvPr id="223" name="Google Shape;22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Text&#10;&#10;Description automatically generated" id="224" name="Google Shape;224;p13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Τριτογενής Πρόληψη</a:t>
            </a:r>
            <a:endParaRPr sz="4000">
              <a:solidFill>
                <a:srgbClr val="6789B9"/>
              </a:solidFill>
            </a:endParaRPr>
          </a:p>
        </p:txBody>
      </p:sp>
      <p:sp>
        <p:nvSpPr>
          <p:cNvPr id="231" name="Google Shape;23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ct val="108108"/>
              <a:buNone/>
            </a:pPr>
            <a:r>
              <a:rPr lang="en-GB" sz="3200">
                <a:solidFill>
                  <a:schemeClr val="dk1"/>
                </a:solidFill>
              </a:rPr>
              <a:t>Απευθυνθείτε στο προσωπικό, όταν έχει ήδη συμβεί κάποιο περιστατικό: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ct val="108108"/>
              <a:buChar char="•"/>
            </a:pPr>
            <a:r>
              <a:rPr lang="en-GB" sz="2400">
                <a:solidFill>
                  <a:schemeClr val="dk1"/>
                </a:solidFill>
              </a:rPr>
              <a:t>Έρευνες βίας μετά την εργασία (προσωπικό ασφαλείας, θύματα υπάλληλος και διευθυντής.)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ct val="108108"/>
              <a:buChar char="•"/>
            </a:pPr>
            <a:r>
              <a:rPr lang="en-GB" sz="2400">
                <a:solidFill>
                  <a:schemeClr val="dk1"/>
                </a:solidFill>
              </a:rPr>
              <a:t>Παρακολουθήστε τις τάσεις των συμβάντων, εφαρμόστε διορθωτικές ενέργειες και προσαρμόστε τις πολιτικές πρόληψης.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ct val="108108"/>
              <a:buChar char="•"/>
            </a:pPr>
            <a:r>
              <a:rPr lang="en-GB" sz="2400">
                <a:solidFill>
                  <a:schemeClr val="dk1"/>
                </a:solidFill>
              </a:rPr>
              <a:t>Πρόγραμμα υγειονομικής περίθαλψης και βοήθειας για θύματα εργαζόμενους και οικογένειες..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ct val="108108"/>
              <a:buChar char="•"/>
            </a:pPr>
            <a:r>
              <a:rPr lang="en-GB" sz="2400">
                <a:solidFill>
                  <a:schemeClr val="dk1"/>
                </a:solidFill>
              </a:rPr>
              <a:t>Αναφέρετε αμέσως βίαιο περιστατικό στην τοπική αστυνομία ή αρχές.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ct val="108108"/>
              <a:buChar char="•"/>
            </a:pPr>
            <a:r>
              <a:rPr lang="en-GB" sz="2400">
                <a:solidFill>
                  <a:schemeClr val="dk1"/>
                </a:solidFill>
              </a:rPr>
              <a:t>Παροχή νομικών συμβουλών.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ct val="108108"/>
              <a:buChar char="•"/>
            </a:pPr>
            <a:r>
              <a:rPr lang="en-GB" sz="2400">
                <a:solidFill>
                  <a:schemeClr val="dk1"/>
                </a:solidFill>
              </a:rPr>
              <a:t>Διεκπεραίωση αξιώσεων αποζημίωσης εργαζομένων.</a:t>
            </a:r>
            <a:endParaRPr>
              <a:solidFill>
                <a:schemeClr val="dk1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t/>
            </a:r>
            <a:endParaRPr>
              <a:solidFill>
                <a:srgbClr val="6789B9"/>
              </a:solidFill>
            </a:endParaRPr>
          </a:p>
        </p:txBody>
      </p:sp>
      <p:sp>
        <p:nvSpPr>
          <p:cNvPr id="232" name="Google Shape;23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Text&#10;&#10;Description automatically generated" id="233" name="Google Shape;233;p14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"/>
          <p:cNvSpPr txBox="1"/>
          <p:nvPr>
            <p:ph type="title"/>
          </p:nvPr>
        </p:nvSpPr>
        <p:spPr>
          <a:xfrm>
            <a:off x="838200" y="6604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Συμπεράσματα</a:t>
            </a:r>
            <a:r>
              <a:rPr b="1" lang="en-GB" sz="4000">
                <a:solidFill>
                  <a:srgbClr val="6789B9"/>
                </a:solidFill>
              </a:rPr>
              <a:t> </a:t>
            </a:r>
            <a:br>
              <a:rPr lang="en-GB" sz="4000">
                <a:solidFill>
                  <a:srgbClr val="6789B9"/>
                </a:solidFill>
              </a:rPr>
            </a:br>
            <a:endParaRPr sz="4000">
              <a:solidFill>
                <a:srgbClr val="6789B9"/>
              </a:solidFill>
            </a:endParaRPr>
          </a:p>
        </p:txBody>
      </p:sp>
      <p:sp>
        <p:nvSpPr>
          <p:cNvPr id="240" name="Google Shape;240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Font typeface="Noto Sans Symbols"/>
              <a:buChar char="✔"/>
            </a:pPr>
            <a:r>
              <a:rPr lang="en-GB" sz="3200">
                <a:solidFill>
                  <a:schemeClr val="dk1"/>
                </a:solidFill>
              </a:rPr>
              <a:t>Η βία στο χώρο εργασίας πρέπει να μετράται επαρκώς</a:t>
            </a:r>
            <a:endParaRPr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Font typeface="Noto Sans Symbols"/>
              <a:buChar char="✔"/>
            </a:pPr>
            <a:r>
              <a:rPr lang="en-GB" sz="3200">
                <a:solidFill>
                  <a:schemeClr val="dk1"/>
                </a:solidFill>
              </a:rPr>
              <a:t>Η δέσμευση του προσωπικού είναι απαραίτητη για την αντιμετώπιση του ζητήματος.</a:t>
            </a:r>
            <a:endParaRPr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Font typeface="Noto Sans Symbols"/>
              <a:buChar char="✔"/>
            </a:pPr>
            <a:r>
              <a:rPr lang="en-GB" sz="3200">
                <a:solidFill>
                  <a:schemeClr val="dk1"/>
                </a:solidFill>
              </a:rPr>
              <a:t>Οι μηχανισμοί αναφοράς είναι απαραίτητοι για τη δοκιμή των αποτελεσμάτων.</a:t>
            </a:r>
            <a:endParaRPr>
              <a:solidFill>
                <a:schemeClr val="dk1"/>
              </a:solidFill>
            </a:endParaRPr>
          </a:p>
          <a:p>
            <a:pPr indent="-254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rgbClr val="6789B9"/>
              </a:solidFill>
            </a:endParaRPr>
          </a:p>
        </p:txBody>
      </p:sp>
      <p:sp>
        <p:nvSpPr>
          <p:cNvPr id="241" name="Google Shape;24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Text&#10;&#10;Description automatically generated" id="242" name="Google Shape;242;p15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Text enthält.&#10;&#10;Automatisch generierte Beschreibung" id="248" name="Google Shape;248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73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6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019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6"/>
          <p:cNvSpPr txBox="1"/>
          <p:nvPr>
            <p:ph type="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GB"/>
              <a:t>ΘΕΜΑ 3</a:t>
            </a:r>
            <a:endParaRPr/>
          </a:p>
        </p:txBody>
      </p:sp>
      <p:sp>
        <p:nvSpPr>
          <p:cNvPr id="251" name="Google Shape;251;p16"/>
          <p:cNvSpPr txBox="1"/>
          <p:nvPr>
            <p:ph idx="2" type="body"/>
          </p:nvPr>
        </p:nvSpPr>
        <p:spPr>
          <a:xfrm>
            <a:off x="7782910" y="5242675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/>
              <a:t>Ηγετικές ικανότητες</a:t>
            </a:r>
            <a:endParaRPr/>
          </a:p>
        </p:txBody>
      </p:sp>
      <p:cxnSp>
        <p:nvCxnSpPr>
          <p:cNvPr id="252" name="Google Shape;252;p16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>
                <a:solidFill>
                  <a:srgbClr val="6789B9"/>
                </a:solidFill>
              </a:rPr>
              <a:t>Μέρος 3:</a:t>
            </a:r>
            <a:endParaRPr sz="4800"/>
          </a:p>
        </p:txBody>
      </p:sp>
      <p:sp>
        <p:nvSpPr>
          <p:cNvPr id="259" name="Google Shape;259;p17"/>
          <p:cNvSpPr txBox="1"/>
          <p:nvPr>
            <p:ph idx="1" type="body"/>
          </p:nvPr>
        </p:nvSpPr>
        <p:spPr>
          <a:xfrm>
            <a:off x="838200" y="20481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sz="3200" u="sng">
                <a:solidFill>
                  <a:schemeClr val="dk1"/>
                </a:solidFill>
              </a:rPr>
              <a:t>Θέμα:</a:t>
            </a:r>
            <a:endParaRPr u="sng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 sz="3200">
                <a:solidFill>
                  <a:schemeClr val="dk1"/>
                </a:solidFill>
              </a:rPr>
              <a:t>Σχετικές ηγετικές ικανότητες στο πλαίσιο της επαγγελματικής βίας</a:t>
            </a:r>
            <a:endParaRPr sz="3200">
              <a:solidFill>
                <a:schemeClr val="dk1"/>
              </a:solidFill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rgbClr val="6789B9"/>
              </a:solidFill>
            </a:endParaRPr>
          </a:p>
        </p:txBody>
      </p:sp>
      <p:sp>
        <p:nvSpPr>
          <p:cNvPr id="260" name="Google Shape;260;p17"/>
          <p:cNvSpPr txBox="1"/>
          <p:nvPr>
            <p:ph idx="2" type="body"/>
          </p:nvPr>
        </p:nvSpPr>
        <p:spPr>
          <a:xfrm>
            <a:off x="6172200" y="2048131"/>
            <a:ext cx="5181600" cy="2930269"/>
          </a:xfrm>
          <a:prstGeom prst="rect">
            <a:avLst/>
          </a:prstGeom>
          <a:gradFill>
            <a:gsLst>
              <a:gs pos="0">
                <a:srgbClr val="A2B7DF"/>
              </a:gs>
              <a:gs pos="50000">
                <a:srgbClr val="C6D1E9"/>
              </a:gs>
              <a:gs pos="100000">
                <a:srgbClr val="E2E9F4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 u="sng"/>
              <a:t>Μαθησιακό αποτέλεσμα: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3200"/>
              <a:t>Να είστε σε θέση να εφαρμόσετε τις απαραίτητες ηγετικές δεξιότητες στο πλαίσιο της επαγγελματικής βίας.</a:t>
            </a:r>
            <a:endParaRPr sz="3200"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261" name="Google Shape;26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Text&#10;&#10;Description automatically generated" id="262" name="Google Shape;262;p17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/>
          <p:nvPr>
            <p:ph type="title"/>
          </p:nvPr>
        </p:nvSpPr>
        <p:spPr>
          <a:xfrm>
            <a:off x="838200" y="3883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Ηγετικές ικανότητες στο πλαίσιο της επαγγελματικής βίας</a:t>
            </a:r>
            <a:endParaRPr b="1" sz="4000">
              <a:solidFill>
                <a:srgbClr val="6789B9"/>
              </a:solidFill>
            </a:endParaRPr>
          </a:p>
        </p:txBody>
      </p:sp>
      <p:sp>
        <p:nvSpPr>
          <p:cNvPr id="269" name="Google Shape;269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sz="3200">
                <a:solidFill>
                  <a:schemeClr val="dk1"/>
                </a:solidFill>
              </a:rPr>
              <a:t>Τα σχέδια δράσης για την πρόληψη της βίας στο χώρο εργασίας περιλαμβάνουν πέντε (5) βασικούς τομείς εστίασης: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b="1" lang="en-GB" sz="2400">
                <a:solidFill>
                  <a:schemeClr val="dk1"/>
                </a:solidFill>
              </a:rPr>
              <a:t>Υποστήριξη ηγεσίας και συμμετοχή των εργαζομένων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b="1" lang="en-GB" sz="2400">
                <a:solidFill>
                  <a:schemeClr val="dk1"/>
                </a:solidFill>
              </a:rPr>
              <a:t>Προσδιορισμός κινδύνου και εκτίμηση κινδύνου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b="1" lang="en-GB" sz="2400">
                <a:solidFill>
                  <a:schemeClr val="dk1"/>
                </a:solidFill>
              </a:rPr>
              <a:t>Μετριασμός Κινδύνου, Πρόληψη και Έλεγχοι Κινδύνων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b="1" lang="en-GB" sz="2400">
                <a:solidFill>
                  <a:schemeClr val="dk1"/>
                </a:solidFill>
              </a:rPr>
              <a:t>Εκπαίδευση και κατάρτιση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b="1" lang="en-GB" sz="2400">
                <a:solidFill>
                  <a:schemeClr val="dk1"/>
                </a:solidFill>
              </a:rPr>
              <a:t>Αναφορά απόδοσης (KPIs) και αξιολόγηση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70" name="Google Shape;27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1" name="Google Shape;271;p18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t&#10;&#10;Description automatically generated" id="272" name="Google Shape;272;p18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b="1" lang="en-GB">
                <a:solidFill>
                  <a:schemeClr val="dk1"/>
                </a:solidFill>
              </a:rPr>
              <a:t>Υποστήριξη ηγεσίας και συμμετοχή εργαζομένων </a:t>
            </a:r>
            <a:r>
              <a:rPr lang="en-GB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sz="2400">
                <a:solidFill>
                  <a:schemeClr val="dk1"/>
                </a:solidFill>
              </a:rPr>
              <a:t>Η δέσμευση για την πρόληψη της βίας παρέχει κίνητρα και πόρους για το προσωπικό και τους εργοδότες ώστε να εμπλακούν και να δώσουν προτεραιότητα στην εφαρμογή του προγράμματος πρόληψης.</a:t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b="1" lang="en-GB">
                <a:solidFill>
                  <a:schemeClr val="dk1"/>
                </a:solidFill>
              </a:rPr>
              <a:t>Προσδιορισμός κινδύνου και εκτίμηση κινδύνου: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sz="2400">
                <a:solidFill>
                  <a:schemeClr val="dk1"/>
                </a:solidFill>
              </a:rPr>
              <a:t>Η αξιολόγηση κινδύνου προσδιορίζει συγκεκριμένους κινδύνους. αναγνωρίζει πιθανούς κινδύνους και ελέγχει την επαγγελματική βία.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79" name="Google Shape;2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0" name="Google Shape;28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Ηγετικές ικανότητες στο πλαίσιο της επαγγελματικής βίας</a:t>
            </a:r>
            <a:endParaRPr b="1" sz="4000">
              <a:solidFill>
                <a:srgbClr val="6789B9"/>
              </a:solidFill>
            </a:endParaRPr>
          </a:p>
        </p:txBody>
      </p:sp>
      <p:pic>
        <p:nvPicPr>
          <p:cNvPr descr="Text&#10;&#10;Description automatically generated" id="281" name="Google Shape;281;p19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2"/>
          <p:cNvGrpSpPr/>
          <p:nvPr/>
        </p:nvGrpSpPr>
        <p:grpSpPr>
          <a:xfrm>
            <a:off x="838200" y="1825625"/>
            <a:ext cx="10515600" cy="4351337"/>
            <a:chOff x="0" y="0"/>
            <a:chExt cx="10515600" cy="4351337"/>
          </a:xfrm>
        </p:grpSpPr>
        <p:cxnSp>
          <p:nvCxnSpPr>
            <p:cNvPr id="105" name="Google Shape;105;p2"/>
            <p:cNvCxnSpPr/>
            <p:nvPr/>
          </p:nvCxnSpPr>
          <p:spPr>
            <a:xfrm>
              <a:off x="0" y="0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6" name="Google Shape;106;p2"/>
            <p:cNvSpPr/>
            <p:nvPr/>
          </p:nvSpPr>
          <p:spPr>
            <a:xfrm>
              <a:off x="0" y="0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0" y="0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89B9"/>
                </a:buClr>
                <a:buSzPts val="3200"/>
                <a:buFont typeface="Calibri"/>
                <a:buNone/>
              </a:pPr>
              <a:r>
                <a:rPr b="0" i="0" lang="en-GB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Μονάδα 1: Διάκριση μεταξύ οργανωτικής δομής και κουλτούρας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8" name="Google Shape;108;p2"/>
            <p:cNvCxnSpPr/>
            <p:nvPr/>
          </p:nvCxnSpPr>
          <p:spPr>
            <a:xfrm>
              <a:off x="0" y="1087834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9" name="Google Shape;109;p2"/>
            <p:cNvSpPr/>
            <p:nvPr/>
          </p:nvSpPr>
          <p:spPr>
            <a:xfrm>
              <a:off x="0" y="1087834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0" y="1087834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89B9"/>
                </a:buClr>
                <a:buSzPts val="3200"/>
                <a:buFont typeface="Calibri"/>
                <a:buNone/>
              </a:pPr>
              <a:r>
                <a:rPr b="0" i="0" lang="en-GB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Μονάδα 2: Βασικές στρατηγικές πρωτοβάθμιας, δευτερογενούς και τριτογενούς πρόληψης για την επαγγελματική βία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1" name="Google Shape;111;p2"/>
            <p:cNvCxnSpPr/>
            <p:nvPr/>
          </p:nvCxnSpPr>
          <p:spPr>
            <a:xfrm>
              <a:off x="0" y="2175669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2" name="Google Shape;112;p2"/>
            <p:cNvSpPr/>
            <p:nvPr/>
          </p:nvSpPr>
          <p:spPr>
            <a:xfrm>
              <a:off x="0" y="2175669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0" y="2175669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Μονάδα 3: Σχετικές ηγετικές ικανότητες στο πλαίσιο της επαγγελματικής βίας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4" name="Google Shape;114;p2"/>
            <p:cNvCxnSpPr/>
            <p:nvPr/>
          </p:nvCxnSpPr>
          <p:spPr>
            <a:xfrm>
              <a:off x="0" y="3263503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5" name="Google Shape;115;p2"/>
            <p:cNvSpPr/>
            <p:nvPr/>
          </p:nvSpPr>
          <p:spPr>
            <a:xfrm>
              <a:off x="0" y="3263503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0" y="3263503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Μονάδα 4: Τομεακοί παράγοντες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" name="Google Shape;117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8" name="Google Shape;1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038" y="6398359"/>
            <a:ext cx="2743438" cy="3231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119" name="Google Shape;119;p2"/>
          <p:cNvPicPr preferRelativeResize="0"/>
          <p:nvPr/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 txBox="1"/>
          <p:nvPr/>
        </p:nvSpPr>
        <p:spPr>
          <a:xfrm>
            <a:off x="368038" y="6397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Μονάδες</a:t>
            </a:r>
            <a:endParaRPr b="0" i="0" sz="4000" u="none" cap="none" strike="noStrike">
              <a:solidFill>
                <a:srgbClr val="6789B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b="1" lang="en-GB">
                <a:solidFill>
                  <a:schemeClr val="dk1"/>
                </a:solidFill>
              </a:rPr>
              <a:t>Μετριασμός Κινδύνου, Πρόληψη Κινδύνων και Έλεγχοι </a:t>
            </a:r>
            <a:r>
              <a:rPr lang="en-GB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>
                <a:solidFill>
                  <a:schemeClr val="dk1"/>
                </a:solidFill>
              </a:rPr>
              <a:t>Ο μετριασμός του κινδύνου να περιλαμβάνει την εφαρμογή ελέγχων και μηχανισμών μάθησης για την προστασία από μελλοντικά περιστατικά βίας στο χώρο εργασίας.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b="1" lang="en-GB">
                <a:solidFill>
                  <a:schemeClr val="dk1"/>
                </a:solidFill>
              </a:rPr>
              <a:t>Εκπαίδευση και κατάρτιση:</a:t>
            </a: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>
                <a:solidFill>
                  <a:schemeClr val="dk1"/>
                </a:solidFill>
              </a:rPr>
              <a:t>Εκπαιδεύστε το προσωπικό ώστε να έχει επίγνωση των πιθανών κινδύνων, να αυξήσει την ευαισθητοποίηση και την ικανότητα σχετικά με τον τρόπο προστασίας του εαυτού του και των συναδέλφων.</a:t>
            </a:r>
            <a:endParaRPr>
              <a:solidFill>
                <a:schemeClr val="dk1"/>
              </a:solidFill>
            </a:endParaRPr>
          </a:p>
          <a:p>
            <a:pPr indent="-254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rgbClr val="6789B9"/>
              </a:solidFill>
            </a:endParaRPr>
          </a:p>
        </p:txBody>
      </p:sp>
      <p:sp>
        <p:nvSpPr>
          <p:cNvPr id="288" name="Google Shape;28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9" name="Google Shape;28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Ηγετικές ικανότητες στο πλαίσιο της επαγγελματικής βίας</a:t>
            </a:r>
            <a:endParaRPr b="1" sz="4000">
              <a:solidFill>
                <a:srgbClr val="6789B9"/>
              </a:solidFill>
            </a:endParaRPr>
          </a:p>
        </p:txBody>
      </p:sp>
      <p:pic>
        <p:nvPicPr>
          <p:cNvPr descr="Text&#10;&#10;Description automatically generated" id="290" name="Google Shape;290;p20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1"/>
          <p:cNvSpPr txBox="1"/>
          <p:nvPr>
            <p:ph idx="1" type="body"/>
          </p:nvPr>
        </p:nvSpPr>
        <p:spPr>
          <a:xfrm>
            <a:off x="838200" y="189717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b="1" lang="en-GB">
                <a:solidFill>
                  <a:schemeClr val="dk1"/>
                </a:solidFill>
              </a:rPr>
              <a:t>Αναφορά απόδοσης (Βασικοί δείκτες απόδοσης) και αξιολόγηση </a:t>
            </a:r>
            <a:r>
              <a:rPr lang="en-GB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>
                <a:solidFill>
                  <a:schemeClr val="dk1"/>
                </a:solidFill>
              </a:rPr>
              <a:t>Η ανάλυση των τυποποιημένων KPIs αξιολογεί τα δυνατά και αδύνατα σημεία του οργανισμού, παρέχοντας βασικές γνώσεις για τη δημιουργία σχεδίων δράσης.</a:t>
            </a:r>
            <a:endParaRPr sz="32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>
                <a:solidFill>
                  <a:schemeClr val="dk1"/>
                </a:solidFill>
              </a:rPr>
              <a:t>Διατήρηση αποθήκης δεδομένων που διασφαλίζει ότι τα προγράμματα βίας στο χώρο εργασίας μπορούν να αξιολογηθούν και να εξαλειφθούν.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297" name="Google Shape;29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8" name="Google Shape;298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Ηγετικές ικανότητες στο πλαίσιο της επαγγελματικής βίας</a:t>
            </a:r>
            <a:endParaRPr b="1" sz="4000">
              <a:solidFill>
                <a:srgbClr val="6789B9"/>
              </a:solidFill>
            </a:endParaRPr>
          </a:p>
        </p:txBody>
      </p:sp>
      <p:pic>
        <p:nvPicPr>
          <p:cNvPr descr="Text&#10;&#10;Description automatically generated" id="299" name="Google Shape;299;p21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Text enthält.&#10;&#10;Automatisch generierte Beschreibung" id="305" name="Google Shape;305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73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2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019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2"/>
          <p:cNvSpPr txBox="1"/>
          <p:nvPr>
            <p:ph type="title"/>
          </p:nvPr>
        </p:nvSpPr>
        <p:spPr>
          <a:xfrm>
            <a:off x="8022020" y="2998467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GB"/>
              <a:t>ΘΕΜΑ 4</a:t>
            </a:r>
            <a:endParaRPr/>
          </a:p>
        </p:txBody>
      </p:sp>
      <p:sp>
        <p:nvSpPr>
          <p:cNvPr id="308" name="Google Shape;308;p22"/>
          <p:cNvSpPr txBox="1"/>
          <p:nvPr>
            <p:ph idx="2" type="body"/>
          </p:nvPr>
        </p:nvSpPr>
        <p:spPr>
          <a:xfrm>
            <a:off x="7782909" y="5161977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/>
              <a:t>Παράγοντες που σχετίζονται με τον τομέα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3"/>
          <p:cNvSpPr txBox="1"/>
          <p:nvPr>
            <p:ph type="title"/>
          </p:nvPr>
        </p:nvSpPr>
        <p:spPr>
          <a:xfrm>
            <a:off x="762000" y="6508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Τομεακοί παράγοντες</a:t>
            </a:r>
            <a:endParaRPr/>
          </a:p>
        </p:txBody>
      </p:sp>
      <p:sp>
        <p:nvSpPr>
          <p:cNvPr id="315" name="Google Shape;315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b="1" lang="en-GB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Θέμα</a:t>
            </a:r>
            <a:r>
              <a:rPr lang="en-GB" sz="3200" u="sng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sz="3200">
                <a:solidFill>
                  <a:schemeClr val="dk1"/>
                </a:solidFill>
              </a:rPr>
              <a:t>Τομεακοί παράγοντες επαγγελματικής βίας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>
              <a:solidFill>
                <a:srgbClr val="6789B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6789B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7" name="Google Shape;317;p23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t&#10;&#10;Description automatically generated" id="318" name="Google Shape;318;p23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3"/>
          <p:cNvSpPr txBox="1"/>
          <p:nvPr>
            <p:ph idx="2" type="body"/>
          </p:nvPr>
        </p:nvSpPr>
        <p:spPr>
          <a:xfrm>
            <a:off x="6172200" y="1825625"/>
            <a:ext cx="5339080" cy="3355975"/>
          </a:xfrm>
          <a:prstGeom prst="rect">
            <a:avLst/>
          </a:prstGeom>
          <a:solidFill>
            <a:srgbClr val="6789B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b="1" lang="en-GB" sz="3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Μαθησιακά Αποτελέσματα </a:t>
            </a:r>
            <a:r>
              <a:rPr lang="en-GB" sz="3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Να προσδιοριστούν οι ειδικοί τομεακοί παράγοντες επαγγελματικής βίας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4"/>
          <p:cNvSpPr txBox="1"/>
          <p:nvPr>
            <p:ph type="title"/>
          </p:nvPr>
        </p:nvSpPr>
        <p:spPr>
          <a:xfrm>
            <a:off x="387350" y="5905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Τομεακοί παράγοντες</a:t>
            </a:r>
            <a:endParaRPr/>
          </a:p>
        </p:txBody>
      </p:sp>
      <p:sp>
        <p:nvSpPr>
          <p:cNvPr id="326" name="Google Shape;326;p24"/>
          <p:cNvSpPr txBox="1"/>
          <p:nvPr>
            <p:ph idx="1" type="body"/>
          </p:nvPr>
        </p:nvSpPr>
        <p:spPr>
          <a:xfrm>
            <a:off x="711200" y="125333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100">
              <a:solidFill>
                <a:srgbClr val="6789B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u="sng"/>
              <a:t>Τυπολογία για διαχωρισμό της βίας</a:t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b="1" lang="en-GB" sz="2000">
                <a:solidFill>
                  <a:schemeClr val="dk1"/>
                </a:solidFill>
              </a:rPr>
              <a:t>«Εξωτερική» βία ( </a:t>
            </a:r>
            <a:r>
              <a:rPr lang="en-GB" sz="2000">
                <a:solidFill>
                  <a:schemeClr val="dk1"/>
                </a:solidFill>
              </a:rPr>
              <a:t>άτομα εκτός της οργάνωσης, όπως κατά τη διάρκεια ένοπλων κρατήσεων στην HORECA)</a:t>
            </a:r>
            <a:endParaRPr sz="20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000">
                <a:solidFill>
                  <a:schemeClr val="dk1"/>
                </a:solidFill>
              </a:rPr>
              <a:t>« </a:t>
            </a:r>
            <a:r>
              <a:rPr b="1" lang="en-GB" sz="2000">
                <a:solidFill>
                  <a:schemeClr val="dk1"/>
                </a:solidFill>
              </a:rPr>
              <a:t>υποκινούμενη από τον πελάτη </a:t>
            </a:r>
            <a:r>
              <a:rPr lang="en-GB" sz="2000">
                <a:solidFill>
                  <a:schemeClr val="dk1"/>
                </a:solidFill>
              </a:rPr>
              <a:t>» (που ασκείται σε υπαλλήλους από πελάτες ή επισκέπτες)</a:t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b="1" lang="en-GB" sz="2000">
                <a:solidFill>
                  <a:schemeClr val="dk1"/>
                </a:solidFill>
              </a:rPr>
              <a:t>«Εσωτερική» βία ( </a:t>
            </a:r>
            <a:r>
              <a:rPr lang="en-GB" sz="2000">
                <a:solidFill>
                  <a:schemeClr val="dk1"/>
                </a:solidFill>
              </a:rPr>
              <a:t>μεταξύ εργαζομένων)</a:t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000">
                <a:solidFill>
                  <a:schemeClr val="dk1"/>
                </a:solidFill>
              </a:rPr>
              <a:t>Βία που προκύπτει από ευρύτερες κοινωνικές και οικονομικές εξελίξεις. δηλαδή συρρίκνωση, εντατικοποίηση εργασίας, εργασιακή ανασφάλεια.</a:t>
            </a:r>
            <a:endParaRPr sz="2400">
              <a:solidFill>
                <a:schemeClr val="dk1"/>
              </a:solidFill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>
              <a:solidFill>
                <a:srgbClr val="6789B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8" name="Google Shape;328;p24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t&#10;&#10;Description automatically generated" id="329" name="Google Shape;329;p24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Τομεακοί παράγοντες</a:t>
            </a:r>
            <a:br>
              <a:rPr lang="en-GB" sz="4000">
                <a:solidFill>
                  <a:srgbClr val="6789B9"/>
                </a:solidFill>
              </a:rPr>
            </a:br>
            <a:endParaRPr sz="4000">
              <a:solidFill>
                <a:srgbClr val="6789B9"/>
              </a:solidFill>
            </a:endParaRPr>
          </a:p>
        </p:txBody>
      </p:sp>
      <p:sp>
        <p:nvSpPr>
          <p:cNvPr id="336" name="Google Shape;336;p25"/>
          <p:cNvSpPr txBox="1"/>
          <p:nvPr>
            <p:ph idx="1" type="body"/>
          </p:nvPr>
        </p:nvSpPr>
        <p:spPr>
          <a:xfrm>
            <a:off x="838200" y="1407923"/>
            <a:ext cx="43434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b="1" lang="en-GB">
                <a:solidFill>
                  <a:schemeClr val="dk1"/>
                </a:solidFill>
              </a:rPr>
              <a:t>Τυπολογίες Οικονομίας</a:t>
            </a:r>
            <a:r>
              <a:rPr lang="en-GB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 sz="2400">
                <a:solidFill>
                  <a:schemeClr val="dk1"/>
                </a:solidFill>
              </a:rPr>
              <a:t>Νυχτερινή οικονομία</a:t>
            </a:r>
            <a:endParaRPr sz="20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 sz="2400">
                <a:solidFill>
                  <a:schemeClr val="dk1"/>
                </a:solidFill>
              </a:rPr>
              <a:t>Άτυπη οικονομία</a:t>
            </a:r>
            <a:br>
              <a:rPr lang="en-GB" sz="24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b="1" lang="en-GB">
                <a:solidFill>
                  <a:schemeClr val="dk1"/>
                </a:solidFill>
              </a:rPr>
              <a:t>Τυπολογία Εργαζομένων</a:t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 sz="2400">
                <a:solidFill>
                  <a:schemeClr val="dk1"/>
                </a:solidFill>
              </a:rPr>
              <a:t>Υπάλληλοι χαμηλών δεξιοτήτων, εργαζόμενοι με χαμηλές αποδοχές, εργαζόμενοι </a:t>
            </a:r>
            <a:r>
              <a:rPr lang="en-GB" sz="2400"/>
              <a:t>νεαρής</a:t>
            </a:r>
            <a:r>
              <a:rPr lang="en-GB" sz="2400">
                <a:solidFill>
                  <a:schemeClr val="dk1"/>
                </a:solidFill>
              </a:rPr>
              <a:t> ηλικίας</a:t>
            </a:r>
            <a:endParaRPr sz="20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 sz="2400">
                <a:solidFill>
                  <a:schemeClr val="dk1"/>
                </a:solidFill>
              </a:rPr>
              <a:t>Εργασία με ασταθή ή ευμετάβλητα άτομα</a:t>
            </a:r>
            <a:endParaRPr sz="2000">
              <a:solidFill>
                <a:schemeClr val="dk1"/>
              </a:solidFill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7" name="Google Shape;33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8" name="Google Shape;338;p25"/>
          <p:cNvSpPr txBox="1"/>
          <p:nvPr>
            <p:ph idx="2" type="body"/>
          </p:nvPr>
        </p:nvSpPr>
        <p:spPr>
          <a:xfrm>
            <a:off x="5708316" y="1407923"/>
            <a:ext cx="648368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b="1" lang="en-GB">
                <a:solidFill>
                  <a:schemeClr val="dk1"/>
                </a:solidFill>
              </a:rPr>
              <a:t>Συνθήκες Εργασίας στην HORECA</a:t>
            </a:r>
            <a:r>
              <a:rPr lang="en-GB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 sz="2400"/>
              <a:t>Λανθασμένη ερμηνεία </a:t>
            </a:r>
            <a:r>
              <a:rPr lang="en-GB" sz="2400">
                <a:solidFill>
                  <a:schemeClr val="dk1"/>
                </a:solidFill>
              </a:rPr>
              <a:t>της φιλοξενίας</a:t>
            </a:r>
            <a:endParaRPr sz="20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 sz="2400">
                <a:solidFill>
                  <a:schemeClr val="dk1"/>
                </a:solidFill>
              </a:rPr>
              <a:t>Ομαλοποίηση της επαγγελματικής βίας στην HORECA</a:t>
            </a:r>
            <a:endParaRPr sz="20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 sz="2400">
                <a:solidFill>
                  <a:schemeClr val="dk1"/>
                </a:solidFill>
              </a:rPr>
              <a:t>Εργασία αργά ή νωρίς, ακανόνιστα και ασυνήθιστα ωράρια</a:t>
            </a:r>
            <a:endParaRPr sz="20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 sz="2400">
                <a:solidFill>
                  <a:schemeClr val="dk1"/>
                </a:solidFill>
              </a:rPr>
              <a:t>Εξυπηρέτηση πελατών υψηλού κινδύνου (π.χ. ναρκωτικά)</a:t>
            </a:r>
            <a:endParaRPr sz="20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 sz="2400">
                <a:solidFill>
                  <a:schemeClr val="dk1"/>
                </a:solidFill>
              </a:rPr>
              <a:t>Παράδοση αγαθών ή υπηρεσιών</a:t>
            </a:r>
            <a:endParaRPr sz="20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 sz="2400">
                <a:solidFill>
                  <a:schemeClr val="dk1"/>
                </a:solidFill>
              </a:rPr>
              <a:t>Εργασία σε περιβάλλον με χρόνο</a:t>
            </a:r>
            <a:endParaRPr sz="20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 sz="2400">
                <a:solidFill>
                  <a:schemeClr val="dk1"/>
                </a:solidFill>
              </a:rPr>
              <a:t>Αδύναμα συνδικάτα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6"/>
          <p:cNvSpPr txBox="1"/>
          <p:nvPr>
            <p:ph type="title"/>
          </p:nvPr>
        </p:nvSpPr>
        <p:spPr>
          <a:xfrm>
            <a:off x="359517" y="2766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Περαιτέρω σύνδεσμοι</a:t>
            </a:r>
            <a:endParaRPr/>
          </a:p>
        </p:txBody>
      </p:sp>
      <p:sp>
        <p:nvSpPr>
          <p:cNvPr id="345" name="Google Shape;345;p26"/>
          <p:cNvSpPr txBox="1"/>
          <p:nvPr>
            <p:ph idx="1" type="body"/>
          </p:nvPr>
        </p:nvSpPr>
        <p:spPr>
          <a:xfrm>
            <a:off x="359517" y="1220787"/>
            <a:ext cx="1051560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u="sng">
                <a:solidFill>
                  <a:schemeClr val="hlink"/>
                </a:solidFill>
                <a:hlinkClick r:id="rId3"/>
              </a:rPr>
              <a:t>https://www.ilo.org/wcmsp5/groups/public/---dgreports/---gender/documents/publication/wcms_535656.pdf</a:t>
            </a:r>
            <a:endParaRPr sz="2000"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u="sng">
                <a:solidFill>
                  <a:schemeClr val="hlink"/>
                </a:solidFill>
                <a:hlinkClick r:id="rId4"/>
              </a:rPr>
              <a:t>https://terraform-20180423174453746800000001.s3.amazonaws.com/attachments/cjiisgqry00fzfxj71rd28btl-p4-vprchaen0217-workplace-violence-prevention-checklist.pdf.</a:t>
            </a:r>
            <a:endParaRPr sz="2000"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u="sng">
                <a:solidFill>
                  <a:schemeClr val="hlink"/>
                </a:solidFill>
                <a:hlinkClick r:id="rId5"/>
              </a:rPr>
              <a:t>https://www.osha.gov/sites/default/files/publications/osha3148.pdf</a:t>
            </a:r>
            <a:endParaRPr sz="2000"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u="sng">
                <a:solidFill>
                  <a:schemeClr val="hlink"/>
                </a:solidFill>
                <a:hlinkClick r:id="rId6"/>
              </a:rPr>
              <a:t>https://www.researchgate.net/figure/Primary-secondary-and-tertiary-preventions-against-workplace-violence-from-psychiatric_tbl1_285152732</a:t>
            </a:r>
            <a:endParaRPr sz="2000"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u="sng">
                <a:solidFill>
                  <a:schemeClr val="hlink"/>
                </a:solidFill>
                <a:hlinkClick r:id="rId7"/>
              </a:rPr>
              <a:t>https://www.cdc.gov/niosh/docs/96-100/risk.html</a:t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346" name="Google Shape;346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7" name="Google Shape;347;p26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7"/>
          <p:cNvSpPr txBox="1"/>
          <p:nvPr>
            <p:ph type="title"/>
          </p:nvPr>
        </p:nvSpPr>
        <p:spPr>
          <a:xfrm>
            <a:off x="359517" y="2766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βιβλιογραφικές αναφορές</a:t>
            </a:r>
            <a:endParaRPr/>
          </a:p>
        </p:txBody>
      </p:sp>
      <p:sp>
        <p:nvSpPr>
          <p:cNvPr id="354" name="Google Shape;354;p27"/>
          <p:cNvSpPr txBox="1"/>
          <p:nvPr>
            <p:ph idx="1" type="body"/>
          </p:nvPr>
        </p:nvSpPr>
        <p:spPr>
          <a:xfrm>
            <a:off x="838199" y="1041400"/>
            <a:ext cx="10798629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000"/>
              <a:buChar char="•"/>
            </a:pPr>
            <a:r>
              <a:rPr lang="en-GB" sz="2000" u="sng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https://www.ilo.org/wcmsp5/groups/public/---dgreports/---gender/documents/publication/wcms_535656.pdf</a:t>
            </a:r>
            <a:endParaRPr sz="2000"/>
          </a:p>
          <a:p>
            <a:pPr indent="-2286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63C1"/>
              </a:buClr>
              <a:buSzPts val="2000"/>
              <a:buChar char="•"/>
            </a:pPr>
            <a:r>
              <a:rPr lang="en-GB" sz="2000" u="sng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https://terraform-20180423174453746800000001.s3.amazonaws.com/attachments/cjiisgqry00fzfxj71rd28btl-p4-vprchaen0217-workplace-violence-prevention-checklist.pdf.</a:t>
            </a:r>
            <a:endParaRPr sz="2000"/>
          </a:p>
          <a:p>
            <a:pPr indent="-2286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63C1"/>
              </a:buClr>
              <a:buSzPts val="2000"/>
              <a:buChar char="•"/>
            </a:pPr>
            <a:r>
              <a:rPr lang="en-GB" sz="2000" u="sng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https://www.osha.gov/sites/default/files/publications/osha3148.pdf</a:t>
            </a:r>
            <a:endParaRPr sz="2000"/>
          </a:p>
          <a:p>
            <a:pPr indent="-2286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63C1"/>
              </a:buClr>
              <a:buSzPts val="2000"/>
              <a:buChar char="•"/>
            </a:pPr>
            <a:r>
              <a:rPr lang="en-GB" sz="2000" u="sng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https://www.researchgate.net/figure/Primary-secondary-and-tertiary-preventions-against-workplace-violence-from-psychiatric_tbl1_285152732</a:t>
            </a:r>
            <a:endParaRPr sz="2000"/>
          </a:p>
          <a:p>
            <a:pPr indent="-2286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63C1"/>
              </a:buClr>
              <a:buSzPts val="2000"/>
              <a:buChar char="•"/>
            </a:pPr>
            <a:r>
              <a:rPr lang="en-GB" sz="2000" u="sng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https://creately.com/blog/diagrams/types-of-organizational-charts/#4_Network_Structure</a:t>
            </a:r>
            <a:endParaRPr sz="2000"/>
          </a:p>
          <a:p>
            <a:pPr indent="-2286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Weisbord, Μ. (1978). Οργανωτική διάγνωση, έξι μέρη για να αναζητήσετε προβλήματα με ή χωρίς θεωρία, The Journal of group and organisational management, 1(4), 430-447. doi:10.1177/0021886398342003, http://dx.doi.org/10.1177/0021886398342003</a:t>
            </a:r>
            <a:endParaRPr sz="2000"/>
          </a:p>
        </p:txBody>
      </p:sp>
      <p:sp>
        <p:nvSpPr>
          <p:cNvPr id="355" name="Google Shape;355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6" name="Google Shape;356;p27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8"/>
          <p:cNvSpPr txBox="1"/>
          <p:nvPr>
            <p:ph type="title"/>
          </p:nvPr>
        </p:nvSpPr>
        <p:spPr>
          <a:xfrm>
            <a:off x="359517" y="4602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b="1" lang="en-GB" sz="4000">
                <a:solidFill>
                  <a:srgbClr val="6789B9"/>
                </a:solidFill>
              </a:rPr>
              <a:t>Εταίροι του έργου</a:t>
            </a:r>
            <a:endParaRPr b="1" sz="4000">
              <a:solidFill>
                <a:srgbClr val="6789B9"/>
              </a:solidFill>
            </a:endParaRPr>
          </a:p>
        </p:txBody>
      </p:sp>
      <p:sp>
        <p:nvSpPr>
          <p:cNvPr id="363" name="Google Shape;36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4" name="Google Shape;364;p28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626" y="1168801"/>
            <a:ext cx="3287809" cy="705343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8"/>
          <p:cNvSpPr txBox="1"/>
          <p:nvPr/>
        </p:nvSpPr>
        <p:spPr>
          <a:xfrm>
            <a:off x="317929" y="2041725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Τσεχικό Πανεπιστήμιο Επιστημών Ζωής Πράγα </a:t>
            </a:r>
            <a:b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Τσεχική Δημοκρατία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65518" y="4289441"/>
            <a:ext cx="1260963" cy="11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8"/>
          <p:cNvSpPr txBox="1"/>
          <p:nvPr/>
        </p:nvSpPr>
        <p:spPr>
          <a:xfrm>
            <a:off x="4354142" y="5643701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Παγκύπριος Σύνδεσμος Διευθυντών Ξενοδοχείων </a:t>
            </a:r>
            <a:b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Κύπρου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30503" y="4572529"/>
            <a:ext cx="1892143" cy="1071172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8"/>
          <p:cNvSpPr txBox="1"/>
          <p:nvPr/>
        </p:nvSpPr>
        <p:spPr>
          <a:xfrm>
            <a:off x="8669433" y="5643701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Beneke &amp; Prinzhorn GmbH </a:t>
            </a:r>
            <a:b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Γερμανία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26027" y="2861570"/>
            <a:ext cx="2812367" cy="911671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8"/>
          <p:cNvSpPr txBox="1"/>
          <p:nvPr/>
        </p:nvSpPr>
        <p:spPr>
          <a:xfrm>
            <a:off x="2054203" y="3868974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ΔΙΑΣ </a:t>
            </a:r>
            <a:b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Ελλάδας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Google Shape;373;p2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044806" y="792234"/>
            <a:ext cx="1305761" cy="1736012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8"/>
          <p:cNvSpPr txBox="1"/>
          <p:nvPr/>
        </p:nvSpPr>
        <p:spPr>
          <a:xfrm>
            <a:off x="7254945" y="1262580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ΔΕΚΑΠΛΟΥΣ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Κύπρος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p2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98828" y="4220814"/>
            <a:ext cx="1458341" cy="1377642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8"/>
          <p:cNvSpPr txBox="1"/>
          <p:nvPr/>
        </p:nvSpPr>
        <p:spPr>
          <a:xfrm>
            <a:off x="-179143" y="5605224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Ταμείο Κοινωνικής Καινοτομίας </a:t>
            </a:r>
            <a:b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Λιθουανίας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2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581478" y="2998053"/>
            <a:ext cx="3995095" cy="874398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8"/>
          <p:cNvSpPr txBox="1"/>
          <p:nvPr/>
        </p:nvSpPr>
        <p:spPr>
          <a:xfrm>
            <a:off x="6762292" y="3933182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ΔΥΝΑΤΑ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Λετονία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/>
          <p:nvPr>
            <p:ph type="title"/>
          </p:nvPr>
        </p:nvSpPr>
        <p:spPr>
          <a:xfrm>
            <a:off x="838200" y="6572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Μαθησιακά αποτελέσματα</a:t>
            </a:r>
            <a:endParaRPr sz="4000"/>
          </a:p>
        </p:txBody>
      </p:sp>
      <p:sp>
        <p:nvSpPr>
          <p:cNvPr id="127" name="Google Shape;127;p3"/>
          <p:cNvSpPr txBox="1"/>
          <p:nvPr>
            <p:ph idx="1" type="body"/>
          </p:nvPr>
        </p:nvSpPr>
        <p:spPr>
          <a:xfrm>
            <a:off x="838200" y="155552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685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Noto Sans Symbols"/>
              <a:buChar char="✔"/>
            </a:pPr>
            <a:r>
              <a:rPr lang="en-GB" sz="2400"/>
              <a:t>Να είστε σε θέση να περιγράψετε την λειτουργία της οργανωτικής δομής και της οργανωσιακής κουλτούρας.</a:t>
            </a:r>
            <a:endParaRPr sz="2400"/>
          </a:p>
          <a:p>
            <a:pPr indent="-19685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Noto Sans Symbols"/>
              <a:buChar char="✔"/>
            </a:pPr>
            <a:r>
              <a:rPr lang="en-GB" sz="2400"/>
              <a:t>Να είστε σε θέση να εφαρμόσετε τα κατάλληλα μέτρα με βάση το μοντέλο στρατηγικής πρωτογενούς, δευτερογενούς και τριτογενούς πρόληψης.</a:t>
            </a:r>
            <a:endParaRPr sz="2400"/>
          </a:p>
          <a:p>
            <a:pPr indent="-19685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Noto Sans Symbols"/>
              <a:buChar char="✔"/>
            </a:pPr>
            <a:r>
              <a:rPr lang="en-GB" sz="2400"/>
              <a:t>Να είστε σε θέση να εφαρμόσετε τις απαραίτητες ηγετικές δεξιότητες στο πλαίσιο της επαγγελματικής βίας.</a:t>
            </a:r>
            <a:endParaRPr sz="2400"/>
          </a:p>
          <a:p>
            <a:pPr indent="-19685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Noto Sans Symbols"/>
              <a:buChar char="✔"/>
            </a:pPr>
            <a:r>
              <a:rPr lang="en-GB" sz="2400"/>
              <a:t>Να είστε σε θέση να προσδιορίσετε τους ειδικούς τομεακούς παράγοντες επαγγελματικής βίας.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t/>
            </a:r>
            <a:endParaRPr sz="3200">
              <a:solidFill>
                <a:srgbClr val="6789B9"/>
              </a:solidFill>
            </a:endParaRPr>
          </a:p>
        </p:txBody>
      </p:sp>
      <p:sp>
        <p:nvSpPr>
          <p:cNvPr id="128" name="Google Shape;128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9" name="Google Shape;129;p3"/>
          <p:cNvSpPr txBox="1"/>
          <p:nvPr/>
        </p:nvSpPr>
        <p:spPr>
          <a:xfrm>
            <a:off x="369791" y="6398825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t&#10;&#10;Description automatically generated" id="130" name="Google Shape;130;p3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drinnen, Person, Decke, Personen enthält.&#10;&#10;Automatisch generierte Beschreibung" id="136" name="Google Shape;136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730" l="0" r="0" t="0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019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 txBox="1"/>
          <p:nvPr>
            <p:ph type="title"/>
          </p:nvPr>
        </p:nvSpPr>
        <p:spPr>
          <a:xfrm>
            <a:off x="8022020" y="4018416"/>
            <a:ext cx="3852041" cy="9598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GB"/>
              <a:t>Θέμα 1</a:t>
            </a:r>
            <a:endParaRPr/>
          </a:p>
        </p:txBody>
      </p:sp>
      <p:sp>
        <p:nvSpPr>
          <p:cNvPr id="139" name="Google Shape;139;p4"/>
          <p:cNvSpPr txBox="1"/>
          <p:nvPr>
            <p:ph idx="2" type="body"/>
          </p:nvPr>
        </p:nvSpPr>
        <p:spPr>
          <a:xfrm>
            <a:off x="8140700" y="5242674"/>
            <a:ext cx="3972472" cy="14763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/>
              <a:t>Διάκριση μεταξύ Οργανωτικής Κουλτούρας &amp; Δομής</a:t>
            </a:r>
            <a:endParaRPr b="1" sz="2400"/>
          </a:p>
        </p:txBody>
      </p:sp>
      <p:cxnSp>
        <p:nvCxnSpPr>
          <p:cNvPr id="140" name="Google Shape;140;p4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/>
          <p:nvPr>
            <p:ph type="title"/>
          </p:nvPr>
        </p:nvSpPr>
        <p:spPr>
          <a:xfrm>
            <a:off x="914400" y="54649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ct val="111111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ΟΡΓΑΝΩΤΙΚΟΣ ΠΟΛΙΤΙΣΜΟΣ </a:t>
            </a:r>
            <a:br>
              <a:rPr lang="en-GB" sz="4000">
                <a:solidFill>
                  <a:srgbClr val="6789B9"/>
                </a:solidFill>
              </a:rPr>
            </a:br>
            <a:r>
              <a:rPr lang="en-GB" sz="4000">
                <a:solidFill>
                  <a:srgbClr val="6789B9"/>
                </a:solidFill>
              </a:rPr>
              <a:t>&amp; ΟΡΓΑΝΩΤΙΚΗ ΔΟΜΗ. Η ΔΙΑΚΡΙΣΗ</a:t>
            </a:r>
            <a:br>
              <a:rPr lang="en-GB" sz="4000">
                <a:solidFill>
                  <a:srgbClr val="6789B9"/>
                </a:solidFill>
              </a:rPr>
            </a:br>
            <a:endParaRPr/>
          </a:p>
        </p:txBody>
      </p:sp>
      <p:sp>
        <p:nvSpPr>
          <p:cNvPr id="147" name="Google Shape;147;p5"/>
          <p:cNvSpPr txBox="1"/>
          <p:nvPr>
            <p:ph idx="1" type="body"/>
          </p:nvPr>
        </p:nvSpPr>
        <p:spPr>
          <a:xfrm>
            <a:off x="838200" y="2296143"/>
            <a:ext cx="5181600" cy="3880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 sz="3200">
                <a:solidFill>
                  <a:schemeClr val="dk1"/>
                </a:solidFill>
              </a:rPr>
              <a:t>Θέμα 1: Διάκριση μεταξύ οργανωτικής δομής και κουλτούρας και των τρόπων δράσης τους</a:t>
            </a:r>
            <a:endParaRPr sz="3200">
              <a:solidFill>
                <a:schemeClr val="dk1"/>
              </a:solidFill>
            </a:endParaRPr>
          </a:p>
          <a:p>
            <a:pPr indent="-254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148" name="Google Shape;148;p5"/>
          <p:cNvSpPr txBox="1"/>
          <p:nvPr>
            <p:ph idx="2" type="body"/>
          </p:nvPr>
        </p:nvSpPr>
        <p:spPr>
          <a:xfrm>
            <a:off x="6172200" y="2296142"/>
            <a:ext cx="5181600" cy="3475747"/>
          </a:xfrm>
          <a:prstGeom prst="rect">
            <a:avLst/>
          </a:prstGeom>
          <a:gradFill>
            <a:gsLst>
              <a:gs pos="0">
                <a:srgbClr val="A2B7DF"/>
              </a:gs>
              <a:gs pos="50000">
                <a:srgbClr val="C6D1E9"/>
              </a:gs>
              <a:gs pos="100000">
                <a:srgbClr val="E2E9F4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/>
              <a:t>Μαθησιακό αποτέλεσμα:</a:t>
            </a:r>
            <a:endParaRPr sz="2400"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Font typeface="Noto Sans Symbols"/>
              <a:buChar char="✔"/>
            </a:pPr>
            <a:r>
              <a:rPr lang="en-GB"/>
              <a:t>Να είστε σε θέση να περιγράψετε τη λειτουργία της οργανωτικής δομής και της οργανωσιακής κουλτούρας.</a:t>
            </a:r>
            <a:endParaRPr sz="2400"/>
          </a:p>
          <a:p>
            <a:pPr indent="-254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49" name="Google Shape;14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Text&#10;&#10;Description automatically generated" id="150" name="Google Shape;150;p5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/>
          <p:nvPr>
            <p:ph idx="1" type="body"/>
          </p:nvPr>
        </p:nvSpPr>
        <p:spPr>
          <a:xfrm>
            <a:off x="838200" y="147728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GB">
                <a:solidFill>
                  <a:schemeClr val="dk1"/>
                </a:solidFill>
              </a:rPr>
              <a:t>Η οργανωτική δομή </a:t>
            </a:r>
            <a:r>
              <a:rPr lang="en-GB">
                <a:solidFill>
                  <a:schemeClr val="dk1"/>
                </a:solidFill>
              </a:rPr>
              <a:t>αναφέρεται σε ένα σύστημα που χρησιμοποιείται για να ορίσει μια ιεραρχία μέσα σε έναν οργανισμό. Προσδιορίζει κάθε εργασία, τη λειτουργία της και πού αναφέρεται στον οργανισμό.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b="1" lang="en-GB">
                <a:solidFill>
                  <a:schemeClr val="dk1"/>
                </a:solidFill>
              </a:rPr>
              <a:t>Η Οργανωσιακή Κουλτούρα </a:t>
            </a:r>
            <a:r>
              <a:rPr lang="en-GB">
                <a:solidFill>
                  <a:schemeClr val="dk1"/>
                </a:solidFill>
              </a:rPr>
              <a:t>περιλαμβάνει την αξία, τη συμπεριφορά και τις στάσεις των εργαζομένων.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>
                <a:solidFill>
                  <a:schemeClr val="dk1"/>
                </a:solidFill>
              </a:rPr>
              <a:t>Και τα δύο είναι εξίσου σημαντικά για την επιτυχία του οργανισμού.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7" name="Google Shape;157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Text&#10;&#10;Description automatically generated" id="158" name="Google Shape;158;p6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 txBox="1"/>
          <p:nvPr/>
        </p:nvSpPr>
        <p:spPr>
          <a:xfrm>
            <a:off x="838800" y="37800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Οργανωτικά βασικά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"/>
          <p:cNvSpPr/>
          <p:nvPr/>
        </p:nvSpPr>
        <p:spPr>
          <a:xfrm>
            <a:off x="800" y="0"/>
            <a:ext cx="12193588" cy="6858000"/>
          </a:xfrm>
          <a:custGeom>
            <a:rect b="b" l="l" r="r" t="t"/>
            <a:pathLst>
              <a:path extrusionOk="0" h="13716000" w="24387176">
                <a:moveTo>
                  <a:pt x="24387176" y="12222303"/>
                </a:moveTo>
                <a:lnTo>
                  <a:pt x="24387176" y="13716000"/>
                </a:lnTo>
                <a:lnTo>
                  <a:pt x="22463084" y="13716000"/>
                </a:lnTo>
                <a:lnTo>
                  <a:pt x="22749486" y="13551323"/>
                </a:lnTo>
                <a:cubicBezTo>
                  <a:pt x="23287360" y="13224502"/>
                  <a:pt x="23782716" y="12834673"/>
                  <a:pt x="24225308" y="12392081"/>
                </a:cubicBezTo>
                <a:close/>
                <a:moveTo>
                  <a:pt x="18691226" y="4166373"/>
                </a:moveTo>
                <a:cubicBezTo>
                  <a:pt x="17204682" y="4166373"/>
                  <a:pt x="15999598" y="5371457"/>
                  <a:pt x="15999598" y="6858001"/>
                </a:cubicBezTo>
                <a:cubicBezTo>
                  <a:pt x="15999598" y="8344545"/>
                  <a:pt x="17204682" y="9549628"/>
                  <a:pt x="18691226" y="9549628"/>
                </a:cubicBezTo>
                <a:cubicBezTo>
                  <a:pt x="20177772" y="9549628"/>
                  <a:pt x="21382854" y="8344545"/>
                  <a:pt x="21382854" y="6858001"/>
                </a:cubicBezTo>
                <a:cubicBezTo>
                  <a:pt x="21382854" y="5371457"/>
                  <a:pt x="20177772" y="4166373"/>
                  <a:pt x="18691226" y="4166373"/>
                </a:cubicBezTo>
                <a:close/>
                <a:moveTo>
                  <a:pt x="18691224" y="3693179"/>
                </a:moveTo>
                <a:cubicBezTo>
                  <a:pt x="20439104" y="3693179"/>
                  <a:pt x="21856046" y="5110118"/>
                  <a:pt x="21856046" y="6858000"/>
                </a:cubicBezTo>
                <a:cubicBezTo>
                  <a:pt x="21856046" y="8605880"/>
                  <a:pt x="20439104" y="10022819"/>
                  <a:pt x="18691224" y="10022819"/>
                </a:cubicBezTo>
                <a:cubicBezTo>
                  <a:pt x="16943342" y="10022819"/>
                  <a:pt x="15526404" y="8605880"/>
                  <a:pt x="15526404" y="6858000"/>
                </a:cubicBezTo>
                <a:cubicBezTo>
                  <a:pt x="15526404" y="5110118"/>
                  <a:pt x="16943342" y="3693179"/>
                  <a:pt x="18691224" y="3693179"/>
                </a:cubicBezTo>
                <a:close/>
                <a:moveTo>
                  <a:pt x="18691224" y="2366053"/>
                </a:moveTo>
                <a:cubicBezTo>
                  <a:pt x="16210392" y="2366053"/>
                  <a:pt x="14199278" y="4377166"/>
                  <a:pt x="14199278" y="6858000"/>
                </a:cubicBezTo>
                <a:cubicBezTo>
                  <a:pt x="14199278" y="9338833"/>
                  <a:pt x="16210392" y="11349947"/>
                  <a:pt x="18691224" y="11349947"/>
                </a:cubicBezTo>
                <a:cubicBezTo>
                  <a:pt x="21172058" y="11349947"/>
                  <a:pt x="23183172" y="9338833"/>
                  <a:pt x="23183172" y="6858000"/>
                </a:cubicBezTo>
                <a:cubicBezTo>
                  <a:pt x="23183172" y="4377166"/>
                  <a:pt x="21172058" y="2366053"/>
                  <a:pt x="18691224" y="2366053"/>
                </a:cubicBezTo>
                <a:close/>
                <a:moveTo>
                  <a:pt x="18691224" y="1894045"/>
                </a:moveTo>
                <a:cubicBezTo>
                  <a:pt x="21432744" y="1894045"/>
                  <a:pt x="23655184" y="4116483"/>
                  <a:pt x="23655184" y="6858000"/>
                </a:cubicBezTo>
                <a:cubicBezTo>
                  <a:pt x="23655184" y="9599516"/>
                  <a:pt x="21432744" y="11821956"/>
                  <a:pt x="18691224" y="11821956"/>
                </a:cubicBezTo>
                <a:cubicBezTo>
                  <a:pt x="15949708" y="11821956"/>
                  <a:pt x="13727269" y="9599516"/>
                  <a:pt x="13727269" y="6858000"/>
                </a:cubicBezTo>
                <a:cubicBezTo>
                  <a:pt x="13727269" y="4116483"/>
                  <a:pt x="15949708" y="1894045"/>
                  <a:pt x="18691224" y="1894045"/>
                </a:cubicBezTo>
                <a:close/>
                <a:moveTo>
                  <a:pt x="22463084" y="0"/>
                </a:moveTo>
                <a:lnTo>
                  <a:pt x="24387176" y="0"/>
                </a:lnTo>
                <a:lnTo>
                  <a:pt x="24387176" y="1493697"/>
                </a:lnTo>
                <a:lnTo>
                  <a:pt x="24225308" y="1323919"/>
                </a:lnTo>
                <a:cubicBezTo>
                  <a:pt x="23782716" y="881327"/>
                  <a:pt x="23287360" y="491498"/>
                  <a:pt x="22749486" y="164678"/>
                </a:cubicBezTo>
                <a:close/>
                <a:moveTo>
                  <a:pt x="0" y="0"/>
                </a:moveTo>
                <a:lnTo>
                  <a:pt x="14919367" y="0"/>
                </a:lnTo>
                <a:lnTo>
                  <a:pt x="14632965" y="164678"/>
                </a:lnTo>
                <a:cubicBezTo>
                  <a:pt x="12373892" y="1537324"/>
                  <a:pt x="10864851" y="4021434"/>
                  <a:pt x="10864851" y="6858000"/>
                </a:cubicBezTo>
                <a:cubicBezTo>
                  <a:pt x="10864851" y="9694566"/>
                  <a:pt x="12373892" y="12178677"/>
                  <a:pt x="14632965" y="13551323"/>
                </a:cubicBezTo>
                <a:lnTo>
                  <a:pt x="14919367" y="13716000"/>
                </a:lnTo>
                <a:lnTo>
                  <a:pt x="0" y="13716000"/>
                </a:lnTo>
                <a:close/>
              </a:path>
            </a:pathLst>
          </a:custGeom>
          <a:gradFill>
            <a:gsLst>
              <a:gs pos="0">
                <a:srgbClr val="7030A0">
                  <a:alpha val="94901"/>
                </a:srgbClr>
              </a:gs>
              <a:gs pos="100000">
                <a:srgbClr val="00B0F0">
                  <a:alpha val="89019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 txBox="1"/>
          <p:nvPr>
            <p:ph idx="1" type="body"/>
          </p:nvPr>
        </p:nvSpPr>
        <p:spPr>
          <a:xfrm>
            <a:off x="244929" y="644525"/>
            <a:ext cx="5388428" cy="571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GB" sz="4000">
                <a:solidFill>
                  <a:schemeClr val="lt1"/>
                </a:solidFill>
              </a:rPr>
              <a:t>Άσκηση στην τάξη:</a:t>
            </a:r>
            <a:endParaRPr sz="4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>
                <a:solidFill>
                  <a:schemeClr val="lt1"/>
                </a:solidFill>
              </a:rPr>
              <a:t>Συζητήστε σε ομάδες των 4 τι είδους οργανωτική δομή έχει η επιχείρησή σας και μέσα σε ποιο τύπο δομής πιστεύετε ότι η βία στο χώρο εργασίας μπορεί να εμφανιστεί ευκολότερα.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7" name="Google Shape;167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Text enthält.&#10;&#10;Automatisch generierte Beschreibung" id="173" name="Google Shape;173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316" l="0" r="0" t="8415"/>
          <a:stretch/>
        </p:blipFill>
        <p:spPr>
          <a:xfrm>
            <a:off x="-1" y="10"/>
            <a:ext cx="12192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8"/>
          <p:cNvSpPr/>
          <p:nvPr/>
        </p:nvSpPr>
        <p:spPr>
          <a:xfrm flipH="1">
            <a:off x="0" y="998175"/>
            <a:ext cx="6017172" cy="5859825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74117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 txBox="1"/>
          <p:nvPr>
            <p:ph type="title"/>
          </p:nvPr>
        </p:nvSpPr>
        <p:spPr>
          <a:xfrm>
            <a:off x="652692" y="2241811"/>
            <a:ext cx="4204137" cy="1342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GB"/>
              <a:t>ΘΕΜΑ 2</a:t>
            </a:r>
            <a:endParaRPr/>
          </a:p>
        </p:txBody>
      </p:sp>
      <p:cxnSp>
        <p:nvCxnSpPr>
          <p:cNvPr id="176" name="Google Shape;176;p8"/>
          <p:cNvCxnSpPr/>
          <p:nvPr/>
        </p:nvCxnSpPr>
        <p:spPr>
          <a:xfrm>
            <a:off x="2287051" y="3337139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177" name="Google Shape;177;p8"/>
          <p:cNvSpPr txBox="1"/>
          <p:nvPr>
            <p:ph idx="2" type="body"/>
          </p:nvPr>
        </p:nvSpPr>
        <p:spPr>
          <a:xfrm>
            <a:off x="971003" y="3272810"/>
            <a:ext cx="3567513" cy="26198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/>
              <a:t>Βασικές στρατηγικές </a:t>
            </a:r>
            <a:r>
              <a:rPr b="1" lang="en-GB" sz="2400"/>
              <a:t>πρωτογενούς, δευτερογενούς και τριτογενούς </a:t>
            </a:r>
            <a:r>
              <a:rPr lang="en-GB" sz="2400"/>
              <a:t>πρόληψης για την επαγγελματική βία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/>
          <p:nvPr>
            <p:ph idx="1" type="body"/>
          </p:nvPr>
        </p:nvSpPr>
        <p:spPr>
          <a:xfrm>
            <a:off x="838200" y="1966725"/>
            <a:ext cx="5181600" cy="363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b="1" lang="en-GB">
                <a:solidFill>
                  <a:schemeClr val="dk1"/>
                </a:solidFill>
              </a:rPr>
              <a:t>Θέμα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>
                <a:solidFill>
                  <a:schemeClr val="dk1"/>
                </a:solidFill>
              </a:rPr>
              <a:t>Βασικές στρατηγικές </a:t>
            </a:r>
            <a:r>
              <a:rPr b="1" lang="en-GB">
                <a:solidFill>
                  <a:schemeClr val="dk1"/>
                </a:solidFill>
              </a:rPr>
              <a:t>πρωτογενούς, δευτερογενούς και τριτογενούς </a:t>
            </a:r>
            <a:r>
              <a:rPr lang="en-GB">
                <a:solidFill>
                  <a:schemeClr val="dk1"/>
                </a:solidFill>
              </a:rPr>
              <a:t>πρόληψης για την επαγγελματική βία</a:t>
            </a:r>
            <a:endParaRPr>
              <a:solidFill>
                <a:schemeClr val="dk1"/>
              </a:solidFill>
            </a:endParaRPr>
          </a:p>
          <a:p>
            <a:pPr indent="-25400" lvl="0" marL="228600" rtl="0" algn="l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6789B9"/>
              </a:solidFill>
            </a:endParaRPr>
          </a:p>
        </p:txBody>
      </p:sp>
      <p:sp>
        <p:nvSpPr>
          <p:cNvPr id="184" name="Google Shape;184;p9"/>
          <p:cNvSpPr txBox="1"/>
          <p:nvPr>
            <p:ph idx="2" type="body"/>
          </p:nvPr>
        </p:nvSpPr>
        <p:spPr>
          <a:xfrm>
            <a:off x="6403063" y="2067927"/>
            <a:ext cx="5181600" cy="3448953"/>
          </a:xfrm>
          <a:prstGeom prst="rect">
            <a:avLst/>
          </a:prstGeom>
          <a:gradFill>
            <a:gsLst>
              <a:gs pos="0">
                <a:srgbClr val="A2B7DF"/>
              </a:gs>
              <a:gs pos="50000">
                <a:srgbClr val="C6D1E9"/>
              </a:gs>
              <a:gs pos="100000">
                <a:srgbClr val="E2E9F4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GB"/>
              <a:t>Μαθησιακό αποτέλεσμα</a:t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Να είστε σε θέση να περιγράψετε τη λειτουργία της οργανωτικής δομής και της οργανωσιακής κουλτούρας</a:t>
            </a:r>
            <a:endParaRPr/>
          </a:p>
        </p:txBody>
      </p:sp>
      <p:sp>
        <p:nvSpPr>
          <p:cNvPr id="185" name="Google Shape;18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6" name="Google Shape;18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ct val="100000"/>
              <a:buFont typeface="Calibri"/>
              <a:buNone/>
            </a:pPr>
            <a:r>
              <a:rPr lang="en-GB">
                <a:solidFill>
                  <a:srgbClr val="6789B9"/>
                </a:solidFill>
              </a:rPr>
              <a:t>Θέμα 2: Βασικές στρατηγικές </a:t>
            </a:r>
            <a:r>
              <a:rPr b="1" lang="en-GB">
                <a:solidFill>
                  <a:srgbClr val="6789B9"/>
                </a:solidFill>
              </a:rPr>
              <a:t>πρωτογενούς, δευτερογενούς και τριτογενούς </a:t>
            </a:r>
            <a:r>
              <a:rPr lang="en-GB">
                <a:solidFill>
                  <a:srgbClr val="6789B9"/>
                </a:solidFill>
              </a:rPr>
              <a:t>πρόληψης για την επαγγελματική βία</a:t>
            </a:r>
            <a:endParaRPr>
              <a:solidFill>
                <a:srgbClr val="6789B9"/>
              </a:solidFill>
            </a:endParaRPr>
          </a:p>
        </p:txBody>
      </p:sp>
      <p:pic>
        <p:nvPicPr>
          <p:cNvPr descr="Text&#10;&#10;Description automatically generated" id="187" name="Google Shape;187;p9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2022-07-23T17:25:29Z</dcterms:created>
  <dc:creator>Sonja  Karbon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0x010100CCDC99E37D3BB34F911D876D5359BBAC</vt:lpwstr>
  </property>
</Properties>
</file>