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9" roundtripDataSignature="AMtx7mh73KcuEXY0QkbMgXLJB3OFm2IT8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lv-LV"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52e5d31c29_1_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g152e5d31c29_1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55228128c0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g155228128c0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 name="Google Shape;224;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1" name="Google Shape;251;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1" name="Google Shape;261;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8" name="Google Shape;278;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5" name="Google Shape;295;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7" name="Google Shape;307;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4" name="Google Shape;334;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2" name="Google Shape;342;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1" name="Google Shape;351;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0" name="Google Shape;360;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3" name="Google Shape;373;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1" name="Google Shape;381;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0" name="Google Shape;390;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9" name="Google Shape;399;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8" name="Google Shape;408;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7" name="Google Shape;417;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6" name="Google Shape;426;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7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5" name="Google Shape;435;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 name="Google Shape;16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 name="Google Shape;17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5" name="Shape 15"/>
        <p:cNvGrpSpPr/>
        <p:nvPr/>
      </p:nvGrpSpPr>
      <p:grpSpPr>
        <a:xfrm>
          <a:off x="0" y="0"/>
          <a:ext cx="0" cy="0"/>
          <a:chOff x="0" y="0"/>
          <a:chExt cx="0" cy="0"/>
        </a:xfrm>
      </p:grpSpPr>
      <p:sp>
        <p:nvSpPr>
          <p:cNvPr id="16" name="Google Shape;16;p4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72" name="Shape 72"/>
        <p:cNvGrpSpPr/>
        <p:nvPr/>
      </p:nvGrpSpPr>
      <p:grpSpPr>
        <a:xfrm>
          <a:off x="0" y="0"/>
          <a:ext cx="0" cy="0"/>
          <a:chOff x="0" y="0"/>
          <a:chExt cx="0" cy="0"/>
        </a:xfrm>
      </p:grpSpPr>
      <p:sp>
        <p:nvSpPr>
          <p:cNvPr id="73" name="Google Shape;73;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5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78" name="Shape 78"/>
        <p:cNvGrpSpPr/>
        <p:nvPr/>
      </p:nvGrpSpPr>
      <p:grpSpPr>
        <a:xfrm>
          <a:off x="0" y="0"/>
          <a:ext cx="0" cy="0"/>
          <a:chOff x="0" y="0"/>
          <a:chExt cx="0" cy="0"/>
        </a:xfrm>
      </p:grpSpPr>
      <p:sp>
        <p:nvSpPr>
          <p:cNvPr id="79" name="Google Shape;79;p5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5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1" name="Shape 21"/>
        <p:cNvGrpSpPr/>
        <p:nvPr/>
      </p:nvGrpSpPr>
      <p:grpSpPr>
        <a:xfrm>
          <a:off x="0" y="0"/>
          <a:ext cx="0" cy="0"/>
          <a:chOff x="0" y="0"/>
          <a:chExt cx="0" cy="0"/>
        </a:xfrm>
      </p:grpSpPr>
      <p:sp>
        <p:nvSpPr>
          <p:cNvPr id="22" name="Google Shape;22;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27" name="Shape 27"/>
        <p:cNvGrpSpPr/>
        <p:nvPr/>
      </p:nvGrpSpPr>
      <p:grpSpPr>
        <a:xfrm>
          <a:off x="0" y="0"/>
          <a:ext cx="0" cy="0"/>
          <a:chOff x="0" y="0"/>
          <a:chExt cx="0" cy="0"/>
        </a:xfrm>
      </p:grpSpPr>
      <p:sp>
        <p:nvSpPr>
          <p:cNvPr id="28" name="Google Shape;28;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0" name="Google Shape;30;p4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1" name="Google Shape;31;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34" name="Shape 34"/>
        <p:cNvGrpSpPr/>
        <p:nvPr/>
      </p:nvGrpSpPr>
      <p:grpSpPr>
        <a:xfrm>
          <a:off x="0" y="0"/>
          <a:ext cx="0" cy="0"/>
          <a:chOff x="0" y="0"/>
          <a:chExt cx="0" cy="0"/>
        </a:xfrm>
      </p:grpSpPr>
      <p:sp>
        <p:nvSpPr>
          <p:cNvPr id="35" name="Google Shape;35;p4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40" name="Shape 40"/>
        <p:cNvGrpSpPr/>
        <p:nvPr/>
      </p:nvGrpSpPr>
      <p:grpSpPr>
        <a:xfrm>
          <a:off x="0" y="0"/>
          <a:ext cx="0" cy="0"/>
          <a:chOff x="0" y="0"/>
          <a:chExt cx="0" cy="0"/>
        </a:xfrm>
      </p:grpSpPr>
      <p:sp>
        <p:nvSpPr>
          <p:cNvPr id="41" name="Google Shape;41;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4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7" name="Shape 47"/>
        <p:cNvGrpSpPr/>
        <p:nvPr/>
      </p:nvGrpSpPr>
      <p:grpSpPr>
        <a:xfrm>
          <a:off x="0" y="0"/>
          <a:ext cx="0" cy="0"/>
          <a:chOff x="0" y="0"/>
          <a:chExt cx="0" cy="0"/>
        </a:xfrm>
      </p:grpSpPr>
      <p:sp>
        <p:nvSpPr>
          <p:cNvPr id="48" name="Google Shape;48;p4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4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4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4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56" name="Shape 56"/>
        <p:cNvGrpSpPr/>
        <p:nvPr/>
      </p:nvGrpSpPr>
      <p:grpSpPr>
        <a:xfrm>
          <a:off x="0" y="0"/>
          <a:ext cx="0" cy="0"/>
          <a:chOff x="0" y="0"/>
          <a:chExt cx="0" cy="0"/>
        </a:xfrm>
      </p:grpSpPr>
      <p:sp>
        <p:nvSpPr>
          <p:cNvPr id="57" name="Google Shape;57;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61" name="Shape 61"/>
        <p:cNvGrpSpPr/>
        <p:nvPr/>
      </p:nvGrpSpPr>
      <p:grpSpPr>
        <a:xfrm>
          <a:off x="0" y="0"/>
          <a:ext cx="0" cy="0"/>
          <a:chOff x="0" y="0"/>
          <a:chExt cx="0" cy="0"/>
        </a:xfrm>
      </p:grpSpPr>
      <p:sp>
        <p:nvSpPr>
          <p:cNvPr id="62" name="Google Shape;62;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65" name="Shape 65"/>
        <p:cNvGrpSpPr/>
        <p:nvPr/>
      </p:nvGrpSpPr>
      <p:grpSpPr>
        <a:xfrm>
          <a:off x="0" y="0"/>
          <a:ext cx="0" cy="0"/>
          <a:chOff x="0" y="0"/>
          <a:chExt cx="0" cy="0"/>
        </a:xfrm>
      </p:grpSpPr>
      <p:sp>
        <p:nvSpPr>
          <p:cNvPr id="66" name="Google Shape;66;p5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51"/>
          <p:cNvSpPr/>
          <p:nvPr>
            <p:ph idx="2" type="pic"/>
          </p:nvPr>
        </p:nvSpPr>
        <p:spPr>
          <a:xfrm>
            <a:off x="5183188" y="987425"/>
            <a:ext cx="6172200" cy="4873625"/>
          </a:xfrm>
          <a:prstGeom prst="rect">
            <a:avLst/>
          </a:prstGeom>
          <a:noFill/>
          <a:ln>
            <a:noFill/>
          </a:ln>
        </p:spPr>
      </p:sp>
      <p:sp>
        <p:nvSpPr>
          <p:cNvPr id="68" name="Google Shape;68;p5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hyperlink" Target="https://kek-dias.gr/" TargetMode="External"/><Relationship Id="rId13" Type="http://schemas.openxmlformats.org/officeDocument/2006/relationships/image" Target="../media/image16.png"/><Relationship Id="rId12" Type="http://schemas.openxmlformats.org/officeDocument/2006/relationships/hyperlink" Target="https://dekaplus.eu/" TargetMode="External"/><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2.png"/><Relationship Id="rId4" Type="http://schemas.openxmlformats.org/officeDocument/2006/relationships/hyperlink" Target="http://www.czu.cz/" TargetMode="External"/><Relationship Id="rId9" Type="http://schemas.openxmlformats.org/officeDocument/2006/relationships/image" Target="../media/image17.png"/><Relationship Id="rId15" Type="http://schemas.openxmlformats.org/officeDocument/2006/relationships/image" Target="../media/image18.png"/><Relationship Id="rId14" Type="http://schemas.openxmlformats.org/officeDocument/2006/relationships/hyperlink" Target="https://www.lpf.lt/" TargetMode="External"/><Relationship Id="rId17" Type="http://schemas.openxmlformats.org/officeDocument/2006/relationships/image" Target="../media/image4.png"/><Relationship Id="rId16" Type="http://schemas.openxmlformats.org/officeDocument/2006/relationships/hyperlink" Target="https://www.uzvediba.lv/kontakti/" TargetMode="External"/><Relationship Id="rId5" Type="http://schemas.openxmlformats.org/officeDocument/2006/relationships/image" Target="../media/image14.png"/><Relationship Id="rId6" Type="http://schemas.openxmlformats.org/officeDocument/2006/relationships/hyperlink" Target="http://www.czu.cz/" TargetMode="External"/><Relationship Id="rId7" Type="http://schemas.openxmlformats.org/officeDocument/2006/relationships/image" Target="../media/image15.png"/><Relationship Id="rId8" Type="http://schemas.openxmlformats.org/officeDocument/2006/relationships/hyperlink" Target="http://www.beneke-prinzhorn.d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 name="Google Shape;89;p1"/>
          <p:cNvSpPr txBox="1"/>
          <p:nvPr>
            <p:ph type="ctrTitle"/>
          </p:nvPr>
        </p:nvSpPr>
        <p:spPr>
          <a:xfrm>
            <a:off x="388111" y="4770613"/>
            <a:ext cx="11589030" cy="1000655"/>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2"/>
              </a:buClr>
              <a:buSzPts val="4000"/>
              <a:buFont typeface="Calibri"/>
              <a:buNone/>
            </a:pPr>
            <a:r>
              <a:rPr b="1" lang="lv-LV" sz="4000">
                <a:solidFill>
                  <a:schemeClr val="dk2"/>
                </a:solidFill>
                <a:latin typeface="Arial"/>
                <a:ea typeface="Arial"/>
                <a:cs typeface="Arial"/>
                <a:sym typeface="Arial"/>
              </a:rPr>
              <a:t>Διεξαγωγή συνομιλιών </a:t>
            </a:r>
            <a:br>
              <a:rPr b="1" lang="lv-LV" sz="4000">
                <a:solidFill>
                  <a:schemeClr val="dk2"/>
                </a:solidFill>
                <a:latin typeface="Arial"/>
                <a:ea typeface="Arial"/>
                <a:cs typeface="Arial"/>
                <a:sym typeface="Arial"/>
              </a:rPr>
            </a:br>
            <a:r>
              <a:rPr b="1" lang="lv-LV" sz="4000">
                <a:solidFill>
                  <a:schemeClr val="dk2"/>
                </a:solidFill>
                <a:latin typeface="Arial"/>
                <a:ea typeface="Arial"/>
                <a:cs typeface="Arial"/>
                <a:sym typeface="Arial"/>
              </a:rPr>
              <a:t>σε δύσκολες καταστάσεις</a:t>
            </a:r>
            <a:endParaRPr b="1" sz="4000">
              <a:solidFill>
                <a:schemeClr val="dk2"/>
              </a:solidFill>
              <a:latin typeface="Arial"/>
              <a:ea typeface="Arial"/>
              <a:cs typeface="Arial"/>
              <a:sym typeface="Arial"/>
            </a:endParaRPr>
          </a:p>
        </p:txBody>
      </p:sp>
      <p:pic>
        <p:nvPicPr>
          <p:cNvPr descr="Ein Bild, das Text enthält.&#10;&#10;Automatisch generierte Beschreibung" id="90" name="Google Shape;90;p1"/>
          <p:cNvPicPr preferRelativeResize="0"/>
          <p:nvPr/>
        </p:nvPicPr>
        <p:blipFill rotWithShape="1">
          <a:blip r:embed="rId3">
            <a:alphaModFix/>
          </a:blip>
          <a:srcRect b="3425" l="0" r="0" t="2802"/>
          <a:stretch/>
        </p:blipFill>
        <p:spPr>
          <a:xfrm>
            <a:off x="-1" y="10"/>
            <a:ext cx="12192001" cy="4201449"/>
          </a:xfrm>
          <a:prstGeom prst="rect">
            <a:avLst/>
          </a:prstGeom>
          <a:noFill/>
          <a:ln>
            <a:noFill/>
          </a:ln>
        </p:spPr>
      </p:pic>
      <p:grpSp>
        <p:nvGrpSpPr>
          <p:cNvPr id="91" name="Google Shape;91;p1"/>
          <p:cNvGrpSpPr/>
          <p:nvPr/>
        </p:nvGrpSpPr>
        <p:grpSpPr>
          <a:xfrm>
            <a:off x="-1" y="2941813"/>
            <a:ext cx="12188952" cy="1828800"/>
            <a:chOff x="-305" y="3144820"/>
            <a:chExt cx="9182100" cy="1551136"/>
          </a:xfrm>
        </p:grpSpPr>
        <p:sp>
          <p:nvSpPr>
            <p:cNvPr id="92" name="Google Shape;92;p1"/>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3" name="Google Shape;93;p1"/>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4" name="Google Shape;94;p1"/>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5" name="Google Shape;95;p1"/>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6" name="Google Shape;96;p1"/>
          <p:cNvSpPr txBox="1"/>
          <p:nvPr/>
        </p:nvSpPr>
        <p:spPr>
          <a:xfrm>
            <a:off x="426720" y="6056820"/>
            <a:ext cx="113385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lv-LV" sz="1200">
                <a:solidFill>
                  <a:schemeClr val="dk1"/>
                </a:solidFill>
                <a:latin typeface="Times New Roman"/>
                <a:ea typeface="Times New Roman"/>
                <a:cs typeface="Times New Roman"/>
                <a:sym typeface="Times New Roman"/>
              </a:rPr>
              <a:t>Η υποστήριξη της Ευρωπαϊκής Επιτροπής στην παραγωγή της παρούσας έκδοσης δεν συνιστά αποδοχή του περιεχομένου, το οποίο αντικατοπτρίζει αποκλειστικά τις απόψεις των συντακτών, και η Επιτροπή δεν μπορεί να αναλάβει την ευθύνη για οποιαδήποτε χρήση των πληροφοριών που περιέχονται σε αυτήν</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pic>
        <p:nvPicPr>
          <p:cNvPr id="97" name="Google Shape;97;p1"/>
          <p:cNvPicPr preferRelativeResize="0"/>
          <p:nvPr/>
        </p:nvPicPr>
        <p:blipFill>
          <a:blip r:embed="rId4">
            <a:alphaModFix/>
          </a:blip>
          <a:stretch>
            <a:fillRect/>
          </a:stretch>
        </p:blipFill>
        <p:spPr>
          <a:xfrm>
            <a:off x="521149" y="5512412"/>
            <a:ext cx="2439992" cy="43605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2F3"/>
        </a:solidFill>
      </p:bgPr>
    </p:bg>
    <p:spTree>
      <p:nvGrpSpPr>
        <p:cNvPr id="203" name="Shape 203"/>
        <p:cNvGrpSpPr/>
        <p:nvPr/>
      </p:nvGrpSpPr>
      <p:grpSpPr>
        <a:xfrm>
          <a:off x="0" y="0"/>
          <a:ext cx="0" cy="0"/>
          <a:chOff x="0" y="0"/>
          <a:chExt cx="0" cy="0"/>
        </a:xfrm>
      </p:grpSpPr>
      <p:pic>
        <p:nvPicPr>
          <p:cNvPr id="204" name="Google Shape;204;g152e5d31c29_1_45"/>
          <p:cNvPicPr preferRelativeResize="0"/>
          <p:nvPr/>
        </p:nvPicPr>
        <p:blipFill rotWithShape="1">
          <a:blip r:embed="rId3">
            <a:alphaModFix/>
          </a:blip>
          <a:srcRect b="0" l="0" r="0" t="0"/>
          <a:stretch/>
        </p:blipFill>
        <p:spPr>
          <a:xfrm>
            <a:off x="0" y="0"/>
            <a:ext cx="12191999" cy="6858000"/>
          </a:xfrm>
          <a:prstGeom prst="rect">
            <a:avLst/>
          </a:prstGeom>
          <a:noFill/>
          <a:ln>
            <a:noFill/>
          </a:ln>
        </p:spPr>
      </p:pic>
      <p:sp>
        <p:nvSpPr>
          <p:cNvPr id="205" name="Google Shape;205;g152e5d31c29_1_45"/>
          <p:cNvSpPr txBox="1"/>
          <p:nvPr>
            <p:ph type="title"/>
          </p:nvPr>
        </p:nvSpPr>
        <p:spPr>
          <a:xfrm>
            <a:off x="2008425" y="740225"/>
            <a:ext cx="10183500" cy="735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lv-LV">
                <a:solidFill>
                  <a:schemeClr val="lt1"/>
                </a:solidFill>
              </a:rPr>
              <a:t>Ατομική εργασία ή ομάδα έργασια</a:t>
            </a:r>
            <a:endParaRPr b="1">
              <a:solidFill>
                <a:schemeClr val="lt1"/>
              </a:solidFill>
            </a:endParaRPr>
          </a:p>
        </p:txBody>
      </p:sp>
      <p:sp>
        <p:nvSpPr>
          <p:cNvPr id="206" name="Google Shape;206;g152e5d31c29_1_45"/>
          <p:cNvSpPr txBox="1"/>
          <p:nvPr>
            <p:ph idx="1" type="body"/>
          </p:nvPr>
        </p:nvSpPr>
        <p:spPr>
          <a:xfrm>
            <a:off x="1768925" y="1825625"/>
            <a:ext cx="9274500" cy="4351200"/>
          </a:xfrm>
          <a:prstGeom prst="rect">
            <a:avLst/>
          </a:prstGeom>
          <a:noFill/>
          <a:ln>
            <a:noFill/>
          </a:ln>
        </p:spPr>
        <p:txBody>
          <a:bodyPr anchorCtr="0" anchor="t" bIns="45700" lIns="91425" spcFirstLastPara="1" rIns="91425" wrap="square" tIns="45700">
            <a:normAutofit/>
          </a:bodyPr>
          <a:lstStyle/>
          <a:p>
            <a:pPr indent="0" lvl="0" marL="228600" rtl="0" algn="l">
              <a:lnSpc>
                <a:spcPct val="90000"/>
              </a:lnSpc>
              <a:spcBef>
                <a:spcPts val="1000"/>
              </a:spcBef>
              <a:spcAft>
                <a:spcPts val="0"/>
              </a:spcAft>
              <a:buSzPts val="1800"/>
              <a:buNone/>
            </a:pPr>
            <a:r>
              <a:rPr lang="lv-LV">
                <a:solidFill>
                  <a:schemeClr val="lt1"/>
                </a:solidFill>
              </a:rPr>
              <a:t>Γράψτε κάτω τις διαφορές μεταξύ μιας καλής και κακής συνομιλίας</a:t>
            </a:r>
            <a:endParaRPr>
              <a:solidFill>
                <a:schemeClr val="lt1"/>
              </a:solidFill>
            </a:endParaRPr>
          </a:p>
        </p:txBody>
      </p:sp>
      <p:sp>
        <p:nvSpPr>
          <p:cNvPr id="207" name="Google Shape;207;g152e5d31c29_1_4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cxnSp>
        <p:nvCxnSpPr>
          <p:cNvPr id="208" name="Google Shape;208;g152e5d31c29_1_45"/>
          <p:cNvCxnSpPr/>
          <p:nvPr/>
        </p:nvCxnSpPr>
        <p:spPr>
          <a:xfrm>
            <a:off x="2090050" y="1453250"/>
            <a:ext cx="6651300" cy="2190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g155228128c0_0_3"/>
          <p:cNvPicPr preferRelativeResize="0"/>
          <p:nvPr/>
        </p:nvPicPr>
        <p:blipFill rotWithShape="1">
          <a:blip r:embed="rId3">
            <a:alphaModFix/>
          </a:blip>
          <a:srcRect b="0" l="0" r="0" t="0"/>
          <a:stretch/>
        </p:blipFill>
        <p:spPr>
          <a:xfrm>
            <a:off x="-1380" y="-856"/>
            <a:ext cx="12315665" cy="5878275"/>
          </a:xfrm>
          <a:prstGeom prst="rect">
            <a:avLst/>
          </a:prstGeom>
          <a:noFill/>
          <a:ln>
            <a:noFill/>
          </a:ln>
        </p:spPr>
      </p:pic>
      <p:grpSp>
        <p:nvGrpSpPr>
          <p:cNvPr id="214" name="Google Shape;214;g155228128c0_0_3"/>
          <p:cNvGrpSpPr/>
          <p:nvPr/>
        </p:nvGrpSpPr>
        <p:grpSpPr>
          <a:xfrm>
            <a:off x="1381" y="4762829"/>
            <a:ext cx="12189238" cy="1828789"/>
            <a:chOff x="-305" y="3144820"/>
            <a:chExt cx="9182100" cy="1551136"/>
          </a:xfrm>
        </p:grpSpPr>
        <p:sp>
          <p:nvSpPr>
            <p:cNvPr id="215" name="Google Shape;215;g155228128c0_0_3"/>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6" name="Google Shape;216;g155228128c0_0_3"/>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7" name="Google Shape;217;g155228128c0_0_3"/>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8" name="Google Shape;218;g155228128c0_0_3"/>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19" name="Google Shape;219;g155228128c0_0_3"/>
          <p:cNvSpPr txBox="1"/>
          <p:nvPr>
            <p:ph type="ctrTitle"/>
          </p:nvPr>
        </p:nvSpPr>
        <p:spPr>
          <a:xfrm>
            <a:off x="525643" y="1184134"/>
            <a:ext cx="11290376" cy="2010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829"/>
              <a:buFont typeface="Calibri"/>
              <a:buNone/>
            </a:pPr>
            <a:r>
              <a:rPr b="1" lang="lv-LV" sz="6600">
                <a:solidFill>
                  <a:schemeClr val="lt1"/>
                </a:solidFill>
              </a:rPr>
              <a:t>Επιλογή του κατάλληλου τόπου και χρόνου για συνομιλία</a:t>
            </a:r>
            <a:endParaRPr b="1" sz="6600">
              <a:solidFill>
                <a:schemeClr val="lt1"/>
              </a:solidFill>
            </a:endParaRPr>
          </a:p>
        </p:txBody>
      </p:sp>
      <p:sp>
        <p:nvSpPr>
          <p:cNvPr id="220" name="Google Shape;220;g155228128c0_0_3"/>
          <p:cNvSpPr txBox="1"/>
          <p:nvPr>
            <p:ph idx="1" type="subTitle"/>
          </p:nvPr>
        </p:nvSpPr>
        <p:spPr>
          <a:xfrm>
            <a:off x="1524000" y="3194734"/>
            <a:ext cx="9144000" cy="1394100"/>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800"/>
              </a:spcAft>
              <a:buSzPts val="2400"/>
              <a:buNone/>
            </a:pPr>
            <a:r>
              <a:rPr lang="lv-LV">
                <a:solidFill>
                  <a:schemeClr val="lt1"/>
                </a:solidFill>
              </a:rPr>
              <a:t>Το στάδιο της προ-επαφής είναι η καλύτερη στιγμή για το σχεδιασμό ενός ασφαλούς χώρου για όλους τους συμμετέχοντες που εμπλέκονται στη σύγκρουση. Είναι σοφό να επιλέξετε ένα διακριτικό </a:t>
            </a:r>
            <a:r>
              <a:rPr lang="lv-LV" sz="2000">
                <a:solidFill>
                  <a:schemeClr val="lt1"/>
                </a:solidFill>
              </a:rPr>
              <a:t>μέρος</a:t>
            </a:r>
            <a:r>
              <a:rPr lang="lv-LV">
                <a:solidFill>
                  <a:schemeClr val="lt1"/>
                </a:solidFill>
              </a:rPr>
              <a:t> όπου όλοι αισθάνονται ασφαλείς και σωματικά άνετα . </a:t>
            </a:r>
            <a:endParaRPr>
              <a:solidFill>
                <a:schemeClr val="lt1"/>
              </a:solidFill>
            </a:endParaRPr>
          </a:p>
        </p:txBody>
      </p:sp>
      <p:sp>
        <p:nvSpPr>
          <p:cNvPr id="221" name="Google Shape;221;g155228128c0_0_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5" name="Shape 225"/>
        <p:cNvGrpSpPr/>
        <p:nvPr/>
      </p:nvGrpSpPr>
      <p:grpSpPr>
        <a:xfrm>
          <a:off x="0" y="0"/>
          <a:ext cx="0" cy="0"/>
          <a:chOff x="0" y="0"/>
          <a:chExt cx="0" cy="0"/>
        </a:xfrm>
      </p:grpSpPr>
      <p:sp>
        <p:nvSpPr>
          <p:cNvPr id="226" name="Google Shape;226;p35"/>
          <p:cNvSpPr txBox="1"/>
          <p:nvPr>
            <p:ph idx="1" type="body"/>
          </p:nvPr>
        </p:nvSpPr>
        <p:spPr>
          <a:xfrm>
            <a:off x="838200" y="1573927"/>
            <a:ext cx="10907486" cy="4189362"/>
          </a:xfrm>
          <a:prstGeom prst="rect">
            <a:avLst/>
          </a:prstGeom>
          <a:noFill/>
          <a:ln>
            <a:noFill/>
          </a:ln>
        </p:spPr>
        <p:txBody>
          <a:bodyPr anchorCtr="0" anchor="t" bIns="45700" lIns="91425" spcFirstLastPara="1" rIns="91425" wrap="square" tIns="45700">
            <a:noAutofit/>
          </a:bodyPr>
          <a:lstStyle/>
          <a:p>
            <a:pPr indent="-209550" lvl="0" marL="228600" rtl="0" algn="l">
              <a:lnSpc>
                <a:spcPct val="115000"/>
              </a:lnSpc>
              <a:spcBef>
                <a:spcPts val="1000"/>
              </a:spcBef>
              <a:spcAft>
                <a:spcPts val="0"/>
              </a:spcAft>
              <a:buClr>
                <a:srgbClr val="6588BA"/>
              </a:buClr>
              <a:buSzPts val="2500"/>
              <a:buFont typeface="Arial"/>
              <a:buChar char="➔"/>
            </a:pPr>
            <a:r>
              <a:rPr b="1" lang="lv-LV" sz="1600">
                <a:latin typeface="Calibri"/>
                <a:ea typeface="Calibri"/>
                <a:cs typeface="Calibri"/>
                <a:sym typeface="Calibri"/>
              </a:rPr>
              <a:t>Ρύθμιση </a:t>
            </a:r>
            <a:r>
              <a:rPr lang="lv-LV" sz="1600">
                <a:latin typeface="Calibri"/>
                <a:ea typeface="Calibri"/>
                <a:cs typeface="Calibri"/>
                <a:sym typeface="Calibri"/>
              </a:rPr>
              <a:t>Βρίσκεστε σε ιδιωτικό περιβάλλον όπου είναι ήσυχο και είναι εύκολο να ακούσεις τι λέγεται; Ή προσπαθείτε να κάνετε μια ουσιαστική συζήτηση σε ένα θορυβώδες εστιατόριο ή σε οποιοδήποτε μέρος όπου υπάρχουν πολλοί περισπασμοί;</a:t>
            </a:r>
            <a:endParaRPr sz="1600">
              <a:latin typeface="Calibri"/>
              <a:ea typeface="Calibri"/>
              <a:cs typeface="Calibri"/>
              <a:sym typeface="Calibri"/>
            </a:endParaRPr>
          </a:p>
          <a:p>
            <a:pPr indent="-209550" lvl="0" marL="228600" rtl="0" algn="l">
              <a:lnSpc>
                <a:spcPct val="115000"/>
              </a:lnSpc>
              <a:spcBef>
                <a:spcPts val="1000"/>
              </a:spcBef>
              <a:spcAft>
                <a:spcPts val="0"/>
              </a:spcAft>
              <a:buClr>
                <a:srgbClr val="6588BA"/>
              </a:buClr>
              <a:buSzPts val="2500"/>
              <a:buFont typeface="Arial"/>
              <a:buChar char="➔"/>
            </a:pPr>
            <a:r>
              <a:rPr b="1" lang="lv-LV" sz="1600">
                <a:latin typeface="Calibri"/>
                <a:ea typeface="Calibri"/>
                <a:cs typeface="Calibri"/>
                <a:sym typeface="Calibri"/>
              </a:rPr>
              <a:t>Συγχρονισμός </a:t>
            </a:r>
            <a:r>
              <a:rPr lang="lv-LV" sz="1600">
                <a:latin typeface="Calibri"/>
                <a:ea typeface="Calibri"/>
                <a:cs typeface="Calibri"/>
                <a:sym typeface="Calibri"/>
              </a:rPr>
              <a:t>Είναι και τα δύο άτομα στη συζήτηση έτοιμα να μιλήσουν για το συγκεκριμένο θέμα εκείνη τη στιγμή;</a:t>
            </a:r>
            <a:endParaRPr sz="1600">
              <a:latin typeface="Calibri"/>
              <a:ea typeface="Calibri"/>
              <a:cs typeface="Calibri"/>
              <a:sym typeface="Calibri"/>
            </a:endParaRPr>
          </a:p>
          <a:p>
            <a:pPr indent="-209550" lvl="0" marL="228600" rtl="0" algn="l">
              <a:lnSpc>
                <a:spcPct val="115000"/>
              </a:lnSpc>
              <a:spcBef>
                <a:spcPts val="1000"/>
              </a:spcBef>
              <a:spcAft>
                <a:spcPts val="0"/>
              </a:spcAft>
              <a:buClr>
                <a:srgbClr val="6588BA"/>
              </a:buClr>
              <a:buSzPts val="2500"/>
              <a:buFont typeface="Arial"/>
              <a:buChar char="➔"/>
            </a:pPr>
            <a:r>
              <a:rPr b="1" lang="lv-LV" sz="1600">
                <a:latin typeface="Calibri"/>
                <a:ea typeface="Calibri"/>
                <a:cs typeface="Calibri"/>
                <a:sym typeface="Calibri"/>
              </a:rPr>
              <a:t>Πεποιθήσεις </a:t>
            </a:r>
            <a:r>
              <a:rPr lang="lv-LV" sz="1600">
                <a:latin typeface="Calibri"/>
                <a:ea typeface="Calibri"/>
                <a:cs typeface="Calibri"/>
                <a:sym typeface="Calibri"/>
              </a:rPr>
              <a:t>Ποιες πεποιθήσεις έχω που δυνητικά έρχονται σε σύγκρουση με το άτομο με το οποίο επικοινωνώ;</a:t>
            </a:r>
            <a:endParaRPr sz="1600">
              <a:latin typeface="Calibri"/>
              <a:ea typeface="Calibri"/>
              <a:cs typeface="Calibri"/>
              <a:sym typeface="Calibri"/>
            </a:endParaRPr>
          </a:p>
          <a:p>
            <a:pPr indent="-209550" lvl="0" marL="228600" rtl="0" algn="l">
              <a:lnSpc>
                <a:spcPct val="115000"/>
              </a:lnSpc>
              <a:spcBef>
                <a:spcPts val="1000"/>
              </a:spcBef>
              <a:spcAft>
                <a:spcPts val="0"/>
              </a:spcAft>
              <a:buClr>
                <a:srgbClr val="6588BA"/>
              </a:buClr>
              <a:buSzPts val="2500"/>
              <a:buFont typeface="Arial"/>
              <a:buChar char="➔"/>
            </a:pPr>
            <a:r>
              <a:rPr b="1" lang="lv-LV" sz="1600">
                <a:latin typeface="Calibri"/>
                <a:ea typeface="Calibri"/>
                <a:cs typeface="Calibri"/>
                <a:sym typeface="Calibri"/>
              </a:rPr>
              <a:t>Αντιλήψεις </a:t>
            </a:r>
            <a:r>
              <a:rPr lang="lv-LV" sz="1600">
                <a:latin typeface="Calibri"/>
                <a:ea typeface="Calibri"/>
                <a:cs typeface="Calibri"/>
                <a:sym typeface="Calibri"/>
              </a:rPr>
              <a:t>Ποιες προκαταλήψεις έχω για το άτομο απέναντί μου; Αντιδρώ στο πώς είναι ντυμένος ή πώς μιλάει;</a:t>
            </a:r>
            <a:endParaRPr sz="1600">
              <a:latin typeface="Calibri"/>
              <a:ea typeface="Calibri"/>
              <a:cs typeface="Calibri"/>
              <a:sym typeface="Calibri"/>
            </a:endParaRPr>
          </a:p>
          <a:p>
            <a:pPr indent="-209550" lvl="0" marL="228600" rtl="0" algn="l">
              <a:lnSpc>
                <a:spcPct val="115000"/>
              </a:lnSpc>
              <a:spcBef>
                <a:spcPts val="1000"/>
              </a:spcBef>
              <a:spcAft>
                <a:spcPts val="0"/>
              </a:spcAft>
              <a:buClr>
                <a:srgbClr val="6588BA"/>
              </a:buClr>
              <a:buSzPts val="2500"/>
              <a:buFont typeface="Arial"/>
              <a:buChar char="➔"/>
            </a:pPr>
            <a:r>
              <a:rPr lang="lv-LV" sz="1600">
                <a:latin typeface="Calibri"/>
                <a:ea typeface="Calibri"/>
                <a:cs typeface="Calibri"/>
                <a:sym typeface="Calibri"/>
              </a:rPr>
              <a:t> </a:t>
            </a:r>
            <a:r>
              <a:rPr b="1" lang="lv-LV" sz="1600">
                <a:latin typeface="Calibri"/>
                <a:ea typeface="Calibri"/>
                <a:cs typeface="Calibri"/>
                <a:sym typeface="Calibri"/>
              </a:rPr>
              <a:t>Συναισθήματα </a:t>
            </a:r>
            <a:r>
              <a:rPr lang="lv-LV" sz="1600">
                <a:latin typeface="Calibri"/>
                <a:ea typeface="Calibri"/>
                <a:cs typeface="Calibri"/>
                <a:sym typeface="Calibri"/>
              </a:rPr>
              <a:t>Έχω μια κακή μέρα; Ήρθα στη δουλειά σήμερα με συναισθηματικές αποσκευές από κάτι που συνέβη στο σπίτι σήμερα το πρωί;</a:t>
            </a:r>
            <a:endParaRPr sz="1600">
              <a:latin typeface="Calibri"/>
              <a:ea typeface="Calibri"/>
              <a:cs typeface="Calibri"/>
              <a:sym typeface="Calibri"/>
            </a:endParaRPr>
          </a:p>
          <a:p>
            <a:pPr indent="-209550" lvl="0" marL="228600" rtl="0" algn="l">
              <a:lnSpc>
                <a:spcPct val="115000"/>
              </a:lnSpc>
              <a:spcBef>
                <a:spcPts val="1000"/>
              </a:spcBef>
              <a:spcAft>
                <a:spcPts val="0"/>
              </a:spcAft>
              <a:buClr>
                <a:srgbClr val="6588BA"/>
              </a:buClr>
              <a:buSzPts val="2500"/>
              <a:buFont typeface="Arial"/>
              <a:buChar char="➔"/>
            </a:pPr>
            <a:r>
              <a:rPr lang="lv-LV" sz="1600">
                <a:latin typeface="Calibri"/>
                <a:ea typeface="Calibri"/>
                <a:cs typeface="Calibri"/>
                <a:sym typeface="Calibri"/>
              </a:rPr>
              <a:t> </a:t>
            </a:r>
            <a:r>
              <a:rPr b="1" lang="lv-LV" sz="1600">
                <a:latin typeface="Calibri"/>
                <a:ea typeface="Calibri"/>
                <a:cs typeface="Calibri"/>
                <a:sym typeface="Calibri"/>
              </a:rPr>
              <a:t>Πολιτισμικές διαφορές </a:t>
            </a:r>
            <a:r>
              <a:rPr lang="lv-LV" sz="1600">
                <a:latin typeface="Calibri"/>
                <a:ea typeface="Calibri"/>
                <a:cs typeface="Calibri"/>
                <a:sym typeface="Calibri"/>
              </a:rPr>
              <a:t>Είναι αυτό το άτομο από διαφορετικό μέρος του κόσμου ή διαφορετική θρησκεία;</a:t>
            </a:r>
            <a:endParaRPr sz="1600">
              <a:latin typeface="Calibri"/>
              <a:ea typeface="Calibri"/>
              <a:cs typeface="Calibri"/>
              <a:sym typeface="Calibri"/>
            </a:endParaRPr>
          </a:p>
          <a:p>
            <a:pPr indent="-209550" lvl="0" marL="228600" rtl="0" algn="l">
              <a:lnSpc>
                <a:spcPct val="115000"/>
              </a:lnSpc>
              <a:spcBef>
                <a:spcPts val="1000"/>
              </a:spcBef>
              <a:spcAft>
                <a:spcPts val="0"/>
              </a:spcAft>
              <a:buClr>
                <a:srgbClr val="6588BA"/>
              </a:buClr>
              <a:buSzPts val="2500"/>
              <a:buFont typeface="Arial"/>
              <a:buChar char="➔"/>
            </a:pPr>
            <a:r>
              <a:rPr lang="lv-LV" sz="1600">
                <a:latin typeface="Calibri"/>
                <a:ea typeface="Calibri"/>
                <a:cs typeface="Calibri"/>
                <a:sym typeface="Calibri"/>
              </a:rPr>
              <a:t> </a:t>
            </a:r>
            <a:r>
              <a:rPr b="1" lang="lv-LV" sz="1600">
                <a:latin typeface="Calibri"/>
                <a:ea typeface="Calibri"/>
                <a:cs typeface="Calibri"/>
                <a:sym typeface="Calibri"/>
              </a:rPr>
              <a:t>Σχέσεις </a:t>
            </a:r>
            <a:r>
              <a:rPr lang="lv-LV" sz="1600">
                <a:latin typeface="Calibri"/>
                <a:ea typeface="Calibri"/>
                <a:cs typeface="Calibri"/>
                <a:sym typeface="Calibri"/>
              </a:rPr>
              <a:t>Θα ανταγωνίζομαι αυτό το άτομο για «face time» με τον CEO; Έχουμε φυσική αντιπαλότητα; Μπορεί αυτό το άτομο να σταθεί εμπόδιο για προαγωγή ή το αντίστροφο;</a:t>
            </a:r>
            <a:endParaRPr sz="1600">
              <a:latin typeface="Calibri"/>
              <a:ea typeface="Calibri"/>
              <a:cs typeface="Calibri"/>
              <a:sym typeface="Calibri"/>
            </a:endParaRPr>
          </a:p>
          <a:p>
            <a:pPr indent="-209550" lvl="0" marL="228600" rtl="0" algn="l">
              <a:lnSpc>
                <a:spcPct val="115000"/>
              </a:lnSpc>
              <a:spcBef>
                <a:spcPts val="1000"/>
              </a:spcBef>
              <a:spcAft>
                <a:spcPts val="0"/>
              </a:spcAft>
              <a:buClr>
                <a:srgbClr val="6588BA"/>
              </a:buClr>
              <a:buSzPts val="2500"/>
              <a:buFont typeface="Arial"/>
              <a:buChar char="➔"/>
            </a:pPr>
            <a:r>
              <a:rPr lang="lv-LV" sz="1600">
                <a:latin typeface="Calibri"/>
                <a:ea typeface="Calibri"/>
                <a:cs typeface="Calibri"/>
                <a:sym typeface="Calibri"/>
              </a:rPr>
              <a:t> </a:t>
            </a:r>
            <a:r>
              <a:rPr b="1" lang="lv-LV" sz="1600">
                <a:latin typeface="Calibri"/>
                <a:ea typeface="Calibri"/>
                <a:cs typeface="Calibri"/>
                <a:sym typeface="Calibri"/>
              </a:rPr>
              <a:t>Λόγια </a:t>
            </a:r>
            <a:r>
              <a:rPr lang="lv-LV" sz="1600">
                <a:latin typeface="Calibri"/>
                <a:ea typeface="Calibri"/>
                <a:cs typeface="Calibri"/>
                <a:sym typeface="Calibri"/>
              </a:rPr>
              <a:t>Χρησιμοποιεί αυτό το άτομο λέξεις που δεν καταλαβαίνω;</a:t>
            </a:r>
            <a:endParaRPr sz="1600"/>
          </a:p>
        </p:txBody>
      </p:sp>
      <p:sp>
        <p:nvSpPr>
          <p:cNvPr id="227" name="Google Shape;227;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sp>
        <p:nvSpPr>
          <p:cNvPr id="228" name="Google Shape;228;p35"/>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lv-LV"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id="229" name="Google Shape;229;p35"/>
          <p:cNvPicPr preferRelativeResize="0"/>
          <p:nvPr/>
        </p:nvPicPr>
        <p:blipFill rotWithShape="1">
          <a:blip r:embed="rId3">
            <a:alphaModFix/>
          </a:blip>
          <a:srcRect b="0" l="0" r="0" t="0"/>
          <a:stretch/>
        </p:blipFill>
        <p:spPr>
          <a:xfrm>
            <a:off x="0" y="0"/>
            <a:ext cx="12191999" cy="1747150"/>
          </a:xfrm>
          <a:prstGeom prst="rect">
            <a:avLst/>
          </a:prstGeom>
          <a:noFill/>
          <a:ln>
            <a:noFill/>
          </a:ln>
        </p:spPr>
      </p:pic>
      <p:sp>
        <p:nvSpPr>
          <p:cNvPr id="230" name="Google Shape;230;p35"/>
          <p:cNvSpPr txBox="1"/>
          <p:nvPr>
            <p:ph type="title"/>
          </p:nvPr>
        </p:nvSpPr>
        <p:spPr>
          <a:xfrm>
            <a:off x="838200" y="439204"/>
            <a:ext cx="10515600" cy="111199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789B9"/>
              </a:buClr>
              <a:buSzPts val="4000"/>
              <a:buFont typeface="Calibri"/>
              <a:buNone/>
            </a:pPr>
            <a:r>
              <a:rPr b="1" lang="lv-LV">
                <a:solidFill>
                  <a:schemeClr val="lt1"/>
                </a:solidFill>
              </a:rPr>
              <a:t>Υπάρχουν πολλά πράγματα που πρέπει να εξετάσετε πριν ξεκινήσετε τη συζήτηση </a:t>
            </a:r>
            <a:endParaRPr b="1">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descr="Many light bulbs" id="235" name="Google Shape;235;p36"/>
          <p:cNvPicPr preferRelativeResize="0"/>
          <p:nvPr>
            <p:ph idx="1" type="body"/>
          </p:nvPr>
        </p:nvPicPr>
        <p:blipFill rotWithShape="1">
          <a:blip r:embed="rId3">
            <a:alphaModFix/>
          </a:blip>
          <a:srcRect b="7802" l="0" r="0" t="7802"/>
          <a:stretch/>
        </p:blipFill>
        <p:spPr>
          <a:xfrm>
            <a:off x="20" y="10"/>
            <a:ext cx="12191980" cy="6857990"/>
          </a:xfrm>
          <a:prstGeom prst="rect">
            <a:avLst/>
          </a:prstGeom>
          <a:noFill/>
          <a:ln>
            <a:noFill/>
          </a:ln>
        </p:spPr>
      </p:pic>
      <p:sp>
        <p:nvSpPr>
          <p:cNvPr id="236" name="Google Shape;236;p36"/>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41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37" name="Google Shape;237;p36"/>
          <p:cNvSpPr txBox="1"/>
          <p:nvPr>
            <p:ph type="title"/>
          </p:nvPr>
        </p:nvSpPr>
        <p:spPr>
          <a:xfrm>
            <a:off x="8022021" y="3231931"/>
            <a:ext cx="3852041" cy="1834056"/>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3200"/>
              <a:buNone/>
            </a:pPr>
            <a:r>
              <a:rPr lang="lv-LV"/>
              <a:t>Έναρξη της επαφής – Εισαγωγή και ορισμός των ορίων</a:t>
            </a:r>
            <a:endParaRPr/>
          </a:p>
        </p:txBody>
      </p:sp>
      <p:sp>
        <p:nvSpPr>
          <p:cNvPr id="238" name="Google Shape;238;p36"/>
          <p:cNvSpPr txBox="1"/>
          <p:nvPr>
            <p:ph idx="2" type="body"/>
          </p:nvPr>
        </p:nvSpPr>
        <p:spPr>
          <a:xfrm>
            <a:off x="7782910" y="5242675"/>
            <a:ext cx="4330262" cy="68328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None/>
            </a:pPr>
            <a:r>
              <a:rPr lang="lv-LV" sz="2000"/>
              <a:t>XXX</a:t>
            </a:r>
            <a:endParaRPr/>
          </a:p>
        </p:txBody>
      </p:sp>
      <p:cxnSp>
        <p:nvCxnSpPr>
          <p:cNvPr id="239" name="Google Shape;239;p36"/>
          <p:cNvCxnSpPr/>
          <p:nvPr/>
        </p:nvCxnSpPr>
        <p:spPr>
          <a:xfrm>
            <a:off x="9480331" y="5123793"/>
            <a:ext cx="93542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237"/>
                                        </p:tgtEl>
                                        <p:attrNameLst>
                                          <p:attrName>style.visibility</p:attrName>
                                        </p:attrNameLst>
                                      </p:cBhvr>
                                      <p:to>
                                        <p:strVal val="visible"/>
                                      </p:to>
                                    </p:set>
                                    <p:animEffect filter="fade" transition="in">
                                      <p:cBhvr>
                                        <p:cTn dur="700"/>
                                        <p:tgtEl>
                                          <p:spTgt spid="2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2F3"/>
        </a:solidFill>
      </p:bgPr>
    </p:bg>
    <p:spTree>
      <p:nvGrpSpPr>
        <p:cNvPr id="243" name="Shape 243"/>
        <p:cNvGrpSpPr/>
        <p:nvPr/>
      </p:nvGrpSpPr>
      <p:grpSpPr>
        <a:xfrm>
          <a:off x="0" y="0"/>
          <a:ext cx="0" cy="0"/>
          <a:chOff x="0" y="0"/>
          <a:chExt cx="0" cy="0"/>
        </a:xfrm>
      </p:grpSpPr>
      <p:sp>
        <p:nvSpPr>
          <p:cNvPr id="244" name="Google Shape;24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pic>
        <p:nvPicPr>
          <p:cNvPr id="245" name="Google Shape;245;p20"/>
          <p:cNvPicPr preferRelativeResize="0"/>
          <p:nvPr/>
        </p:nvPicPr>
        <p:blipFill rotWithShape="1">
          <a:blip r:embed="rId3">
            <a:alphaModFix/>
          </a:blip>
          <a:srcRect b="0" l="0" r="0" t="0"/>
          <a:stretch/>
        </p:blipFill>
        <p:spPr>
          <a:xfrm>
            <a:off x="0" y="0"/>
            <a:ext cx="12191999" cy="6858000"/>
          </a:xfrm>
          <a:prstGeom prst="rect">
            <a:avLst/>
          </a:prstGeom>
          <a:noFill/>
          <a:ln>
            <a:noFill/>
          </a:ln>
        </p:spPr>
      </p:pic>
      <p:cxnSp>
        <p:nvCxnSpPr>
          <p:cNvPr id="246" name="Google Shape;246;p20"/>
          <p:cNvCxnSpPr/>
          <p:nvPr/>
        </p:nvCxnSpPr>
        <p:spPr>
          <a:xfrm>
            <a:off x="2155625" y="1649175"/>
            <a:ext cx="7298700" cy="0"/>
          </a:xfrm>
          <a:prstGeom prst="straightConnector1">
            <a:avLst/>
          </a:prstGeom>
          <a:noFill/>
          <a:ln cap="flat" cmpd="sng" w="9525">
            <a:solidFill>
              <a:schemeClr val="lt1"/>
            </a:solidFill>
            <a:prstDash val="solid"/>
            <a:round/>
            <a:headEnd len="sm" w="sm" type="none"/>
            <a:tailEnd len="sm" w="sm" type="none"/>
          </a:ln>
        </p:spPr>
      </p:cxnSp>
      <p:sp>
        <p:nvSpPr>
          <p:cNvPr id="247" name="Google Shape;247;p20"/>
          <p:cNvSpPr txBox="1"/>
          <p:nvPr>
            <p:ph type="title"/>
          </p:nvPr>
        </p:nvSpPr>
        <p:spPr>
          <a:xfrm>
            <a:off x="2090075" y="865400"/>
            <a:ext cx="6286500" cy="783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lv-LV">
                <a:solidFill>
                  <a:schemeClr val="lt1"/>
                </a:solidFill>
              </a:rPr>
              <a:t>Ομαδική εργασία</a:t>
            </a:r>
            <a:endParaRPr b="1">
              <a:solidFill>
                <a:schemeClr val="lt1"/>
              </a:solidFill>
            </a:endParaRPr>
          </a:p>
        </p:txBody>
      </p:sp>
      <p:sp>
        <p:nvSpPr>
          <p:cNvPr id="248" name="Google Shape;248;p20"/>
          <p:cNvSpPr txBox="1"/>
          <p:nvPr>
            <p:ph idx="1" type="body"/>
          </p:nvPr>
        </p:nvSpPr>
        <p:spPr>
          <a:xfrm>
            <a:off x="2164125" y="1978025"/>
            <a:ext cx="7306500" cy="3189000"/>
          </a:xfrm>
          <a:prstGeom prst="rect">
            <a:avLst/>
          </a:prstGeom>
          <a:noFill/>
          <a:ln>
            <a:noFill/>
          </a:ln>
        </p:spPr>
        <p:txBody>
          <a:bodyPr anchorCtr="0" anchor="t" bIns="45700" lIns="91425" spcFirstLastPara="1" rIns="91425" wrap="square" tIns="45700">
            <a:normAutofit/>
          </a:bodyPr>
          <a:lstStyle/>
          <a:p>
            <a:pPr indent="-450850" lvl="0" marL="457200" rtl="0" algn="l">
              <a:lnSpc>
                <a:spcPct val="100000"/>
              </a:lnSpc>
              <a:spcBef>
                <a:spcPts val="0"/>
              </a:spcBef>
              <a:spcAft>
                <a:spcPts val="0"/>
              </a:spcAft>
              <a:buClr>
                <a:srgbClr val="31538F"/>
              </a:buClr>
              <a:buSzPts val="3500"/>
              <a:buChar char="❏"/>
            </a:pPr>
            <a:r>
              <a:rPr lang="lv-LV">
                <a:solidFill>
                  <a:schemeClr val="lt1"/>
                </a:solidFill>
              </a:rPr>
              <a:t>Ενθαρρύνετε την ομάδα να καταγράψει τις καταστάσεις που φοβάται στο χώρο εργασία.</a:t>
            </a:r>
            <a:endParaRPr>
              <a:solidFill>
                <a:schemeClr val="lt1"/>
              </a:solidFill>
            </a:endParaRPr>
          </a:p>
          <a:p>
            <a:pPr indent="-450850" lvl="0" marL="457200" rtl="0" algn="l">
              <a:lnSpc>
                <a:spcPct val="100000"/>
              </a:lnSpc>
              <a:spcBef>
                <a:spcPts val="1000"/>
              </a:spcBef>
              <a:spcAft>
                <a:spcPts val="0"/>
              </a:spcAft>
              <a:buClr>
                <a:srgbClr val="31538F"/>
              </a:buClr>
              <a:buSzPts val="3500"/>
              <a:buChar char="❏"/>
            </a:pPr>
            <a:r>
              <a:rPr lang="lv-LV">
                <a:solidFill>
                  <a:schemeClr val="lt1"/>
                </a:solidFill>
              </a:rPr>
              <a:t>Ομαδοποιήστε τα – καταστάσεις με πελάτες, καταστάσεις με συναδέλφους κ.λπ.</a:t>
            </a:r>
            <a:endParaRPr>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descr="Communication | Christina O" id="253" name="Google Shape;253;p54"/>
          <p:cNvPicPr preferRelativeResize="0"/>
          <p:nvPr/>
        </p:nvPicPr>
        <p:blipFill rotWithShape="1">
          <a:blip r:embed="rId3">
            <a:alphaModFix/>
          </a:blip>
          <a:srcRect b="0" l="0" r="0" t="0"/>
          <a:stretch/>
        </p:blipFill>
        <p:spPr>
          <a:xfrm>
            <a:off x="7209240" y="1686099"/>
            <a:ext cx="4873903" cy="3549349"/>
          </a:xfrm>
          <a:prstGeom prst="rect">
            <a:avLst/>
          </a:prstGeom>
          <a:noFill/>
          <a:ln>
            <a:noFill/>
          </a:ln>
        </p:spPr>
      </p:pic>
      <p:sp>
        <p:nvSpPr>
          <p:cNvPr id="254" name="Google Shape;254;p54"/>
          <p:cNvSpPr txBox="1"/>
          <p:nvPr>
            <p:ph idx="1" type="body"/>
          </p:nvPr>
        </p:nvSpPr>
        <p:spPr>
          <a:xfrm>
            <a:off x="644938" y="1585475"/>
            <a:ext cx="8149217" cy="4770900"/>
          </a:xfrm>
          <a:prstGeom prst="rect">
            <a:avLst/>
          </a:prstGeom>
          <a:noFill/>
          <a:ln>
            <a:noFill/>
          </a:ln>
        </p:spPr>
        <p:txBody>
          <a:bodyPr anchorCtr="0" anchor="t" bIns="45700" lIns="91425" spcFirstLastPara="1" rIns="91425" wrap="square" tIns="45700">
            <a:noAutofit/>
          </a:bodyPr>
          <a:lstStyle/>
          <a:p>
            <a:pPr indent="-381317" lvl="0" marL="457200" rtl="0" algn="l">
              <a:lnSpc>
                <a:spcPct val="115000"/>
              </a:lnSpc>
              <a:spcBef>
                <a:spcPts val="0"/>
              </a:spcBef>
              <a:spcAft>
                <a:spcPts val="0"/>
              </a:spcAft>
              <a:buClr>
                <a:srgbClr val="6588BA"/>
              </a:buClr>
              <a:buSzPts val="2400"/>
              <a:buChar char="•"/>
            </a:pPr>
            <a:r>
              <a:rPr lang="lv-LV" sz="2400">
                <a:latin typeface="Calibri"/>
                <a:ea typeface="Calibri"/>
                <a:cs typeface="Calibri"/>
                <a:sym typeface="Calibri"/>
              </a:rPr>
              <a:t>Οι ταραγμένοι άνθρωποι χάνουν την ικανότητα να ακούν με ακρίβεια και πολύ λιγότερο να διατηρούν μια συνεκτική σειρά σκέψης. Αντίθετα, θα παρακολουθούν άλλες μη λεκτικές πτυχές της επικοινωνίας. Να θυμάσται:</a:t>
            </a:r>
            <a:endParaRPr sz="2400">
              <a:latin typeface="Calibri"/>
              <a:ea typeface="Calibri"/>
              <a:cs typeface="Calibri"/>
              <a:sym typeface="Calibri"/>
            </a:endParaRPr>
          </a:p>
          <a:p>
            <a:pPr indent="-381317" lvl="2" marL="1371600" rtl="0" algn="l">
              <a:lnSpc>
                <a:spcPct val="115000"/>
              </a:lnSpc>
              <a:spcBef>
                <a:spcPts val="0"/>
              </a:spcBef>
              <a:spcAft>
                <a:spcPts val="0"/>
              </a:spcAft>
              <a:buClr>
                <a:srgbClr val="6588BA"/>
              </a:buClr>
              <a:buSzPts val="2000"/>
              <a:buFont typeface="Noto Sans Symbols"/>
              <a:buChar char="▪"/>
            </a:pPr>
            <a:r>
              <a:rPr lang="lv-LV">
                <a:latin typeface="Calibri"/>
                <a:ea typeface="Calibri"/>
                <a:cs typeface="Calibri"/>
                <a:sym typeface="Calibri"/>
              </a:rPr>
              <a:t>Τον τόνο της φωνής σας</a:t>
            </a:r>
            <a:endParaRPr>
              <a:latin typeface="Calibri"/>
              <a:ea typeface="Calibri"/>
              <a:cs typeface="Calibri"/>
              <a:sym typeface="Calibri"/>
            </a:endParaRPr>
          </a:p>
          <a:p>
            <a:pPr indent="-381317" lvl="2" marL="1371600" rtl="0" algn="l">
              <a:lnSpc>
                <a:spcPct val="115000"/>
              </a:lnSpc>
              <a:spcBef>
                <a:spcPts val="0"/>
              </a:spcBef>
              <a:spcAft>
                <a:spcPts val="0"/>
              </a:spcAft>
              <a:buClr>
                <a:srgbClr val="6588BA"/>
              </a:buClr>
              <a:buSzPts val="2000"/>
              <a:buFont typeface="Noto Sans Symbols"/>
              <a:buChar char="▪"/>
            </a:pPr>
            <a:r>
              <a:rPr lang="lv-LV">
                <a:latin typeface="Calibri"/>
                <a:ea typeface="Calibri"/>
                <a:cs typeface="Calibri"/>
                <a:sym typeface="Calibri"/>
              </a:rPr>
              <a:t>Η ένταση της φωνής σας</a:t>
            </a:r>
            <a:endParaRPr>
              <a:latin typeface="Calibri"/>
              <a:ea typeface="Calibri"/>
              <a:cs typeface="Calibri"/>
              <a:sym typeface="Calibri"/>
            </a:endParaRPr>
          </a:p>
          <a:p>
            <a:pPr indent="-381317" lvl="2" marL="1371600" rtl="0" algn="l">
              <a:lnSpc>
                <a:spcPct val="115000"/>
              </a:lnSpc>
              <a:spcBef>
                <a:spcPts val="0"/>
              </a:spcBef>
              <a:spcAft>
                <a:spcPts val="0"/>
              </a:spcAft>
              <a:buClr>
                <a:srgbClr val="6588BA"/>
              </a:buClr>
              <a:buSzPts val="2000"/>
              <a:buFont typeface="Noto Sans Symbols"/>
              <a:buChar char="▪"/>
            </a:pPr>
            <a:r>
              <a:rPr lang="lv-LV">
                <a:latin typeface="Calibri"/>
                <a:ea typeface="Calibri"/>
                <a:cs typeface="Calibri"/>
                <a:sym typeface="Calibri"/>
              </a:rPr>
              <a:t>Η στάση σας</a:t>
            </a:r>
            <a:endParaRPr>
              <a:latin typeface="Calibri"/>
              <a:ea typeface="Calibri"/>
              <a:cs typeface="Calibri"/>
              <a:sym typeface="Calibri"/>
            </a:endParaRPr>
          </a:p>
          <a:p>
            <a:pPr indent="-381317" lvl="2" marL="1371600" rtl="0" algn="l">
              <a:lnSpc>
                <a:spcPct val="115000"/>
              </a:lnSpc>
              <a:spcBef>
                <a:spcPts val="0"/>
              </a:spcBef>
              <a:spcAft>
                <a:spcPts val="0"/>
              </a:spcAft>
              <a:buClr>
                <a:srgbClr val="6588BA"/>
              </a:buClr>
              <a:buSzPts val="2000"/>
              <a:buFont typeface="Noto Sans Symbols"/>
              <a:buChar char="▪"/>
            </a:pPr>
            <a:r>
              <a:rPr lang="lv-LV">
                <a:latin typeface="Calibri"/>
                <a:ea typeface="Calibri"/>
                <a:cs typeface="Calibri"/>
                <a:sym typeface="Calibri"/>
              </a:rPr>
              <a:t>Οι χειρονομίες σας</a:t>
            </a:r>
            <a:endParaRPr>
              <a:latin typeface="Calibri"/>
              <a:ea typeface="Calibri"/>
              <a:cs typeface="Calibri"/>
              <a:sym typeface="Calibri"/>
            </a:endParaRPr>
          </a:p>
          <a:p>
            <a:pPr indent="-381317" lvl="2" marL="1371600" rtl="0" algn="l">
              <a:lnSpc>
                <a:spcPct val="115000"/>
              </a:lnSpc>
              <a:spcBef>
                <a:spcPts val="0"/>
              </a:spcBef>
              <a:spcAft>
                <a:spcPts val="0"/>
              </a:spcAft>
              <a:buClr>
                <a:srgbClr val="6588BA"/>
              </a:buClr>
              <a:buSzPts val="2000"/>
              <a:buFont typeface="Noto Sans Symbols"/>
              <a:buChar char="▪"/>
            </a:pPr>
            <a:r>
              <a:rPr lang="lv-LV">
                <a:latin typeface="Calibri"/>
                <a:ea typeface="Calibri"/>
                <a:cs typeface="Calibri"/>
                <a:sym typeface="Calibri"/>
              </a:rPr>
              <a:t>Η απόσταση σας – σταθείτε κοντά αλλά όχι πολύ κοντά</a:t>
            </a:r>
            <a:endParaRPr/>
          </a:p>
          <a:p>
            <a:pPr indent="-381317" lvl="2" marL="1371600" rtl="0" algn="l">
              <a:lnSpc>
                <a:spcPct val="115000"/>
              </a:lnSpc>
              <a:spcBef>
                <a:spcPts val="0"/>
              </a:spcBef>
              <a:spcAft>
                <a:spcPts val="0"/>
              </a:spcAft>
              <a:buClr>
                <a:srgbClr val="6588BA"/>
              </a:buClr>
              <a:buSzPts val="2000"/>
              <a:buFont typeface="Noto Sans Symbols"/>
              <a:buChar char="▪"/>
            </a:pPr>
            <a:r>
              <a:rPr lang="lv-LV">
                <a:latin typeface="Calibri"/>
                <a:ea typeface="Calibri"/>
                <a:cs typeface="Calibri"/>
                <a:sym typeface="Calibri"/>
              </a:rPr>
              <a:t>Οι εκφράσεις του προσώπου σας</a:t>
            </a:r>
            <a:endParaRPr>
              <a:latin typeface="Calibri"/>
              <a:ea typeface="Calibri"/>
              <a:cs typeface="Calibri"/>
              <a:sym typeface="Calibri"/>
            </a:endParaRPr>
          </a:p>
          <a:p>
            <a:pPr indent="-381317" lvl="2" marL="1371600" rtl="0" algn="l">
              <a:lnSpc>
                <a:spcPct val="115000"/>
              </a:lnSpc>
              <a:spcBef>
                <a:spcPts val="0"/>
              </a:spcBef>
              <a:spcAft>
                <a:spcPts val="0"/>
              </a:spcAft>
              <a:buClr>
                <a:srgbClr val="6588BA"/>
              </a:buClr>
              <a:buSzPts val="2000"/>
              <a:buFont typeface="Noto Sans Symbols"/>
              <a:buChar char="▪"/>
            </a:pPr>
            <a:r>
              <a:rPr lang="lv-LV">
                <a:latin typeface="Calibri"/>
                <a:ea typeface="Calibri"/>
                <a:cs typeface="Calibri"/>
                <a:sym typeface="Calibri"/>
              </a:rPr>
              <a:t>Η οπτική επαφή σας</a:t>
            </a:r>
            <a:endParaRPr/>
          </a:p>
        </p:txBody>
      </p:sp>
      <p:sp>
        <p:nvSpPr>
          <p:cNvPr id="255" name="Google Shape;255;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pic>
        <p:nvPicPr>
          <p:cNvPr id="256" name="Google Shape;256;p54"/>
          <p:cNvPicPr preferRelativeResize="0"/>
          <p:nvPr/>
        </p:nvPicPr>
        <p:blipFill rotWithShape="1">
          <a:blip r:embed="rId4">
            <a:alphaModFix/>
          </a:blip>
          <a:srcRect b="0" l="0" r="0" t="0"/>
          <a:stretch/>
        </p:blipFill>
        <p:spPr>
          <a:xfrm>
            <a:off x="0" y="0"/>
            <a:ext cx="12191999" cy="1248874"/>
          </a:xfrm>
          <a:prstGeom prst="rect">
            <a:avLst/>
          </a:prstGeom>
          <a:noFill/>
          <a:ln>
            <a:noFill/>
          </a:ln>
        </p:spPr>
      </p:pic>
      <p:sp>
        <p:nvSpPr>
          <p:cNvPr id="257" name="Google Shape;257;p54"/>
          <p:cNvSpPr txBox="1"/>
          <p:nvPr>
            <p:ph type="title"/>
          </p:nvPr>
        </p:nvSpPr>
        <p:spPr>
          <a:xfrm>
            <a:off x="742912" y="180200"/>
            <a:ext cx="9957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lv-LV">
                <a:solidFill>
                  <a:schemeClr val="lt1"/>
                </a:solidFill>
              </a:rPr>
              <a:t>Σημασία της μη λεκτικής επικοινωνίας</a:t>
            </a:r>
            <a:endParaRPr b="1">
              <a:solidFill>
                <a:schemeClr val="lt1"/>
              </a:solidFill>
            </a:endParaRPr>
          </a:p>
        </p:txBody>
      </p:sp>
      <p:sp>
        <p:nvSpPr>
          <p:cNvPr id="258" name="Google Shape;258;p54"/>
          <p:cNvSpPr txBox="1"/>
          <p:nvPr/>
        </p:nvSpPr>
        <p:spPr>
          <a:xfrm>
            <a:off x="5640571" y="6410199"/>
            <a:ext cx="6128397"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lv-LV" sz="1000" u="none" cap="none" strike="noStrike">
                <a:solidFill>
                  <a:srgbClr val="888888"/>
                </a:solidFill>
                <a:latin typeface="Calibri"/>
                <a:ea typeface="Calibri"/>
                <a:cs typeface="Calibri"/>
                <a:sym typeface="Calibri"/>
              </a:rPr>
              <a:t>https://www.researchgate.net/figure/Communication-triangle_fig4_316833089</a:t>
            </a:r>
            <a:endParaRPr b="0" i="0" sz="800" u="none" cap="none" strike="noStrike">
              <a:solidFill>
                <a:srgbClr val="888888"/>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55"/>
          <p:cNvSpPr txBox="1"/>
          <p:nvPr>
            <p:ph idx="1" type="body"/>
          </p:nvPr>
        </p:nvSpPr>
        <p:spPr>
          <a:xfrm>
            <a:off x="742912" y="1585475"/>
            <a:ext cx="10981002" cy="4770900"/>
          </a:xfrm>
          <a:prstGeom prst="rect">
            <a:avLst/>
          </a:prstGeom>
          <a:noFill/>
          <a:ln>
            <a:noFill/>
          </a:ln>
        </p:spPr>
        <p:txBody>
          <a:bodyPr anchorCtr="0" anchor="t" bIns="45700" lIns="91425" spcFirstLastPara="1" rIns="91425" wrap="square" tIns="45700">
            <a:noAutofit/>
          </a:bodyPr>
          <a:lstStyle/>
          <a:p>
            <a:pPr indent="0" lvl="0" marL="75883" rtl="0" algn="l">
              <a:lnSpc>
                <a:spcPct val="115000"/>
              </a:lnSpc>
              <a:spcBef>
                <a:spcPts val="0"/>
              </a:spcBef>
              <a:spcAft>
                <a:spcPts val="0"/>
              </a:spcAft>
              <a:buClr>
                <a:srgbClr val="6588BA"/>
              </a:buClr>
              <a:buSzPts val="2400"/>
              <a:buNone/>
            </a:pPr>
            <a:r>
              <a:rPr lang="lv-LV" sz="2400">
                <a:latin typeface="Calibri"/>
                <a:ea typeface="Calibri"/>
                <a:cs typeface="Calibri"/>
                <a:sym typeface="Calibri"/>
              </a:rPr>
              <a:t>Είναι εντάξει να ξεκινήσετε δύσκολες συνομιλίες με λίγη ψιλοκουβέντα . Μπορεί να σας βοηθήσει να δώσετε χώρο και χρόνο για να ηρεμήσετε και να κατανοήσετε τη διάθεση. Εάν ανοίξετε τη συνομιλία, επιλέξτε λέξεις ή ερωτήσεις όπως:</a:t>
            </a:r>
            <a:endParaRPr sz="2400">
              <a:latin typeface="Calibri"/>
              <a:ea typeface="Calibri"/>
              <a:cs typeface="Calibri"/>
              <a:sym typeface="Calibri"/>
            </a:endParaRPr>
          </a:p>
          <a:p>
            <a:pPr indent="-381317" lvl="1" marL="914400" rtl="0" algn="l">
              <a:lnSpc>
                <a:spcPct val="115000"/>
              </a:lnSpc>
              <a:spcBef>
                <a:spcPts val="0"/>
              </a:spcBef>
              <a:spcAft>
                <a:spcPts val="0"/>
              </a:spcAft>
              <a:buClr>
                <a:srgbClr val="6588BA"/>
              </a:buClr>
              <a:buSzPts val="2000"/>
              <a:buFont typeface="Noto Sans Symbols"/>
              <a:buChar char="▪"/>
            </a:pPr>
            <a:r>
              <a:rPr i="1" lang="lv-LV" sz="2000">
                <a:latin typeface="Calibri"/>
                <a:ea typeface="Calibri"/>
                <a:cs typeface="Calibri"/>
                <a:sym typeface="Calibri"/>
              </a:rPr>
              <a:t>Πρέπει να μιλήσω για το θέμα μαζί σας</a:t>
            </a:r>
            <a:endParaRPr i="1" sz="2000">
              <a:latin typeface="Calibri"/>
              <a:ea typeface="Calibri"/>
              <a:cs typeface="Calibri"/>
              <a:sym typeface="Calibri"/>
            </a:endParaRPr>
          </a:p>
          <a:p>
            <a:pPr indent="-381317" lvl="1" marL="914400" rtl="0" algn="l">
              <a:lnSpc>
                <a:spcPct val="115000"/>
              </a:lnSpc>
              <a:spcBef>
                <a:spcPts val="0"/>
              </a:spcBef>
              <a:spcAft>
                <a:spcPts val="0"/>
              </a:spcAft>
              <a:buClr>
                <a:srgbClr val="6588BA"/>
              </a:buClr>
              <a:buSzPts val="2000"/>
              <a:buFont typeface="Noto Sans Symbols"/>
              <a:buChar char="▪"/>
            </a:pPr>
            <a:r>
              <a:rPr i="1" lang="lv-LV" sz="2000">
                <a:latin typeface="Calibri"/>
                <a:ea typeface="Calibri"/>
                <a:cs typeface="Calibri"/>
                <a:sym typeface="Calibri"/>
              </a:rPr>
              <a:t>Χρειάζομαι έναν έλεγχο πραγματικότητας με κάτι</a:t>
            </a:r>
            <a:endParaRPr i="1" sz="2000">
              <a:latin typeface="Calibri"/>
              <a:ea typeface="Calibri"/>
              <a:cs typeface="Calibri"/>
              <a:sym typeface="Calibri"/>
            </a:endParaRPr>
          </a:p>
          <a:p>
            <a:pPr indent="-381317" lvl="1" marL="914400" rtl="0" algn="l">
              <a:lnSpc>
                <a:spcPct val="115000"/>
              </a:lnSpc>
              <a:spcBef>
                <a:spcPts val="0"/>
              </a:spcBef>
              <a:spcAft>
                <a:spcPts val="0"/>
              </a:spcAft>
              <a:buClr>
                <a:srgbClr val="6588BA"/>
              </a:buClr>
              <a:buSzPts val="2000"/>
              <a:buFont typeface="Noto Sans Symbols"/>
              <a:buChar char="▪"/>
            </a:pPr>
            <a:r>
              <a:rPr i="1" lang="lv-LV" sz="2000">
                <a:latin typeface="Calibri"/>
                <a:ea typeface="Calibri"/>
                <a:cs typeface="Calibri"/>
                <a:sym typeface="Calibri"/>
              </a:rPr>
              <a:t>Έχω πρόβλημα</a:t>
            </a:r>
            <a:endParaRPr i="1" sz="2000">
              <a:latin typeface="Calibri"/>
              <a:ea typeface="Calibri"/>
              <a:cs typeface="Calibri"/>
              <a:sym typeface="Calibri"/>
            </a:endParaRPr>
          </a:p>
          <a:p>
            <a:pPr indent="-381317" lvl="1" marL="914400" rtl="0" algn="l">
              <a:lnSpc>
                <a:spcPct val="115000"/>
              </a:lnSpc>
              <a:spcBef>
                <a:spcPts val="0"/>
              </a:spcBef>
              <a:spcAft>
                <a:spcPts val="0"/>
              </a:spcAft>
              <a:buClr>
                <a:srgbClr val="6588BA"/>
              </a:buClr>
              <a:buSzPts val="2000"/>
              <a:buFont typeface="Noto Sans Symbols"/>
              <a:buChar char="▪"/>
            </a:pPr>
            <a:r>
              <a:rPr i="1" lang="lv-LV" sz="2000">
                <a:latin typeface="Calibri"/>
                <a:ea typeface="Calibri"/>
                <a:cs typeface="Calibri"/>
                <a:sym typeface="Calibri"/>
              </a:rPr>
              <a:t>Ακούω τι λες για…</a:t>
            </a:r>
            <a:endParaRPr i="1" sz="2000">
              <a:latin typeface="Calibri"/>
              <a:ea typeface="Calibri"/>
              <a:cs typeface="Calibri"/>
              <a:sym typeface="Calibri"/>
            </a:endParaRPr>
          </a:p>
          <a:p>
            <a:pPr indent="-381317" lvl="1" marL="914400" rtl="0" algn="l">
              <a:lnSpc>
                <a:spcPct val="115000"/>
              </a:lnSpc>
              <a:spcBef>
                <a:spcPts val="0"/>
              </a:spcBef>
              <a:spcAft>
                <a:spcPts val="0"/>
              </a:spcAft>
              <a:buClr>
                <a:srgbClr val="6588BA"/>
              </a:buClr>
              <a:buSzPts val="2000"/>
              <a:buFont typeface="Noto Sans Symbols"/>
              <a:buChar char="▪"/>
            </a:pPr>
            <a:r>
              <a:rPr i="1" lang="lv-LV" sz="2000">
                <a:latin typeface="Calibri"/>
                <a:ea typeface="Calibri"/>
                <a:cs typeface="Calibri"/>
                <a:sym typeface="Calibri"/>
              </a:rPr>
              <a:t>Έχω ένα δίλημμα και χρειάζομαι κάποια βοήθεια με αυτό</a:t>
            </a:r>
            <a:endParaRPr i="1" sz="2000">
              <a:latin typeface="Calibri"/>
              <a:ea typeface="Calibri"/>
              <a:cs typeface="Calibri"/>
              <a:sym typeface="Calibri"/>
            </a:endParaRPr>
          </a:p>
          <a:p>
            <a:pPr indent="-381317" lvl="1" marL="914400" rtl="0" algn="l">
              <a:lnSpc>
                <a:spcPct val="115000"/>
              </a:lnSpc>
              <a:spcBef>
                <a:spcPts val="0"/>
              </a:spcBef>
              <a:spcAft>
                <a:spcPts val="0"/>
              </a:spcAft>
              <a:buClr>
                <a:srgbClr val="6588BA"/>
              </a:buClr>
              <a:buSzPts val="2000"/>
              <a:buFont typeface="Noto Sans Symbols"/>
              <a:buChar char="▪"/>
            </a:pPr>
            <a:r>
              <a:rPr i="1" lang="lv-LV" sz="2000">
                <a:latin typeface="Calibri"/>
                <a:ea typeface="Calibri"/>
                <a:cs typeface="Calibri"/>
                <a:sym typeface="Calibri"/>
              </a:rPr>
              <a:t>Δεν είμαι σίγουρος ότι συμφωνώ…. Μπορούμε να εξερευνήσουμε λίγο περισσότερο;</a:t>
            </a:r>
            <a:endParaRPr i="1" sz="2000">
              <a:latin typeface="Calibri"/>
              <a:ea typeface="Calibri"/>
              <a:cs typeface="Calibri"/>
              <a:sym typeface="Calibri"/>
            </a:endParaRPr>
          </a:p>
          <a:p>
            <a:pPr indent="-381317" lvl="1" marL="914400" rtl="0" algn="l">
              <a:lnSpc>
                <a:spcPct val="115000"/>
              </a:lnSpc>
              <a:spcBef>
                <a:spcPts val="0"/>
              </a:spcBef>
              <a:spcAft>
                <a:spcPts val="0"/>
              </a:spcAft>
              <a:buClr>
                <a:srgbClr val="6588BA"/>
              </a:buClr>
              <a:buSzPts val="2000"/>
              <a:buFont typeface="Noto Sans Symbols"/>
              <a:buChar char="▪"/>
            </a:pPr>
            <a:r>
              <a:rPr i="1" lang="lv-LV" sz="2000">
                <a:latin typeface="Calibri"/>
                <a:ea typeface="Calibri"/>
                <a:cs typeface="Calibri"/>
                <a:sym typeface="Calibri"/>
              </a:rPr>
              <a:t>Η αποστολή γραπτών μηνυμάτων δεν είναι ο καλύτερος τρόπος επικοινωνίας σε αυτήν την κατάσταση. Μπορούμε…</a:t>
            </a:r>
            <a:endParaRPr i="1" sz="2000">
              <a:latin typeface="Calibri"/>
              <a:ea typeface="Calibri"/>
              <a:cs typeface="Calibri"/>
              <a:sym typeface="Calibri"/>
            </a:endParaRPr>
          </a:p>
          <a:p>
            <a:pPr indent="-381317" lvl="1" marL="914400" rtl="0" algn="l">
              <a:lnSpc>
                <a:spcPct val="115000"/>
              </a:lnSpc>
              <a:spcBef>
                <a:spcPts val="0"/>
              </a:spcBef>
              <a:spcAft>
                <a:spcPts val="0"/>
              </a:spcAft>
              <a:buClr>
                <a:srgbClr val="6588BA"/>
              </a:buClr>
              <a:buSzPts val="2000"/>
              <a:buFont typeface="Noto Sans Symbols"/>
              <a:buChar char="▪"/>
            </a:pPr>
            <a:r>
              <a:rPr i="1" lang="lv-LV" sz="2000">
                <a:latin typeface="Calibri"/>
                <a:ea typeface="Calibri"/>
                <a:cs typeface="Calibri"/>
                <a:sym typeface="Calibri"/>
              </a:rPr>
              <a:t>Πως και έτσι? Και τα λοιπά.</a:t>
            </a:r>
            <a:endParaRPr i="1" sz="2000">
              <a:latin typeface="Calibri"/>
              <a:ea typeface="Calibri"/>
              <a:cs typeface="Calibri"/>
              <a:sym typeface="Calibri"/>
            </a:endParaRPr>
          </a:p>
          <a:p>
            <a:pPr indent="0" lvl="0" marL="75883" rtl="0" algn="l">
              <a:lnSpc>
                <a:spcPct val="115000"/>
              </a:lnSpc>
              <a:spcBef>
                <a:spcPts val="0"/>
              </a:spcBef>
              <a:spcAft>
                <a:spcPts val="0"/>
              </a:spcAft>
              <a:buClr>
                <a:srgbClr val="6588BA"/>
              </a:buClr>
              <a:buSzPts val="2400"/>
              <a:buNone/>
            </a:pPr>
            <a:r>
              <a:t/>
            </a:r>
            <a:endParaRPr sz="2400">
              <a:latin typeface="Calibri"/>
              <a:ea typeface="Calibri"/>
              <a:cs typeface="Calibri"/>
              <a:sym typeface="Calibri"/>
            </a:endParaRPr>
          </a:p>
          <a:p>
            <a:pPr indent="-228916" lvl="1" marL="914400" rtl="0" algn="l">
              <a:lnSpc>
                <a:spcPct val="115000"/>
              </a:lnSpc>
              <a:spcBef>
                <a:spcPts val="0"/>
              </a:spcBef>
              <a:spcAft>
                <a:spcPts val="0"/>
              </a:spcAft>
              <a:buClr>
                <a:srgbClr val="6588BA"/>
              </a:buClr>
              <a:buSzPts val="2400"/>
              <a:buNone/>
            </a:pPr>
            <a:r>
              <a:t/>
            </a:r>
            <a:endParaRPr>
              <a:latin typeface="Calibri"/>
              <a:ea typeface="Calibri"/>
              <a:cs typeface="Calibri"/>
              <a:sym typeface="Calibri"/>
            </a:endParaRPr>
          </a:p>
          <a:p>
            <a:pPr indent="-228916" lvl="0" marL="457200" rtl="0" algn="l">
              <a:lnSpc>
                <a:spcPct val="115000"/>
              </a:lnSpc>
              <a:spcBef>
                <a:spcPts val="0"/>
              </a:spcBef>
              <a:spcAft>
                <a:spcPts val="0"/>
              </a:spcAft>
              <a:buClr>
                <a:srgbClr val="6588BA"/>
              </a:buClr>
              <a:buSzPts val="2400"/>
              <a:buNone/>
            </a:pPr>
            <a:r>
              <a:t/>
            </a:r>
            <a:endParaRPr sz="2400">
              <a:latin typeface="Calibri"/>
              <a:ea typeface="Calibri"/>
              <a:cs typeface="Calibri"/>
              <a:sym typeface="Calibri"/>
            </a:endParaRPr>
          </a:p>
        </p:txBody>
      </p:sp>
      <p:sp>
        <p:nvSpPr>
          <p:cNvPr id="264" name="Google Shape;264;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pic>
        <p:nvPicPr>
          <p:cNvPr id="265" name="Google Shape;265;p55"/>
          <p:cNvPicPr preferRelativeResize="0"/>
          <p:nvPr/>
        </p:nvPicPr>
        <p:blipFill rotWithShape="1">
          <a:blip r:embed="rId3">
            <a:alphaModFix/>
          </a:blip>
          <a:srcRect b="0" l="0" r="0" t="0"/>
          <a:stretch/>
        </p:blipFill>
        <p:spPr>
          <a:xfrm>
            <a:off x="0" y="0"/>
            <a:ext cx="12191999" cy="1248874"/>
          </a:xfrm>
          <a:prstGeom prst="rect">
            <a:avLst/>
          </a:prstGeom>
          <a:noFill/>
          <a:ln>
            <a:noFill/>
          </a:ln>
        </p:spPr>
      </p:pic>
      <p:sp>
        <p:nvSpPr>
          <p:cNvPr id="266" name="Google Shape;266;p55"/>
          <p:cNvSpPr txBox="1"/>
          <p:nvPr>
            <p:ph type="title"/>
          </p:nvPr>
        </p:nvSpPr>
        <p:spPr>
          <a:xfrm>
            <a:off x="742912" y="180200"/>
            <a:ext cx="9957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lv-LV">
                <a:solidFill>
                  <a:schemeClr val="lt1"/>
                </a:solidFill>
              </a:rPr>
              <a:t>Έναρξη συνομιλιών</a:t>
            </a:r>
            <a:endParaRPr b="1">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descr="Woman gesturing at dinner table" id="271" name="Google Shape;271;p56"/>
          <p:cNvPicPr preferRelativeResize="0"/>
          <p:nvPr>
            <p:ph idx="1" type="body"/>
          </p:nvPr>
        </p:nvPicPr>
        <p:blipFill rotWithShape="1">
          <a:blip r:embed="rId3">
            <a:alphaModFix/>
          </a:blip>
          <a:srcRect b="7811" l="0" r="0" t="7812"/>
          <a:stretch/>
        </p:blipFill>
        <p:spPr>
          <a:xfrm>
            <a:off x="20" y="10"/>
            <a:ext cx="12191980" cy="6857990"/>
          </a:xfrm>
          <a:prstGeom prst="rect">
            <a:avLst/>
          </a:prstGeom>
          <a:noFill/>
          <a:ln>
            <a:noFill/>
          </a:ln>
        </p:spPr>
      </p:pic>
      <p:sp>
        <p:nvSpPr>
          <p:cNvPr id="272" name="Google Shape;272;p56"/>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41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73" name="Google Shape;273;p56"/>
          <p:cNvSpPr txBox="1"/>
          <p:nvPr>
            <p:ph type="title"/>
          </p:nvPr>
        </p:nvSpPr>
        <p:spPr>
          <a:xfrm>
            <a:off x="8022021" y="3231931"/>
            <a:ext cx="3852041" cy="183405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3200"/>
              <a:buNone/>
            </a:pPr>
            <a:r>
              <a:rPr lang="lv-LV"/>
              <a:t>Επαφή - Διεξαγωγή συνομιλιών</a:t>
            </a:r>
            <a:endParaRPr/>
          </a:p>
        </p:txBody>
      </p:sp>
      <p:sp>
        <p:nvSpPr>
          <p:cNvPr id="274" name="Google Shape;274;p56"/>
          <p:cNvSpPr txBox="1"/>
          <p:nvPr>
            <p:ph idx="2" type="body"/>
          </p:nvPr>
        </p:nvSpPr>
        <p:spPr>
          <a:xfrm>
            <a:off x="7782910" y="5242675"/>
            <a:ext cx="4330262" cy="68328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None/>
            </a:pPr>
            <a:r>
              <a:rPr lang="lv-LV" sz="2000"/>
              <a:t>XXX</a:t>
            </a:r>
            <a:endParaRPr/>
          </a:p>
        </p:txBody>
      </p:sp>
      <p:cxnSp>
        <p:nvCxnSpPr>
          <p:cNvPr id="275" name="Google Shape;275;p56"/>
          <p:cNvCxnSpPr/>
          <p:nvPr/>
        </p:nvCxnSpPr>
        <p:spPr>
          <a:xfrm>
            <a:off x="9480331" y="5123793"/>
            <a:ext cx="93542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273"/>
                                        </p:tgtEl>
                                        <p:attrNameLst>
                                          <p:attrName>style.visibility</p:attrName>
                                        </p:attrNameLst>
                                      </p:cBhvr>
                                      <p:to>
                                        <p:strVal val="visible"/>
                                      </p:to>
                                    </p:set>
                                    <p:animEffect filter="fade" transition="in">
                                      <p:cBhvr>
                                        <p:cTn dur="700"/>
                                        <p:tgtEl>
                                          <p:spTgt spid="2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pic>
        <p:nvPicPr>
          <p:cNvPr id="281" name="Google Shape;281;p57"/>
          <p:cNvPicPr preferRelativeResize="0"/>
          <p:nvPr/>
        </p:nvPicPr>
        <p:blipFill rotWithShape="1">
          <a:blip r:embed="rId3">
            <a:alphaModFix/>
          </a:blip>
          <a:srcRect b="0" l="0" r="0" t="0"/>
          <a:stretch/>
        </p:blipFill>
        <p:spPr>
          <a:xfrm>
            <a:off x="0" y="0"/>
            <a:ext cx="12191999" cy="6858000"/>
          </a:xfrm>
          <a:prstGeom prst="rect">
            <a:avLst/>
          </a:prstGeom>
          <a:noFill/>
          <a:ln>
            <a:noFill/>
          </a:ln>
        </p:spPr>
      </p:pic>
      <p:cxnSp>
        <p:nvCxnSpPr>
          <p:cNvPr id="282" name="Google Shape;282;p57"/>
          <p:cNvCxnSpPr/>
          <p:nvPr/>
        </p:nvCxnSpPr>
        <p:spPr>
          <a:xfrm>
            <a:off x="2155625" y="1649175"/>
            <a:ext cx="7298700" cy="0"/>
          </a:xfrm>
          <a:prstGeom prst="straightConnector1">
            <a:avLst/>
          </a:prstGeom>
          <a:noFill/>
          <a:ln cap="flat" cmpd="sng" w="9525">
            <a:solidFill>
              <a:schemeClr val="lt1"/>
            </a:solidFill>
            <a:prstDash val="solid"/>
            <a:round/>
            <a:headEnd len="sm" w="sm" type="none"/>
            <a:tailEnd len="sm" w="sm" type="none"/>
          </a:ln>
        </p:spPr>
      </p:cxnSp>
      <p:sp>
        <p:nvSpPr>
          <p:cNvPr id="283" name="Google Shape;283;p57"/>
          <p:cNvSpPr txBox="1"/>
          <p:nvPr>
            <p:ph type="title"/>
          </p:nvPr>
        </p:nvSpPr>
        <p:spPr>
          <a:xfrm>
            <a:off x="2090075" y="865400"/>
            <a:ext cx="6286500" cy="783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b="1" lang="lv-LV">
                <a:solidFill>
                  <a:schemeClr val="lt1"/>
                </a:solidFill>
              </a:rPr>
              <a:t>Ατομική εργασία</a:t>
            </a:r>
            <a:endParaRPr b="1">
              <a:solidFill>
                <a:schemeClr val="lt1"/>
              </a:solidFill>
            </a:endParaRPr>
          </a:p>
        </p:txBody>
      </p:sp>
      <p:sp>
        <p:nvSpPr>
          <p:cNvPr id="284" name="Google Shape;284;p57"/>
          <p:cNvSpPr txBox="1"/>
          <p:nvPr>
            <p:ph idx="1" type="body"/>
          </p:nvPr>
        </p:nvSpPr>
        <p:spPr>
          <a:xfrm>
            <a:off x="2164125" y="1978025"/>
            <a:ext cx="7306500" cy="3189000"/>
          </a:xfrm>
          <a:prstGeom prst="rect">
            <a:avLst/>
          </a:prstGeom>
          <a:noFill/>
          <a:ln>
            <a:noFill/>
          </a:ln>
        </p:spPr>
        <p:txBody>
          <a:bodyPr anchorCtr="0" anchor="t" bIns="45700" lIns="91425" spcFirstLastPara="1" rIns="91425" wrap="square" tIns="45700">
            <a:normAutofit/>
          </a:bodyPr>
          <a:lstStyle/>
          <a:p>
            <a:pPr indent="0" lvl="0" marL="228600" rtl="0" algn="l">
              <a:lnSpc>
                <a:spcPct val="90000"/>
              </a:lnSpc>
              <a:spcBef>
                <a:spcPts val="1000"/>
              </a:spcBef>
              <a:spcAft>
                <a:spcPts val="0"/>
              </a:spcAft>
              <a:buSzPts val="1800"/>
              <a:buNone/>
            </a:pPr>
            <a:r>
              <a:rPr lang="lv-LV">
                <a:solidFill>
                  <a:schemeClr val="lt1"/>
                </a:solidFill>
              </a:rPr>
              <a:t>Τελειώστε τις προτάσεις:</a:t>
            </a:r>
            <a:endParaRPr>
              <a:solidFill>
                <a:schemeClr val="lt1"/>
              </a:solidFill>
            </a:endParaRPr>
          </a:p>
          <a:p>
            <a:pPr indent="-304800" lvl="1" marL="685800" rtl="0" algn="l">
              <a:lnSpc>
                <a:spcPct val="90000"/>
              </a:lnSpc>
              <a:spcBef>
                <a:spcPts val="1000"/>
              </a:spcBef>
              <a:spcAft>
                <a:spcPts val="0"/>
              </a:spcAft>
              <a:buClr>
                <a:srgbClr val="31538F"/>
              </a:buClr>
              <a:buSzPts val="3000"/>
              <a:buChar char="❏"/>
            </a:pPr>
            <a:r>
              <a:rPr lang="lv-LV" sz="2800">
                <a:solidFill>
                  <a:schemeClr val="lt1"/>
                </a:solidFill>
              </a:rPr>
              <a:t>Δεν αντέχω όταν κάποιος….</a:t>
            </a:r>
            <a:endParaRPr/>
          </a:p>
          <a:p>
            <a:pPr indent="-304800" lvl="1" marL="685800" rtl="0" algn="l">
              <a:lnSpc>
                <a:spcPct val="90000"/>
              </a:lnSpc>
              <a:spcBef>
                <a:spcPts val="1000"/>
              </a:spcBef>
              <a:spcAft>
                <a:spcPts val="0"/>
              </a:spcAft>
              <a:buClr>
                <a:srgbClr val="31538F"/>
              </a:buClr>
              <a:buSzPts val="3000"/>
              <a:buChar char="❏"/>
            </a:pPr>
            <a:r>
              <a:rPr lang="lv-LV" sz="2800">
                <a:solidFill>
                  <a:schemeClr val="lt1"/>
                </a:solidFill>
              </a:rPr>
              <a:t>Νιώθω αγανακτισμένος όταν κάποιος…</a:t>
            </a:r>
            <a:endParaRPr/>
          </a:p>
          <a:p>
            <a:pPr indent="-304800" lvl="1" marL="685800" rtl="0" algn="l">
              <a:lnSpc>
                <a:spcPct val="90000"/>
              </a:lnSpc>
              <a:spcBef>
                <a:spcPts val="1000"/>
              </a:spcBef>
              <a:spcAft>
                <a:spcPts val="0"/>
              </a:spcAft>
              <a:buClr>
                <a:srgbClr val="31538F"/>
              </a:buClr>
              <a:buSzPts val="3000"/>
              <a:buChar char="❏"/>
            </a:pPr>
            <a:r>
              <a:rPr lang="lv-LV" sz="2800">
                <a:solidFill>
                  <a:schemeClr val="lt1"/>
                </a:solidFill>
              </a:rPr>
              <a:t>Παίρνω άμυνα όταν…</a:t>
            </a:r>
            <a:endParaRPr/>
          </a:p>
          <a:p>
            <a:pPr indent="-304800" lvl="1" marL="685800" rtl="0" algn="l">
              <a:lnSpc>
                <a:spcPct val="90000"/>
              </a:lnSpc>
              <a:spcBef>
                <a:spcPts val="1000"/>
              </a:spcBef>
              <a:spcAft>
                <a:spcPts val="0"/>
              </a:spcAft>
              <a:buClr>
                <a:srgbClr val="31538F"/>
              </a:buClr>
              <a:buSzPts val="3000"/>
              <a:buChar char="❏"/>
            </a:pPr>
            <a:r>
              <a:rPr lang="lv-LV" sz="2800">
                <a:solidFill>
                  <a:schemeClr val="lt1"/>
                </a:solidFill>
              </a:rPr>
              <a:t>Το χάνω όταν…</a:t>
            </a:r>
            <a:endParaRPr/>
          </a:p>
          <a:p>
            <a:pPr indent="-304800" lvl="1" marL="685800" rtl="0" algn="l">
              <a:lnSpc>
                <a:spcPct val="90000"/>
              </a:lnSpc>
              <a:spcBef>
                <a:spcPts val="1000"/>
              </a:spcBef>
              <a:spcAft>
                <a:spcPts val="0"/>
              </a:spcAft>
              <a:buClr>
                <a:srgbClr val="31538F"/>
              </a:buClr>
              <a:buSzPts val="3000"/>
              <a:buChar char="❏"/>
            </a:pPr>
            <a:r>
              <a:rPr lang="lv-LV" sz="2800">
                <a:solidFill>
                  <a:schemeClr val="lt1"/>
                </a:solidFill>
              </a:rPr>
              <a:t>Είναι καλύτερα για μένα να μην….</a:t>
            </a:r>
            <a:endParaRPr>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58"/>
          <p:cNvSpPr txBox="1"/>
          <p:nvPr>
            <p:ph idx="1" type="body"/>
          </p:nvPr>
        </p:nvSpPr>
        <p:spPr>
          <a:xfrm>
            <a:off x="1026174" y="1585475"/>
            <a:ext cx="10327625" cy="4770900"/>
          </a:xfrm>
          <a:prstGeom prst="rect">
            <a:avLst/>
          </a:prstGeom>
          <a:noFill/>
          <a:ln>
            <a:noFill/>
          </a:ln>
        </p:spPr>
        <p:txBody>
          <a:bodyPr anchorCtr="0" anchor="t" bIns="45700" lIns="91425" spcFirstLastPara="1" rIns="91425" wrap="square" tIns="45700">
            <a:noAutofit/>
          </a:bodyPr>
          <a:lstStyle/>
          <a:p>
            <a:pPr indent="-381317" lvl="0" marL="457200" rtl="0" algn="l">
              <a:lnSpc>
                <a:spcPct val="115000"/>
              </a:lnSpc>
              <a:spcBef>
                <a:spcPts val="0"/>
              </a:spcBef>
              <a:spcAft>
                <a:spcPts val="0"/>
              </a:spcAft>
              <a:buClr>
                <a:srgbClr val="6588BA"/>
              </a:buClr>
              <a:buSzPts val="2800"/>
              <a:buChar char="•"/>
            </a:pPr>
            <a:r>
              <a:rPr lang="lv-LV"/>
              <a:t>Μην κάνετε τα πράγματα αγώνα εξουσίας</a:t>
            </a:r>
            <a:endParaRPr/>
          </a:p>
          <a:p>
            <a:pPr indent="-381317" lvl="0" marL="457200" rtl="0" algn="l">
              <a:lnSpc>
                <a:spcPct val="115000"/>
              </a:lnSpc>
              <a:spcBef>
                <a:spcPts val="0"/>
              </a:spcBef>
              <a:spcAft>
                <a:spcPts val="0"/>
              </a:spcAft>
              <a:buClr>
                <a:srgbClr val="6588BA"/>
              </a:buClr>
              <a:buSzPts val="2800"/>
              <a:buChar char="•"/>
            </a:pPr>
            <a:r>
              <a:rPr lang="lv-LV"/>
              <a:t>Ασχοληθείτε με απλές συζητήσεις και κουβέντες</a:t>
            </a:r>
            <a:endParaRPr/>
          </a:p>
          <a:p>
            <a:pPr indent="-381317" lvl="0" marL="457200" rtl="0" algn="l">
              <a:lnSpc>
                <a:spcPct val="115000"/>
              </a:lnSpc>
              <a:spcBef>
                <a:spcPts val="0"/>
              </a:spcBef>
              <a:spcAft>
                <a:spcPts val="0"/>
              </a:spcAft>
              <a:buClr>
                <a:srgbClr val="6588BA"/>
              </a:buClr>
              <a:buSzPts val="2800"/>
              <a:buChar char="•"/>
            </a:pPr>
            <a:r>
              <a:rPr lang="lv-LV"/>
              <a:t>Αφήστε τους ανθρώπους ήσυχους και δώστε χρόνο</a:t>
            </a:r>
            <a:endParaRPr/>
          </a:p>
          <a:p>
            <a:pPr indent="-381317" lvl="0" marL="457200" rtl="0" algn="l">
              <a:lnSpc>
                <a:spcPct val="115000"/>
              </a:lnSpc>
              <a:spcBef>
                <a:spcPts val="0"/>
              </a:spcBef>
              <a:spcAft>
                <a:spcPts val="0"/>
              </a:spcAft>
              <a:buClr>
                <a:srgbClr val="6588BA"/>
              </a:buClr>
              <a:buSzPts val="2800"/>
              <a:buChar char="•"/>
            </a:pPr>
            <a:r>
              <a:rPr lang="lv-LV"/>
              <a:t>Χρησιμοποιήστε ήρεμη, άμεση και ανοιχτή οπτική επαφή</a:t>
            </a:r>
            <a:endParaRPr/>
          </a:p>
          <a:p>
            <a:pPr indent="-381317" lvl="0" marL="457200" rtl="0" algn="l">
              <a:lnSpc>
                <a:spcPct val="115000"/>
              </a:lnSpc>
              <a:spcBef>
                <a:spcPts val="0"/>
              </a:spcBef>
              <a:spcAft>
                <a:spcPts val="0"/>
              </a:spcAft>
              <a:buClr>
                <a:srgbClr val="6588BA"/>
              </a:buClr>
              <a:buSzPts val="2800"/>
              <a:buChar char="•"/>
            </a:pPr>
            <a:r>
              <a:rPr lang="lv-LV"/>
              <a:t>Χρησιμοποιήστε ονόματα, παράφραση</a:t>
            </a:r>
            <a:endParaRPr/>
          </a:p>
          <a:p>
            <a:pPr indent="-381317" lvl="0" marL="457200" rtl="0" algn="l">
              <a:lnSpc>
                <a:spcPct val="115000"/>
              </a:lnSpc>
              <a:spcBef>
                <a:spcPts val="0"/>
              </a:spcBef>
              <a:spcAft>
                <a:spcPts val="0"/>
              </a:spcAft>
              <a:buClr>
                <a:srgbClr val="6588BA"/>
              </a:buClr>
              <a:buSzPts val="2800"/>
              <a:buChar char="•"/>
            </a:pPr>
            <a:r>
              <a:rPr lang="lv-LV"/>
              <a:t>Λάβετε όλη την ιστορία</a:t>
            </a:r>
            <a:endParaRPr/>
          </a:p>
          <a:p>
            <a:pPr indent="-381317" lvl="0" marL="457200" rtl="0" algn="l">
              <a:lnSpc>
                <a:spcPct val="115000"/>
              </a:lnSpc>
              <a:spcBef>
                <a:spcPts val="0"/>
              </a:spcBef>
              <a:spcAft>
                <a:spcPts val="0"/>
              </a:spcAft>
              <a:buClr>
                <a:srgbClr val="6588BA"/>
              </a:buClr>
              <a:buSzPts val="2800"/>
              <a:buChar char="•"/>
            </a:pPr>
            <a:r>
              <a:rPr lang="lv-LV"/>
              <a:t>Κάντε μη απειλητικά αιτήματα</a:t>
            </a:r>
            <a:endParaRPr/>
          </a:p>
          <a:p>
            <a:pPr indent="-381317" lvl="0" marL="457200" rtl="0" algn="l">
              <a:lnSpc>
                <a:spcPct val="115000"/>
              </a:lnSpc>
              <a:spcBef>
                <a:spcPts val="0"/>
              </a:spcBef>
              <a:spcAft>
                <a:spcPts val="0"/>
              </a:spcAft>
              <a:buClr>
                <a:srgbClr val="6588BA"/>
              </a:buClr>
              <a:buSzPts val="2800"/>
              <a:buChar char="•"/>
            </a:pPr>
            <a:r>
              <a:rPr lang="lv-LV"/>
              <a:t>Σεβασμός</a:t>
            </a:r>
            <a:endParaRPr/>
          </a:p>
        </p:txBody>
      </p:sp>
      <p:sp>
        <p:nvSpPr>
          <p:cNvPr id="290" name="Google Shape;290;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pic>
        <p:nvPicPr>
          <p:cNvPr id="291" name="Google Shape;291;p58"/>
          <p:cNvPicPr preferRelativeResize="0"/>
          <p:nvPr/>
        </p:nvPicPr>
        <p:blipFill rotWithShape="1">
          <a:blip r:embed="rId3">
            <a:alphaModFix/>
          </a:blip>
          <a:srcRect b="0" l="0" r="0" t="0"/>
          <a:stretch/>
        </p:blipFill>
        <p:spPr>
          <a:xfrm>
            <a:off x="0" y="0"/>
            <a:ext cx="12191999" cy="1248874"/>
          </a:xfrm>
          <a:prstGeom prst="rect">
            <a:avLst/>
          </a:prstGeom>
          <a:noFill/>
          <a:ln>
            <a:noFill/>
          </a:ln>
        </p:spPr>
      </p:pic>
      <p:sp>
        <p:nvSpPr>
          <p:cNvPr id="292" name="Google Shape;292;p58"/>
          <p:cNvSpPr txBox="1"/>
          <p:nvPr>
            <p:ph type="title"/>
          </p:nvPr>
        </p:nvSpPr>
        <p:spPr>
          <a:xfrm>
            <a:off x="1208325" y="122700"/>
            <a:ext cx="9957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b="1" lang="lv-LV">
                <a:solidFill>
                  <a:schemeClr val="lt1"/>
                </a:solidFill>
              </a:rPr>
              <a:t>Βασικοί νόμοι στις συνομιλίες</a:t>
            </a:r>
            <a:endParaRPr b="1">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grpSp>
        <p:nvGrpSpPr>
          <p:cNvPr id="102" name="Google Shape;102;p3"/>
          <p:cNvGrpSpPr/>
          <p:nvPr/>
        </p:nvGrpSpPr>
        <p:grpSpPr>
          <a:xfrm>
            <a:off x="838199" y="3153710"/>
            <a:ext cx="10515600" cy="4350274"/>
            <a:chOff x="0" y="531"/>
            <a:chExt cx="10515600" cy="4350274"/>
          </a:xfrm>
        </p:grpSpPr>
        <p:cxnSp>
          <p:nvCxnSpPr>
            <p:cNvPr id="103" name="Google Shape;103;p3"/>
            <p:cNvCxnSpPr/>
            <p:nvPr/>
          </p:nvCxnSpPr>
          <p:spPr>
            <a:xfrm>
              <a:off x="0" y="531"/>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04" name="Google Shape;104;p3"/>
            <p:cNvSpPr/>
            <p:nvPr/>
          </p:nvSpPr>
          <p:spPr>
            <a:xfrm>
              <a:off x="0" y="531"/>
              <a:ext cx="10515600" cy="62146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3"/>
            <p:cNvSpPr txBox="1"/>
            <p:nvPr/>
          </p:nvSpPr>
          <p:spPr>
            <a:xfrm>
              <a:off x="0" y="531"/>
              <a:ext cx="10515600" cy="621467"/>
            </a:xfrm>
            <a:prstGeom prst="rect">
              <a:avLst/>
            </a:prstGeom>
            <a:noFill/>
            <a:ln>
              <a:noFill/>
            </a:ln>
          </p:spPr>
          <p:txBody>
            <a:bodyPr anchorCtr="0" anchor="t" bIns="106675" lIns="106675" spcFirstLastPara="1" rIns="106675" wrap="square" tIns="106675">
              <a:noAutofit/>
            </a:bodyPr>
            <a:lstStyle/>
            <a:p>
              <a:pPr indent="-457200" lvl="0" marL="457200" marR="0" rtl="0" algn="l">
                <a:lnSpc>
                  <a:spcPct val="90000"/>
                </a:lnSpc>
                <a:spcBef>
                  <a:spcPts val="0"/>
                </a:spcBef>
                <a:spcAft>
                  <a:spcPts val="0"/>
                </a:spcAft>
                <a:buClr>
                  <a:schemeClr val="dk1"/>
                </a:buClr>
                <a:buSzPts val="2800"/>
                <a:buFont typeface="Arial"/>
                <a:buChar char="•"/>
              </a:pPr>
              <a:r>
                <a:rPr b="0" i="0" lang="lv-LV" sz="2800" u="none" cap="none" strike="noStrike">
                  <a:solidFill>
                    <a:schemeClr val="dk1"/>
                  </a:solidFill>
                  <a:latin typeface="Calibri"/>
                  <a:ea typeface="Calibri"/>
                  <a:cs typeface="Calibri"/>
                  <a:sym typeface="Calibri"/>
                </a:rPr>
                <a:t>Βασικά στοιχεία επικοινωνίας και συγκεκριμένα μη βίαιη επικοινωνία</a:t>
              </a:r>
              <a:endParaRPr b="0" i="0" sz="1400" u="none" cap="none" strike="noStrike">
                <a:solidFill>
                  <a:srgbClr val="000000"/>
                </a:solidFill>
                <a:latin typeface="Arial"/>
                <a:ea typeface="Arial"/>
                <a:cs typeface="Arial"/>
                <a:sym typeface="Arial"/>
              </a:endParaRPr>
            </a:p>
          </p:txBody>
        </p:sp>
        <p:cxnSp>
          <p:nvCxnSpPr>
            <p:cNvPr id="106" name="Google Shape;106;p3"/>
            <p:cNvCxnSpPr/>
            <p:nvPr/>
          </p:nvCxnSpPr>
          <p:spPr>
            <a:xfrm>
              <a:off x="0" y="621999"/>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07" name="Google Shape;107;p3"/>
            <p:cNvSpPr/>
            <p:nvPr/>
          </p:nvSpPr>
          <p:spPr>
            <a:xfrm>
              <a:off x="0" y="621999"/>
              <a:ext cx="10515600" cy="62146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3"/>
            <p:cNvSpPr txBox="1"/>
            <p:nvPr/>
          </p:nvSpPr>
          <p:spPr>
            <a:xfrm>
              <a:off x="0" y="621999"/>
              <a:ext cx="10515600" cy="621467"/>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Clr>
                  <a:schemeClr val="dk1"/>
                </a:buClr>
                <a:buSzPts val="2800"/>
                <a:buFont typeface="Calibri"/>
                <a:buNone/>
              </a:pPr>
              <a:r>
                <a:t/>
              </a:r>
              <a:endParaRPr b="0" i="0" sz="2800" u="none" cap="none" strike="noStrike">
                <a:solidFill>
                  <a:schemeClr val="dk1"/>
                </a:solidFill>
                <a:latin typeface="Calibri"/>
                <a:ea typeface="Calibri"/>
                <a:cs typeface="Calibri"/>
                <a:sym typeface="Calibri"/>
              </a:endParaRPr>
            </a:p>
          </p:txBody>
        </p:sp>
        <p:cxnSp>
          <p:nvCxnSpPr>
            <p:cNvPr id="109" name="Google Shape;109;p3"/>
            <p:cNvCxnSpPr/>
            <p:nvPr/>
          </p:nvCxnSpPr>
          <p:spPr>
            <a:xfrm>
              <a:off x="0" y="1243467"/>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0" name="Google Shape;110;p3"/>
            <p:cNvSpPr/>
            <p:nvPr/>
          </p:nvSpPr>
          <p:spPr>
            <a:xfrm>
              <a:off x="0" y="1243467"/>
              <a:ext cx="10515600" cy="62146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3"/>
            <p:cNvSpPr txBox="1"/>
            <p:nvPr/>
          </p:nvSpPr>
          <p:spPr>
            <a:xfrm>
              <a:off x="0" y="1243467"/>
              <a:ext cx="10515600" cy="621467"/>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Clr>
                  <a:schemeClr val="dk1"/>
                </a:buClr>
                <a:buSzPts val="2800"/>
                <a:buFont typeface="Calibri"/>
                <a:buNone/>
              </a:pPr>
              <a:r>
                <a:t/>
              </a:r>
              <a:endParaRPr b="0" i="0" sz="2800" u="none" cap="none" strike="noStrike">
                <a:solidFill>
                  <a:schemeClr val="dk1"/>
                </a:solidFill>
                <a:latin typeface="Calibri"/>
                <a:ea typeface="Calibri"/>
                <a:cs typeface="Calibri"/>
                <a:sym typeface="Calibri"/>
              </a:endParaRPr>
            </a:p>
          </p:txBody>
        </p:sp>
        <p:cxnSp>
          <p:nvCxnSpPr>
            <p:cNvPr id="112" name="Google Shape;112;p3"/>
            <p:cNvCxnSpPr/>
            <p:nvPr/>
          </p:nvCxnSpPr>
          <p:spPr>
            <a:xfrm>
              <a:off x="0" y="1864935"/>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3" name="Google Shape;113;p3"/>
            <p:cNvSpPr/>
            <p:nvPr/>
          </p:nvSpPr>
          <p:spPr>
            <a:xfrm>
              <a:off x="0" y="1864935"/>
              <a:ext cx="10515600" cy="62146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4" name="Google Shape;114;p3"/>
            <p:cNvCxnSpPr/>
            <p:nvPr/>
          </p:nvCxnSpPr>
          <p:spPr>
            <a:xfrm>
              <a:off x="0" y="2486402"/>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5" name="Google Shape;115;p3"/>
            <p:cNvSpPr/>
            <p:nvPr/>
          </p:nvSpPr>
          <p:spPr>
            <a:xfrm>
              <a:off x="0" y="2486402"/>
              <a:ext cx="10515600" cy="62146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6" name="Google Shape;116;p3"/>
            <p:cNvCxnSpPr/>
            <p:nvPr/>
          </p:nvCxnSpPr>
          <p:spPr>
            <a:xfrm>
              <a:off x="0" y="3107870"/>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7" name="Google Shape;117;p3"/>
            <p:cNvSpPr/>
            <p:nvPr/>
          </p:nvSpPr>
          <p:spPr>
            <a:xfrm>
              <a:off x="0" y="3107870"/>
              <a:ext cx="10515600" cy="62146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3"/>
            <p:cNvSpPr txBox="1"/>
            <p:nvPr/>
          </p:nvSpPr>
          <p:spPr>
            <a:xfrm>
              <a:off x="0" y="3107870"/>
              <a:ext cx="10515600" cy="621467"/>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Clr>
                  <a:schemeClr val="dk1"/>
                </a:buClr>
                <a:buSzPts val="2800"/>
                <a:buFont typeface="Calibri"/>
                <a:buNone/>
              </a:pPr>
              <a:r>
                <a:t/>
              </a:r>
              <a:endParaRPr b="0" i="0" sz="2800" u="none" cap="none" strike="noStrike">
                <a:solidFill>
                  <a:schemeClr val="dk1"/>
                </a:solidFill>
                <a:latin typeface="Calibri"/>
                <a:ea typeface="Calibri"/>
                <a:cs typeface="Calibri"/>
                <a:sym typeface="Calibri"/>
              </a:endParaRPr>
            </a:p>
          </p:txBody>
        </p:sp>
        <p:cxnSp>
          <p:nvCxnSpPr>
            <p:cNvPr id="119" name="Google Shape;119;p3"/>
            <p:cNvCxnSpPr/>
            <p:nvPr/>
          </p:nvCxnSpPr>
          <p:spPr>
            <a:xfrm>
              <a:off x="0" y="3729338"/>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20" name="Google Shape;120;p3"/>
            <p:cNvSpPr/>
            <p:nvPr/>
          </p:nvSpPr>
          <p:spPr>
            <a:xfrm>
              <a:off x="0" y="3729338"/>
              <a:ext cx="10515600" cy="62146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3"/>
            <p:cNvSpPr txBox="1"/>
            <p:nvPr/>
          </p:nvSpPr>
          <p:spPr>
            <a:xfrm>
              <a:off x="0" y="3729338"/>
              <a:ext cx="10515600" cy="621467"/>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Clr>
                  <a:schemeClr val="dk1"/>
                </a:buClr>
                <a:buSzPts val="2800"/>
                <a:buFont typeface="Calibri"/>
                <a:buNone/>
              </a:pPr>
              <a:r>
                <a:t/>
              </a:r>
              <a:endParaRPr b="0" i="0" sz="2800" u="none" cap="none" strike="noStrike">
                <a:solidFill>
                  <a:schemeClr val="dk1"/>
                </a:solidFill>
                <a:latin typeface="Calibri"/>
                <a:ea typeface="Calibri"/>
                <a:cs typeface="Calibri"/>
                <a:sym typeface="Calibri"/>
              </a:endParaRPr>
            </a:p>
          </p:txBody>
        </p:sp>
      </p:grpSp>
      <p:sp>
        <p:nvSpPr>
          <p:cNvPr id="122" name="Google Shape;1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pic>
        <p:nvPicPr>
          <p:cNvPr id="123" name="Google Shape;123;p3"/>
          <p:cNvPicPr preferRelativeResize="0"/>
          <p:nvPr/>
        </p:nvPicPr>
        <p:blipFill rotWithShape="1">
          <a:blip r:embed="rId3">
            <a:alphaModFix/>
          </a:blip>
          <a:srcRect b="0" l="0" r="0" t="0"/>
          <a:stretch/>
        </p:blipFill>
        <p:spPr>
          <a:xfrm>
            <a:off x="0" y="0"/>
            <a:ext cx="12191999" cy="1248874"/>
          </a:xfrm>
          <a:prstGeom prst="rect">
            <a:avLst/>
          </a:prstGeom>
          <a:noFill/>
          <a:ln>
            <a:noFill/>
          </a:ln>
        </p:spPr>
      </p:pic>
      <p:pic>
        <p:nvPicPr>
          <p:cNvPr id="124" name="Google Shape;124;p3"/>
          <p:cNvPicPr preferRelativeResize="0"/>
          <p:nvPr/>
        </p:nvPicPr>
        <p:blipFill rotWithShape="1">
          <a:blip r:embed="rId4">
            <a:alphaModFix/>
          </a:blip>
          <a:srcRect b="0" l="0" r="0" t="0"/>
          <a:stretch/>
        </p:blipFill>
        <p:spPr>
          <a:xfrm>
            <a:off x="368038" y="6398359"/>
            <a:ext cx="2743438" cy="323116"/>
          </a:xfrm>
          <a:prstGeom prst="rect">
            <a:avLst/>
          </a:prstGeom>
          <a:noFill/>
          <a:ln>
            <a:noFill/>
          </a:ln>
        </p:spPr>
      </p:pic>
      <p:sp>
        <p:nvSpPr>
          <p:cNvPr id="125" name="Google Shape;125;p3"/>
          <p:cNvSpPr txBox="1"/>
          <p:nvPr>
            <p:ph type="title"/>
          </p:nvPr>
        </p:nvSpPr>
        <p:spPr>
          <a:xfrm>
            <a:off x="838200" y="383950"/>
            <a:ext cx="10102800" cy="813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lv-LV">
                <a:solidFill>
                  <a:schemeClr val="lt1"/>
                </a:solidFill>
              </a:rPr>
              <a:t>Θέματα</a:t>
            </a:r>
            <a:endParaRPr>
              <a:solidFill>
                <a:schemeClr val="lt1"/>
              </a:solidFill>
            </a:endParaRPr>
          </a:p>
        </p:txBody>
      </p:sp>
      <p:pic>
        <p:nvPicPr>
          <p:cNvPr descr="Glühbirne und Stift mit einfarbiger Füllung" id="126" name="Google Shape;126;p3"/>
          <p:cNvPicPr preferRelativeResize="0"/>
          <p:nvPr/>
        </p:nvPicPr>
        <p:blipFill rotWithShape="1">
          <a:blip r:embed="rId5">
            <a:alphaModFix/>
          </a:blip>
          <a:srcRect b="0" l="0" r="0" t="0"/>
          <a:stretch/>
        </p:blipFill>
        <p:spPr>
          <a:xfrm>
            <a:off x="6471406" y="519074"/>
            <a:ext cx="914400" cy="914400"/>
          </a:xfrm>
          <a:prstGeom prst="rect">
            <a:avLst/>
          </a:prstGeom>
          <a:noFill/>
          <a:ln>
            <a:noFill/>
          </a:ln>
        </p:spPr>
      </p:pic>
      <p:sp>
        <p:nvSpPr>
          <p:cNvPr id="127" name="Google Shape;127;p3"/>
          <p:cNvSpPr txBox="1"/>
          <p:nvPr/>
        </p:nvSpPr>
        <p:spPr>
          <a:xfrm>
            <a:off x="7385806" y="510145"/>
            <a:ext cx="4391100" cy="9234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lv-LV" sz="1800" u="none" cap="none" strike="noStrike">
                <a:solidFill>
                  <a:schemeClr val="dk1"/>
                </a:solidFill>
                <a:latin typeface="Calibri"/>
                <a:ea typeface="Calibri"/>
                <a:cs typeface="Calibri"/>
                <a:sym typeface="Calibri"/>
              </a:rPr>
              <a:t>Χρησιμοποιήστε την περιγραφή των κύριων θεμάτων που παρέχονται στην επισκόπηση του μαθήματος WEED OUT στο αρχείο word, </a:t>
            </a:r>
            <a:r>
              <a:rPr b="1" i="1" lang="lv-LV" sz="1800" u="none" cap="none" strike="noStrike">
                <a:solidFill>
                  <a:schemeClr val="dk1"/>
                </a:solidFill>
                <a:latin typeface="Calibri"/>
                <a:ea typeface="Calibri"/>
                <a:cs typeface="Calibri"/>
                <a:sym typeface="Calibri"/>
              </a:rPr>
              <a:t>σελίδα 8</a:t>
            </a:r>
            <a:endParaRPr b="1" i="0" sz="1400" u="none" cap="none" strike="noStrike">
              <a:solidFill>
                <a:srgbClr val="000000"/>
              </a:solidFill>
              <a:latin typeface="Arial"/>
              <a:ea typeface="Arial"/>
              <a:cs typeface="Arial"/>
              <a:sym typeface="Arial"/>
            </a:endParaRPr>
          </a:p>
        </p:txBody>
      </p:sp>
      <p:sp>
        <p:nvSpPr>
          <p:cNvPr id="128" name="Google Shape;128;p3"/>
          <p:cNvSpPr txBox="1"/>
          <p:nvPr/>
        </p:nvSpPr>
        <p:spPr>
          <a:xfrm>
            <a:off x="838199" y="2532243"/>
            <a:ext cx="10515600" cy="621467"/>
          </a:xfrm>
          <a:prstGeom prst="rect">
            <a:avLst/>
          </a:prstGeom>
          <a:noFill/>
          <a:ln>
            <a:noFill/>
          </a:ln>
        </p:spPr>
        <p:txBody>
          <a:bodyPr anchorCtr="0" anchor="t" bIns="106675" lIns="106675" spcFirstLastPara="1" rIns="106675" wrap="square" tIns="106675">
            <a:noAutofit/>
          </a:bodyPr>
          <a:lstStyle/>
          <a:p>
            <a:pPr indent="-457200" lvl="0" marL="457200" marR="0" rtl="0" algn="l">
              <a:lnSpc>
                <a:spcPct val="90000"/>
              </a:lnSpc>
              <a:spcBef>
                <a:spcPts val="0"/>
              </a:spcBef>
              <a:spcAft>
                <a:spcPts val="0"/>
              </a:spcAft>
              <a:buClr>
                <a:schemeClr val="dk1"/>
              </a:buClr>
              <a:buSzPts val="2800"/>
              <a:buFont typeface="Arial"/>
              <a:buChar char="•"/>
            </a:pPr>
            <a:r>
              <a:rPr b="0" i="0" lang="lv-LV" sz="2800" u="none" cap="none" strike="noStrike">
                <a:solidFill>
                  <a:schemeClr val="dk1"/>
                </a:solidFill>
                <a:latin typeface="Calibri"/>
                <a:ea typeface="Calibri"/>
                <a:cs typeface="Calibri"/>
                <a:sym typeface="Calibri"/>
              </a:rPr>
              <a:t>Ο κύκλος επαφής</a:t>
            </a:r>
            <a:endParaRPr b="0" i="0" sz="2800" u="none" cap="none" strike="noStrike">
              <a:solidFill>
                <a:schemeClr val="dk1"/>
              </a:solidFill>
              <a:latin typeface="Calibri"/>
              <a:ea typeface="Calibri"/>
              <a:cs typeface="Calibri"/>
              <a:sym typeface="Calibri"/>
            </a:endParaRPr>
          </a:p>
        </p:txBody>
      </p:sp>
      <p:sp>
        <p:nvSpPr>
          <p:cNvPr id="129" name="Google Shape;129;p3"/>
          <p:cNvSpPr txBox="1"/>
          <p:nvPr/>
        </p:nvSpPr>
        <p:spPr>
          <a:xfrm>
            <a:off x="838199" y="3847297"/>
            <a:ext cx="10515600" cy="621467"/>
          </a:xfrm>
          <a:prstGeom prst="rect">
            <a:avLst/>
          </a:prstGeom>
          <a:noFill/>
          <a:ln>
            <a:noFill/>
          </a:ln>
        </p:spPr>
        <p:txBody>
          <a:bodyPr anchorCtr="0" anchor="t" bIns="106675" lIns="106675" spcFirstLastPara="1" rIns="106675" wrap="square" tIns="106675">
            <a:noAutofit/>
          </a:bodyPr>
          <a:lstStyle/>
          <a:p>
            <a:pPr indent="-457200" lvl="0" marL="457200" marR="0" rtl="0" algn="l">
              <a:lnSpc>
                <a:spcPct val="90000"/>
              </a:lnSpc>
              <a:spcBef>
                <a:spcPts val="0"/>
              </a:spcBef>
              <a:spcAft>
                <a:spcPts val="0"/>
              </a:spcAft>
              <a:buClr>
                <a:schemeClr val="dk1"/>
              </a:buClr>
              <a:buSzPts val="2800"/>
              <a:buFont typeface="Arial"/>
              <a:buChar char="•"/>
            </a:pPr>
            <a:r>
              <a:rPr b="0" i="0" lang="lv-LV" sz="2800" u="none" cap="none" strike="noStrike">
                <a:solidFill>
                  <a:schemeClr val="dk1"/>
                </a:solidFill>
                <a:latin typeface="Calibri"/>
                <a:ea typeface="Calibri"/>
                <a:cs typeface="Calibri"/>
                <a:sym typeface="Calibri"/>
              </a:rPr>
              <a:t>Αποτελεσματικός παρασκευάσματα Για προκλητική συνομιλίες</a:t>
            </a:r>
            <a:endParaRPr b="0" i="0" sz="2800" u="none" cap="none" strike="noStrike">
              <a:solidFill>
                <a:schemeClr val="dk1"/>
              </a:solidFill>
              <a:latin typeface="Calibri"/>
              <a:ea typeface="Calibri"/>
              <a:cs typeface="Calibri"/>
              <a:sym typeface="Calibri"/>
            </a:endParaRPr>
          </a:p>
        </p:txBody>
      </p:sp>
      <p:sp>
        <p:nvSpPr>
          <p:cNvPr id="130" name="Google Shape;130;p3"/>
          <p:cNvSpPr txBox="1"/>
          <p:nvPr/>
        </p:nvSpPr>
        <p:spPr>
          <a:xfrm>
            <a:off x="838199" y="4459352"/>
            <a:ext cx="10515600" cy="621467"/>
          </a:xfrm>
          <a:prstGeom prst="rect">
            <a:avLst/>
          </a:prstGeom>
          <a:noFill/>
          <a:ln>
            <a:noFill/>
          </a:ln>
        </p:spPr>
        <p:txBody>
          <a:bodyPr anchorCtr="0" anchor="t" bIns="106675" lIns="106675" spcFirstLastPara="1" rIns="106675" wrap="square" tIns="106675">
            <a:noAutofit/>
          </a:bodyPr>
          <a:lstStyle/>
          <a:p>
            <a:pPr indent="-457200" lvl="0" marL="457200" marR="0" rtl="0" algn="l">
              <a:lnSpc>
                <a:spcPct val="90000"/>
              </a:lnSpc>
              <a:spcBef>
                <a:spcPts val="0"/>
              </a:spcBef>
              <a:spcAft>
                <a:spcPts val="0"/>
              </a:spcAft>
              <a:buClr>
                <a:schemeClr val="dk1"/>
              </a:buClr>
              <a:buSzPts val="2800"/>
              <a:buFont typeface="Arial"/>
              <a:buChar char="•"/>
            </a:pPr>
            <a:r>
              <a:rPr b="0" i="0" lang="lv-LV" sz="2800" u="none" cap="none" strike="noStrike">
                <a:solidFill>
                  <a:schemeClr val="dk1"/>
                </a:solidFill>
                <a:latin typeface="Calibri"/>
                <a:ea typeface="Calibri"/>
                <a:cs typeface="Calibri"/>
                <a:sym typeface="Calibri"/>
              </a:rPr>
              <a:t>Οδηγώντας μια συνομιλία ( χρυσή κανόνες και τεχνικές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id="297" name="Google Shape;297;p59"/>
          <p:cNvPicPr preferRelativeResize="0"/>
          <p:nvPr/>
        </p:nvPicPr>
        <p:blipFill rotWithShape="1">
          <a:blip r:embed="rId3">
            <a:alphaModFix/>
          </a:blip>
          <a:srcRect b="0" l="0" r="0" t="0"/>
          <a:stretch/>
        </p:blipFill>
        <p:spPr>
          <a:xfrm>
            <a:off x="0" y="0"/>
            <a:ext cx="12191999" cy="5878275"/>
          </a:xfrm>
          <a:prstGeom prst="rect">
            <a:avLst/>
          </a:prstGeom>
          <a:noFill/>
          <a:ln>
            <a:noFill/>
          </a:ln>
        </p:spPr>
      </p:pic>
      <p:grpSp>
        <p:nvGrpSpPr>
          <p:cNvPr id="298" name="Google Shape;298;p59"/>
          <p:cNvGrpSpPr/>
          <p:nvPr/>
        </p:nvGrpSpPr>
        <p:grpSpPr>
          <a:xfrm>
            <a:off x="1236" y="4762829"/>
            <a:ext cx="12189238" cy="1828789"/>
            <a:chOff x="-305" y="3144820"/>
            <a:chExt cx="9182100" cy="1551136"/>
          </a:xfrm>
        </p:grpSpPr>
        <p:sp>
          <p:nvSpPr>
            <p:cNvPr id="299" name="Google Shape;299;p59"/>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0" name="Google Shape;300;p59"/>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1" name="Google Shape;301;p59"/>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2" name="Google Shape;302;p59"/>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03" name="Google Shape;303;p59"/>
          <p:cNvSpPr txBox="1"/>
          <p:nvPr>
            <p:ph type="ctrTitle"/>
          </p:nvPr>
        </p:nvSpPr>
        <p:spPr>
          <a:xfrm>
            <a:off x="2486950" y="1632850"/>
            <a:ext cx="7218000" cy="21273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6000"/>
              <a:buNone/>
            </a:pPr>
            <a:r>
              <a:rPr b="1" lang="lv-LV" sz="6600">
                <a:solidFill>
                  <a:schemeClr val="lt1"/>
                </a:solidFill>
              </a:rPr>
              <a:t>Συζητήσεις με συναδέλφους</a:t>
            </a:r>
            <a:endParaRPr b="1" sz="6600">
              <a:solidFill>
                <a:schemeClr val="lt1"/>
              </a:solidFill>
            </a:endParaRPr>
          </a:p>
        </p:txBody>
      </p:sp>
      <p:sp>
        <p:nvSpPr>
          <p:cNvPr id="304" name="Google Shape;304;p5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sp>
        <p:nvSpPr>
          <p:cNvPr id="310" name="Google Shape;310;p60"/>
          <p:cNvSpPr txBox="1"/>
          <p:nvPr/>
        </p:nvSpPr>
        <p:spPr>
          <a:xfrm>
            <a:off x="8095117" y="6400412"/>
            <a:ext cx="27369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lv-LV"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grpSp>
        <p:nvGrpSpPr>
          <p:cNvPr id="311" name="Google Shape;311;p60"/>
          <p:cNvGrpSpPr/>
          <p:nvPr/>
        </p:nvGrpSpPr>
        <p:grpSpPr>
          <a:xfrm>
            <a:off x="4526742" y="1160055"/>
            <a:ext cx="3760527" cy="2057946"/>
            <a:chOff x="8138035" y="2417302"/>
            <a:chExt cx="3921300" cy="1780231"/>
          </a:xfrm>
        </p:grpSpPr>
        <p:sp>
          <p:nvSpPr>
            <p:cNvPr id="312" name="Google Shape;312;p60"/>
            <p:cNvSpPr/>
            <p:nvPr/>
          </p:nvSpPr>
          <p:spPr>
            <a:xfrm>
              <a:off x="8138035" y="2417302"/>
              <a:ext cx="3921300" cy="1590900"/>
            </a:xfrm>
            <a:prstGeom prst="wedgeRectCallout">
              <a:avLst>
                <a:gd fmla="val -32620" name="adj1"/>
                <a:gd fmla="val 74955" name="adj2"/>
              </a:avLst>
            </a:prstGeom>
            <a:solidFill>
              <a:srgbClr val="5D7FB0"/>
            </a:solidFill>
            <a:ln>
              <a:noFill/>
            </a:ln>
            <a:effectLst>
              <a:outerShdw rotWithShape="0" algn="bl" dir="2580000" dist="171450">
                <a:srgbClr val="596BB2">
                  <a:alpha val="20784"/>
                </a:srgbClr>
              </a:outerShdw>
            </a:effectLst>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313" name="Google Shape;313;p60"/>
            <p:cNvSpPr txBox="1"/>
            <p:nvPr/>
          </p:nvSpPr>
          <p:spPr>
            <a:xfrm>
              <a:off x="8533825" y="2600103"/>
              <a:ext cx="2888400" cy="159743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None/>
              </a:pPr>
              <a:r>
                <a:rPr b="0" i="0" lang="lv-LV" sz="2400" u="none" cap="none" strike="noStrike">
                  <a:solidFill>
                    <a:schemeClr val="lt1"/>
                  </a:solidFill>
                  <a:latin typeface="Calibri"/>
                  <a:ea typeface="Calibri"/>
                  <a:cs typeface="Calibri"/>
                  <a:sym typeface="Calibri"/>
                </a:rPr>
                <a:t>Νιώθω απογοητευμένος που καυχιέσαι ότι εκφοβίζεις αυτόν τον πελάτη</a:t>
              </a:r>
              <a:endParaRPr b="0" i="0" sz="2400" u="none" cap="none" strike="noStrike">
                <a:solidFill>
                  <a:schemeClr val="lt1"/>
                </a:solidFill>
                <a:latin typeface="Calibri"/>
                <a:ea typeface="Calibri"/>
                <a:cs typeface="Calibri"/>
                <a:sym typeface="Calibri"/>
              </a:endParaRPr>
            </a:p>
          </p:txBody>
        </p:sp>
      </p:grpSp>
      <p:grpSp>
        <p:nvGrpSpPr>
          <p:cNvPr id="314" name="Google Shape;314;p60"/>
          <p:cNvGrpSpPr/>
          <p:nvPr/>
        </p:nvGrpSpPr>
        <p:grpSpPr>
          <a:xfrm>
            <a:off x="764650" y="557939"/>
            <a:ext cx="3529295" cy="1882922"/>
            <a:chOff x="8571708" y="913862"/>
            <a:chExt cx="3398127" cy="1368900"/>
          </a:xfrm>
        </p:grpSpPr>
        <p:sp>
          <p:nvSpPr>
            <p:cNvPr id="315" name="Google Shape;315;p60"/>
            <p:cNvSpPr/>
            <p:nvPr/>
          </p:nvSpPr>
          <p:spPr>
            <a:xfrm>
              <a:off x="8571708" y="913862"/>
              <a:ext cx="3398100" cy="1368900"/>
            </a:xfrm>
            <a:prstGeom prst="wedgeRectCallout">
              <a:avLst>
                <a:gd fmla="val -31741" name="adj1"/>
                <a:gd fmla="val 77388" name="adj2"/>
              </a:avLst>
            </a:prstGeom>
            <a:solidFill>
              <a:srgbClr val="5877A2"/>
            </a:solidFill>
            <a:ln>
              <a:noFill/>
            </a:ln>
            <a:effectLst>
              <a:outerShdw rotWithShape="0" algn="bl" dir="2580000" dist="171450">
                <a:srgbClr val="596BB2">
                  <a:alpha val="20784"/>
                </a:srgbClr>
              </a:outerShdw>
            </a:effectLst>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316" name="Google Shape;316;p60"/>
            <p:cNvSpPr txBox="1"/>
            <p:nvPr/>
          </p:nvSpPr>
          <p:spPr>
            <a:xfrm>
              <a:off x="8813235" y="1093578"/>
              <a:ext cx="3156600" cy="859202"/>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None/>
              </a:pPr>
              <a:r>
                <a:rPr b="0" i="0" lang="lv-LV" sz="2400" u="none" cap="none" strike="noStrike">
                  <a:solidFill>
                    <a:schemeClr val="lt1"/>
                  </a:solidFill>
                  <a:latin typeface="Calibri"/>
                  <a:ea typeface="Calibri"/>
                  <a:cs typeface="Calibri"/>
                  <a:sym typeface="Calibri"/>
                </a:rPr>
                <a:t>Όταν μου ζητάς να περιορίσω τη συνομιλία μου, νιώθω οικεία».</a:t>
              </a:r>
              <a:endParaRPr b="0" i="0" sz="2400" u="none" cap="none" strike="noStrike">
                <a:solidFill>
                  <a:schemeClr val="lt1"/>
                </a:solidFill>
                <a:latin typeface="Calibri"/>
                <a:ea typeface="Calibri"/>
                <a:cs typeface="Calibri"/>
                <a:sym typeface="Calibri"/>
              </a:endParaRPr>
            </a:p>
          </p:txBody>
        </p:sp>
      </p:grpSp>
      <p:grpSp>
        <p:nvGrpSpPr>
          <p:cNvPr id="317" name="Google Shape;317;p60"/>
          <p:cNvGrpSpPr/>
          <p:nvPr/>
        </p:nvGrpSpPr>
        <p:grpSpPr>
          <a:xfrm>
            <a:off x="7367880" y="2041254"/>
            <a:ext cx="3657367" cy="1925315"/>
            <a:chOff x="7533800" y="4065950"/>
            <a:chExt cx="3464400" cy="1409249"/>
          </a:xfrm>
        </p:grpSpPr>
        <p:sp>
          <p:nvSpPr>
            <p:cNvPr id="318" name="Google Shape;318;p60"/>
            <p:cNvSpPr/>
            <p:nvPr/>
          </p:nvSpPr>
          <p:spPr>
            <a:xfrm>
              <a:off x="7533800" y="4065950"/>
              <a:ext cx="3464400" cy="1378200"/>
            </a:xfrm>
            <a:prstGeom prst="wedgeRectCallout">
              <a:avLst>
                <a:gd fmla="val -33138" name="adj1"/>
                <a:gd fmla="val 79834" name="adj2"/>
              </a:avLst>
            </a:prstGeom>
            <a:solidFill>
              <a:srgbClr val="6789B9"/>
            </a:solidFill>
            <a:ln>
              <a:noFill/>
            </a:ln>
            <a:effectLst>
              <a:outerShdw rotWithShape="0" algn="bl" dir="2580000" dist="171450">
                <a:srgbClr val="596BB2">
                  <a:alpha val="20784"/>
                </a:srgbClr>
              </a:outerShdw>
            </a:effectLst>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319" name="Google Shape;319;p60"/>
            <p:cNvSpPr txBox="1"/>
            <p:nvPr/>
          </p:nvSpPr>
          <p:spPr>
            <a:xfrm>
              <a:off x="8013825" y="4123546"/>
              <a:ext cx="2639100" cy="1351653"/>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None/>
              </a:pPr>
              <a:r>
                <a:rPr b="0" i="0" lang="lv-LV" sz="2400" u="none" cap="none" strike="noStrike">
                  <a:solidFill>
                    <a:schemeClr val="lt1"/>
                  </a:solidFill>
                  <a:latin typeface="Calibri"/>
                  <a:ea typeface="Calibri"/>
                  <a:cs typeface="Calibri"/>
                  <a:sym typeface="Calibri"/>
                </a:rPr>
                <a:t>Μου αρέσει να βοηθάω άλλους και τα υποτιμητικά σχόλια είναι ανεπιθύμητα»</a:t>
              </a:r>
              <a:endParaRPr b="0" i="0" sz="2400" u="none" cap="none" strike="noStrike">
                <a:solidFill>
                  <a:schemeClr val="lt1"/>
                </a:solidFill>
                <a:latin typeface="Calibri"/>
                <a:ea typeface="Calibri"/>
                <a:cs typeface="Calibri"/>
                <a:sym typeface="Calibri"/>
              </a:endParaRPr>
            </a:p>
          </p:txBody>
        </p:sp>
      </p:grpSp>
      <p:grpSp>
        <p:nvGrpSpPr>
          <p:cNvPr id="320" name="Google Shape;320;p60"/>
          <p:cNvGrpSpPr/>
          <p:nvPr/>
        </p:nvGrpSpPr>
        <p:grpSpPr>
          <a:xfrm>
            <a:off x="627568" y="3261875"/>
            <a:ext cx="4358562" cy="1543695"/>
            <a:chOff x="8721926" y="1002231"/>
            <a:chExt cx="3396900" cy="975600"/>
          </a:xfrm>
        </p:grpSpPr>
        <p:sp>
          <p:nvSpPr>
            <p:cNvPr id="321" name="Google Shape;321;p60"/>
            <p:cNvSpPr/>
            <p:nvPr/>
          </p:nvSpPr>
          <p:spPr>
            <a:xfrm>
              <a:off x="8721926" y="1002231"/>
              <a:ext cx="3396900" cy="975600"/>
            </a:xfrm>
            <a:prstGeom prst="wedgeRectCallout">
              <a:avLst>
                <a:gd fmla="val -33425" name="adj1"/>
                <a:gd fmla="val 79699" name="adj2"/>
              </a:avLst>
            </a:prstGeom>
            <a:solidFill>
              <a:srgbClr val="5877A2"/>
            </a:solidFill>
            <a:ln>
              <a:noFill/>
            </a:ln>
            <a:effectLst>
              <a:outerShdw rotWithShape="0" algn="bl" dir="2580000" dist="171450">
                <a:srgbClr val="596BB2">
                  <a:alpha val="20784"/>
                </a:srgbClr>
              </a:outerShdw>
            </a:effectLst>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322" name="Google Shape;322;p60"/>
            <p:cNvSpPr txBox="1"/>
            <p:nvPr/>
          </p:nvSpPr>
          <p:spPr>
            <a:xfrm>
              <a:off x="8911111" y="1019053"/>
              <a:ext cx="2434800" cy="956979"/>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None/>
              </a:pPr>
              <a:r>
                <a:rPr b="0" i="0" lang="lv-LV" sz="2400" u="none" cap="none" strike="noStrike">
                  <a:solidFill>
                    <a:schemeClr val="lt1"/>
                  </a:solidFill>
                  <a:latin typeface="Calibri"/>
                  <a:ea typeface="Calibri"/>
                  <a:cs typeface="Calibri"/>
                  <a:sym typeface="Calibri"/>
                </a:rPr>
                <a:t>Όταν είσαι σωματικά επιθετικός απέναντί μου, νιώθω τρομοκρατημένος».</a:t>
              </a:r>
              <a:endParaRPr b="0" i="0" sz="2400" u="none" cap="none" strike="noStrike">
                <a:solidFill>
                  <a:schemeClr val="lt1"/>
                </a:solidFill>
                <a:latin typeface="Calibri"/>
                <a:ea typeface="Calibri"/>
                <a:cs typeface="Calibri"/>
                <a:sym typeface="Calibri"/>
              </a:endParaRPr>
            </a:p>
          </p:txBody>
        </p:sp>
      </p:grpSp>
      <p:grpSp>
        <p:nvGrpSpPr>
          <p:cNvPr id="323" name="Google Shape;323;p60"/>
          <p:cNvGrpSpPr/>
          <p:nvPr/>
        </p:nvGrpSpPr>
        <p:grpSpPr>
          <a:xfrm>
            <a:off x="8522525" y="250414"/>
            <a:ext cx="3278425" cy="1384470"/>
            <a:chOff x="8136550" y="2424875"/>
            <a:chExt cx="3278425" cy="1384470"/>
          </a:xfrm>
        </p:grpSpPr>
        <p:sp>
          <p:nvSpPr>
            <p:cNvPr id="324" name="Google Shape;324;p60"/>
            <p:cNvSpPr/>
            <p:nvPr/>
          </p:nvSpPr>
          <p:spPr>
            <a:xfrm>
              <a:off x="8136550" y="2424875"/>
              <a:ext cx="3204300" cy="1269300"/>
            </a:xfrm>
            <a:prstGeom prst="wedgeRectCallout">
              <a:avLst>
                <a:gd fmla="val -32620" name="adj1"/>
                <a:gd fmla="val 74955" name="adj2"/>
              </a:avLst>
            </a:prstGeom>
            <a:solidFill>
              <a:srgbClr val="5D7FB0"/>
            </a:solidFill>
            <a:ln>
              <a:noFill/>
            </a:ln>
            <a:effectLst>
              <a:outerShdw rotWithShape="0" algn="bl" dir="2580000" dist="171450">
                <a:srgbClr val="596BB2">
                  <a:alpha val="20784"/>
                </a:srgbClr>
              </a:outerShdw>
            </a:effectLst>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325" name="Google Shape;325;p60"/>
            <p:cNvSpPr txBox="1"/>
            <p:nvPr/>
          </p:nvSpPr>
          <p:spPr>
            <a:xfrm>
              <a:off x="8369375" y="2627513"/>
              <a:ext cx="3045600" cy="1181832"/>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None/>
              </a:pPr>
              <a:r>
                <a:rPr b="0" i="0" lang="lv-LV" sz="2400" u="none" cap="none" strike="noStrike">
                  <a:solidFill>
                    <a:schemeClr val="lt1"/>
                  </a:solidFill>
                  <a:latin typeface="Calibri"/>
                  <a:ea typeface="Calibri"/>
                  <a:cs typeface="Calibri"/>
                  <a:sym typeface="Calibri"/>
                </a:rPr>
                <a:t>Όταν χρησιμοποιείς σκληρό τόνο, νιώθω υποτιμημένος».</a:t>
              </a:r>
              <a:endParaRPr b="0" i="0" sz="2400" u="none" cap="none" strike="noStrike">
                <a:solidFill>
                  <a:schemeClr val="lt1"/>
                </a:solidFill>
                <a:latin typeface="Calibri"/>
                <a:ea typeface="Calibri"/>
                <a:cs typeface="Calibri"/>
                <a:sym typeface="Calibri"/>
              </a:endParaRPr>
            </a:p>
          </p:txBody>
        </p:sp>
      </p:grpSp>
      <p:grpSp>
        <p:nvGrpSpPr>
          <p:cNvPr id="326" name="Google Shape;326;p60"/>
          <p:cNvGrpSpPr/>
          <p:nvPr/>
        </p:nvGrpSpPr>
        <p:grpSpPr>
          <a:xfrm>
            <a:off x="3751826" y="4046440"/>
            <a:ext cx="3760681" cy="1898951"/>
            <a:chOff x="7533788" y="4065938"/>
            <a:chExt cx="3278425" cy="1665600"/>
          </a:xfrm>
        </p:grpSpPr>
        <p:sp>
          <p:nvSpPr>
            <p:cNvPr id="327" name="Google Shape;327;p60"/>
            <p:cNvSpPr/>
            <p:nvPr/>
          </p:nvSpPr>
          <p:spPr>
            <a:xfrm>
              <a:off x="7533788" y="4065938"/>
              <a:ext cx="3278400" cy="1665600"/>
            </a:xfrm>
            <a:prstGeom prst="wedgeRectCallout">
              <a:avLst>
                <a:gd fmla="val -31913" name="adj1"/>
                <a:gd fmla="val 79795" name="adj2"/>
              </a:avLst>
            </a:prstGeom>
            <a:solidFill>
              <a:srgbClr val="6789B9"/>
            </a:solidFill>
            <a:ln>
              <a:noFill/>
            </a:ln>
            <a:effectLst>
              <a:outerShdw rotWithShape="0" algn="bl" dir="2580000" dist="171450">
                <a:srgbClr val="596BB2">
                  <a:alpha val="20784"/>
                </a:srgbClr>
              </a:outerShdw>
            </a:effectLst>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328" name="Google Shape;328;p60"/>
            <p:cNvSpPr txBox="1"/>
            <p:nvPr/>
          </p:nvSpPr>
          <p:spPr>
            <a:xfrm>
              <a:off x="7835613" y="4253399"/>
              <a:ext cx="2976600" cy="1328155"/>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None/>
              </a:pPr>
              <a:r>
                <a:rPr b="0" i="0" lang="lv-LV" sz="2400" u="none" cap="none" strike="noStrike">
                  <a:solidFill>
                    <a:schemeClr val="lt1"/>
                  </a:solidFill>
                  <a:latin typeface="Calibri"/>
                  <a:ea typeface="Calibri"/>
                  <a:cs typeface="Calibri"/>
                  <a:sym typeface="Calibri"/>
                </a:rPr>
                <a:t>Όταν κάνεις μια συγκαταβατική δήλωση επειδή ζητώ βοήθεια, νιώθω υποτιμημένος».</a:t>
              </a:r>
              <a:endParaRPr b="0" i="0" sz="2400" u="none" cap="none" strike="noStrike">
                <a:solidFill>
                  <a:schemeClr val="lt1"/>
                </a:solidFill>
                <a:latin typeface="Calibri"/>
                <a:ea typeface="Calibri"/>
                <a:cs typeface="Calibri"/>
                <a:sym typeface="Calibri"/>
              </a:endParaRPr>
            </a:p>
          </p:txBody>
        </p:sp>
      </p:grpSp>
      <p:grpSp>
        <p:nvGrpSpPr>
          <p:cNvPr id="329" name="Google Shape;329;p60"/>
          <p:cNvGrpSpPr/>
          <p:nvPr/>
        </p:nvGrpSpPr>
        <p:grpSpPr>
          <a:xfrm>
            <a:off x="8420879" y="4445714"/>
            <a:ext cx="3204366" cy="1384482"/>
            <a:chOff x="8136550" y="2424875"/>
            <a:chExt cx="3102300" cy="1384482"/>
          </a:xfrm>
        </p:grpSpPr>
        <p:sp>
          <p:nvSpPr>
            <p:cNvPr id="330" name="Google Shape;330;p60"/>
            <p:cNvSpPr/>
            <p:nvPr/>
          </p:nvSpPr>
          <p:spPr>
            <a:xfrm>
              <a:off x="8136550" y="2424875"/>
              <a:ext cx="3102300" cy="1378200"/>
            </a:xfrm>
            <a:prstGeom prst="wedgeRectCallout">
              <a:avLst>
                <a:gd fmla="val -32620" name="adj1"/>
                <a:gd fmla="val 74955" name="adj2"/>
              </a:avLst>
            </a:prstGeom>
            <a:solidFill>
              <a:srgbClr val="5D7FB0"/>
            </a:solidFill>
            <a:ln>
              <a:noFill/>
            </a:ln>
            <a:effectLst>
              <a:outerShdw rotWithShape="0" algn="bl" dir="2580000" dist="171450">
                <a:srgbClr val="596BB2">
                  <a:alpha val="20784"/>
                </a:srgbClr>
              </a:outerShdw>
            </a:effectLst>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331" name="Google Shape;331;p60"/>
            <p:cNvSpPr txBox="1"/>
            <p:nvPr/>
          </p:nvSpPr>
          <p:spPr>
            <a:xfrm>
              <a:off x="8369375" y="2627525"/>
              <a:ext cx="2821800" cy="1181832"/>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None/>
              </a:pPr>
              <a:r>
                <a:rPr b="0" i="0" lang="lv-LV" sz="2400" u="none" cap="none" strike="noStrike">
                  <a:solidFill>
                    <a:schemeClr val="lt1"/>
                  </a:solidFill>
                  <a:latin typeface="Calibri"/>
                  <a:ea typeface="Calibri"/>
                  <a:cs typeface="Calibri"/>
                  <a:sym typeface="Calibri"/>
                </a:rPr>
                <a:t>Παρακαλώ κατευθύνετε τυχόν ανησυχίες σας σε...</a:t>
              </a:r>
              <a:endParaRPr b="0" i="0" sz="2400" u="none" cap="none" strike="noStrike">
                <a:solidFill>
                  <a:schemeClr val="lt1"/>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6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337" name="Google Shape;337;p6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338" name="Google Shape;338;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pic>
        <p:nvPicPr>
          <p:cNvPr id="339" name="Google Shape;339;p61"/>
          <p:cNvPicPr preferRelativeResize="0"/>
          <p:nvPr/>
        </p:nvPicPr>
        <p:blipFill rotWithShape="1">
          <a:blip r:embed="rId3">
            <a:alphaModFix/>
          </a:blip>
          <a:srcRect b="1305" l="-550" r="549" t="569"/>
          <a:stretch/>
        </p:blipFill>
        <p:spPr>
          <a:xfrm>
            <a:off x="614559" y="-1"/>
            <a:ext cx="10962881" cy="68580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pic>
        <p:nvPicPr>
          <p:cNvPr descr="An early morning coffee with bread and a newspaper on top of the table" id="344" name="Google Shape;344;p62"/>
          <p:cNvPicPr preferRelativeResize="0"/>
          <p:nvPr>
            <p:ph idx="1" type="body"/>
          </p:nvPr>
        </p:nvPicPr>
        <p:blipFill rotWithShape="1">
          <a:blip r:embed="rId3">
            <a:alphaModFix/>
          </a:blip>
          <a:srcRect b="7791" l="0" r="0" t="7791"/>
          <a:stretch/>
        </p:blipFill>
        <p:spPr>
          <a:xfrm>
            <a:off x="20" y="10"/>
            <a:ext cx="12191980" cy="6857990"/>
          </a:xfrm>
          <a:prstGeom prst="rect">
            <a:avLst/>
          </a:prstGeom>
          <a:noFill/>
          <a:ln>
            <a:noFill/>
          </a:ln>
        </p:spPr>
      </p:pic>
      <p:sp>
        <p:nvSpPr>
          <p:cNvPr id="345" name="Google Shape;345;p62"/>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41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346" name="Google Shape;346;p62"/>
          <p:cNvSpPr txBox="1"/>
          <p:nvPr>
            <p:ph type="title"/>
          </p:nvPr>
        </p:nvSpPr>
        <p:spPr>
          <a:xfrm>
            <a:off x="8022021" y="3231931"/>
            <a:ext cx="3852041" cy="183405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3200"/>
              <a:buNone/>
            </a:pPr>
            <a:r>
              <a:rPr lang="lv-LV"/>
              <a:t>Κλείσιμο της επαφής</a:t>
            </a:r>
            <a:endParaRPr/>
          </a:p>
        </p:txBody>
      </p:sp>
      <p:sp>
        <p:nvSpPr>
          <p:cNvPr id="347" name="Google Shape;347;p62"/>
          <p:cNvSpPr txBox="1"/>
          <p:nvPr>
            <p:ph idx="2" type="body"/>
          </p:nvPr>
        </p:nvSpPr>
        <p:spPr>
          <a:xfrm>
            <a:off x="7782910" y="5242675"/>
            <a:ext cx="4330262" cy="68328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None/>
            </a:pPr>
            <a:r>
              <a:rPr lang="lv-LV" sz="2000"/>
              <a:t>XXX</a:t>
            </a:r>
            <a:endParaRPr/>
          </a:p>
        </p:txBody>
      </p:sp>
      <p:cxnSp>
        <p:nvCxnSpPr>
          <p:cNvPr id="348" name="Google Shape;348;p62"/>
          <p:cNvCxnSpPr/>
          <p:nvPr/>
        </p:nvCxnSpPr>
        <p:spPr>
          <a:xfrm>
            <a:off x="9480331" y="5123793"/>
            <a:ext cx="93542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346"/>
                                        </p:tgtEl>
                                        <p:attrNameLst>
                                          <p:attrName>style.visibility</p:attrName>
                                        </p:attrNameLst>
                                      </p:cBhvr>
                                      <p:to>
                                        <p:strVal val="visible"/>
                                      </p:to>
                                    </p:set>
                                    <p:animEffect filter="fade" transition="in">
                                      <p:cBhvr>
                                        <p:cTn dur="700"/>
                                        <p:tgtEl>
                                          <p:spTgt spid="3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pic>
        <p:nvPicPr>
          <p:cNvPr id="353" name="Google Shape;353;p63"/>
          <p:cNvPicPr preferRelativeResize="0"/>
          <p:nvPr/>
        </p:nvPicPr>
        <p:blipFill rotWithShape="1">
          <a:blip r:embed="rId3">
            <a:alphaModFix/>
          </a:blip>
          <a:srcRect b="0" l="0" r="0" t="0"/>
          <a:stretch/>
        </p:blipFill>
        <p:spPr>
          <a:xfrm>
            <a:off x="0" y="0"/>
            <a:ext cx="12191999" cy="6858000"/>
          </a:xfrm>
          <a:prstGeom prst="rect">
            <a:avLst/>
          </a:prstGeom>
          <a:noFill/>
          <a:ln>
            <a:noFill/>
          </a:ln>
        </p:spPr>
      </p:pic>
      <p:sp>
        <p:nvSpPr>
          <p:cNvPr id="354" name="Google Shape;354;p63"/>
          <p:cNvSpPr txBox="1"/>
          <p:nvPr>
            <p:ph type="title"/>
          </p:nvPr>
        </p:nvSpPr>
        <p:spPr>
          <a:xfrm>
            <a:off x="2008425" y="740225"/>
            <a:ext cx="10183500" cy="735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b="1" lang="lv-LV">
                <a:solidFill>
                  <a:schemeClr val="lt1"/>
                </a:solidFill>
              </a:rPr>
              <a:t>Ομαδική εργασία</a:t>
            </a:r>
            <a:endParaRPr b="1">
              <a:solidFill>
                <a:schemeClr val="lt1"/>
              </a:solidFill>
            </a:endParaRPr>
          </a:p>
        </p:txBody>
      </p:sp>
      <p:sp>
        <p:nvSpPr>
          <p:cNvPr id="355" name="Google Shape;355;p63"/>
          <p:cNvSpPr txBox="1"/>
          <p:nvPr>
            <p:ph idx="1" type="body"/>
          </p:nvPr>
        </p:nvSpPr>
        <p:spPr>
          <a:xfrm>
            <a:off x="1768925" y="1825625"/>
            <a:ext cx="92745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r>
              <a:rPr lang="lv-LV">
                <a:solidFill>
                  <a:schemeClr val="lt1"/>
                </a:solidFill>
              </a:rPr>
              <a:t>Δημιουργήστε ένα μήνυμα σχετικά με την προκλητική κατάσταση χρησιμοποιώντας όλα τα στοιχεία:</a:t>
            </a:r>
            <a:endParaRPr>
              <a:solidFill>
                <a:schemeClr val="lt1"/>
              </a:solidFill>
            </a:endParaRPr>
          </a:p>
          <a:p>
            <a:pPr indent="-228600" lvl="0" marL="228600" rtl="0" algn="l">
              <a:lnSpc>
                <a:spcPct val="90000"/>
              </a:lnSpc>
              <a:spcBef>
                <a:spcPts val="1600"/>
              </a:spcBef>
              <a:spcAft>
                <a:spcPts val="0"/>
              </a:spcAft>
              <a:buClr>
                <a:srgbClr val="31538F"/>
              </a:buClr>
              <a:buSzPts val="2800"/>
              <a:buChar char="❏"/>
            </a:pPr>
            <a:r>
              <a:rPr lang="lv-LV">
                <a:solidFill>
                  <a:schemeClr val="lt1"/>
                </a:solidFill>
              </a:rPr>
              <a:t> Οι παρατηρήσεις σας</a:t>
            </a:r>
            <a:endParaRPr/>
          </a:p>
          <a:p>
            <a:pPr indent="-228600" lvl="0" marL="228600" rtl="0" algn="l">
              <a:lnSpc>
                <a:spcPct val="90000"/>
              </a:lnSpc>
              <a:spcBef>
                <a:spcPts val="1600"/>
              </a:spcBef>
              <a:spcAft>
                <a:spcPts val="0"/>
              </a:spcAft>
              <a:buClr>
                <a:srgbClr val="31538F"/>
              </a:buClr>
              <a:buSzPts val="2800"/>
              <a:buChar char="❏"/>
            </a:pPr>
            <a:r>
              <a:rPr lang="lv-LV">
                <a:solidFill>
                  <a:schemeClr val="lt1"/>
                </a:solidFill>
              </a:rPr>
              <a:t>  Οι σκέψεις σας</a:t>
            </a:r>
            <a:endParaRPr>
              <a:solidFill>
                <a:schemeClr val="lt1"/>
              </a:solidFill>
            </a:endParaRPr>
          </a:p>
          <a:p>
            <a:pPr indent="-228600" lvl="0" marL="228600" rtl="0" algn="l">
              <a:lnSpc>
                <a:spcPct val="90000"/>
              </a:lnSpc>
              <a:spcBef>
                <a:spcPts val="1600"/>
              </a:spcBef>
              <a:spcAft>
                <a:spcPts val="0"/>
              </a:spcAft>
              <a:buClr>
                <a:srgbClr val="31538F"/>
              </a:buClr>
              <a:buSzPts val="2800"/>
              <a:buChar char="❏"/>
            </a:pPr>
            <a:r>
              <a:rPr lang="lv-LV">
                <a:solidFill>
                  <a:schemeClr val="lt1"/>
                </a:solidFill>
              </a:rPr>
              <a:t>  Τα αισθήματά σας</a:t>
            </a:r>
            <a:endParaRPr>
              <a:solidFill>
                <a:schemeClr val="lt1"/>
              </a:solidFill>
            </a:endParaRPr>
          </a:p>
          <a:p>
            <a:pPr indent="-228600" lvl="0" marL="228600" rtl="0" algn="l">
              <a:lnSpc>
                <a:spcPct val="90000"/>
              </a:lnSpc>
              <a:spcBef>
                <a:spcPts val="1600"/>
              </a:spcBef>
              <a:spcAft>
                <a:spcPts val="0"/>
              </a:spcAft>
              <a:buClr>
                <a:srgbClr val="31538F"/>
              </a:buClr>
              <a:buSzPts val="2800"/>
              <a:buChar char="❏"/>
            </a:pPr>
            <a:r>
              <a:rPr lang="lv-LV">
                <a:solidFill>
                  <a:schemeClr val="lt1"/>
                </a:solidFill>
              </a:rPr>
              <a:t>  Οι ανάγκες σας</a:t>
            </a:r>
            <a:endParaRPr>
              <a:solidFill>
                <a:schemeClr val="lt1"/>
              </a:solidFill>
            </a:endParaRPr>
          </a:p>
          <a:p>
            <a:pPr indent="0" lvl="0" marL="228600" rtl="0" algn="l">
              <a:lnSpc>
                <a:spcPct val="90000"/>
              </a:lnSpc>
              <a:spcBef>
                <a:spcPts val="1000"/>
              </a:spcBef>
              <a:spcAft>
                <a:spcPts val="0"/>
              </a:spcAft>
              <a:buSzPts val="1800"/>
              <a:buNone/>
            </a:pPr>
            <a:r>
              <a:t/>
            </a:r>
            <a:endParaRPr>
              <a:solidFill>
                <a:schemeClr val="lt1"/>
              </a:solidFill>
            </a:endParaRPr>
          </a:p>
        </p:txBody>
      </p:sp>
      <p:sp>
        <p:nvSpPr>
          <p:cNvPr id="356" name="Google Shape;356;p6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cxnSp>
        <p:nvCxnSpPr>
          <p:cNvPr id="357" name="Google Shape;357;p63"/>
          <p:cNvCxnSpPr/>
          <p:nvPr/>
        </p:nvCxnSpPr>
        <p:spPr>
          <a:xfrm>
            <a:off x="2090050" y="1453250"/>
            <a:ext cx="6651300" cy="2190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pic>
        <p:nvPicPr>
          <p:cNvPr id="362" name="Google Shape;362;p64"/>
          <p:cNvPicPr preferRelativeResize="0"/>
          <p:nvPr/>
        </p:nvPicPr>
        <p:blipFill rotWithShape="1">
          <a:blip r:embed="rId3">
            <a:alphaModFix/>
          </a:blip>
          <a:srcRect b="0" l="0" r="0" t="0"/>
          <a:stretch/>
        </p:blipFill>
        <p:spPr>
          <a:xfrm>
            <a:off x="0" y="-346668"/>
            <a:ext cx="12191999" cy="5878275"/>
          </a:xfrm>
          <a:prstGeom prst="rect">
            <a:avLst/>
          </a:prstGeom>
          <a:noFill/>
          <a:ln>
            <a:noFill/>
          </a:ln>
        </p:spPr>
      </p:pic>
      <p:grpSp>
        <p:nvGrpSpPr>
          <p:cNvPr id="363" name="Google Shape;363;p64"/>
          <p:cNvGrpSpPr/>
          <p:nvPr/>
        </p:nvGrpSpPr>
        <p:grpSpPr>
          <a:xfrm>
            <a:off x="1236" y="4762829"/>
            <a:ext cx="12189238" cy="1828789"/>
            <a:chOff x="-305" y="3144820"/>
            <a:chExt cx="9182100" cy="1551136"/>
          </a:xfrm>
        </p:grpSpPr>
        <p:sp>
          <p:nvSpPr>
            <p:cNvPr id="364" name="Google Shape;364;p64"/>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5" name="Google Shape;365;p64"/>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6" name="Google Shape;366;p64"/>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7" name="Google Shape;367;p64"/>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68" name="Google Shape;368;p64"/>
          <p:cNvSpPr txBox="1"/>
          <p:nvPr>
            <p:ph type="ctrTitle"/>
          </p:nvPr>
        </p:nvSpPr>
        <p:spPr>
          <a:xfrm>
            <a:off x="1937657" y="744388"/>
            <a:ext cx="7767198" cy="21273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6000"/>
              <a:buNone/>
            </a:pPr>
            <a:r>
              <a:rPr b="1" lang="lv-LV" sz="6600">
                <a:solidFill>
                  <a:schemeClr val="lt1"/>
                </a:solidFill>
              </a:rPr>
              <a:t>Σεβαστείτε τον συνομιλητή σας</a:t>
            </a:r>
            <a:endParaRPr b="1" sz="6600">
              <a:solidFill>
                <a:schemeClr val="lt1"/>
              </a:solidFill>
            </a:endParaRPr>
          </a:p>
        </p:txBody>
      </p:sp>
      <p:sp>
        <p:nvSpPr>
          <p:cNvPr id="369" name="Google Shape;369;p6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sp>
        <p:nvSpPr>
          <p:cNvPr id="370" name="Google Shape;370;p64"/>
          <p:cNvSpPr txBox="1"/>
          <p:nvPr>
            <p:ph idx="1" type="subTitle"/>
          </p:nvPr>
        </p:nvSpPr>
        <p:spPr>
          <a:xfrm>
            <a:off x="1523855" y="2984949"/>
            <a:ext cx="9144000" cy="1394100"/>
          </a:xfrm>
          <a:prstGeom prst="rect">
            <a:avLst/>
          </a:prstGeom>
          <a:noFill/>
          <a:ln>
            <a:noFill/>
          </a:ln>
        </p:spPr>
        <p:txBody>
          <a:bodyPr anchorCtr="0" anchor="t" bIns="45700" lIns="91425" spcFirstLastPara="1" rIns="91425" wrap="square" tIns="45700">
            <a:noAutofit/>
          </a:bodyPr>
          <a:lstStyle/>
          <a:p>
            <a:pPr indent="0" lvl="0" marL="0" rtl="0" algn="ctr">
              <a:lnSpc>
                <a:spcPct val="107000"/>
              </a:lnSpc>
              <a:spcBef>
                <a:spcPts val="0"/>
              </a:spcBef>
              <a:spcAft>
                <a:spcPts val="800"/>
              </a:spcAft>
              <a:buSzPts val="2400"/>
              <a:buNone/>
            </a:pPr>
            <a:r>
              <a:rPr lang="lv-LV">
                <a:solidFill>
                  <a:schemeClr val="lt1"/>
                </a:solidFill>
              </a:rPr>
              <a:t>Σεβαστείτε τον χρόνο του άλλου και κλείστε έγκαιρα τη συζήτηση. Βγάλτε συμπεράσματα και μην αφήσετε τη συζήτηση να αρχίσει να κάνει κύκλους. Ακόμα κι αν το αποτέλεσμα της συζήτησης δεν είναι τόσο καλό όσο περιμένατε, ευχαριστήστε όλους για τον χρόνο και την προσοχή τους.</a:t>
            </a:r>
            <a:endParaRPr>
              <a:solidFill>
                <a:schemeClr val="l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65"/>
          <p:cNvSpPr txBox="1"/>
          <p:nvPr>
            <p:ph idx="1" type="body"/>
          </p:nvPr>
        </p:nvSpPr>
        <p:spPr>
          <a:xfrm>
            <a:off x="1026175" y="1585475"/>
            <a:ext cx="10055482" cy="4770900"/>
          </a:xfrm>
          <a:prstGeom prst="rect">
            <a:avLst/>
          </a:prstGeom>
          <a:noFill/>
          <a:ln>
            <a:noFill/>
          </a:ln>
        </p:spPr>
        <p:txBody>
          <a:bodyPr anchorCtr="0" anchor="t" bIns="45700" lIns="91425" spcFirstLastPara="1" rIns="91425" wrap="square" tIns="45700">
            <a:normAutofit lnSpcReduction="10000"/>
          </a:bodyPr>
          <a:lstStyle/>
          <a:p>
            <a:pPr indent="-381317" lvl="2" marL="1371600" rtl="0" algn="l">
              <a:lnSpc>
                <a:spcPct val="115000"/>
              </a:lnSpc>
              <a:spcBef>
                <a:spcPts val="0"/>
              </a:spcBef>
              <a:spcAft>
                <a:spcPts val="0"/>
              </a:spcAft>
              <a:buClr>
                <a:srgbClr val="6588BA"/>
              </a:buClr>
              <a:buSzPts val="2800"/>
              <a:buChar char="•"/>
            </a:pPr>
            <a:r>
              <a:rPr i="1" lang="lv-LV" sz="2800"/>
              <a:t>Σας ευχαριστώ που αναφέρατε τις ανησυχίες σας</a:t>
            </a:r>
            <a:endParaRPr/>
          </a:p>
          <a:p>
            <a:pPr indent="-381317" lvl="2" marL="1371600" rtl="0" algn="l">
              <a:lnSpc>
                <a:spcPct val="115000"/>
              </a:lnSpc>
              <a:spcBef>
                <a:spcPts val="0"/>
              </a:spcBef>
              <a:spcAft>
                <a:spcPts val="0"/>
              </a:spcAft>
              <a:buClr>
                <a:srgbClr val="6588BA"/>
              </a:buClr>
              <a:buSzPts val="2800"/>
              <a:buChar char="•"/>
            </a:pPr>
            <a:r>
              <a:rPr i="1" lang="lv-LV" sz="2800"/>
              <a:t>Ευχαριστώ που με ενημερώσατε ότι αυτό ήταν ανησυχητικό</a:t>
            </a:r>
            <a:endParaRPr/>
          </a:p>
          <a:p>
            <a:pPr indent="-381317" lvl="2" marL="1371600" rtl="0" algn="l">
              <a:lnSpc>
                <a:spcPct val="115000"/>
              </a:lnSpc>
              <a:spcBef>
                <a:spcPts val="0"/>
              </a:spcBef>
              <a:spcAft>
                <a:spcPts val="0"/>
              </a:spcAft>
              <a:buClr>
                <a:srgbClr val="6588BA"/>
              </a:buClr>
              <a:buSzPts val="2800"/>
              <a:buChar char="•"/>
            </a:pPr>
            <a:r>
              <a:rPr i="1" lang="lv-LV" sz="2800"/>
              <a:t>Εκτιμώ την προθυμία σας να μιλήσετε για αυτό το θέμα</a:t>
            </a:r>
            <a:endParaRPr/>
          </a:p>
          <a:p>
            <a:pPr indent="-381317" lvl="2" marL="1371600" rtl="0" algn="l">
              <a:lnSpc>
                <a:spcPct val="115000"/>
              </a:lnSpc>
              <a:spcBef>
                <a:spcPts val="0"/>
              </a:spcBef>
              <a:spcAft>
                <a:spcPts val="0"/>
              </a:spcAft>
              <a:buClr>
                <a:srgbClr val="6588BA"/>
              </a:buClr>
              <a:buSzPts val="2800"/>
              <a:buChar char="•"/>
            </a:pPr>
            <a:r>
              <a:rPr i="1" lang="lv-LV" sz="2800"/>
              <a:t>Ακόμα δεν συμφωνούμε, αλλά σε καταλαβαίνω καλύτερα</a:t>
            </a:r>
            <a:endParaRPr/>
          </a:p>
          <a:p>
            <a:pPr indent="-381317" lvl="2" marL="1371600" rtl="0" algn="l">
              <a:lnSpc>
                <a:spcPct val="115000"/>
              </a:lnSpc>
              <a:spcBef>
                <a:spcPts val="0"/>
              </a:spcBef>
              <a:spcAft>
                <a:spcPts val="0"/>
              </a:spcAft>
              <a:buClr>
                <a:srgbClr val="6588BA"/>
              </a:buClr>
              <a:buSzPts val="2800"/>
              <a:buChar char="•"/>
            </a:pPr>
            <a:r>
              <a:rPr i="1" lang="lv-LV" sz="2800"/>
              <a:t>Καταλαβαίνω καλύτερα τις αμφιβολίες σου</a:t>
            </a:r>
            <a:endParaRPr/>
          </a:p>
          <a:p>
            <a:pPr indent="-381317" lvl="2" marL="1371600" rtl="0" algn="l">
              <a:lnSpc>
                <a:spcPct val="115000"/>
              </a:lnSpc>
              <a:spcBef>
                <a:spcPts val="0"/>
              </a:spcBef>
              <a:spcAft>
                <a:spcPts val="0"/>
              </a:spcAft>
              <a:buClr>
                <a:srgbClr val="6588BA"/>
              </a:buClr>
              <a:buSzPts val="2800"/>
              <a:buChar char="•"/>
            </a:pPr>
            <a:r>
              <a:rPr i="1" lang="lv-LV" sz="2800"/>
              <a:t>Ξέρω ότι δεν ήσασταν πολύ ενθουσιώδεις με αυτή τη συζήτηση και εκτιμώ ότι βρήκατε το χρόνο για αυτήν</a:t>
            </a:r>
            <a:endParaRPr/>
          </a:p>
          <a:p>
            <a:pPr indent="-381317" lvl="2" marL="1371600" rtl="0" algn="l">
              <a:lnSpc>
                <a:spcPct val="115000"/>
              </a:lnSpc>
              <a:spcBef>
                <a:spcPts val="0"/>
              </a:spcBef>
              <a:spcAft>
                <a:spcPts val="0"/>
              </a:spcAft>
              <a:buClr>
                <a:srgbClr val="6588BA"/>
              </a:buClr>
              <a:buSzPts val="2800"/>
              <a:buChar char="•"/>
            </a:pPr>
            <a:r>
              <a:rPr i="1" lang="lv-LV" sz="2800"/>
              <a:t>Διατηρήστε μια θετική μελλοντική άποψη και εκφράστε την ελπίδα σας για γρήγορη επίλυση</a:t>
            </a:r>
            <a:endParaRPr/>
          </a:p>
        </p:txBody>
      </p:sp>
      <p:sp>
        <p:nvSpPr>
          <p:cNvPr id="376" name="Google Shape;376;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pic>
        <p:nvPicPr>
          <p:cNvPr id="377" name="Google Shape;377;p65"/>
          <p:cNvPicPr preferRelativeResize="0"/>
          <p:nvPr/>
        </p:nvPicPr>
        <p:blipFill rotWithShape="1">
          <a:blip r:embed="rId3">
            <a:alphaModFix/>
          </a:blip>
          <a:srcRect b="0" l="0" r="0" t="0"/>
          <a:stretch/>
        </p:blipFill>
        <p:spPr>
          <a:xfrm>
            <a:off x="0" y="0"/>
            <a:ext cx="12191999" cy="1248874"/>
          </a:xfrm>
          <a:prstGeom prst="rect">
            <a:avLst/>
          </a:prstGeom>
          <a:noFill/>
          <a:ln>
            <a:noFill/>
          </a:ln>
        </p:spPr>
      </p:pic>
      <p:sp>
        <p:nvSpPr>
          <p:cNvPr id="378" name="Google Shape;378;p65"/>
          <p:cNvSpPr txBox="1"/>
          <p:nvPr>
            <p:ph type="title"/>
          </p:nvPr>
        </p:nvSpPr>
        <p:spPr>
          <a:xfrm>
            <a:off x="1208325" y="122700"/>
            <a:ext cx="9957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b="1" lang="lv-LV">
                <a:solidFill>
                  <a:schemeClr val="lt1"/>
                </a:solidFill>
              </a:rPr>
              <a:t>Κλείσιμο της επαφής</a:t>
            </a:r>
            <a:endParaRPr b="1">
              <a:solidFill>
                <a:schemeClr val="l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pic>
        <p:nvPicPr>
          <p:cNvPr descr="Afternoon in an empty cafe" id="383" name="Google Shape;383;p66"/>
          <p:cNvPicPr preferRelativeResize="0"/>
          <p:nvPr>
            <p:ph idx="1" type="body"/>
          </p:nvPr>
        </p:nvPicPr>
        <p:blipFill rotWithShape="1">
          <a:blip r:embed="rId3">
            <a:alphaModFix/>
          </a:blip>
          <a:srcRect b="6560" l="0" r="0" t="6561"/>
          <a:stretch/>
        </p:blipFill>
        <p:spPr>
          <a:xfrm>
            <a:off x="20" y="10"/>
            <a:ext cx="12191980" cy="6857990"/>
          </a:xfrm>
          <a:prstGeom prst="rect">
            <a:avLst/>
          </a:prstGeom>
          <a:noFill/>
          <a:ln>
            <a:noFill/>
          </a:ln>
        </p:spPr>
      </p:pic>
      <p:sp>
        <p:nvSpPr>
          <p:cNvPr id="384" name="Google Shape;384;p66"/>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41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385" name="Google Shape;385;p66"/>
          <p:cNvSpPr txBox="1"/>
          <p:nvPr>
            <p:ph type="title"/>
          </p:nvPr>
        </p:nvSpPr>
        <p:spPr>
          <a:xfrm>
            <a:off x="8022021" y="3231931"/>
            <a:ext cx="3852041" cy="183405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3200"/>
              <a:buNone/>
            </a:pPr>
            <a:r>
              <a:rPr lang="lv-LV"/>
              <a:t>Μετά την επαφή – Στιγμές μάθησης και πρόληψη</a:t>
            </a:r>
            <a:endParaRPr/>
          </a:p>
        </p:txBody>
      </p:sp>
      <p:sp>
        <p:nvSpPr>
          <p:cNvPr id="386" name="Google Shape;386;p66"/>
          <p:cNvSpPr txBox="1"/>
          <p:nvPr>
            <p:ph idx="2" type="body"/>
          </p:nvPr>
        </p:nvSpPr>
        <p:spPr>
          <a:xfrm>
            <a:off x="7782910" y="5242675"/>
            <a:ext cx="4330262" cy="68328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None/>
            </a:pPr>
            <a:r>
              <a:rPr lang="lv-LV" sz="2000"/>
              <a:t>XXX</a:t>
            </a:r>
            <a:endParaRPr/>
          </a:p>
        </p:txBody>
      </p:sp>
      <p:cxnSp>
        <p:nvCxnSpPr>
          <p:cNvPr id="387" name="Google Shape;387;p66"/>
          <p:cNvCxnSpPr/>
          <p:nvPr/>
        </p:nvCxnSpPr>
        <p:spPr>
          <a:xfrm>
            <a:off x="9480331" y="5123793"/>
            <a:ext cx="93542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385"/>
                                        </p:tgtEl>
                                        <p:attrNameLst>
                                          <p:attrName>style.visibility</p:attrName>
                                        </p:attrNameLst>
                                      </p:cBhvr>
                                      <p:to>
                                        <p:strVal val="visible"/>
                                      </p:to>
                                    </p:set>
                                    <p:animEffect filter="fade" transition="in">
                                      <p:cBhvr>
                                        <p:cTn dur="700"/>
                                        <p:tgtEl>
                                          <p:spTgt spid="3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pic>
        <p:nvPicPr>
          <p:cNvPr id="393" name="Google Shape;393;p67"/>
          <p:cNvPicPr preferRelativeResize="0"/>
          <p:nvPr/>
        </p:nvPicPr>
        <p:blipFill rotWithShape="1">
          <a:blip r:embed="rId3">
            <a:alphaModFix/>
          </a:blip>
          <a:srcRect b="0" l="0" r="0" t="0"/>
          <a:stretch/>
        </p:blipFill>
        <p:spPr>
          <a:xfrm>
            <a:off x="0" y="0"/>
            <a:ext cx="12191999" cy="6858000"/>
          </a:xfrm>
          <a:prstGeom prst="rect">
            <a:avLst/>
          </a:prstGeom>
          <a:noFill/>
          <a:ln>
            <a:noFill/>
          </a:ln>
        </p:spPr>
      </p:pic>
      <p:cxnSp>
        <p:nvCxnSpPr>
          <p:cNvPr id="394" name="Google Shape;394;p67"/>
          <p:cNvCxnSpPr/>
          <p:nvPr/>
        </p:nvCxnSpPr>
        <p:spPr>
          <a:xfrm>
            <a:off x="2300300" y="1763500"/>
            <a:ext cx="7295700" cy="0"/>
          </a:xfrm>
          <a:prstGeom prst="straightConnector1">
            <a:avLst/>
          </a:prstGeom>
          <a:noFill/>
          <a:ln cap="flat" cmpd="sng" w="9525">
            <a:solidFill>
              <a:schemeClr val="lt1"/>
            </a:solidFill>
            <a:prstDash val="solid"/>
            <a:round/>
            <a:headEnd len="sm" w="sm" type="none"/>
            <a:tailEnd len="sm" w="sm" type="none"/>
          </a:ln>
        </p:spPr>
      </p:cxnSp>
      <p:sp>
        <p:nvSpPr>
          <p:cNvPr id="395" name="Google Shape;395;p67"/>
          <p:cNvSpPr txBox="1"/>
          <p:nvPr>
            <p:ph type="title"/>
          </p:nvPr>
        </p:nvSpPr>
        <p:spPr>
          <a:xfrm>
            <a:off x="2149350" y="1028725"/>
            <a:ext cx="5755800" cy="734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b="1" lang="lv-LV">
                <a:solidFill>
                  <a:schemeClr val="lt1"/>
                </a:solidFill>
              </a:rPr>
              <a:t>Ατομική εργασία</a:t>
            </a:r>
            <a:endParaRPr b="1">
              <a:solidFill>
                <a:schemeClr val="lt1"/>
              </a:solidFill>
            </a:endParaRPr>
          </a:p>
        </p:txBody>
      </p:sp>
      <p:sp>
        <p:nvSpPr>
          <p:cNvPr id="396" name="Google Shape;396;p67"/>
          <p:cNvSpPr txBox="1"/>
          <p:nvPr>
            <p:ph idx="1" type="body"/>
          </p:nvPr>
        </p:nvSpPr>
        <p:spPr>
          <a:xfrm>
            <a:off x="2260925" y="2174375"/>
            <a:ext cx="8802900" cy="3558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500"/>
              </a:spcBef>
              <a:spcAft>
                <a:spcPts val="0"/>
              </a:spcAft>
              <a:buSzPts val="1800"/>
              <a:buNone/>
            </a:pPr>
            <a:r>
              <a:rPr lang="lv-LV">
                <a:solidFill>
                  <a:schemeClr val="lt1"/>
                </a:solidFill>
              </a:rPr>
              <a:t>Πείτε ή γράψτε τι είδους σχόλια σας βοήθησαν ή σας βοηθούν να βελτιώσετε την επικοινωνία σας;</a:t>
            </a:r>
            <a:endParaRPr>
              <a:solidFill>
                <a:schemeClr val="l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68"/>
          <p:cNvSpPr txBox="1"/>
          <p:nvPr>
            <p:ph idx="1" type="body"/>
          </p:nvPr>
        </p:nvSpPr>
        <p:spPr>
          <a:xfrm>
            <a:off x="914400" y="2318650"/>
            <a:ext cx="9666600" cy="3858300"/>
          </a:xfrm>
          <a:prstGeom prst="rect">
            <a:avLst/>
          </a:prstGeom>
          <a:noFill/>
          <a:ln>
            <a:noFill/>
          </a:ln>
        </p:spPr>
        <p:txBody>
          <a:bodyPr anchorCtr="0" anchor="t" bIns="45700" lIns="91425" spcFirstLastPara="1" rIns="91425" wrap="square" tIns="45700">
            <a:normAutofit/>
          </a:bodyPr>
          <a:lstStyle/>
          <a:p>
            <a:pPr indent="-209550" lvl="0" marL="228600" rtl="0" algn="l">
              <a:lnSpc>
                <a:spcPct val="115000"/>
              </a:lnSpc>
              <a:spcBef>
                <a:spcPts val="0"/>
              </a:spcBef>
              <a:spcAft>
                <a:spcPts val="0"/>
              </a:spcAft>
              <a:buClr>
                <a:srgbClr val="6588BA"/>
              </a:buClr>
              <a:buSzPts val="2500"/>
              <a:buChar char="➔"/>
            </a:pPr>
            <a:r>
              <a:rPr lang="lv-LV"/>
              <a:t>Οι ταλαντούχοι επικοινωνιολόγοι παρακολουθούν στενά την ασφάλεια. Όταν φοβάστε ότι μπορεί να πληγωθείτε με κάποιο τρόπο, αρχίζετε να αποσύρεστε και να κρύβεστε.</a:t>
            </a:r>
            <a:endParaRPr/>
          </a:p>
          <a:p>
            <a:pPr indent="-209550" lvl="0" marL="228600" rtl="0" algn="l">
              <a:lnSpc>
                <a:spcPct val="115000"/>
              </a:lnSpc>
              <a:spcBef>
                <a:spcPts val="0"/>
              </a:spcBef>
              <a:spcAft>
                <a:spcPts val="0"/>
              </a:spcAft>
              <a:buClr>
                <a:srgbClr val="6588BA"/>
              </a:buClr>
              <a:buSzPts val="2500"/>
              <a:buChar char="➔"/>
            </a:pPr>
            <a:r>
              <a:rPr lang="lv-LV"/>
              <a:t>Όταν δεν αισθάνεστε ασφαλής, ακόμη και τα καλά σκόπιμα σχόλια είναι ύποπτα.</a:t>
            </a:r>
            <a:endParaRPr/>
          </a:p>
          <a:p>
            <a:pPr indent="-209550" lvl="0" marL="228600" rtl="0" algn="l">
              <a:lnSpc>
                <a:spcPct val="115000"/>
              </a:lnSpc>
              <a:spcBef>
                <a:spcPts val="0"/>
              </a:spcBef>
              <a:spcAft>
                <a:spcPts val="0"/>
              </a:spcAft>
              <a:buClr>
                <a:srgbClr val="6588BA"/>
              </a:buClr>
              <a:buSzPts val="2500"/>
              <a:buChar char="➔"/>
            </a:pPr>
            <a:r>
              <a:rPr lang="lv-LV"/>
              <a:t>Κρατήστε τις υποσχέσεις σας!</a:t>
            </a:r>
            <a:endParaRPr/>
          </a:p>
        </p:txBody>
      </p:sp>
      <p:sp>
        <p:nvSpPr>
          <p:cNvPr id="402" name="Google Shape;402;p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sp>
        <p:nvSpPr>
          <p:cNvPr id="403" name="Google Shape;403;p68"/>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lv-LV"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id="404" name="Google Shape;404;p68"/>
          <p:cNvPicPr preferRelativeResize="0"/>
          <p:nvPr/>
        </p:nvPicPr>
        <p:blipFill rotWithShape="1">
          <a:blip r:embed="rId3">
            <a:alphaModFix/>
          </a:blip>
          <a:srcRect b="0" l="0" r="0" t="0"/>
          <a:stretch/>
        </p:blipFill>
        <p:spPr>
          <a:xfrm>
            <a:off x="0" y="0"/>
            <a:ext cx="12191999" cy="1747150"/>
          </a:xfrm>
          <a:prstGeom prst="rect">
            <a:avLst/>
          </a:prstGeom>
          <a:noFill/>
          <a:ln>
            <a:noFill/>
          </a:ln>
        </p:spPr>
      </p:pic>
      <p:sp>
        <p:nvSpPr>
          <p:cNvPr id="405" name="Google Shape;405;p68"/>
          <p:cNvSpPr txBox="1"/>
          <p:nvPr>
            <p:ph type="title"/>
          </p:nvPr>
        </p:nvSpPr>
        <p:spPr>
          <a:xfrm>
            <a:off x="838199" y="457200"/>
            <a:ext cx="11170921" cy="128994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789B9"/>
              </a:buClr>
              <a:buSzPts val="4000"/>
              <a:buNone/>
            </a:pPr>
            <a:r>
              <a:rPr b="1" lang="lv-LV">
                <a:solidFill>
                  <a:schemeClr val="lt1"/>
                </a:solidFill>
              </a:rPr>
              <a:t>Φροντίστε να διατηρείτε το περιβάλλον ασφαλές!</a:t>
            </a:r>
            <a:endParaRPr b="1">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4" name="Shape 134"/>
        <p:cNvGrpSpPr/>
        <p:nvPr/>
      </p:nvGrpSpPr>
      <p:grpSpPr>
        <a:xfrm>
          <a:off x="0" y="0"/>
          <a:ext cx="0" cy="0"/>
          <a:chOff x="0" y="0"/>
          <a:chExt cx="0" cy="0"/>
        </a:xfrm>
      </p:grpSpPr>
      <p:sp>
        <p:nvSpPr>
          <p:cNvPr id="135" name="Google Shape;135;p4"/>
          <p:cNvSpPr txBox="1"/>
          <p:nvPr>
            <p:ph idx="1" type="body"/>
          </p:nvPr>
        </p:nvSpPr>
        <p:spPr>
          <a:xfrm>
            <a:off x="921225" y="1862023"/>
            <a:ext cx="10020000" cy="3759900"/>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115000"/>
              </a:lnSpc>
              <a:spcBef>
                <a:spcPts val="0"/>
              </a:spcBef>
              <a:spcAft>
                <a:spcPts val="0"/>
              </a:spcAft>
              <a:buClr>
                <a:srgbClr val="6789B9"/>
              </a:buClr>
              <a:buSzPct val="108108"/>
              <a:buFont typeface="Noto Sans Symbols"/>
              <a:buChar char="✔"/>
            </a:pPr>
            <a:r>
              <a:rPr b="0" i="0" lang="lv-LV" u="none"/>
              <a:t>Να είσ</a:t>
            </a:r>
            <a:r>
              <a:rPr lang="lv-LV"/>
              <a:t>τε</a:t>
            </a:r>
            <a:r>
              <a:rPr b="0" i="0" lang="lv-LV" u="none"/>
              <a:t> σε θέση να εξηγήσετε τα βασικά της μη βίαιης επικοινωνίας .</a:t>
            </a:r>
            <a:br>
              <a:rPr lang="lv-LV"/>
            </a:br>
            <a:endParaRPr/>
          </a:p>
          <a:p>
            <a:pPr indent="-228600" lvl="0" marL="228600" rtl="0" algn="l">
              <a:lnSpc>
                <a:spcPct val="115000"/>
              </a:lnSpc>
              <a:spcBef>
                <a:spcPts val="1000"/>
              </a:spcBef>
              <a:spcAft>
                <a:spcPts val="0"/>
              </a:spcAft>
              <a:buClr>
                <a:srgbClr val="6789B9"/>
              </a:buClr>
              <a:buSzPct val="108108"/>
              <a:buFont typeface="Noto Sans Symbols"/>
              <a:buChar char="✔"/>
            </a:pPr>
            <a:r>
              <a:rPr lang="lv-LV"/>
              <a:t>Να είστε σε θέση να προετοιμάσετε </a:t>
            </a:r>
            <a:r>
              <a:rPr b="0" i="0" lang="lv-LV" u="none"/>
              <a:t>μια δύσκολη συνομιλία χρησιμοποιώντας αποτελεσματικές επικοινωνίακες μεθόδους και διαπραγματευτικές τεχνικές.</a:t>
            </a:r>
            <a:endParaRPr b="0" i="0" u="none"/>
          </a:p>
          <a:p>
            <a:pPr indent="-50800" lvl="0" marL="228600" rtl="0" algn="l">
              <a:lnSpc>
                <a:spcPct val="115000"/>
              </a:lnSpc>
              <a:spcBef>
                <a:spcPts val="1000"/>
              </a:spcBef>
              <a:spcAft>
                <a:spcPts val="0"/>
              </a:spcAft>
              <a:buClr>
                <a:srgbClr val="6789B9"/>
              </a:buClr>
              <a:buSzPct val="108108"/>
              <a:buFont typeface="Noto Sans Symbols"/>
              <a:buNone/>
            </a:pPr>
            <a:r>
              <a:t/>
            </a:r>
            <a:endParaRPr/>
          </a:p>
          <a:p>
            <a:pPr indent="-228600" lvl="0" marL="228600" rtl="0" algn="l">
              <a:lnSpc>
                <a:spcPct val="115000"/>
              </a:lnSpc>
              <a:spcBef>
                <a:spcPts val="1000"/>
              </a:spcBef>
              <a:spcAft>
                <a:spcPts val="0"/>
              </a:spcAft>
              <a:buClr>
                <a:srgbClr val="6789B9"/>
              </a:buClr>
              <a:buSzPct val="108108"/>
              <a:buFont typeface="Noto Sans Symbols"/>
              <a:buChar char="✔"/>
            </a:pPr>
            <a:r>
              <a:rPr lang="lv-LV"/>
              <a:t>Να είστε σε θέση να ηγηθείτε </a:t>
            </a:r>
            <a:r>
              <a:rPr b="0" i="0" lang="lv-LV" u="none"/>
              <a:t>συνομιλίες σε</a:t>
            </a:r>
            <a:r>
              <a:rPr lang="lv-LV"/>
              <a:t> δύσκολες</a:t>
            </a:r>
            <a:r>
              <a:rPr b="0" i="0" lang="lv-LV" u="none"/>
              <a:t> καταστάσεις .</a:t>
            </a:r>
            <a:endParaRPr/>
          </a:p>
          <a:p>
            <a:pPr indent="0" lvl="0" marL="0" rtl="0" algn="l">
              <a:lnSpc>
                <a:spcPct val="90000"/>
              </a:lnSpc>
              <a:spcBef>
                <a:spcPts val="1000"/>
              </a:spcBef>
              <a:spcAft>
                <a:spcPts val="0"/>
              </a:spcAft>
              <a:buClr>
                <a:srgbClr val="6789B9"/>
              </a:buClr>
              <a:buSzPct val="108108"/>
              <a:buNone/>
            </a:pPr>
            <a:r>
              <a:t/>
            </a:r>
            <a:endParaRPr/>
          </a:p>
        </p:txBody>
      </p:sp>
      <p:sp>
        <p:nvSpPr>
          <p:cNvPr id="136" name="Google Shape;13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sp>
        <p:nvSpPr>
          <p:cNvPr id="137" name="Google Shape;137;p4"/>
          <p:cNvSpPr txBox="1"/>
          <p:nvPr/>
        </p:nvSpPr>
        <p:spPr>
          <a:xfrm>
            <a:off x="369791" y="6398825"/>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lv-LV"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id="138" name="Google Shape;138;p4"/>
          <p:cNvPicPr preferRelativeResize="0"/>
          <p:nvPr/>
        </p:nvPicPr>
        <p:blipFill rotWithShape="1">
          <a:blip r:embed="rId3">
            <a:alphaModFix/>
          </a:blip>
          <a:srcRect b="0" l="0" r="0" t="0"/>
          <a:stretch/>
        </p:blipFill>
        <p:spPr>
          <a:xfrm>
            <a:off x="0" y="0"/>
            <a:ext cx="12191999" cy="1248874"/>
          </a:xfrm>
          <a:prstGeom prst="rect">
            <a:avLst/>
          </a:prstGeom>
          <a:noFill/>
          <a:ln>
            <a:noFill/>
          </a:ln>
        </p:spPr>
      </p:pic>
      <p:sp>
        <p:nvSpPr>
          <p:cNvPr id="139" name="Google Shape;139;p4"/>
          <p:cNvSpPr txBox="1"/>
          <p:nvPr>
            <p:ph type="title"/>
          </p:nvPr>
        </p:nvSpPr>
        <p:spPr>
          <a:xfrm>
            <a:off x="974052" y="473075"/>
            <a:ext cx="9967200" cy="775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lv-LV">
                <a:solidFill>
                  <a:schemeClr val="lt1"/>
                </a:solidFill>
              </a:rPr>
              <a:t>Μαθησιακά αποτελέσματα</a:t>
            </a:r>
            <a:endParaRPr>
              <a:solidFill>
                <a:schemeClr val="lt1"/>
              </a:solidFill>
            </a:endParaRPr>
          </a:p>
        </p:txBody>
      </p:sp>
      <p:sp>
        <p:nvSpPr>
          <p:cNvPr id="140" name="Google Shape;140;p4"/>
          <p:cNvSpPr txBox="1"/>
          <p:nvPr/>
        </p:nvSpPr>
        <p:spPr>
          <a:xfrm>
            <a:off x="7422903" y="520848"/>
            <a:ext cx="4391100" cy="9234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lv-LV" sz="1800" u="none" cap="none" strike="noStrike">
                <a:solidFill>
                  <a:schemeClr val="dk1"/>
                </a:solidFill>
                <a:latin typeface="Calibri"/>
                <a:ea typeface="Calibri"/>
                <a:cs typeface="Calibri"/>
                <a:sym typeface="Calibri"/>
              </a:rPr>
              <a:t>Χρησιμοποιήστε την περιγραφή των μαθησιακών αποτελεσμάτων που παρέχεται στην επισκόπηση του μαθήματος WEED OUT στο αρχείο word, </a:t>
            </a:r>
            <a:r>
              <a:rPr b="1" i="1" lang="lv-LV" sz="1800" u="none" cap="none" strike="noStrike">
                <a:solidFill>
                  <a:schemeClr val="dk1"/>
                </a:solidFill>
                <a:latin typeface="Calibri"/>
                <a:ea typeface="Calibri"/>
                <a:cs typeface="Calibri"/>
                <a:sym typeface="Calibri"/>
              </a:rPr>
              <a:t>σελίδα 8</a:t>
            </a:r>
            <a:endParaRPr b="1" i="0" sz="1400" u="none" cap="none" strike="noStrike">
              <a:solidFill>
                <a:srgbClr val="000000"/>
              </a:solidFill>
              <a:latin typeface="Arial"/>
              <a:ea typeface="Arial"/>
              <a:cs typeface="Arial"/>
              <a:sym typeface="Arial"/>
            </a:endParaRPr>
          </a:p>
        </p:txBody>
      </p:sp>
      <p:pic>
        <p:nvPicPr>
          <p:cNvPr descr="Glühbirne und Stift mit einfarbiger Füllung" id="141" name="Google Shape;141;p4"/>
          <p:cNvPicPr preferRelativeResize="0"/>
          <p:nvPr/>
        </p:nvPicPr>
        <p:blipFill rotWithShape="1">
          <a:blip r:embed="rId4">
            <a:alphaModFix/>
          </a:blip>
          <a:srcRect b="0" l="0" r="0" t="0"/>
          <a:stretch/>
        </p:blipFill>
        <p:spPr>
          <a:xfrm>
            <a:off x="6508503" y="529778"/>
            <a:ext cx="914400" cy="9144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pic>
        <p:nvPicPr>
          <p:cNvPr descr="Books HD | Books HD | Abhi Sharma | Flickr" id="410" name="Google Shape;410;p69"/>
          <p:cNvPicPr preferRelativeResize="0"/>
          <p:nvPr/>
        </p:nvPicPr>
        <p:blipFill rotWithShape="1">
          <a:blip r:embed="rId3">
            <a:alphaModFix/>
          </a:blip>
          <a:srcRect b="15539" l="0" r="0" t="0"/>
          <a:stretch/>
        </p:blipFill>
        <p:spPr>
          <a:xfrm>
            <a:off x="0" y="-16100"/>
            <a:ext cx="12192000" cy="6857999"/>
          </a:xfrm>
          <a:prstGeom prst="rect">
            <a:avLst/>
          </a:prstGeom>
          <a:noFill/>
          <a:ln>
            <a:noFill/>
          </a:ln>
        </p:spPr>
      </p:pic>
      <p:sp>
        <p:nvSpPr>
          <p:cNvPr id="411" name="Google Shape;411;p69"/>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41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412" name="Google Shape;412;p69"/>
          <p:cNvSpPr txBox="1"/>
          <p:nvPr>
            <p:ph type="title"/>
          </p:nvPr>
        </p:nvSpPr>
        <p:spPr>
          <a:xfrm>
            <a:off x="8022021" y="3231931"/>
            <a:ext cx="3852041" cy="183405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lang="lv-LV"/>
              <a:t>Links and resources</a:t>
            </a:r>
            <a:endParaRPr/>
          </a:p>
        </p:txBody>
      </p:sp>
      <p:cxnSp>
        <p:nvCxnSpPr>
          <p:cNvPr id="413" name="Google Shape;413;p69"/>
          <p:cNvCxnSpPr/>
          <p:nvPr/>
        </p:nvCxnSpPr>
        <p:spPr>
          <a:xfrm>
            <a:off x="9480331" y="5123793"/>
            <a:ext cx="935420" cy="0"/>
          </a:xfrm>
          <a:prstGeom prst="straightConnector1">
            <a:avLst/>
          </a:prstGeom>
          <a:noFill/>
          <a:ln cap="sq" cmpd="sng" w="25400">
            <a:solidFill>
              <a:srgbClr val="262626"/>
            </a:solidFill>
            <a:prstDash val="solid"/>
            <a:bevel/>
            <a:headEnd len="sm" w="sm" type="none"/>
            <a:tailEnd len="sm" w="sm" type="none"/>
          </a:ln>
        </p:spPr>
      </p:cxnSp>
      <p:sp>
        <p:nvSpPr>
          <p:cNvPr id="414" name="Google Shape;414;p69"/>
          <p:cNvSpPr txBox="1"/>
          <p:nvPr/>
        </p:nvSpPr>
        <p:spPr>
          <a:xfrm>
            <a:off x="8054677" y="3983045"/>
            <a:ext cx="3852000" cy="1834200"/>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rgbClr val="000000"/>
              </a:buClr>
              <a:buSzPts val="4000"/>
              <a:buFont typeface="Arial"/>
              <a:buNone/>
            </a:pPr>
            <a:r>
              <a:rPr b="0" i="0" lang="lv-LV" sz="3200" u="none" cap="none" strike="noStrike">
                <a:solidFill>
                  <a:srgbClr val="000000"/>
                </a:solidFill>
                <a:latin typeface="Calibri"/>
                <a:ea typeface="Calibri"/>
                <a:cs typeface="Calibri"/>
                <a:sym typeface="Calibri"/>
              </a:rPr>
              <a:t>xxx</a:t>
            </a:r>
            <a:endParaRPr b="0" i="0" sz="32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412"/>
                                        </p:tgtEl>
                                        <p:attrNameLst>
                                          <p:attrName>style.visibility</p:attrName>
                                        </p:attrNameLst>
                                      </p:cBhvr>
                                      <p:to>
                                        <p:strVal val="visible"/>
                                      </p:to>
                                    </p:set>
                                    <p:animEffect filter="fade" transition="in">
                                      <p:cBhvr>
                                        <p:cTn dur="700"/>
                                        <p:tgtEl>
                                          <p:spTgt spid="412"/>
                                        </p:tgtEl>
                                      </p:cBhvr>
                                    </p:animEffect>
                                  </p:childTnLst>
                                </p:cTn>
                              </p:par>
                              <p:par>
                                <p:cTn fill="hold" nodeType="withEffect" presetClass="entr" presetID="10" presetSubtype="0">
                                  <p:stCondLst>
                                    <p:cond delay="1000"/>
                                  </p:stCondLst>
                                  <p:childTnLst>
                                    <p:set>
                                      <p:cBhvr>
                                        <p:cTn dur="1" fill="hold">
                                          <p:stCondLst>
                                            <p:cond delay="0"/>
                                          </p:stCondLst>
                                        </p:cTn>
                                        <p:tgtEl>
                                          <p:spTgt spid="414"/>
                                        </p:tgtEl>
                                        <p:attrNameLst>
                                          <p:attrName>style.visibility</p:attrName>
                                        </p:attrNameLst>
                                      </p:cBhvr>
                                      <p:to>
                                        <p:strVal val="visible"/>
                                      </p:to>
                                    </p:set>
                                    <p:animEffect filter="fade" transition="in">
                                      <p:cBhvr>
                                        <p:cTn dur="700"/>
                                        <p:tgtEl>
                                          <p:spTgt spid="4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70"/>
          <p:cNvSpPr txBox="1"/>
          <p:nvPr>
            <p:ph type="title"/>
          </p:nvPr>
        </p:nvSpPr>
        <p:spPr>
          <a:xfrm>
            <a:off x="1077675" y="457200"/>
            <a:ext cx="9797400" cy="685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789B9"/>
              </a:buClr>
              <a:buSzPts val="4281"/>
              <a:buNone/>
            </a:pPr>
            <a:r>
              <a:rPr b="1" lang="lv-LV">
                <a:solidFill>
                  <a:srgbClr val="6789B9"/>
                </a:solidFill>
              </a:rPr>
              <a:t>Περαιτέρω σύνδεσμοι</a:t>
            </a:r>
            <a:endParaRPr/>
          </a:p>
        </p:txBody>
      </p:sp>
      <p:sp>
        <p:nvSpPr>
          <p:cNvPr id="420" name="Google Shape;420;p70"/>
          <p:cNvSpPr txBox="1"/>
          <p:nvPr>
            <p:ph idx="1" type="body"/>
          </p:nvPr>
        </p:nvSpPr>
        <p:spPr>
          <a:xfrm>
            <a:off x="838200" y="1459150"/>
            <a:ext cx="10515600" cy="4849500"/>
          </a:xfrm>
          <a:prstGeom prst="rect">
            <a:avLst/>
          </a:prstGeom>
          <a:noFill/>
          <a:ln>
            <a:noFill/>
          </a:ln>
        </p:spPr>
        <p:txBody>
          <a:bodyPr anchorCtr="0" anchor="t" bIns="45700" lIns="91425" spcFirstLastPara="1" rIns="91425" wrap="square" tIns="45700">
            <a:normAutofit/>
          </a:bodyPr>
          <a:lstStyle/>
          <a:p>
            <a:pPr indent="-215900" lvl="0" marL="228600" rtl="0" algn="l">
              <a:lnSpc>
                <a:spcPct val="115000"/>
              </a:lnSpc>
              <a:spcBef>
                <a:spcPts val="0"/>
              </a:spcBef>
              <a:spcAft>
                <a:spcPts val="0"/>
              </a:spcAft>
              <a:buClr>
                <a:srgbClr val="6588BA"/>
              </a:buClr>
              <a:buSzPts val="1760"/>
              <a:buChar char="•"/>
            </a:pPr>
            <a:r>
              <a:rPr lang="lv-LV" sz="1760"/>
              <a:t>Patterson, Kerry; Patterson, Kerry; Grenny, Joseph; Grenny, Joseph; McMillan, Ron; McMillan, Ron; Switzler, Al; Switzler, Al. Crucial Conversations Tools for Talking When Stakes Are High McGraw-Hill Education</a:t>
            </a:r>
            <a:endParaRPr sz="1760"/>
          </a:p>
          <a:p>
            <a:pPr indent="-215900" lvl="0" marL="228600" rtl="0" algn="l">
              <a:lnSpc>
                <a:spcPct val="115000"/>
              </a:lnSpc>
              <a:spcBef>
                <a:spcPts val="1000"/>
              </a:spcBef>
              <a:spcAft>
                <a:spcPts val="0"/>
              </a:spcAft>
              <a:buClr>
                <a:srgbClr val="6588BA"/>
              </a:buClr>
              <a:buSzPts val="1760"/>
              <a:buChar char="•"/>
            </a:pPr>
            <a:r>
              <a:rPr lang="lv-LV" sz="1760"/>
              <a:t>Amdur, Ellis. In the Eye of the Hurricane: Skills to Calm and De-escalate Aggressive &amp; Mentally Ill Family Members . Edgework Books. </a:t>
            </a:r>
            <a:endParaRPr sz="1760"/>
          </a:p>
          <a:p>
            <a:pPr indent="-215900" lvl="0" marL="228600" rtl="0" algn="l">
              <a:lnSpc>
                <a:spcPct val="115000"/>
              </a:lnSpc>
              <a:spcBef>
                <a:spcPts val="1000"/>
              </a:spcBef>
              <a:spcAft>
                <a:spcPts val="0"/>
              </a:spcAft>
              <a:buClr>
                <a:srgbClr val="6588BA"/>
              </a:buClr>
              <a:buSzPts val="1760"/>
              <a:buChar char="•"/>
            </a:pPr>
            <a:r>
              <a:rPr lang="lv-LV" sz="1760"/>
              <a:t>Noll, Douglas . De-Escalate: How to Calm an Angry Person in 90 Seconds or Less . Atria Books/Beyond Words. </a:t>
            </a:r>
            <a:endParaRPr sz="1760"/>
          </a:p>
          <a:p>
            <a:pPr indent="-215900" lvl="0" marL="228600" rtl="0" algn="l">
              <a:lnSpc>
                <a:spcPct val="115000"/>
              </a:lnSpc>
              <a:spcBef>
                <a:spcPts val="1000"/>
              </a:spcBef>
              <a:spcAft>
                <a:spcPts val="0"/>
              </a:spcAft>
              <a:buClr>
                <a:srgbClr val="6588BA"/>
              </a:buClr>
              <a:buSzPts val="1760"/>
              <a:buChar char="•"/>
            </a:pPr>
            <a:r>
              <a:rPr lang="lv-LV" sz="1760"/>
              <a:t>McKay PhD, Matthew . Messages (The Communications Skills Book). New Harbinger Publications. </a:t>
            </a:r>
            <a:endParaRPr sz="1760"/>
          </a:p>
          <a:p>
            <a:pPr indent="-215900" lvl="0" marL="228600" rtl="0" algn="l">
              <a:lnSpc>
                <a:spcPct val="115000"/>
              </a:lnSpc>
              <a:spcBef>
                <a:spcPts val="1000"/>
              </a:spcBef>
              <a:spcAft>
                <a:spcPts val="0"/>
              </a:spcAft>
              <a:buClr>
                <a:srgbClr val="6588BA"/>
              </a:buClr>
              <a:buSzPts val="1760"/>
              <a:buChar char="•"/>
            </a:pPr>
            <a:r>
              <a:rPr lang="lv-LV" sz="1760"/>
              <a:t>Amdur, Ellis; Cooper, William. Safety At Work: Skills to Calm and De-escalate Aggressive &amp; Mentally Ill Individuals - For All Involved in Threat Assessment &amp; Threat Management. Edgework Books. </a:t>
            </a:r>
            <a:endParaRPr sz="1760"/>
          </a:p>
          <a:p>
            <a:pPr indent="-215900" lvl="0" marL="228600" rtl="0" algn="l">
              <a:lnSpc>
                <a:spcPct val="115000"/>
              </a:lnSpc>
              <a:spcBef>
                <a:spcPts val="1000"/>
              </a:spcBef>
              <a:spcAft>
                <a:spcPts val="0"/>
              </a:spcAft>
              <a:buClr>
                <a:srgbClr val="6588BA"/>
              </a:buClr>
              <a:buSzPts val="1760"/>
              <a:buChar char="•"/>
            </a:pPr>
            <a:r>
              <a:rPr lang="lv-LV" sz="1760"/>
              <a:t>Parker, Susan. Risk Assessing Bullying: Manage Workplace Bullying... before it happens Unknown. </a:t>
            </a:r>
            <a:endParaRPr sz="1760"/>
          </a:p>
          <a:p>
            <a:pPr indent="-215900" lvl="0" marL="228600" rtl="0" algn="l">
              <a:lnSpc>
                <a:spcPct val="115000"/>
              </a:lnSpc>
              <a:spcBef>
                <a:spcPts val="1000"/>
              </a:spcBef>
              <a:spcAft>
                <a:spcPts val="0"/>
              </a:spcAft>
              <a:buClr>
                <a:srgbClr val="6588BA"/>
              </a:buClr>
              <a:buSzPts val="1760"/>
              <a:buChar char="•"/>
            </a:pPr>
            <a:r>
              <a:rPr lang="lv-LV" sz="1760"/>
              <a:t>Tannen, Deborah. I Only Say This Because I Love You . Random House Publishing Group. </a:t>
            </a:r>
            <a:endParaRPr sz="1760"/>
          </a:p>
        </p:txBody>
      </p:sp>
      <p:sp>
        <p:nvSpPr>
          <p:cNvPr id="421" name="Google Shape;421;p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sp>
        <p:nvSpPr>
          <p:cNvPr id="422" name="Google Shape;422;p70"/>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lv-LV"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cxnSp>
        <p:nvCxnSpPr>
          <p:cNvPr id="423" name="Google Shape;423;p70"/>
          <p:cNvCxnSpPr/>
          <p:nvPr/>
        </p:nvCxnSpPr>
        <p:spPr>
          <a:xfrm>
            <a:off x="1077675" y="1143000"/>
            <a:ext cx="9976800" cy="16200"/>
          </a:xfrm>
          <a:prstGeom prst="straightConnector1">
            <a:avLst/>
          </a:prstGeom>
          <a:noFill/>
          <a:ln cap="flat" cmpd="sng" w="9525">
            <a:solidFill>
              <a:srgbClr val="6588BA"/>
            </a:solidFill>
            <a:prstDash val="solid"/>
            <a:round/>
            <a:headEnd len="sm" w="sm" type="none"/>
            <a:tailEnd len="sm" w="sm" type="none"/>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71"/>
          <p:cNvSpPr txBox="1"/>
          <p:nvPr>
            <p:ph type="title"/>
          </p:nvPr>
        </p:nvSpPr>
        <p:spPr>
          <a:xfrm>
            <a:off x="1077675" y="457200"/>
            <a:ext cx="9797400" cy="685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789B9"/>
              </a:buClr>
              <a:buSzPts val="4281"/>
              <a:buNone/>
            </a:pPr>
            <a:r>
              <a:rPr b="1" lang="lv-LV">
                <a:solidFill>
                  <a:srgbClr val="6789B9"/>
                </a:solidFill>
              </a:rPr>
              <a:t>Bιβλιογραφικές αναφορές</a:t>
            </a:r>
            <a:endParaRPr/>
          </a:p>
        </p:txBody>
      </p:sp>
      <p:sp>
        <p:nvSpPr>
          <p:cNvPr id="429" name="Google Shape;429;p71"/>
          <p:cNvSpPr txBox="1"/>
          <p:nvPr>
            <p:ph idx="1" type="body"/>
          </p:nvPr>
        </p:nvSpPr>
        <p:spPr>
          <a:xfrm>
            <a:off x="838200" y="1459150"/>
            <a:ext cx="10515600" cy="4849500"/>
          </a:xfrm>
          <a:prstGeom prst="rect">
            <a:avLst/>
          </a:prstGeom>
          <a:noFill/>
          <a:ln>
            <a:noFill/>
          </a:ln>
        </p:spPr>
        <p:txBody>
          <a:bodyPr anchorCtr="0" anchor="t" bIns="45700" lIns="91425" spcFirstLastPara="1" rIns="91425" wrap="square" tIns="45700">
            <a:normAutofit/>
          </a:bodyPr>
          <a:lstStyle/>
          <a:p>
            <a:pPr indent="-342900" lvl="0" marL="457200" rtl="0" algn="l">
              <a:lnSpc>
                <a:spcPct val="107000"/>
              </a:lnSpc>
              <a:spcBef>
                <a:spcPts val="1000"/>
              </a:spcBef>
              <a:spcAft>
                <a:spcPts val="0"/>
              </a:spcAft>
              <a:buSzPts val="1800"/>
              <a:buChar char="•"/>
            </a:pPr>
            <a:r>
              <a:rPr lang="lv-LV" sz="2000">
                <a:latin typeface="Calibri"/>
                <a:ea typeface="Calibri"/>
                <a:cs typeface="Calibri"/>
                <a:sym typeface="Calibri"/>
              </a:rPr>
              <a:t>Amdur, Ellis; Cooper, William. Safety At Work: Skills to Calm and De-escalate Aggressive &amp; Mentally Ill Individuals - For All Involved in Threat Assessment &amp; Threat Management . Edgework Books., 2011</a:t>
            </a:r>
            <a:endParaRPr sz="2000">
              <a:latin typeface="Calibri"/>
              <a:ea typeface="Calibri"/>
              <a:cs typeface="Calibri"/>
              <a:sym typeface="Calibri"/>
            </a:endParaRPr>
          </a:p>
          <a:p>
            <a:pPr indent="-342900" lvl="0" marL="457200" rtl="0" algn="l">
              <a:lnSpc>
                <a:spcPct val="107000"/>
              </a:lnSpc>
              <a:spcBef>
                <a:spcPts val="1800"/>
              </a:spcBef>
              <a:spcAft>
                <a:spcPts val="0"/>
              </a:spcAft>
              <a:buSzPts val="1800"/>
              <a:buChar char="•"/>
            </a:pPr>
            <a:r>
              <a:rPr lang="lv-LV" sz="2000">
                <a:latin typeface="Calibri"/>
                <a:ea typeface="Calibri"/>
                <a:cs typeface="Calibri"/>
                <a:sym typeface="Calibri"/>
              </a:rPr>
              <a:t>Daoust, M Paula. Conflict at Work: A toolkit for managing your emotions for successful results. (p. 150). Maplewheat Publishing. Kindle Edition.</a:t>
            </a:r>
            <a:endParaRPr sz="2000">
              <a:latin typeface="Calibri"/>
              <a:ea typeface="Calibri"/>
              <a:cs typeface="Calibri"/>
              <a:sym typeface="Calibri"/>
            </a:endParaRPr>
          </a:p>
          <a:p>
            <a:pPr indent="-342900" lvl="0" marL="457200" rtl="0" algn="l">
              <a:lnSpc>
                <a:spcPct val="90000"/>
              </a:lnSpc>
              <a:spcBef>
                <a:spcPts val="1800"/>
              </a:spcBef>
              <a:spcAft>
                <a:spcPts val="0"/>
              </a:spcAft>
              <a:buClr>
                <a:schemeClr val="dk1"/>
              </a:buClr>
              <a:buSzPts val="1800"/>
              <a:buChar char="•"/>
            </a:pPr>
            <a:r>
              <a:rPr lang="lv-LV" sz="2000">
                <a:latin typeface="Calibri"/>
                <a:ea typeface="Calibri"/>
                <a:cs typeface="Calibri"/>
                <a:sym typeface="Calibri"/>
              </a:rPr>
              <a:t>Mitchell, Barbara; Gamlem, Cornelia. The Conflict Resolution Phrase Book., The Career Press 2017</a:t>
            </a:r>
            <a:endParaRPr sz="2000">
              <a:latin typeface="Calibri"/>
              <a:ea typeface="Calibri"/>
              <a:cs typeface="Calibri"/>
              <a:sym typeface="Calibri"/>
            </a:endParaRPr>
          </a:p>
          <a:p>
            <a:pPr indent="-342900" lvl="0" marL="457200" rtl="0" algn="l">
              <a:lnSpc>
                <a:spcPct val="107000"/>
              </a:lnSpc>
              <a:spcBef>
                <a:spcPts val="1000"/>
              </a:spcBef>
              <a:spcAft>
                <a:spcPts val="0"/>
              </a:spcAft>
              <a:buSzPts val="1800"/>
              <a:buChar char="•"/>
            </a:pPr>
            <a:r>
              <a:rPr lang="lv-LV" sz="2000">
                <a:latin typeface="Calibri"/>
                <a:ea typeface="Calibri"/>
                <a:cs typeface="Calibri"/>
                <a:sym typeface="Calibri"/>
              </a:rPr>
              <a:t>Pachter, Barbara. The Power of Positive Confrontation. Hachette Book, 2014</a:t>
            </a:r>
            <a:endParaRPr sz="2000">
              <a:latin typeface="Calibri"/>
              <a:ea typeface="Calibri"/>
              <a:cs typeface="Calibri"/>
              <a:sym typeface="Calibri"/>
            </a:endParaRPr>
          </a:p>
          <a:p>
            <a:pPr indent="-342900" lvl="0" marL="457200" rtl="0" algn="l">
              <a:lnSpc>
                <a:spcPct val="107000"/>
              </a:lnSpc>
              <a:spcBef>
                <a:spcPts val="1800"/>
              </a:spcBef>
              <a:spcAft>
                <a:spcPts val="0"/>
              </a:spcAft>
              <a:buSzPts val="1800"/>
              <a:buChar char="•"/>
            </a:pPr>
            <a:r>
              <a:rPr lang="lv-LV" sz="2000">
                <a:latin typeface="Calibri"/>
                <a:ea typeface="Calibri"/>
                <a:cs typeface="Calibri"/>
                <a:sym typeface="Calibri"/>
              </a:rPr>
              <a:t>Parker, Susan. Risk Assessing Bullying: Manage Workplace Bullying... before it happens, Kindle edition, 2015</a:t>
            </a:r>
            <a:endParaRPr sz="2000">
              <a:latin typeface="Calibri"/>
              <a:ea typeface="Calibri"/>
              <a:cs typeface="Calibri"/>
              <a:sym typeface="Calibri"/>
            </a:endParaRPr>
          </a:p>
          <a:p>
            <a:pPr indent="-342900" lvl="0" marL="457200" rtl="0" algn="l">
              <a:lnSpc>
                <a:spcPct val="107000"/>
              </a:lnSpc>
              <a:spcBef>
                <a:spcPts val="1800"/>
              </a:spcBef>
              <a:spcAft>
                <a:spcPts val="800"/>
              </a:spcAft>
              <a:buSzPts val="1800"/>
              <a:buChar char="•"/>
            </a:pPr>
            <a:r>
              <a:rPr lang="lv-LV" sz="2000">
                <a:solidFill>
                  <a:srgbClr val="000000"/>
                </a:solidFill>
                <a:latin typeface="Calibri"/>
                <a:ea typeface="Calibri"/>
                <a:cs typeface="Calibri"/>
                <a:sym typeface="Calibri"/>
              </a:rPr>
              <a:t>https://www.researchgate.net/figure/Communication-triangle_fig4_316833089</a:t>
            </a:r>
            <a:endParaRPr sz="2000">
              <a:latin typeface="Calibri"/>
              <a:ea typeface="Calibri"/>
              <a:cs typeface="Calibri"/>
              <a:sym typeface="Calibri"/>
            </a:endParaRPr>
          </a:p>
        </p:txBody>
      </p:sp>
      <p:sp>
        <p:nvSpPr>
          <p:cNvPr id="430" name="Google Shape;430;p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sp>
        <p:nvSpPr>
          <p:cNvPr id="431" name="Google Shape;431;p71"/>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lv-LV"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cxnSp>
        <p:nvCxnSpPr>
          <p:cNvPr id="432" name="Google Shape;432;p71"/>
          <p:cNvCxnSpPr/>
          <p:nvPr/>
        </p:nvCxnSpPr>
        <p:spPr>
          <a:xfrm>
            <a:off x="1077675" y="1143000"/>
            <a:ext cx="9976800" cy="16200"/>
          </a:xfrm>
          <a:prstGeom prst="straightConnector1">
            <a:avLst/>
          </a:prstGeom>
          <a:noFill/>
          <a:ln cap="flat" cmpd="sng" w="9525">
            <a:solidFill>
              <a:srgbClr val="6588BA"/>
            </a:solidFill>
            <a:prstDash val="solid"/>
            <a:round/>
            <a:headEnd len="sm" w="sm" type="none"/>
            <a:tailEnd len="sm" w="sm" type="none"/>
          </a:ln>
        </p:spPr>
      </p:cxn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sp>
        <p:nvSpPr>
          <p:cNvPr id="438" name="Google Shape;438;p72"/>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lv-LV"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id="439" name="Google Shape;439;p72"/>
          <p:cNvPicPr preferRelativeResize="0"/>
          <p:nvPr/>
        </p:nvPicPr>
        <p:blipFill rotWithShape="1">
          <a:blip r:embed="rId3">
            <a:alphaModFix/>
          </a:blip>
          <a:srcRect b="0" l="0" r="0" t="0"/>
          <a:stretch/>
        </p:blipFill>
        <p:spPr>
          <a:xfrm>
            <a:off x="955308" y="1674458"/>
            <a:ext cx="3097758" cy="664578"/>
          </a:xfrm>
          <a:prstGeom prst="rect">
            <a:avLst/>
          </a:prstGeom>
          <a:noFill/>
          <a:ln>
            <a:noFill/>
          </a:ln>
        </p:spPr>
      </p:pic>
      <p:sp>
        <p:nvSpPr>
          <p:cNvPr id="440" name="Google Shape;440;p72"/>
          <p:cNvSpPr txBox="1"/>
          <p:nvPr/>
        </p:nvSpPr>
        <p:spPr>
          <a:xfrm>
            <a:off x="707325" y="2458130"/>
            <a:ext cx="35937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lv-LV" sz="1400" u="sng" cap="none" strike="noStrike">
                <a:solidFill>
                  <a:schemeClr val="dk1"/>
                </a:solidFill>
                <a:latin typeface="Arial"/>
                <a:ea typeface="Arial"/>
                <a:cs typeface="Arial"/>
                <a:sym typeface="Arial"/>
                <a:hlinkClick r:id="rId4">
                  <a:extLst>
                    <a:ext uri="{A12FA001-AC4F-418D-AE19-62706E023703}">
                      <ahyp:hlinkClr val="tx"/>
                    </a:ext>
                  </a:extLst>
                </a:hlinkClick>
              </a:rPr>
              <a:t>Czech University of Life Sciences Prague</a:t>
            </a:r>
            <a:br>
              <a:rPr b="0" i="0" lang="lv-LV" sz="1400" u="none" cap="none" strike="noStrike">
                <a:solidFill>
                  <a:schemeClr val="dk1"/>
                </a:solidFill>
                <a:latin typeface="Arial"/>
                <a:ea typeface="Arial"/>
                <a:cs typeface="Arial"/>
                <a:sym typeface="Arial"/>
              </a:rPr>
            </a:br>
            <a:r>
              <a:rPr b="0" i="0" lang="lv-LV" sz="1400" u="none" cap="none" strike="noStrike">
                <a:solidFill>
                  <a:schemeClr val="dk1"/>
                </a:solidFill>
                <a:latin typeface="Arial"/>
                <a:ea typeface="Arial"/>
                <a:cs typeface="Arial"/>
                <a:sym typeface="Arial"/>
              </a:rPr>
              <a:t>Czech Republic</a:t>
            </a:r>
            <a:endParaRPr b="0" i="0" sz="1400" u="none" cap="none" strike="noStrike">
              <a:solidFill>
                <a:schemeClr val="dk1"/>
              </a:solidFill>
              <a:latin typeface="Arial"/>
              <a:ea typeface="Arial"/>
              <a:cs typeface="Arial"/>
              <a:sym typeface="Arial"/>
            </a:endParaRPr>
          </a:p>
        </p:txBody>
      </p:sp>
      <p:pic>
        <p:nvPicPr>
          <p:cNvPr id="441" name="Google Shape;441;p72"/>
          <p:cNvPicPr preferRelativeResize="0"/>
          <p:nvPr/>
        </p:nvPicPr>
        <p:blipFill rotWithShape="1">
          <a:blip r:embed="rId5">
            <a:alphaModFix/>
          </a:blip>
          <a:srcRect b="0" l="0" r="0" t="0"/>
          <a:stretch/>
        </p:blipFill>
        <p:spPr>
          <a:xfrm>
            <a:off x="5381994" y="4126017"/>
            <a:ext cx="1188077" cy="1105949"/>
          </a:xfrm>
          <a:prstGeom prst="rect">
            <a:avLst/>
          </a:prstGeom>
          <a:noFill/>
          <a:ln>
            <a:noFill/>
          </a:ln>
        </p:spPr>
      </p:pic>
      <p:sp>
        <p:nvSpPr>
          <p:cNvPr id="442" name="Google Shape;442;p72"/>
          <p:cNvSpPr txBox="1"/>
          <p:nvPr/>
        </p:nvSpPr>
        <p:spPr>
          <a:xfrm>
            <a:off x="4259018" y="5238335"/>
            <a:ext cx="34341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lv-LV" sz="1400" u="sng" cap="none" strike="noStrike">
                <a:solidFill>
                  <a:schemeClr val="dk1"/>
                </a:solidFill>
                <a:latin typeface="Arial"/>
                <a:ea typeface="Arial"/>
                <a:cs typeface="Arial"/>
                <a:sym typeface="Arial"/>
                <a:hlinkClick r:id="rId6">
                  <a:extLst>
                    <a:ext uri="{A12FA001-AC4F-418D-AE19-62706E023703}">
                      <ahyp:hlinkClr val="tx"/>
                    </a:ext>
                  </a:extLst>
                </a:hlinkClick>
              </a:rPr>
              <a:t>Pancyprian Association of Hotel Managers</a:t>
            </a:r>
            <a:br>
              <a:rPr b="0" i="0" lang="lv-LV" sz="1400" u="none" cap="none" strike="noStrike">
                <a:solidFill>
                  <a:schemeClr val="dk1"/>
                </a:solidFill>
                <a:latin typeface="Arial"/>
                <a:ea typeface="Arial"/>
                <a:cs typeface="Arial"/>
                <a:sym typeface="Arial"/>
              </a:rPr>
            </a:br>
            <a:r>
              <a:rPr b="0" i="0" lang="lv-LV" sz="1400" u="none" cap="none" strike="noStrike">
                <a:solidFill>
                  <a:schemeClr val="dk1"/>
                </a:solidFill>
                <a:latin typeface="Arial"/>
                <a:ea typeface="Arial"/>
                <a:cs typeface="Arial"/>
                <a:sym typeface="Arial"/>
              </a:rPr>
              <a:t>Cyprus</a:t>
            </a:r>
            <a:endParaRPr b="0" i="0" sz="1400" u="none" cap="none" strike="noStrike">
              <a:solidFill>
                <a:schemeClr val="dk1"/>
              </a:solidFill>
              <a:latin typeface="Arial"/>
              <a:ea typeface="Arial"/>
              <a:cs typeface="Arial"/>
              <a:sym typeface="Arial"/>
            </a:endParaRPr>
          </a:p>
        </p:txBody>
      </p:sp>
      <p:pic>
        <p:nvPicPr>
          <p:cNvPr id="443" name="Google Shape;443;p72"/>
          <p:cNvPicPr preferRelativeResize="0"/>
          <p:nvPr/>
        </p:nvPicPr>
        <p:blipFill rotWithShape="1">
          <a:blip r:embed="rId7">
            <a:alphaModFix/>
          </a:blip>
          <a:srcRect b="0" l="0" r="0" t="0"/>
          <a:stretch/>
        </p:blipFill>
        <p:spPr>
          <a:xfrm>
            <a:off x="8971325" y="4261675"/>
            <a:ext cx="1634325" cy="925200"/>
          </a:xfrm>
          <a:prstGeom prst="rect">
            <a:avLst/>
          </a:prstGeom>
          <a:noFill/>
          <a:ln>
            <a:noFill/>
          </a:ln>
        </p:spPr>
      </p:pic>
      <p:sp>
        <p:nvSpPr>
          <p:cNvPr id="444" name="Google Shape;444;p72"/>
          <p:cNvSpPr txBox="1"/>
          <p:nvPr/>
        </p:nvSpPr>
        <p:spPr>
          <a:xfrm>
            <a:off x="8464073" y="5263075"/>
            <a:ext cx="25791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lv-LV" sz="1400" u="sng" cap="none" strike="noStrike">
                <a:solidFill>
                  <a:schemeClr val="dk1"/>
                </a:solidFill>
                <a:latin typeface="Arial"/>
                <a:ea typeface="Arial"/>
                <a:cs typeface="Arial"/>
                <a:sym typeface="Arial"/>
                <a:hlinkClick r:id="rId8">
                  <a:extLst>
                    <a:ext uri="{A12FA001-AC4F-418D-AE19-62706E023703}">
                      <ahyp:hlinkClr val="tx"/>
                    </a:ext>
                  </a:extLst>
                </a:hlinkClick>
              </a:rPr>
              <a:t>Beneke &amp; Prinzhorn GmbH</a:t>
            </a:r>
            <a:br>
              <a:rPr b="0" i="0" lang="lv-LV" sz="1400" u="none" cap="none" strike="noStrike">
                <a:solidFill>
                  <a:schemeClr val="dk1"/>
                </a:solidFill>
                <a:latin typeface="Arial"/>
                <a:ea typeface="Arial"/>
                <a:cs typeface="Arial"/>
                <a:sym typeface="Arial"/>
              </a:rPr>
            </a:br>
            <a:r>
              <a:rPr b="0" i="0" lang="lv-LV" sz="1400" u="none" cap="none" strike="noStrike">
                <a:solidFill>
                  <a:schemeClr val="dk1"/>
                </a:solidFill>
                <a:latin typeface="Arial"/>
                <a:ea typeface="Arial"/>
                <a:cs typeface="Arial"/>
                <a:sym typeface="Arial"/>
              </a:rPr>
              <a:t>Germany</a:t>
            </a:r>
            <a:endParaRPr b="0" i="0" sz="1400" u="none" cap="none" strike="noStrike">
              <a:solidFill>
                <a:schemeClr val="dk1"/>
              </a:solidFill>
              <a:latin typeface="Arial"/>
              <a:ea typeface="Arial"/>
              <a:cs typeface="Arial"/>
              <a:sym typeface="Arial"/>
            </a:endParaRPr>
          </a:p>
        </p:txBody>
      </p:sp>
      <p:pic>
        <p:nvPicPr>
          <p:cNvPr id="445" name="Google Shape;445;p72"/>
          <p:cNvPicPr preferRelativeResize="0"/>
          <p:nvPr/>
        </p:nvPicPr>
        <p:blipFill rotWithShape="1">
          <a:blip r:embed="rId9">
            <a:alphaModFix/>
          </a:blip>
          <a:srcRect b="0" l="0" r="0" t="0"/>
          <a:stretch/>
        </p:blipFill>
        <p:spPr>
          <a:xfrm>
            <a:off x="2711081" y="3208042"/>
            <a:ext cx="2466250" cy="799477"/>
          </a:xfrm>
          <a:prstGeom prst="rect">
            <a:avLst/>
          </a:prstGeom>
          <a:noFill/>
          <a:ln>
            <a:noFill/>
          </a:ln>
        </p:spPr>
      </p:pic>
      <p:sp>
        <p:nvSpPr>
          <p:cNvPr id="446" name="Google Shape;446;p72"/>
          <p:cNvSpPr txBox="1"/>
          <p:nvPr/>
        </p:nvSpPr>
        <p:spPr>
          <a:xfrm>
            <a:off x="2847749" y="4007519"/>
            <a:ext cx="21939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lv-LV" sz="1400" u="sng" cap="none" strike="noStrike">
                <a:solidFill>
                  <a:schemeClr val="dk1"/>
                </a:solidFill>
                <a:latin typeface="Arial"/>
                <a:ea typeface="Arial"/>
                <a:cs typeface="Arial"/>
                <a:sym typeface="Arial"/>
                <a:hlinkClick r:id="rId10">
                  <a:extLst>
                    <a:ext uri="{A12FA001-AC4F-418D-AE19-62706E023703}">
                      <ahyp:hlinkClr val="tx"/>
                    </a:ext>
                  </a:extLst>
                </a:hlinkClick>
              </a:rPr>
              <a:t>DIAS</a:t>
            </a:r>
            <a:br>
              <a:rPr b="0" i="0" lang="lv-LV" sz="1400" u="none" cap="none" strike="noStrike">
                <a:solidFill>
                  <a:schemeClr val="dk1"/>
                </a:solidFill>
                <a:latin typeface="Arial"/>
                <a:ea typeface="Arial"/>
                <a:cs typeface="Arial"/>
                <a:sym typeface="Arial"/>
              </a:rPr>
            </a:br>
            <a:r>
              <a:rPr b="0" i="0" lang="lv-LV" sz="1400" u="none" cap="none" strike="noStrike">
                <a:solidFill>
                  <a:schemeClr val="dk1"/>
                </a:solidFill>
                <a:latin typeface="Arial"/>
                <a:ea typeface="Arial"/>
                <a:cs typeface="Arial"/>
                <a:sym typeface="Arial"/>
              </a:rPr>
              <a:t>Greece</a:t>
            </a:r>
            <a:endParaRPr b="0" i="0" sz="1400" u="none" cap="none" strike="noStrike">
              <a:solidFill>
                <a:schemeClr val="dk1"/>
              </a:solidFill>
              <a:latin typeface="Arial"/>
              <a:ea typeface="Arial"/>
              <a:cs typeface="Arial"/>
              <a:sym typeface="Arial"/>
            </a:endParaRPr>
          </a:p>
        </p:txBody>
      </p:sp>
      <p:pic>
        <p:nvPicPr>
          <p:cNvPr id="447" name="Google Shape;447;p72"/>
          <p:cNvPicPr preferRelativeResize="0"/>
          <p:nvPr/>
        </p:nvPicPr>
        <p:blipFill rotWithShape="1">
          <a:blip r:embed="rId11">
            <a:alphaModFix/>
          </a:blip>
          <a:srcRect b="0" l="0" r="0" t="0"/>
          <a:stretch/>
        </p:blipFill>
        <p:spPr>
          <a:xfrm>
            <a:off x="9499478" y="1479687"/>
            <a:ext cx="1129487" cy="1501649"/>
          </a:xfrm>
          <a:prstGeom prst="rect">
            <a:avLst/>
          </a:prstGeom>
          <a:noFill/>
          <a:ln>
            <a:noFill/>
          </a:ln>
        </p:spPr>
      </p:pic>
      <p:sp>
        <p:nvSpPr>
          <p:cNvPr id="448" name="Google Shape;448;p72"/>
          <p:cNvSpPr txBox="1"/>
          <p:nvPr/>
        </p:nvSpPr>
        <p:spPr>
          <a:xfrm>
            <a:off x="9247025" y="3046500"/>
            <a:ext cx="16344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lv-LV" sz="1400" u="sng" cap="none" strike="noStrike">
                <a:solidFill>
                  <a:schemeClr val="dk1"/>
                </a:solidFill>
                <a:latin typeface="Arial"/>
                <a:ea typeface="Arial"/>
                <a:cs typeface="Arial"/>
                <a:sym typeface="Arial"/>
                <a:hlinkClick r:id="rId12">
                  <a:extLst>
                    <a:ext uri="{A12FA001-AC4F-418D-AE19-62706E023703}">
                      <ahyp:hlinkClr val="tx"/>
                    </a:ext>
                  </a:extLst>
                </a:hlinkClick>
              </a:rPr>
              <a:t>DEKAPLUS</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lv-LV" sz="1400" u="none" cap="none" strike="noStrike">
                <a:solidFill>
                  <a:schemeClr val="dk1"/>
                </a:solidFill>
                <a:latin typeface="Arial"/>
                <a:ea typeface="Arial"/>
                <a:cs typeface="Arial"/>
                <a:sym typeface="Arial"/>
              </a:rPr>
              <a:t>Cyprus</a:t>
            </a:r>
            <a:endParaRPr b="0" i="0" sz="1400" u="none" cap="none" strike="noStrike">
              <a:solidFill>
                <a:srgbClr val="000000"/>
              </a:solidFill>
              <a:latin typeface="Arial"/>
              <a:ea typeface="Arial"/>
              <a:cs typeface="Arial"/>
              <a:sym typeface="Arial"/>
            </a:endParaRPr>
          </a:p>
        </p:txBody>
      </p:sp>
      <p:pic>
        <p:nvPicPr>
          <p:cNvPr id="449" name="Google Shape;449;p72"/>
          <p:cNvPicPr preferRelativeResize="0"/>
          <p:nvPr/>
        </p:nvPicPr>
        <p:blipFill rotWithShape="1">
          <a:blip r:embed="rId13">
            <a:alphaModFix/>
          </a:blip>
          <a:srcRect b="0" l="0" r="0" t="0"/>
          <a:stretch/>
        </p:blipFill>
        <p:spPr>
          <a:xfrm>
            <a:off x="1225314" y="4126016"/>
            <a:ext cx="1245637" cy="1176685"/>
          </a:xfrm>
          <a:prstGeom prst="rect">
            <a:avLst/>
          </a:prstGeom>
          <a:noFill/>
          <a:ln>
            <a:noFill/>
          </a:ln>
        </p:spPr>
      </p:pic>
      <p:sp>
        <p:nvSpPr>
          <p:cNvPr id="450" name="Google Shape;450;p72"/>
          <p:cNvSpPr txBox="1"/>
          <p:nvPr/>
        </p:nvSpPr>
        <p:spPr>
          <a:xfrm>
            <a:off x="707320" y="5309084"/>
            <a:ext cx="22815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lv-LV" sz="1400" u="sng" cap="none" strike="noStrike">
                <a:solidFill>
                  <a:schemeClr val="dk1"/>
                </a:solidFill>
                <a:latin typeface="Arial"/>
                <a:ea typeface="Arial"/>
                <a:cs typeface="Arial"/>
                <a:sym typeface="Arial"/>
                <a:hlinkClick r:id="rId14">
                  <a:extLst>
                    <a:ext uri="{A12FA001-AC4F-418D-AE19-62706E023703}">
                      <ahyp:hlinkClr val="tx"/>
                    </a:ext>
                  </a:extLst>
                </a:hlinkClick>
              </a:rPr>
              <a:t>Social Innovation Fund</a:t>
            </a:r>
            <a:br>
              <a:rPr b="0" i="0" lang="lv-LV" sz="1400" u="none" cap="none" strike="noStrike">
                <a:solidFill>
                  <a:schemeClr val="dk1"/>
                </a:solidFill>
                <a:latin typeface="Arial"/>
                <a:ea typeface="Arial"/>
                <a:cs typeface="Arial"/>
                <a:sym typeface="Arial"/>
              </a:rPr>
            </a:br>
            <a:r>
              <a:rPr b="0" i="0" lang="lv-LV" sz="1400" u="none" cap="none" strike="noStrike">
                <a:solidFill>
                  <a:schemeClr val="dk1"/>
                </a:solidFill>
                <a:latin typeface="Arial"/>
                <a:ea typeface="Arial"/>
                <a:cs typeface="Arial"/>
                <a:sym typeface="Arial"/>
              </a:rPr>
              <a:t>Lithuania</a:t>
            </a:r>
            <a:endParaRPr b="0" i="0" sz="1400" u="none" cap="none" strike="noStrike">
              <a:solidFill>
                <a:schemeClr val="dk1"/>
              </a:solidFill>
              <a:latin typeface="Arial"/>
              <a:ea typeface="Arial"/>
              <a:cs typeface="Arial"/>
              <a:sym typeface="Arial"/>
            </a:endParaRPr>
          </a:p>
        </p:txBody>
      </p:sp>
      <p:pic>
        <p:nvPicPr>
          <p:cNvPr id="451" name="Google Shape;451;p72"/>
          <p:cNvPicPr preferRelativeResize="0"/>
          <p:nvPr/>
        </p:nvPicPr>
        <p:blipFill rotWithShape="1">
          <a:blip r:embed="rId15">
            <a:alphaModFix/>
          </a:blip>
          <a:srcRect b="0" l="0" r="0" t="0"/>
          <a:stretch/>
        </p:blipFill>
        <p:spPr>
          <a:xfrm>
            <a:off x="5574178" y="2458119"/>
            <a:ext cx="3036427" cy="664578"/>
          </a:xfrm>
          <a:prstGeom prst="rect">
            <a:avLst/>
          </a:prstGeom>
          <a:noFill/>
          <a:ln>
            <a:noFill/>
          </a:ln>
        </p:spPr>
      </p:pic>
      <p:sp>
        <p:nvSpPr>
          <p:cNvPr id="452" name="Google Shape;452;p72"/>
          <p:cNvSpPr txBox="1"/>
          <p:nvPr/>
        </p:nvSpPr>
        <p:spPr>
          <a:xfrm>
            <a:off x="6299414" y="3174235"/>
            <a:ext cx="17415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lv-LV" sz="1400" u="sng" cap="none" strike="noStrike">
                <a:solidFill>
                  <a:schemeClr val="dk1"/>
                </a:solidFill>
                <a:latin typeface="Arial"/>
                <a:ea typeface="Arial"/>
                <a:cs typeface="Arial"/>
                <a:sym typeface="Arial"/>
                <a:hlinkClick r:id="rId16">
                  <a:extLst>
                    <a:ext uri="{A12FA001-AC4F-418D-AE19-62706E023703}">
                      <ahyp:hlinkClr val="tx"/>
                    </a:ext>
                  </a:extLst>
                </a:hlinkClick>
              </a:rPr>
              <a:t>OUT LOUD</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lv-LV" sz="1400" u="none" cap="none" strike="noStrike">
                <a:solidFill>
                  <a:schemeClr val="dk1"/>
                </a:solidFill>
                <a:latin typeface="Arial"/>
                <a:ea typeface="Arial"/>
                <a:cs typeface="Arial"/>
                <a:sym typeface="Arial"/>
              </a:rPr>
              <a:t>Latvia</a:t>
            </a:r>
            <a:endParaRPr b="0" i="0" sz="1400" u="none" cap="none" strike="noStrike">
              <a:solidFill>
                <a:schemeClr val="dk1"/>
              </a:solidFill>
              <a:latin typeface="Arial"/>
              <a:ea typeface="Arial"/>
              <a:cs typeface="Arial"/>
              <a:sym typeface="Arial"/>
            </a:endParaRPr>
          </a:p>
        </p:txBody>
      </p:sp>
      <p:pic>
        <p:nvPicPr>
          <p:cNvPr id="453" name="Google Shape;453;p72"/>
          <p:cNvPicPr preferRelativeResize="0"/>
          <p:nvPr/>
        </p:nvPicPr>
        <p:blipFill rotWithShape="1">
          <a:blip r:embed="rId17">
            <a:alphaModFix/>
          </a:blip>
          <a:srcRect b="0" l="0" r="0" t="0"/>
          <a:stretch/>
        </p:blipFill>
        <p:spPr>
          <a:xfrm>
            <a:off x="0" y="-22075"/>
            <a:ext cx="12191999" cy="1248874"/>
          </a:xfrm>
          <a:prstGeom prst="rect">
            <a:avLst/>
          </a:prstGeom>
          <a:noFill/>
          <a:ln>
            <a:noFill/>
          </a:ln>
        </p:spPr>
      </p:pic>
      <p:sp>
        <p:nvSpPr>
          <p:cNvPr id="454" name="Google Shape;454;p72"/>
          <p:cNvSpPr txBox="1"/>
          <p:nvPr>
            <p:ph type="title"/>
          </p:nvPr>
        </p:nvSpPr>
        <p:spPr>
          <a:xfrm>
            <a:off x="511922" y="429020"/>
            <a:ext cx="6069600" cy="797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None/>
            </a:pPr>
            <a:r>
              <a:rPr b="1" lang="lv-LV">
                <a:solidFill>
                  <a:schemeClr val="lt1"/>
                </a:solidFill>
              </a:rPr>
              <a:t>Εταίροι του έργου</a:t>
            </a:r>
            <a:endParaRPr b="1">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pic>
        <p:nvPicPr>
          <p:cNvPr descr="Fotos gratis de Gente" id="146" name="Google Shape;146;p5"/>
          <p:cNvPicPr preferRelativeResize="0"/>
          <p:nvPr/>
        </p:nvPicPr>
        <p:blipFill rotWithShape="1">
          <a:blip r:embed="rId3">
            <a:alphaModFix/>
          </a:blip>
          <a:srcRect b="15074" l="0" r="0" t="0"/>
          <a:stretch/>
        </p:blipFill>
        <p:spPr>
          <a:xfrm>
            <a:off x="0" y="0"/>
            <a:ext cx="12192000" cy="6858000"/>
          </a:xfrm>
          <a:prstGeom prst="rect">
            <a:avLst/>
          </a:prstGeom>
          <a:noFill/>
          <a:ln>
            <a:noFill/>
          </a:ln>
        </p:spPr>
      </p:pic>
      <p:sp>
        <p:nvSpPr>
          <p:cNvPr id="147" name="Google Shape;147;p5"/>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41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48" name="Google Shape;148;p5"/>
          <p:cNvSpPr txBox="1"/>
          <p:nvPr>
            <p:ph type="title"/>
          </p:nvPr>
        </p:nvSpPr>
        <p:spPr>
          <a:xfrm>
            <a:off x="8098221" y="3003331"/>
            <a:ext cx="3852000" cy="18342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00000"/>
              </a:buClr>
              <a:buSzPts val="4000"/>
              <a:buFont typeface="Arial"/>
              <a:buNone/>
            </a:pPr>
            <a:r>
              <a:rPr lang="lv-LV">
                <a:solidFill>
                  <a:srgbClr val="000000"/>
                </a:solidFill>
                <a:latin typeface="Calibri"/>
                <a:ea typeface="Calibri"/>
                <a:cs typeface="Calibri"/>
                <a:sym typeface="Calibri"/>
              </a:rPr>
              <a:t>Κύκλος επαφών</a:t>
            </a:r>
            <a:endParaRPr>
              <a:latin typeface="Calibri"/>
              <a:ea typeface="Calibri"/>
              <a:cs typeface="Calibri"/>
              <a:sym typeface="Calibri"/>
            </a:endParaRPr>
          </a:p>
        </p:txBody>
      </p:sp>
      <p:cxnSp>
        <p:nvCxnSpPr>
          <p:cNvPr id="149" name="Google Shape;149;p5"/>
          <p:cNvCxnSpPr/>
          <p:nvPr/>
        </p:nvCxnSpPr>
        <p:spPr>
          <a:xfrm>
            <a:off x="9556531" y="4895193"/>
            <a:ext cx="935400" cy="0"/>
          </a:xfrm>
          <a:prstGeom prst="straightConnector1">
            <a:avLst/>
          </a:prstGeom>
          <a:noFill/>
          <a:ln cap="sq" cmpd="sng" w="25400">
            <a:solidFill>
              <a:srgbClr val="262626"/>
            </a:solidFill>
            <a:prstDash val="solid"/>
            <a:bevel/>
            <a:headEnd len="sm" w="sm" type="none"/>
            <a:tailEnd len="sm" w="sm" type="none"/>
          </a:ln>
        </p:spPr>
      </p:cxnSp>
      <p:sp>
        <p:nvSpPr>
          <p:cNvPr id="150" name="Google Shape;150;p5"/>
          <p:cNvSpPr txBox="1"/>
          <p:nvPr/>
        </p:nvSpPr>
        <p:spPr>
          <a:xfrm>
            <a:off x="8098221" y="3729049"/>
            <a:ext cx="3852000" cy="1834200"/>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rgbClr val="000000"/>
              </a:buClr>
              <a:buSzPts val="4000"/>
              <a:buFont typeface="Arial"/>
              <a:buNone/>
            </a:pPr>
            <a:r>
              <a:rPr b="0" i="0" lang="lv-LV" sz="3200" u="none" cap="none" strike="noStrike">
                <a:solidFill>
                  <a:srgbClr val="000000"/>
                </a:solidFill>
                <a:latin typeface="Calibri"/>
                <a:ea typeface="Calibri"/>
                <a:cs typeface="Calibri"/>
                <a:sym typeface="Calibri"/>
              </a:rPr>
              <a:t>xxx</a:t>
            </a:r>
            <a:endParaRPr b="0" i="0" sz="32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48"/>
                                        </p:tgtEl>
                                        <p:attrNameLst>
                                          <p:attrName>style.visibility</p:attrName>
                                        </p:attrNameLst>
                                      </p:cBhvr>
                                      <p:to>
                                        <p:strVal val="visible"/>
                                      </p:to>
                                    </p:set>
                                    <p:animEffect filter="fade" transition="in">
                                      <p:cBhvr>
                                        <p:cTn dur="700"/>
                                        <p:tgtEl>
                                          <p:spTgt spid="148"/>
                                        </p:tgtEl>
                                      </p:cBhvr>
                                    </p:animEffect>
                                  </p:childTnLst>
                                </p:cTn>
                              </p:par>
                              <p:par>
                                <p:cTn fill="hold" nodeType="withEffect" presetClass="entr" presetID="10" presetSubtype="0">
                                  <p:stCondLst>
                                    <p:cond delay="1000"/>
                                  </p:stCondLst>
                                  <p:childTnLst>
                                    <p:set>
                                      <p:cBhvr>
                                        <p:cTn dur="1" fill="hold">
                                          <p:stCondLst>
                                            <p:cond delay="0"/>
                                          </p:stCondLst>
                                        </p:cTn>
                                        <p:tgtEl>
                                          <p:spTgt spid="150"/>
                                        </p:tgtEl>
                                        <p:attrNameLst>
                                          <p:attrName>style.visibility</p:attrName>
                                        </p:attrNameLst>
                                      </p:cBhvr>
                                      <p:to>
                                        <p:strVal val="visible"/>
                                      </p:to>
                                    </p:set>
                                    <p:animEffect filter="fade" transition="in">
                                      <p:cBhvr>
                                        <p:cTn dur="7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6"/>
          <p:cNvSpPr txBox="1"/>
          <p:nvPr>
            <p:ph idx="1" type="body"/>
          </p:nvPr>
        </p:nvSpPr>
        <p:spPr>
          <a:xfrm>
            <a:off x="1374048" y="1711425"/>
            <a:ext cx="7771500" cy="379050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150000"/>
              </a:lnSpc>
              <a:spcBef>
                <a:spcPts val="0"/>
              </a:spcBef>
              <a:spcAft>
                <a:spcPts val="0"/>
              </a:spcAft>
              <a:buClr>
                <a:srgbClr val="6789B9"/>
              </a:buClr>
              <a:buSzPts val="2800"/>
              <a:buFont typeface="Noto Sans Symbols"/>
              <a:buChar char="✔"/>
            </a:pPr>
            <a:r>
              <a:rPr b="0" i="0" lang="lv-LV" u="none"/>
              <a:t>Προ-επαφή</a:t>
            </a:r>
            <a:endParaRPr b="0" i="0" u="none"/>
          </a:p>
          <a:p>
            <a:pPr indent="-228600" lvl="0" marL="228600" rtl="0" algn="l">
              <a:lnSpc>
                <a:spcPct val="150000"/>
              </a:lnSpc>
              <a:spcBef>
                <a:spcPts val="1000"/>
              </a:spcBef>
              <a:spcAft>
                <a:spcPts val="0"/>
              </a:spcAft>
              <a:buClr>
                <a:srgbClr val="6789B9"/>
              </a:buClr>
              <a:buSzPts val="2800"/>
              <a:buFont typeface="Noto Sans Symbols"/>
              <a:buChar char="✔"/>
            </a:pPr>
            <a:r>
              <a:rPr lang="lv-LV"/>
              <a:t>Έναρξη της επαφής</a:t>
            </a:r>
            <a:endParaRPr/>
          </a:p>
          <a:p>
            <a:pPr indent="-228600" lvl="0" marL="228600" rtl="0" algn="l">
              <a:lnSpc>
                <a:spcPct val="150000"/>
              </a:lnSpc>
              <a:spcBef>
                <a:spcPts val="1000"/>
              </a:spcBef>
              <a:spcAft>
                <a:spcPts val="0"/>
              </a:spcAft>
              <a:buClr>
                <a:srgbClr val="6789B9"/>
              </a:buClr>
              <a:buSzPts val="2800"/>
              <a:buFont typeface="Noto Sans Symbols"/>
              <a:buChar char="✔"/>
            </a:pPr>
            <a:r>
              <a:rPr lang="lv-LV"/>
              <a:t>Επαφή</a:t>
            </a:r>
            <a:endParaRPr/>
          </a:p>
          <a:p>
            <a:pPr indent="-228600" lvl="0" marL="228600" rtl="0" algn="l">
              <a:lnSpc>
                <a:spcPct val="150000"/>
              </a:lnSpc>
              <a:spcBef>
                <a:spcPts val="1000"/>
              </a:spcBef>
              <a:spcAft>
                <a:spcPts val="0"/>
              </a:spcAft>
              <a:buClr>
                <a:srgbClr val="6789B9"/>
              </a:buClr>
              <a:buSzPts val="2800"/>
              <a:buFont typeface="Noto Sans Symbols"/>
              <a:buChar char="✔"/>
            </a:pPr>
            <a:r>
              <a:rPr b="0" i="0" lang="lv-LV" u="none"/>
              <a:t>Κλείσιμο της επαφής</a:t>
            </a:r>
            <a:endParaRPr b="0" i="0" u="none"/>
          </a:p>
          <a:p>
            <a:pPr indent="-228600" lvl="0" marL="228600" rtl="0" algn="l">
              <a:lnSpc>
                <a:spcPct val="150000"/>
              </a:lnSpc>
              <a:spcBef>
                <a:spcPts val="1000"/>
              </a:spcBef>
              <a:spcAft>
                <a:spcPts val="0"/>
              </a:spcAft>
              <a:buClr>
                <a:srgbClr val="6789B9"/>
              </a:buClr>
              <a:buSzPts val="2800"/>
              <a:buFont typeface="Noto Sans Symbols"/>
              <a:buChar char="✔"/>
            </a:pPr>
            <a:r>
              <a:rPr lang="lv-LV"/>
              <a:t>Μετά την επαφή </a:t>
            </a:r>
            <a:r>
              <a:rPr b="0" i="0" lang="lv-LV" u="none"/>
              <a:t>.</a:t>
            </a:r>
            <a:endParaRPr/>
          </a:p>
        </p:txBody>
      </p:sp>
      <p:sp>
        <p:nvSpPr>
          <p:cNvPr id="156" name="Google Shape;156;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sp>
        <p:nvSpPr>
          <p:cNvPr id="157" name="Google Shape;157;p6"/>
          <p:cNvSpPr txBox="1"/>
          <p:nvPr/>
        </p:nvSpPr>
        <p:spPr>
          <a:xfrm>
            <a:off x="369791" y="6398825"/>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lv-LV"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id="158" name="Google Shape;158;p6"/>
          <p:cNvPicPr preferRelativeResize="0"/>
          <p:nvPr/>
        </p:nvPicPr>
        <p:blipFill rotWithShape="1">
          <a:blip r:embed="rId3">
            <a:alphaModFix/>
          </a:blip>
          <a:srcRect b="0" l="0" r="0" t="0"/>
          <a:stretch/>
        </p:blipFill>
        <p:spPr>
          <a:xfrm>
            <a:off x="0" y="0"/>
            <a:ext cx="12191999" cy="1248874"/>
          </a:xfrm>
          <a:prstGeom prst="rect">
            <a:avLst/>
          </a:prstGeom>
          <a:noFill/>
          <a:ln>
            <a:noFill/>
          </a:ln>
        </p:spPr>
      </p:pic>
      <p:sp>
        <p:nvSpPr>
          <p:cNvPr id="159" name="Google Shape;159;p6"/>
          <p:cNvSpPr txBox="1"/>
          <p:nvPr>
            <p:ph type="title"/>
          </p:nvPr>
        </p:nvSpPr>
        <p:spPr>
          <a:xfrm>
            <a:off x="1429775" y="473075"/>
            <a:ext cx="10515600" cy="775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lv-LV">
                <a:solidFill>
                  <a:schemeClr val="lt1"/>
                </a:solidFill>
              </a:rPr>
              <a:t>Κύκλος επαφών</a:t>
            </a:r>
            <a:endParaRPr b="1">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 name="Shape 163"/>
        <p:cNvGrpSpPr/>
        <p:nvPr/>
      </p:nvGrpSpPr>
      <p:grpSpPr>
        <a:xfrm>
          <a:off x="0" y="0"/>
          <a:ext cx="0" cy="0"/>
          <a:chOff x="0" y="0"/>
          <a:chExt cx="0" cy="0"/>
        </a:xfrm>
      </p:grpSpPr>
      <p:pic>
        <p:nvPicPr>
          <p:cNvPr descr="Ein Bild, das Text enthält.&#10;&#10;Automatisch generierte Beschreibung" id="164" name="Google Shape;164;p19"/>
          <p:cNvPicPr preferRelativeResize="0"/>
          <p:nvPr>
            <p:ph idx="1" type="body"/>
          </p:nvPr>
        </p:nvPicPr>
        <p:blipFill rotWithShape="1">
          <a:blip r:embed="rId3">
            <a:alphaModFix/>
          </a:blip>
          <a:srcRect b="15730" l="0" r="0" t="0"/>
          <a:stretch/>
        </p:blipFill>
        <p:spPr>
          <a:xfrm>
            <a:off x="20" y="10"/>
            <a:ext cx="12191980" cy="6857990"/>
          </a:xfrm>
          <a:prstGeom prst="rect">
            <a:avLst/>
          </a:prstGeom>
          <a:noFill/>
          <a:ln>
            <a:noFill/>
          </a:ln>
        </p:spPr>
      </p:pic>
      <p:sp>
        <p:nvSpPr>
          <p:cNvPr id="165" name="Google Shape;165;p19"/>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41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66" name="Google Shape;166;p19"/>
          <p:cNvSpPr txBox="1"/>
          <p:nvPr>
            <p:ph type="title"/>
          </p:nvPr>
        </p:nvSpPr>
        <p:spPr>
          <a:xfrm>
            <a:off x="8022021" y="3231931"/>
            <a:ext cx="3852041" cy="1834056"/>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SzPct val="111111"/>
              <a:buNone/>
            </a:pPr>
            <a:r>
              <a:rPr lang="lv-LV"/>
              <a:t>Η σημασία των συνομιλιών σε δύσκολες καταστάσεις</a:t>
            </a:r>
            <a:endParaRPr b="1" sz="4000"/>
          </a:p>
        </p:txBody>
      </p:sp>
      <p:sp>
        <p:nvSpPr>
          <p:cNvPr id="167" name="Google Shape;167;p19"/>
          <p:cNvSpPr txBox="1"/>
          <p:nvPr>
            <p:ph idx="2" type="body"/>
          </p:nvPr>
        </p:nvSpPr>
        <p:spPr>
          <a:xfrm>
            <a:off x="7782910" y="5242675"/>
            <a:ext cx="4330262" cy="68328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None/>
            </a:pPr>
            <a:r>
              <a:rPr lang="lv-LV" sz="3200"/>
              <a:t>Φάση 1</a:t>
            </a:r>
            <a:endParaRPr sz="2400"/>
          </a:p>
        </p:txBody>
      </p:sp>
      <p:cxnSp>
        <p:nvCxnSpPr>
          <p:cNvPr id="168" name="Google Shape;168;p19"/>
          <p:cNvCxnSpPr/>
          <p:nvPr/>
        </p:nvCxnSpPr>
        <p:spPr>
          <a:xfrm>
            <a:off x="9480331" y="5123793"/>
            <a:ext cx="93542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66"/>
                                        </p:tgtEl>
                                        <p:attrNameLst>
                                          <p:attrName>style.visibility</p:attrName>
                                        </p:attrNameLst>
                                      </p:cBhvr>
                                      <p:to>
                                        <p:strVal val="visible"/>
                                      </p:to>
                                    </p:set>
                                    <p:animEffect filter="fade" transition="in">
                                      <p:cBhvr>
                                        <p:cTn dur="7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2F3"/>
        </a:solidFill>
      </p:bgPr>
    </p:bg>
    <p:spTree>
      <p:nvGrpSpPr>
        <p:cNvPr id="172" name="Shape 172"/>
        <p:cNvGrpSpPr/>
        <p:nvPr/>
      </p:nvGrpSpPr>
      <p:grpSpPr>
        <a:xfrm>
          <a:off x="0" y="0"/>
          <a:ext cx="0" cy="0"/>
          <a:chOff x="0" y="0"/>
          <a:chExt cx="0" cy="0"/>
        </a:xfrm>
      </p:grpSpPr>
      <p:pic>
        <p:nvPicPr>
          <p:cNvPr id="173" name="Google Shape;173;p8"/>
          <p:cNvPicPr preferRelativeResize="0"/>
          <p:nvPr/>
        </p:nvPicPr>
        <p:blipFill rotWithShape="1">
          <a:blip r:embed="rId3">
            <a:alphaModFix/>
          </a:blip>
          <a:srcRect b="0" l="0" r="0" t="0"/>
          <a:stretch/>
        </p:blipFill>
        <p:spPr>
          <a:xfrm>
            <a:off x="0" y="0"/>
            <a:ext cx="12191999" cy="6858000"/>
          </a:xfrm>
          <a:prstGeom prst="rect">
            <a:avLst/>
          </a:prstGeom>
          <a:noFill/>
          <a:ln>
            <a:noFill/>
          </a:ln>
        </p:spPr>
      </p:pic>
      <p:sp>
        <p:nvSpPr>
          <p:cNvPr id="174" name="Google Shape;174;p8"/>
          <p:cNvSpPr txBox="1"/>
          <p:nvPr>
            <p:ph type="title"/>
          </p:nvPr>
        </p:nvSpPr>
        <p:spPr>
          <a:xfrm>
            <a:off x="1387925" y="593725"/>
            <a:ext cx="9966000" cy="957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lv-LV">
                <a:solidFill>
                  <a:schemeClr val="lt1"/>
                </a:solidFill>
              </a:rPr>
              <a:t>Ομαδική εργασία</a:t>
            </a:r>
            <a:endParaRPr b="1">
              <a:solidFill>
                <a:schemeClr val="lt1"/>
              </a:solidFill>
            </a:endParaRPr>
          </a:p>
        </p:txBody>
      </p:sp>
      <p:sp>
        <p:nvSpPr>
          <p:cNvPr id="175" name="Google Shape;175;p8"/>
          <p:cNvSpPr txBox="1"/>
          <p:nvPr>
            <p:ph idx="1" type="body"/>
          </p:nvPr>
        </p:nvSpPr>
        <p:spPr>
          <a:xfrm>
            <a:off x="1475613" y="1825625"/>
            <a:ext cx="87897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31538F"/>
              </a:buClr>
              <a:buSzPts val="3500"/>
              <a:buChar char="❏"/>
            </a:pPr>
            <a:r>
              <a:rPr lang="lv-LV">
                <a:solidFill>
                  <a:schemeClr val="lt1"/>
                </a:solidFill>
              </a:rPr>
              <a:t>Κάντε ερωτήσεις στην ομάδα – ποιο είναι το τίμημα της σιωπής;</a:t>
            </a:r>
            <a:br>
              <a:rPr lang="lv-LV">
                <a:solidFill>
                  <a:schemeClr val="lt1"/>
                </a:solidFill>
              </a:rPr>
            </a:br>
            <a:endParaRPr>
              <a:solidFill>
                <a:schemeClr val="lt1"/>
              </a:solidFill>
            </a:endParaRPr>
          </a:p>
          <a:p>
            <a:pPr indent="-228600" lvl="0" marL="228600" rtl="0" algn="l">
              <a:lnSpc>
                <a:spcPct val="90000"/>
              </a:lnSpc>
              <a:spcBef>
                <a:spcPts val="1000"/>
              </a:spcBef>
              <a:spcAft>
                <a:spcPts val="0"/>
              </a:spcAft>
              <a:buClr>
                <a:srgbClr val="31538F"/>
              </a:buClr>
              <a:buSzPts val="3500"/>
              <a:buChar char="❏"/>
            </a:pPr>
            <a:r>
              <a:rPr lang="lv-LV">
                <a:solidFill>
                  <a:schemeClr val="lt1"/>
                </a:solidFill>
              </a:rPr>
              <a:t>Χωρίστε την εκπαιδευτική ομάδα σε μικρές ομάδες και ενθαρρύνετέ τις να μοιράζονται ιστορίες στους χώρους εργασίας τους ή από την εμπειρία τους όταν η αποφυγή προκλητικών συζητήσεων οδήγησε σε μεγαλύτερα προβλήματα</a:t>
            </a:r>
            <a:endParaRPr>
              <a:solidFill>
                <a:schemeClr val="lt1"/>
              </a:solidFill>
            </a:endParaRPr>
          </a:p>
        </p:txBody>
      </p:sp>
      <p:sp>
        <p:nvSpPr>
          <p:cNvPr id="176" name="Google Shape;176;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cxnSp>
        <p:nvCxnSpPr>
          <p:cNvPr id="177" name="Google Shape;177;p8"/>
          <p:cNvCxnSpPr/>
          <p:nvPr/>
        </p:nvCxnSpPr>
        <p:spPr>
          <a:xfrm>
            <a:off x="1413727" y="1453250"/>
            <a:ext cx="8987700" cy="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9"/>
          <p:cNvPicPr preferRelativeResize="0"/>
          <p:nvPr/>
        </p:nvPicPr>
        <p:blipFill rotWithShape="1">
          <a:blip r:embed="rId3">
            <a:alphaModFix/>
          </a:blip>
          <a:srcRect b="0" l="0" r="0" t="0"/>
          <a:stretch/>
        </p:blipFill>
        <p:spPr>
          <a:xfrm>
            <a:off x="0" y="0"/>
            <a:ext cx="12191999" cy="5878275"/>
          </a:xfrm>
          <a:prstGeom prst="rect">
            <a:avLst/>
          </a:prstGeom>
          <a:noFill/>
          <a:ln>
            <a:noFill/>
          </a:ln>
        </p:spPr>
      </p:pic>
      <p:grpSp>
        <p:nvGrpSpPr>
          <p:cNvPr id="183" name="Google Shape;183;p9"/>
          <p:cNvGrpSpPr/>
          <p:nvPr/>
        </p:nvGrpSpPr>
        <p:grpSpPr>
          <a:xfrm>
            <a:off x="1236" y="4762829"/>
            <a:ext cx="12189238" cy="1828789"/>
            <a:chOff x="-305" y="3144820"/>
            <a:chExt cx="9182100" cy="1551136"/>
          </a:xfrm>
        </p:grpSpPr>
        <p:sp>
          <p:nvSpPr>
            <p:cNvPr id="184" name="Google Shape;184;p9"/>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5" name="Google Shape;185;p9"/>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6" name="Google Shape;186;p9"/>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7" name="Google Shape;187;p9"/>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88" name="Google Shape;188;p9"/>
          <p:cNvSpPr txBox="1"/>
          <p:nvPr>
            <p:ph type="ctrTitle"/>
          </p:nvPr>
        </p:nvSpPr>
        <p:spPr>
          <a:xfrm>
            <a:off x="1524000" y="1122373"/>
            <a:ext cx="9144000" cy="2010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lv-LV" sz="6600">
                <a:solidFill>
                  <a:schemeClr val="lt1"/>
                </a:solidFill>
              </a:rPr>
              <a:t>Η σιωπή αποτυγχάνει</a:t>
            </a:r>
            <a:endParaRPr b="1" sz="6600">
              <a:solidFill>
                <a:schemeClr val="lt1"/>
              </a:solidFill>
            </a:endParaRPr>
          </a:p>
        </p:txBody>
      </p:sp>
      <p:sp>
        <p:nvSpPr>
          <p:cNvPr id="189" name="Google Shape;189;p9"/>
          <p:cNvSpPr txBox="1"/>
          <p:nvPr>
            <p:ph idx="1" type="subTitle"/>
          </p:nvPr>
        </p:nvSpPr>
        <p:spPr>
          <a:xfrm>
            <a:off x="1524000" y="3210402"/>
            <a:ext cx="9144000" cy="13941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ctr">
              <a:lnSpc>
                <a:spcPct val="90000"/>
              </a:lnSpc>
              <a:spcBef>
                <a:spcPts val="0"/>
              </a:spcBef>
              <a:spcAft>
                <a:spcPts val="0"/>
              </a:spcAft>
              <a:buClr>
                <a:schemeClr val="dk1"/>
              </a:buClr>
              <a:buSzPct val="92664"/>
              <a:buNone/>
            </a:pPr>
            <a:r>
              <a:rPr lang="lv-LV" sz="2800">
                <a:solidFill>
                  <a:schemeClr val="lt1"/>
                </a:solidFill>
              </a:rPr>
              <a:t>Εάν τα ζητήματα δεν επιλυθούν, το επίπεδο άγχους θα αυξηθεί, το ηθικό </a:t>
            </a:r>
            <a:br>
              <a:rPr lang="lv-LV" sz="2800">
                <a:solidFill>
                  <a:schemeClr val="lt1"/>
                </a:solidFill>
              </a:rPr>
            </a:br>
            <a:r>
              <a:rPr lang="lv-LV" sz="2800">
                <a:solidFill>
                  <a:schemeClr val="lt1"/>
                </a:solidFill>
              </a:rPr>
              <a:t>της ομάδας θα μειωθεί, θα εμφανιστεί παθητική επιθετική επικοινωνία</a:t>
            </a:r>
            <a:endParaRPr sz="2800">
              <a:solidFill>
                <a:schemeClr val="lt1"/>
              </a:solidFill>
            </a:endParaRPr>
          </a:p>
        </p:txBody>
      </p:sp>
      <p:sp>
        <p:nvSpPr>
          <p:cNvPr id="190" name="Google Shape;19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lv-LV"/>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descr="People in a diner" id="195" name="Google Shape;195;p12"/>
          <p:cNvPicPr preferRelativeResize="0"/>
          <p:nvPr>
            <p:ph idx="1" type="body"/>
          </p:nvPr>
        </p:nvPicPr>
        <p:blipFill rotWithShape="1">
          <a:blip r:embed="rId3">
            <a:alphaModFix/>
          </a:blip>
          <a:srcRect b="7811" l="0" r="0" t="7812"/>
          <a:stretch/>
        </p:blipFill>
        <p:spPr>
          <a:xfrm>
            <a:off x="20" y="10"/>
            <a:ext cx="12191980" cy="6857990"/>
          </a:xfrm>
          <a:prstGeom prst="rect">
            <a:avLst/>
          </a:prstGeom>
          <a:noFill/>
          <a:ln>
            <a:noFill/>
          </a:ln>
        </p:spPr>
      </p:pic>
      <p:sp>
        <p:nvSpPr>
          <p:cNvPr id="196" name="Google Shape;196;p12"/>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411"/>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97" name="Google Shape;197;p12"/>
          <p:cNvSpPr txBox="1"/>
          <p:nvPr>
            <p:ph type="title"/>
          </p:nvPr>
        </p:nvSpPr>
        <p:spPr>
          <a:xfrm>
            <a:off x="8022021" y="3231931"/>
            <a:ext cx="3852041" cy="183405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3200"/>
              <a:buNone/>
            </a:pPr>
            <a:r>
              <a:rPr lang="lv-LV"/>
              <a:t>Προ-επαφή – Σχεδιάζοντας ένα ασφαλές μέρος</a:t>
            </a:r>
            <a:endParaRPr/>
          </a:p>
        </p:txBody>
      </p:sp>
      <p:sp>
        <p:nvSpPr>
          <p:cNvPr id="198" name="Google Shape;198;p12"/>
          <p:cNvSpPr txBox="1"/>
          <p:nvPr>
            <p:ph idx="2" type="body"/>
          </p:nvPr>
        </p:nvSpPr>
        <p:spPr>
          <a:xfrm>
            <a:off x="7782910" y="5242675"/>
            <a:ext cx="4330262" cy="68328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None/>
            </a:pPr>
            <a:r>
              <a:rPr lang="lv-LV" sz="3200"/>
              <a:t>Μονάδα </a:t>
            </a:r>
            <a:endParaRPr sz="3200"/>
          </a:p>
        </p:txBody>
      </p:sp>
      <p:cxnSp>
        <p:nvCxnSpPr>
          <p:cNvPr id="199" name="Google Shape;199;p12"/>
          <p:cNvCxnSpPr/>
          <p:nvPr/>
        </p:nvCxnSpPr>
        <p:spPr>
          <a:xfrm>
            <a:off x="9480331" y="5123793"/>
            <a:ext cx="93542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97"/>
                                        </p:tgtEl>
                                        <p:attrNameLst>
                                          <p:attrName>style.visibility</p:attrName>
                                        </p:attrNameLst>
                                      </p:cBhvr>
                                      <p:to>
                                        <p:strVal val="visible"/>
                                      </p:to>
                                    </p:set>
                                    <p:animEffect filter="fade" transition="in">
                                      <p:cBhvr>
                                        <p:cTn dur="7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2022-07-23T17:25:29Z</dcterms:created>
  <dc:creator>Sonja  Karbon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0x010100CCDC99E37D3BB34F911D876D5359BBAC</vt:lpwstr>
  </property>
</Properties>
</file>