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9exxZpTu/I9RwvMn87nJ53G/3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64" name="Google Shape;2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77" name="Google Shape;2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
              <a:t>Η πρωτογενής πρόληψη είναι η εκπαίδευση προς μια υγιή, ευημερούσα εταιρεία που αναπτύσσει τις δεξιότητές της και διαχειρίζεται σωστά τις αγχωτικές καταστάσεις. Η μέγιστη προσπάθεια είναι η πρόληψη και η μείωση του επιπέδου των κινδύνων που ικανοποιούνται με ορισμένες εκδηλώσεις της κακής στρατηγικής της εταιρείας.</a:t>
            </a:r>
            <a:endParaRPr/>
          </a:p>
        </p:txBody>
      </p:sp>
      <p:sp>
        <p:nvSpPr>
          <p:cNvPr id="136" name="Google Shape;13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l" sz="1800">
                <a:solidFill>
                  <a:srgbClr val="1F3763"/>
                </a:solidFill>
                <a:latin typeface="Times New Roman"/>
                <a:ea typeface="Times New Roman"/>
                <a:cs typeface="Times New Roman"/>
                <a:sym typeface="Times New Roman"/>
              </a:rPr>
              <a:t>Σύστημα παρακολούθησης</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Σύστημα παρακολούθησης σημαίνει, για παράδειγμα, ένα πληροφοριακό σύστημα που χρησιμοποιείται για την παρακολούθηση, διαχείριση, αξιολόγηση και αναφορά μερικών πληροφοριών που οδηγούν στη διαχείριση της εταιρείας.</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149" name="Google Shape;14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l" sz="1800">
                <a:solidFill>
                  <a:srgbClr val="1F3763"/>
                </a:solidFill>
                <a:latin typeface="Times New Roman"/>
                <a:ea typeface="Times New Roman"/>
                <a:cs typeface="Times New Roman"/>
                <a:sym typeface="Times New Roman"/>
              </a:rPr>
              <a:t>Δυνατότητες υποστήριξης του πληγέντος</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Εάν υπάρχει μια κατάσταση στη διαδικασία εργασίας όπου παραβιάζεται η πολιτική ασφάλειας και προστασίας της υγείας, προκύπτει μια κατάσταση όπου ο εργαζόμενος μπορεί να μείνει ανάπηρος. Αν και αυτή η κατάσταση δεν είναι ιδανική, μπορεί να συμβεί στην πράξη και η εταιρεία θα πρέπει να είναι προετοιμασμένη γι' αυτό, επομένως θα πρέπει να έχει ένα σύστημα ή πρόγραμμα για την υποστήριξη των ΑμεΑ.</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176" name="Google Shape;17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l" sz="1800">
                <a:latin typeface="Calibri"/>
                <a:ea typeface="Calibri"/>
                <a:cs typeface="Calibri"/>
                <a:sym typeface="Calibri"/>
              </a:rPr>
              <a:t>Δυναμική της ομάδας</a:t>
            </a:r>
            <a:endParaRPr/>
          </a:p>
          <a:p>
            <a:pPr indent="0" lvl="0" marL="0" rtl="0" algn="just">
              <a:lnSpc>
                <a:spcPct val="107000"/>
              </a:lnSpc>
              <a:spcBef>
                <a:spcPts val="1000"/>
              </a:spcBef>
              <a:spcAft>
                <a:spcPts val="0"/>
              </a:spcAft>
              <a:buNone/>
            </a:pPr>
            <a:r>
              <a:rPr lang="el" sz="1800">
                <a:latin typeface="Calibri"/>
                <a:ea typeface="Calibri"/>
                <a:cs typeface="Calibri"/>
                <a:sym typeface="Calibri"/>
              </a:rPr>
              <a:t>Η καλή δυναμική της ομάδας στο χώρο εργασίας είναι η βάση της καλής δουλειάς. Εάν έχετε συγκεντρωθεί με μια ομάδα ατόμων για να αντιμετωπίσετε ένα έργο ή να ξεπεράσετε ένα πρόβλημα, θα θέλετε να μοιραστείτε το χώρο με άλλους που ξέρουν ότι μπορούν να διαχειριστούν οι ίδιοι. Εάν κάποιος είναι πολύ επικριτικός, ή κάποιος δεν μιλάει, ή κάποιος άλλος μιλάει πολύ, αυτά τα χαρακτηριστικά και οι συμπεριφορές μπορούν να βλάψουν το έργο.</a:t>
            </a:r>
            <a:endParaRPr/>
          </a:p>
          <a:p>
            <a:pPr indent="0" lvl="0" marL="0" rtl="0" algn="just">
              <a:lnSpc>
                <a:spcPct val="107000"/>
              </a:lnSpc>
              <a:spcBef>
                <a:spcPts val="1000"/>
              </a:spcBef>
              <a:spcAft>
                <a:spcPts val="0"/>
              </a:spcAft>
              <a:buNone/>
            </a:pPr>
            <a:r>
              <a:rPr lang="el" sz="1800">
                <a:latin typeface="Calibri"/>
                <a:ea typeface="Calibri"/>
                <a:cs typeface="Calibri"/>
                <a:sym typeface="Calibri"/>
              </a:rPr>
              <a:t>Η "δυναμική ομάδας ή ομάδας" στο χώρο εργασίας συνήθως συνεπάγεται τη στάση του τρόπου με τον οποίο άτομα σε διαφορετικά τμήματα, ομάδες ή γραφεία, ή απλά άτομα, συγκεντρώνονται σε ένα ομαδικό περιβάλλον. Οι άνθρωποι εμπίπτουν φυσικά σε συγκεκριμένους ρόλους και συμπεριφορές που επηρεάζουν τον τρόπο με τον οποίο ο καθένας αποδίδει σε αυτόν τον ρόλο και ποια συμπεριφορά προκύπτει από αυτόν. Αυτό επηρεάζει τόσο το άτομο όσο και την ομάδα.</a:t>
            </a:r>
            <a:endParaRPr sz="1800">
              <a:latin typeface="Calibri"/>
              <a:ea typeface="Calibri"/>
              <a:cs typeface="Calibri"/>
              <a:sym typeface="Calibri"/>
            </a:endParaRPr>
          </a:p>
        </p:txBody>
      </p:sp>
      <p:sp>
        <p:nvSpPr>
          <p:cNvPr id="191" name="Google Shape;19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l" sz="1800">
                <a:latin typeface="Times New Roman"/>
                <a:ea typeface="Times New Roman"/>
                <a:cs typeface="Times New Roman"/>
                <a:sym typeface="Times New Roman"/>
              </a:rPr>
              <a:t>Οι τριτογενείς παρεμβάσεις περιλαμβάνουν πιο μακροπρόθεσμες απαντήσεις μετά την εμφάνιση του προβλήματος για την αντιμετώπιση μόνιμων συνεπειών, την ελαχιστοποίηση των επιπτώσεών του, την αποκατάσταση της υγείας και της ασφάλειας και την πρόληψη περαιτέρω εγκληματικότητας και θυματοποίησης . Οι τριτογενείς παρεμβάσεις σχετίζονται με τη βία στο χώρο εργασίας λόγω των σημαντικών αρνητικών ψυχολογικών συνεπειών, των συνεπειών που σχετίζονται με την υγεία και την εργασία που έχει βρεθεί ότι αντιμετωπίζουν οι στόχοι. Όπως αποδεικνύεται σταθερά σε προηγούμενες εργασίες, αυτές οι συνέπειες κυμαίνονται από άγχος έως θυμό, αδυναμία, κατάθλιψη και διαταραχή μετατραυματικού στρες, χαμηλότερη εργασιακή ικανοποίηση, δέσμευση και παραγωγικότητα και απόσυρση από την εργασία.</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Περαιτέρω καταδεικνύοντας τη σημασία της τριτοβάθμιας παρέμβασης είναι ότι η βία στο χώρο εργασίας έχει μακροπρόθεσμες οργανωτικές συνέπειες όσον αφορά την εναλλαγή των εργαζομένων, το μειωμένο ηθικό, τις απουσίες, το κόστος των ερευνών και εκείνων που προκύπτουν από νομικές ενέργειες, τη βλάβη στην εξωτερική φήμη και την απώλεια της εμπιστοσύνης των μετόχων.</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216" name="Google Shape;21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2.png"/><Relationship Id="rId13" Type="http://schemas.openxmlformats.org/officeDocument/2006/relationships/hyperlink" Target="https://dekaplus.eu/" TargetMode="External"/><Relationship Id="rId12"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14.png"/><Relationship Id="rId17" Type="http://schemas.openxmlformats.org/officeDocument/2006/relationships/hyperlink" Target="https://www.uzvediba.lv/kontakti/" TargetMode="External"/><Relationship Id="rId16" Type="http://schemas.openxmlformats.org/officeDocument/2006/relationships/image" Target="../media/image15.png"/><Relationship Id="rId5" Type="http://schemas.openxmlformats.org/officeDocument/2006/relationships/hyperlink" Target="http://www.czu.cz/" TargetMode="External"/><Relationship Id="rId6" Type="http://schemas.openxmlformats.org/officeDocument/2006/relationships/image" Target="../media/image8.png"/><Relationship Id="rId18" Type="http://schemas.openxmlformats.org/officeDocument/2006/relationships/image" Target="../media/image11.png"/><Relationship Id="rId7" Type="http://schemas.openxmlformats.org/officeDocument/2006/relationships/hyperlink" Target="http://www.czu.cz/" TargetMode="External"/><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l" sz="4000">
                <a:solidFill>
                  <a:schemeClr val="dk2"/>
                </a:solidFill>
                <a:latin typeface="Calibri"/>
                <a:ea typeface="Calibri"/>
                <a:cs typeface="Calibri"/>
                <a:sym typeface="Calibri"/>
              </a:rPr>
              <a:t>Σχεδιασμός Εκπαίδευσης : </a:t>
            </a:r>
            <a:br>
              <a:rPr b="1" lang="el" sz="4000">
                <a:solidFill>
                  <a:schemeClr val="dk2"/>
                </a:solidFill>
                <a:latin typeface="Calibri"/>
                <a:ea typeface="Calibri"/>
                <a:cs typeface="Calibri"/>
                <a:sym typeface="Calibri"/>
              </a:rPr>
            </a:br>
            <a:r>
              <a:rPr b="1" lang="el" sz="4000">
                <a:solidFill>
                  <a:schemeClr val="dk2"/>
                </a:solidFill>
                <a:latin typeface="Calibri"/>
                <a:ea typeface="Calibri"/>
                <a:cs typeface="Calibri"/>
                <a:sym typeface="Calibri"/>
              </a:rPr>
              <a:t>Τριτοβάθμια Πρόληψη ( 4 )</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791"/>
            <a:ext cx="12189238" cy="1828789"/>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l" sz="1200">
                <a:solidFill>
                  <a:schemeClr val="dk1"/>
                </a:solidFill>
                <a:latin typeface="Times New Roman"/>
                <a:ea typeface="Times New Roman"/>
                <a:cs typeface="Times New Roman"/>
                <a:sym typeface="Times New Roman"/>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pic>
        <p:nvPicPr>
          <p:cNvPr id="97" name="Google Shape;97;p1"/>
          <p:cNvPicPr preferRelativeResize="0"/>
          <p:nvPr/>
        </p:nvPicPr>
        <p:blipFill>
          <a:blip r:embed="rId4">
            <a:alphaModFix/>
          </a:blip>
          <a:stretch>
            <a:fillRect/>
          </a:stretch>
        </p:blipFill>
        <p:spPr>
          <a:xfrm>
            <a:off x="388099" y="5512949"/>
            <a:ext cx="2439992" cy="4360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7" name="Google Shape;267;p10"/>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8" name="Google Shape;268;p10"/>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9" name="Google Shape;269;p10"/>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70" name="Google Shape;270;p1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71" name="Google Shape;271;p10"/>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72" name="Google Shape;272;p10"/>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73" name="Google Shape;273;p10"/>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βιβλιογραφικές αναφορές</a:t>
            </a:r>
            <a:endParaRPr b="1" sz="3600">
              <a:solidFill>
                <a:schemeClr val="dk2"/>
              </a:solidFill>
            </a:endParaRPr>
          </a:p>
        </p:txBody>
      </p:sp>
      <p:sp>
        <p:nvSpPr>
          <p:cNvPr id="274" name="Google Shape;274;p10"/>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ARMSTRONG, M., 2007. </a:t>
            </a:r>
            <a:r>
              <a:rPr b="0" i="1" lang="el" sz="1200" u="none" cap="none" strike="noStrike">
                <a:solidFill>
                  <a:srgbClr val="000000"/>
                </a:solidFill>
                <a:highlight>
                  <a:srgbClr val="FFFFFF"/>
                </a:highlight>
                <a:latin typeface="Calibri"/>
                <a:ea typeface="Calibri"/>
                <a:cs typeface="Calibri"/>
                <a:sym typeface="Calibri"/>
              </a:rPr>
              <a:t>Řízení lidských zdrojů : nejnovější trendy a postupy : 10. vydání </a:t>
            </a:r>
            <a:r>
              <a:rPr b="0" i="0" lang="el" sz="1200" u="none" cap="none" strike="noStrike">
                <a:solidFill>
                  <a:srgbClr val="000000"/>
                </a:solidFill>
                <a:highlight>
                  <a:srgbClr val="FFFFFF"/>
                </a:highlight>
                <a:latin typeface="Calibri"/>
                <a:ea typeface="Calibri"/>
                <a:cs typeface="Calibri"/>
                <a:sym typeface="Calibri"/>
              </a:rPr>
              <a:t>. 1. vyd . Praha: Grada . </a:t>
            </a:r>
            <a:r>
              <a:rPr b="0" i="0" lang="el" sz="1200" u="sng" cap="none"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b="0" i="0" lang="el" sz="1200" u="none" cap="none" strike="noStrike">
                <a:solidFill>
                  <a:srgbClr val="000000"/>
                </a:solidFill>
                <a:highlight>
                  <a:srgbClr val="FFFFFF"/>
                </a:highlight>
                <a:latin typeface="Calibri"/>
                <a:ea typeface="Calibri"/>
                <a:cs typeface="Calibri"/>
                <a:sym typeface="Calibri"/>
              </a:rPr>
              <a:t> </a:t>
            </a:r>
            <a:r>
              <a:rPr b="0" i="0" lang="el" sz="1200" u="sng" cap="none"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 </a:t>
            </a:r>
            <a:r>
              <a:rPr b="0" i="0" lang="el" sz="1200" u="none" cap="none" strike="noStrike">
                <a:solidFill>
                  <a:srgbClr val="000000"/>
                </a:solidFill>
                <a:highlight>
                  <a:srgbClr val="FFFFFF"/>
                </a:highlight>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ATTEBYOVÁ S., 2021. Proč je zásadní vytvářet ντόμπρου τυμόβου dynamiku na pracovišti ; . [σε απευθείας σύνδεση] [vid. 2022-15-08]. Dostupné z: </a:t>
            </a:r>
            <a:r>
              <a:rPr b="0" i="0" lang="el"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CRDR spol . sro , 2017. Analýza a řízení ριζίκ ΜΠΟΖΠ. Identifikace , hodnocení a management ve firmách a jiných organizacích . [σε απευθείας σύνδεση] [vid. 2022-15-08]. Dostupné z: </a:t>
            </a:r>
            <a:r>
              <a:rPr b="0" i="0" lang="el"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CRDR spol . sro , 2022.</a:t>
            </a:r>
            <a:r>
              <a:rPr b="0" i="1" lang="el" sz="1200" u="none" cap="none" strike="noStrike">
                <a:solidFill>
                  <a:srgbClr val="000000"/>
                </a:solidFill>
                <a:highlight>
                  <a:srgbClr val="FFFFFF"/>
                </a:highlight>
                <a:latin typeface="Calibri"/>
                <a:ea typeface="Calibri"/>
                <a:cs typeface="Calibri"/>
                <a:sym typeface="Calibri"/>
              </a:rPr>
              <a:t> Slovník pojmů z oblasti BOZP a PO. </a:t>
            </a:r>
            <a:r>
              <a:rPr b="0" i="0" lang="el" sz="1200" u="none" cap="none" strike="noStrike">
                <a:solidFill>
                  <a:srgbClr val="000000"/>
                </a:solidFill>
                <a:latin typeface="Calibri"/>
                <a:ea typeface="Calibri"/>
                <a:cs typeface="Calibri"/>
                <a:sym typeface="Calibri"/>
              </a:rPr>
              <a:t>[σε απευθείας σύνδεση] [vid. 2022-15-08]. Dostupné z: </a:t>
            </a:r>
            <a:r>
              <a:rPr b="0" i="0" lang="el" sz="12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ČERNÝ, M., 2010. </a:t>
            </a:r>
            <a:r>
              <a:rPr b="0" i="1" lang="el" sz="1200" u="none" cap="none" strike="noStrike">
                <a:solidFill>
                  <a:srgbClr val="000000"/>
                </a:solidFill>
                <a:latin typeface="Calibri"/>
                <a:ea typeface="Calibri"/>
                <a:cs typeface="Calibri"/>
                <a:sym typeface="Calibri"/>
              </a:rPr>
              <a:t>Základní úrovně provádění primární πρόληψη </a:t>
            </a:r>
            <a:r>
              <a:rPr b="0" i="0" lang="el" sz="1200" u="none" cap="none" strike="noStrike">
                <a:solidFill>
                  <a:srgbClr val="000000"/>
                </a:solidFill>
                <a:latin typeface="Calibri"/>
                <a:ea typeface="Calibri"/>
                <a:cs typeface="Calibri"/>
                <a:sym typeface="Calibri"/>
              </a:rPr>
              <a:t>. Tišnov : Sdružení SCAN.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DI MARTINO, V., HOEL, H., AND COOPER, CL </a:t>
            </a:r>
            <a:r>
              <a:rPr b="0" i="1" lang="el" sz="1200" u="none" cap="none" strike="noStrike">
                <a:solidFill>
                  <a:srgbClr val="000000"/>
                </a:solidFill>
                <a:highlight>
                  <a:srgbClr val="FFFFFF"/>
                </a:highlight>
                <a:latin typeface="Calibri"/>
                <a:ea typeface="Calibri"/>
                <a:cs typeface="Calibri"/>
                <a:sym typeface="Calibri"/>
              </a:rPr>
              <a:t>(2003): Βία και παρενόχληση στο χώρο εργασίας: Ανασκόπηση της βιβλιογραφίας. Ευρωπαϊκό Ίδρυμα για τη Βελτίωση των Συνθηκών Διαβίωσης και Εργασίας: Δουβλίνο</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EDELMAN, L., ERLANGER, H. AND LANDE, </a:t>
            </a:r>
            <a:r>
              <a:rPr b="0" i="1" lang="el" sz="1200" u="none" cap="none" strike="noStrike">
                <a:solidFill>
                  <a:srgbClr val="000000"/>
                </a:solidFill>
                <a:highlight>
                  <a:srgbClr val="FFFFFF"/>
                </a:highlight>
                <a:latin typeface="Calibri"/>
                <a:ea typeface="Calibri"/>
                <a:cs typeface="Calibri"/>
                <a:sym typeface="Calibri"/>
              </a:rPr>
              <a:t>J. (1993). «Εσωτερική επίλυση διαφορών: Ο μετασχηματισμός των πολιτικών δικαιωμάτων στο χώρο εργασίας». Law &amp; Society Review, 27, 497-534.</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ΕΤΕπ, 2018. </a:t>
            </a:r>
            <a:r>
              <a:rPr b="0" i="1" lang="el" sz="1200" u="none" cap="none" strike="noStrike">
                <a:solidFill>
                  <a:srgbClr val="000000"/>
                </a:solidFill>
                <a:latin typeface="Calibri"/>
                <a:ea typeface="Calibri"/>
                <a:cs typeface="Calibri"/>
                <a:sym typeface="Calibri"/>
              </a:rPr>
              <a:t>Zásady μηχανισμός προ vyřizování stížností </a:t>
            </a:r>
            <a:r>
              <a:rPr b="0" i="0" lang="el" sz="1200" u="none" cap="none" strike="noStrike">
                <a:solidFill>
                  <a:srgbClr val="000000"/>
                </a:solidFill>
                <a:latin typeface="Calibri"/>
                <a:ea typeface="Calibri"/>
                <a:cs typeface="Calibri"/>
                <a:sym typeface="Calibri"/>
              </a:rPr>
              <a:t>. [σε απευθείας σύνδεση] [vid. 2022-15-08]. Dostupné z: </a:t>
            </a:r>
            <a:r>
              <a:rPr b="0" i="0" lang="el" sz="12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E.ON, 2015. </a:t>
            </a:r>
            <a:r>
              <a:rPr b="0" i="1" lang="el" sz="1200" u="none" cap="none" strike="noStrike">
                <a:solidFill>
                  <a:srgbClr val="000000"/>
                </a:solidFill>
                <a:latin typeface="Calibri"/>
                <a:ea typeface="Calibri"/>
                <a:cs typeface="Calibri"/>
                <a:sym typeface="Calibri"/>
              </a:rPr>
              <a:t>Formulace πολιτική společnosti RU Česká republika v oblasti bezpečnosti práce , ochrany zdraví a životního prostředí </a:t>
            </a:r>
            <a:r>
              <a:rPr b="0" i="0" lang="el" sz="1200" u="none" cap="none" strike="noStrike">
                <a:solidFill>
                  <a:srgbClr val="000000"/>
                </a:solidFill>
                <a:latin typeface="Calibri"/>
                <a:ea typeface="Calibri"/>
                <a:cs typeface="Calibri"/>
                <a:sym typeface="Calibri"/>
              </a:rPr>
              <a:t>. [σε απευθείας σύνδεση] [vid. 2022-15-08]. Dostupné z: </a:t>
            </a:r>
            <a:r>
              <a:rPr b="0" i="0" lang="el" sz="12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HOBSON, JSP </a:t>
            </a:r>
            <a:r>
              <a:rPr b="0" i="1" lang="el" sz="1200" u="none" cap="none" strike="noStrike">
                <a:solidFill>
                  <a:srgbClr val="000000"/>
                </a:solidFill>
                <a:highlight>
                  <a:srgbClr val="FFFFFF"/>
                </a:highlight>
                <a:latin typeface="Calibri"/>
                <a:ea typeface="Calibri"/>
                <a:cs typeface="Calibri"/>
                <a:sym typeface="Calibri"/>
              </a:rPr>
              <a:t>. (1996): Βίαιο έγκλημα στον χώρο εργασίας της φιλοξενίας των ΗΠΑ: αντιμετωπίζοντας το πρόβλημα. International Journal of Contemporary Hospitality Management, 8 (4), 3-10</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HOEL H., AND EINARSEN, </a:t>
            </a:r>
            <a:r>
              <a:rPr b="0" i="1" lang="el" sz="1200" u="none" cap="none" strike="noStrike">
                <a:solidFill>
                  <a:srgbClr val="000000"/>
                </a:solidFill>
                <a:highlight>
                  <a:srgbClr val="FFFFFF"/>
                </a:highlight>
                <a:latin typeface="Calibri"/>
                <a:ea typeface="Calibri"/>
                <a:cs typeface="Calibri"/>
                <a:sym typeface="Calibri"/>
              </a:rPr>
              <a:t>S. (2003): Βία στην εργασία σε ξενοδοχεία, εστίαση και τουρισμό, διαθέσιμη στη διεύθυνση: </a:t>
            </a:r>
            <a:r>
              <a:rPr b="0" i="1" lang="el" sz="1200" u="sng" cap="none"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ΧΟΦΜΑΝ, Ε </a:t>
            </a:r>
            <a:r>
              <a:rPr b="0" i="1" lang="el" sz="1200" u="none" cap="none" strike="noStrike">
                <a:solidFill>
                  <a:srgbClr val="000000"/>
                </a:solidFill>
                <a:highlight>
                  <a:srgbClr val="FFFFFF"/>
                </a:highlight>
                <a:latin typeface="Calibri"/>
                <a:ea typeface="Calibri"/>
                <a:cs typeface="Calibri"/>
                <a:sym typeface="Calibri"/>
              </a:rPr>
              <a:t>. (2005). «Επίλυση διαφορών σε συνεταιρισμό εργαζομένων: Επίσημες διαδικασίες και δικονομική δικαιοσύνη». Law and Society Review, 39(1), 51–82.</a:t>
            </a:r>
            <a:endParaRPr/>
          </a:p>
          <a:p>
            <a:pPr indent="0" lvl="0" marL="0" marR="0" rtl="0" algn="just">
              <a:lnSpc>
                <a:spcPct val="107000"/>
              </a:lnSpc>
              <a:spcBef>
                <a:spcPts val="10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KOŽENÁ J., 2009. </a:t>
            </a:r>
            <a:r>
              <a:rPr b="0" i="1" lang="el" sz="1200" u="none" cap="none" strike="noStrike">
                <a:solidFill>
                  <a:srgbClr val="000000"/>
                </a:solidFill>
                <a:highlight>
                  <a:srgbClr val="FFFFFF"/>
                </a:highlight>
                <a:latin typeface="Calibri"/>
                <a:ea typeface="Calibri"/>
                <a:cs typeface="Calibri"/>
                <a:sym typeface="Calibri"/>
              </a:rPr>
              <a:t>Externí επικοινωνία vytváří obraz vaší σταθερός v očích veřejnosti Εγώ médií . </a:t>
            </a:r>
            <a:r>
              <a:rPr b="0" i="0" lang="el" sz="1200" u="none" cap="none" strike="noStrike">
                <a:solidFill>
                  <a:srgbClr val="000000"/>
                </a:solidFill>
                <a:latin typeface="Calibri"/>
                <a:ea typeface="Calibri"/>
                <a:cs typeface="Calibri"/>
                <a:sym typeface="Calibri"/>
              </a:rPr>
              <a:t>[σε απευθείας σύνδεση] [vid. 2022-15-08]. Dostupné z:</a:t>
            </a:r>
            <a:r>
              <a:rPr b="0" i="0" lang="el" sz="1200" u="none" cap="none" strike="noStrike">
                <a:solidFill>
                  <a:srgbClr val="000000"/>
                </a:solidFill>
                <a:highlight>
                  <a:srgbClr val="FFFFFF"/>
                </a:highlight>
                <a:latin typeface="Calibri"/>
                <a:ea typeface="Calibri"/>
                <a:cs typeface="Calibri"/>
                <a:sym typeface="Calibri"/>
              </a:rPr>
              <a:t> </a:t>
            </a:r>
            <a:r>
              <a:rPr b="0" i="0" lang="el" sz="1200" u="sng" cap="none"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b="0" i="0" sz="1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0" name="Google Shape;280;p11"/>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1" name="Google Shape;281;p11"/>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2" name="Google Shape;282;p11"/>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3" name="Google Shape;283;p1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4" name="Google Shape;284;p11"/>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5" name="Google Shape;285;p11"/>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6" name="Google Shape;286;p11"/>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βιβλιογραφικές αναφορές</a:t>
            </a:r>
            <a:endParaRPr b="1" sz="3600">
              <a:solidFill>
                <a:schemeClr val="dk2"/>
              </a:solidFill>
            </a:endParaRPr>
          </a:p>
        </p:txBody>
      </p:sp>
      <p:sp>
        <p:nvSpPr>
          <p:cNvPr id="287" name="Google Shape;287;p11"/>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LIEBMANN, M. </a:t>
            </a:r>
            <a:r>
              <a:rPr b="0" i="1" lang="el" sz="1200" u="none" cap="none" strike="noStrike">
                <a:solidFill>
                  <a:srgbClr val="000000"/>
                </a:solidFill>
                <a:highlight>
                  <a:srgbClr val="FFFFFF"/>
                </a:highlight>
                <a:latin typeface="Calibri"/>
                <a:ea typeface="Calibri"/>
                <a:cs typeface="Calibri"/>
                <a:sym typeface="Calibri"/>
              </a:rPr>
              <a:t>(2000). «Ιστορία και επισκόπηση της διαμεσολάβησης στο Ηνωμένο Βασίλειο». Στο M. Liebmann (επιμ.), Mediation in Context. Λονδίνο: Jessica Kingsley Publisher, 19-38.</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MICELI, M., NEAR, J., AND MOREHEAD, DWORKIN T </a:t>
            </a:r>
            <a:r>
              <a:rPr b="0" i="1" lang="el" sz="1200" u="none" cap="none" strike="noStrike">
                <a:solidFill>
                  <a:srgbClr val="000000"/>
                </a:solidFill>
                <a:highlight>
                  <a:srgbClr val="FFFFFF"/>
                </a:highlight>
                <a:latin typeface="Calibri"/>
                <a:ea typeface="Calibri"/>
                <a:cs typeface="Calibri"/>
                <a:sym typeface="Calibri"/>
              </a:rPr>
              <a:t>. (2008). «Μια λέξη προς τους σοφούς: πώς οι διευθυντές και οι υπεύθυνοι χάραξης πολιτικής μπορούν να ενθαρρύνουν τους υπαλλήλους να αναφέρουν αδικοπραγίες». Journal of Business Ethics, 86, 379-396.</a:t>
            </a:r>
            <a:endParaRPr/>
          </a:p>
          <a:p>
            <a:pPr indent="0" lvl="0" marL="0" marR="0"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MIOVSKÝ, M., SKÁCELOVÁ, L., ZAPLETALOVÁ, J., NOVÁK, P. 2010. </a:t>
            </a:r>
            <a:r>
              <a:rPr b="0" i="1" lang="el" sz="1200" u="none" cap="none" strike="noStrike">
                <a:solidFill>
                  <a:srgbClr val="000000"/>
                </a:solidFill>
                <a:latin typeface="Calibri"/>
                <a:ea typeface="Calibri"/>
                <a:cs typeface="Calibri"/>
                <a:sym typeface="Calibri"/>
              </a:rPr>
              <a:t>Primární πρόληψη rizikového chování ve školství </a:t>
            </a:r>
            <a:r>
              <a:rPr b="0" i="0" lang="el" sz="1200" u="none" cap="none" strike="noStrike">
                <a:solidFill>
                  <a:srgbClr val="000000"/>
                </a:solidFill>
                <a:latin typeface="Calibri"/>
                <a:ea typeface="Calibri"/>
                <a:cs typeface="Calibri"/>
                <a:sym typeface="Calibri"/>
              </a:rPr>
              <a:t>. Tišnov : Sdružení SCAN.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MŠMT, 2005. </a:t>
            </a:r>
            <a:r>
              <a:rPr b="0" i="1" lang="el" sz="1200" u="none" cap="none" strike="noStrike">
                <a:solidFill>
                  <a:srgbClr val="000000"/>
                </a:solidFill>
                <a:latin typeface="Calibri"/>
                <a:ea typeface="Calibri"/>
                <a:cs typeface="Calibri"/>
                <a:sym typeface="Calibri"/>
              </a:rPr>
              <a:t>Standardy odborné způsobilosti poskytovatelů πρόγραμμα primární πρόληψη užívání návykových látek . </a:t>
            </a:r>
            <a:r>
              <a:rPr b="0" i="0" lang="el" sz="1200" u="none" cap="none" strike="noStrike">
                <a:solidFill>
                  <a:srgbClr val="000000"/>
                </a:solidFill>
                <a:latin typeface="Calibri"/>
                <a:ea typeface="Calibri"/>
                <a:cs typeface="Calibri"/>
                <a:sym typeface="Calibri"/>
              </a:rPr>
              <a:t>Πράχα: MŠMT.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MŠMT, 2010. </a:t>
            </a:r>
            <a:r>
              <a:rPr b="0" i="1" lang="el" sz="1200" u="none" cap="none" strike="noStrike">
                <a:solidFill>
                  <a:srgbClr val="000000"/>
                </a:solidFill>
                <a:latin typeface="Calibri"/>
                <a:ea typeface="Calibri"/>
                <a:cs typeface="Calibri"/>
                <a:sym typeface="Calibri"/>
              </a:rPr>
              <a:t>Metodické doporučení k primární prevenci rizikového chování u dětí , žáků a studentů ve školách a školských zařízeních </a:t>
            </a:r>
            <a:r>
              <a:rPr b="0" i="0" lang="el" sz="1200" u="none" cap="none" strike="noStrike">
                <a:solidFill>
                  <a:srgbClr val="000000"/>
                </a:solidFill>
                <a:latin typeface="Calibri"/>
                <a:ea typeface="Calibri"/>
                <a:cs typeface="Calibri"/>
                <a:sym typeface="Calibri"/>
              </a:rPr>
              <a:t>. [σε απευθείας σύνδεση] [vid. 2022-15-08]. Dostupné z: </a:t>
            </a:r>
            <a:r>
              <a:rPr b="0" i="0" lang="el" sz="12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OPPENHEIMER, A </a:t>
            </a:r>
            <a:r>
              <a:rPr b="0" i="1" lang="el" sz="1200" u="none" cap="none" strike="noStrike">
                <a:solidFill>
                  <a:srgbClr val="000000"/>
                </a:solidFill>
                <a:highlight>
                  <a:srgbClr val="FFFFFF"/>
                </a:highlight>
                <a:latin typeface="Calibri"/>
                <a:ea typeface="Calibri"/>
                <a:cs typeface="Calibri"/>
                <a:sym typeface="Calibri"/>
              </a:rPr>
              <a:t>. (2004). «Διερεύνηση της παρενόχλησης και των διακρίσεων στο χώρο εργασίας». Employee Relations Law Journal, 29(4), 56-68.</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PLAMÍNEK, J., 2010. </a:t>
            </a:r>
            <a:r>
              <a:rPr b="0" i="1" lang="el" sz="1200" u="none" cap="none" strike="noStrike">
                <a:solidFill>
                  <a:srgbClr val="000000"/>
                </a:solidFill>
                <a:latin typeface="Calibri"/>
                <a:ea typeface="Calibri"/>
                <a:cs typeface="Calibri"/>
                <a:sym typeface="Calibri"/>
              </a:rPr>
              <a:t>Tajemství motivace : jak zařídit , aby pro vás lidé rádi pracovali </a:t>
            </a:r>
            <a:r>
              <a:rPr b="0" i="0" lang="el" sz="1200" u="none" cap="none" strike="noStrike">
                <a:solidFill>
                  <a:srgbClr val="000000"/>
                </a:solidFill>
                <a:latin typeface="Calibri"/>
                <a:ea typeface="Calibri"/>
                <a:cs typeface="Calibri"/>
                <a:sym typeface="Calibri"/>
              </a:rPr>
              <a:t>. 2., dopl . vyd . Praha: Grada . ISBN 9788024734477</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RAYNER, C., HOEL, H. AND COOPER, CL </a:t>
            </a:r>
            <a:r>
              <a:rPr b="0" i="1" lang="el" sz="1200" u="none" cap="none" strike="noStrike">
                <a:solidFill>
                  <a:srgbClr val="000000"/>
                </a:solidFill>
                <a:highlight>
                  <a:srgbClr val="FFFFFF"/>
                </a:highlight>
                <a:latin typeface="Calibri"/>
                <a:ea typeface="Calibri"/>
                <a:cs typeface="Calibri"/>
                <a:sym typeface="Calibri"/>
              </a:rPr>
              <a:t>. (2002): Εκφοβισμός στο χώρο εργασίας: Τι γνωρίζουμε, ποιος φταίει και τι μπορούμε να κάνουμε; Λονδίνο: Τέιλορ και Φράνσις</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ΣΑΛΙΝ, Δ </a:t>
            </a:r>
            <a:r>
              <a:rPr b="0" i="1" lang="el" sz="1200" u="none" cap="none" strike="noStrike">
                <a:solidFill>
                  <a:srgbClr val="000000"/>
                </a:solidFill>
                <a:highlight>
                  <a:srgbClr val="FFFFFF"/>
                </a:highlight>
                <a:latin typeface="Calibri"/>
                <a:ea typeface="Calibri"/>
                <a:cs typeface="Calibri"/>
                <a:sym typeface="Calibri"/>
              </a:rPr>
              <a:t>. (2007). «Οργανωτικές αντιδράσεις στην παρενόχληση στο χώρο εργασίας: μια διερευνητική μελέτη». Επιθεώρηση προσωπικού, 38(1), 26-44.</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SCHEU L., 2021 </a:t>
            </a:r>
            <a:r>
              <a:rPr b="0" i="1" lang="el" sz="1200" u="none" cap="none" strike="noStrike">
                <a:solidFill>
                  <a:srgbClr val="000000"/>
                </a:solidFill>
                <a:latin typeface="Calibri"/>
                <a:ea typeface="Calibri"/>
                <a:cs typeface="Calibri"/>
                <a:sym typeface="Calibri"/>
              </a:rPr>
              <a:t>. Násilí na pracovišti : συνομήλικος pracovník jako možná cesta ochrany zaměstnanců ; </a:t>
            </a:r>
            <a:r>
              <a:rPr b="0" i="0" lang="el" sz="1200" u="none" cap="none" strike="noStrike">
                <a:solidFill>
                  <a:srgbClr val="000000"/>
                </a:solidFill>
                <a:latin typeface="Calibri"/>
                <a:ea typeface="Calibri"/>
                <a:cs typeface="Calibri"/>
                <a:sym typeface="Calibri"/>
              </a:rPr>
              <a:t>[σε απευθείας σύνδεση] [vid. 2022-15-08]. Dostupné z: </a:t>
            </a:r>
            <a:r>
              <a:rPr b="0" i="0" lang="el" sz="12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SMITHSON, L., 2006. Μια infographic απεικόνιση των κινήτρων όλων των πραγμάτων στο χώρο εργασίας. </a:t>
            </a:r>
            <a:r>
              <a:rPr b="0" i="1" lang="el" sz="1200" u="none" cap="none" strike="noStrike">
                <a:solidFill>
                  <a:srgbClr val="000000"/>
                </a:solidFill>
                <a:latin typeface="Calibri"/>
                <a:ea typeface="Calibri"/>
                <a:cs typeface="Calibri"/>
                <a:sym typeface="Calibri"/>
              </a:rPr>
              <a:t>IncBlot . </a:t>
            </a:r>
            <a:r>
              <a:rPr b="0" i="0" lang="el" sz="1200" u="none" cap="none" strike="noStrike">
                <a:solidFill>
                  <a:srgbClr val="000000"/>
                </a:solidFill>
                <a:latin typeface="Calibri"/>
                <a:ea typeface="Calibri"/>
                <a:cs typeface="Calibri"/>
                <a:sym typeface="Calibri"/>
              </a:rPr>
              <a:t>[σε απευθείας σύνδεση] [vid. 2022-05-05]. Dostupné z: </a:t>
            </a:r>
            <a:r>
              <a:rPr b="0" i="0" lang="el"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l" sz="1200" u="none" cap="none" strike="noStrike">
                <a:solidFill>
                  <a:srgbClr val="000000"/>
                </a:solidFill>
                <a:latin typeface="Calibri"/>
                <a:ea typeface="Calibri"/>
                <a:cs typeface="Calibri"/>
                <a:sym typeface="Calibri"/>
              </a:rPr>
              <a:t>ŠNAJDR I., 2013. </a:t>
            </a:r>
            <a:r>
              <a:rPr b="0" i="1" lang="el" sz="1200" u="none" cap="none" strike="noStrike">
                <a:solidFill>
                  <a:srgbClr val="000000"/>
                </a:solidFill>
                <a:latin typeface="Calibri"/>
                <a:ea typeface="Calibri"/>
                <a:cs typeface="Calibri"/>
                <a:sym typeface="Calibri"/>
              </a:rPr>
              <a:t>Svizí , strategií a politicou </a:t>
            </a:r>
            <a:r>
              <a:rPr b="0" i="0" lang="el" sz="1200" u="none" cap="none" strike="noStrike">
                <a:solidFill>
                  <a:srgbClr val="000000"/>
                </a:solidFill>
                <a:latin typeface="Calibri"/>
                <a:ea typeface="Calibri"/>
                <a:cs typeface="Calibri"/>
                <a:sym typeface="Calibri"/>
              </a:rPr>
              <a:t>. [σε απευθείας σύνδεση] [vid. 2022-15-08]. Dostupné z: </a:t>
            </a:r>
            <a:r>
              <a:rPr b="0" i="0" lang="el"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https://www.snajdr.com/jak-pracujeme/s-vizi-strategii-a-politiou/</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b="0" i="0" lang="el" sz="1200" u="none" cap="none" strike="noStrike">
                <a:solidFill>
                  <a:srgbClr val="000000"/>
                </a:solidFill>
                <a:highlight>
                  <a:srgbClr val="FFFFFF"/>
                </a:highlight>
                <a:latin typeface="Calibri"/>
                <a:ea typeface="Calibri"/>
                <a:cs typeface="Calibri"/>
                <a:sym typeface="Calibri"/>
              </a:rPr>
              <a:t>WALKER, B. AND HAMILTON, RT </a:t>
            </a:r>
            <a:r>
              <a:rPr b="0" i="1" lang="el" sz="1200" u="none" cap="none" strike="noStrike">
                <a:solidFill>
                  <a:srgbClr val="000000"/>
                </a:solidFill>
                <a:highlight>
                  <a:srgbClr val="FFFFFF"/>
                </a:highlight>
                <a:latin typeface="Calibri"/>
                <a:ea typeface="Calibri"/>
                <a:cs typeface="Calibri"/>
                <a:sym typeface="Calibri"/>
              </a:rPr>
              <a:t>(2011). «Παράπονα εργαζομένου-εργοδότη: μια επανεξέταση». International Journal of Management Reviews, 13(1) 40-58.</a:t>
            </a:r>
            <a:endParaRPr b="0" i="0" sz="1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pic>
        <p:nvPicPr>
          <p:cNvPr id="292" name="Google Shape;292;p12"/>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293" name="Google Shape;293;p12"/>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4" name="Google Shape;294;p12"/>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l" sz="3600">
                <a:solidFill>
                  <a:srgbClr val="262626"/>
                </a:solidFill>
              </a:rPr>
              <a:t>ευχαριστώ για την προσοχή σας</a:t>
            </a:r>
            <a:endParaRPr sz="3600">
              <a:solidFill>
                <a:srgbClr val="262626"/>
              </a:solidFill>
            </a:endParaRPr>
          </a:p>
        </p:txBody>
      </p:sp>
      <p:cxnSp>
        <p:nvCxnSpPr>
          <p:cNvPr id="295" name="Google Shape;295;p12"/>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296" name="Google Shape;296;p12"/>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13"/>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02" name="Google Shape;302;p1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Εταίροι του έργου </a:t>
            </a:r>
            <a:endParaRPr b="1" sz="3600">
              <a:solidFill>
                <a:schemeClr val="dk2"/>
              </a:solidFill>
            </a:endParaRPr>
          </a:p>
        </p:txBody>
      </p:sp>
      <p:sp>
        <p:nvSpPr>
          <p:cNvPr id="303" name="Google Shape;30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
        <p:nvSpPr>
          <p:cNvPr id="304" name="Google Shape;304;p1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l" sz="1200" u="none" cap="none" strike="noStrike">
                <a:solidFill>
                  <a:srgbClr val="6789B9"/>
                </a:solidFill>
                <a:latin typeface="Calibri"/>
                <a:ea typeface="Calibri"/>
                <a:cs typeface="Calibri"/>
                <a:sym typeface="Calibri"/>
              </a:rPr>
              <a:t>https://www.weedout.eu/</a:t>
            </a:r>
            <a:endParaRPr/>
          </a:p>
        </p:txBody>
      </p:sp>
      <p:pic>
        <p:nvPicPr>
          <p:cNvPr id="305" name="Google Shape;305;p13"/>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06" name="Google Shape;306;p13"/>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5">
                  <a:extLst>
                    <a:ext uri="{A12FA001-AC4F-418D-AE19-62706E023703}">
                      <ahyp:hlinkClr val="tx"/>
                    </a:ext>
                  </a:extLst>
                </a:hlinkClick>
              </a:rPr>
              <a:t>Τσεχικό Πανεπιστήμιο Επιστημών Ζωής Πράγα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Τσεχική Δημοκρατία</a:t>
            </a:r>
            <a:endParaRPr sz="1400">
              <a:solidFill>
                <a:schemeClr val="dk1"/>
              </a:solidFill>
              <a:latin typeface="Arial"/>
              <a:ea typeface="Arial"/>
              <a:cs typeface="Arial"/>
              <a:sym typeface="Arial"/>
            </a:endParaRPr>
          </a:p>
        </p:txBody>
      </p:sp>
      <p:pic>
        <p:nvPicPr>
          <p:cNvPr id="307" name="Google Shape;307;p13"/>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08" name="Google Shape;308;p13"/>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7">
                  <a:extLst>
                    <a:ext uri="{A12FA001-AC4F-418D-AE19-62706E023703}">
                      <ahyp:hlinkClr val="tx"/>
                    </a:ext>
                  </a:extLst>
                </a:hlinkClick>
              </a:rPr>
              <a:t>Παγκύπριος Σύνδεσμος Διευθυντών Ξενοδοχείων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Κύπρου</a:t>
            </a:r>
            <a:endParaRPr sz="1400">
              <a:solidFill>
                <a:schemeClr val="dk1"/>
              </a:solidFill>
              <a:latin typeface="Arial"/>
              <a:ea typeface="Arial"/>
              <a:cs typeface="Arial"/>
              <a:sym typeface="Arial"/>
            </a:endParaRPr>
          </a:p>
        </p:txBody>
      </p:sp>
      <p:pic>
        <p:nvPicPr>
          <p:cNvPr id="309" name="Google Shape;309;p13"/>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10" name="Google Shape;310;p13"/>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9">
                  <a:extLst>
                    <a:ext uri="{A12FA001-AC4F-418D-AE19-62706E023703}">
                      <ahyp:hlinkClr val="tx"/>
                    </a:ext>
                  </a:extLst>
                </a:hlinkClick>
              </a:rPr>
              <a:t>Beneke &amp; Prinzhorn GmbH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Γερμανία</a:t>
            </a:r>
            <a:endParaRPr sz="1400">
              <a:solidFill>
                <a:schemeClr val="dk1"/>
              </a:solidFill>
              <a:latin typeface="Arial"/>
              <a:ea typeface="Arial"/>
              <a:cs typeface="Arial"/>
              <a:sym typeface="Arial"/>
            </a:endParaRPr>
          </a:p>
        </p:txBody>
      </p:sp>
      <p:pic>
        <p:nvPicPr>
          <p:cNvPr id="311" name="Google Shape;311;p13"/>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12" name="Google Shape;312;p13"/>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1">
                  <a:extLst>
                    <a:ext uri="{A12FA001-AC4F-418D-AE19-62706E023703}">
                      <ahyp:hlinkClr val="tx"/>
                    </a:ext>
                  </a:extLst>
                </a:hlinkClick>
              </a:rPr>
              <a:t>ΔΙΑΣ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Ελλάδας</a:t>
            </a:r>
            <a:endParaRPr sz="1400">
              <a:solidFill>
                <a:schemeClr val="dk1"/>
              </a:solidFill>
              <a:latin typeface="Arial"/>
              <a:ea typeface="Arial"/>
              <a:cs typeface="Arial"/>
              <a:sym typeface="Arial"/>
            </a:endParaRPr>
          </a:p>
        </p:txBody>
      </p:sp>
      <p:pic>
        <p:nvPicPr>
          <p:cNvPr id="313" name="Google Shape;313;p13"/>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14" name="Google Shape;314;p13"/>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3">
                  <a:extLst>
                    <a:ext uri="{A12FA001-AC4F-418D-AE19-62706E023703}">
                      <ahyp:hlinkClr val="tx"/>
                    </a:ext>
                  </a:extLst>
                </a:hlinkClick>
              </a:rPr>
              <a:t>ΔΕΚΑΠΛΟΥΣ</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l" sz="1400">
                <a:solidFill>
                  <a:schemeClr val="dk1"/>
                </a:solidFill>
                <a:latin typeface="Arial"/>
                <a:ea typeface="Arial"/>
                <a:cs typeface="Arial"/>
                <a:sym typeface="Arial"/>
              </a:rPr>
              <a:t>Κύπρος</a:t>
            </a:r>
            <a:endParaRPr/>
          </a:p>
        </p:txBody>
      </p:sp>
      <p:pic>
        <p:nvPicPr>
          <p:cNvPr id="315" name="Google Shape;315;p13"/>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16" name="Google Shape;316;p13"/>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5">
                  <a:extLst>
                    <a:ext uri="{A12FA001-AC4F-418D-AE19-62706E023703}">
                      <ahyp:hlinkClr val="tx"/>
                    </a:ext>
                  </a:extLst>
                </a:hlinkClick>
              </a:rPr>
              <a:t>Ταμείο Κοινωνικής Καινοτομίας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Λιθουανίας</a:t>
            </a:r>
            <a:endParaRPr sz="1400">
              <a:solidFill>
                <a:schemeClr val="dk1"/>
              </a:solidFill>
              <a:latin typeface="Arial"/>
              <a:ea typeface="Arial"/>
              <a:cs typeface="Arial"/>
              <a:sym typeface="Arial"/>
            </a:endParaRPr>
          </a:p>
        </p:txBody>
      </p:sp>
      <p:pic>
        <p:nvPicPr>
          <p:cNvPr id="317" name="Google Shape;317;p13"/>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18" name="Google Shape;318;p13"/>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7">
                  <a:extLst>
                    <a:ext uri="{A12FA001-AC4F-418D-AE19-62706E023703}">
                      <ahyp:hlinkClr val="tx"/>
                    </a:ext>
                  </a:extLst>
                </a:hlinkClick>
              </a:rPr>
              <a:t>ΔΥΝΑΤΑ</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l" sz="1400">
                <a:solidFill>
                  <a:schemeClr val="dk1"/>
                </a:solidFill>
                <a:latin typeface="Arial"/>
                <a:ea typeface="Arial"/>
                <a:cs typeface="Arial"/>
                <a:sym typeface="Arial"/>
              </a:rPr>
              <a:t>Λετονία</a:t>
            </a:r>
            <a:endParaRPr sz="1400">
              <a:solidFill>
                <a:schemeClr val="dk1"/>
              </a:solidFill>
              <a:latin typeface="Arial"/>
              <a:ea typeface="Arial"/>
              <a:cs typeface="Arial"/>
              <a:sym typeface="Arial"/>
            </a:endParaRPr>
          </a:p>
        </p:txBody>
      </p:sp>
      <p:pic>
        <p:nvPicPr>
          <p:cNvPr id="319" name="Google Shape;319;p13"/>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4" name="Google Shape;104;p2"/>
          <p:cNvSpPr txBox="1"/>
          <p:nvPr>
            <p:ph type="title"/>
          </p:nvPr>
        </p:nvSpPr>
        <p:spPr>
          <a:xfrm>
            <a:off x="110815" y="181397"/>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Θέματα</a:t>
            </a:r>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l"/>
              <a:t>‹#›</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0" y="0"/>
              <a:ext cx="2193536" cy="4894601"/>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l" sz="3000" u="none" cap="none" strike="noStrike">
                  <a:solidFill>
                    <a:schemeClr val="dk1"/>
                  </a:solidFill>
                  <a:latin typeface="Calibri"/>
                  <a:ea typeface="Calibri"/>
                  <a:cs typeface="Calibri"/>
                  <a:sym typeface="Calibri"/>
                </a:rPr>
                <a:t>Δευτερεύων πρόληψη</a:t>
              </a:r>
              <a:endParaRPr b="0" i="0" sz="3000" u="none" cap="none" strike="noStrike">
                <a:solidFill>
                  <a:schemeClr val="dk1"/>
                </a:solidFill>
                <a:latin typeface="Calibri"/>
                <a:ea typeface="Calibri"/>
                <a:cs typeface="Calibri"/>
                <a:sym typeface="Calibri"/>
              </a:endParaRPr>
            </a:p>
          </p:txBody>
        </p:sp>
        <p:sp>
          <p:nvSpPr>
            <p:cNvPr id="112" name="Google Shape;112;p2"/>
            <p:cNvSpPr/>
            <p:nvPr/>
          </p:nvSpPr>
          <p:spPr>
            <a:xfrm>
              <a:off x="2358051" y="330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2358051" y="3304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l" sz="3000" u="none" cap="none" strike="noStrike">
                  <a:solidFill>
                    <a:schemeClr val="dk2"/>
                  </a:solidFill>
                  <a:latin typeface="Calibri"/>
                  <a:ea typeface="Calibri"/>
                  <a:cs typeface="Calibri"/>
                  <a:sym typeface="Calibri"/>
                </a:rPr>
                <a:t>Τι είναι τριτογενή πρόληψη</a:t>
              </a:r>
              <a:endParaRPr/>
            </a:p>
          </p:txBody>
        </p:sp>
        <p:cxnSp>
          <p:nvCxnSpPr>
            <p:cNvPr id="114" name="Google Shape;114;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5" name="Google Shape;115;p2"/>
            <p:cNvSpPr/>
            <p:nvPr/>
          </p:nvSpPr>
          <p:spPr>
            <a:xfrm>
              <a:off x="2358051" y="7269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2358051" y="72690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l" sz="3000" u="none" cap="none" strike="noStrike">
                  <a:solidFill>
                    <a:schemeClr val="dk2"/>
                  </a:solidFill>
                  <a:latin typeface="Calibri"/>
                  <a:ea typeface="Calibri"/>
                  <a:cs typeface="Calibri"/>
                  <a:sym typeface="Calibri"/>
                </a:rPr>
                <a:t>Σύστημα </a:t>
              </a:r>
              <a:endParaRPr b="0" i="0" sz="3000" u="none" cap="none" strike="noStrike">
                <a:solidFill>
                  <a:schemeClr val="dk1"/>
                </a:solidFill>
                <a:latin typeface="Calibri"/>
                <a:ea typeface="Calibri"/>
                <a:cs typeface="Calibri"/>
                <a:sym typeface="Calibri"/>
              </a:endParaRPr>
            </a:p>
          </p:txBody>
        </p:sp>
        <p:cxnSp>
          <p:nvCxnSpPr>
            <p:cNvPr id="117" name="Google Shape;117;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8" name="Google Shape;118;p2"/>
            <p:cNvSpPr/>
            <p:nvPr/>
          </p:nvSpPr>
          <p:spPr>
            <a:xfrm>
              <a:off x="2358051" y="142076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2358051" y="142076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l" sz="3000" u="none" cap="none" strike="noStrike">
                  <a:solidFill>
                    <a:srgbClr val="1F3763"/>
                  </a:solidFill>
                  <a:latin typeface="Calibri"/>
                  <a:ea typeface="Calibri"/>
                  <a:cs typeface="Calibri"/>
                  <a:sym typeface="Calibri"/>
                </a:rPr>
                <a:t>Δυνατότητες υποστήριξης του πληγέντος</a:t>
              </a:r>
              <a:endParaRPr b="0" i="0" sz="3000" u="none" cap="none" strike="noStrike">
                <a:solidFill>
                  <a:schemeClr val="dk1"/>
                </a:solidFill>
                <a:latin typeface="Calibri"/>
                <a:ea typeface="Calibri"/>
                <a:cs typeface="Calibri"/>
                <a:sym typeface="Calibri"/>
              </a:endParaRPr>
            </a:p>
          </p:txBody>
        </p:sp>
        <p:cxnSp>
          <p:nvCxnSpPr>
            <p:cNvPr id="120" name="Google Shape;120;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1" name="Google Shape;121;p2"/>
            <p:cNvSpPr/>
            <p:nvPr/>
          </p:nvSpPr>
          <p:spPr>
            <a:xfrm>
              <a:off x="2358051" y="211462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txBox="1"/>
            <p:nvPr/>
          </p:nvSpPr>
          <p:spPr>
            <a:xfrm>
              <a:off x="2358051" y="211462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l" sz="3000" u="none" cap="none" strike="noStrike">
                  <a:solidFill>
                    <a:srgbClr val="1F3763"/>
                  </a:solidFill>
                  <a:latin typeface="Calibri"/>
                  <a:ea typeface="Calibri"/>
                  <a:cs typeface="Calibri"/>
                  <a:sym typeface="Calibri"/>
                </a:rPr>
                <a:t>Δυναμική της ομάδας</a:t>
              </a:r>
              <a:endParaRPr b="0" i="0" sz="3000" u="none" cap="none" strike="noStrike">
                <a:solidFill>
                  <a:schemeClr val="dk1"/>
                </a:solidFill>
                <a:latin typeface="Calibri"/>
                <a:ea typeface="Calibri"/>
                <a:cs typeface="Calibri"/>
                <a:sym typeface="Calibri"/>
              </a:endParaRPr>
            </a:p>
          </p:txBody>
        </p:sp>
        <p:cxnSp>
          <p:nvCxnSpPr>
            <p:cNvPr id="123" name="Google Shape;123;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4" name="Google Shape;124;p2"/>
            <p:cNvSpPr/>
            <p:nvPr/>
          </p:nvSpPr>
          <p:spPr>
            <a:xfrm>
              <a:off x="2358051" y="280848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nvSpPr>
          <p:spPr>
            <a:xfrm>
              <a:off x="2358051" y="280848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l" sz="3000" u="none" cap="none" strike="noStrike">
                  <a:solidFill>
                    <a:schemeClr val="dk2"/>
                  </a:solidFill>
                  <a:latin typeface="Calibri"/>
                  <a:ea typeface="Calibri"/>
                  <a:cs typeface="Calibri"/>
                  <a:sym typeface="Calibri"/>
                </a:rPr>
                <a:t>Περίληψη</a:t>
              </a:r>
              <a:endParaRPr b="0" i="0" sz="3000" u="none" cap="none" strike="noStrike">
                <a:solidFill>
                  <a:schemeClr val="dk2"/>
                </a:solidFill>
                <a:latin typeface="Calibri"/>
                <a:ea typeface="Calibri"/>
                <a:cs typeface="Calibri"/>
                <a:sym typeface="Calibri"/>
              </a:endParaRPr>
            </a:p>
          </p:txBody>
        </p:sp>
        <p:cxnSp>
          <p:nvCxnSpPr>
            <p:cNvPr id="126" name="Google Shape;126;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7" name="Google Shape;127;p2"/>
            <p:cNvSpPr/>
            <p:nvPr/>
          </p:nvSpPr>
          <p:spPr>
            <a:xfrm>
              <a:off x="2358051" y="35023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txBox="1"/>
            <p:nvPr/>
          </p:nvSpPr>
          <p:spPr>
            <a:xfrm>
              <a:off x="2358051" y="350234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l" sz="3000" u="none" cap="none" strike="noStrike">
                  <a:solidFill>
                    <a:schemeClr val="dk2"/>
                  </a:solidFill>
                  <a:latin typeface="Calibri"/>
                  <a:ea typeface="Calibri"/>
                  <a:cs typeface="Calibri"/>
                  <a:sym typeface="Calibri"/>
                </a:rPr>
                <a:t>Εργασία 1</a:t>
              </a:r>
              <a:endParaRPr b="0" i="0" sz="3000" u="none" cap="none" strike="noStrike">
                <a:solidFill>
                  <a:schemeClr val="dk2"/>
                </a:solidFill>
                <a:latin typeface="Calibri"/>
                <a:ea typeface="Calibri"/>
                <a:cs typeface="Calibri"/>
                <a:sym typeface="Calibri"/>
              </a:endParaRPr>
            </a:p>
          </p:txBody>
        </p:sp>
        <p:cxnSp>
          <p:nvCxnSpPr>
            <p:cNvPr id="129" name="Google Shape;129;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0" name="Google Shape;130;p2"/>
            <p:cNvSpPr/>
            <p:nvPr/>
          </p:nvSpPr>
          <p:spPr>
            <a:xfrm>
              <a:off x="2358051" y="41962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txBox="1"/>
            <p:nvPr/>
          </p:nvSpPr>
          <p:spPr>
            <a:xfrm>
              <a:off x="2358051" y="419620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l" sz="3000" u="none" cap="none" strike="noStrike">
                  <a:solidFill>
                    <a:schemeClr val="dk2"/>
                  </a:solidFill>
                  <a:latin typeface="Calibri"/>
                  <a:ea typeface="Calibri"/>
                  <a:cs typeface="Calibri"/>
                  <a:sym typeface="Calibri"/>
                </a:rPr>
                <a:t>Εργασία 2</a:t>
              </a:r>
              <a:endParaRPr b="0" i="0" sz="3000" u="none" cap="none" strike="noStrike">
                <a:solidFill>
                  <a:schemeClr val="dk2"/>
                </a:solidFill>
                <a:latin typeface="Calibri"/>
                <a:ea typeface="Calibri"/>
                <a:cs typeface="Calibri"/>
                <a:sym typeface="Calibri"/>
              </a:endParaRPr>
            </a:p>
          </p:txBody>
        </p:sp>
        <p:cxnSp>
          <p:nvCxnSpPr>
            <p:cNvPr id="132" name="Google Shape;132;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3"/>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bsah obrázku text, hodiny, hodinky&#10;&#10;Popis byl vytvořen automaticky" id="139" name="Google Shape;139;p3"/>
          <p:cNvPicPr preferRelativeResize="0"/>
          <p:nvPr>
            <p:ph idx="1" type="body"/>
          </p:nvPr>
        </p:nvPicPr>
        <p:blipFill rotWithShape="1">
          <a:blip r:embed="rId3">
            <a:alphaModFix/>
          </a:blip>
          <a:srcRect b="26893" l="0" r="0" t="25766"/>
          <a:stretch/>
        </p:blipFill>
        <p:spPr>
          <a:xfrm>
            <a:off x="2522356" y="10"/>
            <a:ext cx="9669642" cy="6857990"/>
          </a:xfrm>
          <a:prstGeom prst="rect">
            <a:avLst/>
          </a:prstGeom>
          <a:noFill/>
          <a:ln>
            <a:noFill/>
          </a:ln>
        </p:spPr>
      </p:pic>
      <p:sp>
        <p:nvSpPr>
          <p:cNvPr id="140" name="Google Shape;140;p3"/>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3"/>
          <p:cNvSpPr txBox="1"/>
          <p:nvPr>
            <p:ph type="title"/>
          </p:nvPr>
        </p:nvSpPr>
        <p:spPr>
          <a:xfrm>
            <a:off x="199103" y="256971"/>
            <a:ext cx="9071369" cy="9032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 Τι είναι τριτογενή πρόληψη</a:t>
            </a:r>
            <a:endParaRPr/>
          </a:p>
        </p:txBody>
      </p:sp>
      <p:sp>
        <p:nvSpPr>
          <p:cNvPr id="142" name="Google Shape;142;p3"/>
          <p:cNvSpPr txBox="1"/>
          <p:nvPr/>
        </p:nvSpPr>
        <p:spPr>
          <a:xfrm>
            <a:off x="-4" y="2187216"/>
            <a:ext cx="6044380" cy="396470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1" i="0" lang="el" sz="3600" u="none" cap="none" strike="noStrike">
                <a:solidFill>
                  <a:schemeClr val="dk1"/>
                </a:solidFill>
                <a:latin typeface="Calibri"/>
                <a:ea typeface="Calibri"/>
                <a:cs typeface="Calibri"/>
                <a:sym typeface="Calibri"/>
              </a:rPr>
              <a:t>« </a:t>
            </a:r>
            <a:r>
              <a:rPr b="0" i="0" lang="el" sz="3600" u="none" cap="none" strike="noStrike">
                <a:solidFill>
                  <a:schemeClr val="dk1"/>
                </a:solidFill>
                <a:latin typeface="Calibri"/>
                <a:ea typeface="Calibri"/>
                <a:cs typeface="Calibri"/>
                <a:sym typeface="Calibri"/>
              </a:rPr>
              <a:t>Ο στόχος της τριτογενούς πρόληψης είναι η πρόληψη μη ικανοποιητικών στόχων της εταιρείας, που βασίζονται σε κακή ή κακώς εφαρμοσμένη στρατηγική. </a:t>
            </a:r>
            <a:r>
              <a:rPr b="1" i="0" lang="el" sz="3600" u="none" cap="none" strike="noStrike">
                <a:solidFill>
                  <a:schemeClr val="dk1"/>
                </a:solidFill>
                <a:latin typeface="Calibri"/>
                <a:ea typeface="Calibri"/>
                <a:cs typeface="Calibri"/>
                <a:sym typeface="Calibri"/>
              </a:rPr>
              <a:t>"</a:t>
            </a:r>
            <a:endParaRPr b="0" i="0" sz="3600" u="none" cap="none" strike="noStrike">
              <a:solidFill>
                <a:schemeClr val="dk1"/>
              </a:solidFill>
              <a:latin typeface="Calibri"/>
              <a:ea typeface="Calibri"/>
              <a:cs typeface="Calibri"/>
              <a:sym typeface="Calibri"/>
            </a:endParaRPr>
          </a:p>
        </p:txBody>
      </p:sp>
      <p:sp>
        <p:nvSpPr>
          <p:cNvPr id="143" name="Google Shape;14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l">
                <a:solidFill>
                  <a:srgbClr val="FFFFFF"/>
                </a:solidFill>
                <a:latin typeface="Calibri"/>
                <a:ea typeface="Calibri"/>
                <a:cs typeface="Calibri"/>
                <a:sym typeface="Calibri"/>
              </a:rPr>
              <a:t>‹#›</a:t>
            </a:fld>
            <a:endParaRPr>
              <a:solidFill>
                <a:srgbClr val="FFFFFF"/>
              </a:solidFill>
              <a:latin typeface="Calibri"/>
              <a:ea typeface="Calibri"/>
              <a:cs typeface="Calibri"/>
              <a:sym typeface="Calibri"/>
            </a:endParaRPr>
          </a:p>
        </p:txBody>
      </p:sp>
      <p:pic>
        <p:nvPicPr>
          <p:cNvPr id="144" name="Google Shape;144;p3"/>
          <p:cNvPicPr preferRelativeResize="0"/>
          <p:nvPr/>
        </p:nvPicPr>
        <p:blipFill rotWithShape="1">
          <a:blip r:embed="rId4">
            <a:alphaModFix/>
          </a:blip>
          <a:srcRect b="0" l="0" r="0" t="0"/>
          <a:stretch/>
        </p:blipFill>
        <p:spPr>
          <a:xfrm rot="10800000">
            <a:off x="0" y="5010269"/>
            <a:ext cx="838200" cy="1792587"/>
          </a:xfrm>
          <a:prstGeom prst="rect">
            <a:avLst/>
          </a:prstGeom>
          <a:noFill/>
          <a:ln>
            <a:noFill/>
          </a:ln>
        </p:spPr>
      </p:pic>
      <p:pic>
        <p:nvPicPr>
          <p:cNvPr id="145" name="Google Shape;145;p3"/>
          <p:cNvPicPr preferRelativeResize="0"/>
          <p:nvPr/>
        </p:nvPicPr>
        <p:blipFill rotWithShape="1">
          <a:blip r:embed="rId4">
            <a:alphaModFix/>
          </a:blip>
          <a:srcRect b="0" l="0" r="0" t="0"/>
          <a:stretch/>
        </p:blipFill>
        <p:spPr>
          <a:xfrm rot="5400000">
            <a:off x="1752427" y="5747269"/>
            <a:ext cx="710780" cy="1520084"/>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4"/>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4"/>
          <p:cNvSpPr txBox="1"/>
          <p:nvPr>
            <p:ph type="title"/>
          </p:nvPr>
        </p:nvSpPr>
        <p:spPr>
          <a:xfrm>
            <a:off x="238432" y="127819"/>
            <a:ext cx="11717594" cy="92423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2"/>
              </a:buClr>
              <a:buSzPts val="3600"/>
              <a:buFont typeface="Calibri"/>
              <a:buNone/>
            </a:pPr>
            <a:r>
              <a:rPr b="1" lang="el" sz="3600">
                <a:solidFill>
                  <a:schemeClr val="dk2"/>
                </a:solidFill>
              </a:rPr>
              <a:t>Σύστημα </a:t>
            </a:r>
            <a:endParaRPr b="1" sz="3600">
              <a:solidFill>
                <a:schemeClr val="dk2"/>
              </a:solidFill>
            </a:endParaRPr>
          </a:p>
        </p:txBody>
      </p:sp>
      <p:grpSp>
        <p:nvGrpSpPr>
          <p:cNvPr id="154" name="Google Shape;154;p4"/>
          <p:cNvGrpSpPr/>
          <p:nvPr/>
        </p:nvGrpSpPr>
        <p:grpSpPr>
          <a:xfrm>
            <a:off x="4700466" y="1869930"/>
            <a:ext cx="7407380" cy="4474665"/>
            <a:chOff x="543220" y="964"/>
            <a:chExt cx="7407380" cy="4474665"/>
          </a:xfrm>
        </p:grpSpPr>
        <p:sp>
          <p:nvSpPr>
            <p:cNvPr id="155" name="Google Shape;155;p4"/>
            <p:cNvSpPr/>
            <p:nvPr/>
          </p:nvSpPr>
          <p:spPr>
            <a:xfrm>
              <a:off x="3295088" y="2571985"/>
              <a:ext cx="1903644" cy="1903644"/>
            </a:xfrm>
            <a:prstGeom prst="ellipse">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txBox="1"/>
            <p:nvPr/>
          </p:nvSpPr>
          <p:spPr>
            <a:xfrm>
              <a:off x="3573870" y="2850767"/>
              <a:ext cx="1346080" cy="134608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None/>
              </a:pPr>
              <a:r>
                <a:rPr b="0" i="0" lang="el" sz="4000" u="none" cap="none" strike="noStrike">
                  <a:solidFill>
                    <a:schemeClr val="lt1"/>
                  </a:solidFill>
                  <a:latin typeface="Calibri"/>
                  <a:ea typeface="Calibri"/>
                  <a:cs typeface="Calibri"/>
                  <a:sym typeface="Calibri"/>
                </a:rPr>
                <a:t>χρήση για :</a:t>
              </a:r>
              <a:endParaRPr/>
            </a:p>
          </p:txBody>
        </p:sp>
        <p:sp>
          <p:nvSpPr>
            <p:cNvPr id="157" name="Google Shape;157;p4"/>
            <p:cNvSpPr/>
            <p:nvPr/>
          </p:nvSpPr>
          <p:spPr>
            <a:xfrm rot="10800000">
              <a:off x="1447451" y="325253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543220" y="2800423"/>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txBox="1"/>
            <p:nvPr/>
          </p:nvSpPr>
          <p:spPr>
            <a:xfrm>
              <a:off x="585594" y="2842797"/>
              <a:ext cx="1723714" cy="1362021"/>
            </a:xfrm>
            <a:prstGeom prst="rect">
              <a:avLst/>
            </a:prstGeom>
            <a:noFill/>
            <a:ln>
              <a:noFill/>
            </a:ln>
          </p:spPr>
          <p:txBody>
            <a:bodyPr anchorCtr="0" anchor="ctr" bIns="36175" lIns="36175" spcFirstLastPara="1" rIns="36175" wrap="square" tIns="36175">
              <a:noAutofit/>
            </a:bodyPr>
            <a:lstStyle/>
            <a:p>
              <a:pPr indent="0" lvl="0" marL="0" marR="0" rtl="0" algn="ctr">
                <a:lnSpc>
                  <a:spcPct val="90000"/>
                </a:lnSpc>
                <a:spcBef>
                  <a:spcPts val="0"/>
                </a:spcBef>
                <a:spcAft>
                  <a:spcPts val="0"/>
                </a:spcAft>
                <a:buNone/>
              </a:pPr>
              <a:r>
                <a:rPr b="0" i="0" lang="el" sz="1900" u="none" cap="none" strike="noStrike">
                  <a:solidFill>
                    <a:schemeClr val="lt1"/>
                  </a:solidFill>
                  <a:latin typeface="Calibri"/>
                  <a:ea typeface="Calibri"/>
                  <a:cs typeface="Calibri"/>
                  <a:sym typeface="Calibri"/>
                </a:rPr>
                <a:t>παρακολούθηση</a:t>
              </a:r>
              <a:endParaRPr b="0" i="0" sz="1900" u="none" cap="none" strike="noStrike">
                <a:solidFill>
                  <a:schemeClr val="lt1"/>
                </a:solidFill>
                <a:latin typeface="Calibri"/>
                <a:ea typeface="Calibri"/>
                <a:cs typeface="Calibri"/>
                <a:sym typeface="Calibri"/>
              </a:endParaRPr>
            </a:p>
          </p:txBody>
        </p:sp>
        <p:sp>
          <p:nvSpPr>
            <p:cNvPr id="160" name="Google Shape;160;p4"/>
            <p:cNvSpPr/>
            <p:nvPr/>
          </p:nvSpPr>
          <p:spPr>
            <a:xfrm rot="-8100000">
              <a:off x="2011696" y="1890332"/>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1363163" y="820907"/>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txBox="1"/>
            <p:nvPr/>
          </p:nvSpPr>
          <p:spPr>
            <a:xfrm>
              <a:off x="1405537" y="863281"/>
              <a:ext cx="1723714" cy="1362021"/>
            </a:xfrm>
            <a:prstGeom prst="rect">
              <a:avLst/>
            </a:prstGeom>
            <a:noFill/>
            <a:ln>
              <a:noFill/>
            </a:ln>
          </p:spPr>
          <p:txBody>
            <a:bodyPr anchorCtr="0" anchor="ctr" bIns="36175" lIns="36175" spcFirstLastPara="1" rIns="36175" wrap="square" tIns="36175">
              <a:noAutofit/>
            </a:bodyPr>
            <a:lstStyle/>
            <a:p>
              <a:pPr indent="0" lvl="0" marL="0" marR="0" rtl="0" algn="ctr">
                <a:lnSpc>
                  <a:spcPct val="90000"/>
                </a:lnSpc>
                <a:spcBef>
                  <a:spcPts val="0"/>
                </a:spcBef>
                <a:spcAft>
                  <a:spcPts val="0"/>
                </a:spcAft>
                <a:buNone/>
              </a:pPr>
              <a:r>
                <a:rPr b="0" i="0" lang="el" sz="1900" u="none" cap="none" strike="noStrike">
                  <a:solidFill>
                    <a:schemeClr val="lt1"/>
                  </a:solidFill>
                  <a:latin typeface="Calibri"/>
                  <a:ea typeface="Calibri"/>
                  <a:cs typeface="Calibri"/>
                  <a:sym typeface="Calibri"/>
                </a:rPr>
                <a:t>διαχείριση</a:t>
              </a:r>
              <a:endParaRPr b="0" i="0" sz="1900" u="none" cap="none" strike="noStrike">
                <a:solidFill>
                  <a:schemeClr val="lt1"/>
                </a:solidFill>
                <a:latin typeface="Calibri"/>
                <a:ea typeface="Calibri"/>
                <a:cs typeface="Calibri"/>
                <a:sym typeface="Calibri"/>
              </a:endParaRPr>
            </a:p>
          </p:txBody>
        </p:sp>
        <p:sp>
          <p:nvSpPr>
            <p:cNvPr id="163" name="Google Shape;163;p4"/>
            <p:cNvSpPr/>
            <p:nvPr/>
          </p:nvSpPr>
          <p:spPr>
            <a:xfrm rot="-5400000">
              <a:off x="3373902" y="132608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3342679" y="964"/>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txBox="1"/>
            <p:nvPr/>
          </p:nvSpPr>
          <p:spPr>
            <a:xfrm>
              <a:off x="3385053" y="43338"/>
              <a:ext cx="1723714" cy="1362021"/>
            </a:xfrm>
            <a:prstGeom prst="rect">
              <a:avLst/>
            </a:prstGeom>
            <a:noFill/>
            <a:ln>
              <a:noFill/>
            </a:ln>
          </p:spPr>
          <p:txBody>
            <a:bodyPr anchorCtr="0" anchor="ctr" bIns="36175" lIns="36175" spcFirstLastPara="1" rIns="36175" wrap="square" tIns="36175">
              <a:noAutofit/>
            </a:bodyPr>
            <a:lstStyle/>
            <a:p>
              <a:pPr indent="0" lvl="0" marL="0" marR="0" rtl="0" algn="ctr">
                <a:lnSpc>
                  <a:spcPct val="90000"/>
                </a:lnSpc>
                <a:spcBef>
                  <a:spcPts val="0"/>
                </a:spcBef>
                <a:spcAft>
                  <a:spcPts val="0"/>
                </a:spcAft>
                <a:buNone/>
              </a:pPr>
              <a:r>
                <a:rPr b="0" i="0" lang="el" sz="1900" u="none" cap="none" strike="noStrike">
                  <a:solidFill>
                    <a:schemeClr val="lt1"/>
                  </a:solidFill>
                  <a:latin typeface="Calibri"/>
                  <a:ea typeface="Calibri"/>
                  <a:cs typeface="Calibri"/>
                  <a:sym typeface="Calibri"/>
                </a:rPr>
                <a:t>εκτίμηση</a:t>
              </a:r>
              <a:endParaRPr b="0" i="0" sz="1900" u="none" cap="none" strike="noStrike">
                <a:solidFill>
                  <a:schemeClr val="lt1"/>
                </a:solidFill>
                <a:latin typeface="Calibri"/>
                <a:ea typeface="Calibri"/>
                <a:cs typeface="Calibri"/>
                <a:sym typeface="Calibri"/>
              </a:endParaRPr>
            </a:p>
          </p:txBody>
        </p:sp>
        <p:sp>
          <p:nvSpPr>
            <p:cNvPr id="166" name="Google Shape;166;p4"/>
            <p:cNvSpPr/>
            <p:nvPr/>
          </p:nvSpPr>
          <p:spPr>
            <a:xfrm rot="-2700000">
              <a:off x="4736108" y="1890332"/>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5322195" y="820907"/>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txBox="1"/>
            <p:nvPr/>
          </p:nvSpPr>
          <p:spPr>
            <a:xfrm>
              <a:off x="5364569" y="863281"/>
              <a:ext cx="1723714" cy="1362021"/>
            </a:xfrm>
            <a:prstGeom prst="rect">
              <a:avLst/>
            </a:prstGeom>
            <a:noFill/>
            <a:ln>
              <a:noFill/>
            </a:ln>
          </p:spPr>
          <p:txBody>
            <a:bodyPr anchorCtr="0" anchor="ctr" bIns="36175" lIns="36175" spcFirstLastPara="1" rIns="36175" wrap="square" tIns="36175">
              <a:noAutofit/>
            </a:bodyPr>
            <a:lstStyle/>
            <a:p>
              <a:pPr indent="0" lvl="0" marL="0" marR="0" rtl="0" algn="ctr">
                <a:lnSpc>
                  <a:spcPct val="90000"/>
                </a:lnSpc>
                <a:spcBef>
                  <a:spcPts val="0"/>
                </a:spcBef>
                <a:spcAft>
                  <a:spcPts val="0"/>
                </a:spcAft>
                <a:buNone/>
              </a:pPr>
              <a:r>
                <a:rPr b="0" i="0" lang="el" sz="1900" u="none" cap="none" strike="noStrike">
                  <a:solidFill>
                    <a:schemeClr val="lt1"/>
                  </a:solidFill>
                  <a:latin typeface="Calibri"/>
                  <a:ea typeface="Calibri"/>
                  <a:cs typeface="Calibri"/>
                  <a:sym typeface="Calibri"/>
                </a:rPr>
                <a:t>Αναφορά</a:t>
              </a:r>
              <a:endParaRPr b="0" i="0" sz="1900" u="none" cap="none" strike="noStrike">
                <a:solidFill>
                  <a:schemeClr val="lt1"/>
                </a:solidFill>
                <a:latin typeface="Calibri"/>
                <a:ea typeface="Calibri"/>
                <a:cs typeface="Calibri"/>
                <a:sym typeface="Calibri"/>
              </a:endParaRPr>
            </a:p>
          </p:txBody>
        </p:sp>
        <p:sp>
          <p:nvSpPr>
            <p:cNvPr id="169" name="Google Shape;169;p4"/>
            <p:cNvSpPr/>
            <p:nvPr/>
          </p:nvSpPr>
          <p:spPr>
            <a:xfrm>
              <a:off x="5300352" y="325253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6142138" y="2800423"/>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txBox="1"/>
            <p:nvPr/>
          </p:nvSpPr>
          <p:spPr>
            <a:xfrm>
              <a:off x="6184512" y="2842797"/>
              <a:ext cx="1723714" cy="1362021"/>
            </a:xfrm>
            <a:prstGeom prst="rect">
              <a:avLst/>
            </a:prstGeom>
            <a:noFill/>
            <a:ln>
              <a:noFill/>
            </a:ln>
          </p:spPr>
          <p:txBody>
            <a:bodyPr anchorCtr="0" anchor="ctr" bIns="36175" lIns="36175" spcFirstLastPara="1" rIns="36175" wrap="square" tIns="36175">
              <a:noAutofit/>
            </a:bodyPr>
            <a:lstStyle/>
            <a:p>
              <a:pPr indent="0" lvl="0" marL="0" marR="0" rtl="0" algn="ctr">
                <a:lnSpc>
                  <a:spcPct val="90000"/>
                </a:lnSpc>
                <a:spcBef>
                  <a:spcPts val="0"/>
                </a:spcBef>
                <a:spcAft>
                  <a:spcPts val="0"/>
                </a:spcAft>
                <a:buNone/>
              </a:pPr>
              <a:r>
                <a:rPr b="0" i="0" lang="el" sz="1900" u="none" cap="none" strike="noStrike">
                  <a:solidFill>
                    <a:schemeClr val="lt1"/>
                  </a:solidFill>
                  <a:latin typeface="Calibri"/>
                  <a:ea typeface="Calibri"/>
                  <a:cs typeface="Calibri"/>
                  <a:sym typeface="Calibri"/>
                </a:rPr>
                <a:t>κ.λπ. _</a:t>
              </a:r>
              <a:endParaRPr/>
            </a:p>
          </p:txBody>
        </p:sp>
      </p:grpSp>
      <p:pic>
        <p:nvPicPr>
          <p:cNvPr descr="Obsah obrázku motor&#10;&#10;Popis byl vytvořen automaticky" id="172" name="Google Shape;172;p4"/>
          <p:cNvPicPr preferRelativeResize="0"/>
          <p:nvPr/>
        </p:nvPicPr>
        <p:blipFill rotWithShape="1">
          <a:blip r:embed="rId3">
            <a:alphaModFix/>
          </a:blip>
          <a:srcRect b="837" l="0" r="-1" t="871"/>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9" name="Google Shape;179;p5"/>
          <p:cNvSpPr txBox="1"/>
          <p:nvPr/>
        </p:nvSpPr>
        <p:spPr>
          <a:xfrm>
            <a:off x="238432" y="267145"/>
            <a:ext cx="11806084" cy="706249"/>
          </a:xfrm>
          <a:prstGeom prst="rect">
            <a:avLst/>
          </a:prstGeom>
          <a:noFill/>
          <a:ln>
            <a:noFill/>
          </a:ln>
        </p:spPr>
        <p:txBody>
          <a:bodyPr anchorCtr="0" anchor="b" bIns="45700" lIns="91425" spcFirstLastPara="1" rIns="91425" wrap="square" tIns="45700">
            <a:normAutofit/>
          </a:bodyPr>
          <a:lstStyle/>
          <a:p>
            <a:pPr indent="0" lvl="0" marL="0" marR="0" rtl="0" algn="r">
              <a:lnSpc>
                <a:spcPct val="107000"/>
              </a:lnSpc>
              <a:spcBef>
                <a:spcPts val="0"/>
              </a:spcBef>
              <a:spcAft>
                <a:spcPts val="0"/>
              </a:spcAft>
              <a:buClr>
                <a:srgbClr val="1F3763"/>
              </a:buClr>
              <a:buSzPts val="3200"/>
              <a:buFont typeface="Calibri"/>
              <a:buNone/>
            </a:pPr>
            <a:r>
              <a:rPr b="1" i="0" lang="el" sz="3200" u="none" cap="none" strike="noStrike">
                <a:solidFill>
                  <a:srgbClr val="1F3763"/>
                </a:solidFill>
                <a:latin typeface="Calibri"/>
                <a:ea typeface="Calibri"/>
                <a:cs typeface="Calibri"/>
                <a:sym typeface="Calibri"/>
              </a:rPr>
              <a:t>Δυνατότητες υποστήριξης του πληγέντος ατόμου</a:t>
            </a:r>
            <a:endParaRPr b="1" i="0" sz="3200" u="none" cap="none" strike="noStrike">
              <a:solidFill>
                <a:srgbClr val="1F3763"/>
              </a:solidFill>
              <a:latin typeface="Calibri"/>
              <a:ea typeface="Calibri"/>
              <a:cs typeface="Calibri"/>
              <a:sym typeface="Calibri"/>
            </a:endParaRPr>
          </a:p>
        </p:txBody>
      </p:sp>
      <p:grpSp>
        <p:nvGrpSpPr>
          <p:cNvPr id="180" name="Google Shape;180;p5"/>
          <p:cNvGrpSpPr/>
          <p:nvPr/>
        </p:nvGrpSpPr>
        <p:grpSpPr>
          <a:xfrm>
            <a:off x="5833905" y="1061884"/>
            <a:ext cx="4506254" cy="5604386"/>
            <a:chOff x="1350395" y="0"/>
            <a:chExt cx="4506254" cy="5604386"/>
          </a:xfrm>
        </p:grpSpPr>
        <p:sp>
          <p:nvSpPr>
            <p:cNvPr id="181" name="Google Shape;181;p5"/>
            <p:cNvSpPr/>
            <p:nvPr/>
          </p:nvSpPr>
          <p:spPr>
            <a:xfrm>
              <a:off x="2121432" y="0"/>
              <a:ext cx="3735217" cy="3735323"/>
            </a:xfrm>
            <a:custGeom>
              <a:rect b="b" l="l" r="r" t="t"/>
              <a:pathLst>
                <a:path extrusionOk="0" h="120000" w="120000">
                  <a:moveTo>
                    <a:pt x="8412" y="60000"/>
                  </a:moveTo>
                  <a:lnTo>
                    <a:pt x="8412" y="60000"/>
                  </a:lnTo>
                  <a:cubicBezTo>
                    <a:pt x="8412" y="32962"/>
                    <a:pt x="29287" y="10511"/>
                    <a:pt x="56254" y="8548"/>
                  </a:cubicBezTo>
                  <a:cubicBezTo>
                    <a:pt x="83220" y="6584"/>
                    <a:pt x="107127" y="25774"/>
                    <a:pt x="111044" y="52527"/>
                  </a:cubicBezTo>
                  <a:cubicBezTo>
                    <a:pt x="114961" y="79280"/>
                    <a:pt x="97558" y="104518"/>
                    <a:pt x="71160" y="110367"/>
                  </a:cubicBezTo>
                  <a:lnTo>
                    <a:pt x="70591" y="118429"/>
                  </a:lnTo>
                  <a:lnTo>
                    <a:pt x="56831" y="104889"/>
                  </a:lnTo>
                  <a:lnTo>
                    <a:pt x="72704" y="88505"/>
                  </a:lnTo>
                  <a:lnTo>
                    <a:pt x="72143" y="96443"/>
                  </a:lnTo>
                  <a:cubicBezTo>
                    <a:pt x="90760" y="90239"/>
                    <a:pt x="101708" y="71000"/>
                    <a:pt x="97532" y="51826"/>
                  </a:cubicBezTo>
                  <a:cubicBezTo>
                    <a:pt x="93357" y="32652"/>
                    <a:pt x="75400" y="19708"/>
                    <a:pt x="55889" y="21808"/>
                  </a:cubicBezTo>
                  <a:cubicBezTo>
                    <a:pt x="36379" y="23908"/>
                    <a:pt x="21588" y="40376"/>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a:off x="2946388" y="1352338"/>
              <a:ext cx="2083957" cy="10418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txBox="1"/>
            <p:nvPr/>
          </p:nvSpPr>
          <p:spPr>
            <a:xfrm>
              <a:off x="2946388" y="1352338"/>
              <a:ext cx="2083957" cy="1041855"/>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0" i="0" lang="el" sz="2400" u="none" cap="none" strike="noStrike">
                  <a:solidFill>
                    <a:schemeClr val="dk1"/>
                  </a:solidFill>
                  <a:latin typeface="Calibri"/>
                  <a:ea typeface="Calibri"/>
                  <a:cs typeface="Calibri"/>
                  <a:sym typeface="Calibri"/>
                </a:rPr>
                <a:t>παραβιάστηκε η πολιτική υγείας και ασφάλειας</a:t>
              </a:r>
              <a:endParaRPr b="0" i="0" sz="2400" u="none" cap="none" strike="noStrike">
                <a:solidFill>
                  <a:schemeClr val="dk1"/>
                </a:solidFill>
                <a:latin typeface="Calibri"/>
                <a:ea typeface="Calibri"/>
                <a:cs typeface="Calibri"/>
                <a:sym typeface="Calibri"/>
              </a:endParaRPr>
            </a:p>
          </p:txBody>
        </p:sp>
        <p:sp>
          <p:nvSpPr>
            <p:cNvPr id="184" name="Google Shape;184;p5"/>
            <p:cNvSpPr/>
            <p:nvPr/>
          </p:nvSpPr>
          <p:spPr>
            <a:xfrm>
              <a:off x="1350395" y="2394194"/>
              <a:ext cx="3208835" cy="3210192"/>
            </a:xfrm>
            <a:prstGeom prst="blockArc">
              <a:avLst>
                <a:gd fmla="val 0" name="adj1"/>
                <a:gd fmla="val 189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p:nvPr/>
          </p:nvSpPr>
          <p:spPr>
            <a:xfrm>
              <a:off x="1904409" y="3502741"/>
              <a:ext cx="2083957" cy="10418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txBox="1"/>
            <p:nvPr/>
          </p:nvSpPr>
          <p:spPr>
            <a:xfrm>
              <a:off x="1904409" y="3502741"/>
              <a:ext cx="2083957" cy="1041855"/>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0" i="0" lang="el" sz="2400" u="none" cap="none" strike="noStrike">
                  <a:solidFill>
                    <a:schemeClr val="dk1"/>
                  </a:solidFill>
                  <a:latin typeface="Calibri"/>
                  <a:ea typeface="Calibri"/>
                  <a:cs typeface="Calibri"/>
                  <a:sym typeface="Calibri"/>
                </a:rPr>
                <a:t>εργαζόμενος με αναπηρία</a:t>
              </a:r>
              <a:endParaRPr/>
            </a:p>
          </p:txBody>
        </p:sp>
      </p:grpSp>
      <p:pic>
        <p:nvPicPr>
          <p:cNvPr descr="Obsah obrázku exteriér, osoba, modrá&#10;&#10;Popis byl vytvořen automaticky" id="187" name="Google Shape;187;p5"/>
          <p:cNvPicPr preferRelativeResize="0"/>
          <p:nvPr/>
        </p:nvPicPr>
        <p:blipFill rotWithShape="1">
          <a:blip r:embed="rId3">
            <a:alphaModFix/>
          </a:blip>
          <a:srcRect b="-1" l="29602" r="25065"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4" name="Google Shape;194;p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5" name="Google Shape;195;p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p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7" name="Google Shape;197;p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p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00" name="Google Shape;200;p6"/>
          <p:cNvGrpSpPr/>
          <p:nvPr/>
        </p:nvGrpSpPr>
        <p:grpSpPr>
          <a:xfrm>
            <a:off x="5639374" y="480495"/>
            <a:ext cx="6468603" cy="6811796"/>
            <a:chOff x="3514109" y="-264335"/>
            <a:chExt cx="6468603" cy="6811796"/>
          </a:xfrm>
        </p:grpSpPr>
        <p:sp>
          <p:nvSpPr>
            <p:cNvPr id="201" name="Google Shape;201;p6"/>
            <p:cNvSpPr/>
            <p:nvPr/>
          </p:nvSpPr>
          <p:spPr>
            <a:xfrm>
              <a:off x="5908003" y="2756254"/>
              <a:ext cx="3368754" cy="3368754"/>
            </a:xfrm>
            <a:custGeom>
              <a:rect b="b" l="l" r="r" t="t"/>
              <a:pathLst>
                <a:path extrusionOk="0" h="120000" w="12000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txBox="1"/>
            <p:nvPr/>
          </p:nvSpPr>
          <p:spPr>
            <a:xfrm>
              <a:off x="6585272" y="3545369"/>
              <a:ext cx="2014216" cy="1731609"/>
            </a:xfrm>
            <a:prstGeom prst="rect">
              <a:avLst/>
            </a:prstGeom>
            <a:noFill/>
            <a:ln>
              <a:noFill/>
            </a:ln>
          </p:spPr>
          <p:txBody>
            <a:bodyPr anchorCtr="0" anchor="ctr" bIns="20300" lIns="20300" spcFirstLastPara="1" rIns="20300" wrap="square" tIns="20300">
              <a:noAutofit/>
            </a:bodyPr>
            <a:lstStyle/>
            <a:p>
              <a:pPr indent="-101600" lvl="0" marL="0" marR="0" rtl="0" algn="ctr">
                <a:lnSpc>
                  <a:spcPct val="90000"/>
                </a:lnSpc>
                <a:spcBef>
                  <a:spcPts val="0"/>
                </a:spcBef>
                <a:spcAft>
                  <a:spcPts val="0"/>
                </a:spcAft>
                <a:buClr>
                  <a:schemeClr val="lt1"/>
                </a:buClr>
                <a:buSzPts val="1600"/>
                <a:buFont typeface="Noto Sans Symbols"/>
                <a:buChar char="∙"/>
              </a:pPr>
              <a:r>
                <a:rPr b="0" i="0" lang="el" sz="1600" u="none" cap="none" strike="noStrike">
                  <a:solidFill>
                    <a:schemeClr val="lt1"/>
                  </a:solidFill>
                  <a:latin typeface="Calibri"/>
                  <a:ea typeface="Calibri"/>
                  <a:cs typeface="Calibri"/>
                  <a:sym typeface="Calibri"/>
                </a:rPr>
                <a:t>τη βάση της καλής δουλειάς</a:t>
              </a:r>
              <a:endParaRPr b="0" i="0" sz="1600" u="none" cap="none" strike="noStrike">
                <a:solidFill>
                  <a:schemeClr val="lt1"/>
                </a:solidFill>
                <a:latin typeface="Calibri"/>
                <a:ea typeface="Calibri"/>
                <a:cs typeface="Calibri"/>
                <a:sym typeface="Calibri"/>
              </a:endParaRPr>
            </a:p>
          </p:txBody>
        </p:sp>
        <p:sp>
          <p:nvSpPr>
            <p:cNvPr id="203" name="Google Shape;203;p6"/>
            <p:cNvSpPr/>
            <p:nvPr/>
          </p:nvSpPr>
          <p:spPr>
            <a:xfrm>
              <a:off x="3948000" y="1960002"/>
              <a:ext cx="2450003" cy="2450003"/>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txBox="1"/>
            <p:nvPr/>
          </p:nvSpPr>
          <p:spPr>
            <a:xfrm>
              <a:off x="4564796" y="2580525"/>
              <a:ext cx="1216411" cy="1208957"/>
            </a:xfrm>
            <a:prstGeom prst="rect">
              <a:avLst/>
            </a:prstGeom>
            <a:noFill/>
            <a:ln>
              <a:noFill/>
            </a:ln>
          </p:spPr>
          <p:txBody>
            <a:bodyPr anchorCtr="0" anchor="ctr" bIns="20300" lIns="20300" spcFirstLastPara="1" rIns="20300" wrap="square" tIns="20300">
              <a:noAutofit/>
            </a:bodyPr>
            <a:lstStyle/>
            <a:p>
              <a:pPr indent="-101600" lvl="0" marL="0" marR="0" rtl="0" algn="ctr">
                <a:lnSpc>
                  <a:spcPct val="90000"/>
                </a:lnSpc>
                <a:spcBef>
                  <a:spcPts val="0"/>
                </a:spcBef>
                <a:spcAft>
                  <a:spcPts val="0"/>
                </a:spcAft>
                <a:buClr>
                  <a:schemeClr val="lt1"/>
                </a:buClr>
                <a:buSzPts val="1600"/>
                <a:buFont typeface="Noto Sans Symbols"/>
                <a:buChar char="∙"/>
              </a:pPr>
              <a:r>
                <a:rPr b="0" i="0" lang="el" sz="1600" u="none" cap="none" strike="noStrike">
                  <a:solidFill>
                    <a:schemeClr val="lt1"/>
                  </a:solidFill>
                  <a:latin typeface="Calibri"/>
                  <a:ea typeface="Calibri"/>
                  <a:cs typeface="Calibri"/>
                  <a:sym typeface="Calibri"/>
                </a:rPr>
                <a:t>"δύο κεφάλια είναι καλύτερα από ενα"</a:t>
              </a:r>
              <a:endParaRPr b="0" i="0" sz="1600" u="none" cap="none" strike="noStrike">
                <a:solidFill>
                  <a:schemeClr val="lt1"/>
                </a:solidFill>
                <a:latin typeface="Calibri"/>
                <a:ea typeface="Calibri"/>
                <a:cs typeface="Calibri"/>
                <a:sym typeface="Calibri"/>
              </a:endParaRPr>
            </a:p>
          </p:txBody>
        </p:sp>
        <p:sp>
          <p:nvSpPr>
            <p:cNvPr id="205" name="Google Shape;205;p6"/>
            <p:cNvSpPr/>
            <p:nvPr/>
          </p:nvSpPr>
          <p:spPr>
            <a:xfrm rot="-900000">
              <a:off x="5320252" y="269750"/>
              <a:ext cx="2400503" cy="2400503"/>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txBox="1"/>
            <p:nvPr/>
          </p:nvSpPr>
          <p:spPr>
            <a:xfrm>
              <a:off x="5846752" y="796251"/>
              <a:ext cx="1347501" cy="1347501"/>
            </a:xfrm>
            <a:prstGeom prst="rect">
              <a:avLst/>
            </a:prstGeom>
            <a:noFill/>
            <a:ln>
              <a:noFill/>
            </a:ln>
          </p:spPr>
          <p:txBody>
            <a:bodyPr anchorCtr="0" anchor="ctr" bIns="20300" lIns="20300" spcFirstLastPara="1" rIns="20300" wrap="square" tIns="20300">
              <a:noAutofit/>
            </a:bodyPr>
            <a:lstStyle/>
            <a:p>
              <a:pPr indent="-101600" lvl="0" marL="0" marR="0" rtl="0" algn="ctr">
                <a:lnSpc>
                  <a:spcPct val="90000"/>
                </a:lnSpc>
                <a:spcBef>
                  <a:spcPts val="0"/>
                </a:spcBef>
                <a:spcAft>
                  <a:spcPts val="0"/>
                </a:spcAft>
                <a:buClr>
                  <a:schemeClr val="lt1"/>
                </a:buClr>
                <a:buSzPts val="1600"/>
                <a:buFont typeface="Noto Sans Symbols"/>
                <a:buChar char="∙"/>
              </a:pPr>
              <a:r>
                <a:rPr b="0" i="0" lang="el" sz="1600" u="none" cap="none" strike="noStrike">
                  <a:solidFill>
                    <a:schemeClr val="lt1"/>
                  </a:solidFill>
                  <a:latin typeface="Calibri"/>
                  <a:ea typeface="Calibri"/>
                  <a:cs typeface="Calibri"/>
                  <a:sym typeface="Calibri"/>
                </a:rPr>
                <a:t>πηγαίνει καλύτερα με περισσότερους ανθρώπους</a:t>
              </a:r>
              <a:endParaRPr b="0" i="0" sz="1600" u="none" cap="none" strike="noStrike">
                <a:solidFill>
                  <a:schemeClr val="lt1"/>
                </a:solidFill>
                <a:latin typeface="Calibri"/>
                <a:ea typeface="Calibri"/>
                <a:cs typeface="Calibri"/>
                <a:sym typeface="Calibri"/>
              </a:endParaRPr>
            </a:p>
          </p:txBody>
        </p:sp>
        <p:sp>
          <p:nvSpPr>
            <p:cNvPr id="207" name="Google Shape;207;p6"/>
            <p:cNvSpPr/>
            <p:nvPr/>
          </p:nvSpPr>
          <p:spPr>
            <a:xfrm>
              <a:off x="5670706" y="2235455"/>
              <a:ext cx="4312006" cy="4312006"/>
            </a:xfrm>
            <a:custGeom>
              <a:rect b="b" l="l" r="r" t="t"/>
              <a:pathLst>
                <a:path extrusionOk="0" h="120000" w="120000">
                  <a:moveTo>
                    <a:pt x="53351" y="4145"/>
                  </a:moveTo>
                  <a:lnTo>
                    <a:pt x="53351" y="4145"/>
                  </a:lnTo>
                  <a:cubicBezTo>
                    <a:pt x="76747" y="1360"/>
                    <a:pt x="99399" y="13451"/>
                    <a:pt x="110106" y="34438"/>
                  </a:cubicBezTo>
                  <a:cubicBezTo>
                    <a:pt x="120812" y="55425"/>
                    <a:pt x="117305" y="80861"/>
                    <a:pt x="101319" y="98167"/>
                  </a:cubicBezTo>
                  <a:lnTo>
                    <a:pt x="103848" y="100924"/>
                  </a:lnTo>
                  <a:lnTo>
                    <a:pt x="96127" y="99375"/>
                  </a:lnTo>
                  <a:lnTo>
                    <a:pt x="94974" y="91252"/>
                  </a:lnTo>
                  <a:lnTo>
                    <a:pt x="97502" y="94007"/>
                  </a:lnTo>
                  <a:cubicBezTo>
                    <a:pt x="111689" y="78363"/>
                    <a:pt x="114673" y="55555"/>
                    <a:pt x="104989" y="36786"/>
                  </a:cubicBezTo>
                  <a:cubicBezTo>
                    <a:pt x="95305" y="18018"/>
                    <a:pt x="74987" y="7234"/>
                    <a:pt x="54016" y="9730"/>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3514109" y="1409624"/>
              <a:ext cx="3132942" cy="3132942"/>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4764991" y="-264335"/>
              <a:ext cx="3377942" cy="3377942"/>
            </a:xfrm>
            <a:custGeom>
              <a:rect b="b" l="l" r="r" t="t"/>
              <a:pathLst>
                <a:path extrusionOk="0" h="120000" w="12000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0" name="Google Shape;210;p6"/>
          <p:cNvPicPr preferRelativeResize="0"/>
          <p:nvPr/>
        </p:nvPicPr>
        <p:blipFill rotWithShape="1">
          <a:blip r:embed="rId3">
            <a:alphaModFix/>
          </a:blip>
          <a:srcRect b="0" l="0" r="0" t="0"/>
          <a:stretch/>
        </p:blipFill>
        <p:spPr>
          <a:xfrm rot="10800000">
            <a:off x="0" y="1920707"/>
            <a:ext cx="993612" cy="2124954"/>
          </a:xfrm>
          <a:prstGeom prst="rect">
            <a:avLst/>
          </a:prstGeom>
          <a:noFill/>
          <a:ln>
            <a:noFill/>
          </a:ln>
        </p:spPr>
      </p:pic>
      <p:sp>
        <p:nvSpPr>
          <p:cNvPr id="211" name="Google Shape;211;p6"/>
          <p:cNvSpPr txBox="1"/>
          <p:nvPr>
            <p:ph type="title"/>
          </p:nvPr>
        </p:nvSpPr>
        <p:spPr>
          <a:xfrm>
            <a:off x="4807974" y="14782"/>
            <a:ext cx="6980904" cy="912690"/>
          </a:xfrm>
          <a:prstGeom prst="rect">
            <a:avLst/>
          </a:prstGeom>
          <a:noFill/>
          <a:ln>
            <a:noFill/>
          </a:ln>
        </p:spPr>
        <p:txBody>
          <a:bodyPr anchorCtr="0" anchor="ctr" bIns="45700" lIns="91425" spcFirstLastPara="1" rIns="91425" wrap="square" tIns="45700">
            <a:normAutofit/>
          </a:bodyPr>
          <a:lstStyle/>
          <a:p>
            <a:pPr indent="0" lvl="0" marL="0" rtl="0" algn="r">
              <a:lnSpc>
                <a:spcPct val="107000"/>
              </a:lnSpc>
              <a:spcBef>
                <a:spcPts val="0"/>
              </a:spcBef>
              <a:spcAft>
                <a:spcPts val="0"/>
              </a:spcAft>
              <a:buClr>
                <a:srgbClr val="1F3763"/>
              </a:buClr>
              <a:buSzPts val="3600"/>
              <a:buFont typeface="Calibri"/>
              <a:buNone/>
            </a:pPr>
            <a:r>
              <a:rPr b="1" lang="el" sz="3600">
                <a:solidFill>
                  <a:srgbClr val="1F3763"/>
                </a:solidFill>
              </a:rPr>
              <a:t>Δυναμική της ομάδας</a:t>
            </a:r>
            <a:endParaRPr b="1" sz="3600">
              <a:solidFill>
                <a:srgbClr val="1F3763"/>
              </a:solidFill>
            </a:endParaRPr>
          </a:p>
        </p:txBody>
      </p:sp>
      <p:pic>
        <p:nvPicPr>
          <p:cNvPr descr="Obsah obrázku text, položky&#10;&#10;Popis byl vytvořen automaticky" id="212" name="Google Shape;212;p6"/>
          <p:cNvPicPr preferRelativeResize="0"/>
          <p:nvPr/>
        </p:nvPicPr>
        <p:blipFill rotWithShape="1">
          <a:blip r:embed="rId4">
            <a:alphaModFix/>
          </a:blip>
          <a:srcRect b="-1" l="13878" r="26586" t="0"/>
          <a:stretch/>
        </p:blipFill>
        <p:spPr>
          <a:xfrm>
            <a:off x="20" y="10"/>
            <a:ext cx="6116549" cy="6857990"/>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pSp>
        <p:nvGrpSpPr>
          <p:cNvPr id="218" name="Google Shape;218;p7"/>
          <p:cNvGrpSpPr/>
          <p:nvPr/>
        </p:nvGrpSpPr>
        <p:grpSpPr>
          <a:xfrm>
            <a:off x="-5882254" y="139499"/>
            <a:ext cx="17886011" cy="7496983"/>
            <a:chOff x="-6293670" y="-963453"/>
            <a:chExt cx="17886011" cy="7496983"/>
          </a:xfrm>
        </p:grpSpPr>
        <p:sp>
          <p:nvSpPr>
            <p:cNvPr id="219" name="Google Shape;219;p7"/>
            <p:cNvSpPr/>
            <p:nvPr/>
          </p:nvSpPr>
          <p:spPr>
            <a:xfrm>
              <a:off x="-6293670" y="-963453"/>
              <a:ext cx="7496983" cy="7496983"/>
            </a:xfrm>
            <a:prstGeom prst="blockArc">
              <a:avLst>
                <a:gd fmla="val 18900000" name="adj1"/>
                <a:gd fmla="val 2700000" name="adj2"/>
                <a:gd fmla="val 288" name="adj3"/>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a:off x="390740" y="253215"/>
              <a:ext cx="11201600"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txBox="1"/>
            <p:nvPr/>
          </p:nvSpPr>
          <p:spPr>
            <a:xfrm>
              <a:off x="390740" y="253215"/>
              <a:ext cx="11201600"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None/>
              </a:pPr>
              <a:r>
                <a:rPr b="0" i="0" lang="el" sz="2600" u="none" cap="none" strike="noStrike">
                  <a:solidFill>
                    <a:schemeClr val="lt1"/>
                  </a:solidFill>
                  <a:latin typeface="Calibri"/>
                  <a:ea typeface="Calibri"/>
                  <a:cs typeface="Calibri"/>
                  <a:sym typeface="Calibri"/>
                </a:rPr>
                <a:t>μακροπρόθεσμη απάντηση στο πρόβλημα που έχει προκύψει</a:t>
              </a:r>
              <a:endParaRPr b="0" i="0" sz="2600" u="none" cap="none" strike="noStrike">
                <a:solidFill>
                  <a:schemeClr val="lt1"/>
                </a:solidFill>
                <a:latin typeface="Calibri"/>
                <a:ea typeface="Calibri"/>
                <a:cs typeface="Calibri"/>
                <a:sym typeface="Calibri"/>
              </a:endParaRPr>
            </a:p>
          </p:txBody>
        </p:sp>
        <p:sp>
          <p:nvSpPr>
            <p:cNvPr id="222" name="Google Shape;222;p7"/>
            <p:cNvSpPr/>
            <p:nvPr/>
          </p:nvSpPr>
          <p:spPr>
            <a:xfrm>
              <a:off x="74360" y="189939"/>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849158" y="1012974"/>
              <a:ext cx="1074318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txBox="1"/>
            <p:nvPr/>
          </p:nvSpPr>
          <p:spPr>
            <a:xfrm>
              <a:off x="849158" y="1012974"/>
              <a:ext cx="1074318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None/>
              </a:pPr>
              <a:r>
                <a:rPr b="0" i="0" lang="el" sz="2600" u="none" cap="none" strike="noStrike">
                  <a:solidFill>
                    <a:schemeClr val="lt1"/>
                  </a:solidFill>
                  <a:latin typeface="Calibri"/>
                  <a:ea typeface="Calibri"/>
                  <a:cs typeface="Calibri"/>
                  <a:sym typeface="Calibri"/>
                </a:rPr>
                <a:t>ελαχιστοποίηση των επιπτώσεων του προβλήματος</a:t>
              </a:r>
              <a:endParaRPr b="0" i="0" sz="2600" u="none" cap="none" strike="noStrike">
                <a:solidFill>
                  <a:schemeClr val="lt1"/>
                </a:solidFill>
                <a:latin typeface="Calibri"/>
                <a:ea typeface="Calibri"/>
                <a:cs typeface="Calibri"/>
                <a:sym typeface="Calibri"/>
              </a:endParaRPr>
            </a:p>
          </p:txBody>
        </p:sp>
        <p:sp>
          <p:nvSpPr>
            <p:cNvPr id="225" name="Google Shape;225;p7"/>
            <p:cNvSpPr/>
            <p:nvPr/>
          </p:nvSpPr>
          <p:spPr>
            <a:xfrm>
              <a:off x="532777" y="94969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1100368" y="1772175"/>
              <a:ext cx="10491972"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txBox="1"/>
            <p:nvPr/>
          </p:nvSpPr>
          <p:spPr>
            <a:xfrm>
              <a:off x="1100368" y="1772175"/>
              <a:ext cx="10491972"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None/>
              </a:pPr>
              <a:r>
                <a:rPr b="0" i="0" lang="el" sz="2600" u="none" cap="none" strike="noStrike">
                  <a:solidFill>
                    <a:schemeClr val="lt1"/>
                  </a:solidFill>
                  <a:latin typeface="Calibri"/>
                  <a:ea typeface="Calibri"/>
                  <a:cs typeface="Calibri"/>
                  <a:sym typeface="Calibri"/>
                </a:rPr>
                <a:t>αποκατάσταση υγείας και ασφάλειας</a:t>
              </a:r>
              <a:endParaRPr b="0" i="0" sz="2600" u="none" cap="none" strike="noStrike">
                <a:solidFill>
                  <a:schemeClr val="lt1"/>
                </a:solidFill>
                <a:latin typeface="Calibri"/>
                <a:ea typeface="Calibri"/>
                <a:cs typeface="Calibri"/>
                <a:sym typeface="Calibri"/>
              </a:endParaRPr>
            </a:p>
          </p:txBody>
        </p:sp>
        <p:sp>
          <p:nvSpPr>
            <p:cNvPr id="228" name="Google Shape;228;p7"/>
            <p:cNvSpPr/>
            <p:nvPr/>
          </p:nvSpPr>
          <p:spPr>
            <a:xfrm>
              <a:off x="783988" y="1708899"/>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1180577" y="2531934"/>
              <a:ext cx="1041176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txBox="1"/>
            <p:nvPr/>
          </p:nvSpPr>
          <p:spPr>
            <a:xfrm>
              <a:off x="1180577" y="2531934"/>
              <a:ext cx="1041176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None/>
              </a:pPr>
              <a:r>
                <a:rPr b="0" i="0" lang="el" sz="2600" u="none" cap="none" strike="noStrike">
                  <a:solidFill>
                    <a:schemeClr val="lt1"/>
                  </a:solidFill>
                  <a:latin typeface="Calibri"/>
                  <a:ea typeface="Calibri"/>
                  <a:cs typeface="Calibri"/>
                  <a:sym typeface="Calibri"/>
                </a:rPr>
                <a:t>πρόληψη περαιτέρω βίας</a:t>
              </a:r>
              <a:endParaRPr b="0" i="0" sz="2600" u="none" cap="none" strike="noStrike">
                <a:solidFill>
                  <a:schemeClr val="lt1"/>
                </a:solidFill>
                <a:latin typeface="Calibri"/>
                <a:ea typeface="Calibri"/>
                <a:cs typeface="Calibri"/>
                <a:sym typeface="Calibri"/>
              </a:endParaRPr>
            </a:p>
          </p:txBody>
        </p:sp>
        <p:sp>
          <p:nvSpPr>
            <p:cNvPr id="231" name="Google Shape;231;p7"/>
            <p:cNvSpPr/>
            <p:nvPr/>
          </p:nvSpPr>
          <p:spPr>
            <a:xfrm>
              <a:off x="864197" y="246865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1100368" y="3291692"/>
              <a:ext cx="10491972"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txBox="1"/>
            <p:nvPr/>
          </p:nvSpPr>
          <p:spPr>
            <a:xfrm>
              <a:off x="1100368" y="3291692"/>
              <a:ext cx="10491972"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None/>
              </a:pPr>
              <a:r>
                <a:rPr b="0" i="0" lang="el" sz="2600" u="none" cap="none" strike="noStrike">
                  <a:solidFill>
                    <a:schemeClr val="lt1"/>
                  </a:solidFill>
                  <a:latin typeface="Calibri"/>
                  <a:ea typeface="Calibri"/>
                  <a:cs typeface="Calibri"/>
                  <a:sym typeface="Calibri"/>
                </a:rPr>
                <a:t>πρόληψη της εναλλαγής εργαζομένων</a:t>
              </a:r>
              <a:endParaRPr/>
            </a:p>
          </p:txBody>
        </p:sp>
        <p:sp>
          <p:nvSpPr>
            <p:cNvPr id="234" name="Google Shape;234;p7"/>
            <p:cNvSpPr/>
            <p:nvPr/>
          </p:nvSpPr>
          <p:spPr>
            <a:xfrm>
              <a:off x="783988" y="3228416"/>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849158" y="4050894"/>
              <a:ext cx="1074318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txBox="1"/>
            <p:nvPr/>
          </p:nvSpPr>
          <p:spPr>
            <a:xfrm>
              <a:off x="849158" y="4050894"/>
              <a:ext cx="1074318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None/>
              </a:pPr>
              <a:r>
                <a:rPr b="0" i="0" lang="el" sz="2600" u="none" cap="none" strike="noStrike">
                  <a:solidFill>
                    <a:schemeClr val="lt1"/>
                  </a:solidFill>
                  <a:latin typeface="Calibri"/>
                  <a:ea typeface="Calibri"/>
                  <a:cs typeface="Calibri"/>
                  <a:sym typeface="Calibri"/>
                </a:rPr>
                <a:t>πρόληψη της πτώση του ηθικού</a:t>
              </a:r>
              <a:endParaRPr/>
            </a:p>
          </p:txBody>
        </p:sp>
        <p:sp>
          <p:nvSpPr>
            <p:cNvPr id="237" name="Google Shape;237;p7"/>
            <p:cNvSpPr/>
            <p:nvPr/>
          </p:nvSpPr>
          <p:spPr>
            <a:xfrm>
              <a:off x="532777" y="398761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390740" y="4810652"/>
              <a:ext cx="11201600"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txBox="1"/>
            <p:nvPr/>
          </p:nvSpPr>
          <p:spPr>
            <a:xfrm>
              <a:off x="390740" y="4810652"/>
              <a:ext cx="11201600"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None/>
              </a:pPr>
              <a:r>
                <a:rPr b="0" i="0" lang="el" sz="2600" u="none" cap="none" strike="noStrike">
                  <a:solidFill>
                    <a:schemeClr val="lt1"/>
                  </a:solidFill>
                  <a:latin typeface="Calibri"/>
                  <a:ea typeface="Calibri"/>
                  <a:cs typeface="Calibri"/>
                  <a:sym typeface="Calibri"/>
                </a:rPr>
                <a:t>πρόληψη της απουσία</a:t>
              </a:r>
              <a:endParaRPr/>
            </a:p>
          </p:txBody>
        </p:sp>
        <p:sp>
          <p:nvSpPr>
            <p:cNvPr id="240" name="Google Shape;240;p7"/>
            <p:cNvSpPr/>
            <p:nvPr/>
          </p:nvSpPr>
          <p:spPr>
            <a:xfrm>
              <a:off x="74360" y="4747376"/>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1" name="Google Shape;241;p7"/>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el" sz="3600">
                <a:solidFill>
                  <a:schemeClr val="dk2"/>
                </a:solidFill>
              </a:rPr>
              <a:t>Περίληψη</a:t>
            </a:r>
            <a:endParaRPr b="1" sz="3600">
              <a:solidFill>
                <a:schemeClr val="dk2"/>
              </a:solidFill>
            </a:endParaRPr>
          </a:p>
        </p:txBody>
      </p:sp>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pic>
        <p:nvPicPr>
          <p:cNvPr descr="Obsah obrázku osoba, muž&#10;&#10;Popis byl vytvořen automaticky" id="246" name="Google Shape;246;p8"/>
          <p:cNvPicPr preferRelativeResize="0"/>
          <p:nvPr/>
        </p:nvPicPr>
        <p:blipFill rotWithShape="1">
          <a:blip r:embed="rId3">
            <a:alphaModFix/>
          </a:blip>
          <a:srcRect b="14449" l="0" r="0" t="0"/>
          <a:stretch/>
        </p:blipFill>
        <p:spPr>
          <a:xfrm>
            <a:off x="20" y="10"/>
            <a:ext cx="12191980" cy="6857990"/>
          </a:xfrm>
          <a:prstGeom prst="rect">
            <a:avLst/>
          </a:prstGeom>
          <a:noFill/>
          <a:ln>
            <a:noFill/>
          </a:ln>
        </p:spPr>
      </p:pic>
      <p:sp>
        <p:nvSpPr>
          <p:cNvPr id="247" name="Google Shape;247;p8"/>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8" name="Google Shape;248;p8"/>
          <p:cNvSpPr txBox="1"/>
          <p:nvPr>
            <p:ph type="title"/>
          </p:nvPr>
        </p:nvSpPr>
        <p:spPr>
          <a:xfrm>
            <a:off x="8022019" y="2690946"/>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l" sz="6000"/>
              <a:t>Εργασία 1</a:t>
            </a:r>
            <a:endParaRPr/>
          </a:p>
        </p:txBody>
      </p:sp>
      <p:sp>
        <p:nvSpPr>
          <p:cNvPr id="249" name="Google Shape;249;p8"/>
          <p:cNvSpPr txBox="1"/>
          <p:nvPr>
            <p:ph idx="1"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l" sz="2400"/>
              <a:t>Ως ομάδα, συζητήστε εάν κάποιος έχει αντιμετωπίσει προσωπικά την τριτογενή πρόληψη της βίας στο χώρο εργασίας;</a:t>
            </a:r>
            <a:endParaRPr/>
          </a:p>
        </p:txBody>
      </p:sp>
      <p:cxnSp>
        <p:nvCxnSpPr>
          <p:cNvPr id="250" name="Google Shape;250;p8"/>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
        <p:nvSpPr>
          <p:cNvPr id="251" name="Google Shape;251;p8"/>
          <p:cNvSpPr txBox="1"/>
          <p:nvPr/>
        </p:nvSpPr>
        <p:spPr>
          <a:xfrm>
            <a:off x="8022019" y="3985651"/>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b="0" i="0" lang="el" sz="3600" u="none" cap="none" strike="noStrike">
                <a:solidFill>
                  <a:schemeClr val="dk1"/>
                </a:solidFill>
                <a:latin typeface="Calibri"/>
                <a:ea typeface="Calibri"/>
                <a:cs typeface="Calibri"/>
                <a:sym typeface="Calibri"/>
              </a:rPr>
              <a:t>(10 λεπτά.)</a:t>
            </a:r>
            <a:endParaRPr b="0" i="0" sz="3600" u="none" cap="none" strike="noStrike">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pic>
        <p:nvPicPr>
          <p:cNvPr descr="Obsah obrázku interiér, zeď, žena, osoba&#10;&#10;Popis byl vytvořen automaticky" id="256" name="Google Shape;256;p9"/>
          <p:cNvPicPr preferRelativeResize="0"/>
          <p:nvPr/>
        </p:nvPicPr>
        <p:blipFill rotWithShape="1">
          <a:blip r:embed="rId3">
            <a:alphaModFix/>
          </a:blip>
          <a:srcRect b="9039" l="0" r="9091" t="14351"/>
          <a:stretch/>
        </p:blipFill>
        <p:spPr>
          <a:xfrm>
            <a:off x="-1" y="10"/>
            <a:ext cx="12192000" cy="6857990"/>
          </a:xfrm>
          <a:prstGeom prst="rect">
            <a:avLst/>
          </a:prstGeom>
          <a:noFill/>
          <a:ln>
            <a:noFill/>
          </a:ln>
        </p:spPr>
      </p:pic>
      <p:sp>
        <p:nvSpPr>
          <p:cNvPr id="257" name="Google Shape;257;p9"/>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8" name="Google Shape;258;p9"/>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9" name="Google Shape;259;p9"/>
          <p:cNvSpPr txBox="1"/>
          <p:nvPr>
            <p:ph type="title"/>
          </p:nvPr>
        </p:nvSpPr>
        <p:spPr>
          <a:xfrm>
            <a:off x="1435510" y="268966"/>
            <a:ext cx="3298717" cy="1043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l" sz="6000"/>
              <a:t>Εργασία 2</a:t>
            </a:r>
            <a:endParaRPr/>
          </a:p>
        </p:txBody>
      </p:sp>
      <p:sp>
        <p:nvSpPr>
          <p:cNvPr id="260" name="Google Shape;260;p9"/>
          <p:cNvSpPr txBox="1"/>
          <p:nvPr>
            <p:ph idx="1" type="body"/>
          </p:nvPr>
        </p:nvSpPr>
        <p:spPr>
          <a:xfrm>
            <a:off x="520242" y="1774372"/>
            <a:ext cx="4062642" cy="275408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l" sz="2400"/>
              <a:t>Με βάση τις αναφερόμενες πληροφορίες, προτείνετε πώς πρέπει να είναι μια τέτοια τριτογενής πρόληψη, πώς πρέπει να εφαρμόζεται, σε τι πρέπει να επικεντρωθεί η εταιρεία σε αυτόν τον τομέα.</a:t>
            </a:r>
            <a:endParaRPr sz="2400"/>
          </a:p>
        </p:txBody>
      </p:sp>
      <p:sp>
        <p:nvSpPr>
          <p:cNvPr id="261" name="Google Shape;261;p9"/>
          <p:cNvSpPr txBox="1"/>
          <p:nvPr/>
        </p:nvSpPr>
        <p:spPr>
          <a:xfrm>
            <a:off x="520241" y="663711"/>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b="0" i="0" lang="el" sz="3600" u="none" cap="none" strike="noStrike">
                <a:solidFill>
                  <a:schemeClr val="dk1"/>
                </a:solidFill>
                <a:latin typeface="Calibri"/>
                <a:ea typeface="Calibri"/>
                <a:cs typeface="Calibri"/>
                <a:sym typeface="Calibri"/>
              </a:rPr>
              <a:t>(10 λεπτά.)</a:t>
            </a:r>
            <a:endParaRPr b="0" i="0" sz="36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