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9Hbmxbqx2lUsNTbxQZWWVxYG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sha.europa.eu/safety-and-health-legislation/european-directiv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u="sng"/>
              <a:t>Teisiniai terminai ir apibrėžimai</a:t>
            </a:r>
            <a:endParaRPr b="1"/>
          </a:p>
          <a:p>
            <a:pPr indent="0" lvl="0" marL="0" rtl="0" algn="l">
              <a:lnSpc>
                <a:spcPct val="90000"/>
              </a:lnSpc>
              <a:spcBef>
                <a:spcPts val="1000"/>
              </a:spcBef>
              <a:spcAft>
                <a:spcPts val="0"/>
              </a:spcAft>
              <a:buClr>
                <a:schemeClr val="dk1"/>
              </a:buClr>
              <a:buSzPts val="2800"/>
              <a:buFont typeface="Calibri"/>
              <a:buNone/>
            </a:pPr>
            <a:r>
              <a:rPr b="1" lang="en-US"/>
              <a:t>Konvencija - </a:t>
            </a:r>
            <a:r>
              <a:rPr lang="en-US"/>
              <a:t>teisiškai privalomas tarptautinis susitarimas, </a:t>
            </a:r>
            <a:endParaRPr/>
          </a:p>
          <a:p>
            <a:pPr indent="0" lvl="0" marL="0" rtl="0" algn="l">
              <a:lnSpc>
                <a:spcPct val="90000"/>
              </a:lnSpc>
              <a:spcBef>
                <a:spcPts val="1000"/>
              </a:spcBef>
              <a:spcAft>
                <a:spcPts val="0"/>
              </a:spcAft>
              <a:buClr>
                <a:schemeClr val="dk1"/>
              </a:buClr>
              <a:buSzPts val="2800"/>
              <a:buFont typeface="Calibri"/>
              <a:buNone/>
            </a:pPr>
            <a:r>
              <a:rPr b="1" lang="en-US"/>
              <a:t>- Ratifikavimas: </a:t>
            </a:r>
            <a:r>
              <a:rPr lang="en-US"/>
              <a:t>kai vyriausybės sutinka tarptautiniu mastu priimto standarto turinį įtraukti į nacionalinę teisę.</a:t>
            </a:r>
            <a:endParaRPr/>
          </a:p>
          <a:p>
            <a:pPr indent="0" lvl="0" marL="0" rtl="0" algn="l">
              <a:lnSpc>
                <a:spcPct val="90000"/>
              </a:lnSpc>
              <a:spcBef>
                <a:spcPts val="1000"/>
              </a:spcBef>
              <a:spcAft>
                <a:spcPts val="0"/>
              </a:spcAft>
              <a:buClr>
                <a:schemeClr val="dk1"/>
              </a:buClr>
              <a:buSzPts val="2800"/>
              <a:buFont typeface="Calibri"/>
              <a:buNone/>
            </a:pPr>
            <a:r>
              <a:rPr lang="en-US"/>
              <a:t>ir praktika ir ji tampa privaloma (privaloma), ir </a:t>
            </a:r>
            <a:endParaRPr/>
          </a:p>
          <a:p>
            <a:pPr indent="0" lvl="0" marL="0" rtl="0" algn="l">
              <a:lnSpc>
                <a:spcPct val="90000"/>
              </a:lnSpc>
              <a:spcBef>
                <a:spcPts val="1000"/>
              </a:spcBef>
              <a:spcAft>
                <a:spcPts val="0"/>
              </a:spcAft>
              <a:buClr>
                <a:schemeClr val="dk1"/>
              </a:buClr>
              <a:buSzPts val="2800"/>
              <a:buFont typeface="Calibri"/>
              <a:buNone/>
            </a:pPr>
            <a:r>
              <a:rPr b="1" lang="en-US"/>
              <a:t>-Rekomendacijos - </a:t>
            </a:r>
            <a:r>
              <a:rPr lang="en-US"/>
              <a:t>tai neįpareigojančios gairės, kuriomis vyriausybės gali vadovautis ir kurios yra svarbios kampanijų ir derybų priemonės.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08" name="Google Shape;2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7" name="Google Shape;2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7" name="Google Shape;2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a:t>Nuo Europos teisinės sistemos iki nacionalinių įstatymų </a:t>
            </a:r>
            <a:endParaRPr/>
          </a:p>
          <a:p>
            <a:pPr indent="0" lvl="0" marL="0" rtl="0" algn="l">
              <a:lnSpc>
                <a:spcPct val="90000"/>
              </a:lnSpc>
              <a:spcBef>
                <a:spcPts val="1000"/>
              </a:spcBef>
              <a:spcAft>
                <a:spcPts val="0"/>
              </a:spcAft>
              <a:buClr>
                <a:schemeClr val="dk1"/>
              </a:buClr>
              <a:buSzPts val="2800"/>
              <a:buFont typeface="Calibri"/>
              <a:buNone/>
            </a:pPr>
            <a:r>
              <a:rPr lang="en-US"/>
              <a:t>- Europos direktyvose nustatyti būtiniausi saugos ir sveikatos standartai darbo vietoje. ES direktyvos įgyvendinamos valstybių narių nacionaliniais teisės aktais.</a:t>
            </a:r>
            <a:endParaRPr/>
          </a:p>
          <a:p>
            <a:pPr indent="0" lvl="0" marL="0" rtl="0" algn="l">
              <a:lnSpc>
                <a:spcPct val="90000"/>
              </a:lnSpc>
              <a:spcBef>
                <a:spcPts val="1000"/>
              </a:spcBef>
              <a:spcAft>
                <a:spcPts val="0"/>
              </a:spcAft>
              <a:buClr>
                <a:schemeClr val="dk1"/>
              </a:buClr>
              <a:buSzPts val="2800"/>
              <a:buFont typeface="Calibri"/>
              <a:buNone/>
            </a:pPr>
            <a:r>
              <a:rPr lang="en-US"/>
              <a:t>- Valstybės narės gali priimti griežtesnes darbuotojų apsaugos taisykles, tačiau jų teisės aktai turi atitikti minimalius standartus. Todėl nacionaliniai darbuotojų saugos ir sveikatos teisės aktai visoje Europoje skiriasi.</a:t>
            </a:r>
            <a:endParaRPr/>
          </a:p>
          <a:p>
            <a:pPr indent="0" lvl="0" marL="0" rtl="0" algn="l">
              <a:lnSpc>
                <a:spcPct val="90000"/>
              </a:lnSpc>
              <a:spcBef>
                <a:spcPts val="1000"/>
              </a:spcBef>
              <a:spcAft>
                <a:spcPts val="0"/>
              </a:spcAft>
              <a:buClr>
                <a:schemeClr val="dk1"/>
              </a:buClr>
              <a:buSzPts val="2800"/>
              <a:buFont typeface="Calibri"/>
              <a:buNone/>
            </a:pPr>
            <a:r>
              <a:rPr lang="en-US"/>
              <a:t>-Nacionalinių įgyvendinimo priemonių sąrašą galima rasti kiekvienos direktyvos santraukos pabaigoje EU-OSHA skyriuje apie </a:t>
            </a:r>
            <a:r>
              <a:rPr lang="en-US" u="sng">
                <a:solidFill>
                  <a:schemeClr val="hlink"/>
                </a:solidFill>
                <a:hlinkClick r:id="rId2"/>
              </a:rPr>
              <a:t>Europos direktyvas</a:t>
            </a:r>
            <a:r>
              <a:rPr lang="en-US"/>
              <a:t>.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44" name="Google Shape;2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Font typeface="Calibri"/>
              <a:buNone/>
            </a:pPr>
            <a:r>
              <a:rPr lang="en-US"/>
              <a:t>2000 m. priėmus </a:t>
            </a:r>
            <a:r>
              <a:rPr b="1" lang="en-US"/>
              <a:t>13 straipsnio direktyvas - Rasinės lygybės ir Užimtumo direktyvas - </a:t>
            </a:r>
            <a:r>
              <a:rPr lang="en-US"/>
              <a:t>valstybių narių vyriausybės pradėjo peržiūrėti ir keisti galiojančius nacionalinius teisės aktus, siekdamos užtikrinti, kad nacionalinė teisė atitiktų naujuosius Bendrijos kovos su diskriminacija standartus. </a:t>
            </a:r>
            <a:endParaRPr/>
          </a:p>
          <a:p>
            <a:pPr indent="0" lvl="0" marL="0" rtl="0" algn="l">
              <a:lnSpc>
                <a:spcPct val="90000"/>
              </a:lnSpc>
              <a:spcBef>
                <a:spcPts val="1000"/>
              </a:spcBef>
              <a:spcAft>
                <a:spcPts val="0"/>
              </a:spcAft>
              <a:buClr>
                <a:schemeClr val="dk1"/>
              </a:buClr>
              <a:buSzPts val="2800"/>
              <a:buFont typeface="Calibri"/>
              <a:buNone/>
            </a:pPr>
            <a:r>
              <a:rPr lang="en-US"/>
              <a:t>Nors šį procesą baigė ne visos valstybės narės, galima drąsiai teigti, kad teisinė apsauga nuo diskriminacijos dėl rasės ir etninės priklausomybės, religijos ir tikėjimo, negalios, amžiaus ir seksualinės orientacijos gerokai sustiprėjo. </a:t>
            </a:r>
            <a:endParaRPr/>
          </a:p>
          <a:p>
            <a:pPr indent="0" lvl="0" marL="0" rtl="0" algn="l">
              <a:lnSpc>
                <a:spcPct val="90000"/>
              </a:lnSpc>
              <a:spcBef>
                <a:spcPts val="1000"/>
              </a:spcBef>
              <a:spcAft>
                <a:spcPts val="0"/>
              </a:spcAft>
              <a:buClr>
                <a:schemeClr val="dk1"/>
              </a:buClr>
              <a:buSzPts val="2000"/>
              <a:buFont typeface="Calibri"/>
              <a:buNone/>
            </a:pPr>
            <a:r>
              <a:rPr i="1" lang="en-US" sz="1050"/>
              <a:t>Europos antidiskriminacinės teisės apžvalga, 4 numeris, 2006 m.</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200"/>
              <a:buFont typeface="Calibri"/>
              <a:buNone/>
            </a:pPr>
            <a:r>
              <a:rPr lang="en-US"/>
              <a:t>Europos Komisija ketina išplėsti nusikalstamos veiklos sritis, kurias galima suderinti Europos lygmeniu, įtraukiant konkrečias smurto dėl lyties formas, įskaitant seksualinį priekabiavimą ir priekabiavimą prie moterų, pagal </a:t>
            </a:r>
            <a:r>
              <a:rPr b="1" lang="en-US"/>
              <a:t>ES lyčių lygybės strategiją 2020-2025 </a:t>
            </a:r>
            <a:r>
              <a:rPr lang="en-US"/>
              <a:t>. </a:t>
            </a:r>
            <a:endParaRPr/>
          </a:p>
          <a:p>
            <a:pPr indent="0" lvl="0" marL="0" rtl="0" algn="l">
              <a:lnSpc>
                <a:spcPct val="90000"/>
              </a:lnSpc>
              <a:spcBef>
                <a:spcPts val="1000"/>
              </a:spcBef>
              <a:spcAft>
                <a:spcPts val="0"/>
              </a:spcAft>
              <a:buClr>
                <a:schemeClr val="dk1"/>
              </a:buClr>
              <a:buSzPts val="1200"/>
              <a:buFont typeface="Calibri"/>
              <a:buNone/>
            </a:pPr>
            <a:r>
              <a:rPr lang="en-US"/>
              <a:t>-Kaip darbdavys, Komisija taip pat ketina priimti "išsamią teisinę sistemą", skirtą kovoti su visų formų priekabiavimu darbo vietoje.</a:t>
            </a:r>
            <a:endParaRPr/>
          </a:p>
          <a:p>
            <a:pPr indent="0" lvl="0" marL="0" rtl="0" algn="l">
              <a:lnSpc>
                <a:spcPct val="90000"/>
              </a:lnSpc>
              <a:spcBef>
                <a:spcPts val="1000"/>
              </a:spcBef>
              <a:spcAft>
                <a:spcPts val="0"/>
              </a:spcAft>
              <a:buClr>
                <a:schemeClr val="dk1"/>
              </a:buClr>
              <a:buSzPts val="1200"/>
              <a:buFont typeface="Calibri"/>
              <a:buNone/>
            </a:pPr>
            <a:r>
              <a:rPr lang="en-US"/>
              <a:t>-Europos Komisija ragina valstybes nares ratifikuoti </a:t>
            </a:r>
            <a:r>
              <a:rPr b="1" lang="en-US"/>
              <a:t>Tarptautinės darbo organizacijos konvenciją Nr. 190, </a:t>
            </a:r>
            <a:r>
              <a:rPr lang="en-US"/>
              <a:t>įgyvendinti galiojančias ES taisykles dėl darbuotojų apsaugos nuo smurto ir priekabiavimo ir didinti žmonių informuotumą apie šias taisykles.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75" name="Google Shape;27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Pagal TDO C190 4 straipsnį:</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Kiekviena narė, vadovaudamasi nacionaline teise ir aplinkybėmis bei konsultuodamasi su atstovaujamosiomis darbdavių ir darbuotojų organizacijomis, priima įtraukų, integruotą ir į lyčių lygybės principą, skirtą smurto ir priekabiavimo darbo aplinkoje prevencijai ir panaikinimui. </a:t>
            </a:r>
            <a:endParaRPr/>
          </a:p>
          <a:p>
            <a:pPr indent="0" lvl="0" marL="0" marR="0" rtl="0" algn="l">
              <a:lnSpc>
                <a:spcPct val="100000"/>
              </a:lnSpc>
              <a:spcBef>
                <a:spcPts val="0"/>
              </a:spcBef>
              <a:spcAft>
                <a:spcPts val="0"/>
              </a:spcAft>
              <a:buClr>
                <a:srgbClr val="000000"/>
              </a:buClr>
              <a:buSzPts val="1200"/>
              <a:buFont typeface="Arial"/>
              <a:buNone/>
            </a:pPr>
            <a:r>
              <a:rPr lang="en-US">
                <a:solidFill>
                  <a:srgbClr val="000000"/>
                </a:solidFill>
              </a:rPr>
              <a:t>Priimdama ir įgyvendindama šio straipsnio 2 dalyje nurodytą požiūrį, kiekviena narė pripažįsta skirtingus ir vienas kitą papildančius vyriausybių, darbdavių ir darbuotojų bei jų atitinkamų organizacijų vaidmenis ir funkcijas, atsižvelgdama į skirtingą jų atitinkamų pareigų pobūdį ir mastą.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00" name="Google Shape;30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27" name="Google Shape;3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37" name="Google Shape;3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45" name="Google Shape;3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Calibri"/>
              <a:buNone/>
            </a:pPr>
            <a:r>
              <a:rPr b="1" lang="en-US" sz="1800"/>
              <a:t>Trečiosios šalies priekabiavimas ir smurtas</a:t>
            </a:r>
            <a:endParaRPr/>
          </a:p>
          <a:p>
            <a:pPr indent="-228600" lvl="0" marL="228600" rtl="0" algn="l">
              <a:lnSpc>
                <a:spcPct val="90000"/>
              </a:lnSpc>
              <a:spcBef>
                <a:spcPts val="1000"/>
              </a:spcBef>
              <a:spcAft>
                <a:spcPts val="0"/>
              </a:spcAft>
              <a:buClr>
                <a:schemeClr val="dk1"/>
              </a:buClr>
              <a:buSzPts val="1200"/>
              <a:buFont typeface="Calibri"/>
              <a:buChar char="•"/>
            </a:pPr>
            <a:r>
              <a:rPr lang="en-US"/>
              <a:t>2010 m. liepos mėn. ES socialiniai partneriai susitarė dėl gairių, susijusių su trečiosios šalies, pavyzdžiui, kliento, paciento ar visuomenės nario, smurtu ir priekabiavimu. Gaires pasirašė dvi Europos profesinių sąjungų federacijos - Europos viešųjų paslaugų profesinių sąjungų federacija (EPSU) ir UNI Europa - ir šešios ES darbdavių organizacijos: Europos švietimo profesinių sąjungų komitetas (ETUCE), Europos ligoninių ir sveikatos priežiūros darbdavių asociacija (HOSPEEM), Europos savivaldybių ir regionų taryba (CEMR), Europos švietimo darbdavių federacija (EFEE), EuroCommerce ir Europos saugumo tarnybų konfederacija (CoESS).</a:t>
            </a:r>
            <a:endParaRPr/>
          </a:p>
          <a:p>
            <a:pPr indent="-228600" lvl="0" marL="228600" rtl="0" algn="l">
              <a:lnSpc>
                <a:spcPct val="90000"/>
              </a:lnSpc>
              <a:spcBef>
                <a:spcPts val="1000"/>
              </a:spcBef>
              <a:spcAft>
                <a:spcPts val="0"/>
              </a:spcAft>
              <a:buClr>
                <a:schemeClr val="dk1"/>
              </a:buClr>
              <a:buSzPts val="1200"/>
              <a:buFont typeface="Calibri"/>
              <a:buChar char="•"/>
            </a:pPr>
            <a:r>
              <a:rPr lang="en-US"/>
              <a:t>Gairėse apibrėžiama, kad trečiųjų šalių smurtas ir priekabiavimas gali pasireikšti įvairiomis formomis. Tai gali būti, pavyzdžiui, "fizinis, psichologinis, žodinis ir (arba) seksualinis"; "vienkartinis [incidentas] arba sistemingas asmens ar grupės elgesys"; "sukeltas psichikos sveikatos problemų ir (arba) motyvuotas emocinių priežasčių, asmeninės antipatijos, išankstinių nuostatų dėl lyties, rasinės ir (arba) etninės kilmės, religijos ir įsitikinimų, negalios, amžiaus, seksualinės orientacijos ar kūno išvaizdos".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72" name="Google Shape;3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b="1" lang="en-US" sz="1600"/>
              <a:t>Susijusios ES direktyvos:</a:t>
            </a:r>
            <a:endParaRPr/>
          </a:p>
          <a:p>
            <a:pPr indent="0" lvl="0" marL="0" rtl="0" algn="l">
              <a:lnSpc>
                <a:spcPct val="90000"/>
              </a:lnSpc>
              <a:spcBef>
                <a:spcPts val="1000"/>
              </a:spcBef>
              <a:spcAft>
                <a:spcPts val="0"/>
              </a:spcAft>
              <a:buClr>
                <a:schemeClr val="dk1"/>
              </a:buClr>
              <a:buSzPts val="1200"/>
              <a:buFont typeface="Calibri"/>
              <a:buNone/>
            </a:pPr>
            <a:r>
              <a:t/>
            </a:r>
            <a:endParaRPr b="1"/>
          </a:p>
          <a:p>
            <a:pPr indent="0" lvl="0" marL="0" rtl="0" algn="l">
              <a:lnSpc>
                <a:spcPct val="90000"/>
              </a:lnSpc>
              <a:spcBef>
                <a:spcPts val="1000"/>
              </a:spcBef>
              <a:spcAft>
                <a:spcPts val="0"/>
              </a:spcAft>
              <a:buClr>
                <a:schemeClr val="dk1"/>
              </a:buClr>
              <a:buSzPts val="1200"/>
              <a:buFont typeface="Calibri"/>
              <a:buNone/>
            </a:pPr>
            <a:r>
              <a:rPr b="1" i="1" lang="en-US"/>
              <a:t>2000 m. birželio 29 d. Direktyva 2000/43/EB</a:t>
            </a:r>
            <a:endParaRPr/>
          </a:p>
          <a:p>
            <a:pPr indent="0" lvl="0" marL="0" rtl="0" algn="l">
              <a:lnSpc>
                <a:spcPct val="90000"/>
              </a:lnSpc>
              <a:spcBef>
                <a:spcPts val="1000"/>
              </a:spcBef>
              <a:spcAft>
                <a:spcPts val="0"/>
              </a:spcAft>
              <a:buClr>
                <a:schemeClr val="dk1"/>
              </a:buClr>
              <a:buSzPts val="1200"/>
              <a:buFont typeface="Calibri"/>
              <a:buNone/>
            </a:pPr>
            <a:r>
              <a:rPr lang="en-US"/>
              <a:t> Vienodo požiūrio į asmenis, nepaisant jų rasinės ar etninės kilmės, principo įgyvendinimas.</a:t>
            </a:r>
            <a:endParaRPr/>
          </a:p>
          <a:p>
            <a:pPr indent="0" lvl="0" marL="0" rtl="0" algn="l">
              <a:lnSpc>
                <a:spcPct val="90000"/>
              </a:lnSpc>
              <a:spcBef>
                <a:spcPts val="1000"/>
              </a:spcBef>
              <a:spcAft>
                <a:spcPts val="0"/>
              </a:spcAft>
              <a:buClr>
                <a:schemeClr val="dk1"/>
              </a:buClr>
              <a:buSzPts val="1200"/>
              <a:buFont typeface="Calibri"/>
              <a:buNone/>
            </a:pPr>
            <a:r>
              <a:rPr b="1" lang="en-US"/>
              <a:t>2000 m. lapkričio 27 d. Direktyva 2000/78/EB </a:t>
            </a:r>
            <a:endParaRPr/>
          </a:p>
          <a:p>
            <a:pPr indent="0" lvl="0" marL="0" rtl="0" algn="l">
              <a:lnSpc>
                <a:spcPct val="90000"/>
              </a:lnSpc>
              <a:spcBef>
                <a:spcPts val="1000"/>
              </a:spcBef>
              <a:spcAft>
                <a:spcPts val="0"/>
              </a:spcAft>
              <a:buClr>
                <a:schemeClr val="dk1"/>
              </a:buClr>
              <a:buSzPts val="1200"/>
              <a:buFont typeface="Calibri"/>
              <a:buNone/>
            </a:pPr>
            <a:r>
              <a:rPr lang="en-US"/>
              <a:t>Nustatyti bendrą vienodo požiūrio užimtumo ir profesinėje srityje sistemą</a:t>
            </a:r>
            <a:endParaRPr/>
          </a:p>
          <a:p>
            <a:pPr indent="0" lvl="0" marL="0" rtl="0" algn="l">
              <a:lnSpc>
                <a:spcPct val="90000"/>
              </a:lnSpc>
              <a:spcBef>
                <a:spcPts val="1000"/>
              </a:spcBef>
              <a:spcAft>
                <a:spcPts val="0"/>
              </a:spcAft>
              <a:buClr>
                <a:schemeClr val="dk1"/>
              </a:buClr>
              <a:buSzPts val="1200"/>
              <a:buFont typeface="Calibri"/>
              <a:buNone/>
            </a:pPr>
            <a:r>
              <a:rPr b="1" lang="en-US"/>
              <a:t>2002 m. rugsėjo 23 d. Direktyva 2002/73/EB </a:t>
            </a:r>
            <a:endParaRPr/>
          </a:p>
          <a:p>
            <a:pPr indent="0" lvl="0" marL="0" rtl="0" algn="l">
              <a:lnSpc>
                <a:spcPct val="90000"/>
              </a:lnSpc>
              <a:spcBef>
                <a:spcPts val="1000"/>
              </a:spcBef>
              <a:spcAft>
                <a:spcPts val="0"/>
              </a:spcAft>
              <a:buClr>
                <a:schemeClr val="dk1"/>
              </a:buClr>
              <a:buSzPts val="1200"/>
              <a:buFont typeface="Calibri"/>
              <a:buNone/>
            </a:pPr>
            <a:r>
              <a:rPr lang="en-US"/>
              <a:t>iš dalies keičianti Tarybos direktyvą 76/207/EEB dėl vienodo požiūrio į vyrus ir moteris principo taikymo įsidarbinimo, profesinio mokymo, pareigų paaukštinimo ir darbo sąlygų atžvilgiu</a:t>
            </a:r>
            <a:endParaRPr/>
          </a:p>
          <a:p>
            <a:pPr indent="0" lvl="0" marL="0" rtl="0" algn="l">
              <a:lnSpc>
                <a:spcPct val="90000"/>
              </a:lnSpc>
              <a:spcBef>
                <a:spcPts val="1000"/>
              </a:spcBef>
              <a:spcAft>
                <a:spcPts val="0"/>
              </a:spcAft>
              <a:buClr>
                <a:schemeClr val="dk1"/>
              </a:buClr>
              <a:buSzPts val="1200"/>
              <a:buFont typeface="Calibri"/>
              <a:buNone/>
            </a:pPr>
            <a:r>
              <a:rPr b="1" i="1" lang="en-US"/>
              <a:t>Direktyva 89/391/EEB </a:t>
            </a:r>
            <a:endParaRPr/>
          </a:p>
          <a:p>
            <a:pPr indent="0" lvl="0" marL="0" rtl="0" algn="l">
              <a:lnSpc>
                <a:spcPct val="90000"/>
              </a:lnSpc>
              <a:spcBef>
                <a:spcPts val="1000"/>
              </a:spcBef>
              <a:spcAft>
                <a:spcPts val="0"/>
              </a:spcAft>
              <a:buClr>
                <a:schemeClr val="dk1"/>
              </a:buClr>
              <a:buSzPts val="1200"/>
              <a:buFont typeface="Calibri"/>
              <a:buNone/>
            </a:pPr>
            <a:r>
              <a:rPr lang="en-US"/>
              <a:t>Dėl priemonių, skatinančių gerinti darbuotojų saugą ir sveikatą darbe, nustatymo</a:t>
            </a:r>
            <a:endParaRPr b="1"/>
          </a:p>
          <a:p>
            <a:pPr indent="0" lvl="0" marL="0" rtl="0" algn="l">
              <a:spcBef>
                <a:spcPts val="0"/>
              </a:spcBef>
              <a:spcAft>
                <a:spcPts val="0"/>
              </a:spcAft>
              <a:buClr>
                <a:schemeClr val="dk1"/>
              </a:buClr>
              <a:buSzPts val="1400"/>
              <a:buFont typeface="Calibri"/>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393" name="Google Shape;393;p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01" name="Google Shape;40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24" name="Google Shape;42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Prekyba - tai sektorius, kurio darbuotojams gresia didesnis visuomenės smurto pavojus. Dar 1995 m. šio sektoriaus socialiniai partneriai susitarė dėl bendro pareiškimo dėl kovos su šia problema.  2009 m. spalio mėn. socialiniai partneriai paskelbė priemonių rinkinį, padedantį užkirsti kelią trečiųjų asmenų smurtui prekyboje. Panašių iniciatyvų ėmėsi ir kitų sektorių - dujų, elektros, geležinkelių ir švietimo - socialiniai partneriai.</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48" name="Google Shape;4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lang="en-US"/>
              <a:t>Įmonių lygmeniu jau yra sudaryta keletas tarptautinių bendrųjų susitarimų dėl kovos su seksualiniu priekabiavimu ir (arba) smurtu darbe. Šie klausimai, ypač smurto prieš moteris klausimas, vis dažniau įtraukiami į tokius susitarimus.</a:t>
            </a:r>
            <a:endParaRPr/>
          </a:p>
          <a:p>
            <a:pPr indent="-228600" lvl="0" marL="228600" rtl="0" algn="l">
              <a:lnSpc>
                <a:spcPct val="90000"/>
              </a:lnSpc>
              <a:spcBef>
                <a:spcPts val="1000"/>
              </a:spcBef>
              <a:spcAft>
                <a:spcPts val="0"/>
              </a:spcAft>
              <a:buClr>
                <a:schemeClr val="dk1"/>
              </a:buClr>
              <a:buSzPts val="1200"/>
              <a:buFont typeface="Calibri"/>
              <a:buChar char="•"/>
            </a:pPr>
            <a:r>
              <a:rPr lang="en-US"/>
              <a:t>2018 m. kovo mėn. sudarytame Prancūzijos energetikos grupės EDF tarptautiniame pagrindų susitarime dėl įmonių socialinės atsakomybės yra skyrius "Kova su visų formų priekabiavimu ir smurtu darbo vietoje".  Kai kurios tarptautinės bendrovės yra sudariusios susitarimus dėl seksualinio priekabiavimo (pavyzdžiui, "Unilever", "Sodexo", "Meliá Hotels International" ir grupė "AccorInvest" ).</a:t>
            </a:r>
            <a:endParaRPr/>
          </a:p>
          <a:p>
            <a:pPr indent="-228600" lvl="0" marL="228600" rtl="0" algn="l">
              <a:lnSpc>
                <a:spcPct val="90000"/>
              </a:lnSpc>
              <a:spcBef>
                <a:spcPts val="1000"/>
              </a:spcBef>
              <a:spcAft>
                <a:spcPts val="0"/>
              </a:spcAft>
              <a:buClr>
                <a:schemeClr val="dk1"/>
              </a:buClr>
              <a:buSzPts val="1200"/>
              <a:buFont typeface="Calibri"/>
              <a:buChar char="•"/>
            </a:pPr>
            <a:r>
              <a:rPr lang="en-US"/>
              <a:t>2018 m. spalio 3 d. "Carrefour" grupė ir pasaulinių profesinių sąjungų federacija UNI prie savo bendrojo susitarimo pridėjo Europos darbo tarybos deklaraciją, kuria sprendžiamas smurto prieš moteris darbe klausimas.  Tekste pabrėžiama, kad reikia rengti mokymus ir organizuoti informuotumo didinimo veiklą. Pasirašiusieji taip pat ragina žmones atmesti "seksistinius ar žeminančius komentarus ir elgesį, nukreiptus prieš moteris darbo vietoje", ir neleisti, kad tai taptų įprastu dalyku.</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460" name="Google Shape;46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74" name="Google Shape;47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84" name="Google Shape;4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03" name="Google Shape;50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3" name="Google Shape;51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23" name="Google Shape;5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1" name="Google Shape;53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38" name="Google Shape;53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8" name="Google Shape;1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Arial"/>
              <a:buNone/>
            </a:pPr>
            <a:r>
              <a:rPr b="1" lang="en-US" sz="1600"/>
              <a:t>Susijusios ES direktyvos:</a:t>
            </a:r>
            <a:endParaRPr/>
          </a:p>
          <a:p>
            <a:pPr indent="0" lvl="0" marL="0" rtl="0" algn="l">
              <a:lnSpc>
                <a:spcPct val="90000"/>
              </a:lnSpc>
              <a:spcBef>
                <a:spcPts val="1000"/>
              </a:spcBef>
              <a:spcAft>
                <a:spcPts val="0"/>
              </a:spcAft>
              <a:buClr>
                <a:schemeClr val="dk1"/>
              </a:buClr>
              <a:buSzPts val="1200"/>
              <a:buFont typeface="Arial"/>
              <a:buNone/>
            </a:pPr>
            <a:r>
              <a:t/>
            </a:r>
            <a:endParaRPr b="1"/>
          </a:p>
          <a:p>
            <a:pPr indent="0" lvl="0" marL="0" rtl="0" algn="l">
              <a:lnSpc>
                <a:spcPct val="90000"/>
              </a:lnSpc>
              <a:spcBef>
                <a:spcPts val="1000"/>
              </a:spcBef>
              <a:spcAft>
                <a:spcPts val="0"/>
              </a:spcAft>
              <a:buClr>
                <a:schemeClr val="dk1"/>
              </a:buClr>
              <a:buSzPts val="1200"/>
              <a:buFont typeface="Arial"/>
              <a:buNone/>
            </a:pPr>
            <a:r>
              <a:rPr b="1" i="1" lang="en-US"/>
              <a:t>2000 m. birželio 29 d. Direktyva 2000/43/EB</a:t>
            </a:r>
            <a:endParaRPr/>
          </a:p>
          <a:p>
            <a:pPr indent="0" lvl="0" marL="0" rtl="0" algn="l">
              <a:lnSpc>
                <a:spcPct val="90000"/>
              </a:lnSpc>
              <a:spcBef>
                <a:spcPts val="1000"/>
              </a:spcBef>
              <a:spcAft>
                <a:spcPts val="0"/>
              </a:spcAft>
              <a:buClr>
                <a:schemeClr val="dk1"/>
              </a:buClr>
              <a:buSzPts val="1200"/>
              <a:buFont typeface="Arial"/>
              <a:buNone/>
            </a:pPr>
            <a:r>
              <a:rPr lang="en-US"/>
              <a:t> Vienodo požiūrio į asmenis, nepaisant jų rasinės ar etninės kilmės, principo įgyvendinimas.</a:t>
            </a:r>
            <a:endParaRPr/>
          </a:p>
          <a:p>
            <a:pPr indent="0" lvl="0" marL="0" rtl="0" algn="l">
              <a:lnSpc>
                <a:spcPct val="90000"/>
              </a:lnSpc>
              <a:spcBef>
                <a:spcPts val="1000"/>
              </a:spcBef>
              <a:spcAft>
                <a:spcPts val="0"/>
              </a:spcAft>
              <a:buClr>
                <a:schemeClr val="dk1"/>
              </a:buClr>
              <a:buSzPts val="1200"/>
              <a:buFont typeface="Arial"/>
              <a:buNone/>
            </a:pPr>
            <a:r>
              <a:rPr b="1" lang="en-US"/>
              <a:t>2000 m. lapkričio 27 d. Direktyva 2000/78/EB </a:t>
            </a:r>
            <a:endParaRPr/>
          </a:p>
          <a:p>
            <a:pPr indent="0" lvl="0" marL="0" rtl="0" algn="l">
              <a:lnSpc>
                <a:spcPct val="90000"/>
              </a:lnSpc>
              <a:spcBef>
                <a:spcPts val="1000"/>
              </a:spcBef>
              <a:spcAft>
                <a:spcPts val="0"/>
              </a:spcAft>
              <a:buClr>
                <a:schemeClr val="dk1"/>
              </a:buClr>
              <a:buSzPts val="1200"/>
              <a:buFont typeface="Arial"/>
              <a:buNone/>
            </a:pPr>
            <a:r>
              <a:rPr lang="en-US"/>
              <a:t>Nustatyti bendrą vienodo požiūrio užimtumo ir profesinėje srityje sistemą</a:t>
            </a:r>
            <a:endParaRPr/>
          </a:p>
          <a:p>
            <a:pPr indent="0" lvl="0" marL="0" rtl="0" algn="l">
              <a:lnSpc>
                <a:spcPct val="90000"/>
              </a:lnSpc>
              <a:spcBef>
                <a:spcPts val="1000"/>
              </a:spcBef>
              <a:spcAft>
                <a:spcPts val="0"/>
              </a:spcAft>
              <a:buClr>
                <a:schemeClr val="dk1"/>
              </a:buClr>
              <a:buSzPts val="1200"/>
              <a:buFont typeface="Arial"/>
              <a:buNone/>
            </a:pPr>
            <a:r>
              <a:rPr b="1" lang="en-US"/>
              <a:t>2002 m. rugsėjo 23 d. Direktyva 2002/73/EB </a:t>
            </a:r>
            <a:endParaRPr/>
          </a:p>
          <a:p>
            <a:pPr indent="0" lvl="0" marL="0" rtl="0" algn="l">
              <a:lnSpc>
                <a:spcPct val="90000"/>
              </a:lnSpc>
              <a:spcBef>
                <a:spcPts val="1000"/>
              </a:spcBef>
              <a:spcAft>
                <a:spcPts val="0"/>
              </a:spcAft>
              <a:buClr>
                <a:schemeClr val="dk1"/>
              </a:buClr>
              <a:buSzPts val="1200"/>
              <a:buFont typeface="Arial"/>
              <a:buNone/>
            </a:pPr>
            <a:r>
              <a:rPr lang="en-US"/>
              <a:t>iš dalies keičianti Tarybos direktyvą 76/207/EEB dėl vienodo požiūrio į vyrus ir moteris principo taikymo įsidarbinimo, profesinio mokymo, pareigų paaukštinimo ir darbo sąlygų atžvilgiu</a:t>
            </a:r>
            <a:endParaRPr/>
          </a:p>
          <a:p>
            <a:pPr indent="0" lvl="0" marL="0" rtl="0" algn="l">
              <a:lnSpc>
                <a:spcPct val="90000"/>
              </a:lnSpc>
              <a:spcBef>
                <a:spcPts val="1000"/>
              </a:spcBef>
              <a:spcAft>
                <a:spcPts val="0"/>
              </a:spcAft>
              <a:buClr>
                <a:schemeClr val="dk1"/>
              </a:buClr>
              <a:buSzPts val="1200"/>
              <a:buFont typeface="Arial"/>
              <a:buNone/>
            </a:pPr>
            <a:r>
              <a:rPr b="1" i="1" lang="en-US"/>
              <a:t>Direktyva 89/391/EEB </a:t>
            </a:r>
            <a:endParaRPr/>
          </a:p>
          <a:p>
            <a:pPr indent="0" lvl="0" marL="0" rtl="0" algn="l">
              <a:lnSpc>
                <a:spcPct val="90000"/>
              </a:lnSpc>
              <a:spcBef>
                <a:spcPts val="1000"/>
              </a:spcBef>
              <a:spcAft>
                <a:spcPts val="0"/>
              </a:spcAft>
              <a:buClr>
                <a:schemeClr val="dk1"/>
              </a:buClr>
              <a:buSzPts val="1200"/>
              <a:buFont typeface="Arial"/>
              <a:buNone/>
            </a:pPr>
            <a:r>
              <a:rPr lang="en-US"/>
              <a:t>Dėl priemonių, skatinančių gerinti darbuotojų saugą ir sveikatą darbe, nustatymo</a:t>
            </a:r>
            <a:endParaRPr b="1"/>
          </a:p>
          <a:p>
            <a:pPr indent="0" lvl="0" marL="0" rtl="0" algn="l">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48" name="Google Shape;14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lang="en-US"/>
              <a:t>ES lygmens teisės aktai</a:t>
            </a:r>
            <a:endParaRPr/>
          </a:p>
          <a:p>
            <a:pPr indent="0" lvl="0" marL="0" rtl="0" algn="l">
              <a:lnSpc>
                <a:spcPct val="100000"/>
              </a:lnSpc>
              <a:spcBef>
                <a:spcPts val="0"/>
              </a:spcBef>
              <a:spcAft>
                <a:spcPts val="0"/>
              </a:spcAft>
              <a:buClr>
                <a:schemeClr val="dk1"/>
              </a:buClr>
              <a:buSzPts val="1400"/>
              <a:buFont typeface="Calibri"/>
              <a:buNone/>
            </a:pPr>
            <a:r>
              <a:rPr b="1" lang="en-US"/>
              <a:t>Priekabiavimas </a:t>
            </a:r>
            <a:r>
              <a:rPr lang="en-US"/>
              <a:t>apibrėžiamas kaip situacija, </a:t>
            </a:r>
            <a:r>
              <a:rPr i="1" lang="en-US"/>
              <a:t>"kai nepageidaujamu elgesiu siekiama pažeisti asmens orumą ir sukurti bauginančią, priešišką, žeminančią, menkinančią ar įžeidžiančią aplinką". </a:t>
            </a:r>
            <a:endParaRPr/>
          </a:p>
          <a:p>
            <a:pPr indent="0" lvl="0" marL="0" rtl="0" algn="l">
              <a:lnSpc>
                <a:spcPct val="100000"/>
              </a:lnSpc>
              <a:spcBef>
                <a:spcPts val="0"/>
              </a:spcBef>
              <a:spcAft>
                <a:spcPts val="0"/>
              </a:spcAft>
              <a:buClr>
                <a:schemeClr val="dk1"/>
              </a:buClr>
              <a:buSzPts val="1400"/>
              <a:buFont typeface="Calibri"/>
              <a:buNone/>
            </a:pPr>
            <a:r>
              <a:rPr b="1" lang="en-US"/>
              <a:t>Seksualiniu priekabiavimu laikomas </a:t>
            </a:r>
            <a:r>
              <a:rPr lang="en-US"/>
              <a:t>bet koks </a:t>
            </a:r>
            <a:r>
              <a:rPr i="1" lang="en-US"/>
              <a:t>"nepageidaujamas seksualinio pobūdžio žodinis, nežodinis ar fizinis elgesys, kuriuo siekiama pažeisti asmens orumą, ypač kai sukuriama bauginanti, priešiška, žeminanti, menkinanti ar įžeidžianti aplinka". </a:t>
            </a:r>
            <a:endParaRPr/>
          </a:p>
          <a:p>
            <a:pPr indent="0" lvl="0" marL="0" rtl="0" algn="l">
              <a:lnSpc>
                <a:spcPct val="100000"/>
              </a:lnSpc>
              <a:spcBef>
                <a:spcPts val="0"/>
              </a:spcBef>
              <a:spcAft>
                <a:spcPts val="0"/>
              </a:spcAft>
              <a:buClr>
                <a:schemeClr val="dk1"/>
              </a:buClr>
              <a:buSzPts val="1400"/>
              <a:buFont typeface="Calibri"/>
              <a:buNone/>
            </a:pPr>
            <a:r>
              <a:rPr b="1" lang="en-US"/>
              <a:t>Direktyva 2002/73/EB</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Calibri"/>
              <a:buNone/>
            </a:pPr>
            <a:r>
              <a:rPr b="1" lang="en-US"/>
              <a:t>2019 m. TDO konvencija dėl smurto ir priekabiavimo</a:t>
            </a:r>
            <a:endParaRPr/>
          </a:p>
          <a:p>
            <a:pPr indent="0" lvl="0" marL="0" rtl="0" algn="l">
              <a:lnSpc>
                <a:spcPct val="90000"/>
              </a:lnSpc>
              <a:spcBef>
                <a:spcPts val="1000"/>
              </a:spcBef>
              <a:spcAft>
                <a:spcPts val="0"/>
              </a:spcAft>
              <a:buClr>
                <a:schemeClr val="dk1"/>
              </a:buClr>
              <a:buSzPts val="2800"/>
              <a:buFont typeface="Calibri"/>
              <a:buNone/>
            </a:pPr>
            <a:r>
              <a:t/>
            </a:r>
            <a:endParaRPr/>
          </a:p>
          <a:p>
            <a:pPr indent="0" lvl="0" marL="0" rtl="0" algn="l">
              <a:lnSpc>
                <a:spcPct val="90000"/>
              </a:lnSpc>
              <a:spcBef>
                <a:spcPts val="1000"/>
              </a:spcBef>
              <a:spcAft>
                <a:spcPts val="0"/>
              </a:spcAft>
              <a:buClr>
                <a:schemeClr val="dk1"/>
              </a:buClr>
              <a:buSzPts val="2800"/>
              <a:buFont typeface="Calibri"/>
              <a:buNone/>
            </a:pPr>
            <a:r>
              <a:rPr lang="en-US"/>
              <a:t>2019 m. birželį istorinė Tarptautinės darbo organizacijos (TDO) generalinė konferencija priėmė: </a:t>
            </a:r>
            <a:endParaRPr/>
          </a:p>
          <a:p>
            <a:pPr indent="0" lvl="0" marL="0" rtl="0" algn="l">
              <a:lnSpc>
                <a:spcPct val="90000"/>
              </a:lnSpc>
              <a:spcBef>
                <a:spcPts val="1000"/>
              </a:spcBef>
              <a:spcAft>
                <a:spcPts val="0"/>
              </a:spcAft>
              <a:buClr>
                <a:schemeClr val="dk1"/>
              </a:buClr>
              <a:buSzPts val="2800"/>
              <a:buFont typeface="Calibri"/>
              <a:buNone/>
            </a:pPr>
            <a:r>
              <a:rPr b="1" lang="en-US"/>
              <a:t>-Konvencija dėl </a:t>
            </a:r>
            <a:r>
              <a:rPr lang="en-US"/>
              <a:t>smurto </a:t>
            </a:r>
            <a:r>
              <a:rPr b="1" lang="en-US"/>
              <a:t>ir priekabiavimo190 (C190) ir </a:t>
            </a:r>
            <a:endParaRPr/>
          </a:p>
          <a:p>
            <a:pPr indent="0" lvl="0" marL="0" rtl="0" algn="l">
              <a:lnSpc>
                <a:spcPct val="90000"/>
              </a:lnSpc>
              <a:spcBef>
                <a:spcPts val="1000"/>
              </a:spcBef>
              <a:spcAft>
                <a:spcPts val="0"/>
              </a:spcAft>
              <a:buClr>
                <a:schemeClr val="dk1"/>
              </a:buClr>
              <a:buSzPts val="2800"/>
              <a:buFont typeface="Calibri"/>
              <a:buNone/>
            </a:pPr>
            <a:r>
              <a:rPr b="1" lang="en-US"/>
              <a:t>-206 rekomendacija (R206) </a:t>
            </a:r>
            <a:r>
              <a:rPr lang="en-US"/>
              <a:t>,</a:t>
            </a:r>
            <a:endParaRPr/>
          </a:p>
          <a:p>
            <a:pPr indent="0" lvl="0" marL="0" rtl="0" algn="l">
              <a:lnSpc>
                <a:spcPct val="90000"/>
              </a:lnSpc>
              <a:spcBef>
                <a:spcPts val="1000"/>
              </a:spcBef>
              <a:spcAft>
                <a:spcPts val="0"/>
              </a:spcAft>
              <a:buClr>
                <a:schemeClr val="dk1"/>
              </a:buClr>
              <a:buSzPts val="2800"/>
              <a:buFont typeface="Calibri"/>
              <a:buNone/>
            </a:pPr>
            <a:r>
              <a:rPr lang="en-US"/>
              <a:t>ir suteikė naują postūmį kovojant su smurtu ir priekabiavimu, įskaitant smurtą ir priekabiavimą dėl lyties, darbo pasaulyje ir turėjo didžiulę reikšmę darbuotojams, ypač moterims.</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74" name="Google Shape;1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b="1" lang="en-US" sz="2400"/>
              <a:t>ES lyčių lygybės strategija</a:t>
            </a:r>
            <a:endParaRPr/>
          </a:p>
          <a:p>
            <a:pPr indent="-228600" lvl="0" marL="228600" rtl="0" algn="l">
              <a:lnSpc>
                <a:spcPct val="90000"/>
              </a:lnSpc>
              <a:spcBef>
                <a:spcPts val="1000"/>
              </a:spcBef>
              <a:spcAft>
                <a:spcPts val="0"/>
              </a:spcAft>
              <a:buClr>
                <a:schemeClr val="dk1"/>
              </a:buClr>
              <a:buSzPts val="1200"/>
              <a:buFont typeface="Calibri"/>
              <a:buChar char="•"/>
            </a:pPr>
            <a:r>
              <a:rPr lang="en-US"/>
              <a:t>2020 m. kovo 5 d. Europos Komisija pristatė 2020-2025 m. lyčių lygybės strategiją. Ši strategija apima visus lyčių nelygybės ir smurto prieš moteris šaltinius. Joje yra įvairių nuorodų į kovą su seksualiniu priekabiavimu. </a:t>
            </a:r>
            <a:endParaRPr/>
          </a:p>
          <a:p>
            <a:pPr indent="-90804" lvl="0" marL="228600" rtl="0" algn="l">
              <a:lnSpc>
                <a:spcPct val="90000"/>
              </a:lnSpc>
              <a:spcBef>
                <a:spcPts val="1000"/>
              </a:spcBef>
              <a:spcAft>
                <a:spcPts val="0"/>
              </a:spcAft>
              <a:buClr>
                <a:schemeClr val="dk1"/>
              </a:buClr>
              <a:buSzPts val="1200"/>
              <a:buFont typeface="Calibri"/>
              <a:buNone/>
            </a:pPr>
            <a:r>
              <a:t/>
            </a:r>
            <a:endParaRPr/>
          </a:p>
          <a:p>
            <a:pPr indent="-228600" lvl="0" marL="228600" rtl="0" algn="l">
              <a:lnSpc>
                <a:spcPct val="90000"/>
              </a:lnSpc>
              <a:spcBef>
                <a:spcPts val="1000"/>
              </a:spcBef>
              <a:spcAft>
                <a:spcPts val="0"/>
              </a:spcAft>
              <a:buClr>
                <a:schemeClr val="dk1"/>
              </a:buClr>
              <a:buSzPts val="1200"/>
              <a:buFont typeface="Calibri"/>
              <a:buChar char="•"/>
            </a:pPr>
            <a:r>
              <a:rPr lang="en-US"/>
              <a:t>Be to, 2020 m. gruodžio mėn. pasiūlytame Skaitmeninių paslaugų akte Komisija siekia paaiškinti, kokių priemonių tikimasi, kad platformos imsis kovodamos su neteisėta veikla internete, įskaitant prieš moteris nukreiptą smurtą internete.</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 Id="rId5" Type="http://schemas.openxmlformats.org/officeDocument/2006/relationships/hyperlink" Target="https://www.dropbox.com/s/gqbgue68va763p7/C190%20Final%20English.mp4?dl=0" TargetMode="External"/><Relationship Id="rId6" Type="http://schemas.openxmlformats.org/officeDocument/2006/relationships/hyperlink" Target="https://www.ituc-csi.org/IMG/pdf/c190_mini_guide_en.pdf" TargetMode="External"/><Relationship Id="rId7" Type="http://schemas.openxmlformats.org/officeDocument/2006/relationships/hyperlink" Target="https://www.ituc-csi.org/IMG/pdf/c190_faqs_en.pdf" TargetMode="External"/><Relationship Id="rId8" Type="http://schemas.openxmlformats.org/officeDocument/2006/relationships/hyperlink" Target="http://www.ilo.ch/wcmsp5/groups/public/ed_dialogue/actrav/documents/briefingnote/wcms_749786.pdf"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hyperlink" Target="https://kek-dias.gr/" TargetMode="External"/><Relationship Id="rId13" Type="http://schemas.openxmlformats.org/officeDocument/2006/relationships/image" Target="../media/image15.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 Id="rId4" Type="http://schemas.openxmlformats.org/officeDocument/2006/relationships/hyperlink" Target="http://www.czu.cz/" TargetMode="External"/><Relationship Id="rId9" Type="http://schemas.openxmlformats.org/officeDocument/2006/relationships/image" Target="../media/image11.png"/><Relationship Id="rId15" Type="http://schemas.openxmlformats.org/officeDocument/2006/relationships/image" Target="../media/image16.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2.png"/><Relationship Id="rId6" Type="http://schemas.openxmlformats.org/officeDocument/2006/relationships/hyperlink" Target="http://www.czu.cz/" TargetMode="External"/><Relationship Id="rId7" Type="http://schemas.openxmlformats.org/officeDocument/2006/relationships/image" Target="../media/image10.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c.europa.eu/social/BlobServlet?docId=24122&amp;langI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ilo.org/dyn/normlex/en/f?p=NORMLEXPUB:12100:0::NO::P12100_ILO_CODE:C19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618831"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rPr>
              <a:t>ES ir nacionalinės kovos su smurtu darbe priemonės / teisinis pagrindas</a:t>
            </a:r>
            <a:endParaRPr b="1" sz="4000">
              <a:solidFill>
                <a:schemeClr val="dk2"/>
              </a:solidFill>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Europos Komisijos parama šio leidinio rengimui nereiškia pritarimo jo turiniui, kuriame pateikiama autorių</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nuomonė, todėl Europos Komisija negali būti laikoma atsakinga už informaciją panaudotą šiame leidinyje.</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209" r="6209" t="0"/>
          <a:stretch/>
        </p:blipFill>
        <p:spPr>
          <a:xfrm>
            <a:off x="388099" y="546235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0"/>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 TEMA</a:t>
            </a:r>
            <a:endParaRPr sz="4000"/>
          </a:p>
        </p:txBody>
      </p:sp>
      <p:sp>
        <p:nvSpPr>
          <p:cNvPr id="211" name="Google Shape;21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12" name="Google Shape;212;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13" name="Google Shape;213;p10"/>
          <p:cNvGrpSpPr/>
          <p:nvPr/>
        </p:nvGrpSpPr>
        <p:grpSpPr>
          <a:xfrm>
            <a:off x="2032000" y="369432"/>
            <a:ext cx="8127999" cy="6119134"/>
            <a:chOff x="0" y="-350234"/>
            <a:chExt cx="8127999" cy="6119134"/>
          </a:xfrm>
        </p:grpSpPr>
        <p:sp>
          <p:nvSpPr>
            <p:cNvPr id="214" name="Google Shape;214;p10"/>
            <p:cNvSpPr/>
            <p:nvPr/>
          </p:nvSpPr>
          <p:spPr>
            <a:xfrm>
              <a:off x="2973921" y="2193422"/>
              <a:ext cx="1663460" cy="1356774"/>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txBox="1"/>
            <p:nvPr/>
          </p:nvSpPr>
          <p:spPr>
            <a:xfrm>
              <a:off x="3040153" y="2259654"/>
              <a:ext cx="1530996" cy="122431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Teisiniai terminai ir apibrėžimai</a:t>
              </a:r>
              <a:endParaRPr b="1" i="0" sz="1600" u="none" cap="none" strike="noStrike">
                <a:solidFill>
                  <a:schemeClr val="dk1"/>
                </a:solidFill>
                <a:latin typeface="Calibri"/>
                <a:ea typeface="Calibri"/>
                <a:cs typeface="Calibri"/>
                <a:sym typeface="Calibri"/>
              </a:endParaRPr>
            </a:p>
          </p:txBody>
        </p:sp>
        <p:sp>
          <p:nvSpPr>
            <p:cNvPr id="216" name="Google Shape;216;p10"/>
            <p:cNvSpPr/>
            <p:nvPr/>
          </p:nvSpPr>
          <p:spPr>
            <a:xfrm rot="-5182748">
              <a:off x="3771150" y="2110937"/>
              <a:ext cx="165300"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0"/>
            <p:cNvSpPr/>
            <p:nvPr/>
          </p:nvSpPr>
          <p:spPr>
            <a:xfrm>
              <a:off x="2446113" y="-350234"/>
              <a:ext cx="2976336" cy="2378686"/>
            </a:xfrm>
            <a:prstGeom prst="roundRect">
              <a:avLst>
                <a:gd fmla="val 16667" name="adj"/>
              </a:avLst>
            </a:prstGeom>
            <a:gradFill>
              <a:gsLst>
                <a:gs pos="0">
                  <a:srgbClr val="9BFFF3"/>
                </a:gs>
                <a:gs pos="35000">
                  <a:srgbClr val="B9FFF4"/>
                </a:gs>
                <a:gs pos="100000">
                  <a:srgbClr val="E1FFFD"/>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0"/>
            <p:cNvSpPr txBox="1"/>
            <p:nvPr/>
          </p:nvSpPr>
          <p:spPr>
            <a:xfrm>
              <a:off x="2562231" y="-234116"/>
              <a:ext cx="2744100" cy="214645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Rekomendacijos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neįpareigojančios gairės, kuriomis vadovaujasi vyriausybės ir kurios yra svarbios kampanijų ir derybų priemonės.</a:t>
              </a:r>
              <a:endParaRPr b="0" i="0" sz="1600" u="none" cap="none" strike="noStrike">
                <a:solidFill>
                  <a:schemeClr val="dk1"/>
                </a:solidFill>
                <a:latin typeface="Arial"/>
                <a:ea typeface="Arial"/>
                <a:cs typeface="Arial"/>
                <a:sym typeface="Arial"/>
              </a:endParaRPr>
            </a:p>
          </p:txBody>
        </p:sp>
        <p:sp>
          <p:nvSpPr>
            <p:cNvPr id="219" name="Google Shape;219;p10"/>
            <p:cNvSpPr/>
            <p:nvPr/>
          </p:nvSpPr>
          <p:spPr>
            <a:xfrm rot="1972533">
              <a:off x="4623162" y="3457573"/>
              <a:ext cx="177582"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0"/>
            <p:cNvSpPr/>
            <p:nvPr/>
          </p:nvSpPr>
          <p:spPr>
            <a:xfrm>
              <a:off x="4786525" y="3402315"/>
              <a:ext cx="3341474" cy="2366585"/>
            </a:xfrm>
            <a:prstGeom prst="roundRect">
              <a:avLst>
                <a:gd fmla="val 16667" name="adj"/>
              </a:avLst>
            </a:prstGeom>
            <a:gradFill>
              <a:gsLst>
                <a:gs pos="0">
                  <a:srgbClr val="9DFFAB"/>
                </a:gs>
                <a:gs pos="35000">
                  <a:srgbClr val="BBFFC4"/>
                </a:gs>
                <a:gs pos="100000">
                  <a:srgbClr val="E4FFE7"/>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txBox="1"/>
            <p:nvPr/>
          </p:nvSpPr>
          <p:spPr>
            <a:xfrm>
              <a:off x="4902052" y="3517842"/>
              <a:ext cx="3110420" cy="213553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600" u="none" cap="none" strike="noStrike">
                  <a:solidFill>
                    <a:schemeClr val="dk1"/>
                  </a:solidFill>
                  <a:latin typeface="Arial"/>
                  <a:ea typeface="Arial"/>
                  <a:cs typeface="Arial"/>
                  <a:sym typeface="Arial"/>
                </a:rPr>
                <a:t>Ratifikavimas</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kai vyriausybės sutinka tarptautiniu mastu priimto standarto turinį įtraukti į nacionalinę teisę ir jis tampa privalomas.</a:t>
              </a:r>
              <a:endParaRPr b="0" i="0" sz="16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222" name="Google Shape;222;p10"/>
            <p:cNvSpPr/>
            <p:nvPr/>
          </p:nvSpPr>
          <p:spPr>
            <a:xfrm rot="8664369">
              <a:off x="2805218" y="3521289"/>
              <a:ext cx="186086"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10"/>
            <p:cNvSpPr/>
            <p:nvPr/>
          </p:nvSpPr>
          <p:spPr>
            <a:xfrm>
              <a:off x="0" y="3464875"/>
              <a:ext cx="2822602" cy="2241464"/>
            </a:xfrm>
            <a:prstGeom prst="roundRect">
              <a:avLst>
                <a:gd fmla="val 16667"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0"/>
            <p:cNvSpPr txBox="1"/>
            <p:nvPr/>
          </p:nvSpPr>
          <p:spPr>
            <a:xfrm>
              <a:off x="109419" y="3574294"/>
              <a:ext cx="2603764" cy="2022626"/>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Konvencija</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yra teisiškai privalomas tarptautinis susitarimas.</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1"/>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230" name="Google Shape;230;p11"/>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31" name="Google Shape;231;p11"/>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232" name="Google Shape;232;p11"/>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33" name="Google Shape;233;p11"/>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Grupės veikla (10 min.)</a:t>
            </a:r>
            <a:endParaRPr b="1" sz="4000" u="sng">
              <a:solidFill>
                <a:schemeClr val="lt1"/>
              </a:solidFill>
            </a:endParaRPr>
          </a:p>
        </p:txBody>
      </p:sp>
      <p:sp>
        <p:nvSpPr>
          <p:cNvPr id="234" name="Google Shape;234;p11"/>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rPr lang="en-US" sz="2400">
                <a:solidFill>
                  <a:schemeClr val="lt1"/>
                </a:solidFill>
              </a:rPr>
              <a:t>Perskaitykite DUK susijusiame dokumente</a:t>
            </a:r>
            <a:br>
              <a:rPr lang="en-US" sz="2400">
                <a:solidFill>
                  <a:schemeClr val="lt1"/>
                </a:solidFill>
              </a:rPr>
            </a:br>
            <a:r>
              <a:rPr b="1" lang="en-US" sz="2400" u="sng">
                <a:solidFill>
                  <a:schemeClr val="lt1"/>
                </a:solidFill>
                <a:hlinkClick r:id="rId4">
                  <a:extLst>
                    <a:ext uri="{A12FA001-AC4F-418D-AE19-62706E023703}">
                      <ahyp:hlinkClr val="tx"/>
                    </a:ext>
                  </a:extLst>
                </a:hlinkClick>
              </a:rPr>
              <a:t>https://www.ituc-csi.org/IMG/pdf/c190_faqs_en.pdf</a:t>
            </a:r>
            <a:br>
              <a:rPr b="1" lang="en-US" sz="2400">
                <a:solidFill>
                  <a:schemeClr val="lt1"/>
                </a:solidFill>
              </a:rPr>
            </a:br>
            <a:endParaRPr b="1"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Font typeface="Arial"/>
              <a:buNone/>
            </a:pPr>
            <a:r>
              <a:rPr lang="en-US" sz="2400">
                <a:solidFill>
                  <a:schemeClr val="lt1"/>
                </a:solidFill>
              </a:rPr>
              <a:t>Galite pasiskirstyti į dvi grupes ir aptarti būdingesnes situacijas, kurioms gali būti taikoma arba netaikoma Konvencija190 ir rekomendacija 206.</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Ein Bild, das Text enthält.&#10;&#10;Automatisch generierte Beschreibung" id="239" name="Google Shape;239;p12"/>
          <p:cNvPicPr preferRelativeResize="0"/>
          <p:nvPr>
            <p:ph idx="1" type="body"/>
          </p:nvPr>
        </p:nvPicPr>
        <p:blipFill rotWithShape="1">
          <a:blip r:embed="rId3">
            <a:alphaModFix/>
          </a:blip>
          <a:srcRect b="7316" l="0" r="0" t="8415"/>
          <a:stretch/>
        </p:blipFill>
        <p:spPr>
          <a:xfrm>
            <a:off x="0" y="10"/>
            <a:ext cx="12192000" cy="6857990"/>
          </a:xfrm>
          <a:prstGeom prst="rect">
            <a:avLst/>
          </a:prstGeom>
          <a:noFill/>
          <a:ln>
            <a:noFill/>
          </a:ln>
        </p:spPr>
      </p:pic>
      <p:sp>
        <p:nvSpPr>
          <p:cNvPr id="240" name="Google Shape;240;p12"/>
          <p:cNvSpPr/>
          <p:nvPr/>
        </p:nvSpPr>
        <p:spPr>
          <a:xfrm flipH="1">
            <a:off x="213575" y="760875"/>
            <a:ext cx="6017172" cy="5859824"/>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372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1" name="Google Shape;241;p12"/>
          <p:cNvSpPr txBox="1"/>
          <p:nvPr>
            <p:ph type="title"/>
          </p:nvPr>
        </p:nvSpPr>
        <p:spPr>
          <a:xfrm>
            <a:off x="756900" y="2293625"/>
            <a:ext cx="4204200" cy="253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rPr lang="en-US" sz="4000"/>
              <a:t>1 TEMA</a:t>
            </a:r>
            <a:endParaRPr sz="4000"/>
          </a:p>
          <a:p>
            <a:pPr indent="0" lvl="0" marL="0" rtl="0" algn="ctr">
              <a:lnSpc>
                <a:spcPct val="90000"/>
              </a:lnSpc>
              <a:spcBef>
                <a:spcPts val="0"/>
              </a:spcBef>
              <a:spcAft>
                <a:spcPts val="0"/>
              </a:spcAft>
              <a:buClr>
                <a:schemeClr val="dk1"/>
              </a:buClr>
              <a:buSzPts val="2800"/>
              <a:buFont typeface="Calibri"/>
              <a:buNone/>
            </a:pPr>
            <a:r>
              <a:rPr lang="en-US" sz="4000"/>
              <a:t>Projekto šalių nacionalinė smurto ir diskriminacijos sistema</a:t>
            </a:r>
            <a:endParaRPr b="1"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47" name="Google Shape;247;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48" name="Google Shape;248;p13"/>
          <p:cNvGrpSpPr/>
          <p:nvPr/>
        </p:nvGrpSpPr>
        <p:grpSpPr>
          <a:xfrm>
            <a:off x="1664786" y="-114905"/>
            <a:ext cx="9712278" cy="6858002"/>
            <a:chOff x="-63213" y="-1119936"/>
            <a:chExt cx="9712278" cy="6858002"/>
          </a:xfrm>
        </p:grpSpPr>
        <p:sp>
          <p:nvSpPr>
            <p:cNvPr id="249" name="Google Shape;249;p13"/>
            <p:cNvSpPr/>
            <p:nvPr/>
          </p:nvSpPr>
          <p:spPr>
            <a:xfrm>
              <a:off x="1266469" y="-1119936"/>
              <a:ext cx="4212622" cy="4055947"/>
            </a:xfrm>
            <a:custGeom>
              <a:rect b="b" l="l" r="r" t="t"/>
              <a:pathLst>
                <a:path extrusionOk="0" h="120000" w="12000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3"/>
            <p:cNvSpPr/>
            <p:nvPr/>
          </p:nvSpPr>
          <p:spPr>
            <a:xfrm>
              <a:off x="2343886" y="-85739"/>
              <a:ext cx="2173299" cy="1972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3"/>
            <p:cNvSpPr txBox="1"/>
            <p:nvPr/>
          </p:nvSpPr>
          <p:spPr>
            <a:xfrm>
              <a:off x="2343886" y="-85739"/>
              <a:ext cx="2173299" cy="197287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Europos direktyvose nustatyti būtiniausi saugos ir sveikatos standartai darbo vietoje.</a:t>
              </a:r>
              <a:endParaRPr b="0" i="0" sz="1600" u="none" cap="none" strike="noStrike">
                <a:solidFill>
                  <a:srgbClr val="000000"/>
                </a:solidFill>
                <a:latin typeface="Arial"/>
                <a:ea typeface="Arial"/>
                <a:cs typeface="Arial"/>
                <a:sym typeface="Arial"/>
              </a:endParaRPr>
            </a:p>
          </p:txBody>
        </p:sp>
        <p:sp>
          <p:nvSpPr>
            <p:cNvPr id="252" name="Google Shape;252;p13"/>
            <p:cNvSpPr/>
            <p:nvPr/>
          </p:nvSpPr>
          <p:spPr>
            <a:xfrm>
              <a:off x="-63213" y="1604204"/>
              <a:ext cx="4300717" cy="4133862"/>
            </a:xfrm>
            <a:custGeom>
              <a:rect b="b" l="l" r="r" t="t"/>
              <a:pathLst>
                <a:path extrusionOk="0" h="120000" w="12000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3"/>
            <p:cNvSpPr/>
            <p:nvPr/>
          </p:nvSpPr>
          <p:spPr>
            <a:xfrm>
              <a:off x="5873741" y="1417762"/>
              <a:ext cx="3107188" cy="3005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3"/>
            <p:cNvSpPr txBox="1"/>
            <p:nvPr/>
          </p:nvSpPr>
          <p:spPr>
            <a:xfrm>
              <a:off x="5873741" y="1417762"/>
              <a:ext cx="3107188" cy="3005760"/>
            </a:xfrm>
            <a:prstGeom prst="rect">
              <a:avLst/>
            </a:prstGeom>
            <a:noFill/>
            <a:ln>
              <a:noFill/>
            </a:ln>
          </p:spPr>
          <p:txBody>
            <a:bodyPr anchorCtr="0" anchor="ctr" bIns="15225" lIns="15225" spcFirstLastPara="1" rIns="15225" wrap="square" tIns="15225">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rgbClr val="000000"/>
                  </a:solidFill>
                  <a:latin typeface="Arial"/>
                  <a:ea typeface="Arial"/>
                  <a:cs typeface="Arial"/>
                  <a:sym typeface="Arial"/>
                </a:rPr>
                <a:t>ES direktyvos įgyvendinamos valstybių narių nacionaliniais teisės aktais.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55" name="Google Shape;255;p13"/>
            <p:cNvSpPr/>
            <p:nvPr/>
          </p:nvSpPr>
          <p:spPr>
            <a:xfrm flipH="1" rot="10800000">
              <a:off x="6379103" y="4412360"/>
              <a:ext cx="1849391" cy="63466"/>
            </a:xfrm>
            <a:custGeom>
              <a:rect b="b" l="l" r="r" t="t"/>
              <a:pathLst>
                <a:path extrusionOk="0" h="120000" w="12000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3"/>
            <p:cNvSpPr/>
            <p:nvPr/>
          </p:nvSpPr>
          <p:spPr>
            <a:xfrm>
              <a:off x="1106850" y="2639514"/>
              <a:ext cx="2200977" cy="21769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3"/>
            <p:cNvSpPr txBox="1"/>
            <p:nvPr/>
          </p:nvSpPr>
          <p:spPr>
            <a:xfrm>
              <a:off x="1106850" y="2639514"/>
              <a:ext cx="2200977" cy="217693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Nacionaliniai teisės aktai turi atitikti šiuos minimalius standartus</a:t>
              </a:r>
              <a:endParaRPr b="0" i="0" sz="1600" u="none" cap="none" strike="noStrike">
                <a:solidFill>
                  <a:srgbClr val="000000"/>
                </a:solidFill>
                <a:latin typeface="Arial"/>
                <a:ea typeface="Arial"/>
                <a:cs typeface="Arial"/>
                <a:sym typeface="Arial"/>
              </a:endParaRPr>
            </a:p>
          </p:txBody>
        </p:sp>
        <p:sp>
          <p:nvSpPr>
            <p:cNvPr id="258" name="Google Shape;258;p13"/>
            <p:cNvSpPr/>
            <p:nvPr/>
          </p:nvSpPr>
          <p:spPr>
            <a:xfrm rot="10800000">
              <a:off x="8358709" y="1096953"/>
              <a:ext cx="402786" cy="265971"/>
            </a:xfrm>
            <a:custGeom>
              <a:rect b="b" l="l" r="r" t="t"/>
              <a:pathLst>
                <a:path extrusionOk="0" h="120000" w="12000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3"/>
            <p:cNvSpPr/>
            <p:nvPr/>
          </p:nvSpPr>
          <p:spPr>
            <a:xfrm>
              <a:off x="4208746" y="3470371"/>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3"/>
            <p:cNvSpPr txBox="1"/>
            <p:nvPr/>
          </p:nvSpPr>
          <p:spPr>
            <a:xfrm>
              <a:off x="4208746" y="3470371"/>
              <a:ext cx="983237" cy="49139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261" name="Google Shape;261;p13"/>
            <p:cNvSpPr/>
            <p:nvPr/>
          </p:nvSpPr>
          <p:spPr>
            <a:xfrm>
              <a:off x="4675140" y="441397"/>
              <a:ext cx="4973925" cy="4653103"/>
            </a:xfrm>
            <a:prstGeom prst="blockArc">
              <a:avLst>
                <a:gd fmla="val 13500000" name="adj1"/>
                <a:gd fmla="val 10800000" name="adj2"/>
                <a:gd fmla="val 12740" name="adj3"/>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3"/>
            <p:cNvSpPr/>
            <p:nvPr/>
          </p:nvSpPr>
          <p:spPr>
            <a:xfrm>
              <a:off x="4700200" y="4485019"/>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3"/>
            <p:cNvSpPr txBox="1"/>
            <p:nvPr/>
          </p:nvSpPr>
          <p:spPr>
            <a:xfrm>
              <a:off x="4700200" y="4485019"/>
              <a:ext cx="983237" cy="49139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 TEMA</a:t>
            </a:r>
            <a:endParaRPr b="1" sz="4000">
              <a:solidFill>
                <a:srgbClr val="6789B9"/>
              </a:solidFill>
            </a:endParaRPr>
          </a:p>
        </p:txBody>
      </p:sp>
      <p:sp>
        <p:nvSpPr>
          <p:cNvPr id="269" name="Google Shape;269;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rPr lang="en-US"/>
              <a: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70" name="Google Shape;27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71" name="Google Shape;271;p1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72" name="Google Shape;272;p14"/>
          <p:cNvSpPr/>
          <p:nvPr/>
        </p:nvSpPr>
        <p:spPr>
          <a:xfrm>
            <a:off x="1146875" y="1487837"/>
            <a:ext cx="9422969" cy="4510007"/>
          </a:xfrm>
          <a:prstGeom prst="flowChartAlternateProcess">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50800" lvl="0" marL="228600" marR="0" rtl="0" algn="l">
              <a:lnSpc>
                <a:spcPct val="100000"/>
              </a:lnSpc>
              <a:spcBef>
                <a:spcPts val="0"/>
              </a:spcBef>
              <a:spcAft>
                <a:spcPts val="0"/>
              </a:spcAft>
              <a:buClr>
                <a:srgbClr val="000000"/>
              </a:buClr>
              <a:buSzPts val="2800"/>
              <a:buFont typeface="Arial"/>
              <a:buNone/>
            </a:pPr>
            <a:r>
              <a:rPr i="0" lang="en-US" sz="2800" u="none" cap="none" strike="noStrike">
                <a:solidFill>
                  <a:schemeClr val="lt1"/>
                </a:solidFill>
                <a:latin typeface="Calibri"/>
                <a:ea typeface="Calibri"/>
                <a:cs typeface="Calibri"/>
                <a:sym typeface="Calibri"/>
              </a:rPr>
              <a:t>Europos Komisija ragina valstybes nares ratifikuoti </a:t>
            </a:r>
            <a:r>
              <a:rPr b="1" i="0" lang="en-US" sz="2800" u="none" cap="none" strike="noStrike">
                <a:solidFill>
                  <a:schemeClr val="lt1"/>
                </a:solidFill>
                <a:latin typeface="Calibri"/>
                <a:ea typeface="Calibri"/>
                <a:cs typeface="Calibri"/>
                <a:sym typeface="Calibri"/>
              </a:rPr>
              <a:t>Tarptautinės darbo organizacijos konvenciją Nr. 190</a:t>
            </a:r>
            <a:r>
              <a:rPr i="0" lang="en-US" sz="2800" u="none" cap="none" strike="noStrike">
                <a:solidFill>
                  <a:schemeClr val="lt1"/>
                </a:solidFill>
                <a:latin typeface="Calibri"/>
                <a:ea typeface="Calibri"/>
                <a:cs typeface="Calibri"/>
                <a:sym typeface="Calibri"/>
              </a:rPr>
              <a:t>, įgyvendinti galiojančias ES taisykles dėl darbuotojų apsaugos nuo smurto ir priekabiavimo ir didinti žmonių informuotumą apie šias taisykles.</a:t>
            </a:r>
            <a:endParaRPr i="0" sz="2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 TEMA</a:t>
            </a:r>
            <a:endParaRPr b="1" sz="4000">
              <a:solidFill>
                <a:srgbClr val="6789B9"/>
              </a:solidFill>
            </a:endParaRPr>
          </a:p>
        </p:txBody>
      </p:sp>
      <p:sp>
        <p:nvSpPr>
          <p:cNvPr id="278" name="Google Shape;278;p15"/>
          <p:cNvSpPr txBox="1"/>
          <p:nvPr>
            <p:ph idx="1" type="body"/>
          </p:nvPr>
        </p:nvSpPr>
        <p:spPr>
          <a:xfrm>
            <a:off x="838200" y="805912"/>
            <a:ext cx="10515600" cy="537105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accent1"/>
              </a:buClr>
              <a:buSzPts val="2800"/>
              <a:buNone/>
            </a:pPr>
            <a:r>
              <a:rPr lang="en-US">
                <a:solidFill>
                  <a:schemeClr val="accent1"/>
                </a:solidFill>
              </a:rPr>
              <a:t>Valstybėms narėms ratifikavus </a:t>
            </a:r>
            <a:r>
              <a:rPr b="1" lang="en-US">
                <a:solidFill>
                  <a:schemeClr val="accent1"/>
                </a:solidFill>
              </a:rPr>
              <a:t>TDO konvenciją Nr. 190, </a:t>
            </a:r>
            <a:r>
              <a:rPr lang="en-US">
                <a:solidFill>
                  <a:schemeClr val="accent1"/>
                </a:solidFill>
              </a:rPr>
              <a:t>geriau pripažįstama diskriminacija darbo vietoje.</a:t>
            </a:r>
            <a:endParaRPr>
              <a:solidFill>
                <a:schemeClr val="accent1"/>
              </a:solidFill>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
        <p:nvSpPr>
          <p:cNvPr id="279" name="Google Shape;27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280" name="Google Shape;280;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81" name="Google Shape;281;p15"/>
          <p:cNvGrpSpPr/>
          <p:nvPr/>
        </p:nvGrpSpPr>
        <p:grpSpPr>
          <a:xfrm>
            <a:off x="1553317" y="1641483"/>
            <a:ext cx="8128000" cy="5216516"/>
            <a:chOff x="0" y="202150"/>
            <a:chExt cx="8128000" cy="5216516"/>
          </a:xfrm>
        </p:grpSpPr>
        <p:sp>
          <p:nvSpPr>
            <p:cNvPr id="282" name="Google Shape;282;p15"/>
            <p:cNvSpPr/>
            <p:nvPr/>
          </p:nvSpPr>
          <p:spPr>
            <a:xfrm>
              <a:off x="0" y="202150"/>
              <a:ext cx="8128000" cy="5079999"/>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5"/>
            <p:cNvSpPr/>
            <p:nvPr/>
          </p:nvSpPr>
          <p:spPr>
            <a:xfrm>
              <a:off x="800607" y="3946821"/>
              <a:ext cx="186944" cy="1869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5"/>
            <p:cNvSpPr/>
            <p:nvPr/>
          </p:nvSpPr>
          <p:spPr>
            <a:xfrm>
              <a:off x="894079" y="4040293"/>
              <a:ext cx="1064768" cy="12090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5"/>
            <p:cNvSpPr txBox="1"/>
            <p:nvPr/>
          </p:nvSpPr>
          <p:spPr>
            <a:xfrm>
              <a:off x="894079" y="4040293"/>
              <a:ext cx="1064768" cy="1209040"/>
            </a:xfrm>
            <a:prstGeom prst="rect">
              <a:avLst/>
            </a:prstGeom>
            <a:noFill/>
            <a:ln>
              <a:noFill/>
            </a:ln>
          </p:spPr>
          <p:txBody>
            <a:bodyPr anchorCtr="0" anchor="t" bIns="0" lIns="99050" spcFirstLastPara="1" rIns="0" wrap="square" tIns="0">
              <a:noAutofit/>
            </a:bodyPr>
            <a:lstStyle/>
            <a:p>
              <a:pPr indent="0" lvl="0" marL="0" marR="0" rtl="0" algn="l">
                <a:lnSpc>
                  <a:spcPct val="9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sp>
          <p:nvSpPr>
            <p:cNvPr id="286" name="Google Shape;286;p15"/>
            <p:cNvSpPr/>
            <p:nvPr/>
          </p:nvSpPr>
          <p:spPr>
            <a:xfrm>
              <a:off x="1812543" y="2974509"/>
              <a:ext cx="292608" cy="292608"/>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p:nvPr/>
          </p:nvSpPr>
          <p:spPr>
            <a:xfrm>
              <a:off x="1788053" y="3290147"/>
              <a:ext cx="1674781" cy="21285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txBox="1"/>
            <p:nvPr/>
          </p:nvSpPr>
          <p:spPr>
            <a:xfrm>
              <a:off x="1788053" y="3290147"/>
              <a:ext cx="1674781" cy="2128519"/>
            </a:xfrm>
            <a:prstGeom prst="rect">
              <a:avLst/>
            </a:prstGeom>
            <a:noFill/>
            <a:ln>
              <a:noFill/>
            </a:ln>
          </p:spPr>
          <p:txBody>
            <a:bodyPr anchorCtr="0" anchor="t" bIns="0" lIns="155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ES ragina valstybes nares ratifikuoti </a:t>
              </a:r>
              <a:r>
                <a:rPr b="1" i="0" lang="en-US" sz="1600" u="none" cap="none" strike="noStrike">
                  <a:solidFill>
                    <a:srgbClr val="000000"/>
                  </a:solidFill>
                  <a:latin typeface="Arial"/>
                  <a:ea typeface="Arial"/>
                  <a:cs typeface="Arial"/>
                  <a:sym typeface="Arial"/>
                </a:rPr>
                <a:t>TDO konvenciją Nr. 190 </a:t>
              </a:r>
              <a:endParaRPr b="1" i="0" sz="1600" u="none" cap="none" strike="noStrike">
                <a:solidFill>
                  <a:srgbClr val="000000"/>
                </a:solidFill>
                <a:latin typeface="Arial"/>
                <a:ea typeface="Arial"/>
                <a:cs typeface="Arial"/>
                <a:sym typeface="Arial"/>
              </a:endParaRPr>
            </a:p>
          </p:txBody>
        </p:sp>
        <p:sp>
          <p:nvSpPr>
            <p:cNvPr id="289" name="Google Shape;289;p15"/>
            <p:cNvSpPr/>
            <p:nvPr/>
          </p:nvSpPr>
          <p:spPr>
            <a:xfrm>
              <a:off x="3113023" y="2199301"/>
              <a:ext cx="390144" cy="3901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3279655" y="2563701"/>
              <a:ext cx="1568704" cy="2854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5"/>
            <p:cNvSpPr txBox="1"/>
            <p:nvPr/>
          </p:nvSpPr>
          <p:spPr>
            <a:xfrm>
              <a:off x="3279655" y="2563701"/>
              <a:ext cx="1568704" cy="2854960"/>
            </a:xfrm>
            <a:prstGeom prst="rect">
              <a:avLst/>
            </a:prstGeom>
            <a:noFill/>
            <a:ln>
              <a:noFill/>
            </a:ln>
          </p:spPr>
          <p:txBody>
            <a:bodyPr anchorCtr="0" anchor="t" bIns="0" lIns="2067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Iki 2022 m. tik </a:t>
              </a:r>
              <a:r>
                <a:rPr b="1" i="0" lang="en-US" sz="1600" u="none" cap="none" strike="noStrike">
                  <a:solidFill>
                    <a:srgbClr val="000000"/>
                  </a:solidFill>
                  <a:latin typeface="Arial"/>
                  <a:ea typeface="Arial"/>
                  <a:cs typeface="Arial"/>
                  <a:sym typeface="Arial"/>
                </a:rPr>
                <a:t>11 šalių </a:t>
              </a:r>
              <a:r>
                <a:rPr b="0" i="0" lang="en-US" sz="1600" u="none" cap="none" strike="noStrike">
                  <a:solidFill>
                    <a:srgbClr val="000000"/>
                  </a:solidFill>
                  <a:latin typeface="Arial"/>
                  <a:ea typeface="Arial"/>
                  <a:cs typeface="Arial"/>
                  <a:sym typeface="Arial"/>
                </a:rPr>
                <a:t>bus priėmusios įstatymo projektą dėl </a:t>
              </a:r>
              <a:r>
                <a:rPr b="1" i="0" lang="en-US" sz="1600" u="none" cap="none" strike="noStrike">
                  <a:solidFill>
                    <a:srgbClr val="000000"/>
                  </a:solidFill>
                  <a:latin typeface="Arial"/>
                  <a:ea typeface="Arial"/>
                  <a:cs typeface="Arial"/>
                  <a:sym typeface="Arial"/>
                </a:rPr>
                <a:t>TDO konvencijos Nr. 190 </a:t>
              </a:r>
              <a:r>
                <a:rPr b="0" i="0" lang="en-US" sz="1600" u="none" cap="none" strike="noStrike">
                  <a:solidFill>
                    <a:srgbClr val="000000"/>
                  </a:solidFill>
                  <a:latin typeface="Arial"/>
                  <a:ea typeface="Arial"/>
                  <a:cs typeface="Arial"/>
                  <a:sym typeface="Arial"/>
                </a:rPr>
                <a:t>ratifikavimo. </a:t>
              </a:r>
              <a:endParaRPr b="1" i="0" sz="1600" u="none" cap="none" strike="noStrike">
                <a:solidFill>
                  <a:srgbClr val="000000"/>
                </a:solidFill>
                <a:latin typeface="Arial"/>
                <a:ea typeface="Arial"/>
                <a:cs typeface="Arial"/>
                <a:sym typeface="Arial"/>
              </a:endParaRPr>
            </a:p>
          </p:txBody>
        </p:sp>
        <p:sp>
          <p:nvSpPr>
            <p:cNvPr id="292" name="Google Shape;292;p15"/>
            <p:cNvSpPr/>
            <p:nvPr/>
          </p:nvSpPr>
          <p:spPr>
            <a:xfrm>
              <a:off x="4624832" y="1593765"/>
              <a:ext cx="503936" cy="50393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5"/>
            <p:cNvSpPr/>
            <p:nvPr/>
          </p:nvSpPr>
          <p:spPr>
            <a:xfrm>
              <a:off x="4876800" y="2096663"/>
              <a:ext cx="1625600" cy="31854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5"/>
            <p:cNvSpPr txBox="1"/>
            <p:nvPr/>
          </p:nvSpPr>
          <p:spPr>
            <a:xfrm>
              <a:off x="4876800" y="2096663"/>
              <a:ext cx="1625600" cy="3185463"/>
            </a:xfrm>
            <a:prstGeom prst="rect">
              <a:avLst/>
            </a:prstGeom>
            <a:noFill/>
            <a:ln>
              <a:noFill/>
            </a:ln>
          </p:spPr>
          <p:txBody>
            <a:bodyPr anchorCtr="0" anchor="t" bIns="0" lIns="267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Tik </a:t>
              </a:r>
              <a:r>
                <a:rPr b="1" i="0" lang="en-US" sz="1600" u="none" cap="none" strike="noStrike">
                  <a:solidFill>
                    <a:srgbClr val="000000"/>
                  </a:solidFill>
                  <a:latin typeface="Arial"/>
                  <a:ea typeface="Arial"/>
                  <a:cs typeface="Arial"/>
                  <a:sym typeface="Arial"/>
                </a:rPr>
                <a:t>3 ES valstybės narės </a:t>
              </a:r>
              <a:r>
                <a:rPr b="0" i="0" lang="en-US" sz="1600" u="none" cap="none" strike="noStrike">
                  <a:solidFill>
                    <a:srgbClr val="000000"/>
                  </a:solidFill>
                  <a:latin typeface="Arial"/>
                  <a:ea typeface="Arial"/>
                  <a:cs typeface="Arial"/>
                  <a:sym typeface="Arial"/>
                </a:rPr>
                <a:t>įtraukė tarptautinį standartą į savo nacionalinę teisę. Prancūzija, Graikija ir Italija</a:t>
              </a:r>
              <a:endParaRPr b="0" i="0" sz="1600" u="none" cap="none" strike="noStrike">
                <a:solidFill>
                  <a:srgbClr val="000000"/>
                </a:solidFill>
                <a:latin typeface="Arial"/>
                <a:ea typeface="Arial"/>
                <a:cs typeface="Arial"/>
                <a:sym typeface="Arial"/>
              </a:endParaRPr>
            </a:p>
          </p:txBody>
        </p:sp>
        <p:sp>
          <p:nvSpPr>
            <p:cNvPr id="295" name="Google Shape;295;p15"/>
            <p:cNvSpPr/>
            <p:nvPr/>
          </p:nvSpPr>
          <p:spPr>
            <a:xfrm rot="10800000">
              <a:off x="6350819" y="1365859"/>
              <a:ext cx="303160" cy="28918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5"/>
            <p:cNvSpPr/>
            <p:nvPr/>
          </p:nvSpPr>
          <p:spPr>
            <a:xfrm>
              <a:off x="6502399" y="1510453"/>
              <a:ext cx="1625600" cy="373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5"/>
            <p:cNvSpPr txBox="1"/>
            <p:nvPr/>
          </p:nvSpPr>
          <p:spPr>
            <a:xfrm>
              <a:off x="6502399" y="1510453"/>
              <a:ext cx="1625600" cy="3738880"/>
            </a:xfrm>
            <a:prstGeom prst="rect">
              <a:avLst/>
            </a:prstGeom>
            <a:noFill/>
            <a:ln>
              <a:noFill/>
            </a:ln>
          </p:spPr>
          <p:txBody>
            <a:bodyPr anchorCtr="0" anchor="t" bIns="0" lIns="3402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p:txBody>
      </p:sp>
      <p:sp>
        <p:nvSpPr>
          <p:cNvPr id="303" name="Google Shape;3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304" name="Google Shape;304;p16"/>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05" name="Google Shape;305;p16"/>
          <p:cNvGrpSpPr/>
          <p:nvPr/>
        </p:nvGrpSpPr>
        <p:grpSpPr>
          <a:xfrm>
            <a:off x="838200" y="719666"/>
            <a:ext cx="10515600" cy="5457296"/>
            <a:chOff x="0" y="0"/>
            <a:chExt cx="10515600" cy="5457296"/>
          </a:xfrm>
        </p:grpSpPr>
        <p:sp>
          <p:nvSpPr>
            <p:cNvPr id="306" name="Google Shape;306;p16"/>
            <p:cNvSpPr/>
            <p:nvPr/>
          </p:nvSpPr>
          <p:spPr>
            <a:xfrm>
              <a:off x="0" y="0"/>
              <a:ext cx="10515600" cy="1637189"/>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6"/>
            <p:cNvSpPr txBox="1"/>
            <p:nvPr/>
          </p:nvSpPr>
          <p:spPr>
            <a:xfrm>
              <a:off x="0" y="0"/>
              <a:ext cx="10515600" cy="163718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200"/>
                <a:buFont typeface="Arial"/>
                <a:buNone/>
              </a:pPr>
              <a:r>
                <a:rPr i="0" lang="en-US" sz="3200" u="none" cap="none" strike="noStrike">
                  <a:solidFill>
                    <a:srgbClr val="000000"/>
                  </a:solidFill>
                  <a:latin typeface="Calibri"/>
                  <a:ea typeface="Calibri"/>
                  <a:cs typeface="Calibri"/>
                  <a:sym typeface="Calibri"/>
                </a:rPr>
                <a:t>Valstybių narių požiūris į priekabiavimo ir smurto darbo aplinkoje prevenciją ir šalinimą   </a:t>
              </a:r>
              <a:endParaRPr i="0" sz="3200" u="none" cap="none" strike="noStrike">
                <a:solidFill>
                  <a:srgbClr val="000000"/>
                </a:solidFill>
                <a:latin typeface="Calibri"/>
                <a:ea typeface="Calibri"/>
                <a:cs typeface="Calibri"/>
                <a:sym typeface="Calibri"/>
              </a:endParaRPr>
            </a:p>
          </p:txBody>
        </p:sp>
        <p:sp>
          <p:nvSpPr>
            <p:cNvPr id="308" name="Google Shape;308;p16"/>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6"/>
            <p:cNvSpPr txBox="1"/>
            <p:nvPr/>
          </p:nvSpPr>
          <p:spPr>
            <a:xfrm>
              <a:off x="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smurto ir priekabiavimo draudimas įstatymuose.</a:t>
              </a:r>
              <a:endParaRPr b="0" i="0" sz="1600" u="none" cap="none" strike="noStrike">
                <a:solidFill>
                  <a:schemeClr val="lt1"/>
                </a:solidFill>
                <a:latin typeface="Arial"/>
                <a:ea typeface="Arial"/>
                <a:cs typeface="Arial"/>
                <a:sym typeface="Arial"/>
              </a:endParaRPr>
            </a:p>
          </p:txBody>
        </p:sp>
        <p:sp>
          <p:nvSpPr>
            <p:cNvPr id="310" name="Google Shape;310;p16"/>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6"/>
            <p:cNvSpPr txBox="1"/>
            <p:nvPr/>
          </p:nvSpPr>
          <p:spPr>
            <a:xfrm>
              <a:off x="13144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užtikrinti, kad atitinkamoje politikoje būtų </a:t>
              </a:r>
              <a:r>
                <a:rPr i="0" lang="en-US" sz="1600" u="none" cap="none" strike="noStrike">
                  <a:solidFill>
                    <a:schemeClr val="lt1"/>
                  </a:solidFill>
                  <a:latin typeface="Calibri"/>
                  <a:ea typeface="Calibri"/>
                  <a:cs typeface="Calibri"/>
                  <a:sym typeface="Calibri"/>
                </a:rPr>
                <a:t>sprendžiami </a:t>
              </a:r>
              <a:r>
                <a:rPr b="0" i="0" lang="en-US" sz="1600" u="none" cap="none" strike="noStrike">
                  <a:solidFill>
                    <a:schemeClr val="lt1"/>
                  </a:solidFill>
                  <a:latin typeface="Arial"/>
                  <a:ea typeface="Arial"/>
                  <a:cs typeface="Arial"/>
                  <a:sym typeface="Arial"/>
                </a:rPr>
                <a:t>smurto ir priekabiavimo </a:t>
              </a:r>
              <a:r>
                <a:rPr i="0" lang="en-US" sz="1600" u="none" cap="none" strike="noStrike">
                  <a:solidFill>
                    <a:schemeClr val="lt1"/>
                  </a:solidFill>
                  <a:latin typeface="Calibri"/>
                  <a:ea typeface="Calibri"/>
                  <a:cs typeface="Calibri"/>
                  <a:sym typeface="Calibri"/>
                </a:rPr>
                <a:t>klausimai.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16"/>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6"/>
            <p:cNvSpPr txBox="1"/>
            <p:nvPr/>
          </p:nvSpPr>
          <p:spPr>
            <a:xfrm>
              <a:off x="26289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priimti išsamią strategiją, kad būtų įgyvendintos smurto ir priekabiavimo prevencijos ir kovos su juo priemonės.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p16"/>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6"/>
            <p:cNvSpPr txBox="1"/>
            <p:nvPr/>
          </p:nvSpPr>
          <p:spPr>
            <a:xfrm>
              <a:off x="39433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sukurti arba sustiprinti vykdymo užtikrinimo ir stebėsenos mechanizmus.</a:t>
              </a:r>
              <a:endParaRPr b="0" i="0" sz="1600" u="none" cap="none" strike="noStrike">
                <a:solidFill>
                  <a:schemeClr val="lt1"/>
                </a:solidFill>
                <a:latin typeface="Arial"/>
                <a:ea typeface="Arial"/>
                <a:cs typeface="Arial"/>
                <a:sym typeface="Arial"/>
              </a:endParaRPr>
            </a:p>
          </p:txBody>
        </p:sp>
        <p:sp>
          <p:nvSpPr>
            <p:cNvPr id="316" name="Google Shape;316;p16"/>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6"/>
            <p:cNvSpPr txBox="1"/>
            <p:nvPr/>
          </p:nvSpPr>
          <p:spPr>
            <a:xfrm>
              <a:off x="52578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užtikrinti aukoms galimybę pasinaudoti teisių gynimo priemonėmis ir gauti paramą.</a:t>
              </a:r>
              <a:endParaRPr b="0" i="0" sz="1600" u="none" cap="none" strike="noStrike">
                <a:solidFill>
                  <a:schemeClr val="lt1"/>
                </a:solidFill>
                <a:latin typeface="Arial"/>
                <a:ea typeface="Arial"/>
                <a:cs typeface="Arial"/>
                <a:sym typeface="Arial"/>
              </a:endParaRPr>
            </a:p>
          </p:txBody>
        </p:sp>
        <p:sp>
          <p:nvSpPr>
            <p:cNvPr id="318" name="Google Shape;318;p16"/>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6"/>
            <p:cNvSpPr txBox="1"/>
            <p:nvPr/>
          </p:nvSpPr>
          <p:spPr>
            <a:xfrm>
              <a:off x="65722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sankcijų numatymas</a:t>
              </a:r>
              <a:endParaRPr b="0" i="0" sz="1600" u="none" cap="none" strike="noStrike">
                <a:solidFill>
                  <a:schemeClr val="lt1"/>
                </a:solidFill>
                <a:latin typeface="Arial"/>
                <a:ea typeface="Arial"/>
                <a:cs typeface="Arial"/>
                <a:sym typeface="Arial"/>
              </a:endParaRPr>
            </a:p>
          </p:txBody>
        </p:sp>
        <p:sp>
          <p:nvSpPr>
            <p:cNvPr id="320" name="Google Shape;320;p16"/>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6"/>
            <p:cNvSpPr txBox="1"/>
            <p:nvPr/>
          </p:nvSpPr>
          <p:spPr>
            <a:xfrm>
              <a:off x="78867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rengti priemones, gaires, švietimą ir mokymą bei informuotumo didinimą, atitinkamai prieinamais formatais.</a:t>
              </a:r>
              <a:endParaRPr b="0" i="0" sz="1600" u="none" cap="none" strike="noStrike">
                <a:solidFill>
                  <a:schemeClr val="lt1"/>
                </a:solidFill>
                <a:latin typeface="Arial"/>
                <a:ea typeface="Arial"/>
                <a:cs typeface="Arial"/>
                <a:sym typeface="Arial"/>
              </a:endParaRPr>
            </a:p>
          </p:txBody>
        </p:sp>
        <p:sp>
          <p:nvSpPr>
            <p:cNvPr id="322" name="Google Shape;322;p16"/>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6"/>
            <p:cNvSpPr txBox="1"/>
            <p:nvPr/>
          </p:nvSpPr>
          <p:spPr>
            <a:xfrm>
              <a:off x="9201149"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užtikrinti veiksmingas smurto ir priekabiavimo atvejų tikrinimo ir tyrimo priemones, be kita ko, pasitelkiant darbo inspekcijas ar kitas kompetentingas institucijas.</a:t>
              </a:r>
              <a:endParaRPr b="0" i="0" sz="1600" u="none" cap="none" strike="noStrike">
                <a:solidFill>
                  <a:schemeClr val="lt1"/>
                </a:solidFill>
                <a:latin typeface="Arial"/>
                <a:ea typeface="Arial"/>
                <a:cs typeface="Arial"/>
                <a:sym typeface="Arial"/>
              </a:endParaRPr>
            </a:p>
          </p:txBody>
        </p:sp>
        <p:sp>
          <p:nvSpPr>
            <p:cNvPr id="324" name="Google Shape;324;p16"/>
            <p:cNvSpPr/>
            <p:nvPr/>
          </p:nvSpPr>
          <p:spPr>
            <a:xfrm>
              <a:off x="0" y="5075286"/>
              <a:ext cx="10515600" cy="382010"/>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17"/>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330" name="Google Shape;330;p17"/>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31" name="Google Shape;331;p17"/>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332" name="Google Shape;332;p17"/>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33" name="Google Shape;333;p17"/>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Praktinė veikla </a:t>
            </a:r>
            <a:endParaRPr b="1" sz="4000" u="sng">
              <a:solidFill>
                <a:schemeClr val="lt1"/>
              </a:solidFill>
            </a:endParaRPr>
          </a:p>
        </p:txBody>
      </p:sp>
      <p:sp>
        <p:nvSpPr>
          <p:cNvPr id="334" name="Google Shape;334;p17"/>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44"/>
              <a:buFont typeface="Arial"/>
              <a:buNone/>
            </a:pPr>
            <a:r>
              <a:rPr lang="en-US" sz="2400">
                <a:solidFill>
                  <a:schemeClr val="lt1"/>
                </a:solidFill>
              </a:rPr>
              <a:t>Žiūrėti vaizdo įrašą : </a:t>
            </a:r>
            <a:r>
              <a:rPr i="1" lang="en-US" sz="2400">
                <a:solidFill>
                  <a:schemeClr val="lt1"/>
                </a:solidFill>
              </a:rPr>
              <a:t>Kas yra C190?, Bendra GUF kampanija</a:t>
            </a:r>
            <a:br>
              <a:rPr i="1" lang="en-US" sz="2400">
                <a:solidFill>
                  <a:schemeClr val="lt1"/>
                </a:solidFill>
              </a:rPr>
            </a:br>
            <a:r>
              <a:rPr b="1" lang="en-US" sz="2400" u="sng">
                <a:solidFill>
                  <a:schemeClr val="lt1"/>
                </a:solidFill>
                <a:hlinkClick r:id="rId4">
                  <a:extLst>
                    <a:ext uri="{A12FA001-AC4F-418D-AE19-62706E023703}">
                      <ahyp:hlinkClr val="tx"/>
                    </a:ext>
                  </a:extLst>
                </a:hlinkClick>
              </a:rPr>
              <a:t>https://www.dropbox.com/s/gqbgue68va763p7/C190%20Final%20English.mp4?dl=0</a:t>
            </a:r>
            <a:br>
              <a:rPr b="1" lang="en-US" sz="2400">
                <a:solidFill>
                  <a:schemeClr val="lt1"/>
                </a:solidFill>
              </a:rPr>
            </a:br>
            <a:r>
              <a:rPr lang="en-US" sz="2400">
                <a:solidFill>
                  <a:schemeClr val="lt1"/>
                </a:solidFill>
              </a:rPr>
              <a:t> </a:t>
            </a:r>
            <a:br>
              <a:rPr i="1" lang="en-US" sz="2400">
                <a:solidFill>
                  <a:schemeClr val="lt1"/>
                </a:solidFill>
              </a:rPr>
            </a:br>
            <a:r>
              <a:rPr lang="en-US" sz="2400">
                <a:solidFill>
                  <a:schemeClr val="lt1"/>
                </a:solidFill>
              </a:rPr>
              <a:t>Šiame vaizdo įraše paaiškinami kai kurie pagrindiniai 190 konvencijos aspektai.</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Būdami HORECA verslo vadovai, kartu su grupe aptarkite, kokias kitas informuotumo didinimo ir dalyvavimo iniciatyvas galėtumėte parengti savo sektoriui ir darbuotojams.</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Ein Bild, das Text enthält.&#10;&#10;Automatisch generierte Beschreibung" id="339" name="Google Shape;339;p18"/>
          <p:cNvPicPr preferRelativeResize="0"/>
          <p:nvPr>
            <p:ph idx="1" type="body"/>
          </p:nvPr>
        </p:nvPicPr>
        <p:blipFill rotWithShape="1">
          <a:blip r:embed="rId3">
            <a:alphaModFix/>
          </a:blip>
          <a:srcRect b="15730" l="0" r="0" t="0"/>
          <a:stretch/>
        </p:blipFill>
        <p:spPr>
          <a:xfrm>
            <a:off x="104523" y="0"/>
            <a:ext cx="12191980" cy="6857990"/>
          </a:xfrm>
          <a:prstGeom prst="rect">
            <a:avLst/>
          </a:prstGeom>
          <a:noFill/>
          <a:ln>
            <a:noFill/>
          </a:ln>
        </p:spPr>
      </p:pic>
      <p:sp>
        <p:nvSpPr>
          <p:cNvPr id="340" name="Google Shape;340;p1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1" name="Google Shape;341;p18"/>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Calibri"/>
              <a:buNone/>
            </a:pPr>
            <a:r>
              <a:rPr lang="en-US" sz="4000"/>
              <a:t>2 TEMA</a:t>
            </a:r>
            <a:br>
              <a:rPr lang="en-US" sz="4000"/>
            </a:br>
            <a:r>
              <a:rPr lang="en-US" sz="4000"/>
              <a:t>Teisinė smurto darbe apibrėžtis</a:t>
            </a:r>
            <a:endParaRPr b="1" sz="4000"/>
          </a:p>
        </p:txBody>
      </p:sp>
      <p:cxnSp>
        <p:nvCxnSpPr>
          <p:cNvPr id="342" name="Google Shape;342;p18"/>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41"/>
                                        </p:tgtEl>
                                        <p:attrNameLst>
                                          <p:attrName>style.visibility</p:attrName>
                                        </p:attrNameLst>
                                      </p:cBhvr>
                                      <p:to>
                                        <p:strVal val="visible"/>
                                      </p:to>
                                    </p:set>
                                    <p:animEffect filter="fade" transition="in">
                                      <p:cBhvr>
                                        <p:cTn dur="7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348" name="Google Shape;348;p1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9" name="Google Shape;349;p19"/>
          <p:cNvGrpSpPr/>
          <p:nvPr/>
        </p:nvGrpSpPr>
        <p:grpSpPr>
          <a:xfrm>
            <a:off x="164404" y="194632"/>
            <a:ext cx="10517441" cy="6568674"/>
            <a:chOff x="-362538" y="-342419"/>
            <a:chExt cx="10517441" cy="6568674"/>
          </a:xfrm>
        </p:grpSpPr>
        <p:sp>
          <p:nvSpPr>
            <p:cNvPr id="350" name="Google Shape;350;p19"/>
            <p:cNvSpPr/>
            <p:nvPr/>
          </p:nvSpPr>
          <p:spPr>
            <a:xfrm>
              <a:off x="2317440" y="948581"/>
              <a:ext cx="3920882" cy="392132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9"/>
            <p:cNvSpPr txBox="1"/>
            <p:nvPr/>
          </p:nvSpPr>
          <p:spPr>
            <a:xfrm>
              <a:off x="2694397" y="1485180"/>
              <a:ext cx="3052346" cy="277279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2007 m. </a:t>
              </a:r>
              <a:r>
                <a:rPr b="0" i="0" lang="en-US" sz="1600" u="none" cap="none" strike="noStrike">
                  <a:solidFill>
                    <a:schemeClr val="lt1"/>
                  </a:solidFill>
                  <a:latin typeface="Arial"/>
                  <a:ea typeface="Arial"/>
                  <a:cs typeface="Arial"/>
                  <a:sym typeface="Arial"/>
                </a:rPr>
                <a:t>Europos socialinių partnerių pasirašytas </a:t>
              </a:r>
              <a:r>
                <a:rPr b="1" i="0" lang="en-US" sz="1600" u="none" cap="none" strike="noStrike">
                  <a:solidFill>
                    <a:schemeClr val="lt1"/>
                  </a:solidFill>
                  <a:latin typeface="Arial"/>
                  <a:ea typeface="Arial"/>
                  <a:cs typeface="Arial"/>
                  <a:sym typeface="Arial"/>
                </a:rPr>
                <a:t>Bendrasis susitarimas dėl priekabiavimo ir smurto darbe.</a:t>
              </a:r>
              <a:endParaRPr b="0" i="0" sz="1600" u="none" cap="none" strike="noStrike">
                <a:solidFill>
                  <a:schemeClr val="lt1"/>
                </a:solidFill>
                <a:latin typeface="Arial"/>
                <a:ea typeface="Arial"/>
                <a:cs typeface="Arial"/>
                <a:sym typeface="Arial"/>
              </a:endParaRPr>
            </a:p>
          </p:txBody>
        </p:sp>
        <p:sp>
          <p:nvSpPr>
            <p:cNvPr id="352" name="Google Shape;352;p19"/>
            <p:cNvSpPr/>
            <p:nvPr/>
          </p:nvSpPr>
          <p:spPr>
            <a:xfrm>
              <a:off x="4601253" y="-67696"/>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9"/>
            <p:cNvSpPr/>
            <p:nvPr/>
          </p:nvSpPr>
          <p:spPr>
            <a:xfrm>
              <a:off x="3183500" y="5165095"/>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9"/>
            <p:cNvSpPr/>
            <p:nvPr/>
          </p:nvSpPr>
          <p:spPr>
            <a:xfrm>
              <a:off x="7261058" y="2364286"/>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9"/>
            <p:cNvSpPr/>
            <p:nvPr/>
          </p:nvSpPr>
          <p:spPr>
            <a:xfrm>
              <a:off x="5185813" y="5627071"/>
              <a:ext cx="598925" cy="59918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9"/>
            <p:cNvSpPr/>
            <p:nvPr/>
          </p:nvSpPr>
          <p:spPr>
            <a:xfrm>
              <a:off x="2023747" y="172487"/>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9"/>
            <p:cNvSpPr/>
            <p:nvPr/>
          </p:nvSpPr>
          <p:spPr>
            <a:xfrm>
              <a:off x="1938132" y="3268097"/>
              <a:ext cx="434276" cy="434282"/>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9"/>
            <p:cNvSpPr/>
            <p:nvPr/>
          </p:nvSpPr>
          <p:spPr>
            <a:xfrm>
              <a:off x="226386" y="480451"/>
              <a:ext cx="2638933" cy="247524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9" name="Google Shape;359;p19"/>
            <p:cNvSpPr txBox="1"/>
            <p:nvPr/>
          </p:nvSpPr>
          <p:spPr>
            <a:xfrm>
              <a:off x="612849" y="842942"/>
              <a:ext cx="1866007" cy="175026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Smurtas </a:t>
              </a:r>
              <a:r>
                <a:rPr b="0" i="0" lang="en-US" sz="1600" u="none" cap="none" strike="noStrike">
                  <a:solidFill>
                    <a:schemeClr val="lt1"/>
                  </a:solidFill>
                  <a:latin typeface="Arial"/>
                  <a:ea typeface="Arial"/>
                  <a:cs typeface="Arial"/>
                  <a:sym typeface="Arial"/>
                </a:rPr>
                <a:t>pasireiškia, kai vienas ar daugiau darbuotojų ar vadovų užpuolami su darbu susijusiomis aplinkybėmis.</a:t>
              </a:r>
              <a:endParaRPr b="0" i="0" sz="1600" u="none" cap="none" strike="noStrike">
                <a:solidFill>
                  <a:schemeClr val="lt1"/>
                </a:solidFill>
                <a:latin typeface="Arial"/>
                <a:ea typeface="Arial"/>
                <a:cs typeface="Arial"/>
                <a:sym typeface="Arial"/>
              </a:endParaRPr>
            </a:p>
          </p:txBody>
        </p:sp>
        <p:sp>
          <p:nvSpPr>
            <p:cNvPr id="360" name="Google Shape;360;p19"/>
            <p:cNvSpPr/>
            <p:nvPr/>
          </p:nvSpPr>
          <p:spPr>
            <a:xfrm>
              <a:off x="3480069" y="114947"/>
              <a:ext cx="598925" cy="599184"/>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9"/>
            <p:cNvSpPr/>
            <p:nvPr/>
          </p:nvSpPr>
          <p:spPr>
            <a:xfrm>
              <a:off x="49637" y="3981832"/>
              <a:ext cx="1082928" cy="1083189"/>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9"/>
            <p:cNvSpPr/>
            <p:nvPr/>
          </p:nvSpPr>
          <p:spPr>
            <a:xfrm>
              <a:off x="6970662" y="-342419"/>
              <a:ext cx="3184241" cy="311423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3" name="Google Shape;363;p19"/>
            <p:cNvSpPr txBox="1"/>
            <p:nvPr/>
          </p:nvSpPr>
          <p:spPr>
            <a:xfrm>
              <a:off x="7436983" y="113649"/>
              <a:ext cx="2251599" cy="2202094"/>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Priekabiavimas </a:t>
              </a:r>
              <a:r>
                <a:rPr b="0" i="0" lang="en-US" sz="1600" u="none" cap="none" strike="noStrike">
                  <a:solidFill>
                    <a:schemeClr val="lt1"/>
                  </a:solidFill>
                  <a:latin typeface="Arial"/>
                  <a:ea typeface="Arial"/>
                  <a:cs typeface="Arial"/>
                  <a:sym typeface="Arial"/>
                </a:rPr>
                <a:t>yra tada, kai vienas ar daugiau darbuotojų ar vadovų yra nuolat ir tyčia įžeidinėjami, gąsdinami ir (arba) žeminami su darbu susijusiomis aplinkybėmis.</a:t>
              </a:r>
              <a:endParaRPr b="0" i="0" sz="1600" u="none" cap="none" strike="noStrike">
                <a:solidFill>
                  <a:schemeClr val="lt1"/>
                </a:solidFill>
                <a:latin typeface="Arial"/>
                <a:ea typeface="Arial"/>
                <a:cs typeface="Arial"/>
                <a:sym typeface="Arial"/>
              </a:endParaRPr>
            </a:p>
          </p:txBody>
        </p:sp>
        <p:sp>
          <p:nvSpPr>
            <p:cNvPr id="364" name="Google Shape;364;p19"/>
            <p:cNvSpPr/>
            <p:nvPr/>
          </p:nvSpPr>
          <p:spPr>
            <a:xfrm>
              <a:off x="6489748" y="1631670"/>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9"/>
            <p:cNvSpPr/>
            <p:nvPr/>
          </p:nvSpPr>
          <p:spPr>
            <a:xfrm>
              <a:off x="-362538" y="5270833"/>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9"/>
            <p:cNvSpPr/>
            <p:nvPr/>
          </p:nvSpPr>
          <p:spPr>
            <a:xfrm>
              <a:off x="3964756" y="4652767"/>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9"/>
            <p:cNvSpPr/>
            <p:nvPr/>
          </p:nvSpPr>
          <p:spPr>
            <a:xfrm>
              <a:off x="5583907" y="2857444"/>
              <a:ext cx="3446500" cy="3326978"/>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8" name="Google Shape;368;p19"/>
            <p:cNvSpPr txBox="1"/>
            <p:nvPr/>
          </p:nvSpPr>
          <p:spPr>
            <a:xfrm>
              <a:off x="6122540" y="3344669"/>
              <a:ext cx="2600748" cy="23525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Priekabiavimą ir smurtą </a:t>
              </a:r>
              <a:r>
                <a:rPr b="0" i="0" lang="en-US" sz="1600" u="none" cap="none" strike="noStrike">
                  <a:solidFill>
                    <a:schemeClr val="lt1"/>
                  </a:solidFill>
                  <a:latin typeface="Arial"/>
                  <a:ea typeface="Arial"/>
                  <a:cs typeface="Arial"/>
                  <a:sym typeface="Arial"/>
                </a:rPr>
                <a:t>gali vykdyti vienas ar daugiau vadovų ar darbuotojų, siekdami pažeisti vadovo ar darbuotojo orumą, pakenkti [jų] sveikatai ir (arba) sukurti priešišką darbo aplinką.</a:t>
              </a:r>
              <a:endParaRPr b="0" i="0" sz="1600" u="none" cap="none" strike="noStrike">
                <a:solidFill>
                  <a:schemeClr val="lt1"/>
                </a:solidFill>
                <a:latin typeface="Arial"/>
                <a:ea typeface="Arial"/>
                <a:cs typeface="Arial"/>
                <a:sym typeface="Arial"/>
              </a:endParaRPr>
            </a:p>
          </p:txBody>
        </p:sp>
        <p:sp>
          <p:nvSpPr>
            <p:cNvPr id="369" name="Google Shape;369;p19"/>
            <p:cNvSpPr/>
            <p:nvPr/>
          </p:nvSpPr>
          <p:spPr>
            <a:xfrm>
              <a:off x="9030407" y="3239324"/>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3200">
                <a:solidFill>
                  <a:srgbClr val="6789B9"/>
                </a:solidFill>
                <a:latin typeface="Arial"/>
                <a:ea typeface="Arial"/>
                <a:cs typeface="Arial"/>
                <a:sym typeface="Arial"/>
              </a:rPr>
              <a:t>Temos</a:t>
            </a:r>
            <a:endParaRPr sz="3200">
              <a:latin typeface="Arial"/>
              <a:ea typeface="Arial"/>
              <a:cs typeface="Arial"/>
              <a:sym typeface="Arial"/>
            </a:endParaRPr>
          </a:p>
        </p:txBody>
      </p:sp>
      <p:grpSp>
        <p:nvGrpSpPr>
          <p:cNvPr id="104" name="Google Shape;104;p2"/>
          <p:cNvGrpSpPr/>
          <p:nvPr/>
        </p:nvGrpSpPr>
        <p:grpSpPr>
          <a:xfrm>
            <a:off x="728850" y="1292100"/>
            <a:ext cx="11886584" cy="4751770"/>
            <a:chOff x="0" y="-4620"/>
            <a:chExt cx="11655799" cy="4355426"/>
          </a:xfrm>
        </p:grpSpPr>
        <p:cxnSp>
          <p:nvCxnSpPr>
            <p:cNvPr id="105" name="Google Shape;105;p2"/>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6" name="Google Shape;106;p2"/>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10400" y="-4620"/>
              <a:ext cx="10515600" cy="13710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1 TEMA: Direktyvos, sutartys ir politikos kryptys Europos lygmeniu.</a:t>
              </a:r>
              <a:endParaRPr b="0" i="0" sz="2400" u="none" cap="none" strike="noStrike">
                <a:solidFill>
                  <a:schemeClr val="dk1"/>
                </a:solidFill>
                <a:latin typeface="Calibri"/>
                <a:ea typeface="Calibri"/>
                <a:cs typeface="Calibri"/>
                <a:sym typeface="Calibri"/>
              </a:endParaRPr>
            </a:p>
          </p:txBody>
        </p:sp>
        <p:cxnSp>
          <p:nvCxnSpPr>
            <p:cNvPr id="108" name="Google Shape;108;p2"/>
            <p:cNvCxnSpPr/>
            <p:nvPr/>
          </p:nvCxnSpPr>
          <p:spPr>
            <a:xfrm>
              <a:off x="56457" y="108316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9" name="Google Shape;109;p2"/>
            <p:cNvSpPr/>
            <p:nvPr/>
          </p:nvSpPr>
          <p:spPr>
            <a:xfrm>
              <a:off x="0" y="1120998"/>
              <a:ext cx="105156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2 TEMA: Teisinis smurto darbe apibrėžimas, įskaitant: proceso eigą, darbdavio taikomas priemones, pasekmes ir bausmės griežtumą</a:t>
              </a:r>
              <a:endParaRPr b="0" i="0" sz="2400" u="none" cap="none" strike="noStrike">
                <a:solidFill>
                  <a:schemeClr val="dk1"/>
                </a:solidFill>
                <a:latin typeface="Calibri"/>
                <a:ea typeface="Calibri"/>
                <a:cs typeface="Calibri"/>
                <a:sym typeface="Calibri"/>
              </a:endParaRPr>
            </a:p>
          </p:txBody>
        </p:sp>
        <p:cxnSp>
          <p:nvCxnSpPr>
            <p:cNvPr id="110" name="Google Shape;110;p2"/>
            <p:cNvCxnSpPr/>
            <p:nvPr/>
          </p:nvCxnSpPr>
          <p:spPr>
            <a:xfrm>
              <a:off x="0" y="198358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46186" y="1967972"/>
              <a:ext cx="106284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p:txBody>
        </p:sp>
        <p:sp>
          <p:nvSpPr>
            <p:cNvPr id="112" name="Google Shape;112;p2"/>
            <p:cNvSpPr txBox="1"/>
            <p:nvPr/>
          </p:nvSpPr>
          <p:spPr>
            <a:xfrm>
              <a:off x="106026" y="302003"/>
              <a:ext cx="9640200" cy="750600"/>
            </a:xfrm>
            <a:prstGeom prst="rect">
              <a:avLst/>
            </a:prstGeom>
            <a:noFill/>
            <a:ln>
              <a:noFill/>
            </a:ln>
          </p:spPr>
          <p:txBody>
            <a:bodyPr anchorCtr="0" anchor="t" bIns="76200" lIns="76200" spcFirstLastPara="1" rIns="76200" wrap="square" tIns="76200">
              <a:sp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Projekto šalių nacionalinė smurto ir diskriminacijos sistema: apdorotos direktyvos, politika</a:t>
              </a:r>
              <a:endParaRPr b="0" i="0" sz="2400" u="none" cap="none" strike="noStrike">
                <a:solidFill>
                  <a:schemeClr val="dk1"/>
                </a:solidFill>
                <a:latin typeface="Calibri"/>
                <a:ea typeface="Calibri"/>
                <a:cs typeface="Calibri"/>
                <a:sym typeface="Calibri"/>
              </a:endParaRPr>
            </a:p>
          </p:txBody>
        </p:sp>
        <p:cxnSp>
          <p:nvCxnSpPr>
            <p:cNvPr id="113" name="Google Shape;113;p2"/>
            <p:cNvCxnSpPr/>
            <p:nvPr/>
          </p:nvCxnSpPr>
          <p:spPr>
            <a:xfrm>
              <a:off x="0" y="280808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cxnSp>
          <p:nvCxnSpPr>
            <p:cNvPr id="114" name="Google Shape;114;p2"/>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5" name="Google Shape;115;p2"/>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1140199" y="3321814"/>
              <a:ext cx="10515600" cy="870000"/>
            </a:xfrm>
            <a:prstGeom prst="rect">
              <a:avLst/>
            </a:prstGeom>
            <a:noFill/>
            <a:ln>
              <a:noFill/>
            </a:ln>
          </p:spPr>
          <p:txBody>
            <a:bodyPr anchorCtr="0" anchor="t"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grpSp>
      <p:sp>
        <p:nvSpPr>
          <p:cNvPr id="117" name="Google Shape;1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pic>
        <p:nvPicPr>
          <p:cNvPr id="118" name="Google Shape;118;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0"/>
          <p:cNvSpPr txBox="1"/>
          <p:nvPr>
            <p:ph type="title"/>
          </p:nvPr>
        </p:nvSpPr>
        <p:spPr>
          <a:xfrm>
            <a:off x="359517" y="276613"/>
            <a:ext cx="10442802" cy="10407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789B9"/>
              </a:buClr>
              <a:buSzPts val="4000"/>
              <a:buFont typeface="Calibri"/>
              <a:buNone/>
            </a:pPr>
            <a:r>
              <a:rPr lang="en-US" sz="3200">
                <a:solidFill>
                  <a:schemeClr val="hlink"/>
                </a:solidFill>
              </a:rPr>
              <a:t>Valdžios ir sektorių, socialinių partnerių pasirašytos gairės dėl trečiųjų šalių smurto ir priekabiavimo darbe prevencijos</a:t>
            </a:r>
            <a:endParaRPr sz="3200">
              <a:solidFill>
                <a:srgbClr val="6789B9"/>
              </a:solidFill>
            </a:endParaRPr>
          </a:p>
        </p:txBody>
      </p:sp>
      <p:sp>
        <p:nvSpPr>
          <p:cNvPr id="375" name="Google Shape;37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376" name="Google Shape;376;p2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77" name="Google Shape;377;p20"/>
          <p:cNvGrpSpPr/>
          <p:nvPr/>
        </p:nvGrpSpPr>
        <p:grpSpPr>
          <a:xfrm>
            <a:off x="2326468" y="1716723"/>
            <a:ext cx="8128000" cy="4925880"/>
            <a:chOff x="0" y="246393"/>
            <a:chExt cx="8128000" cy="4925880"/>
          </a:xfrm>
        </p:grpSpPr>
        <p:sp>
          <p:nvSpPr>
            <p:cNvPr id="378" name="Google Shape;378;p20"/>
            <p:cNvSpPr/>
            <p:nvPr/>
          </p:nvSpPr>
          <p:spPr>
            <a:xfrm>
              <a:off x="0" y="482553"/>
              <a:ext cx="8128000" cy="667800"/>
            </a:xfrm>
            <a:prstGeom prst="rect">
              <a:avLst/>
            </a:prstGeom>
            <a:solidFill>
              <a:schemeClr val="lt1">
                <a:alpha val="89019"/>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9" name="Google Shape;379;p20"/>
            <p:cNvSpPr txBox="1"/>
            <p:nvPr/>
          </p:nvSpPr>
          <p:spPr>
            <a:xfrm>
              <a:off x="0" y="482553"/>
              <a:ext cx="8128000" cy="667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pavyzdžiui, klientas, pacientas ar visuomenės narys.</a:t>
              </a:r>
              <a:endParaRPr b="0" i="0" sz="1600" u="none" cap="none" strike="noStrike">
                <a:solidFill>
                  <a:srgbClr val="000000"/>
                </a:solidFill>
                <a:latin typeface="Calibri"/>
                <a:ea typeface="Calibri"/>
                <a:cs typeface="Calibri"/>
                <a:sym typeface="Calibri"/>
              </a:endParaRPr>
            </a:p>
          </p:txBody>
        </p:sp>
        <p:sp>
          <p:nvSpPr>
            <p:cNvPr id="380" name="Google Shape;380;p20"/>
            <p:cNvSpPr/>
            <p:nvPr/>
          </p:nvSpPr>
          <p:spPr>
            <a:xfrm>
              <a:off x="406400" y="246393"/>
              <a:ext cx="5689600" cy="47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1" name="Google Shape;381;p20"/>
            <p:cNvSpPr txBox="1"/>
            <p:nvPr/>
          </p:nvSpPr>
          <p:spPr>
            <a:xfrm>
              <a:off x="429457" y="26945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Trečiosios šalies priekabiavimas ir smurtas</a:t>
              </a:r>
              <a:endParaRPr i="0" sz="1600" u="none" cap="none" strike="noStrike">
                <a:solidFill>
                  <a:schemeClr val="lt1"/>
                </a:solidFill>
                <a:latin typeface="Calibri"/>
                <a:ea typeface="Calibri"/>
                <a:cs typeface="Calibri"/>
                <a:sym typeface="Calibri"/>
              </a:endParaRPr>
            </a:p>
          </p:txBody>
        </p:sp>
        <p:sp>
          <p:nvSpPr>
            <p:cNvPr id="382" name="Google Shape;382;p20"/>
            <p:cNvSpPr/>
            <p:nvPr/>
          </p:nvSpPr>
          <p:spPr>
            <a:xfrm>
              <a:off x="0" y="1472913"/>
              <a:ext cx="8128000" cy="1764000"/>
            </a:xfrm>
            <a:prstGeom prst="rect">
              <a:avLst/>
            </a:prstGeom>
            <a:solidFill>
              <a:schemeClr val="lt1">
                <a:alpha val="89019"/>
              </a:schemeClr>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3" name="Google Shape;383;p20"/>
            <p:cNvSpPr txBox="1"/>
            <p:nvPr/>
          </p:nvSpPr>
          <p:spPr>
            <a:xfrm>
              <a:off x="0" y="1217635"/>
              <a:ext cx="8128000" cy="1764000"/>
            </a:xfrm>
            <a:prstGeom prst="rect">
              <a:avLst/>
            </a:prstGeom>
            <a:noFill/>
            <a:ln>
              <a:noFill/>
            </a:ln>
          </p:spPr>
          <p:txBody>
            <a:bodyPr anchorCtr="0" anchor="t" bIns="113775" lIns="630800" spcFirstLastPara="1" rIns="630800" wrap="square" tIns="333225">
              <a:noAutofit/>
            </a:bodyPr>
            <a:lstStyle/>
            <a:p>
              <a:pPr indent="-69850" lvl="1" marL="1714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pavyzdžiui, "fizinis, psichologinis, žodinis ir (arba) seksualinis"; "vienkartinis [incidentas] arba sistemingas asmens ar grupės elgesys"; "dėl psichikos sveikatos problemų ir (arba) dėl emocinių priežasčių, asmeninės antipatijos, išankstinių nuostatų dėl lyties, rasinės ir (arba) etninės kilmės, religijos ir įsitikinimų, negalios, amžiaus, seksualinės orientacijos ar kūno išvaizdos".</a:t>
              </a:r>
              <a:endParaRPr b="0" i="0" sz="1600" u="none" cap="none" strike="noStrike">
                <a:solidFill>
                  <a:srgbClr val="000000"/>
                </a:solidFill>
                <a:latin typeface="Arial"/>
                <a:ea typeface="Arial"/>
                <a:cs typeface="Arial"/>
                <a:sym typeface="Arial"/>
              </a:endParaRPr>
            </a:p>
          </p:txBody>
        </p:sp>
        <p:sp>
          <p:nvSpPr>
            <p:cNvPr id="384" name="Google Shape;384;p20"/>
            <p:cNvSpPr/>
            <p:nvPr/>
          </p:nvSpPr>
          <p:spPr>
            <a:xfrm>
              <a:off x="406400" y="1236753"/>
              <a:ext cx="5689600" cy="472320"/>
            </a:xfrm>
            <a:prstGeom prst="roundRect">
              <a:avLst>
                <a:gd fmla="val 16667"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5" name="Google Shape;385;p20"/>
            <p:cNvSpPr txBox="1"/>
            <p:nvPr/>
          </p:nvSpPr>
          <p:spPr>
            <a:xfrm>
              <a:off x="429457" y="125981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trečiųjų šalių smurtas ir priekabiavimas gali pasireikšti įvairiomis formomis.</a:t>
              </a:r>
              <a:endParaRPr b="0" i="0" sz="1600" u="none" cap="none" strike="noStrike">
                <a:solidFill>
                  <a:schemeClr val="lt1"/>
                </a:solidFill>
                <a:latin typeface="Arial"/>
                <a:ea typeface="Arial"/>
                <a:cs typeface="Arial"/>
                <a:sym typeface="Arial"/>
              </a:endParaRPr>
            </a:p>
          </p:txBody>
        </p:sp>
        <p:sp>
          <p:nvSpPr>
            <p:cNvPr id="386" name="Google Shape;386;p20"/>
            <p:cNvSpPr/>
            <p:nvPr/>
          </p:nvSpPr>
          <p:spPr>
            <a:xfrm>
              <a:off x="0" y="3559473"/>
              <a:ext cx="8128000" cy="1612800"/>
            </a:xfrm>
            <a:prstGeom prst="rect">
              <a:avLst/>
            </a:prstGeom>
            <a:solidFill>
              <a:schemeClr val="lt1">
                <a:alpha val="89019"/>
              </a:schemeClr>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7" name="Google Shape;387;p20"/>
            <p:cNvSpPr txBox="1"/>
            <p:nvPr/>
          </p:nvSpPr>
          <p:spPr>
            <a:xfrm>
              <a:off x="0" y="3559473"/>
              <a:ext cx="8128000" cy="1612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dvi Europos profesinių sąjungų federacijos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šešios ES darbdavių organizacijos.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ir Europos socialiniai partneriai centrinės valdžios administravimo sektoriuje</a:t>
              </a:r>
              <a:endParaRPr b="0" i="0" sz="1600" u="none" cap="none" strike="noStrike">
                <a:solidFill>
                  <a:srgbClr val="000000"/>
                </a:solidFill>
                <a:latin typeface="Arial"/>
                <a:ea typeface="Arial"/>
                <a:cs typeface="Arial"/>
                <a:sym typeface="Arial"/>
              </a:endParaRPr>
            </a:p>
            <a:p>
              <a:pPr indent="-69850" lvl="1" marL="17145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8" name="Google Shape;388;p20"/>
            <p:cNvSpPr/>
            <p:nvPr/>
          </p:nvSpPr>
          <p:spPr>
            <a:xfrm>
              <a:off x="383343" y="3375018"/>
              <a:ext cx="5689600" cy="47232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9" name="Google Shape;389;p20"/>
            <p:cNvSpPr txBox="1"/>
            <p:nvPr/>
          </p:nvSpPr>
          <p:spPr>
            <a:xfrm>
              <a:off x="429457" y="334637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Gaires pasirašė socialiniai partneriai</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1"/>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6" name="Google Shape;396;p21"/>
          <p:cNvSpPr txBox="1"/>
          <p:nvPr>
            <p:ph idx="1" type="body"/>
          </p:nvPr>
        </p:nvSpPr>
        <p:spPr>
          <a:xfrm>
            <a:off x="472775" y="1327400"/>
            <a:ext cx="6271200" cy="46857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1000"/>
              </a:spcBef>
              <a:spcAft>
                <a:spcPts val="0"/>
              </a:spcAft>
              <a:buClr>
                <a:schemeClr val="dk1"/>
              </a:buClr>
              <a:buSzPct val="100000"/>
              <a:buNone/>
            </a:pPr>
            <a:r>
              <a:t/>
            </a:r>
            <a:endParaRPr b="1" sz="3175">
              <a:solidFill>
                <a:schemeClr val="accent1"/>
              </a:solidFill>
            </a:endParaRPr>
          </a:p>
          <a:p>
            <a:pPr indent="-75882" lvl="0" marL="228600" rtl="0" algn="l">
              <a:lnSpc>
                <a:spcPct val="90000"/>
              </a:lnSpc>
              <a:spcBef>
                <a:spcPts val="1000"/>
              </a:spcBef>
              <a:spcAft>
                <a:spcPts val="0"/>
              </a:spcAft>
              <a:buClr>
                <a:schemeClr val="accent1"/>
              </a:buClr>
              <a:buSzPct val="100000"/>
              <a:buNone/>
            </a:pPr>
            <a:r>
              <a:rPr b="1" lang="en-US" sz="3175">
                <a:solidFill>
                  <a:schemeClr val="accent1"/>
                </a:solidFill>
              </a:rPr>
              <a:t>Smurto ir priekabiavimo darbo vietoje politikos rengimas - darbdavio pareiga</a:t>
            </a:r>
            <a:endParaRPr b="1" sz="3175">
              <a:solidFill>
                <a:schemeClr val="accent1"/>
              </a:solidFill>
            </a:endParaRPr>
          </a:p>
          <a:p>
            <a:pPr indent="-75882" lvl="0" marL="228600" rtl="0" algn="l">
              <a:lnSpc>
                <a:spcPct val="90000"/>
              </a:lnSpc>
              <a:spcBef>
                <a:spcPts val="1000"/>
              </a:spcBef>
              <a:spcAft>
                <a:spcPts val="0"/>
              </a:spcAft>
              <a:buClr>
                <a:schemeClr val="dk1"/>
              </a:buClr>
              <a:buSzPct val="81871"/>
              <a:buFont typeface="Arial"/>
              <a:buNone/>
            </a:pPr>
            <a:r>
              <a:rPr lang="en-US" sz="3175">
                <a:solidFill>
                  <a:srgbClr val="262626"/>
                </a:solidFill>
              </a:rPr>
              <a:t>Pagal C190 darbdaviai kartu su darbuotojais ir jų profesinių sąjungų atstovais turėtų priimti ir įgyvendinti politiką dėl smurto ir priekabiavimo, įskaitant smurtą ir priekabiavimą dėl lyties.</a:t>
            </a:r>
            <a:endParaRPr sz="3175">
              <a:solidFill>
                <a:srgbClr val="262626"/>
              </a:solidFill>
            </a:endParaRPr>
          </a:p>
          <a:p>
            <a:pPr indent="-75882" lvl="0" marL="228600" rtl="0" algn="l">
              <a:lnSpc>
                <a:spcPct val="90000"/>
              </a:lnSpc>
              <a:spcBef>
                <a:spcPts val="1000"/>
              </a:spcBef>
              <a:spcAft>
                <a:spcPts val="0"/>
              </a:spcAft>
              <a:buClr>
                <a:schemeClr val="dk1"/>
              </a:buClr>
              <a:buSzPct val="100000"/>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128571"/>
              <a:buFont typeface="Arial"/>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92857"/>
              <a:buFont typeface="Arial"/>
              <a:buNone/>
            </a:pPr>
            <a:r>
              <a:rPr lang="en-US">
                <a:solidFill>
                  <a:schemeClr val="lt1"/>
                </a:solidFill>
                <a:latin typeface="Arial"/>
                <a:ea typeface="Arial"/>
                <a:cs typeface="Arial"/>
                <a:sym typeface="Arial"/>
              </a:rPr>
              <a:t>Pagal C190 darbdaviai kartu su darbuotojais ir jų profesinių sąjungų atstovais turėtų priimti ir įgyvendinti politiką dėl smurto ir priekabiavimo, įskaitant smurtą ir priekabiavimą dėl lyties.</a:t>
            </a:r>
            <a:endParaRPr>
              <a:latin typeface="Arial"/>
              <a:ea typeface="Arial"/>
              <a:cs typeface="Arial"/>
              <a:sym typeface="Arial"/>
            </a:endParaRPr>
          </a:p>
        </p:txBody>
      </p:sp>
      <p:sp>
        <p:nvSpPr>
          <p:cNvPr id="397" name="Google Shape;397;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398" name="Google Shape;398;p21"/>
          <p:cNvSpPr txBox="1"/>
          <p:nvPr/>
        </p:nvSpPr>
        <p:spPr>
          <a:xfrm>
            <a:off x="960122" y="680900"/>
            <a:ext cx="474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6789B9"/>
              </a:buClr>
              <a:buSzPts val="4000"/>
              <a:buFont typeface="Calibri"/>
              <a:buNone/>
            </a:pPr>
            <a:r>
              <a:rPr b="1" lang="en-US" sz="4000">
                <a:solidFill>
                  <a:srgbClr val="6789B9"/>
                </a:solidFill>
                <a:latin typeface="Calibri"/>
                <a:ea typeface="Calibri"/>
                <a:cs typeface="Calibri"/>
                <a:sym typeface="Calibri"/>
              </a:rPr>
              <a:t>2 TEMA</a:t>
            </a:r>
            <a:endParaRPr i="0" sz="4800" u="none" cap="none" strike="noStrik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pSp>
        <p:nvGrpSpPr>
          <p:cNvPr id="403" name="Google Shape;403;p22"/>
          <p:cNvGrpSpPr/>
          <p:nvPr/>
        </p:nvGrpSpPr>
        <p:grpSpPr>
          <a:xfrm>
            <a:off x="574964" y="717452"/>
            <a:ext cx="10515600" cy="5638898"/>
            <a:chOff x="0" y="0"/>
            <a:chExt cx="10515600" cy="5568434"/>
          </a:xfrm>
        </p:grpSpPr>
        <p:sp>
          <p:nvSpPr>
            <p:cNvPr id="404" name="Google Shape;404;p22"/>
            <p:cNvSpPr/>
            <p:nvPr/>
          </p:nvSpPr>
          <p:spPr>
            <a:xfrm>
              <a:off x="0" y="0"/>
              <a:ext cx="10515600" cy="683490"/>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2"/>
            <p:cNvSpPr txBox="1"/>
            <p:nvPr/>
          </p:nvSpPr>
          <p:spPr>
            <a:xfrm>
              <a:off x="33365" y="0"/>
              <a:ext cx="10448870" cy="6167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Smurto ir priekabiavimo darbo vietoje politika</a:t>
              </a:r>
              <a:r>
                <a:rPr b="1" i="0" lang="en-US" sz="3200" u="none" cap="none" strike="noStrike">
                  <a:solidFill>
                    <a:schemeClr val="lt1"/>
                  </a:solidFill>
                  <a:latin typeface="Arial"/>
                  <a:ea typeface="Arial"/>
                  <a:cs typeface="Arial"/>
                  <a:sym typeface="Arial"/>
                </a:rPr>
                <a:t>:</a:t>
              </a:r>
              <a:endParaRPr i="0" sz="3200" u="none" cap="none" strike="noStrike">
                <a:solidFill>
                  <a:schemeClr val="lt1"/>
                </a:solidFill>
                <a:latin typeface="Calibri"/>
                <a:ea typeface="Calibri"/>
                <a:cs typeface="Calibri"/>
                <a:sym typeface="Calibri"/>
              </a:endParaRPr>
            </a:p>
          </p:txBody>
        </p:sp>
        <p:sp>
          <p:nvSpPr>
            <p:cNvPr id="406" name="Google Shape;406;p22"/>
            <p:cNvSpPr/>
            <p:nvPr/>
          </p:nvSpPr>
          <p:spPr>
            <a:xfrm>
              <a:off x="0" y="69132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2"/>
            <p:cNvSpPr txBox="1"/>
            <p:nvPr/>
          </p:nvSpPr>
          <p:spPr>
            <a:xfrm>
              <a:off x="66730" y="691320"/>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i="0" lang="en-US" sz="2400" u="none" cap="none" strike="noStrike">
                  <a:solidFill>
                    <a:schemeClr val="lt1"/>
                  </a:solidFill>
                  <a:latin typeface="Calibri"/>
                  <a:ea typeface="Calibri"/>
                  <a:cs typeface="Calibri"/>
                  <a:sym typeface="Calibri"/>
                </a:rPr>
                <a:t>- pareiškimas, kad smurtas ir priekabiavimas nebus toleruojami.</a:t>
              </a:r>
              <a:endParaRPr i="0" sz="2400" u="none" cap="none" strike="noStrike">
                <a:solidFill>
                  <a:schemeClr val="lt1"/>
                </a:solidFill>
                <a:latin typeface="Calibri"/>
                <a:ea typeface="Calibri"/>
                <a:cs typeface="Calibri"/>
                <a:sym typeface="Calibri"/>
              </a:endParaRPr>
            </a:p>
          </p:txBody>
        </p:sp>
        <p:sp>
          <p:nvSpPr>
            <p:cNvPr id="408" name="Google Shape;408;p22"/>
            <p:cNvSpPr/>
            <p:nvPr/>
          </p:nvSpPr>
          <p:spPr>
            <a:xfrm>
              <a:off x="0" y="141374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2"/>
            <p:cNvSpPr txBox="1"/>
            <p:nvPr/>
          </p:nvSpPr>
          <p:spPr>
            <a:xfrm>
              <a:off x="33365" y="1447107"/>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chemeClr val="lt1"/>
                </a:buClr>
                <a:buSzPts val="1600"/>
                <a:buFont typeface="Arial"/>
                <a:buNone/>
              </a:pPr>
              <a:r>
                <a:rPr i="0" lang="en-US" sz="2400" u="none" cap="none" strike="noStrike">
                  <a:solidFill>
                    <a:schemeClr val="lt1"/>
                  </a:solidFill>
                  <a:latin typeface="Calibri"/>
                  <a:ea typeface="Calibri"/>
                  <a:cs typeface="Calibri"/>
                  <a:sym typeface="Calibri"/>
                </a:rPr>
                <a:t>- Smurto ir priekabiavimo prevencijos programų įsteigimas.</a:t>
              </a:r>
              <a:endParaRPr i="0" sz="24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0" name="Google Shape;410;p22"/>
            <p:cNvSpPr/>
            <p:nvPr/>
          </p:nvSpPr>
          <p:spPr>
            <a:xfrm>
              <a:off x="0" y="205266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2"/>
            <p:cNvSpPr txBox="1"/>
            <p:nvPr/>
          </p:nvSpPr>
          <p:spPr>
            <a:xfrm>
              <a:off x="33365" y="2086025"/>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i="0" lang="en-US" sz="2400" u="none" cap="none" strike="noStrike">
                  <a:solidFill>
                    <a:schemeClr val="lt1"/>
                  </a:solidFill>
                  <a:latin typeface="Calibri"/>
                  <a:ea typeface="Calibri"/>
                  <a:cs typeface="Calibri"/>
                  <a:sym typeface="Calibri"/>
                </a:rPr>
                <a:t>- Aiškiai apibrėžtos darbdavio ir darbuotojo pareigos.</a:t>
              </a:r>
              <a:endParaRPr i="0" sz="2400" u="none" cap="none" strike="noStrike">
                <a:solidFill>
                  <a:schemeClr val="lt1"/>
                </a:solidFill>
                <a:latin typeface="Calibri"/>
                <a:ea typeface="Calibri"/>
                <a:cs typeface="Calibri"/>
                <a:sym typeface="Calibri"/>
              </a:endParaRPr>
            </a:p>
          </p:txBody>
        </p:sp>
        <p:sp>
          <p:nvSpPr>
            <p:cNvPr id="412" name="Google Shape;412;p22"/>
            <p:cNvSpPr/>
            <p:nvPr/>
          </p:nvSpPr>
          <p:spPr>
            <a:xfrm>
              <a:off x="0" y="279241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2"/>
            <p:cNvSpPr txBox="1"/>
            <p:nvPr/>
          </p:nvSpPr>
          <p:spPr>
            <a:xfrm>
              <a:off x="33365" y="2825777"/>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i="0" lang="en-US" sz="2400" u="none" cap="none" strike="noStrike">
                  <a:solidFill>
                    <a:schemeClr val="lt1"/>
                  </a:solidFill>
                  <a:latin typeface="Calibri"/>
                  <a:ea typeface="Calibri"/>
                  <a:cs typeface="Calibri"/>
                  <a:sym typeface="Calibri"/>
                </a:rPr>
                <a:t>- Informacija apie skundų teikimo ir tyrimo procedūras</a:t>
              </a:r>
              <a:endParaRPr i="0" sz="2400" u="none" cap="none" strike="noStrike">
                <a:solidFill>
                  <a:schemeClr val="lt1"/>
                </a:solidFill>
                <a:latin typeface="Calibri"/>
                <a:ea typeface="Calibri"/>
                <a:cs typeface="Calibri"/>
                <a:sym typeface="Calibri"/>
              </a:endParaRPr>
            </a:p>
          </p:txBody>
        </p:sp>
        <p:sp>
          <p:nvSpPr>
            <p:cNvPr id="414" name="Google Shape;414;p22"/>
            <p:cNvSpPr/>
            <p:nvPr/>
          </p:nvSpPr>
          <p:spPr>
            <a:xfrm>
              <a:off x="0" y="348992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2"/>
            <p:cNvSpPr txBox="1"/>
            <p:nvPr/>
          </p:nvSpPr>
          <p:spPr>
            <a:xfrm>
              <a:off x="33365" y="352328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SzPts val="500"/>
                <a:buFont typeface="Arial"/>
                <a:buNone/>
              </a:pPr>
              <a:r>
                <a:rPr i="0" lang="en-US" sz="2300" u="none" cap="none" strike="noStrike">
                  <a:solidFill>
                    <a:schemeClr val="lt1"/>
                  </a:solidFill>
                  <a:latin typeface="Calibri"/>
                  <a:ea typeface="Calibri"/>
                  <a:cs typeface="Calibri"/>
                  <a:sym typeface="Calibri"/>
                </a:rPr>
                <a:t>- numatyti, kad visi smurto ir priekabiavimo atvejai bus svarstomi ir į juos bus reaguojama.</a:t>
              </a:r>
              <a:endParaRPr i="0" sz="2300" u="none" cap="none" strike="noStrike">
                <a:solidFill>
                  <a:schemeClr val="lt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16" name="Google Shape;416;p22"/>
            <p:cNvSpPr/>
            <p:nvPr/>
          </p:nvSpPr>
          <p:spPr>
            <a:xfrm>
              <a:off x="0" y="418743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2"/>
            <p:cNvSpPr txBox="1"/>
            <p:nvPr/>
          </p:nvSpPr>
          <p:spPr>
            <a:xfrm>
              <a:off x="33365" y="422079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i="0" lang="en-US" sz="2400" u="none" cap="none" strike="noStrike">
                  <a:solidFill>
                    <a:schemeClr val="lt1"/>
                  </a:solidFill>
                  <a:latin typeface="Calibri"/>
                  <a:ea typeface="Calibri"/>
                  <a:cs typeface="Calibri"/>
                  <a:sym typeface="Calibri"/>
                </a:rPr>
                <a:t>- Saugoti skundo pateikėjų ir liudytojų privatumą ir užtikrinti jų konfidencialumą.</a:t>
              </a:r>
              <a:endParaRPr i="0" sz="2400" u="none" cap="none" strike="noStrike">
                <a:solidFill>
                  <a:schemeClr val="lt1"/>
                </a:solidFill>
                <a:latin typeface="Calibri"/>
                <a:ea typeface="Calibri"/>
                <a:cs typeface="Calibri"/>
                <a:sym typeface="Calibri"/>
              </a:endParaRPr>
            </a:p>
          </p:txBody>
        </p:sp>
        <p:sp>
          <p:nvSpPr>
            <p:cNvPr id="418" name="Google Shape;418;p22"/>
            <p:cNvSpPr/>
            <p:nvPr/>
          </p:nvSpPr>
          <p:spPr>
            <a:xfrm>
              <a:off x="0" y="4884944"/>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22"/>
            <p:cNvSpPr txBox="1"/>
            <p:nvPr/>
          </p:nvSpPr>
          <p:spPr>
            <a:xfrm>
              <a:off x="33365" y="4918309"/>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i="0" lang="en-US" sz="2400" u="none" cap="none" strike="noStrike">
                  <a:solidFill>
                    <a:schemeClr val="lt1"/>
                  </a:solidFill>
                  <a:latin typeface="Calibri"/>
                  <a:ea typeface="Calibri"/>
                  <a:cs typeface="Calibri"/>
                  <a:sym typeface="Calibri"/>
                </a:rPr>
                <a:t>- Apsaugoti skundų teikėjus, aukas ir liudytojus nuo persekiojimo ar keršto.</a:t>
              </a:r>
              <a:endParaRPr i="0" sz="2400" u="none" cap="none" strike="noStrike">
                <a:solidFill>
                  <a:schemeClr val="lt1"/>
                </a:solidFill>
                <a:latin typeface="Calibri"/>
                <a:ea typeface="Calibri"/>
                <a:cs typeface="Calibri"/>
                <a:sym typeface="Calibri"/>
              </a:endParaRPr>
            </a:p>
          </p:txBody>
        </p:sp>
      </p:grpSp>
      <p:sp>
        <p:nvSpPr>
          <p:cNvPr id="420" name="Google Shape;4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421" name="Google Shape;421;p2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3"/>
          <p:cNvSpPr txBox="1"/>
          <p:nvPr>
            <p:ph type="title"/>
          </p:nvPr>
        </p:nvSpPr>
        <p:spPr>
          <a:xfrm>
            <a:off x="359517" y="290681"/>
            <a:ext cx="10092900" cy="539400"/>
          </a:xfrm>
          <a:prstGeom prst="rect">
            <a:avLst/>
          </a:prstGeom>
          <a:solidFill>
            <a:srgbClr val="00B0F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en-US" sz="3200"/>
              <a:t>Išsamesnė politika taip pat galėtų apimti</a:t>
            </a:r>
            <a:r>
              <a:rPr lang="en-US" sz="3200">
                <a:latin typeface="Arial"/>
                <a:ea typeface="Arial"/>
                <a:cs typeface="Arial"/>
                <a:sym typeface="Arial"/>
              </a:rPr>
              <a:t>:</a:t>
            </a:r>
            <a:endParaRPr b="1" sz="3200"/>
          </a:p>
        </p:txBody>
      </p:sp>
      <p:grpSp>
        <p:nvGrpSpPr>
          <p:cNvPr id="427" name="Google Shape;427;p23"/>
          <p:cNvGrpSpPr/>
          <p:nvPr/>
        </p:nvGrpSpPr>
        <p:grpSpPr>
          <a:xfrm>
            <a:off x="690480" y="826851"/>
            <a:ext cx="10887231" cy="5025307"/>
            <a:chOff x="5319" y="0"/>
            <a:chExt cx="10887231" cy="5025307"/>
          </a:xfrm>
        </p:grpSpPr>
        <p:sp>
          <p:nvSpPr>
            <p:cNvPr id="428" name="Google Shape;428;p23"/>
            <p:cNvSpPr/>
            <p:nvPr/>
          </p:nvSpPr>
          <p:spPr>
            <a:xfrm rot="-5400000">
              <a:off x="-1869099"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3"/>
            <p:cNvSpPr txBox="1"/>
            <p:nvPr/>
          </p:nvSpPr>
          <p:spPr>
            <a:xfrm>
              <a:off x="531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Išsami smurto ir priekabiavimo apibrėžtis</a:t>
              </a:r>
              <a:endParaRPr b="0" i="0" sz="1600" u="none" cap="none" strike="noStrike">
                <a:solidFill>
                  <a:schemeClr val="lt1"/>
                </a:solidFill>
                <a:latin typeface="Arial"/>
                <a:ea typeface="Arial"/>
                <a:cs typeface="Arial"/>
                <a:sym typeface="Arial"/>
              </a:endParaRPr>
            </a:p>
          </p:txBody>
        </p:sp>
        <p:sp>
          <p:nvSpPr>
            <p:cNvPr id="430" name="Google Shape;430;p23"/>
            <p:cNvSpPr/>
            <p:nvPr/>
          </p:nvSpPr>
          <p:spPr>
            <a:xfrm rot="-5400000">
              <a:off x="-496893"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3"/>
            <p:cNvSpPr txBox="1"/>
            <p:nvPr/>
          </p:nvSpPr>
          <p:spPr>
            <a:xfrm>
              <a:off x="1377525"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i="0" lang="en-US" sz="1600" u="none" cap="none" strike="noStrike">
                  <a:solidFill>
                    <a:schemeClr val="lt1"/>
                  </a:solidFill>
                  <a:latin typeface="Calibri"/>
                  <a:ea typeface="Calibri"/>
                  <a:cs typeface="Calibri"/>
                  <a:sym typeface="Calibri"/>
                </a:rPr>
                <a:t>apimti</a:t>
              </a:r>
              <a:r>
                <a:rPr b="0" i="0" lang="en-US" sz="1600" u="none" cap="none" strike="noStrike">
                  <a:solidFill>
                    <a:schemeClr val="lt1"/>
                  </a:solidFill>
                  <a:latin typeface="Arial"/>
                  <a:ea typeface="Arial"/>
                  <a:cs typeface="Arial"/>
                  <a:sym typeface="Arial"/>
                </a:rPr>
                <a:t> visus darbuotojus, ypač pažeidžiamas grupes ir nesaugius darbuotojus.</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32" name="Google Shape;432;p23"/>
            <p:cNvSpPr/>
            <p:nvPr/>
          </p:nvSpPr>
          <p:spPr>
            <a:xfrm rot="-5400000">
              <a:off x="889383" y="1874418"/>
              <a:ext cx="4997165"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3"/>
            <p:cNvSpPr txBox="1"/>
            <p:nvPr/>
          </p:nvSpPr>
          <p:spPr>
            <a:xfrm>
              <a:off x="2749730" y="1013504"/>
              <a:ext cx="1276470" cy="2998299"/>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aprėpkite ne tik fizinę darbo vietą, bet ir darbo pasaulį.</a:t>
              </a:r>
              <a:endParaRPr b="0" i="0" sz="1600" u="none" cap="none" strike="noStrike">
                <a:solidFill>
                  <a:schemeClr val="lt1"/>
                </a:solidFill>
                <a:latin typeface="Arial"/>
                <a:ea typeface="Arial"/>
                <a:cs typeface="Arial"/>
                <a:sym typeface="Arial"/>
              </a:endParaRPr>
            </a:p>
          </p:txBody>
        </p:sp>
        <p:sp>
          <p:nvSpPr>
            <p:cNvPr id="434" name="Google Shape;434;p23"/>
            <p:cNvSpPr/>
            <p:nvPr/>
          </p:nvSpPr>
          <p:spPr>
            <a:xfrm rot="-5400000">
              <a:off x="2247518"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3"/>
            <p:cNvSpPr txBox="1"/>
            <p:nvPr/>
          </p:nvSpPr>
          <p:spPr>
            <a:xfrm>
              <a:off x="4121936"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Ginčų sprendimo ir vykdymo užtikrinimo institucijos</a:t>
              </a:r>
              <a:endParaRPr b="0" i="0" sz="1600" u="none" cap="none" strike="noStrike">
                <a:solidFill>
                  <a:schemeClr val="lt1"/>
                </a:solidFill>
                <a:latin typeface="Arial"/>
                <a:ea typeface="Arial"/>
                <a:cs typeface="Arial"/>
                <a:sym typeface="Arial"/>
              </a:endParaRPr>
            </a:p>
          </p:txBody>
        </p:sp>
        <p:sp>
          <p:nvSpPr>
            <p:cNvPr id="436" name="Google Shape;436;p23"/>
            <p:cNvSpPr/>
            <p:nvPr/>
          </p:nvSpPr>
          <p:spPr>
            <a:xfrm rot="-5400000">
              <a:off x="3619724"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3"/>
            <p:cNvSpPr txBox="1"/>
            <p:nvPr/>
          </p:nvSpPr>
          <p:spPr>
            <a:xfrm>
              <a:off x="5494142"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Sankcijos, teisių gynimo priemonės ir parama aukoms ir (arba) nukentėjusiems asmenims</a:t>
              </a:r>
              <a:endParaRPr b="0" i="0" sz="1600" u="none" cap="none" strike="noStrike">
                <a:solidFill>
                  <a:schemeClr val="lt1"/>
                </a:solidFill>
                <a:latin typeface="Arial"/>
                <a:ea typeface="Arial"/>
                <a:cs typeface="Arial"/>
                <a:sym typeface="Arial"/>
              </a:endParaRPr>
            </a:p>
          </p:txBody>
        </p:sp>
        <p:sp>
          <p:nvSpPr>
            <p:cNvPr id="438" name="Google Shape;438;p23"/>
            <p:cNvSpPr/>
            <p:nvPr/>
          </p:nvSpPr>
          <p:spPr>
            <a:xfrm rot="-5400000">
              <a:off x="4991930"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3"/>
            <p:cNvSpPr txBox="1"/>
            <p:nvPr/>
          </p:nvSpPr>
          <p:spPr>
            <a:xfrm>
              <a:off x="6866348"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Jungtiniai komitetai, stebintys įgyvendinimą</a:t>
              </a:r>
              <a:endParaRPr b="0" i="0" sz="1600" u="none" cap="none" strike="noStrike">
                <a:solidFill>
                  <a:schemeClr val="lt1"/>
                </a:solidFill>
                <a:latin typeface="Arial"/>
                <a:ea typeface="Arial"/>
                <a:cs typeface="Arial"/>
                <a:sym typeface="Arial"/>
              </a:endParaRPr>
            </a:p>
          </p:txBody>
        </p:sp>
        <p:sp>
          <p:nvSpPr>
            <p:cNvPr id="440" name="Google Shape;440;p23"/>
            <p:cNvSpPr/>
            <p:nvPr/>
          </p:nvSpPr>
          <p:spPr>
            <a:xfrm rot="-5400000">
              <a:off x="6364136"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23"/>
            <p:cNvSpPr txBox="1"/>
            <p:nvPr/>
          </p:nvSpPr>
          <p:spPr>
            <a:xfrm>
              <a:off x="8238554"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Darbuotojų, vadovų ir vadybininkų mokymas ir informuotumo apie politiką didinimas.</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442" name="Google Shape;442;p23"/>
            <p:cNvSpPr/>
            <p:nvPr/>
          </p:nvSpPr>
          <p:spPr>
            <a:xfrm rot="-5400000">
              <a:off x="7741661"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3"/>
            <p:cNvSpPr txBox="1"/>
            <p:nvPr/>
          </p:nvSpPr>
          <p:spPr>
            <a:xfrm>
              <a:off x="961607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Vykdymas, stebėsena ir vertinimas siekiant užtikrinti politikos veiksmingumą.</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
        <p:nvSpPr>
          <p:cNvPr id="444" name="Google Shape;4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445" name="Google Shape;445;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24"/>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Sektorių iniciatyvos</a:t>
            </a:r>
            <a:endParaRPr b="1" sz="4000">
              <a:solidFill>
                <a:srgbClr val="6789B9"/>
              </a:solidFill>
            </a:endParaRPr>
          </a:p>
        </p:txBody>
      </p:sp>
      <p:grpSp>
        <p:nvGrpSpPr>
          <p:cNvPr id="451" name="Google Shape;451;p24"/>
          <p:cNvGrpSpPr/>
          <p:nvPr/>
        </p:nvGrpSpPr>
        <p:grpSpPr>
          <a:xfrm>
            <a:off x="1887626" y="1820326"/>
            <a:ext cx="7894234" cy="3217347"/>
            <a:chOff x="1310683" y="2236080"/>
            <a:chExt cx="7894234" cy="3217347"/>
          </a:xfrm>
        </p:grpSpPr>
        <p:sp>
          <p:nvSpPr>
            <p:cNvPr id="452" name="Google Shape;452;p24"/>
            <p:cNvSpPr/>
            <p:nvPr/>
          </p:nvSpPr>
          <p:spPr>
            <a:xfrm>
              <a:off x="6042960" y="2236080"/>
              <a:ext cx="3161957" cy="3195574"/>
            </a:xfrm>
            <a:prstGeom prst="ellipse">
              <a:avLst/>
            </a:prstGeom>
            <a:solidFill>
              <a:srgbClr val="2EE844">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txBox="1"/>
            <p:nvPr/>
          </p:nvSpPr>
          <p:spPr>
            <a:xfrm>
              <a:off x="6701197" y="3061604"/>
              <a:ext cx="189717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Prekyba - tai </a:t>
              </a:r>
              <a:r>
                <a:rPr b="0" i="0" lang="en-US" sz="2000" u="none" cap="none" strike="noStrike">
                  <a:solidFill>
                    <a:schemeClr val="dk1"/>
                  </a:solidFill>
                  <a:latin typeface="Arial"/>
                  <a:ea typeface="Arial"/>
                  <a:cs typeface="Arial"/>
                  <a:sym typeface="Arial"/>
                </a:rPr>
                <a:t>sektorius, kurio darbuotojams gresia didesnis visuomenės smurto pavojus. </a:t>
              </a:r>
              <a:endParaRPr b="0" i="0" sz="2000" u="none" cap="none" strike="noStrike">
                <a:solidFill>
                  <a:schemeClr val="dk1"/>
                </a:solidFill>
                <a:latin typeface="Arial"/>
                <a:ea typeface="Arial"/>
                <a:cs typeface="Arial"/>
                <a:sym typeface="Arial"/>
              </a:endParaRPr>
            </a:p>
          </p:txBody>
        </p:sp>
        <p:sp>
          <p:nvSpPr>
            <p:cNvPr id="454" name="Google Shape;454;p24"/>
            <p:cNvSpPr/>
            <p:nvPr/>
          </p:nvSpPr>
          <p:spPr>
            <a:xfrm>
              <a:off x="1310683" y="2257853"/>
              <a:ext cx="3195574" cy="3195574"/>
            </a:xfrm>
            <a:prstGeom prst="ellipse">
              <a:avLst/>
            </a:prstGeom>
            <a:solidFill>
              <a:srgbClr val="5999D5">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4"/>
            <p:cNvSpPr txBox="1"/>
            <p:nvPr/>
          </p:nvSpPr>
          <p:spPr>
            <a:xfrm>
              <a:off x="1971156" y="2955085"/>
              <a:ext cx="191734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Dujų, elektros energijos, geležinkelių ir švietimo sektoriai</a:t>
              </a:r>
              <a:r>
                <a:rPr b="0" i="0" lang="en-US" sz="2000" u="none" cap="none" strike="noStrike">
                  <a:solidFill>
                    <a:schemeClr val="dk1"/>
                  </a:solidFill>
                  <a:latin typeface="Arial"/>
                  <a:ea typeface="Arial"/>
                  <a:cs typeface="Arial"/>
                  <a:sym typeface="Arial"/>
                </a:rPr>
                <a:t> ėmėsi iniciatyvų prieš trečiųjų šalių smurtą.</a:t>
              </a:r>
              <a:endParaRPr b="0" i="0" sz="2000" u="none" cap="none" strike="noStrike">
                <a:solidFill>
                  <a:schemeClr val="dk1"/>
                </a:solidFill>
                <a:latin typeface="Arial"/>
                <a:ea typeface="Arial"/>
                <a:cs typeface="Arial"/>
                <a:sym typeface="Arial"/>
              </a:endParaRPr>
            </a:p>
          </p:txBody>
        </p:sp>
      </p:grpSp>
      <p:sp>
        <p:nvSpPr>
          <p:cNvPr id="456" name="Google Shape;45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457" name="Google Shape;457;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grpSp>
        <p:nvGrpSpPr>
          <p:cNvPr id="462" name="Google Shape;462;p25"/>
          <p:cNvGrpSpPr/>
          <p:nvPr/>
        </p:nvGrpSpPr>
        <p:grpSpPr>
          <a:xfrm>
            <a:off x="840253" y="2203609"/>
            <a:ext cx="10511492" cy="2627873"/>
            <a:chOff x="2053" y="1345480"/>
            <a:chExt cx="10511492" cy="2627873"/>
          </a:xfrm>
        </p:grpSpPr>
        <p:sp>
          <p:nvSpPr>
            <p:cNvPr id="463" name="Google Shape;463;p25"/>
            <p:cNvSpPr/>
            <p:nvPr/>
          </p:nvSpPr>
          <p:spPr>
            <a:xfrm>
              <a:off x="2053" y="1345480"/>
              <a:ext cx="4379788" cy="2627873"/>
            </a:xfrm>
            <a:prstGeom prst="roundRect">
              <a:avLst>
                <a:gd fmla="val 10000"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25"/>
            <p:cNvSpPr txBox="1"/>
            <p:nvPr/>
          </p:nvSpPr>
          <p:spPr>
            <a:xfrm>
              <a:off x="79021"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C00000"/>
                  </a:solidFill>
                  <a:latin typeface="Arial"/>
                  <a:ea typeface="Arial"/>
                  <a:cs typeface="Arial"/>
                  <a:sym typeface="Arial"/>
                </a:rPr>
                <a:t>Įmonės lygmens iniciatyvos prieš seksualinį priekabiavimą</a:t>
              </a:r>
              <a:endParaRPr b="0" i="0" sz="2800" u="none" cap="none" strike="noStrike">
                <a:solidFill>
                  <a:srgbClr val="C00000"/>
                </a:solidFill>
                <a:latin typeface="Arial"/>
                <a:ea typeface="Arial"/>
                <a:cs typeface="Arial"/>
                <a:sym typeface="Arial"/>
              </a:endParaRPr>
            </a:p>
          </p:txBody>
        </p:sp>
        <p:sp>
          <p:nvSpPr>
            <p:cNvPr id="465" name="Google Shape;465;p25"/>
            <p:cNvSpPr/>
            <p:nvPr/>
          </p:nvSpPr>
          <p:spPr>
            <a:xfrm>
              <a:off x="4819821" y="2116323"/>
              <a:ext cx="928515" cy="1086187"/>
            </a:xfrm>
            <a:prstGeom prst="rightArrow">
              <a:avLst>
                <a:gd fmla="val 60000" name="adj1"/>
                <a:gd fmla="val 50000" name="adj2"/>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25"/>
            <p:cNvSpPr txBox="1"/>
            <p:nvPr/>
          </p:nvSpPr>
          <p:spPr>
            <a:xfrm>
              <a:off x="4819821" y="2333560"/>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67" name="Google Shape;467;p25"/>
            <p:cNvSpPr/>
            <p:nvPr/>
          </p:nvSpPr>
          <p:spPr>
            <a:xfrm>
              <a:off x="6133757" y="1345480"/>
              <a:ext cx="4379788" cy="2627873"/>
            </a:xfrm>
            <a:prstGeom prst="roundRect">
              <a:avLst>
                <a:gd fmla="val 10000"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25"/>
            <p:cNvSpPr txBox="1"/>
            <p:nvPr/>
          </p:nvSpPr>
          <p:spPr>
            <a:xfrm>
              <a:off x="6210725"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Į tokius susitarimus vis dažniau įtraukiamas seksualinis priekabiavimas ir ypač smurto prieš moteris klausimas. </a:t>
              </a:r>
              <a:endParaRPr b="0" i="0" sz="2800" u="none" cap="none" strike="noStrike">
                <a:solidFill>
                  <a:schemeClr val="dk1"/>
                </a:solidFill>
                <a:latin typeface="Arial"/>
                <a:ea typeface="Arial"/>
                <a:cs typeface="Arial"/>
                <a:sym typeface="Arial"/>
              </a:endParaRPr>
            </a:p>
          </p:txBody>
        </p:sp>
      </p:grpSp>
      <p:sp>
        <p:nvSpPr>
          <p:cNvPr id="469" name="Google Shape;46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470" name="Google Shape;470;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471" name="Google Shape;471;p25"/>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Įmonių iniciatyvos</a:t>
            </a:r>
            <a:endParaRPr b="1" sz="4000">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pic>
        <p:nvPicPr>
          <p:cNvPr id="476" name="Google Shape;476;p26"/>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77" name="Google Shape;477;p26"/>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78" name="Google Shape;478;p26"/>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479" name="Google Shape;479;p26"/>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0" name="Google Shape;480;p26"/>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Praktinis pavyzdys </a:t>
            </a:r>
            <a:endParaRPr b="1" sz="4000" u="sng">
              <a:solidFill>
                <a:schemeClr val="lt1"/>
              </a:solidFill>
            </a:endParaRPr>
          </a:p>
        </p:txBody>
      </p:sp>
      <p:sp>
        <p:nvSpPr>
          <p:cNvPr id="481" name="Google Shape;481;p26"/>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IUF ir "Meliá" byla</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6789B9"/>
              </a:buClr>
              <a:buSzPts val="3556"/>
              <a:buNone/>
            </a:pPr>
            <a:r>
              <a:rPr b="1" lang="en-US" sz="2400">
                <a:solidFill>
                  <a:schemeClr val="lt1"/>
                </a:solidFill>
              </a:rPr>
              <a:t>Seksualinio priekabiavimo darbo vietoje prevencijos principai, procedūros ir procesai </a:t>
            </a:r>
            <a:br>
              <a:rPr b="1" lang="en-US" sz="2400">
                <a:solidFill>
                  <a:schemeClr val="lt1"/>
                </a:solidFill>
              </a:rPr>
            </a:br>
            <a:br>
              <a:rPr b="1" lang="en-US" sz="2400">
                <a:solidFill>
                  <a:schemeClr val="lt1"/>
                </a:solidFill>
              </a:rPr>
            </a:br>
            <a:r>
              <a:rPr b="1" lang="en-US" sz="2400">
                <a:solidFill>
                  <a:schemeClr val="lt1"/>
                </a:solidFill>
              </a:rPr>
              <a:t>Procedūros, dėl kurių susitarė "Meliá" ir IUF, grindžiamos šiais principais:</a:t>
            </a:r>
            <a:endParaRPr b="1" sz="2400">
              <a:solidFill>
                <a:schemeClr val="lt1"/>
              </a:solidFill>
            </a:endParaRPr>
          </a:p>
          <a:p>
            <a:pPr indent="0" lvl="0" marL="0" rtl="0" algn="l">
              <a:lnSpc>
                <a:spcPct val="90000"/>
              </a:lnSpc>
              <a:spcBef>
                <a:spcPts val="0"/>
              </a:spcBef>
              <a:spcAft>
                <a:spcPts val="0"/>
              </a:spcAft>
              <a:buClr>
                <a:srgbClr val="6789B9"/>
              </a:buClr>
              <a:buSzPts val="3556"/>
              <a:buFont typeface="Arial"/>
              <a:buNone/>
            </a:pPr>
            <a:r>
              <a:t/>
            </a:r>
            <a:endParaRPr b="1" sz="24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27"/>
          <p:cNvGrpSpPr/>
          <p:nvPr/>
        </p:nvGrpSpPr>
        <p:grpSpPr>
          <a:xfrm>
            <a:off x="842371" y="844050"/>
            <a:ext cx="10511453" cy="5332913"/>
            <a:chOff x="4171" y="-12"/>
            <a:chExt cx="10511453" cy="5332913"/>
          </a:xfrm>
        </p:grpSpPr>
        <p:sp>
          <p:nvSpPr>
            <p:cNvPr id="487" name="Google Shape;487;p27"/>
            <p:cNvSpPr/>
            <p:nvPr/>
          </p:nvSpPr>
          <p:spPr>
            <a:xfrm>
              <a:off x="4171"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27"/>
            <p:cNvSpPr txBox="1"/>
            <p:nvPr/>
          </p:nvSpPr>
          <p:spPr>
            <a:xfrm>
              <a:off x="4171"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700" u="none" cap="none" strike="noStrike">
                  <a:solidFill>
                    <a:srgbClr val="000000"/>
                  </a:solidFill>
                  <a:latin typeface="Calibri"/>
                  <a:ea typeface="Calibri"/>
                  <a:cs typeface="Calibri"/>
                  <a:sym typeface="Calibri"/>
                </a:rPr>
                <a:t>Seksualinis priekabiavimas - tai jau minėta "Meliá", IUF ir su ja susijusių organizacijų netoleruojama problema;</a:t>
              </a:r>
              <a:endParaRPr b="1" i="0" sz="17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1800"/>
                <a:buFont typeface="Arial"/>
                <a:buNone/>
              </a:pPr>
              <a:r>
                <a:t/>
              </a:r>
              <a:endParaRPr b="1" i="0" sz="1700" u="none" cap="none" strike="noStrike">
                <a:solidFill>
                  <a:srgbClr val="000000"/>
                </a:solidFill>
                <a:latin typeface="Calibri"/>
                <a:ea typeface="Calibri"/>
                <a:cs typeface="Calibri"/>
                <a:sym typeface="Calibri"/>
              </a:endParaRPr>
            </a:p>
          </p:txBody>
        </p:sp>
        <p:sp>
          <p:nvSpPr>
            <p:cNvPr id="489" name="Google Shape;489;p27"/>
            <p:cNvSpPr/>
            <p:nvPr/>
          </p:nvSpPr>
          <p:spPr>
            <a:xfrm>
              <a:off x="1775983"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27"/>
            <p:cNvSpPr txBox="1"/>
            <p:nvPr/>
          </p:nvSpPr>
          <p:spPr>
            <a:xfrm>
              <a:off x="1775983"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Seksualinis priekabiavimas yra nusikaltimas, už kurį, jei jis bus įrodytas, bus taikomos didžiausios drausminės sankcijos pagal atitinkamas vietos taisykles.</a:t>
              </a:r>
              <a:endParaRPr b="1" i="0" sz="1600" u="none" cap="none" strike="noStrike">
                <a:solidFill>
                  <a:srgbClr val="000000"/>
                </a:solidFill>
                <a:latin typeface="Calibri"/>
                <a:ea typeface="Calibri"/>
                <a:cs typeface="Calibri"/>
                <a:sym typeface="Calibri"/>
              </a:endParaRPr>
            </a:p>
          </p:txBody>
        </p:sp>
        <p:sp>
          <p:nvSpPr>
            <p:cNvPr id="491" name="Google Shape;491;p27"/>
            <p:cNvSpPr/>
            <p:nvPr/>
          </p:nvSpPr>
          <p:spPr>
            <a:xfrm>
              <a:off x="3547795"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27"/>
            <p:cNvSpPr txBox="1"/>
            <p:nvPr/>
          </p:nvSpPr>
          <p:spPr>
            <a:xfrm>
              <a:off x="3547795"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Seksualinio priekabiavimo atvejais, kai kaltininkas yra "Meliá" darbuotojas, kaltininkas, jei reikia, bus perkeltas į kitą darbą arba jam bus taikoma bet kokia kita nuobauda, įskaitant atleidimą iš darbo, vadovaujantis šalies teisės aktais, nepriklausomai nuo jo užimamų pareigų bendrovėje. </a:t>
              </a:r>
              <a:endParaRPr b="1" i="0" sz="1600" u="none" cap="none" strike="noStrike">
                <a:solidFill>
                  <a:srgbClr val="000000"/>
                </a:solidFill>
                <a:latin typeface="Calibri"/>
                <a:ea typeface="Calibri"/>
                <a:cs typeface="Calibri"/>
                <a:sym typeface="Calibri"/>
              </a:endParaRPr>
            </a:p>
          </p:txBody>
        </p:sp>
        <p:sp>
          <p:nvSpPr>
            <p:cNvPr id="493" name="Google Shape;493;p27"/>
            <p:cNvSpPr/>
            <p:nvPr/>
          </p:nvSpPr>
          <p:spPr>
            <a:xfrm>
              <a:off x="5319607"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27"/>
            <p:cNvSpPr txBox="1"/>
            <p:nvPr/>
          </p:nvSpPr>
          <p:spPr>
            <a:xfrm>
              <a:off x="5319607"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"Meliá" užtikrina, kad visi jos darbuotojai gautų informaciją apie šią politiką ir savo teises bei pareigas, taip pat gali organizuoti mokymus šia tema.</a:t>
              </a:r>
              <a:endParaRPr b="1" i="0" sz="1600" u="none" cap="none" strike="noStrike">
                <a:solidFill>
                  <a:srgbClr val="000000"/>
                </a:solidFill>
                <a:latin typeface="Calibri"/>
                <a:ea typeface="Calibri"/>
                <a:cs typeface="Calibri"/>
                <a:sym typeface="Calibri"/>
              </a:endParaRPr>
            </a:p>
          </p:txBody>
        </p:sp>
        <p:sp>
          <p:nvSpPr>
            <p:cNvPr id="495" name="Google Shape;495;p27"/>
            <p:cNvSpPr/>
            <p:nvPr/>
          </p:nvSpPr>
          <p:spPr>
            <a:xfrm>
              <a:off x="7091419"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7"/>
            <p:cNvSpPr txBox="1"/>
            <p:nvPr/>
          </p:nvSpPr>
          <p:spPr>
            <a:xfrm>
              <a:off x="7091419"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Dėl melagingų kaltinimų seksualiniu priekabiavimu taikomos tos pačios pasekmės, kaip ir pirmiau minėta.</a:t>
              </a:r>
              <a:endParaRPr b="1" i="0" sz="1600" u="none" cap="none" strike="noStrike">
                <a:solidFill>
                  <a:srgbClr val="000000"/>
                </a:solidFill>
                <a:latin typeface="Calibri"/>
                <a:ea typeface="Calibri"/>
                <a:cs typeface="Calibri"/>
                <a:sym typeface="Calibri"/>
              </a:endParaRPr>
            </a:p>
          </p:txBody>
        </p:sp>
        <p:sp>
          <p:nvSpPr>
            <p:cNvPr id="497" name="Google Shape;497;p27"/>
            <p:cNvSpPr/>
            <p:nvPr/>
          </p:nvSpPr>
          <p:spPr>
            <a:xfrm>
              <a:off x="8739624" y="-12"/>
              <a:ext cx="1776000" cy="53328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27"/>
            <p:cNvSpPr txBox="1"/>
            <p:nvPr/>
          </p:nvSpPr>
          <p:spPr>
            <a:xfrm>
              <a:off x="8863231" y="0"/>
              <a:ext cx="1648197" cy="159987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Su UF susijusios profesinės sąjungos, atstovaujančios "Meliá" darbuotojams, gali užtikrinti savo narių informuotumo didinimo ir mokymo veiklą</a:t>
              </a:r>
              <a:r>
                <a:rPr b="1" i="0" lang="en-US" sz="1800" u="none" cap="none" strike="noStrike">
                  <a:solidFill>
                    <a:srgbClr val="000000"/>
                  </a:solidFill>
                  <a:latin typeface="Calibri"/>
                  <a:ea typeface="Calibri"/>
                  <a:cs typeface="Calibri"/>
                  <a:sym typeface="Calibri"/>
                </a:rPr>
                <a:t>.</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800"/>
                <a:buFont typeface="Arial"/>
                <a:buNone/>
              </a:pPr>
              <a:r>
                <a:t/>
              </a:r>
              <a:endParaRPr b="1" i="0" sz="800" u="none" cap="none" strike="noStrike">
                <a:solidFill>
                  <a:srgbClr val="000000"/>
                </a:solidFill>
                <a:latin typeface="Calibri"/>
                <a:ea typeface="Calibri"/>
                <a:cs typeface="Calibri"/>
                <a:sym typeface="Calibri"/>
              </a:endParaRPr>
            </a:p>
          </p:txBody>
        </p:sp>
      </p:grpSp>
      <p:sp>
        <p:nvSpPr>
          <p:cNvPr id="499" name="Google Shape;49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500" name="Google Shape;500;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28"/>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06" name="Google Shape;506;p28"/>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7" name="Google Shape;507;p28"/>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508" name="Google Shape;508;p28"/>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9" name="Google Shape;509;p28"/>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Praktinis pavyzdys </a:t>
            </a:r>
            <a:endParaRPr b="1" sz="4000" u="sng">
              <a:solidFill>
                <a:schemeClr val="lt1"/>
              </a:solidFill>
            </a:endParaRPr>
          </a:p>
        </p:txBody>
      </p:sp>
      <p:sp>
        <p:nvSpPr>
          <p:cNvPr id="510" name="Google Shape;510;p28"/>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IUF ir "Meliá" byla</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Ar seksualinio priekabiavimo prevencijos politika yra teisinga?</a:t>
            </a:r>
            <a:br>
              <a:rPr lang="en-US" sz="2400">
                <a:solidFill>
                  <a:schemeClr val="lt1"/>
                </a:solidFill>
              </a:rPr>
            </a:br>
            <a:r>
              <a:rPr lang="en-US" sz="2400">
                <a:solidFill>
                  <a:schemeClr val="lt1"/>
                </a:solidFill>
              </a:rPr>
              <a:t>-Ar yra kokių nors aspektų, kuriuos galėtumėte papildyti remdamiesi savo asmenine patirtimi?</a:t>
            </a:r>
            <a:br>
              <a:rPr lang="en-US" sz="2400">
                <a:solidFill>
                  <a:schemeClr val="lt1"/>
                </a:solidFill>
              </a:rPr>
            </a:br>
            <a:r>
              <a:rPr lang="en-US" sz="2400">
                <a:solidFill>
                  <a:schemeClr val="lt1"/>
                </a:solidFill>
              </a:rPr>
              <a:t>-Ar galvojate apie aspektus, kuriuos reikėtų sumažinti?</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29"/>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16" name="Google Shape;516;p29"/>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17" name="Google Shape;517;p29"/>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sp>
        <p:nvSpPr>
          <p:cNvPr id="518" name="Google Shape;518;p29"/>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9" name="Google Shape;519;p29"/>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Grupės veikla </a:t>
            </a:r>
            <a:endParaRPr b="1" sz="4000" u="sng">
              <a:solidFill>
                <a:schemeClr val="lt1"/>
              </a:solidFill>
            </a:endParaRPr>
          </a:p>
        </p:txBody>
      </p:sp>
      <p:sp>
        <p:nvSpPr>
          <p:cNvPr id="520" name="Google Shape;520;p29"/>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Font typeface="Calibri"/>
              <a:buNone/>
            </a:pPr>
            <a:r>
              <a:rPr b="1" lang="en-US" sz="2400">
                <a:solidFill>
                  <a:schemeClr val="lt1"/>
                </a:solidFill>
              </a:rPr>
              <a:t>Remdamiesi pirmiau pateiktu pavyzdžiu ir savo patirtimi, sukurkite kovos su seksualiniu priekabiavimu politiką savo komandoje įmonėje, kurioje dirbate,</a:t>
            </a:r>
            <a:br>
              <a:rPr b="1" lang="en-US" sz="2400">
                <a:solidFill>
                  <a:schemeClr val="lt1"/>
                </a:solidFill>
              </a:rPr>
            </a:br>
            <a:r>
              <a:rPr b="1" lang="en-US" sz="2400">
                <a:solidFill>
                  <a:schemeClr val="lt1"/>
                </a:solidFill>
              </a:rPr>
              <a:t>arba savo fiktyviai įmonei</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idx="1" type="body"/>
          </p:nvPr>
        </p:nvSpPr>
        <p:spPr>
          <a:xfrm>
            <a:off x="250050" y="455625"/>
            <a:ext cx="10533900" cy="55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Mokymosi rezultatai</a:t>
            </a:r>
            <a:endParaRPr sz="4000">
              <a:latin typeface="Arial"/>
              <a:ea typeface="Arial"/>
              <a:cs typeface="Arial"/>
              <a:sym typeface="Arial"/>
            </a:endParaRPr>
          </a:p>
          <a:p>
            <a:pPr indent="-50800" lvl="0" marL="228600" rtl="0" algn="l">
              <a:lnSpc>
                <a:spcPct val="90000"/>
              </a:lnSpc>
              <a:spcBef>
                <a:spcPts val="0"/>
              </a:spcBef>
              <a:spcAft>
                <a:spcPts val="0"/>
              </a:spcAft>
              <a:buClr>
                <a:srgbClr val="6789B9"/>
              </a:buClr>
              <a:buSzPts val="3027"/>
              <a:buFont typeface="Noto Sans"/>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3027"/>
              <a:buFont typeface="Noto Sans"/>
              <a:buChar char="✔"/>
            </a:pPr>
            <a:r>
              <a:rPr lang="en-US" sz="2400"/>
              <a:t> Gebės apibūdinti atitinkamą nacionalinę ir Europos kovos su smurtu darbe sistemą.</a:t>
            </a:r>
            <a:br>
              <a:rPr lang="en-US" sz="2400"/>
            </a:b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Jis (ji) geba analizuoti teisines nuostatas, kurios būtų taikomos įvykus incidentui.</a:t>
            </a:r>
            <a:endParaRPr sz="2400"/>
          </a:p>
          <a:p>
            <a:pPr indent="-50800" lvl="0" marL="228600" rtl="0" algn="l">
              <a:lnSpc>
                <a:spcPct val="90000"/>
              </a:lnSpc>
              <a:spcBef>
                <a:spcPts val="1000"/>
              </a:spcBef>
              <a:spcAft>
                <a:spcPts val="0"/>
              </a:spcAft>
              <a:buClr>
                <a:srgbClr val="6789B9"/>
              </a:buClr>
              <a:buSzPts val="3027"/>
              <a:buFont typeface="Noto Sans"/>
              <a:buNone/>
            </a:pPr>
            <a:r>
              <a:t/>
            </a: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Jis (ji) geba taikyti geriausią galimą sprendimo strategiją konkrečioje situacijoje, remdamasis organizacijos ir susijusių asmenų teisine baze.</a:t>
            </a:r>
            <a:endParaRPr sz="2400"/>
          </a:p>
          <a:p>
            <a:pPr indent="0" lvl="0" marL="0" rtl="0" algn="l">
              <a:lnSpc>
                <a:spcPct val="90000"/>
              </a:lnSpc>
              <a:spcBef>
                <a:spcPts val="1000"/>
              </a:spcBef>
              <a:spcAft>
                <a:spcPts val="0"/>
              </a:spcAft>
              <a:buClr>
                <a:srgbClr val="6789B9"/>
              </a:buClr>
              <a:buSzPts val="3027"/>
              <a:buNone/>
            </a:pPr>
            <a:r>
              <a:t/>
            </a:r>
            <a:endParaRPr>
              <a:latin typeface="Arial"/>
              <a:ea typeface="Arial"/>
              <a:cs typeface="Arial"/>
              <a:sym typeface="Arial"/>
            </a:endParaRPr>
          </a:p>
        </p:txBody>
      </p:sp>
      <p:sp>
        <p:nvSpPr>
          <p:cNvPr id="124" name="Google Shape;124;p3"/>
          <p:cNvSpPr txBox="1"/>
          <p:nvPr>
            <p:ph idx="12" type="sldNum"/>
          </p:nvPr>
        </p:nvSpPr>
        <p:spPr>
          <a:xfrm>
            <a:off x="8638309" y="631069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25" name="Google Shape;125;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0"/>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US" sz="4000">
                <a:solidFill>
                  <a:srgbClr val="6789B9"/>
                </a:solidFill>
              </a:rPr>
              <a:t>Nuorodos</a:t>
            </a:r>
            <a:endParaRPr sz="5200"/>
          </a:p>
        </p:txBody>
      </p:sp>
      <p:sp>
        <p:nvSpPr>
          <p:cNvPr id="526" name="Google Shape;5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527" name="Google Shape;527;p3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28" name="Google Shape;528;p30"/>
          <p:cNvPicPr preferRelativeResize="0"/>
          <p:nvPr/>
        </p:nvPicPr>
        <p:blipFill rotWithShape="1">
          <a:blip r:embed="rId3">
            <a:alphaModFix/>
          </a:blip>
          <a:srcRect b="0" l="0" r="0" t="0"/>
          <a:stretch/>
        </p:blipFill>
        <p:spPr>
          <a:xfrm>
            <a:off x="933125" y="1424076"/>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31"/>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534" name="Google Shape;53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535" name="Google Shape;535;p31"/>
          <p:cNvSpPr/>
          <p:nvPr/>
        </p:nvSpPr>
        <p:spPr>
          <a:xfrm>
            <a:off x="584615" y="512944"/>
            <a:ext cx="1119765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C190 - 2019 m. TDO konvencija dėl smurto ir priekabiavimo (Nr. 190) Tai yra visas pirminis C190 tekstas. </a:t>
            </a:r>
            <a:r>
              <a:rPr b="0" i="0" lang="en-US" sz="1600" u="sng" cap="none" strike="noStrike">
                <a:solidFill>
                  <a:srgbClr val="0563C1"/>
                </a:solidFill>
                <a:latin typeface="Arial"/>
                <a:ea typeface="Arial"/>
                <a:cs typeface="Arial"/>
                <a:sym typeface="Arial"/>
                <a:hlinkClick r:id="rId3">
                  <a:extLst>
                    <a:ext uri="{A12FA001-AC4F-418D-AE19-62706E023703}">
                      <ahyp:hlinkClr val="tx"/>
                    </a:ext>
                  </a:extLst>
                </a:hlinkClick>
              </a:rPr>
              <a:t>https://www.ilo.org/dyn/normlex/en/f?p=NORMLEXPUB:12100:0::NO::P12100_ILO_CODE:C190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R206 - 2019 m. TDO rekomendacija dėl smurto ir priekabiavimo (Nr. 206) Tai yra visas originalo R206 tekstas. </a:t>
            </a:r>
            <a:r>
              <a:rPr b="0" i="0" lang="en-US" sz="1600" u="sng" cap="none" strike="noStrike">
                <a:solidFill>
                  <a:srgbClr val="0563C1"/>
                </a:solidFill>
                <a:latin typeface="Arial"/>
                <a:ea typeface="Arial"/>
                <a:cs typeface="Arial"/>
                <a:sym typeface="Arial"/>
                <a:hlinkClick r:id="rId4">
                  <a:extLst>
                    <a:ext uri="{A12FA001-AC4F-418D-AE19-62706E023703}">
                      <ahyp:hlinkClr val="tx"/>
                    </a:ext>
                  </a:extLst>
                </a:hlinkClick>
              </a:rPr>
              <a:t>https://www.ilo.org/dyn/normlex/en/f?p=NORMLEXPUB:12100:0::NO::P12100_ILO_CODE:R206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Vaizdo įrašas: Tai vaizdo įrašas, kuriame paaiškinami kai kurie pagrindiniai Konvencijos aspektai</a:t>
            </a:r>
            <a:r>
              <a:rPr b="0" i="0" lang="en-US" sz="1600" u="sng" cap="none" strike="noStrike">
                <a:solidFill>
                  <a:srgbClr val="0563C1"/>
                </a:solidFill>
                <a:latin typeface="Arial"/>
                <a:ea typeface="Arial"/>
                <a:cs typeface="Arial"/>
                <a:sym typeface="Arial"/>
                <a:hlinkClick r:id="rId5">
                  <a:extLst>
                    <a:ext uri="{A12FA001-AC4F-418D-AE19-62706E023703}">
                      <ahyp:hlinkClr val="tx"/>
                    </a:ext>
                  </a:extLst>
                </a:hlinkClick>
              </a:rPr>
              <a:t>.</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Mini vadovas apie C190 ir R206, Tarptautinė profesinių sąjungų konfederacija (ITUC) Šiame mini vadove aptariamos kai kurios svarbiausios C190 ir R206 dalys.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563C1"/>
              </a:buClr>
              <a:buSzPts val="1600"/>
              <a:buFont typeface="Arial"/>
              <a:buNone/>
            </a:pPr>
            <a:r>
              <a:rPr b="0" i="0" lang="en-US" sz="1600" u="sng" cap="none" strike="noStrike">
                <a:solidFill>
                  <a:srgbClr val="0563C1"/>
                </a:solidFill>
                <a:latin typeface="Arial"/>
                <a:ea typeface="Arial"/>
                <a:cs typeface="Arial"/>
                <a:sym typeface="Arial"/>
                <a:hlinkClick r:id="rId6">
                  <a:extLst>
                    <a:ext uri="{A12FA001-AC4F-418D-AE19-62706E023703}">
                      <ahyp:hlinkClr val="tx"/>
                    </a:ext>
                  </a:extLst>
                </a:hlinkClick>
              </a:rPr>
              <a:t>https://www.ituc-csi.org/IMG/pdf/c190_mini_guide_en.pdf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Dažniausiai užduodami klausimai apie C190 ir R206, Tarptautinė profesinių sąjungų konfederacija (ITUC)</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Šiame dokumente atsakoma į kai kuriuos dažniausiai užduodamus klausimus apie C190 ir 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563C1"/>
              </a:buClr>
              <a:buSzPts val="1600"/>
              <a:buFont typeface="Arial"/>
              <a:buNone/>
            </a:pPr>
            <a:r>
              <a:rPr b="0" i="0" lang="en-US" sz="1600" u="sng" cap="none" strike="noStrike">
                <a:solidFill>
                  <a:srgbClr val="0563C1"/>
                </a:solidFill>
                <a:latin typeface="Arial"/>
                <a:ea typeface="Arial"/>
                <a:cs typeface="Arial"/>
                <a:sym typeface="Arial"/>
                <a:hlinkClick r:id="rId7">
                  <a:extLst>
                    <a:ext uri="{A12FA001-AC4F-418D-AE19-62706E023703}">
                      <ahyp:hlinkClr val="tx"/>
                    </a:ext>
                  </a:extLst>
                </a:hlinkClick>
              </a:rPr>
              <a:t>https://www.ituc-csi.org/IMG/pdf/c190_faqs_en.pdf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TDO politikos santrauka. TDO Smurto ir priekabiavimo konvencija Nr. 190 ir rekomendacija Nr. 206, Tarptautinė darbo organizacija (TDO), 2020 m. Šioje politikos santraukoje apžvelgiama konvencija ir rekomendacija.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563C1"/>
              </a:buClr>
              <a:buSzPts val="1600"/>
              <a:buFont typeface="Arial"/>
              <a:buNone/>
            </a:pPr>
            <a:r>
              <a:rPr b="0" i="0" lang="en-US" sz="1600" u="sng" cap="none" strike="noStrike">
                <a:solidFill>
                  <a:srgbClr val="0563C1"/>
                </a:solidFill>
                <a:latin typeface="Arial"/>
                <a:ea typeface="Arial"/>
                <a:cs typeface="Arial"/>
                <a:sym typeface="Arial"/>
                <a:hlinkClick r:id="rId8">
                  <a:extLst>
                    <a:ext uri="{A12FA001-AC4F-418D-AE19-62706E023703}">
                      <ahyp:hlinkClr val="tx"/>
                    </a:ext>
                  </a:extLst>
                </a:hlinkClick>
              </a:rPr>
              <a:t>http://www.ilo.ch/wcmsp5/groups/public/ed_dialogue/actrav/documents/briefingnote/wcms_749786.pdf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Ekspertų susitikimo dėl smurto prieš moteris ir vyrus darbo pasaulyje rezultatai, Tarptautinė darbo organizacija (TDO), 2016 m. Šioje ataskaitoje pateikiama informacija iš pirmojo ekspertų susitikimo dėl smurto prieš moteris ir vyrus darbo pasaulyje. </a:t>
            </a:r>
            <a:r>
              <a:rPr b="0" i="0" lang="en-US" sz="1600" u="sng" cap="none" strike="noStrike">
                <a:solidFill>
                  <a:srgbClr val="0563C1"/>
                </a:solidFill>
                <a:latin typeface="Arial"/>
                <a:ea typeface="Arial"/>
                <a:cs typeface="Arial"/>
                <a:sym typeface="Arial"/>
                <a:hlinkClick r:id="rId9">
                  <a:extLst>
                    <a:ext uri="{A12FA001-AC4F-418D-AE19-62706E023703}">
                      <ahyp:hlinkClr val="tx"/>
                    </a:ext>
                  </a:extLst>
                </a:hlinkClick>
              </a:rPr>
              <a:t>https://www.ilo.org/wcmsp5/groups/public/---ed_norm/---relconf/documents/meetingdocument/wcms_533534.pdf</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2"/>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Projekto partneriai</a:t>
            </a:r>
            <a:endParaRPr b="1" sz="4000">
              <a:solidFill>
                <a:srgbClr val="6789B9"/>
              </a:solidFill>
            </a:endParaRPr>
          </a:p>
        </p:txBody>
      </p:sp>
      <p:sp>
        <p:nvSpPr>
          <p:cNvPr id="541" name="Google Shape;54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542" name="Google Shape;542;p32"/>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43" name="Google Shape;543;p32"/>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544" name="Google Shape;544;p32"/>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Čekijos gyvybės mokslų universitetas Praha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Čekijos Respublika</a:t>
            </a:r>
            <a:endParaRPr b="0" i="0" sz="1400" u="none" cap="none" strike="noStrike">
              <a:solidFill>
                <a:schemeClr val="dk1"/>
              </a:solidFill>
              <a:latin typeface="Arial"/>
              <a:ea typeface="Arial"/>
              <a:cs typeface="Arial"/>
              <a:sym typeface="Arial"/>
            </a:endParaRPr>
          </a:p>
        </p:txBody>
      </p:sp>
      <p:pic>
        <p:nvPicPr>
          <p:cNvPr id="545" name="Google Shape;545;p32"/>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546" name="Google Shape;546;p32"/>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Pankipriano viešbučių vadovų asociacija</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Kipras</a:t>
            </a:r>
            <a:endParaRPr b="0" i="0" sz="1400" u="none" cap="none" strike="noStrike">
              <a:solidFill>
                <a:schemeClr val="dk1"/>
              </a:solidFill>
              <a:latin typeface="Arial"/>
              <a:ea typeface="Arial"/>
              <a:cs typeface="Arial"/>
              <a:sym typeface="Arial"/>
            </a:endParaRPr>
          </a:p>
        </p:txBody>
      </p:sp>
      <p:pic>
        <p:nvPicPr>
          <p:cNvPr id="547" name="Google Shape;547;p32"/>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548" name="Google Shape;548;p32"/>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Vokietija</a:t>
            </a:r>
            <a:endParaRPr b="0" i="0" sz="1400" u="none" cap="none" strike="noStrike">
              <a:solidFill>
                <a:schemeClr val="dk1"/>
              </a:solidFill>
              <a:latin typeface="Arial"/>
              <a:ea typeface="Arial"/>
              <a:cs typeface="Arial"/>
              <a:sym typeface="Arial"/>
            </a:endParaRPr>
          </a:p>
        </p:txBody>
      </p:sp>
      <p:pic>
        <p:nvPicPr>
          <p:cNvPr id="549" name="Google Shape;549;p32"/>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550" name="Google Shape;550;p32"/>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Graikija</a:t>
            </a:r>
            <a:endParaRPr b="0" i="0" sz="1400" u="none" cap="none" strike="noStrike">
              <a:solidFill>
                <a:schemeClr val="dk1"/>
              </a:solidFill>
              <a:latin typeface="Arial"/>
              <a:ea typeface="Arial"/>
              <a:cs typeface="Arial"/>
              <a:sym typeface="Arial"/>
            </a:endParaRPr>
          </a:p>
        </p:txBody>
      </p:sp>
      <p:pic>
        <p:nvPicPr>
          <p:cNvPr id="551" name="Google Shape;551;p32"/>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552" name="Google Shape;552;p32"/>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Kipras</a:t>
            </a:r>
            <a:endParaRPr b="0" i="0" sz="1400" u="none" cap="none" strike="noStrike">
              <a:solidFill>
                <a:srgbClr val="000000"/>
              </a:solidFill>
              <a:latin typeface="Arial"/>
              <a:ea typeface="Arial"/>
              <a:cs typeface="Arial"/>
              <a:sym typeface="Arial"/>
            </a:endParaRPr>
          </a:p>
        </p:txBody>
      </p:sp>
      <p:pic>
        <p:nvPicPr>
          <p:cNvPr id="553" name="Google Shape;553;p32"/>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554" name="Google Shape;554;p32"/>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4">
                  <a:extLst>
                    <a:ext uri="{A12FA001-AC4F-418D-AE19-62706E023703}">
                      <ahyp:hlinkClr val="tx"/>
                    </a:ext>
                  </a:extLst>
                </a:hlinkClick>
              </a:rPr>
              <a:t>Socialinių inovacijų fondas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Lietuva</a:t>
            </a:r>
            <a:endParaRPr b="0" i="0" sz="1400" u="none" cap="none" strike="noStrike">
              <a:solidFill>
                <a:schemeClr val="dk1"/>
              </a:solidFill>
              <a:latin typeface="Arial"/>
              <a:ea typeface="Arial"/>
              <a:cs typeface="Arial"/>
              <a:sym typeface="Arial"/>
            </a:endParaRPr>
          </a:p>
        </p:txBody>
      </p:sp>
      <p:pic>
        <p:nvPicPr>
          <p:cNvPr id="555" name="Google Shape;555;p32"/>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556" name="Google Shape;556;p32"/>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6">
                  <a:extLst>
                    <a:ext uri="{A12FA001-AC4F-418D-AE19-62706E023703}">
                      <ahyp:hlinkClr val="tx"/>
                    </a:ext>
                  </a:extLst>
                </a:hlinkClick>
              </a:rPr>
              <a:t>GARSIAI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Latvija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Ein Bild, das drinnen, Person, Decke, Personen enthält.&#10;&#10;Automatisch generierte Beschreibung" id="130" name="Google Shape;130;p4"/>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31" name="Google Shape;131;p4"/>
          <p:cNvSpPr/>
          <p:nvPr/>
        </p:nvSpPr>
        <p:spPr>
          <a:xfrm>
            <a:off x="7334172" y="2153627"/>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2" name="Google Shape;132;p4"/>
          <p:cNvSpPr txBox="1"/>
          <p:nvPr>
            <p:ph type="title"/>
          </p:nvPr>
        </p:nvSpPr>
        <p:spPr>
          <a:xfrm>
            <a:off x="8339959"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latin typeface="Arial"/>
                <a:ea typeface="Arial"/>
                <a:cs typeface="Arial"/>
                <a:sym typeface="Arial"/>
              </a:rPr>
              <a:t>1 TEMA </a:t>
            </a:r>
            <a:br>
              <a:rPr lang="en-US">
                <a:latin typeface="Arial"/>
                <a:ea typeface="Arial"/>
                <a:cs typeface="Arial"/>
                <a:sym typeface="Arial"/>
              </a:rPr>
            </a:br>
            <a:r>
              <a:rPr lang="en-US">
                <a:latin typeface="Arial"/>
                <a:ea typeface="Arial"/>
                <a:cs typeface="Arial"/>
                <a:sym typeface="Arial"/>
              </a:rPr>
              <a:t>Smurtas darbo vietoje ir teisinis Europos ir nacionalinis pagrindas </a:t>
            </a:r>
            <a:endParaRPr>
              <a:latin typeface="Arial"/>
              <a:ea typeface="Arial"/>
              <a:cs typeface="Arial"/>
              <a:sym typeface="Arial"/>
            </a:endParaRPr>
          </a:p>
        </p:txBody>
      </p:sp>
      <p:sp>
        <p:nvSpPr>
          <p:cNvPr id="133" name="Google Shape;133;p4"/>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200">
                <a:latin typeface="Arial"/>
                <a:ea typeface="Arial"/>
                <a:cs typeface="Arial"/>
                <a:sym typeface="Arial"/>
              </a:rPr>
              <a:t>Direktyvos, sutartys, politika</a:t>
            </a:r>
            <a:endParaRPr sz="3200">
              <a:latin typeface="Arial"/>
              <a:ea typeface="Arial"/>
              <a:cs typeface="Arial"/>
              <a:sym typeface="Arial"/>
            </a:endParaRPr>
          </a:p>
        </p:txBody>
      </p:sp>
      <p:cxnSp>
        <p:nvCxnSpPr>
          <p:cNvPr id="134" name="Google Shape;134;p4"/>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2"/>
                                        </p:tgtEl>
                                        <p:attrNameLst>
                                          <p:attrName>style.visibility</p:attrName>
                                        </p:attrNameLst>
                                      </p:cBhvr>
                                      <p:to>
                                        <p:strVal val="visible"/>
                                      </p:to>
                                    </p:set>
                                    <p:animEffect filter="fade" transition="in">
                                      <p:cBhvr>
                                        <p:cTn dur="7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140" name="Google Shape;140;p5"/>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1" name="Google Shape;141;p5"/>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42" name="Google Shape;142;p5"/>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3" name="Google Shape;143;p5"/>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Grupės veikla </a:t>
            </a:r>
            <a:endParaRPr b="1" sz="4000" u="sng">
              <a:solidFill>
                <a:schemeClr val="lt1"/>
              </a:solidFill>
            </a:endParaRPr>
          </a:p>
        </p:txBody>
      </p:sp>
      <p:sp>
        <p:nvSpPr>
          <p:cNvPr id="144" name="Google Shape;144;p5"/>
          <p:cNvSpPr txBox="1"/>
          <p:nvPr>
            <p:ph idx="1" type="body"/>
          </p:nvPr>
        </p:nvSpPr>
        <p:spPr>
          <a:xfrm>
            <a:off x="179250" y="1027900"/>
            <a:ext cx="6517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lt1"/>
              </a:buClr>
              <a:buSzPts val="2220"/>
              <a:buNone/>
            </a:pPr>
            <a:r>
              <a:rPr b="1" i="1" lang="en-US" sz="2400">
                <a:solidFill>
                  <a:schemeClr val="lt1"/>
                </a:solidFill>
                <a:latin typeface="Arial"/>
                <a:ea typeface="Arial"/>
                <a:cs typeface="Arial"/>
                <a:sym typeface="Arial"/>
              </a:rPr>
              <a:t>"Esate HORECA įmonės vadovas ir pas jus ateina darbuotojas skųstis, kad vienas iš klientų elgiasi bauginančiai ir grasinančiai, nors tiesiogiai nieko fiziškai nepasakė ir nepadarė. Įvykis nutiko pirmą kartą, tačiau privertė darbuotoją pasijusti nesaugiai"</a:t>
            </a:r>
            <a:endParaRPr sz="2400">
              <a:solidFill>
                <a:schemeClr val="lt1"/>
              </a:solidFill>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t/>
            </a:r>
            <a:endParaRPr sz="2400">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rPr b="1" lang="en-US" sz="2400">
                <a:latin typeface="Arial"/>
                <a:ea typeface="Arial"/>
                <a:cs typeface="Arial"/>
                <a:sym typeface="Arial"/>
              </a:rPr>
              <a:t>Klausimas: </a:t>
            </a:r>
            <a:r>
              <a:rPr lang="en-US" sz="2400">
                <a:latin typeface="Arial"/>
                <a:ea typeface="Arial"/>
                <a:cs typeface="Arial"/>
                <a:sym typeface="Arial"/>
              </a:rPr>
              <a:t>Ką turėtumėte daryti? </a:t>
            </a:r>
            <a:endParaRPr sz="2400">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rPr lang="en-US" sz="2400">
                <a:latin typeface="Arial"/>
                <a:ea typeface="Arial"/>
                <a:cs typeface="Arial"/>
                <a:sym typeface="Arial"/>
              </a:rPr>
              <a:t>-Kaltinamasis nėra jūsų darbuotojas. Ar tai yra jūsų atsakomybė? </a:t>
            </a:r>
            <a:endParaRPr sz="2400">
              <a:latin typeface="Arial"/>
              <a:ea typeface="Arial"/>
              <a:cs typeface="Arial"/>
              <a:sym typeface="Arial"/>
            </a:endParaRPr>
          </a:p>
          <a:p>
            <a:pPr indent="0" lvl="0" marL="0" rtl="0" algn="l">
              <a:lnSpc>
                <a:spcPct val="70000"/>
              </a:lnSpc>
              <a:spcBef>
                <a:spcPts val="1000"/>
              </a:spcBef>
              <a:spcAft>
                <a:spcPts val="0"/>
              </a:spcAft>
              <a:buClr>
                <a:schemeClr val="lt1"/>
              </a:buClr>
              <a:buSzPts val="2220"/>
              <a:buNone/>
            </a:pPr>
            <a:r>
              <a:rPr lang="en-US" sz="2400">
                <a:latin typeface="Arial"/>
                <a:ea typeface="Arial"/>
                <a:cs typeface="Arial"/>
                <a:sym typeface="Arial"/>
              </a:rPr>
              <a:t>-Ar tai gali būti priekabiavimo ar smurto darbe atvejis, nors tai įvyko tik vieną kartą ir nebuvo jokio fizinio ar žodinio susidorojimo?</a:t>
            </a:r>
            <a:r>
              <a:rPr lang="en-US" sz="2400"/>
              <a:t>  </a:t>
            </a:r>
            <a:endParaRPr b="1" sz="2400">
              <a:solidFill>
                <a:schemeClr val="lt1"/>
              </a:solidFill>
            </a:endParaRPr>
          </a:p>
          <a:p>
            <a:pPr indent="-228600" lvl="0" marL="228600" rtl="0" algn="l">
              <a:lnSpc>
                <a:spcPct val="70000"/>
              </a:lnSpc>
              <a:spcBef>
                <a:spcPts val="1000"/>
              </a:spcBef>
              <a:spcAft>
                <a:spcPts val="0"/>
              </a:spcAft>
              <a:buClr>
                <a:schemeClr val="lt1"/>
              </a:buClr>
              <a:buSzPts val="2400"/>
              <a:buChar char="•"/>
            </a:pPr>
            <a:r>
              <a:rPr lang="en-US" sz="2400">
                <a:solidFill>
                  <a:schemeClr val="lt1"/>
                </a:solidFill>
              </a:rPr>
              <a:t>Grupėse po 4 pasidalykite atsakymais ir juos aptarkite.</a:t>
            </a:r>
            <a:br>
              <a:rPr lang="en-US" sz="2400">
                <a:solidFill>
                  <a:schemeClr val="lt1"/>
                </a:solidFill>
              </a:rPr>
            </a:br>
            <a:r>
              <a:rPr lang="en-US" sz="2400">
                <a:solidFill>
                  <a:schemeClr val="lt1"/>
                </a:solidFill>
              </a:rPr>
              <a:t>(10 min.) </a:t>
            </a:r>
            <a:endParaRPr sz="2400"/>
          </a:p>
          <a:p>
            <a:pPr indent="-228600" lvl="0" marL="228600" rtl="0" algn="l">
              <a:lnSpc>
                <a:spcPct val="70000"/>
              </a:lnSpc>
              <a:spcBef>
                <a:spcPts val="1000"/>
              </a:spcBef>
              <a:spcAft>
                <a:spcPts val="0"/>
              </a:spcAft>
              <a:buClr>
                <a:schemeClr val="lt1"/>
              </a:buClr>
              <a:buSzPts val="2400"/>
              <a:buChar char="•"/>
            </a:pPr>
            <a:r>
              <a:rPr lang="en-US" sz="2400">
                <a:solidFill>
                  <a:schemeClr val="lt1"/>
                </a:solidFill>
              </a:rPr>
              <a:t>Remiantis diskusija, bus pristatytos teisinės apibrėžtys.   </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1" name="Google Shape;151;p6"/>
          <p:cNvSpPr txBox="1"/>
          <p:nvPr>
            <p:ph idx="1" type="body"/>
          </p:nvPr>
        </p:nvSpPr>
        <p:spPr>
          <a:xfrm>
            <a:off x="1314100" y="1412650"/>
            <a:ext cx="5714700" cy="49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Font typeface="Arial"/>
              <a:buNone/>
            </a:pPr>
            <a:r>
              <a:rPr lang="en-US" sz="2400"/>
              <a:t>Europos Komisijos </a:t>
            </a:r>
            <a:r>
              <a:rPr b="1" lang="en-US" sz="2400" u="sng">
                <a:solidFill>
                  <a:schemeClr val="hlink"/>
                </a:solidFill>
                <a:latin typeface="Arial"/>
                <a:ea typeface="Arial"/>
                <a:cs typeface="Arial"/>
                <a:sym typeface="Arial"/>
                <a:hlinkClick r:id="rId3"/>
              </a:rPr>
              <a:t>2021-2027 m. darbuotojų saugos ir sveikatos strateginėje programoje </a:t>
            </a:r>
            <a:r>
              <a:rPr lang="en-US" sz="2400"/>
              <a:t>nustatyti pagrindiniai darbuotojų saugos ir sveikatos gerinimo prioritetai ir veiksmai, atsižvelgiant į sparčius ekonomikos, demografijos ir darbo modelių pokyčius.</a:t>
            </a:r>
            <a:endParaRPr sz="2400"/>
          </a:p>
        </p:txBody>
      </p:sp>
      <p:sp>
        <p:nvSpPr>
          <p:cNvPr id="152" name="Google Shape;152;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53" name="Google Shape;153;p6"/>
          <p:cNvSpPr txBox="1"/>
          <p:nvPr/>
        </p:nvSpPr>
        <p:spPr>
          <a:xfrm>
            <a:off x="960118" y="680900"/>
            <a:ext cx="7472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0" i="0" lang="en-US" sz="4000" u="none" cap="none" strike="noStrike">
                <a:solidFill>
                  <a:srgbClr val="0070C0"/>
                </a:solidFill>
                <a:latin typeface="Calibri"/>
                <a:ea typeface="Calibri"/>
                <a:cs typeface="Calibri"/>
                <a:sym typeface="Calibri"/>
              </a:rPr>
              <a:t>1 TEMA Smurtas darbe ir teisinis Europos ir nacionalinis pagrindas </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359517" y="276613"/>
            <a:ext cx="10515600" cy="4874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1 TEMA</a:t>
            </a:r>
            <a:endParaRPr sz="4000"/>
          </a:p>
        </p:txBody>
      </p:sp>
      <p:sp>
        <p:nvSpPr>
          <p:cNvPr id="159" name="Google Shape;159;p7"/>
          <p:cNvSpPr txBox="1"/>
          <p:nvPr>
            <p:ph idx="1" type="body"/>
          </p:nvPr>
        </p:nvSpPr>
        <p:spPr>
          <a:xfrm>
            <a:off x="359517" y="103160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400">
                <a:latin typeface="Arial"/>
                <a:ea typeface="Arial"/>
                <a:cs typeface="Arial"/>
                <a:sym typeface="Arial"/>
              </a:rPr>
              <a:t>ES lygmens teisės aktai</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lang="en-US" sz="2400">
                <a:latin typeface="Arial"/>
                <a:ea typeface="Arial"/>
                <a:cs typeface="Arial"/>
                <a:sym typeface="Arial"/>
              </a:rPr>
              <a:t>ES ir nacionalinėje teisėje apibrėžta darbdavių pareiga apsaugoti darbuotojus nuo priekabiavimo ir smurto darbo vietoje. Darbo vietose gali pasireikšti įvairių </a:t>
            </a:r>
            <a:r>
              <a:rPr b="1" lang="en-US" sz="2400">
                <a:latin typeface="Arial"/>
                <a:ea typeface="Arial"/>
                <a:cs typeface="Arial"/>
                <a:sym typeface="Arial"/>
              </a:rPr>
              <a:t>formų priekabiavimas </a:t>
            </a:r>
            <a:r>
              <a:rPr lang="en-US" sz="2400">
                <a:latin typeface="Arial"/>
                <a:ea typeface="Arial"/>
                <a:cs typeface="Arial"/>
                <a:sym typeface="Arial"/>
              </a:rPr>
              <a:t>ir smurtas. Tai gali būti:</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p:txBody>
      </p:sp>
      <p:sp>
        <p:nvSpPr>
          <p:cNvPr id="160" name="Google Shape;16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61" name="Google Shape;161;p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62" name="Google Shape;162;p7"/>
          <p:cNvGrpSpPr/>
          <p:nvPr/>
        </p:nvGrpSpPr>
        <p:grpSpPr>
          <a:xfrm>
            <a:off x="1143000" y="2547257"/>
            <a:ext cx="9437913" cy="4034130"/>
            <a:chOff x="737836" y="180848"/>
            <a:chExt cx="6327854" cy="4679398"/>
          </a:xfrm>
        </p:grpSpPr>
        <p:sp>
          <p:nvSpPr>
            <p:cNvPr id="163" name="Google Shape;163;p7"/>
            <p:cNvSpPr/>
            <p:nvPr/>
          </p:nvSpPr>
          <p:spPr>
            <a:xfrm>
              <a:off x="1762020" y="180848"/>
              <a:ext cx="4292667" cy="4679398"/>
            </a:xfrm>
            <a:prstGeom prst="diamond">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737836" y="342467"/>
              <a:ext cx="2168246" cy="218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txBox="1"/>
            <p:nvPr/>
          </p:nvSpPr>
          <p:spPr>
            <a:xfrm>
              <a:off x="843681" y="448312"/>
              <a:ext cx="1956600" cy="19707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fizinis, psichologinis ir (arba) seksualinis</a:t>
              </a:r>
              <a:endParaRPr b="0" i="0" sz="1600" u="none" cap="none" strike="noStrike">
                <a:solidFill>
                  <a:schemeClr val="lt1"/>
                </a:solidFill>
                <a:latin typeface="Arial"/>
                <a:ea typeface="Arial"/>
                <a:cs typeface="Arial"/>
                <a:sym typeface="Arial"/>
              </a:endParaRPr>
            </a:p>
          </p:txBody>
        </p:sp>
        <p:sp>
          <p:nvSpPr>
            <p:cNvPr id="166" name="Google Shape;166;p7"/>
            <p:cNvSpPr/>
            <p:nvPr/>
          </p:nvSpPr>
          <p:spPr>
            <a:xfrm>
              <a:off x="4938695" y="409764"/>
              <a:ext cx="2113280" cy="2113280"/>
            </a:xfrm>
            <a:prstGeom prst="roundRect">
              <a:avLst>
                <a:gd fmla="val 16667" name="adj"/>
              </a:avLst>
            </a:prstGeom>
            <a:solidFill>
              <a:srgbClr val="50C9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txBox="1"/>
            <p:nvPr/>
          </p:nvSpPr>
          <p:spPr>
            <a:xfrm>
              <a:off x="5041857" y="512926"/>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Vienkartiniai incidentai ar sistemingesni elgesio modeliai</a:t>
              </a:r>
              <a:endParaRPr b="0" i="0" sz="1600" u="none" cap="none" strike="noStrike">
                <a:solidFill>
                  <a:schemeClr val="lt1"/>
                </a:solidFill>
                <a:latin typeface="Calibri"/>
                <a:ea typeface="Calibri"/>
                <a:cs typeface="Calibri"/>
                <a:sym typeface="Calibri"/>
              </a:endParaRPr>
            </a:p>
          </p:txBody>
        </p:sp>
        <p:sp>
          <p:nvSpPr>
            <p:cNvPr id="168" name="Google Shape;168;p7"/>
            <p:cNvSpPr/>
            <p:nvPr/>
          </p:nvSpPr>
          <p:spPr>
            <a:xfrm>
              <a:off x="780873" y="2566352"/>
              <a:ext cx="2113280" cy="2113280"/>
            </a:xfrm>
            <a:prstGeom prst="roundRect">
              <a:avLst>
                <a:gd fmla="val 16667" name="adj"/>
              </a:avLst>
            </a:prstGeom>
            <a:solidFill>
              <a:srgbClr val="48BD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txBox="1"/>
            <p:nvPr/>
          </p:nvSpPr>
          <p:spPr>
            <a:xfrm>
              <a:off x="884035"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Tarp kolegų, tarp vadovų ir pavaldinių arba trečiųjų </a:t>
              </a:r>
              <a:r>
                <a:rPr b="0" i="0" lang="en-US" sz="1600" u="none" cap="none" strike="noStrike">
                  <a:solidFill>
                    <a:schemeClr val="lt1"/>
                  </a:solidFill>
                  <a:latin typeface="Calibri"/>
                  <a:ea typeface="Calibri"/>
                  <a:cs typeface="Calibri"/>
                  <a:sym typeface="Calibri"/>
                </a:rPr>
                <a:t>šalių, pvz., klientų, </a:t>
              </a:r>
              <a:r>
                <a:rPr b="0" i="0" lang="en-US" sz="1600" u="none" cap="none" strike="noStrike">
                  <a:solidFill>
                    <a:schemeClr val="lt1"/>
                  </a:solidFill>
                  <a:latin typeface="Arial"/>
                  <a:ea typeface="Arial"/>
                  <a:cs typeface="Arial"/>
                  <a:sym typeface="Arial"/>
                </a:rPr>
                <a:t>užsakovų ir pan.</a:t>
              </a:r>
              <a:endParaRPr b="0" i="0" sz="1600" u="none" cap="none" strike="noStrike">
                <a:solidFill>
                  <a:schemeClr val="lt1"/>
                </a:solidFill>
                <a:latin typeface="Arial"/>
                <a:ea typeface="Arial"/>
                <a:cs typeface="Arial"/>
                <a:sym typeface="Arial"/>
              </a:endParaRPr>
            </a:p>
          </p:txBody>
        </p:sp>
        <p:sp>
          <p:nvSpPr>
            <p:cNvPr id="170" name="Google Shape;170;p7"/>
            <p:cNvSpPr/>
            <p:nvPr/>
          </p:nvSpPr>
          <p:spPr>
            <a:xfrm>
              <a:off x="4952410" y="2566352"/>
              <a:ext cx="2113280" cy="211328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txBox="1"/>
            <p:nvPr/>
          </p:nvSpPr>
          <p:spPr>
            <a:xfrm>
              <a:off x="5055572"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Nuo smulkių nepagarbos atvejų iki rimtesnių veiksmų, įskaitant nusikalstamas veiklas, dėl kurių turi įsikišti valdžios institucijos.</a:t>
              </a:r>
              <a:endParaRPr b="0" i="0" sz="1600" u="none" cap="none" strike="noStrike">
                <a:solidFill>
                  <a:schemeClr val="lt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 TEMA</a:t>
            </a:r>
            <a:endParaRPr sz="4000"/>
          </a:p>
        </p:txBody>
      </p:sp>
      <p:sp>
        <p:nvSpPr>
          <p:cNvPr id="177" name="Google Shape;177;p8"/>
          <p:cNvSpPr txBox="1"/>
          <p:nvPr>
            <p:ph idx="1" type="body"/>
          </p:nvPr>
        </p:nvSpPr>
        <p:spPr>
          <a:xfrm>
            <a:off x="921965" y="1187326"/>
            <a:ext cx="10573349" cy="5169024"/>
          </a:xfrm>
          <a:prstGeom prst="rect">
            <a:avLst/>
          </a:prstGeom>
          <a:solidFill>
            <a:srgbClr val="FFC000"/>
          </a:solidFill>
          <a:ln>
            <a:noFill/>
          </a:ln>
          <a:effectLst>
            <a:outerShdw blurRad="149987" algn="ctr" dir="8460000" dist="250190">
              <a:srgbClr val="000000">
                <a:alpha val="27058"/>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40"/>
              <a:buNone/>
            </a:pPr>
            <a:r>
              <a:rPr b="1" lang="en-US" sz="2400">
                <a:solidFill>
                  <a:schemeClr val="accent1"/>
                </a:solidFill>
              </a:rPr>
              <a:t>"smurtas ir priekabiavimas darbo aplinkoje </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TDO konvencijoje dėl smurto ir priekabiavimo (TDO C190) smurtas ir priekabiavimas apibrėžiamas taip:</a:t>
            </a:r>
            <a:endParaRPr sz="2400"/>
          </a:p>
          <a:p>
            <a:pPr indent="0" lvl="0" marL="0" rtl="0" algn="l">
              <a:lnSpc>
                <a:spcPct val="90000"/>
              </a:lnSpc>
              <a:spcBef>
                <a:spcPts val="1000"/>
              </a:spcBef>
              <a:spcAft>
                <a:spcPts val="0"/>
              </a:spcAft>
              <a:buClr>
                <a:schemeClr val="dk1"/>
              </a:buClr>
              <a:buSzPts val="2400"/>
              <a:buNone/>
            </a:pPr>
            <a:r>
              <a:rPr lang="en-US" sz="2400">
                <a:solidFill>
                  <a:schemeClr val="accent1"/>
                </a:solidFill>
              </a:rPr>
              <a:t> "nepriimtinas elgesys ir praktika ar grasinimai, vienkartiniai ar pasikartojantys, kuriais siekiama padaryti fizinę, psichologinę, seksualinę ar ekonominę žalą, kurie sukelia ar gali sukelti fizinę, psichologinę, seksualinę ar ekonominę žalą, įskaitant smurtą ir priekabiavimą dėl lyties</a:t>
            </a:r>
            <a:r>
              <a:rPr lang="en-US" sz="2400"/>
              <a:t>". </a:t>
            </a:r>
            <a:endParaRPr sz="2400"/>
          </a:p>
          <a:p>
            <a:pPr indent="0" lvl="0" marL="0" rtl="0" algn="l">
              <a:lnSpc>
                <a:spcPct val="90000"/>
              </a:lnSpc>
              <a:spcBef>
                <a:spcPts val="1000"/>
              </a:spcBef>
              <a:spcAft>
                <a:spcPts val="0"/>
              </a:spcAft>
              <a:buClr>
                <a:schemeClr val="dk1"/>
              </a:buClr>
              <a:buSzPts val="2400"/>
              <a:buNone/>
            </a:pPr>
            <a:r>
              <a:rPr b="1" lang="en-US" sz="2400">
                <a:solidFill>
                  <a:schemeClr val="accent1"/>
                </a:solidFill>
              </a:rPr>
              <a:t>"smurtas ir priekabiavimas dėl lyties“</a:t>
            </a:r>
            <a:endParaRPr b="1"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Konvencijoje ji apibrėžiama taip:</a:t>
            </a:r>
            <a:endParaRPr sz="2400"/>
          </a:p>
          <a:p>
            <a:pPr indent="0" lvl="0" marL="0" rtl="0" algn="l">
              <a:lnSpc>
                <a:spcPct val="90000"/>
              </a:lnSpc>
              <a:spcBef>
                <a:spcPts val="1000"/>
              </a:spcBef>
              <a:spcAft>
                <a:spcPts val="0"/>
              </a:spcAft>
              <a:buClr>
                <a:schemeClr val="dk1"/>
              </a:buClr>
              <a:buSzPts val="2400"/>
              <a:buNone/>
            </a:pPr>
            <a:r>
              <a:rPr lang="en-US" sz="2400">
                <a:solidFill>
                  <a:schemeClr val="accent1"/>
                </a:solidFill>
              </a:rPr>
              <a:t> "smurtas ir priekabiavimas, nukreiptas prieš asmenis dėl jų lyties arba neproporcingai veikiantis tam tikros lyties ar lyties asmenis, [įskaitant] seksualinį priekabiavimą".</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i="1" lang="en-US" sz="2400"/>
              <a:t>Tarptautinė darbo organizacija: </a:t>
            </a:r>
            <a:r>
              <a:rPr i="1" lang="en-US" sz="2400" u="sng">
                <a:solidFill>
                  <a:schemeClr val="hlink"/>
                </a:solidFill>
                <a:hlinkClick r:id="rId3"/>
              </a:rPr>
              <a:t>Smurto ir priekabiavimo konvencija, 2019 m.</a:t>
            </a:r>
            <a:endParaRPr i="1" sz="2400"/>
          </a:p>
          <a:p>
            <a:pPr indent="-64135" lvl="0" marL="22860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178" name="Google Shape;17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79" name="Google Shape;179;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 TEMA</a:t>
            </a:r>
            <a:endParaRPr sz="4000"/>
          </a:p>
        </p:txBody>
      </p:sp>
      <p:sp>
        <p:nvSpPr>
          <p:cNvPr id="185" name="Google Shape;185;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6" name="Google Shape;18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sp>
        <p:nvSpPr>
          <p:cNvPr id="187" name="Google Shape;187;p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88" name="Google Shape;188;p9"/>
          <p:cNvGrpSpPr/>
          <p:nvPr/>
        </p:nvGrpSpPr>
        <p:grpSpPr>
          <a:xfrm>
            <a:off x="1731026" y="1195672"/>
            <a:ext cx="8948729" cy="5105528"/>
            <a:chOff x="-300974" y="476006"/>
            <a:chExt cx="8948729" cy="5105528"/>
          </a:xfrm>
        </p:grpSpPr>
        <p:sp>
          <p:nvSpPr>
            <p:cNvPr id="189" name="Google Shape;189;p9"/>
            <p:cNvSpPr/>
            <p:nvPr/>
          </p:nvSpPr>
          <p:spPr>
            <a:xfrm>
              <a:off x="2343125" y="926569"/>
              <a:ext cx="3841647" cy="3955543"/>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txBox="1"/>
            <p:nvPr/>
          </p:nvSpPr>
          <p:spPr>
            <a:xfrm>
              <a:off x="2905721" y="1505845"/>
              <a:ext cx="2716455" cy="2796991"/>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ES lyčių lygybės politika</a:t>
              </a:r>
              <a:endParaRPr b="0" i="0" sz="1600" u="none" cap="none" strike="noStrike">
                <a:solidFill>
                  <a:schemeClr val="lt1"/>
                </a:solidFill>
                <a:latin typeface="Arial"/>
                <a:ea typeface="Arial"/>
                <a:cs typeface="Arial"/>
                <a:sym typeface="Arial"/>
              </a:endParaRPr>
            </a:p>
          </p:txBody>
        </p:sp>
        <p:sp>
          <p:nvSpPr>
            <p:cNvPr id="191" name="Google Shape;191;p9"/>
            <p:cNvSpPr/>
            <p:nvPr/>
          </p:nvSpPr>
          <p:spPr>
            <a:xfrm>
              <a:off x="3725636" y="476006"/>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2574712" y="472074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5883620" y="244878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4199499" y="5095488"/>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2674686" y="1166784"/>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a:off x="1565214" y="3181936"/>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p:nvPr/>
          </p:nvSpPr>
          <p:spPr>
            <a:xfrm>
              <a:off x="7201" y="1105957"/>
              <a:ext cx="2549218" cy="2554602"/>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9"/>
            <p:cNvSpPr txBox="1"/>
            <p:nvPr/>
          </p:nvSpPr>
          <p:spPr>
            <a:xfrm>
              <a:off x="380525" y="1480070"/>
              <a:ext cx="1802570" cy="1806376"/>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2020 m. Skaitmeninių paslaugų įstatymas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Smurto prieš moteris internete problemos sprendimas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455"/>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9" name="Google Shape;199;p9"/>
            <p:cNvSpPr/>
            <p:nvPr/>
          </p:nvSpPr>
          <p:spPr>
            <a:xfrm>
              <a:off x="3233892" y="1182101"/>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33086" y="3760903"/>
              <a:ext cx="878636" cy="87866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p:nvPr/>
          </p:nvSpPr>
          <p:spPr>
            <a:xfrm>
              <a:off x="5229514" y="509606"/>
              <a:ext cx="3418241" cy="335825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txBox="1"/>
            <p:nvPr/>
          </p:nvSpPr>
          <p:spPr>
            <a:xfrm>
              <a:off x="5730104" y="1001410"/>
              <a:ext cx="2417061" cy="23746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2020-2025 m. lyčių lygybės strategija.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Pateikiama įvairių nuorodų apie kovą su seksualiniu priekabiavimu. </a:t>
              </a:r>
              <a:endParaRPr b="0" i="0" sz="1600" u="none" cap="none" strike="noStrike">
                <a:solidFill>
                  <a:schemeClr val="lt1"/>
                </a:solidFill>
                <a:latin typeface="Arial"/>
                <a:ea typeface="Arial"/>
                <a:cs typeface="Arial"/>
                <a:sym typeface="Arial"/>
              </a:endParaRPr>
            </a:p>
          </p:txBody>
        </p:sp>
        <p:sp>
          <p:nvSpPr>
            <p:cNvPr id="203" name="Google Shape;203;p9"/>
            <p:cNvSpPr/>
            <p:nvPr/>
          </p:nvSpPr>
          <p:spPr>
            <a:xfrm>
              <a:off x="5257764" y="1854499"/>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a:off x="-300974" y="4806515"/>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9"/>
            <p:cNvSpPr/>
            <p:nvPr/>
          </p:nvSpPr>
          <p:spPr>
            <a:xfrm>
              <a:off x="3208696" y="430515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2023-08-31T12:06:12Z</dcterms:created>
  <dc:creator>Simas Stanevičius</dc:creator>
</cp:coreProperties>
</file>