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13GNqXPALuCM4i5i9J2WzeWlN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msllp.com/blog/2019/november/common-examples-of-sexual-harassment-in-the-work/" TargetMode="External"/><Relationship Id="rId3" Type="http://schemas.openxmlformats.org/officeDocument/2006/relationships/hyperlink" Target="https://www.ymsllp.com/employment-litigation/hostile-work-environment-lawye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tactics.com/blog/sexual-harassment-in-the-workplace-statistic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egrityline.com/?__hstc=230589635.48613bd581c542f30fe7c73371b2bda1.1668429799976.1668429799976.1668429799976.1&amp;__hssc=230589635.1.1668429799976&amp;__hsfp=3189965062" TargetMode="External"/><Relationship Id="rId3" Type="http://schemas.openxmlformats.org/officeDocument/2006/relationships/hyperlink" Target="https://www.integrityline.com/expertise/blog/anonymous-reporting/?__hstc=230589635.48613bd581c542f30fe7c73371b2bda1.1668429799976.1668429799976.1668429799976.1&amp;__hssc=230589635.1.1668429799976&amp;__hsfp=3189965062" TargetMode="External"/><Relationship Id="rId4" Type="http://schemas.openxmlformats.org/officeDocument/2006/relationships/hyperlink" Target="https://www.integrityline.com/expertise/blog/what-is-whistleblowing/?__hstc=230589635.48613bd581c542f30fe7c73371b2bda1.1668429799976.1668429799976.1668429799976.1&amp;__hssc=230589635.1.1668429799976&amp;__hsfp=3189965062" TargetMode="External"/><Relationship Id="rId5" Type="http://schemas.openxmlformats.org/officeDocument/2006/relationships/hyperlink" Target="https://www.eqs.com/compliance-wpapers/guide-policy-manageme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eurostat/statistics-explained/index.php/Gender_pay_gap_statistic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urworldindata.org/tea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https://www.ohchr.org/en/stories/2019/07/new-labour-convention-tackle-violence-against-women-work</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b="0" i="1" lang="en-US" sz="1200">
                <a:solidFill>
                  <a:schemeClr val="dk1"/>
                </a:solidFill>
                <a:latin typeface="Calibri"/>
                <a:ea typeface="Calibri"/>
                <a:cs typeface="Calibri"/>
                <a:sym typeface="Calibri"/>
              </a:rPr>
              <a:t>Smurtu ir priekabiavimu kėsinamasi į asmens orumą, teisę į vienodą ir nediskriminacinį elgesį, o dažnai ir į asmens sveikatą. Nuo smurto nukentėję darbuotojai jaučiasi nesaugūs dėl savo darbo; jie dažniau neatvyksta į darbą ir net gali jo nebegalėti dirbti, o tai turi įtakos našumui ir įmonių bei valstybės išlaidoms. Kai kurios nacionalinio lygmens apklausos rodo, kad ilgą laiką daugėja pranešimų apie smurtą ir priekabiavimą. Kai kuriose Europos šalyse, pavyzdžiui, Skandinavijos šalyse, smurto ir priekabiavimo prevencijos ir kovos su juo politika yra labiau koordinuota ir nusistovėjusi. Informuotumas apie šią temą nacionaliniu lygmeniu, jos įtraukimas į teisės aktus ir socialinių partnerių dalyvavimo politikoje ir intervencijose laipsnis - visa tai prisideda prie politikos, skirtos šiai problemai spręsti, veiksmingumo.</a:t>
            </a:r>
            <a:endParaRPr b="0"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a:t>https://www.eurofound.europa.eu/publications/report/2015/violence-and-harassment-in-european-workplaces-extent-impacts-and-policies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195" name="Google Shape;19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Seksualinio priekabiavimo mokymų bandomasis procesas </a:t>
            </a:r>
            <a:r>
              <a:rPr b="0" i="0" lang="en-US" sz="1200">
                <a:solidFill>
                  <a:schemeClr val="dk1"/>
                </a:solidFill>
                <a:latin typeface="Calibri"/>
                <a:ea typeface="Calibri"/>
                <a:cs typeface="Calibri"/>
                <a:sym typeface="Calibri"/>
              </a:rPr>
              <a:t>https://etactics.com/blog/sexual-harassment-in-the-workplace-statistics</a:t>
            </a:r>
            <a:endParaRPr b="0"/>
          </a:p>
          <a:p>
            <a:pPr indent="0" lvl="0" marL="0" marR="0" rtl="0" algn="l">
              <a:lnSpc>
                <a:spcPct val="100000"/>
              </a:lnSpc>
              <a:spcBef>
                <a:spcPts val="0"/>
              </a:spcBef>
              <a:spcAft>
                <a:spcPts val="0"/>
              </a:spcAft>
              <a:buClr>
                <a:schemeClr val="dk1"/>
              </a:buClr>
              <a:buSzPts val="1200"/>
              <a:buFont typeface="Calibri"/>
              <a:buNone/>
            </a:pPr>
            <a:r>
              <a:rPr lang="en-US"/>
              <a:t>"Dianova" - </a:t>
            </a:r>
            <a:r>
              <a:rPr b="1" i="0" lang="en-US" sz="1200">
                <a:solidFill>
                  <a:schemeClr val="dk1"/>
                </a:solidFill>
                <a:latin typeface="Calibri"/>
                <a:ea typeface="Calibri"/>
                <a:cs typeface="Calibri"/>
                <a:sym typeface="Calibri"/>
              </a:rPr>
              <a:t>organizacija, kurią sudaro įvairios Afrikoje, Amerikoje, Azijoje ir Europoje veikiančios pelno nesiekiančios asociacijos ir fondai, užsiimantys socialiniais pokyčiais.</a:t>
            </a:r>
            <a:endParaRPr b="1"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Tylusis "kolega": Smurtas prieš moteris darbo vietoje</a:t>
            </a:r>
            <a:endParaRPr/>
          </a:p>
          <a:p>
            <a:pPr indent="0" lvl="0" marL="0" rtl="0" algn="l">
              <a:spcBef>
                <a:spcPts val="0"/>
              </a:spcBef>
              <a:spcAft>
                <a:spcPts val="0"/>
              </a:spcAft>
              <a:buClr>
                <a:schemeClr val="dk1"/>
              </a:buClr>
              <a:buSzPts val="1200"/>
              <a:buFont typeface="Calibri"/>
              <a:buNone/>
            </a:pPr>
            <a:r>
              <a:rPr lang="en-US"/>
              <a:t>https://www.dianova.org/news/a-silent-colleague-violence-against-women-in-the-workplace/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Kokie yra dažniausi seksualinio priekabiavimo darbo vietoje tipai?</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Skiriamos dvi pagrindinės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seksualinio priekabiavimo darbo vietoje </a:t>
            </a:r>
            <a:r>
              <a:rPr b="0" i="0" lang="en-US" sz="1200">
                <a:solidFill>
                  <a:schemeClr val="dk1"/>
                </a:solidFill>
                <a:latin typeface="Calibri"/>
                <a:ea typeface="Calibri"/>
                <a:cs typeface="Calibri"/>
                <a:sym typeface="Calibri"/>
              </a:rPr>
              <a:t>kategorijos:</a:t>
            </a:r>
            <a:endParaRPr/>
          </a:p>
          <a:p>
            <a:pPr indent="0" lvl="0" marL="0" rtl="0" algn="l">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Quid pro quo. </a:t>
            </a:r>
            <a:r>
              <a:rPr b="0" i="0" lang="en-US" sz="1200">
                <a:solidFill>
                  <a:schemeClr val="dk1"/>
                </a:solidFill>
                <a:latin typeface="Calibri"/>
                <a:ea typeface="Calibri"/>
                <a:cs typeface="Calibri"/>
                <a:sym typeface="Calibri"/>
              </a:rPr>
              <a:t>"Quid pro quo" - tai seksualinio priekabiavimo forma, kai darbuotojas patiria spaudimą dalyvauti seksualinėje veikloje mainais į lengvatinį elgesį. Toks lengvatinis elgesys paprastai susijęs su paaukštinimu, darbo vietos išsaugojimu ar kitomis darbuotojo privilegijomis.</a:t>
            </a:r>
            <a:endParaRPr/>
          </a:p>
          <a:p>
            <a:pPr indent="0" lvl="0" marL="0" rtl="0" algn="l">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Priešiška darbo aplinka.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Priešiška darbo aplinka </a:t>
            </a:r>
            <a:r>
              <a:rPr b="0" i="0" lang="en-US" sz="1200">
                <a:solidFill>
                  <a:schemeClr val="dk1"/>
                </a:solidFill>
                <a:latin typeface="Calibri"/>
                <a:ea typeface="Calibri"/>
                <a:cs typeface="Calibri"/>
                <a:sym typeface="Calibri"/>
              </a:rPr>
              <a:t>sukuriama, kai priekabiautojo elgesys neigiamai veikia aukos darbo aplinką. Tai apima pasikartojančius seksualinius priekabiavimus, juokelius ar komentarus, dėl kurių darbuotojas jaučiasi įbaugintas ar jam grasinama. Tai taip pat apima pavienius atvejus, pavyzdžiui, išprievartavimą ar seksualinę prievartą.</a:t>
            </a:r>
            <a:endParaRPr/>
          </a:p>
          <a:p>
            <a:pPr indent="0" lvl="0" marL="0" rtl="0" algn="l">
              <a:spcBef>
                <a:spcPts val="0"/>
              </a:spcBef>
              <a:spcAft>
                <a:spcPts val="0"/>
              </a:spcAft>
              <a:buClr>
                <a:schemeClr val="dk1"/>
              </a:buClr>
              <a:buSzPts val="1200"/>
              <a:buFont typeface="Calibri"/>
              <a:buNone/>
            </a:pPr>
            <a:r>
              <a:t/>
            </a:r>
            <a:endParaRPr/>
          </a:p>
        </p:txBody>
      </p:sp>
      <p:sp>
        <p:nvSpPr>
          <p:cNvPr id="206" name="Google Shape;2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"Etactics" (2021 m.). 70+ Seksualinio priekabiavimo darbo vietoje statistika</a:t>
            </a:r>
            <a:endParaRPr b="0" i="0" sz="1200" u="none">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a:t>https://etactics.com/blog/sexual-harassment-in-the-workplace-statistics#General-Information</a:t>
            </a:r>
            <a:endParaRPr/>
          </a:p>
        </p:txBody>
      </p:sp>
      <p:sp>
        <p:nvSpPr>
          <p:cNvPr id="214" name="Google Shape;21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https://etactics.com/blog/sexual-harassment-in-the-workplace-statistics</a:t>
            </a:r>
            <a:endParaRPr/>
          </a:p>
        </p:txBody>
      </p:sp>
      <p:sp>
        <p:nvSpPr>
          <p:cNvPr id="222" name="Google Shape;22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https://www.eqs.com/compliance-blog/sexual-harassment-workplace/</a:t>
            </a:r>
            <a:endParaRPr/>
          </a:p>
          <a:p>
            <a:pPr indent="0" lvl="0" marL="0" rtl="0" algn="l">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5 priemonės, kurių galite imtis prieš seksualinį priekabiavimą įmonėje</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Įmonės taip pat nukenčia, jei joms tenka atsakomybė. Pavyzdžiui, Jungtinėje Karalystėje darbdaviai gali būti atsakingi už savo darbuotojų seksualinį priekabiavimą. Darbdavys galės apsiginti tik tuo atveju, jei galės įrodyti, kad ėmėsi pagrįstų priemonių, kad išvengtų priekabiavimo darbo vietoje.</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1. Įtraukti vadovybę</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Vykdomasis direktorius ir valdyba turi parodyti, kad bendrovėje netoleruojamas priekabiavimas. Jie turi aiškiai nurodyti, kad bausmės už priekabiavimą vienodai taikomos visoje organizacijoje, nepriklausomai nuo darbuotojo statuso. Valdyba turėtų reguliariai peržiūrėti pagrindinius duomenis apie seksualinį priekabiavimą, pavyzdžiui, pranešimų apie incidentus skaičių ir vidutinį laiką, per kurį bendrovė išsprendžia šiuos atvejus. Ji turėtų oficialiai patvirtinti kovos su priekabiavimu politiką ir būti įtraukta į visus mokymo kursus.</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2. Užtikrinti, kad darbuotojai žinotų apie konfidencialius pranešimų kanalus, kuriais jie gali pranešti apie seksualinio priekabiavimo atvejus, ir turėtų galimybę jais naudotis.</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Jei taip nėra, pasidomėkite, kaip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įdiegti pranešimų apie pažeidimus kanalus, </a:t>
            </a:r>
            <a:r>
              <a:rPr b="0" i="0" lang="en-US" sz="1200">
                <a:solidFill>
                  <a:schemeClr val="dk1"/>
                </a:solidFill>
                <a:latin typeface="Calibri"/>
                <a:ea typeface="Calibri"/>
                <a:cs typeface="Calibri"/>
                <a:sym typeface="Calibri"/>
              </a:rPr>
              <a:t>įskaitant bylų valdymo programinę įrangą, ir užtikrinkite, kad apie juos būtų pranešta. Verta pažymėti, kad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pranešimų kanalai </a:t>
            </a:r>
            <a:r>
              <a:rPr b="0" i="0" lang="en-US" sz="1200">
                <a:solidFill>
                  <a:schemeClr val="dk1"/>
                </a:solidFill>
                <a:latin typeface="Calibri"/>
                <a:ea typeface="Calibri"/>
                <a:cs typeface="Calibri"/>
                <a:sym typeface="Calibri"/>
              </a:rPr>
              <a:t>gali palengvinti pranešimo pateikimą tiems, kurie jaučiasi nesaugiai. Nors tai gali apsunkinti tyrimą, abipusis bendravimas su </a:t>
            </a:r>
            <a:r>
              <a:rPr b="0" i="0" lang="en-US" sz="1200" u="sng" strike="noStrike">
                <a:solidFill>
                  <a:schemeClr val="dk1"/>
                </a:solidFill>
                <a:latin typeface="Calibri"/>
                <a:ea typeface="Calibri"/>
                <a:cs typeface="Calibri"/>
                <a:sym typeface="Calibri"/>
                <a:hlinkClick r:id="rId4">
                  <a:extLst>
                    <a:ext uri="{A12FA001-AC4F-418D-AE19-62706E023703}">
                      <ahyp:hlinkClr val="tx"/>
                    </a:ext>
                  </a:extLst>
                </a:hlinkClick>
              </a:rPr>
              <a:t>anoniminiu pranešėju </a:t>
            </a:r>
            <a:r>
              <a:rPr b="0" i="0" lang="en-US" sz="1200">
                <a:solidFill>
                  <a:schemeClr val="dk1"/>
                </a:solidFill>
                <a:latin typeface="Calibri"/>
                <a:ea typeface="Calibri"/>
                <a:cs typeface="Calibri"/>
                <a:sym typeface="Calibri"/>
              </a:rPr>
              <a:t>gali padėti sustiprinti pasitikėjimą, dėl kurio gali būti atskleista daugiau informacijos.</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3. Turėkite kovos su priekabiavimu politiką ir užtikrinkite, kad visi darbuotojai ją pasirašytų.</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Svarbūs </a:t>
            </a:r>
            <a:r>
              <a:rPr b="0" i="0" lang="en-US" sz="1200" u="sng" strike="noStrike">
                <a:solidFill>
                  <a:schemeClr val="dk1"/>
                </a:solidFill>
                <a:latin typeface="Calibri"/>
                <a:ea typeface="Calibri"/>
                <a:cs typeface="Calibri"/>
                <a:sym typeface="Calibri"/>
                <a:hlinkClick r:id="rId5">
                  <a:extLst>
                    <a:ext uri="{A12FA001-AC4F-418D-AE19-62706E023703}">
                      <ahyp:hlinkClr val="tx"/>
                    </a:ext>
                  </a:extLst>
                </a:hlinkClick>
              </a:rPr>
              <a:t>politikos </a:t>
            </a:r>
            <a:r>
              <a:rPr b="0" i="0" lang="en-US" sz="1200">
                <a:solidFill>
                  <a:schemeClr val="dk1"/>
                </a:solidFill>
                <a:latin typeface="Calibri"/>
                <a:ea typeface="Calibri"/>
                <a:cs typeface="Calibri"/>
                <a:sym typeface="Calibri"/>
              </a:rPr>
              <a:t>aspektai:</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Aiškiai apibrėžkite seksualinio priekabiavimo reikšmę. Pavyzdžiui, Vokietijoje formuluotė gali būti paimta iš Bendrojo vienodo požiūrio įstatymo, kuriame seksualiniu priekabiavimu laikomi, pavyzdžiui, nepageidaujami prisilietimai, nešvankios pastabos ar juokeliai, seksualiniai gestai ar pornografinių vaizdų rodymas.</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Pavyzdžiai ir atvejų analizė gali padėti paaiškinti prasmę tais atvejais, kai ji gali būti interpretuojama nevienareikšmiškai.</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Skatinkite darbuotojus pranešti apie priekabiavimą. Todėl politikoje turėtų būti pateikta informacija apie atitinkamus pranešimo kanalus.</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Pristatykite skundų tyrimo procedūras ir formalaus / neformalaus sprendimo procesus.</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Nurodykite drausmines sankcijas, kurios bus taikomos už priekabiavimą (įskaitant atleidimą iš darbo, jei reikia).</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4. Nustatyti, kad mokymai apie seksualinio priekabiavimo prevenciją būtų privalomi visiems darbuotojams.</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Švietimas ne tik padeda apsisaugoti nuo netinkamo elgesio ir nepageidaujamo priekabiavimo aiškiai apibrėžiant pažeidimus, bet ir įgalina asmenis, kurie gali susidurti su seksualiniu priekabiavimu, atpažinti tokius atvejus ir apie juos pranešti. Mokymai kuria bendruomenę darbo vietoje, kurioje visi siekia bendro tikslo ir jaučiasi saugūs. Į mokymo turinį taip pat turėtų būti įtrauktas mokymas apie stebėtojus, kurio metu darbuotojai mokomi, ką daryti, jei pastebi, kad seksualinį priekabiavimą patiria kitas asmuo.</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5. Nelaukite darbuotojų pranešimų, kad sužinotumėte problemos mastą savo įmonėje.</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Būkite aktyvūs ir į kasmetinę darbuotojų įsitraukimo apklausą įtraukite klausimus, kuriais siekiama išsiaiškinti, ar darbuotojai yra kada nors tapę priekabiavimo aukomis arba matę, kaip tai vyksta su kitais žmonėmis. Jei taip, sužinokite, ar jie kada nors apie tai pranešė, o jei ne - kodėl. Taip galėsite nustatyti savo įmonės pranešimo programos veiksmingumą.</a:t>
            </a:r>
            <a:endParaRPr/>
          </a:p>
          <a:p>
            <a:pPr indent="0" lvl="0" marL="0" rtl="0" algn="l">
              <a:spcBef>
                <a:spcPts val="0"/>
              </a:spcBef>
              <a:spcAft>
                <a:spcPts val="0"/>
              </a:spcAft>
              <a:buClr>
                <a:schemeClr val="dk1"/>
              </a:buClr>
              <a:buSzPts val="1200"/>
              <a:buFont typeface="Calibri"/>
              <a:buNone/>
            </a:pPr>
            <a:r>
              <a:t/>
            </a:r>
            <a:endParaRPr/>
          </a:p>
        </p:txBody>
      </p:sp>
      <p:sp>
        <p:nvSpPr>
          <p:cNvPr id="229" name="Google Shape;22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Nepaisant dešimtmečius trunkančios kovos ir dešimčių įstatymų dėl vienodo darbo užmokesčio, moterys vis dar uždirba mažiau nei 80 centų už kiekvieną vyrų uždirbtą dolerį. </a:t>
            </a:r>
            <a:endParaRPr>
              <a:solidFill>
                <a:srgbClr val="FF0000"/>
              </a:solidFill>
            </a:endParaRPr>
          </a:p>
          <a:p>
            <a:pPr indent="0" lvl="0" marL="0" marR="0" rtl="0" algn="l">
              <a:lnSpc>
                <a:spcPct val="100000"/>
              </a:lnSpc>
              <a:spcBef>
                <a:spcPts val="0"/>
              </a:spcBef>
              <a:spcAft>
                <a:spcPts val="0"/>
              </a:spcAft>
              <a:buClr>
                <a:schemeClr val="dk1"/>
              </a:buClr>
              <a:buSzPts val="1200"/>
              <a:buFont typeface="Calibri"/>
              <a:buNone/>
            </a:pPr>
            <a:r>
              <a:rPr b="0" i="0" lang="en-US" sz="1200" u="none" strike="noStrike">
                <a:solidFill>
                  <a:schemeClr val="dk1"/>
                </a:solidFill>
                <a:latin typeface="Calibri"/>
                <a:ea typeface="Calibri"/>
                <a:cs typeface="Calibri"/>
                <a:sym typeface="Calibri"/>
              </a:rPr>
              <a:t>Europos Parlamento naujienos (2022). Lyčių darbo užmokesčio skirtumo supratimas: apibrėžimas ir priežastys</a:t>
            </a:r>
            <a:endParaRPr/>
          </a:p>
          <a:p>
            <a:pPr indent="0" lvl="0" marL="0" rtl="0" algn="l">
              <a:spcBef>
                <a:spcPts val="0"/>
              </a:spcBef>
              <a:spcAft>
                <a:spcPts val="0"/>
              </a:spcAft>
              <a:buClr>
                <a:srgbClr val="FF0000"/>
              </a:buClr>
              <a:buSzPts val="1200"/>
              <a:buFont typeface="Calibri"/>
              <a:buNone/>
            </a:pPr>
            <a:r>
              <a:rPr lang="en-US">
                <a:solidFill>
                  <a:srgbClr val="FF0000"/>
                </a:solidFill>
              </a:rPr>
              <a:t>https://www.europarl.europa.eu/news/en/headlines/society/20200109STO69925/understanding-the-gender-pay-gap-definition-and-causes</a:t>
            </a:r>
            <a:endParaRPr>
              <a:solidFill>
                <a:srgbClr val="FF0000"/>
              </a:solidFill>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https://ec.europa.eu/info/policies/justice-and-fundamental-rights/gender-equality/equal-pay/gender-pay-gap-situation-eu_en</a:t>
            </a:r>
            <a:endParaRPr/>
          </a:p>
          <a:p>
            <a:pPr indent="0" lvl="0" marL="0" rtl="0" algn="l">
              <a:spcBef>
                <a:spcPts val="0"/>
              </a:spcBef>
              <a:spcAft>
                <a:spcPts val="0"/>
              </a:spcAft>
              <a:buClr>
                <a:schemeClr val="dk1"/>
              </a:buClr>
              <a:buSzPts val="1200"/>
              <a:buFont typeface="Calibri"/>
              <a:buNone/>
            </a:pPr>
            <a:r>
              <a:t/>
            </a:r>
            <a:endParaRPr>
              <a:solidFill>
                <a:srgbClr val="FF0000"/>
              </a:solidFill>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Kas yra vyrų ir moterų darbo užmokesčio skirtumas ir kaip jis apskaičiuojamas?</a:t>
            </a:r>
            <a:endParaRPr/>
          </a:p>
          <a:p>
            <a:pPr indent="0" lvl="0" marL="0" rtl="0" algn="l">
              <a:spcBef>
                <a:spcPts val="0"/>
              </a:spcBef>
              <a:spcAft>
                <a:spcPts val="0"/>
              </a:spcAft>
              <a:buClr>
                <a:schemeClr val="dk1"/>
              </a:buClr>
              <a:buSzPts val="1200"/>
              <a:buFont typeface="Calibri"/>
              <a:buNone/>
            </a:pPr>
            <a:br>
              <a:rPr lang="en-US"/>
            </a:br>
            <a:r>
              <a:rPr b="0" i="0" lang="en-US" sz="1200">
                <a:solidFill>
                  <a:schemeClr val="dk1"/>
                </a:solidFill>
                <a:latin typeface="Calibri"/>
                <a:ea typeface="Calibri"/>
                <a:cs typeface="Calibri"/>
                <a:sym typeface="Calibri"/>
              </a:rPr>
              <a:t>Moterų ir vyrų darbo užmokesčio atotrūkis - tai moterų ir vyrų vidutinio valandinio bruto darbo užmokesčio skirtumas. Jis grindžiamas tiesiogiai darbuotojams mokamu darbo užmokesčiu, neatskaičius pajamų mokesčio ir socialinio draudimo įmokų. Skaičiuojant atsižvelgiama tik į įmones, kuriose dirba dešimt ar daugiau darbuotojų. </a:t>
            </a: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2020 m. ES vidutinis vyrų ir moterų darbo užmokesčio atotrūkis buvo 13,0 %.</a:t>
            </a:r>
            <a:endParaRPr b="0" i="0"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solidFill>
                <a:srgbClr val="FF0000"/>
              </a:solidFill>
            </a:endParaRPr>
          </a:p>
          <a:p>
            <a:pPr indent="0" lvl="0" marL="0" rtl="0" algn="l">
              <a:spcBef>
                <a:spcPts val="0"/>
              </a:spcBef>
              <a:spcAft>
                <a:spcPts val="0"/>
              </a:spcAft>
              <a:buClr>
                <a:srgbClr val="FF0000"/>
              </a:buClr>
              <a:buSzPts val="1200"/>
              <a:buFont typeface="Calibri"/>
              <a:buNone/>
            </a:pPr>
            <a:r>
              <a:rPr lang="en-US">
                <a:solidFill>
                  <a:srgbClr val="FF0000"/>
                </a:solidFill>
              </a:rPr>
              <a:t>https://godigital.lmlo.lt/interactive_reading.html?m=2</a:t>
            </a:r>
            <a:endParaRPr/>
          </a:p>
          <a:p>
            <a:pPr indent="0" lvl="0" marL="0" rtl="0" algn="l">
              <a:spcBef>
                <a:spcPts val="0"/>
              </a:spcBef>
              <a:spcAft>
                <a:spcPts val="0"/>
              </a:spcAft>
              <a:buClr>
                <a:schemeClr val="dk1"/>
              </a:buClr>
              <a:buSzPts val="1200"/>
              <a:buFont typeface="Calibri"/>
              <a:buNone/>
            </a:pPr>
            <a:r>
              <a:t/>
            </a:r>
            <a:endParaRPr>
              <a:solidFill>
                <a:srgbClr val="FF0000"/>
              </a:solidFill>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Kas yra lyčių darbo užmokesčio skirtumas?</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Moterų ir vyrų darbo užmokesčio atotrūkis - tai moterų ir vyrų vidutinio valandinio bruto darbo užmokesčio skirtumas. Jis grindžiamas tiesiogiai darbuotojams mokamu darbo užmokesčiu, neatskaičius pajamų mokesčio ir socialinio draudimo įmokų.</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ES dirbančios moterys per valandą uždirba vidutiniškai 14 proc. mažiau nei vyrai.</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Moterų ir vyrų darbo užmokesčio skirtumo priežastys:</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sektorinė segregacija (kai moterų yra per daug mažai apmokamuose darbuose, o vyrų - geriau apmokamuose darbuose);</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nevienoda apmokamo ir neapmokamo darbo dalis (moterys dažniau dirba ne visą darbo dieną, nes joms reikia rūpintis vaikais, o vyrai dažniau dirba visą darbo dieną, nes nedalyvauja namų ūkio darbuose);</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stiklinės lubos (įmonės tiesiog neleidžia moterims užimti aukščiausių pareigų).</a:t>
            </a:r>
            <a:endParaRPr/>
          </a:p>
          <a:p>
            <a:pPr indent="0" lvl="0" marL="0" rtl="0" algn="l">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Viena iš priežasčių, lemiančių moterų ir vyrų darbo užmokesčio skirtumą, yra ir skirtingas vyrų ir moterų atlyginimas už tą patį darbą.</a:t>
            </a:r>
            <a:endParaRPr/>
          </a:p>
          <a:p>
            <a:pPr indent="0" lvl="0" marL="0" rtl="0" algn="l">
              <a:spcBef>
                <a:spcPts val="0"/>
              </a:spcBef>
              <a:spcAft>
                <a:spcPts val="0"/>
              </a:spcAft>
              <a:buClr>
                <a:schemeClr val="dk1"/>
              </a:buClr>
              <a:buSzPts val="1200"/>
              <a:buFont typeface="Calibri"/>
              <a:buNone/>
            </a:pPr>
            <a:r>
              <a:t/>
            </a:r>
            <a:endParaRPr>
              <a:solidFill>
                <a:srgbClr val="FF0000"/>
              </a:solidFill>
            </a:endParaRPr>
          </a:p>
          <a:p>
            <a:pPr indent="0" lvl="0" marL="0" rtl="0" algn="l">
              <a:spcBef>
                <a:spcPts val="0"/>
              </a:spcBef>
              <a:spcAft>
                <a:spcPts val="0"/>
              </a:spcAft>
              <a:buClr>
                <a:srgbClr val="FF0000"/>
              </a:buClr>
              <a:buSzPts val="1200"/>
              <a:buFont typeface="Calibri"/>
              <a:buNone/>
            </a:pPr>
            <a:r>
              <a:rPr lang="en-US">
                <a:solidFill>
                  <a:srgbClr val="FF0000"/>
                </a:solidFill>
              </a:rPr>
              <a:t>Kodėl blogai? </a:t>
            </a:r>
            <a:endParaRPr/>
          </a:p>
          <a:p>
            <a:pPr indent="0" lvl="0" marL="0" rtl="0" algn="l">
              <a:spcBef>
                <a:spcPts val="0"/>
              </a:spcBef>
              <a:spcAft>
                <a:spcPts val="0"/>
              </a:spcAft>
              <a:buClr>
                <a:srgbClr val="FF0000"/>
              </a:buClr>
              <a:buSzPts val="1200"/>
              <a:buFont typeface="Calibri"/>
              <a:buNone/>
            </a:pPr>
            <a:r>
              <a:rPr lang="en-US">
                <a:solidFill>
                  <a:srgbClr val="FF0000"/>
                </a:solidFill>
              </a:rPr>
              <a:t>Mažiau pensijos, ilgiau gyvena, vyresnės </a:t>
            </a:r>
            <a:endParaRPr/>
          </a:p>
          <a:p>
            <a:pPr indent="0" lvl="0" marL="0" rtl="0" algn="l">
              <a:spcBef>
                <a:spcPts val="0"/>
              </a:spcBef>
              <a:spcAft>
                <a:spcPts val="0"/>
              </a:spcAft>
              <a:buClr>
                <a:srgbClr val="FF0000"/>
              </a:buClr>
              <a:buSzPts val="1200"/>
              <a:buFont typeface="Calibri"/>
              <a:buNone/>
            </a:pPr>
            <a:r>
              <a:rPr lang="en-US">
                <a:solidFill>
                  <a:srgbClr val="FF0000"/>
                </a:solidFill>
              </a:rPr>
              <a:t>Mažiau uždirbi, mažiau reikalauja, </a:t>
            </a:r>
            <a:endParaRPr>
              <a:solidFill>
                <a:srgbClr val="FF0000"/>
              </a:solidFill>
            </a:endParaRPr>
          </a:p>
        </p:txBody>
      </p:sp>
      <p:sp>
        <p:nvSpPr>
          <p:cNvPr id="238" name="Google Shape;23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en-US"/>
              <a:t>Kaip vertinamas darbas</a:t>
            </a:r>
            <a:endParaRPr/>
          </a:p>
          <a:p>
            <a:pPr indent="0" lvl="0" marL="0" rtl="0" algn="l">
              <a:spcBef>
                <a:spcPts val="0"/>
              </a:spcBef>
              <a:spcAft>
                <a:spcPts val="0"/>
              </a:spcAft>
              <a:buClr>
                <a:schemeClr val="dk1"/>
              </a:buClr>
              <a:buSzPts val="1200"/>
              <a:buFont typeface="Calibri"/>
              <a:buNone/>
            </a:pPr>
            <a:r>
              <a:rPr lang="en-US"/>
              <a:t>Kai kuriais atvejais moterys gali uždirbti mažiau nei vyrai, dirbdamos vienodos vertės darbą. Pagrindinė priežastis - tai, kaip vertinami moterų įgūdžiai, palyginti su vyrų.</a:t>
            </a:r>
            <a:endParaRPr/>
          </a:p>
          <a:p>
            <a:pPr indent="0" lvl="0" marL="0" rtl="0" algn="l">
              <a:spcBef>
                <a:spcPts val="0"/>
              </a:spcBef>
              <a:spcAft>
                <a:spcPts val="0"/>
              </a:spcAft>
              <a:buClr>
                <a:schemeClr val="dk1"/>
              </a:buClr>
              <a:buSzPts val="1200"/>
              <a:buFont typeface="Calibri"/>
              <a:buNone/>
            </a:pPr>
            <a:r>
              <a:rPr b="1" lang="en-US"/>
              <a:t>Segregacija</a:t>
            </a:r>
            <a:endParaRPr/>
          </a:p>
          <a:p>
            <a:pPr indent="0" lvl="0" marL="0" rtl="0" algn="l">
              <a:spcBef>
                <a:spcPts val="0"/>
              </a:spcBef>
              <a:spcAft>
                <a:spcPts val="0"/>
              </a:spcAft>
              <a:buClr>
                <a:schemeClr val="dk1"/>
              </a:buClr>
              <a:buSzPts val="1200"/>
              <a:buFont typeface="Calibri"/>
              <a:buNone/>
            </a:pPr>
            <a:r>
              <a:rPr lang="en-US"/>
              <a:t>Segregacija darbo rinkoje taip pat didina vyrų ir moterų darbo užmokesčio skirtumus. Moterys ir vyrai vis dar linkę dirbti skirtingus darbus.</a:t>
            </a:r>
            <a:endParaRPr/>
          </a:p>
          <a:p>
            <a:pPr indent="0" lvl="0" marL="0" rtl="0" algn="l">
              <a:spcBef>
                <a:spcPts val="0"/>
              </a:spcBef>
              <a:spcAft>
                <a:spcPts val="0"/>
              </a:spcAft>
              <a:buClr>
                <a:schemeClr val="dk1"/>
              </a:buClr>
              <a:buSzPts val="1200"/>
              <a:buFont typeface="Calibri"/>
              <a:buNone/>
            </a:pPr>
            <a:r>
              <a:rPr b="1" lang="en-US"/>
              <a:t>Stereotipai</a:t>
            </a:r>
            <a:endParaRPr/>
          </a:p>
          <a:p>
            <a:pPr indent="0" lvl="0" marL="0" rtl="0" algn="l">
              <a:spcBef>
                <a:spcPts val="0"/>
              </a:spcBef>
              <a:spcAft>
                <a:spcPts val="0"/>
              </a:spcAft>
              <a:buClr>
                <a:schemeClr val="dk1"/>
              </a:buClr>
              <a:buSzPts val="1200"/>
              <a:buFont typeface="Calibri"/>
              <a:buNone/>
            </a:pPr>
            <a:r>
              <a:rPr lang="en-US"/>
              <a:t>Segregacija dažnai susijusi su stereotipais. Nors apie 60 proc. naujų universitetų absolventų yra moterys, tokiose srityse kaip matematika, kompiuterija ir inžinerija jos sudaro mažumą. Todėl mažiau moterų dirba mokslinį ir techninį darbą, o moterys dažnai dirba mažiau vertinamuose ir mažiau apmokamuose ekonomikos sektoriuose.</a:t>
            </a:r>
            <a:endParaRPr/>
          </a:p>
          <a:p>
            <a:pPr indent="0" lvl="0" marL="0" rtl="0" algn="l">
              <a:spcBef>
                <a:spcPts val="0"/>
              </a:spcBef>
              <a:spcAft>
                <a:spcPts val="0"/>
              </a:spcAft>
              <a:buClr>
                <a:schemeClr val="dk1"/>
              </a:buClr>
              <a:buSzPts val="1200"/>
              <a:buFont typeface="Calibri"/>
              <a:buNone/>
            </a:pPr>
            <a:r>
              <a:rPr b="1" lang="en-US"/>
              <a:t>Darbo ir asmeninio gyvenimo pusiausvyra</a:t>
            </a:r>
            <a:endParaRPr/>
          </a:p>
          <a:p>
            <a:pPr indent="0" lvl="0" marL="0" rtl="0" algn="l">
              <a:spcBef>
                <a:spcPts val="0"/>
              </a:spcBef>
              <a:spcAft>
                <a:spcPts val="0"/>
              </a:spcAft>
              <a:buClr>
                <a:schemeClr val="dk1"/>
              </a:buClr>
              <a:buSzPts val="1200"/>
              <a:buFont typeface="Calibri"/>
              <a:buNone/>
            </a:pPr>
            <a:r>
              <a:rPr lang="en-US"/>
              <a:t>Vaiko priežiūros atostogas renkasi daug daugiau moterų nei vyrų. Dėl šios priežasties, taip pat dėl vaikų priežiūros įstaigų trūkumo moterys dažnai priverstos pasitraukti iš darbo rinkos. ES dirba tik 65,8 proc. moterų, turinčių mažų vaikų, palyginti su 89,1 proc. vyrų. Visoje Europoje apie 32 % moterų dirba ne visą darbo dieną, o vyrų - tik apie 8 %.</a:t>
            </a:r>
            <a:endParaRPr/>
          </a:p>
          <a:p>
            <a:pPr indent="0" lvl="0" marL="0" rtl="0" algn="l">
              <a:spcBef>
                <a:spcPts val="0"/>
              </a:spcBef>
              <a:spcAft>
                <a:spcPts val="0"/>
              </a:spcAft>
              <a:buClr>
                <a:schemeClr val="dk1"/>
              </a:buClr>
              <a:buSzPts val="1200"/>
              <a:buFont typeface="Calibri"/>
              <a:buNone/>
            </a:pPr>
            <a:r>
              <a:t/>
            </a:r>
            <a:endParaRPr/>
          </a:p>
        </p:txBody>
      </p:sp>
      <p:sp>
        <p:nvSpPr>
          <p:cNvPr id="247" name="Google Shape;247;p16: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Font typeface="Calibri"/>
              <a:buNone/>
            </a:pPr>
            <a:r>
              <a:rPr lang="en-US" sz="2000"/>
              <a:t>2018 m. pasaulinė darbo užmokesčio ataskaita: </a:t>
            </a:r>
            <a:r>
              <a:rPr b="0" i="0" lang="en-US" sz="1200">
                <a:solidFill>
                  <a:schemeClr val="dk1"/>
                </a:solidFill>
                <a:latin typeface="Calibri"/>
                <a:ea typeface="Calibri"/>
                <a:cs typeface="Calibri"/>
                <a:sym typeface="Calibri"/>
              </a:rPr>
              <a:t>Moterų ir vyrų darbo užmokesčio atotrūkis</a:t>
            </a:r>
            <a:endParaRPr/>
          </a:p>
          <a:p>
            <a:pPr indent="0" lvl="0" marL="0" marR="0" rtl="0" algn="l">
              <a:lnSpc>
                <a:spcPct val="100000"/>
              </a:lnSpc>
              <a:spcBef>
                <a:spcPts val="0"/>
              </a:spcBef>
              <a:spcAft>
                <a:spcPts val="0"/>
              </a:spcAft>
              <a:buClr>
                <a:schemeClr val="dk1"/>
              </a:buClr>
              <a:buSzPts val="2000"/>
              <a:buFont typeface="Calibri"/>
              <a:buNone/>
            </a:pPr>
            <a:r>
              <a:t/>
            </a:r>
            <a:endParaRPr sz="2000"/>
          </a:p>
          <a:p>
            <a:pPr indent="0" lvl="0" marL="0" marR="0" rtl="0" algn="l">
              <a:lnSpc>
                <a:spcPct val="100000"/>
              </a:lnSpc>
              <a:spcBef>
                <a:spcPts val="0"/>
              </a:spcBef>
              <a:spcAft>
                <a:spcPts val="0"/>
              </a:spcAft>
              <a:buClr>
                <a:schemeClr val="dk1"/>
              </a:buClr>
              <a:buSzPts val="1200"/>
              <a:buFont typeface="Calibri"/>
              <a:buNone/>
            </a:pPr>
            <a:r>
              <a:rPr lang="en-US" sz="1200"/>
              <a:t>https://www.ilo.org/global/about-the-ilo/multimedia/maps-and-charts/enhanced/WCMS_650829/lang--en/index.htm</a:t>
            </a:r>
            <a:endParaRPr/>
          </a:p>
          <a:p>
            <a:pPr indent="0" lvl="0" marL="0" rtl="0" algn="l">
              <a:spcBef>
                <a:spcPts val="0"/>
              </a:spcBef>
              <a:spcAft>
                <a:spcPts val="0"/>
              </a:spcAft>
              <a:buClr>
                <a:schemeClr val="dk1"/>
              </a:buClr>
              <a:buSzPts val="1200"/>
              <a:buFont typeface="Calibri"/>
              <a:buNone/>
            </a:pPr>
            <a:r>
              <a:t/>
            </a:r>
            <a:endParaRPr/>
          </a:p>
        </p:txBody>
      </p:sp>
      <p:sp>
        <p:nvSpPr>
          <p:cNvPr id="257" name="Google Shape;25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AngsanaUPC"/>
                <a:ea typeface="AngsanaUPC"/>
                <a:cs typeface="AngsanaUPC"/>
                <a:sym typeface="AngsanaUPC"/>
              </a:rPr>
              <a:t>https://www.ilo.org/global/about-the-ilo/multimedia/maps-and-charts/enhanced/WCMS_650829/lang--en/index.htm</a:t>
            </a:r>
            <a:endParaRPr sz="900"/>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Kaip įmonės gali užkirsti kelią seksualiniam priekabiavimui darbo vietoje</a:t>
            </a:r>
            <a:endParaRPr/>
          </a:p>
          <a:p>
            <a:pPr indent="0" lvl="0" marL="0" rtl="0" algn="l">
              <a:spcBef>
                <a:spcPts val="0"/>
              </a:spcBef>
              <a:spcAft>
                <a:spcPts val="0"/>
              </a:spcAft>
              <a:buClr>
                <a:schemeClr val="dk1"/>
              </a:buClr>
              <a:buSzPts val="1200"/>
              <a:buFont typeface="Calibri"/>
              <a:buNone/>
            </a:pPr>
            <a:r>
              <a:rPr lang="en-US"/>
              <a:t>https://www.eqs.com/compliance-blog/sexual-harassment-workplace/</a:t>
            </a:r>
            <a:endParaRPr/>
          </a:p>
          <a:p>
            <a:pPr indent="0" lvl="0" marL="0" marR="0" rtl="0" algn="l">
              <a:lnSpc>
                <a:spcPct val="100000"/>
              </a:lnSpc>
              <a:spcBef>
                <a:spcPts val="0"/>
              </a:spcBef>
              <a:spcAft>
                <a:spcPts val="0"/>
              </a:spcAft>
              <a:buClr>
                <a:schemeClr val="dk1"/>
              </a:buClr>
              <a:buSzPts val="2000"/>
              <a:buFont typeface="Calibri"/>
              <a:buNone/>
            </a:pPr>
            <a:r>
              <a:t/>
            </a:r>
            <a:endParaRPr sz="2000"/>
          </a:p>
          <a:p>
            <a:pPr indent="0" lvl="0" marL="0" rtl="0" algn="l">
              <a:spcBef>
                <a:spcPts val="0"/>
              </a:spcBef>
              <a:spcAft>
                <a:spcPts val="0"/>
              </a:spcAft>
              <a:buClr>
                <a:schemeClr val="dk1"/>
              </a:buClr>
              <a:buSzPts val="1200"/>
              <a:buFont typeface="Calibri"/>
              <a:buNone/>
            </a:pPr>
            <a:r>
              <a:t/>
            </a:r>
            <a:endParaRPr/>
          </a:p>
        </p:txBody>
      </p:sp>
      <p:sp>
        <p:nvSpPr>
          <p:cNvPr id="269" name="Google Shape;26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Lyčių lygybės indeksas https://eige.europa.eu/gender-equality-index/2022</a:t>
            </a:r>
            <a:endParaRPr/>
          </a:p>
          <a:p>
            <a:pPr indent="0" lvl="0" marL="0" marR="0" rtl="0" algn="l">
              <a:lnSpc>
                <a:spcPct val="70000"/>
              </a:lnSpc>
              <a:spcBef>
                <a:spcPts val="0"/>
              </a:spcBef>
              <a:spcAft>
                <a:spcPts val="0"/>
              </a:spcAft>
              <a:buClr>
                <a:schemeClr val="dk1"/>
              </a:buClr>
              <a:buSzPts val="1200"/>
              <a:buFont typeface="Calibri"/>
              <a:buNone/>
            </a:pPr>
            <a:r>
              <a:t/>
            </a:r>
            <a:endParaRPr b="1" i="0" sz="1200">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EIGE (</a:t>
            </a:r>
            <a:r>
              <a:rPr b="0" i="0" lang="en-US" sz="1200">
                <a:solidFill>
                  <a:schemeClr val="dk1"/>
                </a:solidFill>
                <a:latin typeface="Calibri"/>
                <a:ea typeface="Calibri"/>
                <a:cs typeface="Calibri"/>
                <a:sym typeface="Calibri"/>
              </a:rPr>
              <a:t>Europos lyčių lygybės institutas)</a:t>
            </a:r>
            <a:r>
              <a:rPr b="1" i="0" lang="en-US" sz="1200">
                <a:solidFill>
                  <a:schemeClr val="dk1"/>
                </a:solidFill>
                <a:latin typeface="Calibri"/>
                <a:ea typeface="Calibri"/>
                <a:cs typeface="Calibri"/>
                <a:sym typeface="Calibri"/>
              </a:rPr>
              <a:t>. Geroji patirtis kovojant su smurtu dėl lyties. </a:t>
            </a:r>
            <a:endParaRPr b="1" i="0" sz="1200">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rgbClr val="4472C4"/>
              </a:buClr>
              <a:buSzPts val="1200"/>
              <a:buFont typeface="Calibri"/>
              <a:buNone/>
            </a:pPr>
            <a:r>
              <a:rPr i="1" lang="en-US" sz="1200">
                <a:solidFill>
                  <a:srgbClr val="4472C4"/>
                </a:solidFill>
              </a:rPr>
              <a:t>https://eige.europa.eu/gender-based-violence/good-practices/spain/masters-course-gender-violence-improves-professional-practice darbo rinkoje 10 metų ar ilgiau.</a:t>
            </a:r>
            <a:endParaRPr/>
          </a:p>
          <a:p>
            <a:pPr indent="0" lvl="0" marL="0" rtl="0" algn="l">
              <a:lnSpc>
                <a:spcPct val="70000"/>
              </a:lnSpc>
              <a:spcBef>
                <a:spcPts val="0"/>
              </a:spcBef>
              <a:spcAft>
                <a:spcPts val="0"/>
              </a:spcAft>
              <a:buClr>
                <a:schemeClr val="dk1"/>
              </a:buClr>
              <a:buSzPts val="1200"/>
              <a:buFont typeface="Calibri"/>
              <a:buNone/>
            </a:pPr>
            <a:r>
              <a:t/>
            </a:r>
            <a:endParaRPr/>
          </a:p>
          <a:p>
            <a:pPr indent="0" lvl="0" marL="0" rtl="0" algn="l">
              <a:lnSpc>
                <a:spcPct val="70000"/>
              </a:lnSpc>
              <a:spcBef>
                <a:spcPts val="0"/>
              </a:spcBef>
              <a:spcAft>
                <a:spcPts val="0"/>
              </a:spcAft>
              <a:buClr>
                <a:schemeClr val="dk1"/>
              </a:buClr>
              <a:buSzPts val="1200"/>
              <a:buFont typeface="Calibri"/>
              <a:buNone/>
            </a:pPr>
            <a:r>
              <a:rPr lang="en-US"/>
              <a:t>Lyčių klausimas darbo rinkoje iškilo XX a. pradžioje.</a:t>
            </a:r>
            <a:endParaRPr/>
          </a:p>
          <a:p>
            <a:pPr indent="0" lvl="0" marL="0" rtl="0" algn="l">
              <a:lnSpc>
                <a:spcPct val="70000"/>
              </a:lnSpc>
              <a:spcBef>
                <a:spcPts val="0"/>
              </a:spcBef>
              <a:spcAft>
                <a:spcPts val="0"/>
              </a:spcAft>
              <a:buClr>
                <a:schemeClr val="dk1"/>
              </a:buClr>
              <a:buSzPts val="1200"/>
              <a:buFont typeface="Calibri"/>
              <a:buNone/>
            </a:pPr>
            <a:r>
              <a:t/>
            </a:r>
            <a:endParaRPr/>
          </a:p>
          <a:p>
            <a:pPr indent="0" lvl="0" marL="0" rtl="0" algn="l">
              <a:lnSpc>
                <a:spcPct val="70000"/>
              </a:lnSpc>
              <a:spcBef>
                <a:spcPts val="0"/>
              </a:spcBef>
              <a:spcAft>
                <a:spcPts val="0"/>
              </a:spcAft>
              <a:buClr>
                <a:schemeClr val="dk1"/>
              </a:buClr>
              <a:buSzPts val="1200"/>
              <a:buFont typeface="Calibri"/>
              <a:buNone/>
            </a:pPr>
            <a:r>
              <a:rPr lang="en-US"/>
              <a:t>- XX a. pradžioje dauguma moterų Jungtinėse Amerikos Valstijose ir Europoje nedirbo už namų ribų. </a:t>
            </a:r>
            <a:endParaRPr/>
          </a:p>
          <a:p>
            <a:pPr indent="0" lvl="0" marL="0" rtl="0" algn="l">
              <a:lnSpc>
                <a:spcPct val="70000"/>
              </a:lnSpc>
              <a:spcBef>
                <a:spcPts val="0"/>
              </a:spcBef>
              <a:spcAft>
                <a:spcPts val="0"/>
              </a:spcAft>
              <a:buClr>
                <a:schemeClr val="dk1"/>
              </a:buClr>
              <a:buSzPts val="1200"/>
              <a:buFont typeface="Calibri"/>
              <a:buNone/>
            </a:pPr>
            <a:r>
              <a:rPr lang="en-US"/>
              <a:t>tie, kurie tai darė, daugiausia buvo jauni ir nevedę. </a:t>
            </a:r>
            <a:endParaRPr/>
          </a:p>
          <a:p>
            <a:pPr indent="0" lvl="0" marL="0" rtl="0" algn="l">
              <a:lnSpc>
                <a:spcPct val="70000"/>
              </a:lnSpc>
              <a:spcBef>
                <a:spcPts val="0"/>
              </a:spcBef>
              <a:spcAft>
                <a:spcPts val="0"/>
              </a:spcAft>
              <a:buClr>
                <a:schemeClr val="dk1"/>
              </a:buClr>
              <a:buSzPts val="1200"/>
              <a:buFont typeface="Calibri"/>
              <a:buNone/>
            </a:pPr>
            <a:r>
              <a:t/>
            </a:r>
            <a:endParaRPr/>
          </a:p>
          <a:p>
            <a:pPr indent="0" lvl="0" marL="0" rtl="0" algn="l">
              <a:lnSpc>
                <a:spcPct val="70000"/>
              </a:lnSpc>
              <a:spcBef>
                <a:spcPts val="0"/>
              </a:spcBef>
              <a:spcAft>
                <a:spcPts val="0"/>
              </a:spcAft>
              <a:buClr>
                <a:schemeClr val="dk1"/>
              </a:buClr>
              <a:buSzPts val="1200"/>
              <a:buFont typeface="Calibri"/>
              <a:buNone/>
            </a:pPr>
            <a:r>
              <a:rPr lang="en-US"/>
              <a:t>- Iki 1930 m. moterys vis dėlto aktyviau įsitraukė į darbo rinką: vienišų moterų aktyvumas siekė beveik 50 proc., o ištekėjusių moterų - beveik 12 proc. </a:t>
            </a:r>
            <a:endParaRPr/>
          </a:p>
          <a:p>
            <a:pPr indent="0" lvl="0" marL="0" rtl="0" algn="l">
              <a:lnSpc>
                <a:spcPct val="70000"/>
              </a:lnSpc>
              <a:spcBef>
                <a:spcPts val="0"/>
              </a:spcBef>
              <a:spcAft>
                <a:spcPts val="0"/>
              </a:spcAft>
              <a:buClr>
                <a:schemeClr val="dk1"/>
              </a:buClr>
              <a:buSzPts val="1200"/>
              <a:buFont typeface="Calibri"/>
              <a:buNone/>
            </a:pPr>
            <a:r>
              <a:rPr lang="en-US"/>
              <a:t>- Nuo XX a. trečiojo dešimtmečio iki septintojo dešimtmečio vidurio moterų dalyvavimas ekonomikoje toliau didėjo.</a:t>
            </a:r>
            <a:endParaRPr/>
          </a:p>
          <a:p>
            <a:pPr indent="0" lvl="0" marL="0" rtl="0" algn="l">
              <a:lnSpc>
                <a:spcPct val="70000"/>
              </a:lnSpc>
              <a:spcBef>
                <a:spcPts val="0"/>
              </a:spcBef>
              <a:spcAft>
                <a:spcPts val="0"/>
              </a:spcAft>
              <a:buClr>
                <a:schemeClr val="dk1"/>
              </a:buClr>
              <a:buSzPts val="1200"/>
              <a:buFont typeface="Calibri"/>
              <a:buNone/>
            </a:pPr>
            <a:r>
              <a:t/>
            </a:r>
            <a:endParaRPr/>
          </a:p>
          <a:p>
            <a:pPr indent="0" lvl="0" marL="0" rtl="0" algn="l">
              <a:lnSpc>
                <a:spcPct val="70000"/>
              </a:lnSpc>
              <a:spcBef>
                <a:spcPts val="0"/>
              </a:spcBef>
              <a:spcAft>
                <a:spcPts val="0"/>
              </a:spcAft>
              <a:buClr>
                <a:schemeClr val="dk1"/>
              </a:buClr>
              <a:buSzPts val="1200"/>
              <a:buFont typeface="Calibri"/>
              <a:buNone/>
            </a:pPr>
            <a:r>
              <a:rPr lang="en-US"/>
              <a:t>- Septintajame dešimtmetyje jaunos moterys dažniau tikėjosi, kad didžiąją savo gyvenimo dalį praleis darbo rinkoje, ir tam ruošėsi - didino savo išsilavinimą, rinkosi kursus ir studijas, kurios joms suteikė daugiau galimybių siekti karjeros, o ne tik dirbti.</a:t>
            </a:r>
            <a:endParaRPr/>
          </a:p>
          <a:p>
            <a:pPr indent="0" lvl="0" marL="0" rtl="0" algn="l">
              <a:spcBef>
                <a:spcPts val="0"/>
              </a:spcBef>
              <a:spcAft>
                <a:spcPts val="0"/>
              </a:spcAft>
              <a:buClr>
                <a:schemeClr val="dk1"/>
              </a:buClr>
              <a:buSzPts val="1200"/>
              <a:buFont typeface="Calibri"/>
              <a:buNone/>
            </a:pPr>
            <a:r>
              <a:t/>
            </a:r>
            <a:endParaRPr/>
          </a:p>
        </p:txBody>
      </p:sp>
      <p:sp>
        <p:nvSpPr>
          <p:cNvPr id="279" name="Google Shape;279;p19: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Galima daug nuveikti, kad būtų išspręsta ekonominio nesaugumo ir pavojų, su kuriais susiduria viešbučiuose kambarinėmis dirbančios moterys, problema.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 1. Viešbučių pramonė privalo laikytis darbo teisių ir teisingo darbo užmokesčio principo bei imtis realių veiksmų, kad pagerintų darbuotojų saugą ir bendras darbo sąlygas.</a:t>
            </a:r>
            <a:endParaRPr/>
          </a:p>
          <a:p>
            <a:pPr indent="0" lvl="0" marL="0" rtl="0" algn="l">
              <a:spcBef>
                <a:spcPts val="0"/>
              </a:spcBef>
              <a:spcAft>
                <a:spcPts val="0"/>
              </a:spcAft>
              <a:buClr>
                <a:schemeClr val="dk1"/>
              </a:buClr>
              <a:buSzPts val="1200"/>
              <a:buFont typeface="Calibri"/>
              <a:buNone/>
            </a:pPr>
            <a:r>
              <a:rPr lang="en-US"/>
              <a:t>2. VALDŽIA gali įgyvendinti viešąją politiką keturiose pagrindinėse srityse, kad ilgam pakeistų namų šeimininkių gyvenimą ir sumažintų didėjantį atotrūkį tarp turtingųjų ir vargšų bei tarp vyrų ir moterų profesinio gyvenimo.</a:t>
            </a:r>
            <a:endParaRPr/>
          </a:p>
          <a:p>
            <a:pPr indent="0" lvl="0" marL="0" rtl="0" algn="l">
              <a:spcBef>
                <a:spcPts val="0"/>
              </a:spcBef>
              <a:spcAft>
                <a:spcPts val="0"/>
              </a:spcAft>
              <a:buClr>
                <a:schemeClr val="dk1"/>
              </a:buClr>
              <a:buSzPts val="1200"/>
              <a:buFont typeface="Calibri"/>
              <a:buNone/>
            </a:pPr>
            <a:r>
              <a:rPr lang="en-US"/>
              <a:t>- Užtikrinti, kad visiems darbuotojams būtų mokamas pragyvenimui pakankamas darbo užmokestis ir jie gautų išmokas.</a:t>
            </a:r>
            <a:endParaRPr/>
          </a:p>
          <a:p>
            <a:pPr indent="0" lvl="0" marL="0" rtl="0" algn="l">
              <a:spcBef>
                <a:spcPts val="0"/>
              </a:spcBef>
              <a:spcAft>
                <a:spcPts val="0"/>
              </a:spcAft>
              <a:buClr>
                <a:schemeClr val="dk1"/>
              </a:buClr>
              <a:buSzPts val="1200"/>
              <a:buFont typeface="Calibri"/>
              <a:buNone/>
            </a:pPr>
            <a:r>
              <a:rPr lang="en-US"/>
              <a:t> - Apsaugoti darbuotojų teisę burtis į organizacijas ir patraukti korporacijas atsakomybėn už darbo teisių pažeidimus.</a:t>
            </a:r>
            <a:endParaRPr/>
          </a:p>
          <a:p>
            <a:pPr indent="0" lvl="0" marL="0" rtl="0" algn="l">
              <a:spcBef>
                <a:spcPts val="0"/>
              </a:spcBef>
              <a:spcAft>
                <a:spcPts val="0"/>
              </a:spcAft>
              <a:buClr>
                <a:schemeClr val="dk1"/>
              </a:buClr>
              <a:buSzPts val="1200"/>
              <a:buFont typeface="Calibri"/>
              <a:buNone/>
            </a:pPr>
            <a:r>
              <a:rPr lang="en-US"/>
              <a:t>- Remti moterų teisių organizacijas, siekiančias nutraukti smurtą prieš moteris. </a:t>
            </a:r>
            <a:endParaRPr/>
          </a:p>
          <a:p>
            <a:pPr indent="0" lvl="0" marL="0" rtl="0" algn="l">
              <a:spcBef>
                <a:spcPts val="0"/>
              </a:spcBef>
              <a:spcAft>
                <a:spcPts val="0"/>
              </a:spcAft>
              <a:buClr>
                <a:schemeClr val="dk1"/>
              </a:buClr>
              <a:buSzPts val="1200"/>
              <a:buFont typeface="Calibri"/>
              <a:buNone/>
            </a:pPr>
            <a:r>
              <a:rPr lang="en-US"/>
              <a:t>3. VARTOTOJAI gali pakeisti situaciją, pasisakydami ir pasirinkdami leisti pinigus įmonėms, kurios su darbuotojais elgiasi pagarbiai ir oriai. Keliaudami, kai tik įmanoma, rinkitės apsistoti profsąjungų viešbučiuose ir venkite viešbučių, kurie, kaip žinoma, pažeidžia darbuotojų teises. Norėdami sužinoti daugiau, apsilankykite svetainėje www.Fairhotel.org.</a:t>
            </a:r>
            <a:endParaRPr/>
          </a:p>
          <a:p>
            <a:pPr indent="0" lvl="0" marL="0" rtl="0" algn="l">
              <a:spcBef>
                <a:spcPts val="0"/>
              </a:spcBef>
              <a:spcAft>
                <a:spcPts val="0"/>
              </a:spcAft>
              <a:buClr>
                <a:schemeClr val="dk1"/>
              </a:buClr>
              <a:buSzPts val="1200"/>
              <a:buFont typeface="Calibri"/>
              <a:buNone/>
            </a:pPr>
            <a:r>
              <a:t/>
            </a:r>
            <a:endParaRPr/>
          </a:p>
        </p:txBody>
      </p:sp>
      <p:sp>
        <p:nvSpPr>
          <p:cNvPr id="288" name="Google Shape;28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11" name="Google Shape;31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21" name="Google Shape;32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30" name="Google Shape;33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38" name="Google Shape;33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44" name="Google Shape;34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Esteban Ortiz-Ospina, Sandra Tzvetkova ir Max Roser </a:t>
            </a:r>
            <a:r>
              <a:rPr b="0" i="0" lang="en-US" sz="1200" u="none" strike="noStrike">
                <a:solidFill>
                  <a:schemeClr val="dk1"/>
                </a:solidFill>
                <a:latin typeface="Calibri"/>
                <a:ea typeface="Calibri"/>
                <a:cs typeface="Calibri"/>
                <a:sym typeface="Calibri"/>
              </a:rPr>
              <a:t>(2018), </a:t>
            </a:r>
            <a:r>
              <a:rPr b="1" i="0" lang="en-US" sz="1200">
                <a:solidFill>
                  <a:schemeClr val="dk1"/>
                </a:solidFill>
                <a:latin typeface="Calibri"/>
                <a:ea typeface="Calibri"/>
                <a:cs typeface="Calibri"/>
                <a:sym typeface="Calibri"/>
              </a:rPr>
              <a:t>Women's employment. </a:t>
            </a:r>
            <a:r>
              <a:rPr b="1" lang="en-US" sz="1200">
                <a:latin typeface="AngsanaUPC"/>
                <a:ea typeface="AngsanaUPC"/>
                <a:cs typeface="AngsanaUPC"/>
                <a:sym typeface="AngsanaUPC"/>
              </a:rPr>
              <a:t>https://ourworldindata.org/female-labor-supply#labor-force-participation</a:t>
            </a:r>
            <a:endParaRPr/>
          </a:p>
        </p:txBody>
      </p:sp>
      <p:sp>
        <p:nvSpPr>
          <p:cNvPr id="150" name="Google Shape;15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2" name="Google Shape;1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6797E"/>
              </a:buClr>
              <a:buSzPts val="1200"/>
              <a:buFont typeface="Arial"/>
              <a:buNone/>
            </a:pPr>
            <a:r>
              <a:rPr lang="en-US">
                <a:solidFill>
                  <a:srgbClr val="76797E"/>
                </a:solidFill>
                <a:latin typeface="Arial"/>
                <a:ea typeface="Arial"/>
                <a:cs typeface="Arial"/>
                <a:sym typeface="Arial"/>
              </a:rPr>
              <a:t>Moterys jau kurį laiką dominuoja viešbučių, maitinimo ir turizmo srityse. Visoje ekonomikoje 46,1 proc. darbuotojų yra moterys, tačiau svetingumo sektoriuje šis skaičius išaugo iki 53,7 proc.</a:t>
            </a:r>
            <a:endParaRPr/>
          </a:p>
          <a:p>
            <a:pPr indent="0" lvl="0" marL="0" rtl="0" algn="l">
              <a:spcBef>
                <a:spcPts val="0"/>
              </a:spcBef>
              <a:spcAft>
                <a:spcPts val="0"/>
              </a:spcAft>
              <a:buClr>
                <a:schemeClr val="dk1"/>
              </a:buClr>
              <a:buSzPts val="1200"/>
              <a:buFont typeface="Calibri"/>
              <a:buNone/>
            </a:pPr>
            <a:r>
              <a:t/>
            </a:r>
            <a:endParaRPr/>
          </a:p>
        </p:txBody>
      </p:sp>
      <p:sp>
        <p:nvSpPr>
          <p:cNvPr id="168" name="Google Shape;16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76" name="Google Shape;1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Turizmas yra didžiausias ir sparčiausiai augantis ekonomikos sektorius pasaulyje. Daugelyje šalių turizmas yra vystymosi variklis, nes uždirba užsienio valiutą ir kuria darbo vietas. 2016 m. atvykusių tarptautinių turistų skaičius siekė daugiau nei 1,2 mlrd. žmonių - tai naujas rekordas - ir tikimasi, kad šis skaičius kasmet augs 3-4 proc.ii Kelionės ir turizmas sudaro 10,2 proc. pasaulio BVP (7,6 trilijono JAV dolerių) ir įdarbina 292 mln. žmonių, o tai yra viena iš dešimties darbo vietų visame pasaulyje.iii Remiantis Pasauline ataskaita apie moteris turizmo sektoriuje (2011 m.), moterys sudaro pusę visų viešbučių ir restoranų sektoriaus darbuotojų.  Dėl lyčių stereotipų ir diskriminacijos didžioji dauguma šių moterų dirba žemo statuso, prastai apmokamus ir nesaugius darbus, kurių daugelis yra sezoniniai. Moterys retai užima vadovaujančias ar profesionalias pareigas, o jei užima, paprastai gauna mažesnį darbo užmokestį nei vyrai. Be to, daugelis viešbučių sektoriuje nesaugias darbo vietas dirbančių moterų yra imigrantės, migrantės ir (arba) matomų mažumų atstovės. Tokių profesijų feminizacija ir rasizacija paprastai lemia tolesnį darbo užmokesčio, darbo vietos saugumo ir socialinės vertės mažėjimą. Ne išimtis ir namų tvarkymas. Viešbučių pramonė labai pasikliauja imigrantėmis, tautinių mažumų atstovėmis ir migrantėmis, atliekančiomis pagalbinius darbus. Pavadinimai "kambarinė" arba "kambarinė", kuriuos pabrėžia šūkis "namai toli nuo namų", rodo, kad namų tvarkymas laikomas moterų namų ruošos darbu, taigi ne kvalifikuotu darbu. Jis laikomas nešvariu ir stigmatizuojamas, nes siejamas su asmenine tarnyste. Iš namų tvarkytojų tikimasi, kad jos bus nepastebimos ir dirbs savo darbą netrukdydamos svečiams. Visos šiame tyrime apklaustos namų tvarkytojos skundėsi, kad į jas žiūrima kaip į pavaldines ir jos nepakankamai vertinamos, o tai padeda paaiškinti, kodėl tik nedaugelis iš jų gali pereiti į darbą viešbučio priekyje. </a:t>
            </a:r>
            <a:endParaRPr/>
          </a:p>
        </p:txBody>
      </p:sp>
      <p:sp>
        <p:nvSpPr>
          <p:cNvPr id="186" name="Google Shape;18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 name="Shape 31"/>
        <p:cNvGrpSpPr/>
        <p:nvPr/>
      </p:nvGrpSpPr>
      <p:grpSpPr>
        <a:xfrm>
          <a:off x="0" y="0"/>
          <a:ext cx="0" cy="0"/>
          <a:chOff x="0" y="0"/>
          <a:chExt cx="0" cy="0"/>
        </a:xfrm>
      </p:grpSpPr>
      <p:sp>
        <p:nvSpPr>
          <p:cNvPr id="32" name="Google Shape;3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 name="Google Shape;34;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 name="Google Shape;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5"/>
          <p:cNvSpPr/>
          <p:nvPr>
            <p:ph idx="2" type="pic"/>
          </p:nvPr>
        </p:nvSpPr>
        <p:spPr>
          <a:xfrm>
            <a:off x="5183188" y="987425"/>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ata.europa.eu/euodp/es/data/dataset/violence-against-women-survey/resource/8b72e61d-05c1-4c49-98a8-b92fe4fb147e" TargetMode="External"/><Relationship Id="rId4" Type="http://schemas.openxmlformats.org/officeDocument/2006/relationships/hyperlink" Target="https://data.europa.eu/euodp/es/data/dataset/violence-against-women-survey/resource/8b72e61d-05c1-4c49-98a8-b92fe4fb147e" TargetMode="External"/><Relationship Id="rId5" Type="http://schemas.openxmlformats.org/officeDocument/2006/relationships/hyperlink" Target="http://www.elmundo.es/economia/2017/11/02/59fb1485268e3ea45c8b45b0.html" TargetMode="External"/><Relationship Id="rId6"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ec.europa.eu/eurostat/databrowser/view/SDG_05_20/bookmark/table?lang=en&amp;bookmarkId=6f069419-fcb7-47a2-bdda-c22acca36a0e" TargetMode="External"/><Relationship Id="rId4" Type="http://schemas.openxmlformats.org/officeDocument/2006/relationships/hyperlink" Target="https://ec.europa.eu/eurostat/databrowser/view/SDG_05_20/bookmark/table?lang=en&amp;bookmarkId=6f069419-fcb7-47a2-bdda-c22acca36a0e" TargetMode="External"/><Relationship Id="rId5" Type="http://schemas.openxmlformats.org/officeDocument/2006/relationships/image" Target="../media/image3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wa1El_VZ5q4" TargetMode="External"/><Relationship Id="rId4" Type="http://schemas.openxmlformats.org/officeDocument/2006/relationships/hyperlink" Target="https://lpf.lt/family-learning.eu/?page=outcomes" TargetMode="External"/><Relationship Id="rId5" Type="http://schemas.openxmlformats.org/officeDocument/2006/relationships/hyperlink" Target="https://lpf.lt/family-learning.eu/?page=outcomes" TargetMode="External"/><Relationship Id="rId6" Type="http://schemas.openxmlformats.org/officeDocument/2006/relationships/image" Target="../media/image7.png"/><Relationship Id="rId7"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cuments1.worldbank.org/curated/en/401321508245393514/pdf/120477-WP-PUBLIC-Weds-oct-18-9am-ADD-SERIES-36p-IFCWomenandTourismfinal.pdf" TargetMode="External"/><Relationship Id="rId4" Type="http://schemas.openxmlformats.org/officeDocument/2006/relationships/hyperlink" Target="https://oxfamilibrary.openrepository.com/bitstream/handle/10546/620355/rr-tourisms-dirty-secret-171017-en.pdf;jsessionid=793604C2A572759E16008BC94B70C503?sequence=1" TargetMode="External"/><Relationship Id="rId5" Type="http://schemas.openxmlformats.org/officeDocument/2006/relationships/hyperlink" Target="https://www.ebrd.com/news/2020/new-guidance-for-private-sector-on-addressing-risks-of-genderbased-violence-and-harassment.html" TargetMode="External"/><Relationship Id="rId6" Type="http://schemas.openxmlformats.org/officeDocument/2006/relationships/image" Target="../media/image7.png"/><Relationship Id="rId7"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ilo.org/dyn/normlex/en/f?p=NORMLEXPUB:12100:0::NO::P12100_ILO_CODE:C190" TargetMode="External"/><Relationship Id="rId4" Type="http://schemas.openxmlformats.org/officeDocument/2006/relationships/hyperlink" Target="https://ourworldindata.org/team" TargetMode="External"/><Relationship Id="rId5" Type="http://schemas.openxmlformats.org/officeDocument/2006/relationships/hyperlink" Target="https://www.eurofound.europa.eu/observatories/eurwork/industrial-relations-dictionary/harassment-and-violence-at-work" TargetMode="External"/><Relationship Id="rId6" Type="http://schemas.openxmlformats.org/officeDocument/2006/relationships/image" Target="../media/image7.png"/><Relationship Id="rId7"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ourworldindata.org/female-labor-supply#labor-force-participation" TargetMode="External"/><Relationship Id="rId4" Type="http://schemas.openxmlformats.org/officeDocument/2006/relationships/hyperlink" Target="https://www.dianova.org/news/a-silent-colleague-violence-against-women-in-the-workplace/" TargetMode="External"/><Relationship Id="rId5" Type="http://schemas.openxmlformats.org/officeDocument/2006/relationships/hyperlink" Target="https://www.europarl.europa.eu/news/en/headlines/society/20200109STO69925/understanding-the-gender-pay-gap-definition-and-causes" TargetMode="External"/><Relationship Id="rId6" Type="http://schemas.openxmlformats.org/officeDocument/2006/relationships/hyperlink" Target="https://www.ilo.org/global/about-the-ilo/multimedia/maps-and-charts/enhanced/WCMS_650829/lang--en/index.htm" TargetMode="External"/><Relationship Id="rId7" Type="http://schemas.openxmlformats.org/officeDocument/2006/relationships/image" Target="../media/image7.png"/><Relationship Id="rId8"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2.jpg"/></Relationships>
</file>

<file path=ppt/slides/_rels/slide25.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30.png"/><Relationship Id="rId13" Type="http://schemas.openxmlformats.org/officeDocument/2006/relationships/hyperlink" Target="https://dekaplus.eu/" TargetMode="External"/><Relationship Id="rId12"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27.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29.png"/><Relationship Id="rId17" Type="http://schemas.openxmlformats.org/officeDocument/2006/relationships/hyperlink" Target="https://www.uzvediba.lv/kontakti/" TargetMode="External"/><Relationship Id="rId16" Type="http://schemas.openxmlformats.org/officeDocument/2006/relationships/image" Target="../media/image33.png"/><Relationship Id="rId5" Type="http://schemas.openxmlformats.org/officeDocument/2006/relationships/hyperlink" Target="http://www.czu.cz/" TargetMode="External"/><Relationship Id="rId6" Type="http://schemas.openxmlformats.org/officeDocument/2006/relationships/image" Target="../media/image34.png"/><Relationship Id="rId18" Type="http://schemas.openxmlformats.org/officeDocument/2006/relationships/image" Target="../media/image7.png"/><Relationship Id="rId7" Type="http://schemas.openxmlformats.org/officeDocument/2006/relationships/hyperlink" Target="http://www.czu.cz/" TargetMode="External"/><Relationship Id="rId8"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Lyčių aspektai ir tarpkultūrinė vadyba suprantant smurtą darbe (1)</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Europos Komisijos parama šio leidinio rengimui nereiškia pritarimo jo turiniui, kuriame pateikiama autorių</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nuomonė, todėl Europos Komisija negali būti laikoma atsakinga už informaciją panaudotą šiame leidinyje.</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b="0" l="6209" r="6209" t="0"/>
          <a:stretch/>
        </p:blipFill>
        <p:spPr>
          <a:xfrm>
            <a:off x="388099" y="546235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ph type="title"/>
          </p:nvPr>
        </p:nvSpPr>
        <p:spPr>
          <a:xfrm>
            <a:off x="671332" y="365125"/>
            <a:ext cx="10379845" cy="1325563"/>
          </a:xfrm>
          <a:prstGeom prst="rect">
            <a:avLst/>
          </a:prstGeom>
          <a:solidFill>
            <a:srgbClr val="8DA9DB"/>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789B9"/>
              </a:buClr>
              <a:buSzPts val="2800"/>
              <a:buFont typeface="Calibri"/>
              <a:buNone/>
            </a:pPr>
            <a:r>
              <a:rPr lang="en-US" sz="2000">
                <a:solidFill>
                  <a:schemeClr val="lt1"/>
                </a:solidFill>
                <a:latin typeface="Calibri"/>
                <a:ea typeface="Calibri"/>
                <a:cs typeface="Calibri"/>
                <a:sym typeface="Calibri"/>
              </a:rPr>
              <a:t>Smurto dėl lyties ir priekabiavimo viešbučių, viešojo maitinimo ir turizmo sektoriuje (HORECA) problemos sprendimas</a:t>
            </a:r>
            <a:endParaRPr sz="2000">
              <a:solidFill>
                <a:schemeClr val="lt1"/>
              </a:solidFill>
              <a:latin typeface="Calibri"/>
              <a:ea typeface="Calibri"/>
              <a:cs typeface="Calibri"/>
              <a:sym typeface="Calibri"/>
            </a:endParaRPr>
          </a:p>
        </p:txBody>
      </p:sp>
      <p:sp>
        <p:nvSpPr>
          <p:cNvPr id="198" name="Google Shape;198;p10"/>
          <p:cNvSpPr txBox="1"/>
          <p:nvPr>
            <p:ph idx="1" type="body"/>
          </p:nvPr>
        </p:nvSpPr>
        <p:spPr>
          <a:xfrm>
            <a:off x="983787" y="2223790"/>
            <a:ext cx="10515600" cy="24105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2800"/>
              <a:buNone/>
            </a:pPr>
            <a:r>
              <a:rPr lang="en-US" sz="2000">
                <a:solidFill>
                  <a:schemeClr val="accent1"/>
                </a:solidFill>
                <a:latin typeface="Calibri"/>
                <a:ea typeface="Calibri"/>
                <a:cs typeface="Calibri"/>
                <a:sym typeface="Calibri"/>
              </a:rPr>
              <a:t>Smurtas ir priekabiavimas kelia grėsmę lygioms galimybėms, yra nepriimtinas ir nesuderinamas su deramu darbu (TDO, Smurto ir priekabiavimo konvencija (Nr. 190), 2019 m.)</a:t>
            </a:r>
            <a:endParaRPr sz="2000">
              <a:solidFill>
                <a:schemeClr val="accent1"/>
              </a:solidFill>
              <a:latin typeface="Calibri"/>
              <a:ea typeface="Calibri"/>
              <a:cs typeface="Calibri"/>
              <a:sym typeface="Calibri"/>
            </a:endParaRPr>
          </a:p>
          <a:p>
            <a:pPr indent="0" lvl="0" marL="0" rtl="0" algn="l">
              <a:lnSpc>
                <a:spcPct val="90000"/>
              </a:lnSpc>
              <a:spcBef>
                <a:spcPts val="0"/>
              </a:spcBef>
              <a:spcAft>
                <a:spcPts val="0"/>
              </a:spcAft>
              <a:buClr>
                <a:srgbClr val="6789B9"/>
              </a:buClr>
              <a:buSzPts val="2800"/>
              <a:buNone/>
            </a:pPr>
            <a:r>
              <a:t/>
            </a:r>
            <a:endParaRPr sz="2000">
              <a:solidFill>
                <a:schemeClr val="accent1"/>
              </a:solidFill>
              <a:latin typeface="Calibri"/>
              <a:ea typeface="Calibri"/>
              <a:cs typeface="Calibri"/>
              <a:sym typeface="Calibri"/>
            </a:endParaRPr>
          </a:p>
          <a:p>
            <a:pPr indent="0" lvl="0" marL="0" rtl="0" algn="l">
              <a:lnSpc>
                <a:spcPct val="90000"/>
              </a:lnSpc>
              <a:spcBef>
                <a:spcPts val="0"/>
              </a:spcBef>
              <a:spcAft>
                <a:spcPts val="0"/>
              </a:spcAft>
              <a:buClr>
                <a:srgbClr val="6789B9"/>
              </a:buClr>
              <a:buSzPts val="2800"/>
              <a:buNone/>
            </a:pPr>
            <a:r>
              <a:t/>
            </a:r>
            <a:endParaRPr sz="2000">
              <a:solidFill>
                <a:schemeClr val="accent1"/>
              </a:solidFill>
              <a:latin typeface="Calibri"/>
              <a:ea typeface="Calibri"/>
              <a:cs typeface="Calibri"/>
              <a:sym typeface="Calibri"/>
            </a:endParaRPr>
          </a:p>
          <a:p>
            <a:pPr indent="0" lvl="0" marL="0" rtl="0" algn="l">
              <a:lnSpc>
                <a:spcPct val="90000"/>
              </a:lnSpc>
              <a:spcBef>
                <a:spcPts val="0"/>
              </a:spcBef>
              <a:spcAft>
                <a:spcPts val="0"/>
              </a:spcAft>
              <a:buClr>
                <a:srgbClr val="6789B9"/>
              </a:buClr>
              <a:buSzPts val="2800"/>
              <a:buNone/>
            </a:pPr>
            <a:r>
              <a:rPr lang="en-US" sz="2000">
                <a:latin typeface="Calibri"/>
                <a:ea typeface="Calibri"/>
                <a:cs typeface="Calibri"/>
                <a:sym typeface="Calibri"/>
              </a:rPr>
              <a:t>Smurtas ir priekabiavimas yra išpuoliai prieš :</a:t>
            </a:r>
            <a:endParaRPr sz="2000">
              <a:latin typeface="Calibri"/>
              <a:ea typeface="Calibri"/>
              <a:cs typeface="Calibri"/>
              <a:sym typeface="Calibri"/>
            </a:endParaRPr>
          </a:p>
          <a:p>
            <a:pPr indent="-228600" lvl="0" marL="361950" rtl="0" algn="l">
              <a:lnSpc>
                <a:spcPct val="90000"/>
              </a:lnSpc>
              <a:spcBef>
                <a:spcPts val="0"/>
              </a:spcBef>
              <a:spcAft>
                <a:spcPts val="0"/>
              </a:spcAft>
              <a:buClr>
                <a:srgbClr val="6789B9"/>
              </a:buClr>
              <a:buSzPts val="2800"/>
              <a:buChar char="•"/>
            </a:pPr>
            <a:r>
              <a:rPr lang="en-US" sz="2000">
                <a:latin typeface="Calibri"/>
                <a:ea typeface="Calibri"/>
                <a:cs typeface="Calibri"/>
                <a:sym typeface="Calibri"/>
              </a:rPr>
              <a:t>asmens orumą;</a:t>
            </a:r>
            <a:endParaRPr sz="2000">
              <a:latin typeface="Calibri"/>
              <a:ea typeface="Calibri"/>
              <a:cs typeface="Calibri"/>
              <a:sym typeface="Calibri"/>
            </a:endParaRPr>
          </a:p>
          <a:p>
            <a:pPr indent="-228600" lvl="0" marL="361950" rtl="0" algn="l">
              <a:lnSpc>
                <a:spcPct val="90000"/>
              </a:lnSpc>
              <a:spcBef>
                <a:spcPts val="0"/>
              </a:spcBef>
              <a:spcAft>
                <a:spcPts val="0"/>
              </a:spcAft>
              <a:buClr>
                <a:srgbClr val="6789B9"/>
              </a:buClr>
              <a:buSzPts val="2800"/>
              <a:buChar char="•"/>
            </a:pPr>
            <a:r>
              <a:rPr lang="en-US" sz="2000">
                <a:latin typeface="Calibri"/>
                <a:ea typeface="Calibri"/>
                <a:cs typeface="Calibri"/>
                <a:sym typeface="Calibri"/>
              </a:rPr>
              <a:t> teisę į vienodą ir nediskriminacinį požiūrį;</a:t>
            </a:r>
            <a:endParaRPr sz="2000">
              <a:latin typeface="Calibri"/>
              <a:ea typeface="Calibri"/>
              <a:cs typeface="Calibri"/>
              <a:sym typeface="Calibri"/>
            </a:endParaRPr>
          </a:p>
          <a:p>
            <a:pPr indent="-228600" lvl="0" marL="361950" rtl="0" algn="l">
              <a:lnSpc>
                <a:spcPct val="90000"/>
              </a:lnSpc>
              <a:spcBef>
                <a:spcPts val="0"/>
              </a:spcBef>
              <a:spcAft>
                <a:spcPts val="0"/>
              </a:spcAft>
              <a:buClr>
                <a:srgbClr val="6789B9"/>
              </a:buClr>
              <a:buSzPts val="2800"/>
              <a:buChar char="•"/>
            </a:pPr>
            <a:r>
              <a:rPr lang="en-US" sz="2000">
                <a:latin typeface="Calibri"/>
                <a:ea typeface="Calibri"/>
                <a:cs typeface="Calibri"/>
                <a:sym typeface="Calibri"/>
              </a:rPr>
              <a:t>asmens sveikatą. </a:t>
            </a:r>
            <a:endParaRPr sz="2000">
              <a:latin typeface="Calibri"/>
              <a:ea typeface="Calibri"/>
              <a:cs typeface="Calibri"/>
              <a:sym typeface="Calibri"/>
            </a:endParaRPr>
          </a:p>
          <a:p>
            <a:pPr indent="-50800" lvl="0" marL="361950" rtl="0" algn="l">
              <a:lnSpc>
                <a:spcPct val="90000"/>
              </a:lnSpc>
              <a:spcBef>
                <a:spcPts val="0"/>
              </a:spcBef>
              <a:spcAft>
                <a:spcPts val="0"/>
              </a:spcAft>
              <a:buClr>
                <a:srgbClr val="6789B9"/>
              </a:buClr>
              <a:buSzPts val="2800"/>
              <a:buNone/>
            </a:pPr>
            <a:r>
              <a:t/>
            </a:r>
            <a:endParaRPr sz="2000">
              <a:latin typeface="Calibri"/>
              <a:ea typeface="Calibri"/>
              <a:cs typeface="Calibri"/>
              <a:sym typeface="Calibri"/>
            </a:endParaRPr>
          </a:p>
          <a:p>
            <a:pPr indent="0" lvl="0" marL="0" rtl="0" algn="l">
              <a:lnSpc>
                <a:spcPct val="90000"/>
              </a:lnSpc>
              <a:spcBef>
                <a:spcPts val="0"/>
              </a:spcBef>
              <a:spcAft>
                <a:spcPts val="0"/>
              </a:spcAft>
              <a:buClr>
                <a:srgbClr val="6789B9"/>
              </a:buClr>
              <a:buSzPts val="2800"/>
              <a:buNone/>
            </a:pPr>
            <a:r>
              <a:rPr lang="en-US" sz="2000">
                <a:latin typeface="Calibri"/>
                <a:ea typeface="Calibri"/>
                <a:cs typeface="Calibri"/>
                <a:sym typeface="Calibri"/>
              </a:rPr>
              <a:t>Lyčių nelygybės mažinimas                              priekabiavimo mažinimas </a:t>
            </a:r>
            <a:endParaRPr sz="2000">
              <a:latin typeface="Calibri"/>
              <a:ea typeface="Calibri"/>
              <a:cs typeface="Calibri"/>
              <a:sym typeface="Calibri"/>
            </a:endParaRPr>
          </a:p>
          <a:p>
            <a:pPr indent="0" lvl="0" marL="0" rtl="0" algn="l">
              <a:lnSpc>
                <a:spcPct val="90000"/>
              </a:lnSpc>
              <a:spcBef>
                <a:spcPts val="0"/>
              </a:spcBef>
              <a:spcAft>
                <a:spcPts val="0"/>
              </a:spcAft>
              <a:buClr>
                <a:srgbClr val="6789B9"/>
              </a:buClr>
              <a:buSzPts val="2800"/>
              <a:buNone/>
            </a:pPr>
            <a:r>
              <a:t/>
            </a:r>
            <a:endParaRPr sz="2000">
              <a:latin typeface="Calibri"/>
              <a:ea typeface="Calibri"/>
              <a:cs typeface="Calibri"/>
              <a:sym typeface="Calibri"/>
            </a:endParaRPr>
          </a:p>
          <a:p>
            <a:pPr indent="0" lvl="0" marL="0" rtl="0" algn="l">
              <a:lnSpc>
                <a:spcPct val="90000"/>
              </a:lnSpc>
              <a:spcBef>
                <a:spcPts val="0"/>
              </a:spcBef>
              <a:spcAft>
                <a:spcPts val="0"/>
              </a:spcAft>
              <a:buClr>
                <a:srgbClr val="6789B9"/>
              </a:buClr>
              <a:buSzPts val="2800"/>
              <a:buNone/>
            </a:pPr>
            <a:r>
              <a:rPr lang="en-US" sz="2000">
                <a:latin typeface="Calibri"/>
                <a:ea typeface="Calibri"/>
                <a:cs typeface="Calibri"/>
                <a:sym typeface="Calibri"/>
              </a:rPr>
              <a:t>Sumažinus skirtumus tarp lyčių, t. y. pakeitus visuomenėje nusistovėjusias struktūras, sumažėja smurto ir priekabiavimo darbo vietoje grėsmė ar rizika. Tai apima:</a:t>
            </a:r>
            <a:endParaRPr sz="2000">
              <a:latin typeface="Calibri"/>
              <a:ea typeface="Calibri"/>
              <a:cs typeface="Calibri"/>
              <a:sym typeface="Calibri"/>
            </a:endParaRPr>
          </a:p>
          <a:p>
            <a:pPr indent="0" lvl="0" marL="0" rtl="0" algn="l">
              <a:lnSpc>
                <a:spcPct val="90000"/>
              </a:lnSpc>
              <a:spcBef>
                <a:spcPts val="0"/>
              </a:spcBef>
              <a:spcAft>
                <a:spcPts val="0"/>
              </a:spcAft>
              <a:buClr>
                <a:srgbClr val="6789B9"/>
              </a:buClr>
              <a:buSzPts val="2800"/>
              <a:buNone/>
            </a:pPr>
            <a:r>
              <a:rPr lang="en-US" sz="2000">
                <a:latin typeface="Calibri"/>
                <a:ea typeface="Calibri"/>
                <a:cs typeface="Calibri"/>
                <a:sym typeface="Calibri"/>
              </a:rPr>
              <a:t>* užtikrinti vienodą darbo užmokestį; * gera vaiko priežiūros atostogų sistema, * visuotinė valstybinė vaikų priežiūra.</a:t>
            </a:r>
            <a:r>
              <a:rPr lang="en-US" sz="2400">
                <a:latin typeface="AngsanaUPC"/>
                <a:ea typeface="AngsanaUPC"/>
                <a:cs typeface="AngsanaUPC"/>
                <a:sym typeface="AngsanaUPC"/>
              </a:rPr>
              <a:t> </a:t>
            </a:r>
            <a:endParaRPr sz="2400"/>
          </a:p>
        </p:txBody>
      </p:sp>
      <p:pic>
        <p:nvPicPr>
          <p:cNvPr id="199" name="Google Shape;199;p10"/>
          <p:cNvPicPr preferRelativeResize="0"/>
          <p:nvPr/>
        </p:nvPicPr>
        <p:blipFill rotWithShape="1">
          <a:blip r:embed="rId3">
            <a:alphaModFix/>
          </a:blip>
          <a:srcRect b="0" l="0" r="0" t="0"/>
          <a:stretch/>
        </p:blipFill>
        <p:spPr>
          <a:xfrm>
            <a:off x="11244069" y="1205225"/>
            <a:ext cx="962159" cy="2057687"/>
          </a:xfrm>
          <a:prstGeom prst="rect">
            <a:avLst/>
          </a:prstGeom>
          <a:noFill/>
          <a:ln>
            <a:noFill/>
          </a:ln>
        </p:spPr>
      </p:pic>
      <p:pic>
        <p:nvPicPr>
          <p:cNvPr id="200" name="Google Shape;200;p10"/>
          <p:cNvPicPr preferRelativeResize="0"/>
          <p:nvPr/>
        </p:nvPicPr>
        <p:blipFill rotWithShape="1">
          <a:blip r:embed="rId4">
            <a:alphaModFix/>
          </a:blip>
          <a:srcRect b="0" l="0" r="0" t="0"/>
          <a:stretch/>
        </p:blipFill>
        <p:spPr>
          <a:xfrm>
            <a:off x="11172511" y="3115324"/>
            <a:ext cx="1076817" cy="2537451"/>
          </a:xfrm>
          <a:prstGeom prst="rect">
            <a:avLst/>
          </a:prstGeom>
          <a:noFill/>
          <a:ln>
            <a:noFill/>
          </a:ln>
        </p:spPr>
      </p:pic>
      <p:sp>
        <p:nvSpPr>
          <p:cNvPr id="201" name="Google Shape;201;p10"/>
          <p:cNvSpPr/>
          <p:nvPr/>
        </p:nvSpPr>
        <p:spPr>
          <a:xfrm>
            <a:off x="7549199" y="3115324"/>
            <a:ext cx="3383400" cy="1156200"/>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US" sz="2000" u="none" cap="none" strike="noStrike">
                <a:solidFill>
                  <a:schemeClr val="accent1"/>
                </a:solidFill>
                <a:latin typeface="Calibri"/>
                <a:ea typeface="Calibri"/>
                <a:cs typeface="Calibri"/>
                <a:sym typeface="Calibri"/>
              </a:rPr>
              <a:t>Nuo jos nukentėję darbuotojai jaučiasi nesaugūs </a:t>
            </a:r>
            <a:endParaRPr b="0" i="0" sz="2000" u="none" cap="none" strike="noStrike">
              <a:solidFill>
                <a:schemeClr val="accent1"/>
              </a:solidFill>
              <a:latin typeface="Calibri"/>
              <a:ea typeface="Calibri"/>
              <a:cs typeface="Calibri"/>
              <a:sym typeface="Calibri"/>
            </a:endParaRPr>
          </a:p>
        </p:txBody>
      </p:sp>
      <p:sp>
        <p:nvSpPr>
          <p:cNvPr id="202" name="Google Shape;202;p10"/>
          <p:cNvSpPr/>
          <p:nvPr/>
        </p:nvSpPr>
        <p:spPr>
          <a:xfrm>
            <a:off x="4099560" y="4786806"/>
            <a:ext cx="990600" cy="2286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type="title"/>
          </p:nvPr>
        </p:nvSpPr>
        <p:spPr>
          <a:xfrm>
            <a:off x="838200" y="365126"/>
            <a:ext cx="10954732" cy="1077176"/>
          </a:xfrm>
          <a:prstGeom prst="rect">
            <a:avLst/>
          </a:prstGeom>
          <a:solidFill>
            <a:srgbClr val="8DA9D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AngsanaUPC"/>
              <a:buNone/>
            </a:pPr>
            <a:r>
              <a:rPr b="1" lang="en-US" sz="4000">
                <a:solidFill>
                  <a:schemeClr val="lt1"/>
                </a:solidFill>
                <a:latin typeface="AngsanaUPC"/>
                <a:ea typeface="AngsanaUPC"/>
                <a:cs typeface="AngsanaUPC"/>
                <a:sym typeface="AngsanaUPC"/>
              </a:rPr>
              <a:t>Dažniausios smurto darbe formos, su kuriomis susiduria moterys:</a:t>
            </a:r>
            <a:endParaRPr b="1" sz="4000">
              <a:latin typeface="AngsanaUPC"/>
              <a:ea typeface="AngsanaUPC"/>
              <a:cs typeface="AngsanaUPC"/>
              <a:sym typeface="AngsanaUPC"/>
            </a:endParaRPr>
          </a:p>
        </p:txBody>
      </p:sp>
      <p:sp>
        <p:nvSpPr>
          <p:cNvPr id="209" name="Google Shape;209;p11"/>
          <p:cNvSpPr txBox="1"/>
          <p:nvPr>
            <p:ph idx="1" type="body"/>
          </p:nvPr>
        </p:nvSpPr>
        <p:spPr>
          <a:xfrm>
            <a:off x="838200" y="1515525"/>
            <a:ext cx="10744200" cy="5197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Font typeface="Noto Sans Symbols"/>
              <a:buChar char="❑"/>
            </a:pPr>
            <a:r>
              <a:rPr b="1" lang="en-US" sz="1800">
                <a:solidFill>
                  <a:schemeClr val="accent5"/>
                </a:solidFill>
                <a:latin typeface="Calibri"/>
                <a:ea typeface="Calibri"/>
                <a:cs typeface="Calibri"/>
                <a:sym typeface="Calibri"/>
              </a:rPr>
              <a:t> Seksualinis priekabiavimas</a:t>
            </a:r>
            <a:endParaRPr b="1" sz="1800">
              <a:solidFill>
                <a:schemeClr val="accent5"/>
              </a:solidFill>
              <a:latin typeface="Calibri"/>
              <a:ea typeface="Calibri"/>
              <a:cs typeface="Calibri"/>
              <a:sym typeface="Calibri"/>
            </a:endParaRPr>
          </a:p>
          <a:p>
            <a:pPr indent="0" lvl="1" marL="457200" rtl="0" algn="l">
              <a:lnSpc>
                <a:spcPct val="90000"/>
              </a:lnSpc>
              <a:spcBef>
                <a:spcPts val="500"/>
              </a:spcBef>
              <a:spcAft>
                <a:spcPts val="0"/>
              </a:spcAft>
              <a:buClr>
                <a:schemeClr val="dk1"/>
              </a:buClr>
              <a:buSzPts val="2800"/>
              <a:buNone/>
            </a:pPr>
            <a:r>
              <a:rPr lang="en-US" sz="1800" u="sng">
                <a:solidFill>
                  <a:schemeClr val="hlink"/>
                </a:solidFill>
                <a:latin typeface="Calibri"/>
                <a:ea typeface="Calibri"/>
                <a:cs typeface="Calibri"/>
                <a:sym typeface="Calibri"/>
                <a:hlinkClick r:id="rId3"/>
              </a:rPr>
              <a:t>74-75 proc. moterų </a:t>
            </a:r>
            <a:r>
              <a:rPr lang="en-US" sz="1800">
                <a:latin typeface="Calibri"/>
                <a:ea typeface="Calibri"/>
                <a:cs typeface="Calibri"/>
                <a:sym typeface="Calibri"/>
              </a:rPr>
              <a:t>kada nors gyvenime </a:t>
            </a:r>
            <a:r>
              <a:rPr lang="en-US" sz="1800" u="sng">
                <a:solidFill>
                  <a:schemeClr val="hlink"/>
                </a:solidFill>
                <a:latin typeface="Calibri"/>
                <a:ea typeface="Calibri"/>
                <a:cs typeface="Calibri"/>
                <a:sym typeface="Calibri"/>
                <a:hlinkClick r:id="rId4"/>
              </a:rPr>
              <a:t>yra tai patyrusios (</a:t>
            </a:r>
            <a:r>
              <a:rPr lang="en-US" sz="1800">
                <a:latin typeface="Calibri"/>
                <a:ea typeface="Calibri"/>
                <a:cs typeface="Calibri"/>
                <a:sym typeface="Calibri"/>
              </a:rPr>
              <a:t>2014 m. Europos Sąjungos pagrindinių teisių agentūros (FRA) atliktas tyrimas);</a:t>
            </a:r>
            <a:endParaRPr sz="1800">
              <a:latin typeface="Calibri"/>
              <a:ea typeface="Calibri"/>
              <a:cs typeface="Calibri"/>
              <a:sym typeface="Calibri"/>
            </a:endParaRPr>
          </a:p>
          <a:p>
            <a:pPr indent="-184150" lvl="2" marL="1143000" rtl="0" algn="l">
              <a:lnSpc>
                <a:spcPct val="90000"/>
              </a:lnSpc>
              <a:spcBef>
                <a:spcPts val="500"/>
              </a:spcBef>
              <a:spcAft>
                <a:spcPts val="0"/>
              </a:spcAft>
              <a:buClr>
                <a:schemeClr val="dk1"/>
              </a:buClr>
              <a:buSzPts val="2100"/>
              <a:buFont typeface="Noto Sans Symbols"/>
              <a:buChar char="⮚"/>
            </a:pPr>
            <a:r>
              <a:rPr b="1" lang="en-US" sz="1800">
                <a:latin typeface="Calibri"/>
                <a:ea typeface="Calibri"/>
                <a:cs typeface="Calibri"/>
                <a:sym typeface="Calibri"/>
              </a:rPr>
              <a:t>Quid pro quo </a:t>
            </a:r>
            <a:r>
              <a:rPr lang="en-US" sz="1800">
                <a:latin typeface="Calibri"/>
                <a:ea typeface="Calibri"/>
                <a:cs typeface="Calibri"/>
                <a:sym typeface="Calibri"/>
              </a:rPr>
              <a:t>- darbuotojas patiria spaudimą užsiimti seksualine veikla mainais į </a:t>
            </a:r>
            <a:r>
              <a:rPr b="1" lang="en-US" sz="1800">
                <a:latin typeface="Calibri"/>
                <a:ea typeface="Calibri"/>
                <a:cs typeface="Calibri"/>
                <a:sym typeface="Calibri"/>
              </a:rPr>
              <a:t>lengvatinį elgesį </a:t>
            </a:r>
            <a:r>
              <a:rPr lang="en-US" sz="1800">
                <a:latin typeface="Calibri"/>
                <a:ea typeface="Calibri"/>
                <a:cs typeface="Calibri"/>
                <a:sym typeface="Calibri"/>
              </a:rPr>
              <a:t>- paaukštinimą pareigose, darbo vietos išsaugojimą ar kitas darbuotojo privilegijas.</a:t>
            </a:r>
            <a:endParaRPr sz="1800">
              <a:latin typeface="Calibri"/>
              <a:ea typeface="Calibri"/>
              <a:cs typeface="Calibri"/>
              <a:sym typeface="Calibri"/>
            </a:endParaRPr>
          </a:p>
          <a:p>
            <a:pPr indent="-184150" lvl="2" marL="1143000" rtl="0" algn="l">
              <a:lnSpc>
                <a:spcPct val="90000"/>
              </a:lnSpc>
              <a:spcBef>
                <a:spcPts val="500"/>
              </a:spcBef>
              <a:spcAft>
                <a:spcPts val="0"/>
              </a:spcAft>
              <a:buClr>
                <a:schemeClr val="dk1"/>
              </a:buClr>
              <a:buSzPts val="2100"/>
              <a:buFont typeface="Noto Sans Symbols"/>
              <a:buChar char="⮚"/>
            </a:pPr>
            <a:r>
              <a:rPr b="1" lang="en-US" sz="1800">
                <a:latin typeface="Calibri"/>
                <a:ea typeface="Calibri"/>
                <a:cs typeface="Calibri"/>
                <a:sym typeface="Calibri"/>
              </a:rPr>
              <a:t>Priešiška darbo aplinka </a:t>
            </a:r>
            <a:r>
              <a:rPr lang="en-US" sz="1800">
                <a:latin typeface="Calibri"/>
                <a:ea typeface="Calibri"/>
                <a:cs typeface="Calibri"/>
                <a:sym typeface="Calibri"/>
              </a:rPr>
              <a:t>- seksualinio pobūdžio kalbos, juokeliai ar komentarai, dėl kurių darbuotojas jaučiasi įbaugintas ar jam grasinama; pavieniai išžaginimo ar seksualinio užpuolimo atvejai.</a:t>
            </a:r>
            <a:endParaRPr sz="1800">
              <a:latin typeface="Calibri"/>
              <a:ea typeface="Calibri"/>
              <a:cs typeface="Calibri"/>
              <a:sym typeface="Calibri"/>
            </a:endParaRPr>
          </a:p>
          <a:p>
            <a:pPr indent="-184150" lvl="0" marL="228600" rtl="0" algn="l">
              <a:lnSpc>
                <a:spcPct val="90000"/>
              </a:lnSpc>
              <a:spcBef>
                <a:spcPts val="1000"/>
              </a:spcBef>
              <a:spcAft>
                <a:spcPts val="0"/>
              </a:spcAft>
              <a:buClr>
                <a:schemeClr val="dk1"/>
              </a:buClr>
              <a:buSzPts val="2100"/>
              <a:buFont typeface="Noto Sans Symbols"/>
              <a:buChar char="❑"/>
            </a:pPr>
            <a:r>
              <a:rPr b="1" lang="en-US" sz="1800" u="sng">
                <a:solidFill>
                  <a:schemeClr val="accent1"/>
                </a:solidFill>
                <a:latin typeface="Calibri"/>
                <a:ea typeface="Calibri"/>
                <a:cs typeface="Calibri"/>
                <a:sym typeface="Calibri"/>
                <a:hlinkClick r:id="rId5">
                  <a:extLst>
                    <a:ext uri="{A12FA001-AC4F-418D-AE19-62706E023703}">
                      <ahyp:hlinkClr val="tx"/>
                    </a:ext>
                  </a:extLst>
                </a:hlinkClick>
              </a:rPr>
              <a:t> Darbo užmokesčio atotrūkis </a:t>
            </a:r>
            <a:r>
              <a:rPr lang="en-US" sz="1800" u="sng">
                <a:latin typeface="Calibri"/>
                <a:ea typeface="Calibri"/>
                <a:cs typeface="Calibri"/>
                <a:sym typeface="Calibri"/>
              </a:rPr>
              <a:t>- </a:t>
            </a:r>
            <a:r>
              <a:rPr lang="en-US" sz="1800">
                <a:latin typeface="Calibri"/>
                <a:ea typeface="Calibri"/>
                <a:cs typeface="Calibri"/>
                <a:sym typeface="Calibri"/>
              </a:rPr>
              <a:t>23 proc. visame pasaulyje (Tarptautinė darbo organizacija, TDO); </a:t>
            </a:r>
            <a:endParaRPr sz="1800">
              <a:latin typeface="Calibri"/>
              <a:ea typeface="Calibri"/>
              <a:cs typeface="Calibri"/>
              <a:sym typeface="Calibri"/>
            </a:endParaRPr>
          </a:p>
          <a:p>
            <a:pPr indent="-184150" lvl="0" marL="228600" rtl="0" algn="l">
              <a:lnSpc>
                <a:spcPct val="90000"/>
              </a:lnSpc>
              <a:spcBef>
                <a:spcPts val="1000"/>
              </a:spcBef>
              <a:spcAft>
                <a:spcPts val="0"/>
              </a:spcAft>
              <a:buClr>
                <a:schemeClr val="dk1"/>
              </a:buClr>
              <a:buSzPts val="2100"/>
              <a:buFont typeface="Noto Sans Symbols"/>
              <a:buChar char="❑"/>
            </a:pPr>
            <a:r>
              <a:rPr b="1" lang="en-US" sz="1800">
                <a:solidFill>
                  <a:schemeClr val="accent1"/>
                </a:solidFill>
                <a:latin typeface="Calibri"/>
                <a:ea typeface="Calibri"/>
                <a:cs typeface="Calibri"/>
                <a:sym typeface="Calibri"/>
              </a:rPr>
              <a:t> Priekabiavimas dėl motinystės </a:t>
            </a:r>
            <a:r>
              <a:rPr lang="en-US" sz="1800">
                <a:latin typeface="Calibri"/>
                <a:ea typeface="Calibri"/>
                <a:cs typeface="Calibri"/>
                <a:sym typeface="Calibri"/>
              </a:rPr>
              <a:t>- kai moterys priverčiamos jaustis nepatogiai dėl savo nėštumo;</a:t>
            </a:r>
            <a:endParaRPr sz="1800">
              <a:latin typeface="Calibri"/>
              <a:ea typeface="Calibri"/>
              <a:cs typeface="Calibri"/>
              <a:sym typeface="Calibri"/>
            </a:endParaRPr>
          </a:p>
          <a:p>
            <a:pPr indent="-184150" lvl="0" marL="228600" rtl="0" algn="l">
              <a:lnSpc>
                <a:spcPct val="90000"/>
              </a:lnSpc>
              <a:spcBef>
                <a:spcPts val="1000"/>
              </a:spcBef>
              <a:spcAft>
                <a:spcPts val="0"/>
              </a:spcAft>
              <a:buClr>
                <a:schemeClr val="dk1"/>
              </a:buClr>
              <a:buSzPts val="2100"/>
              <a:buFont typeface="Noto Sans Symbols"/>
              <a:buChar char="❑"/>
            </a:pPr>
            <a:r>
              <a:rPr b="1" lang="en-US" sz="1800">
                <a:solidFill>
                  <a:schemeClr val="accent1"/>
                </a:solidFill>
                <a:latin typeface="Calibri"/>
                <a:ea typeface="Calibri"/>
                <a:cs typeface="Calibri"/>
                <a:sym typeface="Calibri"/>
              </a:rPr>
              <a:t> Psichologinė prievarta.</a:t>
            </a:r>
            <a:endParaRPr sz="1800">
              <a:latin typeface="Calibri"/>
              <a:ea typeface="Calibri"/>
              <a:cs typeface="Calibri"/>
              <a:sym typeface="Calibri"/>
            </a:endParaRPr>
          </a:p>
          <a:p>
            <a:pPr indent="0" lvl="0" marL="0" rtl="0" algn="l">
              <a:lnSpc>
                <a:spcPct val="90000"/>
              </a:lnSpc>
              <a:spcBef>
                <a:spcPts val="1000"/>
              </a:spcBef>
              <a:spcAft>
                <a:spcPts val="0"/>
              </a:spcAft>
              <a:buClr>
                <a:schemeClr val="accent5"/>
              </a:buClr>
              <a:buSzPts val="2800"/>
              <a:buNone/>
            </a:pPr>
            <a:r>
              <a:rPr i="1" lang="en-US" sz="1800">
                <a:solidFill>
                  <a:schemeClr val="accent5"/>
                </a:solidFill>
                <a:latin typeface="Calibri"/>
                <a:ea typeface="Calibri"/>
                <a:cs typeface="Calibri"/>
                <a:sym typeface="Calibri"/>
              </a:rPr>
              <a:t>Smurtas darbo vietoje yra realybė, su kuria nuolat susiduria milijonai moterų visame pasaulyje. </a:t>
            </a:r>
            <a:endParaRPr i="1" sz="1800">
              <a:solidFill>
                <a:schemeClr val="accent5"/>
              </a:solidFill>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rPr lang="en-US" sz="4800">
                <a:solidFill>
                  <a:srgbClr val="FF0000"/>
                </a:solidFill>
                <a:latin typeface="Calibri"/>
                <a:ea typeface="Calibri"/>
                <a:cs typeface="Calibri"/>
                <a:sym typeface="Calibri"/>
              </a:rPr>
              <a:t>Stebėjimas VIDEO, 2.53 minutė - iki pabaigos</a:t>
            </a:r>
            <a:endParaRPr sz="4800">
              <a:solidFill>
                <a:srgbClr val="FF0000"/>
              </a:solidFill>
              <a:latin typeface="Calibri"/>
              <a:ea typeface="Calibri"/>
              <a:cs typeface="Calibri"/>
              <a:sym typeface="Calibri"/>
            </a:endParaRPr>
          </a:p>
        </p:txBody>
      </p:sp>
      <p:pic>
        <p:nvPicPr>
          <p:cNvPr id="210" name="Google Shape;210;p11"/>
          <p:cNvPicPr preferRelativeResize="0"/>
          <p:nvPr/>
        </p:nvPicPr>
        <p:blipFill rotWithShape="1">
          <a:blip r:embed="rId6">
            <a:alphaModFix/>
          </a:blip>
          <a:srcRect b="0" l="0" r="0" t="0"/>
          <a:stretch/>
        </p:blipFill>
        <p:spPr>
          <a:xfrm>
            <a:off x="11229841" y="4313634"/>
            <a:ext cx="962159" cy="20576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type="title"/>
          </p:nvPr>
        </p:nvSpPr>
        <p:spPr>
          <a:xfrm>
            <a:off x="296441" y="103955"/>
            <a:ext cx="10515600" cy="1325563"/>
          </a:xfrm>
          <a:prstGeom prst="rect">
            <a:avLst/>
          </a:prstGeom>
          <a:solidFill>
            <a:srgbClr val="8DA9D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AngsanaUPC"/>
              <a:buNone/>
            </a:pPr>
            <a:r>
              <a:rPr b="1" lang="en-US" sz="4000">
                <a:solidFill>
                  <a:schemeClr val="lt1"/>
                </a:solidFill>
                <a:latin typeface="AngsanaUPC"/>
                <a:ea typeface="AngsanaUPC"/>
                <a:cs typeface="AngsanaUPC"/>
                <a:sym typeface="AngsanaUPC"/>
              </a:rPr>
              <a:t>Seksualinio priekabiavimo formos</a:t>
            </a:r>
            <a:endParaRPr/>
          </a:p>
        </p:txBody>
      </p:sp>
      <p:pic>
        <p:nvPicPr>
          <p:cNvPr descr="Uploaded image" id="217" name="Google Shape;217;p12"/>
          <p:cNvPicPr preferRelativeResize="0"/>
          <p:nvPr>
            <p:ph idx="1" type="body"/>
          </p:nvPr>
        </p:nvPicPr>
        <p:blipFill rotWithShape="1">
          <a:blip r:embed="rId3">
            <a:alphaModFix/>
          </a:blip>
          <a:srcRect b="0" l="0" r="0" t="0"/>
          <a:stretch/>
        </p:blipFill>
        <p:spPr>
          <a:xfrm>
            <a:off x="6099760" y="2811304"/>
            <a:ext cx="6092240" cy="4063524"/>
          </a:xfrm>
          <a:prstGeom prst="rect">
            <a:avLst/>
          </a:prstGeom>
          <a:noFill/>
          <a:ln>
            <a:noFill/>
          </a:ln>
        </p:spPr>
      </p:pic>
      <p:sp>
        <p:nvSpPr>
          <p:cNvPr id="218" name="Google Shape;218;p12"/>
          <p:cNvSpPr/>
          <p:nvPr/>
        </p:nvSpPr>
        <p:spPr>
          <a:xfrm>
            <a:off x="502919" y="2605313"/>
            <a:ext cx="5224041" cy="2739171"/>
          </a:xfrm>
          <a:prstGeom prst="rect">
            <a:avLst/>
          </a:prstGeom>
          <a:noFill/>
          <a:ln>
            <a:noFill/>
          </a:ln>
        </p:spPr>
        <p:txBody>
          <a:bodyPr anchorCtr="0" anchor="t" bIns="45700" lIns="91425" spcFirstLastPara="1" rIns="91425" wrap="square" tIns="45700">
            <a:spAutoFit/>
          </a:bodyPr>
          <a:lstStyle/>
          <a:p>
            <a:pPr indent="-279400" lvl="0" marL="457200" marR="0" rtl="0" algn="l">
              <a:spcBef>
                <a:spcPts val="0"/>
              </a:spcBef>
              <a:spcAft>
                <a:spcPts val="0"/>
              </a:spcAft>
              <a:buClr>
                <a:schemeClr val="dk1"/>
              </a:buClr>
              <a:buSzPts val="2800"/>
              <a:buFont typeface="Arial"/>
              <a:buNone/>
            </a:pPr>
            <a:r>
              <a:t/>
            </a:r>
            <a:endParaRPr b="0" i="0" sz="2800" u="none" cap="none" strike="noStrike">
              <a:solidFill>
                <a:srgbClr val="1F1F1F"/>
              </a:solidFill>
              <a:latin typeface="AngsanaUPC"/>
              <a:ea typeface="AngsanaUPC"/>
              <a:cs typeface="AngsanaUPC"/>
              <a:sym typeface="AngsanaUPC"/>
            </a:endParaRPr>
          </a:p>
          <a:p>
            <a:pPr indent="-342900" lvl="0" marL="342900" marR="0" rtl="0" algn="l">
              <a:lnSpc>
                <a:spcPct val="90000"/>
              </a:lnSpc>
              <a:spcBef>
                <a:spcPts val="0"/>
              </a:spcBef>
              <a:spcAft>
                <a:spcPts val="0"/>
              </a:spcAft>
              <a:buClr>
                <a:srgbClr val="6789B9"/>
              </a:buClr>
              <a:buSzPts val="2800"/>
              <a:buFont typeface="Arial"/>
              <a:buChar char="•"/>
            </a:pPr>
            <a:r>
              <a:rPr b="0" i="0" lang="en-US" sz="2000" u="none" cap="none" strike="noStrike">
                <a:solidFill>
                  <a:schemeClr val="dk1"/>
                </a:solidFill>
                <a:latin typeface="Calibri"/>
                <a:ea typeface="Calibri"/>
                <a:cs typeface="Calibri"/>
                <a:sym typeface="Calibri"/>
              </a:rPr>
              <a:t>Nepageidaujami seksualiniai priekabiavimai</a:t>
            </a:r>
            <a:endParaRPr b="0" i="0" sz="2000" u="none" cap="none" strike="noStrike">
              <a:solidFill>
                <a:schemeClr val="dk1"/>
              </a:solidFill>
              <a:latin typeface="Calibri"/>
              <a:ea typeface="Calibri"/>
              <a:cs typeface="Calibri"/>
              <a:sym typeface="Calibri"/>
            </a:endParaRPr>
          </a:p>
          <a:p>
            <a:pPr indent="-165100" lvl="0" marL="342900" marR="0" rtl="0" algn="l">
              <a:lnSpc>
                <a:spcPct val="90000"/>
              </a:lnSpc>
              <a:spcBef>
                <a:spcPts val="0"/>
              </a:spcBef>
              <a:spcAft>
                <a:spcPts val="0"/>
              </a:spcAft>
              <a:buClr>
                <a:srgbClr val="6789B9"/>
              </a:buClr>
              <a:buSzPts val="28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6789B9"/>
              </a:buClr>
              <a:buSzPts val="2800"/>
              <a:buFont typeface="Arial"/>
              <a:buChar char="•"/>
            </a:pPr>
            <a:r>
              <a:rPr b="0" i="0" lang="en-US" sz="2000" u="none" cap="none" strike="noStrike">
                <a:solidFill>
                  <a:schemeClr val="dk1"/>
                </a:solidFill>
                <a:latin typeface="Calibri"/>
                <a:ea typeface="Calibri"/>
                <a:cs typeface="Calibri"/>
                <a:sym typeface="Calibri"/>
              </a:rPr>
              <a:t>Prašymai suteikti seksualines paslaugas</a:t>
            </a:r>
            <a:endParaRPr b="0" i="0" sz="2000" u="none" cap="none" strike="noStrike">
              <a:solidFill>
                <a:schemeClr val="dk1"/>
              </a:solidFill>
              <a:latin typeface="Calibri"/>
              <a:ea typeface="Calibri"/>
              <a:cs typeface="Calibri"/>
              <a:sym typeface="Calibri"/>
            </a:endParaRPr>
          </a:p>
          <a:p>
            <a:pPr indent="-165100" lvl="0" marL="342900" marR="0" rtl="0" algn="l">
              <a:lnSpc>
                <a:spcPct val="90000"/>
              </a:lnSpc>
              <a:spcBef>
                <a:spcPts val="0"/>
              </a:spcBef>
              <a:spcAft>
                <a:spcPts val="0"/>
              </a:spcAft>
              <a:buClr>
                <a:srgbClr val="6789B9"/>
              </a:buClr>
              <a:buSzPts val="28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6789B9"/>
              </a:buClr>
              <a:buSzPts val="2800"/>
              <a:buFont typeface="Arial"/>
              <a:buChar char="•"/>
            </a:pPr>
            <a:r>
              <a:rPr b="0" i="0" lang="en-US" sz="2000" u="none" cap="none" strike="noStrike">
                <a:solidFill>
                  <a:schemeClr val="dk1"/>
                </a:solidFill>
                <a:latin typeface="Calibri"/>
                <a:ea typeface="Calibri"/>
                <a:cs typeface="Calibri"/>
                <a:sym typeface="Calibri"/>
              </a:rPr>
              <a:t>Žodžiu arba fiziškai -</a:t>
            </a:r>
            <a:endParaRPr b="0" i="0" sz="2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6789B9"/>
              </a:buClr>
              <a:buSzPts val="2800"/>
              <a:buFont typeface="Arial"/>
              <a:buChar char="•"/>
            </a:pPr>
            <a:r>
              <a:rPr b="0" i="0" lang="en-US" sz="2000" u="none" cap="none" strike="noStrike">
                <a:solidFill>
                  <a:schemeClr val="dk1"/>
                </a:solidFill>
                <a:latin typeface="Calibri"/>
                <a:ea typeface="Calibri"/>
                <a:cs typeface="Calibri"/>
                <a:sym typeface="Calibri"/>
              </a:rPr>
              <a:t> seksualinio pobūdžio priekabiavimas</a:t>
            </a:r>
            <a:endParaRPr b="0" i="0" sz="2000" u="none" cap="none" strike="noStrike">
              <a:solidFill>
                <a:schemeClr val="dk1"/>
              </a:solidFill>
              <a:latin typeface="Calibri"/>
              <a:ea typeface="Calibri"/>
              <a:cs typeface="Calibri"/>
              <a:sym typeface="Calibri"/>
            </a:endParaRPr>
          </a:p>
          <a:p>
            <a:pPr indent="-165100" lvl="0" marL="342900" marR="0" rtl="0" algn="l">
              <a:lnSpc>
                <a:spcPct val="90000"/>
              </a:lnSpc>
              <a:spcBef>
                <a:spcPts val="0"/>
              </a:spcBef>
              <a:spcAft>
                <a:spcPts val="0"/>
              </a:spcAft>
              <a:buClr>
                <a:srgbClr val="6789B9"/>
              </a:buClr>
              <a:buSzPts val="28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rgbClr val="6789B9"/>
              </a:buClr>
              <a:buSzPts val="2800"/>
              <a:buFont typeface="Arial"/>
              <a:buChar char="•"/>
            </a:pPr>
            <a:r>
              <a:rPr b="0" i="0" lang="en-US" sz="2000" u="none" cap="none" strike="noStrike">
                <a:solidFill>
                  <a:schemeClr val="dk1"/>
                </a:solidFill>
                <a:latin typeface="Calibri"/>
                <a:ea typeface="Calibri"/>
                <a:cs typeface="Calibri"/>
                <a:sym typeface="Calibri"/>
              </a:rPr>
              <a:t>Įžeidžiančios pastabos apie asmens lytį</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25" name="Google Shape;225;p13"/>
          <p:cNvPicPr preferRelativeResize="0"/>
          <p:nvPr>
            <p:ph idx="1" type="body"/>
          </p:nvPr>
        </p:nvPicPr>
        <p:blipFill rotWithShape="1">
          <a:blip r:embed="rId3">
            <a:alphaModFix/>
          </a:blip>
          <a:srcRect b="0" l="0" r="0" t="0"/>
          <a:stretch/>
        </p:blipFill>
        <p:spPr>
          <a:xfrm>
            <a:off x="129202" y="518449"/>
            <a:ext cx="11933596" cy="535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4"/>
          <p:cNvSpPr txBox="1"/>
          <p:nvPr>
            <p:ph type="title"/>
          </p:nvPr>
        </p:nvSpPr>
        <p:spPr>
          <a:xfrm>
            <a:off x="596900" y="365125"/>
            <a:ext cx="11087100" cy="981075"/>
          </a:xfrm>
          <a:prstGeom prst="rect">
            <a:avLst/>
          </a:prstGeom>
          <a:solidFill>
            <a:srgbClr val="8DA9DB"/>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789B9"/>
              </a:buClr>
              <a:buSzPct val="70707"/>
              <a:buFont typeface="Calibri"/>
              <a:buNone/>
            </a:pPr>
            <a:r>
              <a:rPr lang="en-US">
                <a:solidFill>
                  <a:schemeClr val="lt1"/>
                </a:solidFill>
              </a:rPr>
              <a:t>5 kovos būdai su seksualiniu priekabiavimu įmonėje</a:t>
            </a:r>
            <a:endParaRPr>
              <a:solidFill>
                <a:schemeClr val="lt1"/>
              </a:solidFill>
            </a:endParaRPr>
          </a:p>
        </p:txBody>
      </p:sp>
      <p:sp>
        <p:nvSpPr>
          <p:cNvPr id="232" name="Google Shape;232;p14"/>
          <p:cNvSpPr txBox="1"/>
          <p:nvPr>
            <p:ph idx="1" type="body"/>
          </p:nvPr>
        </p:nvSpPr>
        <p:spPr>
          <a:xfrm>
            <a:off x="603300" y="1653875"/>
            <a:ext cx="10985400" cy="48312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rgbClr val="6789B9"/>
              </a:buClr>
              <a:buSzPts val="2800"/>
              <a:buNone/>
            </a:pPr>
            <a:r>
              <a:rPr lang="en-US" sz="2000">
                <a:latin typeface="Calibri"/>
                <a:ea typeface="Calibri"/>
                <a:cs typeface="Calibri"/>
                <a:sym typeface="Calibri"/>
              </a:rPr>
              <a:t>1. Įtraukti vadovybę</a:t>
            </a:r>
            <a:endParaRPr sz="2000">
              <a:latin typeface="Calibri"/>
              <a:ea typeface="Calibri"/>
              <a:cs typeface="Calibri"/>
              <a:sym typeface="Calibri"/>
            </a:endParaRPr>
          </a:p>
          <a:p>
            <a:pPr indent="-228600" lvl="1" marL="845027" rtl="0" algn="l">
              <a:lnSpc>
                <a:spcPct val="110000"/>
              </a:lnSpc>
              <a:spcBef>
                <a:spcPts val="0"/>
              </a:spcBef>
              <a:spcAft>
                <a:spcPts val="0"/>
              </a:spcAft>
              <a:buClr>
                <a:srgbClr val="6789B9"/>
              </a:buClr>
              <a:buSzPts val="2800"/>
              <a:buChar char="•"/>
            </a:pPr>
            <a:r>
              <a:rPr lang="en-US" sz="2000">
                <a:latin typeface="Calibri"/>
                <a:ea typeface="Calibri"/>
                <a:cs typeface="Calibri"/>
                <a:sym typeface="Calibri"/>
              </a:rPr>
              <a:t>Vykdomasis direktorius ir valdyba įrodo, kad bendrovė netoleruoja priekabiavimo.</a:t>
            </a:r>
            <a:endParaRPr sz="2000">
              <a:latin typeface="Calibri"/>
              <a:ea typeface="Calibri"/>
              <a:cs typeface="Calibri"/>
              <a:sym typeface="Calibri"/>
            </a:endParaRPr>
          </a:p>
          <a:p>
            <a:pPr indent="-228600" lvl="1" marL="845027" rtl="0" algn="l">
              <a:lnSpc>
                <a:spcPct val="110000"/>
              </a:lnSpc>
              <a:spcBef>
                <a:spcPts val="0"/>
              </a:spcBef>
              <a:spcAft>
                <a:spcPts val="0"/>
              </a:spcAft>
              <a:buClr>
                <a:srgbClr val="6789B9"/>
              </a:buClr>
              <a:buSzPts val="2800"/>
              <a:buChar char="•"/>
            </a:pPr>
            <a:r>
              <a:rPr lang="en-US" sz="2000">
                <a:latin typeface="Calibri"/>
                <a:ea typeface="Calibri"/>
                <a:cs typeface="Calibri"/>
                <a:sym typeface="Calibri"/>
              </a:rPr>
              <a:t>bausmės už priekabiavimą taikomos vienodai visoje organizacijoje, nepriklausomai nuo darbuotojo statuso.</a:t>
            </a:r>
            <a:endParaRPr sz="2000">
              <a:latin typeface="Calibri"/>
              <a:ea typeface="Calibri"/>
              <a:cs typeface="Calibri"/>
              <a:sym typeface="Calibri"/>
            </a:endParaRPr>
          </a:p>
          <a:p>
            <a:pPr indent="-50800" lvl="1" marL="845027" rtl="0" algn="l">
              <a:lnSpc>
                <a:spcPct val="110000"/>
              </a:lnSpc>
              <a:spcBef>
                <a:spcPts val="0"/>
              </a:spcBef>
              <a:spcAft>
                <a:spcPts val="0"/>
              </a:spcAft>
              <a:buClr>
                <a:srgbClr val="6789B9"/>
              </a:buClr>
              <a:buSzPts val="2800"/>
              <a:buNone/>
            </a:pPr>
            <a:r>
              <a:t/>
            </a:r>
            <a:endParaRPr sz="2000">
              <a:latin typeface="Calibri"/>
              <a:ea typeface="Calibri"/>
              <a:cs typeface="Calibri"/>
              <a:sym typeface="Calibri"/>
            </a:endParaRPr>
          </a:p>
          <a:p>
            <a:pPr indent="0" lvl="0" marL="0" rtl="0" algn="l">
              <a:lnSpc>
                <a:spcPct val="110000"/>
              </a:lnSpc>
              <a:spcBef>
                <a:spcPts val="0"/>
              </a:spcBef>
              <a:spcAft>
                <a:spcPts val="0"/>
              </a:spcAft>
              <a:buClr>
                <a:srgbClr val="6789B9"/>
              </a:buClr>
              <a:buSzPts val="2800"/>
              <a:buNone/>
            </a:pPr>
            <a:r>
              <a:rPr lang="en-US" sz="2000">
                <a:latin typeface="Calibri"/>
                <a:ea typeface="Calibri"/>
                <a:cs typeface="Calibri"/>
                <a:sym typeface="Calibri"/>
              </a:rPr>
              <a:t>2. Užtikrinti, kad darbuotojai žinotų apie konfidencialius pranešimų kanalus, kuriais jie gali pranešti apie seksualinio priekabiavimo atvejus, ir turėtų galimybę jais naudotis.</a:t>
            </a:r>
            <a:endParaRPr sz="2000">
              <a:latin typeface="Calibri"/>
              <a:ea typeface="Calibri"/>
              <a:cs typeface="Calibri"/>
              <a:sym typeface="Calibri"/>
            </a:endParaRPr>
          </a:p>
          <a:p>
            <a:pPr indent="0" lvl="0" marL="0" rtl="0" algn="l">
              <a:lnSpc>
                <a:spcPct val="110000"/>
              </a:lnSpc>
              <a:spcBef>
                <a:spcPts val="0"/>
              </a:spcBef>
              <a:spcAft>
                <a:spcPts val="0"/>
              </a:spcAft>
              <a:buClr>
                <a:srgbClr val="6789B9"/>
              </a:buClr>
              <a:buSzPts val="2800"/>
              <a:buNone/>
            </a:pPr>
            <a:r>
              <a:t/>
            </a:r>
            <a:endParaRPr sz="2000">
              <a:latin typeface="Calibri"/>
              <a:ea typeface="Calibri"/>
              <a:cs typeface="Calibri"/>
              <a:sym typeface="Calibri"/>
            </a:endParaRPr>
          </a:p>
          <a:p>
            <a:pPr indent="0" lvl="0" marL="0" rtl="0" algn="l">
              <a:lnSpc>
                <a:spcPct val="110000"/>
              </a:lnSpc>
              <a:spcBef>
                <a:spcPts val="0"/>
              </a:spcBef>
              <a:spcAft>
                <a:spcPts val="0"/>
              </a:spcAft>
              <a:buClr>
                <a:srgbClr val="6789B9"/>
              </a:buClr>
              <a:buSzPts val="2800"/>
              <a:buNone/>
            </a:pPr>
            <a:r>
              <a:rPr lang="en-US" sz="2000">
                <a:latin typeface="Calibri"/>
                <a:ea typeface="Calibri"/>
                <a:cs typeface="Calibri"/>
                <a:sym typeface="Calibri"/>
              </a:rPr>
              <a:t>3. Turėkite kovos su priekabiavimu politiką ir užtikrinkite, kad visi darbuotojai ją pasirašytų.</a:t>
            </a:r>
            <a:endParaRPr sz="2000">
              <a:latin typeface="Calibri"/>
              <a:ea typeface="Calibri"/>
              <a:cs typeface="Calibri"/>
              <a:sym typeface="Calibri"/>
            </a:endParaRPr>
          </a:p>
          <a:p>
            <a:pPr indent="0" lvl="0" marL="0" rtl="0" algn="l">
              <a:lnSpc>
                <a:spcPct val="110000"/>
              </a:lnSpc>
              <a:spcBef>
                <a:spcPts val="0"/>
              </a:spcBef>
              <a:spcAft>
                <a:spcPts val="0"/>
              </a:spcAft>
              <a:buClr>
                <a:srgbClr val="6789B9"/>
              </a:buClr>
              <a:buSzPts val="2800"/>
              <a:buNone/>
            </a:pPr>
            <a:r>
              <a:t/>
            </a:r>
            <a:endParaRPr sz="2000">
              <a:latin typeface="Calibri"/>
              <a:ea typeface="Calibri"/>
              <a:cs typeface="Calibri"/>
              <a:sym typeface="Calibri"/>
            </a:endParaRPr>
          </a:p>
          <a:p>
            <a:pPr indent="0" lvl="0" marL="0" rtl="0" algn="l">
              <a:lnSpc>
                <a:spcPct val="110000"/>
              </a:lnSpc>
              <a:spcBef>
                <a:spcPts val="0"/>
              </a:spcBef>
              <a:spcAft>
                <a:spcPts val="0"/>
              </a:spcAft>
              <a:buClr>
                <a:srgbClr val="6789B9"/>
              </a:buClr>
              <a:buSzPts val="2800"/>
              <a:buNone/>
            </a:pPr>
            <a:r>
              <a:rPr lang="en-US" sz="2000">
                <a:latin typeface="Calibri"/>
                <a:ea typeface="Calibri"/>
                <a:cs typeface="Calibri"/>
                <a:sym typeface="Calibri"/>
              </a:rPr>
              <a:t>4. Nustatyti, kad mokymai apie seksualinio priekabiavimo prevenciją būtų privalomi visiems darbuotojams.</a:t>
            </a:r>
            <a:endParaRPr sz="2000">
              <a:latin typeface="Calibri"/>
              <a:ea typeface="Calibri"/>
              <a:cs typeface="Calibri"/>
              <a:sym typeface="Calibri"/>
            </a:endParaRPr>
          </a:p>
          <a:p>
            <a:pPr indent="0" lvl="0" marL="0" rtl="0" algn="l">
              <a:lnSpc>
                <a:spcPct val="110000"/>
              </a:lnSpc>
              <a:spcBef>
                <a:spcPts val="0"/>
              </a:spcBef>
              <a:spcAft>
                <a:spcPts val="0"/>
              </a:spcAft>
              <a:buClr>
                <a:srgbClr val="6789B9"/>
              </a:buClr>
              <a:buSzPts val="2800"/>
              <a:buNone/>
            </a:pPr>
            <a:r>
              <a:t/>
            </a:r>
            <a:endParaRPr sz="2000">
              <a:latin typeface="Calibri"/>
              <a:ea typeface="Calibri"/>
              <a:cs typeface="Calibri"/>
              <a:sym typeface="Calibri"/>
            </a:endParaRPr>
          </a:p>
          <a:p>
            <a:pPr indent="0" lvl="0" marL="0" rtl="0" algn="l">
              <a:lnSpc>
                <a:spcPct val="110000"/>
              </a:lnSpc>
              <a:spcBef>
                <a:spcPts val="0"/>
              </a:spcBef>
              <a:spcAft>
                <a:spcPts val="0"/>
              </a:spcAft>
              <a:buClr>
                <a:srgbClr val="6789B9"/>
              </a:buClr>
              <a:buSzPts val="2800"/>
              <a:buNone/>
            </a:pPr>
            <a:r>
              <a:rPr lang="en-US" sz="2000">
                <a:latin typeface="Calibri"/>
                <a:ea typeface="Calibri"/>
                <a:cs typeface="Calibri"/>
                <a:sym typeface="Calibri"/>
              </a:rPr>
              <a:t>5. Nelaukite darbuotojų pranešimų, kad sužinotumėte problemos mastą savo įmonėje.</a:t>
            </a:r>
            <a:endParaRPr sz="2000">
              <a:latin typeface="Calibri"/>
              <a:ea typeface="Calibri"/>
              <a:cs typeface="Calibri"/>
              <a:sym typeface="Calibri"/>
            </a:endParaRPr>
          </a:p>
        </p:txBody>
      </p:sp>
      <p:pic>
        <p:nvPicPr>
          <p:cNvPr id="233" name="Google Shape;233;p14"/>
          <p:cNvPicPr preferRelativeResize="0"/>
          <p:nvPr/>
        </p:nvPicPr>
        <p:blipFill rotWithShape="1">
          <a:blip r:embed="rId3">
            <a:alphaModFix/>
          </a:blip>
          <a:srcRect b="0" l="0" r="0" t="0"/>
          <a:stretch/>
        </p:blipFill>
        <p:spPr>
          <a:xfrm>
            <a:off x="11229841" y="1508607"/>
            <a:ext cx="962159" cy="2057687"/>
          </a:xfrm>
          <a:prstGeom prst="rect">
            <a:avLst/>
          </a:prstGeom>
          <a:noFill/>
          <a:ln>
            <a:noFill/>
          </a:ln>
        </p:spPr>
      </p:pic>
      <p:pic>
        <p:nvPicPr>
          <p:cNvPr id="234" name="Google Shape;234;p14"/>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5"/>
          <p:cNvSpPr txBox="1"/>
          <p:nvPr>
            <p:ph type="title"/>
          </p:nvPr>
        </p:nvSpPr>
        <p:spPr>
          <a:xfrm>
            <a:off x="632951" y="0"/>
            <a:ext cx="5463049" cy="1482689"/>
          </a:xfrm>
          <a:prstGeom prst="rect">
            <a:avLst/>
          </a:prstGeom>
          <a:solidFill>
            <a:srgbClr val="8FAADC"/>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789B9"/>
              </a:buClr>
              <a:buSzPts val="2800"/>
              <a:buFont typeface="Calibri"/>
              <a:buNone/>
            </a:pPr>
            <a:br>
              <a:rPr lang="en-US" sz="2400">
                <a:solidFill>
                  <a:schemeClr val="lt1"/>
                </a:solidFill>
                <a:latin typeface="Calibri"/>
                <a:ea typeface="Calibri"/>
                <a:cs typeface="Calibri"/>
                <a:sym typeface="Calibri"/>
              </a:rPr>
            </a:br>
            <a:br>
              <a:rPr lang="en-US" sz="2400">
                <a:solidFill>
                  <a:schemeClr val="lt1"/>
                </a:solidFill>
                <a:latin typeface="Calibri"/>
                <a:ea typeface="Calibri"/>
                <a:cs typeface="Calibri"/>
                <a:sym typeface="Calibri"/>
              </a:rPr>
            </a:br>
            <a:r>
              <a:rPr lang="en-US" sz="2400">
                <a:solidFill>
                  <a:schemeClr val="lt1"/>
                </a:solidFill>
                <a:latin typeface="Calibri"/>
                <a:ea typeface="Calibri"/>
                <a:cs typeface="Calibri"/>
                <a:sym typeface="Calibri"/>
              </a:rPr>
              <a:t>Moterų ir vyrų darbo užmokesčio skirtumas</a:t>
            </a:r>
            <a:br>
              <a:rPr lang="en-US" sz="2400">
                <a:solidFill>
                  <a:schemeClr val="lt1"/>
                </a:solidFill>
                <a:latin typeface="Calibri"/>
                <a:ea typeface="Calibri"/>
                <a:cs typeface="Calibri"/>
                <a:sym typeface="Calibri"/>
              </a:rPr>
            </a:br>
            <a:r>
              <a:rPr lang="en-US" sz="2400">
                <a:solidFill>
                  <a:schemeClr val="lt1"/>
                </a:solidFill>
                <a:latin typeface="Calibri"/>
                <a:ea typeface="Calibri"/>
                <a:cs typeface="Calibri"/>
                <a:sym typeface="Calibri"/>
              </a:rPr>
              <a:t>Moterų ir vyrų darbo užmokesčio skirtumo padėtis ES</a:t>
            </a:r>
            <a:br>
              <a:rPr lang="en-US" sz="2400">
                <a:solidFill>
                  <a:schemeClr val="lt1"/>
                </a:solidFill>
                <a:latin typeface="Calibri"/>
                <a:ea typeface="Calibri"/>
                <a:cs typeface="Calibri"/>
                <a:sym typeface="Calibri"/>
              </a:rPr>
            </a:br>
            <a:br>
              <a:rPr lang="en-US" sz="2400">
                <a:solidFill>
                  <a:schemeClr val="lt1"/>
                </a:solidFill>
                <a:latin typeface="Calibri"/>
                <a:ea typeface="Calibri"/>
                <a:cs typeface="Calibri"/>
                <a:sym typeface="Calibri"/>
              </a:rPr>
            </a:br>
            <a:endParaRPr sz="2400">
              <a:solidFill>
                <a:schemeClr val="lt1"/>
              </a:solidFill>
              <a:latin typeface="Calibri"/>
              <a:ea typeface="Calibri"/>
              <a:cs typeface="Calibri"/>
              <a:sym typeface="Calibri"/>
            </a:endParaRPr>
          </a:p>
        </p:txBody>
      </p:sp>
      <p:sp>
        <p:nvSpPr>
          <p:cNvPr id="241" name="Google Shape;241;p15"/>
          <p:cNvSpPr txBox="1"/>
          <p:nvPr>
            <p:ph idx="1" type="body"/>
          </p:nvPr>
        </p:nvSpPr>
        <p:spPr>
          <a:xfrm>
            <a:off x="602668" y="1630343"/>
            <a:ext cx="5640849" cy="4710668"/>
          </a:xfrm>
          <a:prstGeom prst="rect">
            <a:avLst/>
          </a:prstGeom>
          <a:noFill/>
          <a:ln>
            <a:noFill/>
          </a:ln>
        </p:spPr>
        <p:txBody>
          <a:bodyPr anchorCtr="0" anchor="t" bIns="45700" lIns="91425" spcFirstLastPara="1" rIns="91425" wrap="square" tIns="45700">
            <a:noAutofit/>
          </a:bodyPr>
          <a:lstStyle/>
          <a:p>
            <a:pPr indent="-196850" lvl="0" marL="228600" rtl="0" algn="l">
              <a:lnSpc>
                <a:spcPct val="90000"/>
              </a:lnSpc>
              <a:spcBef>
                <a:spcPts val="0"/>
              </a:spcBef>
              <a:spcAft>
                <a:spcPts val="0"/>
              </a:spcAft>
              <a:buClr>
                <a:srgbClr val="0070C0"/>
              </a:buClr>
              <a:buSzPts val="2300"/>
              <a:buChar char="•"/>
            </a:pPr>
            <a:r>
              <a:rPr b="0" lang="en-US" sz="2300">
                <a:solidFill>
                  <a:srgbClr val="0070C0"/>
                </a:solidFill>
                <a:latin typeface="Calibri"/>
                <a:ea typeface="Calibri"/>
                <a:cs typeface="Calibri"/>
                <a:sym typeface="Calibri"/>
              </a:rPr>
              <a:t>Moterų ir vyrų darbo užmokesčio atotrūkis - tai moterų ir vyrų vidutinio valandinio bruto darbo užmokesčio skirtumas.</a:t>
            </a:r>
            <a:endParaRPr sz="1900">
              <a:latin typeface="Calibri"/>
              <a:ea typeface="Calibri"/>
              <a:cs typeface="Calibri"/>
              <a:sym typeface="Calibri"/>
            </a:endParaRPr>
          </a:p>
          <a:p>
            <a:pPr indent="-196850" lvl="0" marL="228600" rtl="0" algn="l">
              <a:lnSpc>
                <a:spcPct val="90000"/>
              </a:lnSpc>
              <a:spcBef>
                <a:spcPts val="1000"/>
              </a:spcBef>
              <a:spcAft>
                <a:spcPts val="0"/>
              </a:spcAft>
              <a:buClr>
                <a:schemeClr val="dk1"/>
              </a:buClr>
              <a:buSzPts val="2300"/>
              <a:buChar char="•"/>
            </a:pPr>
            <a:r>
              <a:rPr b="0" lang="en-US" sz="2300" u="sng">
                <a:solidFill>
                  <a:schemeClr val="hlink"/>
                </a:solidFill>
                <a:latin typeface="Calibri"/>
                <a:ea typeface="Calibri"/>
                <a:cs typeface="Calibri"/>
                <a:sym typeface="Calibri"/>
                <a:hlinkClick r:id="rId3"/>
              </a:rPr>
              <a:t>2020 m. 27 ES valstybėse narėse </a:t>
            </a:r>
            <a:r>
              <a:rPr b="0" lang="en-US" sz="2300">
                <a:latin typeface="Calibri"/>
                <a:ea typeface="Calibri"/>
                <a:cs typeface="Calibri"/>
                <a:sym typeface="Calibri"/>
              </a:rPr>
              <a:t>vyrų ir moterų darbo užmokesčio skirtumas buvo </a:t>
            </a:r>
            <a:r>
              <a:rPr b="0" lang="en-US" sz="2300" u="sng">
                <a:solidFill>
                  <a:schemeClr val="hlink"/>
                </a:solidFill>
                <a:latin typeface="Calibri"/>
                <a:ea typeface="Calibri"/>
                <a:cs typeface="Calibri"/>
                <a:sym typeface="Calibri"/>
                <a:hlinkClick r:id="rId4"/>
              </a:rPr>
              <a:t>13,0 proc., </a:t>
            </a:r>
            <a:r>
              <a:rPr b="0" lang="en-US" sz="2300">
                <a:latin typeface="Calibri"/>
                <a:ea typeface="Calibri"/>
                <a:cs typeface="Calibri"/>
                <a:sym typeface="Calibri"/>
              </a:rPr>
              <a:t>o nuo 2010 m. jis sumažėjo tik 2,8 procentinio punkto.</a:t>
            </a:r>
            <a:endParaRPr b="0" sz="2300">
              <a:latin typeface="Calibri"/>
              <a:ea typeface="Calibri"/>
              <a:cs typeface="Calibri"/>
              <a:sym typeface="Calibri"/>
            </a:endParaRPr>
          </a:p>
          <a:p>
            <a:pPr indent="-196850" lvl="0" marL="228600" rtl="0" algn="l">
              <a:lnSpc>
                <a:spcPct val="90000"/>
              </a:lnSpc>
              <a:spcBef>
                <a:spcPts val="1000"/>
              </a:spcBef>
              <a:spcAft>
                <a:spcPts val="0"/>
              </a:spcAft>
              <a:buClr>
                <a:schemeClr val="dk1"/>
              </a:buClr>
              <a:buSzPts val="2300"/>
              <a:buChar char="•"/>
            </a:pPr>
            <a:r>
              <a:rPr b="0" lang="en-US" sz="2300">
                <a:latin typeface="Calibri"/>
                <a:ea typeface="Calibri"/>
                <a:cs typeface="Calibri"/>
                <a:sym typeface="Calibri"/>
              </a:rPr>
              <a:t>2019 m. ES moterys per valandą uždirbo vidutiniškai 14,1 proc. mažiau nei vyrai (ES-27 duomenys). Vis dėlto tarp ES šalių yra didelių skirtumų.</a:t>
            </a:r>
            <a:endParaRPr b="0" sz="2300">
              <a:latin typeface="Calibri"/>
              <a:ea typeface="Calibri"/>
              <a:cs typeface="Calibri"/>
              <a:sym typeface="Calibri"/>
            </a:endParaRPr>
          </a:p>
          <a:p>
            <a:pPr indent="-196850" lvl="0" marL="228600" rtl="0" algn="l">
              <a:lnSpc>
                <a:spcPct val="90000"/>
              </a:lnSpc>
              <a:spcBef>
                <a:spcPts val="1000"/>
              </a:spcBef>
              <a:spcAft>
                <a:spcPts val="0"/>
              </a:spcAft>
              <a:buClr>
                <a:schemeClr val="dk1"/>
              </a:buClr>
              <a:buSzPts val="2300"/>
              <a:buChar char="•"/>
            </a:pPr>
            <a:r>
              <a:rPr b="0" lang="en-US" sz="2300">
                <a:latin typeface="Calibri"/>
                <a:ea typeface="Calibri"/>
                <a:cs typeface="Calibri"/>
                <a:sym typeface="Calibri"/>
              </a:rPr>
              <a:t>Moterų su vaikais, spalvotosios rasės moterų, pabėgėlių ir migrančių bei neįgalių moterų skaičius yra dar mažesnis. </a:t>
            </a:r>
            <a:endParaRPr sz="1900">
              <a:latin typeface="Calibri"/>
              <a:ea typeface="Calibri"/>
              <a:cs typeface="Calibri"/>
              <a:sym typeface="Calibri"/>
            </a:endParaRPr>
          </a:p>
        </p:txBody>
      </p:sp>
      <p:pic>
        <p:nvPicPr>
          <p:cNvPr descr="Gender pay gap: How much less do women earn than men?" id="242" name="Google Shape;242;p15"/>
          <p:cNvPicPr preferRelativeResize="0"/>
          <p:nvPr>
            <p:ph idx="2" type="body"/>
          </p:nvPr>
        </p:nvPicPr>
        <p:blipFill rotWithShape="1">
          <a:blip r:embed="rId5">
            <a:alphaModFix/>
          </a:blip>
          <a:srcRect b="0" l="0" r="0" t="0"/>
          <a:stretch/>
        </p:blipFill>
        <p:spPr>
          <a:xfrm>
            <a:off x="6391034" y="43543"/>
            <a:ext cx="5168015" cy="6747485"/>
          </a:xfrm>
          <a:prstGeom prst="rect">
            <a:avLst/>
          </a:prstGeom>
          <a:noFill/>
          <a:ln>
            <a:noFill/>
          </a:ln>
        </p:spPr>
      </p:pic>
      <p:sp>
        <p:nvSpPr>
          <p:cNvPr id="243" name="Google Shape;243;p15"/>
          <p:cNvSpPr/>
          <p:nvPr/>
        </p:nvSpPr>
        <p:spPr>
          <a:xfrm>
            <a:off x="-1" y="6488666"/>
            <a:ext cx="2139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500"/>
              <a:buFont typeface="AngsanaUPC"/>
              <a:buNone/>
            </a:pPr>
            <a:r>
              <a:rPr b="0" i="0" lang="en-US" sz="1500" u="none" cap="none" strike="noStrike">
                <a:solidFill>
                  <a:srgbClr val="000000"/>
                </a:solidFill>
                <a:latin typeface="AngsanaUPC"/>
                <a:ea typeface="AngsanaUPC"/>
                <a:cs typeface="AngsanaUPC"/>
                <a:sym typeface="AngsanaUPC"/>
              </a:rPr>
              <a:t>https://ec.europa.eu</a:t>
            </a:r>
            <a:endParaRPr b="0" i="0" sz="1500" u="none" cap="none" strike="noStrike">
              <a:solidFill>
                <a:schemeClr val="dk1"/>
              </a:solidFill>
              <a:latin typeface="AngsanaUPC"/>
              <a:ea typeface="AngsanaUPC"/>
              <a:cs typeface="AngsanaUPC"/>
              <a:sym typeface="AngsanaUP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6"/>
          <p:cNvSpPr txBox="1"/>
          <p:nvPr>
            <p:ph type="title"/>
          </p:nvPr>
        </p:nvSpPr>
        <p:spPr>
          <a:xfrm>
            <a:off x="1117597" y="15644"/>
            <a:ext cx="10515600" cy="1012262"/>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ngsanaUPC"/>
              <a:buNone/>
            </a:pPr>
            <a:r>
              <a:rPr lang="en-US" sz="4000">
                <a:latin typeface="Calibri"/>
                <a:ea typeface="Calibri"/>
                <a:cs typeface="Calibri"/>
                <a:sym typeface="Calibri"/>
              </a:rPr>
              <a:t>Darbo užmokesčio nelygybę lemiantys veiksniai</a:t>
            </a:r>
            <a:endParaRPr>
              <a:latin typeface="Calibri"/>
              <a:ea typeface="Calibri"/>
              <a:cs typeface="Calibri"/>
              <a:sym typeface="Calibri"/>
            </a:endParaRPr>
          </a:p>
        </p:txBody>
      </p:sp>
      <p:sp>
        <p:nvSpPr>
          <p:cNvPr id="250" name="Google Shape;250;p16"/>
          <p:cNvSpPr txBox="1"/>
          <p:nvPr>
            <p:ph idx="1" type="body"/>
          </p:nvPr>
        </p:nvSpPr>
        <p:spPr>
          <a:xfrm>
            <a:off x="558799" y="1225474"/>
            <a:ext cx="3079413" cy="4916246"/>
          </a:xfrm>
          <a:prstGeom prst="rect">
            <a:avLst/>
          </a:prstGeom>
          <a:solidFill>
            <a:srgbClr val="8FAADC"/>
          </a:solid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FFFFFF"/>
              </a:buClr>
              <a:buSzPct val="108108"/>
              <a:buChar char="•"/>
            </a:pPr>
            <a:r>
              <a:rPr b="1" lang="en-US" sz="3200">
                <a:solidFill>
                  <a:srgbClr val="FFFFFF"/>
                </a:solidFill>
                <a:latin typeface="Calibri"/>
                <a:ea typeface="Calibri"/>
                <a:cs typeface="Calibri"/>
                <a:sym typeface="Calibri"/>
              </a:rPr>
              <a:t>Kaip vertinamas darbas</a:t>
            </a:r>
            <a:endParaRPr b="1" sz="3200">
              <a:solidFill>
                <a:srgbClr val="FFFFFF"/>
              </a:solidFill>
              <a:latin typeface="Calibri"/>
              <a:ea typeface="Calibri"/>
              <a:cs typeface="Calibri"/>
              <a:sym typeface="Calibri"/>
            </a:endParaRPr>
          </a:p>
          <a:p>
            <a:pPr indent="-25400" lvl="0" marL="228600" rtl="0" algn="ctr">
              <a:lnSpc>
                <a:spcPct val="90000"/>
              </a:lnSpc>
              <a:spcBef>
                <a:spcPts val="1000"/>
              </a:spcBef>
              <a:spcAft>
                <a:spcPts val="0"/>
              </a:spcAft>
              <a:buClr>
                <a:schemeClr val="dk1"/>
              </a:buClr>
              <a:buSzPct val="108108"/>
              <a:buNone/>
            </a:pPr>
            <a:r>
              <a:t/>
            </a:r>
            <a:endParaRPr b="1" sz="3200">
              <a:solidFill>
                <a:srgbClr val="FFFFFF"/>
              </a:solidFill>
              <a:latin typeface="Calibri"/>
              <a:ea typeface="Calibri"/>
              <a:cs typeface="Calibri"/>
              <a:sym typeface="Calibri"/>
            </a:endParaRPr>
          </a:p>
          <a:p>
            <a:pPr indent="-228600" lvl="0" marL="228600" rtl="0" algn="ctr">
              <a:lnSpc>
                <a:spcPct val="90000"/>
              </a:lnSpc>
              <a:spcBef>
                <a:spcPts val="1000"/>
              </a:spcBef>
              <a:spcAft>
                <a:spcPts val="0"/>
              </a:spcAft>
              <a:buClr>
                <a:srgbClr val="FFFFFF"/>
              </a:buClr>
              <a:buSzPct val="108108"/>
              <a:buChar char="•"/>
            </a:pPr>
            <a:r>
              <a:rPr b="1" lang="en-US" sz="3200">
                <a:solidFill>
                  <a:srgbClr val="FFFFFF"/>
                </a:solidFill>
                <a:latin typeface="Calibri"/>
                <a:ea typeface="Calibri"/>
                <a:cs typeface="Calibri"/>
                <a:sym typeface="Calibri"/>
              </a:rPr>
              <a:t>Segregacija</a:t>
            </a:r>
            <a:endParaRPr b="1" sz="3200">
              <a:solidFill>
                <a:srgbClr val="FFFFFF"/>
              </a:solidFill>
              <a:latin typeface="Calibri"/>
              <a:ea typeface="Calibri"/>
              <a:cs typeface="Calibri"/>
              <a:sym typeface="Calibri"/>
            </a:endParaRPr>
          </a:p>
          <a:p>
            <a:pPr indent="-25400" lvl="0" marL="228600" rtl="0" algn="ctr">
              <a:lnSpc>
                <a:spcPct val="90000"/>
              </a:lnSpc>
              <a:spcBef>
                <a:spcPts val="1000"/>
              </a:spcBef>
              <a:spcAft>
                <a:spcPts val="0"/>
              </a:spcAft>
              <a:buClr>
                <a:schemeClr val="dk1"/>
              </a:buClr>
              <a:buSzPct val="108108"/>
              <a:buNone/>
            </a:pPr>
            <a:r>
              <a:t/>
            </a:r>
            <a:endParaRPr b="1" sz="3200">
              <a:solidFill>
                <a:srgbClr val="FFFFFF"/>
              </a:solidFill>
              <a:latin typeface="Calibri"/>
              <a:ea typeface="Calibri"/>
              <a:cs typeface="Calibri"/>
              <a:sym typeface="Calibri"/>
            </a:endParaRPr>
          </a:p>
          <a:p>
            <a:pPr indent="-228600" lvl="0" marL="228600" rtl="0" algn="ctr">
              <a:lnSpc>
                <a:spcPct val="90000"/>
              </a:lnSpc>
              <a:spcBef>
                <a:spcPts val="1000"/>
              </a:spcBef>
              <a:spcAft>
                <a:spcPts val="0"/>
              </a:spcAft>
              <a:buClr>
                <a:srgbClr val="FFFFFF"/>
              </a:buClr>
              <a:buSzPct val="108108"/>
              <a:buChar char="•"/>
            </a:pPr>
            <a:r>
              <a:rPr b="1" lang="en-US" sz="3200">
                <a:solidFill>
                  <a:srgbClr val="FFFFFF"/>
                </a:solidFill>
                <a:latin typeface="Calibri"/>
                <a:ea typeface="Calibri"/>
                <a:cs typeface="Calibri"/>
                <a:sym typeface="Calibri"/>
              </a:rPr>
              <a:t>Stereotipai</a:t>
            </a:r>
            <a:endParaRPr>
              <a:latin typeface="Calibri"/>
              <a:ea typeface="Calibri"/>
              <a:cs typeface="Calibri"/>
              <a:sym typeface="Calibri"/>
            </a:endParaRPr>
          </a:p>
          <a:p>
            <a:pPr indent="-25400" lvl="0" marL="228600" rtl="0" algn="ctr">
              <a:lnSpc>
                <a:spcPct val="90000"/>
              </a:lnSpc>
              <a:spcBef>
                <a:spcPts val="1000"/>
              </a:spcBef>
              <a:spcAft>
                <a:spcPts val="0"/>
              </a:spcAft>
              <a:buClr>
                <a:schemeClr val="dk1"/>
              </a:buClr>
              <a:buSzPct val="108108"/>
              <a:buNone/>
            </a:pPr>
            <a:r>
              <a:t/>
            </a:r>
            <a:endParaRPr b="1" sz="3200">
              <a:solidFill>
                <a:srgbClr val="FFFFFF"/>
              </a:solidFill>
              <a:latin typeface="Calibri"/>
              <a:ea typeface="Calibri"/>
              <a:cs typeface="Calibri"/>
              <a:sym typeface="Calibri"/>
            </a:endParaRPr>
          </a:p>
          <a:p>
            <a:pPr indent="-228600" lvl="0" marL="228600" rtl="0" algn="ctr">
              <a:lnSpc>
                <a:spcPct val="90000"/>
              </a:lnSpc>
              <a:spcBef>
                <a:spcPts val="1000"/>
              </a:spcBef>
              <a:spcAft>
                <a:spcPts val="0"/>
              </a:spcAft>
              <a:buClr>
                <a:srgbClr val="FFFFFF"/>
              </a:buClr>
              <a:buSzPct val="108108"/>
              <a:buChar char="•"/>
            </a:pPr>
            <a:r>
              <a:rPr b="1" lang="en-US" sz="3200">
                <a:solidFill>
                  <a:srgbClr val="FFFFFF"/>
                </a:solidFill>
                <a:latin typeface="Calibri"/>
                <a:ea typeface="Calibri"/>
                <a:cs typeface="Calibri"/>
                <a:sym typeface="Calibri"/>
              </a:rPr>
              <a:t>Darbo ir asmeninio gyvenimo pusiausvyra</a:t>
            </a:r>
            <a:endParaRPr>
              <a:latin typeface="Calibri"/>
              <a:ea typeface="Calibri"/>
              <a:cs typeface="Calibri"/>
              <a:sym typeface="Calibri"/>
            </a:endParaRPr>
          </a:p>
          <a:p>
            <a:pPr indent="-25400" lvl="0" marL="228600" rtl="0" algn="l">
              <a:lnSpc>
                <a:spcPct val="90000"/>
              </a:lnSpc>
              <a:spcBef>
                <a:spcPts val="1000"/>
              </a:spcBef>
              <a:spcAft>
                <a:spcPts val="0"/>
              </a:spcAft>
              <a:buClr>
                <a:schemeClr val="dk1"/>
              </a:buClr>
              <a:buSzPct val="108108"/>
              <a:buNone/>
            </a:pPr>
            <a:r>
              <a:t/>
            </a:r>
            <a:endParaRPr sz="3200">
              <a:latin typeface="Calibri"/>
              <a:ea typeface="Calibri"/>
              <a:cs typeface="Calibri"/>
              <a:sym typeface="Calibri"/>
            </a:endParaRPr>
          </a:p>
        </p:txBody>
      </p:sp>
      <p:sp>
        <p:nvSpPr>
          <p:cNvPr id="251" name="Google Shape;251;p16"/>
          <p:cNvSpPr txBox="1"/>
          <p:nvPr>
            <p:ph idx="2" type="body"/>
          </p:nvPr>
        </p:nvSpPr>
        <p:spPr>
          <a:xfrm>
            <a:off x="3638213" y="1410680"/>
            <a:ext cx="7772400" cy="4585005"/>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8108"/>
              <a:buFont typeface="Noto Sans Symbols"/>
              <a:buChar char="⮚"/>
            </a:pPr>
            <a:r>
              <a:rPr lang="en-US">
                <a:latin typeface="Calibri"/>
                <a:ea typeface="Calibri"/>
                <a:cs typeface="Calibri"/>
                <a:sym typeface="Calibri"/>
              </a:rPr>
              <a:t>Moterų įgūdžiai vertinami mažiau nei vyrų.</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ct val="108108"/>
              <a:buNone/>
            </a:pPr>
            <a:r>
              <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ct val="108108"/>
              <a:buFont typeface="Noto Sans Symbols"/>
              <a:buChar char="⮚"/>
            </a:pPr>
            <a:r>
              <a:rPr lang="en-US">
                <a:latin typeface="Calibri"/>
                <a:ea typeface="Calibri"/>
                <a:cs typeface="Calibri"/>
                <a:sym typeface="Calibri"/>
              </a:rPr>
              <a:t>Moterys ir vyrai vis dar linkę dirbti skirtingus darbus.</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ct val="108108"/>
              <a:buNone/>
            </a:pPr>
            <a:r>
              <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ct val="108108"/>
              <a:buFont typeface="Noto Sans Symbols"/>
              <a:buChar char="⮚"/>
            </a:pPr>
            <a:r>
              <a:rPr lang="en-US">
                <a:latin typeface="Calibri"/>
                <a:ea typeface="Calibri"/>
                <a:cs typeface="Calibri"/>
                <a:sym typeface="Calibri"/>
              </a:rPr>
              <a:t>Moterys dažnai dirba mažiau vertinamuose ir mažiau apmokamuose ekonomikos sektoriuose.</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ct val="108108"/>
              <a:buNone/>
            </a:pPr>
            <a:r>
              <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ct val="108108"/>
              <a:buFont typeface="Noto Sans Symbols"/>
              <a:buChar char="⮚"/>
            </a:pPr>
            <a:r>
              <a:rPr lang="en-US">
                <a:latin typeface="Calibri"/>
                <a:ea typeface="Calibri"/>
                <a:cs typeface="Calibri"/>
                <a:sym typeface="Calibri"/>
              </a:rPr>
              <a:t>Daugiau moterų išeina vaiko priežiūros atostogų. Dėl vaikų priežiūros įstaigų trūkumo moterys dažnai priverstos pasitraukti iš darbo rinkos.</a:t>
            </a:r>
            <a:endParaRPr>
              <a:latin typeface="Calibri"/>
              <a:ea typeface="Calibri"/>
              <a:cs typeface="Calibri"/>
              <a:sym typeface="Calibri"/>
            </a:endParaRPr>
          </a:p>
        </p:txBody>
      </p:sp>
      <p:pic>
        <p:nvPicPr>
          <p:cNvPr id="252" name="Google Shape;252;p16"/>
          <p:cNvPicPr preferRelativeResize="0"/>
          <p:nvPr/>
        </p:nvPicPr>
        <p:blipFill rotWithShape="1">
          <a:blip r:embed="rId3">
            <a:alphaModFix/>
          </a:blip>
          <a:srcRect b="0" l="0" r="0" t="0"/>
          <a:stretch/>
        </p:blipFill>
        <p:spPr>
          <a:xfrm>
            <a:off x="11229841" y="2184959"/>
            <a:ext cx="962159" cy="2057687"/>
          </a:xfrm>
          <a:prstGeom prst="rect">
            <a:avLst/>
          </a:prstGeom>
          <a:noFill/>
          <a:ln>
            <a:noFill/>
          </a:ln>
        </p:spPr>
      </p:pic>
      <p:pic>
        <p:nvPicPr>
          <p:cNvPr id="253" name="Google Shape;253;p16"/>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7"/>
          <p:cNvSpPr txBox="1"/>
          <p:nvPr>
            <p:ph type="title"/>
          </p:nvPr>
        </p:nvSpPr>
        <p:spPr>
          <a:xfrm>
            <a:off x="445885" y="235669"/>
            <a:ext cx="11190662" cy="956615"/>
          </a:xfrm>
          <a:prstGeom prst="rect">
            <a:avLst/>
          </a:prstGeom>
          <a:solidFill>
            <a:srgbClr val="B3C6E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AngsanaUPC"/>
                <a:ea typeface="AngsanaUPC"/>
                <a:cs typeface="AngsanaUPC"/>
                <a:sym typeface="AngsanaUPC"/>
              </a:rPr>
              <a:t>Kodėl svarbu mažinti vyrų ir moterų darbo užmokesčio skirtumus</a:t>
            </a:r>
            <a:endParaRPr sz="4000">
              <a:solidFill>
                <a:schemeClr val="lt1"/>
              </a:solidFill>
              <a:latin typeface="AngsanaUPC"/>
              <a:ea typeface="AngsanaUPC"/>
              <a:cs typeface="AngsanaUPC"/>
              <a:sym typeface="AngsanaUPC"/>
            </a:endParaRPr>
          </a:p>
        </p:txBody>
      </p:sp>
      <p:sp>
        <p:nvSpPr>
          <p:cNvPr id="260" name="Google Shape;260;p17"/>
          <p:cNvSpPr txBox="1"/>
          <p:nvPr>
            <p:ph idx="1" type="body"/>
          </p:nvPr>
        </p:nvSpPr>
        <p:spPr>
          <a:xfrm>
            <a:off x="580063" y="3499337"/>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61" name="Google Shape;261;p17"/>
          <p:cNvSpPr/>
          <p:nvPr/>
        </p:nvSpPr>
        <p:spPr>
          <a:xfrm>
            <a:off x="445885" y="1496100"/>
            <a:ext cx="10146025" cy="5170606"/>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1155CC"/>
              </a:buClr>
              <a:buSzPts val="2400"/>
              <a:buFont typeface="Calibri"/>
              <a:buNone/>
            </a:pPr>
            <a:r>
              <a:rPr b="0" i="0" lang="en-US" sz="2400" u="none" cap="none" strike="noStrike">
                <a:solidFill>
                  <a:srgbClr val="1155CC"/>
                </a:solidFill>
                <a:latin typeface="Calibri"/>
                <a:ea typeface="Calibri"/>
                <a:cs typeface="Calibri"/>
                <a:sym typeface="Calibri"/>
              </a:rPr>
              <a:t>Vaizdo įrašas:</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1.  Panaikinti smurtą ir priekabiavimą dėl lyties darbo aplinkoje</a:t>
            </a:r>
            <a:endParaRPr b="1"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400" u="none" cap="none" strike="noStrike">
                <a:solidFill>
                  <a:srgbClr val="1155CC"/>
                </a:solidFill>
                <a:latin typeface="Calibri"/>
                <a:ea typeface="Calibri"/>
                <a:cs typeface="Calibri"/>
                <a:sym typeface="Calibri"/>
              </a:rPr>
              <a:t>https://www.youtube.com/watch?v=KjvtOIAtNsA 5 min., EPIC, Equal Pay International Coalition</a:t>
            </a:r>
            <a:endParaRPr b="0" i="0" sz="2400" u="none" cap="none" strike="noStrike">
              <a:solidFill>
                <a:srgbClr val="1155CC"/>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1" i="0" sz="2400" u="none" cap="none" strike="noStrike">
              <a:solidFill>
                <a:srgbClr val="1155CC"/>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2. EPIC: Kodėl vis dar egzistuoja vyrų ir moterų darbo užmokesčio skirtumas?</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1155CC"/>
              </a:buClr>
              <a:buSzPts val="2400"/>
              <a:buFont typeface="Calibri"/>
              <a:buNone/>
            </a:pPr>
            <a:r>
              <a:rPr b="0" i="0" lang="en-US" sz="2400" u="sng" cap="none" strike="noStrike">
                <a:solidFill>
                  <a:srgbClr val="1155CC"/>
                </a:solidFill>
                <a:latin typeface="Calibri"/>
                <a:ea typeface="Calibri"/>
                <a:cs typeface="Calibri"/>
                <a:sym typeface="Calibri"/>
                <a:hlinkClick r:id="rId3">
                  <a:extLst>
                    <a:ext uri="{A12FA001-AC4F-418D-AE19-62706E023703}">
                      <ahyp:hlinkClr val="tx"/>
                    </a:ext>
                  </a:extLst>
                </a:hlinkClick>
              </a:rPr>
              <a:t>https://www.youtube.com/watch?v=wa1El_VZ5q4</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https://news.un.org/en/story/2022/09/1126901</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i="0" sz="2400" u="sng" cap="none" strike="noStrike">
              <a:solidFill>
                <a:srgbClr val="1155CC"/>
              </a:solidFill>
              <a:latin typeface="Calibri"/>
              <a:ea typeface="Calibri"/>
              <a:cs typeface="Calibri"/>
              <a:sym typeface="Calibri"/>
              <a:hlinkClick r:id="rId4">
                <a:extLst>
                  <a:ext uri="{A12FA001-AC4F-418D-AE19-62706E023703}">
                    <ahyp:hlinkClr val="tx"/>
                  </a:ext>
                </a:extLst>
              </a:hlinkClick>
            </a:endParaRPr>
          </a:p>
          <a:p>
            <a:pPr indent="0" lvl="0" marL="0" marR="0" rtl="0" algn="l">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3. FamUnDo - novatoriškas projektas, skirtas gerinti įmonių šeimai palankią politiką</a:t>
            </a:r>
            <a:endParaRPr b="1"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1155CC"/>
              </a:buClr>
              <a:buSzPts val="2400"/>
              <a:buFont typeface="Calibri"/>
              <a:buNone/>
            </a:pPr>
            <a:r>
              <a:rPr b="0" i="0" lang="en-US" sz="2400" u="sng" cap="none" strike="noStrike">
                <a:solidFill>
                  <a:srgbClr val="1155CC"/>
                </a:solidFill>
                <a:latin typeface="Calibri"/>
                <a:ea typeface="Calibri"/>
                <a:cs typeface="Calibri"/>
                <a:sym typeface="Calibri"/>
                <a:hlinkClick r:id="rId5">
                  <a:extLst>
                    <a:ext uri="{A12FA001-AC4F-418D-AE19-62706E023703}">
                      <ahyp:hlinkClr val="tx"/>
                    </a:ext>
                  </a:extLst>
                </a:hlinkClick>
              </a:rPr>
              <a:t>https://lpf.lt/family-learning.eu/?page=outcomes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0" i="0" sz="2400" u="none" cap="none" strike="noStrike">
              <a:solidFill>
                <a:srgbClr val="1155CC"/>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1155CC"/>
              </a:solidFill>
              <a:latin typeface="Calibri"/>
              <a:ea typeface="Calibri"/>
              <a:cs typeface="Calibri"/>
              <a:sym typeface="Calibri"/>
            </a:endParaRPr>
          </a:p>
        </p:txBody>
      </p:sp>
      <p:pic>
        <p:nvPicPr>
          <p:cNvPr id="262" name="Google Shape;262;p17"/>
          <p:cNvPicPr preferRelativeResize="0"/>
          <p:nvPr/>
        </p:nvPicPr>
        <p:blipFill rotWithShape="1">
          <a:blip r:embed="rId6">
            <a:alphaModFix/>
          </a:blip>
          <a:srcRect b="0" l="0" r="0" t="0"/>
          <a:stretch/>
        </p:blipFill>
        <p:spPr>
          <a:xfrm>
            <a:off x="11229841" y="2184959"/>
            <a:ext cx="962159" cy="2057687"/>
          </a:xfrm>
          <a:prstGeom prst="rect">
            <a:avLst/>
          </a:prstGeom>
          <a:noFill/>
          <a:ln>
            <a:noFill/>
          </a:ln>
        </p:spPr>
      </p:pic>
      <p:pic>
        <p:nvPicPr>
          <p:cNvPr id="263" name="Google Shape;263;p17"/>
          <p:cNvPicPr preferRelativeResize="0"/>
          <p:nvPr/>
        </p:nvPicPr>
        <p:blipFill rotWithShape="1">
          <a:blip r:embed="rId7">
            <a:alphaModFix/>
          </a:blip>
          <a:srcRect b="0" l="0" r="0" t="0"/>
          <a:stretch/>
        </p:blipFill>
        <p:spPr>
          <a:xfrm>
            <a:off x="11115182" y="4320549"/>
            <a:ext cx="1076817" cy="2537451"/>
          </a:xfrm>
          <a:prstGeom prst="rect">
            <a:avLst/>
          </a:prstGeom>
          <a:noFill/>
          <a:ln>
            <a:noFill/>
          </a:ln>
        </p:spPr>
      </p:pic>
      <p:pic>
        <p:nvPicPr>
          <p:cNvPr id="264" name="Google Shape;264;p17"/>
          <p:cNvPicPr preferRelativeResize="0"/>
          <p:nvPr/>
        </p:nvPicPr>
        <p:blipFill rotWithShape="1">
          <a:blip r:embed="rId7">
            <a:alphaModFix/>
          </a:blip>
          <a:srcRect b="0" l="0" r="0" t="0"/>
          <a:stretch/>
        </p:blipFill>
        <p:spPr>
          <a:xfrm rot="5400000">
            <a:off x="8871339" y="4999991"/>
            <a:ext cx="1171993" cy="2761725"/>
          </a:xfrm>
          <a:prstGeom prst="rect">
            <a:avLst/>
          </a:prstGeom>
          <a:noFill/>
          <a:ln>
            <a:noFill/>
          </a:ln>
        </p:spPr>
      </p:pic>
      <p:sp>
        <p:nvSpPr>
          <p:cNvPr id="265" name="Google Shape;265;p17"/>
          <p:cNvSpPr/>
          <p:nvPr/>
        </p:nvSpPr>
        <p:spPr>
          <a:xfrm>
            <a:off x="647327" y="4503776"/>
            <a:ext cx="18473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https://www.eqs.com/app/uploads/2020/03/EQS-Blog_Sexual-Harassment-768x432.jpg" id="272" name="Google Shape;272;p18"/>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273" name="Google Shape;273;p18"/>
          <p:cNvSpPr/>
          <p:nvPr/>
        </p:nvSpPr>
        <p:spPr>
          <a:xfrm>
            <a:off x="-1" y="2055814"/>
            <a:ext cx="7665721" cy="4802186"/>
          </a:xfrm>
          <a:prstGeom prst="ellipse">
            <a:avLst/>
          </a:prstGeom>
          <a:blipFill rotWithShape="1">
            <a:blip r:embed="rId4">
              <a:alphaModFix amt="67000"/>
            </a:blip>
            <a:tile algn="tl" flip="none" tx="0" sx="100000" ty="0" sy="100000"/>
          </a:blipFill>
          <a:ln cap="flat" cmpd="sng" w="12700">
            <a:solidFill>
              <a:srgbClr val="31538F"/>
            </a:solidFill>
            <a:prstDash val="solid"/>
            <a:miter lim="800000"/>
            <a:headEnd len="sm" w="sm" type="none"/>
            <a:tailEnd len="sm" w="sm" type="none"/>
          </a:ln>
          <a:effectLst>
            <a:outerShdw blurRad="50800" rotWithShape="0" algn="ctr" dir="5400000" dist="50800">
              <a:srgbClr val="D8E2F3">
                <a:alpha val="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0"/>
              <a:buFont typeface="Calibri"/>
              <a:buNone/>
            </a:pPr>
            <a:r>
              <a:t/>
            </a:r>
            <a:endParaRPr b="0" i="0" sz="4000" u="none" cap="none" strike="noStrike">
              <a:solidFill>
                <a:schemeClr val="lt1"/>
              </a:solidFill>
              <a:latin typeface="Calibri"/>
              <a:ea typeface="Calibri"/>
              <a:cs typeface="Calibri"/>
              <a:sym typeface="Calibri"/>
            </a:endParaRPr>
          </a:p>
          <a:p>
            <a:pPr indent="0" lvl="0" marL="0" marR="0" rtl="0" algn="ctr">
              <a:spcBef>
                <a:spcPts val="0"/>
              </a:spcBef>
              <a:spcAft>
                <a:spcPts val="0"/>
              </a:spcAft>
              <a:buClr>
                <a:schemeClr val="dk1"/>
              </a:buClr>
              <a:buSzPts val="4000"/>
              <a:buFont typeface="Calibri"/>
              <a:buNone/>
            </a:pPr>
            <a:r>
              <a:rPr b="0" i="0" lang="en-US" sz="4000" u="none" cap="none" strike="noStrike">
                <a:solidFill>
                  <a:schemeClr val="dk1"/>
                </a:solidFill>
                <a:latin typeface="Calibri"/>
                <a:ea typeface="Calibri"/>
                <a:cs typeface="Calibri"/>
                <a:sym typeface="Calibri"/>
              </a:rPr>
              <a:t>Susipažinkite su 2018 m. pasaulinės darbo užmokesčio ataskaitos duomenimis:</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600"/>
              <a:buFont typeface="Calibri"/>
              <a:buNone/>
            </a:pPr>
            <a:r>
              <a:rPr b="0" i="0" lang="en-US" sz="2600" u="none" cap="none" strike="noStrike">
                <a:solidFill>
                  <a:schemeClr val="dk1"/>
                </a:solidFill>
                <a:latin typeface="Calibri"/>
                <a:ea typeface="Calibri"/>
                <a:cs typeface="Calibri"/>
                <a:sym typeface="Calibri"/>
              </a:rPr>
              <a:t>Palyginkite ir aptarkite savo šalies ir kitos pasirinktos ES šalies duomenis.</a:t>
            </a:r>
            <a:endParaRPr b="0" i="0" sz="26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ctr">
              <a:spcBef>
                <a:spcPts val="0"/>
              </a:spcBef>
              <a:spcAft>
                <a:spcPts val="0"/>
              </a:spcAft>
              <a:buClr>
                <a:schemeClr val="dk1"/>
              </a:buClr>
              <a:buSzPts val="4000"/>
              <a:buFont typeface="Calibri"/>
              <a:buNone/>
            </a:pPr>
            <a:r>
              <a:t/>
            </a:r>
            <a:endParaRPr b="0" i="0" sz="4000" u="none" cap="none" strike="noStrike">
              <a:solidFill>
                <a:schemeClr val="lt1"/>
              </a:solidFill>
              <a:latin typeface="Calibri"/>
              <a:ea typeface="Calibri"/>
              <a:cs typeface="Calibri"/>
              <a:sym typeface="Calibri"/>
            </a:endParaRPr>
          </a:p>
        </p:txBody>
      </p:sp>
      <p:sp>
        <p:nvSpPr>
          <p:cNvPr id="274" name="Google Shape;274;p18"/>
          <p:cNvSpPr/>
          <p:nvPr/>
        </p:nvSpPr>
        <p:spPr>
          <a:xfrm>
            <a:off x="8503920" y="4678680"/>
            <a:ext cx="3688079" cy="2013065"/>
          </a:xfrm>
          <a:prstGeom prst="ellipse">
            <a:avLst/>
          </a:prstGeom>
          <a:blipFill rotWithShape="1">
            <a:blip r:embed="rId4">
              <a:alphaModFix amt="67000"/>
            </a:blip>
            <a:tile algn="tl" flip="none" tx="0" sx="100000" ty="0" sy="100000"/>
          </a:blipFill>
          <a:ln cap="flat" cmpd="sng" w="12700">
            <a:solidFill>
              <a:srgbClr val="31538F"/>
            </a:solidFill>
            <a:prstDash val="solid"/>
            <a:miter lim="800000"/>
            <a:headEnd len="sm" w="sm" type="none"/>
            <a:tailEnd len="sm" w="sm" type="none"/>
          </a:ln>
          <a:effectLst>
            <a:outerShdw blurRad="50800" rotWithShape="0" algn="ctr" dir="5400000" dist="685800">
              <a:srgbClr val="D8E2F3">
                <a:alpha val="81568"/>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300"/>
              <a:buFont typeface="AngsanaUPC"/>
              <a:buNone/>
            </a:pPr>
            <a:r>
              <a:rPr b="0" i="0" lang="en-US" sz="2300" u="none" cap="none" strike="noStrike">
                <a:solidFill>
                  <a:schemeClr val="dk1"/>
                </a:solidFill>
                <a:latin typeface="AngsanaUPC"/>
                <a:ea typeface="AngsanaUPC"/>
                <a:cs typeface="AngsanaUPC"/>
                <a:sym typeface="AngsanaUPC"/>
              </a:rPr>
              <a:t>https://www.ilo.org/global/about-the-ilo/multimedia/maps-and-charts/enhanced/WCMS_650829/lang--en/index.htm</a:t>
            </a:r>
            <a:endParaRPr b="0" i="0" sz="1300" u="none" cap="none" strike="noStrike">
              <a:solidFill>
                <a:schemeClr val="dk1"/>
              </a:solidFill>
              <a:latin typeface="Calibri"/>
              <a:ea typeface="Calibri"/>
              <a:cs typeface="Calibri"/>
              <a:sym typeface="Calibri"/>
            </a:endParaRPr>
          </a:p>
        </p:txBody>
      </p:sp>
      <p:sp>
        <p:nvSpPr>
          <p:cNvPr id="275" name="Google Shape;275;p18"/>
          <p:cNvSpPr/>
          <p:nvPr/>
        </p:nvSpPr>
        <p:spPr>
          <a:xfrm>
            <a:off x="1283602" y="-2"/>
            <a:ext cx="10287000" cy="13233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4000"/>
              <a:buFont typeface="Calibri"/>
              <a:buNone/>
            </a:pPr>
            <a:r>
              <a:rPr b="1" i="0" lang="en-US" sz="4000" u="none" cap="none" strike="noStrike">
                <a:solidFill>
                  <a:schemeClr val="lt1"/>
                </a:solidFill>
                <a:latin typeface="Calibri"/>
                <a:ea typeface="Calibri"/>
                <a:cs typeface="Calibri"/>
                <a:sym typeface="Calibri"/>
              </a:rPr>
              <a:t>Kaip įmonės gali užkirsti kelią seksualiniam priekabiavimui darbo vietoje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9"/>
          <p:cNvSpPr txBox="1"/>
          <p:nvPr>
            <p:ph type="title"/>
          </p:nvPr>
        </p:nvSpPr>
        <p:spPr>
          <a:xfrm>
            <a:off x="399567" y="229801"/>
            <a:ext cx="9639978" cy="1564373"/>
          </a:xfrm>
          <a:prstGeom prst="rect">
            <a:avLst/>
          </a:prstGeom>
          <a:solidFill>
            <a:srgbClr val="B3C6E7"/>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ngsanaUPC"/>
              <a:buNone/>
            </a:pPr>
            <a:r>
              <a:rPr b="1" lang="en-US" sz="4000">
                <a:solidFill>
                  <a:schemeClr val="lt1"/>
                </a:solidFill>
                <a:latin typeface="Calibri"/>
                <a:ea typeface="Calibri"/>
                <a:cs typeface="Calibri"/>
                <a:sym typeface="Calibri"/>
              </a:rPr>
              <a:t>Naujausi pokyčiai: </a:t>
            </a:r>
            <a:br>
              <a:rPr b="1" lang="en-US" sz="4000">
                <a:solidFill>
                  <a:schemeClr val="lt1"/>
                </a:solidFill>
                <a:latin typeface="Calibri"/>
                <a:ea typeface="Calibri"/>
                <a:cs typeface="Calibri"/>
                <a:sym typeface="Calibri"/>
              </a:rPr>
            </a:br>
            <a:r>
              <a:rPr lang="en-US" sz="4000">
                <a:solidFill>
                  <a:schemeClr val="lt1"/>
                </a:solidFill>
                <a:latin typeface="Calibri"/>
                <a:ea typeface="Calibri"/>
                <a:cs typeface="Calibri"/>
                <a:sym typeface="Calibri"/>
              </a:rPr>
              <a:t>Aštuntajame dešimtmetyje įvyko trys lūžio taškai, susiję su samdomo darbo forma:</a:t>
            </a:r>
            <a:endParaRPr sz="4000">
              <a:latin typeface="Calibri"/>
              <a:ea typeface="Calibri"/>
              <a:cs typeface="Calibri"/>
              <a:sym typeface="Calibri"/>
            </a:endParaRPr>
          </a:p>
        </p:txBody>
      </p:sp>
      <p:sp>
        <p:nvSpPr>
          <p:cNvPr id="282" name="Google Shape;282;p19"/>
          <p:cNvSpPr txBox="1"/>
          <p:nvPr>
            <p:ph idx="1" type="body"/>
          </p:nvPr>
        </p:nvSpPr>
        <p:spPr>
          <a:xfrm>
            <a:off x="345998" y="2283800"/>
            <a:ext cx="11142137" cy="4771119"/>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800"/>
              <a:buFont typeface="Noto Sans Symbols"/>
              <a:buChar char="⮚"/>
            </a:pPr>
            <a:r>
              <a:rPr lang="en-US">
                <a:latin typeface="Calibri"/>
                <a:ea typeface="Calibri"/>
                <a:cs typeface="Calibri"/>
                <a:sym typeface="Calibri"/>
              </a:rPr>
              <a:t>1 lankstesnės darbo sutarčių sąlygos ir abipusiai darbdavio ir darbuotojo įsipareigojimai; </a:t>
            </a:r>
            <a:endParaRPr>
              <a:latin typeface="Calibri"/>
              <a:ea typeface="Calibri"/>
              <a:cs typeface="Calibri"/>
              <a:sym typeface="Calibri"/>
            </a:endParaRPr>
          </a:p>
          <a:p>
            <a:pPr indent="-50800" lvl="0" marL="228600" rtl="0" algn="l">
              <a:lnSpc>
                <a:spcPct val="70000"/>
              </a:lnSpc>
              <a:spcBef>
                <a:spcPts val="1000"/>
              </a:spcBef>
              <a:spcAft>
                <a:spcPts val="0"/>
              </a:spcAft>
              <a:buClr>
                <a:schemeClr val="dk1"/>
              </a:buClr>
              <a:buSzPts val="2800"/>
              <a:buFont typeface="Noto Sans Symbols"/>
              <a:buNone/>
            </a:pPr>
            <a:r>
              <a:t/>
            </a:r>
            <a:endParaRPr>
              <a:latin typeface="Calibri"/>
              <a:ea typeface="Calibri"/>
              <a:cs typeface="Calibri"/>
              <a:sym typeface="Calibri"/>
            </a:endParaRPr>
          </a:p>
          <a:p>
            <a:pPr indent="-228600" lvl="0" marL="228600" rtl="0" algn="l">
              <a:lnSpc>
                <a:spcPct val="70000"/>
              </a:lnSpc>
              <a:spcBef>
                <a:spcPts val="1000"/>
              </a:spcBef>
              <a:spcAft>
                <a:spcPts val="0"/>
              </a:spcAft>
              <a:buClr>
                <a:schemeClr val="dk1"/>
              </a:buClr>
              <a:buSzPts val="2800"/>
              <a:buFont typeface="Noto Sans Symbols"/>
              <a:buChar char="⮚"/>
            </a:pPr>
            <a:r>
              <a:rPr lang="en-US">
                <a:latin typeface="Calibri"/>
                <a:ea typeface="Calibri"/>
                <a:cs typeface="Calibri"/>
                <a:sym typeface="Calibri"/>
              </a:rPr>
              <a:t>2 darbo jėgos suintensyvėjimas viename namų ūkyje, ypač dėl didesnio </a:t>
            </a:r>
            <a:r>
              <a:rPr b="1" lang="en-US">
                <a:latin typeface="Calibri"/>
                <a:ea typeface="Calibri"/>
                <a:cs typeface="Calibri"/>
                <a:sym typeface="Calibri"/>
              </a:rPr>
              <a:t>moterų </a:t>
            </a:r>
            <a:r>
              <a:rPr lang="en-US">
                <a:latin typeface="Calibri"/>
                <a:ea typeface="Calibri"/>
                <a:cs typeface="Calibri"/>
                <a:sym typeface="Calibri"/>
              </a:rPr>
              <a:t>dalyvavimo samdomame darbe; </a:t>
            </a:r>
            <a:endParaRPr>
              <a:latin typeface="Calibri"/>
              <a:ea typeface="Calibri"/>
              <a:cs typeface="Calibri"/>
              <a:sym typeface="Calibri"/>
            </a:endParaRPr>
          </a:p>
          <a:p>
            <a:pPr indent="-50800" lvl="0" marL="228600" rtl="0" algn="l">
              <a:lnSpc>
                <a:spcPct val="70000"/>
              </a:lnSpc>
              <a:spcBef>
                <a:spcPts val="1000"/>
              </a:spcBef>
              <a:spcAft>
                <a:spcPts val="0"/>
              </a:spcAft>
              <a:buClr>
                <a:schemeClr val="dk1"/>
              </a:buClr>
              <a:buSzPts val="2800"/>
              <a:buFont typeface="Noto Sans Symbols"/>
              <a:buNone/>
            </a:pPr>
            <a:r>
              <a:t/>
            </a:r>
            <a:endParaRPr>
              <a:latin typeface="Calibri"/>
              <a:ea typeface="Calibri"/>
              <a:cs typeface="Calibri"/>
              <a:sym typeface="Calibri"/>
            </a:endParaRPr>
          </a:p>
          <a:p>
            <a:pPr indent="-228600" lvl="0" marL="228600" rtl="0" algn="l">
              <a:lnSpc>
                <a:spcPct val="70000"/>
              </a:lnSpc>
              <a:spcBef>
                <a:spcPts val="1000"/>
              </a:spcBef>
              <a:spcAft>
                <a:spcPts val="0"/>
              </a:spcAft>
              <a:buClr>
                <a:schemeClr val="dk1"/>
              </a:buClr>
              <a:buSzPts val="2800"/>
              <a:buFont typeface="Noto Sans Symbols"/>
              <a:buChar char="⮚"/>
            </a:pPr>
            <a:r>
              <a:rPr lang="en-US">
                <a:latin typeface="Calibri"/>
                <a:ea typeface="Calibri"/>
                <a:cs typeface="Calibri"/>
                <a:sym typeface="Calibri"/>
              </a:rPr>
              <a:t>3 besikeičiantį jėgų pusiausvyrą darbo rinkos institucijose.</a:t>
            </a:r>
            <a:endParaRPr>
              <a:latin typeface="Calibri"/>
              <a:ea typeface="Calibri"/>
              <a:cs typeface="Calibri"/>
              <a:sym typeface="Calibri"/>
            </a:endParaRPr>
          </a:p>
          <a:p>
            <a:pPr indent="-50800" lvl="0" marL="228600" rtl="0" algn="l">
              <a:lnSpc>
                <a:spcPct val="70000"/>
              </a:lnSpc>
              <a:spcBef>
                <a:spcPts val="1000"/>
              </a:spcBef>
              <a:spcAft>
                <a:spcPts val="0"/>
              </a:spcAft>
              <a:buClr>
                <a:schemeClr val="dk1"/>
              </a:buClr>
              <a:buSzPts val="2800"/>
              <a:buNone/>
            </a:pPr>
            <a:r>
              <a:t/>
            </a:r>
            <a:endParaRPr>
              <a:latin typeface="Calibri"/>
              <a:ea typeface="Calibri"/>
              <a:cs typeface="Calibri"/>
              <a:sym typeface="Calibri"/>
            </a:endParaRPr>
          </a:p>
          <a:p>
            <a:pPr indent="0" lvl="0" marL="0" rtl="0" algn="l">
              <a:lnSpc>
                <a:spcPct val="70000"/>
              </a:lnSpc>
              <a:spcBef>
                <a:spcPts val="1000"/>
              </a:spcBef>
              <a:spcAft>
                <a:spcPts val="0"/>
              </a:spcAft>
              <a:buClr>
                <a:schemeClr val="dk1"/>
              </a:buClr>
              <a:buSzPts val="2800"/>
              <a:buNone/>
            </a:pPr>
            <a:r>
              <a:rPr i="1" lang="en-US">
                <a:latin typeface="Calibri"/>
                <a:ea typeface="Calibri"/>
                <a:cs typeface="Calibri"/>
                <a:sym typeface="Calibri"/>
              </a:rPr>
              <a:t>Šios tendencijos labiausiai pastebimos šiuolaikinėje Vakarų Europoje, kur darbo rinkos institucijose yra išplėtota socialinės galios teisės aktų sistema.</a:t>
            </a:r>
            <a:endParaRPr>
              <a:latin typeface="Calibri"/>
              <a:ea typeface="Calibri"/>
              <a:cs typeface="Calibri"/>
              <a:sym typeface="Calibri"/>
            </a:endParaRPr>
          </a:p>
          <a:p>
            <a:pPr indent="0" lvl="0" marL="0" rtl="0" algn="ctr">
              <a:lnSpc>
                <a:spcPct val="70000"/>
              </a:lnSpc>
              <a:spcBef>
                <a:spcPts val="1000"/>
              </a:spcBef>
              <a:spcAft>
                <a:spcPts val="0"/>
              </a:spcAft>
              <a:buClr>
                <a:schemeClr val="dk1"/>
              </a:buClr>
              <a:buSzPts val="2800"/>
              <a:buNone/>
            </a:pPr>
            <a:r>
              <a:t/>
            </a:r>
            <a:endParaRPr i="1">
              <a:latin typeface="Calibri"/>
              <a:ea typeface="Calibri"/>
              <a:cs typeface="Calibri"/>
              <a:sym typeface="Calibri"/>
            </a:endParaRPr>
          </a:p>
        </p:txBody>
      </p:sp>
      <p:pic>
        <p:nvPicPr>
          <p:cNvPr id="283" name="Google Shape;283;p19"/>
          <p:cNvPicPr preferRelativeResize="0"/>
          <p:nvPr/>
        </p:nvPicPr>
        <p:blipFill rotWithShape="1">
          <a:blip r:embed="rId3">
            <a:alphaModFix/>
          </a:blip>
          <a:srcRect b="0" l="0" r="0" t="0"/>
          <a:stretch/>
        </p:blipFill>
        <p:spPr>
          <a:xfrm rot="5400000">
            <a:off x="9203157" y="5253798"/>
            <a:ext cx="1361550" cy="3208405"/>
          </a:xfrm>
          <a:prstGeom prst="rect">
            <a:avLst/>
          </a:prstGeom>
          <a:noFill/>
          <a:ln>
            <a:noFill/>
          </a:ln>
        </p:spPr>
      </p:pic>
      <p:pic>
        <p:nvPicPr>
          <p:cNvPr id="284" name="Google Shape;284;p19"/>
          <p:cNvPicPr preferRelativeResize="0"/>
          <p:nvPr/>
        </p:nvPicPr>
        <p:blipFill rotWithShape="1">
          <a:blip r:embed="rId4">
            <a:alphaModFix/>
          </a:blip>
          <a:srcRect b="0" l="0" r="0" t="0"/>
          <a:stretch/>
        </p:blipFill>
        <p:spPr>
          <a:xfrm rot="-5400000">
            <a:off x="10504354" y="-464809"/>
            <a:ext cx="1199971" cy="21295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type="title"/>
          </p:nvPr>
        </p:nvSpPr>
        <p:spPr>
          <a:xfrm>
            <a:off x="273121" y="23156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latin typeface="AngsanaUPC"/>
                <a:ea typeface="AngsanaUPC"/>
                <a:cs typeface="AngsanaUPC"/>
                <a:sym typeface="AngsanaUPC"/>
              </a:rPr>
              <a:t>Temos</a:t>
            </a:r>
            <a:endParaRPr>
              <a:latin typeface="AngsanaUPC"/>
              <a:ea typeface="AngsanaUPC"/>
              <a:cs typeface="AngsanaUPC"/>
              <a:sym typeface="AngsanaUPC"/>
            </a:endParaRPr>
          </a:p>
        </p:txBody>
      </p:sp>
      <p:grpSp>
        <p:nvGrpSpPr>
          <p:cNvPr id="105" name="Google Shape;105;p2"/>
          <p:cNvGrpSpPr/>
          <p:nvPr/>
        </p:nvGrpSpPr>
        <p:grpSpPr>
          <a:xfrm>
            <a:off x="773545" y="1825625"/>
            <a:ext cx="10580255" cy="4457419"/>
            <a:chOff x="-64655" y="0"/>
            <a:chExt cx="10580255" cy="4457419"/>
          </a:xfrm>
        </p:grpSpPr>
        <p:cxnSp>
          <p:nvCxnSpPr>
            <p:cNvPr id="106" name="Google Shape;106;p2"/>
            <p:cNvCxnSpPr/>
            <p:nvPr/>
          </p:nvCxnSpPr>
          <p:spPr>
            <a:xfrm>
              <a:off x="0" y="0"/>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7" name="Google Shape;107;p2"/>
            <p:cNvSpPr/>
            <p:nvPr/>
          </p:nvSpPr>
          <p:spPr>
            <a:xfrm>
              <a:off x="0" y="0"/>
              <a:ext cx="10515600" cy="108783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08" name="Google Shape;108;p2"/>
            <p:cNvSpPr txBox="1"/>
            <p:nvPr/>
          </p:nvSpPr>
          <p:spPr>
            <a:xfrm>
              <a:off x="-64655" y="9834"/>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6789B9"/>
                </a:buClr>
                <a:buSzPts val="2000"/>
                <a:buFont typeface="Calibri"/>
                <a:buNone/>
              </a:pPr>
              <a:r>
                <a:rPr b="0" i="0" lang="en-US" sz="2000" u="none" cap="none" strike="noStrike">
                  <a:solidFill>
                    <a:srgbClr val="6789B9"/>
                  </a:solidFill>
                  <a:latin typeface="Calibri"/>
                  <a:ea typeface="Calibri"/>
                  <a:cs typeface="Calibri"/>
                  <a:sym typeface="Calibri"/>
                </a:rPr>
                <a:t>Darbo rinkos istorija ir raida bei jos ryšys su lyčių nelygybe darbo vietoje (1TEMA)</a:t>
              </a:r>
              <a:endParaRPr b="0" i="0" sz="2000" u="none" cap="none" strike="noStrike">
                <a:solidFill>
                  <a:srgbClr val="6789B9"/>
                </a:solidFill>
                <a:latin typeface="Calibri"/>
                <a:ea typeface="Calibri"/>
                <a:cs typeface="Calibri"/>
                <a:sym typeface="Calibri"/>
              </a:endParaRPr>
            </a:p>
          </p:txBody>
        </p:sp>
        <p:cxnSp>
          <p:nvCxnSpPr>
            <p:cNvPr id="109" name="Google Shape;109;p2"/>
            <p:cNvCxnSpPr/>
            <p:nvPr/>
          </p:nvCxnSpPr>
          <p:spPr>
            <a:xfrm>
              <a:off x="0" y="1087834"/>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1087834"/>
              <a:ext cx="10515600" cy="108783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1" name="Google Shape;111;p2"/>
            <p:cNvSpPr txBox="1"/>
            <p:nvPr/>
          </p:nvSpPr>
          <p:spPr>
            <a:xfrm>
              <a:off x="0" y="1097670"/>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n-US" sz="2000" u="none" cap="none" strike="noStrike">
                  <a:solidFill>
                    <a:srgbClr val="6789B9"/>
                  </a:solidFill>
                  <a:latin typeface="Calibri"/>
                  <a:ea typeface="Calibri"/>
                  <a:cs typeface="Calibri"/>
                  <a:sym typeface="Calibri"/>
                </a:rPr>
                <a:t>Lyčių ypatumai valdymo lygmeniu - darbo vietoje (2 TEMA)</a:t>
              </a:r>
              <a:endParaRPr b="0" i="0" sz="2000" u="none" cap="none" strike="noStrike">
                <a:solidFill>
                  <a:srgbClr val="6789B9"/>
                </a:solidFill>
                <a:latin typeface="Calibri"/>
                <a:ea typeface="Calibri"/>
                <a:cs typeface="Calibri"/>
                <a:sym typeface="Calibri"/>
              </a:endParaRPr>
            </a:p>
          </p:txBody>
        </p:sp>
        <p:cxnSp>
          <p:nvCxnSpPr>
            <p:cNvPr id="112" name="Google Shape;112;p2"/>
            <p:cNvCxnSpPr/>
            <p:nvPr/>
          </p:nvCxnSpPr>
          <p:spPr>
            <a:xfrm>
              <a:off x="0" y="2175669"/>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3" name="Google Shape;113;p2"/>
            <p:cNvSpPr/>
            <p:nvPr/>
          </p:nvSpPr>
          <p:spPr>
            <a:xfrm>
              <a:off x="0" y="2175669"/>
              <a:ext cx="10515600" cy="108783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4" name="Google Shape;114;p2"/>
            <p:cNvSpPr txBox="1"/>
            <p:nvPr/>
          </p:nvSpPr>
          <p:spPr>
            <a:xfrm>
              <a:off x="0" y="2422348"/>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n-US" sz="2000" u="none" cap="none" strike="noStrike">
                  <a:solidFill>
                    <a:srgbClr val="6789B9"/>
                  </a:solidFill>
                  <a:latin typeface="Calibri"/>
                  <a:ea typeface="Calibri"/>
                  <a:cs typeface="Calibri"/>
                  <a:sym typeface="Calibri"/>
                </a:rPr>
                <a:t>Mikropolitika ir galios politika organizacijose (2 TEMA) </a:t>
              </a:r>
              <a:endParaRPr b="0" i="0" sz="2000" u="none" cap="none" strike="noStrike">
                <a:solidFill>
                  <a:srgbClr val="6789B9"/>
                </a:solidFill>
                <a:latin typeface="Calibri"/>
                <a:ea typeface="Calibri"/>
                <a:cs typeface="Calibri"/>
                <a:sym typeface="Calibri"/>
              </a:endParaRPr>
            </a:p>
          </p:txBody>
        </p:sp>
        <p:cxnSp>
          <p:nvCxnSpPr>
            <p:cNvPr id="115" name="Google Shape;115;p2"/>
            <p:cNvCxnSpPr/>
            <p:nvPr/>
          </p:nvCxnSpPr>
          <p:spPr>
            <a:xfrm>
              <a:off x="0" y="326350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6" name="Google Shape;116;p2"/>
            <p:cNvSpPr/>
            <p:nvPr/>
          </p:nvSpPr>
          <p:spPr>
            <a:xfrm>
              <a:off x="0" y="3263503"/>
              <a:ext cx="10515600" cy="108783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7" name="Google Shape;117;p2"/>
            <p:cNvSpPr txBox="1"/>
            <p:nvPr/>
          </p:nvSpPr>
          <p:spPr>
            <a:xfrm>
              <a:off x="0" y="3369585"/>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n-US" sz="2000" u="none" cap="none" strike="noStrike">
                  <a:solidFill>
                    <a:srgbClr val="6789B9"/>
                  </a:solidFill>
                  <a:latin typeface="Calibri"/>
                  <a:ea typeface="Calibri"/>
                  <a:cs typeface="Calibri"/>
                  <a:sym typeface="Calibri"/>
                </a:rPr>
                <a:t>Stereotipų, prietarų ir „Clishé “  apibrėžimas ir atskyrimas (2 TEMA)</a:t>
              </a:r>
              <a:endParaRPr b="0" i="0" sz="2000" u="none" cap="none" strike="noStrike">
                <a:solidFill>
                  <a:srgbClr val="6789B9"/>
                </a:solidFill>
                <a:latin typeface="Calibri"/>
                <a:ea typeface="Calibri"/>
                <a:cs typeface="Calibri"/>
                <a:sym typeface="Calibri"/>
              </a:endParaRPr>
            </a:p>
          </p:txBody>
        </p:sp>
      </p:grpSp>
      <p:sp>
        <p:nvSpPr>
          <p:cNvPr id="118" name="Google Shape;1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pic>
        <p:nvPicPr>
          <p:cNvPr id="119" name="Google Shape;119;p2"/>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pic>
        <p:nvPicPr>
          <p:cNvPr descr="Text&#10;&#10;Description automatically generated" id="120" name="Google Shape;120;p2"/>
          <p:cNvPicPr preferRelativeResize="0"/>
          <p:nvPr/>
        </p:nvPicPr>
        <p:blipFill rotWithShape="1">
          <a:blip r:embed="rId4">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20"/>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91" name="Google Shape;291;p20"/>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AngsanaUPC"/>
              <a:buNone/>
            </a:pPr>
            <a:r>
              <a:rPr b="1" lang="en-US" sz="4000">
                <a:solidFill>
                  <a:schemeClr val="dk2"/>
                </a:solidFill>
                <a:latin typeface="AngsanaUPC"/>
                <a:ea typeface="AngsanaUPC"/>
                <a:cs typeface="AngsanaUPC"/>
                <a:sym typeface="AngsanaUPC"/>
              </a:rPr>
              <a:t>Prevencijos </a:t>
            </a:r>
            <a:r>
              <a:rPr lang="en-US" sz="4000">
                <a:latin typeface="AngsanaUPC"/>
                <a:ea typeface="AngsanaUPC"/>
                <a:cs typeface="AngsanaUPC"/>
                <a:sym typeface="AngsanaUPC"/>
              </a:rPr>
              <a:t>rekomendacijos</a:t>
            </a:r>
            <a:endParaRPr/>
          </a:p>
        </p:txBody>
      </p:sp>
      <p:grpSp>
        <p:nvGrpSpPr>
          <p:cNvPr id="292" name="Google Shape;292;p20"/>
          <p:cNvGrpSpPr/>
          <p:nvPr/>
        </p:nvGrpSpPr>
        <p:grpSpPr>
          <a:xfrm>
            <a:off x="1802908" y="753463"/>
            <a:ext cx="3657223" cy="6104537"/>
            <a:chOff x="1754783" y="0"/>
            <a:chExt cx="3657223" cy="6104537"/>
          </a:xfrm>
        </p:grpSpPr>
        <p:sp>
          <p:nvSpPr>
            <p:cNvPr id="293" name="Google Shape;293;p20"/>
            <p:cNvSpPr/>
            <p:nvPr/>
          </p:nvSpPr>
          <p:spPr>
            <a:xfrm>
              <a:off x="2549761" y="0"/>
              <a:ext cx="2862245" cy="2862680"/>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4" name="Google Shape;294;p20"/>
            <p:cNvSpPr/>
            <p:nvPr/>
          </p:nvSpPr>
          <p:spPr>
            <a:xfrm>
              <a:off x="3120605" y="956131"/>
              <a:ext cx="1714107" cy="949822"/>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 name="Google Shape;295;p20"/>
            <p:cNvSpPr txBox="1"/>
            <p:nvPr/>
          </p:nvSpPr>
          <p:spPr>
            <a:xfrm>
              <a:off x="3172567" y="715731"/>
              <a:ext cx="1714107" cy="949822"/>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800" u="none" cap="none" strike="noStrike">
                  <a:solidFill>
                    <a:schemeClr val="dk1"/>
                  </a:solidFill>
                  <a:latin typeface="Calibri"/>
                  <a:ea typeface="Calibri"/>
                  <a:cs typeface="Calibri"/>
                  <a:sym typeface="Calibri"/>
                </a:rPr>
                <a:t>Turi būti laikomasi darbo teisių ir darbo užmokesčio lygybės principo.</a:t>
              </a:r>
              <a:endParaRPr b="0" i="0" sz="1800" u="none" cap="none" strike="noStrike">
                <a:solidFill>
                  <a:schemeClr val="dk1"/>
                </a:solidFill>
                <a:latin typeface="Calibri"/>
                <a:ea typeface="Calibri"/>
                <a:cs typeface="Calibri"/>
                <a:sym typeface="Calibri"/>
              </a:endParaRPr>
            </a:p>
          </p:txBody>
        </p:sp>
        <p:sp>
          <p:nvSpPr>
            <p:cNvPr id="296" name="Google Shape;296;p20"/>
            <p:cNvSpPr/>
            <p:nvPr/>
          </p:nvSpPr>
          <p:spPr>
            <a:xfrm>
              <a:off x="1754783" y="1644822"/>
              <a:ext cx="2862245" cy="2862680"/>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 name="Google Shape;297;p20"/>
            <p:cNvSpPr/>
            <p:nvPr/>
          </p:nvSpPr>
          <p:spPr>
            <a:xfrm>
              <a:off x="2390658" y="2426679"/>
              <a:ext cx="1590494" cy="1317401"/>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 name="Google Shape;298;p20"/>
            <p:cNvSpPr txBox="1"/>
            <p:nvPr/>
          </p:nvSpPr>
          <p:spPr>
            <a:xfrm>
              <a:off x="2390657" y="2545872"/>
              <a:ext cx="2385473" cy="1325911"/>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800" u="none" cap="none" strike="noStrike">
                  <a:solidFill>
                    <a:schemeClr val="dk1"/>
                  </a:solidFill>
                  <a:latin typeface="Calibri"/>
                  <a:ea typeface="Calibri"/>
                  <a:cs typeface="Calibri"/>
                  <a:sym typeface="Calibri"/>
                </a:rPr>
                <a:t>gali įgyvendinti viešąją politiką 4 pagrindinėse srityse, kad namų tvarkytojų gyvenimas pasikeistų į gerąją pusę.</a:t>
              </a:r>
              <a:endParaRPr b="0" i="0" sz="1800" u="none" cap="none" strike="noStrike">
                <a:solidFill>
                  <a:schemeClr val="dk1"/>
                </a:solidFill>
                <a:latin typeface="Calibri"/>
                <a:ea typeface="Calibri"/>
                <a:cs typeface="Calibri"/>
                <a:sym typeface="Calibri"/>
              </a:endParaRPr>
            </a:p>
          </p:txBody>
        </p:sp>
        <p:sp>
          <p:nvSpPr>
            <p:cNvPr id="299" name="Google Shape;299;p20"/>
            <p:cNvSpPr/>
            <p:nvPr/>
          </p:nvSpPr>
          <p:spPr>
            <a:xfrm>
              <a:off x="2940535" y="3644537"/>
              <a:ext cx="2459100" cy="2460000"/>
            </a:xfrm>
            <a:prstGeom prst="blockArc">
              <a:avLst>
                <a:gd fmla="val 13500000" name="adj1"/>
                <a:gd fmla="val 108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 name="Google Shape;300;p20"/>
            <p:cNvSpPr/>
            <p:nvPr/>
          </p:nvSpPr>
          <p:spPr>
            <a:xfrm>
              <a:off x="3076167" y="4187384"/>
              <a:ext cx="1810507" cy="1109422"/>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1" name="Google Shape;301;p20"/>
            <p:cNvSpPr txBox="1"/>
            <p:nvPr/>
          </p:nvSpPr>
          <p:spPr>
            <a:xfrm>
              <a:off x="2852975" y="4218121"/>
              <a:ext cx="2496017" cy="1612491"/>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600" u="none" cap="none" strike="noStrike">
                  <a:solidFill>
                    <a:schemeClr val="dk1"/>
                  </a:solidFill>
                  <a:latin typeface="Calibri"/>
                  <a:ea typeface="Calibri"/>
                  <a:cs typeface="Calibri"/>
                  <a:sym typeface="Calibri"/>
                </a:rPr>
                <a:t>gali pakeisti padėtį, jei pasisakysite ir rinksitės įmones, kuriose su darbuotojais elgiamasi pagarbiai ir oriai.</a:t>
              </a:r>
              <a:endParaRPr b="0" i="0" sz="1600" u="none" cap="none" strike="noStrike">
                <a:solidFill>
                  <a:schemeClr val="dk1"/>
                </a:solidFill>
                <a:latin typeface="Calibri"/>
                <a:ea typeface="Calibri"/>
                <a:cs typeface="Calibri"/>
                <a:sym typeface="Calibri"/>
              </a:endParaRPr>
            </a:p>
          </p:txBody>
        </p:sp>
      </p:grpSp>
      <p:pic>
        <p:nvPicPr>
          <p:cNvPr id="302" name="Google Shape;302;p20"/>
          <p:cNvPicPr preferRelativeResize="0"/>
          <p:nvPr/>
        </p:nvPicPr>
        <p:blipFill rotWithShape="1">
          <a:blip r:embed="rId4">
            <a:alphaModFix/>
          </a:blip>
          <a:srcRect b="0" l="0" r="0" t="0"/>
          <a:stretch/>
        </p:blipFill>
        <p:spPr>
          <a:xfrm>
            <a:off x="0" y="4577237"/>
            <a:ext cx="943107" cy="2095792"/>
          </a:xfrm>
          <a:prstGeom prst="rect">
            <a:avLst/>
          </a:prstGeom>
          <a:noFill/>
          <a:ln>
            <a:noFill/>
          </a:ln>
        </p:spPr>
      </p:pic>
      <p:sp>
        <p:nvSpPr>
          <p:cNvPr id="303" name="Google Shape;303;p20"/>
          <p:cNvSpPr txBox="1"/>
          <p:nvPr/>
        </p:nvSpPr>
        <p:spPr>
          <a:xfrm>
            <a:off x="208300" y="1411285"/>
            <a:ext cx="2692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500"/>
              <a:buFont typeface="Calibri"/>
              <a:buNone/>
            </a:pPr>
            <a:r>
              <a:rPr b="0" i="0" lang="en-US" sz="1500" u="none" cap="none" strike="noStrike">
                <a:solidFill>
                  <a:schemeClr val="dk1"/>
                </a:solidFill>
                <a:latin typeface="Calibri"/>
                <a:ea typeface="Calibri"/>
                <a:cs typeface="Calibri"/>
                <a:sym typeface="Calibri"/>
              </a:rPr>
              <a:t>1. </a:t>
            </a:r>
            <a:r>
              <a:rPr b="1" i="0" lang="en-US" sz="1500" u="none" cap="none" strike="noStrike">
                <a:solidFill>
                  <a:schemeClr val="dk1"/>
                </a:solidFill>
                <a:latin typeface="Calibri"/>
                <a:ea typeface="Calibri"/>
                <a:cs typeface="Calibri"/>
                <a:sym typeface="Calibri"/>
              </a:rPr>
              <a:t>VIEŠBUČIŲ PRAMONĖ</a:t>
            </a:r>
            <a:endParaRPr b="0" i="0" sz="1500" u="none" cap="none" strike="noStrike">
              <a:solidFill>
                <a:schemeClr val="dk1"/>
              </a:solidFill>
              <a:latin typeface="Calibri"/>
              <a:ea typeface="Calibri"/>
              <a:cs typeface="Calibri"/>
              <a:sym typeface="Calibri"/>
            </a:endParaRPr>
          </a:p>
        </p:txBody>
      </p:sp>
      <p:sp>
        <p:nvSpPr>
          <p:cNvPr id="304" name="Google Shape;304;p20"/>
          <p:cNvSpPr txBox="1"/>
          <p:nvPr/>
        </p:nvSpPr>
        <p:spPr>
          <a:xfrm>
            <a:off x="1" y="3259650"/>
            <a:ext cx="2163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ngsanaUPC"/>
              <a:buNone/>
            </a:pPr>
            <a:r>
              <a:rPr b="0" i="0" lang="en-US" sz="1600" u="none" cap="none" strike="noStrike">
                <a:solidFill>
                  <a:schemeClr val="dk1"/>
                </a:solidFill>
                <a:latin typeface="AngsanaUPC"/>
                <a:ea typeface="AngsanaUPC"/>
                <a:cs typeface="AngsanaUPC"/>
                <a:sym typeface="AngsanaUPC"/>
              </a:rPr>
              <a:t>2. </a:t>
            </a:r>
            <a:r>
              <a:rPr b="1" i="0" lang="en-US" sz="1600" u="none" cap="none" strike="noStrike">
                <a:solidFill>
                  <a:schemeClr val="dk1"/>
                </a:solidFill>
                <a:latin typeface="Calibri"/>
                <a:ea typeface="Calibri"/>
                <a:cs typeface="Calibri"/>
                <a:sym typeface="Calibri"/>
              </a:rPr>
              <a:t>VALDŽIOS</a:t>
            </a:r>
            <a:endParaRPr b="0" i="0" sz="1600" u="none" cap="none" strike="noStrike">
              <a:solidFill>
                <a:schemeClr val="dk1"/>
              </a:solidFill>
              <a:latin typeface="Calibri"/>
              <a:ea typeface="Calibri"/>
              <a:cs typeface="Calibri"/>
              <a:sym typeface="Calibri"/>
            </a:endParaRPr>
          </a:p>
        </p:txBody>
      </p:sp>
      <p:sp>
        <p:nvSpPr>
          <p:cNvPr id="305" name="Google Shape;305;p20"/>
          <p:cNvSpPr txBox="1"/>
          <p:nvPr/>
        </p:nvSpPr>
        <p:spPr>
          <a:xfrm>
            <a:off x="4936000" y="2016892"/>
            <a:ext cx="6721891" cy="4154943"/>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Užtikrinti, kad visiems darbuotojams būtų mokamas pakankamas darbo užmokestis ir gautų išmokas.</a:t>
            </a:r>
            <a:endParaRPr b="0" i="0" sz="24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Apsaugoti darbuotojų teisę burtis į organizacijas ir patraukti korporacijas atsakomybėn už darbo teisių pažeidimus.</a:t>
            </a:r>
            <a:endParaRPr b="0" i="0" sz="24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Remti moterų teisių organizacijas, siekiančias nutraukti smurtą prieš moteris.</a:t>
            </a:r>
            <a:endParaRPr b="0" i="0" sz="24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Skatinti lyčių lygybės planų įgyvendinimą organizacijoje</a:t>
            </a:r>
            <a:endParaRPr b="1"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306" name="Google Shape;306;p20"/>
          <p:cNvSpPr txBox="1"/>
          <p:nvPr/>
        </p:nvSpPr>
        <p:spPr>
          <a:xfrm>
            <a:off x="737500" y="5419925"/>
            <a:ext cx="2163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3. </a:t>
            </a:r>
            <a:r>
              <a:rPr b="1" i="0" lang="en-US" sz="1600" u="none" cap="none" strike="noStrike">
                <a:solidFill>
                  <a:schemeClr val="dk1"/>
                </a:solidFill>
                <a:latin typeface="Calibri"/>
                <a:ea typeface="Calibri"/>
                <a:cs typeface="Calibri"/>
                <a:sym typeface="Calibri"/>
              </a:rPr>
              <a:t>VARTOTOJAI</a:t>
            </a:r>
            <a:endParaRPr b="0" i="0" sz="1600" u="none" cap="none" strike="noStrike">
              <a:solidFill>
                <a:schemeClr val="dk1"/>
              </a:solidFill>
              <a:latin typeface="Calibri"/>
              <a:ea typeface="Calibri"/>
              <a:cs typeface="Calibri"/>
              <a:sym typeface="Calibri"/>
            </a:endParaRPr>
          </a:p>
        </p:txBody>
      </p:sp>
      <p:pic>
        <p:nvPicPr>
          <p:cNvPr id="307" name="Google Shape;307;p20"/>
          <p:cNvPicPr preferRelativeResize="0"/>
          <p:nvPr/>
        </p:nvPicPr>
        <p:blipFill rotWithShape="1">
          <a:blip r:embed="rId3">
            <a:alphaModFix/>
          </a:blip>
          <a:srcRect b="0" l="0" r="0" t="0"/>
          <a:stretch/>
        </p:blipFill>
        <p:spPr>
          <a:xfrm>
            <a:off x="11229841" y="-40795"/>
            <a:ext cx="962159" cy="2057687"/>
          </a:xfrm>
          <a:prstGeom prst="rect">
            <a:avLst/>
          </a:prstGeom>
          <a:noFill/>
          <a:ln>
            <a:noFill/>
          </a:ln>
        </p:spPr>
      </p:pic>
      <p:pic>
        <p:nvPicPr>
          <p:cNvPr id="308" name="Google Shape;308;p20"/>
          <p:cNvPicPr preferRelativeResize="0"/>
          <p:nvPr/>
        </p:nvPicPr>
        <p:blipFill rotWithShape="1">
          <a:blip r:embed="rId5">
            <a:alphaModFix/>
          </a:blip>
          <a:srcRect b="0" l="0" r="0" t="0"/>
          <a:stretch/>
        </p:blipFill>
        <p:spPr>
          <a:xfrm>
            <a:off x="11390575" y="4576102"/>
            <a:ext cx="1076817" cy="2537451"/>
          </a:xfrm>
          <a:prstGeom prst="rect">
            <a:avLst/>
          </a:prstGeom>
          <a:noFill/>
          <a:ln>
            <a:noFill/>
          </a:ln>
        </p:spPr>
      </p:pic>
    </p:spTree>
  </p:cSld>
  <p:clrMapOvr>
    <a:masterClrMapping/>
  </p:clrMapOvr>
  <p:transition spd="slow" p14:dur="1500">
    <p:split orient="ver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1"/>
          <p:cNvSpPr txBox="1"/>
          <p:nvPr>
            <p:ph type="title"/>
          </p:nvPr>
        </p:nvSpPr>
        <p:spPr>
          <a:xfrm>
            <a:off x="838199" y="365126"/>
            <a:ext cx="10747443" cy="7531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Ištekliai:</a:t>
            </a:r>
            <a:endParaRPr sz="4000">
              <a:latin typeface="AngsanaUPC"/>
              <a:ea typeface="AngsanaUPC"/>
              <a:cs typeface="AngsanaUPC"/>
              <a:sym typeface="AngsanaUPC"/>
            </a:endParaRPr>
          </a:p>
        </p:txBody>
      </p:sp>
      <p:sp>
        <p:nvSpPr>
          <p:cNvPr id="314" name="Google Shape;314;p21"/>
          <p:cNvSpPr txBox="1"/>
          <p:nvPr>
            <p:ph idx="1" type="body"/>
          </p:nvPr>
        </p:nvSpPr>
        <p:spPr>
          <a:xfrm>
            <a:off x="711740" y="1207811"/>
            <a:ext cx="10873902" cy="45319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u="sng">
                <a:solidFill>
                  <a:schemeClr val="hlink"/>
                </a:solidFill>
                <a:latin typeface="AngsanaUPC"/>
                <a:ea typeface="AngsanaUPC"/>
                <a:cs typeface="AngsanaUPC"/>
                <a:sym typeface="AngsanaUPC"/>
                <a:hlinkClick r:id="rId3"/>
              </a:rPr>
              <a:t>Moterys ir turizmas: </a:t>
            </a:r>
            <a:r>
              <a:rPr lang="en-US" sz="2200">
                <a:latin typeface="AngsanaUPC"/>
                <a:ea typeface="AngsanaUPC"/>
                <a:cs typeface="AngsanaUPC"/>
                <a:sym typeface="AngsanaUPC"/>
              </a:rPr>
              <a:t>Pasaulio bankas, 2017 m. Ataskaita apie tai, kaip integruoti lyčių aspektą į turizmo plėtros projektus.</a:t>
            </a:r>
            <a:endParaRPr/>
          </a:p>
          <a:p>
            <a:pPr indent="-228600" lvl="0" marL="228600" rtl="0" algn="l">
              <a:lnSpc>
                <a:spcPct val="90000"/>
              </a:lnSpc>
              <a:spcBef>
                <a:spcPts val="1000"/>
              </a:spcBef>
              <a:spcAft>
                <a:spcPts val="0"/>
              </a:spcAft>
              <a:buClr>
                <a:schemeClr val="dk1"/>
              </a:buClr>
              <a:buSzPts val="2200"/>
              <a:buChar char="•"/>
            </a:pPr>
            <a:r>
              <a:rPr lang="en-US" sz="2200" u="sng">
                <a:solidFill>
                  <a:schemeClr val="hlink"/>
                </a:solidFill>
                <a:latin typeface="AngsanaUPC"/>
                <a:ea typeface="AngsanaUPC"/>
                <a:cs typeface="AngsanaUPC"/>
                <a:sym typeface="AngsanaUPC"/>
                <a:hlinkClick r:id="rId4"/>
              </a:rPr>
              <a:t>Turizmo nešvari paslaptis: viešbučių namų tvarkytojų išnaudojimas, </a:t>
            </a:r>
            <a:r>
              <a:rPr lang="en-US" sz="2200">
                <a:latin typeface="AngsanaUPC"/>
                <a:ea typeface="AngsanaUPC"/>
                <a:cs typeface="AngsanaUPC"/>
                <a:sym typeface="AngsanaUPC"/>
              </a:rPr>
              <a:t>Oxfam Canada, 2017 m. Tyrimų ataskaita apie viešbučių kambarinių darbą Toronte (Kanada), Punta Kanoje (Dominikos Respublika) ir Pukete (Tailandas), įskaitant seksualinį priekabiavimą ir išnaudojimą.</a:t>
            </a:r>
            <a:endParaRPr/>
          </a:p>
          <a:p>
            <a:pPr indent="-228600" lvl="0" marL="228600" rtl="0" algn="l">
              <a:lnSpc>
                <a:spcPct val="90000"/>
              </a:lnSpc>
              <a:spcBef>
                <a:spcPts val="1000"/>
              </a:spcBef>
              <a:spcAft>
                <a:spcPts val="0"/>
              </a:spcAft>
              <a:buClr>
                <a:schemeClr val="dk1"/>
              </a:buClr>
              <a:buSzPts val="2200"/>
              <a:buChar char="•"/>
            </a:pPr>
            <a:r>
              <a:rPr lang="en-US" sz="2200">
                <a:latin typeface="AngsanaUPC"/>
                <a:ea typeface="AngsanaUPC"/>
                <a:cs typeface="AngsanaUPC"/>
                <a:sym typeface="AngsanaUPC"/>
              </a:rPr>
              <a:t>Žinių vadovas: Žmogaus teisės ir viešbučių pramonė, Tarptautinė turizmo partnerystė, 2014 m. Viešbučių įmonėms skirtas vadovas, kaip įgyvendinti Jungtinių Tautų verslo ir žmogaus teisių pagrindinius principus.</a:t>
            </a:r>
            <a:endParaRPr/>
          </a:p>
          <a:p>
            <a:pPr indent="-228600" lvl="0" marL="228600" rtl="0" algn="l">
              <a:lnSpc>
                <a:spcPct val="90000"/>
              </a:lnSpc>
              <a:spcBef>
                <a:spcPts val="1000"/>
              </a:spcBef>
              <a:spcAft>
                <a:spcPts val="0"/>
              </a:spcAft>
              <a:buClr>
                <a:schemeClr val="dk1"/>
              </a:buClr>
              <a:buSzPts val="2200"/>
              <a:buChar char="•"/>
            </a:pPr>
            <a:r>
              <a:rPr lang="en-US" sz="2200">
                <a:latin typeface="AngsanaUPC"/>
                <a:ea typeface="AngsanaUPC"/>
                <a:cs typeface="AngsanaUPC"/>
                <a:sym typeface="AngsanaUPC"/>
              </a:rPr>
              <a:t>Norėdami sužinoti daugiau, žr. "</a:t>
            </a:r>
            <a:r>
              <a:rPr lang="en-US" sz="2200" u="sng">
                <a:solidFill>
                  <a:schemeClr val="hlink"/>
                </a:solidFill>
                <a:latin typeface="AngsanaUPC"/>
                <a:ea typeface="AngsanaUPC"/>
                <a:cs typeface="AngsanaUPC"/>
                <a:sym typeface="AngsanaUPC"/>
                <a:hlinkClick r:id="rId5"/>
              </a:rPr>
              <a:t>Smurto ir priekabiavimo dėl lyties problemos sprendimas": Naujos gerosios praktikos pavyzdžiai privačiajam sektoriui.</a:t>
            </a:r>
            <a:endParaRPr sz="2200">
              <a:latin typeface="AngsanaUPC"/>
              <a:ea typeface="AngsanaUPC"/>
              <a:cs typeface="AngsanaUPC"/>
              <a:sym typeface="AngsanaUPC"/>
            </a:endParaRPr>
          </a:p>
        </p:txBody>
      </p:sp>
      <p:pic>
        <p:nvPicPr>
          <p:cNvPr id="315" name="Google Shape;315;p21"/>
          <p:cNvPicPr preferRelativeResize="0"/>
          <p:nvPr/>
        </p:nvPicPr>
        <p:blipFill rotWithShape="1">
          <a:blip r:embed="rId6">
            <a:alphaModFix/>
          </a:blip>
          <a:srcRect b="0" l="0" r="0" t="0"/>
          <a:stretch/>
        </p:blipFill>
        <p:spPr>
          <a:xfrm>
            <a:off x="11229841" y="2537451"/>
            <a:ext cx="962159" cy="2057687"/>
          </a:xfrm>
          <a:prstGeom prst="rect">
            <a:avLst/>
          </a:prstGeom>
          <a:noFill/>
          <a:ln>
            <a:noFill/>
          </a:ln>
        </p:spPr>
      </p:pic>
      <p:pic>
        <p:nvPicPr>
          <p:cNvPr id="316" name="Google Shape;316;p21"/>
          <p:cNvPicPr preferRelativeResize="0"/>
          <p:nvPr/>
        </p:nvPicPr>
        <p:blipFill rotWithShape="1">
          <a:blip r:embed="rId7">
            <a:alphaModFix/>
          </a:blip>
          <a:srcRect b="0" l="0" r="0" t="0"/>
          <a:stretch/>
        </p:blipFill>
        <p:spPr>
          <a:xfrm>
            <a:off x="11115182" y="4320549"/>
            <a:ext cx="1076817" cy="2537451"/>
          </a:xfrm>
          <a:prstGeom prst="rect">
            <a:avLst/>
          </a:prstGeom>
          <a:noFill/>
          <a:ln>
            <a:noFill/>
          </a:ln>
        </p:spPr>
      </p:pic>
      <p:pic>
        <p:nvPicPr>
          <p:cNvPr id="317" name="Google Shape;317;p21"/>
          <p:cNvPicPr preferRelativeResize="0"/>
          <p:nvPr/>
        </p:nvPicPr>
        <p:blipFill rotWithShape="1">
          <a:blip r:embed="rId7">
            <a:alphaModFix/>
          </a:blip>
          <a:srcRect b="0" l="0" r="0" t="0"/>
          <a:stretch/>
        </p:blipFill>
        <p:spPr>
          <a:xfrm rot="5400000">
            <a:off x="4057767" y="4573023"/>
            <a:ext cx="1361550" cy="32084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2"/>
          <p:cNvSpPr txBox="1"/>
          <p:nvPr>
            <p:ph type="title"/>
          </p:nvPr>
        </p:nvSpPr>
        <p:spPr>
          <a:xfrm>
            <a:off x="582302" y="0"/>
            <a:ext cx="10747443" cy="6228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ngsanaUPC"/>
              <a:buNone/>
            </a:pPr>
            <a:r>
              <a:rPr lang="en-US">
                <a:latin typeface="AngsanaUPC"/>
                <a:ea typeface="AngsanaUPC"/>
                <a:cs typeface="AngsanaUPC"/>
                <a:sym typeface="AngsanaUPC"/>
              </a:rPr>
              <a:t>Nuorodos :</a:t>
            </a:r>
            <a:endParaRPr>
              <a:latin typeface="AngsanaUPC"/>
              <a:ea typeface="AngsanaUPC"/>
              <a:cs typeface="AngsanaUPC"/>
              <a:sym typeface="AngsanaUPC"/>
            </a:endParaRPr>
          </a:p>
        </p:txBody>
      </p:sp>
      <p:sp>
        <p:nvSpPr>
          <p:cNvPr id="324" name="Google Shape;324;p22"/>
          <p:cNvSpPr txBox="1"/>
          <p:nvPr>
            <p:ph idx="1" type="body"/>
          </p:nvPr>
        </p:nvSpPr>
        <p:spPr>
          <a:xfrm>
            <a:off x="582302" y="509287"/>
            <a:ext cx="11131200" cy="4398300"/>
          </a:xfrm>
          <a:prstGeom prst="rect">
            <a:avLst/>
          </a:prstGeom>
          <a:noFill/>
          <a:ln>
            <a:noFill/>
          </a:ln>
        </p:spPr>
        <p:txBody>
          <a:bodyPr anchorCtr="0" anchor="t" bIns="45700" lIns="91425" spcFirstLastPara="1" rIns="91425" wrap="square" tIns="45700">
            <a:noAutofit/>
          </a:bodyPr>
          <a:lstStyle/>
          <a:p>
            <a:pPr indent="-209550" lvl="0" marL="228600" rtl="0" algn="l">
              <a:lnSpc>
                <a:spcPct val="100000"/>
              </a:lnSpc>
              <a:spcBef>
                <a:spcPts val="0"/>
              </a:spcBef>
              <a:spcAft>
                <a:spcPts val="0"/>
              </a:spcAft>
              <a:buClr>
                <a:schemeClr val="dk1"/>
              </a:buClr>
              <a:buSzPts val="1900"/>
              <a:buFont typeface="Noto Sans Symbols"/>
              <a:buChar char="▪"/>
            </a:pPr>
            <a:r>
              <a:rPr lang="en-US" sz="1900">
                <a:latin typeface="AngsanaUPC"/>
                <a:ea typeface="AngsanaUPC"/>
                <a:cs typeface="AngsanaUPC"/>
                <a:sym typeface="AngsanaUPC"/>
              </a:rPr>
              <a:t>	TDO, C190 - 2019 m. Konvencija dėl smurto ir priekabiavimo (Nr. 190) </a:t>
            </a:r>
            <a:r>
              <a:rPr lang="en-US" sz="1900" u="sng">
                <a:solidFill>
                  <a:schemeClr val="hlink"/>
                </a:solidFill>
                <a:latin typeface="AngsanaUPC"/>
                <a:ea typeface="AngsanaUPC"/>
                <a:cs typeface="AngsanaUPC"/>
                <a:sym typeface="AngsanaUPC"/>
                <a:hlinkClick r:id="rId3"/>
              </a:rPr>
              <a:t>(</a:t>
            </a:r>
            <a:r>
              <a:rPr lang="en-US" sz="1900">
                <a:latin typeface="AngsanaUPC"/>
                <a:ea typeface="AngsanaUPC"/>
                <a:cs typeface="AngsanaUPC"/>
                <a:sym typeface="AngsanaUPC"/>
              </a:rPr>
              <a:t>https://www.ilo.org/dyn/normlex/en/f?p=NORMLEXPUB:12100:0::NO::P12100_ILO_CODE:C190)</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u="sng">
                <a:solidFill>
                  <a:schemeClr val="hlink"/>
                </a:solidFill>
                <a:latin typeface="AngsanaUPC"/>
                <a:ea typeface="AngsanaUPC"/>
                <a:cs typeface="AngsanaUPC"/>
                <a:sym typeface="AngsanaUPC"/>
                <a:hlinkClick r:id="rId4"/>
              </a:rPr>
              <a:t>Esteban Ortiz-Ospina, Sandra Tzvetkova ir Max Roser </a:t>
            </a:r>
            <a:r>
              <a:rPr lang="en-US" sz="1900">
                <a:latin typeface="AngsanaUPC"/>
                <a:ea typeface="AngsanaUPC"/>
                <a:cs typeface="AngsanaUPC"/>
                <a:sym typeface="AngsanaUPC"/>
              </a:rPr>
              <a:t>(2018), Women's employment. https://ourworldindata.org/female-labor-supply#labor-force-participation</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(Europos gyvenimo ir darbo sąlygų gerinimo fondas). Priekabiavimas ir smurtas darbe. </a:t>
            </a:r>
            <a:r>
              <a:rPr lang="en-US" sz="1900" u="sng">
                <a:solidFill>
                  <a:schemeClr val="hlink"/>
                </a:solidFill>
                <a:latin typeface="AngsanaUPC"/>
                <a:ea typeface="AngsanaUPC"/>
                <a:cs typeface="AngsanaUPC"/>
                <a:sym typeface="AngsanaUPC"/>
                <a:hlinkClick r:id="rId5"/>
              </a:rPr>
              <a:t>(</a:t>
            </a:r>
            <a:r>
              <a:rPr lang="en-US" sz="1900">
                <a:latin typeface="AngsanaUPC"/>
                <a:ea typeface="AngsanaUPC"/>
                <a:cs typeface="AngsanaUPC"/>
                <a:sym typeface="AngsanaUPC"/>
              </a:rPr>
              <a:t>https://www.eurofound.europa.eu/observatories/eurwork/industrial-relations-dictionary/harassment-and-violence-at-work)</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Smurtas ir priekabiavimas Europos darbo vietose: Priekabiavimo ir smurto mastas, poveikis ir politika. (https://www.eurofound.europa.eu/publications/report/2015/violence-and-harassment-in-european-workplaces-extent-impacts-and-policies)</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Restoranų istorija (https://restaurant-ingthroughhistory.com/tag/immigrant-waitresses/)</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Lytis yra svarbi: Rethinking violence in tourism// in Annals of Tourism Research, Volume 88, May 2021, 103143 (https://www.sciencedirect.com/science/article/pii/S0160738321000050)</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(2022 m.). Lyčių lygybė. https://www.eurofound.europa.eu/topic/gender-equality</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UNESCO (2022). Lyčių lygybė: vienas žingsnis pirmyn, du žingsniai atgal// in Kūrybiškumo politikos pertvarkymas: kultūra kaip visuotinė viešoji gėrybė, p. 241-261, iliustracijos (https://unesdoc.unesco.org/ark:/48223/pf0000380503).</a:t>
            </a:r>
            <a:endParaRPr sz="2500"/>
          </a:p>
        </p:txBody>
      </p:sp>
      <p:pic>
        <p:nvPicPr>
          <p:cNvPr id="325" name="Google Shape;325;p22"/>
          <p:cNvPicPr preferRelativeResize="0"/>
          <p:nvPr/>
        </p:nvPicPr>
        <p:blipFill rotWithShape="1">
          <a:blip r:embed="rId6">
            <a:alphaModFix/>
          </a:blip>
          <a:srcRect b="0" l="0" r="0" t="0"/>
          <a:stretch/>
        </p:blipFill>
        <p:spPr>
          <a:xfrm>
            <a:off x="11229841" y="2537451"/>
            <a:ext cx="962159" cy="2057687"/>
          </a:xfrm>
          <a:prstGeom prst="rect">
            <a:avLst/>
          </a:prstGeom>
          <a:noFill/>
          <a:ln>
            <a:noFill/>
          </a:ln>
        </p:spPr>
      </p:pic>
      <p:pic>
        <p:nvPicPr>
          <p:cNvPr id="326" name="Google Shape;326;p22"/>
          <p:cNvPicPr preferRelativeResize="0"/>
          <p:nvPr/>
        </p:nvPicPr>
        <p:blipFill rotWithShape="1">
          <a:blip r:embed="rId7">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ph type="title"/>
          </p:nvPr>
        </p:nvSpPr>
        <p:spPr>
          <a:xfrm>
            <a:off x="582302" y="0"/>
            <a:ext cx="10747443" cy="6228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ngsanaUPC"/>
              <a:buNone/>
            </a:pPr>
            <a:r>
              <a:rPr lang="en-US">
                <a:latin typeface="AngsanaUPC"/>
                <a:ea typeface="AngsanaUPC"/>
                <a:cs typeface="AngsanaUPC"/>
                <a:sym typeface="AngsanaUPC"/>
              </a:rPr>
              <a:t>Nuorodos :</a:t>
            </a:r>
            <a:endParaRPr>
              <a:latin typeface="AngsanaUPC"/>
              <a:ea typeface="AngsanaUPC"/>
              <a:cs typeface="AngsanaUPC"/>
              <a:sym typeface="AngsanaUPC"/>
            </a:endParaRPr>
          </a:p>
        </p:txBody>
      </p:sp>
      <p:sp>
        <p:nvSpPr>
          <p:cNvPr id="333" name="Google Shape;333;p23"/>
          <p:cNvSpPr txBox="1"/>
          <p:nvPr>
            <p:ph idx="1" type="body"/>
          </p:nvPr>
        </p:nvSpPr>
        <p:spPr>
          <a:xfrm>
            <a:off x="582302" y="509287"/>
            <a:ext cx="11131278" cy="439838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Clr>
                <a:schemeClr val="dk1"/>
              </a:buClr>
              <a:buSzPts val="2000"/>
              <a:buFont typeface="Noto Sans Symbols"/>
              <a:buChar char="▪"/>
            </a:pPr>
            <a:r>
              <a:rPr lang="en-US" sz="2000">
                <a:latin typeface="AngsanaUPC"/>
                <a:ea typeface="AngsanaUPC"/>
                <a:cs typeface="AngsanaUPC"/>
                <a:sym typeface="AngsanaUPC"/>
              </a:rPr>
              <a:t>	EurWORK/Europos darbo rinkos observatorija (2020 m.). Priekabiavimas ir smurtas darbe</a:t>
            </a:r>
            <a:endParaRPr sz="2600"/>
          </a:p>
          <a:p>
            <a:pPr indent="0" lvl="0" marL="0" rtl="0" algn="l">
              <a:lnSpc>
                <a:spcPct val="100000"/>
              </a:lnSpc>
              <a:spcBef>
                <a:spcPts val="1000"/>
              </a:spcBef>
              <a:spcAft>
                <a:spcPts val="0"/>
              </a:spcAft>
              <a:buClr>
                <a:schemeClr val="dk1"/>
              </a:buClr>
              <a:buSzPts val="2200"/>
              <a:buNone/>
            </a:pPr>
            <a:r>
              <a:rPr lang="en-US" sz="2000">
                <a:latin typeface="AngsanaUPC"/>
                <a:ea typeface="AngsanaUPC"/>
                <a:cs typeface="AngsanaUPC"/>
                <a:sym typeface="AngsanaUPC"/>
              </a:rPr>
              <a:t>(https://www.eurofound.europa.eu/observatories/eurwork/industrial-relations-dictionary/harassment-and-violence-at-work)</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	Esteban Ortiz-Ospina, Sandra Tzvetkova ir Max Roser (2018). Moterų užimtumas // Mūsų pasaulis duomenyse </a:t>
            </a:r>
            <a:r>
              <a:rPr lang="en-US" sz="2000" u="sng">
                <a:solidFill>
                  <a:schemeClr val="hlink"/>
                </a:solidFill>
                <a:latin typeface="AngsanaUPC"/>
                <a:ea typeface="AngsanaUPC"/>
                <a:cs typeface="AngsanaUPC"/>
                <a:sym typeface="AngsanaUPC"/>
                <a:hlinkClick r:id="rId3"/>
              </a:rPr>
              <a:t>(</a:t>
            </a:r>
            <a:r>
              <a:rPr lang="en-US" sz="2000">
                <a:latin typeface="AngsanaUPC"/>
                <a:ea typeface="AngsanaUPC"/>
                <a:cs typeface="AngsanaUPC"/>
                <a:sym typeface="AngsanaUPC"/>
              </a:rPr>
              <a:t>https://ourworldindata.org/female-labor-supply#labor-force-participation)</a:t>
            </a:r>
            <a:endParaRPr sz="2000">
              <a:latin typeface="AngsanaUPC"/>
              <a:ea typeface="AngsanaUPC"/>
              <a:cs typeface="AngsanaUPC"/>
              <a:sym typeface="AngsanaUPC"/>
            </a:endParaRPr>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Dianova (2017). Tylusis "kolega": Smurtas prieš moteris darbo vietoje</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u="sng">
                <a:solidFill>
                  <a:schemeClr val="hlink"/>
                </a:solidFill>
                <a:latin typeface="AngsanaUPC"/>
                <a:ea typeface="AngsanaUPC"/>
                <a:cs typeface="AngsanaUPC"/>
                <a:sym typeface="AngsanaUPC"/>
                <a:hlinkClick r:id="rId4"/>
              </a:rPr>
              <a:t>(</a:t>
            </a:r>
            <a:r>
              <a:rPr lang="en-US" sz="2000">
                <a:latin typeface="AngsanaUPC"/>
                <a:ea typeface="AngsanaUPC"/>
                <a:cs typeface="AngsanaUPC"/>
                <a:sym typeface="AngsanaUPC"/>
              </a:rPr>
              <a:t>https://www.dianova.org/news/a-silent-colleague-violence-against-women-in-the-workplace/)</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Europos Parlamento naujienos (2022). Lyčių darbo užmokesčio skirtumo supratimas: apibrėžimas ir priežastys</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u="sng">
                <a:solidFill>
                  <a:schemeClr val="hlink"/>
                </a:solidFill>
                <a:latin typeface="AngsanaUPC"/>
                <a:ea typeface="AngsanaUPC"/>
                <a:cs typeface="AngsanaUPC"/>
                <a:sym typeface="AngsanaUPC"/>
                <a:hlinkClick r:id="rId5"/>
              </a:rPr>
              <a:t>(</a:t>
            </a:r>
            <a:r>
              <a:rPr lang="en-US" sz="2000">
                <a:latin typeface="AngsanaUPC"/>
                <a:ea typeface="AngsanaUPC"/>
                <a:cs typeface="AngsanaUPC"/>
                <a:sym typeface="AngsanaUPC"/>
              </a:rPr>
              <a:t>https://www.europarl.europa.eu/news/en/headlines/society/20200109STO69925/understanding-the-gender-pay-gap-definition-and-causes)</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TDO. 2018 m. pasaulinė darbo užmokesčio ataskaita: </a:t>
            </a:r>
            <a:r>
              <a:rPr lang="en-US" sz="2000" u="sng">
                <a:solidFill>
                  <a:schemeClr val="hlink"/>
                </a:solidFill>
                <a:latin typeface="AngsanaUPC"/>
                <a:ea typeface="AngsanaUPC"/>
                <a:cs typeface="AngsanaUPC"/>
                <a:sym typeface="AngsanaUPC"/>
                <a:hlinkClick r:id="rId6"/>
              </a:rPr>
              <a:t>(https://www.ilo.org/global/about-the-ilo/multimedia/maps-and-charts/enhanced/WCMS_650829/lang--en/index.htm)</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EIGE (Europos lyčių lygybės institutas). Geroji patirtis kovojant su smurtu dėl lyties.  (https://eige.europa.eu/gender-based-violence/good-practices/spain/masters-course-gender-violence-improves-professional-practice darbo rinka 10 metų ar ilgiau.</a:t>
            </a:r>
            <a:endParaRPr sz="2600"/>
          </a:p>
        </p:txBody>
      </p:sp>
      <p:pic>
        <p:nvPicPr>
          <p:cNvPr id="334" name="Google Shape;334;p23"/>
          <p:cNvPicPr preferRelativeResize="0"/>
          <p:nvPr/>
        </p:nvPicPr>
        <p:blipFill rotWithShape="1">
          <a:blip r:embed="rId7">
            <a:alphaModFix/>
          </a:blip>
          <a:srcRect b="0" l="0" r="0" t="0"/>
          <a:stretch/>
        </p:blipFill>
        <p:spPr>
          <a:xfrm>
            <a:off x="11229841" y="2537451"/>
            <a:ext cx="962159" cy="2057687"/>
          </a:xfrm>
          <a:prstGeom prst="rect">
            <a:avLst/>
          </a:prstGeom>
          <a:noFill/>
          <a:ln>
            <a:noFill/>
          </a:ln>
        </p:spPr>
      </p:pic>
      <p:pic>
        <p:nvPicPr>
          <p:cNvPr id="335" name="Google Shape;335;p23"/>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24"/>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41" name="Google Shape;341;p24"/>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Dėkojame už dėmesį</a:t>
            </a:r>
            <a:endParaRPr sz="3600">
              <a:solidFill>
                <a:srgbClr val="262626"/>
              </a:solidFil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25"/>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47" name="Google Shape;347;p25"/>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Projekto partneriai</a:t>
            </a:r>
            <a:endParaRPr b="1" sz="3600">
              <a:solidFill>
                <a:schemeClr val="dk2"/>
              </a:solidFill>
            </a:endParaRPr>
          </a:p>
        </p:txBody>
      </p:sp>
      <p:sp>
        <p:nvSpPr>
          <p:cNvPr id="348" name="Google Shape;3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349" name="Google Shape;349;p2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6789B9"/>
              </a:buClr>
              <a:buSzPts val="1200"/>
              <a:buFont typeface="Calibri"/>
              <a:buNone/>
            </a:pPr>
            <a:r>
              <a:rPr b="0" i="0" lang="en-US" sz="1200" u="none" cap="none" strike="noStrike">
                <a:solidFill>
                  <a:srgbClr val="6789B9"/>
                </a:solidFill>
                <a:latin typeface="Calibri"/>
                <a:ea typeface="Calibri"/>
                <a:cs typeface="Calibri"/>
                <a:sym typeface="Calibri"/>
              </a:rPr>
              <a:t>https://www.weedout.eu/</a:t>
            </a:r>
            <a:endParaRPr b="0" i="0" sz="1800" u="none" cap="none" strike="noStrike">
              <a:solidFill>
                <a:schemeClr val="dk1"/>
              </a:solidFill>
              <a:latin typeface="Calibri"/>
              <a:ea typeface="Calibri"/>
              <a:cs typeface="Calibri"/>
              <a:sym typeface="Calibri"/>
            </a:endParaRPr>
          </a:p>
        </p:txBody>
      </p:sp>
      <p:pic>
        <p:nvPicPr>
          <p:cNvPr id="350" name="Google Shape;350;p25"/>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51" name="Google Shape;351;p25"/>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b="0" i="0" lang="en-US" sz="1400" u="sng" cap="none" strike="noStrike">
                <a:solidFill>
                  <a:schemeClr val="dk1"/>
                </a:solidFill>
                <a:latin typeface="Arial"/>
                <a:ea typeface="Arial"/>
                <a:cs typeface="Arial"/>
                <a:sym typeface="Arial"/>
                <a:hlinkClick r:id="rId5">
                  <a:extLst>
                    <a:ext uri="{A12FA001-AC4F-418D-AE19-62706E023703}">
                      <ahyp:hlinkClr val="tx"/>
                    </a:ext>
                  </a:extLst>
                </a:hlinkClick>
              </a:rPr>
              <a:t>Čekijos gyvybės mokslų universitetas Praha</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Čekijos Respublika</a:t>
            </a:r>
            <a:endParaRPr b="0" i="0" sz="1400" u="none" cap="none" strike="noStrike">
              <a:solidFill>
                <a:schemeClr val="dk1"/>
              </a:solidFill>
              <a:latin typeface="Arial"/>
              <a:ea typeface="Arial"/>
              <a:cs typeface="Arial"/>
              <a:sym typeface="Arial"/>
            </a:endParaRPr>
          </a:p>
        </p:txBody>
      </p:sp>
      <p:pic>
        <p:nvPicPr>
          <p:cNvPr id="352" name="Google Shape;352;p25"/>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53" name="Google Shape;353;p25"/>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b="0" i="0" lang="en-US" sz="1400" u="sng" cap="none" strike="noStrike">
                <a:solidFill>
                  <a:schemeClr val="dk1"/>
                </a:solidFill>
                <a:latin typeface="Arial"/>
                <a:ea typeface="Arial"/>
                <a:cs typeface="Arial"/>
                <a:sym typeface="Arial"/>
                <a:hlinkClick r:id="rId7">
                  <a:extLst>
                    <a:ext uri="{A12FA001-AC4F-418D-AE19-62706E023703}">
                      <ahyp:hlinkClr val="tx"/>
                    </a:ext>
                  </a:extLst>
                </a:hlinkClick>
              </a:rPr>
              <a:t>Pankipriano viešbučių vadovų asociacija</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Kipras</a:t>
            </a:r>
            <a:endParaRPr b="0" i="0" sz="1400" u="none" cap="none" strike="noStrike">
              <a:solidFill>
                <a:schemeClr val="dk1"/>
              </a:solidFill>
              <a:latin typeface="Arial"/>
              <a:ea typeface="Arial"/>
              <a:cs typeface="Arial"/>
              <a:sym typeface="Arial"/>
            </a:endParaRPr>
          </a:p>
        </p:txBody>
      </p:sp>
      <p:pic>
        <p:nvPicPr>
          <p:cNvPr id="354" name="Google Shape;354;p25"/>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55" name="Google Shape;355;p25"/>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b="0" i="0" lang="en-US"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Vokietija</a:t>
            </a:r>
            <a:endParaRPr b="0" i="0" sz="1400" u="none" cap="none" strike="noStrike">
              <a:solidFill>
                <a:schemeClr val="dk1"/>
              </a:solidFill>
              <a:latin typeface="Arial"/>
              <a:ea typeface="Arial"/>
              <a:cs typeface="Arial"/>
              <a:sym typeface="Arial"/>
            </a:endParaRPr>
          </a:p>
        </p:txBody>
      </p:sp>
      <p:pic>
        <p:nvPicPr>
          <p:cNvPr id="356" name="Google Shape;356;p25"/>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57" name="Google Shape;357;p25"/>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b="0" i="0" lang="en-US" sz="1400" u="sng" cap="none" strike="noStrike">
                <a:solidFill>
                  <a:schemeClr val="dk1"/>
                </a:solidFill>
                <a:latin typeface="Arial"/>
                <a:ea typeface="Arial"/>
                <a:cs typeface="Arial"/>
                <a:sym typeface="Arial"/>
                <a:hlinkClick r:id="rId11">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Graikija</a:t>
            </a:r>
            <a:endParaRPr b="0" i="0" sz="1400" u="none" cap="none" strike="noStrike">
              <a:solidFill>
                <a:schemeClr val="dk1"/>
              </a:solidFill>
              <a:latin typeface="Arial"/>
              <a:ea typeface="Arial"/>
              <a:cs typeface="Arial"/>
              <a:sym typeface="Arial"/>
            </a:endParaRPr>
          </a:p>
        </p:txBody>
      </p:sp>
      <p:pic>
        <p:nvPicPr>
          <p:cNvPr id="358" name="Google Shape;358;p25"/>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59" name="Google Shape;359;p25"/>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b="0" i="0" lang="en-US" sz="1400" u="sng" cap="none" strike="noStrike">
                <a:solidFill>
                  <a:schemeClr val="dk1"/>
                </a:solidFill>
                <a:latin typeface="Arial"/>
                <a:ea typeface="Arial"/>
                <a:cs typeface="Arial"/>
                <a:sym typeface="Arial"/>
                <a:hlinkClick r:id="rId13">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Kipras</a:t>
            </a:r>
            <a:endParaRPr b="0" i="0" sz="1800" u="none" cap="none" strike="noStrike">
              <a:solidFill>
                <a:schemeClr val="dk1"/>
              </a:solidFill>
              <a:latin typeface="Calibri"/>
              <a:ea typeface="Calibri"/>
              <a:cs typeface="Calibri"/>
              <a:sym typeface="Calibri"/>
            </a:endParaRPr>
          </a:p>
        </p:txBody>
      </p:sp>
      <p:pic>
        <p:nvPicPr>
          <p:cNvPr id="360" name="Google Shape;360;p25"/>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61" name="Google Shape;361;p25"/>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b="0" i="0" lang="en-US" sz="1400" u="sng" cap="none" strike="noStrike">
                <a:solidFill>
                  <a:schemeClr val="dk1"/>
                </a:solidFill>
                <a:latin typeface="Arial"/>
                <a:ea typeface="Arial"/>
                <a:cs typeface="Arial"/>
                <a:sym typeface="Arial"/>
                <a:hlinkClick r:id="rId15">
                  <a:extLst>
                    <a:ext uri="{A12FA001-AC4F-418D-AE19-62706E023703}">
                      <ahyp:hlinkClr val="tx"/>
                    </a:ext>
                  </a:extLst>
                </a:hlinkClick>
              </a:rPr>
              <a:t>Socialinių inovacijų fondas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Lietuva</a:t>
            </a:r>
            <a:endParaRPr b="0" i="0" sz="1400" u="none" cap="none" strike="noStrike">
              <a:solidFill>
                <a:schemeClr val="dk1"/>
              </a:solidFill>
              <a:latin typeface="Arial"/>
              <a:ea typeface="Arial"/>
              <a:cs typeface="Arial"/>
              <a:sym typeface="Arial"/>
            </a:endParaRPr>
          </a:p>
        </p:txBody>
      </p:sp>
      <p:pic>
        <p:nvPicPr>
          <p:cNvPr id="362" name="Google Shape;362;p25"/>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63" name="Google Shape;363;p25"/>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400"/>
              <a:buFont typeface="Arial"/>
              <a:buNone/>
            </a:pPr>
            <a:r>
              <a:rPr b="0" i="0" lang="en-US" sz="1400" u="sng" cap="none" strike="noStrike">
                <a:solidFill>
                  <a:schemeClr val="dk1"/>
                </a:solidFill>
                <a:latin typeface="Arial"/>
                <a:ea typeface="Arial"/>
                <a:cs typeface="Arial"/>
                <a:sym typeface="Arial"/>
                <a:hlinkClick r:id="rId17">
                  <a:extLst>
                    <a:ext uri="{A12FA001-AC4F-418D-AE19-62706E023703}">
                      <ahyp:hlinkClr val="tx"/>
                    </a:ext>
                  </a:extLst>
                </a:hlinkClick>
              </a:rPr>
              <a:t>GARSIAI</a:t>
            </a:r>
            <a:endParaRPr b="0" i="0" sz="14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Latvija</a:t>
            </a:r>
            <a:endParaRPr b="0" i="0" sz="1400" u="none" cap="none" strike="noStrike">
              <a:solidFill>
                <a:schemeClr val="dk1"/>
              </a:solidFill>
              <a:latin typeface="Arial"/>
              <a:ea typeface="Arial"/>
              <a:cs typeface="Arial"/>
              <a:sym typeface="Arial"/>
            </a:endParaRPr>
          </a:p>
        </p:txBody>
      </p:sp>
      <p:pic>
        <p:nvPicPr>
          <p:cNvPr id="364" name="Google Shape;364;p25"/>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3"/>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26" name="Google Shape;126;p3"/>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27" name="Google Shape;127;p3"/>
          <p:cNvSpPr txBox="1"/>
          <p:nvPr>
            <p:ph type="title"/>
          </p:nvPr>
        </p:nvSpPr>
        <p:spPr>
          <a:xfrm>
            <a:off x="1577591" y="543409"/>
            <a:ext cx="9429933"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AngsanaUPC"/>
              <a:buNone/>
            </a:pPr>
            <a:r>
              <a:rPr b="1" lang="en-US" sz="4000">
                <a:solidFill>
                  <a:srgbClr val="6789B9"/>
                </a:solidFill>
                <a:latin typeface="AngsanaUPC"/>
                <a:ea typeface="AngsanaUPC"/>
                <a:cs typeface="AngsanaUPC"/>
                <a:sym typeface="AngsanaUPC"/>
              </a:rPr>
              <a:t>Mokymosi rezultatai</a:t>
            </a:r>
            <a:endParaRPr b="1" sz="4000">
              <a:solidFill>
                <a:schemeClr val="dk2"/>
              </a:solidFill>
              <a:latin typeface="AngsanaUPC"/>
              <a:ea typeface="AngsanaUPC"/>
              <a:cs typeface="AngsanaUPC"/>
              <a:sym typeface="AngsanaUPC"/>
            </a:endParaRPr>
          </a:p>
        </p:txBody>
      </p:sp>
      <p:sp>
        <p:nvSpPr>
          <p:cNvPr id="128" name="Google Shape;128;p3"/>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9" name="Google Shape;129;p3"/>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30" name="Google Shape;13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131" name="Google Shape;131;p3"/>
          <p:cNvSpPr txBox="1"/>
          <p:nvPr>
            <p:ph idx="1" type="body"/>
          </p:nvPr>
        </p:nvSpPr>
        <p:spPr>
          <a:xfrm>
            <a:off x="1469985" y="1760059"/>
            <a:ext cx="10090544" cy="40709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1. </a:t>
            </a:r>
            <a:r>
              <a:rPr lang="en-US" sz="2000">
                <a:latin typeface="Calibri"/>
                <a:ea typeface="Calibri"/>
                <a:cs typeface="Calibri"/>
                <a:sym typeface="Calibri"/>
              </a:rPr>
              <a:t>Jis geba atskirti stereotipus, prietarus ir „clichés“</a:t>
            </a:r>
            <a:r>
              <a:rPr lang="en-US" sz="2400">
                <a:latin typeface="AngsanaUPC"/>
                <a:ea typeface="AngsanaUPC"/>
                <a:cs typeface="AngsanaUPC"/>
                <a:sym typeface="AngsanaUPC"/>
              </a:rPr>
              <a:t>. </a:t>
            </a:r>
            <a:endParaRPr sz="2400"/>
          </a:p>
          <a:p>
            <a:pPr indent="0" lvl="0" marL="0" rtl="0" algn="l">
              <a:lnSpc>
                <a:spcPct val="90000"/>
              </a:lnSpc>
              <a:spcBef>
                <a:spcPts val="0"/>
              </a:spcBef>
              <a:spcAft>
                <a:spcPts val="0"/>
              </a:spcAft>
              <a:buClr>
                <a:srgbClr val="6789B9"/>
              </a:buClr>
              <a:buSzPts val="2800"/>
              <a:buNone/>
            </a:pPr>
            <a:r>
              <a:t/>
            </a:r>
            <a:endParaRPr>
              <a:latin typeface="AngsanaUPC"/>
              <a:ea typeface="AngsanaUPC"/>
              <a:cs typeface="AngsanaUPC"/>
              <a:sym typeface="AngsanaUPC"/>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2. </a:t>
            </a:r>
            <a:r>
              <a:rPr lang="en-US" sz="2000">
                <a:latin typeface="Calibri"/>
                <a:ea typeface="Calibri"/>
                <a:cs typeface="Calibri"/>
                <a:sym typeface="Calibri"/>
              </a:rPr>
              <a:t>Jis (ji) geba nustatyti lyčių specifiką darbo kontekste, ypač vadovų lygmeniu.</a:t>
            </a:r>
            <a:endParaRPr sz="2000">
              <a:latin typeface="Calibri"/>
              <a:ea typeface="Calibri"/>
              <a:cs typeface="Calibri"/>
              <a:sym typeface="Calibri"/>
            </a:endParaRPr>
          </a:p>
          <a:p>
            <a:pPr indent="0" lvl="0" marL="0" rtl="0" algn="l">
              <a:lnSpc>
                <a:spcPct val="90000"/>
              </a:lnSpc>
              <a:spcBef>
                <a:spcPts val="0"/>
              </a:spcBef>
              <a:spcAft>
                <a:spcPts val="0"/>
              </a:spcAft>
              <a:buClr>
                <a:srgbClr val="6789B9"/>
              </a:buClr>
              <a:buSzPts val="2800"/>
              <a:buNone/>
            </a:pPr>
            <a:r>
              <a:t/>
            </a:r>
            <a:endParaRPr>
              <a:latin typeface="AngsanaUPC"/>
              <a:ea typeface="AngsanaUPC"/>
              <a:cs typeface="AngsanaUPC"/>
              <a:sym typeface="AngsanaUPC"/>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3. </a:t>
            </a:r>
            <a:r>
              <a:rPr lang="en-US" sz="2000">
                <a:latin typeface="Calibri"/>
                <a:ea typeface="Calibri"/>
                <a:cs typeface="Calibri"/>
                <a:sym typeface="Calibri"/>
              </a:rPr>
              <a:t>Jis (ji) geba susidoroti su mikro- ir galios politine dinamika organizacijoje.</a:t>
            </a:r>
            <a:endParaRPr sz="20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latin typeface="AngsanaUPC"/>
              <a:ea typeface="AngsanaUPC"/>
              <a:cs typeface="AngsanaUPC"/>
              <a:sym typeface="AngsanaUPC"/>
            </a:endParaRPr>
          </a:p>
        </p:txBody>
      </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37" name="Google Shape;137;p4"/>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38" name="Google Shape;138;p4"/>
          <p:cNvSpPr txBox="1"/>
          <p:nvPr>
            <p:ph type="title"/>
          </p:nvPr>
        </p:nvSpPr>
        <p:spPr>
          <a:xfrm>
            <a:off x="248467" y="54340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alibri"/>
              <a:buNone/>
            </a:pPr>
            <a:r>
              <a:rPr b="1" lang="en-US" sz="3600">
                <a:solidFill>
                  <a:srgbClr val="0070C0"/>
                </a:solidFill>
              </a:rPr>
              <a:t>Bendra apžvalga</a:t>
            </a:r>
            <a:endParaRPr b="1" sz="3600">
              <a:solidFill>
                <a:srgbClr val="0070C0"/>
              </a:solidFill>
            </a:endParaRPr>
          </a:p>
        </p:txBody>
      </p:sp>
      <p:sp>
        <p:nvSpPr>
          <p:cNvPr id="139" name="Google Shape;139;p4"/>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0" name="Google Shape;140;p4"/>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41" name="Google Shape;14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142" name="Google Shape;142;p4"/>
          <p:cNvSpPr txBox="1"/>
          <p:nvPr>
            <p:ph idx="1" type="body"/>
          </p:nvPr>
        </p:nvSpPr>
        <p:spPr>
          <a:xfrm>
            <a:off x="987056" y="1320474"/>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t>1-ąjį modulį sudaro 2 vienetai</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rPr b="1" lang="en-US"/>
              <a:t>1 skyrius</a:t>
            </a:r>
            <a:r>
              <a:rPr lang="en-US"/>
              <a:t>: </a:t>
            </a:r>
            <a:r>
              <a:rPr b="1" lang="en-US"/>
              <a:t>Darbo rinkos istorija ir lyčių nelygybė darbo vietoje </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Apžvelgiama darbo rinkos raidos istorija, jos apibrėžimai, laipsniškas moterų įtraukimas ir dalyvavimas darbo rinkoje.</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2 skyrius</a:t>
            </a:r>
            <a:r>
              <a:rPr lang="en-US"/>
              <a:t>: </a:t>
            </a:r>
            <a:r>
              <a:rPr b="1" lang="en-US"/>
              <a:t>Lyčių ypatumai valdymo lygmenyje, mikro- ir galios politinė dinamika organizacijoje</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Ein Bild, das drinnen, Person, Decke, Personen enthält.&#10;&#10;Automatisch generierte Beschreibung" id="143" name="Google Shape;143;p4"/>
          <p:cNvPicPr preferRelativeResize="0"/>
          <p:nvPr/>
        </p:nvPicPr>
        <p:blipFill rotWithShape="1">
          <a:blip r:embed="rId6">
            <a:alphaModFix/>
          </a:blip>
          <a:srcRect b="15730" l="0" r="0" t="0"/>
          <a:stretch/>
        </p:blipFill>
        <p:spPr>
          <a:xfrm>
            <a:off x="0" y="0"/>
            <a:ext cx="12191980" cy="6857990"/>
          </a:xfrm>
          <a:prstGeom prst="rect">
            <a:avLst/>
          </a:prstGeom>
          <a:noFill/>
          <a:ln>
            <a:noFill/>
          </a:ln>
        </p:spPr>
      </p:pic>
      <p:sp>
        <p:nvSpPr>
          <p:cNvPr id="144" name="Google Shape;144;p4"/>
          <p:cNvSpPr/>
          <p:nvPr/>
        </p:nvSpPr>
        <p:spPr>
          <a:xfrm>
            <a:off x="7406693" y="2506662"/>
            <a:ext cx="4785307" cy="4351338"/>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468000" spcFirstLastPara="1" rIns="468000" wrap="square" tIns="504000">
            <a:normAutofit/>
          </a:bodyPr>
          <a:lstStyle/>
          <a:p>
            <a:pPr indent="0" lvl="0" marL="0" marR="0" rtl="0" algn="ctr">
              <a:spcBef>
                <a:spcPts val="0"/>
              </a:spcBef>
              <a:spcAft>
                <a:spcPts val="0"/>
              </a:spcAft>
              <a:buClr>
                <a:schemeClr val="dk1"/>
              </a:buClr>
              <a:buSzPts val="2800"/>
              <a:buFont typeface="Calibri"/>
              <a:buNone/>
            </a:pPr>
            <a:r>
              <a:t/>
            </a:r>
            <a:endParaRPr b="0" i="0" sz="2800" u="none" cap="none" strike="noStrike">
              <a:solidFill>
                <a:srgbClr val="000000"/>
              </a:solidFill>
              <a:latin typeface="AngsanaUPC"/>
              <a:ea typeface="AngsanaUPC"/>
              <a:cs typeface="AngsanaUPC"/>
              <a:sym typeface="AngsanaUPC"/>
            </a:endParaRPr>
          </a:p>
          <a:p>
            <a:pPr indent="0" lvl="0" marL="0" marR="0" rtl="0" algn="ctr">
              <a:spcBef>
                <a:spcPts val="0"/>
              </a:spcBef>
              <a:spcAft>
                <a:spcPts val="0"/>
              </a:spcAft>
              <a:buClr>
                <a:schemeClr val="dk1"/>
              </a:buClr>
              <a:buSzPts val="2800"/>
              <a:buFont typeface="Calibri"/>
              <a:buNone/>
            </a:pPr>
            <a:r>
              <a:t/>
            </a:r>
            <a:endParaRPr b="0" i="0" sz="2800" u="none" cap="none" strike="noStrike">
              <a:solidFill>
                <a:srgbClr val="000000"/>
              </a:solidFill>
              <a:latin typeface="AngsanaUPC"/>
              <a:ea typeface="AngsanaUPC"/>
              <a:cs typeface="AngsanaUPC"/>
              <a:sym typeface="AngsanaUPC"/>
            </a:endParaRPr>
          </a:p>
          <a:p>
            <a:pPr indent="0" lvl="0" marL="0" marR="0" rtl="0" algn="ctr">
              <a:spcBef>
                <a:spcPts val="0"/>
              </a:spcBef>
              <a:spcAft>
                <a:spcPts val="0"/>
              </a:spcAft>
              <a:buClr>
                <a:srgbClr val="000000"/>
              </a:buClr>
              <a:buSzPts val="2800"/>
              <a:buFont typeface="AngsanaUPC"/>
              <a:buNone/>
            </a:pPr>
            <a:r>
              <a:rPr b="0" i="0" lang="en-US" sz="2800" u="none" cap="none" strike="noStrike">
                <a:solidFill>
                  <a:srgbClr val="000000"/>
                </a:solidFill>
                <a:latin typeface="AngsanaUPC"/>
                <a:ea typeface="AngsanaUPC"/>
                <a:cs typeface="AngsanaUPC"/>
                <a:sym typeface="AngsanaUPC"/>
              </a:rPr>
              <a:t>1. </a:t>
            </a:r>
            <a:r>
              <a:rPr b="0" i="0" lang="en-US" sz="2000" u="none" cap="none" strike="noStrike">
                <a:solidFill>
                  <a:schemeClr val="dk1"/>
                </a:solidFill>
                <a:latin typeface="Calibri"/>
                <a:ea typeface="Calibri"/>
                <a:cs typeface="Calibri"/>
                <a:sym typeface="Calibri"/>
              </a:rPr>
              <a:t>Darbo rinkos istorija ir lyčių nelygybė darbo vietoje</a:t>
            </a:r>
            <a:r>
              <a:rPr b="0" i="0" lang="en-US" sz="2800" u="none" cap="none" strike="noStrike">
                <a:solidFill>
                  <a:srgbClr val="000000"/>
                </a:solidFill>
                <a:latin typeface="AngsanaUPC"/>
                <a:ea typeface="AngsanaUPC"/>
                <a:cs typeface="AngsanaUPC"/>
                <a:sym typeface="AngsanaUPC"/>
              </a:rPr>
              <a:t> </a:t>
            </a:r>
            <a:endParaRPr b="0" i="0" sz="2800" u="none" cap="none" strike="noStrike">
              <a:solidFill>
                <a:schemeClr val="dk1"/>
              </a:solidFill>
              <a:latin typeface="AngsanaUPC"/>
              <a:ea typeface="AngsanaUPC"/>
              <a:cs typeface="AngsanaUPC"/>
              <a:sym typeface="AngsanaUPC"/>
            </a:endParaRPr>
          </a:p>
        </p:txBody>
      </p:sp>
      <p:sp>
        <p:nvSpPr>
          <p:cNvPr id="145" name="Google Shape;145;p4"/>
          <p:cNvSpPr txBox="1"/>
          <p:nvPr/>
        </p:nvSpPr>
        <p:spPr>
          <a:xfrm>
            <a:off x="8314344" y="5809476"/>
            <a:ext cx="4330200" cy="683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2000" u="none" cap="none" strike="noStrike">
                <a:solidFill>
                  <a:schemeClr val="dk1"/>
                </a:solidFill>
                <a:latin typeface="Calibri"/>
                <a:ea typeface="Calibri"/>
                <a:cs typeface="Calibri"/>
                <a:sym typeface="Calibri"/>
              </a:rPr>
              <a:t>Evoliucija, apibrėžtys, politika</a:t>
            </a:r>
            <a:endParaRPr b="0" i="0" sz="2000" u="none" cap="none" strike="noStrike">
              <a:solidFill>
                <a:schemeClr val="dk1"/>
              </a:solidFill>
              <a:latin typeface="Calibri"/>
              <a:ea typeface="Calibri"/>
              <a:cs typeface="Calibri"/>
              <a:sym typeface="Calibri"/>
            </a:endParaRPr>
          </a:p>
        </p:txBody>
      </p:sp>
      <p:sp>
        <p:nvSpPr>
          <p:cNvPr id="146" name="Google Shape;146;p4"/>
          <p:cNvSpPr/>
          <p:nvPr/>
        </p:nvSpPr>
        <p:spPr>
          <a:xfrm>
            <a:off x="534492" y="979709"/>
            <a:ext cx="6419637" cy="2673752"/>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0"/>
              <a:buFont typeface="AngsanaUPC"/>
              <a:buNone/>
            </a:pPr>
            <a:r>
              <a:rPr b="0" i="0" lang="en-US" sz="4000" u="none" cap="none" strike="noStrike">
                <a:solidFill>
                  <a:schemeClr val="dk1"/>
                </a:solidFill>
                <a:latin typeface="AngsanaUPC"/>
                <a:ea typeface="AngsanaUPC"/>
                <a:cs typeface="AngsanaUPC"/>
                <a:sym typeface="AngsanaUPC"/>
              </a:rPr>
              <a:t>1 Skyrius</a:t>
            </a:r>
            <a:endParaRPr b="0" i="0" sz="4000" u="none" cap="none" strike="noStrike">
              <a:solidFill>
                <a:schemeClr val="dk1"/>
              </a:solidFill>
              <a:latin typeface="AngsanaUPC"/>
              <a:ea typeface="AngsanaUPC"/>
              <a:cs typeface="AngsanaUPC"/>
              <a:sym typeface="AngsanaUPC"/>
            </a:endParaRPr>
          </a:p>
        </p:txBody>
      </p: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5"/>
          <p:cNvPicPr preferRelativeResize="0"/>
          <p:nvPr/>
        </p:nvPicPr>
        <p:blipFill rotWithShape="1">
          <a:blip r:embed="rId3">
            <a:alphaModFix/>
          </a:blip>
          <a:srcRect b="0" l="0" r="0" t="0"/>
          <a:stretch/>
        </p:blipFill>
        <p:spPr>
          <a:xfrm rot="5400000">
            <a:off x="4369368" y="4827450"/>
            <a:ext cx="1208650" cy="2848106"/>
          </a:xfrm>
          <a:prstGeom prst="rect">
            <a:avLst/>
          </a:prstGeom>
          <a:noFill/>
          <a:ln>
            <a:noFill/>
          </a:ln>
        </p:spPr>
      </p:pic>
      <p:pic>
        <p:nvPicPr>
          <p:cNvPr id="153" name="Google Shape;153;p5"/>
          <p:cNvPicPr preferRelativeResize="0"/>
          <p:nvPr/>
        </p:nvPicPr>
        <p:blipFill rotWithShape="1">
          <a:blip r:embed="rId4">
            <a:alphaModFix/>
          </a:blip>
          <a:srcRect b="0" l="0" r="0" t="0"/>
          <a:stretch/>
        </p:blipFill>
        <p:spPr>
          <a:xfrm rot="-5400000">
            <a:off x="5044893" y="-547764"/>
            <a:ext cx="962159" cy="2057687"/>
          </a:xfrm>
          <a:prstGeom prst="rect">
            <a:avLst/>
          </a:prstGeom>
          <a:noFill/>
          <a:ln>
            <a:noFill/>
          </a:ln>
        </p:spPr>
      </p:pic>
      <p:sp>
        <p:nvSpPr>
          <p:cNvPr id="154" name="Google Shape;15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155" name="Google Shape;155;p5"/>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6789B9"/>
              </a:buClr>
              <a:buSzPts val="1200"/>
              <a:buFont typeface="Calibri"/>
              <a:buNone/>
            </a:pPr>
            <a:r>
              <a:rPr b="0" i="0" lang="en-US" sz="1200" u="none" cap="none" strike="noStrike">
                <a:solidFill>
                  <a:srgbClr val="6789B9"/>
                </a:solidFill>
                <a:latin typeface="Calibri"/>
                <a:ea typeface="Calibri"/>
                <a:cs typeface="Calibri"/>
                <a:sym typeface="Calibri"/>
              </a:rPr>
              <a:t>https://www.weedout.eu/</a:t>
            </a:r>
            <a:endParaRPr b="0" i="0" sz="1800" u="none" cap="none" strike="noStrike">
              <a:solidFill>
                <a:schemeClr val="dk1"/>
              </a:solidFill>
              <a:latin typeface="Calibri"/>
              <a:ea typeface="Calibri"/>
              <a:cs typeface="Calibri"/>
              <a:sym typeface="Calibri"/>
            </a:endParaRPr>
          </a:p>
        </p:txBody>
      </p:sp>
      <p:sp>
        <p:nvSpPr>
          <p:cNvPr id="156" name="Google Shape;156;p5"/>
          <p:cNvSpPr txBox="1"/>
          <p:nvPr>
            <p:ph type="title"/>
          </p:nvPr>
        </p:nvSpPr>
        <p:spPr>
          <a:xfrm>
            <a:off x="239843" y="96146"/>
            <a:ext cx="11467475" cy="773112"/>
          </a:xfrm>
          <a:prstGeom prst="rect">
            <a:avLst/>
          </a:prstGeom>
          <a:noFill/>
          <a:ln>
            <a:noFill/>
          </a:ln>
        </p:spPr>
        <p:txBody>
          <a:bodyPr anchorCtr="1" anchor="ctr" bIns="45700" lIns="91425" spcFirstLastPara="1" rIns="91425" wrap="square" tIns="45700">
            <a:noAutofit/>
          </a:bodyPr>
          <a:lstStyle/>
          <a:p>
            <a:pPr indent="0" lvl="0" marL="0" rtl="0" algn="l">
              <a:lnSpc>
                <a:spcPct val="90000"/>
              </a:lnSpc>
              <a:spcBef>
                <a:spcPts val="0"/>
              </a:spcBef>
              <a:spcAft>
                <a:spcPts val="0"/>
              </a:spcAft>
              <a:buClr>
                <a:srgbClr val="6789B9"/>
              </a:buClr>
              <a:buSzPts val="2800"/>
              <a:buFont typeface="Calibri"/>
              <a:buNone/>
            </a:pPr>
            <a:r>
              <a:rPr lang="en-US" sz="2000">
                <a:latin typeface="Calibri"/>
                <a:ea typeface="Calibri"/>
                <a:cs typeface="Calibri"/>
                <a:sym typeface="Calibri"/>
              </a:rPr>
              <a:t>XX a. moterų dalyvavimas darbo rinkose labai išaugo.</a:t>
            </a:r>
            <a:endParaRPr sz="2000">
              <a:latin typeface="Calibri"/>
              <a:ea typeface="Calibri"/>
              <a:cs typeface="Calibri"/>
              <a:sym typeface="Calibri"/>
            </a:endParaRPr>
          </a:p>
        </p:txBody>
      </p:sp>
      <p:pic>
        <p:nvPicPr>
          <p:cNvPr id="157" name="Google Shape;157;p5"/>
          <p:cNvPicPr preferRelativeResize="0"/>
          <p:nvPr/>
        </p:nvPicPr>
        <p:blipFill rotWithShape="1">
          <a:blip r:embed="rId5">
            <a:alphaModFix/>
          </a:blip>
          <a:srcRect b="0" l="0" r="0" t="0"/>
          <a:stretch/>
        </p:blipFill>
        <p:spPr>
          <a:xfrm>
            <a:off x="2329550" y="1286625"/>
            <a:ext cx="7801601" cy="5507024"/>
          </a:xfrm>
          <a:prstGeom prst="rect">
            <a:avLst/>
          </a:prstGeom>
          <a:noFill/>
          <a:ln>
            <a:noFill/>
          </a:ln>
        </p:spPr>
      </p:pic>
      <p:pic>
        <p:nvPicPr>
          <p:cNvPr id="158" name="Google Shape;158;p5"/>
          <p:cNvPicPr preferRelativeResize="0"/>
          <p:nvPr/>
        </p:nvPicPr>
        <p:blipFill rotWithShape="1">
          <a:blip r:embed="rId4">
            <a:alphaModFix/>
          </a:blip>
          <a:srcRect b="0" l="0" r="0" t="0"/>
          <a:stretch/>
        </p:blipFill>
        <p:spPr>
          <a:xfrm>
            <a:off x="11229841" y="869258"/>
            <a:ext cx="962159" cy="2057687"/>
          </a:xfrm>
          <a:prstGeom prst="rect">
            <a:avLst/>
          </a:prstGeom>
          <a:noFill/>
          <a:ln>
            <a:noFill/>
          </a:ln>
        </p:spPr>
      </p:pic>
      <p:pic>
        <p:nvPicPr>
          <p:cNvPr id="159" name="Google Shape;159;p5"/>
          <p:cNvPicPr preferRelativeResize="0"/>
          <p:nvPr/>
        </p:nvPicPr>
        <p:blipFill rotWithShape="1">
          <a:blip r:embed="rId3">
            <a:alphaModFix/>
          </a:blip>
          <a:srcRect b="0" l="0" r="0" t="0"/>
          <a:stretch/>
        </p:blipFill>
        <p:spPr>
          <a:xfrm>
            <a:off x="11115182" y="3004848"/>
            <a:ext cx="1076817" cy="2537451"/>
          </a:xfrm>
          <a:prstGeom prst="rect">
            <a:avLst/>
          </a:prstGeom>
          <a:no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b="0" l="0" r="0" t="0"/>
          <a:stretch/>
        </p:blipFill>
        <p:spPr>
          <a:xfrm>
            <a:off x="1238250" y="0"/>
            <a:ext cx="97155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txBox="1"/>
          <p:nvPr>
            <p:ph type="title"/>
          </p:nvPr>
        </p:nvSpPr>
        <p:spPr>
          <a:xfrm>
            <a:off x="544372" y="119740"/>
            <a:ext cx="4358368" cy="2188031"/>
          </a:xfrm>
          <a:prstGeom prst="rect">
            <a:avLst/>
          </a:prstGeom>
          <a:solidFill>
            <a:srgbClr val="8FAADC"/>
          </a:solid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4000"/>
              <a:buFont typeface="AngsanaUPC"/>
              <a:buNone/>
            </a:pPr>
            <a:r>
              <a:rPr b="1" lang="en-US" sz="4000">
                <a:solidFill>
                  <a:srgbClr val="FFFFFF"/>
                </a:solidFill>
                <a:latin typeface="Calibri"/>
                <a:ea typeface="Calibri"/>
                <a:cs typeface="Calibri"/>
                <a:sym typeface="Calibri"/>
              </a:rPr>
              <a:t>Moterų užimtumas įvairiuose ekonomikos sektoriuose</a:t>
            </a:r>
            <a:endParaRPr sz="4000">
              <a:latin typeface="Calibri"/>
              <a:ea typeface="Calibri"/>
              <a:cs typeface="Calibri"/>
              <a:sym typeface="Calibri"/>
            </a:endParaRPr>
          </a:p>
        </p:txBody>
      </p:sp>
      <p:sp>
        <p:nvSpPr>
          <p:cNvPr id="171" name="Google Shape;171;p7"/>
          <p:cNvSpPr txBox="1"/>
          <p:nvPr>
            <p:ph idx="2" type="body"/>
          </p:nvPr>
        </p:nvSpPr>
        <p:spPr>
          <a:xfrm>
            <a:off x="413656" y="2402731"/>
            <a:ext cx="4358368" cy="193580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000">
                <a:latin typeface="Calibri"/>
                <a:ea typeface="Calibri"/>
                <a:cs typeface="Calibri"/>
                <a:sym typeface="Calibri"/>
              </a:rPr>
              <a:t>Daugelyje šalių - "profesinė segregacija": </a:t>
            </a:r>
            <a:endParaRPr sz="20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lang="en-US" sz="2000">
                <a:latin typeface="Calibri"/>
                <a:ea typeface="Calibri"/>
                <a:cs typeface="Calibri"/>
                <a:sym typeface="Calibri"/>
              </a:rPr>
              <a:t>Moterys dažniausiai neproporcingai daug dirba tam tikrose darbo vietose.</a:t>
            </a:r>
            <a:endParaRPr sz="2000">
              <a:latin typeface="Calibri"/>
              <a:ea typeface="Calibri"/>
              <a:cs typeface="Calibri"/>
              <a:sym typeface="Calibri"/>
            </a:endParaRPr>
          </a:p>
        </p:txBody>
      </p:sp>
      <p:sp>
        <p:nvSpPr>
          <p:cNvPr id="172" name="Google Shape;172;p7"/>
          <p:cNvSpPr/>
          <p:nvPr/>
        </p:nvSpPr>
        <p:spPr>
          <a:xfrm>
            <a:off x="413656" y="4180344"/>
            <a:ext cx="4358368" cy="1938952"/>
          </a:xfrm>
          <a:prstGeom prst="rect">
            <a:avLst/>
          </a:prstGeom>
          <a:solidFill>
            <a:srgbClr val="D8E2F3"/>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6797E"/>
              </a:buClr>
              <a:buSzPts val="2000"/>
              <a:buFont typeface="Calibri"/>
              <a:buNone/>
            </a:pPr>
            <a:r>
              <a:rPr b="1" i="0" lang="en-US" sz="2000" u="none" cap="none" strike="noStrike">
                <a:solidFill>
                  <a:srgbClr val="76797E"/>
                </a:solidFill>
                <a:latin typeface="Calibri"/>
                <a:ea typeface="Calibri"/>
                <a:cs typeface="Calibri"/>
                <a:sym typeface="Calibri"/>
              </a:rPr>
              <a:t>Moterys užima dominuojančią vietą HORECA ir turizme</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76797E"/>
              </a:buClr>
              <a:buSzPts val="2000"/>
              <a:buFont typeface="Calibri"/>
              <a:buNone/>
            </a:pPr>
            <a:r>
              <a:rPr b="0" i="0" lang="en-US" sz="2000" u="none" cap="none" strike="noStrike">
                <a:solidFill>
                  <a:srgbClr val="76797E"/>
                </a:solidFill>
                <a:latin typeface="Calibri"/>
                <a:ea typeface="Calibri"/>
                <a:cs typeface="Calibri"/>
                <a:sym typeface="Calibri"/>
              </a:rPr>
              <a:t>Visoje ekonomikoje 46,1 proc. darbuotojų yra moterys.</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76797E"/>
              </a:buClr>
              <a:buSzPts val="2000"/>
              <a:buFont typeface="Calibri"/>
              <a:buNone/>
            </a:pPr>
            <a:r>
              <a:rPr b="0" i="0" lang="en-US" sz="2000" u="none" cap="none" strike="noStrike">
                <a:solidFill>
                  <a:srgbClr val="76797E"/>
                </a:solidFill>
                <a:latin typeface="Calibri"/>
                <a:ea typeface="Calibri"/>
                <a:cs typeface="Calibri"/>
                <a:sym typeface="Calibri"/>
              </a:rPr>
              <a:t>Viešbučių ir restoranų sektoriuje šis rodiklis siekia 53,7 proc.</a:t>
            </a:r>
            <a:endParaRPr b="0" i="0" sz="2000" u="none" cap="none" strike="noStrike">
              <a:solidFill>
                <a:schemeClr val="dk1"/>
              </a:solidFill>
              <a:latin typeface="Calibri"/>
              <a:ea typeface="Calibri"/>
              <a:cs typeface="Calibri"/>
              <a:sym typeface="Calibri"/>
            </a:endParaRPr>
          </a:p>
        </p:txBody>
      </p:sp>
      <p:pic>
        <p:nvPicPr>
          <p:cNvPr id="173" name="Google Shape;173;p7"/>
          <p:cNvPicPr preferRelativeResize="0"/>
          <p:nvPr/>
        </p:nvPicPr>
        <p:blipFill rotWithShape="1">
          <a:blip r:embed="rId3">
            <a:alphaModFix/>
          </a:blip>
          <a:srcRect b="0" l="0" r="0" t="0"/>
          <a:stretch/>
        </p:blipFill>
        <p:spPr>
          <a:xfrm>
            <a:off x="5054184" y="922253"/>
            <a:ext cx="7102450" cy="50134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79" name="Google Shape;179;p8"/>
          <p:cNvPicPr preferRelativeResize="0"/>
          <p:nvPr>
            <p:ph idx="1" type="body"/>
          </p:nvPr>
        </p:nvPicPr>
        <p:blipFill rotWithShape="1">
          <a:blip r:embed="rId3">
            <a:alphaModFix/>
          </a:blip>
          <a:srcRect b="0" l="0" r="0" t="0"/>
          <a:stretch/>
        </p:blipFill>
        <p:spPr>
          <a:xfrm>
            <a:off x="480766" y="1"/>
            <a:ext cx="5128181" cy="3619892"/>
          </a:xfrm>
          <a:prstGeom prst="rect">
            <a:avLst/>
          </a:prstGeom>
          <a:noFill/>
          <a:ln>
            <a:noFill/>
          </a:ln>
        </p:spPr>
      </p:pic>
      <p:pic>
        <p:nvPicPr>
          <p:cNvPr id="180" name="Google Shape;180;p8"/>
          <p:cNvPicPr preferRelativeResize="0"/>
          <p:nvPr/>
        </p:nvPicPr>
        <p:blipFill rotWithShape="1">
          <a:blip r:embed="rId4">
            <a:alphaModFix/>
          </a:blip>
          <a:srcRect b="0" l="0" r="0" t="0"/>
          <a:stretch/>
        </p:blipFill>
        <p:spPr>
          <a:xfrm>
            <a:off x="6190269" y="141403"/>
            <a:ext cx="4952213" cy="3495679"/>
          </a:xfrm>
          <a:prstGeom prst="rect">
            <a:avLst/>
          </a:prstGeom>
          <a:noFill/>
          <a:ln>
            <a:noFill/>
          </a:ln>
        </p:spPr>
      </p:pic>
      <p:pic>
        <p:nvPicPr>
          <p:cNvPr id="181" name="Google Shape;181;p8"/>
          <p:cNvPicPr preferRelativeResize="0"/>
          <p:nvPr/>
        </p:nvPicPr>
        <p:blipFill rotWithShape="1">
          <a:blip r:embed="rId5">
            <a:alphaModFix/>
          </a:blip>
          <a:srcRect b="0" l="0" r="0" t="0"/>
          <a:stretch/>
        </p:blipFill>
        <p:spPr>
          <a:xfrm>
            <a:off x="763572" y="3648175"/>
            <a:ext cx="4506012" cy="3180714"/>
          </a:xfrm>
          <a:prstGeom prst="rect">
            <a:avLst/>
          </a:prstGeom>
          <a:noFill/>
          <a:ln>
            <a:noFill/>
          </a:ln>
        </p:spPr>
      </p:pic>
      <p:pic>
        <p:nvPicPr>
          <p:cNvPr id="182" name="Google Shape;182;p8"/>
          <p:cNvPicPr preferRelativeResize="0"/>
          <p:nvPr/>
        </p:nvPicPr>
        <p:blipFill rotWithShape="1">
          <a:blip r:embed="rId6">
            <a:alphaModFix/>
          </a:blip>
          <a:srcRect b="0" l="0" r="0" t="0"/>
          <a:stretch/>
        </p:blipFill>
        <p:spPr>
          <a:xfrm>
            <a:off x="6325386" y="3590920"/>
            <a:ext cx="4628364" cy="32670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txBox="1"/>
          <p:nvPr>
            <p:ph type="title"/>
          </p:nvPr>
        </p:nvSpPr>
        <p:spPr>
          <a:xfrm>
            <a:off x="838200" y="365126"/>
            <a:ext cx="10515600" cy="1045386"/>
          </a:xfrm>
          <a:prstGeom prst="rect">
            <a:avLst/>
          </a:prstGeom>
          <a:solidFill>
            <a:srgbClr val="8DA9DB"/>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AngsanaUPC"/>
                <a:ea typeface="AngsanaUPC"/>
                <a:cs typeface="AngsanaUPC"/>
                <a:sym typeface="AngsanaUPC"/>
              </a:rPr>
              <a:t>Nevienoda turizmo ekonomika</a:t>
            </a:r>
            <a:endParaRPr/>
          </a:p>
        </p:txBody>
      </p:sp>
      <p:sp>
        <p:nvSpPr>
          <p:cNvPr id="189" name="Google Shape;189;p9"/>
          <p:cNvSpPr txBox="1"/>
          <p:nvPr>
            <p:ph idx="1" type="body"/>
          </p:nvPr>
        </p:nvSpPr>
        <p:spPr>
          <a:xfrm>
            <a:off x="838200" y="1575881"/>
            <a:ext cx="10515600" cy="4601082"/>
          </a:xfrm>
          <a:prstGeom prst="rect">
            <a:avLst/>
          </a:prstGeom>
          <a:noFill/>
          <a:ln>
            <a:noFill/>
          </a:ln>
        </p:spPr>
        <p:txBody>
          <a:bodyPr anchorCtr="0" anchor="t" bIns="45700" lIns="91425" spcFirstLastPara="1" rIns="91425" wrap="square" tIns="45700">
            <a:noAutofit/>
          </a:bodyPr>
          <a:lstStyle/>
          <a:p>
            <a:pPr indent="-228600" lvl="0" marL="342900" rtl="0" algn="l">
              <a:lnSpc>
                <a:spcPct val="90000"/>
              </a:lnSpc>
              <a:spcBef>
                <a:spcPts val="0"/>
              </a:spcBef>
              <a:spcAft>
                <a:spcPts val="0"/>
              </a:spcAft>
              <a:buClr>
                <a:srgbClr val="6789B9"/>
              </a:buClr>
              <a:buSzPts val="2800"/>
              <a:buFont typeface="Noto Sans Symbols"/>
              <a:buChar char="▪"/>
            </a:pPr>
            <a:r>
              <a:rPr lang="en-US" sz="2400">
                <a:latin typeface="Calibri"/>
                <a:ea typeface="Calibri"/>
                <a:cs typeface="Calibri"/>
                <a:sym typeface="Calibri"/>
              </a:rPr>
              <a:t>Moterys sudaro pusę visų viešbučių ir restoranų sektoriaus darbuotojų (Pasaulinė ataskaita apie moteris turizmo sektoriuje, 2011 m.).</a:t>
            </a:r>
            <a:endParaRPr sz="2400">
              <a:latin typeface="Calibri"/>
              <a:ea typeface="Calibri"/>
              <a:cs typeface="Calibri"/>
              <a:sym typeface="Calibri"/>
            </a:endParaRPr>
          </a:p>
          <a:p>
            <a:pPr indent="-228600" lvl="0" marL="342900" rtl="0" algn="l">
              <a:lnSpc>
                <a:spcPct val="90000"/>
              </a:lnSpc>
              <a:spcBef>
                <a:spcPts val="0"/>
              </a:spcBef>
              <a:spcAft>
                <a:spcPts val="0"/>
              </a:spcAft>
              <a:buClr>
                <a:srgbClr val="6789B9"/>
              </a:buClr>
              <a:buSzPts val="2800"/>
              <a:buFont typeface="Noto Sans Symbols"/>
              <a:buChar char="▪"/>
            </a:pPr>
            <a:r>
              <a:rPr lang="en-US" sz="2400">
                <a:latin typeface="Calibri"/>
                <a:ea typeface="Calibri"/>
                <a:cs typeface="Calibri"/>
                <a:sym typeface="Calibri"/>
              </a:rPr>
              <a:t>Dėl lyčių stereotipų ir diskriminacijos dauguma šių moterų dirba žemo statuso, prastai apmokamus ir nesaugius darbus, kurių dauguma yra sezoniniai.</a:t>
            </a:r>
            <a:endParaRPr sz="2400">
              <a:latin typeface="Calibri"/>
              <a:ea typeface="Calibri"/>
              <a:cs typeface="Calibri"/>
              <a:sym typeface="Calibri"/>
            </a:endParaRPr>
          </a:p>
          <a:p>
            <a:pPr indent="-228600" lvl="0" marL="342900" rtl="0" algn="l">
              <a:lnSpc>
                <a:spcPct val="90000"/>
              </a:lnSpc>
              <a:spcBef>
                <a:spcPts val="0"/>
              </a:spcBef>
              <a:spcAft>
                <a:spcPts val="0"/>
              </a:spcAft>
              <a:buClr>
                <a:srgbClr val="6789B9"/>
              </a:buClr>
              <a:buSzPts val="2800"/>
              <a:buFont typeface="Noto Sans Symbols"/>
              <a:buChar char="▪"/>
            </a:pPr>
            <a:r>
              <a:rPr lang="en-US" sz="2400">
                <a:latin typeface="Calibri"/>
                <a:ea typeface="Calibri"/>
                <a:cs typeface="Calibri"/>
                <a:sym typeface="Calibri"/>
              </a:rPr>
              <a:t> Moterys retai užima vadovaujančias ar profesines pareigas, o jei užima, paprastai gauna mažesnį atlyginimą nei vyrai. </a:t>
            </a:r>
            <a:endParaRPr sz="2400">
              <a:latin typeface="Calibri"/>
              <a:ea typeface="Calibri"/>
              <a:cs typeface="Calibri"/>
              <a:sym typeface="Calibri"/>
            </a:endParaRPr>
          </a:p>
          <a:p>
            <a:pPr indent="-228600" lvl="0" marL="342900" rtl="0" algn="l">
              <a:lnSpc>
                <a:spcPct val="90000"/>
              </a:lnSpc>
              <a:spcBef>
                <a:spcPts val="0"/>
              </a:spcBef>
              <a:spcAft>
                <a:spcPts val="0"/>
              </a:spcAft>
              <a:buClr>
                <a:srgbClr val="6789B9"/>
              </a:buClr>
              <a:buSzPts val="2800"/>
              <a:buFont typeface="Noto Sans Symbols"/>
              <a:buChar char="▪"/>
            </a:pPr>
            <a:r>
              <a:rPr lang="en-US" sz="2400">
                <a:latin typeface="Calibri"/>
                <a:ea typeface="Calibri"/>
                <a:cs typeface="Calibri"/>
                <a:sym typeface="Calibri"/>
              </a:rPr>
              <a:t>Daugelis viešbučių sektoriuje nesaugias darbo vietas dirbančių moterų yra imigrantės, migrantės ir (arba) mažumų atstovės. Tokių profesijų feminizacija ir rasizacija paprastai lemia tolesnį darbo užmokesčio, darbo vietos saugumo ir socialinės vertės mažėjimą.</a:t>
            </a:r>
            <a:endParaRPr sz="2400">
              <a:latin typeface="Calibri"/>
              <a:ea typeface="Calibri"/>
              <a:cs typeface="Calibri"/>
              <a:sym typeface="Calibri"/>
            </a:endParaRPr>
          </a:p>
          <a:p>
            <a:pPr indent="-228600" lvl="0" marL="342900" rtl="0" algn="l">
              <a:lnSpc>
                <a:spcPct val="90000"/>
              </a:lnSpc>
              <a:spcBef>
                <a:spcPts val="0"/>
              </a:spcBef>
              <a:spcAft>
                <a:spcPts val="0"/>
              </a:spcAft>
              <a:buClr>
                <a:srgbClr val="6789B9"/>
              </a:buClr>
              <a:buSzPts val="2800"/>
              <a:buFont typeface="Noto Sans Symbols"/>
              <a:buChar char="▪"/>
            </a:pPr>
            <a:r>
              <a:rPr lang="en-US" sz="2400">
                <a:latin typeface="Calibri"/>
                <a:ea typeface="Calibri"/>
                <a:cs typeface="Calibri"/>
                <a:sym typeface="Calibri"/>
              </a:rPr>
              <a:t>Moterys šiame sektoriuje patiria daugiausia seksualinio priekabiavimo atvejų iš visų sektorių, o kaltininkai dažniausiai būna klientai, vadovai ar kolegos. </a:t>
            </a:r>
            <a:endParaRPr sz="24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Font typeface="Noto Sans Symbols"/>
              <a:buNone/>
            </a:pPr>
            <a:r>
              <a:t/>
            </a:r>
            <a:endParaRPr sz="2400">
              <a:latin typeface="AngsanaUPC"/>
              <a:ea typeface="AngsanaUPC"/>
              <a:cs typeface="AngsanaUPC"/>
              <a:sym typeface="AngsanaUPC"/>
            </a:endParaRPr>
          </a:p>
        </p:txBody>
      </p:sp>
      <p:pic>
        <p:nvPicPr>
          <p:cNvPr id="190" name="Google Shape;190;p9"/>
          <p:cNvPicPr preferRelativeResize="0"/>
          <p:nvPr/>
        </p:nvPicPr>
        <p:blipFill rotWithShape="1">
          <a:blip r:embed="rId3">
            <a:alphaModFix/>
          </a:blip>
          <a:srcRect b="0" l="0" r="0" t="0"/>
          <a:stretch/>
        </p:blipFill>
        <p:spPr>
          <a:xfrm>
            <a:off x="11229841" y="2184959"/>
            <a:ext cx="962159" cy="2057687"/>
          </a:xfrm>
          <a:prstGeom prst="rect">
            <a:avLst/>
          </a:prstGeom>
          <a:noFill/>
          <a:ln>
            <a:noFill/>
          </a:ln>
        </p:spPr>
      </p:pic>
      <p:pic>
        <p:nvPicPr>
          <p:cNvPr id="191" name="Google Shape;191;p9"/>
          <p:cNvPicPr preferRelativeResize="0"/>
          <p:nvPr/>
        </p:nvPicPr>
        <p:blipFill rotWithShape="1">
          <a:blip r:embed="rId4">
            <a:alphaModFix/>
          </a:blip>
          <a:srcRect b="0" l="0" r="0" t="0"/>
          <a:stretch/>
        </p:blipFill>
        <p:spPr>
          <a:xfrm>
            <a:off x="11115183" y="4320549"/>
            <a:ext cx="1076817" cy="2537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2023-08-31T12:06:12Z</dcterms:created>
  <dc:creator>Simas Stanevičius</dc:creator>
</cp:coreProperties>
</file>