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xTNRj/8MaIk2KuE+VSyjzuqGa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taurant-ingthroughhistory.com/" TargetMode="External"/><Relationship Id="rId3" Type="http://schemas.openxmlformats.org/officeDocument/2006/relationships/hyperlink" Target="https://restaurant-ingthroughhistory.com/2015/10/14/image-gallery-insulting-waitresses/" TargetMode="External"/><Relationship Id="rId4" Type="http://schemas.openxmlformats.org/officeDocument/2006/relationships/hyperlink" Target="http://www.nytimes.com/2015/10/01/opinion/do-we-value-low-skilled-work.html?emc=eta1&amp;_r=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rammar.yourdictionary.com/grammar/style-and-usage/common-french-words-and-phrases-we-use-in-english.html" TargetMode="External"/><Relationship Id="rId3" Type="http://schemas.openxmlformats.org/officeDocument/2006/relationships/hyperlink" Target="http://www.yourdictionary.com/onomatopoei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journal/annals-of-tourism-research" TargetMode="External"/><Relationship Id="rId3" Type="http://schemas.openxmlformats.org/officeDocument/2006/relationships/hyperlink" Target="https://www.sciencedirect.com/journal/annals-of-tourism-research/vol/88/suppl/C"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interrupting-sexism-silence/" TargetMode="External"/><Relationship Id="rId3" Type="http://schemas.openxmlformats.org/officeDocument/2006/relationships/hyperlink" Target="https://www.catalyst.org/reports/interrupting-sexism-workplace-men/" TargetMode="External"/><Relationship Id="rId4" Type="http://schemas.openxmlformats.org/officeDocument/2006/relationships/hyperlink" Target="https://www.catalyst.org/reports/interrupting-sexism-workplace-me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talyst.org/research/workplace-sexism-climates/" TargetMode="External"/><Relationship Id="rId3" Type="http://schemas.openxmlformats.org/officeDocument/2006/relationships/hyperlink" Target="https://www.catalyst.org/research-series/interrupting-sexism-at-wor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eopleskillsdecoded.com/what-makes-a-good-manager/"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tune.com/2021/08/02/female-ceos-global-500-fortune-500-cvs-karen-lynch-ping-an-jessica-ta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Moterys vadovės didina organizacijų socialinę veiklą (Jalbert et al. 2013).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Moterys vadovės yra mažiau pasitikinčios savimi nei vyrai (Huang ir Kisgen 2013), o ši savybė yra teigiamai susijusi su krize (Ho et al. 2016; Kim et al. 2016) (p. 254).</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rgbClr val="4472C4"/>
              </a:buClr>
              <a:buSzPts val="1200"/>
              <a:buFont typeface="Calibri"/>
              <a:buNone/>
            </a:pPr>
            <a:r>
              <a:rPr lang="en-US" sz="1200">
                <a:solidFill>
                  <a:srgbClr val="4472C4"/>
                </a:solidFill>
              </a:rPr>
              <a:t>https://www.catalyst.org/research/women-leadership-sp-tsx/</a:t>
            </a:r>
            <a:endParaRPr/>
          </a:p>
          <a:p>
            <a:pPr indent="0" lvl="0" marL="0" marR="0" rtl="0" algn="l">
              <a:lnSpc>
                <a:spcPct val="100000"/>
              </a:lnSpc>
              <a:spcBef>
                <a:spcPts val="0"/>
              </a:spcBef>
              <a:spcAft>
                <a:spcPts val="0"/>
              </a:spcAft>
              <a:buClr>
                <a:schemeClr val="dk1"/>
              </a:buClr>
              <a:buSzPts val="1200"/>
              <a:buFont typeface="Calibri"/>
              <a:buNone/>
            </a:pPr>
            <a:r>
              <a:rPr lang="en-US"/>
              <a:t>Moterų </a:t>
            </a:r>
            <a:r>
              <a:rPr b="1" lang="en-US"/>
              <a:t>dalyvavimas ekonominėje veikloje ir vadovavimas </a:t>
            </a:r>
            <a:r>
              <a:rPr lang="en-US"/>
              <a:t>yra labai svarbūs siekiant verslo rezultatų ir </a:t>
            </a:r>
            <a:r>
              <a:rPr b="1" lang="en-US"/>
              <a:t>lyčių pusiausvyros </a:t>
            </a:r>
            <a:r>
              <a:rPr lang="en-US"/>
              <a:t>įmonių valdybose.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4472C4"/>
              </a:solidFill>
            </a:endParaRPr>
          </a:p>
          <a:p>
            <a:pPr indent="0" lvl="0" marL="0" rtl="0" algn="l">
              <a:lnSpc>
                <a:spcPct val="70000"/>
              </a:lnSpc>
              <a:spcBef>
                <a:spcPts val="0"/>
              </a:spcBef>
              <a:spcAft>
                <a:spcPts val="0"/>
              </a:spcAft>
              <a:buClr>
                <a:schemeClr val="dk1"/>
              </a:buClr>
              <a:buSzPts val="1200"/>
              <a:buFont typeface="Calibri"/>
              <a:buNone/>
            </a:pPr>
            <a:r>
              <a:rPr b="1" lang="en-US" sz="1200"/>
              <a:t>Pagrindinės išvados:</a:t>
            </a:r>
            <a:endParaRPr/>
          </a:p>
          <a:p>
            <a:pPr indent="0" lvl="0" marL="0" rtl="0" algn="l">
              <a:lnSpc>
                <a:spcPct val="70000"/>
              </a:lnSpc>
              <a:spcBef>
                <a:spcPts val="0"/>
              </a:spcBef>
              <a:spcAft>
                <a:spcPts val="0"/>
              </a:spcAft>
              <a:buClr>
                <a:schemeClr val="dk1"/>
              </a:buClr>
              <a:buSzPts val="1400"/>
              <a:buFont typeface="Calibri"/>
              <a:buNone/>
            </a:pPr>
            <a:r>
              <a:rPr lang="en-US" sz="1200"/>
              <a:t>S&amp;P/TSX Composite indekso bendrovės padarė pažangą moterų valdybose: 2019 m. moterys sudarė 27,6 proc. valdybų narių, palyginti su 18,3 proc. 2015 m.</a:t>
            </a:r>
            <a:endParaRPr/>
          </a:p>
          <a:p>
            <a:pPr indent="0" lvl="0" marL="0" rtl="0" algn="l">
              <a:lnSpc>
                <a:spcPct val="70000"/>
              </a:lnSpc>
              <a:spcBef>
                <a:spcPts val="0"/>
              </a:spcBef>
              <a:spcAft>
                <a:spcPts val="0"/>
              </a:spcAft>
              <a:buClr>
                <a:schemeClr val="dk1"/>
              </a:buClr>
              <a:buSzPts val="1400"/>
              <a:buFont typeface="Calibri"/>
              <a:buNone/>
            </a:pPr>
            <a:r>
              <a:rPr lang="en-US" sz="1200"/>
              <a:t>Vis dėlto dar reikia daug nuveikti, kad moterų vadovų komandose būtų pasiekta pažangos. Nuo 2015 m. iki 2019 m. S&amp;P/TSX Composite indekso bendrovių vadovų komandose dirbančių moterų procentinė dalis padidėjo tik nuo 15,0 % iki 17,9 %.</a:t>
            </a:r>
            <a:endParaRPr/>
          </a:p>
          <a:p>
            <a:pPr indent="0" lvl="0" marL="0" rtl="0" algn="l">
              <a:lnSpc>
                <a:spcPct val="70000"/>
              </a:lnSpc>
              <a:spcBef>
                <a:spcPts val="0"/>
              </a:spcBef>
              <a:spcAft>
                <a:spcPts val="0"/>
              </a:spcAft>
              <a:buClr>
                <a:schemeClr val="dk1"/>
              </a:buClr>
              <a:buSzPts val="1400"/>
              <a:buFont typeface="Calibri"/>
              <a:buNone/>
            </a:pPr>
            <a:r>
              <a:rPr lang="en-US" sz="1200"/>
              <a:t>2019 m. rugpjūtį - pirmą kartą istorijoje - kiekvienos S&amp;P/TSX Composite indekso bendrovės valdyboje buvo bent viena moteris.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0000"/>
              </a:solidFill>
            </a:endParaRPr>
          </a:p>
          <a:p>
            <a:pPr indent="0" lvl="0" marL="0" marR="0" rtl="0" algn="l">
              <a:lnSpc>
                <a:spcPct val="100000"/>
              </a:lnSpc>
              <a:spcBef>
                <a:spcPts val="0"/>
              </a:spcBef>
              <a:spcAft>
                <a:spcPts val="0"/>
              </a:spcAft>
              <a:buClr>
                <a:srgbClr val="FF0000"/>
              </a:buClr>
              <a:buSzPts val="1200"/>
              <a:buFont typeface="Calibri"/>
              <a:buNone/>
            </a:pPr>
            <a:r>
              <a:rPr lang="en-US">
                <a:solidFill>
                  <a:srgbClr val="FF0000"/>
                </a:solidFill>
              </a:rPr>
              <a:t>GenDiv knyga (SIF)</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0" name="Google Shape;2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Restoranai istorijoje </a:t>
            </a:r>
            <a:r>
              <a:rPr b="1" i="0" lang="en-US" sz="1200" u="none" strike="noStrike">
                <a:solidFill>
                  <a:schemeClr val="dk1"/>
                </a:solidFill>
                <a:latin typeface="Calibri"/>
                <a:ea typeface="Calibri"/>
                <a:cs typeface="Calibri"/>
                <a:sym typeface="Calibri"/>
              </a:rPr>
              <a:t>/ </a:t>
            </a:r>
            <a:r>
              <a:rPr b="1"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Vaizdų galerija: įžeidžiančios padavėjos</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https://restaurant-ingthroughhistory.com/tag/immigrant-waitresses/</a:t>
            </a:r>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Sprendžiant iš atvirukų ir karikatūrų, XX a. pradžioje būti padavėja nebuvo linksmas metas. Kad ir kokios darbščios, kompetentingos ar įgudusios buvo padavėjos [</a:t>
            </a:r>
            <a:r>
              <a:rPr b="0" i="0" lang="en-US" sz="1200" u="sng">
                <a:solidFill>
                  <a:schemeClr val="dk1"/>
                </a:solidFill>
                <a:latin typeface="Calibri"/>
                <a:ea typeface="Calibri"/>
                <a:cs typeface="Calibri"/>
                <a:sym typeface="Calibri"/>
                <a:hlinkClick r:id="rId4">
                  <a:extLst>
                    <a:ext uri="{A12FA001-AC4F-418D-AE19-62706E023703}">
                      <ahyp:hlinkClr val="tx"/>
                    </a:ext>
                  </a:extLst>
                </a:hlinkClick>
              </a:rPr>
              <a:t>žr. neseniai paskelbtą straipsnį apie tai, kiek įgūdžių reikia aptarnauti], </a:t>
            </a:r>
            <a:r>
              <a:rPr b="0" i="0" lang="en-US" sz="1200">
                <a:solidFill>
                  <a:schemeClr val="dk1"/>
                </a:solidFill>
                <a:latin typeface="Calibri"/>
                <a:ea typeface="Calibri"/>
                <a:cs typeface="Calibri"/>
                <a:sym typeface="Calibri"/>
              </a:rPr>
              <a:t>populiariuose paveikslėliuose tai nebuvo pripažįstama.</a:t>
            </a:r>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Priešingai. Vaizdai buvo dviejų pagrindinių tipų. Padavėjos buvo vaizduojamos kaip nekompetentingos arba kaip fantazijų objektai, kurie yra atviri klientų seksualiniams pasiūlymams.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Visi šiame pranešime pateikti vaizdai, išskyrus du, yra nuo 1906 m. iki maždaug 1915 m. Kramtomosios gumos kramtytojas yra iš 1920-ųjų.</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Tokių prastėjančių vaizdų priežasčių gali būti daug. Juokų stiliaus atvirlaiškiai buvo sukurti siekiant paskatinti vyrus siųsti atvirlaiškius, o tai daryti jie buvo mažiau linkę nei moterys. Beveik visuose juokinguose atvirukuose humoro šaltinis buvo įžeidžiantis kitus - moteris, juodaodžius, imigrantus ar vargšus. Keliuose atvirukuose iliustruotos moterys yra airių imigrantės, kurios paprastai buvo vaizduojamos kaip kvailos ir negražios. Akivaizdu, kad moterys, kurios buvo viešumoje, pavyzdžiui, aktorės, universalinių parduotuvių pardavėjos ar restoranų darbuotojos, buvo laikomos sąžiningu žaidimu, galbūt dėl pasipiktinimo, kad jos išėjo už bažnyčios ir namų ribų, arba dėl to, kad viešumoje pasirodė be vyrų apsaugos.</a:t>
            </a:r>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Vėlesniuose atvirukuose nekompetencijos temos dažniausiai buvo atsisakyta, tačiau seksualių padavėjų-padavėjų atvaizdai išliko dešimtmečius, kaip, pavyzdžiui, šiame 1946 m. išsiųstame atviruke.</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41" name="Google Shape;2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Žodžio klišė kilmė</a:t>
            </a:r>
            <a:endParaRPr b="1"/>
          </a:p>
          <a:p>
            <a:pPr indent="0" lvl="0" marL="0" rtl="0" algn="l">
              <a:lnSpc>
                <a:spcPct val="100000"/>
              </a:lnSpc>
              <a:spcBef>
                <a:spcPts val="0"/>
              </a:spcBef>
              <a:spcAft>
                <a:spcPts val="0"/>
              </a:spcAft>
              <a:buClr>
                <a:schemeClr val="dk1"/>
              </a:buClr>
              <a:buSzPts val="1400"/>
              <a:buFont typeface="Calibri"/>
              <a:buNone/>
            </a:pPr>
            <a:r>
              <a:rPr lang="en-US"/>
              <a:t>Žodis cliché yra </a:t>
            </a:r>
            <a:r>
              <a:rPr lang="en-US" u="sng">
                <a:solidFill>
                  <a:schemeClr val="hlink"/>
                </a:solidFill>
                <a:hlinkClick r:id="rId2"/>
              </a:rPr>
              <a:t>prancūziškos kilmės, </a:t>
            </a:r>
            <a:r>
              <a:rPr lang="en-US"/>
              <a:t>todėl jį dažnai galite matyti su akcentu virš "e", tačiau angliškai jis taip pat gali būti rašomas kaip "cliche". Kai buvo naudojamos spausdinimo mašinos, ketaus plokštelė, kurioje buvo atkuriami žodžiai, frazės ar vaizdai, buvo vadinama </a:t>
            </a:r>
            <a:r>
              <a:rPr i="1" lang="en-US"/>
              <a:t>stereotipu</a:t>
            </a:r>
            <a:r>
              <a:rPr lang="en-US"/>
              <a:t>. Prancūzų spaustuvininkams liejimo plokštės skleidžiamas garsas skambėjo kaip "cliché", reiškiantis spragtelėjimą, todėl šis </a:t>
            </a:r>
            <a:r>
              <a:rPr lang="en-US" u="sng">
                <a:solidFill>
                  <a:schemeClr val="hlink"/>
                </a:solidFill>
                <a:hlinkClick r:id="rId3"/>
              </a:rPr>
              <a:t>onomatopėjos </a:t>
            </a:r>
            <a:r>
              <a:rPr lang="en-US"/>
              <a:t>žodis tapo spaustuvininkų žargonu </a:t>
            </a:r>
            <a:r>
              <a:rPr i="1" lang="en-US"/>
              <a:t>stereotipui </a:t>
            </a:r>
            <a:r>
              <a:rPr lang="en-US"/>
              <a:t>įvardyti. Taigi klišė ėmė reikšti žodį ar frazę, kuri dažnai kartojama.</a:t>
            </a:r>
            <a:endParaRPr/>
          </a:p>
          <a:p>
            <a:pPr indent="0" lvl="0" marL="0" rtl="0" algn="l">
              <a:lnSpc>
                <a:spcPct val="100000"/>
              </a:lnSpc>
              <a:spcBef>
                <a:spcPts val="0"/>
              </a:spcBef>
              <a:spcAft>
                <a:spcPts val="0"/>
              </a:spcAft>
              <a:buClr>
                <a:schemeClr val="dk1"/>
              </a:buClr>
              <a:buSzPts val="1400"/>
              <a:buFont typeface="Calibri"/>
              <a:buNone/>
            </a:pPr>
            <a:r>
              <a:rPr lang="en-US"/>
              <a:t>Tai, kad frazė yra per dažnai vartojama, nereiškia, kad ji yra klišė, o tai, kad frazė yra klišė, nereiškia, kad ji nėra teisinga. Klišė perteikia idėją ar žinutę, tačiau dėl per dažno vartojimo praranda savo prasmę. Leisime jums patiems įvertinti šiuos klišių pavyzdžius, kuriuos rasite kasdienėje vartosenoje.</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61" name="Google Shape;26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2" name="Google Shape;27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Lytis yra svarbi: Permąstyti smurtą turizmo srityje. Annals of Tourism Research, J o u r n a l h o m e p a g e : h t t t p s : / / w w w w . j o u r n a l s . e l s e v i e r . c o m / a n n a l s - o f -t o u r i s m - r e s e a r c h https://www.sciencedirect.com/science/article/pii/S0160738321000050#bbb0075</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"Harvard Business Review", "</a:t>
            </a:r>
            <a:r>
              <a:rPr b="1" i="0" lang="en-US" sz="1200">
                <a:solidFill>
                  <a:schemeClr val="dk1"/>
                </a:solidFill>
                <a:latin typeface="Calibri"/>
                <a:ea typeface="Calibri"/>
                <a:cs typeface="Calibri"/>
                <a:sym typeface="Calibri"/>
              </a:rPr>
              <a:t>Valdžia ir politika organizacijos gyvenime</a:t>
            </a:r>
            <a:endParaRPr/>
          </a:p>
          <a:p>
            <a:pPr indent="0" lvl="0" marL="0" rtl="0" algn="l">
              <a:lnSpc>
                <a:spcPct val="100000"/>
              </a:lnSpc>
              <a:spcBef>
                <a:spcPts val="0"/>
              </a:spcBef>
              <a:spcAft>
                <a:spcPts val="0"/>
              </a:spcAft>
              <a:buClr>
                <a:schemeClr val="dk1"/>
              </a:buClr>
              <a:buSzPts val="1400"/>
              <a:buFont typeface="Calibri"/>
              <a:buNone/>
            </a:pPr>
            <a:r>
              <a:rPr lang="en-US"/>
              <a:t>https://hbr.org/1970/05/power-and-politics-in-organizational-life</a:t>
            </a:r>
            <a:endParaRPr/>
          </a:p>
        </p:txBody>
      </p:sp>
      <p:sp>
        <p:nvSpPr>
          <p:cNvPr id="280" name="Google Shape;28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Turizmo tyrimų metraštis</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88 tomas, </a:t>
            </a:r>
            <a:r>
              <a:rPr b="0" i="0" lang="en-US" sz="1200">
                <a:solidFill>
                  <a:schemeClr val="dk1"/>
                </a:solidFill>
                <a:latin typeface="Calibri"/>
                <a:ea typeface="Calibri"/>
                <a:cs typeface="Calibri"/>
                <a:sym typeface="Calibri"/>
              </a:rPr>
              <a:t>2021 m. gegužė, 103143</a:t>
            </a:r>
            <a:endParaRPr/>
          </a:p>
          <a:p>
            <a:pPr indent="0" lvl="0" marL="0" rtl="0" algn="l">
              <a:lnSpc>
                <a:spcPct val="100000"/>
              </a:lnSpc>
              <a:spcBef>
                <a:spcPts val="0"/>
              </a:spcBef>
              <a:spcAft>
                <a:spcPts val="0"/>
              </a:spcAft>
              <a:buClr>
                <a:schemeClr val="dk1"/>
              </a:buClr>
              <a:buSzPts val="1400"/>
              <a:buFont typeface="Calibri"/>
              <a:buNone/>
            </a:pPr>
            <a:r>
              <a:rPr b="0" i="0" lang="en-US" sz="1200">
                <a:solidFill>
                  <a:schemeClr val="dk1"/>
                </a:solidFill>
                <a:latin typeface="Calibri"/>
                <a:ea typeface="Calibri"/>
                <a:cs typeface="Calibri"/>
                <a:sym typeface="Calibri"/>
              </a:rPr>
              <a:t>Lytis yra svarbi: Smurto turizmo srityje permąstymas (https://www.sciencedirect.com/science/article/pii/S0160738321000050)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90" name="Google Shape;29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hlink"/>
              </a:buClr>
              <a:buSzPts val="1400"/>
              <a:buFont typeface="Calibri"/>
              <a:buNone/>
            </a:pPr>
            <a:r>
              <a:rPr b="1" lang="en-US" u="sng">
                <a:solidFill>
                  <a:schemeClr val="hlink"/>
                </a:solidFill>
                <a:hlinkClick r:id="rId2"/>
              </a:rPr>
              <a:t>Tylos klimatas</a:t>
            </a:r>
            <a:r>
              <a:rPr b="1" lang="en-US" u="sng"/>
              <a:t>: </a:t>
            </a:r>
            <a:r>
              <a:rPr lang="en-US"/>
              <a:t>Tai aplinka, kurioje darbuotojai jaučiasi suvaržyti nuo konstruktyvaus kalbėjimo apie organizacijos ar su darbu susijusias problemas, rūpesčius ar iššūkius.</a:t>
            </a:r>
            <a:endParaRPr/>
          </a:p>
          <a:p>
            <a:pPr indent="0" lvl="0" marL="0" rtl="0" algn="l">
              <a:lnSpc>
                <a:spcPct val="100000"/>
              </a:lnSpc>
              <a:spcBef>
                <a:spcPts val="0"/>
              </a:spcBef>
              <a:spcAft>
                <a:spcPts val="0"/>
              </a:spcAft>
              <a:buClr>
                <a:schemeClr val="hlink"/>
              </a:buClr>
              <a:buSzPts val="1400"/>
              <a:buFont typeface="Calibri"/>
              <a:buNone/>
            </a:pPr>
            <a:r>
              <a:rPr b="1" lang="en-US" u="sng">
                <a:solidFill>
                  <a:schemeClr val="hlink"/>
                </a:solidFill>
                <a:hlinkClick r:id="rId3"/>
              </a:rPr>
              <a:t>Kovinė kultūra</a:t>
            </a:r>
            <a:r>
              <a:rPr b="1" lang="en-US" u="sng"/>
              <a:t>: </a:t>
            </a:r>
            <a:r>
              <a:rPr lang="en-US"/>
              <a:t>Kovinė kultūra: itin konkurencinga darbo kultūra, kurioje svarbūs keturi aspektai: nerodyti silpnumo, demonstruoti jėgą ir ištvermę, pirmenybę teikti darbui ir elgtis taip, tarsi pasaulyje vyrautų "šuo pakastas".</a:t>
            </a:r>
            <a:endParaRPr/>
          </a:p>
          <a:p>
            <a:pPr indent="0" lvl="0" marL="0" rtl="0" algn="l">
              <a:lnSpc>
                <a:spcPct val="100000"/>
              </a:lnSpc>
              <a:spcBef>
                <a:spcPts val="0"/>
              </a:spcBef>
              <a:spcAft>
                <a:spcPts val="0"/>
              </a:spcAft>
              <a:buClr>
                <a:schemeClr val="hlink"/>
              </a:buClr>
              <a:buSzPts val="1400"/>
              <a:buFont typeface="Calibri"/>
              <a:buNone/>
            </a:pPr>
            <a:r>
              <a:rPr b="1" lang="en-US" u="sng">
                <a:solidFill>
                  <a:schemeClr val="hlink"/>
                </a:solidFill>
                <a:hlinkClick r:id="rId4"/>
              </a:rPr>
              <a:t>Beviltiškumo klimatas</a:t>
            </a:r>
            <a:r>
              <a:rPr b="1" lang="en-US" u="sng"/>
              <a:t>:</a:t>
            </a:r>
            <a:r>
              <a:rPr lang="en-US"/>
              <a:t> jausmas, kad pastangos keistis nėra laukiamos ir neduos norimų rezultatų.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01" name="Google Shape;301;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400"/>
              <a:buFont typeface="Calibri"/>
              <a:buNone/>
            </a:pPr>
            <a:r>
              <a:rPr b="1" lang="en-US" sz="1400" cap="none"/>
              <a:t>DARBO VIETOS</a:t>
            </a:r>
            <a:br>
              <a:rPr lang="en-US" sz="1400"/>
            </a:br>
            <a:r>
              <a:rPr b="1" lang="en-US" sz="1400" cap="none"/>
              <a:t>KURIE DIRBA</a:t>
            </a:r>
            <a:br>
              <a:rPr lang="en-US" sz="1400"/>
            </a:br>
            <a:r>
              <a:rPr b="1" lang="en-US" sz="1400" cap="none"/>
              <a:t>MOTERIMS, 60 METŲ </a:t>
            </a:r>
            <a:r>
              <a:rPr b="1" lang="en-US" sz="1600" cap="none"/>
              <a:t>KATALIZATORIUS </a:t>
            </a:r>
            <a:endParaRPr/>
          </a:p>
          <a:p>
            <a:pPr indent="0" lvl="0" marL="0" rtl="0" algn="l">
              <a:lnSpc>
                <a:spcPct val="70000"/>
              </a:lnSpc>
              <a:spcBef>
                <a:spcPts val="0"/>
              </a:spcBef>
              <a:spcAft>
                <a:spcPts val="0"/>
              </a:spcAft>
              <a:buClr>
                <a:schemeClr val="dk1"/>
              </a:buClr>
              <a:buSzPts val="1200"/>
              <a:buFont typeface="Calibri"/>
              <a:buNone/>
            </a:pPr>
            <a:r>
              <a:rPr lang="en-US" sz="1200" u="sng">
                <a:solidFill>
                  <a:schemeClr val="hlink"/>
                </a:solidFill>
                <a:hlinkClick r:id="rId2"/>
              </a:rPr>
              <a:t>https://www.catalyst.org/research/workplace-sexism-climates/</a:t>
            </a:r>
            <a:endParaRPr sz="1200"/>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Kadangi seksizmas prieš moteris darbo vietoje vis dar gajus visame pasaulyje, daugelis vyrų nori prisidėti prie šio reiškinio sprendimo. Jie turi keletą privalumų: Vyrai organizacijose užima daugumą vadovaujančių postų; jie patiria mažiau išlaidų nei moterys, kai meta iššūkį kitiems vyrams dėl seksistinių komentarų; į jų atsakymus į seksistinius komentarus greičiausiai bus atsižvelgta labiau nei į moters atsakymus.</a:t>
            </a:r>
            <a:endParaRPr/>
          </a:p>
          <a:p>
            <a:pPr indent="0" lvl="0" marL="0" rtl="0" algn="l">
              <a:lnSpc>
                <a:spcPct val="100000"/>
              </a:lnSpc>
              <a:spcBef>
                <a:spcPts val="0"/>
              </a:spcBef>
              <a:spcAft>
                <a:spcPts val="0"/>
              </a:spcAft>
              <a:buClr>
                <a:schemeClr val="dk1"/>
              </a:buClr>
              <a:buSzPts val="1400"/>
              <a:buFont typeface="Calibri"/>
              <a:buNone/>
            </a:pPr>
            <a:r>
              <a:rPr lang="en-US"/>
              <a:t>Tačiau žinome, kad ne visi vyrai įsikiša pamatę ar išgirdę seksistinius komentarus darbo vietoje ir kad daugelyje situacijų net vyrai, įsipareigoję kovoti su seksizmu prieš moteris, gali nieko nedaryti reaguodami į seksistinius veiksmus.</a:t>
            </a:r>
            <a:endParaRPr/>
          </a:p>
          <a:p>
            <a:pPr indent="0" lvl="0" marL="0" rtl="0" algn="l">
              <a:lnSpc>
                <a:spcPct val="100000"/>
              </a:lnSpc>
              <a:spcBef>
                <a:spcPts val="0"/>
              </a:spcBef>
              <a:spcAft>
                <a:spcPts val="0"/>
              </a:spcAft>
              <a:buClr>
                <a:schemeClr val="dk1"/>
              </a:buClr>
              <a:buSzPts val="1400"/>
              <a:buFont typeface="Calibri"/>
              <a:buNone/>
            </a:pPr>
            <a:r>
              <a:rPr lang="en-US"/>
              <a:t>Ką organizacijos gali padaryti, kad padėtų vyrams tapti geresniais partneriais kovoje su seksizmu darbe?</a:t>
            </a:r>
            <a:endParaRPr/>
          </a:p>
          <a:p>
            <a:pPr indent="0" lvl="0" marL="0" rtl="0" algn="l">
              <a:lnSpc>
                <a:spcPct val="100000"/>
              </a:lnSpc>
              <a:spcBef>
                <a:spcPts val="0"/>
              </a:spcBef>
              <a:spcAft>
                <a:spcPts val="0"/>
              </a:spcAft>
              <a:buClr>
                <a:schemeClr val="dk1"/>
              </a:buClr>
              <a:buSzPts val="1400"/>
              <a:buFont typeface="Calibri"/>
              <a:buNone/>
            </a:pPr>
            <a:r>
              <a:rPr lang="en-US"/>
              <a:t>Į šį klausimą bandyta atsakyti "Catalyst" pasaulinėje mokslinių tyrimų serijoje, skirtoje organizacinėms sąlygoms, skatinančioms arba neleidžiančioms vyrams reaguoti, kai jie tampa seksizmo darbe liudininkais, "</a:t>
            </a:r>
            <a:r>
              <a:rPr lang="en-US" u="sng">
                <a:solidFill>
                  <a:schemeClr val="hlink"/>
                </a:solidFill>
                <a:hlinkClick r:id="rId3"/>
              </a:rPr>
              <a:t>Nutraukti seksizmą darbe".</a:t>
            </a:r>
            <a:endParaRPr/>
          </a:p>
          <a:p>
            <a:pPr indent="0" lvl="0" marL="0" rtl="0" algn="l">
              <a:lnSpc>
                <a:spcPct val="100000"/>
              </a:lnSpc>
              <a:spcBef>
                <a:spcPts val="0"/>
              </a:spcBef>
              <a:spcAft>
                <a:spcPts val="0"/>
              </a:spcAft>
              <a:buClr>
                <a:schemeClr val="dk1"/>
              </a:buClr>
              <a:buSzPts val="1400"/>
              <a:buFont typeface="Calibri"/>
              <a:buNone/>
            </a:pPr>
            <a:r>
              <a:rPr lang="en-US"/>
              <a:t>Atlikę tyrimus 12 šalių trijuose pasaulio regionuose, nustatėme tris pagrindinius veiksmus, kurių organizacijos gali imtis, kad į kovą su seksizmu darbe įtrauktų daugiau vyrų:</a:t>
            </a:r>
            <a:endParaRPr/>
          </a:p>
          <a:p>
            <a:pPr indent="0" lvl="0" marL="0" rtl="0" algn="l">
              <a:lnSpc>
                <a:spcPct val="100000"/>
              </a:lnSpc>
              <a:spcBef>
                <a:spcPts val="0"/>
              </a:spcBef>
              <a:spcAft>
                <a:spcPts val="0"/>
              </a:spcAft>
              <a:buClr>
                <a:schemeClr val="dk1"/>
              </a:buClr>
              <a:buSzPts val="1400"/>
              <a:buFont typeface="Calibri"/>
              <a:buNone/>
            </a:pPr>
            <a:r>
              <a:t/>
            </a:r>
            <a:endParaRPr b="1"/>
          </a:p>
          <a:p>
            <a:pPr indent="0" lvl="0" marL="0" rtl="0" algn="l">
              <a:lnSpc>
                <a:spcPct val="100000"/>
              </a:lnSpc>
              <a:spcBef>
                <a:spcPts val="0"/>
              </a:spcBef>
              <a:spcAft>
                <a:spcPts val="0"/>
              </a:spcAft>
              <a:buClr>
                <a:schemeClr val="dk1"/>
              </a:buClr>
              <a:buSzPts val="1400"/>
              <a:buFont typeface="Calibri"/>
              <a:buNone/>
            </a:pPr>
            <a:r>
              <a:rPr b="1" lang="en-US"/>
              <a:t>Spręskite sistemines problemas, dėl kurių darbo vietoje įsivyrauja tylos atmosfera, kovos kultūra ir beprasmybės atmosfera.</a:t>
            </a:r>
            <a:r>
              <a:rPr lang="en-US"/>
              <a:t> Duomenys rodo, kad didelę dalį vyrų ketinimų nieko nedaryti reaguojant į seksistinį komentarą galima priskirti šioms trims neigiamoms organizacinėms sąlygoms.</a:t>
            </a:r>
            <a:endParaRPr/>
          </a:p>
          <a:p>
            <a:pPr indent="0" lvl="0" marL="0" rtl="0" algn="l">
              <a:lnSpc>
                <a:spcPct val="100000"/>
              </a:lnSpc>
              <a:spcBef>
                <a:spcPts val="0"/>
              </a:spcBef>
              <a:spcAft>
                <a:spcPts val="0"/>
              </a:spcAft>
              <a:buClr>
                <a:schemeClr val="dk1"/>
              </a:buClr>
              <a:buSzPts val="1400"/>
              <a:buFont typeface="Calibri"/>
              <a:buNone/>
            </a:pPr>
            <a:r>
              <a:rPr b="1" lang="en-US"/>
              <a:t>mesti iššūkį griežtiems vyriškumo standartams ir spręsti sistemines problemas, kurios didina vyrų nerimą dėl vyriškumo darbo vietoje. </a:t>
            </a:r>
            <a:r>
              <a:rPr lang="en-US"/>
              <a:t>Duomenys rodo tiesioginį ryšį tarp vyriško nerimo ir vyrų ketinimų nieko nedaryti. Vyriškas nerimas taip pat didina ryšį tarp kovinės kultūros ir nieko neveikimo.</a:t>
            </a:r>
            <a:endParaRPr/>
          </a:p>
          <a:p>
            <a:pPr indent="0" lvl="0" marL="0" rtl="0" algn="l">
              <a:lnSpc>
                <a:spcPct val="100000"/>
              </a:lnSpc>
              <a:spcBef>
                <a:spcPts val="0"/>
              </a:spcBef>
              <a:spcAft>
                <a:spcPts val="0"/>
              </a:spcAft>
              <a:buClr>
                <a:schemeClr val="dk1"/>
              </a:buClr>
              <a:buSzPts val="1400"/>
              <a:buFont typeface="Calibri"/>
              <a:buNone/>
            </a:pPr>
            <a:r>
              <a:rPr b="1" lang="en-US"/>
              <a:t>Sukurkite aplinką, kurioje vadovai yra atviri, o darbuotojai jaučiasi išgirsti. </a:t>
            </a:r>
            <a:r>
              <a:rPr lang="en-US"/>
              <a:t>Duomenys rodo ryšį tarp vadovų atvirumo ir vyrų ketinimų tiesiogiai nutraukti seksizmą. Vadovo atvirumas taip pat gali pagerinti darbuotojų jausmą, kad jie yra išgirsti, o tai taip pat susiję su vyrų ketinimais tiesiogiai nutraukti seksizmą.</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11" name="Google Shape;311;p20: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i="0" lang="en-US" sz="1200" u="none" strike="noStrike">
                <a:solidFill>
                  <a:schemeClr val="dk1"/>
                </a:solidFill>
                <a:latin typeface="Calibri"/>
                <a:ea typeface="Calibri"/>
                <a:cs typeface="Calibri"/>
                <a:sym typeface="Calibri"/>
              </a:rPr>
              <a:t>Oficialią galią suteikia </a:t>
            </a:r>
            <a:r>
              <a:rPr b="0" i="0" lang="en-US" sz="1200" u="none" strike="noStrike">
                <a:solidFill>
                  <a:schemeClr val="dk1"/>
                </a:solidFill>
                <a:latin typeface="Calibri"/>
                <a:ea typeface="Calibri"/>
                <a:cs typeface="Calibri"/>
                <a:sym typeface="Calibri"/>
              </a:rPr>
              <a:t>oficiali padėtis, kurią asmuo užima organizacijoje ar socialinėje struktūroje. Ji tinkamai pripažįstama tam tikra rašytine sutartimi ar oficialiu susitarimu ir reglamentuojama griežtomis taisyklėmis, kurias visi organizacijos ar socialinės struktūros nariai žino ir privalo jų laikytis.</a:t>
            </a:r>
            <a:endParaRPr/>
          </a:p>
          <a:p>
            <a:pPr indent="0" lvl="0" marL="0" rtl="0" algn="l">
              <a:lnSpc>
                <a:spcPct val="100000"/>
              </a:lnSpc>
              <a:spcBef>
                <a:spcPts val="0"/>
              </a:spcBef>
              <a:spcAft>
                <a:spcPts val="0"/>
              </a:spcAft>
              <a:buClr>
                <a:schemeClr val="dk1"/>
              </a:buClr>
              <a:buSzPts val="1400"/>
              <a:buFont typeface="Calibri"/>
              <a:buNone/>
            </a:pPr>
            <a:r>
              <a:rPr b="0" i="0" lang="en-US" sz="1200" u="none" strike="noStrike">
                <a:solidFill>
                  <a:schemeClr val="dk1"/>
                </a:solidFill>
                <a:latin typeface="Calibri"/>
                <a:ea typeface="Calibri"/>
                <a:cs typeface="Calibri"/>
                <a:sym typeface="Calibri"/>
              </a:rPr>
              <a:t>Formalios galios formos egzistuoja politikoje, versle, religijoje, taip pat socialinėse struktūrose, pavyzdžiui, sporto komandoje ar studentų klube.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Įmonės vadovas </a:t>
            </a:r>
            <a:r>
              <a:rPr b="0" i="0" lang="en-US" sz="1200" u="none" strike="noStrike">
                <a:solidFill>
                  <a:schemeClr val="dk1"/>
                </a:solidFill>
                <a:latin typeface="Calibri"/>
                <a:ea typeface="Calibri"/>
                <a:cs typeface="Calibri"/>
                <a:sym typeface="Calibri"/>
              </a:rPr>
              <a:t>turi formalią valdžią. Taip pat ir futbolo komandos kapitonas. Ši galios rūšis keičiasi, kai keičiasi oficiali žmogaus padėtis struktūroje, todėl daugelis žmonių priverstinai siekia pagerinti savo padėtį.</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21" name="Google Shape;3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i="0" lang="en-US" sz="1200" u="none" strike="noStrike">
                <a:solidFill>
                  <a:schemeClr val="dk1"/>
                </a:solidFill>
                <a:latin typeface="Calibri"/>
                <a:ea typeface="Calibri"/>
                <a:cs typeface="Calibri"/>
                <a:sym typeface="Calibri"/>
              </a:rPr>
              <a:t>Oficiali valdžia </a:t>
            </a:r>
            <a:r>
              <a:rPr b="0" i="0" lang="en-US" sz="1200" u="none" strike="noStrike">
                <a:solidFill>
                  <a:schemeClr val="dk1"/>
                </a:solidFill>
                <a:latin typeface="Calibri"/>
                <a:ea typeface="Calibri"/>
                <a:cs typeface="Calibri"/>
                <a:sym typeface="Calibri"/>
              </a:rPr>
              <a:t>atsiranda dėl oficialios padėties, kurią žmogus užima organizacijoje ar socialinėje struktūroje. Ji tinkamai pripažįstama tam tikra rašytine sutartimi ar oficialiu susitarimu ir reglamentuojama griežtomis taisyklėmis, kurias visi organizacijos ar socialinės struktūros nariai žino ir privalo jų laikytis.</a:t>
            </a:r>
            <a:endParaRPr/>
          </a:p>
          <a:p>
            <a:pPr indent="0" lvl="0" marL="0" rtl="0" algn="l">
              <a:lnSpc>
                <a:spcPct val="100000"/>
              </a:lnSpc>
              <a:spcBef>
                <a:spcPts val="0"/>
              </a:spcBef>
              <a:spcAft>
                <a:spcPts val="0"/>
              </a:spcAft>
              <a:buClr>
                <a:schemeClr val="dk1"/>
              </a:buClr>
              <a:buSzPts val="1400"/>
              <a:buFont typeface="Calibri"/>
              <a:buNone/>
            </a:pPr>
            <a:r>
              <a:rPr b="0" i="0" lang="en-US" sz="1200" u="none" strike="noStrike">
                <a:solidFill>
                  <a:schemeClr val="dk1"/>
                </a:solidFill>
                <a:latin typeface="Calibri"/>
                <a:ea typeface="Calibri"/>
                <a:cs typeface="Calibri"/>
                <a:sym typeface="Calibri"/>
              </a:rPr>
              <a:t>Formalios galios formos egzistuoja politikoje, versle, religijoje, taip pat socialinėse struktūrose, pavyzdžiui, sporto komandoje ar studentų klube.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Įmonės vadovas </a:t>
            </a:r>
            <a:r>
              <a:rPr b="0" i="0" lang="en-US" sz="1200" u="none" strike="noStrike">
                <a:solidFill>
                  <a:schemeClr val="dk1"/>
                </a:solidFill>
                <a:latin typeface="Calibri"/>
                <a:ea typeface="Calibri"/>
                <a:cs typeface="Calibri"/>
                <a:sym typeface="Calibri"/>
              </a:rPr>
              <a:t>turi formalią valdžią. Taip pat ir futbolo komandos kapitonas. Ši galios rūšis keičiasi, kai keičiasi oficiali žmogaus padėtis struktūroje, todėl daugelis žmonių priverstinai siekia pagerinti savo padėtį.</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30" name="Google Shape;3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9" name="Google Shape;33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49" name="Google Shape;34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57" name="Google Shape;35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3" name="Google Shape;3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72" name="Google Shape;37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https://www.grantthornton.global/en/insights/women-in-business-2021/</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62" name="Google Shape;162;p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ngsanaUPC"/>
              <a:buNone/>
            </a:pPr>
            <a:r>
              <a:rPr lang="en-US" sz="1200">
                <a:latin typeface="AngsanaUPC"/>
                <a:ea typeface="AngsanaUPC"/>
                <a:cs typeface="AngsanaUPC"/>
                <a:sym typeface="AngsanaUPC"/>
              </a:rPr>
              <a:t>https://www.catalyst.org/research/women-in-management/</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200"/>
              <a:buFont typeface="AngsanaUPC"/>
              <a:buNone/>
            </a:pPr>
            <a:r>
              <a:rPr lang="en-US">
                <a:latin typeface="AngsanaUPC"/>
                <a:ea typeface="AngsanaUPC"/>
                <a:cs typeface="AngsanaUPC"/>
                <a:sym typeface="AngsanaUPC"/>
              </a:rPr>
              <a:t>Hinchliffe, E. (2021). </a:t>
            </a:r>
            <a:r>
              <a:rPr lang="en-US" u="sng">
                <a:solidFill>
                  <a:schemeClr val="hlink"/>
                </a:solidFill>
                <a:latin typeface="AngsanaUPC"/>
                <a:ea typeface="AngsanaUPC"/>
                <a:cs typeface="AngsanaUPC"/>
                <a:sym typeface="AngsanaUPC"/>
                <a:hlinkClick r:id="rId2"/>
              </a:rPr>
              <a:t>Moterų, vadovaujančių "Global 500" įmonėms, skaičius išaugo iki rekordinio lygio</a:t>
            </a:r>
            <a:r>
              <a:rPr lang="en-US">
                <a:latin typeface="AngsanaUPC"/>
                <a:ea typeface="AngsanaUPC"/>
                <a:cs typeface="AngsanaUPC"/>
                <a:sym typeface="AngsanaUPC"/>
              </a:rPr>
              <a:t>. </a:t>
            </a:r>
            <a:r>
              <a:rPr i="1" lang="en-US">
                <a:latin typeface="AngsanaUPC"/>
                <a:ea typeface="AngsanaUPC"/>
                <a:cs typeface="AngsanaUPC"/>
                <a:sym typeface="AngsanaUPC"/>
              </a:rPr>
              <a:t>Fortune</a:t>
            </a:r>
            <a:r>
              <a:rPr i="1" lang="en-US" sz="1200"/>
              <a:t>.</a:t>
            </a:r>
            <a:endParaRPr sz="1200"/>
          </a:p>
          <a:p>
            <a:pPr indent="0" lvl="0" marL="0" marR="0" rtl="0" algn="l">
              <a:lnSpc>
                <a:spcPct val="100000"/>
              </a:lnSpc>
              <a:spcBef>
                <a:spcPts val="0"/>
              </a:spcBef>
              <a:spcAft>
                <a:spcPts val="0"/>
              </a:spcAft>
              <a:buClr>
                <a:schemeClr val="dk1"/>
              </a:buClr>
              <a:buSzPts val="1200"/>
              <a:buFont typeface="Calibri"/>
              <a:buNone/>
            </a:pPr>
            <a:r>
              <a:t/>
            </a:r>
            <a:endParaRPr sz="1200">
              <a:latin typeface="AngsanaUPC"/>
              <a:ea typeface="AngsanaUPC"/>
              <a:cs typeface="AngsanaUPC"/>
              <a:sym typeface="AngsanaUPC"/>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73" name="Google Shape;173;p7: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Sowon Kim, Giuliano Bianchi, Maria José Bosch (2020). Makroaplinkos poveikio moterims vadovėms svetingumo industrijoje tyrimas. // in The New Ideal Worker (p. 251-265). </a:t>
            </a:r>
            <a:br>
              <a:rPr b="0" i="0" lang="en-US" sz="1200">
                <a:solidFill>
                  <a:schemeClr val="dk1"/>
                </a:solidFill>
                <a:latin typeface="Calibri"/>
                <a:ea typeface="Calibri"/>
                <a:cs typeface="Calibri"/>
                <a:sym typeface="Calibri"/>
              </a:rPr>
            </a:br>
            <a:r>
              <a:rPr b="0" i="0" lang="en-US" sz="1200">
                <a:solidFill>
                  <a:schemeClr val="dk1"/>
                </a:solidFill>
                <a:latin typeface="Calibri"/>
                <a:ea typeface="Calibri"/>
                <a:cs typeface="Calibri"/>
                <a:sym typeface="Calibri"/>
              </a:rPr>
              <a:t>https://www.researchgate.net/publication/334113553_An_Examination_of_the_Impact_of_Macro_Context_on_Women_CEOs_in_the_Hospitality_Industry</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https://www.businesstravelnews.com/Lodging/Survey-Shows-Incremental-Rise-of-Women-to-Hospitality-C-Suites</a:t>
            </a:r>
            <a:endParaRPr/>
          </a:p>
          <a:p>
            <a:pPr indent="0" lvl="0" marL="0" rtl="0" algn="l">
              <a:lnSpc>
                <a:spcPct val="100000"/>
              </a:lnSpc>
              <a:spcBef>
                <a:spcPts val="0"/>
              </a:spcBef>
              <a:spcAft>
                <a:spcPts val="0"/>
              </a:spcAft>
              <a:buClr>
                <a:schemeClr val="dk1"/>
              </a:buClr>
              <a:buSzPts val="1400"/>
              <a:buFont typeface="Calibri"/>
              <a:buNone/>
            </a:pPr>
            <a:r>
              <a:rPr lang="en-US"/>
              <a:t>https://www.regiotels.com/women-and-the-hospitality-industry/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b="1" lang="en-US" sz="1200" cap="none"/>
              <a:t>HTTPS://WWW.RESTAURANTBUSINESSONLINE.COM/WORKFORCE/WOMEN-DOMINATE-RESTAURANT-WORKFORCE-EXCEPT-TOP</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https://www.researchgate.net/figure/Average-CEO-compensation-by-gender-in-the-hospitality-industry-in-thousands-of-USD_fig1_334113553</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a:t>
            </a:r>
            <a:r>
              <a:rPr b="0" lang="en-US" sz="1200">
                <a:solidFill>
                  <a:schemeClr val="dk1"/>
                </a:solidFill>
                <a:latin typeface="Calibri"/>
                <a:ea typeface="Calibri"/>
                <a:cs typeface="Calibri"/>
                <a:sym typeface="Calibri"/>
              </a:rPr>
              <a:t>Sowon Kim, Giuliano Bianchi, Maria José Bosch (2020). Makroaplinkos poveikio moterims vadovėms svetingumo industrijoje tyrimas. // in The New Ideal Worker (p. 251-265). </a:t>
            </a:r>
            <a:r>
              <a:rPr b="0" i="0" lang="en-US" sz="1200">
                <a:solidFill>
                  <a:schemeClr val="dk1"/>
                </a:solidFill>
                <a:latin typeface="Calibri"/>
                <a:ea typeface="Calibri"/>
                <a:cs typeface="Calibri"/>
                <a:sym typeface="Calibri"/>
              </a:rPr>
              <a:t>researchgate.net/publication/334113553_An_Examination_of_the_Impact_of_Macro_Context_on_on_Women_CEOs_in_the_Hospitality_Industry.</a:t>
            </a:r>
            <a:endParaRPr/>
          </a:p>
          <a:p>
            <a:pPr indent="0" lvl="0" marL="0" marR="0" rtl="0" algn="l">
              <a:lnSpc>
                <a:spcPct val="100000"/>
              </a:lnSpc>
              <a:spcBef>
                <a:spcPts val="0"/>
              </a:spcBef>
              <a:spcAft>
                <a:spcPts val="0"/>
              </a:spcAft>
              <a:buClr>
                <a:schemeClr val="dk1"/>
              </a:buClr>
              <a:buSzPts val="1200"/>
              <a:buFont typeface="Calibri"/>
              <a:buNone/>
            </a:pPr>
            <a:br>
              <a:rPr b="0" i="0" lang="en-US" sz="1200">
                <a:solidFill>
                  <a:schemeClr val="dk1"/>
                </a:solidFill>
                <a:latin typeface="Calibri"/>
                <a:ea typeface="Calibri"/>
                <a:cs typeface="Calibri"/>
                <a:sym typeface="Calibri"/>
              </a:rPr>
            </a:br>
            <a:endParaRPr/>
          </a:p>
        </p:txBody>
      </p:sp>
      <p:sp>
        <p:nvSpPr>
          <p:cNvPr id="194" name="Google Shape;1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8.png"/><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19.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5.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5.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fortune.com/2021/08/02/female-ceos-global-500-fortune-500-cvs-karen-lynch-ping-an-jessica-tan/" TargetMode="External"/><Relationship Id="rId4" Type="http://schemas.openxmlformats.org/officeDocument/2006/relationships/hyperlink" Target="https://hbr.org/1970/05/power-and-politics-in-organizational-life" TargetMode="External"/><Relationship Id="rId5" Type="http://schemas.openxmlformats.org/officeDocument/2006/relationships/hyperlink" Target="https://www.sciencedirect.com/science/article/pii/S0160738321000050" TargetMode="External"/><Relationship Id="rId6" Type="http://schemas.openxmlformats.org/officeDocument/2006/relationships/hyperlink" Target="https://www.catalyst.org/research/workplace-sexism-climates/" TargetMode="External"/><Relationship Id="rId7" Type="http://schemas.openxmlformats.org/officeDocument/2006/relationships/hyperlink" Target="https://blogs.lse.ac.uk/brexit/2015/11/17/in-work-benefits-for-migrants-digging-a-hole/" TargetMode="External"/><Relationship Id="rId8"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9.jpg"/></Relationships>
</file>

<file path=ppt/slides/_rels/slide2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2.png"/><Relationship Id="rId13" Type="http://schemas.openxmlformats.org/officeDocument/2006/relationships/hyperlink" Target="https://dekaplus.eu/" TargetMode="External"/><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34.png"/><Relationship Id="rId17" Type="http://schemas.openxmlformats.org/officeDocument/2006/relationships/hyperlink" Target="https://www.uzvediba.lv/kontakti/" TargetMode="External"/><Relationship Id="rId16" Type="http://schemas.openxmlformats.org/officeDocument/2006/relationships/image" Target="../media/image33.png"/><Relationship Id="rId5" Type="http://schemas.openxmlformats.org/officeDocument/2006/relationships/hyperlink" Target="http://www.czu.cz/" TargetMode="External"/><Relationship Id="rId6" Type="http://schemas.openxmlformats.org/officeDocument/2006/relationships/image" Target="../media/image27.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catalyst.org/research/women-in-management/#easy-footnote-bottom-5-3711" TargetMode="External"/><Relationship Id="rId4" Type="http://schemas.openxmlformats.org/officeDocument/2006/relationships/image" Target="../media/image5.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Lyčių aspektai ir tarpkultūrinė vadyba suprantant smurtą darbe (2)</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911260" y="357070"/>
            <a:ext cx="10515601" cy="591093"/>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ngsanaUPC"/>
              <a:buNone/>
            </a:pPr>
            <a:br>
              <a:rPr b="1" lang="en-US">
                <a:latin typeface="Calibri"/>
                <a:ea typeface="Calibri"/>
                <a:cs typeface="Calibri"/>
                <a:sym typeface="Calibri"/>
              </a:rPr>
            </a:br>
            <a:br>
              <a:rPr b="1" lang="en-US">
                <a:latin typeface="Calibri"/>
                <a:ea typeface="Calibri"/>
                <a:cs typeface="Calibri"/>
                <a:sym typeface="Calibri"/>
              </a:rPr>
            </a:br>
            <a:r>
              <a:rPr b="1" lang="en-US">
                <a:solidFill>
                  <a:schemeClr val="lt1"/>
                </a:solidFill>
                <a:latin typeface="Calibri"/>
                <a:ea typeface="Calibri"/>
                <a:cs typeface="Calibri"/>
                <a:sym typeface="Calibri"/>
              </a:rPr>
              <a:t>Spartinti moterų pažangą</a:t>
            </a:r>
            <a:br>
              <a:rPr lang="en-US">
                <a:solidFill>
                  <a:schemeClr val="lt1"/>
                </a:solidFill>
                <a:latin typeface="Calibri"/>
                <a:ea typeface="Calibri"/>
                <a:cs typeface="Calibri"/>
                <a:sym typeface="Calibri"/>
              </a:rPr>
            </a:br>
            <a:br>
              <a:rPr lang="en-US">
                <a:solidFill>
                  <a:schemeClr val="lt1"/>
                </a:solidFill>
                <a:latin typeface="Calibri"/>
                <a:ea typeface="Calibri"/>
                <a:cs typeface="Calibri"/>
                <a:sym typeface="Calibri"/>
              </a:rPr>
            </a:br>
            <a:endParaRPr>
              <a:solidFill>
                <a:schemeClr val="lt1"/>
              </a:solidFill>
              <a:latin typeface="Calibri"/>
              <a:ea typeface="Calibri"/>
              <a:cs typeface="Calibri"/>
              <a:sym typeface="Calibri"/>
            </a:endParaRPr>
          </a:p>
        </p:txBody>
      </p:sp>
      <p:sp>
        <p:nvSpPr>
          <p:cNvPr id="204" name="Google Shape;204;p10"/>
          <p:cNvSpPr txBox="1"/>
          <p:nvPr>
            <p:ph idx="1" type="body"/>
          </p:nvPr>
        </p:nvSpPr>
        <p:spPr>
          <a:xfrm>
            <a:off x="838198" y="1216775"/>
            <a:ext cx="10515602" cy="49178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latin typeface="Calibri"/>
                <a:ea typeface="Calibri"/>
                <a:cs typeface="Calibri"/>
                <a:sym typeface="Calibri"/>
              </a:rPr>
              <a:t>Tyrimai rodo:</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moterys vadovės </a:t>
            </a:r>
            <a:r>
              <a:rPr b="1" lang="en-US">
                <a:latin typeface="Calibri"/>
                <a:ea typeface="Calibri"/>
                <a:cs typeface="Calibri"/>
                <a:sym typeface="Calibri"/>
              </a:rPr>
              <a:t>didina </a:t>
            </a:r>
            <a:r>
              <a:rPr lang="en-US">
                <a:latin typeface="Calibri"/>
                <a:ea typeface="Calibri"/>
                <a:cs typeface="Calibri"/>
                <a:sym typeface="Calibri"/>
              </a:rPr>
              <a:t>organizacijų </a:t>
            </a:r>
            <a:r>
              <a:rPr b="1" lang="en-US">
                <a:latin typeface="Calibri"/>
                <a:ea typeface="Calibri"/>
                <a:cs typeface="Calibri"/>
                <a:sym typeface="Calibri"/>
              </a:rPr>
              <a:t>socialinių veiklų našumą.</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Moterys vadovės yra </a:t>
            </a:r>
            <a:r>
              <a:rPr b="1" lang="en-US">
                <a:latin typeface="Calibri"/>
                <a:ea typeface="Calibri"/>
                <a:cs typeface="Calibri"/>
                <a:sym typeface="Calibri"/>
              </a:rPr>
              <a:t>mažiau pervertinančios save nei </a:t>
            </a:r>
            <a:r>
              <a:rPr lang="en-US">
                <a:latin typeface="Calibri"/>
                <a:ea typeface="Calibri"/>
                <a:cs typeface="Calibri"/>
                <a:sym typeface="Calibri"/>
              </a:rPr>
              <a:t>vyrai , o tai yra bruožas, </a:t>
            </a:r>
            <a:r>
              <a:rPr b="1" lang="en-US">
                <a:latin typeface="Calibri"/>
                <a:ea typeface="Calibri"/>
                <a:cs typeface="Calibri"/>
                <a:sym typeface="Calibri"/>
              </a:rPr>
              <a:t>teigiamai susijęs su krize.</a:t>
            </a:r>
            <a:endParaRPr b="1">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Moterų </a:t>
            </a:r>
            <a:r>
              <a:rPr b="1" lang="en-US">
                <a:latin typeface="Calibri"/>
                <a:ea typeface="Calibri"/>
                <a:cs typeface="Calibri"/>
                <a:sym typeface="Calibri"/>
              </a:rPr>
              <a:t>dalyvavimas ekonominėje veikloje ir vadovavimas </a:t>
            </a:r>
            <a:r>
              <a:rPr lang="en-US">
                <a:latin typeface="Calibri"/>
                <a:ea typeface="Calibri"/>
                <a:cs typeface="Calibri"/>
                <a:sym typeface="Calibri"/>
              </a:rPr>
              <a:t>yra labai svarbūs siekiant verslo rezultatų ir </a:t>
            </a:r>
            <a:r>
              <a:rPr b="1" lang="en-US">
                <a:latin typeface="Calibri"/>
                <a:ea typeface="Calibri"/>
                <a:cs typeface="Calibri"/>
                <a:sym typeface="Calibri"/>
              </a:rPr>
              <a:t>lyčių pusiausvyros </a:t>
            </a:r>
            <a:r>
              <a:rPr lang="en-US">
                <a:latin typeface="Calibri"/>
                <a:ea typeface="Calibri"/>
                <a:cs typeface="Calibri"/>
                <a:sym typeface="Calibri"/>
              </a:rPr>
              <a:t>įmonių valdybose.</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pic>
        <p:nvPicPr>
          <p:cNvPr id="205" name="Google Shape;205;p1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214" name="Google Shape;214;p11"/>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Bendra apžvalga</a:t>
            </a:r>
            <a:endParaRPr b="1" sz="3600">
              <a:solidFill>
                <a:srgbClr val="0070C0"/>
              </a:solidFill>
            </a:endParaRPr>
          </a:p>
        </p:txBody>
      </p:sp>
      <p:pic>
        <p:nvPicPr>
          <p:cNvPr id="215" name="Google Shape;215;p11"/>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216" name="Google Shape;2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17" name="Google Shape;217;p11"/>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1-ąjį modulį sudaro 2 vienetai</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1 skyrius</a:t>
            </a:r>
            <a:r>
              <a:rPr lang="en-US"/>
              <a:t>: </a:t>
            </a:r>
            <a:r>
              <a:rPr b="1" lang="en-US"/>
              <a:t>Darbo rinkos istorija ir lyčių nelygybė darbo vietoje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Apžvelgiama darbo rinkos raidos istorija, jos apibrėžimai, laipsniškas moterų įtraukimas ir dalyvavimas darbo rinkoje.</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2 skyrius</a:t>
            </a:r>
            <a:r>
              <a:rPr lang="en-US"/>
              <a:t>: </a:t>
            </a:r>
            <a:r>
              <a:rPr b="1" lang="en-US"/>
              <a:t>Lyčių ypatumai valdymo lygmenyje, mikro- ir galios politinė dinamika organizacijoje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218" name="Google Shape;218;p11"/>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219" name="Google Shape;219;p11"/>
          <p:cNvSpPr/>
          <p:nvPr/>
        </p:nvSpPr>
        <p:spPr>
          <a:xfrm>
            <a:off x="7674015" y="2245963"/>
            <a:ext cx="4517985"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23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Calibri"/>
                <a:ea typeface="Calibri"/>
                <a:cs typeface="Calibri"/>
                <a:sym typeface="Calibri"/>
              </a:rPr>
              <a:t>  Stereotipų, prietarų ir </a:t>
            </a:r>
            <a:r>
              <a:rPr b="0" i="0" lang="en-US" sz="4000" u="none" cap="none" strike="noStrike">
                <a:solidFill>
                  <a:schemeClr val="dk1"/>
                </a:solidFill>
                <a:latin typeface="Calibri"/>
                <a:ea typeface="Calibri"/>
                <a:cs typeface="Calibri"/>
                <a:sym typeface="Calibri"/>
              </a:rPr>
              <a:t>„clishe“</a:t>
            </a:r>
            <a:r>
              <a:rPr b="0" i="0" lang="en-US" sz="4000" u="none" cap="none" strike="noStrike">
                <a:solidFill>
                  <a:srgbClr val="000000"/>
                </a:solidFill>
                <a:latin typeface="Calibri"/>
                <a:ea typeface="Calibri"/>
                <a:cs typeface="Calibri"/>
                <a:sym typeface="Calibri"/>
              </a:rPr>
              <a:t> apibrėžimas ir atskyrimas</a:t>
            </a:r>
            <a:endParaRPr b="0" i="0" sz="1400" u="none" cap="none" strike="noStrike">
              <a:solidFill>
                <a:srgbClr val="000000"/>
              </a:solidFill>
              <a:latin typeface="Calibri"/>
              <a:ea typeface="Calibri"/>
              <a:cs typeface="Calibri"/>
              <a:sym typeface="Calibri"/>
            </a:endParaRPr>
          </a:p>
        </p:txBody>
      </p:sp>
      <p:sp>
        <p:nvSpPr>
          <p:cNvPr id="220" name="Google Shape;220;p11"/>
          <p:cNvSpPr/>
          <p:nvPr/>
        </p:nvSpPr>
        <p:spPr>
          <a:xfrm>
            <a:off x="534492" y="979709"/>
            <a:ext cx="6419637" cy="2673752"/>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AngsanaUPC"/>
                <a:ea typeface="AngsanaUPC"/>
                <a:cs typeface="AngsanaUPC"/>
                <a:sym typeface="AngsanaUPC"/>
              </a:rPr>
              <a:t>3 skyrius</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12"/>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12"/>
          <p:cNvPicPr preferRelativeResize="0"/>
          <p:nvPr/>
        </p:nvPicPr>
        <p:blipFill rotWithShape="1">
          <a:blip r:embed="rId3">
            <a:alphaModFix/>
          </a:blip>
          <a:srcRect b="0" l="0" r="0" t="0"/>
          <a:stretch/>
        </p:blipFill>
        <p:spPr>
          <a:xfrm>
            <a:off x="11226792" y="109974"/>
            <a:ext cx="962159" cy="2057687"/>
          </a:xfrm>
          <a:prstGeom prst="rect">
            <a:avLst/>
          </a:prstGeom>
          <a:noFill/>
          <a:ln>
            <a:noFill/>
          </a:ln>
        </p:spPr>
      </p:pic>
      <p:pic>
        <p:nvPicPr>
          <p:cNvPr id="229" name="Google Shape;229;p12"/>
          <p:cNvPicPr preferRelativeResize="0"/>
          <p:nvPr/>
        </p:nvPicPr>
        <p:blipFill rotWithShape="1">
          <a:blip r:embed="rId4">
            <a:alphaModFix/>
          </a:blip>
          <a:srcRect b="0" l="0" r="0" t="0"/>
          <a:stretch/>
        </p:blipFill>
        <p:spPr>
          <a:xfrm>
            <a:off x="11115183" y="2277635"/>
            <a:ext cx="1076817" cy="2537451"/>
          </a:xfrm>
          <a:prstGeom prst="rect">
            <a:avLst/>
          </a:prstGeom>
          <a:noFill/>
          <a:ln>
            <a:noFill/>
          </a:ln>
        </p:spPr>
      </p:pic>
      <p:pic>
        <p:nvPicPr>
          <p:cNvPr id="230" name="Google Shape;230;p12"/>
          <p:cNvPicPr preferRelativeResize="0"/>
          <p:nvPr/>
        </p:nvPicPr>
        <p:blipFill rotWithShape="1">
          <a:blip r:embed="rId4">
            <a:alphaModFix/>
          </a:blip>
          <a:srcRect b="0" l="0" r="0" t="0"/>
          <a:stretch/>
        </p:blipFill>
        <p:spPr>
          <a:xfrm rot="5400000">
            <a:off x="6679816" y="4601319"/>
            <a:ext cx="1361550" cy="3208405"/>
          </a:xfrm>
          <a:prstGeom prst="rect">
            <a:avLst/>
          </a:prstGeom>
          <a:noFill/>
          <a:ln>
            <a:noFill/>
          </a:ln>
        </p:spPr>
      </p:pic>
      <p:pic>
        <p:nvPicPr>
          <p:cNvPr id="231" name="Google Shape;231;p12"/>
          <p:cNvPicPr preferRelativeResize="0"/>
          <p:nvPr/>
        </p:nvPicPr>
        <p:blipFill rotWithShape="1">
          <a:blip r:embed="rId5">
            <a:alphaModFix/>
          </a:blip>
          <a:srcRect b="0" l="0" r="0" t="0"/>
          <a:stretch/>
        </p:blipFill>
        <p:spPr>
          <a:xfrm>
            <a:off x="2913172" y="1716344"/>
            <a:ext cx="2630729" cy="4594513"/>
          </a:xfrm>
          <a:prstGeom prst="rect">
            <a:avLst/>
          </a:prstGeom>
          <a:noFill/>
          <a:ln>
            <a:noFill/>
          </a:ln>
        </p:spPr>
      </p:pic>
      <p:pic>
        <p:nvPicPr>
          <p:cNvPr id="232" name="Google Shape;232;p12"/>
          <p:cNvPicPr preferRelativeResize="0"/>
          <p:nvPr/>
        </p:nvPicPr>
        <p:blipFill rotWithShape="1">
          <a:blip r:embed="rId6">
            <a:alphaModFix/>
          </a:blip>
          <a:srcRect b="0" l="0" r="0" t="0"/>
          <a:stretch/>
        </p:blipFill>
        <p:spPr>
          <a:xfrm>
            <a:off x="6568" y="2660230"/>
            <a:ext cx="2979370" cy="4186291"/>
          </a:xfrm>
          <a:prstGeom prst="rect">
            <a:avLst/>
          </a:prstGeom>
          <a:noFill/>
          <a:ln>
            <a:noFill/>
          </a:ln>
        </p:spPr>
      </p:pic>
      <p:sp>
        <p:nvSpPr>
          <p:cNvPr id="233" name="Google Shape;233;p12"/>
          <p:cNvSpPr txBox="1"/>
          <p:nvPr/>
        </p:nvSpPr>
        <p:spPr>
          <a:xfrm>
            <a:off x="-10485" y="1706123"/>
            <a:ext cx="2928653"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Padavėja</a:t>
            </a:r>
            <a:endParaRPr b="0" i="0" sz="2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34" name="Google Shape;234;p12"/>
          <p:cNvPicPr preferRelativeResize="0"/>
          <p:nvPr>
            <p:ph idx="1" type="body"/>
          </p:nvPr>
        </p:nvPicPr>
        <p:blipFill rotWithShape="1">
          <a:blip r:embed="rId7">
            <a:alphaModFix/>
          </a:blip>
          <a:srcRect b="0" l="0" r="0" t="0"/>
          <a:stretch/>
        </p:blipFill>
        <p:spPr>
          <a:xfrm>
            <a:off x="8200050" y="2660230"/>
            <a:ext cx="4000932" cy="4226067"/>
          </a:xfrm>
          <a:prstGeom prst="rect">
            <a:avLst/>
          </a:prstGeom>
          <a:noFill/>
          <a:ln>
            <a:noFill/>
          </a:ln>
        </p:spPr>
      </p:pic>
      <p:sp>
        <p:nvSpPr>
          <p:cNvPr id="235" name="Google Shape;235;p12"/>
          <p:cNvSpPr txBox="1"/>
          <p:nvPr/>
        </p:nvSpPr>
        <p:spPr>
          <a:xfrm>
            <a:off x="8200050" y="1708577"/>
            <a:ext cx="2724700" cy="954107"/>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Paruoškite</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36" name="Google Shape;236;p12"/>
          <p:cNvSpPr/>
          <p:nvPr/>
        </p:nvSpPr>
        <p:spPr>
          <a:xfrm>
            <a:off x="5671989" y="1540034"/>
            <a:ext cx="2630729" cy="4693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Calibri"/>
                <a:ea typeface="Calibri"/>
                <a:cs typeface="Calibri"/>
                <a:sym typeface="Calibri"/>
              </a:rPr>
              <a:t>Stereotipas </a:t>
            </a:r>
            <a:r>
              <a:rPr b="0" i="0" lang="en-US" sz="2300" u="none" cap="none" strike="noStrike">
                <a:solidFill>
                  <a:schemeClr val="dk1"/>
                </a:solidFill>
                <a:latin typeface="Calibri"/>
                <a:ea typeface="Calibri"/>
                <a:cs typeface="Calibri"/>
                <a:sym typeface="Calibri"/>
              </a:rPr>
              <a:t>- tai kažkieno nuomonė apie tam tikrus asmenis, kuri gali tiksliai atspindėti tikrovę arba ne.</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alibri"/>
                <a:ea typeface="Calibri"/>
                <a:cs typeface="Calibri"/>
                <a:sym typeface="Calibri"/>
              </a:rPr>
              <a:t> Stereotipai taip pat gali būti laikomi karikatūromis, t. y. paveikslėliais, kuriuose tam tikri bruožai yra perdėti. </a:t>
            </a:r>
            <a:endParaRPr b="0" i="0" sz="2300" u="none" cap="none" strike="noStrike">
              <a:solidFill>
                <a:schemeClr val="dk1"/>
              </a:solidFill>
              <a:latin typeface="Calibri"/>
              <a:ea typeface="Calibri"/>
              <a:cs typeface="Calibri"/>
              <a:sym typeface="Calibri"/>
            </a:endParaRPr>
          </a:p>
        </p:txBody>
      </p:sp>
      <p:sp>
        <p:nvSpPr>
          <p:cNvPr id="237" name="Google Shape;237;p12"/>
          <p:cNvSpPr/>
          <p:nvPr/>
        </p:nvSpPr>
        <p:spPr>
          <a:xfrm>
            <a:off x="393618" y="42695"/>
            <a:ext cx="10725540" cy="1361551"/>
          </a:xfrm>
          <a:prstGeom prst="ellipse">
            <a:avLst/>
          </a:prstGeom>
          <a:gradFill>
            <a:gsLst>
              <a:gs pos="0">
                <a:srgbClr val="FEFBF1">
                  <a:alpha val="0"/>
                </a:srgbClr>
              </a:gs>
              <a:gs pos="35000">
                <a:srgbClr val="FEFBF1">
                  <a:alpha val="0"/>
                </a:srgbClr>
              </a:gs>
              <a:gs pos="74000">
                <a:srgbClr val="FFE28B"/>
              </a:gs>
              <a:gs pos="83000">
                <a:srgbClr val="FFE28B"/>
              </a:gs>
              <a:gs pos="100000">
                <a:srgbClr val="FEEBB2"/>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alibri"/>
                <a:ea typeface="Calibri"/>
                <a:cs typeface="Calibri"/>
                <a:sym typeface="Calibri"/>
              </a:rPr>
              <a:t>STEREOTIPAI</a:t>
            </a:r>
            <a:endParaRPr b="0" i="0" sz="4000" u="none" cap="none" strike="noStrike">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waitressinsult.jpg (454×729)" id="243" name="Google Shape;243;p13"/>
          <p:cNvPicPr preferRelativeResize="0"/>
          <p:nvPr/>
        </p:nvPicPr>
        <p:blipFill rotWithShape="1">
          <a:blip r:embed="rId3">
            <a:alphaModFix/>
          </a:blip>
          <a:srcRect b="0" l="0" r="0" t="0"/>
          <a:stretch/>
        </p:blipFill>
        <p:spPr>
          <a:xfrm>
            <a:off x="0" y="642546"/>
            <a:ext cx="2704290" cy="4342949"/>
          </a:xfrm>
          <a:prstGeom prst="rect">
            <a:avLst/>
          </a:prstGeom>
          <a:noFill/>
          <a:ln>
            <a:noFill/>
          </a:ln>
        </p:spPr>
      </p:pic>
      <p:pic>
        <p:nvPicPr>
          <p:cNvPr id="244" name="Google Shape;244;p13"/>
          <p:cNvPicPr preferRelativeResize="0"/>
          <p:nvPr/>
        </p:nvPicPr>
        <p:blipFill rotWithShape="1">
          <a:blip r:embed="rId4">
            <a:alphaModFix/>
          </a:blip>
          <a:srcRect b="0" l="0" r="0" t="0"/>
          <a:stretch/>
        </p:blipFill>
        <p:spPr>
          <a:xfrm>
            <a:off x="8093413" y="0"/>
            <a:ext cx="4118043" cy="2601082"/>
          </a:xfrm>
          <a:prstGeom prst="rect">
            <a:avLst/>
          </a:prstGeom>
          <a:noFill/>
          <a:ln>
            <a:noFill/>
          </a:ln>
        </p:spPr>
      </p:pic>
      <p:pic>
        <p:nvPicPr>
          <p:cNvPr id="245" name="Google Shape;245;p13"/>
          <p:cNvPicPr preferRelativeResize="0"/>
          <p:nvPr/>
        </p:nvPicPr>
        <p:blipFill rotWithShape="1">
          <a:blip r:embed="rId5">
            <a:alphaModFix/>
          </a:blip>
          <a:srcRect b="0" l="0" r="0" t="0"/>
          <a:stretch/>
        </p:blipFill>
        <p:spPr>
          <a:xfrm>
            <a:off x="2667732" y="699691"/>
            <a:ext cx="2752926" cy="4285804"/>
          </a:xfrm>
          <a:prstGeom prst="rect">
            <a:avLst/>
          </a:prstGeom>
          <a:noFill/>
          <a:ln>
            <a:noFill/>
          </a:ln>
        </p:spPr>
      </p:pic>
      <p:pic>
        <p:nvPicPr>
          <p:cNvPr id="246" name="Google Shape;246;p13"/>
          <p:cNvPicPr preferRelativeResize="0"/>
          <p:nvPr/>
        </p:nvPicPr>
        <p:blipFill rotWithShape="1">
          <a:blip r:embed="rId6">
            <a:alphaModFix/>
          </a:blip>
          <a:srcRect b="0" l="0" r="0" t="0"/>
          <a:stretch/>
        </p:blipFill>
        <p:spPr>
          <a:xfrm>
            <a:off x="9439074" y="2572925"/>
            <a:ext cx="2752926" cy="4285075"/>
          </a:xfrm>
          <a:prstGeom prst="rect">
            <a:avLst/>
          </a:prstGeom>
          <a:noFill/>
          <a:ln>
            <a:noFill/>
          </a:ln>
        </p:spPr>
      </p:pic>
      <p:sp>
        <p:nvSpPr>
          <p:cNvPr id="247" name="Google Shape;247;p13"/>
          <p:cNvSpPr/>
          <p:nvPr/>
        </p:nvSpPr>
        <p:spPr>
          <a:xfrm>
            <a:off x="520996" y="5110274"/>
            <a:ext cx="8245248" cy="1631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Beveik visuose juokinguose atvirukuose humoro šaltinis buvo įžeidinėjimas kitų - </a:t>
            </a:r>
            <a:r>
              <a:rPr b="1" i="0" lang="en-US" sz="2400" u="none" cap="none" strike="noStrike">
                <a:solidFill>
                  <a:schemeClr val="dk1"/>
                </a:solidFill>
                <a:latin typeface="Calibri"/>
                <a:ea typeface="Calibri"/>
                <a:cs typeface="Calibri"/>
                <a:sym typeface="Calibri"/>
              </a:rPr>
              <a:t>moterų, juodaodžių, imigrantų ar vargšų. </a:t>
            </a:r>
            <a:r>
              <a:rPr b="0" i="0" lang="en-US" sz="2400" u="none" cap="none" strike="noStrike">
                <a:solidFill>
                  <a:schemeClr val="dk1"/>
                </a:solidFill>
                <a:latin typeface="Calibri"/>
                <a:ea typeface="Calibri"/>
                <a:cs typeface="Calibri"/>
                <a:sym typeface="Calibri"/>
              </a:rPr>
              <a:t>Keliuose atvirukuose iliustruotos moterys yra airių imigrantės, kurios paprastai buvo vaizduojamos kaip kvailos ir negražios</a:t>
            </a:r>
            <a:r>
              <a:rPr b="0"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48" name="Google Shape;248;p13"/>
          <p:cNvSpPr/>
          <p:nvPr/>
        </p:nvSpPr>
        <p:spPr>
          <a:xfrm>
            <a:off x="5682108" y="3633802"/>
            <a:ext cx="3566064"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Vaizdai nuo 1906 m. iki maždaug 1915 m.</a:t>
            </a:r>
            <a:endParaRPr b="0" i="0" sz="1400" u="none" cap="none" strike="noStrike">
              <a:solidFill>
                <a:srgbClr val="000000"/>
              </a:solidFill>
              <a:latin typeface="Calibri"/>
              <a:ea typeface="Calibri"/>
              <a:cs typeface="Calibri"/>
              <a:sym typeface="Calibri"/>
            </a:endParaRPr>
          </a:p>
        </p:txBody>
      </p:sp>
      <p:sp>
        <p:nvSpPr>
          <p:cNvPr id="249" name="Google Shape;249;p13"/>
          <p:cNvSpPr txBox="1"/>
          <p:nvPr/>
        </p:nvSpPr>
        <p:spPr>
          <a:xfrm>
            <a:off x="843075" y="-9100"/>
            <a:ext cx="52830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3700" u="none" cap="none" strike="noStrike">
                <a:solidFill>
                  <a:schemeClr val="dk1"/>
                </a:solidFill>
                <a:latin typeface="Calibri"/>
                <a:ea typeface="Calibri"/>
                <a:cs typeface="Calibri"/>
                <a:sym typeface="Calibri"/>
              </a:rPr>
              <a:t>Stereotipai istoriškai</a:t>
            </a:r>
            <a:endParaRPr b="1" i="0" sz="3700" u="none" cap="none" strike="noStrike">
              <a:solidFill>
                <a:schemeClr val="dk1"/>
              </a:solidFill>
              <a:latin typeface="Calibri"/>
              <a:ea typeface="Calibri"/>
              <a:cs typeface="Calibri"/>
              <a:sym typeface="Calibri"/>
            </a:endParaRPr>
          </a:p>
        </p:txBody>
      </p:sp>
      <p:pic>
        <p:nvPicPr>
          <p:cNvPr id="250" name="Google Shape;250;p13"/>
          <p:cNvPicPr preferRelativeResize="0"/>
          <p:nvPr/>
        </p:nvPicPr>
        <p:blipFill rotWithShape="1">
          <a:blip r:embed="rId7">
            <a:alphaModFix/>
          </a:blip>
          <a:srcRect b="0" l="0" r="0" t="0"/>
          <a:stretch/>
        </p:blipFill>
        <p:spPr>
          <a:xfrm rot="-5400000">
            <a:off x="6201222" y="-649149"/>
            <a:ext cx="1140243" cy="2438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https://media.npr.org/assets/img/2020/05/21/gettyimages-503536842-7161358359a3b5a694fa7f25419342bbaa1c28bd-s1100-c50.jpg" id="256" name="Google Shape;256;p14"/>
          <p:cNvPicPr preferRelativeResize="0"/>
          <p:nvPr>
            <p:ph idx="1" type="body"/>
          </p:nvPr>
        </p:nvPicPr>
        <p:blipFill rotWithShape="1">
          <a:blip r:embed="rId3">
            <a:alphaModFix/>
          </a:blip>
          <a:srcRect b="0" l="0" r="0" t="0"/>
          <a:stretch/>
        </p:blipFill>
        <p:spPr>
          <a:xfrm>
            <a:off x="389930" y="2498650"/>
            <a:ext cx="5510235" cy="4132677"/>
          </a:xfrm>
          <a:prstGeom prst="rect">
            <a:avLst/>
          </a:prstGeom>
          <a:noFill/>
          <a:ln>
            <a:noFill/>
          </a:ln>
        </p:spPr>
      </p:pic>
      <p:pic>
        <p:nvPicPr>
          <p:cNvPr id="257" name="Google Shape;257;p14"/>
          <p:cNvPicPr preferRelativeResize="0"/>
          <p:nvPr/>
        </p:nvPicPr>
        <p:blipFill rotWithShape="1">
          <a:blip r:embed="rId4">
            <a:alphaModFix/>
          </a:blip>
          <a:srcRect b="0" l="0" r="0" t="0"/>
          <a:stretch/>
        </p:blipFill>
        <p:spPr>
          <a:xfrm>
            <a:off x="6096000" y="0"/>
            <a:ext cx="6042849" cy="6788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2900647" y="211877"/>
            <a:ext cx="61461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„Cliche“ ir nusistatymai</a:t>
            </a:r>
            <a:endParaRPr>
              <a:latin typeface="Calibri"/>
              <a:ea typeface="Calibri"/>
              <a:cs typeface="Calibri"/>
              <a:sym typeface="Calibri"/>
            </a:endParaRPr>
          </a:p>
        </p:txBody>
      </p:sp>
      <p:sp>
        <p:nvSpPr>
          <p:cNvPr id="264" name="Google Shape;264;p15"/>
          <p:cNvSpPr txBox="1"/>
          <p:nvPr>
            <p:ph idx="1" type="body"/>
          </p:nvPr>
        </p:nvSpPr>
        <p:spPr>
          <a:xfrm>
            <a:off x="838200" y="2141537"/>
            <a:ext cx="4467447" cy="255805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70C0"/>
              </a:buClr>
              <a:buSzPct val="108108"/>
              <a:buChar char="•"/>
            </a:pPr>
            <a:r>
              <a:rPr b="1" lang="en-US">
                <a:solidFill>
                  <a:srgbClr val="0070C0"/>
                </a:solidFill>
                <a:latin typeface="Calibri"/>
                <a:ea typeface="Calibri"/>
                <a:cs typeface="Calibri"/>
                <a:sym typeface="Calibri"/>
              </a:rPr>
              <a:t>„clishe“ </a:t>
            </a:r>
            <a:r>
              <a:rPr lang="en-US">
                <a:solidFill>
                  <a:srgbClr val="000000"/>
                </a:solidFill>
                <a:latin typeface="Calibri"/>
                <a:ea typeface="Calibri"/>
                <a:cs typeface="Calibri"/>
                <a:sym typeface="Calibri"/>
              </a:rPr>
              <a:t>- tai terminai, frazės ar net idėjos, kurios, kai buvo sukurtos, galėjo būti įspūdingos ir verčiančios susimąstyti, tačiau dėl kartojimo ir perteklinio naudojimo tapo neoriginalios.</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a:latin typeface="Calibri"/>
              <a:ea typeface="Calibri"/>
              <a:cs typeface="Calibri"/>
              <a:sym typeface="Calibri"/>
            </a:endParaRPr>
          </a:p>
        </p:txBody>
      </p:sp>
      <p:pic>
        <p:nvPicPr>
          <p:cNvPr descr="Image result for stereotypes" id="265" name="Google Shape;265;p15"/>
          <p:cNvPicPr preferRelativeResize="0"/>
          <p:nvPr>
            <p:ph idx="2" type="body"/>
          </p:nvPr>
        </p:nvPicPr>
        <p:blipFill rotWithShape="1">
          <a:blip r:embed="rId3">
            <a:alphaModFix/>
          </a:blip>
          <a:srcRect b="0" l="0" r="0" t="0"/>
          <a:stretch/>
        </p:blipFill>
        <p:spPr>
          <a:xfrm>
            <a:off x="5363097" y="1767266"/>
            <a:ext cx="5866744" cy="3896310"/>
          </a:xfrm>
          <a:prstGeom prst="rect">
            <a:avLst/>
          </a:prstGeom>
          <a:noFill/>
          <a:ln>
            <a:noFill/>
          </a:ln>
        </p:spPr>
      </p:pic>
      <p:sp>
        <p:nvSpPr>
          <p:cNvPr id="266" name="Google Shape;266;p15"/>
          <p:cNvSpPr/>
          <p:nvPr/>
        </p:nvSpPr>
        <p:spPr>
          <a:xfrm>
            <a:off x="504300" y="5663575"/>
            <a:ext cx="107256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70C0"/>
                </a:solidFill>
                <a:latin typeface="Calibri"/>
                <a:ea typeface="Calibri"/>
                <a:cs typeface="Calibri"/>
                <a:sym typeface="Calibri"/>
              </a:rPr>
              <a:t>Nusistatymas </a:t>
            </a:r>
            <a:r>
              <a:rPr b="0" i="0" lang="en-US" sz="2700" u="none" cap="none" strike="noStrike">
                <a:solidFill>
                  <a:srgbClr val="0070C0"/>
                </a:solidFill>
                <a:latin typeface="Calibri"/>
                <a:ea typeface="Calibri"/>
                <a:cs typeface="Calibri"/>
                <a:sym typeface="Calibri"/>
              </a:rPr>
              <a:t>- </a:t>
            </a:r>
            <a:r>
              <a:rPr b="0" i="0" lang="en-US" sz="2700" u="none" cap="none" strike="noStrike">
                <a:solidFill>
                  <a:schemeClr val="dk1"/>
                </a:solidFill>
                <a:latin typeface="Calibri"/>
                <a:ea typeface="Calibri"/>
                <a:cs typeface="Calibri"/>
                <a:sym typeface="Calibri"/>
              </a:rPr>
              <a:t>tai nuomonė, paprastai nepalanki, kuri buvo susidaryta neturint jokių įrodymų ir kuri nėra pagrįsta protu ar patirtimi.</a:t>
            </a:r>
            <a:endParaRPr b="0" i="0" sz="1300" u="none" cap="none" strike="noStrike">
              <a:solidFill>
                <a:srgbClr val="000000"/>
              </a:solidFill>
              <a:latin typeface="Calibri"/>
              <a:ea typeface="Calibri"/>
              <a:cs typeface="Calibri"/>
              <a:sym typeface="Calibri"/>
            </a:endParaRPr>
          </a:p>
        </p:txBody>
      </p:sp>
      <p:pic>
        <p:nvPicPr>
          <p:cNvPr id="267" name="Google Shape;267;p15"/>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268" name="Google Shape;268;p15"/>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b="0" l="0" r="0" t="0"/>
          <a:stretch/>
        </p:blipFill>
        <p:spPr>
          <a:xfrm>
            <a:off x="-44375" y="-21375"/>
            <a:ext cx="12280739" cy="6900743"/>
          </a:xfrm>
          <a:prstGeom prst="rect">
            <a:avLst/>
          </a:prstGeom>
          <a:noFill/>
          <a:ln>
            <a:noFill/>
          </a:ln>
        </p:spPr>
      </p:pic>
      <p:sp>
        <p:nvSpPr>
          <p:cNvPr id="275" name="Google Shape;275;p16"/>
          <p:cNvSpPr/>
          <p:nvPr/>
        </p:nvSpPr>
        <p:spPr>
          <a:xfrm>
            <a:off x="6686996" y="1077080"/>
            <a:ext cx="5288838" cy="4481630"/>
          </a:xfrm>
          <a:prstGeom prst="ellipse">
            <a:avLst/>
          </a:prstGeom>
          <a:gradFill>
            <a:gsLst>
              <a:gs pos="0">
                <a:srgbClr val="F5F7FC">
                  <a:alpha val="16078"/>
                </a:srgbClr>
              </a:gs>
              <a:gs pos="5000">
                <a:srgbClr val="F5F7FC">
                  <a:alpha val="16078"/>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Mikropolitika ir galios politika organizacijose</a:t>
            </a:r>
            <a:endParaRPr b="0" i="0" sz="4000" u="none" cap="none" strike="noStrike">
              <a:solidFill>
                <a:schemeClr val="dk1"/>
              </a:solidFill>
              <a:latin typeface="Calibri"/>
              <a:ea typeface="Calibri"/>
              <a:cs typeface="Calibri"/>
              <a:sym typeface="Calibri"/>
            </a:endParaRPr>
          </a:p>
        </p:txBody>
      </p:sp>
      <p:sp>
        <p:nvSpPr>
          <p:cNvPr id="276" name="Google Shape;276;p16"/>
          <p:cNvSpPr/>
          <p:nvPr/>
        </p:nvSpPr>
        <p:spPr>
          <a:xfrm>
            <a:off x="-149677" y="2457451"/>
            <a:ext cx="4843200" cy="2257500"/>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12"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4 skyrius</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ph type="title"/>
          </p:nvPr>
        </p:nvSpPr>
        <p:spPr>
          <a:xfrm>
            <a:off x="539883" y="365125"/>
            <a:ext cx="10813917" cy="51058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4000"/>
              <a:buFont typeface="AngsanaUPC"/>
              <a:buNone/>
            </a:pPr>
            <a:br>
              <a:rPr lang="en-US" sz="4000">
                <a:solidFill>
                  <a:srgbClr val="000000"/>
                </a:solidFill>
                <a:latin typeface="Calibri"/>
                <a:ea typeface="Calibri"/>
                <a:cs typeface="Calibri"/>
                <a:sym typeface="Calibri"/>
              </a:rPr>
            </a:br>
            <a:r>
              <a:rPr lang="en-US" sz="4000">
                <a:solidFill>
                  <a:schemeClr val="lt1"/>
                </a:solidFill>
                <a:latin typeface="Calibri"/>
                <a:ea typeface="Calibri"/>
                <a:cs typeface="Calibri"/>
                <a:sym typeface="Calibri"/>
              </a:rPr>
              <a:t> Mikro ir galios politika organizacijose </a:t>
            </a:r>
            <a:br>
              <a:rPr lang="en-US" sz="4000">
                <a:latin typeface="Calibri"/>
                <a:ea typeface="Calibri"/>
                <a:cs typeface="Calibri"/>
                <a:sym typeface="Calibri"/>
              </a:rPr>
            </a:br>
            <a:endParaRPr sz="4000">
              <a:latin typeface="Calibri"/>
              <a:ea typeface="Calibri"/>
              <a:cs typeface="Calibri"/>
              <a:sym typeface="Calibri"/>
            </a:endParaRPr>
          </a:p>
        </p:txBody>
      </p:sp>
      <p:sp>
        <p:nvSpPr>
          <p:cNvPr id="283" name="Google Shape;283;p17"/>
          <p:cNvSpPr txBox="1"/>
          <p:nvPr>
            <p:ph idx="1" type="body"/>
          </p:nvPr>
        </p:nvSpPr>
        <p:spPr>
          <a:xfrm>
            <a:off x="539883" y="972765"/>
            <a:ext cx="10981237" cy="284988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alibri"/>
                <a:ea typeface="Calibri"/>
                <a:cs typeface="Calibri"/>
                <a:sym typeface="Calibri"/>
              </a:rPr>
              <a:t>Dominuojančios lyčių normos grindžiamos nelygiaverte statuso ir galios skirtumų samprata.</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 </a:t>
            </a:r>
            <a:r>
              <a:rPr lang="en-US" sz="2400">
                <a:latin typeface="Calibri"/>
                <a:ea typeface="Calibri"/>
                <a:cs typeface="Calibri"/>
                <a:sym typeface="Calibri"/>
              </a:rPr>
              <a:t>Ji dar labiau išryškėja susikertant su kitais skirtumais, o tai padeda įteisinti smurtą. </a:t>
            </a:r>
            <a:endParaRPr sz="2400">
              <a:latin typeface="Calibri"/>
              <a:ea typeface="Calibri"/>
              <a:cs typeface="Calibri"/>
              <a:sym typeface="Calibri"/>
            </a:endParaRPr>
          </a:p>
          <a:p>
            <a:pPr indent="-152400" lvl="0" marL="228600" rtl="0" algn="l">
              <a:lnSpc>
                <a:spcPct val="90000"/>
              </a:lnSpc>
              <a:spcBef>
                <a:spcPts val="1000"/>
              </a:spcBef>
              <a:spcAft>
                <a:spcPts val="0"/>
              </a:spcAft>
              <a:buClr>
                <a:schemeClr val="dk1"/>
              </a:buClr>
              <a:buSzPts val="1200"/>
              <a:buNone/>
            </a:pPr>
            <a:r>
              <a:t/>
            </a:r>
            <a:endParaRPr sz="1200">
              <a:latin typeface="Calibri"/>
              <a:ea typeface="Calibri"/>
              <a:cs typeface="Calibri"/>
              <a:sym typeface="Calibri"/>
            </a:endParaRPr>
          </a:p>
        </p:txBody>
      </p:sp>
      <p:sp>
        <p:nvSpPr>
          <p:cNvPr id="284" name="Google Shape;284;p17"/>
          <p:cNvSpPr/>
          <p:nvPr/>
        </p:nvSpPr>
        <p:spPr>
          <a:xfrm>
            <a:off x="539884" y="2281645"/>
            <a:ext cx="10912813" cy="1384954"/>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Dažnai vyrų ir moterų santykiuose dėl lyties, socialinių ir kultūrinių veiksnių, taip pat dėl asmeninių vaikystės žaizdų atsiranda </a:t>
            </a:r>
            <a:r>
              <a:rPr b="1" i="0" lang="en-US" sz="2800" u="none" cap="none" strike="noStrike">
                <a:solidFill>
                  <a:srgbClr val="000000"/>
                </a:solidFill>
                <a:latin typeface="Calibri"/>
                <a:ea typeface="Calibri"/>
                <a:cs typeface="Calibri"/>
                <a:sym typeface="Calibri"/>
              </a:rPr>
              <a:t>galios disbalansas.</a:t>
            </a:r>
            <a:endParaRPr b="0" i="0" sz="2800" u="none" cap="none" strike="noStrike">
              <a:solidFill>
                <a:schemeClr val="dk1"/>
              </a:solidFill>
              <a:latin typeface="Calibri"/>
              <a:ea typeface="Calibri"/>
              <a:cs typeface="Calibri"/>
              <a:sym typeface="Calibri"/>
            </a:endParaRPr>
          </a:p>
        </p:txBody>
      </p:sp>
      <p:pic>
        <p:nvPicPr>
          <p:cNvPr id="285" name="Google Shape;285;p17"/>
          <p:cNvPicPr preferRelativeResize="0"/>
          <p:nvPr/>
        </p:nvPicPr>
        <p:blipFill rotWithShape="1">
          <a:blip r:embed="rId3">
            <a:alphaModFix/>
          </a:blip>
          <a:srcRect b="0" l="0" r="0" t="0"/>
          <a:stretch/>
        </p:blipFill>
        <p:spPr>
          <a:xfrm>
            <a:off x="838200" y="3677056"/>
            <a:ext cx="4006016" cy="2788550"/>
          </a:xfrm>
          <a:prstGeom prst="rect">
            <a:avLst/>
          </a:prstGeom>
          <a:noFill/>
          <a:ln>
            <a:noFill/>
          </a:ln>
        </p:spPr>
      </p:pic>
      <p:pic>
        <p:nvPicPr>
          <p:cNvPr descr="https://media-exp1.licdn.com/dms/image/C5112AQFf9PnQuR1XkA/article-cover_image-shrink_423_752/0/1520097792171?e=1673481600&amp;v=beta&amp;t=lsyuHU8vVxjAGR4G-iCnQi5OCNrL0wrV_JUENyPHB1A" id="286" name="Google Shape;286;p17"/>
          <p:cNvPicPr preferRelativeResize="0"/>
          <p:nvPr/>
        </p:nvPicPr>
        <p:blipFill rotWithShape="1">
          <a:blip r:embed="rId4">
            <a:alphaModFix/>
          </a:blip>
          <a:srcRect b="0" l="0" r="0" t="0"/>
          <a:stretch/>
        </p:blipFill>
        <p:spPr>
          <a:xfrm>
            <a:off x="6334444" y="3822650"/>
            <a:ext cx="5186681" cy="2788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8"/>
          <p:cNvSpPr txBox="1"/>
          <p:nvPr>
            <p:ph idx="1" type="body"/>
          </p:nvPr>
        </p:nvSpPr>
        <p:spPr>
          <a:xfrm>
            <a:off x="1139581" y="1728719"/>
            <a:ext cx="9011400" cy="118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alibri"/>
                <a:ea typeface="Calibri"/>
                <a:cs typeface="Calibri"/>
                <a:sym typeface="Calibri"/>
              </a:rPr>
              <a:t>Turizmo skatinimo priemonėse moterys dažnai vaizduojamos kaip vyrų seksualiniai objektai.</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293" name="Google Shape;293;p18"/>
          <p:cNvSpPr txBox="1"/>
          <p:nvPr>
            <p:ph idx="2" type="body"/>
          </p:nvPr>
        </p:nvSpPr>
        <p:spPr>
          <a:xfrm>
            <a:off x="1139581" y="4795364"/>
            <a:ext cx="9278036" cy="177470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alibri"/>
                <a:ea typeface="Calibri"/>
                <a:cs typeface="Calibri"/>
                <a:sym typeface="Calibri"/>
              </a:rPr>
              <a:t>Turizmo praktikoje taip pat sukuriamos įgalinimo ir pasipriešinimo erdvės, kurios meta iššūkį stereotipinėms moteriškumo ir vyriškumo sampratoms.</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pic>
        <p:nvPicPr>
          <p:cNvPr id="294" name="Google Shape;294;p1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95" name="Google Shape;295;p1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
        <p:nvSpPr>
          <p:cNvPr id="296" name="Google Shape;296;p18"/>
          <p:cNvSpPr/>
          <p:nvPr/>
        </p:nvSpPr>
        <p:spPr>
          <a:xfrm>
            <a:off x="912863" y="2700782"/>
            <a:ext cx="10202319" cy="1815841"/>
          </a:xfrm>
          <a:prstGeom prst="rect">
            <a:avLst/>
          </a:prstGeom>
          <a:solidFill>
            <a:srgbClr val="8DA9D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Smurtas ir priekabiavimas - seksualinis ar moralinis - atsiranda darbo vietose, kuriose vyrauja nelygiaverčiai galios santykiai, darbo organizavimo ir valdymo trūkumai, o įmonės kultūra yra paremta blogais tarpasmeniniais santykiais.</a:t>
            </a:r>
            <a:endParaRPr b="0" i="0" sz="1400" u="none" cap="none" strike="noStrike">
              <a:solidFill>
                <a:srgbClr val="000000"/>
              </a:solidFill>
              <a:latin typeface="Calibri"/>
              <a:ea typeface="Calibri"/>
              <a:cs typeface="Calibri"/>
              <a:sym typeface="Calibri"/>
            </a:endParaRPr>
          </a:p>
        </p:txBody>
      </p:sp>
      <p:sp>
        <p:nvSpPr>
          <p:cNvPr id="297" name="Google Shape;297;p18"/>
          <p:cNvSpPr txBox="1"/>
          <p:nvPr/>
        </p:nvSpPr>
        <p:spPr>
          <a:xfrm>
            <a:off x="463826" y="352625"/>
            <a:ext cx="10651356" cy="11820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ngsanaUPC"/>
              <a:buNone/>
            </a:pPr>
            <a:r>
              <a:rPr b="0" i="0" lang="en-US" sz="4000" u="none" cap="none" strike="noStrike">
                <a:solidFill>
                  <a:schemeClr val="dk1"/>
                </a:solidFill>
                <a:latin typeface="Calibri"/>
                <a:ea typeface="Calibri"/>
                <a:cs typeface="Calibri"/>
                <a:sym typeface="Calibri"/>
              </a:rPr>
              <a:t>Turizmo skatinimo ypatumai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lang="en-US" sz="4000">
                <a:latin typeface="Calibri"/>
                <a:ea typeface="Calibri"/>
                <a:cs typeface="Calibri"/>
                <a:sym typeface="Calibri"/>
              </a:rPr>
              <a:t>Neigiamas organizacinis klimatas yra stipri kliūtis, trukdanti nutraukti seksizmą</a:t>
            </a:r>
            <a:endParaRPr>
              <a:latin typeface="Calibri"/>
              <a:ea typeface="Calibri"/>
              <a:cs typeface="Calibri"/>
              <a:sym typeface="Calibri"/>
            </a:endParaRPr>
          </a:p>
        </p:txBody>
      </p:sp>
      <p:sp>
        <p:nvSpPr>
          <p:cNvPr id="304" name="Google Shape;304;p19"/>
          <p:cNvSpPr txBox="1"/>
          <p:nvPr>
            <p:ph idx="1" type="body"/>
          </p:nvPr>
        </p:nvSpPr>
        <p:spPr>
          <a:xfrm>
            <a:off x="688509" y="2246599"/>
            <a:ext cx="2253931" cy="263938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sz="2800">
                <a:latin typeface="Calibri"/>
                <a:ea typeface="Calibri"/>
                <a:cs typeface="Calibri"/>
                <a:sym typeface="Calibri"/>
              </a:rPr>
              <a:t>Dažnai susiduriama su dideliu šių trijų neigiamų klimato veiksnių kiekiu.</a:t>
            </a:r>
            <a:endParaRPr b="0" sz="2800">
              <a:latin typeface="Calibri"/>
              <a:ea typeface="Calibri"/>
              <a:cs typeface="Calibri"/>
              <a:sym typeface="Calibri"/>
            </a:endParaRPr>
          </a:p>
        </p:txBody>
      </p:sp>
      <p:pic>
        <p:nvPicPr>
          <p:cNvPr id="305" name="Google Shape;305;p19"/>
          <p:cNvPicPr preferRelativeResize="0"/>
          <p:nvPr/>
        </p:nvPicPr>
        <p:blipFill rotWithShape="1">
          <a:blip r:embed="rId3">
            <a:alphaModFix/>
          </a:blip>
          <a:srcRect b="0" l="0" r="0" t="0"/>
          <a:stretch/>
        </p:blipFill>
        <p:spPr>
          <a:xfrm>
            <a:off x="2999770" y="1690688"/>
            <a:ext cx="8711150" cy="3558543"/>
          </a:xfrm>
          <a:prstGeom prst="rect">
            <a:avLst/>
          </a:prstGeom>
          <a:noFill/>
          <a:ln>
            <a:noFill/>
          </a:ln>
        </p:spPr>
      </p:pic>
      <p:pic>
        <p:nvPicPr>
          <p:cNvPr id="306" name="Google Shape;306;p19"/>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307" name="Google Shape;307;p19"/>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rot="10800000">
            <a:off x="0" y="869258"/>
            <a:ext cx="1577591" cy="3373859"/>
          </a:xfrm>
          <a:prstGeom prst="rect">
            <a:avLst/>
          </a:prstGeom>
          <a:noFill/>
          <a:ln>
            <a:noFill/>
          </a:ln>
        </p:spPr>
      </p:pic>
      <p:sp>
        <p:nvSpPr>
          <p:cNvPr id="106" name="Google Shape;106;p2"/>
          <p:cNvSpPr txBox="1"/>
          <p:nvPr>
            <p:ph type="title"/>
          </p:nvPr>
        </p:nvSpPr>
        <p:spPr>
          <a:xfrm>
            <a:off x="838199" y="441939"/>
            <a:ext cx="10011138"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ngsanaUPC"/>
              <a:buNone/>
            </a:pPr>
            <a:r>
              <a:rPr b="1" lang="en-US" sz="4000">
                <a:solidFill>
                  <a:schemeClr val="dk2"/>
                </a:solidFill>
                <a:latin typeface="Calibri"/>
                <a:ea typeface="Calibri"/>
                <a:cs typeface="Calibri"/>
                <a:sym typeface="Calibri"/>
              </a:rPr>
              <a:t>Skyriai</a:t>
            </a:r>
            <a:endParaRPr>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536747" y="6356351"/>
            <a:ext cx="3100155" cy="365126"/>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grpSp>
        <p:nvGrpSpPr>
          <p:cNvPr id="109" name="Google Shape;109;p2"/>
          <p:cNvGrpSpPr/>
          <p:nvPr/>
        </p:nvGrpSpPr>
        <p:grpSpPr>
          <a:xfrm>
            <a:off x="1145763" y="1357850"/>
            <a:ext cx="9900483" cy="4500940"/>
            <a:chOff x="0" y="2063"/>
            <a:chExt cx="7772400" cy="4222666"/>
          </a:xfrm>
        </p:grpSpPr>
        <p:cxnSp>
          <p:nvCxnSpPr>
            <p:cNvPr id="110" name="Google Shape;110;p2"/>
            <p:cNvCxnSpPr/>
            <p:nvPr/>
          </p:nvCxnSpPr>
          <p:spPr>
            <a:xfrm>
              <a:off x="0" y="2063"/>
              <a:ext cx="77724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2063"/>
              <a:ext cx="409113" cy="42226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2" name="Google Shape;112;p2"/>
            <p:cNvSpPr txBox="1"/>
            <p:nvPr/>
          </p:nvSpPr>
          <p:spPr>
            <a:xfrm>
              <a:off x="0" y="2063"/>
              <a:ext cx="409113" cy="422266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chemeClr val="accent1"/>
                </a:solidFill>
                <a:latin typeface="Calibri"/>
                <a:ea typeface="Calibri"/>
                <a:cs typeface="Calibri"/>
                <a:sym typeface="Calibri"/>
              </a:endParaRPr>
            </a:p>
          </p:txBody>
        </p:sp>
        <p:sp>
          <p:nvSpPr>
            <p:cNvPr id="113" name="Google Shape;113;p2"/>
            <p:cNvSpPr/>
            <p:nvPr/>
          </p:nvSpPr>
          <p:spPr>
            <a:xfrm>
              <a:off x="439797" y="41857"/>
              <a:ext cx="6529883"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4" name="Google Shape;114;p2"/>
            <p:cNvSpPr txBox="1"/>
            <p:nvPr/>
          </p:nvSpPr>
          <p:spPr>
            <a:xfrm>
              <a:off x="439797" y="41857"/>
              <a:ext cx="6529800"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Noto Sans Symbols"/>
                <a:buNone/>
              </a:pPr>
              <a:r>
                <a:rPr b="0" i="0" lang="en-US" sz="2800" u="none" cap="none" strike="noStrike">
                  <a:solidFill>
                    <a:schemeClr val="accent1"/>
                  </a:solidFill>
                  <a:latin typeface="Calibri"/>
                  <a:ea typeface="Calibri"/>
                  <a:cs typeface="Calibri"/>
                  <a:sym typeface="Calibri"/>
                </a:rPr>
                <a:t>1. Darbo rinkos istorija ir raida bei jos ryšys su lyčių nelygybe darbo vietoje </a:t>
              </a:r>
              <a:endParaRPr b="0" i="0" sz="2800" u="none" cap="none" strike="noStrike">
                <a:solidFill>
                  <a:schemeClr val="accent1"/>
                </a:solidFill>
                <a:latin typeface="Calibri"/>
                <a:ea typeface="Calibri"/>
                <a:cs typeface="Calibri"/>
                <a:sym typeface="Calibri"/>
              </a:endParaRPr>
            </a:p>
            <a:p>
              <a:pPr indent="0" lvl="0" marL="0" marR="0" rtl="0" algn="l">
                <a:lnSpc>
                  <a:spcPct val="90000"/>
                </a:lnSpc>
                <a:spcBef>
                  <a:spcPts val="980"/>
                </a:spcBef>
                <a:spcAft>
                  <a:spcPts val="0"/>
                </a:spcAft>
                <a:buClr>
                  <a:schemeClr val="dk1"/>
                </a:buClr>
                <a:buSzPts val="2800"/>
                <a:buFont typeface="Noto Sans Symbols"/>
                <a:buNone/>
              </a:pPr>
              <a:r>
                <a:t/>
              </a:r>
              <a:endParaRPr b="0" i="0" sz="2800" u="none" cap="none" strike="noStrike">
                <a:solidFill>
                  <a:schemeClr val="accent1"/>
                </a:solidFill>
                <a:latin typeface="Calibri"/>
                <a:ea typeface="Calibri"/>
                <a:cs typeface="Calibri"/>
                <a:sym typeface="Calibri"/>
              </a:endParaRPr>
            </a:p>
          </p:txBody>
        </p:sp>
        <p:cxnSp>
          <p:nvCxnSpPr>
            <p:cNvPr id="115" name="Google Shape;115;p2"/>
            <p:cNvCxnSpPr/>
            <p:nvPr/>
          </p:nvCxnSpPr>
          <p:spPr>
            <a:xfrm>
              <a:off x="409113" y="837731"/>
              <a:ext cx="16365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448414" y="987474"/>
              <a:ext cx="7323900" cy="7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7" name="Google Shape;117;p2"/>
            <p:cNvSpPr txBox="1"/>
            <p:nvPr/>
          </p:nvSpPr>
          <p:spPr>
            <a:xfrm>
              <a:off x="265964" y="1693287"/>
              <a:ext cx="7323900"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800" u="none" cap="none" strike="noStrike">
                  <a:solidFill>
                    <a:schemeClr val="accent1"/>
                  </a:solidFill>
                  <a:latin typeface="Calibri"/>
                  <a:ea typeface="Calibri"/>
                  <a:cs typeface="Calibri"/>
                  <a:sym typeface="Calibri"/>
                </a:rPr>
                <a:t>2. Lyčių ypatumai valdymo lygmeniu - darbo vietoje</a:t>
              </a:r>
              <a:endParaRPr b="0" i="0" sz="2800" u="none" cap="none" strike="noStrike">
                <a:solidFill>
                  <a:schemeClr val="accent1"/>
                </a:solidFill>
                <a:latin typeface="Calibri"/>
                <a:ea typeface="Calibri"/>
                <a:cs typeface="Calibri"/>
                <a:sym typeface="Calibri"/>
              </a:endParaRPr>
            </a:p>
          </p:txBody>
        </p:sp>
        <p:cxnSp>
          <p:nvCxnSpPr>
            <p:cNvPr id="118" name="Google Shape;118;p2"/>
            <p:cNvCxnSpPr/>
            <p:nvPr/>
          </p:nvCxnSpPr>
          <p:spPr>
            <a:xfrm>
              <a:off x="409113" y="1673398"/>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439797" y="1713192"/>
              <a:ext cx="1605771"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0" name="Google Shape;120;p2"/>
            <p:cNvSpPr txBox="1"/>
            <p:nvPr/>
          </p:nvSpPr>
          <p:spPr>
            <a:xfrm>
              <a:off x="439797" y="1713192"/>
              <a:ext cx="1605771" cy="795873"/>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accent1"/>
                </a:solidFill>
                <a:latin typeface="Calibri"/>
                <a:ea typeface="Calibri"/>
                <a:cs typeface="Calibri"/>
                <a:sym typeface="Calibri"/>
              </a:endParaRPr>
            </a:p>
          </p:txBody>
        </p:sp>
        <p:cxnSp>
          <p:nvCxnSpPr>
            <p:cNvPr id="121" name="Google Shape;121;p2"/>
            <p:cNvCxnSpPr/>
            <p:nvPr/>
          </p:nvCxnSpPr>
          <p:spPr>
            <a:xfrm>
              <a:off x="409113" y="2509065"/>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426462" y="1157291"/>
              <a:ext cx="5973300" cy="7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3" name="Google Shape;123;p2"/>
            <p:cNvSpPr txBox="1"/>
            <p:nvPr/>
          </p:nvSpPr>
          <p:spPr>
            <a:xfrm>
              <a:off x="265982" y="2538914"/>
              <a:ext cx="5973300"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800" u="none" cap="none" strike="noStrike">
                  <a:solidFill>
                    <a:schemeClr val="accent1"/>
                  </a:solidFill>
                  <a:latin typeface="Calibri"/>
                  <a:ea typeface="Calibri"/>
                  <a:cs typeface="Calibri"/>
                  <a:sym typeface="Calibri"/>
                </a:rPr>
                <a:t>3. Mikropolitika ir galios politika organizacijose </a:t>
              </a:r>
              <a:endParaRPr b="0" i="0" sz="2800" u="none" cap="none" strike="noStrike">
                <a:solidFill>
                  <a:schemeClr val="accent1"/>
                </a:solidFill>
                <a:latin typeface="Calibri"/>
                <a:ea typeface="Calibri"/>
                <a:cs typeface="Calibri"/>
                <a:sym typeface="Calibri"/>
              </a:endParaRPr>
            </a:p>
          </p:txBody>
        </p:sp>
        <p:cxnSp>
          <p:nvCxnSpPr>
            <p:cNvPr id="124" name="Google Shape;124;p2"/>
            <p:cNvCxnSpPr/>
            <p:nvPr/>
          </p:nvCxnSpPr>
          <p:spPr>
            <a:xfrm>
              <a:off x="409113" y="3344733"/>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5" name="Google Shape;125;p2"/>
            <p:cNvSpPr/>
            <p:nvPr/>
          </p:nvSpPr>
          <p:spPr>
            <a:xfrm>
              <a:off x="426469" y="2602358"/>
              <a:ext cx="6877517" cy="79587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6" name="Google Shape;126;p2"/>
            <p:cNvSpPr txBox="1"/>
            <p:nvPr/>
          </p:nvSpPr>
          <p:spPr>
            <a:xfrm>
              <a:off x="265982" y="3364633"/>
              <a:ext cx="6877500" cy="7959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accent1"/>
                </a:buClr>
                <a:buSzPts val="2800"/>
                <a:buFont typeface="AngsanaUPC"/>
                <a:buNone/>
              </a:pPr>
              <a:r>
                <a:rPr b="0" i="0" lang="en-US" sz="2800" u="none" cap="none" strike="noStrike">
                  <a:solidFill>
                    <a:schemeClr val="accent1"/>
                  </a:solidFill>
                  <a:latin typeface="Calibri"/>
                  <a:ea typeface="Calibri"/>
                  <a:cs typeface="Calibri"/>
                  <a:sym typeface="Calibri"/>
                </a:rPr>
                <a:t>4. Stereotipų, prietarų ir „Cliche“ apibrėžimas ir atskyrimas</a:t>
              </a:r>
              <a:endParaRPr b="0" i="0" sz="2800" u="none" cap="none" strike="noStrike">
                <a:solidFill>
                  <a:schemeClr val="accent1"/>
                </a:solidFill>
                <a:latin typeface="Calibri"/>
                <a:ea typeface="Calibri"/>
                <a:cs typeface="Calibri"/>
                <a:sym typeface="Calibri"/>
              </a:endParaRPr>
            </a:p>
          </p:txBody>
        </p:sp>
        <p:cxnSp>
          <p:nvCxnSpPr>
            <p:cNvPr id="127" name="Google Shape;127;p2"/>
            <p:cNvCxnSpPr/>
            <p:nvPr/>
          </p:nvCxnSpPr>
          <p:spPr>
            <a:xfrm>
              <a:off x="409113" y="4180400"/>
              <a:ext cx="1636454"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pic>
        <p:nvPicPr>
          <p:cNvPr id="128" name="Google Shape;128;p2"/>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spTree>
  </p:cSld>
  <p:clrMapOvr>
    <a:masterClrMapping/>
  </p:clrMapOvr>
  <p:transition spd="slow" p14:dur="1500">
    <p:split orient="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0"/>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Calibri"/>
                <a:ea typeface="Calibri"/>
                <a:cs typeface="Calibri"/>
                <a:sym typeface="Calibri"/>
              </a:rPr>
              <a:t>Kaip organizacijos gali skatinti</a:t>
            </a:r>
            <a:br>
              <a:rPr b="1" lang="en-US" sz="4000">
                <a:solidFill>
                  <a:schemeClr val="lt1"/>
                </a:solidFill>
                <a:latin typeface="Calibri"/>
                <a:ea typeface="Calibri"/>
                <a:cs typeface="Calibri"/>
                <a:sym typeface="Calibri"/>
              </a:rPr>
            </a:br>
            <a:r>
              <a:rPr b="1" lang="en-US" sz="4000">
                <a:solidFill>
                  <a:schemeClr val="lt1"/>
                </a:solidFill>
                <a:latin typeface="Calibri"/>
                <a:ea typeface="Calibri"/>
                <a:cs typeface="Calibri"/>
                <a:sym typeface="Calibri"/>
              </a:rPr>
              <a:t>vyrus nutraukti seksizmą (ataskaita), 2022 m.</a:t>
            </a:r>
            <a:endParaRPr sz="4000">
              <a:solidFill>
                <a:schemeClr val="lt1"/>
              </a:solidFill>
              <a:latin typeface="Calibri"/>
              <a:ea typeface="Calibri"/>
              <a:cs typeface="Calibri"/>
              <a:sym typeface="Calibri"/>
            </a:endParaRPr>
          </a:p>
        </p:txBody>
      </p:sp>
      <p:sp>
        <p:nvSpPr>
          <p:cNvPr id="314" name="Google Shape;314;p20"/>
          <p:cNvSpPr txBox="1"/>
          <p:nvPr>
            <p:ph idx="1" type="body"/>
          </p:nvPr>
        </p:nvSpPr>
        <p:spPr>
          <a:xfrm>
            <a:off x="426723" y="1927309"/>
            <a:ext cx="2590796" cy="4351336"/>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150000"/>
              </a:lnSpc>
              <a:spcBef>
                <a:spcPts val="1000"/>
              </a:spcBef>
              <a:spcAft>
                <a:spcPts val="0"/>
              </a:spcAft>
              <a:buClr>
                <a:srgbClr val="4472C4"/>
              </a:buClr>
              <a:buSzPts val="2800"/>
              <a:buNone/>
            </a:pPr>
            <a:r>
              <a:rPr b="1" lang="en-US" sz="2700">
                <a:solidFill>
                  <a:srgbClr val="4472C4"/>
                </a:solidFill>
                <a:latin typeface="Calibri"/>
                <a:ea typeface="Calibri"/>
                <a:cs typeface="Calibri"/>
                <a:sym typeface="Calibri"/>
              </a:rPr>
              <a:t>NE VISI VYRAI ĮSIKIŠA PAMATĘ AR IŠGIRDĘ SEKSISTINIUS KOMENTARUS DARBO VIETOJE.</a:t>
            </a:r>
            <a:endParaRPr sz="2700">
              <a:latin typeface="Calibri"/>
              <a:ea typeface="Calibri"/>
              <a:cs typeface="Calibri"/>
              <a:sym typeface="Calibri"/>
            </a:endParaRPr>
          </a:p>
        </p:txBody>
      </p:sp>
      <p:sp>
        <p:nvSpPr>
          <p:cNvPr id="315" name="Google Shape;315;p20"/>
          <p:cNvSpPr txBox="1"/>
          <p:nvPr>
            <p:ph idx="2" type="body"/>
          </p:nvPr>
        </p:nvSpPr>
        <p:spPr>
          <a:xfrm>
            <a:off x="3410341" y="2031759"/>
            <a:ext cx="7819500" cy="35709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4472C4"/>
              </a:buClr>
              <a:buSzPts val="2800"/>
              <a:buNone/>
            </a:pPr>
            <a:r>
              <a:rPr b="1" lang="en-US">
                <a:solidFill>
                  <a:srgbClr val="4472C4"/>
                </a:solidFill>
                <a:latin typeface="Calibri"/>
                <a:ea typeface="Calibri"/>
                <a:cs typeface="Calibri"/>
                <a:sym typeface="Calibri"/>
              </a:rPr>
              <a:t>Veiksmai, kurių gali imtis organizacijos, siekdamos įtraukti vyrus į kovą su seksizmu darbo vietoje:</a:t>
            </a:r>
            <a:endParaRPr b="1">
              <a:solidFill>
                <a:srgbClr val="4472C4"/>
              </a:solidFill>
              <a:latin typeface="Calibri"/>
              <a:ea typeface="Calibri"/>
              <a:cs typeface="Calibri"/>
              <a:sym typeface="Calibri"/>
            </a:endParaRPr>
          </a:p>
          <a:p>
            <a:pPr indent="-228600" lvl="0" marL="228600" rtl="0" algn="l">
              <a:lnSpc>
                <a:spcPct val="70000"/>
              </a:lnSpc>
              <a:spcBef>
                <a:spcPts val="1000"/>
              </a:spcBef>
              <a:spcAft>
                <a:spcPts val="0"/>
              </a:spcAft>
              <a:buClr>
                <a:schemeClr val="dk1"/>
              </a:buClr>
              <a:buSzPts val="2800"/>
              <a:buFont typeface="Noto Sans Symbols"/>
              <a:buChar char="⮚"/>
            </a:pPr>
            <a:r>
              <a:rPr b="1" lang="en-US">
                <a:latin typeface="Calibri"/>
                <a:ea typeface="Calibri"/>
                <a:cs typeface="Calibri"/>
                <a:sym typeface="Calibri"/>
              </a:rPr>
              <a:t>Spręskite sistemines problemas, dėl kurių darbo vietoje įsivyrauja tylos atmosfera, kovos kultūra ir beprasmybės atmosfera</a:t>
            </a:r>
            <a:r>
              <a:rPr lang="en-US">
                <a:latin typeface="Calibri"/>
                <a:ea typeface="Calibri"/>
                <a:cs typeface="Calibri"/>
                <a:sym typeface="Calibri"/>
              </a:rPr>
              <a:t>. </a:t>
            </a:r>
            <a:endParaRPr>
              <a:latin typeface="Calibri"/>
              <a:ea typeface="Calibri"/>
              <a:cs typeface="Calibri"/>
              <a:sym typeface="Calibri"/>
            </a:endParaRPr>
          </a:p>
          <a:p>
            <a:pPr indent="0" lvl="0" marL="0" rtl="0" algn="l">
              <a:lnSpc>
                <a:spcPct val="7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70000"/>
              </a:lnSpc>
              <a:spcBef>
                <a:spcPts val="1000"/>
              </a:spcBef>
              <a:spcAft>
                <a:spcPts val="0"/>
              </a:spcAft>
              <a:buClr>
                <a:schemeClr val="dk1"/>
              </a:buClr>
              <a:buSzPts val="2800"/>
              <a:buFont typeface="Noto Sans Symbols"/>
              <a:buChar char="⮚"/>
            </a:pPr>
            <a:r>
              <a:rPr b="1" lang="en-US">
                <a:latin typeface="Calibri"/>
                <a:ea typeface="Calibri"/>
                <a:cs typeface="Calibri"/>
                <a:sym typeface="Calibri"/>
              </a:rPr>
              <a:t>mesti iššūkį griežtiems vyriškumo standartams ir spręsti sistemines problemas, kurios didina vyrų nerimą dėl vyriškumo darbo vietoje.</a:t>
            </a:r>
            <a:endParaRPr b="1">
              <a:latin typeface="Calibri"/>
              <a:ea typeface="Calibri"/>
              <a:cs typeface="Calibri"/>
              <a:sym typeface="Calibri"/>
            </a:endParaRPr>
          </a:p>
          <a:p>
            <a:pPr indent="0" lvl="0" marL="0" rtl="0" algn="l">
              <a:lnSpc>
                <a:spcPct val="70000"/>
              </a:lnSpc>
              <a:spcBef>
                <a:spcPts val="1000"/>
              </a:spcBef>
              <a:spcAft>
                <a:spcPts val="0"/>
              </a:spcAft>
              <a:buClr>
                <a:schemeClr val="dk1"/>
              </a:buClr>
              <a:buSzPts val="2800"/>
              <a:buNone/>
            </a:pPr>
            <a:r>
              <a:t/>
            </a:r>
            <a:endParaRPr b="1">
              <a:latin typeface="Calibri"/>
              <a:ea typeface="Calibri"/>
              <a:cs typeface="Calibri"/>
              <a:sym typeface="Calibri"/>
            </a:endParaRPr>
          </a:p>
          <a:p>
            <a:pPr indent="-228600" lvl="0" marL="228600" rtl="0" algn="l">
              <a:lnSpc>
                <a:spcPct val="70000"/>
              </a:lnSpc>
              <a:spcBef>
                <a:spcPts val="1000"/>
              </a:spcBef>
              <a:spcAft>
                <a:spcPts val="0"/>
              </a:spcAft>
              <a:buClr>
                <a:schemeClr val="dk1"/>
              </a:buClr>
              <a:buSzPts val="2800"/>
              <a:buFont typeface="Noto Sans Symbols"/>
              <a:buChar char="⮚"/>
            </a:pPr>
            <a:r>
              <a:rPr b="1" lang="en-US">
                <a:latin typeface="Calibri"/>
                <a:ea typeface="Calibri"/>
                <a:cs typeface="Calibri"/>
                <a:sym typeface="Calibri"/>
              </a:rPr>
              <a:t> Sukurkite aplinką, kurioje vadovai yra atviri, o darbuotojai jaučiasi išgirsti. </a:t>
            </a:r>
            <a:endParaRPr>
              <a:latin typeface="Calibri"/>
              <a:ea typeface="Calibri"/>
              <a:cs typeface="Calibri"/>
              <a:sym typeface="Calibri"/>
            </a:endParaRPr>
          </a:p>
        </p:txBody>
      </p:sp>
      <p:pic>
        <p:nvPicPr>
          <p:cNvPr id="316" name="Google Shape;316;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17" name="Google Shape;317;p20"/>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1"/>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b="1" lang="en-US" sz="4000">
                <a:solidFill>
                  <a:schemeClr val="lt1"/>
                </a:solidFill>
                <a:latin typeface="Calibri"/>
                <a:ea typeface="Calibri"/>
                <a:cs typeface="Calibri"/>
                <a:sym typeface="Calibri"/>
              </a:rPr>
              <a:t>GALIOS DINAMIKA IR POLITIKA </a:t>
            </a:r>
            <a:endParaRPr sz="4000">
              <a:solidFill>
                <a:schemeClr val="lt1"/>
              </a:solidFill>
              <a:latin typeface="Calibri"/>
              <a:ea typeface="Calibri"/>
              <a:cs typeface="Calibri"/>
              <a:sym typeface="Calibri"/>
            </a:endParaRPr>
          </a:p>
        </p:txBody>
      </p:sp>
      <p:sp>
        <p:nvSpPr>
          <p:cNvPr id="324" name="Google Shape;32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US">
                <a:latin typeface="Calibri"/>
                <a:ea typeface="Calibri"/>
                <a:cs typeface="Calibri"/>
                <a:sym typeface="Calibri"/>
              </a:rPr>
              <a:t>Politika </a:t>
            </a:r>
            <a:r>
              <a:rPr lang="en-US">
                <a:latin typeface="Calibri"/>
                <a:ea typeface="Calibri"/>
                <a:cs typeface="Calibri"/>
                <a:sym typeface="Calibri"/>
              </a:rPr>
              <a:t>- tai praktika, kaip </a:t>
            </a:r>
            <a:r>
              <a:rPr b="1" lang="en-US">
                <a:latin typeface="Calibri"/>
                <a:ea typeface="Calibri"/>
                <a:cs typeface="Calibri"/>
                <a:sym typeface="Calibri"/>
              </a:rPr>
              <a:t>aktyviai valdyti žmonių sistemą</a:t>
            </a:r>
            <a:r>
              <a:rPr lang="en-US">
                <a:latin typeface="Calibri"/>
                <a:ea typeface="Calibri"/>
                <a:cs typeface="Calibri"/>
                <a:sym typeface="Calibri"/>
              </a:rPr>
              <a:t>. Organizacijos yra žmonių sistemos. </a:t>
            </a:r>
            <a:r>
              <a:rPr b="1" lang="en-US">
                <a:latin typeface="Calibri"/>
                <a:ea typeface="Calibri"/>
                <a:cs typeface="Calibri"/>
                <a:sym typeface="Calibri"/>
              </a:rPr>
              <a:t>Valdžia organizacijoje - tai įtakos ir pirmenybės srautas </a:t>
            </a:r>
            <a:r>
              <a:rPr lang="en-US">
                <a:latin typeface="Calibri"/>
                <a:ea typeface="Calibri"/>
                <a:cs typeface="Calibri"/>
                <a:sym typeface="Calibri"/>
              </a:rPr>
              <a:t>organizacijoje. Galia kyla iš energijos.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Dažniausi galios šaltiniai yra </a:t>
            </a:r>
            <a:r>
              <a:rPr b="1" lang="en-US">
                <a:latin typeface="Calibri"/>
                <a:ea typeface="Calibri"/>
                <a:cs typeface="Calibri"/>
                <a:sym typeface="Calibri"/>
              </a:rPr>
              <a:t>autoritetas, ekonomika arba asmenybė. </a:t>
            </a:r>
            <a:endParaRPr b="1">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Valdžia gali būti </a:t>
            </a:r>
            <a:r>
              <a:rPr b="1" lang="en-US">
                <a:latin typeface="Calibri"/>
                <a:ea typeface="Calibri"/>
                <a:cs typeface="Calibri"/>
                <a:sym typeface="Calibri"/>
              </a:rPr>
              <a:t>paslėpta ir neformali, </a:t>
            </a:r>
            <a:r>
              <a:rPr lang="en-US">
                <a:latin typeface="Calibri"/>
                <a:ea typeface="Calibri"/>
                <a:cs typeface="Calibri"/>
                <a:sym typeface="Calibri"/>
              </a:rPr>
              <a:t>ji ne visada atitinka organizacinę hierarchiją</a:t>
            </a:r>
            <a:r>
              <a:rPr b="1" lang="en-US">
                <a:latin typeface="Calibri"/>
                <a:ea typeface="Calibri"/>
                <a:cs typeface="Calibri"/>
                <a:sym typeface="Calibri"/>
              </a:rPr>
              <a:t>. </a:t>
            </a:r>
            <a:r>
              <a:rPr lang="en-US">
                <a:latin typeface="Calibri"/>
                <a:ea typeface="Calibri"/>
                <a:cs typeface="Calibri"/>
                <a:sym typeface="Calibri"/>
              </a:rPr>
              <a:t>To pavyzdys - </a:t>
            </a:r>
            <a:r>
              <a:rPr b="1" lang="en-US">
                <a:latin typeface="Calibri"/>
                <a:ea typeface="Calibri"/>
                <a:cs typeface="Calibri"/>
                <a:sym typeface="Calibri"/>
              </a:rPr>
              <a:t>administracijos padėjėjas, kuris lemia tai, ką vadovas girdi ir mato. </a:t>
            </a:r>
            <a:endParaRPr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t/>
            </a:r>
            <a:endParaRPr b="1"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rPr b="1" lang="en-US" sz="2800">
                <a:latin typeface="Calibri"/>
                <a:ea typeface="Calibri"/>
                <a:cs typeface="Calibri"/>
                <a:sym typeface="Calibri"/>
              </a:rPr>
              <a:t>Transformacinis vadovavimas </a:t>
            </a:r>
            <a:r>
              <a:rPr lang="en-US" sz="2800">
                <a:latin typeface="Calibri"/>
                <a:ea typeface="Calibri"/>
                <a:cs typeface="Calibri"/>
                <a:sym typeface="Calibri"/>
              </a:rPr>
              <a:t>yra politinis vaidmuo organizacijoje. </a:t>
            </a:r>
            <a:endParaRPr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rPr b="1" lang="en-US" sz="2800">
                <a:latin typeface="Calibri"/>
                <a:ea typeface="Calibri"/>
                <a:cs typeface="Calibri"/>
                <a:sym typeface="Calibri"/>
              </a:rPr>
              <a:t>Lyderiai - pokyčių skatintojai</a:t>
            </a:r>
            <a:r>
              <a:rPr lang="en-US" sz="2800">
                <a:latin typeface="Calibri"/>
                <a:ea typeface="Calibri"/>
                <a:cs typeface="Calibri"/>
                <a:sym typeface="Calibri"/>
              </a:rPr>
              <a:t>.</a:t>
            </a:r>
            <a:endParaRPr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t/>
            </a:r>
            <a:endParaRPr b="1" sz="2800">
              <a:latin typeface="Calibri"/>
              <a:ea typeface="Calibri"/>
              <a:cs typeface="Calibri"/>
              <a:sym typeface="Calibri"/>
            </a:endParaRPr>
          </a:p>
        </p:txBody>
      </p:sp>
      <p:pic>
        <p:nvPicPr>
          <p:cNvPr id="325" name="Google Shape;325;p21"/>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26" name="Google Shape;326;p21"/>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2"/>
          <p:cNvSpPr txBox="1"/>
          <p:nvPr>
            <p:ph type="title"/>
          </p:nvPr>
        </p:nvSpPr>
        <p:spPr>
          <a:xfrm>
            <a:off x="838200" y="365125"/>
            <a:ext cx="10515600" cy="1325563"/>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Calibri"/>
                <a:ea typeface="Calibri"/>
                <a:cs typeface="Calibri"/>
                <a:sym typeface="Calibri"/>
              </a:rPr>
              <a:t>Formalioji ir neformalioji valdžia:</a:t>
            </a:r>
            <a:endParaRPr sz="4000">
              <a:solidFill>
                <a:schemeClr val="lt1"/>
              </a:solidFill>
              <a:latin typeface="Calibri"/>
              <a:ea typeface="Calibri"/>
              <a:cs typeface="Calibri"/>
              <a:sym typeface="Calibri"/>
            </a:endParaRPr>
          </a:p>
        </p:txBody>
      </p:sp>
      <p:sp>
        <p:nvSpPr>
          <p:cNvPr id="333" name="Google Shape;33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latin typeface="Calibri"/>
                <a:ea typeface="Calibri"/>
                <a:cs typeface="Calibri"/>
                <a:sym typeface="Calibri"/>
              </a:rPr>
              <a:t>Oficiali valdžia </a:t>
            </a:r>
            <a:r>
              <a:rPr lang="en-US">
                <a:latin typeface="Calibri"/>
                <a:ea typeface="Calibri"/>
                <a:cs typeface="Calibri"/>
                <a:sym typeface="Calibri"/>
              </a:rPr>
              <a:t>atsiranda dėl oficialios padėties, kurią žmogus užima organizacijoje ar socialinėje struktūroje. </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b="1" lang="en-US">
                <a:latin typeface="Calibri"/>
                <a:ea typeface="Calibri"/>
                <a:cs typeface="Calibri"/>
                <a:sym typeface="Calibri"/>
              </a:rPr>
              <a:t>Neformalią galią suteikia </a:t>
            </a:r>
            <a:r>
              <a:rPr lang="en-US">
                <a:latin typeface="Calibri"/>
                <a:ea typeface="Calibri"/>
                <a:cs typeface="Calibri"/>
                <a:sym typeface="Calibri"/>
              </a:rPr>
              <a:t>ne oficialios pareigos, o grupės narių pagarba ir įvertinimas. Dėl šios pagarbos ir pripažinimo asmuo gali daryti įtaką savo bendraamžiams taip, kaip kiti grupės nariai negali.</a:t>
            </a:r>
            <a:endParaRPr>
              <a:latin typeface="Calibri"/>
              <a:ea typeface="Calibri"/>
              <a:cs typeface="Calibri"/>
              <a:sym typeface="Calibri"/>
            </a:endParaRPr>
          </a:p>
          <a:p>
            <a:pPr indent="-228600" lvl="1" marL="685800" rtl="0" algn="l">
              <a:lnSpc>
                <a:spcPct val="90000"/>
              </a:lnSpc>
              <a:spcBef>
                <a:spcPts val="500"/>
              </a:spcBef>
              <a:spcAft>
                <a:spcPts val="0"/>
              </a:spcAft>
              <a:buClr>
                <a:schemeClr val="dk1"/>
              </a:buClr>
              <a:buSzPts val="2800"/>
              <a:buChar char="•"/>
            </a:pPr>
            <a:r>
              <a:rPr b="1" lang="en-US" sz="2800">
                <a:latin typeface="Calibri"/>
                <a:ea typeface="Calibri"/>
                <a:cs typeface="Calibri"/>
                <a:sym typeface="Calibri"/>
              </a:rPr>
              <a:t>neformali galia </a:t>
            </a:r>
            <a:r>
              <a:rPr lang="en-US" sz="2800">
                <a:latin typeface="Calibri"/>
                <a:ea typeface="Calibri"/>
                <a:cs typeface="Calibri"/>
                <a:sym typeface="Calibri"/>
              </a:rPr>
              <a:t>- žinant, kad jis yra </a:t>
            </a:r>
            <a:r>
              <a:rPr b="1" lang="en-US" sz="2800">
                <a:latin typeface="Calibri"/>
                <a:ea typeface="Calibri"/>
                <a:cs typeface="Calibri"/>
                <a:sym typeface="Calibri"/>
              </a:rPr>
              <a:t>labai</a:t>
            </a:r>
            <a:endParaRPr sz="2800">
              <a:latin typeface="Calibri"/>
              <a:ea typeface="Calibri"/>
              <a:cs typeface="Calibri"/>
              <a:sym typeface="Calibri"/>
            </a:endParaRPr>
          </a:p>
          <a:p>
            <a:pPr indent="-228600" lvl="1" marL="685800" rtl="0" algn="l">
              <a:lnSpc>
                <a:spcPct val="90000"/>
              </a:lnSpc>
              <a:spcBef>
                <a:spcPts val="500"/>
              </a:spcBef>
              <a:spcAft>
                <a:spcPts val="0"/>
              </a:spcAft>
              <a:buClr>
                <a:schemeClr val="dk1"/>
              </a:buClr>
              <a:buSzPts val="2800"/>
              <a:buChar char="•"/>
            </a:pPr>
            <a:r>
              <a:rPr b="1" lang="en-US" sz="2800">
                <a:latin typeface="Calibri"/>
                <a:ea typeface="Calibri"/>
                <a:cs typeface="Calibri"/>
                <a:sym typeface="Calibri"/>
              </a:rPr>
              <a:t>neformali galia </a:t>
            </a:r>
            <a:r>
              <a:rPr lang="en-US" sz="2800">
                <a:latin typeface="Calibri"/>
                <a:ea typeface="Calibri"/>
                <a:cs typeface="Calibri"/>
                <a:sym typeface="Calibri"/>
              </a:rPr>
              <a:t>- </a:t>
            </a:r>
            <a:r>
              <a:rPr b="1" lang="en-US" sz="2800">
                <a:latin typeface="Calibri"/>
                <a:ea typeface="Calibri"/>
                <a:cs typeface="Calibri"/>
                <a:sym typeface="Calibri"/>
              </a:rPr>
              <a:t>būti simpatišku ir charizmatišku</a:t>
            </a:r>
            <a:r>
              <a:rPr lang="en-US" sz="2800">
                <a:latin typeface="Calibri"/>
                <a:ea typeface="Calibri"/>
                <a:cs typeface="Calibri"/>
                <a:sym typeface="Calibri"/>
              </a:rPr>
              <a:t>.</a:t>
            </a:r>
            <a:endParaRPr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t/>
            </a:r>
            <a:endParaRPr sz="2800">
              <a:latin typeface="Calibri"/>
              <a:ea typeface="Calibri"/>
              <a:cs typeface="Calibri"/>
              <a:sym typeface="Calibri"/>
            </a:endParaRPr>
          </a:p>
          <a:p>
            <a:pPr indent="-50800" lvl="1" marL="685800" rtl="0" algn="l">
              <a:lnSpc>
                <a:spcPct val="90000"/>
              </a:lnSpc>
              <a:spcBef>
                <a:spcPts val="500"/>
              </a:spcBef>
              <a:spcAft>
                <a:spcPts val="0"/>
              </a:spcAft>
              <a:buClr>
                <a:schemeClr val="dk1"/>
              </a:buClr>
              <a:buSzPts val="2800"/>
              <a:buNone/>
            </a:pPr>
            <a:r>
              <a:t/>
            </a:r>
            <a:endParaRPr b="1" sz="2800">
              <a:latin typeface="Calibri"/>
              <a:ea typeface="Calibri"/>
              <a:cs typeface="Calibri"/>
              <a:sym typeface="Calibri"/>
            </a:endParaRPr>
          </a:p>
        </p:txBody>
      </p:sp>
      <p:pic>
        <p:nvPicPr>
          <p:cNvPr id="334" name="Google Shape;334;p22"/>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35" name="Google Shape;335;p22"/>
          <p:cNvPicPr preferRelativeResize="0"/>
          <p:nvPr/>
        </p:nvPicPr>
        <p:blipFill rotWithShape="1">
          <a:blip r:embed="rId4">
            <a:alphaModFix/>
          </a:blip>
          <a:srcRect b="0" l="0" r="0" t="0"/>
          <a:stretch/>
        </p:blipFill>
        <p:spPr>
          <a:xfrm>
            <a:off x="11229841"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nvSpPr>
        <p:spPr>
          <a:xfrm>
            <a:off x="825525" y="1255300"/>
            <a:ext cx="10515600" cy="2523727"/>
          </a:xfrm>
          <a:prstGeom prst="rect">
            <a:avLst/>
          </a:prstGeom>
          <a:solidFill>
            <a:srgbClr val="C9DAF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Sudarykite 3-4 žmonių grupę. Aptarkite teiginius, po vieną kiekvienoje grupėje, apie tai, kaip sekasi jūsų organizacijoms ir ką būtų galima padaryti.</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Koks yra formalių ir neformalių organizacijos vadovų vaidmuo?</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(10 min.)</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23"/>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AngsanaUPC"/>
              <a:buNone/>
            </a:pPr>
            <a:r>
              <a:rPr b="1" lang="en-US" sz="4000">
                <a:solidFill>
                  <a:schemeClr val="dk2"/>
                </a:solidFill>
                <a:latin typeface="Calibri"/>
                <a:ea typeface="Calibri"/>
                <a:cs typeface="Calibri"/>
                <a:sym typeface="Calibri"/>
              </a:rPr>
              <a:t>Praktiniai pavyzdžiai</a:t>
            </a:r>
            <a:endParaRPr b="1" sz="4000">
              <a:solidFill>
                <a:schemeClr val="dk2"/>
              </a:solidFill>
              <a:latin typeface="Calibri"/>
              <a:ea typeface="Calibri"/>
              <a:cs typeface="Calibri"/>
              <a:sym typeface="Calibri"/>
            </a:endParaRPr>
          </a:p>
        </p:txBody>
      </p:sp>
      <p:pic>
        <p:nvPicPr>
          <p:cNvPr id="343" name="Google Shape;343;p23"/>
          <p:cNvPicPr preferRelativeResize="0"/>
          <p:nvPr/>
        </p:nvPicPr>
        <p:blipFill rotWithShape="1">
          <a:blip r:embed="rId3">
            <a:alphaModFix/>
          </a:blip>
          <a:srcRect b="0" l="0" r="0" t="0"/>
          <a:stretch/>
        </p:blipFill>
        <p:spPr>
          <a:xfrm>
            <a:off x="11398414" y="2262862"/>
            <a:ext cx="962159" cy="2057687"/>
          </a:xfrm>
          <a:prstGeom prst="rect">
            <a:avLst/>
          </a:prstGeom>
          <a:noFill/>
          <a:ln>
            <a:noFill/>
          </a:ln>
        </p:spPr>
      </p:pic>
      <p:pic>
        <p:nvPicPr>
          <p:cNvPr id="344" name="Google Shape;344;p23"/>
          <p:cNvPicPr preferRelativeResize="0"/>
          <p:nvPr/>
        </p:nvPicPr>
        <p:blipFill rotWithShape="1">
          <a:blip r:embed="rId4">
            <a:alphaModFix/>
          </a:blip>
          <a:srcRect b="0" l="0" r="0" t="0"/>
          <a:stretch/>
        </p:blipFill>
        <p:spPr>
          <a:xfrm>
            <a:off x="11099145" y="4320549"/>
            <a:ext cx="1076817" cy="2537451"/>
          </a:xfrm>
          <a:prstGeom prst="rect">
            <a:avLst/>
          </a:prstGeom>
          <a:noFill/>
          <a:ln>
            <a:noFill/>
          </a:ln>
        </p:spPr>
      </p:pic>
      <p:sp>
        <p:nvSpPr>
          <p:cNvPr id="345" name="Google Shape;345;p23"/>
          <p:cNvSpPr txBox="1"/>
          <p:nvPr/>
        </p:nvSpPr>
        <p:spPr>
          <a:xfrm>
            <a:off x="968825" y="4250450"/>
            <a:ext cx="10130400" cy="2586000"/>
          </a:xfrm>
          <a:prstGeom prst="rect">
            <a:avLst/>
          </a:prstGeom>
          <a:noFill/>
          <a:ln>
            <a:noFill/>
          </a:ln>
        </p:spPr>
        <p:txBody>
          <a:bodyPr anchorCtr="0" anchor="t" bIns="45700" lIns="91425" spcFirstLastPara="1" rIns="91425" wrap="square" tIns="45700">
            <a:spAutoFit/>
          </a:bodyPr>
          <a:lstStyle/>
          <a:p>
            <a:pPr indent="-171450" lvl="0" marL="0" marR="0" rtl="0" algn="l">
              <a:lnSpc>
                <a:spcPct val="100000"/>
              </a:lnSpc>
              <a:spcBef>
                <a:spcPts val="0"/>
              </a:spcBef>
              <a:spcAft>
                <a:spcPts val="0"/>
              </a:spcAft>
              <a:buClr>
                <a:schemeClr val="dk1"/>
              </a:buClr>
              <a:buSzPts val="2700"/>
              <a:buFont typeface="Noto Sans Symbols"/>
              <a:buChar char="⮚"/>
            </a:pPr>
            <a:r>
              <a:rPr b="1" i="0" lang="en-US" sz="2700" u="none" cap="none" strike="noStrike">
                <a:solidFill>
                  <a:schemeClr val="dk1"/>
                </a:solidFill>
                <a:latin typeface="Calibri"/>
                <a:ea typeface="Calibri"/>
                <a:cs typeface="Calibri"/>
                <a:sym typeface="Calibri"/>
              </a:rPr>
              <a:t>Spręskite sistemines problemas, dėl kurių darbo vietoje įsivyrauja tylos atmosfera, kovos kultūra ir beprasmybės atmosfera</a:t>
            </a:r>
            <a:r>
              <a:rPr b="0" i="0" lang="en-US" sz="2700" u="none" cap="none" strike="noStrike">
                <a:solidFill>
                  <a:schemeClr val="dk1"/>
                </a:solidFill>
                <a:latin typeface="Calibri"/>
                <a:ea typeface="Calibri"/>
                <a:cs typeface="Calibri"/>
                <a:sym typeface="Calibri"/>
              </a:rPr>
              <a:t>. </a:t>
            </a:r>
            <a:endParaRPr b="0" i="0" sz="2700" u="none" cap="none" strike="noStrike">
              <a:solidFill>
                <a:schemeClr val="dk1"/>
              </a:solidFill>
              <a:latin typeface="Calibri"/>
              <a:ea typeface="Calibri"/>
              <a:cs typeface="Calibri"/>
              <a:sym typeface="Calibri"/>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700" u="none" cap="none" strike="noStrike">
                <a:solidFill>
                  <a:schemeClr val="dk1"/>
                </a:solidFill>
                <a:latin typeface="Calibri"/>
                <a:ea typeface="Calibri"/>
                <a:cs typeface="Calibri"/>
                <a:sym typeface="Calibri"/>
              </a:rPr>
              <a:t>mesti iššūkį griežtiems vyriškumo standartams ir spręsti sistemines problemas, kurios didina vyrų nerimą dėl vyriškumo darbo vietoje.</a:t>
            </a:r>
            <a:endParaRPr b="0" i="0" sz="2700" u="none" cap="none" strike="noStrike">
              <a:solidFill>
                <a:schemeClr val="dk1"/>
              </a:solidFill>
              <a:latin typeface="Calibri"/>
              <a:ea typeface="Calibri"/>
              <a:cs typeface="Calibri"/>
              <a:sym typeface="Calibri"/>
            </a:endParaRPr>
          </a:p>
          <a:p>
            <a:pPr indent="-171450" lvl="0" marL="0" marR="0" rtl="0" algn="l">
              <a:lnSpc>
                <a:spcPct val="100000"/>
              </a:lnSpc>
              <a:spcBef>
                <a:spcPts val="0"/>
              </a:spcBef>
              <a:spcAft>
                <a:spcPts val="0"/>
              </a:spcAft>
              <a:buClr>
                <a:schemeClr val="dk1"/>
              </a:buClr>
              <a:buSzPts val="2700"/>
              <a:buFont typeface="Noto Sans Symbols"/>
              <a:buChar char="⮚"/>
            </a:pPr>
            <a:r>
              <a:rPr b="1" i="0" lang="en-US" sz="2700" u="none" cap="none" strike="noStrike">
                <a:solidFill>
                  <a:schemeClr val="dk1"/>
                </a:solidFill>
                <a:latin typeface="Calibri"/>
                <a:ea typeface="Calibri"/>
                <a:cs typeface="Calibri"/>
                <a:sym typeface="Calibri"/>
              </a:rPr>
              <a:t>Sukurkite aplinką, kurioje vadovai yra atviri, o darbuotojai jaučiasi išgirsti. </a:t>
            </a:r>
            <a:endParaRPr b="0" i="0" sz="27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txBox="1"/>
          <p:nvPr>
            <p:ph type="title"/>
          </p:nvPr>
        </p:nvSpPr>
        <p:spPr>
          <a:xfrm>
            <a:off x="484054" y="0"/>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Nuorodos :</a:t>
            </a:r>
            <a:endParaRPr>
              <a:latin typeface="AngsanaUPC"/>
              <a:ea typeface="AngsanaUPC"/>
              <a:cs typeface="AngsanaUPC"/>
              <a:sym typeface="AngsanaUPC"/>
            </a:endParaRPr>
          </a:p>
        </p:txBody>
      </p:sp>
      <p:sp>
        <p:nvSpPr>
          <p:cNvPr id="352" name="Google Shape;352;p24"/>
          <p:cNvSpPr txBox="1"/>
          <p:nvPr>
            <p:ph idx="1" type="body"/>
          </p:nvPr>
        </p:nvSpPr>
        <p:spPr>
          <a:xfrm>
            <a:off x="533400" y="624423"/>
            <a:ext cx="11658600" cy="5285064"/>
          </a:xfrm>
          <a:prstGeom prst="rect">
            <a:avLst/>
          </a:prstGeom>
          <a:noFill/>
          <a:ln>
            <a:noFill/>
          </a:ln>
        </p:spPr>
        <p:txBody>
          <a:bodyPr anchorCtr="0" anchor="t" bIns="45700" lIns="91425" spcFirstLastPara="1" rIns="91425" wrap="square" tIns="45700">
            <a:noAutofit/>
          </a:bodyPr>
          <a:lstStyle/>
          <a:p>
            <a:pPr indent="-203200" lvl="0" marL="228600" rtl="0" algn="l">
              <a:lnSpc>
                <a:spcPct val="100000"/>
              </a:lnSpc>
              <a:spcBef>
                <a:spcPts val="0"/>
              </a:spcBef>
              <a:spcAft>
                <a:spcPts val="0"/>
              </a:spcAft>
              <a:buClr>
                <a:schemeClr val="dk1"/>
              </a:buClr>
              <a:buSzPts val="1800"/>
              <a:buChar char="•"/>
            </a:pPr>
            <a:r>
              <a:rPr lang="en-US" sz="1800">
                <a:latin typeface="AngsanaUPC"/>
                <a:ea typeface="AngsanaUPC"/>
                <a:cs typeface="AngsanaUPC"/>
                <a:sym typeface="AngsanaUPC"/>
              </a:rPr>
              <a:t>Sowon Kim, Giuliano Bianchi, Maria José Bosch (2020). Makroaplinkos poveikio moterims vadovėms svetingumo industrijoje tyrimas. // in The New Ideal Worker (p. 251-265). https://www.researchgate.net/publication/334113553_An_Examination_of_the_Impact_of_Macro_Context_on_Women_CEOs_in_the_Hospitality_Industry</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Hinchliffe, E. (2021). </a:t>
            </a:r>
            <a:r>
              <a:rPr lang="en-US" sz="1800" u="sng">
                <a:solidFill>
                  <a:schemeClr val="hlink"/>
                </a:solidFill>
                <a:latin typeface="AngsanaUPC"/>
                <a:ea typeface="AngsanaUPC"/>
                <a:cs typeface="AngsanaUPC"/>
                <a:sym typeface="AngsanaUPC"/>
                <a:hlinkClick r:id="rId3"/>
              </a:rPr>
              <a:t>Moterų, vadovaujančių "Global 500" verslui, skaičius išaugo iki rekordinio lygio</a:t>
            </a:r>
            <a:r>
              <a:rPr lang="en-US" sz="1800">
                <a:latin typeface="AngsanaUPC"/>
                <a:ea typeface="AngsanaUPC"/>
                <a:cs typeface="AngsanaUPC"/>
                <a:sym typeface="AngsanaUPC"/>
              </a:rPr>
              <a:t>. </a:t>
            </a:r>
            <a:r>
              <a:rPr i="1" lang="en-US" sz="1800">
                <a:latin typeface="AngsanaUPC"/>
                <a:ea typeface="AngsanaUPC"/>
                <a:cs typeface="AngsanaUPC"/>
                <a:sym typeface="AngsanaUPC"/>
              </a:rPr>
              <a:t>Fortune.</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Lytis yra svarbi: Permąstyti smurtą turizmo srityje. Annals of Tourism Research, J o u r n a l h o m e p a g e : h t t t p s : / / w w w w . j o u r n a l s . e l s e v i e r . c o m / a n n a l s - o f -t o u r i s m - r e s e a r c h https://www.sciencedirect.com/science/article/pii/S0160738321000050#bbb0075</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"Harvard Business Review", "Valdžia ir politika organizacijos gyvenime" </a:t>
            </a:r>
            <a:r>
              <a:rPr lang="en-US" sz="1800" u="sng">
                <a:solidFill>
                  <a:schemeClr val="hlink"/>
                </a:solidFill>
                <a:latin typeface="AngsanaUPC"/>
                <a:ea typeface="AngsanaUPC"/>
                <a:cs typeface="AngsanaUPC"/>
                <a:sym typeface="AngsanaUPC"/>
                <a:hlinkClick r:id="rId4"/>
              </a:rPr>
              <a:t>(</a:t>
            </a:r>
            <a:r>
              <a:rPr lang="en-US" sz="1800">
                <a:latin typeface="AngsanaUPC"/>
                <a:ea typeface="AngsanaUPC"/>
                <a:cs typeface="AngsanaUPC"/>
                <a:sym typeface="AngsanaUPC"/>
              </a:rPr>
              <a:t>https://hbr.org/1970/05/power-and-politics-in-organizational-life)</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Annals of Tourism Research, 88 tomas, 2021 m. gegužė, Gender matters: </a:t>
            </a:r>
            <a:r>
              <a:rPr lang="en-US" sz="1800" u="sng">
                <a:solidFill>
                  <a:schemeClr val="hlink"/>
                </a:solidFill>
                <a:latin typeface="AngsanaUPC"/>
                <a:ea typeface="AngsanaUPC"/>
                <a:cs typeface="AngsanaUPC"/>
                <a:sym typeface="AngsanaUPC"/>
                <a:hlinkClick r:id="rId5"/>
              </a:rPr>
              <a:t>(</a:t>
            </a:r>
            <a:r>
              <a:rPr lang="en-US" sz="1800">
                <a:latin typeface="AngsanaUPC"/>
                <a:ea typeface="AngsanaUPC"/>
                <a:cs typeface="AngsanaUPC"/>
                <a:sym typeface="AngsanaUPC"/>
              </a:rPr>
              <a:t>https://www.sciencedirect.com/science/article/pii/S0160738321000050)</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DARBO VIETOS, KURIOS DARBO DIENOS SUTEIKIA ŽMONES, 60 metų Catalyst </a:t>
            </a:r>
            <a:r>
              <a:rPr lang="en-US" sz="1800" u="sng">
                <a:solidFill>
                  <a:schemeClr val="hlink"/>
                </a:solidFill>
                <a:latin typeface="AngsanaUPC"/>
                <a:ea typeface="AngsanaUPC"/>
                <a:cs typeface="AngsanaUPC"/>
                <a:sym typeface="AngsanaUPC"/>
                <a:hlinkClick r:id="rId6"/>
              </a:rPr>
              <a:t>(</a:t>
            </a:r>
            <a:r>
              <a:rPr lang="en-US" sz="1800">
                <a:latin typeface="AngsanaUPC"/>
                <a:ea typeface="AngsanaUPC"/>
                <a:cs typeface="AngsanaUPC"/>
                <a:sym typeface="AngsanaUPC"/>
              </a:rPr>
              <a:t>https://www.catalyst.org/research/workplace-sexism-climates/)</a:t>
            </a:r>
            <a:endParaRPr sz="2400"/>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Darbuotojų migrantų apsauga nuo išnaudojimo ES: darbuotojų požiūriai</a:t>
            </a:r>
            <a:endParaRPr sz="2400"/>
          </a:p>
          <a:p>
            <a:pPr indent="0" lvl="0" marL="185738" rtl="0" algn="l">
              <a:lnSpc>
                <a:spcPct val="100000"/>
              </a:lnSpc>
              <a:spcBef>
                <a:spcPts val="1000"/>
              </a:spcBef>
              <a:spcAft>
                <a:spcPts val="0"/>
              </a:spcAft>
              <a:buClr>
                <a:schemeClr val="dk1"/>
              </a:buClr>
              <a:buSzPts val="2200"/>
              <a:buNone/>
            </a:pPr>
            <a:r>
              <a:rPr lang="en-US" sz="1800">
                <a:latin typeface="AngsanaUPC"/>
                <a:ea typeface="AngsanaUPC"/>
                <a:cs typeface="AngsanaUPC"/>
                <a:sym typeface="AngsanaUPC"/>
              </a:rPr>
              <a:t>(https://fra.europa.eu/sites/default/files/fra_uploads/fra-2019-severe-labour-exploitation-workers-perspectives_en.pdf)</a:t>
            </a:r>
            <a:endParaRPr sz="1800">
              <a:latin typeface="AngsanaUPC"/>
              <a:ea typeface="AngsanaUPC"/>
              <a:cs typeface="AngsanaUPC"/>
              <a:sym typeface="AngsanaUPC"/>
            </a:endParaRPr>
          </a:p>
          <a:p>
            <a:pPr indent="-203200" lvl="0" marL="228600" rtl="0" algn="l">
              <a:lnSpc>
                <a:spcPct val="100000"/>
              </a:lnSpc>
              <a:spcBef>
                <a:spcPts val="1000"/>
              </a:spcBef>
              <a:spcAft>
                <a:spcPts val="0"/>
              </a:spcAft>
              <a:buClr>
                <a:schemeClr val="dk1"/>
              </a:buClr>
              <a:buSzPts val="1800"/>
              <a:buChar char="•"/>
            </a:pPr>
            <a:r>
              <a:rPr lang="en-US" sz="1800">
                <a:latin typeface="AngsanaUPC"/>
                <a:ea typeface="AngsanaUPC"/>
                <a:cs typeface="AngsanaUPC"/>
                <a:sym typeface="AngsanaUPC"/>
              </a:rPr>
              <a:t>Tas pats darbas, skirtingos pajamos: pašalpų ES migrantams panaikinimas pažeistų ES pamatinį principą</a:t>
            </a:r>
            <a:endParaRPr sz="2400"/>
          </a:p>
          <a:p>
            <a:pPr indent="0" lvl="1" marL="185738" rtl="0" algn="l">
              <a:lnSpc>
                <a:spcPct val="100000"/>
              </a:lnSpc>
              <a:spcBef>
                <a:spcPts val="500"/>
              </a:spcBef>
              <a:spcAft>
                <a:spcPts val="0"/>
              </a:spcAft>
              <a:buClr>
                <a:schemeClr val="dk1"/>
              </a:buClr>
              <a:buSzPts val="2200"/>
              <a:buNone/>
            </a:pPr>
            <a:r>
              <a:rPr lang="en-US" sz="1800" u="sng">
                <a:solidFill>
                  <a:schemeClr val="hlink"/>
                </a:solidFill>
                <a:latin typeface="AngsanaUPC"/>
                <a:ea typeface="AngsanaUPC"/>
                <a:cs typeface="AngsanaUPC"/>
                <a:sym typeface="AngsanaUPC"/>
                <a:hlinkClick r:id="rId7"/>
              </a:rPr>
              <a:t>(</a:t>
            </a:r>
            <a:r>
              <a:rPr lang="en-US" sz="1800">
                <a:latin typeface="AngsanaUPC"/>
                <a:ea typeface="AngsanaUPC"/>
                <a:cs typeface="AngsanaUPC"/>
                <a:sym typeface="AngsanaUPC"/>
              </a:rPr>
              <a:t>https://blogs.lse.ac.uk/brexit/2015/11/17/in-work-benefits-for-migrants-digging-a-hole/)</a:t>
            </a:r>
            <a:endParaRPr sz="1800">
              <a:latin typeface="AngsanaUPC"/>
              <a:ea typeface="AngsanaUPC"/>
              <a:cs typeface="AngsanaUPC"/>
              <a:sym typeface="AngsanaUPC"/>
            </a:endParaRPr>
          </a:p>
        </p:txBody>
      </p:sp>
      <p:pic>
        <p:nvPicPr>
          <p:cNvPr id="353" name="Google Shape;353;p24"/>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ph type="title"/>
          </p:nvPr>
        </p:nvSpPr>
        <p:spPr>
          <a:xfrm>
            <a:off x="838200" y="365125"/>
            <a:ext cx="10515600" cy="7397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ngsanaUPC"/>
              <a:buNone/>
            </a:pPr>
            <a:r>
              <a:rPr lang="en-US">
                <a:latin typeface="AngsanaUPC"/>
                <a:ea typeface="AngsanaUPC"/>
                <a:cs typeface="AngsanaUPC"/>
                <a:sym typeface="AngsanaUPC"/>
              </a:rPr>
              <a:t>Nuorodos :</a:t>
            </a:r>
            <a:endParaRPr>
              <a:latin typeface="AngsanaUPC"/>
              <a:ea typeface="AngsanaUPC"/>
              <a:cs typeface="AngsanaUPC"/>
              <a:sym typeface="AngsanaUPC"/>
            </a:endParaRPr>
          </a:p>
        </p:txBody>
      </p:sp>
      <p:sp>
        <p:nvSpPr>
          <p:cNvPr id="360" name="Google Shape;360;p25"/>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latin typeface="AngsanaUPC"/>
                <a:ea typeface="AngsanaUPC"/>
                <a:cs typeface="AngsanaUPC"/>
                <a:sym typeface="AngsanaUPC"/>
              </a:rPr>
              <a:t>Turizmo nešvari paslaptis: viešbučių namų tvarkytojų išnaudojimas: Oxfam Kanados ataskaita.  (https://oxfamilibrary.openrepository.com/bitstream/handle/10546/620355/rr-tourisms-dirty-secret-	171017-en.pdf%3Bjsessionid=793604C2A572759E16008BC94B70C503?sequence=1)</a:t>
            </a:r>
            <a:endParaRPr/>
          </a:p>
          <a:p>
            <a:pPr indent="-228600" lvl="0" marL="228600" rtl="0" algn="l">
              <a:lnSpc>
                <a:spcPct val="100000"/>
              </a:lnSpc>
              <a:spcBef>
                <a:spcPts val="1000"/>
              </a:spcBef>
              <a:spcAft>
                <a:spcPts val="0"/>
              </a:spcAft>
              <a:buClr>
                <a:schemeClr val="dk1"/>
              </a:buClr>
              <a:buSzPts val="2400"/>
              <a:buChar char="•"/>
            </a:pPr>
            <a:r>
              <a:rPr lang="en-US" sz="2400">
                <a:latin typeface="AngsanaUPC"/>
                <a:ea typeface="AngsanaUPC"/>
                <a:cs typeface="AngsanaUPC"/>
                <a:sym typeface="AngsanaUPC"/>
              </a:rPr>
              <a:t>https://www.catalyst.org/research/women-in-management/</a:t>
            </a:r>
            <a:endParaRPr sz="2400">
              <a:latin typeface="AngsanaUPC"/>
              <a:ea typeface="AngsanaUPC"/>
              <a:cs typeface="AngsanaUPC"/>
              <a:sym typeface="AngsanaUPC"/>
            </a:endParaRPr>
          </a:p>
          <a:p>
            <a:pPr indent="-76200" lvl="0" marL="228600" rtl="0" algn="l">
              <a:lnSpc>
                <a:spcPct val="100000"/>
              </a:lnSpc>
              <a:spcBef>
                <a:spcPts val="1000"/>
              </a:spcBef>
              <a:spcAft>
                <a:spcPts val="0"/>
              </a:spcAft>
              <a:buClr>
                <a:schemeClr val="dk1"/>
              </a:buClr>
              <a:buSzPts val="2400"/>
              <a:buNone/>
            </a:pPr>
            <a:r>
              <a:t/>
            </a:r>
            <a:endParaRPr sz="2400">
              <a:latin typeface="AngsanaUPC"/>
              <a:ea typeface="AngsanaUPC"/>
              <a:cs typeface="AngsanaUPC"/>
              <a:sym typeface="AngsanaUPC"/>
            </a:endParaRPr>
          </a:p>
          <a:p>
            <a:pPr indent="-76200" lvl="0" marL="228600" rtl="0" algn="l">
              <a:lnSpc>
                <a:spcPct val="90000"/>
              </a:lnSpc>
              <a:spcBef>
                <a:spcPts val="1000"/>
              </a:spcBef>
              <a:spcAft>
                <a:spcPts val="0"/>
              </a:spcAft>
              <a:buClr>
                <a:schemeClr val="dk1"/>
              </a:buClr>
              <a:buSzPts val="2400"/>
              <a:buNone/>
            </a:pPr>
            <a:r>
              <a:t/>
            </a:r>
            <a:endParaRPr sz="2400">
              <a:latin typeface="AngsanaUPC"/>
              <a:ea typeface="AngsanaUPC"/>
              <a:cs typeface="AngsanaUPC"/>
              <a:sym typeface="AngsanaUP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26"/>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66" name="Google Shape;366;p26"/>
          <p:cNvSpPr/>
          <p:nvPr/>
        </p:nvSpPr>
        <p:spPr>
          <a:xfrm>
            <a:off x="0" y="5320142"/>
            <a:ext cx="12192000" cy="736551"/>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p2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Dėkojame už dėmesį</a:t>
            </a:r>
            <a:endParaRPr sz="3600">
              <a:solidFill>
                <a:srgbClr val="262626"/>
              </a:solidFill>
            </a:endParaRPr>
          </a:p>
        </p:txBody>
      </p:sp>
      <p:cxnSp>
        <p:nvCxnSpPr>
          <p:cNvPr id="368" name="Google Shape;368;p26"/>
          <p:cNvCxnSpPr/>
          <p:nvPr/>
        </p:nvCxnSpPr>
        <p:spPr>
          <a:xfrm>
            <a:off x="0" y="5241983"/>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cxnSp>
        <p:nvCxnSpPr>
          <p:cNvPr id="369" name="Google Shape;369;p26"/>
          <p:cNvCxnSpPr/>
          <p:nvPr/>
        </p:nvCxnSpPr>
        <p:spPr>
          <a:xfrm>
            <a:off x="0" y="6134852"/>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27"/>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75" name="Google Shape;375;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Projekto partneriai</a:t>
            </a:r>
            <a:endParaRPr b="1" sz="3600">
              <a:solidFill>
                <a:schemeClr val="dk2"/>
              </a:solidFill>
            </a:endParaRPr>
          </a:p>
        </p:txBody>
      </p:sp>
      <p:sp>
        <p:nvSpPr>
          <p:cNvPr id="376" name="Google Shape;37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377" name="Google Shape;377;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78" name="Google Shape;378;p27"/>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79" name="Google Shape;379;p2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Čekijos gyvybės mokslų universitetas Praha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Čekijos Respublika</a:t>
            </a:r>
            <a:endParaRPr b="0" i="0" sz="1400" u="none" cap="none" strike="noStrike">
              <a:solidFill>
                <a:schemeClr val="dk1"/>
              </a:solidFill>
              <a:latin typeface="Arial"/>
              <a:ea typeface="Arial"/>
              <a:cs typeface="Arial"/>
              <a:sym typeface="Arial"/>
            </a:endParaRPr>
          </a:p>
        </p:txBody>
      </p:sp>
      <p:pic>
        <p:nvPicPr>
          <p:cNvPr id="380" name="Google Shape;380;p27"/>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81" name="Google Shape;381;p2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Pankipriano viešbučių vadovų asociacija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Kipras</a:t>
            </a:r>
            <a:endParaRPr b="0" i="0" sz="1400" u="none" cap="none" strike="noStrike">
              <a:solidFill>
                <a:schemeClr val="dk1"/>
              </a:solidFill>
              <a:latin typeface="Arial"/>
              <a:ea typeface="Arial"/>
              <a:cs typeface="Arial"/>
              <a:sym typeface="Arial"/>
            </a:endParaRPr>
          </a:p>
        </p:txBody>
      </p:sp>
      <p:pic>
        <p:nvPicPr>
          <p:cNvPr id="382" name="Google Shape;382;p27"/>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83" name="Google Shape;383;p2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Vokietija</a:t>
            </a:r>
            <a:endParaRPr b="0" i="0" sz="1400" u="none" cap="none" strike="noStrike">
              <a:solidFill>
                <a:schemeClr val="dk1"/>
              </a:solidFill>
              <a:latin typeface="Arial"/>
              <a:ea typeface="Arial"/>
              <a:cs typeface="Arial"/>
              <a:sym typeface="Arial"/>
            </a:endParaRPr>
          </a:p>
        </p:txBody>
      </p:sp>
      <p:pic>
        <p:nvPicPr>
          <p:cNvPr id="384" name="Google Shape;384;p27"/>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85" name="Google Shape;385;p2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Graikija</a:t>
            </a:r>
            <a:endParaRPr b="0" i="0" sz="1400" u="none" cap="none" strike="noStrike">
              <a:solidFill>
                <a:schemeClr val="dk1"/>
              </a:solidFill>
              <a:latin typeface="Arial"/>
              <a:ea typeface="Arial"/>
              <a:cs typeface="Arial"/>
              <a:sym typeface="Arial"/>
            </a:endParaRPr>
          </a:p>
        </p:txBody>
      </p:sp>
      <p:pic>
        <p:nvPicPr>
          <p:cNvPr id="386" name="Google Shape;386;p27"/>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87" name="Google Shape;387;p2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Kipras</a:t>
            </a:r>
            <a:endParaRPr b="0" i="0" sz="1400" u="none" cap="none" strike="noStrike">
              <a:solidFill>
                <a:srgbClr val="000000"/>
              </a:solidFill>
              <a:latin typeface="Arial"/>
              <a:ea typeface="Arial"/>
              <a:cs typeface="Arial"/>
              <a:sym typeface="Arial"/>
            </a:endParaRPr>
          </a:p>
        </p:txBody>
      </p:sp>
      <p:pic>
        <p:nvPicPr>
          <p:cNvPr id="388" name="Google Shape;388;p27"/>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89" name="Google Shape;389;p2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Socialinių inovacijų fondas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390" name="Google Shape;390;p27"/>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91" name="Google Shape;391;p2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GARSIAI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pic>
        <p:nvPicPr>
          <p:cNvPr id="392" name="Google Shape;392;p27"/>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4" name="Google Shape;134;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5" name="Google Shape;135;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Calibri"/>
                <a:ea typeface="Calibri"/>
                <a:cs typeface="Calibri"/>
                <a:sym typeface="Calibri"/>
              </a:rPr>
              <a:t>Mokymosi rezultatai</a:t>
            </a:r>
            <a:endParaRPr b="1" sz="4000">
              <a:solidFill>
                <a:schemeClr val="dk2"/>
              </a:solidFill>
              <a:latin typeface="Calibri"/>
              <a:ea typeface="Calibri"/>
              <a:cs typeface="Calibri"/>
              <a:sym typeface="Calibri"/>
            </a:endParaRPr>
          </a:p>
        </p:txBody>
      </p:sp>
      <p:pic>
        <p:nvPicPr>
          <p:cNvPr id="136" name="Google Shape;136;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7" name="Google Shape;13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
        <p:nvSpPr>
          <p:cNvPr id="138" name="Google Shape;138;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Calibri"/>
                <a:ea typeface="Calibri"/>
                <a:cs typeface="Calibri"/>
                <a:sym typeface="Calibri"/>
              </a:rPr>
              <a:t>1. Jis (ji) geba atskirti stereotipus, prietarus ir „cliche“. </a:t>
            </a:r>
            <a:endParaRPr>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a:latin typeface="Calibri"/>
              <a:ea typeface="Calibri"/>
              <a:cs typeface="Calibri"/>
              <a:sym typeface="Calibri"/>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Calibri"/>
                <a:ea typeface="Calibri"/>
                <a:cs typeface="Calibri"/>
                <a:sym typeface="Calibri"/>
              </a:rPr>
              <a:t>2. Jis (ji) geba nustatyti lyčių specifiką darbo kontekste, ypač vadovų lygmeniu.</a:t>
            </a:r>
            <a:endParaRPr>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a:latin typeface="Calibri"/>
              <a:ea typeface="Calibri"/>
              <a:cs typeface="Calibri"/>
              <a:sym typeface="Calibri"/>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Calibri"/>
                <a:ea typeface="Calibri"/>
                <a:cs typeface="Calibri"/>
                <a:sym typeface="Calibri"/>
              </a:rPr>
              <a:t>3. Jis (ji) geba susidoroti su mikro- ir galios politine dinamika organizacijoje.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44" name="Google Shape;144;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45" name="Google Shape;145;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latin typeface="Calibri"/>
                <a:ea typeface="Calibri"/>
                <a:cs typeface="Calibri"/>
                <a:sym typeface="Calibri"/>
              </a:rPr>
              <a:t>Bendra apžvalga</a:t>
            </a:r>
            <a:endParaRPr b="1" sz="3600">
              <a:solidFill>
                <a:srgbClr val="0070C0"/>
              </a:solidFill>
              <a:latin typeface="Calibri"/>
              <a:ea typeface="Calibri"/>
              <a:cs typeface="Calibri"/>
              <a:sym typeface="Calibri"/>
            </a:endParaRPr>
          </a:p>
        </p:txBody>
      </p:sp>
      <p:sp>
        <p:nvSpPr>
          <p:cNvPr id="146" name="Google Shape;146;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7" name="Google Shape;147;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8" name="Google Shape;14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
        <p:nvSpPr>
          <p:cNvPr id="149" name="Google Shape;149;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latin typeface="Calibri"/>
                <a:ea typeface="Calibri"/>
                <a:cs typeface="Calibri"/>
                <a:sym typeface="Calibri"/>
              </a:rPr>
              <a:t>1-ąjį modulį sudaro 2 vienetai</a:t>
            </a:r>
            <a:endParaRPr>
              <a:latin typeface="Calibri"/>
              <a:ea typeface="Calibri"/>
              <a:cs typeface="Calibri"/>
              <a:sym typeface="Calibri"/>
            </a:endParaRPr>
          </a:p>
          <a:p>
            <a:pPr indent="0" lvl="0" marL="0" rtl="0" algn="l">
              <a:lnSpc>
                <a:spcPct val="90000"/>
              </a:lnSpc>
              <a:spcBef>
                <a:spcPts val="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90000"/>
              </a:lnSpc>
              <a:spcBef>
                <a:spcPts val="0"/>
              </a:spcBef>
              <a:spcAft>
                <a:spcPts val="0"/>
              </a:spcAft>
              <a:buClr>
                <a:schemeClr val="dk1"/>
              </a:buClr>
              <a:buSzPts val="2800"/>
              <a:buNone/>
            </a:pPr>
            <a:r>
              <a:rPr b="1" lang="en-US">
                <a:latin typeface="Calibri"/>
                <a:ea typeface="Calibri"/>
                <a:cs typeface="Calibri"/>
                <a:sym typeface="Calibri"/>
              </a:rPr>
              <a:t>1 skyrius</a:t>
            </a:r>
            <a:r>
              <a:rPr lang="en-US">
                <a:latin typeface="Calibri"/>
                <a:ea typeface="Calibri"/>
                <a:cs typeface="Calibri"/>
                <a:sym typeface="Calibri"/>
              </a:rPr>
              <a:t>: </a:t>
            </a:r>
            <a:r>
              <a:rPr b="1" lang="en-US">
                <a:latin typeface="Calibri"/>
                <a:ea typeface="Calibri"/>
                <a:cs typeface="Calibri"/>
                <a:sym typeface="Calibri"/>
              </a:rPr>
              <a:t>Darbo rinkos istorija ir lyčių nelygybė darbo vietoje </a:t>
            </a:r>
            <a:endParaRPr>
              <a:latin typeface="Calibri"/>
              <a:ea typeface="Calibri"/>
              <a:cs typeface="Calibri"/>
              <a:sym typeface="Calibri"/>
            </a:endParaRPr>
          </a:p>
          <a:p>
            <a:pPr indent="0" lvl="0" marL="0" rtl="0" algn="l">
              <a:lnSpc>
                <a:spcPct val="90000"/>
              </a:lnSpc>
              <a:spcBef>
                <a:spcPts val="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Apžvelgiama darbo rinkos raidos istorija, jos apibrėžimai, laipsniškas moterų įtraukimas ir dalyvavimas darbo rinkoje.</a:t>
            </a:r>
            <a:endParaRPr>
              <a:highlight>
                <a:srgbClr val="FFFF00"/>
              </a:highlight>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b="1" lang="en-US">
                <a:latin typeface="Calibri"/>
                <a:ea typeface="Calibri"/>
                <a:cs typeface="Calibri"/>
                <a:sym typeface="Calibri"/>
              </a:rPr>
              <a:t>2 skyrius</a:t>
            </a:r>
            <a:r>
              <a:rPr lang="en-US">
                <a:latin typeface="Calibri"/>
                <a:ea typeface="Calibri"/>
                <a:cs typeface="Calibri"/>
                <a:sym typeface="Calibri"/>
              </a:rPr>
              <a:t>: </a:t>
            </a:r>
            <a:r>
              <a:rPr b="1" lang="en-US">
                <a:latin typeface="Calibri"/>
                <a:ea typeface="Calibri"/>
                <a:cs typeface="Calibri"/>
                <a:sym typeface="Calibri"/>
              </a:rPr>
              <a:t>Lyčių ypatumai valdymo lygmenyje, mikro- ir galios politinė dinamika organizacijoje</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pic>
        <p:nvPicPr>
          <p:cNvPr descr="Ein Bild, das drinnen, Person, Decke, Personen enthält.&#10;&#10;Automatisch generierte Beschreibung" id="150" name="Google Shape;150;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51" name="Google Shape;151;p4"/>
          <p:cNvSpPr/>
          <p:nvPr/>
        </p:nvSpPr>
        <p:spPr>
          <a:xfrm>
            <a:off x="7488621" y="2245963"/>
            <a:ext cx="4703379" cy="46120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23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Calibri"/>
                <a:ea typeface="Calibri"/>
                <a:cs typeface="Calibri"/>
                <a:sym typeface="Calibri"/>
              </a:rPr>
              <a:t>  Lyčių ypatumai valdymo lygmeniu - darbo vietoje</a:t>
            </a:r>
            <a:endParaRPr b="0" i="0" sz="1400" u="none" cap="none" strike="noStrike">
              <a:solidFill>
                <a:srgbClr val="000000"/>
              </a:solidFill>
              <a:latin typeface="Calibri"/>
              <a:ea typeface="Calibri"/>
              <a:cs typeface="Calibri"/>
              <a:sym typeface="Calibri"/>
            </a:endParaRPr>
          </a:p>
        </p:txBody>
      </p:sp>
      <p:sp>
        <p:nvSpPr>
          <p:cNvPr id="152" name="Google Shape;152;p4"/>
          <p:cNvSpPr/>
          <p:nvPr/>
        </p:nvSpPr>
        <p:spPr>
          <a:xfrm>
            <a:off x="534492" y="979709"/>
            <a:ext cx="6419637" cy="2673752"/>
          </a:xfrm>
          <a:prstGeom prst="ellipse">
            <a:avLst/>
          </a:prstGeom>
          <a:gradFill>
            <a:gsLst>
              <a:gs pos="0">
                <a:srgbClr val="F5F7FC">
                  <a:alpha val="14901"/>
                </a:srgbClr>
              </a:gs>
              <a:gs pos="5000">
                <a:srgbClr val="F5F7FC">
                  <a:alpha val="14901"/>
                </a:srgbClr>
              </a:gs>
              <a:gs pos="39000">
                <a:srgbClr val="A9BEE4"/>
              </a:gs>
              <a:gs pos="56000">
                <a:srgbClr val="A9BEE4"/>
              </a:gs>
              <a:gs pos="61000">
                <a:srgbClr val="C5D3ED">
                  <a:alpha val="32156"/>
                </a:srgbClr>
              </a:gs>
              <a:gs pos="100000">
                <a:srgbClr val="C5D3ED">
                  <a:alpha val="32156"/>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2 skyrius</a:t>
            </a:r>
            <a:endParaRPr b="0" i="0" sz="4000" u="none" cap="none" strike="noStrike">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Managers_in_the_EU_2019data-01.jpg (2784×1718)" id="158" name="Google Shape;158;p5"/>
          <p:cNvPicPr preferRelativeResize="0"/>
          <p:nvPr/>
        </p:nvPicPr>
        <p:blipFill rotWithShape="1">
          <a:blip r:embed="rId3">
            <a:alphaModFix/>
          </a:blip>
          <a:srcRect b="0" l="0" r="0" t="0"/>
          <a:stretch/>
        </p:blipFill>
        <p:spPr>
          <a:xfrm>
            <a:off x="1" y="0"/>
            <a:ext cx="121919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b="1" lang="en-US"/>
            </a:br>
            <a:endParaRPr/>
          </a:p>
        </p:txBody>
      </p:sp>
      <p:pic>
        <p:nvPicPr>
          <p:cNvPr id="165" name="Google Shape;165;p6"/>
          <p:cNvPicPr preferRelativeResize="0"/>
          <p:nvPr>
            <p:ph idx="1" type="body"/>
          </p:nvPr>
        </p:nvPicPr>
        <p:blipFill rotWithShape="1">
          <a:blip r:embed="rId3">
            <a:alphaModFix/>
          </a:blip>
          <a:srcRect b="0" l="0" r="0" t="0"/>
          <a:stretch/>
        </p:blipFill>
        <p:spPr>
          <a:xfrm>
            <a:off x="4294625" y="211262"/>
            <a:ext cx="6857789" cy="6435464"/>
          </a:xfrm>
          <a:prstGeom prst="rect">
            <a:avLst/>
          </a:prstGeom>
          <a:noFill/>
          <a:ln>
            <a:noFill/>
          </a:ln>
        </p:spPr>
      </p:pic>
      <p:sp>
        <p:nvSpPr>
          <p:cNvPr id="166" name="Google Shape;166;p6"/>
          <p:cNvSpPr txBox="1"/>
          <p:nvPr>
            <p:ph idx="2" type="body"/>
          </p:nvPr>
        </p:nvSpPr>
        <p:spPr>
          <a:xfrm>
            <a:off x="732016" y="1482099"/>
            <a:ext cx="3162306" cy="567689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3998"/>
              <a:buNone/>
            </a:pPr>
            <a:r>
              <a:rPr b="1" lang="en-US" sz="3200">
                <a:latin typeface="Calibri"/>
                <a:ea typeface="Calibri"/>
                <a:cs typeface="Calibri"/>
                <a:sym typeface="Calibri"/>
              </a:rPr>
              <a:t>Moterų užimamų vyresniųjų vadovų pareigų procentas per pastaruosius penkerius metus</a:t>
            </a:r>
            <a:endParaRPr b="1" sz="32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90000"/>
              </a:lnSpc>
              <a:spcBef>
                <a:spcPts val="1000"/>
              </a:spcBef>
              <a:spcAft>
                <a:spcPts val="0"/>
              </a:spcAft>
              <a:buClr>
                <a:schemeClr val="dk1"/>
              </a:buClr>
              <a:buSzPts val="2799"/>
              <a:buNone/>
            </a:pPr>
            <a:r>
              <a:t/>
            </a:r>
            <a:endParaRPr sz="2651">
              <a:latin typeface="Calibri"/>
              <a:ea typeface="Calibri"/>
              <a:cs typeface="Calibri"/>
              <a:sym typeface="Calibri"/>
            </a:endParaRPr>
          </a:p>
        </p:txBody>
      </p:sp>
      <p:pic>
        <p:nvPicPr>
          <p:cNvPr id="167" name="Google Shape;167;p6"/>
          <p:cNvPicPr preferRelativeResize="0"/>
          <p:nvPr/>
        </p:nvPicPr>
        <p:blipFill rotWithShape="1">
          <a:blip r:embed="rId4">
            <a:alphaModFix/>
          </a:blip>
          <a:srcRect b="0" l="0" r="0" t="0"/>
          <a:stretch/>
        </p:blipFill>
        <p:spPr>
          <a:xfrm>
            <a:off x="11229841" y="2537451"/>
            <a:ext cx="962159" cy="2057687"/>
          </a:xfrm>
          <a:prstGeom prst="rect">
            <a:avLst/>
          </a:prstGeom>
          <a:noFill/>
          <a:ln>
            <a:noFill/>
          </a:ln>
        </p:spPr>
      </p:pic>
      <p:pic>
        <p:nvPicPr>
          <p:cNvPr id="168" name="Google Shape;168;p6"/>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pic>
        <p:nvPicPr>
          <p:cNvPr id="169" name="Google Shape;169;p6"/>
          <p:cNvPicPr preferRelativeResize="0"/>
          <p:nvPr/>
        </p:nvPicPr>
        <p:blipFill rotWithShape="1">
          <a:blip r:embed="rId4">
            <a:alphaModFix/>
          </a:blip>
          <a:srcRect b="0" l="0" r="0" t="0"/>
          <a:stretch/>
        </p:blipFill>
        <p:spPr>
          <a:xfrm rot="-5400000">
            <a:off x="1302134" y="-795164"/>
            <a:ext cx="1396721" cy="2987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714241" y="47053"/>
            <a:ext cx="10515600" cy="13255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Calibri"/>
                <a:ea typeface="Calibri"/>
                <a:cs typeface="Calibri"/>
                <a:sym typeface="Calibri"/>
              </a:rPr>
              <a:t>Moterys vadovės, 2022 m.</a:t>
            </a:r>
            <a:endParaRPr>
              <a:latin typeface="Calibri"/>
              <a:ea typeface="Calibri"/>
              <a:cs typeface="Calibri"/>
              <a:sym typeface="Calibri"/>
            </a:endParaRPr>
          </a:p>
        </p:txBody>
      </p:sp>
      <p:sp>
        <p:nvSpPr>
          <p:cNvPr id="176" name="Google Shape;176;p7"/>
          <p:cNvSpPr txBox="1"/>
          <p:nvPr>
            <p:ph idx="1" type="body"/>
          </p:nvPr>
        </p:nvSpPr>
        <p:spPr>
          <a:xfrm>
            <a:off x="3836282" y="1408194"/>
            <a:ext cx="7845963" cy="4916317"/>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8108"/>
              <a:buChar char="•"/>
            </a:pPr>
            <a:r>
              <a:rPr lang="en-US">
                <a:latin typeface="Calibri"/>
                <a:ea typeface="Calibri"/>
                <a:cs typeface="Calibri"/>
                <a:sym typeface="Calibri"/>
              </a:rPr>
              <a:t>Moterys vadovės vis dar dažniau eina personalo direktorių pareigas;</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Char char="•"/>
            </a:pPr>
            <a:r>
              <a:rPr lang="en-US">
                <a:latin typeface="Calibri"/>
                <a:ea typeface="Calibri"/>
                <a:cs typeface="Calibri"/>
                <a:sym typeface="Calibri"/>
              </a:rPr>
              <a:t>Pastaraisiais metais padidėjo moterų, užimančių kitas vadovaujančias pareigas, pavyzdžiui, generalinrd direktorės, finansų direktorės ir informacijos direktorės pozicijas.</a:t>
            </a:r>
            <a:endParaRPr/>
          </a:p>
          <a:p>
            <a:pPr indent="0" lvl="0" marL="0" rtl="0" algn="l">
              <a:lnSpc>
                <a:spcPct val="90000"/>
              </a:lnSpc>
              <a:spcBef>
                <a:spcPts val="1000"/>
              </a:spcBef>
              <a:spcAft>
                <a:spcPts val="0"/>
              </a:spcAft>
              <a:buClr>
                <a:schemeClr val="dk1"/>
              </a:buClr>
              <a:buSzPct val="108108"/>
              <a:buNone/>
            </a:pPr>
            <a:r>
              <a:rPr baseline="30000" lang="en-US" u="sng">
                <a:latin typeface="Calibri"/>
                <a:ea typeface="Calibri"/>
                <a:cs typeface="Calibri"/>
                <a:sym typeface="Calibri"/>
              </a:rPr>
              <a:t>(Moterys versle, 2021 m., https://www.grantthornton.global/en/insights/women-in-business-2021/). (Women in business, 2021, https://www.grantthornton.global/en/insights/women-in-business-2021/)</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Char char="•"/>
            </a:pPr>
            <a:r>
              <a:rPr lang="en-US">
                <a:latin typeface="Calibri"/>
                <a:ea typeface="Calibri"/>
                <a:cs typeface="Calibri"/>
                <a:sym typeface="Calibri"/>
              </a:rPr>
              <a:t>2021 m. 26 proc. visų generalinių direktorių ir vykdomųjų direktorių buvo moterys, o 2019 m. - tik 15 proc.</a:t>
            </a:r>
            <a:r>
              <a:rPr baseline="30000" lang="en-US" u="sng">
                <a:solidFill>
                  <a:schemeClr val="hlink"/>
                </a:solidFill>
                <a:latin typeface="Calibri"/>
                <a:ea typeface="Calibri"/>
                <a:cs typeface="Calibri"/>
                <a:sym typeface="Calibri"/>
                <a:hlinkClick r:id="rId3"/>
              </a:rPr>
              <a:t>5</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16424"/>
              <a:buChar char="•"/>
            </a:pPr>
            <a:r>
              <a:rPr lang="en-US">
                <a:latin typeface="Calibri"/>
                <a:ea typeface="Calibri"/>
                <a:cs typeface="Calibri"/>
                <a:sym typeface="Calibri"/>
              </a:rPr>
              <a:t>"</a:t>
            </a:r>
            <a:r>
              <a:rPr i="1" lang="en-US">
                <a:latin typeface="Calibri"/>
                <a:ea typeface="Calibri"/>
                <a:cs typeface="Calibri"/>
                <a:sym typeface="Calibri"/>
              </a:rPr>
              <a:t>Fortune </a:t>
            </a:r>
            <a:r>
              <a:rPr lang="en-US">
                <a:latin typeface="Calibri"/>
                <a:ea typeface="Calibri"/>
                <a:cs typeface="Calibri"/>
                <a:sym typeface="Calibri"/>
              </a:rPr>
              <a:t>Global 500</a:t>
            </a:r>
            <a:r>
              <a:rPr i="1" lang="en-US">
                <a:latin typeface="Calibri"/>
                <a:ea typeface="Calibri"/>
                <a:cs typeface="Calibri"/>
                <a:sym typeface="Calibri"/>
              </a:rPr>
              <a:t>" </a:t>
            </a:r>
            <a:r>
              <a:rPr lang="en-US">
                <a:latin typeface="Calibri"/>
                <a:ea typeface="Calibri"/>
                <a:cs typeface="Calibri"/>
                <a:sym typeface="Calibri"/>
              </a:rPr>
              <a:t>paskelbė, kad 2021 m. vadovų pareigas ėjo 23 moterys, šešios iš jų – kitų rasių atstovės</a:t>
            </a:r>
            <a:endParaRPr sz="2600">
              <a:latin typeface="Calibri"/>
              <a:ea typeface="Calibri"/>
              <a:cs typeface="Calibri"/>
              <a:sym typeface="Calibri"/>
            </a:endParaRPr>
          </a:p>
        </p:txBody>
      </p:sp>
      <p:sp>
        <p:nvSpPr>
          <p:cNvPr id="177" name="Google Shape;177;p7"/>
          <p:cNvSpPr txBox="1"/>
          <p:nvPr>
            <p:ph idx="2" type="body"/>
          </p:nvPr>
        </p:nvSpPr>
        <p:spPr>
          <a:xfrm>
            <a:off x="709318" y="1253332"/>
            <a:ext cx="2847926" cy="4351336"/>
          </a:xfrm>
          <a:prstGeom prst="rect">
            <a:avLst/>
          </a:prstGeom>
          <a:solidFill>
            <a:srgbClr val="B3C6E7"/>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a:solidFill>
                  <a:schemeClr val="lt1"/>
                </a:solidFill>
                <a:latin typeface="Calibri"/>
                <a:ea typeface="Calibri"/>
                <a:cs typeface="Calibri"/>
                <a:sym typeface="Calibri"/>
              </a:rPr>
              <a:t>Keičiasi ir moterų vyresniųjų vadovių vaidmenys</a:t>
            </a:r>
            <a:endParaRPr b="1">
              <a:solidFill>
                <a:schemeClr val="lt1"/>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b="1">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https://www.catalyst.org/research/women-in-management/</a:t>
            </a:r>
            <a:endParaRPr>
              <a:latin typeface="Calibri"/>
              <a:ea typeface="Calibri"/>
              <a:cs typeface="Calibri"/>
              <a:sym typeface="Calibri"/>
            </a:endParaRPr>
          </a:p>
        </p:txBody>
      </p:sp>
      <p:pic>
        <p:nvPicPr>
          <p:cNvPr id="178" name="Google Shape;178;p7"/>
          <p:cNvPicPr preferRelativeResize="0"/>
          <p:nvPr/>
        </p:nvPicPr>
        <p:blipFill rotWithShape="1">
          <a:blip r:embed="rId4">
            <a:alphaModFix/>
          </a:blip>
          <a:srcRect b="0" l="0" r="0" t="0"/>
          <a:stretch/>
        </p:blipFill>
        <p:spPr>
          <a:xfrm>
            <a:off x="11366312" y="47053"/>
            <a:ext cx="962159" cy="1885919"/>
          </a:xfrm>
          <a:prstGeom prst="rect">
            <a:avLst/>
          </a:prstGeom>
          <a:noFill/>
          <a:ln>
            <a:noFill/>
          </a:ln>
        </p:spPr>
      </p:pic>
      <p:pic>
        <p:nvPicPr>
          <p:cNvPr id="179" name="Google Shape;179;p7"/>
          <p:cNvPicPr preferRelativeResize="0"/>
          <p:nvPr/>
        </p:nvPicPr>
        <p:blipFill rotWithShape="1">
          <a:blip r:embed="rId5">
            <a:alphaModFix/>
          </a:blip>
          <a:srcRect b="0" l="0" r="0" t="0"/>
          <a:stretch/>
        </p:blipFill>
        <p:spPr>
          <a:xfrm>
            <a:off x="11090955" y="4800313"/>
            <a:ext cx="1076817" cy="2057687"/>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rot="-5400000">
            <a:off x="8554427" y="-783691"/>
            <a:ext cx="1396721" cy="2987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762005" y="293238"/>
            <a:ext cx="11016337" cy="1325559"/>
          </a:xfrm>
          <a:prstGeom prst="rect">
            <a:avLst/>
          </a:prstGeom>
          <a:solidFill>
            <a:srgbClr val="B3C6E7"/>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Calibri"/>
                <a:ea typeface="Calibri"/>
                <a:cs typeface="Calibri"/>
                <a:sym typeface="Calibri"/>
              </a:rPr>
              <a:t>Moterys dominuoja tarp restoranų darbuotojų, išskyrus vadovus</a:t>
            </a:r>
            <a:endParaRPr sz="4000">
              <a:latin typeface="Calibri"/>
              <a:ea typeface="Calibri"/>
              <a:cs typeface="Calibri"/>
              <a:sym typeface="Calibri"/>
            </a:endParaRPr>
          </a:p>
        </p:txBody>
      </p:sp>
      <p:sp>
        <p:nvSpPr>
          <p:cNvPr id="187" name="Google Shape;187;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Generalines vadovės aptaranvimo sektoriuje</a:t>
            </a:r>
            <a:endParaRPr>
              <a:latin typeface="Calibri"/>
              <a:ea typeface="Calibri"/>
              <a:cs typeface="Calibri"/>
              <a:sym typeface="Calibri"/>
            </a:endParaRPr>
          </a:p>
        </p:txBody>
      </p:sp>
      <p:sp>
        <p:nvSpPr>
          <p:cNvPr id="188" name="Google Shape;188;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Char char="•"/>
            </a:pPr>
            <a:r>
              <a:rPr lang="en-US">
                <a:latin typeface="Calibri"/>
                <a:ea typeface="Calibri"/>
                <a:cs typeface="Calibri"/>
                <a:sym typeface="Calibri"/>
              </a:rPr>
              <a:t>Norvegija yra pirmoji šalis pasaulyje, kuri patvirtino 40 % moterų valdybos narių kvotą, kuri įsigaliojo 2008 m.</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ct val="108108"/>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Char char="•"/>
            </a:pPr>
            <a:r>
              <a:rPr lang="en-US">
                <a:latin typeface="Calibri"/>
                <a:ea typeface="Calibri"/>
                <a:cs typeface="Calibri"/>
                <a:sym typeface="Calibri"/>
              </a:rPr>
              <a:t>Kitos Vakarų Europos šalys, skatindamos privalomas kvotas (pvz., Vokietija, Prancūzija) arba savanoriškas kvotas (pvz., Jungtinė Karalystė, Švedija), nustatė nuo 25 iki 40 % moterų atstovavimo tikslą.</a:t>
            </a:r>
            <a:endParaRPr>
              <a:latin typeface="Calibri"/>
              <a:ea typeface="Calibri"/>
              <a:cs typeface="Calibri"/>
              <a:sym typeface="Calibri"/>
            </a:endParaRPr>
          </a:p>
        </p:txBody>
      </p:sp>
      <p:pic>
        <p:nvPicPr>
          <p:cNvPr id="189" name="Google Shape;189;p8"/>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190" name="Google Shape;190;p8"/>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0" l="0" r="0" t="0"/>
          <a:stretch/>
        </p:blipFill>
        <p:spPr>
          <a:xfrm>
            <a:off x="1471777" y="453654"/>
            <a:ext cx="9248446" cy="6473912"/>
          </a:xfrm>
          <a:prstGeom prst="rect">
            <a:avLst/>
          </a:prstGeom>
          <a:noFill/>
          <a:ln>
            <a:noFill/>
          </a:ln>
        </p:spPr>
      </p:pic>
      <p:sp>
        <p:nvSpPr>
          <p:cNvPr id="197" name="Google Shape;197;p9"/>
          <p:cNvSpPr/>
          <p:nvPr/>
        </p:nvSpPr>
        <p:spPr>
          <a:xfrm>
            <a:off x="1687398" y="0"/>
            <a:ext cx="924844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1111"/>
              </a:buClr>
              <a:buSzPts val="1600"/>
              <a:buFont typeface="Roboto"/>
              <a:buNone/>
            </a:pPr>
            <a:r>
              <a:rPr b="1" i="0" lang="en-US" sz="1600" u="none" cap="none" strike="noStrike">
                <a:solidFill>
                  <a:srgbClr val="111111"/>
                </a:solidFill>
                <a:latin typeface="Roboto"/>
                <a:ea typeface="Roboto"/>
                <a:cs typeface="Roboto"/>
                <a:sym typeface="Roboto"/>
              </a:rPr>
              <a:t>Vidutinis generalinio direktoriaus atlyginimas pagal lytį svetingumo industrijoje (tūkstančiais JAV dolerių)</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