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OtB5BkZEqQsHLHdixUygVpxSV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6" name="Google Shape;25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6" name="Google Shape;27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5" name="Google Shape;28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4" name="Google Shape;29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3" name="Google Shape;3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2" name="Google Shape;31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3" name="Google Shape;32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3" name="Google Shape;33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1" name="Google Shape;35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0" name="Google Shape;36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www.cdc.gov/niosh/docs/96-100/risk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creately.com/blog/diagrams/types-of-organizational-charts/#4_Network_Structure" TargetMode="Externa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16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hyperlink" Target="https://www.lpf.lt/" TargetMode="External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://www.beneke-prinzhorn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88111" y="4770613"/>
            <a:ext cx="11575289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Organizaciniai veiksniai, susiję su įvairių formų smurto poveikiu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49" y="5443803"/>
            <a:ext cx="2439991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Europos Komisijos parama šio leidinio rengimui nereiškia pritarimo jo turiniui, kuriame pateikiama autorių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nuomonė, todėl Europos Komisija negali būti laikoma atsakinga už informaciją panaudotą šiame leidinyje.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b="0" l="6209" r="6209" t="0"/>
          <a:stretch/>
        </p:blipFill>
        <p:spPr>
          <a:xfrm>
            <a:off x="388099" y="5462353"/>
            <a:ext cx="2439992" cy="594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en-GB">
                <a:solidFill>
                  <a:schemeClr val="dk1"/>
                </a:solidFill>
              </a:rPr>
              <a:t>Pirminė prevencija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	užkirsti kelią smurtui darbo vietoje.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en-GB">
                <a:solidFill>
                  <a:schemeClr val="dk1"/>
                </a:solidFill>
              </a:rPr>
              <a:t>Antrinė prevencija </a:t>
            </a:r>
            <a:endParaRPr>
              <a:solidFill>
                <a:schemeClr val="dk1"/>
              </a:solidFill>
            </a:endParaRPr>
          </a:p>
          <a:p>
            <a:pPr indent="-533400" lvl="0" marL="8921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	ankstyvas smurto darbo vietoje nustatymas, nustatant ir šalinant nedraugiškumą, kol jis nesukėlė smurtinio elgesio.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b="1" i="1" lang="en-GB">
                <a:solidFill>
                  <a:schemeClr val="dk1"/>
                </a:solidFill>
              </a:rPr>
              <a:t>Tretinė prevencija </a:t>
            </a:r>
            <a:endParaRPr>
              <a:solidFill>
                <a:schemeClr val="dk1"/>
              </a:solidFill>
            </a:endParaRPr>
          </a:p>
          <a:p>
            <a:pPr indent="0" lvl="0" marL="8048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Kreipiasi į darbuotoją ir (arba) darbo vietą, kai incidentas jau įvyko: </a:t>
            </a:r>
            <a:endParaRPr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194" name="Google Shape;19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96" name="Google Shape;196;p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838800" y="728420"/>
            <a:ext cx="10515600" cy="4000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Prevencijos rūšys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Pirminė prevencija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838200" y="1524000"/>
            <a:ext cx="110236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Užkirsti kelią smurtui darbo vietoje: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Atlikite rizikos vertinimą.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4 rūšių smurto darbo vietoje fiksavimas naudojant pranešimų sistemą.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Nulinės tolerancijos politika.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Prevencijos praktika įdarbinimo metu (asmens istorijos patikrinimai)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Klientų politika, skirta valdyti asmenų patekimą į darbo vietą ir joje.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Patikrinimai vietoje siekiant įvertinti fizinę darbo aplinką (apšvietimas, kameros, signalizacijos sistemos).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Mokykite darbuotojus konfliktų sprendimo ir neprievartinės krizių intervencijos</a:t>
            </a:r>
            <a:r>
              <a:rPr lang="en-GB" sz="2400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(Pakartotinai) apmokykite vadovus ir darbuotojus apie politiką ir procedūras.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"Sąmoningumo kultūra", skirta nedideliems įvykiams ir įtartinam elgesiui.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205" name="Google Shape;20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06" name="Google Shape;206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Antrinė prevencija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13" name="Google Shape;21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Ankstyvas aptikimas siekiant nustatyti ir pašalinti nedraugiškumą, kad būtų išvengta smurtinio elgesio: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Parengti smurto darbo vietoje procedūras. Nagrinėkite keturias smurto rūšis.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Patikrinkite įmonę dėl rizikos veiksnių.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Peržiūrėkite įrašus ir darbuotojų prašymus dėl kompensacijų, kad nustatytumėte užpuolimų atvejus.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Darbuotojų klausimynas arba apklausa, skirta smurtinių incidentų galimybei nustatyti ir (arba) pagerinti.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Tyrimai, skirti nepastebėtiems rizikos veiksniams ir trūkumams nustatyti.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Grįžtamasis ryšys ir tolesni veiksmai turėtų būti peržiūros proceso dalis.</a:t>
            </a:r>
            <a:br>
              <a:rPr lang="en-GB" sz="2400">
                <a:solidFill>
                  <a:srgbClr val="6789B9"/>
                </a:solidFill>
              </a:rPr>
            </a:br>
            <a:endParaRPr sz="2400">
              <a:solidFill>
                <a:srgbClr val="6789B9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14" name="Google Shape;2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15" name="Google Shape;215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Rizikos veiksnių mažinimo strategijos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22" name="Google Shape;22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Rizikos veiksnių mažinimo strategijos apima (bet neapsiriboja):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Inžinerinės kontrolės priemonės </a:t>
            </a:r>
            <a:r>
              <a:rPr lang="en-GB" sz="2400">
                <a:solidFill>
                  <a:schemeClr val="dk1"/>
                </a:solidFill>
              </a:rPr>
              <a:t>(fizinis darbuotojų atskyrimas nuo klientų. Signalizacijos sistemos ir apsaugos įtaisai; ryškus, efektyvus apšvietimas ir pavojaus mygtukai).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Administracinė ir darbo praktikos kontrolė </a:t>
            </a:r>
            <a:r>
              <a:rPr lang="en-GB" sz="2400">
                <a:solidFill>
                  <a:schemeClr val="dk1"/>
                </a:solidFill>
              </a:rPr>
              <a:t>(aiškiai nurodyti, kad smurtas neleistinas ir netoleruojamas, pranešti apie incidentus, užmegzti ryšius su vietos policija). </a:t>
            </a:r>
            <a:br>
              <a:rPr lang="en-GB" sz="2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 Darbuotojų mokymas </a:t>
            </a:r>
            <a:r>
              <a:rPr lang="en-GB" sz="2400">
                <a:solidFill>
                  <a:schemeClr val="dk1"/>
                </a:solidFill>
              </a:rPr>
              <a:t>(apie užpuolimus ar grasinimus praneškite vadovui, kovai su agresyviu elgesiu pasitelkite tinkamai apmokytus apsaugos darbuotojus). </a:t>
            </a:r>
            <a:endParaRPr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23" name="Google Shape;2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24" name="Google Shape;224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Tretinė prevencija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8108"/>
              <a:buNone/>
            </a:pPr>
            <a:r>
              <a:rPr lang="en-GB" sz="3200">
                <a:solidFill>
                  <a:schemeClr val="dk1"/>
                </a:solidFill>
              </a:rPr>
              <a:t>Kreipkitės į darbuotojus, kai incidentas jau įvyko: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Tyrimai po smurto darbo vietoje (apsaugos darbuotojai, nukentėjęs (-ę) darbuotojas (-ai) ir vadovas).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Stebėkite incidentų tendencijas, imkitės taisomųjų veiksmų ir koreguokite prevencijos politiką.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Sveikatos priežiūros ir pagalbos programa nukentėjusiems darbuotojams ir šeimos nariams..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Apie smurtinį incidentą nedelsdami praneškite vietos policijai arba valdžios institucijoms.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Teikti teisines konsultacijas.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Tvarkyti darbuotojų kompensacijų prašymus. </a:t>
            </a:r>
            <a:endParaRPr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232" name="Google Shape;2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33" name="Google Shape;233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>
            <p:ph type="title"/>
          </p:nvPr>
        </p:nvSpPr>
        <p:spPr>
          <a:xfrm>
            <a:off x="838200" y="660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Išvado</a:t>
            </a:r>
            <a:r>
              <a:rPr b="1" lang="en-GB" sz="4000">
                <a:solidFill>
                  <a:srgbClr val="6789B9"/>
                </a:solidFill>
              </a:rPr>
              <a:t>s 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240" name="Google Shape;24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Smurtas darbo vietoje turi būti tinkamai vertinamas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Darbuotojų įsipareigojimas yra labai svarbus sprendžiant šią problemą. 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Būtina patikrinti rezultatų ataskaitų teikimo mechanizmus. 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41" name="Google Shape;24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42" name="Google Shape;242;p1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48" name="Google Shape;24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6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3 TEMA</a:t>
            </a:r>
            <a:endParaRPr/>
          </a:p>
        </p:txBody>
      </p:sp>
      <p:sp>
        <p:nvSpPr>
          <p:cNvPr id="251" name="Google Shape;251;p16"/>
          <p:cNvSpPr txBox="1"/>
          <p:nvPr>
            <p:ph idx="2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Lyderystės kompetencijos</a:t>
            </a:r>
            <a:endParaRPr/>
          </a:p>
        </p:txBody>
      </p:sp>
      <p:cxnSp>
        <p:nvCxnSpPr>
          <p:cNvPr id="252" name="Google Shape;252;p1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3 dalis:</a:t>
            </a:r>
            <a:endParaRPr sz="4800"/>
          </a:p>
        </p:txBody>
      </p:sp>
      <p:sp>
        <p:nvSpPr>
          <p:cNvPr id="259" name="Google Shape;259;p17"/>
          <p:cNvSpPr txBox="1"/>
          <p:nvPr>
            <p:ph idx="1" type="body"/>
          </p:nvPr>
        </p:nvSpPr>
        <p:spPr>
          <a:xfrm>
            <a:off x="838200" y="20481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Tema: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Atitinkamos vadovavimo kompetencijos smurto darbe kontekste</a:t>
            </a:r>
            <a:endParaRPr sz="32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60" name="Google Shape;260;p17"/>
          <p:cNvSpPr txBox="1"/>
          <p:nvPr>
            <p:ph idx="2" type="body"/>
          </p:nvPr>
        </p:nvSpPr>
        <p:spPr>
          <a:xfrm>
            <a:off x="6172200" y="2048131"/>
            <a:ext cx="5181600" cy="2358917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u="sng"/>
              <a:t>Mokymosi rezultatai: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Taikyti būtinus vadovavimo įgūdžius profesinio smurto kontekste.</a:t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61" name="Google Shape;2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62" name="Google Shape;262;p1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type="title"/>
          </p:nvPr>
        </p:nvSpPr>
        <p:spPr>
          <a:xfrm>
            <a:off x="838200" y="388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Vadovavimo kompetencijos smurto darbe kontekste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269" name="Google Shape;26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Veiksmų planuose, skirtuose užkirsti kelią smurtui darbo vietoje, numatytos penkios pagrindinės sritys: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Vadovybės parama ir darbuotojų dalyvavimas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Pavojaus nustatymas ir rizikos vertinimas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Rizikos mažinimas, pavojų prevencija ir kontrolė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Švietimas ir mokymas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Veiklos rezultatų ataskaitos ir vertinimas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0" name="Google Shape;2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72" name="Google Shape;272;p1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Vadovavimo parama ir darbuotojų dalyvavimas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Įsipareigojimas užkirsti kelią smurtui motyvuoja darbuotojus ir darbdavius įsitraukti į prevencijos programą ir teikti jai pirmenybę. 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Pavojaus nustatymas ir rizikos vertinimas: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Atliekant rizikos vertinimą nustatoma konkreti rizika; atpažįstama galima smurto darbe rizika ir vykdoma jo kontrolė.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9" name="Google Shape;2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0" name="Google Shape;28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Vadovavimo kompetencijos smurto darbe kontekste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81" name="Google Shape;281;p1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838200" y="1825625"/>
            <a:ext cx="10515600" cy="4351337"/>
            <a:chOff x="0" y="0"/>
            <a:chExt cx="10515600" cy="4351337"/>
          </a:xfrm>
        </p:grpSpPr>
        <p:cxnSp>
          <p:nvCxnSpPr>
            <p:cNvPr id="105" name="Google Shape;105;p2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" name="Google Shape;106;p2"/>
            <p:cNvSpPr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skyrius: Organizacinės struktūros ir kultūros skirtumas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0" y="1087834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2"/>
            <p:cNvSpPr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skyrius: Pirminės, antrinės ir tretinės smurto darbe prevencijos strategijos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2" name="Google Shape;112;p2"/>
            <p:cNvSpPr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skyrius: Atitinkamos vadovavimo kompetencijos profesinio smurto kontekste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0" y="3263503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2"/>
            <p:cNvSpPr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skyrius: Sektoriui būdingi smurto darbe veiksniai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19" name="Google Shape;119;p2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68038" y="639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  Vienetai </a:t>
            </a:r>
            <a:endParaRPr b="0" i="0" sz="4000" u="none" cap="none" strike="noStrike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Rizikos mažinimas, pavojų prevencija ir kontrolė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Rizikos mažinimas, apimantis kontrolės priemonių ir mokymosi mechanizmų įgyvendinimą, siekiant apsisaugoti nuo būsimų smurto darbe incidentų.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Švietimas ir mokymas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Šviesti darbuotojus, kad jie žinotų apie galimus pavojus, didintų informuotumą ir kompetenciją, kaip apsaugoti save ir bendradarbius. 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88" name="Google Shape;28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Vadovavimo kompetencijos smurto darbe kontekste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90" name="Google Shape;290;p2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 txBox="1"/>
          <p:nvPr>
            <p:ph idx="1" type="body"/>
          </p:nvPr>
        </p:nvSpPr>
        <p:spPr>
          <a:xfrm>
            <a:off x="838200" y="18971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>
                <a:solidFill>
                  <a:schemeClr val="dk1"/>
                </a:solidFill>
              </a:rPr>
              <a:t>Veiklos rezultatų ataskaitos (pagrindiniai veiklos rodikliai) ir vertinimas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>
                <a:solidFill>
                  <a:schemeClr val="dk1"/>
                </a:solidFill>
              </a:rPr>
              <a:t>Analizuojant standartizuotus veiklos rodiklius įvertinamos organizacijos stipriosios ir silpnosios pusės, gaunamos svarbiausios žinios, reikalingos veiksmų planams kurti.</a:t>
            </a:r>
            <a:endParaRPr sz="32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>
                <a:solidFill>
                  <a:schemeClr val="dk1"/>
                </a:solidFill>
              </a:rPr>
              <a:t>Duomenų saugyklos, užtikrinančios, kad smurto darbe programas būtų galima įvertinti ir pašalinti.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97" name="Google Shape;29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Vadovavimo kompetencijos smurto darbe kontekste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99" name="Google Shape;299;p2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305" name="Google Shape;30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2"/>
          <p:cNvSpPr txBox="1"/>
          <p:nvPr>
            <p:ph type="title"/>
          </p:nvPr>
        </p:nvSpPr>
        <p:spPr>
          <a:xfrm>
            <a:off x="8022020" y="2998467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4 TEMA</a:t>
            </a:r>
            <a:endParaRPr/>
          </a:p>
        </p:txBody>
      </p:sp>
      <p:sp>
        <p:nvSpPr>
          <p:cNvPr id="308" name="Google Shape;308;p22"/>
          <p:cNvSpPr txBox="1"/>
          <p:nvPr>
            <p:ph idx="2" type="body"/>
          </p:nvPr>
        </p:nvSpPr>
        <p:spPr>
          <a:xfrm>
            <a:off x="7782909" y="5161977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Su sektoriumi susiję veiksniai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/>
          <p:nvPr>
            <p:ph type="title"/>
          </p:nvPr>
        </p:nvSpPr>
        <p:spPr>
          <a:xfrm>
            <a:off x="762000" y="650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Sektoriui būdingi veiksniai </a:t>
            </a:r>
            <a:endParaRPr/>
          </a:p>
        </p:txBody>
      </p:sp>
      <p:sp>
        <p:nvSpPr>
          <p:cNvPr id="315" name="Google Shape;31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</a:t>
            </a:r>
            <a:r>
              <a:rPr lang="en-GB" sz="3200" u="sng">
                <a:solidFill>
                  <a:schemeClr val="dk1"/>
                </a:solidFill>
              </a:rPr>
              <a:t>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Sektoriui būdingi smurto darbe veiksniai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18" name="Google Shape;318;p2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/>
          <p:cNvSpPr txBox="1"/>
          <p:nvPr>
            <p:ph idx="2" type="body"/>
          </p:nvPr>
        </p:nvSpPr>
        <p:spPr>
          <a:xfrm>
            <a:off x="6172200" y="1825625"/>
            <a:ext cx="5181600" cy="3355975"/>
          </a:xfrm>
          <a:prstGeom prst="rect">
            <a:avLst/>
          </a:prstGeom>
          <a:solidFill>
            <a:srgbClr val="6789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GB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Mokymosi rezultatai</a:t>
            </a:r>
            <a:r>
              <a:rPr lang="en-GB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Apibrėžti konkrečiam sektoriui būdingus smurto darbe veiksnius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/>
          <p:nvPr>
            <p:ph type="title"/>
          </p:nvPr>
        </p:nvSpPr>
        <p:spPr>
          <a:xfrm>
            <a:off x="387350" y="590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Sektoriui būdingi veiksniai </a:t>
            </a:r>
            <a:endParaRPr/>
          </a:p>
        </p:txBody>
      </p:sp>
      <p:sp>
        <p:nvSpPr>
          <p:cNvPr id="326" name="Google Shape;326;p24"/>
          <p:cNvSpPr txBox="1"/>
          <p:nvPr>
            <p:ph idx="1" type="body"/>
          </p:nvPr>
        </p:nvSpPr>
        <p:spPr>
          <a:xfrm>
            <a:off x="711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Tipologija </a:t>
            </a:r>
            <a:r>
              <a:rPr lang="en-GB" sz="3200">
                <a:solidFill>
                  <a:schemeClr val="dk1"/>
                </a:solidFill>
              </a:rPr>
              <a:t>smurtui</a:t>
            </a: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atskirti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"išorinis" smurtas (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asmenys, esantys už organizacijos ribų, pvz., per ginkluotus užpuolimus HORECA organizacijoje).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klientų inicijuotas</a:t>
            </a:r>
            <a:r>
              <a:rPr lang="en-GB" sz="2400">
                <a:solidFill>
                  <a:schemeClr val="dk1"/>
                </a:solidFill>
              </a:rPr>
              <a:t>" smurtas (klientai smurtauja prieš darbuotojus).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"Vidinis" smurtas (</a:t>
            </a:r>
            <a:r>
              <a:rPr lang="en-GB" sz="2400">
                <a:solidFill>
                  <a:schemeClr val="dk1"/>
                </a:solidFill>
              </a:rPr>
              <a:t>tarp darbuotojų)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Smurtas, kylantis dėl platesnių socialinių ir ekonominių pokyčių, t. y. dėl darbuotojų skaičiaus mažinimo, darbo intensyvinimo, nesaugumo dėl darbo vietos. </a:t>
            </a:r>
            <a:endParaRPr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8" name="Google Shape;328;p24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29" name="Google Shape;329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Sektoriui būdingi veiksniai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336" name="Google Shape;336;p25"/>
          <p:cNvSpPr txBox="1"/>
          <p:nvPr>
            <p:ph idx="1" type="body"/>
          </p:nvPr>
        </p:nvSpPr>
        <p:spPr>
          <a:xfrm>
            <a:off x="838200" y="1407923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 sz="3200">
                <a:solidFill>
                  <a:schemeClr val="dk1"/>
                </a:solidFill>
              </a:rPr>
              <a:t>Ekonomikos </a:t>
            </a:r>
            <a:r>
              <a:rPr lang="en-GB" sz="3200">
                <a:solidFill>
                  <a:schemeClr val="dk1"/>
                </a:solidFill>
              </a:rPr>
              <a:t>tipologijos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Nakties ekonomika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Neformalioji ekonomika</a:t>
            </a:r>
            <a:br>
              <a:rPr lang="en-GB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 sz="3200">
                <a:solidFill>
                  <a:schemeClr val="dk1"/>
                </a:solidFill>
              </a:rPr>
              <a:t>Darbuotojų tipologija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žemos kvalifikacijos darbuotojai, mažai uždirbantys darbuotojai, žemo amžiaus darbuotojai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Darbas su nestabiliais ar nepastoviais asmenimis</a:t>
            </a:r>
            <a:endParaRPr sz="24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337" name="Google Shape;33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25"/>
          <p:cNvSpPr txBox="1"/>
          <p:nvPr>
            <p:ph idx="2" type="body"/>
          </p:nvPr>
        </p:nvSpPr>
        <p:spPr>
          <a:xfrm>
            <a:off x="5708316" y="1407923"/>
            <a:ext cx="64836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 sz="3200">
                <a:solidFill>
                  <a:schemeClr val="dk1"/>
                </a:solidFill>
              </a:rPr>
              <a:t>Darbo sąlygos </a:t>
            </a:r>
            <a:r>
              <a:rPr lang="en-GB" sz="3200">
                <a:solidFill>
                  <a:schemeClr val="dk1"/>
                </a:solidFill>
              </a:rPr>
              <a:t>HORECA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/>
              <a:t>Netinkamas </a:t>
            </a:r>
            <a:r>
              <a:rPr lang="en-GB">
                <a:solidFill>
                  <a:schemeClr val="dk1"/>
                </a:solidFill>
              </a:rPr>
              <a:t>svetingumo </a:t>
            </a:r>
            <a:r>
              <a:rPr lang="en-GB"/>
              <a:t>aiškinimas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Smurto darbe normalizavimas HORECA regione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Darbas vėlai arba anksti, nereguliarus ir neįprastas darbo laikas.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Didelės rizikos klientų aptarnavimas (pvz., dėl narkotikų) 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Prekių ar paslaugų pristatymas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Darbas intymioje aplinkoje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Silpnos profesinės sąjungos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Kitos nuorodos</a:t>
            </a:r>
            <a:endParaRPr/>
          </a:p>
        </p:txBody>
      </p:sp>
      <p:sp>
        <p:nvSpPr>
          <p:cNvPr id="345" name="Google Shape;345;p26"/>
          <p:cNvSpPr txBox="1"/>
          <p:nvPr>
            <p:ph idx="1" type="body"/>
          </p:nvPr>
        </p:nvSpPr>
        <p:spPr>
          <a:xfrm>
            <a:off x="359517" y="1220787"/>
            <a:ext cx="10515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https://www.ilo.org/wcmsp5/groups/public/---dgreports/---gender/documents/publication/wcms_535656.pdf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4"/>
              </a:rPr>
              <a:t>https://terraform-20180423174453746800000001.s3.amazonaws.com/attachments/cjiisgqry00fzfxj71rd28btl-p4-vprchaen0217-workplace-violence-prevention-checklist.pdf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5"/>
              </a:rPr>
              <a:t>https://www.osha.gov/sites/default/files/publications/osha3148.pdf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6"/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7"/>
              </a:rPr>
              <a:t>https://www.cdc.gov/niosh/docs/96-100/risk.html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46" name="Google Shape;34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7" name="Google Shape;347;p2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Nuorodos</a:t>
            </a:r>
            <a:endParaRPr/>
          </a:p>
        </p:txBody>
      </p:sp>
      <p:sp>
        <p:nvSpPr>
          <p:cNvPr id="354" name="Google Shape;354;p27"/>
          <p:cNvSpPr txBox="1"/>
          <p:nvPr>
            <p:ph idx="1" type="body"/>
          </p:nvPr>
        </p:nvSpPr>
        <p:spPr>
          <a:xfrm>
            <a:off x="838199" y="1041400"/>
            <a:ext cx="10798629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https://www.ilo.org/wcmsp5/groups/public/---dgreports/---gender/documents/publication/wcms_535656.pdf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https://terraform-20180423174453746800000001.s3.amazonaws.com/attachments/cjiisgqry00fzfxj71rd28btl-p4-vprchaen0217-workplace-violence-prevention-checklist.pdf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https://www.osha.gov/sites/default/files/publications/osha3148.pdf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https://creately.com/blog/diagrams/types-of-organizational-charts/#4_Network_Structure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Weisbord, M. (1978). Organizacijos diagnozė, šešios vietos, kuriose reikia ieškoti problemų su teorija ar be jos, The Journal of group and organizational management, 1(4), 430-447. doi:10.1177/0021886398342003, http://dx.doi.org/10.1177/0021886398342003</a:t>
            </a:r>
            <a:endParaRPr sz="2000"/>
          </a:p>
        </p:txBody>
      </p:sp>
      <p:sp>
        <p:nvSpPr>
          <p:cNvPr id="355" name="Google Shape;35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6" name="Google Shape;356;p2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type="title"/>
          </p:nvPr>
        </p:nvSpPr>
        <p:spPr>
          <a:xfrm>
            <a:off x="359517" y="460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rgbClr val="6789B9"/>
                </a:solidFill>
              </a:rPr>
              <a:t>Projekto partneriai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363" name="Google Shape;36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8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Čekijos gyvybės mokslų universitetas Praha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Čekijos Respublika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Pankipriano viešbučių vadovų asociacija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Kipras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8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"Beneke &amp; Prinzhorn GmbH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Vokietija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8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Graikija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8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Socialinių inovacijų fondas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Lietuva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8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GARSIAI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838200" y="657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Mokymosi rezultatai</a:t>
            </a:r>
            <a:endParaRPr sz="4000"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838200" y="155552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n-GB" sz="2400"/>
              <a:t>Apibūdinti organizacinės struktūros ir organizacinės kultūros veikimą. </a:t>
            </a:r>
            <a:endParaRPr sz="2400"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n-GB" sz="2400"/>
              <a:t>Taikyti tinkamas priemones, pagrįstas pirminės, antrinės ir tretinės prevencijos strategijos modeliu.</a:t>
            </a:r>
            <a:endParaRPr sz="2400"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n-GB" sz="2400"/>
              <a:t>Taikyti būtinus vadovavimo įgūdžius profesinio smurto kontekste.</a:t>
            </a:r>
            <a:endParaRPr sz="2400"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✔"/>
            </a:pPr>
            <a:r>
              <a:rPr lang="en-GB" sz="2400"/>
              <a:t> Apibrėžti konkrečiam sektoriui būdingus smurto darbe veiksnius.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128" name="Google Shape;12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30" name="Google Shape;130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innen, Person, Decke, Personen enthält.&#10;&#10;Automatisch generierte Beschreibung" id="136" name="Google Shape;13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8022020" y="4018416"/>
            <a:ext cx="3852041" cy="959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1 tema</a:t>
            </a:r>
            <a:endParaRPr/>
          </a:p>
        </p:txBody>
      </p:sp>
      <p:sp>
        <p:nvSpPr>
          <p:cNvPr id="139" name="Google Shape;139;p4"/>
          <p:cNvSpPr txBox="1"/>
          <p:nvPr>
            <p:ph idx="2" type="body"/>
          </p:nvPr>
        </p:nvSpPr>
        <p:spPr>
          <a:xfrm>
            <a:off x="8140700" y="5242674"/>
            <a:ext cx="3972472" cy="147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Organizacijos kultūros ir struktūros skirtumas</a:t>
            </a:r>
            <a:endParaRPr b="1" sz="2400"/>
          </a:p>
        </p:txBody>
      </p:sp>
      <p:cxnSp>
        <p:nvCxnSpPr>
          <p:cNvPr id="140" name="Google Shape;140;p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914400" y="546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11111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ORGANIZACINĖ KULTŪRA </a:t>
            </a:r>
            <a:br>
              <a:rPr lang="en-GB" sz="4000">
                <a:solidFill>
                  <a:srgbClr val="6789B9"/>
                </a:solidFill>
              </a:rPr>
            </a:br>
            <a:r>
              <a:rPr lang="en-GB" sz="4000">
                <a:solidFill>
                  <a:srgbClr val="6789B9"/>
                </a:solidFill>
              </a:rPr>
              <a:t>&amp; ORGANIZACINĖ STRUKTŪRA. SKIRTUMAS</a:t>
            </a:r>
            <a:br>
              <a:rPr lang="en-GB" sz="4000">
                <a:solidFill>
                  <a:srgbClr val="6789B9"/>
                </a:solidFill>
              </a:rPr>
            </a:br>
            <a:endParaRPr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838200" y="2296143"/>
            <a:ext cx="5181600" cy="388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1 tema: Organizacinės struktūros ir kultūros skirtumas ir jų veikimo būdai</a:t>
            </a:r>
            <a:endParaRPr sz="32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48" name="Google Shape;148;p5"/>
          <p:cNvSpPr txBox="1"/>
          <p:nvPr>
            <p:ph idx="2" type="body"/>
          </p:nvPr>
        </p:nvSpPr>
        <p:spPr>
          <a:xfrm>
            <a:off x="6172200" y="2296143"/>
            <a:ext cx="5181600" cy="3212028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Mokymosi rezultatai: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/>
              <a:t>Apibūdinti organizacinės struktūros ir organizacinės kultūros veikimą. </a:t>
            </a:r>
            <a:endParaRPr/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150" name="Google Shape;150;p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idx="1" type="body"/>
          </p:nvPr>
        </p:nvSpPr>
        <p:spPr>
          <a:xfrm>
            <a:off x="838200" y="14772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Organizacinė struktūra - </a:t>
            </a:r>
            <a:r>
              <a:rPr lang="en-GB">
                <a:solidFill>
                  <a:schemeClr val="dk1"/>
                </a:solidFill>
              </a:rPr>
              <a:t>tai sistema, naudojama hierarchijai organizacijoje apibrėžti. Joje nurodomos visos darbo vietos, jų funkcijos ir pavaldumas organizacijoje.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Organizacinė kultūra </a:t>
            </a:r>
            <a:r>
              <a:rPr lang="en-GB">
                <a:solidFill>
                  <a:schemeClr val="dk1"/>
                </a:solidFill>
              </a:rPr>
              <a:t>apima darbuotojų vertybes, elgseną ir požiūrį.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Abu jie vienodai svarbūs organizacijos sėkmei.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158" name="Google Shape;158;p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838800" y="378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Organizacijos pagrindai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800" y="0"/>
            <a:ext cx="12193588" cy="6858000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244929" y="644525"/>
            <a:ext cx="5388428" cy="571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000">
                <a:solidFill>
                  <a:schemeClr val="lt1"/>
                </a:solidFill>
              </a:rPr>
              <a:t>Pratybos klasėje: </a:t>
            </a:r>
            <a:endParaRPr sz="4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solidFill>
                  <a:schemeClr val="lt1"/>
                </a:solidFill>
              </a:rPr>
              <a:t>Grupėse po 4 asmenis aptarkite, kokią organizacinę struktūrą turi jūsų įmonė ir kurioje struktūroje, jūsų manymu, smurtas darbo vietoje gali pasireikšti lengviau.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173" name="Google Shape;17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>
            <p:ph type="title"/>
          </p:nvPr>
        </p:nvSpPr>
        <p:spPr>
          <a:xfrm>
            <a:off x="652692" y="2241811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2 TEMA</a:t>
            </a:r>
            <a:endParaRPr/>
          </a:p>
        </p:txBody>
      </p:sp>
      <p:cxnSp>
        <p:nvCxnSpPr>
          <p:cNvPr id="176" name="Google Shape;176;p8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7" name="Google Shape;177;p8"/>
          <p:cNvSpPr txBox="1"/>
          <p:nvPr>
            <p:ph idx="2" type="body"/>
          </p:nvPr>
        </p:nvSpPr>
        <p:spPr>
          <a:xfrm>
            <a:off x="971003" y="3272810"/>
            <a:ext cx="3567513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Pirminės, antrinės ir tretinės smurto darbe prevencijos strategijos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838200" y="1966725"/>
            <a:ext cx="5181600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3200">
                <a:solidFill>
                  <a:schemeClr val="dk1"/>
                </a:solidFill>
              </a:rPr>
              <a:t>Tema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3200">
                <a:solidFill>
                  <a:schemeClr val="dk1"/>
                </a:solidFill>
              </a:rPr>
              <a:t>Pirminės, antrinės ir tretinės </a:t>
            </a:r>
            <a:r>
              <a:rPr lang="en-GB" sz="3200">
                <a:solidFill>
                  <a:schemeClr val="dk1"/>
                </a:solidFill>
              </a:rPr>
              <a:t>smurto darbe prevencijos strategijos</a:t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184" name="Google Shape;184;p9"/>
          <p:cNvSpPr txBox="1"/>
          <p:nvPr>
            <p:ph idx="2" type="body"/>
          </p:nvPr>
        </p:nvSpPr>
        <p:spPr>
          <a:xfrm>
            <a:off x="6403063" y="2067928"/>
            <a:ext cx="5181600" cy="3720000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GB" sz="3200"/>
              <a:t>Mokymosi rezultatai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Geba apibūdinti organizacinės struktūros ir organizacinės kultūros veikimą. </a:t>
            </a:r>
            <a:endParaRPr sz="3200"/>
          </a:p>
        </p:txBody>
      </p:sp>
      <p:sp>
        <p:nvSpPr>
          <p:cNvPr id="185" name="Google Shape;18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4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2 tema: </a:t>
            </a:r>
            <a:r>
              <a:rPr b="1" lang="en-GB">
                <a:solidFill>
                  <a:srgbClr val="6789B9"/>
                </a:solidFill>
              </a:rPr>
              <a:t>Pirminės, antrinės ir tretinės </a:t>
            </a:r>
            <a:r>
              <a:rPr lang="en-GB">
                <a:solidFill>
                  <a:srgbClr val="6789B9"/>
                </a:solidFill>
              </a:rPr>
              <a:t>smurto darbe prevencijos strategijos</a:t>
            </a:r>
            <a:endParaRPr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187" name="Google Shape;187;p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2023-08-31T12:06:12Z</dcterms:created>
  <dc:creator>Simas Stanevičius</dc:creator>
</cp:coreProperties>
</file>