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oOzolenzq0WiEvxB/iEO/kB4G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35" name="Google Shape;3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45" name="Google Shape;3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55" name="Google Shape;3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68" name="Google Shape;3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81" name="Google Shape;3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90" name="Google Shape;3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cs-CZ"/>
              <a:t>Patyčios - tai gerai žinomas terminas, kuriam pastaraisiais metais skiriama daug dėmesio tiek mokykloje, tiek darbo aplinkoje. Svarbu pažymėti, kad ne kiekvienas konfliktas darbo vietoje būtinai priskiriamas prie patyčių. Apibrėžiant patyčias pirmiausia akcentuojamas laikas. Taigi į apibrėžimą neįtraukiami jokie laikini konfliktai, o esminis dėmesys skiriamas tam momentui, kai psichosocialinė situacija pradeda lemti darbuotojo psichiatrines ar psichosomatines patologines būsenas. Kitaip tariant, skirtumas tarp konflikto ir patyčių yra ne tai, kas ar kaip kas nors vyksta, o to, kas vyksta, dažnumas ir trukmė. </a:t>
            </a:r>
            <a:endParaRPr/>
          </a:p>
          <a:p>
            <a:pPr indent="0" lvl="0" marL="0" rtl="0" algn="l">
              <a:lnSpc>
                <a:spcPct val="100000"/>
              </a:lnSpc>
              <a:spcBef>
                <a:spcPts val="0"/>
              </a:spcBef>
              <a:spcAft>
                <a:spcPts val="0"/>
              </a:spcAft>
              <a:buClr>
                <a:schemeClr val="dk1"/>
              </a:buClr>
              <a:buSzPts val="1400"/>
              <a:buFont typeface="Calibri"/>
              <a:buNone/>
            </a:pPr>
            <a:r>
              <a:rPr lang="cs-CZ"/>
              <a:t>Mobingas profesiniame gyvenime - tai priešiškas ir neetiškas bendravimas, kurį vienas ar keli asmenys sistemingai nukreipia į kitą asmenį, kuris tokiu būdu stumiamas į bejėgę ir bejėgę padėtį. Dėl dažno ir ilgalaikio priešiško elgesio šis netinkamas elgesys sukelia dideles psichologines, psichosomatines ir socialines kančias, dėl kurių jo auka sistemingai ir tikslingai verčiama nutraukti darbo santykius.</a:t>
            </a:r>
            <a:endParaRPr/>
          </a:p>
          <a:p>
            <a:pPr indent="0" lvl="0" marL="0" rtl="0" algn="l">
              <a:lnSpc>
                <a:spcPct val="100000"/>
              </a:lnSpc>
              <a:spcBef>
                <a:spcPts val="0"/>
              </a:spcBef>
              <a:spcAft>
                <a:spcPts val="0"/>
              </a:spcAft>
              <a:buClr>
                <a:schemeClr val="dk1"/>
              </a:buClr>
              <a:buSzPts val="1400"/>
              <a:buFont typeface="Calibri"/>
              <a:buNone/>
            </a:pPr>
            <a:r>
              <a:rPr lang="cs-CZ"/>
              <a:t>Bossingas - tai patyčios vertikaliuoju lygmeniu, t. y. iš viršininko į pavaldinį.</a:t>
            </a:r>
            <a:endParaRPr/>
          </a:p>
          <a:p>
            <a:pPr indent="0" lvl="0" marL="0" rtl="0" algn="l">
              <a:lnSpc>
                <a:spcPct val="100000"/>
              </a:lnSpc>
              <a:spcBef>
                <a:spcPts val="0"/>
              </a:spcBef>
              <a:spcAft>
                <a:spcPts val="0"/>
              </a:spcAft>
              <a:buClr>
                <a:schemeClr val="dk1"/>
              </a:buClr>
              <a:buSzPts val="1400"/>
              <a:buFont typeface="Calibri"/>
              <a:buNone/>
            </a:pPr>
            <a:r>
              <a:rPr lang="cs-CZ"/>
              <a:t>"Staffing" yra priešingas "bossing", kuriuo vadinami darbuotojų išpuoliai prieš viršininką. Taip dažniausiai atsitinka tais atvejais, kai grupė darbuotojų atsisako priimti naują vadovą ir bando jį išstumti.</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45" name="Google Shape;14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cs-CZ"/>
              <a:t>Patyčios dažnai gali sukelti didelių psichologinių, psichosomatinių ir socialinių kančių aukai.</a:t>
            </a:r>
            <a:endParaRPr/>
          </a:p>
          <a:p>
            <a:pPr indent="0" lvl="0" marL="0" rtl="0" algn="l">
              <a:lnSpc>
                <a:spcPct val="100000"/>
              </a:lnSpc>
              <a:spcBef>
                <a:spcPts val="0"/>
              </a:spcBef>
              <a:spcAft>
                <a:spcPts val="0"/>
              </a:spcAft>
              <a:buClr>
                <a:schemeClr val="dk1"/>
              </a:buClr>
              <a:buSzPts val="1400"/>
              <a:buFont typeface="Calibri"/>
              <a:buNone/>
            </a:pPr>
            <a:r>
              <a:rPr lang="cs-CZ"/>
              <a:t>Psichologiniai - koncentracijos ir miego sutrikimai, sumažėjusi savivertė, nerimas ir net depresija, kuri gali sukelti potrauminius sutrikimus.</a:t>
            </a:r>
            <a:endParaRPr/>
          </a:p>
          <a:p>
            <a:pPr indent="0" lvl="0" marL="0" rtl="0" algn="l">
              <a:lnSpc>
                <a:spcPct val="100000"/>
              </a:lnSpc>
              <a:spcBef>
                <a:spcPts val="0"/>
              </a:spcBef>
              <a:spcAft>
                <a:spcPts val="0"/>
              </a:spcAft>
              <a:buClr>
                <a:schemeClr val="dk1"/>
              </a:buClr>
              <a:buSzPts val="1400"/>
              <a:buFont typeface="Calibri"/>
              <a:buNone/>
            </a:pPr>
            <a:r>
              <a:rPr lang="cs-CZ"/>
              <a:t>Sveikata - tai psichosomatinės apraiškos, kurios yra reakcija į ilgalaikį stresą (sumažėjęs imunitetas, širdies ir kraujagyslių ligos, kvėpavimo ar virškinimo sutrikimai).</a:t>
            </a:r>
            <a:endParaRPr/>
          </a:p>
          <a:p>
            <a:pPr indent="0" lvl="0" marL="0" rtl="0" algn="l">
              <a:lnSpc>
                <a:spcPct val="100000"/>
              </a:lnSpc>
              <a:spcBef>
                <a:spcPts val="0"/>
              </a:spcBef>
              <a:spcAft>
                <a:spcPts val="0"/>
              </a:spcAft>
              <a:buClr>
                <a:schemeClr val="dk1"/>
              </a:buClr>
              <a:buSzPts val="1400"/>
              <a:buFont typeface="Calibri"/>
              <a:buNone/>
            </a:pPr>
            <a:r>
              <a:rPr lang="cs-CZ"/>
              <a:t>Ilgalaikis poveikis asmeniniam gyvenimui - auka pradeda vengti socialinių santykių arba visiškai pasitraukia iš kasdienio gyvenimo, per daug kovoja su įprasto šeimyninio gyvenimo problemomis, o tai kraštutiniais atvejais gali privesti prie skyrybų ar išsiskyrimo, o galiausiai - ir prie vaikų auklėjimo problemų.</a:t>
            </a:r>
            <a:endParaRPr/>
          </a:p>
          <a:p>
            <a:pPr indent="0" lvl="0" marL="0" rtl="0" algn="l">
              <a:lnSpc>
                <a:spcPct val="100000"/>
              </a:lnSpc>
              <a:spcBef>
                <a:spcPts val="0"/>
              </a:spcBef>
              <a:spcAft>
                <a:spcPts val="0"/>
              </a:spcAft>
              <a:buClr>
                <a:schemeClr val="dk1"/>
              </a:buClr>
              <a:buSzPts val="1400"/>
              <a:buFont typeface="Calibri"/>
              <a:buNone/>
            </a:pPr>
            <a:r>
              <a:rPr lang="cs-CZ"/>
              <a:t>Savižudiško elgesio pasireiškimas yra įspėjamasis argumentas, kai, pavyzdžiui, Norvegijoje kasmet nusižudo apie 100 patyčių aukų, o Švedijoje patyčios yra kas šeštos savižudybės priežastis.</a:t>
            </a:r>
            <a:endParaRPr/>
          </a:p>
        </p:txBody>
      </p:sp>
      <p:sp>
        <p:nvSpPr>
          <p:cNvPr id="175" name="Google Shape;17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cs-CZ"/>
              <a:t>Poveikis darbdaviams.</a:t>
            </a:r>
            <a:endParaRPr/>
          </a:p>
          <a:p>
            <a:pPr indent="0" lvl="0" marL="0" rtl="0" algn="l">
              <a:lnSpc>
                <a:spcPct val="100000"/>
              </a:lnSpc>
              <a:spcBef>
                <a:spcPts val="0"/>
              </a:spcBef>
              <a:spcAft>
                <a:spcPts val="0"/>
              </a:spcAft>
              <a:buClr>
                <a:schemeClr val="dk1"/>
              </a:buClr>
              <a:buSzPts val="1400"/>
              <a:buFont typeface="Calibri"/>
              <a:buNone/>
            </a:pPr>
            <a:r>
              <a:rPr lang="cs-CZ"/>
              <a:t>Akivaizdu, kad patyčių pasekmės tenka ne tik pačiam darbuotojui, bet tam tikrais aspektais nuo jų kenčia visa organizacija. Taip nutinka dėl to, kad siekdama išvengti mobingo auka pradeda dažniau neatvykti į darbą, prašo būti perkelta į kitą skyrių ar darbo vietą arba visiškai palieka organizaciją.</a:t>
            </a:r>
            <a:endParaRPr/>
          </a:p>
          <a:p>
            <a:pPr indent="0" lvl="0" marL="0" rtl="0" algn="l">
              <a:lnSpc>
                <a:spcPct val="100000"/>
              </a:lnSpc>
              <a:spcBef>
                <a:spcPts val="0"/>
              </a:spcBef>
              <a:spcAft>
                <a:spcPts val="0"/>
              </a:spcAft>
              <a:buClr>
                <a:schemeClr val="dk1"/>
              </a:buClr>
              <a:buSzPts val="1400"/>
              <a:buFont typeface="Calibri"/>
              <a:buNone/>
            </a:pPr>
            <a:r>
              <a:rPr lang="cs-CZ"/>
              <a:t>Pasekmės gali būti įvairios, pavyzdžiui, padidėjęs ankstyvo išėjimo į pensiją skaičius, padidėjęs sergamumas, sumažėjęs darbuotojų produktyvumas, žala įmonės įrangai ir patalpoms, padidėjusios naujų darbuotojų įdarbinimo ir adaptacijos išlaidos, susijusios ne tik su jau minėta padidėjusia darbuotojų kaita, bet ir galimos išlaidos, susijusios su bylinėjimusi ir skundais. Gero organizacijos vardo praradimas laikomas labai skaudžiu ir vadinamuoju paskutiniu lašu.</a:t>
            </a:r>
            <a:endParaRPr/>
          </a:p>
        </p:txBody>
      </p:sp>
      <p:sp>
        <p:nvSpPr>
          <p:cNvPr id="192" name="Google Shape;1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cs-CZ"/>
              <a:t>Norint kuo labiau sumažinti terpę patyčioms, labai svarbu nuosekliai nustatyti išorines sąlygas.</a:t>
            </a:r>
            <a:endParaRPr/>
          </a:p>
          <a:p>
            <a:pPr indent="0" lvl="0" marL="0" rtl="0" algn="l">
              <a:lnSpc>
                <a:spcPct val="100000"/>
              </a:lnSpc>
              <a:spcBef>
                <a:spcPts val="0"/>
              </a:spcBef>
              <a:spcAft>
                <a:spcPts val="0"/>
              </a:spcAft>
              <a:buClr>
                <a:schemeClr val="dk1"/>
              </a:buClr>
              <a:buSzPts val="1400"/>
              <a:buFont typeface="Calibri"/>
              <a:buNone/>
            </a:pPr>
            <a:r>
              <a:rPr lang="cs-CZ"/>
              <a:t>Patyčios dažniausiai plinta ten, kur nėra aiškiai nustatytos ribos ir taisyklės. Tik tinkamai sukurta sistema gali suteikti institucinę paramą, autoritetą ir užtikrinti, kad nepageidaujamos situacijos nepasikartotų. Visame kontekste šias organizacijos pastangas galime vadinti kovos su mobingu politika.</a:t>
            </a:r>
            <a:endParaRPr/>
          </a:p>
          <a:p>
            <a:pPr indent="0" lvl="0" marL="0" rtl="0" algn="l">
              <a:lnSpc>
                <a:spcPct val="100000"/>
              </a:lnSpc>
              <a:spcBef>
                <a:spcPts val="0"/>
              </a:spcBef>
              <a:spcAft>
                <a:spcPts val="0"/>
              </a:spcAft>
              <a:buClr>
                <a:schemeClr val="dk1"/>
              </a:buClr>
              <a:buSzPts val="1400"/>
              <a:buFont typeface="Calibri"/>
              <a:buNone/>
            </a:pPr>
            <a:r>
              <a:rPr lang="cs-CZ"/>
              <a:t>Mobingo pasireiškimui darbo vietoje didelę įtaką daro įmonės kultūra, o tai reiškia, kad, kalbant apie mobingo prevenciją įmonėje, jos pagrindinis uždavinys yra paveikti tarpasmeninius santykius įmonėje.</a:t>
            </a:r>
            <a:endParaRPr/>
          </a:p>
          <a:p>
            <a:pPr indent="0" lvl="0" marL="0" rtl="0" algn="l">
              <a:lnSpc>
                <a:spcPct val="100000"/>
              </a:lnSpc>
              <a:spcBef>
                <a:spcPts val="0"/>
              </a:spcBef>
              <a:spcAft>
                <a:spcPts val="0"/>
              </a:spcAft>
              <a:buClr>
                <a:schemeClr val="dk1"/>
              </a:buClr>
              <a:buSzPts val="1400"/>
              <a:buFont typeface="Calibri"/>
              <a:buNone/>
            </a:pPr>
            <a:r>
              <a:rPr lang="cs-CZ"/>
              <a:t>Geriausias būdas - pabrėžti vadovų valdymo įgūdžius, kurie turėtų būti ne tik jautrūs ir imlūs problemoms ir konfliktams, kylantiems tarp pavaldinių, bet ir norėti bei gebėti juos spręsti, kai jie iškyla.</a:t>
            </a:r>
            <a:endParaRPr/>
          </a:p>
          <a:p>
            <a:pPr indent="0" lvl="0" marL="0" rtl="0" algn="l">
              <a:lnSpc>
                <a:spcPct val="100000"/>
              </a:lnSpc>
              <a:spcBef>
                <a:spcPts val="0"/>
              </a:spcBef>
              <a:spcAft>
                <a:spcPts val="0"/>
              </a:spcAft>
              <a:buClr>
                <a:schemeClr val="dk1"/>
              </a:buClr>
              <a:buSzPts val="1400"/>
              <a:buFont typeface="Calibri"/>
              <a:buNone/>
            </a:pPr>
            <a:r>
              <a:rPr lang="cs-CZ"/>
              <a:t>Įmonių kultūra - tai specifinė kiekvienos įmonės socialinė sistema, kartais ją dar vadiname įmonės dvasia. Apskritai įmonės kultūrą galima apibrėžti kaip požiūrių, idėjų ir vertybių visumą įmonėje, kuriai pritaria visi jos darbuotojai ir kuri išlaikoma ilgą laiką.</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09" name="Google Shape;20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cs-CZ"/>
              <a:t>Siekiant užkirsti kelią mobingui, būtina laikytis šių keturių principų</a:t>
            </a:r>
            <a:endParaRPr/>
          </a:p>
          <a:p>
            <a:pPr indent="0" lvl="0" marL="0" rtl="0" algn="l">
              <a:lnSpc>
                <a:spcPct val="100000"/>
              </a:lnSpc>
              <a:spcBef>
                <a:spcPts val="0"/>
              </a:spcBef>
              <a:spcAft>
                <a:spcPts val="0"/>
              </a:spcAft>
              <a:buClr>
                <a:schemeClr val="dk1"/>
              </a:buClr>
              <a:buSzPts val="1400"/>
              <a:buFont typeface="Calibri"/>
              <a:buNone/>
            </a:pPr>
            <a:r>
              <a:rPr lang="cs-CZ"/>
              <a:t>veiksniai: (teisingai paskirtos ir išdėstytos užduotys, teisingai nustatyta jų kontrolė ir galimybė priimti sprendimus gali labai sumažinti stresą), vadovų elgesio trūkumai, kurie tampa blogu pavyzdžiu viduriniosios grandies vadovams (taip pat reikalingi vadovų mokymai apie gebėjimą atpažinti konfliktus ir teisingai juos spręsti), nepakankama patyčių aukų apsauga (turi būti nustatytos aiškios aukos apsaugos taisyklės ir teisės, o vadovybė turi atvirai ir aiškiai pasisakyti prieš mobingą), žemas moralės lygis darbo vietoje (būtina kelti moralės lygį darbo vietoje , kur visi turi žinoti, kas yra priimtina, o kas - ne, tam gali būti naudojamos įvairios mokymo programos).</a:t>
            </a:r>
            <a:endParaRPr/>
          </a:p>
          <a:p>
            <a:pPr indent="0" lvl="0" marL="0" rtl="0" algn="l">
              <a:lnSpc>
                <a:spcPct val="100000"/>
              </a:lnSpc>
              <a:spcBef>
                <a:spcPts val="0"/>
              </a:spcBef>
              <a:spcAft>
                <a:spcPts val="0"/>
              </a:spcAft>
              <a:buClr>
                <a:schemeClr val="dk1"/>
              </a:buClr>
              <a:buSzPts val="1400"/>
              <a:buFont typeface="Calibri"/>
              <a:buNone/>
            </a:pPr>
            <a:r>
              <a:rPr lang="cs-CZ"/>
              <a:t>Šios priemonės bus veiksmingos tik tuo atveju, jei jas palaikys aukščiausioji valdžia.</a:t>
            </a:r>
            <a:endParaRPr/>
          </a:p>
          <a:p>
            <a:pPr indent="0" lvl="0" marL="0" rtl="0" algn="l">
              <a:lnSpc>
                <a:spcPct val="100000"/>
              </a:lnSpc>
              <a:spcBef>
                <a:spcPts val="0"/>
              </a:spcBef>
              <a:spcAft>
                <a:spcPts val="0"/>
              </a:spcAft>
              <a:buClr>
                <a:schemeClr val="dk1"/>
              </a:buClr>
              <a:buSzPts val="1400"/>
              <a:buFont typeface="Calibri"/>
              <a:buNone/>
            </a:pPr>
            <a:r>
              <a:rPr lang="cs-CZ"/>
              <a:t>valdymas. Tačiau šios keturios galimos priežastys yra geras pagrindas nustatyti prevencines priemones.</a:t>
            </a:r>
            <a:endParaRPr/>
          </a:p>
          <a:p>
            <a:pPr indent="0" lvl="0" marL="0" rtl="0" algn="l">
              <a:lnSpc>
                <a:spcPct val="100000"/>
              </a:lnSpc>
              <a:spcBef>
                <a:spcPts val="0"/>
              </a:spcBef>
              <a:spcAft>
                <a:spcPts val="0"/>
              </a:spcAft>
              <a:buClr>
                <a:schemeClr val="dk1"/>
              </a:buClr>
              <a:buSzPts val="1400"/>
              <a:buFont typeface="Calibri"/>
              <a:buNone/>
            </a:pPr>
            <a:r>
              <a:rPr lang="cs-CZ"/>
              <a:t>Yra net galimybių, kaip pats darbuotojas gali prisidėti prie prevencijos. Svarbu išsiaiškinti kuo daugiau informacijos apie įmonės struktūrą ir veiklą, atidžiai suvokti situaciją aplink save ir stengtis pernelyg nenukrypti nuo duotų aplinkybių. Be to, kvalifikacijos kėlimas gali padėti asmeniui geriau įvertinti savo vertę darbo rinkoje, ugdyti pasitikėjimą savimi ir savivertę. Taip pat savaime suprantama, kad turėtumėte rūpintis savo aplinka, šeimyniniu ir partnerišku gyvenimu, galiausiai, bet ne mažiau svarbu, laisvalaikiu tam tikru būdu atsidėti savo pomėgiams.</a:t>
            </a:r>
            <a:endParaRPr/>
          </a:p>
          <a:p>
            <a:pPr indent="0" lvl="0" marL="0" rtl="0" algn="l">
              <a:lnSpc>
                <a:spcPct val="100000"/>
              </a:lnSpc>
              <a:spcBef>
                <a:spcPts val="0"/>
              </a:spcBef>
              <a:spcAft>
                <a:spcPts val="0"/>
              </a:spcAft>
              <a:buClr>
                <a:schemeClr val="dk1"/>
              </a:buClr>
              <a:buSzPts val="1400"/>
              <a:buFont typeface="Calibri"/>
              <a:buNone/>
            </a:pPr>
            <a:r>
              <a:rPr lang="cs-CZ"/>
              <a:t>Autokratinis stilius labiausiai prisideda prie mobingo. Pagrindinė priežastis yra ta, kad šis valdymo stilius yra artimiausias pačiai mobingo sampratai, kuri iš esmės apima galios disbalansą tarp šalių. Kita vertus, ten, kur vyrauja demokratinis stilius, problemos dažniausiai sprendžiamos diskutuojant ir draugiškoje aplinkoje, o tai nėra palankios sąlygos mobingui ir jo atvejų pasitaiko daug mažiau.</a:t>
            </a:r>
            <a:endParaRPr/>
          </a:p>
        </p:txBody>
      </p:sp>
      <p:sp>
        <p:nvSpPr>
          <p:cNvPr id="228" name="Google Shape;2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5" name="Google Shape;2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cs-CZ"/>
              <a:t>Teisės departamento tikslas - užtikrinti, kad darbuotojai ir kiti atstovai veiktų laikydamiesi aukštų etikos standartų ir nekeltų įmonei grėsmės prarasti gerą vardą. Pagrindinis tikslas - kad visuomenė priimtų tokį elgesį, o visi jos nariai turėtų aukštą teisinio išprusimo lygį, gebėtų atskirti leistiną elgesį nuo abejotino ar tiesiogiai draudžiamo elgesio ir elgtųsi vadovaudamiesi šiomis žiniomis.</a:t>
            </a:r>
            <a:endParaRPr/>
          </a:p>
          <a:p>
            <a:pPr indent="0" lvl="0" marL="0" rtl="0" algn="l">
              <a:lnSpc>
                <a:spcPct val="100000"/>
              </a:lnSpc>
              <a:spcBef>
                <a:spcPts val="0"/>
              </a:spcBef>
              <a:spcAft>
                <a:spcPts val="0"/>
              </a:spcAft>
              <a:buClr>
                <a:schemeClr val="dk1"/>
              </a:buClr>
              <a:buSzPts val="1400"/>
              <a:buFont typeface="Calibri"/>
              <a:buNone/>
            </a:pPr>
            <a:r>
              <a:rPr lang="cs-CZ"/>
              <a:t>Darbuotojai gali teikti pasiūlymus dėl tobulinimo tiek asmeniškai, tiek telefonu ar el. paštu bet kuriam Teisės departamento darbuotojui. Taip pat yra "klausimų ir pasiūlymų dėžutės", kuriose taip pat galima pateikti anoniminius pasiūlymus.</a:t>
            </a:r>
            <a:endParaRPr/>
          </a:p>
          <a:p>
            <a:pPr indent="0" lvl="0" marL="0" rtl="0" algn="l">
              <a:lnSpc>
                <a:spcPct val="100000"/>
              </a:lnSpc>
              <a:spcBef>
                <a:spcPts val="0"/>
              </a:spcBef>
              <a:spcAft>
                <a:spcPts val="0"/>
              </a:spcAft>
              <a:buClr>
                <a:schemeClr val="dk1"/>
              </a:buClr>
              <a:buSzPts val="1400"/>
              <a:buFont typeface="Calibri"/>
              <a:buNone/>
            </a:pPr>
            <a:r>
              <a:rPr lang="cs-CZ"/>
              <a:t>Žmogiškųjų išteklių skyrius siekia tokios įmonės kultūros, kuri</a:t>
            </a:r>
            <a:endParaRPr/>
          </a:p>
          <a:p>
            <a:pPr indent="0" lvl="0" marL="0" rtl="0" algn="l">
              <a:lnSpc>
                <a:spcPct val="100000"/>
              </a:lnSpc>
              <a:spcBef>
                <a:spcPts val="0"/>
              </a:spcBef>
              <a:spcAft>
                <a:spcPts val="0"/>
              </a:spcAft>
              <a:buClr>
                <a:schemeClr val="dk1"/>
              </a:buClr>
              <a:buSzPts val="1400"/>
              <a:buFont typeface="Calibri"/>
              <a:buNone/>
            </a:pPr>
            <a:r>
              <a:rPr lang="cs-CZ"/>
              <a:t>ji suteikė savo darbuotojams saugumo ir priklausymo jausmą, tuo pat metu palaikė jų individualumą, komandinę dvasią ir konkurencingumą. Kita įmonės kultūros dalis - pastangos kurti ir palaikyti abipusę pagarbą ir pagarbą visiems savo darbuotojams visose pareigose ir darbo vietose. Nurodyta suma pasiekiama šiomis priemonėmis:</a:t>
            </a:r>
            <a:endParaRPr/>
          </a:p>
          <a:p>
            <a:pPr indent="0" lvl="0" marL="0" rtl="0" algn="l">
              <a:lnSpc>
                <a:spcPct val="100000"/>
              </a:lnSpc>
              <a:spcBef>
                <a:spcPts val="0"/>
              </a:spcBef>
              <a:spcAft>
                <a:spcPts val="0"/>
              </a:spcAft>
              <a:buClr>
                <a:schemeClr val="dk1"/>
              </a:buClr>
              <a:buSzPts val="1400"/>
              <a:buFont typeface="Calibri"/>
              <a:buNone/>
            </a:pPr>
            <a:r>
              <a:rPr lang="cs-CZ"/>
              <a:t>Įėjimo mokymai arba vadinamieji įėjimo kursai naujiems darbuotojams, be kita ko, yra savotiška pirmoji artimesnė pažintis su įmonės kultūra, kurios metu jiems paaiškinamos svarbiausios įmonės vertybės ir tikslai, taip pat svarbios taisyklės, kurių jie turi laikytis.</a:t>
            </a:r>
            <a:endParaRPr/>
          </a:p>
          <a:p>
            <a:pPr indent="0" lvl="0" marL="0" rtl="0" algn="l">
              <a:lnSpc>
                <a:spcPct val="100000"/>
              </a:lnSpc>
              <a:spcBef>
                <a:spcPts val="0"/>
              </a:spcBef>
              <a:spcAft>
                <a:spcPts val="0"/>
              </a:spcAft>
              <a:buClr>
                <a:schemeClr val="dk1"/>
              </a:buClr>
              <a:buSzPts val="1400"/>
              <a:buFont typeface="Calibri"/>
              <a:buNone/>
            </a:pPr>
            <a:r>
              <a:rPr lang="cs-CZ"/>
              <a:t>Rekomenduojama, bet neprivaloma dalyvauti seminaruose. Šis renginys taip pat skirtas naujai atvykusiems darbuotojams, o jo tikslas - vėlgi palaipsniui supažindinti darbuotojus su pagrindinėmis vertybėmis, smagiai praleidžiant turiningą programą, kurios tikslas - ne tik susipažinti su kitais naujai atvykusiais darbuotojais, įvairiose pareigose</a:t>
            </a:r>
            <a:endParaRPr/>
          </a:p>
          <a:p>
            <a:pPr indent="0" lvl="0" marL="0" rtl="0" algn="l">
              <a:lnSpc>
                <a:spcPct val="100000"/>
              </a:lnSpc>
              <a:spcBef>
                <a:spcPts val="0"/>
              </a:spcBef>
              <a:spcAft>
                <a:spcPts val="0"/>
              </a:spcAft>
              <a:buClr>
                <a:schemeClr val="dk1"/>
              </a:buClr>
              <a:buSzPts val="1400"/>
              <a:buFont typeface="Calibri"/>
              <a:buNone/>
            </a:pPr>
            <a:r>
              <a:rPr lang="cs-CZ"/>
              <a:t>ir departamentų, bet ir atsipalaiduoti nuo kasdienių rūpesčių, įgyti perspektyvą, atstumą, komandinį darbą ir abipusį dalijimąsi informacija darbuotojų grupėje.</a:t>
            </a:r>
            <a:endParaRPr/>
          </a:p>
          <a:p>
            <a:pPr indent="0" lvl="0" marL="0" rtl="0" algn="l">
              <a:lnSpc>
                <a:spcPct val="100000"/>
              </a:lnSpc>
              <a:spcBef>
                <a:spcPts val="0"/>
              </a:spcBef>
              <a:spcAft>
                <a:spcPts val="0"/>
              </a:spcAft>
              <a:buClr>
                <a:schemeClr val="dk1"/>
              </a:buClr>
              <a:buSzPts val="1400"/>
              <a:buFont typeface="Calibri"/>
              <a:buNone/>
            </a:pPr>
            <a:r>
              <a:rPr lang="cs-CZ"/>
              <a:t>Pagrindinių vertybių savaitė - tai sporto ir pramogų kupina savaitė.</a:t>
            </a:r>
            <a:endParaRPr/>
          </a:p>
          <a:p>
            <a:pPr indent="0" lvl="0" marL="0" rtl="0" algn="l">
              <a:lnSpc>
                <a:spcPct val="100000"/>
              </a:lnSpc>
              <a:spcBef>
                <a:spcPts val="0"/>
              </a:spcBef>
              <a:spcAft>
                <a:spcPts val="0"/>
              </a:spcAft>
              <a:buClr>
                <a:schemeClr val="dk1"/>
              </a:buClr>
              <a:buSzPts val="1400"/>
              <a:buFont typeface="Calibri"/>
              <a:buNone/>
            </a:pPr>
            <a:r>
              <a:rPr lang="cs-CZ"/>
              <a:t>siekiant remti svarbias vertybes - iššūkius, bendradarbiavimą,</a:t>
            </a:r>
            <a:endParaRPr/>
          </a:p>
          <a:p>
            <a:pPr indent="0" lvl="0" marL="0" rtl="0" algn="l">
              <a:lnSpc>
                <a:spcPct val="100000"/>
              </a:lnSpc>
              <a:spcBef>
                <a:spcPts val="0"/>
              </a:spcBef>
              <a:spcAft>
                <a:spcPts val="0"/>
              </a:spcAft>
              <a:buClr>
                <a:schemeClr val="dk1"/>
              </a:buClr>
              <a:buSzPts val="1400"/>
              <a:buFont typeface="Calibri"/>
              <a:buNone/>
            </a:pPr>
            <a:r>
              <a:rPr lang="cs-CZ"/>
              <a:t>klientas, globalumas ir žmonės.</a:t>
            </a:r>
            <a:endParaRPr/>
          </a:p>
          <a:p>
            <a:pPr indent="0" lvl="0" marL="0" rtl="0" algn="l">
              <a:lnSpc>
                <a:spcPct val="100000"/>
              </a:lnSpc>
              <a:spcBef>
                <a:spcPts val="0"/>
              </a:spcBef>
              <a:spcAft>
                <a:spcPts val="0"/>
              </a:spcAft>
              <a:buClr>
                <a:schemeClr val="dk1"/>
              </a:buClr>
              <a:buSzPts val="1400"/>
              <a:buFont typeface="Calibri"/>
              <a:buNone/>
            </a:pPr>
            <a:r>
              <a:rPr lang="cs-CZ"/>
              <a:t>OOJT projektas suteikia galimybę priartėti prie gamybos ir išbandyti darbą prie linijos. Tikslas - ne sunkus fizinis darbas, o galimybė išbandyti darbą prie linijos (nuolat prižiūrint patyrusiam darbuotojui) administracijos darbuotojams. Dalyvavimas šiame projekte privalomas visiems darbuotojams ir paprastai vyksta bandomuoju laikotarpiu.</a:t>
            </a:r>
            <a:endParaRPr/>
          </a:p>
          <a:p>
            <a:pPr indent="0" lvl="0" marL="0" rtl="0" algn="l">
              <a:lnSpc>
                <a:spcPct val="100000"/>
              </a:lnSpc>
              <a:spcBef>
                <a:spcPts val="0"/>
              </a:spcBef>
              <a:spcAft>
                <a:spcPts val="0"/>
              </a:spcAft>
              <a:buClr>
                <a:schemeClr val="dk1"/>
              </a:buClr>
              <a:buSzPts val="1400"/>
              <a:buFont typeface="Calibri"/>
              <a:buNone/>
            </a:pPr>
            <a:r>
              <a:rPr lang="cs-CZ"/>
              <a:t>Be daugybės mokymų, skirtų asmeniniam tobulėjimui ir įgūdžiams, taikomiems tarpasmeniniuose santykiuose, taip pat vyko, pavyzdžiui, mokymai "Patyčios darbo vietoje", kuriuos vedė pripažintas karo psichologas. Dalyviams buvo leista susipažinti su turtinga šio specialisto praktika, kartu jiems buvo pristatytos gynybos nuo patyčių galimybės, įmonės, taip pat įstatymų pagalbos galimybės, pateiktos rekomendacijos, ką kiekvienas gali pats padaryti prieš patyčias tiek trumpalaikės perspektyvos, tiek ilgalaikės prevencijos požiūriu.</a:t>
            </a:r>
            <a:endParaRPr/>
          </a:p>
          <a:p>
            <a:pPr indent="0" lvl="0" marL="0" rtl="0" algn="l">
              <a:lnSpc>
                <a:spcPct val="100000"/>
              </a:lnSpc>
              <a:spcBef>
                <a:spcPts val="0"/>
              </a:spcBef>
              <a:spcAft>
                <a:spcPts val="0"/>
              </a:spcAft>
              <a:buClr>
                <a:schemeClr val="dk1"/>
              </a:buClr>
              <a:buSzPts val="1400"/>
              <a:buFont typeface="Calibri"/>
              <a:buNone/>
            </a:pPr>
            <a:r>
              <a:rPr lang="cs-CZ"/>
              <a:t>ER partneriai - tai ryšių su darbuotojais skyriaus darbuotojai, atsakingi už rūpinimąsi vadinamosios pirmosios linijos darbuotojais, nes būtent į juos darbuotojai gali tiesiogiai kreiptis darbo vietoje ir patikėti jiems iškilusias problemas.</a:t>
            </a:r>
            <a:endParaRPr/>
          </a:p>
          <a:p>
            <a:pPr indent="0" lvl="0" marL="0" rtl="0" algn="l">
              <a:lnSpc>
                <a:spcPct val="100000"/>
              </a:lnSpc>
              <a:spcBef>
                <a:spcPts val="0"/>
              </a:spcBef>
              <a:spcAft>
                <a:spcPts val="0"/>
              </a:spcAft>
              <a:buClr>
                <a:schemeClr val="dk1"/>
              </a:buClr>
              <a:buSzPts val="1400"/>
              <a:buFont typeface="Calibri"/>
              <a:buNone/>
            </a:pPr>
            <a:r>
              <a:rPr lang="cs-CZ"/>
              <a:t>Tai mokymai, skirti vadybininkams ir žemesnio lygio vadovams, dirbantiems operatyvinėse salėse. Šie mokymai organizuojami ir vykdomi glaudžiai bendradarbiaujant su žmogiškųjų išteklių skyriumi, o jų turinį sudaro keturi moduliai, kurių kiekvienas orientuotas į skirtingus tikslus.</a:t>
            </a:r>
            <a:endParaRPr/>
          </a:p>
          <a:p>
            <a:pPr indent="0" lvl="0" marL="0" rtl="0" algn="l">
              <a:lnSpc>
                <a:spcPct val="100000"/>
              </a:lnSpc>
              <a:spcBef>
                <a:spcPts val="0"/>
              </a:spcBef>
              <a:spcAft>
                <a:spcPts val="0"/>
              </a:spcAft>
              <a:buClr>
                <a:schemeClr val="dk1"/>
              </a:buClr>
              <a:buSzPts val="1400"/>
              <a:buFont typeface="Calibri"/>
              <a:buNone/>
            </a:pPr>
            <a:r>
              <a:rPr lang="cs-CZ"/>
              <a:t>Psichologas ne tik teikia psichologines konsultacijas visiems darbuotojams, bet ir bendradarbiauja su visais skyriais, atsakingais už rūpinimąsi įmonės kultūra.</a:t>
            </a:r>
            <a:endParaRPr/>
          </a:p>
          <a:p>
            <a:pPr indent="0" lvl="0" marL="0" rtl="0" algn="l">
              <a:lnSpc>
                <a:spcPct val="100000"/>
              </a:lnSpc>
              <a:spcBef>
                <a:spcPts val="0"/>
              </a:spcBef>
              <a:spcAft>
                <a:spcPts val="0"/>
              </a:spcAft>
              <a:buClr>
                <a:schemeClr val="dk1"/>
              </a:buClr>
              <a:buSzPts val="1400"/>
              <a:buFont typeface="Calibri"/>
              <a:buNone/>
            </a:pPr>
            <a:r>
              <a:rPr lang="cs-CZ"/>
              <a:t>Įmonės psichologas apmoko darbuotojus nuo žemesnių iki viduriniosios grandies vadovų ir šiuo metu yra esminė jų valdymo ir vėlesnio vertinimo dalis.</a:t>
            </a:r>
            <a:endParaRPr/>
          </a:p>
        </p:txBody>
      </p:sp>
      <p:sp>
        <p:nvSpPr>
          <p:cNvPr id="293" name="Google Shape;2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jpg"/></Relationships>
</file>

<file path=ppt/slides/_rels/slide1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8.png"/><Relationship Id="rId13" Type="http://schemas.openxmlformats.org/officeDocument/2006/relationships/hyperlink" Target="https://dekaplus.eu/" TargetMode="External"/><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5.png"/><Relationship Id="rId17" Type="http://schemas.openxmlformats.org/officeDocument/2006/relationships/hyperlink" Target="https://www.uzvediba.lv/kontakti/" TargetMode="External"/><Relationship Id="rId16" Type="http://schemas.openxmlformats.org/officeDocument/2006/relationships/image" Target="../media/image17.png"/><Relationship Id="rId5" Type="http://schemas.openxmlformats.org/officeDocument/2006/relationships/hyperlink" Target="http://www.czu.cz/" TargetMode="External"/><Relationship Id="rId6" Type="http://schemas.openxmlformats.org/officeDocument/2006/relationships/image" Target="../media/image20.png"/><Relationship Id="rId18" Type="http://schemas.openxmlformats.org/officeDocument/2006/relationships/image" Target="../media/image2.png"/><Relationship Id="rId7" Type="http://schemas.openxmlformats.org/officeDocument/2006/relationships/hyperlink" Target="http://www.czu.cz/" TargetMode="External"/><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2.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11.png"/><Relationship Id="rId7"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cs-CZ" sz="4000">
                <a:solidFill>
                  <a:schemeClr val="dk2"/>
                </a:solidFill>
                <a:latin typeface="Calibri"/>
                <a:ea typeface="Calibri"/>
                <a:cs typeface="Calibri"/>
                <a:sym typeface="Calibri"/>
              </a:rPr>
              <a:t>Mokymo dizainas:</a:t>
            </a:r>
            <a:br>
              <a:rPr b="1" lang="cs-CZ" sz="4000">
                <a:solidFill>
                  <a:schemeClr val="dk2"/>
                </a:solidFill>
                <a:latin typeface="Calibri"/>
                <a:ea typeface="Calibri"/>
                <a:cs typeface="Calibri"/>
                <a:sym typeface="Calibri"/>
              </a:rPr>
            </a:br>
            <a:r>
              <a:rPr b="1" lang="cs-CZ" sz="4000">
                <a:solidFill>
                  <a:schemeClr val="dk2"/>
                </a:solidFill>
                <a:latin typeface="Calibri"/>
                <a:ea typeface="Calibri"/>
                <a:cs typeface="Calibri"/>
                <a:sym typeface="Calibri"/>
              </a:rPr>
              <a:t>Prevencijos politika (1)</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cs-CZ" sz="1200">
                <a:solidFill>
                  <a:schemeClr val="dk1"/>
                </a:solidFill>
                <a:latin typeface="Calibri"/>
                <a:ea typeface="Calibri"/>
                <a:cs typeface="Calibri"/>
                <a:sym typeface="Calibri"/>
              </a:rPr>
              <a:t>Europos Komisijos parama šio leidinio rengimui nereiškia pritarimo jo turiniui, kuriame pateikiama autorių</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cs-CZ" sz="1200">
                <a:solidFill>
                  <a:schemeClr val="dk1"/>
                </a:solidFill>
                <a:latin typeface="Calibri"/>
                <a:ea typeface="Calibri"/>
                <a:cs typeface="Calibri"/>
                <a:sym typeface="Calibri"/>
              </a:rPr>
              <a:t>nuomonė, todėl Europos Komisija negali būti laikoma atsakinga už informaciją panaudotą šiame leidinyje.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6209" r="6209" t="0"/>
          <a:stretch/>
        </p:blipFill>
        <p:spPr>
          <a:xfrm>
            <a:off x="388099" y="54623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Obsah obrázku přenosný počítač, osoba, interiér, počítač&#10;&#10;Popis byl vytvořen automaticky" id="337" name="Google Shape;337;p10"/>
          <p:cNvPicPr preferRelativeResize="0"/>
          <p:nvPr/>
        </p:nvPicPr>
        <p:blipFill rotWithShape="1">
          <a:blip r:embed="rId3">
            <a:alphaModFix/>
          </a:blip>
          <a:srcRect b="15730" l="0" r="0" t="0"/>
          <a:stretch/>
        </p:blipFill>
        <p:spPr>
          <a:xfrm>
            <a:off x="-1" y="10"/>
            <a:ext cx="12192000" cy="6857990"/>
          </a:xfrm>
          <a:prstGeom prst="rect">
            <a:avLst/>
          </a:prstGeom>
          <a:noFill/>
          <a:ln>
            <a:noFill/>
          </a:ln>
        </p:spPr>
      </p:pic>
      <p:sp>
        <p:nvSpPr>
          <p:cNvPr id="338" name="Google Shape;338;p10"/>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9" name="Google Shape;339;p10"/>
          <p:cNvSpPr txBox="1"/>
          <p:nvPr>
            <p:ph type="title"/>
          </p:nvPr>
        </p:nvSpPr>
        <p:spPr>
          <a:xfrm>
            <a:off x="719957" y="1363226"/>
            <a:ext cx="4204137" cy="134275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Calibri"/>
              <a:buNone/>
            </a:pPr>
            <a:r>
              <a:rPr b="1" lang="cs-CZ" sz="6000">
                <a:solidFill>
                  <a:schemeClr val="dk2"/>
                </a:solidFill>
              </a:rPr>
              <a:t>Praktiniai pavyzdžiai</a:t>
            </a:r>
            <a:endParaRPr b="1" sz="6000">
              <a:solidFill>
                <a:schemeClr val="dk2"/>
              </a:solidFill>
            </a:endParaRPr>
          </a:p>
        </p:txBody>
      </p:sp>
      <p:cxnSp>
        <p:nvCxnSpPr>
          <p:cNvPr id="340" name="Google Shape;340;p10"/>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41" name="Google Shape;341;p10"/>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lnSpcReduction="10000"/>
          </a:bodyPr>
          <a:lstStyle/>
          <a:p>
            <a:pPr indent="-228600" lvl="0" marL="228600" rtl="0" algn="ctr">
              <a:lnSpc>
                <a:spcPct val="90000"/>
              </a:lnSpc>
              <a:spcBef>
                <a:spcPts val="0"/>
              </a:spcBef>
              <a:spcAft>
                <a:spcPts val="0"/>
              </a:spcAft>
              <a:buClr>
                <a:schemeClr val="dk1"/>
              </a:buClr>
              <a:buSzPts val="2400"/>
              <a:buChar char="•"/>
            </a:pPr>
            <a:r>
              <a:rPr lang="cs-CZ" sz="2400"/>
              <a:t>Ar kovos su patyčiomis politika yra teisinga?</a:t>
            </a:r>
            <a:endParaRPr/>
          </a:p>
          <a:p>
            <a:pPr indent="-228600" lvl="0" marL="228600" rtl="0" algn="ctr">
              <a:lnSpc>
                <a:spcPct val="90000"/>
              </a:lnSpc>
              <a:spcBef>
                <a:spcPts val="1000"/>
              </a:spcBef>
              <a:spcAft>
                <a:spcPts val="0"/>
              </a:spcAft>
              <a:buClr>
                <a:schemeClr val="dk1"/>
              </a:buClr>
              <a:buSzPts val="2400"/>
              <a:buChar char="•"/>
            </a:pPr>
            <a:r>
              <a:rPr lang="cs-CZ" sz="2400"/>
              <a:t>Ar yra kokių nors aspektų, kuriuos pridėtumėte remdamiesi savo asmenine patirtimi?</a:t>
            </a:r>
            <a:endParaRPr/>
          </a:p>
          <a:p>
            <a:pPr indent="-228600" lvl="0" marL="228600" rtl="0" algn="ctr">
              <a:lnSpc>
                <a:spcPct val="90000"/>
              </a:lnSpc>
              <a:spcBef>
                <a:spcPts val="1000"/>
              </a:spcBef>
              <a:spcAft>
                <a:spcPts val="0"/>
              </a:spcAft>
              <a:buClr>
                <a:schemeClr val="dk1"/>
              </a:buClr>
              <a:buSzPts val="2400"/>
              <a:buChar char="•"/>
            </a:pPr>
            <a:r>
              <a:rPr lang="cs-CZ" sz="2400"/>
              <a:t>Ar galite pamąstyti apie aspektus, kuriuos reikėtų sumažinti?</a:t>
            </a:r>
            <a:endParaRPr sz="2400"/>
          </a:p>
        </p:txBody>
      </p:sp>
      <p:sp>
        <p:nvSpPr>
          <p:cNvPr id="342" name="Google Shape;342;p10"/>
          <p:cNvSpPr txBox="1"/>
          <p:nvPr/>
        </p:nvSpPr>
        <p:spPr>
          <a:xfrm>
            <a:off x="719957" y="2390400"/>
            <a:ext cx="4204137" cy="134275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3600"/>
              <a:buFont typeface="Calibri"/>
              <a:buNone/>
            </a:pPr>
            <a:r>
              <a:rPr b="1" i="0" lang="cs-CZ" sz="3600" u="none" cap="none" strike="noStrike">
                <a:solidFill>
                  <a:schemeClr val="dk2"/>
                </a:solidFill>
                <a:latin typeface="Calibri"/>
                <a:ea typeface="Calibri"/>
                <a:cs typeface="Calibri"/>
                <a:sym typeface="Calibri"/>
              </a:rPr>
              <a:t>(10 min.)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1500">
    <p:split orient="ver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11"/>
          <p:cNvPicPr preferRelativeResize="0"/>
          <p:nvPr/>
        </p:nvPicPr>
        <p:blipFill rotWithShape="1">
          <a:blip r:embed="rId3">
            <a:alphaModFix/>
          </a:blip>
          <a:srcRect b="15001" l="0" r="0" t="728"/>
          <a:stretch/>
        </p:blipFill>
        <p:spPr>
          <a:xfrm>
            <a:off x="-1" y="10"/>
            <a:ext cx="12192000" cy="6857990"/>
          </a:xfrm>
          <a:prstGeom prst="rect">
            <a:avLst/>
          </a:prstGeom>
          <a:noFill/>
          <a:ln>
            <a:noFill/>
          </a:ln>
        </p:spPr>
      </p:pic>
      <p:sp>
        <p:nvSpPr>
          <p:cNvPr id="348" name="Google Shape;348;p11"/>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11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9" name="Google Shape;349;p11"/>
          <p:cNvSpPr txBox="1"/>
          <p:nvPr>
            <p:ph type="title"/>
          </p:nvPr>
        </p:nvSpPr>
        <p:spPr>
          <a:xfrm>
            <a:off x="652692" y="1728896"/>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cs-CZ" sz="6000"/>
              <a:t>Užduotis</a:t>
            </a:r>
            <a:endParaRPr b="1" sz="6000"/>
          </a:p>
        </p:txBody>
      </p:sp>
      <p:cxnSp>
        <p:nvCxnSpPr>
          <p:cNvPr id="350" name="Google Shape;350;p11"/>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51" name="Google Shape;351;p11"/>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cs-CZ" sz="2400"/>
              <a:t>Remdamiesi pirmiau pateiktu pavyzdžiu ir savo patirtimi, pabandykite sukurti savo komandos arba įmonės, kurioje dirbate, kovos su mobingu politiką.</a:t>
            </a:r>
            <a:endParaRPr sz="2400"/>
          </a:p>
        </p:txBody>
      </p:sp>
      <p:sp>
        <p:nvSpPr>
          <p:cNvPr id="352" name="Google Shape;352;p11"/>
          <p:cNvSpPr txBox="1"/>
          <p:nvPr/>
        </p:nvSpPr>
        <p:spPr>
          <a:xfrm>
            <a:off x="693885" y="2400273"/>
            <a:ext cx="4204137" cy="134275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b="1" i="0" lang="cs-CZ" sz="3600" u="none" cap="none" strike="noStrike">
                <a:solidFill>
                  <a:schemeClr val="dk1"/>
                </a:solidFill>
                <a:latin typeface="Calibri"/>
                <a:ea typeface="Calibri"/>
                <a:cs typeface="Calibri"/>
                <a:sym typeface="Calibri"/>
              </a:rPr>
              <a:t>(10 min.)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12"/>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12"/>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p12"/>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1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12"/>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p12"/>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p12"/>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Nuorodos</a:t>
            </a:r>
            <a:endParaRPr b="1" sz="3600">
              <a:solidFill>
                <a:schemeClr val="dk2"/>
              </a:solidFill>
            </a:endParaRPr>
          </a:p>
        </p:txBody>
      </p:sp>
      <p:sp>
        <p:nvSpPr>
          <p:cNvPr id="365" name="Google Shape;365;p12"/>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ARMSTRONG, M., 2007.  </a:t>
            </a:r>
            <a:r>
              <a:rPr b="0" i="1" lang="cs-CZ" sz="1200" u="none" cap="none" strike="noStrike">
                <a:solidFill>
                  <a:srgbClr val="000000"/>
                </a:solidFill>
                <a:highlight>
                  <a:srgbClr val="FFFFFF"/>
                </a:highlight>
                <a:latin typeface="Calibri"/>
                <a:ea typeface="Calibri"/>
                <a:cs typeface="Calibri"/>
                <a:sym typeface="Calibri"/>
              </a:rPr>
              <a:t>Řízení lidských išteklių: nejnovější madingi ir metodai : 10. leidimas</a:t>
            </a:r>
            <a:r>
              <a:rPr b="0" i="0" lang="cs-CZ" sz="1200" u="none" cap="none" strike="noStrike">
                <a:solidFill>
                  <a:srgbClr val="000000"/>
                </a:solidFill>
                <a:highlight>
                  <a:srgbClr val="FFFFFF"/>
                </a:highlight>
                <a:latin typeface="Calibri"/>
                <a:ea typeface="Calibri"/>
                <a:cs typeface="Calibri"/>
                <a:sym typeface="Calibri"/>
              </a:rPr>
              <a:t>. 1. vyd. Praha: Grada. </a:t>
            </a:r>
            <a:r>
              <a:rPr b="0" i="0" lang="cs-CZ"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 </a:t>
            </a:r>
            <a:r>
              <a:rPr b="0" i="0" lang="cs-CZ"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b="0" i="0" lang="cs-CZ"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ATTEBYOVÁ S., 2021 M. Proč je zásadní vytvářet dobrou týmovou dinamiką ant darbo vietų? . [online] [vid. 2022-15-08]. Dostupné z: </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CRDR spol. s.r.o., 2017. Analýza a řízení rizik BOZP. Identifikacija, vertinimas ir valdymas įmonėse ir kitose organizacijose. [online]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CRDR spol. s.r.o., 2022 m.</a:t>
            </a:r>
            <a:r>
              <a:rPr b="0" i="1" lang="cs-CZ" sz="1200" u="none" cap="none" strike="noStrike">
                <a:solidFill>
                  <a:srgbClr val="000000"/>
                </a:solidFill>
                <a:highlight>
                  <a:srgbClr val="FFFFFF"/>
                </a:highlight>
                <a:latin typeface="Calibri"/>
                <a:ea typeface="Calibri"/>
                <a:cs typeface="Calibri"/>
                <a:sym typeface="Calibri"/>
              </a:rPr>
              <a:t> Slovník pojmů z области BOZP a PO. </a:t>
            </a:r>
            <a:r>
              <a:rPr b="0" i="0" lang="cs-CZ" sz="1200" u="none" cap="none" strike="noStrike">
                <a:solidFill>
                  <a:srgbClr val="000000"/>
                </a:solidFill>
                <a:latin typeface="Calibri"/>
                <a:ea typeface="Calibri"/>
                <a:cs typeface="Calibri"/>
                <a:sym typeface="Calibri"/>
              </a:rPr>
              <a:t>[online] [vid. 2022-15-08]. Dostupné z: </a:t>
            </a:r>
            <a:r>
              <a:rPr b="0" i="0" lang="cs-CZ"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ČERNÝ, M., 2010. </a:t>
            </a:r>
            <a:r>
              <a:rPr b="0" i="1" lang="cs-CZ" sz="1200" u="none" cap="none" strike="noStrike">
                <a:solidFill>
                  <a:srgbClr val="000000"/>
                </a:solidFill>
                <a:latin typeface="Calibri"/>
                <a:ea typeface="Calibri"/>
                <a:cs typeface="Calibri"/>
                <a:sym typeface="Calibri"/>
              </a:rPr>
              <a:t>Základní úrovně provádění primární prevence</a:t>
            </a:r>
            <a:r>
              <a:rPr b="0" i="0" lang="cs-CZ" sz="1200" u="none" cap="none" strike="noStrike">
                <a:solidFill>
                  <a:srgbClr val="000000"/>
                </a:solidFill>
                <a:latin typeface="Calibri"/>
                <a:ea typeface="Calibri"/>
                <a:cs typeface="Calibri"/>
                <a:sym typeface="Calibri"/>
              </a:rPr>
              <a:t>. Tišnovas: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DI MARTINO, V., HOEL, H., AND COOPER, C. L. </a:t>
            </a:r>
            <a:r>
              <a:rPr b="0" i="1" lang="cs-CZ" sz="1200" u="none" cap="none" strike="noStrike">
                <a:solidFill>
                  <a:srgbClr val="000000"/>
                </a:solidFill>
                <a:highlight>
                  <a:srgbClr val="FFFFFF"/>
                </a:highlight>
                <a:latin typeface="Calibri"/>
                <a:ea typeface="Calibri"/>
                <a:cs typeface="Calibri"/>
                <a:sym typeface="Calibri"/>
              </a:rPr>
              <a:t>(2003): Smurtas ir priekabiavimas darbo vietoje: Literatūros apžvalga. Europos gyvenimo ir darbo sąlygų gerinimo fondas: Dublinas .</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EDELMAN, L., ERLANGER, H. IR LANDE, J. </a:t>
            </a:r>
            <a:r>
              <a:rPr b="0" i="1" lang="cs-CZ" sz="1200" u="none" cap="none" strike="noStrike">
                <a:solidFill>
                  <a:srgbClr val="000000"/>
                </a:solidFill>
                <a:highlight>
                  <a:srgbClr val="FFFFFF"/>
                </a:highlight>
                <a:latin typeface="Calibri"/>
                <a:ea typeface="Calibri"/>
                <a:cs typeface="Calibri"/>
                <a:sym typeface="Calibri"/>
              </a:rPr>
              <a:t>(1993). "Vidaus ginčų sprendimas: The transformation of civil rights in the workplace". Teisės ir visuomenės apžvalga, 27, 497-534.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EIB, 2018 M. </a:t>
            </a:r>
            <a:r>
              <a:rPr b="0" i="1" lang="cs-CZ" sz="1200" u="none" cap="none" strike="noStrike">
                <a:solidFill>
                  <a:srgbClr val="000000"/>
                </a:solidFill>
                <a:latin typeface="Calibri"/>
                <a:ea typeface="Calibri"/>
                <a:cs typeface="Calibri"/>
                <a:sym typeface="Calibri"/>
              </a:rPr>
              <a:t>Zásady mechanismu pro vyřizování stížností</a:t>
            </a:r>
            <a:r>
              <a:rPr b="0" i="0" lang="cs-CZ" sz="1200" u="none" cap="none" strike="noStrike">
                <a:solidFill>
                  <a:srgbClr val="000000"/>
                </a:solidFill>
                <a:latin typeface="Calibri"/>
                <a:ea typeface="Calibri"/>
                <a:cs typeface="Calibri"/>
                <a:sym typeface="Calibri"/>
              </a:rPr>
              <a:t>. [online] [vid. 2022-15-08]. Prieinama iš: </a:t>
            </a:r>
            <a:r>
              <a:rPr b="0" i="0" lang="cs-CZ"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E.ON, 2015 M. </a:t>
            </a:r>
            <a:r>
              <a:rPr b="0" i="1" lang="cs-CZ" sz="1200" u="none" cap="none" strike="noStrike">
                <a:solidFill>
                  <a:srgbClr val="000000"/>
                </a:solidFill>
                <a:latin typeface="Calibri"/>
                <a:ea typeface="Calibri"/>
                <a:cs typeface="Calibri"/>
                <a:sym typeface="Calibri"/>
              </a:rPr>
              <a:t>Formulace politiczne общество RU Česká republika v oblast безопасности práce, ochrany zdraví a životního prostredia</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HOBSON, J.S.P. </a:t>
            </a:r>
            <a:r>
              <a:rPr b="0" i="1" lang="cs-CZ" sz="1200" u="none" cap="none" strike="noStrike">
                <a:solidFill>
                  <a:srgbClr val="000000"/>
                </a:solidFill>
                <a:highlight>
                  <a:srgbClr val="FFFFFF"/>
                </a:highlight>
                <a:latin typeface="Calibri"/>
                <a:ea typeface="Calibri"/>
                <a:cs typeface="Calibri"/>
                <a:sym typeface="Calibri"/>
              </a:rPr>
              <a:t>(1996): Violent crime in the US hospitality workplace: facing up to the problem. International Journal of Contemporary Hospitality Management, 8 (4), 3-10.</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HOEL H., AND EINARSEN, S. </a:t>
            </a:r>
            <a:r>
              <a:rPr b="0" i="1" lang="cs-CZ" sz="1200" u="none" cap="none" strike="noStrike">
                <a:solidFill>
                  <a:srgbClr val="000000"/>
                </a:solidFill>
                <a:highlight>
                  <a:srgbClr val="FFFFFF"/>
                </a:highlight>
                <a:latin typeface="Calibri"/>
                <a:ea typeface="Calibri"/>
                <a:cs typeface="Calibri"/>
                <a:sym typeface="Calibri"/>
              </a:rPr>
              <a:t>(2003): Smurtas darbe viešbučiuose, maitinimo įstaigose ir turizmo sektoriuje, galima rasti: http:</a:t>
            </a:r>
            <a:r>
              <a:rPr b="0" i="1" lang="cs-CZ"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//www.oit.org/wcmsp5/groups/public/@ed_dialogue/@sector/documents/publication/wcms_161998.pdf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HOFFMAN, E. </a:t>
            </a:r>
            <a:r>
              <a:rPr b="0" i="1" lang="cs-CZ" sz="1200" u="none" cap="none" strike="noStrike">
                <a:solidFill>
                  <a:srgbClr val="000000"/>
                </a:solidFill>
                <a:highlight>
                  <a:srgbClr val="FFFFFF"/>
                </a:highlight>
                <a:latin typeface="Calibri"/>
                <a:ea typeface="Calibri"/>
                <a:cs typeface="Calibri"/>
                <a:sym typeface="Calibri"/>
              </a:rPr>
              <a:t>(2005). "Ginčų sprendimas darbuotojų kooperatyve: Oficialūs procesai ir procedūrinis teisingumas". Teisės ir visuomenės apžvalga, 39(1), 51-82.</a:t>
            </a:r>
            <a:endParaRPr b="0" i="0" sz="18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KOŽENÁ J., 2009. </a:t>
            </a:r>
            <a:r>
              <a:rPr b="0" i="1" lang="cs-CZ" sz="1200" u="none" cap="none" strike="noStrike">
                <a:solidFill>
                  <a:srgbClr val="000000"/>
                </a:solidFill>
                <a:highlight>
                  <a:srgbClr val="FFFFFF"/>
                </a:highlight>
                <a:latin typeface="Calibri"/>
                <a:ea typeface="Calibri"/>
                <a:cs typeface="Calibri"/>
                <a:sym typeface="Calibri"/>
              </a:rPr>
              <a:t>Externí komunikace vytváří obraz vaší firmos v očích veřejnosti i médií. </a:t>
            </a:r>
            <a:r>
              <a:rPr b="0" i="0" lang="cs-CZ" sz="1200" u="none" cap="none" strike="noStrike">
                <a:solidFill>
                  <a:srgbClr val="000000"/>
                </a:solidFill>
                <a:latin typeface="Calibri"/>
                <a:ea typeface="Calibri"/>
                <a:cs typeface="Calibri"/>
                <a:sym typeface="Calibri"/>
              </a:rPr>
              <a:t>[online] [vid. 2022-15-08]. Dostupné z: </a:t>
            </a:r>
            <a:r>
              <a:rPr b="0" i="0" lang="cs-CZ"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13"/>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13"/>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13"/>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1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p13"/>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13"/>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7" name="Google Shape;377;p13"/>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Nuorodos</a:t>
            </a:r>
            <a:endParaRPr b="1" sz="3600">
              <a:solidFill>
                <a:schemeClr val="dk2"/>
              </a:solidFill>
            </a:endParaRPr>
          </a:p>
        </p:txBody>
      </p:sp>
      <p:sp>
        <p:nvSpPr>
          <p:cNvPr id="378" name="Google Shape;378;p13"/>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LIEBMANN, M. </a:t>
            </a:r>
            <a:r>
              <a:rPr b="0" i="1" lang="cs-CZ" sz="1200" u="none" cap="none" strike="noStrike">
                <a:solidFill>
                  <a:srgbClr val="000000"/>
                </a:solidFill>
                <a:highlight>
                  <a:srgbClr val="FFFFFF"/>
                </a:highlight>
                <a:latin typeface="Calibri"/>
                <a:ea typeface="Calibri"/>
                <a:cs typeface="Calibri"/>
                <a:sym typeface="Calibri"/>
              </a:rPr>
              <a:t>(2000). "Tarpininkavimo Jungtinėje Karalystėje istorija ir apžvalga". In M. Liebmann (ed), Mediation in Context. London: Jessica Kingsley Publisher, 19-38.</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MICELI, M., NEAR, J., AND MOREHEAD, DWORKIN T. </a:t>
            </a:r>
            <a:r>
              <a:rPr b="0" i="1" lang="cs-CZ" sz="1200" u="none" cap="none" strike="noStrike">
                <a:solidFill>
                  <a:srgbClr val="000000"/>
                </a:solidFill>
                <a:highlight>
                  <a:srgbClr val="FFFFFF"/>
                </a:highlight>
                <a:latin typeface="Calibri"/>
                <a:ea typeface="Calibri"/>
                <a:cs typeface="Calibri"/>
                <a:sym typeface="Calibri"/>
              </a:rPr>
              <a:t>(2008). "Žodis išminčiai: kaip vadovai ir politikos formuotojai gali paskatinti darbuotojus pranešti apie netinkamą elgesį". Journal of Business Ethics, 86, 379-396.</a:t>
            </a:r>
            <a:endParaRPr b="0" i="0" sz="18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MIOVSKÝ, M., SKÁCELOVÁ, L., ZAPLETALOVÁ, J., NOVÁK, P. 2010. </a:t>
            </a:r>
            <a:r>
              <a:rPr b="0" i="1" lang="cs-CZ" sz="1200" u="none" cap="none" strike="noStrike">
                <a:solidFill>
                  <a:srgbClr val="000000"/>
                </a:solidFill>
                <a:latin typeface="Calibri"/>
                <a:ea typeface="Calibri"/>
                <a:cs typeface="Calibri"/>
                <a:sym typeface="Calibri"/>
              </a:rPr>
              <a:t>Primární prevence rizikového chování ve školství</a:t>
            </a:r>
            <a:r>
              <a:rPr b="0" i="0" lang="cs-CZ" sz="1200" u="none" cap="none" strike="noStrike">
                <a:solidFill>
                  <a:srgbClr val="000000"/>
                </a:solidFill>
                <a:latin typeface="Calibri"/>
                <a:ea typeface="Calibri"/>
                <a:cs typeface="Calibri"/>
                <a:sym typeface="Calibri"/>
              </a:rPr>
              <a:t>. Tišnovas: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MŠMT, 2005. </a:t>
            </a:r>
            <a:r>
              <a:rPr b="0" i="1" lang="cs-CZ" sz="1200" u="none" cap="none" strike="noStrike">
                <a:solidFill>
                  <a:srgbClr val="000000"/>
                </a:solidFill>
                <a:latin typeface="Calibri"/>
                <a:ea typeface="Calibri"/>
                <a:cs typeface="Calibri"/>
                <a:sym typeface="Calibri"/>
              </a:rPr>
              <a:t>Standardy odborné způsobilosti poskytovatelů programů primární prevence užívání návykových medžiagų.</a:t>
            </a:r>
            <a:r>
              <a:rPr b="0" i="0" lang="cs-CZ" sz="1200" u="none" cap="none" strike="noStrike">
                <a:solidFill>
                  <a:srgbClr val="000000"/>
                </a:solidFill>
                <a:latin typeface="Calibri"/>
                <a:ea typeface="Calibri"/>
                <a:cs typeface="Calibri"/>
                <a:sym typeface="Calibri"/>
              </a:rPr>
              <a:t> Praha: MŠMT.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MŠMT, 2010 M. </a:t>
            </a:r>
            <a:r>
              <a:rPr b="0" i="1" lang="cs-CZ" sz="1200" u="none" cap="none" strike="noStrike">
                <a:solidFill>
                  <a:srgbClr val="000000"/>
                </a:solidFill>
                <a:latin typeface="Calibri"/>
                <a:ea typeface="Calibri"/>
                <a:cs typeface="Calibri"/>
                <a:sym typeface="Calibri"/>
              </a:rPr>
              <a:t>Metodické recommended k primární prevenci rizikového chování u dětí, žáků a studentů ve školách a školských zařízeních</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OPPENHEIMER, A. </a:t>
            </a:r>
            <a:r>
              <a:rPr b="0" i="1" lang="cs-CZ" sz="1200" u="none" cap="none" strike="noStrike">
                <a:solidFill>
                  <a:srgbClr val="000000"/>
                </a:solidFill>
                <a:highlight>
                  <a:srgbClr val="FFFFFF"/>
                </a:highlight>
                <a:latin typeface="Calibri"/>
                <a:ea typeface="Calibri"/>
                <a:cs typeface="Calibri"/>
                <a:sym typeface="Calibri"/>
              </a:rPr>
              <a:t>(2004). "Priekabiavimo ir diskriminacijos darbe tyrimas". Employee Relations Law Journal, 29(4), 56-68.</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PLAMÍNEK, J., 2010. </a:t>
            </a:r>
            <a:r>
              <a:rPr b="0" i="1" lang="cs-CZ" sz="1200" u="none" cap="none" strike="noStrike">
                <a:solidFill>
                  <a:srgbClr val="000000"/>
                </a:solidFill>
                <a:latin typeface="Calibri"/>
                <a:ea typeface="Calibri"/>
                <a:cs typeface="Calibri"/>
                <a:sym typeface="Calibri"/>
              </a:rPr>
              <a:t>Tajemství motivace: jak zařídit, aby pro jus žmonės rádi dirbo</a:t>
            </a:r>
            <a:r>
              <a:rPr b="0" i="0" lang="cs-CZ" sz="1200" u="none" cap="none" strike="noStrike">
                <a:solidFill>
                  <a:srgbClr val="000000"/>
                </a:solidFill>
                <a:latin typeface="Calibri"/>
                <a:ea typeface="Calibri"/>
                <a:cs typeface="Calibri"/>
                <a:sym typeface="Calibri"/>
              </a:rPr>
              <a:t>. 2., dopl. vyd. Praha: Grada. ISBN 9788024734477</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RAYNER, C., HOEL, H. IR COOPER, C.L. </a:t>
            </a:r>
            <a:r>
              <a:rPr b="0" i="1" lang="cs-CZ" sz="1200" u="none" cap="none" strike="noStrike">
                <a:solidFill>
                  <a:srgbClr val="000000"/>
                </a:solidFill>
                <a:highlight>
                  <a:srgbClr val="FFFFFF"/>
                </a:highlight>
                <a:latin typeface="Calibri"/>
                <a:ea typeface="Calibri"/>
                <a:cs typeface="Calibri"/>
                <a:sym typeface="Calibri"/>
              </a:rPr>
              <a:t>(2002): Patyčios darbo vietoje: Kas žinome, kas kaltas ir ką galime padaryti? Londonas: Taylor and Francis</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SALIN, D. </a:t>
            </a:r>
            <a:r>
              <a:rPr b="0" i="1" lang="cs-CZ" sz="1200" u="none" cap="none" strike="noStrike">
                <a:solidFill>
                  <a:srgbClr val="000000"/>
                </a:solidFill>
                <a:highlight>
                  <a:srgbClr val="FFFFFF"/>
                </a:highlight>
                <a:latin typeface="Calibri"/>
                <a:ea typeface="Calibri"/>
                <a:cs typeface="Calibri"/>
                <a:sym typeface="Calibri"/>
              </a:rPr>
              <a:t>(2007). "Organizacijų atsakas į priekabiavimą darbo vietoje: žvalgomasis tyrimas". Personalo apžvalga, 38(1), 26-44.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SCHEU L., </a:t>
            </a:r>
            <a:r>
              <a:rPr b="0" i="1" lang="cs-CZ" sz="1200" u="none" cap="none" strike="noStrike">
                <a:solidFill>
                  <a:srgbClr val="000000"/>
                </a:solidFill>
                <a:latin typeface="Calibri"/>
                <a:ea typeface="Calibri"/>
                <a:cs typeface="Calibri"/>
                <a:sym typeface="Calibri"/>
              </a:rPr>
              <a:t>2021</a:t>
            </a:r>
            <a:r>
              <a:rPr b="0" i="0" lang="cs-CZ" sz="1200" u="none" cap="none" strike="noStrike">
                <a:solidFill>
                  <a:srgbClr val="000000"/>
                </a:solidFill>
                <a:latin typeface="Calibri"/>
                <a:ea typeface="Calibri"/>
                <a:cs typeface="Calibri"/>
                <a:sym typeface="Calibri"/>
              </a:rPr>
              <a:t> M.</a:t>
            </a:r>
            <a:r>
              <a:rPr b="0" i="1" lang="cs-CZ" sz="1200" u="none" cap="none" strike="noStrike">
                <a:solidFill>
                  <a:srgbClr val="000000"/>
                </a:solidFill>
                <a:latin typeface="Calibri"/>
                <a:ea typeface="Calibri"/>
                <a:cs typeface="Calibri"/>
                <a:sym typeface="Calibri"/>
              </a:rPr>
              <a:t> Násilí na pracišti: peer pracník jako perhaps cesta ochrany zaměstnanců?</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SMITHSON, L., 2006. Motyvacijos darbo vietoje infografinis vaizdas. </a:t>
            </a:r>
            <a:r>
              <a:rPr b="0" i="1" lang="cs-CZ" sz="1200" u="none" cap="none" strike="noStrike">
                <a:solidFill>
                  <a:srgbClr val="000000"/>
                </a:solidFill>
                <a:latin typeface="Calibri"/>
                <a:ea typeface="Calibri"/>
                <a:cs typeface="Calibri"/>
                <a:sym typeface="Calibri"/>
              </a:rPr>
              <a:t>IncBlot.</a:t>
            </a:r>
            <a:r>
              <a:rPr b="0" i="0" lang="cs-CZ" sz="1200" u="none" cap="none" strike="noStrike">
                <a:solidFill>
                  <a:srgbClr val="000000"/>
                </a:solidFill>
                <a:latin typeface="Calibri"/>
                <a:ea typeface="Calibri"/>
                <a:cs typeface="Calibri"/>
                <a:sym typeface="Calibri"/>
              </a:rPr>
              <a:t> [online] [vid. 2022-05-05]. Dostupné iš: https:</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//visual.ly/community/Infographics/business/incblot-motivation-infographic</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Clr>
                <a:srgbClr val="000000"/>
              </a:buClr>
              <a:buSzPts val="1200"/>
              <a:buFont typeface="Calibri"/>
              <a:buNone/>
            </a:pPr>
            <a:r>
              <a:rPr b="0" i="0" lang="cs-CZ" sz="1200" u="none" cap="none" strike="noStrike">
                <a:solidFill>
                  <a:srgbClr val="000000"/>
                </a:solidFill>
                <a:latin typeface="Calibri"/>
                <a:ea typeface="Calibri"/>
                <a:cs typeface="Calibri"/>
                <a:sym typeface="Calibri"/>
              </a:rPr>
              <a:t>ŠNAJDR I., 2013. </a:t>
            </a:r>
            <a:r>
              <a:rPr b="0" i="1" lang="cs-CZ" sz="1200" u="none" cap="none" strike="noStrike">
                <a:solidFill>
                  <a:srgbClr val="000000"/>
                </a:solidFill>
                <a:latin typeface="Calibri"/>
                <a:ea typeface="Calibri"/>
                <a:cs typeface="Calibri"/>
                <a:sym typeface="Calibri"/>
              </a:rPr>
              <a:t>Svizí, strategií a polotikou</a:t>
            </a:r>
            <a:r>
              <a:rPr b="0" i="0" lang="cs-CZ" sz="1200" u="none" cap="none" strike="noStrike">
                <a:solidFill>
                  <a:srgbClr val="000000"/>
                </a:solidFill>
                <a:latin typeface="Calibri"/>
                <a:ea typeface="Calibri"/>
                <a:cs typeface="Calibri"/>
                <a:sym typeface="Calibri"/>
              </a:rPr>
              <a:t>. [online]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500"/>
              </a:spcBef>
              <a:spcAft>
                <a:spcPts val="0"/>
              </a:spcAft>
              <a:buClr>
                <a:srgbClr val="000000"/>
              </a:buClr>
              <a:buSzPts val="1200"/>
              <a:buFont typeface="Calibri"/>
              <a:buNone/>
            </a:pPr>
            <a:r>
              <a:rPr b="0" i="0" lang="cs-CZ" sz="1200" u="none" cap="none" strike="noStrike">
                <a:solidFill>
                  <a:srgbClr val="000000"/>
                </a:solidFill>
                <a:highlight>
                  <a:srgbClr val="FFFFFF"/>
                </a:highlight>
                <a:latin typeface="Calibri"/>
                <a:ea typeface="Calibri"/>
                <a:cs typeface="Calibri"/>
                <a:sym typeface="Calibri"/>
              </a:rPr>
              <a:t>WALKER, B. IR HAMILTON, R. T. </a:t>
            </a:r>
            <a:r>
              <a:rPr b="0" i="1" lang="cs-CZ" sz="1200" u="none" cap="none" strike="noStrike">
                <a:solidFill>
                  <a:srgbClr val="000000"/>
                </a:solidFill>
                <a:highlight>
                  <a:srgbClr val="FFFFFF"/>
                </a:highlight>
                <a:latin typeface="Calibri"/>
                <a:ea typeface="Calibri"/>
                <a:cs typeface="Calibri"/>
                <a:sym typeface="Calibri"/>
              </a:rPr>
              <a:t>(2011). "Darbuotojų ir darbdavių skundai: apžvalga". International Journal of Management Reviews, 13(1) 40-58.</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14"/>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84" name="Google Shape;384;p14"/>
          <p:cNvSpPr/>
          <p:nvPr/>
        </p:nvSpPr>
        <p:spPr>
          <a:xfrm>
            <a:off x="0" y="5320142"/>
            <a:ext cx="12192000" cy="736551"/>
          </a:xfrm>
          <a:prstGeom prst="rect">
            <a:avLst/>
          </a:prstGeom>
          <a:solidFill>
            <a:schemeClr val="lt1">
              <a:alpha val="9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5" name="Google Shape;385;p14"/>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cs-CZ" sz="3600">
                <a:solidFill>
                  <a:srgbClr val="262626"/>
                </a:solidFill>
              </a:rPr>
              <a:t>Dėkojame už dėmesį</a:t>
            </a:r>
            <a:endParaRPr sz="3600">
              <a:solidFill>
                <a:srgbClr val="262626"/>
              </a:solidFill>
            </a:endParaRPr>
          </a:p>
        </p:txBody>
      </p:sp>
      <p:cxnSp>
        <p:nvCxnSpPr>
          <p:cNvPr id="386" name="Google Shape;386;p14"/>
          <p:cNvCxnSpPr/>
          <p:nvPr/>
        </p:nvCxnSpPr>
        <p:spPr>
          <a:xfrm>
            <a:off x="0" y="5241983"/>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cxnSp>
        <p:nvCxnSpPr>
          <p:cNvPr id="387" name="Google Shape;387;p14"/>
          <p:cNvCxnSpPr/>
          <p:nvPr/>
        </p:nvCxnSpPr>
        <p:spPr>
          <a:xfrm>
            <a:off x="0" y="6134852"/>
            <a:ext cx="12192000" cy="0"/>
          </a:xfrm>
          <a:prstGeom prst="straightConnector1">
            <a:avLst/>
          </a:prstGeom>
          <a:noFill/>
          <a:ln cap="flat" cmpd="sng" w="41275">
            <a:solidFill>
              <a:schemeClr val="lt1">
                <a:alpha val="89019"/>
              </a:schemeClr>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15"/>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93" name="Google Shape;393;p15"/>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Projekto partneriai</a:t>
            </a:r>
            <a:endParaRPr b="1" sz="3600">
              <a:solidFill>
                <a:schemeClr val="dk2"/>
              </a:solidFill>
            </a:endParaRPr>
          </a:p>
        </p:txBody>
      </p:sp>
      <p:sp>
        <p:nvSpPr>
          <p:cNvPr id="394" name="Google Shape;39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cs-CZ"/>
              <a:t>‹#›</a:t>
            </a:fld>
            <a:endParaRPr/>
          </a:p>
        </p:txBody>
      </p:sp>
      <p:sp>
        <p:nvSpPr>
          <p:cNvPr id="395" name="Google Shape;395;p1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96" name="Google Shape;396;p15"/>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97" name="Google Shape;397;p15"/>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5">
                  <a:extLst>
                    <a:ext uri="{A12FA001-AC4F-418D-AE19-62706E023703}">
                      <ahyp:hlinkClr val="tx"/>
                    </a:ext>
                  </a:extLst>
                </a:hlinkClick>
              </a:rPr>
              <a:t>Čekijos gyvybės mokslų universitetas Praha</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Čekijos Respublika</a:t>
            </a:r>
            <a:endParaRPr b="0" i="0" sz="1400" u="none" cap="none" strike="noStrike">
              <a:solidFill>
                <a:schemeClr val="dk1"/>
              </a:solidFill>
              <a:latin typeface="Arial"/>
              <a:ea typeface="Arial"/>
              <a:cs typeface="Arial"/>
              <a:sym typeface="Arial"/>
            </a:endParaRPr>
          </a:p>
        </p:txBody>
      </p:sp>
      <p:pic>
        <p:nvPicPr>
          <p:cNvPr id="398" name="Google Shape;398;p15"/>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99" name="Google Shape;399;p15"/>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7">
                  <a:extLst>
                    <a:ext uri="{A12FA001-AC4F-418D-AE19-62706E023703}">
                      <ahyp:hlinkClr val="tx"/>
                    </a:ext>
                  </a:extLst>
                </a:hlinkClick>
              </a:rPr>
              <a:t>Pankipriano viešbučių vadovų asociacija</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Kipras</a:t>
            </a:r>
            <a:endParaRPr b="0" i="0" sz="1400" u="none" cap="none" strike="noStrike">
              <a:solidFill>
                <a:schemeClr val="dk1"/>
              </a:solidFill>
              <a:latin typeface="Arial"/>
              <a:ea typeface="Arial"/>
              <a:cs typeface="Arial"/>
              <a:sym typeface="Arial"/>
            </a:endParaRPr>
          </a:p>
        </p:txBody>
      </p:sp>
      <p:pic>
        <p:nvPicPr>
          <p:cNvPr id="400" name="Google Shape;400;p15"/>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401" name="Google Shape;401;p15"/>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Vokietija</a:t>
            </a:r>
            <a:endParaRPr b="0" i="0" sz="1400" u="none" cap="none" strike="noStrike">
              <a:solidFill>
                <a:schemeClr val="dk1"/>
              </a:solidFill>
              <a:latin typeface="Arial"/>
              <a:ea typeface="Arial"/>
              <a:cs typeface="Arial"/>
              <a:sym typeface="Arial"/>
            </a:endParaRPr>
          </a:p>
        </p:txBody>
      </p:sp>
      <p:pic>
        <p:nvPicPr>
          <p:cNvPr id="402" name="Google Shape;402;p15"/>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403" name="Google Shape;403;p15"/>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Graikija</a:t>
            </a:r>
            <a:endParaRPr b="0" i="0" sz="1400" u="none" cap="none" strike="noStrike">
              <a:solidFill>
                <a:schemeClr val="dk1"/>
              </a:solidFill>
              <a:latin typeface="Arial"/>
              <a:ea typeface="Arial"/>
              <a:cs typeface="Arial"/>
              <a:sym typeface="Arial"/>
            </a:endParaRPr>
          </a:p>
        </p:txBody>
      </p:sp>
      <p:pic>
        <p:nvPicPr>
          <p:cNvPr id="404" name="Google Shape;404;p15"/>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05" name="Google Shape;405;p15"/>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Kipras</a:t>
            </a:r>
            <a:endParaRPr b="0" i="0" sz="1400" u="none" cap="none" strike="noStrike">
              <a:solidFill>
                <a:srgbClr val="000000"/>
              </a:solidFill>
              <a:latin typeface="Arial"/>
              <a:ea typeface="Arial"/>
              <a:cs typeface="Arial"/>
              <a:sym typeface="Arial"/>
            </a:endParaRPr>
          </a:p>
        </p:txBody>
      </p:sp>
      <p:pic>
        <p:nvPicPr>
          <p:cNvPr id="406" name="Google Shape;406;p15"/>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07" name="Google Shape;407;p15"/>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5">
                  <a:extLst>
                    <a:ext uri="{A12FA001-AC4F-418D-AE19-62706E023703}">
                      <ahyp:hlinkClr val="tx"/>
                    </a:ext>
                  </a:extLst>
                </a:hlinkClick>
              </a:rPr>
              <a:t>Socialinių inovacijų fondas</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Lietuva</a:t>
            </a:r>
            <a:endParaRPr b="0" i="0" sz="1400" u="none" cap="none" strike="noStrike">
              <a:solidFill>
                <a:schemeClr val="dk1"/>
              </a:solidFill>
              <a:latin typeface="Arial"/>
              <a:ea typeface="Arial"/>
              <a:cs typeface="Arial"/>
              <a:sym typeface="Arial"/>
            </a:endParaRPr>
          </a:p>
        </p:txBody>
      </p:sp>
      <p:pic>
        <p:nvPicPr>
          <p:cNvPr id="408" name="Google Shape;408;p15"/>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09" name="Google Shape;409;p15"/>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7">
                  <a:extLst>
                    <a:ext uri="{A12FA001-AC4F-418D-AE19-62706E023703}">
                      <ahyp:hlinkClr val="tx"/>
                    </a:ext>
                  </a:extLst>
                </a:hlinkClick>
              </a:rPr>
              <a:t>GARSIAI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Latvija</a:t>
            </a:r>
            <a:endParaRPr b="0" i="0" sz="1400" u="none" cap="none" strike="noStrike">
              <a:solidFill>
                <a:schemeClr val="dk1"/>
              </a:solidFill>
              <a:latin typeface="Arial"/>
              <a:ea typeface="Arial"/>
              <a:cs typeface="Arial"/>
              <a:sym typeface="Arial"/>
            </a:endParaRPr>
          </a:p>
        </p:txBody>
      </p:sp>
      <p:pic>
        <p:nvPicPr>
          <p:cNvPr id="410" name="Google Shape;410;p15"/>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5" name="Google Shape;105;p2"/>
          <p:cNvSpPr txBox="1"/>
          <p:nvPr>
            <p:ph type="title"/>
          </p:nvPr>
        </p:nvSpPr>
        <p:spPr>
          <a:xfrm>
            <a:off x="248467" y="44193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Temos</a:t>
            </a:r>
            <a:endParaRPr/>
          </a:p>
        </p:txBody>
      </p:sp>
      <p:sp>
        <p:nvSpPr>
          <p:cNvPr id="106" name="Google Shape;106;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7" name="Google Shape;107;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8" name="Google Shape;10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cs-CZ"/>
              <a:t>‹#›</a:t>
            </a:fld>
            <a:endParaRPr/>
          </a:p>
        </p:txBody>
      </p:sp>
      <p:grpSp>
        <p:nvGrpSpPr>
          <p:cNvPr id="109" name="Google Shape;109;p2"/>
          <p:cNvGrpSpPr/>
          <p:nvPr/>
        </p:nvGrpSpPr>
        <p:grpSpPr>
          <a:xfrm>
            <a:off x="550634" y="1537398"/>
            <a:ext cx="11255248" cy="4894601"/>
            <a:chOff x="-287566" y="0"/>
            <a:chExt cx="11255248" cy="4894601"/>
          </a:xfrm>
        </p:grpSpPr>
        <p:cxnSp>
          <p:nvCxnSpPr>
            <p:cNvPr id="110" name="Google Shape;110;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287566" y="0"/>
              <a:ext cx="2481102" cy="4894601"/>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Calibri"/>
                <a:buNone/>
              </a:pPr>
              <a:r>
                <a:rPr b="0" i="0" lang="cs-CZ" sz="3400" u="none" cap="none" strike="noStrike">
                  <a:solidFill>
                    <a:schemeClr val="dk1"/>
                  </a:solidFill>
                  <a:latin typeface="Calibri"/>
                  <a:ea typeface="Calibri"/>
                  <a:cs typeface="Calibri"/>
                  <a:sym typeface="Calibri"/>
                </a:rPr>
                <a:t>Prevencijos politika</a:t>
              </a:r>
              <a:endParaRPr b="0" i="0" sz="3400" u="none" cap="none" strike="noStrike">
                <a:solidFill>
                  <a:schemeClr val="dk1"/>
                </a:solidFill>
                <a:latin typeface="Calibri"/>
                <a:ea typeface="Calibri"/>
                <a:cs typeface="Calibri"/>
                <a:sym typeface="Calibri"/>
              </a:endParaRPr>
            </a:p>
          </p:txBody>
        </p:sp>
        <p:sp>
          <p:nvSpPr>
            <p:cNvPr id="113" name="Google Shape;113;p2"/>
            <p:cNvSpPr/>
            <p:nvPr/>
          </p:nvSpPr>
          <p:spPr>
            <a:xfrm>
              <a:off x="2358051" y="330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2358051" y="330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 kažkas negerai ....</a:t>
              </a:r>
              <a:endParaRPr b="0" i="0" sz="1800" u="none" cap="none" strike="noStrike">
                <a:solidFill>
                  <a:schemeClr val="dk1"/>
                </a:solidFill>
                <a:latin typeface="Calibri"/>
                <a:ea typeface="Calibri"/>
                <a:cs typeface="Calibri"/>
                <a:sym typeface="Calibri"/>
              </a:endParaRPr>
            </a:p>
          </p:txBody>
        </p:sp>
        <p:cxnSp>
          <p:nvCxnSpPr>
            <p:cNvPr id="115" name="Google Shape;115;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6" name="Google Shape;116;p2"/>
            <p:cNvSpPr/>
            <p:nvPr/>
          </p:nvSpPr>
          <p:spPr>
            <a:xfrm>
              <a:off x="2358051" y="7269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2358051" y="72690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Neigiamas patyčių poveikis darbuotojams</a:t>
              </a:r>
              <a:endParaRPr b="0" i="0" sz="1800" u="none" cap="none" strike="noStrike">
                <a:solidFill>
                  <a:schemeClr val="dk1"/>
                </a:solidFill>
                <a:latin typeface="Calibri"/>
                <a:ea typeface="Calibri"/>
                <a:cs typeface="Calibri"/>
                <a:sym typeface="Calibri"/>
              </a:endParaRPr>
            </a:p>
          </p:txBody>
        </p:sp>
        <p:cxnSp>
          <p:nvCxnSpPr>
            <p:cNvPr id="118" name="Google Shape;118;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9" name="Google Shape;119;p2"/>
            <p:cNvSpPr/>
            <p:nvPr/>
          </p:nvSpPr>
          <p:spPr>
            <a:xfrm>
              <a:off x="2358051" y="142076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2358051" y="142076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Neigiamas patyčių poveikis darbdaviams </a:t>
              </a:r>
              <a:endParaRPr b="0" i="0" sz="1800" u="none" cap="none" strike="noStrike">
                <a:solidFill>
                  <a:schemeClr val="dk1"/>
                </a:solidFill>
                <a:latin typeface="Calibri"/>
                <a:ea typeface="Calibri"/>
                <a:cs typeface="Calibri"/>
                <a:sym typeface="Calibri"/>
              </a:endParaRPr>
            </a:p>
          </p:txBody>
        </p:sp>
        <p:cxnSp>
          <p:nvCxnSpPr>
            <p:cNvPr id="121" name="Google Shape;121;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2" name="Google Shape;122;p2"/>
            <p:cNvSpPr/>
            <p:nvPr/>
          </p:nvSpPr>
          <p:spPr>
            <a:xfrm>
              <a:off x="2358051" y="211462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txBox="1"/>
            <p:nvPr/>
          </p:nvSpPr>
          <p:spPr>
            <a:xfrm>
              <a:off x="2358051" y="211462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Prevencijos politika</a:t>
              </a:r>
              <a:endParaRPr b="0" i="0" sz="1800" u="none" cap="none" strike="noStrike">
                <a:solidFill>
                  <a:schemeClr val="dk1"/>
                </a:solidFill>
                <a:latin typeface="Calibri"/>
                <a:ea typeface="Calibri"/>
                <a:cs typeface="Calibri"/>
                <a:sym typeface="Calibri"/>
              </a:endParaRPr>
            </a:p>
          </p:txBody>
        </p:sp>
        <p:sp>
          <p:nvSpPr>
            <p:cNvPr id="124" name="Google Shape;124;p2"/>
            <p:cNvSpPr/>
            <p:nvPr/>
          </p:nvSpPr>
          <p:spPr>
            <a:xfrm>
              <a:off x="6745124" y="2114620"/>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txBox="1"/>
            <p:nvPr/>
          </p:nvSpPr>
          <p:spPr>
            <a:xfrm>
              <a:off x="6745124" y="2114620"/>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gerai nustatytos išorinės sąlygos</a:t>
              </a:r>
              <a:endParaRPr b="0" i="0" sz="1400" u="none" cap="none" strike="noStrike">
                <a:solidFill>
                  <a:srgbClr val="000000"/>
                </a:solidFill>
                <a:latin typeface="Arial"/>
                <a:ea typeface="Arial"/>
                <a:cs typeface="Arial"/>
                <a:sym typeface="Arial"/>
              </a:endParaRPr>
            </a:p>
          </p:txBody>
        </p:sp>
        <p:cxnSp>
          <p:nvCxnSpPr>
            <p:cNvPr id="126" name="Google Shape;126;p2"/>
            <p:cNvCxnSpPr/>
            <p:nvPr/>
          </p:nvCxnSpPr>
          <p:spPr>
            <a:xfrm>
              <a:off x="6580609" y="2334678"/>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6745124" y="2334678"/>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6745124" y="2334678"/>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įmonės kultūra</a:t>
              </a:r>
              <a:endParaRPr b="0" i="0" sz="1000" u="none" cap="none" strike="noStrike">
                <a:solidFill>
                  <a:schemeClr val="dk1"/>
                </a:solidFill>
                <a:latin typeface="Calibri"/>
                <a:ea typeface="Calibri"/>
                <a:cs typeface="Calibri"/>
                <a:sym typeface="Calibri"/>
              </a:endParaRPr>
            </a:p>
          </p:txBody>
        </p:sp>
        <p:cxnSp>
          <p:nvCxnSpPr>
            <p:cNvPr id="129" name="Google Shape;129;p2"/>
            <p:cNvCxnSpPr/>
            <p:nvPr/>
          </p:nvCxnSpPr>
          <p:spPr>
            <a:xfrm>
              <a:off x="6580609" y="2554736"/>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6745124" y="2554736"/>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
            <p:cNvSpPr txBox="1"/>
            <p:nvPr/>
          </p:nvSpPr>
          <p:spPr>
            <a:xfrm>
              <a:off x="6745124" y="2554736"/>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kovos su mobingo politika</a:t>
              </a:r>
              <a:endParaRPr b="0" i="0" sz="1400" u="none" cap="none" strike="noStrike">
                <a:solidFill>
                  <a:srgbClr val="000000"/>
                </a:solidFill>
                <a:latin typeface="Arial"/>
                <a:ea typeface="Arial"/>
                <a:cs typeface="Arial"/>
                <a:sym typeface="Arial"/>
              </a:endParaRPr>
            </a:p>
          </p:txBody>
        </p:sp>
        <p:cxnSp>
          <p:nvCxnSpPr>
            <p:cNvPr id="132" name="Google Shape;132;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3" name="Google Shape;133;p2"/>
            <p:cNvSpPr/>
            <p:nvPr/>
          </p:nvSpPr>
          <p:spPr>
            <a:xfrm>
              <a:off x="2358051" y="280848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
            <p:cNvSpPr txBox="1"/>
            <p:nvPr/>
          </p:nvSpPr>
          <p:spPr>
            <a:xfrm>
              <a:off x="2358051" y="280848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Prevencijos politika (mobingas)</a:t>
              </a:r>
              <a:endParaRPr b="0" i="0" sz="1800" u="none" cap="none" strike="noStrike">
                <a:solidFill>
                  <a:schemeClr val="dk1"/>
                </a:solidFill>
                <a:latin typeface="Calibri"/>
                <a:ea typeface="Calibri"/>
                <a:cs typeface="Calibri"/>
                <a:sym typeface="Calibri"/>
              </a:endParaRPr>
            </a:p>
          </p:txBody>
        </p:sp>
        <p:cxnSp>
          <p:nvCxnSpPr>
            <p:cNvPr id="135" name="Google Shape;135;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6" name="Google Shape;136;p2"/>
            <p:cNvSpPr/>
            <p:nvPr/>
          </p:nvSpPr>
          <p:spPr>
            <a:xfrm>
              <a:off x="2358051" y="35023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
            <p:cNvSpPr txBox="1"/>
            <p:nvPr/>
          </p:nvSpPr>
          <p:spPr>
            <a:xfrm>
              <a:off x="2358051" y="35023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Praktiniai pavyzdžiai</a:t>
              </a:r>
              <a:endParaRPr b="0" i="0" sz="1800" u="none" cap="none" strike="noStrike">
                <a:solidFill>
                  <a:schemeClr val="dk1"/>
                </a:solidFill>
                <a:latin typeface="Calibri"/>
                <a:ea typeface="Calibri"/>
                <a:cs typeface="Calibri"/>
                <a:sym typeface="Calibri"/>
              </a:endParaRPr>
            </a:p>
          </p:txBody>
        </p:sp>
        <p:cxnSp>
          <p:nvCxnSpPr>
            <p:cNvPr id="138" name="Google Shape;138;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9" name="Google Shape;139;p2"/>
            <p:cNvSpPr/>
            <p:nvPr/>
          </p:nvSpPr>
          <p:spPr>
            <a:xfrm>
              <a:off x="2358051" y="41962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
            <p:cNvSpPr txBox="1"/>
            <p:nvPr/>
          </p:nvSpPr>
          <p:spPr>
            <a:xfrm>
              <a:off x="2358051" y="419620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Užduotis</a:t>
              </a:r>
              <a:endParaRPr b="0" i="0" sz="1800" u="none" cap="none" strike="noStrike">
                <a:solidFill>
                  <a:schemeClr val="dk1"/>
                </a:solidFill>
                <a:latin typeface="Calibri"/>
                <a:ea typeface="Calibri"/>
                <a:cs typeface="Calibri"/>
                <a:sym typeface="Calibri"/>
              </a:endParaRPr>
            </a:p>
          </p:txBody>
        </p:sp>
        <p:cxnSp>
          <p:nvCxnSpPr>
            <p:cNvPr id="141" name="Google Shape;141;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3"/>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48" name="Google Shape;148;p3"/>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49" name="Google Shape;149;p3"/>
          <p:cNvSpPr txBox="1"/>
          <p:nvPr>
            <p:ph type="title"/>
          </p:nvPr>
        </p:nvSpPr>
        <p:spPr>
          <a:xfrm>
            <a:off x="369791" y="265893"/>
            <a:ext cx="10515600" cy="772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 kažkas negerai ....</a:t>
            </a:r>
            <a:endParaRPr b="1" sz="3600">
              <a:solidFill>
                <a:schemeClr val="dk2"/>
              </a:solidFill>
            </a:endParaRPr>
          </a:p>
        </p:txBody>
      </p:sp>
      <p:grpSp>
        <p:nvGrpSpPr>
          <p:cNvPr id="150" name="Google Shape;150;p3"/>
          <p:cNvGrpSpPr/>
          <p:nvPr/>
        </p:nvGrpSpPr>
        <p:grpSpPr>
          <a:xfrm>
            <a:off x="863807" y="1328743"/>
            <a:ext cx="4943252" cy="5025141"/>
            <a:chOff x="2502957" y="2464"/>
            <a:chExt cx="4943252" cy="5025141"/>
          </a:xfrm>
        </p:grpSpPr>
        <p:sp>
          <p:nvSpPr>
            <p:cNvPr id="151" name="Google Shape;151;p3"/>
            <p:cNvSpPr/>
            <p:nvPr/>
          </p:nvSpPr>
          <p:spPr>
            <a:xfrm>
              <a:off x="4298108" y="2464"/>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
            <p:cNvSpPr txBox="1"/>
            <p:nvPr/>
          </p:nvSpPr>
          <p:spPr>
            <a:xfrm>
              <a:off x="4341038" y="45394"/>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Patyčios</a:t>
              </a:r>
              <a:endParaRPr b="0" i="0" sz="1300" u="none" cap="none" strike="noStrike">
                <a:solidFill>
                  <a:schemeClr val="lt1"/>
                </a:solidFill>
                <a:latin typeface="Calibri"/>
                <a:ea typeface="Calibri"/>
                <a:cs typeface="Calibri"/>
                <a:sym typeface="Calibri"/>
              </a:endParaRPr>
            </a:p>
          </p:txBody>
        </p:sp>
        <p:sp>
          <p:nvSpPr>
            <p:cNvPr id="153" name="Google Shape;153;p3"/>
            <p:cNvSpPr/>
            <p:nvPr/>
          </p:nvSpPr>
          <p:spPr>
            <a:xfrm>
              <a:off x="2901722" y="442174"/>
              <a:ext cx="4145722" cy="4145722"/>
            </a:xfrm>
            <a:custGeom>
              <a:rect b="b" l="l" r="r" t="t"/>
              <a:pathLst>
                <a:path extrusionOk="0" h="120000" w="120000">
                  <a:moveTo>
                    <a:pt x="79831" y="3372"/>
                  </a:moveTo>
                  <a:lnTo>
                    <a:pt x="79831" y="3372"/>
                  </a:lnTo>
                  <a:cubicBezTo>
                    <a:pt x="88113" y="6272"/>
                    <a:pt x="95657" y="10954"/>
                    <a:pt x="101933" y="17086"/>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6093259"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
            <p:cNvSpPr txBox="1"/>
            <p:nvPr/>
          </p:nvSpPr>
          <p:spPr>
            <a:xfrm>
              <a:off x="6136189"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Mobingas</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a:off x="2901722" y="442174"/>
              <a:ext cx="4145722" cy="4145722"/>
            </a:xfrm>
            <a:custGeom>
              <a:rect b="b" l="l" r="r" t="t"/>
              <a:pathLst>
                <a:path extrusionOk="0" h="120000" w="120000">
                  <a:moveTo>
                    <a:pt x="117559" y="43059"/>
                  </a:moveTo>
                  <a:lnTo>
                    <a:pt x="117559" y="43059"/>
                  </a:lnTo>
                  <a:cubicBezTo>
                    <a:pt x="120814" y="54119"/>
                    <a:pt x="120814" y="65882"/>
                    <a:pt x="117559" y="7694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p:nvPr/>
          </p:nvSpPr>
          <p:spPr>
            <a:xfrm>
              <a:off x="6093259"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
            <p:cNvSpPr txBox="1"/>
            <p:nvPr/>
          </p:nvSpPr>
          <p:spPr>
            <a:xfrm>
              <a:off x="6136189" y="315468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Nurodinėjimas</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2901722" y="442174"/>
              <a:ext cx="4145722" cy="4145722"/>
            </a:xfrm>
            <a:custGeom>
              <a:rect b="b" l="l" r="r" t="t"/>
              <a:pathLst>
                <a:path extrusionOk="0" h="120000" w="120000">
                  <a:moveTo>
                    <a:pt x="101934" y="102913"/>
                  </a:moveTo>
                  <a:cubicBezTo>
                    <a:pt x="95658" y="109046"/>
                    <a:pt x="88113" y="113727"/>
                    <a:pt x="79832" y="116627"/>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4298108" y="414818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
            <p:cNvSpPr txBox="1"/>
            <p:nvPr/>
          </p:nvSpPr>
          <p:spPr>
            <a:xfrm>
              <a:off x="4341038" y="419111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Užpuolimas</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2901722" y="442174"/>
              <a:ext cx="4145722" cy="4145722"/>
            </a:xfrm>
            <a:custGeom>
              <a:rect b="b" l="l" r="r" t="t"/>
              <a:pathLst>
                <a:path extrusionOk="0" h="120000" w="120000">
                  <a:moveTo>
                    <a:pt x="40169" y="116628"/>
                  </a:moveTo>
                  <a:lnTo>
                    <a:pt x="40169" y="116628"/>
                  </a:lnTo>
                  <a:cubicBezTo>
                    <a:pt x="31887" y="113728"/>
                    <a:pt x="24343" y="109046"/>
                    <a:pt x="18067" y="10291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2502957"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
            <p:cNvSpPr txBox="1"/>
            <p:nvPr/>
          </p:nvSpPr>
          <p:spPr>
            <a:xfrm>
              <a:off x="2545887" y="3154687"/>
              <a:ext cx="135295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cs-CZ" sz="1300" u="none" cap="none" strike="noStrike">
                  <a:solidFill>
                    <a:schemeClr val="lt1"/>
                  </a:solidFill>
                  <a:latin typeface="Calibri"/>
                  <a:ea typeface="Calibri"/>
                  <a:cs typeface="Calibri"/>
                  <a:sym typeface="Calibri"/>
                </a:rPr>
                <a:t>Priekiabavimas</a:t>
              </a:r>
              <a:endParaRPr b="0" i="0" sz="1300" u="none" cap="none" strike="noStrike">
                <a:solidFill>
                  <a:schemeClr val="lt1"/>
                </a:solidFill>
                <a:latin typeface="Calibri"/>
                <a:ea typeface="Calibri"/>
                <a:cs typeface="Calibri"/>
                <a:sym typeface="Calibri"/>
              </a:endParaRPr>
            </a:p>
          </p:txBody>
        </p:sp>
        <p:sp>
          <p:nvSpPr>
            <p:cNvPr id="165" name="Google Shape;165;p3"/>
            <p:cNvSpPr/>
            <p:nvPr/>
          </p:nvSpPr>
          <p:spPr>
            <a:xfrm>
              <a:off x="2901722" y="442174"/>
              <a:ext cx="4145722" cy="4145722"/>
            </a:xfrm>
            <a:custGeom>
              <a:rect b="b" l="l" r="r" t="t"/>
              <a:pathLst>
                <a:path extrusionOk="0" h="120000" w="120000">
                  <a:moveTo>
                    <a:pt x="2441" y="76941"/>
                  </a:moveTo>
                  <a:cubicBezTo>
                    <a:pt x="-814" y="65881"/>
                    <a:pt x="-814" y="54118"/>
                    <a:pt x="2441" y="43058"/>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
            <p:cNvSpPr/>
            <p:nvPr/>
          </p:nvSpPr>
          <p:spPr>
            <a:xfrm>
              <a:off x="2502957"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
            <p:cNvSpPr txBox="1"/>
            <p:nvPr/>
          </p:nvSpPr>
          <p:spPr>
            <a:xfrm>
              <a:off x="2545887"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Psichologinis smurtas</a:t>
              </a:r>
              <a:endParaRPr b="0" i="0" sz="1300" u="none" cap="none" strike="noStrike">
                <a:solidFill>
                  <a:schemeClr val="lt1"/>
                </a:solidFill>
                <a:latin typeface="Calibri"/>
                <a:ea typeface="Calibri"/>
                <a:cs typeface="Calibri"/>
                <a:sym typeface="Calibri"/>
              </a:endParaRPr>
            </a:p>
          </p:txBody>
        </p:sp>
        <p:sp>
          <p:nvSpPr>
            <p:cNvPr id="168" name="Google Shape;168;p3"/>
            <p:cNvSpPr/>
            <p:nvPr/>
          </p:nvSpPr>
          <p:spPr>
            <a:xfrm>
              <a:off x="2901722" y="442174"/>
              <a:ext cx="4145722" cy="4145722"/>
            </a:xfrm>
            <a:custGeom>
              <a:rect b="b" l="l" r="r" t="t"/>
              <a:pathLst>
                <a:path extrusionOk="0" h="120000" w="120000">
                  <a:moveTo>
                    <a:pt x="18066" y="17087"/>
                  </a:moveTo>
                  <a:lnTo>
                    <a:pt x="18066" y="17087"/>
                  </a:lnTo>
                  <a:cubicBezTo>
                    <a:pt x="24342" y="10954"/>
                    <a:pt x="31887" y="6273"/>
                    <a:pt x="40168" y="337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 name="Google Shape;16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cs-CZ"/>
              <a:t>‹#›</a:t>
            </a:fld>
            <a:endParaRPr/>
          </a:p>
        </p:txBody>
      </p:sp>
      <p:sp>
        <p:nvSpPr>
          <p:cNvPr id="170" name="Google Shape;170;p3"/>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71" name="Google Shape;171;p3"/>
          <p:cNvPicPr preferRelativeResize="0"/>
          <p:nvPr/>
        </p:nvPicPr>
        <p:blipFill rotWithShape="1">
          <a:blip r:embed="rId5">
            <a:alphaModFix/>
          </a:blip>
          <a:srcRect b="0" l="0" r="0" t="0"/>
          <a:stretch/>
        </p:blipFill>
        <p:spPr>
          <a:xfrm>
            <a:off x="6397746" y="0"/>
            <a:ext cx="5794254" cy="6880076"/>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4"/>
          <p:cNvSpPr/>
          <p:nvPr/>
        </p:nvSpPr>
        <p:spPr>
          <a:xfrm flipH="1">
            <a:off x="5125019" y="0"/>
            <a:ext cx="7066978"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79" name="Google Shape;179;p4"/>
          <p:cNvGrpSpPr/>
          <p:nvPr/>
        </p:nvGrpSpPr>
        <p:grpSpPr>
          <a:xfrm>
            <a:off x="5121974" y="1584059"/>
            <a:ext cx="6481296" cy="4051063"/>
            <a:chOff x="0" y="600833"/>
            <a:chExt cx="6481296" cy="4051063"/>
          </a:xfrm>
        </p:grpSpPr>
        <p:sp>
          <p:nvSpPr>
            <p:cNvPr id="180" name="Google Shape;180;p4"/>
            <p:cNvSpPr/>
            <p:nvPr/>
          </p:nvSpPr>
          <p:spPr>
            <a:xfrm>
              <a:off x="0" y="600833"/>
              <a:ext cx="4050161" cy="4051063"/>
            </a:xfrm>
            <a:custGeom>
              <a:rect b="b" l="l" r="r" t="t"/>
              <a:pathLst>
                <a:path extrusionOk="0" h="120000" w="120000">
                  <a:moveTo>
                    <a:pt x="8412" y="60000"/>
                  </a:moveTo>
                  <a:lnTo>
                    <a:pt x="8412" y="60000"/>
                  </a:lnTo>
                  <a:cubicBezTo>
                    <a:pt x="8412" y="33895"/>
                    <a:pt x="27911" y="11904"/>
                    <a:pt x="53828" y="8781"/>
                  </a:cubicBezTo>
                  <a:cubicBezTo>
                    <a:pt x="79744" y="5657"/>
                    <a:pt x="103909" y="22386"/>
                    <a:pt x="110111" y="47743"/>
                  </a:cubicBezTo>
                  <a:cubicBezTo>
                    <a:pt x="116313" y="73101"/>
                    <a:pt x="102596" y="99095"/>
                    <a:pt x="78164" y="108286"/>
                  </a:cubicBezTo>
                  <a:cubicBezTo>
                    <a:pt x="53732" y="117478"/>
                    <a:pt x="26284" y="106969"/>
                    <a:pt x="14236" y="83812"/>
                  </a:cubicBezTo>
                  <a:lnTo>
                    <a:pt x="6300" y="85348"/>
                  </a:lnTo>
                  <a:lnTo>
                    <a:pt x="15821" y="68555"/>
                  </a:lnTo>
                  <a:lnTo>
                    <a:pt x="35752" y="79645"/>
                  </a:lnTo>
                  <a:lnTo>
                    <a:pt x="27939" y="81158"/>
                  </a:lnTo>
                  <a:cubicBezTo>
                    <a:pt x="38435" y="97068"/>
                    <a:pt x="59008" y="102874"/>
                    <a:pt x="76272" y="94799"/>
                  </a:cubicBezTo>
                  <a:cubicBezTo>
                    <a:pt x="93536" y="86725"/>
                    <a:pt x="102270" y="67211"/>
                    <a:pt x="96790" y="48955"/>
                  </a:cubicBezTo>
                  <a:cubicBezTo>
                    <a:pt x="91310" y="30698"/>
                    <a:pt x="73275" y="19221"/>
                    <a:pt x="54419" y="21991"/>
                  </a:cubicBezTo>
                  <a:cubicBezTo>
                    <a:pt x="35562" y="24760"/>
                    <a:pt x="21588" y="40939"/>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p:nvPr/>
          </p:nvSpPr>
          <p:spPr>
            <a:xfrm>
              <a:off x="4050810" y="1808455"/>
              <a:ext cx="2430486" cy="16208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
            <p:cNvSpPr txBox="1"/>
            <p:nvPr/>
          </p:nvSpPr>
          <p:spPr>
            <a:xfrm>
              <a:off x="4050810" y="1808455"/>
              <a:ext cx="2430486" cy="1620830"/>
            </a:xfrm>
            <a:prstGeom prst="rect">
              <a:avLst/>
            </a:prstGeom>
            <a:noFill/>
            <a:ln>
              <a:noFill/>
            </a:ln>
          </p:spPr>
          <p:txBody>
            <a:bodyPr anchorCtr="0" anchor="ctr" bIns="13950" lIns="13950" spcFirstLastPara="1" rIns="13950" wrap="square" tIns="13950">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Psichologinis</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Sveikata</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55"/>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Ilgalaikis poveikis asmeniniam gyvenimui</a:t>
              </a:r>
              <a:endParaRPr b="0" i="0" sz="17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Savižudiško elgesio pasireiškimas</a:t>
              </a:r>
              <a:endParaRPr b="0" i="0" sz="1700" u="none" cap="none" strike="noStrike">
                <a:solidFill>
                  <a:schemeClr val="dk1"/>
                </a:solidFill>
                <a:latin typeface="Calibri"/>
                <a:ea typeface="Calibri"/>
                <a:cs typeface="Calibri"/>
                <a:sym typeface="Calibri"/>
              </a:endParaRPr>
            </a:p>
          </p:txBody>
        </p:sp>
        <p:sp>
          <p:nvSpPr>
            <p:cNvPr id="183" name="Google Shape;183;p4"/>
            <p:cNvSpPr/>
            <p:nvPr/>
          </p:nvSpPr>
          <p:spPr>
            <a:xfrm>
              <a:off x="894418" y="2067318"/>
              <a:ext cx="2260027" cy="11298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txBox="1"/>
            <p:nvPr/>
          </p:nvSpPr>
          <p:spPr>
            <a:xfrm>
              <a:off x="894418" y="2067318"/>
              <a:ext cx="2260027" cy="112984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600" u="none" cap="none" strike="noStrike">
                  <a:solidFill>
                    <a:schemeClr val="dk1"/>
                  </a:solidFill>
                  <a:latin typeface="Calibri"/>
                  <a:ea typeface="Calibri"/>
                  <a:cs typeface="Calibri"/>
                  <a:sym typeface="Calibri"/>
                </a:rPr>
                <a:t>Neigiamas patyčių poveikis darbuotojams</a:t>
              </a:r>
              <a:endParaRPr b="0" i="0" sz="2600" u="none" cap="none" strike="noStrike">
                <a:solidFill>
                  <a:schemeClr val="dk1"/>
                </a:solidFill>
                <a:latin typeface="Calibri"/>
                <a:ea typeface="Calibri"/>
                <a:cs typeface="Calibri"/>
                <a:sym typeface="Calibri"/>
              </a:endParaRPr>
            </a:p>
          </p:txBody>
        </p:sp>
      </p:grpSp>
      <p:pic>
        <p:nvPicPr>
          <p:cNvPr descr="Obsah obrázku zeď, osoba, interiér&#10;&#10;Popis byl vytvořen automaticky" id="185" name="Google Shape;185;p4"/>
          <p:cNvPicPr preferRelativeResize="0"/>
          <p:nvPr/>
        </p:nvPicPr>
        <p:blipFill rotWithShape="1">
          <a:blip r:embed="rId3">
            <a:alphaModFix/>
          </a:blip>
          <a:srcRect b="-1" l="0" r="-1" t="1709"/>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86" name="Google Shape;186;p4"/>
          <p:cNvPicPr preferRelativeResize="0"/>
          <p:nvPr/>
        </p:nvPicPr>
        <p:blipFill rotWithShape="1">
          <a:blip r:embed="rId4">
            <a:alphaModFix/>
          </a:blip>
          <a:srcRect b="0" l="0" r="0" t="0"/>
          <a:stretch/>
        </p:blipFill>
        <p:spPr>
          <a:xfrm>
            <a:off x="11226792" y="109974"/>
            <a:ext cx="962159" cy="2057687"/>
          </a:xfrm>
          <a:prstGeom prst="rect">
            <a:avLst/>
          </a:prstGeom>
          <a:noFill/>
          <a:ln>
            <a:noFill/>
          </a:ln>
        </p:spPr>
      </p:pic>
      <p:pic>
        <p:nvPicPr>
          <p:cNvPr id="187" name="Google Shape;187;p4"/>
          <p:cNvPicPr preferRelativeResize="0"/>
          <p:nvPr/>
        </p:nvPicPr>
        <p:blipFill rotWithShape="1">
          <a:blip r:embed="rId5">
            <a:alphaModFix/>
          </a:blip>
          <a:srcRect b="0" l="0" r="0" t="0"/>
          <a:stretch/>
        </p:blipFill>
        <p:spPr>
          <a:xfrm>
            <a:off x="11226792" y="4366396"/>
            <a:ext cx="1076817" cy="2537451"/>
          </a:xfrm>
          <a:prstGeom prst="rect">
            <a:avLst/>
          </a:prstGeom>
          <a:noFill/>
          <a:ln>
            <a:noFill/>
          </a:ln>
        </p:spPr>
      </p:pic>
      <p:pic>
        <p:nvPicPr>
          <p:cNvPr id="188" name="Google Shape;188;p4"/>
          <p:cNvPicPr preferRelativeResize="0"/>
          <p:nvPr/>
        </p:nvPicPr>
        <p:blipFill rotWithShape="1">
          <a:blip r:embed="rId5">
            <a:alphaModFix/>
          </a:blip>
          <a:srcRect b="0" l="0" r="0" t="0"/>
          <a:stretch/>
        </p:blipFill>
        <p:spPr>
          <a:xfrm rot="5400000">
            <a:off x="5884269" y="4573024"/>
            <a:ext cx="1361550" cy="3208405"/>
          </a:xfrm>
          <a:prstGeom prst="rect">
            <a:avLst/>
          </a:pr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5"/>
          <p:cNvSpPr/>
          <p:nvPr/>
        </p:nvSpPr>
        <p:spPr>
          <a:xfrm flipH="1">
            <a:off x="5125019" y="0"/>
            <a:ext cx="7066978" cy="68580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5"/>
          <p:cNvSpPr txBox="1"/>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br>
              <a:rPr b="0" i="0" lang="cs-CZ" sz="4200" u="none" cap="none" strike="noStrike">
                <a:solidFill>
                  <a:schemeClr val="dk1"/>
                </a:solidFill>
                <a:latin typeface="Calibri"/>
                <a:ea typeface="Calibri"/>
                <a:cs typeface="Calibri"/>
                <a:sym typeface="Calibri"/>
              </a:rPr>
            </a:br>
            <a:endParaRPr b="1" i="0" sz="4200" u="none" cap="none" strike="noStrike">
              <a:solidFill>
                <a:schemeClr val="dk1"/>
              </a:solidFill>
              <a:latin typeface="Calibri"/>
              <a:ea typeface="Calibri"/>
              <a:cs typeface="Calibri"/>
              <a:sym typeface="Calibri"/>
            </a:endParaRPr>
          </a:p>
        </p:txBody>
      </p:sp>
      <p:grpSp>
        <p:nvGrpSpPr>
          <p:cNvPr id="197" name="Google Shape;197;p5"/>
          <p:cNvGrpSpPr/>
          <p:nvPr/>
        </p:nvGrpSpPr>
        <p:grpSpPr>
          <a:xfrm>
            <a:off x="-54556" y="928301"/>
            <a:ext cx="6710828" cy="4833402"/>
            <a:chOff x="97509" y="348198"/>
            <a:chExt cx="6710828" cy="4833402"/>
          </a:xfrm>
        </p:grpSpPr>
        <p:sp>
          <p:nvSpPr>
            <p:cNvPr id="198" name="Google Shape;198;p5"/>
            <p:cNvSpPr/>
            <p:nvPr/>
          </p:nvSpPr>
          <p:spPr>
            <a:xfrm>
              <a:off x="97509" y="682388"/>
              <a:ext cx="4053618" cy="4053602"/>
            </a:xfrm>
            <a:custGeom>
              <a:rect b="b" l="l" r="r" t="t"/>
              <a:pathLst>
                <a:path extrusionOk="0" h="120000" w="120000">
                  <a:moveTo>
                    <a:pt x="8412" y="60000"/>
                  </a:moveTo>
                  <a:lnTo>
                    <a:pt x="8412" y="60000"/>
                  </a:lnTo>
                  <a:cubicBezTo>
                    <a:pt x="8412" y="33897"/>
                    <a:pt x="27910" y="11907"/>
                    <a:pt x="53826" y="8783"/>
                  </a:cubicBezTo>
                  <a:cubicBezTo>
                    <a:pt x="79742" y="5659"/>
                    <a:pt x="103907" y="22385"/>
                    <a:pt x="110110" y="47741"/>
                  </a:cubicBezTo>
                  <a:cubicBezTo>
                    <a:pt x="116313" y="73097"/>
                    <a:pt x="102599" y="99090"/>
                    <a:pt x="78168" y="108283"/>
                  </a:cubicBezTo>
                  <a:cubicBezTo>
                    <a:pt x="53736" y="117476"/>
                    <a:pt x="26289" y="106971"/>
                    <a:pt x="14238" y="83815"/>
                  </a:cubicBezTo>
                  <a:lnTo>
                    <a:pt x="6303" y="85352"/>
                  </a:lnTo>
                  <a:lnTo>
                    <a:pt x="15821" y="68557"/>
                  </a:lnTo>
                  <a:lnTo>
                    <a:pt x="35755" y="79648"/>
                  </a:lnTo>
                  <a:lnTo>
                    <a:pt x="27942" y="81161"/>
                  </a:lnTo>
                  <a:lnTo>
                    <a:pt x="27942" y="81161"/>
                  </a:lnTo>
                  <a:cubicBezTo>
                    <a:pt x="38441" y="97066"/>
                    <a:pt x="59015" y="102869"/>
                    <a:pt x="76277" y="94793"/>
                  </a:cubicBezTo>
                  <a:cubicBezTo>
                    <a:pt x="93539" y="86717"/>
                    <a:pt x="102270" y="67205"/>
                    <a:pt x="96789" y="48953"/>
                  </a:cubicBezTo>
                  <a:cubicBezTo>
                    <a:pt x="91308" y="30700"/>
                    <a:pt x="73273" y="19226"/>
                    <a:pt x="54417" y="21996"/>
                  </a:cubicBezTo>
                  <a:cubicBezTo>
                    <a:pt x="35561" y="24766"/>
                    <a:pt x="21588" y="40942"/>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
            <p:cNvSpPr/>
            <p:nvPr/>
          </p:nvSpPr>
          <p:spPr>
            <a:xfrm>
              <a:off x="4064687" y="348198"/>
              <a:ext cx="2743650" cy="483340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5"/>
            <p:cNvSpPr txBox="1"/>
            <p:nvPr/>
          </p:nvSpPr>
          <p:spPr>
            <a:xfrm>
              <a:off x="4064687" y="348198"/>
              <a:ext cx="2743650" cy="4833402"/>
            </a:xfrm>
            <a:prstGeom prst="rect">
              <a:avLst/>
            </a:prstGeom>
            <a:noFill/>
            <a:ln>
              <a:noFill/>
            </a:ln>
          </p:spPr>
          <p:txBody>
            <a:bodyPr anchorCtr="0" anchor="ctr" bIns="10775" lIns="10775" spcFirstLastPara="1" rIns="10775" wrap="square" tIns="10775">
              <a:noAutofit/>
            </a:bodyPr>
            <a:lstStyle/>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ankstyvas išėjimas į pensiją</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padidėjęs sergamumas</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sumažėjęs darbuotojų produktyvumas.</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žala bendrovės įrangai ir įrenginiams.</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padidėjusios naujų darbuotojų įdarbinimo ir adaptacijos išlaidos.</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sumažėjusi apyvarta</a:t>
              </a:r>
              <a:endParaRPr b="0" i="0" sz="1700" u="none" cap="none" strike="noStrike">
                <a:solidFill>
                  <a:schemeClr val="dk1"/>
                </a:solidFill>
                <a:latin typeface="Calibri"/>
                <a:ea typeface="Calibri"/>
                <a:cs typeface="Calibri"/>
                <a:sym typeface="Calibri"/>
              </a:endParaRPr>
            </a:p>
            <a:p>
              <a:pPr indent="-336550" lvl="0" marL="457200" marR="0" rtl="0" algn="l">
                <a:lnSpc>
                  <a:spcPct val="90000"/>
                </a:lnSpc>
                <a:spcBef>
                  <a:spcPts val="0"/>
                </a:spcBef>
                <a:spcAft>
                  <a:spcPts val="0"/>
                </a:spcAft>
                <a:buClr>
                  <a:schemeClr val="dk1"/>
                </a:buClr>
                <a:buSzPts val="1700"/>
                <a:buFont typeface="Calibri"/>
                <a:buChar char="●"/>
              </a:pPr>
              <a:r>
                <a:rPr b="0" i="0" lang="cs-CZ" sz="1700" u="none" cap="none" strike="noStrike">
                  <a:solidFill>
                    <a:schemeClr val="dk1"/>
                  </a:solidFill>
                  <a:latin typeface="Calibri"/>
                  <a:ea typeface="Calibri"/>
                  <a:cs typeface="Calibri"/>
                  <a:sym typeface="Calibri"/>
                </a:rPr>
                <a:t>bylinėjimosi ir skundų išlaidos</a:t>
              </a:r>
              <a:endParaRPr b="0" i="0" sz="1700" u="none" cap="none" strike="noStrike">
                <a:solidFill>
                  <a:schemeClr val="dk1"/>
                </a:solidFill>
                <a:latin typeface="Calibri"/>
                <a:ea typeface="Calibri"/>
                <a:cs typeface="Calibri"/>
                <a:sym typeface="Calibri"/>
              </a:endParaRPr>
            </a:p>
          </p:txBody>
        </p:sp>
        <p:sp>
          <p:nvSpPr>
            <p:cNvPr id="201" name="Google Shape;201;p5"/>
            <p:cNvSpPr/>
            <p:nvPr/>
          </p:nvSpPr>
          <p:spPr>
            <a:xfrm>
              <a:off x="862338" y="2095068"/>
              <a:ext cx="2426216" cy="124092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5"/>
            <p:cNvSpPr txBox="1"/>
            <p:nvPr/>
          </p:nvSpPr>
          <p:spPr>
            <a:xfrm>
              <a:off x="862338" y="2095068"/>
              <a:ext cx="2426216" cy="124092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600" u="none" cap="none" strike="noStrike">
                  <a:solidFill>
                    <a:schemeClr val="dk1"/>
                  </a:solidFill>
                  <a:latin typeface="Calibri"/>
                  <a:ea typeface="Calibri"/>
                  <a:cs typeface="Calibri"/>
                  <a:sym typeface="Calibri"/>
                </a:rPr>
                <a:t>Neigiamas patyčių poveikis darbdaviams</a:t>
              </a:r>
              <a:endParaRPr b="0" i="0" sz="2600" u="none" cap="none" strike="noStrike">
                <a:solidFill>
                  <a:schemeClr val="dk1"/>
                </a:solidFill>
                <a:latin typeface="Calibri"/>
                <a:ea typeface="Calibri"/>
                <a:cs typeface="Calibri"/>
                <a:sym typeface="Calibri"/>
              </a:endParaRPr>
            </a:p>
          </p:txBody>
        </p:sp>
      </p:grpSp>
      <p:pic>
        <p:nvPicPr>
          <p:cNvPr id="203" name="Google Shape;203;p5"/>
          <p:cNvPicPr preferRelativeResize="0"/>
          <p:nvPr/>
        </p:nvPicPr>
        <p:blipFill rotWithShape="1">
          <a:blip r:embed="rId3">
            <a:alphaModFix/>
          </a:blip>
          <a:srcRect b="0" l="0" r="0" t="0"/>
          <a:stretch/>
        </p:blipFill>
        <p:spPr>
          <a:xfrm>
            <a:off x="6740138" y="0"/>
            <a:ext cx="5772150" cy="6858000"/>
          </a:xfrm>
          <a:prstGeom prst="rect">
            <a:avLst/>
          </a:prstGeom>
          <a:noFill/>
          <a:ln>
            <a:noFill/>
          </a:ln>
        </p:spPr>
      </p:pic>
      <p:pic>
        <p:nvPicPr>
          <p:cNvPr id="204" name="Google Shape;204;p5"/>
          <p:cNvPicPr preferRelativeResize="0"/>
          <p:nvPr/>
        </p:nvPicPr>
        <p:blipFill rotWithShape="1">
          <a:blip r:embed="rId4">
            <a:alphaModFix/>
          </a:blip>
          <a:srcRect b="0" l="0" r="0" t="0"/>
          <a:stretch/>
        </p:blipFill>
        <p:spPr>
          <a:xfrm rot="5400000">
            <a:off x="818213" y="4802385"/>
            <a:ext cx="1309887" cy="2801343"/>
          </a:xfrm>
          <a:prstGeom prst="rect">
            <a:avLst/>
          </a:prstGeom>
          <a:noFill/>
          <a:ln>
            <a:noFill/>
          </a:ln>
        </p:spPr>
      </p:pic>
      <p:pic>
        <p:nvPicPr>
          <p:cNvPr id="205" name="Google Shape;205;p5"/>
          <p:cNvPicPr preferRelativeResize="0"/>
          <p:nvPr/>
        </p:nvPicPr>
        <p:blipFill rotWithShape="1">
          <a:blip r:embed="rId5">
            <a:alphaModFix/>
          </a:blip>
          <a:srcRect b="0" l="0" r="0" t="0"/>
          <a:stretch/>
        </p:blipFill>
        <p:spPr>
          <a:xfrm rot="-5400000">
            <a:off x="3024090" y="-652553"/>
            <a:ext cx="962159" cy="2267266"/>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6"/>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12" name="Google Shape;212;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Prevencijos politika</a:t>
            </a:r>
            <a:endParaRPr b="1" sz="3600">
              <a:solidFill>
                <a:schemeClr val="dk2"/>
              </a:solidFill>
            </a:endParaRPr>
          </a:p>
        </p:txBody>
      </p:sp>
      <p:grpSp>
        <p:nvGrpSpPr>
          <p:cNvPr id="213" name="Google Shape;213;p6"/>
          <p:cNvGrpSpPr/>
          <p:nvPr/>
        </p:nvGrpSpPr>
        <p:grpSpPr>
          <a:xfrm>
            <a:off x="1109372" y="773723"/>
            <a:ext cx="3657223" cy="5946573"/>
            <a:chOff x="1754783" y="0"/>
            <a:chExt cx="3657223" cy="5946573"/>
          </a:xfrm>
        </p:grpSpPr>
        <p:sp>
          <p:nvSpPr>
            <p:cNvPr id="214" name="Google Shape;214;p6"/>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
            <p:cNvSpPr/>
            <p:nvPr/>
          </p:nvSpPr>
          <p:spPr>
            <a:xfrm>
              <a:off x="3182411" y="1033514"/>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6"/>
            <p:cNvSpPr txBox="1"/>
            <p:nvPr/>
          </p:nvSpPr>
          <p:spPr>
            <a:xfrm>
              <a:off x="3182411" y="1033514"/>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gerai nustatytos išorinės sąlygos</a:t>
              </a:r>
              <a:endParaRPr b="0" i="0" sz="1800" u="none" cap="none" strike="noStrike">
                <a:solidFill>
                  <a:schemeClr val="dk1"/>
                </a:solidFill>
                <a:latin typeface="Calibri"/>
                <a:ea typeface="Calibri"/>
                <a:cs typeface="Calibri"/>
                <a:sym typeface="Calibri"/>
              </a:endParaRPr>
            </a:p>
          </p:txBody>
        </p:sp>
        <p:sp>
          <p:nvSpPr>
            <p:cNvPr id="217" name="Google Shape;217;p6"/>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a:off x="2390658" y="2687851"/>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6"/>
            <p:cNvSpPr txBox="1"/>
            <p:nvPr/>
          </p:nvSpPr>
          <p:spPr>
            <a:xfrm>
              <a:off x="2390658" y="2687851"/>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įmonės kultūra</a:t>
              </a:r>
              <a:endParaRPr b="0" i="0" sz="1800" u="none" cap="none" strike="noStrike">
                <a:solidFill>
                  <a:schemeClr val="dk1"/>
                </a:solidFill>
                <a:latin typeface="Calibri"/>
                <a:ea typeface="Calibri"/>
                <a:cs typeface="Calibri"/>
                <a:sym typeface="Calibri"/>
              </a:endParaRPr>
            </a:p>
          </p:txBody>
        </p:sp>
        <p:sp>
          <p:nvSpPr>
            <p:cNvPr id="220" name="Google Shape;220;p6"/>
            <p:cNvSpPr/>
            <p:nvPr/>
          </p:nvSpPr>
          <p:spPr>
            <a:xfrm>
              <a:off x="2753478" y="3486476"/>
              <a:ext cx="2459112" cy="2460097"/>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6"/>
            <p:cNvSpPr/>
            <p:nvPr/>
          </p:nvSpPr>
          <p:spPr>
            <a:xfrm>
              <a:off x="3186174" y="4344566"/>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6"/>
            <p:cNvSpPr txBox="1"/>
            <p:nvPr/>
          </p:nvSpPr>
          <p:spPr>
            <a:xfrm>
              <a:off x="3186174" y="4344566"/>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kovos su mobingu politika</a:t>
              </a:r>
              <a:endParaRPr b="0" i="0" sz="1800" u="none" cap="none" strike="noStrike">
                <a:solidFill>
                  <a:schemeClr val="dk1"/>
                </a:solidFill>
                <a:latin typeface="Calibri"/>
                <a:ea typeface="Calibri"/>
                <a:cs typeface="Calibri"/>
                <a:sym typeface="Calibri"/>
              </a:endParaRPr>
            </a:p>
          </p:txBody>
        </p:sp>
      </p:grpSp>
      <p:pic>
        <p:nvPicPr>
          <p:cNvPr id="223" name="Google Shape;223;p6"/>
          <p:cNvPicPr preferRelativeResize="0"/>
          <p:nvPr/>
        </p:nvPicPr>
        <p:blipFill rotWithShape="1">
          <a:blip r:embed="rId4">
            <a:alphaModFix/>
          </a:blip>
          <a:srcRect b="0" l="0" r="0" t="0"/>
          <a:stretch/>
        </p:blipFill>
        <p:spPr>
          <a:xfrm>
            <a:off x="6751257" y="0"/>
            <a:ext cx="5440743" cy="6858000"/>
          </a:xfrm>
          <a:prstGeom prst="rect">
            <a:avLst/>
          </a:prstGeom>
          <a:noFill/>
          <a:ln>
            <a:noFill/>
          </a:ln>
        </p:spPr>
      </p:pic>
      <p:pic>
        <p:nvPicPr>
          <p:cNvPr id="224" name="Google Shape;224;p6"/>
          <p:cNvPicPr preferRelativeResize="0"/>
          <p:nvPr/>
        </p:nvPicPr>
        <p:blipFill rotWithShape="1">
          <a:blip r:embed="rId5">
            <a:alphaModFix/>
          </a:blip>
          <a:srcRect b="0" l="0" r="0" t="0"/>
          <a:stretch/>
        </p:blipFill>
        <p:spPr>
          <a:xfrm>
            <a:off x="0" y="4577237"/>
            <a:ext cx="943107" cy="2095792"/>
          </a:xfrm>
          <a:prstGeom prst="rect">
            <a:avLst/>
          </a:pr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7"/>
          <p:cNvPicPr preferRelativeResize="0"/>
          <p:nvPr/>
        </p:nvPicPr>
        <p:blipFill rotWithShape="1">
          <a:blip r:embed="rId3">
            <a:alphaModFix/>
          </a:blip>
          <a:srcRect b="0" l="0" r="0" t="0"/>
          <a:stretch/>
        </p:blipFill>
        <p:spPr>
          <a:xfrm rot="-5400000">
            <a:off x="9868098" y="-547764"/>
            <a:ext cx="962159" cy="2057687"/>
          </a:xfrm>
          <a:prstGeom prst="rect">
            <a:avLst/>
          </a:prstGeom>
          <a:noFill/>
          <a:ln>
            <a:noFill/>
          </a:ln>
        </p:spPr>
      </p:pic>
      <p:sp>
        <p:nvSpPr>
          <p:cNvPr id="231" name="Google Shape;231;p7"/>
          <p:cNvSpPr txBox="1"/>
          <p:nvPr>
            <p:ph type="title"/>
          </p:nvPr>
        </p:nvSpPr>
        <p:spPr>
          <a:xfrm>
            <a:off x="313572" y="134729"/>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Prevencijos politika (mobingas)</a:t>
            </a:r>
            <a:endParaRPr/>
          </a:p>
        </p:txBody>
      </p:sp>
      <p:grpSp>
        <p:nvGrpSpPr>
          <p:cNvPr id="232" name="Google Shape;232;p7"/>
          <p:cNvGrpSpPr/>
          <p:nvPr/>
        </p:nvGrpSpPr>
        <p:grpSpPr>
          <a:xfrm>
            <a:off x="1986116" y="469921"/>
            <a:ext cx="8313442" cy="6259432"/>
            <a:chOff x="0" y="-203319"/>
            <a:chExt cx="8313442" cy="6259432"/>
          </a:xfrm>
        </p:grpSpPr>
        <p:sp>
          <p:nvSpPr>
            <p:cNvPr id="233" name="Google Shape;233;p7"/>
            <p:cNvSpPr/>
            <p:nvPr/>
          </p:nvSpPr>
          <p:spPr>
            <a:xfrm>
              <a:off x="1411156" y="843979"/>
              <a:ext cx="3501628" cy="339270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txBox="1"/>
            <p:nvPr/>
          </p:nvSpPr>
          <p:spPr>
            <a:xfrm>
              <a:off x="1923958" y="1340829"/>
              <a:ext cx="2476024" cy="239900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b="1" i="0" lang="cs-CZ" sz="3200" u="none" cap="none" strike="noStrike">
                  <a:solidFill>
                    <a:schemeClr val="lt1"/>
                  </a:solidFill>
                  <a:latin typeface="Calibri"/>
                  <a:ea typeface="Calibri"/>
                  <a:cs typeface="Calibri"/>
                  <a:sym typeface="Calibri"/>
                </a:rPr>
                <a:t>MOBINGO PREVENCIJA:</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2643478" y="42455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1684018" y="326410"/>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3901662" y="4535996"/>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2719858" y="149222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1411134" y="707558"/>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p:nvPr/>
          </p:nvSpPr>
          <p:spPr>
            <a:xfrm>
              <a:off x="0" y="953403"/>
              <a:ext cx="1906251" cy="1711173"/>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7"/>
            <p:cNvSpPr txBox="1"/>
            <p:nvPr/>
          </p:nvSpPr>
          <p:spPr>
            <a:xfrm>
              <a:off x="279164" y="1203998"/>
              <a:ext cx="1347923" cy="1209983"/>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1. darbo išdėstymo trūkumai,</a:t>
              </a:r>
              <a:endParaRPr b="0" i="0" sz="1400" u="none" cap="none" strike="noStrike">
                <a:solidFill>
                  <a:srgbClr val="000000"/>
                </a:solidFill>
                <a:latin typeface="Arial"/>
                <a:ea typeface="Arial"/>
                <a:cs typeface="Arial"/>
                <a:sym typeface="Arial"/>
              </a:endParaRPr>
            </a:p>
          </p:txBody>
        </p:sp>
        <p:sp>
          <p:nvSpPr>
            <p:cNvPr id="242" name="Google Shape;242;p7"/>
            <p:cNvSpPr/>
            <p:nvPr/>
          </p:nvSpPr>
          <p:spPr>
            <a:xfrm>
              <a:off x="3153835" y="1504325"/>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186177" y="3220333"/>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7"/>
            <p:cNvSpPr/>
            <p:nvPr/>
          </p:nvSpPr>
          <p:spPr>
            <a:xfrm>
              <a:off x="5516721" y="416456"/>
              <a:ext cx="2477274" cy="242866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7"/>
            <p:cNvSpPr txBox="1"/>
            <p:nvPr/>
          </p:nvSpPr>
          <p:spPr>
            <a:xfrm>
              <a:off x="5879509" y="772126"/>
              <a:ext cx="1751698" cy="1717327"/>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2. vadovų elgesio trūkumai, kurie tampa blogu pavyzdžiu viduriniosios grandies vadovams.</a:t>
              </a:r>
              <a:endParaRPr b="0" i="0" sz="1800" u="none" cap="none" strike="noStrike">
                <a:solidFill>
                  <a:schemeClr val="lt1"/>
                </a:solidFill>
                <a:latin typeface="Calibri"/>
                <a:ea typeface="Calibri"/>
                <a:cs typeface="Calibri"/>
                <a:sym typeface="Calibri"/>
              </a:endParaRPr>
            </a:p>
          </p:txBody>
        </p:sp>
        <p:sp>
          <p:nvSpPr>
            <p:cNvPr id="246" name="Google Shape;246;p7"/>
            <p:cNvSpPr/>
            <p:nvPr/>
          </p:nvSpPr>
          <p:spPr>
            <a:xfrm>
              <a:off x="4721010" y="2025233"/>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7"/>
            <p:cNvSpPr/>
            <p:nvPr/>
          </p:nvSpPr>
          <p:spPr>
            <a:xfrm>
              <a:off x="2848855" y="478714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
            <p:cNvSpPr/>
            <p:nvPr/>
          </p:nvSpPr>
          <p:spPr>
            <a:xfrm>
              <a:off x="3134392" y="3923733"/>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7"/>
            <p:cNvSpPr/>
            <p:nvPr/>
          </p:nvSpPr>
          <p:spPr>
            <a:xfrm>
              <a:off x="5586933" y="3271687"/>
              <a:ext cx="2726509" cy="257427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7"/>
            <p:cNvSpPr txBox="1"/>
            <p:nvPr/>
          </p:nvSpPr>
          <p:spPr>
            <a:xfrm>
              <a:off x="5986221" y="3648681"/>
              <a:ext cx="1927933" cy="18202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DEMOKRATINIS STILIUS</a:t>
              </a:r>
              <a:endParaRPr b="0" i="0" sz="1400" u="none" cap="none" strike="noStrike">
                <a:solidFill>
                  <a:srgbClr val="000000"/>
                </a:solidFill>
                <a:latin typeface="Arial"/>
                <a:ea typeface="Arial"/>
                <a:cs typeface="Arial"/>
                <a:sym typeface="Arial"/>
              </a:endParaRPr>
            </a:p>
          </p:txBody>
        </p:sp>
        <p:sp>
          <p:nvSpPr>
            <p:cNvPr id="251" name="Google Shape;251;p7"/>
            <p:cNvSpPr/>
            <p:nvPr/>
          </p:nvSpPr>
          <p:spPr>
            <a:xfrm>
              <a:off x="2957816" y="43406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7"/>
            <p:cNvSpPr/>
            <p:nvPr/>
          </p:nvSpPr>
          <p:spPr>
            <a:xfrm>
              <a:off x="3338086" y="4188969"/>
              <a:ext cx="1853596" cy="186714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7"/>
            <p:cNvSpPr txBox="1"/>
            <p:nvPr/>
          </p:nvSpPr>
          <p:spPr>
            <a:xfrm>
              <a:off x="3609539" y="4462406"/>
              <a:ext cx="1310690" cy="132027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cs-CZ" sz="1600" u="none" cap="none" strike="noStrike">
                  <a:solidFill>
                    <a:schemeClr val="lt1"/>
                  </a:solidFill>
                  <a:latin typeface="Calibri"/>
                  <a:ea typeface="Calibri"/>
                  <a:cs typeface="Calibri"/>
                  <a:sym typeface="Calibri"/>
                </a:rPr>
                <a:t>3. nepakankama patyčių aukų apsauga</a:t>
              </a:r>
              <a:endParaRPr b="0" i="0" sz="1600" u="none" cap="none" strike="noStrike">
                <a:solidFill>
                  <a:schemeClr val="lt1"/>
                </a:solidFill>
                <a:latin typeface="Calibri"/>
                <a:ea typeface="Calibri"/>
                <a:cs typeface="Calibri"/>
                <a:sym typeface="Calibri"/>
              </a:endParaRPr>
            </a:p>
          </p:txBody>
        </p:sp>
        <p:sp>
          <p:nvSpPr>
            <p:cNvPr id="254" name="Google Shape;254;p7"/>
            <p:cNvSpPr/>
            <p:nvPr/>
          </p:nvSpPr>
          <p:spPr>
            <a:xfrm>
              <a:off x="3261461" y="458500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
            <p:cNvSpPr/>
            <p:nvPr/>
          </p:nvSpPr>
          <p:spPr>
            <a:xfrm>
              <a:off x="3764471" y="-203319"/>
              <a:ext cx="1752251" cy="169889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7"/>
            <p:cNvSpPr txBox="1"/>
            <p:nvPr/>
          </p:nvSpPr>
          <p:spPr>
            <a:xfrm>
              <a:off x="4021082" y="45478"/>
              <a:ext cx="1239029" cy="12013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4. žemi moralės standartai darbo vietoje</a:t>
              </a:r>
              <a:endParaRPr b="0" i="0" sz="1800" u="none" cap="none" strike="noStrike">
                <a:solidFill>
                  <a:schemeClr val="lt1"/>
                </a:solidFill>
                <a:latin typeface="Calibri"/>
                <a:ea typeface="Calibri"/>
                <a:cs typeface="Calibri"/>
                <a:sym typeface="Calibri"/>
              </a:endParaRPr>
            </a:p>
          </p:txBody>
        </p:sp>
        <p:sp>
          <p:nvSpPr>
            <p:cNvPr id="257" name="Google Shape;257;p7"/>
            <p:cNvSpPr/>
            <p:nvPr/>
          </p:nvSpPr>
          <p:spPr>
            <a:xfrm>
              <a:off x="1647763" y="144987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7"/>
            <p:cNvSpPr/>
            <p:nvPr/>
          </p:nvSpPr>
          <p:spPr>
            <a:xfrm>
              <a:off x="2927538" y="351692"/>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9" name="Google Shape;259;p7"/>
          <p:cNvSpPr/>
          <p:nvPr/>
        </p:nvSpPr>
        <p:spPr>
          <a:xfrm>
            <a:off x="7347872" y="480122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9918803" y="248223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7"/>
          <p:cNvSpPr/>
          <p:nvPr/>
        </p:nvSpPr>
        <p:spPr>
          <a:xfrm>
            <a:off x="7430810" y="38929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
          <p:cNvSpPr/>
          <p:nvPr/>
        </p:nvSpPr>
        <p:spPr>
          <a:xfrm>
            <a:off x="7971068" y="5302398"/>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
          <p:cNvSpPr/>
          <p:nvPr/>
        </p:nvSpPr>
        <p:spPr>
          <a:xfrm>
            <a:off x="2143858" y="299816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7"/>
          <p:cNvSpPr/>
          <p:nvPr/>
        </p:nvSpPr>
        <p:spPr>
          <a:xfrm>
            <a:off x="4243345" y="130887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5" name="Google Shape;265;p7"/>
          <p:cNvGrpSpPr/>
          <p:nvPr/>
        </p:nvGrpSpPr>
        <p:grpSpPr>
          <a:xfrm>
            <a:off x="277884" y="4650646"/>
            <a:ext cx="1928042" cy="1922230"/>
            <a:chOff x="842658" y="4127797"/>
            <a:chExt cx="1928042" cy="1922230"/>
          </a:xfrm>
        </p:grpSpPr>
        <p:sp>
          <p:nvSpPr>
            <p:cNvPr id="266" name="Google Shape;266;p7"/>
            <p:cNvSpPr/>
            <p:nvPr/>
          </p:nvSpPr>
          <p:spPr>
            <a:xfrm>
              <a:off x="842658" y="4127797"/>
              <a:ext cx="1928042" cy="192223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7"/>
            <p:cNvSpPr txBox="1"/>
            <p:nvPr/>
          </p:nvSpPr>
          <p:spPr>
            <a:xfrm>
              <a:off x="858013" y="4258727"/>
              <a:ext cx="1871599" cy="1791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AUTOKRATINIS STILIUS</a:t>
              </a:r>
              <a:endParaRPr b="0" i="0" sz="1400" u="none" cap="none" strike="noStrike">
                <a:solidFill>
                  <a:srgbClr val="000000"/>
                </a:solidFill>
                <a:latin typeface="Arial"/>
                <a:ea typeface="Arial"/>
                <a:cs typeface="Arial"/>
                <a:sym typeface="Arial"/>
              </a:endParaRPr>
            </a:p>
          </p:txBody>
        </p:sp>
      </p:grpSp>
      <p:pic>
        <p:nvPicPr>
          <p:cNvPr descr="Šipka otáčející se po směru hodin se souvislou výplní" id="268" name="Google Shape;268;p7"/>
          <p:cNvPicPr preferRelativeResize="0"/>
          <p:nvPr/>
        </p:nvPicPr>
        <p:blipFill rotWithShape="1">
          <a:blip r:embed="rId4">
            <a:alphaModFix/>
          </a:blip>
          <a:srcRect b="0" l="0" r="0" t="0"/>
          <a:stretch/>
        </p:blipFill>
        <p:spPr>
          <a:xfrm rot="4625818">
            <a:off x="2162636" y="3814131"/>
            <a:ext cx="1389088" cy="1389088"/>
          </a:xfrm>
          <a:prstGeom prst="rect">
            <a:avLst/>
          </a:prstGeom>
          <a:noFill/>
          <a:ln>
            <a:noFill/>
          </a:ln>
        </p:spPr>
      </p:pic>
      <p:sp>
        <p:nvSpPr>
          <p:cNvPr id="269" name="Google Shape;269;p7"/>
          <p:cNvSpPr/>
          <p:nvPr/>
        </p:nvSpPr>
        <p:spPr>
          <a:xfrm>
            <a:off x="6623520" y="3281630"/>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Šipka otáčející se proti směru hodinových ručiček se souvislou výplní" id="270" name="Google Shape;270;p7"/>
          <p:cNvPicPr preferRelativeResize="0"/>
          <p:nvPr/>
        </p:nvPicPr>
        <p:blipFill rotWithShape="1">
          <a:blip r:embed="rId5">
            <a:alphaModFix/>
          </a:blip>
          <a:srcRect b="0" l="0" r="0" t="0"/>
          <a:stretch/>
        </p:blipFill>
        <p:spPr>
          <a:xfrm rot="-1216946">
            <a:off x="6663362" y="3292789"/>
            <a:ext cx="1369016" cy="1369016"/>
          </a:xfrm>
          <a:prstGeom prst="rect">
            <a:avLst/>
          </a:prstGeom>
          <a:noFill/>
          <a:ln>
            <a:noFill/>
          </a:ln>
        </p:spPr>
      </p:pic>
      <p:pic>
        <p:nvPicPr>
          <p:cNvPr id="271" name="Google Shape;271;p7"/>
          <p:cNvPicPr preferRelativeResize="0"/>
          <p:nvPr/>
        </p:nvPicPr>
        <p:blipFill rotWithShape="1">
          <a:blip r:embed="rId6">
            <a:alphaModFix/>
          </a:blip>
          <a:srcRect b="0" l="0" r="0" t="0"/>
          <a:stretch/>
        </p:blipFill>
        <p:spPr>
          <a:xfrm>
            <a:off x="0" y="1024931"/>
            <a:ext cx="1362828" cy="3028505"/>
          </a:xfrm>
          <a:prstGeom prst="rect">
            <a:avLst/>
          </a:prstGeom>
          <a:noFill/>
          <a:ln>
            <a:noFill/>
          </a:ln>
        </p:spPr>
      </p:pic>
      <p:pic>
        <p:nvPicPr>
          <p:cNvPr id="272" name="Google Shape;272;p7"/>
          <p:cNvPicPr preferRelativeResize="0"/>
          <p:nvPr/>
        </p:nvPicPr>
        <p:blipFill rotWithShape="1">
          <a:blip r:embed="rId7">
            <a:alphaModFix/>
          </a:blip>
          <a:srcRect b="0" l="0" r="0" t="0"/>
          <a:stretch/>
        </p:blipFill>
        <p:spPr>
          <a:xfrm>
            <a:off x="10922847" y="3860329"/>
            <a:ext cx="1269153" cy="2990678"/>
          </a:xfrm>
          <a:prstGeom prst="rect">
            <a:avLst/>
          </a:prstGeom>
          <a:noFill/>
          <a:ln>
            <a:noFill/>
          </a:ln>
        </p:spPr>
      </p:pic>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8"/>
          <p:cNvSpPr/>
          <p:nvPr/>
        </p:nvSpPr>
        <p:spPr>
          <a:xfrm flipH="1" rot="-2700000">
            <a:off x="891641" y="422146"/>
            <a:ext cx="645368" cy="645368"/>
          </a:xfrm>
          <a:prstGeom prst="rect">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p8"/>
          <p:cNvSpPr/>
          <p:nvPr/>
        </p:nvSpPr>
        <p:spPr>
          <a:xfrm flipH="1" rot="-2700000">
            <a:off x="10043482" y="655140"/>
            <a:ext cx="687472" cy="687472"/>
          </a:xfrm>
          <a:prstGeom prst="rect">
            <a:avLst/>
          </a:pr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p8"/>
          <p:cNvSpPr/>
          <p:nvPr/>
        </p:nvSpPr>
        <p:spPr>
          <a:xfrm flipH="1">
            <a:off x="7976344" y="6115501"/>
            <a:ext cx="1494513" cy="742499"/>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8"/>
          <p:cNvSpPr/>
          <p:nvPr/>
        </p:nvSpPr>
        <p:spPr>
          <a:xfrm flipH="1">
            <a:off x="7604080" y="6453143"/>
            <a:ext cx="814903" cy="404857"/>
          </a:xfrm>
          <a:prstGeom prst="triangle">
            <a:avLst>
              <a:gd fmla="val 50000" name="adj"/>
            </a:avLst>
          </a:prstGeom>
          <a:solidFill>
            <a:schemeClr val="accen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8"/>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Praktiniai pavyzdžiai</a:t>
            </a:r>
            <a:endParaRPr b="1" sz="3600">
              <a:solidFill>
                <a:schemeClr val="dk2"/>
              </a:solidFill>
            </a:endParaRPr>
          </a:p>
        </p:txBody>
      </p:sp>
      <p:grpSp>
        <p:nvGrpSpPr>
          <p:cNvPr id="285" name="Google Shape;285;p8"/>
          <p:cNvGrpSpPr/>
          <p:nvPr/>
        </p:nvGrpSpPr>
        <p:grpSpPr>
          <a:xfrm>
            <a:off x="838200" y="1859293"/>
            <a:ext cx="10515600" cy="4284001"/>
            <a:chOff x="0" y="33668"/>
            <a:chExt cx="10515600" cy="4284001"/>
          </a:xfrm>
        </p:grpSpPr>
        <p:sp>
          <p:nvSpPr>
            <p:cNvPr id="286" name="Google Shape;286;p8"/>
            <p:cNvSpPr/>
            <p:nvPr/>
          </p:nvSpPr>
          <p:spPr>
            <a:xfrm>
              <a:off x="0" y="33668"/>
              <a:ext cx="8727948" cy="146879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8"/>
            <p:cNvSpPr txBox="1"/>
            <p:nvPr/>
          </p:nvSpPr>
          <p:spPr>
            <a:xfrm>
              <a:off x="0" y="33668"/>
              <a:ext cx="8727948" cy="979200"/>
            </a:xfrm>
            <a:prstGeom prst="rect">
              <a:avLst/>
            </a:prstGeom>
            <a:noFill/>
            <a:ln>
              <a:noFill/>
            </a:ln>
          </p:spPr>
          <p:txBody>
            <a:bodyPr anchorCtr="0" anchor="t" bIns="129525" lIns="241800" spcFirstLastPara="1" rIns="241800" wrap="square" tIns="241800">
              <a:noAutofit/>
            </a:bodyPr>
            <a:lstStyle/>
            <a:p>
              <a:pPr indent="0" lvl="0" marL="0" marR="0" rtl="0" algn="l">
                <a:lnSpc>
                  <a:spcPct val="90000"/>
                </a:lnSpc>
                <a:spcBef>
                  <a:spcPts val="0"/>
                </a:spcBef>
                <a:spcAft>
                  <a:spcPts val="0"/>
                </a:spcAft>
                <a:buClr>
                  <a:schemeClr val="lt1"/>
                </a:buClr>
                <a:buSzPts val="3400"/>
                <a:buFont typeface="Calibri"/>
                <a:buNone/>
              </a:pPr>
              <a:r>
                <a:rPr b="0" i="0" lang="cs-CZ" sz="3400" u="none" cap="none" strike="noStrike">
                  <a:solidFill>
                    <a:schemeClr val="lt1"/>
                  </a:solidFill>
                  <a:latin typeface="Calibri"/>
                  <a:ea typeface="Calibri"/>
                  <a:cs typeface="Calibri"/>
                  <a:sym typeface="Calibri"/>
                </a:rPr>
                <a:t>sudarykite 2-3 žmonių grupę.</a:t>
              </a:r>
              <a:endParaRPr b="0" i="0" sz="3400" u="none" cap="none" strike="noStrike">
                <a:solidFill>
                  <a:schemeClr val="lt1"/>
                </a:solidFill>
                <a:latin typeface="Calibri"/>
                <a:ea typeface="Calibri"/>
                <a:cs typeface="Calibri"/>
                <a:sym typeface="Calibri"/>
              </a:endParaRPr>
            </a:p>
          </p:txBody>
        </p:sp>
        <p:sp>
          <p:nvSpPr>
            <p:cNvPr id="288" name="Google Shape;288;p8"/>
            <p:cNvSpPr/>
            <p:nvPr/>
          </p:nvSpPr>
          <p:spPr>
            <a:xfrm>
              <a:off x="1787652" y="1012869"/>
              <a:ext cx="8727948" cy="3304800"/>
            </a:xfrm>
            <a:prstGeom prst="roundRect">
              <a:avLst>
                <a:gd fmla="val 10000" name="adj"/>
              </a:avLst>
            </a:prstGeom>
            <a:solidFill>
              <a:schemeClr val="lt1">
                <a:alpha val="89019"/>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8"/>
            <p:cNvSpPr txBox="1"/>
            <p:nvPr/>
          </p:nvSpPr>
          <p:spPr>
            <a:xfrm>
              <a:off x="1884446" y="1109663"/>
              <a:ext cx="8534360" cy="3111212"/>
            </a:xfrm>
            <a:prstGeom prst="rect">
              <a:avLst/>
            </a:prstGeom>
            <a:noFill/>
            <a:ln>
              <a:noFill/>
            </a:ln>
          </p:spPr>
          <p:txBody>
            <a:bodyPr anchorCtr="0" anchor="t" bIns="241800" lIns="241800" spcFirstLastPara="1" rIns="241800" wrap="square" tIns="241800">
              <a:noAutofit/>
            </a:bodyPr>
            <a:lstStyle/>
            <a:p>
              <a:pPr indent="-285750" lvl="1" marL="285750" marR="0" rtl="0" algn="l">
                <a:lnSpc>
                  <a:spcPct val="90000"/>
                </a:lnSpc>
                <a:spcBef>
                  <a:spcPts val="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diskusija jūsų darbo tema.</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 Ar susidūrėte su smurtu?</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Ar jūsų įmonėje galioja kovos su lobizmu politika?</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Ar galite apibūdinti tuos nuostatus?</a:t>
              </a:r>
              <a:endParaRPr b="0" i="0" sz="3400" u="none" cap="none" strike="noStrik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9"/>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96" name="Google Shape;296;p9"/>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97" name="Google Shape;297;p9"/>
          <p:cNvSpPr txBox="1"/>
          <p:nvPr>
            <p:ph type="title"/>
          </p:nvPr>
        </p:nvSpPr>
        <p:spPr>
          <a:xfrm>
            <a:off x="287593" y="17831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Praktiniai pavyzdžiai</a:t>
            </a:r>
            <a:br>
              <a:rPr b="1" lang="cs-CZ" sz="3600">
                <a:solidFill>
                  <a:schemeClr val="dk2"/>
                </a:solidFill>
              </a:rPr>
            </a:br>
            <a:r>
              <a:rPr b="1" lang="cs-CZ" sz="3600">
                <a:solidFill>
                  <a:schemeClr val="dk2"/>
                </a:solidFill>
              </a:rPr>
              <a:t>Hyundai Motor Manufacturing Czech s. r. o.</a:t>
            </a:r>
            <a:endParaRPr b="1" sz="3600"/>
          </a:p>
        </p:txBody>
      </p:sp>
      <p:grpSp>
        <p:nvGrpSpPr>
          <p:cNvPr id="298" name="Google Shape;298;p9"/>
          <p:cNvGrpSpPr/>
          <p:nvPr/>
        </p:nvGrpSpPr>
        <p:grpSpPr>
          <a:xfrm>
            <a:off x="840735" y="1825625"/>
            <a:ext cx="10510529" cy="4351338"/>
            <a:chOff x="2535" y="0"/>
            <a:chExt cx="10510529" cy="4351338"/>
          </a:xfrm>
        </p:grpSpPr>
        <p:sp>
          <p:nvSpPr>
            <p:cNvPr id="299" name="Google Shape;299;p9"/>
            <p:cNvSpPr/>
            <p:nvPr/>
          </p:nvSpPr>
          <p:spPr>
            <a:xfrm>
              <a:off x="253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9"/>
            <p:cNvSpPr txBox="1"/>
            <p:nvPr/>
          </p:nvSpPr>
          <p:spPr>
            <a:xfrm>
              <a:off x="253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Teisės departamentas</a:t>
              </a:r>
              <a:endParaRPr b="0" i="0" sz="2500" u="none" cap="none" strike="noStrike">
                <a:solidFill>
                  <a:schemeClr val="dk1"/>
                </a:solidFill>
                <a:latin typeface="Calibri"/>
                <a:ea typeface="Calibri"/>
                <a:cs typeface="Calibri"/>
                <a:sym typeface="Calibri"/>
              </a:endParaRPr>
            </a:p>
          </p:txBody>
        </p:sp>
        <p:sp>
          <p:nvSpPr>
            <p:cNvPr id="301" name="Google Shape;301;p9"/>
            <p:cNvSpPr/>
            <p:nvPr/>
          </p:nvSpPr>
          <p:spPr>
            <a:xfrm>
              <a:off x="251305" y="130550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9"/>
            <p:cNvSpPr txBox="1"/>
            <p:nvPr/>
          </p:nvSpPr>
          <p:spPr>
            <a:xfrm>
              <a:off x="269871" y="132407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aukšti etikos standartai</a:t>
              </a:r>
              <a:endParaRPr b="0" i="0" sz="1400" u="none" cap="none" strike="noStrike">
                <a:solidFill>
                  <a:schemeClr val="lt1"/>
                </a:solidFill>
                <a:latin typeface="Calibri"/>
                <a:ea typeface="Calibri"/>
                <a:cs typeface="Calibri"/>
                <a:sym typeface="Calibri"/>
              </a:endParaRPr>
            </a:p>
          </p:txBody>
        </p:sp>
        <p:sp>
          <p:nvSpPr>
            <p:cNvPr id="303" name="Google Shape;303;p9"/>
            <p:cNvSpPr/>
            <p:nvPr/>
          </p:nvSpPr>
          <p:spPr>
            <a:xfrm>
              <a:off x="251305" y="203692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9"/>
            <p:cNvSpPr txBox="1"/>
            <p:nvPr/>
          </p:nvSpPr>
          <p:spPr>
            <a:xfrm>
              <a:off x="269871" y="205549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grasinimai prarasti gerą įmonės vardą.</a:t>
              </a:r>
              <a:endParaRPr b="0" i="0" sz="1400" u="none" cap="none" strike="noStrike">
                <a:solidFill>
                  <a:schemeClr val="lt1"/>
                </a:solidFill>
                <a:latin typeface="Calibri"/>
                <a:ea typeface="Calibri"/>
                <a:cs typeface="Calibri"/>
                <a:sym typeface="Calibri"/>
              </a:endParaRPr>
            </a:p>
          </p:txBody>
        </p:sp>
        <p:sp>
          <p:nvSpPr>
            <p:cNvPr id="305" name="Google Shape;305;p9"/>
            <p:cNvSpPr/>
            <p:nvPr/>
          </p:nvSpPr>
          <p:spPr>
            <a:xfrm>
              <a:off x="251305" y="276834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9"/>
            <p:cNvSpPr txBox="1"/>
            <p:nvPr/>
          </p:nvSpPr>
          <p:spPr>
            <a:xfrm>
              <a:off x="269871" y="278691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aukštas darbuotojų teisinis išprusimas.</a:t>
              </a:r>
              <a:endParaRPr b="0" i="0" sz="1400" u="none" cap="none" strike="noStrike">
                <a:solidFill>
                  <a:schemeClr val="lt1"/>
                </a:solidFill>
                <a:latin typeface="Calibri"/>
                <a:ea typeface="Calibri"/>
                <a:cs typeface="Calibri"/>
                <a:sym typeface="Calibri"/>
              </a:endParaRPr>
            </a:p>
          </p:txBody>
        </p:sp>
        <p:sp>
          <p:nvSpPr>
            <p:cNvPr id="307" name="Google Shape;307;p9"/>
            <p:cNvSpPr/>
            <p:nvPr/>
          </p:nvSpPr>
          <p:spPr>
            <a:xfrm>
              <a:off x="251305" y="349976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9"/>
            <p:cNvSpPr txBox="1"/>
            <p:nvPr/>
          </p:nvSpPr>
          <p:spPr>
            <a:xfrm>
              <a:off x="269871" y="351833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įmonės gero vardo pristatymas.</a:t>
              </a:r>
              <a:endParaRPr b="0" i="0" sz="1400" u="none" cap="none" strike="noStrike">
                <a:solidFill>
                  <a:schemeClr val="lt1"/>
                </a:solidFill>
                <a:latin typeface="Calibri"/>
                <a:ea typeface="Calibri"/>
                <a:cs typeface="Calibri"/>
                <a:sym typeface="Calibri"/>
              </a:endParaRPr>
            </a:p>
          </p:txBody>
        </p:sp>
        <p:sp>
          <p:nvSpPr>
            <p:cNvPr id="309" name="Google Shape;309;p9"/>
            <p:cNvSpPr/>
            <p:nvPr/>
          </p:nvSpPr>
          <p:spPr>
            <a:xfrm>
              <a:off x="2676811"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9"/>
            <p:cNvSpPr txBox="1"/>
            <p:nvPr/>
          </p:nvSpPr>
          <p:spPr>
            <a:xfrm>
              <a:off x="2676811"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Žmogiškųjų išteklių valdymo departamentas</a:t>
              </a:r>
              <a:endParaRPr b="0" i="0" sz="2500" u="none" cap="none" strike="noStrike">
                <a:solidFill>
                  <a:schemeClr val="dk1"/>
                </a:solidFill>
                <a:latin typeface="Calibri"/>
                <a:ea typeface="Calibri"/>
                <a:cs typeface="Calibri"/>
                <a:sym typeface="Calibri"/>
              </a:endParaRPr>
            </a:p>
          </p:txBody>
        </p:sp>
        <p:sp>
          <p:nvSpPr>
            <p:cNvPr id="311" name="Google Shape;311;p9"/>
            <p:cNvSpPr/>
            <p:nvPr/>
          </p:nvSpPr>
          <p:spPr>
            <a:xfrm>
              <a:off x="2925581" y="1306224"/>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9"/>
            <p:cNvSpPr txBox="1"/>
            <p:nvPr/>
          </p:nvSpPr>
          <p:spPr>
            <a:xfrm>
              <a:off x="2940325" y="1320968"/>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pradinis mokymas</a:t>
              </a:r>
              <a:endParaRPr b="0" i="0" sz="1400" u="none" cap="none" strike="noStrike">
                <a:solidFill>
                  <a:schemeClr val="lt1"/>
                </a:solidFill>
                <a:latin typeface="Calibri"/>
                <a:ea typeface="Calibri"/>
                <a:cs typeface="Calibri"/>
                <a:sym typeface="Calibri"/>
              </a:endParaRPr>
            </a:p>
          </p:txBody>
        </p:sp>
        <p:sp>
          <p:nvSpPr>
            <p:cNvPr id="313" name="Google Shape;313;p9"/>
            <p:cNvSpPr/>
            <p:nvPr/>
          </p:nvSpPr>
          <p:spPr>
            <a:xfrm>
              <a:off x="2925581" y="18870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9"/>
            <p:cNvSpPr txBox="1"/>
            <p:nvPr/>
          </p:nvSpPr>
          <p:spPr>
            <a:xfrm>
              <a:off x="2940325" y="19018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seminarai</a:t>
              </a:r>
              <a:endParaRPr b="0" i="0" sz="1400" u="none" cap="none" strike="noStrike">
                <a:solidFill>
                  <a:schemeClr val="lt1"/>
                </a:solidFill>
                <a:latin typeface="Calibri"/>
                <a:ea typeface="Calibri"/>
                <a:cs typeface="Calibri"/>
                <a:sym typeface="Calibri"/>
              </a:endParaRPr>
            </a:p>
          </p:txBody>
        </p:sp>
        <p:sp>
          <p:nvSpPr>
            <p:cNvPr id="315" name="Google Shape;315;p9"/>
            <p:cNvSpPr/>
            <p:nvPr/>
          </p:nvSpPr>
          <p:spPr>
            <a:xfrm>
              <a:off x="2925581" y="2467891"/>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9"/>
            <p:cNvSpPr txBox="1"/>
            <p:nvPr/>
          </p:nvSpPr>
          <p:spPr>
            <a:xfrm>
              <a:off x="2940325" y="2482635"/>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pagrindinių vertybių savaitė</a:t>
              </a:r>
              <a:endParaRPr b="0" i="0" sz="1400" u="none" cap="none" strike="noStrike">
                <a:solidFill>
                  <a:schemeClr val="lt1"/>
                </a:solidFill>
                <a:latin typeface="Calibri"/>
                <a:ea typeface="Calibri"/>
                <a:cs typeface="Calibri"/>
                <a:sym typeface="Calibri"/>
              </a:endParaRPr>
            </a:p>
          </p:txBody>
        </p:sp>
        <p:sp>
          <p:nvSpPr>
            <p:cNvPr id="317" name="Google Shape;317;p9"/>
            <p:cNvSpPr/>
            <p:nvPr/>
          </p:nvSpPr>
          <p:spPr>
            <a:xfrm>
              <a:off x="2925581" y="3048725"/>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9"/>
            <p:cNvSpPr txBox="1"/>
            <p:nvPr/>
          </p:nvSpPr>
          <p:spPr>
            <a:xfrm>
              <a:off x="2940325" y="3063469"/>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OOJT projektas</a:t>
              </a:r>
              <a:endParaRPr b="0" i="0" sz="1400" u="none" cap="none" strike="noStrike">
                <a:solidFill>
                  <a:schemeClr val="lt1"/>
                </a:solidFill>
                <a:latin typeface="Calibri"/>
                <a:ea typeface="Calibri"/>
                <a:cs typeface="Calibri"/>
                <a:sym typeface="Calibri"/>
              </a:endParaRPr>
            </a:p>
          </p:txBody>
        </p:sp>
        <p:sp>
          <p:nvSpPr>
            <p:cNvPr id="319" name="Google Shape;319;p9"/>
            <p:cNvSpPr/>
            <p:nvPr/>
          </p:nvSpPr>
          <p:spPr>
            <a:xfrm>
              <a:off x="2925581" y="36295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9"/>
            <p:cNvSpPr txBox="1"/>
            <p:nvPr/>
          </p:nvSpPr>
          <p:spPr>
            <a:xfrm>
              <a:off x="2940325" y="36443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Išorinių ekspertų rengiami mokymai</a:t>
              </a:r>
              <a:endParaRPr b="0" i="0" sz="1400" u="none" cap="none" strike="noStrike">
                <a:solidFill>
                  <a:schemeClr val="lt1"/>
                </a:solidFill>
                <a:latin typeface="Calibri"/>
                <a:ea typeface="Calibri"/>
                <a:cs typeface="Calibri"/>
                <a:sym typeface="Calibri"/>
              </a:endParaRPr>
            </a:p>
          </p:txBody>
        </p:sp>
        <p:sp>
          <p:nvSpPr>
            <p:cNvPr id="321" name="Google Shape;321;p9"/>
            <p:cNvSpPr/>
            <p:nvPr/>
          </p:nvSpPr>
          <p:spPr>
            <a:xfrm>
              <a:off x="5351088"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9"/>
            <p:cNvSpPr txBox="1"/>
            <p:nvPr/>
          </p:nvSpPr>
          <p:spPr>
            <a:xfrm>
              <a:off x="5351088"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Darbuotojų santykių departamentas</a:t>
              </a:r>
              <a:endParaRPr b="0" i="0" sz="2500" u="none" cap="none" strike="noStrike">
                <a:solidFill>
                  <a:schemeClr val="dk1"/>
                </a:solidFill>
                <a:latin typeface="Calibri"/>
                <a:ea typeface="Calibri"/>
                <a:cs typeface="Calibri"/>
                <a:sym typeface="Calibri"/>
              </a:endParaRPr>
            </a:p>
          </p:txBody>
        </p:sp>
        <p:sp>
          <p:nvSpPr>
            <p:cNvPr id="323" name="Google Shape;323;p9"/>
            <p:cNvSpPr/>
            <p:nvPr/>
          </p:nvSpPr>
          <p:spPr>
            <a:xfrm>
              <a:off x="5599858"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9"/>
            <p:cNvSpPr txBox="1"/>
            <p:nvPr/>
          </p:nvSpPr>
          <p:spPr>
            <a:xfrm>
              <a:off x="5638285"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ER partneriai</a:t>
              </a:r>
              <a:endParaRPr b="0" i="0" sz="1400" u="none" cap="none" strike="noStrike">
                <a:solidFill>
                  <a:schemeClr val="lt1"/>
                </a:solidFill>
                <a:latin typeface="Calibri"/>
                <a:ea typeface="Calibri"/>
                <a:cs typeface="Calibri"/>
                <a:sym typeface="Calibri"/>
              </a:endParaRPr>
            </a:p>
          </p:txBody>
        </p:sp>
        <p:sp>
          <p:nvSpPr>
            <p:cNvPr id="325" name="Google Shape;325;p9"/>
            <p:cNvSpPr/>
            <p:nvPr/>
          </p:nvSpPr>
          <p:spPr>
            <a:xfrm>
              <a:off x="5599858"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9"/>
            <p:cNvSpPr txBox="1"/>
            <p:nvPr/>
          </p:nvSpPr>
          <p:spPr>
            <a:xfrm>
              <a:off x="5638285"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Lyderystės akademija</a:t>
              </a:r>
              <a:endParaRPr b="0" i="0" sz="1400" u="none" cap="none" strike="noStrike">
                <a:solidFill>
                  <a:schemeClr val="lt1"/>
                </a:solidFill>
                <a:latin typeface="Calibri"/>
                <a:ea typeface="Calibri"/>
                <a:cs typeface="Calibri"/>
                <a:sym typeface="Calibri"/>
              </a:endParaRPr>
            </a:p>
          </p:txBody>
        </p:sp>
        <p:sp>
          <p:nvSpPr>
            <p:cNvPr id="327" name="Google Shape;327;p9"/>
            <p:cNvSpPr/>
            <p:nvPr/>
          </p:nvSpPr>
          <p:spPr>
            <a:xfrm>
              <a:off x="802536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9"/>
            <p:cNvSpPr txBox="1"/>
            <p:nvPr/>
          </p:nvSpPr>
          <p:spPr>
            <a:xfrm>
              <a:off x="802536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verslo psichologas</a:t>
              </a:r>
              <a:endParaRPr b="0" i="0" sz="2500" u="none" cap="none" strike="noStrike">
                <a:solidFill>
                  <a:schemeClr val="dk1"/>
                </a:solidFill>
                <a:latin typeface="Calibri"/>
                <a:ea typeface="Calibri"/>
                <a:cs typeface="Calibri"/>
                <a:sym typeface="Calibri"/>
              </a:endParaRPr>
            </a:p>
          </p:txBody>
        </p:sp>
        <p:sp>
          <p:nvSpPr>
            <p:cNvPr id="329" name="Google Shape;329;p9"/>
            <p:cNvSpPr/>
            <p:nvPr/>
          </p:nvSpPr>
          <p:spPr>
            <a:xfrm>
              <a:off x="8274135"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9"/>
            <p:cNvSpPr txBox="1"/>
            <p:nvPr/>
          </p:nvSpPr>
          <p:spPr>
            <a:xfrm>
              <a:off x="8312562"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psichologinis konsultavimas</a:t>
              </a:r>
              <a:endParaRPr b="0" i="0" sz="1400" u="none" cap="none" strike="noStrike">
                <a:solidFill>
                  <a:schemeClr val="lt1"/>
                </a:solidFill>
                <a:latin typeface="Calibri"/>
                <a:ea typeface="Calibri"/>
                <a:cs typeface="Calibri"/>
                <a:sym typeface="Calibri"/>
              </a:endParaRPr>
            </a:p>
          </p:txBody>
        </p:sp>
        <p:sp>
          <p:nvSpPr>
            <p:cNvPr id="331" name="Google Shape;331;p9"/>
            <p:cNvSpPr/>
            <p:nvPr/>
          </p:nvSpPr>
          <p:spPr>
            <a:xfrm>
              <a:off x="8274135"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9"/>
            <p:cNvSpPr txBox="1"/>
            <p:nvPr/>
          </p:nvSpPr>
          <p:spPr>
            <a:xfrm>
              <a:off x="8312562"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Vadovų mokymai</a:t>
              </a:r>
              <a:endParaRPr b="0" i="0" sz="1400" u="none" cap="none" strike="noStrike">
                <a:solidFill>
                  <a:schemeClr val="lt1"/>
                </a:solidFill>
                <a:latin typeface="Calibri"/>
                <a:ea typeface="Calibri"/>
                <a:cs typeface="Calibri"/>
                <a:sym typeface="Calibri"/>
              </a:endParaRPr>
            </a:p>
          </p:txBody>
        </p:sp>
      </p:gr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2023-08-22T10:55:06Z</dcterms:created>
  <dc:creator>Zivile Vasiliauske</dc:creator>
</cp:coreProperties>
</file>