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e3KNC37BIikuRW/Scc1cIhSaQ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834C72-EA40-4FDE-B0BE-B2E9D23839D5}">
  <a:tblStyle styleId="{D6834C72-EA40-4FDE-B0BE-B2E9D23839D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en-US" sz="1800">
                <a:latin typeface="Times New Roman"/>
                <a:ea typeface="Times New Roman"/>
                <a:cs typeface="Times New Roman"/>
                <a:sym typeface="Times New Roman"/>
              </a:rPr>
              <a:t>Darbuotojo galimo smurto požymiai</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Darbuotojai paprastai ne tik "užklumpa", bet ir ilgainiui atskleidžia galimo smurtinio elgesio požymius. Jei toks elgesys atpažįstamas, jį dažnai galima valdyti ir gydyti. Potencialiai smurtinis darbuotojo elgesys gali būti vienas ar keli iš toliau išvardytų (šis elgesio sąrašas nėra išsamus ir nėra skirtas kaip smurtinių polinkių diagnozavimo mechanizmas.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dažnesnis alkoholio ir (arba) nelegalių narkotikų vartojimas.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nepaaiškinamas nedarbingumo padidėjimas; neaiškūs fiziniai nusiskundimai.</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pastebimai sumažėjęs dėmesys išvaizdai ir higienai.</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depresija / su išgąsčiu</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pasipriešinimas ir perdėta reakcija į politikos ir procedūrų pokyčius.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pakartotinai pažeidžia įmonės politiką.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padažnėję stiprūs nuotaikų svyravimai.</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pastebimai nestabilios emocinės reakcijos.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sprogstantys pykčio ar įniršio protrūkiai be provokacijos.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savižudybė; komentarai apie "tvarkymąsi".</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elgesys, įtartinas dėl paranojos ("visi prieš mane nusiteikę prieš mane").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vis dažniau kalba apie problemas namuose.</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buitinių problemų perkėlimas į darbo vietą; kalbos apie dideles finansines problemas.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kalbos apie ankstesnius smurto atvejus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empatija smurtaujantiems asmenims.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padaugėjo nepageidaujamų komentarų apie šaunamuosius ginklus, kitus pavojingus ginklus ir smurtinius nusikaltimus.</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73" name="Google Shape;2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Smurto ir priekabiavimo prevencija HORECA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Organizacijos smurto ir priekabiavimo prevencijos politika apima priemones, užtikrinančias, kad skundai būtų nagrinėjami rimtai ir supratingai. Priešingai, tokios politikos nebuvimas dažnai atspindi sąmoningumo trūkumą ir kai kuriais atvejais pats savaime gali būti laikomas priekabiavimo ir viktimizacijos priežastimi.</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Išanalizavo smurto atvejus svetingumo sektoriuje ir nurodė šiuos prevencinius veiksmus: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sumažinti operacijų skaičių didelės rizikos zonose ir nevykdyti veiklos rizikos laikotarpiais;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sudaryti strateginius aljansus su kitomis įstaigomis, kad būtų užkirstas kelias nusikaltimams, pvz., bendros saugumo operacijos ir įspėjimo sistemos;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kasdien atlikti saugumo patikrinimus;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apmokyti visus vadovus ir prižiūrėtojus, kaip reaguoti į grasinimus smurtu ar smurtinius incidentus;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įsteigti krizių valdymo grupes, kurios būtų pasirengusios budėti pagal iškvietimą;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įrengti tinkamą apšvietimą, signalizaciją ir stebėjimo kameras (CCT). </a:t>
            </a:r>
            <a:endParaRPr sz="1800">
              <a:latin typeface="Calibri"/>
              <a:ea typeface="Calibri"/>
              <a:cs typeface="Calibri"/>
              <a:sym typeface="Calibri"/>
            </a:endParaRPr>
          </a:p>
        </p:txBody>
      </p:sp>
      <p:sp>
        <p:nvSpPr>
          <p:cNvPr id="312" name="Google Shape;3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53" name="Google Shape;3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6" name="Google Shape;36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Pirminė prevencija - tai ugdymas siekiant sveikos, klestinčios įmonės, kuri tobulina savo įgūdžius ir gerai valdo stresines situacijas. Didžiausios pastangos - užkirsti kelią ir sumažinti rizikos lygį, kurį tenkina tam tikros įmonės blogos strategijos apraiškos. </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 kertiniai pirminės prevencijos elementai yra šie:</a:t>
            </a:r>
            <a:endParaRPr/>
          </a:p>
          <a:p>
            <a:pPr indent="0" lvl="0" marL="0" rtl="0" algn="l">
              <a:spcBef>
                <a:spcPts val="0"/>
              </a:spcBef>
              <a:spcAft>
                <a:spcPts val="0"/>
              </a:spcAft>
              <a:buNone/>
            </a:pPr>
            <a:r>
              <a:rPr lang="en-US"/>
              <a:t>- politikos formavimas (planas)</a:t>
            </a:r>
            <a:endParaRPr/>
          </a:p>
          <a:p>
            <a:pPr indent="0" lvl="0" marL="0" rtl="0" algn="l">
              <a:spcBef>
                <a:spcPts val="0"/>
              </a:spcBef>
              <a:spcAft>
                <a:spcPts val="0"/>
              </a:spcAft>
              <a:buNone/>
            </a:pPr>
            <a:r>
              <a:rPr lang="en-US"/>
              <a:t>- mokymas.</a:t>
            </a:r>
            <a:endParaRPr/>
          </a:p>
        </p:txBody>
      </p:sp>
      <p:sp>
        <p:nvSpPr>
          <p:cNvPr id="165" name="Google Shape;16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Politikos formavimas / sveikatos ir saugos plano kūrimas</a:t>
            </a:r>
            <a:endParaRPr/>
          </a:p>
          <a:p>
            <a:pPr indent="0" lvl="0" marL="0" rtl="0" algn="l">
              <a:spcBef>
                <a:spcPts val="0"/>
              </a:spcBef>
              <a:spcAft>
                <a:spcPts val="0"/>
              </a:spcAft>
              <a:buNone/>
            </a:pPr>
            <a:r>
              <a:rPr lang="en-US"/>
              <a:t>Kas atsitinka, kai įsakome: "Pirmyn!"? Nenustačius krypties, kelio ar tikslo, visi bejėgiškai stovės, geriausiu atveju bėgs - kiekvienas skirtinga kryptimi.</a:t>
            </a:r>
            <a:endParaRPr/>
          </a:p>
          <a:p>
            <a:pPr indent="0" lvl="0" marL="0" rtl="0" algn="l">
              <a:spcBef>
                <a:spcPts val="0"/>
              </a:spcBef>
              <a:spcAft>
                <a:spcPts val="0"/>
              </a:spcAft>
              <a:buNone/>
            </a:pPr>
            <a:r>
              <a:rPr lang="en-US"/>
              <a:t>Vizija, strategija ar politika turi būti aiški, suprantama ir motyvuojanti. Tinkamai nustatyta ir vykdoma įmonės politika yra parama ieškant ir sudarant strategijas bei parama formuluojant reikalavimus vadybos sistemai.</a:t>
            </a:r>
            <a:endParaRPr/>
          </a:p>
          <a:p>
            <a:pPr indent="0" lvl="0" marL="0" rtl="0" algn="l">
              <a:spcBef>
                <a:spcPts val="0"/>
              </a:spcBef>
              <a:spcAft>
                <a:spcPts val="0"/>
              </a:spcAft>
              <a:buNone/>
            </a:pPr>
            <a:r>
              <a:rPr lang="en-US"/>
              <a:t>Įmonės politikos formavimas yra esminis įmonės uždavinys, lemiantis jos tolesnę plėtrą ir egzistavimą. Labai svarbu suvokti, kad politikos formulavimo etapui didelę įtaką daro įmonės kultūra, vadovų valdymo stilius, jų įsitraukimo laipsnis ir kt. ).</a:t>
            </a:r>
            <a:endParaRPr/>
          </a:p>
        </p:txBody>
      </p:sp>
      <p:sp>
        <p:nvSpPr>
          <p:cNvPr id="183" name="Google Shape;18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Formuojant politiką ir rengiant darbuotojų saugos ir sveikatos planą atsižvelgiama į kiekvienos įmonės veiklos kryptį, todėl skirtingose pramonės šakose jis gali skirtis. Pagrindinius visuotinės sveikatos ir saugos politikos konstravimo bruožus sudaro sąvoka:</a:t>
            </a:r>
            <a:endParaRPr/>
          </a:p>
          <a:p>
            <a:pPr indent="0" lvl="0" marL="0" rtl="0" algn="l">
              <a:spcBef>
                <a:spcPts val="0"/>
              </a:spcBef>
              <a:spcAft>
                <a:spcPts val="0"/>
              </a:spcAft>
              <a:buNone/>
            </a:pPr>
            <a:r>
              <a:rPr lang="en-US"/>
              <a:t>- sveikata,</a:t>
            </a:r>
            <a:endParaRPr/>
          </a:p>
          <a:p>
            <a:pPr indent="0" lvl="0" marL="0" rtl="0" algn="l">
              <a:spcBef>
                <a:spcPts val="0"/>
              </a:spcBef>
              <a:spcAft>
                <a:spcPts val="0"/>
              </a:spcAft>
              <a:buNone/>
            </a:pPr>
            <a:r>
              <a:rPr lang="en-US"/>
              <a:t>- amžinybę,</a:t>
            </a:r>
            <a:endParaRPr/>
          </a:p>
          <a:p>
            <a:pPr indent="0" lvl="0" marL="0" rtl="0" algn="l">
              <a:spcBef>
                <a:spcPts val="0"/>
              </a:spcBef>
              <a:spcAft>
                <a:spcPts val="0"/>
              </a:spcAft>
              <a:buNone/>
            </a:pPr>
            <a:r>
              <a:rPr lang="en-US"/>
              <a:t>- aplinka.</a:t>
            </a:r>
            <a:endParaRPr/>
          </a:p>
        </p:txBody>
      </p:sp>
      <p:sp>
        <p:nvSpPr>
          <p:cNvPr id="211" name="Google Shape;21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Sveikata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Šioje srityje daugiausia kalbama apie darbuotojus, kuriais reikia rūpintis. Aktyviai stiprindami savo raumenis jie galės būti geriausios formos.</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Amžinybė</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Kiekvienos įmonės tikslas turėtų būti nulinė žala. Šis tikslas tik paremia bendrovės siekį apsaugoti savo kolegas, tiekėjus ir visuomenę, o bendrovė siekia veiklos tobulumo.</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Aplinka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Šiuo atveju prioritetas teikiamas sričiai, kurioje veikia įmonė.</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Siekiant įgyvendinti minėtus politikos formavimo saugos ir sveikatos srityje komponentus, bendrovėms būtina imtis toliau išvardytų veiksmų:</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aktyviai šalinti ir valdyti riziką sveikatai darbo vietose, kad būtų išvengta kolegų susirgimų arba kad jų sveikatos būklė nepablogėtų dėl darbo,</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užtikrinti, kad būtų vykdoma sveikatos apsauga, pagrįsta rizikos veiksniais, kad būtų galima atpažinti pirminius profesinių ligų simptomus,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teikti paramą, kad kolegos po ligos ar nelaimingo atsitikimo galėtų kuo greičiau grįžti į įprastą darbinę veiklą,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padėti sveikatos problemų turintiems asmenims, kad jie galėtų likti darbe ir kartu veiksmingai atlikti savo darbo misiją,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stiprinti kolegų sveikatą pasitelkiant veiksmingus sveikatos stiprinimo ir strategijų procesus, kuriuose sprendžiami klausimai, susiję su konkrečiais skirtumais, pavyzdžiui, amžiumi ir lytimi,</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sukurti ir palaikyti darbo aplinką, kurioje būtų užtikrintas aukštas saugos lygis, žinoma, be diskusijų,</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nustatyti minimalius saugumo standartus visai įrangai ir įmonės veiklai, kai tokie standartai atitinkamais atvejais viršija nacionalinius teisės aktus,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užtikrinti, kad visa rizika būtų išanalizuota ir apribota iki tokio lygio, kuris atitiktų geriausios praktikos reikalavimus elementų vertės grandinėje nuo projektavimo iki eksploatavimo nutraukimo,</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įtraukti kolegas ir tiekėjus a įgalioti juos atkreipti dėmesį į pavojingas sąlygas ir sustabdyti pavojingą darbą, bet kuriuo metu, bet kur jie atsitiks,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pripažinti ir atlyginti už puikius saugos rezultatus a aktyviai nustatyti ir įgyvendinti geriausią praktiką,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sukurti ir palaikyti aplinkos apsaugos standartus, kad būtų užtikrintas geras veikimas, kai tik vykdoma veikla.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Minėta veikla vykdoma siekiant skatinti sveikatą ir saugą. Įmonė taip pat privalo vykdyti tam tikrą veiklą, kad įvykdytų minėtus įsipareigojimus: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prisiimti atsakomybę (aukščiausioji vadovybė, direktorių valdyba) ir aktyviai vadovauti,</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užtikrinant struktūrą ir procesus, vadovavimą, atskaitomybę ir nuolatinį tobulėjimą,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bendras darbas ir abipusė parama integruojant į strateginius planus, sprendimų priėmimo procesus ir kasdienį darbą,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vadovų komandos nustato tikslus ir programas, skirtas organizacijos veiklos rezultatams gerinti. Tikslai ir programos reguliariai peržiūrimos ir atnaujinamos, kad būtų palaikomas nuolatinio tobulinimo procesas,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visi kolegos ir verslo partneriai būtų tinkamai apmokyti ir įtraukti, kad būtų užtikrintas tinkamas sėkmei reikalingas kompetencijų lygis ir rinkinys, kad būtų užtikrintas tinkamas sėkmei reikalingas kompetencijų lygis ir rinkinys,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aktyviai dalytis ir kaupti sėkmės ir klaidų, taip pat kitų žmonių patirties ir nuomonių pamokas,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n-US" sz="1800">
                <a:latin typeface="Times New Roman"/>
                <a:ea typeface="Times New Roman"/>
                <a:cs typeface="Times New Roman"/>
                <a:sym typeface="Times New Roman"/>
              </a:rPr>
              <a:t>atvirai bendrauti su kolegomis ir suinteresuotosiomis šalimis apie veiklą ir rezultatus, kad įgytumėte patikimumo ir pasitikėjimo.</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Įmonės turėtų įdiegti ir palaikyti vadybos sistemą, sertifikuotą pagal tarptautinius standartus OHSAS 18001 (darbuotojų sveikata ir sauga) ir ISO 14001 arba EMAS (aplinkos apsauga). Šios patikimos vadybos sistemos yra nuolatinio tobulinimo pagrindas ir bent jau užtikrina atitiktį teisės aktų, taisyklių ir kitų taikomų nacionalinių ir vietos reikalavimų.</a:t>
            </a:r>
            <a:endParaRPr sz="1800">
              <a:latin typeface="Calibri"/>
              <a:ea typeface="Calibri"/>
              <a:cs typeface="Calibri"/>
              <a:sym typeface="Calibri"/>
            </a:endParaRPr>
          </a:p>
        </p:txBody>
      </p:sp>
      <p:sp>
        <p:nvSpPr>
          <p:cNvPr id="224" name="Google Shape;2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Formuojant veiksmingą smurto darbo vietoje strategiją, svarbūs šie principai: </a:t>
            </a:r>
            <a:endParaRPr/>
          </a:p>
          <a:p>
            <a:pPr indent="0" lvl="0" marL="0" rtl="0" algn="l">
              <a:spcBef>
                <a:spcPts val="0"/>
              </a:spcBef>
              <a:spcAft>
                <a:spcPts val="0"/>
              </a:spcAft>
              <a:buNone/>
            </a:pPr>
            <a:r>
              <a:rPr lang="en-US"/>
              <a:t>- Turi būti palaikymas iš viršaus. Jei įmonės vyresnieji vadovai nėra iš tikrųjų įsipareigoję prevencinei programai, mažai tikėtina, kad ji bus veiksmingai įgyvendinta. </a:t>
            </a:r>
            <a:endParaRPr/>
          </a:p>
          <a:p>
            <a:pPr indent="0" lvl="0" marL="0" rtl="0" algn="l">
              <a:spcBef>
                <a:spcPts val="0"/>
              </a:spcBef>
              <a:spcAft>
                <a:spcPts val="0"/>
              </a:spcAft>
              <a:buNone/>
            </a:pPr>
            <a:r>
              <a:rPr lang="en-US"/>
              <a:t>- Nėra universalios strategijos, kuri tiktų visiems. Veiksmingi planai gali turėti keletą bendrų bruožų, tačiau geras planas turi būti pritaikytas prie konkretaus darbdavio ir konkrečios darbo jėgos poreikių, išteklių ir aplinkybių. </a:t>
            </a:r>
            <a:endParaRPr/>
          </a:p>
          <a:p>
            <a:pPr indent="0" lvl="0" marL="0" rtl="0" algn="l">
              <a:spcBef>
                <a:spcPts val="0"/>
              </a:spcBef>
              <a:spcAft>
                <a:spcPts val="0"/>
              </a:spcAft>
              <a:buNone/>
            </a:pPr>
            <a:r>
              <a:rPr lang="en-US"/>
              <a:t>- Planas turėtų būti aktyvus, o ne reaktyvus. </a:t>
            </a:r>
            <a:endParaRPr/>
          </a:p>
          <a:p>
            <a:pPr indent="0" lvl="0" marL="0" rtl="0" algn="l">
              <a:spcBef>
                <a:spcPts val="0"/>
              </a:spcBef>
              <a:spcAft>
                <a:spcPts val="0"/>
              </a:spcAft>
              <a:buNone/>
            </a:pPr>
            <a:r>
              <a:rPr lang="en-US"/>
              <a:t>- Plane reikėtų atsižvelgti į darbo vietos kultūrą: darbo atmosferą, santykius, tradicinius valdymo stilius ir pan. Jei kultūroje yra elementų, kurie skatina toksišką atmosferą - tolerancija patyčioms ar gąsdinimui, nepasitikėjimas tarp darbuotojų, darbuotojų ir vadovybės, didelis stresas, nusivylimas ir pyktis, prastas bendravimas, nenuosekli drausmė ir nenuoseklus įmonės politikos vykdymas - į tai turėtų atkreipti dėmesį aukščiausiojo lygio vadovai ir imtis taisomųjų veiksmų. </a:t>
            </a:r>
            <a:endParaRPr/>
          </a:p>
          <a:p>
            <a:pPr indent="0" lvl="0" marL="0" rtl="0" algn="l">
              <a:spcBef>
                <a:spcPts val="0"/>
              </a:spcBef>
              <a:spcAft>
                <a:spcPts val="0"/>
              </a:spcAft>
              <a:buNone/>
            </a:pPr>
            <a:r>
              <a:rPr lang="en-US"/>
              <a:t>- Planuojant ir reaguojant į smurtą darbo vietoje, reikia įvairių sričių specialistų. Smurto darbe prevencijos planas bus veiksmingiausias, jei jis bus pagrįstas daugiadalykės komandos požiūriu. </a:t>
            </a:r>
            <a:endParaRPr/>
          </a:p>
          <a:p>
            <a:pPr indent="0" lvl="0" marL="0" rtl="0" algn="l">
              <a:spcBef>
                <a:spcPts val="0"/>
              </a:spcBef>
              <a:spcAft>
                <a:spcPts val="0"/>
              </a:spcAft>
              <a:buNone/>
            </a:pPr>
            <a:r>
              <a:rPr lang="en-US"/>
              <a:t>- Vadovai turėtų imtis aktyvaus vaidmens informuojant darbuotojus apie smurto darbe politiką. Jie turi atkreipti dėmesį į įspėjamuosius ženklus, smurto prevencijos planą ir atsakomuosius veiksmus, o atsiradus problemos požymių - kreiptis patarimo ir pagalbos. </a:t>
            </a:r>
            <a:endParaRPr/>
          </a:p>
          <a:p>
            <a:pPr indent="0" lvl="0" marL="0" rtl="0" algn="l">
              <a:spcBef>
                <a:spcPts val="0"/>
              </a:spcBef>
              <a:spcAft>
                <a:spcPts val="0"/>
              </a:spcAft>
              <a:buNone/>
            </a:pPr>
            <a:r>
              <a:rPr lang="en-US"/>
              <a:t>- Praktikuokite savo planą! Kad ir koks kruopštus ar gerai apgalvotas būtų pasiruošimas, jis nepadės, jei atsitikus nelaimei niekas neprisimins ir nevykdys to, kas buvo suplanuota. Mokymo pratybose turi dalyvauti vyresnieji vadovai, kurie priims sprendimus tikro incidento metu. Po pratybų turi būti atliekamas kruopštus, aiškus įvertinimas ir atliekami pakeitimai, kad būtų ištaisyti atskleisti trūkumai.</a:t>
            </a:r>
            <a:endParaRPr/>
          </a:p>
          <a:p>
            <a:pPr indent="0" lvl="0" marL="0" rtl="0" algn="l">
              <a:spcBef>
                <a:spcPts val="0"/>
              </a:spcBef>
              <a:spcAft>
                <a:spcPts val="0"/>
              </a:spcAft>
              <a:buNone/>
            </a:pPr>
            <a:r>
              <a:rPr lang="en-US"/>
              <a:t>- Iš naujo įvertinkite, apgalvokite ir peržiūrėkite. Politika ir praktika neturėtų būti sukonkretinta. Personalas, darbo aplinka, verslo sąlygos ir visuomenė keičiasi ir vystosi. Prevencijos programa turi keistis ir tobulėti kartu su jais. </a:t>
            </a:r>
            <a:endParaRPr/>
          </a:p>
          <a:p>
            <a:pPr indent="0" lvl="0" marL="0" rtl="0" algn="l">
              <a:spcBef>
                <a:spcPts val="0"/>
              </a:spcBef>
              <a:spcAft>
                <a:spcPts val="0"/>
              </a:spcAft>
              <a:buNone/>
            </a:pPr>
            <a:r>
              <a:t/>
            </a:r>
            <a:endParaRPr/>
          </a:p>
        </p:txBody>
      </p:sp>
      <p:sp>
        <p:nvSpPr>
          <p:cNvPr id="241" name="Google Shape;2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en-US" sz="1200">
                <a:latin typeface="Times New Roman"/>
                <a:ea typeface="Times New Roman"/>
                <a:cs typeface="Times New Roman"/>
                <a:sym typeface="Times New Roman"/>
              </a:rPr>
              <a:t>Smurto darbe prevencijos strategijos pagal tipą</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I tipo (nusikalstamo interneto) prevencijos strategijos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Inviromentinės intervencijos</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grynųjų pinigų kontrolė</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apšvietimo valdymas (vidaus ir lauko)</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įvažiavimo ir išvažiavimo kontrolė</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stebėjimas (pvz., veidrodžiai ir kameros, ypač kameros su vaizdo kameromis).</a:t>
            </a:r>
            <a:endParaRPr sz="1100">
              <a:latin typeface="Calibri"/>
              <a:ea typeface="Calibri"/>
              <a:cs typeface="Calibri"/>
              <a:sym typeface="Calibri"/>
            </a:endParaRPr>
          </a:p>
          <a:p>
            <a:pPr indent="-228600" lvl="2" marL="11430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ženklinimas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Elgesio intervencijos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mokymai apie tinkamą reagavimą į apiplėšimus.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saugos įrangos naudojimo mokymai.</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mokymai, kaip elgtis su agresyviais, neblaiviais ar kitais probleminiais asmenimis.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Administracinės intervencijos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darbo valandos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atsargumo priemonės atidarant ir uždarant</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geri santykiai su policija.</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įgyvendinti visų darbuotojų saugos ir saugumo politiką.</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II tipo (klientų/klientų nemokšiškumo) prevencijos strategijos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Tinkamas darbuotojų skaičius, įgūdžių derinys</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dėl prastos reakcijos ir prastos paslaugų kokybės klientai ar užsakovai gali būti nusivylę, susijaudinę.</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Mokymai, skirti konkrečiam klientui/klientui, susijusiam su smurtu</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elgesio ženklų atpažinimas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smurto deeskalacijos metodai</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tarpasmeninio bendravimo įgūdžiai</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tinkami suvaržymo ir nuėmimo metodai, skirti sveikatos priežiūros darbuotojams.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III tipo smurto (darbuotojas prieš darbuotoją) prevencijos strategijos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Įdarbinimo procesas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atlikti kriminalinės praeities patikrinimus.</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patikrinkite buvusio darbdavio rekomendacijas.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Politikos ir (arba) ataskaitų teikimo mokymas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naujų darbuotojų orientavimas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kvalifikacijos kėlimo mokymai</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u="sng">
                <a:latin typeface="Times New Roman"/>
                <a:ea typeface="Times New Roman"/>
                <a:cs typeface="Times New Roman"/>
                <a:sym typeface="Times New Roman"/>
              </a:rPr>
              <a:t>IV tipo (smurto santykiuose) prevencijos strategijos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Mokymai apie politiką ir ataskaitų teikimą</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smurto artimoje aplinkoje (IPV) bruožai ir požymiai.</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bendradarbių, kaip IPV aukų ar smurtautojų, identifikavimas.</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n-US" sz="1200">
                <a:latin typeface="Times New Roman"/>
                <a:ea typeface="Times New Roman"/>
                <a:cs typeface="Times New Roman"/>
                <a:sym typeface="Times New Roman"/>
              </a:rPr>
              <a:t>Paramos kultūra</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jokių nuobaudų už tai, kad prisistatote.</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konfidencialumas</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įgyvendinami saugos ir saugumo protokolai.</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n-US" sz="1200">
                <a:latin typeface="Times New Roman"/>
                <a:ea typeface="Times New Roman"/>
                <a:cs typeface="Times New Roman"/>
                <a:sym typeface="Times New Roman"/>
              </a:rPr>
              <a:t>siūlomos rekomendacijos dėl bendruomenės paslaugų</a:t>
            </a:r>
            <a:endParaRPr sz="1100">
              <a:latin typeface="Calibri"/>
              <a:ea typeface="Calibri"/>
              <a:cs typeface="Calibri"/>
              <a:sym typeface="Calibri"/>
            </a:endParaRPr>
          </a:p>
        </p:txBody>
      </p:sp>
      <p:sp>
        <p:nvSpPr>
          <p:cNvPr id="266" name="Google Shape;2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6.png"/><Relationship Id="rId13" Type="http://schemas.openxmlformats.org/officeDocument/2006/relationships/hyperlink" Target="https://dekaplus.eu/" TargetMode="External"/><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1.png"/><Relationship Id="rId17" Type="http://schemas.openxmlformats.org/officeDocument/2006/relationships/hyperlink" Target="https://www.uzvediba.lv/kontakti/" TargetMode="External"/><Relationship Id="rId16" Type="http://schemas.openxmlformats.org/officeDocument/2006/relationships/image" Target="../media/image20.png"/><Relationship Id="rId5" Type="http://schemas.openxmlformats.org/officeDocument/2006/relationships/hyperlink" Target="http://www.czu.cz/" TargetMode="External"/><Relationship Id="rId6" Type="http://schemas.openxmlformats.org/officeDocument/2006/relationships/image" Target="../media/image18.png"/><Relationship Id="rId18" Type="http://schemas.openxmlformats.org/officeDocument/2006/relationships/image" Target="../media/image3.png"/><Relationship Id="rId7" Type="http://schemas.openxmlformats.org/officeDocument/2006/relationships/hyperlink" Target="http://www.czu.cz/" TargetMode="External"/><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Mokymo dizainas:</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Pirminė prevencija (2)</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0"/>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Darbuotojo galimo smurto požymiai</a:t>
            </a:r>
            <a:endParaRPr b="1" sz="3600"/>
          </a:p>
        </p:txBody>
      </p:sp>
      <p:grpSp>
        <p:nvGrpSpPr>
          <p:cNvPr id="276" name="Google Shape;276;p10"/>
          <p:cNvGrpSpPr/>
          <p:nvPr/>
        </p:nvGrpSpPr>
        <p:grpSpPr>
          <a:xfrm>
            <a:off x="713390" y="1285314"/>
            <a:ext cx="10716058" cy="5358029"/>
            <a:chOff x="447919" y="3262"/>
            <a:chExt cx="10716058" cy="5358029"/>
          </a:xfrm>
        </p:grpSpPr>
        <p:sp>
          <p:nvSpPr>
            <p:cNvPr id="277" name="Google Shape;277;p10"/>
            <p:cNvSpPr/>
            <p:nvPr/>
          </p:nvSpPr>
          <p:spPr>
            <a:xfrm>
              <a:off x="447919"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txBox="1"/>
            <p:nvPr/>
          </p:nvSpPr>
          <p:spPr>
            <a:xfrm>
              <a:off x="447919"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dažnesnis alkoholio ir (arba) narkotikų vartojimas.</a:t>
              </a:r>
              <a:endParaRPr/>
            </a:p>
          </p:txBody>
        </p:sp>
        <p:sp>
          <p:nvSpPr>
            <p:cNvPr id="279" name="Google Shape;279;p10"/>
            <p:cNvSpPr/>
            <p:nvPr/>
          </p:nvSpPr>
          <p:spPr>
            <a:xfrm>
              <a:off x="26308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txBox="1"/>
            <p:nvPr/>
          </p:nvSpPr>
          <p:spPr>
            <a:xfrm>
              <a:off x="2630820"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nepaaiškinamas nedarbingumo padidėjimas; neaiškūs fiziniai nusiskundimai.</a:t>
              </a:r>
              <a:endParaRPr/>
            </a:p>
          </p:txBody>
        </p:sp>
        <p:sp>
          <p:nvSpPr>
            <p:cNvPr id="281" name="Google Shape;281;p10"/>
            <p:cNvSpPr/>
            <p:nvPr/>
          </p:nvSpPr>
          <p:spPr>
            <a:xfrm>
              <a:off x="48137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txBox="1"/>
            <p:nvPr/>
          </p:nvSpPr>
          <p:spPr>
            <a:xfrm>
              <a:off x="4813720"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pastebimai sumažėjęs dėmesys išvaizdai ir higienai.</a:t>
              </a:r>
              <a:endParaRPr/>
            </a:p>
          </p:txBody>
        </p:sp>
        <p:sp>
          <p:nvSpPr>
            <p:cNvPr id="283" name="Google Shape;283;p10"/>
            <p:cNvSpPr/>
            <p:nvPr/>
          </p:nvSpPr>
          <p:spPr>
            <a:xfrm>
              <a:off x="6996621"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txBox="1"/>
            <p:nvPr/>
          </p:nvSpPr>
          <p:spPr>
            <a:xfrm>
              <a:off x="6996621"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depresija / panika</a:t>
              </a:r>
              <a:endParaRPr sz="1300">
                <a:solidFill>
                  <a:schemeClr val="lt1"/>
                </a:solidFill>
                <a:latin typeface="Calibri"/>
                <a:ea typeface="Calibri"/>
                <a:cs typeface="Calibri"/>
                <a:sym typeface="Calibri"/>
              </a:endParaRPr>
            </a:p>
          </p:txBody>
        </p:sp>
        <p:sp>
          <p:nvSpPr>
            <p:cNvPr id="285" name="Google Shape;285;p10"/>
            <p:cNvSpPr/>
            <p:nvPr/>
          </p:nvSpPr>
          <p:spPr>
            <a:xfrm>
              <a:off x="9179522"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txBox="1"/>
            <p:nvPr/>
          </p:nvSpPr>
          <p:spPr>
            <a:xfrm>
              <a:off x="9179522" y="3262"/>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pasipriešinimas ir perdėta reakcija į politikos ir procedūrų pokyčius.</a:t>
              </a:r>
              <a:endParaRPr/>
            </a:p>
          </p:txBody>
        </p:sp>
        <p:sp>
          <p:nvSpPr>
            <p:cNvPr id="287" name="Google Shape;287;p10"/>
            <p:cNvSpPr/>
            <p:nvPr/>
          </p:nvSpPr>
          <p:spPr>
            <a:xfrm>
              <a:off x="447919"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txBox="1"/>
            <p:nvPr/>
          </p:nvSpPr>
          <p:spPr>
            <a:xfrm>
              <a:off x="447919"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pakartotinai pažeidžia įmonės politiką.</a:t>
              </a:r>
              <a:endParaRPr/>
            </a:p>
          </p:txBody>
        </p:sp>
        <p:sp>
          <p:nvSpPr>
            <p:cNvPr id="289" name="Google Shape;289;p10"/>
            <p:cNvSpPr/>
            <p:nvPr/>
          </p:nvSpPr>
          <p:spPr>
            <a:xfrm>
              <a:off x="26308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txBox="1"/>
            <p:nvPr/>
          </p:nvSpPr>
          <p:spPr>
            <a:xfrm>
              <a:off x="2630820"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padažnėję stiprūs nuotaikų svyravimai.</a:t>
              </a:r>
              <a:endParaRPr/>
            </a:p>
          </p:txBody>
        </p:sp>
        <p:sp>
          <p:nvSpPr>
            <p:cNvPr id="291" name="Google Shape;291;p10"/>
            <p:cNvSpPr/>
            <p:nvPr/>
          </p:nvSpPr>
          <p:spPr>
            <a:xfrm>
              <a:off x="48137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txBox="1"/>
            <p:nvPr/>
          </p:nvSpPr>
          <p:spPr>
            <a:xfrm>
              <a:off x="4813720"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pastebimai nestabilios emocinės reakcijos.</a:t>
              </a:r>
              <a:endParaRPr/>
            </a:p>
          </p:txBody>
        </p:sp>
        <p:sp>
          <p:nvSpPr>
            <p:cNvPr id="293" name="Google Shape;293;p10"/>
            <p:cNvSpPr/>
            <p:nvPr/>
          </p:nvSpPr>
          <p:spPr>
            <a:xfrm>
              <a:off x="6996621"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txBox="1"/>
            <p:nvPr/>
          </p:nvSpPr>
          <p:spPr>
            <a:xfrm>
              <a:off x="6996621"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sprogstantys pykčio ar įniršio protrūkiai be provokacijos.</a:t>
              </a:r>
              <a:endParaRPr/>
            </a:p>
          </p:txBody>
        </p:sp>
        <p:sp>
          <p:nvSpPr>
            <p:cNvPr id="295" name="Google Shape;295;p10"/>
            <p:cNvSpPr/>
            <p:nvPr/>
          </p:nvSpPr>
          <p:spPr>
            <a:xfrm>
              <a:off x="9179522"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0"/>
            <p:cNvSpPr txBox="1"/>
            <p:nvPr/>
          </p:nvSpPr>
          <p:spPr>
            <a:xfrm>
              <a:off x="9179522" y="1392381"/>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savižudybės komentarai.</a:t>
              </a:r>
              <a:endParaRPr/>
            </a:p>
          </p:txBody>
        </p:sp>
        <p:sp>
          <p:nvSpPr>
            <p:cNvPr id="297" name="Google Shape;297;p10"/>
            <p:cNvSpPr/>
            <p:nvPr/>
          </p:nvSpPr>
          <p:spPr>
            <a:xfrm>
              <a:off x="447919"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txBox="1"/>
            <p:nvPr/>
          </p:nvSpPr>
          <p:spPr>
            <a:xfrm>
              <a:off x="447919"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elgesys, įtartinas dėl paranojos ("visi prieš mane nusiteikę ").</a:t>
              </a:r>
              <a:endParaRPr/>
            </a:p>
          </p:txBody>
        </p:sp>
        <p:sp>
          <p:nvSpPr>
            <p:cNvPr id="299" name="Google Shape;299;p10"/>
            <p:cNvSpPr/>
            <p:nvPr/>
          </p:nvSpPr>
          <p:spPr>
            <a:xfrm>
              <a:off x="26308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txBox="1"/>
            <p:nvPr/>
          </p:nvSpPr>
          <p:spPr>
            <a:xfrm>
              <a:off x="2630820"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vis dažniau kalba apie problemas namuose.</a:t>
              </a:r>
              <a:endParaRPr/>
            </a:p>
          </p:txBody>
        </p:sp>
        <p:sp>
          <p:nvSpPr>
            <p:cNvPr id="301" name="Google Shape;301;p10"/>
            <p:cNvSpPr/>
            <p:nvPr/>
          </p:nvSpPr>
          <p:spPr>
            <a:xfrm>
              <a:off x="48137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txBox="1"/>
            <p:nvPr/>
          </p:nvSpPr>
          <p:spPr>
            <a:xfrm>
              <a:off x="4813720"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šeimyninių problemų perkėlimas į darbo vietą; kalbos apie dideles finansines problemas.</a:t>
              </a:r>
              <a:endParaRPr/>
            </a:p>
          </p:txBody>
        </p:sp>
        <p:sp>
          <p:nvSpPr>
            <p:cNvPr id="303" name="Google Shape;303;p10"/>
            <p:cNvSpPr/>
            <p:nvPr/>
          </p:nvSpPr>
          <p:spPr>
            <a:xfrm>
              <a:off x="6996621"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txBox="1"/>
            <p:nvPr/>
          </p:nvSpPr>
          <p:spPr>
            <a:xfrm>
              <a:off x="6996621"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kalbos apie ankstesnius smurto atvejus</a:t>
              </a:r>
              <a:endParaRPr/>
            </a:p>
          </p:txBody>
        </p:sp>
        <p:sp>
          <p:nvSpPr>
            <p:cNvPr id="305" name="Google Shape;305;p10"/>
            <p:cNvSpPr/>
            <p:nvPr/>
          </p:nvSpPr>
          <p:spPr>
            <a:xfrm>
              <a:off x="9179522"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txBox="1"/>
            <p:nvPr/>
          </p:nvSpPr>
          <p:spPr>
            <a:xfrm>
              <a:off x="9179522" y="2781499"/>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empatija smurtaujantiems asmenims.</a:t>
              </a:r>
              <a:endParaRPr/>
            </a:p>
          </p:txBody>
        </p:sp>
        <p:sp>
          <p:nvSpPr>
            <p:cNvPr id="307" name="Google Shape;307;p10"/>
            <p:cNvSpPr/>
            <p:nvPr/>
          </p:nvSpPr>
          <p:spPr>
            <a:xfrm>
              <a:off x="4813720" y="4170618"/>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txBox="1"/>
            <p:nvPr/>
          </p:nvSpPr>
          <p:spPr>
            <a:xfrm>
              <a:off x="4813720" y="4170618"/>
              <a:ext cx="1984455" cy="1190673"/>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US" sz="1300">
                  <a:solidFill>
                    <a:schemeClr val="lt1"/>
                  </a:solidFill>
                  <a:latin typeface="Calibri"/>
                  <a:ea typeface="Calibri"/>
                  <a:cs typeface="Calibri"/>
                  <a:sym typeface="Calibri"/>
                </a:rPr>
                <a:t>padaugėjo nepageidaujamų komentarų apie šaunamuosius ginklus, kitus pavojingus ginklus ir smurtinius nusikaltimus.</a:t>
              </a:r>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1"/>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Smurto ir priekabiavimo prevencija HORECA</a:t>
            </a:r>
            <a:endParaRPr b="1" sz="3600">
              <a:solidFill>
                <a:schemeClr val="dk2"/>
              </a:solidFill>
            </a:endParaRPr>
          </a:p>
        </p:txBody>
      </p:sp>
      <p:grpSp>
        <p:nvGrpSpPr>
          <p:cNvPr id="315" name="Google Shape;315;p11"/>
          <p:cNvGrpSpPr/>
          <p:nvPr/>
        </p:nvGrpSpPr>
        <p:grpSpPr>
          <a:xfrm>
            <a:off x="-5800287" y="353949"/>
            <a:ext cx="17601927" cy="7220760"/>
            <a:chOff x="-6065758" y="-928103"/>
            <a:chExt cx="17601927" cy="7220760"/>
          </a:xfrm>
        </p:grpSpPr>
        <p:sp>
          <p:nvSpPr>
            <p:cNvPr id="316" name="Google Shape;316;p11"/>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430150" y="282497"/>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txBox="1"/>
            <p:nvPr/>
          </p:nvSpPr>
          <p:spPr>
            <a:xfrm>
              <a:off x="430150" y="282497"/>
              <a:ext cx="1110601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sumažinti operacijų skaičių didelės rizikos zonose ir nevykdyti veiklos didelės rizikos metu.</a:t>
              </a:r>
              <a:endParaRPr sz="1700">
                <a:solidFill>
                  <a:schemeClr val="lt1"/>
                </a:solidFill>
                <a:latin typeface="Calibri"/>
                <a:ea typeface="Calibri"/>
                <a:cs typeface="Calibri"/>
                <a:sym typeface="Calibri"/>
              </a:endParaRPr>
            </a:p>
          </p:txBody>
        </p:sp>
        <p:sp>
          <p:nvSpPr>
            <p:cNvPr id="319" name="Google Shape;319;p11"/>
            <p:cNvSpPr/>
            <p:nvPr/>
          </p:nvSpPr>
          <p:spPr>
            <a:xfrm>
              <a:off x="77162" y="211899"/>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894720" y="1129560"/>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txBox="1"/>
            <p:nvPr/>
          </p:nvSpPr>
          <p:spPr>
            <a:xfrm>
              <a:off x="894720" y="1129560"/>
              <a:ext cx="1064144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sudaryti strateginius aljansus su kitomis institucijomis, kad būtų užkirstas kelias nusikaltimams, pvz., bendros saugumo operacijos ir įspėjimo sistemos.</a:t>
              </a:r>
              <a:endParaRPr sz="1700">
                <a:solidFill>
                  <a:schemeClr val="lt1"/>
                </a:solidFill>
                <a:latin typeface="Calibri"/>
                <a:ea typeface="Calibri"/>
                <a:cs typeface="Calibri"/>
                <a:sym typeface="Calibri"/>
              </a:endParaRPr>
            </a:p>
          </p:txBody>
        </p:sp>
        <p:sp>
          <p:nvSpPr>
            <p:cNvPr id="322" name="Google Shape;322;p11"/>
            <p:cNvSpPr/>
            <p:nvPr/>
          </p:nvSpPr>
          <p:spPr>
            <a:xfrm>
              <a:off x="541732" y="105896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1107156" y="1976623"/>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txBox="1"/>
            <p:nvPr/>
          </p:nvSpPr>
          <p:spPr>
            <a:xfrm>
              <a:off x="1107156" y="1976623"/>
              <a:ext cx="10429012"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kasdien atlikti saugumo patikrinimus.</a:t>
              </a:r>
              <a:endParaRPr sz="1700">
                <a:solidFill>
                  <a:schemeClr val="lt1"/>
                </a:solidFill>
                <a:latin typeface="Calibri"/>
                <a:ea typeface="Calibri"/>
                <a:cs typeface="Calibri"/>
                <a:sym typeface="Calibri"/>
              </a:endParaRPr>
            </a:p>
          </p:txBody>
        </p:sp>
        <p:sp>
          <p:nvSpPr>
            <p:cNvPr id="325" name="Google Shape;325;p11"/>
            <p:cNvSpPr/>
            <p:nvPr/>
          </p:nvSpPr>
          <p:spPr>
            <a:xfrm>
              <a:off x="754169" y="1906026"/>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1107156" y="2823150"/>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txBox="1"/>
            <p:nvPr/>
          </p:nvSpPr>
          <p:spPr>
            <a:xfrm>
              <a:off x="1107156" y="2823150"/>
              <a:ext cx="10429012"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apmokyti visus vadovus ir prižiūrėtojus, kaip reaguoti į grasinimus smurtu ar smurtinius incidentus.</a:t>
              </a:r>
              <a:endParaRPr sz="1700">
                <a:solidFill>
                  <a:schemeClr val="lt1"/>
                </a:solidFill>
                <a:latin typeface="Calibri"/>
                <a:ea typeface="Calibri"/>
                <a:cs typeface="Calibri"/>
                <a:sym typeface="Calibri"/>
              </a:endParaRPr>
            </a:p>
          </p:txBody>
        </p:sp>
        <p:sp>
          <p:nvSpPr>
            <p:cNvPr id="328" name="Google Shape;328;p11"/>
            <p:cNvSpPr/>
            <p:nvPr/>
          </p:nvSpPr>
          <p:spPr>
            <a:xfrm>
              <a:off x="754169" y="275255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894720" y="3670213"/>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txBox="1"/>
            <p:nvPr/>
          </p:nvSpPr>
          <p:spPr>
            <a:xfrm>
              <a:off x="894720" y="3670213"/>
              <a:ext cx="1064144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įsteigti krizių valdymo grupes, kurios būtų pasirengusios budėti pagal iškvietimą.</a:t>
              </a:r>
              <a:endParaRPr sz="1700">
                <a:solidFill>
                  <a:schemeClr val="lt1"/>
                </a:solidFill>
                <a:latin typeface="Calibri"/>
                <a:ea typeface="Calibri"/>
                <a:cs typeface="Calibri"/>
                <a:sym typeface="Calibri"/>
              </a:endParaRPr>
            </a:p>
          </p:txBody>
        </p:sp>
        <p:sp>
          <p:nvSpPr>
            <p:cNvPr id="331" name="Google Shape;331;p11"/>
            <p:cNvSpPr/>
            <p:nvPr/>
          </p:nvSpPr>
          <p:spPr>
            <a:xfrm>
              <a:off x="541732" y="3599615"/>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430150" y="4517276"/>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txBox="1"/>
            <p:nvPr/>
          </p:nvSpPr>
          <p:spPr>
            <a:xfrm>
              <a:off x="430150" y="4517276"/>
              <a:ext cx="11106019" cy="564780"/>
            </a:xfrm>
            <a:prstGeom prst="rect">
              <a:avLst/>
            </a:prstGeom>
            <a:noFill/>
            <a:ln>
              <a:noFill/>
            </a:ln>
          </p:spPr>
          <p:txBody>
            <a:bodyPr anchorCtr="0" anchor="ctr" bIns="43175" lIns="448275" spcFirstLastPara="1" rIns="43175" wrap="square" tIns="43175">
              <a:noAutofit/>
            </a:bodyPr>
            <a:lstStyle/>
            <a:p>
              <a:pPr indent="0" lvl="0" marL="0" marR="0" rtl="0" algn="l">
                <a:lnSpc>
                  <a:spcPct val="90000"/>
                </a:lnSpc>
                <a:spcBef>
                  <a:spcPts val="0"/>
                </a:spcBef>
                <a:spcAft>
                  <a:spcPts val="0"/>
                </a:spcAft>
                <a:buClr>
                  <a:schemeClr val="lt1"/>
                </a:buClr>
                <a:buSzPts val="1700"/>
                <a:buFont typeface="Noto Sans Symbols"/>
                <a:buNone/>
              </a:pPr>
              <a:r>
                <a:rPr lang="en-US" sz="1700">
                  <a:solidFill>
                    <a:schemeClr val="lt1"/>
                  </a:solidFill>
                  <a:latin typeface="Calibri"/>
                  <a:ea typeface="Calibri"/>
                  <a:cs typeface="Calibri"/>
                  <a:sym typeface="Calibri"/>
                </a:rPr>
                <a:t>įrengti tinkamą apšvietimą, signalizaciją ir stebėjimo kameras (CCT).</a:t>
              </a:r>
              <a:endParaRPr sz="1700">
                <a:solidFill>
                  <a:schemeClr val="lt1"/>
                </a:solidFill>
                <a:latin typeface="Calibri"/>
                <a:ea typeface="Calibri"/>
                <a:cs typeface="Calibri"/>
                <a:sym typeface="Calibri"/>
              </a:endParaRPr>
            </a:p>
          </p:txBody>
        </p:sp>
        <p:sp>
          <p:nvSpPr>
            <p:cNvPr id="334" name="Google Shape;334;p11"/>
            <p:cNvSpPr/>
            <p:nvPr/>
          </p:nvSpPr>
          <p:spPr>
            <a:xfrm>
              <a:off x="77162" y="4446678"/>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Obsah obrázku osoba, muž&#10;&#10;Popis byl vytvořen automaticky" id="339" name="Google Shape;339;p12"/>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40" name="Google Shape;340;p12"/>
          <p:cNvSpPr txBox="1"/>
          <p:nvPr>
            <p:ph type="title"/>
          </p:nvPr>
        </p:nvSpPr>
        <p:spPr>
          <a:xfrm>
            <a:off x="7914289" y="3339028"/>
            <a:ext cx="3852041" cy="10787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1 užduotis</a:t>
            </a:r>
            <a:endParaRPr/>
          </a:p>
        </p:txBody>
      </p:sp>
      <p:sp>
        <p:nvSpPr>
          <p:cNvPr id="341" name="Google Shape;341;p12"/>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Komandoje aptarkite, ar kas nors asmeniškai susidūrė su pirminės smurto darbe prevencijos atvejais?</a:t>
            </a:r>
            <a:endParaRPr/>
          </a:p>
        </p:txBody>
      </p:sp>
      <p:sp>
        <p:nvSpPr>
          <p:cNvPr id="342" name="Google Shape;342;p12"/>
          <p:cNvSpPr txBox="1"/>
          <p:nvPr/>
        </p:nvSpPr>
        <p:spPr>
          <a:xfrm>
            <a:off x="8022020" y="3964963"/>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Obsah obrázku interiér, zeď, žena, osoba&#10;&#10;Popis byl vytvořen automaticky" id="347" name="Google Shape;347;p13"/>
          <p:cNvPicPr preferRelativeResize="0"/>
          <p:nvPr/>
        </p:nvPicPr>
        <p:blipFill rotWithShape="1">
          <a:blip r:embed="rId3">
            <a:alphaModFix/>
          </a:blip>
          <a:srcRect b="8309" l="0" r="0" t="7420"/>
          <a:stretch/>
        </p:blipFill>
        <p:spPr>
          <a:xfrm>
            <a:off x="-1" y="10"/>
            <a:ext cx="12192000" cy="6857990"/>
          </a:xfrm>
          <a:prstGeom prst="rect">
            <a:avLst/>
          </a:prstGeom>
          <a:noFill/>
          <a:ln>
            <a:noFill/>
          </a:ln>
        </p:spPr>
      </p:pic>
      <p:sp>
        <p:nvSpPr>
          <p:cNvPr id="348" name="Google Shape;348;p13"/>
          <p:cNvSpPr txBox="1"/>
          <p:nvPr>
            <p:ph type="title"/>
          </p:nvPr>
        </p:nvSpPr>
        <p:spPr>
          <a:xfrm>
            <a:off x="719957" y="1495251"/>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2 užduotis</a:t>
            </a:r>
            <a:endParaRPr/>
          </a:p>
        </p:txBody>
      </p:sp>
      <p:sp>
        <p:nvSpPr>
          <p:cNvPr id="349" name="Google Shape;349;p13"/>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Remdamiesi minėta informacija, pasiūlykite, kaip turėtų atrodyti tokia pirminė prevencija, kaip ji turėtų būti taikoma, į ką įmonė turėtų sutelkti dėmesį šioje srityje.</a:t>
            </a:r>
            <a:endParaRPr sz="2400"/>
          </a:p>
        </p:txBody>
      </p:sp>
      <p:sp>
        <p:nvSpPr>
          <p:cNvPr id="350" name="Google Shape;350;p13"/>
          <p:cNvSpPr txBox="1"/>
          <p:nvPr/>
        </p:nvSpPr>
        <p:spPr>
          <a:xfrm>
            <a:off x="828740" y="2166628"/>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6" name="Google Shape;356;p1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7" name="Google Shape;357;p14"/>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8" name="Google Shape;358;p14"/>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59" name="Google Shape;359;p1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0" name="Google Shape;360;p14"/>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1" name="Google Shape;361;p14"/>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2" name="Google Shape;362;p14"/>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Nuorodos</a:t>
            </a:r>
            <a:endParaRPr b="1" sz="3600">
              <a:solidFill>
                <a:schemeClr val="dk2"/>
              </a:solidFill>
            </a:endParaRPr>
          </a:p>
        </p:txBody>
      </p:sp>
      <p:sp>
        <p:nvSpPr>
          <p:cNvPr id="363" name="Google Shape;363;p14"/>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ARMSTRONG, M., 2007.  </a:t>
            </a:r>
            <a:r>
              <a:rPr i="1" lang="en-US" sz="1200">
                <a:solidFill>
                  <a:srgbClr val="000000"/>
                </a:solidFill>
                <a:highlight>
                  <a:srgbClr val="FFFFFF"/>
                </a:highlight>
                <a:latin typeface="Calibri"/>
                <a:ea typeface="Calibri"/>
                <a:cs typeface="Calibri"/>
                <a:sym typeface="Calibri"/>
              </a:rPr>
              <a:t>Řízení lidských išteklių: nejnovější madingi ir metodai : 10. leidimas</a:t>
            </a:r>
            <a:r>
              <a:rPr lang="en-US" sz="1200">
                <a:solidFill>
                  <a:srgbClr val="000000"/>
                </a:solidFill>
                <a:highlight>
                  <a:srgbClr val="FFFFFF"/>
                </a:highlight>
                <a:latin typeface="Calibri"/>
                <a:ea typeface="Calibri"/>
                <a:cs typeface="Calibri"/>
                <a:sym typeface="Calibri"/>
              </a:rPr>
              <a:t>. 1. vyd. Praha: Grada. </a:t>
            </a:r>
            <a:r>
              <a:rPr lang="en-US"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 </a:t>
            </a:r>
            <a:r>
              <a:rPr lang="en-US"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lang="en-US"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ATTEBYOVÁ S., 2021 M. Proč je zásadní vytvářet dobrou týmovou dinamiką ant darbo vietų? . [online] [vid. 2022-15-08].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CRDR spol. s.r.o., 2017. Analýza a řízení rizik BOZP. Identifikacija, vertinimas ir valdymas įmonėse ir kitose organizacijose. [online] [vid. 2022-15-08]. Dostupné z: </a:t>
            </a:r>
            <a:r>
              <a:rPr lang="en-US"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CRDR spol. s.r.o., 2022 m. </a:t>
            </a:r>
            <a:r>
              <a:rPr i="1" lang="en-US" sz="1200">
                <a:solidFill>
                  <a:srgbClr val="000000"/>
                </a:solidFill>
                <a:highlight>
                  <a:srgbClr val="FFFFFF"/>
                </a:highlight>
                <a:latin typeface="Calibri"/>
                <a:ea typeface="Calibri"/>
                <a:cs typeface="Calibri"/>
                <a:sym typeface="Calibri"/>
              </a:rPr>
              <a:t>Slovník pojmů z области BOZP a PO.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ČERNÝ, M., 2010. </a:t>
            </a:r>
            <a:r>
              <a:rPr i="1" lang="en-US" sz="1200">
                <a:solidFill>
                  <a:srgbClr val="000000"/>
                </a:solidFill>
                <a:latin typeface="Calibri"/>
                <a:ea typeface="Calibri"/>
                <a:cs typeface="Calibri"/>
                <a:sym typeface="Calibri"/>
              </a:rPr>
              <a:t>Základní úrovně provádění primární prevence</a:t>
            </a:r>
            <a:r>
              <a:rPr lang="en-US" sz="1200">
                <a:solidFill>
                  <a:srgbClr val="000000"/>
                </a:solidFill>
                <a:latin typeface="Calibri"/>
                <a:ea typeface="Calibri"/>
                <a:cs typeface="Calibri"/>
                <a:sym typeface="Calibri"/>
              </a:rPr>
              <a:t>. Tišnovas: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DI MARTINO, V., HOEL, H., AND COOPER, C. L. </a:t>
            </a:r>
            <a:r>
              <a:rPr i="1" lang="en-US" sz="1200">
                <a:solidFill>
                  <a:srgbClr val="000000"/>
                </a:solidFill>
                <a:highlight>
                  <a:srgbClr val="FFFFFF"/>
                </a:highlight>
                <a:latin typeface="Calibri"/>
                <a:ea typeface="Calibri"/>
                <a:cs typeface="Calibri"/>
                <a:sym typeface="Calibri"/>
              </a:rPr>
              <a:t>(2003): Smurtas ir priekabiavimas darbo vietoje: Literatūros apžvalga. Europos gyvenimo ir darbo sąlygų gerinimo fondas: Dublinas .</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EDELMAN, L., ERLANGER, H. IR LANDE, J. </a:t>
            </a:r>
            <a:r>
              <a:rPr i="1" lang="en-US" sz="1200">
                <a:solidFill>
                  <a:srgbClr val="000000"/>
                </a:solidFill>
                <a:highlight>
                  <a:srgbClr val="FFFFFF"/>
                </a:highlight>
                <a:latin typeface="Calibri"/>
                <a:ea typeface="Calibri"/>
                <a:cs typeface="Calibri"/>
                <a:sym typeface="Calibri"/>
              </a:rPr>
              <a:t>(1993). "Vidaus ginčų sprendimas: The transformation of civil rights in the workplace". Teisės ir visuomenės apžvalga,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EIB, 2018 M. </a:t>
            </a:r>
            <a:r>
              <a:rPr i="1" lang="en-US" sz="1200">
                <a:solidFill>
                  <a:srgbClr val="000000"/>
                </a:solidFill>
                <a:latin typeface="Calibri"/>
                <a:ea typeface="Calibri"/>
                <a:cs typeface="Calibri"/>
                <a:sym typeface="Calibri"/>
              </a:rPr>
              <a:t>Zásady mechanismu pro vyřizování stížností</a:t>
            </a:r>
            <a:r>
              <a:rPr lang="en-US" sz="1200">
                <a:solidFill>
                  <a:srgbClr val="000000"/>
                </a:solidFill>
                <a:latin typeface="Calibri"/>
                <a:ea typeface="Calibri"/>
                <a:cs typeface="Calibri"/>
                <a:sym typeface="Calibri"/>
              </a:rPr>
              <a:t>. [online] [vid. 2022-15-08]. Prieinama iš: </a:t>
            </a:r>
            <a:r>
              <a:rPr lang="en-US"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E.ON, 2015 M. </a:t>
            </a:r>
            <a:r>
              <a:rPr i="1" lang="en-US" sz="1200">
                <a:solidFill>
                  <a:srgbClr val="000000"/>
                </a:solidFill>
                <a:latin typeface="Calibri"/>
                <a:ea typeface="Calibri"/>
                <a:cs typeface="Calibri"/>
                <a:sym typeface="Calibri"/>
              </a:rPr>
              <a:t>Formulace politiczne общество RU Česká republika v oblasti безопасности práce, ochrany zdrowie a životního prostredia</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HOBSON, J.S.P. </a:t>
            </a:r>
            <a:r>
              <a:rPr i="1" lang="en-US" sz="1200">
                <a:solidFill>
                  <a:srgbClr val="000000"/>
                </a:solidFill>
                <a:highlight>
                  <a:srgbClr val="FFFFFF"/>
                </a:highlight>
                <a:latin typeface="Calibri"/>
                <a:ea typeface="Calibri"/>
                <a:cs typeface="Calibri"/>
                <a:sym typeface="Calibri"/>
              </a:rPr>
              <a:t>(1996): J.H.B.H.S.H.S.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HOEL H., AND EINARSEN, S. </a:t>
            </a:r>
            <a:r>
              <a:rPr i="1" lang="en-US" sz="1200">
                <a:solidFill>
                  <a:srgbClr val="000000"/>
                </a:solidFill>
                <a:highlight>
                  <a:srgbClr val="FFFFFF"/>
                </a:highlight>
                <a:latin typeface="Calibri"/>
                <a:ea typeface="Calibri"/>
                <a:cs typeface="Calibri"/>
                <a:sym typeface="Calibri"/>
              </a:rPr>
              <a:t>(2003): Smurtas darbe viešbučiuose, maitinimo įstaigose ir turizmo sektoriuje, galima rasti: http:</a:t>
            </a:r>
            <a:r>
              <a:rPr i="1" lang="en-US"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//www.oit.org/wcmsp5/groups/public/@ed_dialogue/@sector/documents/publication/wcms_161998.pdf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HOFFMAN, E. </a:t>
            </a:r>
            <a:r>
              <a:rPr i="1" lang="en-US" sz="1200">
                <a:solidFill>
                  <a:srgbClr val="000000"/>
                </a:solidFill>
                <a:highlight>
                  <a:srgbClr val="FFFFFF"/>
                </a:highlight>
                <a:latin typeface="Calibri"/>
                <a:ea typeface="Calibri"/>
                <a:cs typeface="Calibri"/>
                <a:sym typeface="Calibri"/>
              </a:rPr>
              <a:t>(2005). "Ginčų sprendimas darbuotojų kooperatyve: Oficialūs procesai ir procedūrinis teisingumas". Teisės ir visuomenės apžvalga, 39(1), 51-82.</a:t>
            </a:r>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KOŽENÁ J., 2009. </a:t>
            </a:r>
            <a:r>
              <a:rPr i="1" lang="en-US" sz="1200">
                <a:solidFill>
                  <a:srgbClr val="000000"/>
                </a:solidFill>
                <a:highlight>
                  <a:srgbClr val="FFFFFF"/>
                </a:highlight>
                <a:latin typeface="Calibri"/>
                <a:ea typeface="Calibri"/>
                <a:cs typeface="Calibri"/>
                <a:sym typeface="Calibri"/>
              </a:rPr>
              <a:t>Externí komunikace vytváří obraz vaší firmos v očích veřejnosti i médií.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69" name="Google Shape;369;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0" name="Google Shape;370;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1" name="Google Shape;371;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2" name="Google Shape;372;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3" name="Google Shape;373;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4" name="Google Shape;374;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5" name="Google Shape;375;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Nuorodos</a:t>
            </a:r>
            <a:endParaRPr b="1" sz="3600">
              <a:solidFill>
                <a:schemeClr val="dk2"/>
              </a:solidFill>
            </a:endParaRPr>
          </a:p>
        </p:txBody>
      </p:sp>
      <p:sp>
        <p:nvSpPr>
          <p:cNvPr id="376" name="Google Shape;376;p15"/>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LIEBMANN, M. </a:t>
            </a:r>
            <a:r>
              <a:rPr i="1" lang="en-US" sz="1200">
                <a:solidFill>
                  <a:srgbClr val="000000"/>
                </a:solidFill>
                <a:highlight>
                  <a:srgbClr val="FFFFFF"/>
                </a:highlight>
                <a:latin typeface="Calibri"/>
                <a:ea typeface="Calibri"/>
                <a:cs typeface="Calibri"/>
                <a:sym typeface="Calibri"/>
              </a:rPr>
              <a:t>(2000). "Tarpininkavimo Jungtinėje Karalystėje istorija ir apžvalga". In M. Liebmann (ed), Mediation in Context. London: Jessica Kingsley Publisher,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MICELI, M., NEAR, J., AND MOREHEAD, DWORKIN T. </a:t>
            </a:r>
            <a:r>
              <a:rPr i="1" lang="en-US" sz="1200">
                <a:solidFill>
                  <a:srgbClr val="000000"/>
                </a:solidFill>
                <a:highlight>
                  <a:srgbClr val="FFFFFF"/>
                </a:highlight>
                <a:latin typeface="Calibri"/>
                <a:ea typeface="Calibri"/>
                <a:cs typeface="Calibri"/>
                <a:sym typeface="Calibri"/>
              </a:rPr>
              <a:t>(2008). "Žodis išminčiai: kaip vadovai ir politikos formuotojai gali paskatinti darbuotojus pranešti apie netinkamą elgesį". Journal of Business Ethics, 86, 379-396.</a:t>
            </a:r>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MIOVSKÝ, M., SKÁCELOVÁ, L., ZAPLETALOVÁ, J., NOVÁK, P. 2010. </a:t>
            </a:r>
            <a:r>
              <a:rPr i="1" lang="en-US" sz="1200">
                <a:solidFill>
                  <a:srgbClr val="000000"/>
                </a:solidFill>
                <a:latin typeface="Calibri"/>
                <a:ea typeface="Calibri"/>
                <a:cs typeface="Calibri"/>
                <a:sym typeface="Calibri"/>
              </a:rPr>
              <a:t>Primární prevence rizikového chování ve školství</a:t>
            </a:r>
            <a:r>
              <a:rPr lang="en-US" sz="1200">
                <a:solidFill>
                  <a:srgbClr val="000000"/>
                </a:solidFill>
                <a:latin typeface="Calibri"/>
                <a:ea typeface="Calibri"/>
                <a:cs typeface="Calibri"/>
                <a:sym typeface="Calibri"/>
              </a:rPr>
              <a:t>. Tišnovas: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2005. </a:t>
            </a:r>
            <a:r>
              <a:rPr i="1" lang="en-US" sz="1200">
                <a:solidFill>
                  <a:srgbClr val="000000"/>
                </a:solidFill>
                <a:latin typeface="Calibri"/>
                <a:ea typeface="Calibri"/>
                <a:cs typeface="Calibri"/>
                <a:sym typeface="Calibri"/>
              </a:rPr>
              <a:t>Standardy odborné způsobilosti poskytovatelů programů primární prevence užívání návykových medžiagų.</a:t>
            </a:r>
            <a:r>
              <a:rPr lang="en-US"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2010 M. </a:t>
            </a:r>
            <a:r>
              <a:rPr i="1" lang="en-US" sz="1200">
                <a:solidFill>
                  <a:srgbClr val="000000"/>
                </a:solidFill>
                <a:latin typeface="Calibri"/>
                <a:ea typeface="Calibri"/>
                <a:cs typeface="Calibri"/>
                <a:sym typeface="Calibri"/>
              </a:rPr>
              <a:t>Metodické recommended k primární prevenci rizikového chování u dětí, žáků a studentů ve školách a školských zařízeních</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OPPENHEIMER, A. </a:t>
            </a:r>
            <a:r>
              <a:rPr i="1" lang="en-US" sz="1200">
                <a:solidFill>
                  <a:srgbClr val="000000"/>
                </a:solidFill>
                <a:highlight>
                  <a:srgbClr val="FFFFFF"/>
                </a:highlight>
                <a:latin typeface="Calibri"/>
                <a:ea typeface="Calibri"/>
                <a:cs typeface="Calibri"/>
                <a:sym typeface="Calibri"/>
              </a:rPr>
              <a:t>(2004). "Priekabiavimo ir diskriminacijos darbe tyrimas".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PLAMÍNEK, J., 2010. </a:t>
            </a:r>
            <a:r>
              <a:rPr i="1" lang="en-US" sz="1200">
                <a:solidFill>
                  <a:srgbClr val="000000"/>
                </a:solidFill>
                <a:latin typeface="Calibri"/>
                <a:ea typeface="Calibri"/>
                <a:cs typeface="Calibri"/>
                <a:sym typeface="Calibri"/>
              </a:rPr>
              <a:t>Tajemství motivace: jak zařídit, aby pro jus žmonės rádi dirbo</a:t>
            </a:r>
            <a:r>
              <a:rPr lang="en-US"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RAYNER, C., HOEL, H. IR COOPER, C.L. </a:t>
            </a:r>
            <a:r>
              <a:rPr i="1" lang="en-US" sz="1200">
                <a:solidFill>
                  <a:srgbClr val="000000"/>
                </a:solidFill>
                <a:highlight>
                  <a:srgbClr val="FFFFFF"/>
                </a:highlight>
                <a:latin typeface="Calibri"/>
                <a:ea typeface="Calibri"/>
                <a:cs typeface="Calibri"/>
                <a:sym typeface="Calibri"/>
              </a:rPr>
              <a:t>(2002): Patyčios darbo vietoje: Kas žinome, kas kaltas ir ką galime padaryti? Londonas: Taylor and Francis</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SALIN, D. </a:t>
            </a:r>
            <a:r>
              <a:rPr i="1" lang="en-US" sz="1200">
                <a:solidFill>
                  <a:srgbClr val="000000"/>
                </a:solidFill>
                <a:highlight>
                  <a:srgbClr val="FFFFFF"/>
                </a:highlight>
                <a:latin typeface="Calibri"/>
                <a:ea typeface="Calibri"/>
                <a:cs typeface="Calibri"/>
                <a:sym typeface="Calibri"/>
              </a:rPr>
              <a:t>(2007). "Organizacijų atsakas į priekabiavimą darbo vietoje: žvalgomasis tyrimas". Personalo apžvalga,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SCHEU L.</a:t>
            </a:r>
            <a:r>
              <a:rPr i="1" lang="en-US" sz="1200">
                <a:solidFill>
                  <a:srgbClr val="000000"/>
                </a:solidFill>
                <a:latin typeface="Calibri"/>
                <a:ea typeface="Calibri"/>
                <a:cs typeface="Calibri"/>
                <a:sym typeface="Calibri"/>
              </a:rPr>
              <a:t>,</a:t>
            </a:r>
            <a:r>
              <a:rPr lang="en-US" sz="1200">
                <a:solidFill>
                  <a:srgbClr val="000000"/>
                </a:solidFill>
                <a:latin typeface="Calibri"/>
                <a:ea typeface="Calibri"/>
                <a:cs typeface="Calibri"/>
                <a:sym typeface="Calibri"/>
              </a:rPr>
              <a:t> 2021 M. </a:t>
            </a:r>
            <a:r>
              <a:rPr i="1" lang="en-US" sz="1200">
                <a:solidFill>
                  <a:srgbClr val="000000"/>
                </a:solidFill>
                <a:latin typeface="Calibri"/>
                <a:ea typeface="Calibri"/>
                <a:cs typeface="Calibri"/>
                <a:sym typeface="Calibri"/>
              </a:rPr>
              <a:t>Násilí na pracišti: peer pracník jako perhaps cesta ochrany zaměstnanců?</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SMITHSON, L., 2006. Motyvacijos darbo vietoje infografinis vaizdas. </a:t>
            </a:r>
            <a:r>
              <a:rPr i="1" lang="en-US" sz="1200">
                <a:solidFill>
                  <a:srgbClr val="000000"/>
                </a:solidFill>
                <a:latin typeface="Calibri"/>
                <a:ea typeface="Calibri"/>
                <a:cs typeface="Calibri"/>
                <a:sym typeface="Calibri"/>
              </a:rPr>
              <a:t>IncBlot.</a:t>
            </a:r>
            <a:r>
              <a:rPr lang="en-US" sz="1200">
                <a:solidFill>
                  <a:srgbClr val="000000"/>
                </a:solidFill>
                <a:latin typeface="Calibri"/>
                <a:ea typeface="Calibri"/>
                <a:cs typeface="Calibri"/>
                <a:sym typeface="Calibri"/>
              </a:rPr>
              <a:t> [online] [vid. 2022-05-05]. Dostupné iš: https:</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ŠNAJDR I., 2013. </a:t>
            </a:r>
            <a:r>
              <a:rPr i="1" lang="en-US" sz="1200">
                <a:solidFill>
                  <a:srgbClr val="000000"/>
                </a:solidFill>
                <a:latin typeface="Calibri"/>
                <a:ea typeface="Calibri"/>
                <a:cs typeface="Calibri"/>
                <a:sym typeface="Calibri"/>
              </a:rPr>
              <a:t>Svizí, strategií a polotikou</a:t>
            </a:r>
            <a:r>
              <a:rPr lang="en-US" sz="1200">
                <a:solidFill>
                  <a:srgbClr val="000000"/>
                </a:solidFill>
                <a:latin typeface="Calibri"/>
                <a:ea typeface="Calibri"/>
                <a:cs typeface="Calibri"/>
                <a:sym typeface="Calibri"/>
              </a:rPr>
              <a:t>. [online] [vid. 2022-15-08]. Dostupné z: </a:t>
            </a:r>
            <a:r>
              <a:rPr lang="en-US"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en-US" sz="1200">
                <a:solidFill>
                  <a:srgbClr val="000000"/>
                </a:solidFill>
                <a:highlight>
                  <a:srgbClr val="FFFFFF"/>
                </a:highlight>
                <a:latin typeface="Calibri"/>
                <a:ea typeface="Calibri"/>
                <a:cs typeface="Calibri"/>
                <a:sym typeface="Calibri"/>
              </a:rPr>
              <a:t>WALKER, B. IR HAMILTON, R. T. </a:t>
            </a:r>
            <a:r>
              <a:rPr i="1" lang="en-US" sz="1200">
                <a:solidFill>
                  <a:srgbClr val="000000"/>
                </a:solidFill>
                <a:highlight>
                  <a:srgbClr val="FFFFFF"/>
                </a:highlight>
                <a:latin typeface="Calibri"/>
                <a:ea typeface="Calibri"/>
                <a:cs typeface="Calibri"/>
                <a:sym typeface="Calibri"/>
              </a:rPr>
              <a:t>(2011). "Darbuotojų ir darbdavių skundai: apžvalga".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6"/>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2" name="Google Shape;382;p16"/>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Dėkojame už dėmesį</a:t>
            </a:r>
            <a:endParaRPr sz="3600">
              <a:solidFill>
                <a:srgbClr val="262626"/>
              </a:solidFil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17"/>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88" name="Google Shape;388;p1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Projekto partneriai</a:t>
            </a:r>
            <a:endParaRPr b="1" sz="3600">
              <a:solidFill>
                <a:schemeClr val="dk2"/>
              </a:solidFill>
            </a:endParaRPr>
          </a:p>
        </p:txBody>
      </p:sp>
      <p:sp>
        <p:nvSpPr>
          <p:cNvPr id="389" name="Google Shape;38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0" name="Google Shape;390;p1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6789B9"/>
                </a:solidFill>
                <a:latin typeface="Calibri"/>
                <a:ea typeface="Calibri"/>
                <a:cs typeface="Calibri"/>
                <a:sym typeface="Calibri"/>
              </a:rPr>
              <a:t>https://www.weedout.eu/</a:t>
            </a:r>
            <a:endParaRPr/>
          </a:p>
        </p:txBody>
      </p:sp>
      <p:pic>
        <p:nvPicPr>
          <p:cNvPr id="391" name="Google Shape;391;p17"/>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92" name="Google Shape;392;p1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Čekijos gyvybės mokslų universitetas Praha</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Čekijos Respublika</a:t>
            </a:r>
            <a:endParaRPr sz="1400">
              <a:solidFill>
                <a:schemeClr val="dk1"/>
              </a:solidFill>
              <a:latin typeface="Arial"/>
              <a:ea typeface="Arial"/>
              <a:cs typeface="Arial"/>
              <a:sym typeface="Arial"/>
            </a:endParaRPr>
          </a:p>
        </p:txBody>
      </p:sp>
      <p:pic>
        <p:nvPicPr>
          <p:cNvPr id="393" name="Google Shape;393;p17"/>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4" name="Google Shape;394;p1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Pankipriano viešbučių vadovų asociacija</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Kipras</a:t>
            </a:r>
            <a:endParaRPr sz="1400">
              <a:solidFill>
                <a:schemeClr val="dk1"/>
              </a:solidFill>
              <a:latin typeface="Arial"/>
              <a:ea typeface="Arial"/>
              <a:cs typeface="Arial"/>
              <a:sym typeface="Arial"/>
            </a:endParaRPr>
          </a:p>
        </p:txBody>
      </p:sp>
      <p:pic>
        <p:nvPicPr>
          <p:cNvPr id="395" name="Google Shape;395;p17"/>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96" name="Google Shape;396;p1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Vokietija</a:t>
            </a:r>
            <a:endParaRPr sz="1400">
              <a:solidFill>
                <a:schemeClr val="dk1"/>
              </a:solidFill>
              <a:latin typeface="Arial"/>
              <a:ea typeface="Arial"/>
              <a:cs typeface="Arial"/>
              <a:sym typeface="Arial"/>
            </a:endParaRPr>
          </a:p>
        </p:txBody>
      </p:sp>
      <p:pic>
        <p:nvPicPr>
          <p:cNvPr id="397" name="Google Shape;397;p17"/>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98" name="Google Shape;398;p1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Graikija</a:t>
            </a:r>
            <a:endParaRPr sz="1400">
              <a:solidFill>
                <a:schemeClr val="dk1"/>
              </a:solidFill>
              <a:latin typeface="Arial"/>
              <a:ea typeface="Arial"/>
              <a:cs typeface="Arial"/>
              <a:sym typeface="Arial"/>
            </a:endParaRPr>
          </a:p>
        </p:txBody>
      </p:sp>
      <p:pic>
        <p:nvPicPr>
          <p:cNvPr id="399" name="Google Shape;399;p17"/>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0" name="Google Shape;400;p1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Kipras</a:t>
            </a:r>
            <a:endParaRPr/>
          </a:p>
        </p:txBody>
      </p:sp>
      <p:pic>
        <p:nvPicPr>
          <p:cNvPr id="401" name="Google Shape;401;p17"/>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02" name="Google Shape;402;p1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Socialinių inovacijų fondas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Lietuva</a:t>
            </a:r>
            <a:endParaRPr sz="1400">
              <a:solidFill>
                <a:schemeClr val="dk1"/>
              </a:solidFill>
              <a:latin typeface="Arial"/>
              <a:ea typeface="Arial"/>
              <a:cs typeface="Arial"/>
              <a:sym typeface="Arial"/>
            </a:endParaRPr>
          </a:p>
        </p:txBody>
      </p:sp>
      <p:pic>
        <p:nvPicPr>
          <p:cNvPr id="403" name="Google Shape;403;p17"/>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4" name="Google Shape;404;p1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GARSIAI</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Latvija</a:t>
            </a:r>
            <a:endParaRPr sz="1400">
              <a:solidFill>
                <a:schemeClr val="dk1"/>
              </a:solidFill>
              <a:latin typeface="Arial"/>
              <a:ea typeface="Arial"/>
              <a:cs typeface="Arial"/>
              <a:sym typeface="Arial"/>
            </a:endParaRPr>
          </a:p>
        </p:txBody>
      </p:sp>
      <p:pic>
        <p:nvPicPr>
          <p:cNvPr id="405" name="Google Shape;405;p17"/>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5" name="Google Shape;105;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Temos</a:t>
            </a:r>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Pirminė prevencija</a:t>
              </a:r>
              <a:endParaRPr b="0" i="0" sz="36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25751"/>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25751"/>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Pirminės prevencijos pasiskirstymas</a:t>
              </a:r>
              <a:endParaRPr b="0" i="0" sz="2000" u="none" cap="none" strike="noStrike">
                <a:solidFill>
                  <a:schemeClr val="dk2"/>
                </a:solidFill>
                <a:latin typeface="Calibri"/>
                <a:ea typeface="Calibri"/>
                <a:cs typeface="Calibri"/>
                <a:sym typeface="Calibri"/>
              </a:endParaRPr>
            </a:p>
          </p:txBody>
        </p:sp>
        <p:cxnSp>
          <p:nvCxnSpPr>
            <p:cNvPr id="114" name="Google Shape;114;p2"/>
            <p:cNvCxnSpPr/>
            <p:nvPr/>
          </p:nvCxnSpPr>
          <p:spPr>
            <a:xfrm>
              <a:off x="2193536" y="54078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566535"/>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566535"/>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Politikos formavimas / sveikatos ir saugos plano kūrimas</a:t>
              </a:r>
              <a:endParaRPr b="0" i="0" sz="20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08156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107319"/>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107319"/>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Sveikatos ir saugos politikos formavimas ir sveikatos bei saugos plano rengimas</a:t>
              </a:r>
              <a:endParaRPr b="0" i="0" sz="20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162235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1648103"/>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1648103"/>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Formuojant veiksmingą smurto darbo vietoje strategiją</a:t>
              </a:r>
              <a:endParaRPr b="0" i="0" sz="20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16313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188888"/>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188888"/>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1" i="0" lang="en-US" sz="2000" u="none" cap="none" strike="noStrike">
                  <a:solidFill>
                    <a:schemeClr val="dk2"/>
                  </a:solidFill>
                  <a:latin typeface="Calibri"/>
                  <a:ea typeface="Calibri"/>
                  <a:cs typeface="Calibri"/>
                  <a:sym typeface="Calibri"/>
                </a:rPr>
                <a:t>Smurto darbo vietoje tipologija</a:t>
              </a:r>
              <a:endParaRPr b="0" i="0" sz="2000" u="none" cap="none" strike="noStrike">
                <a:solidFill>
                  <a:schemeClr val="dk2"/>
                </a:solidFill>
                <a:latin typeface="Calibri"/>
                <a:ea typeface="Calibri"/>
                <a:cs typeface="Calibri"/>
                <a:sym typeface="Calibri"/>
              </a:endParaRPr>
            </a:p>
          </p:txBody>
        </p:sp>
        <p:cxnSp>
          <p:nvCxnSpPr>
            <p:cNvPr id="126" name="Google Shape;126;p2"/>
            <p:cNvCxnSpPr/>
            <p:nvPr/>
          </p:nvCxnSpPr>
          <p:spPr>
            <a:xfrm>
              <a:off x="2193536" y="2703920"/>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2729672"/>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2729672"/>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Darbuotojo galimo smurto požymiai</a:t>
              </a:r>
              <a:endParaRPr/>
            </a:p>
          </p:txBody>
        </p:sp>
        <p:cxnSp>
          <p:nvCxnSpPr>
            <p:cNvPr id="129" name="Google Shape;129;p2"/>
            <p:cNvCxnSpPr/>
            <p:nvPr/>
          </p:nvCxnSpPr>
          <p:spPr>
            <a:xfrm>
              <a:off x="2193536" y="324470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3270456"/>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3270456"/>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Smurto ir priekabiavimo prevencija HORECA</a:t>
              </a:r>
              <a:endParaRPr/>
            </a:p>
          </p:txBody>
        </p:sp>
        <p:cxnSp>
          <p:nvCxnSpPr>
            <p:cNvPr id="132" name="Google Shape;132;p2"/>
            <p:cNvCxnSpPr/>
            <p:nvPr/>
          </p:nvCxnSpPr>
          <p:spPr>
            <a:xfrm>
              <a:off x="2193536" y="378548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3" name="Google Shape;133;p2"/>
            <p:cNvSpPr/>
            <p:nvPr/>
          </p:nvSpPr>
          <p:spPr>
            <a:xfrm>
              <a:off x="2358051" y="3811240"/>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txBox="1"/>
            <p:nvPr/>
          </p:nvSpPr>
          <p:spPr>
            <a:xfrm>
              <a:off x="2358051" y="3811240"/>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1 užduotis</a:t>
              </a:r>
              <a:endParaRPr b="0" i="0" sz="2000" u="none" cap="none" strike="noStrike">
                <a:solidFill>
                  <a:schemeClr val="dk2"/>
                </a:solidFill>
                <a:latin typeface="Calibri"/>
                <a:ea typeface="Calibri"/>
                <a:cs typeface="Calibri"/>
                <a:sym typeface="Calibri"/>
              </a:endParaRPr>
            </a:p>
          </p:txBody>
        </p:sp>
        <p:cxnSp>
          <p:nvCxnSpPr>
            <p:cNvPr id="135" name="Google Shape;135;p2"/>
            <p:cNvCxnSpPr/>
            <p:nvPr/>
          </p:nvCxnSpPr>
          <p:spPr>
            <a:xfrm>
              <a:off x="2193536" y="432627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6" name="Google Shape;136;p2"/>
            <p:cNvSpPr/>
            <p:nvPr/>
          </p:nvSpPr>
          <p:spPr>
            <a:xfrm>
              <a:off x="2358051" y="4352024"/>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txBox="1"/>
            <p:nvPr/>
          </p:nvSpPr>
          <p:spPr>
            <a:xfrm>
              <a:off x="2358051" y="4352024"/>
              <a:ext cx="8609630" cy="51503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2 užduotis</a:t>
              </a:r>
              <a:endParaRPr b="0" i="0" sz="2000" u="none" cap="none" strike="noStrike">
                <a:solidFill>
                  <a:schemeClr val="dk2"/>
                </a:solidFill>
                <a:latin typeface="Calibri"/>
                <a:ea typeface="Calibri"/>
                <a:cs typeface="Calibri"/>
                <a:sym typeface="Calibri"/>
              </a:endParaRPr>
            </a:p>
          </p:txBody>
        </p:sp>
        <p:cxnSp>
          <p:nvCxnSpPr>
            <p:cNvPr id="138" name="Google Shape;138;p2"/>
            <p:cNvCxnSpPr/>
            <p:nvPr/>
          </p:nvCxnSpPr>
          <p:spPr>
            <a:xfrm>
              <a:off x="2193536" y="486705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
          <p:cNvPicPr preferRelativeResize="0"/>
          <p:nvPr/>
        </p:nvPicPr>
        <p:blipFill rotWithShape="1">
          <a:blip r:embed="rId3">
            <a:alphaModFix/>
          </a:blip>
          <a:srcRect b="0" l="0" r="0" t="0"/>
          <a:stretch/>
        </p:blipFill>
        <p:spPr>
          <a:xfrm>
            <a:off x="10983349" y="3531686"/>
            <a:ext cx="1208650" cy="2848106"/>
          </a:xfrm>
          <a:prstGeom prst="rect">
            <a:avLst/>
          </a:prstGeom>
          <a:noFill/>
          <a:ln>
            <a:noFill/>
          </a:ln>
        </p:spPr>
      </p:pic>
      <p:pic>
        <p:nvPicPr>
          <p:cNvPr descr="Obsah obrázku text, královna&#10;&#10;Popis byl vytvořen automaticky" id="145" name="Google Shape;145;p3"/>
          <p:cNvPicPr preferRelativeResize="0"/>
          <p:nvPr/>
        </p:nvPicPr>
        <p:blipFill rotWithShape="1">
          <a:blip r:embed="rId4">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46" name="Google Shape;146;p3"/>
          <p:cNvPicPr preferRelativeResize="0"/>
          <p:nvPr/>
        </p:nvPicPr>
        <p:blipFill rotWithShape="1">
          <a:blip r:embed="rId5">
            <a:alphaModFix/>
          </a:blip>
          <a:srcRect b="0" l="0" r="0" t="0"/>
          <a:stretch/>
        </p:blipFill>
        <p:spPr>
          <a:xfrm rot="-5400000">
            <a:off x="5044893" y="-547764"/>
            <a:ext cx="962159" cy="2057687"/>
          </a:xfrm>
          <a:prstGeom prst="rect">
            <a:avLst/>
          </a:prstGeom>
          <a:noFill/>
          <a:ln>
            <a:noFill/>
          </a:ln>
        </p:spPr>
      </p:pic>
      <p:sp>
        <p:nvSpPr>
          <p:cNvPr id="147" name="Google Shape;147;p3"/>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Pirminė prevencija</a:t>
            </a:r>
            <a:endParaRPr b="1" sz="3600">
              <a:solidFill>
                <a:schemeClr val="dk2"/>
              </a:solidFill>
            </a:endParaRPr>
          </a:p>
        </p:txBody>
      </p:sp>
      <p:grpSp>
        <p:nvGrpSpPr>
          <p:cNvPr id="148" name="Google Shape;148;p3"/>
          <p:cNvGrpSpPr/>
          <p:nvPr/>
        </p:nvGrpSpPr>
        <p:grpSpPr>
          <a:xfrm>
            <a:off x="4255126" y="296241"/>
            <a:ext cx="6279030" cy="6000060"/>
            <a:chOff x="3950325" y="-39324"/>
            <a:chExt cx="6279030" cy="6000060"/>
          </a:xfrm>
        </p:grpSpPr>
        <p:sp>
          <p:nvSpPr>
            <p:cNvPr id="149" name="Google Shape;149;p3"/>
            <p:cNvSpPr/>
            <p:nvPr/>
          </p:nvSpPr>
          <p:spPr>
            <a:xfrm>
              <a:off x="4531881" y="810398"/>
              <a:ext cx="5150338" cy="5150338"/>
            </a:xfrm>
            <a:prstGeom prst="blockArc">
              <a:avLst>
                <a:gd fmla="val 9000000" name="adj1"/>
                <a:gd fmla="val 162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4531881" y="810398"/>
              <a:ext cx="5150338" cy="5150338"/>
            </a:xfrm>
            <a:prstGeom prst="blockArc">
              <a:avLst>
                <a:gd fmla="val 1800000" name="adj1"/>
                <a:gd fmla="val 90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531881" y="810398"/>
              <a:ext cx="5150338" cy="5150338"/>
            </a:xfrm>
            <a:prstGeom prst="blockArc">
              <a:avLst>
                <a:gd fmla="val 16200000" name="adj1"/>
                <a:gd fmla="val 18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5768194" y="2112669"/>
              <a:ext cx="2677711" cy="254579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6160336" y="2485492"/>
              <a:ext cx="1893427" cy="1800150"/>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Kas yra pirminė prevencija?</a:t>
              </a:r>
              <a:endParaRPr/>
            </a:p>
          </p:txBody>
        </p:sp>
        <p:sp>
          <p:nvSpPr>
            <p:cNvPr id="154" name="Google Shape;154;p3"/>
            <p:cNvSpPr/>
            <p:nvPr/>
          </p:nvSpPr>
          <p:spPr>
            <a:xfrm>
              <a:off x="6145485" y="-39324"/>
              <a:ext cx="1923129" cy="1818788"/>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6427121" y="227031"/>
              <a:ext cx="1359857" cy="128607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įgūdžių ugdymas</a:t>
              </a:r>
              <a:endParaRPr b="0" i="0" sz="2000" u="none" cap="none" strike="noStrike">
                <a:solidFill>
                  <a:schemeClr val="lt1"/>
                </a:solidFill>
                <a:latin typeface="Calibri"/>
                <a:ea typeface="Calibri"/>
                <a:cs typeface="Calibri"/>
                <a:sym typeface="Calibri"/>
              </a:endParaRPr>
            </a:p>
          </p:txBody>
        </p:sp>
        <p:sp>
          <p:nvSpPr>
            <p:cNvPr id="156" name="Google Shape;156;p3"/>
            <p:cNvSpPr/>
            <p:nvPr/>
          </p:nvSpPr>
          <p:spPr>
            <a:xfrm>
              <a:off x="8341714" y="3738903"/>
              <a:ext cx="1887641" cy="180882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txBox="1"/>
            <p:nvPr/>
          </p:nvSpPr>
          <p:spPr>
            <a:xfrm>
              <a:off x="8618153" y="4003799"/>
              <a:ext cx="1334763" cy="1279034"/>
            </a:xfrm>
            <a:prstGeom prst="rect">
              <a:avLst/>
            </a:prstGeom>
            <a:noFill/>
            <a:ln>
              <a:noFill/>
            </a:ln>
          </p:spPr>
          <p:txBody>
            <a:bodyPr anchorCtr="0" anchor="ctr" bIns="31750" lIns="31750" spcFirstLastPara="1" rIns="31750" wrap="square" tIns="31750">
              <a:noAutofit/>
            </a:bodyPr>
            <a:lstStyle/>
            <a:p>
              <a:pPr indent="0" lvl="0" marL="0" marR="0" rtl="0" algn="ctr">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stresinių situacijų įveikimas.</a:t>
              </a:r>
              <a:endParaRPr b="0" i="0" sz="2500" u="none" cap="none" strike="noStrike">
                <a:solidFill>
                  <a:schemeClr val="lt1"/>
                </a:solidFill>
                <a:latin typeface="Calibri"/>
                <a:ea typeface="Calibri"/>
                <a:cs typeface="Calibri"/>
                <a:sym typeface="Calibri"/>
              </a:endParaRPr>
            </a:p>
          </p:txBody>
        </p:sp>
        <p:sp>
          <p:nvSpPr>
            <p:cNvPr id="158" name="Google Shape;158;p3"/>
            <p:cNvSpPr/>
            <p:nvPr/>
          </p:nvSpPr>
          <p:spPr>
            <a:xfrm>
              <a:off x="3950325" y="3703415"/>
              <a:ext cx="1956478" cy="187980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txBox="1"/>
            <p:nvPr/>
          </p:nvSpPr>
          <p:spPr>
            <a:xfrm>
              <a:off x="4236845" y="3978705"/>
              <a:ext cx="1383438" cy="1329221"/>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užkirsti kelią su bloga įmonės strategija susijusiai rizikai ir sumažinti jos lygį.</a:t>
              </a:r>
              <a:endParaRPr b="0" i="0" sz="1600" u="none" cap="none" strike="noStrike">
                <a:solidFill>
                  <a:schemeClr val="lt1"/>
                </a:solidFill>
                <a:latin typeface="Calibri"/>
                <a:ea typeface="Calibri"/>
                <a:cs typeface="Calibri"/>
                <a:sym typeface="Calibri"/>
              </a:endParaRPr>
            </a:p>
          </p:txBody>
        </p:sp>
      </p:grpSp>
      <p:sp>
        <p:nvSpPr>
          <p:cNvPr id="160" name="Google Shape;16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1" name="Google Shape;161;p3"/>
          <p:cNvSpPr txBox="1"/>
          <p:nvPr/>
        </p:nvSpPr>
        <p:spPr>
          <a:xfrm>
            <a:off x="9275008" y="637979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6789B9"/>
                </a:solidFill>
                <a:latin typeface="Calibri"/>
                <a:ea typeface="Calibri"/>
                <a:cs typeface="Calibri"/>
                <a:sym typeface="Calibri"/>
              </a:rPr>
              <a:t>https://www.weedout.eu/</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4"/>
          <p:cNvGrpSpPr/>
          <p:nvPr/>
        </p:nvGrpSpPr>
        <p:grpSpPr>
          <a:xfrm>
            <a:off x="4820599" y="1253061"/>
            <a:ext cx="6481296" cy="4050810"/>
            <a:chOff x="0" y="600960"/>
            <a:chExt cx="6481296" cy="4050810"/>
          </a:xfrm>
        </p:grpSpPr>
        <p:sp>
          <p:nvSpPr>
            <p:cNvPr id="168" name="Google Shape;168;p4"/>
            <p:cNvSpPr/>
            <p:nvPr/>
          </p:nvSpPr>
          <p:spPr>
            <a:xfrm>
              <a:off x="0" y="600960"/>
              <a:ext cx="6481296" cy="4050810"/>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1506901" y="2808651"/>
              <a:ext cx="226845" cy="2268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1620324" y="2922074"/>
              <a:ext cx="2106421" cy="17296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txBox="1"/>
            <p:nvPr/>
          </p:nvSpPr>
          <p:spPr>
            <a:xfrm>
              <a:off x="1620324" y="2922074"/>
              <a:ext cx="2106421" cy="1729695"/>
            </a:xfrm>
            <a:prstGeom prst="rect">
              <a:avLst/>
            </a:prstGeom>
            <a:noFill/>
            <a:ln>
              <a:noFill/>
            </a:ln>
          </p:spPr>
          <p:txBody>
            <a:bodyPr anchorCtr="0" anchor="t" bIns="0" lIns="120200" spcFirstLastPara="1" rIns="0" wrap="square" tIns="0">
              <a:noAutofit/>
            </a:bodyPr>
            <a:lstStyle/>
            <a:p>
              <a:pPr indent="0" lvl="0" marL="0" marR="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politikos formavimas (planas)</a:t>
              </a:r>
              <a:endParaRPr/>
            </a:p>
          </p:txBody>
        </p:sp>
        <p:sp>
          <p:nvSpPr>
            <p:cNvPr id="172" name="Google Shape;172;p4"/>
            <p:cNvSpPr/>
            <p:nvPr/>
          </p:nvSpPr>
          <p:spPr>
            <a:xfrm>
              <a:off x="3597119" y="1775695"/>
              <a:ext cx="388877" cy="38887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3791558" y="1970134"/>
              <a:ext cx="2106421" cy="26816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txBox="1"/>
            <p:nvPr/>
          </p:nvSpPr>
          <p:spPr>
            <a:xfrm>
              <a:off x="3791558" y="1970134"/>
              <a:ext cx="2106421" cy="2681636"/>
            </a:xfrm>
            <a:prstGeom prst="rect">
              <a:avLst/>
            </a:prstGeom>
            <a:noFill/>
            <a:ln>
              <a:noFill/>
            </a:ln>
          </p:spPr>
          <p:txBody>
            <a:bodyPr anchorCtr="0" anchor="t" bIns="0" lIns="206050" spcFirstLastPara="1" rIns="0" wrap="square" tIns="0">
              <a:noAutofit/>
            </a:bodyPr>
            <a:lstStyle/>
            <a:p>
              <a:pPr indent="0" lvl="0" marL="0" marR="0" rtl="0" algn="l">
                <a:lnSpc>
                  <a:spcPct val="90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mokymai</a:t>
              </a:r>
              <a:endParaRPr sz="3200">
                <a:solidFill>
                  <a:schemeClr val="dk1"/>
                </a:solidFill>
                <a:latin typeface="Calibri"/>
                <a:ea typeface="Calibri"/>
                <a:cs typeface="Calibri"/>
                <a:sym typeface="Calibri"/>
              </a:endParaRPr>
            </a:p>
          </p:txBody>
        </p:sp>
      </p:grpSp>
      <p:pic>
        <p:nvPicPr>
          <p:cNvPr id="175" name="Google Shape;175;p4"/>
          <p:cNvPicPr preferRelativeResize="0"/>
          <p:nvPr/>
        </p:nvPicPr>
        <p:blipFill rotWithShape="1">
          <a:blip r:embed="rId3">
            <a:alphaModFix/>
          </a:blip>
          <a:srcRect b="0" l="0" r="0" t="0"/>
          <a:stretch/>
        </p:blipFill>
        <p:spPr>
          <a:xfrm>
            <a:off x="11217316" y="3166386"/>
            <a:ext cx="962159" cy="2057687"/>
          </a:xfrm>
          <a:prstGeom prst="rect">
            <a:avLst/>
          </a:prstGeom>
          <a:noFill/>
          <a:ln>
            <a:noFill/>
          </a:ln>
        </p:spPr>
      </p:pic>
      <p:pic>
        <p:nvPicPr>
          <p:cNvPr id="176" name="Google Shape;176;p4"/>
          <p:cNvPicPr preferRelativeResize="0"/>
          <p:nvPr/>
        </p:nvPicPr>
        <p:blipFill rotWithShape="1">
          <a:blip r:embed="rId4">
            <a:alphaModFix/>
          </a:blip>
          <a:srcRect b="0" l="0" r="0" t="0"/>
          <a:stretch/>
        </p:blipFill>
        <p:spPr>
          <a:xfrm rot="5400000">
            <a:off x="9303594" y="5562898"/>
            <a:ext cx="771713" cy="1818492"/>
          </a:xfrm>
          <a:prstGeom prst="rect">
            <a:avLst/>
          </a:prstGeom>
          <a:noFill/>
          <a:ln>
            <a:noFill/>
          </a:ln>
        </p:spPr>
      </p:pic>
      <p:pic>
        <p:nvPicPr>
          <p:cNvPr id="177" name="Google Shape;177;p4"/>
          <p:cNvPicPr preferRelativeResize="0"/>
          <p:nvPr/>
        </p:nvPicPr>
        <p:blipFill rotWithShape="1">
          <a:blip r:embed="rId4">
            <a:alphaModFix/>
          </a:blip>
          <a:srcRect b="0" l="0" r="0" t="0"/>
          <a:stretch/>
        </p:blipFill>
        <p:spPr>
          <a:xfrm rot="5400000">
            <a:off x="5884269" y="4573024"/>
            <a:ext cx="1361550" cy="3208405"/>
          </a:xfrm>
          <a:prstGeom prst="rect">
            <a:avLst/>
          </a:prstGeom>
          <a:noFill/>
          <a:ln>
            <a:noFill/>
          </a:ln>
        </p:spPr>
      </p:pic>
      <p:sp>
        <p:nvSpPr>
          <p:cNvPr id="178" name="Google Shape;178;p4"/>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Pirminės prevencijos pasiskirstymas</a:t>
            </a:r>
            <a:endParaRPr b="1" sz="3600">
              <a:solidFill>
                <a:schemeClr val="dk2"/>
              </a:solidFill>
            </a:endParaRPr>
          </a:p>
        </p:txBody>
      </p:sp>
      <p:pic>
        <p:nvPicPr>
          <p:cNvPr descr="Obsah obrázku ovoce&#10;&#10;Popis byl vytvořen automaticky" id="179" name="Google Shape;179;p4"/>
          <p:cNvPicPr preferRelativeResize="0"/>
          <p:nvPr/>
        </p:nvPicPr>
        <p:blipFill rotWithShape="1">
          <a:blip r:embed="rId5">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lang="en-US" sz="4200">
                <a:solidFill>
                  <a:schemeClr val="dk1"/>
                </a:solidFill>
                <a:latin typeface="Calibri"/>
                <a:ea typeface="Calibri"/>
                <a:cs typeface="Calibri"/>
                <a:sym typeface="Calibri"/>
              </a:rPr>
            </a:br>
            <a:endParaRPr b="1" sz="4200">
              <a:solidFill>
                <a:schemeClr val="dk1"/>
              </a:solidFill>
              <a:latin typeface="Calibri"/>
              <a:ea typeface="Calibri"/>
              <a:cs typeface="Calibri"/>
              <a:sym typeface="Calibri"/>
            </a:endParaRPr>
          </a:p>
        </p:txBody>
      </p:sp>
      <p:grpSp>
        <p:nvGrpSpPr>
          <p:cNvPr id="186" name="Google Shape;186;p5"/>
          <p:cNvGrpSpPr/>
          <p:nvPr/>
        </p:nvGrpSpPr>
        <p:grpSpPr>
          <a:xfrm>
            <a:off x="1997239" y="1336422"/>
            <a:ext cx="6995316" cy="4312242"/>
            <a:chOff x="0" y="299513"/>
            <a:chExt cx="6995316" cy="4312242"/>
          </a:xfrm>
        </p:grpSpPr>
        <p:sp>
          <p:nvSpPr>
            <p:cNvPr id="187" name="Google Shape;187;p5"/>
            <p:cNvSpPr/>
            <p:nvPr/>
          </p:nvSpPr>
          <p:spPr>
            <a:xfrm>
              <a:off x="2139470" y="2063710"/>
              <a:ext cx="2716375" cy="25480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txBox="1"/>
            <p:nvPr/>
          </p:nvSpPr>
          <p:spPr>
            <a:xfrm>
              <a:off x="2537274" y="2436863"/>
              <a:ext cx="1920767" cy="180173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bendrovės politikos formavimas</a:t>
              </a:r>
              <a:endParaRPr sz="2600">
                <a:solidFill>
                  <a:schemeClr val="lt1"/>
                </a:solidFill>
                <a:latin typeface="Calibri"/>
                <a:ea typeface="Calibri"/>
                <a:cs typeface="Calibri"/>
                <a:sym typeface="Calibri"/>
              </a:endParaRPr>
            </a:p>
          </p:txBody>
        </p:sp>
        <p:sp>
          <p:nvSpPr>
            <p:cNvPr id="189" name="Google Shape;189;p5"/>
            <p:cNvSpPr/>
            <p:nvPr/>
          </p:nvSpPr>
          <p:spPr>
            <a:xfrm rot="-8298973">
              <a:off x="814272" y="1458367"/>
              <a:ext cx="1852315"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0" y="318079"/>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txBox="1"/>
            <p:nvPr/>
          </p:nvSpPr>
          <p:spPr>
            <a:xfrm>
              <a:off x="49147" y="367226"/>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būsima plėtra</a:t>
              </a:r>
              <a:endParaRPr/>
            </a:p>
          </p:txBody>
        </p:sp>
        <p:sp>
          <p:nvSpPr>
            <p:cNvPr id="192" name="Google Shape;192;p5"/>
            <p:cNvSpPr/>
            <p:nvPr/>
          </p:nvSpPr>
          <p:spPr>
            <a:xfrm rot="-2515509">
              <a:off x="4320839" y="1446728"/>
              <a:ext cx="1864345"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4897814" y="299513"/>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txBox="1"/>
            <p:nvPr/>
          </p:nvSpPr>
          <p:spPr>
            <a:xfrm>
              <a:off x="4946961" y="348660"/>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egzistavimas</a:t>
              </a:r>
              <a:endParaRPr/>
            </a:p>
          </p:txBody>
        </p:sp>
      </p:grpSp>
      <p:pic>
        <p:nvPicPr>
          <p:cNvPr id="195" name="Google Shape;195;p5"/>
          <p:cNvPicPr preferRelativeResize="0"/>
          <p:nvPr/>
        </p:nvPicPr>
        <p:blipFill rotWithShape="1">
          <a:blip r:embed="rId3">
            <a:alphaModFix/>
          </a:blip>
          <a:srcRect b="0" l="0" r="0" t="0"/>
          <a:stretch/>
        </p:blipFill>
        <p:spPr>
          <a:xfrm rot="5400000">
            <a:off x="818213" y="4802385"/>
            <a:ext cx="1309887" cy="2801343"/>
          </a:xfrm>
          <a:prstGeom prst="rect">
            <a:avLst/>
          </a:prstGeom>
          <a:noFill/>
          <a:ln>
            <a:noFill/>
          </a:ln>
        </p:spPr>
      </p:pic>
      <p:pic>
        <p:nvPicPr>
          <p:cNvPr id="196" name="Google Shape;196;p5"/>
          <p:cNvPicPr preferRelativeResize="0"/>
          <p:nvPr/>
        </p:nvPicPr>
        <p:blipFill rotWithShape="1">
          <a:blip r:embed="rId4">
            <a:alphaModFix/>
          </a:blip>
          <a:srcRect b="0" l="0" r="0" t="0"/>
          <a:stretch/>
        </p:blipFill>
        <p:spPr>
          <a:xfrm rot="-5400000">
            <a:off x="3024090" y="-652553"/>
            <a:ext cx="962159" cy="2267266"/>
          </a:xfrm>
          <a:prstGeom prst="rect">
            <a:avLst/>
          </a:prstGeom>
          <a:noFill/>
          <a:ln>
            <a:noFill/>
          </a:ln>
        </p:spPr>
      </p:pic>
      <p:sp>
        <p:nvSpPr>
          <p:cNvPr id="197" name="Google Shape;197;p5"/>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Politikos formavimas / sveikatos ir saugos plano kūrimas</a:t>
            </a:r>
            <a:endParaRPr b="1" sz="3600">
              <a:solidFill>
                <a:schemeClr val="dk2"/>
              </a:solidFill>
            </a:endParaRPr>
          </a:p>
        </p:txBody>
      </p:sp>
      <p:grpSp>
        <p:nvGrpSpPr>
          <p:cNvPr id="198" name="Google Shape;198;p5"/>
          <p:cNvGrpSpPr/>
          <p:nvPr/>
        </p:nvGrpSpPr>
        <p:grpSpPr>
          <a:xfrm>
            <a:off x="8949936" y="3258974"/>
            <a:ext cx="2250399" cy="3480376"/>
            <a:chOff x="2000355" y="1743"/>
            <a:chExt cx="2250399" cy="3480376"/>
          </a:xfrm>
        </p:grpSpPr>
        <p:sp>
          <p:nvSpPr>
            <p:cNvPr id="199" name="Google Shape;199;p5"/>
            <p:cNvSpPr/>
            <p:nvPr/>
          </p:nvSpPr>
          <p:spPr>
            <a:xfrm>
              <a:off x="2000355" y="1743"/>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txBox="1"/>
            <p:nvPr/>
          </p:nvSpPr>
          <p:spPr>
            <a:xfrm>
              <a:off x="2041294" y="42682"/>
              <a:ext cx="2168521" cy="756766"/>
            </a:xfrm>
            <a:prstGeom prst="rect">
              <a:avLst/>
            </a:prstGeom>
            <a:noFill/>
            <a:ln>
              <a:noFill/>
            </a:ln>
          </p:spPr>
          <p:txBody>
            <a:bodyPr anchorCtr="0" anchor="ctr" bIns="43800" lIns="87625" spcFirstLastPara="1" rIns="87625"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įmonės kultūra</a:t>
              </a:r>
              <a:endParaRPr sz="2300">
                <a:solidFill>
                  <a:schemeClr val="lt1"/>
                </a:solidFill>
                <a:latin typeface="Calibri"/>
                <a:ea typeface="Calibri"/>
                <a:cs typeface="Calibri"/>
                <a:sym typeface="Calibri"/>
              </a:endParaRPr>
            </a:p>
          </p:txBody>
        </p:sp>
        <p:sp>
          <p:nvSpPr>
            <p:cNvPr id="201" name="Google Shape;201;p5"/>
            <p:cNvSpPr/>
            <p:nvPr/>
          </p:nvSpPr>
          <p:spPr>
            <a:xfrm>
              <a:off x="2000355" y="882320"/>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txBox="1"/>
            <p:nvPr/>
          </p:nvSpPr>
          <p:spPr>
            <a:xfrm>
              <a:off x="2041294" y="923259"/>
              <a:ext cx="2168521" cy="756766"/>
            </a:xfrm>
            <a:prstGeom prst="rect">
              <a:avLst/>
            </a:prstGeom>
            <a:noFill/>
            <a:ln>
              <a:noFill/>
            </a:ln>
          </p:spPr>
          <p:txBody>
            <a:bodyPr anchorCtr="0" anchor="ctr" bIns="43800" lIns="87625" spcFirstLastPara="1" rIns="87625"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vadovų valdymo stilius</a:t>
              </a:r>
              <a:endParaRPr sz="2300">
                <a:solidFill>
                  <a:schemeClr val="lt1"/>
                </a:solidFill>
                <a:latin typeface="Calibri"/>
                <a:ea typeface="Calibri"/>
                <a:cs typeface="Calibri"/>
                <a:sym typeface="Calibri"/>
              </a:endParaRPr>
            </a:p>
          </p:txBody>
        </p:sp>
        <p:sp>
          <p:nvSpPr>
            <p:cNvPr id="203" name="Google Shape;203;p5"/>
            <p:cNvSpPr/>
            <p:nvPr/>
          </p:nvSpPr>
          <p:spPr>
            <a:xfrm>
              <a:off x="2000355" y="1762898"/>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txBox="1"/>
            <p:nvPr/>
          </p:nvSpPr>
          <p:spPr>
            <a:xfrm>
              <a:off x="2041294" y="1803837"/>
              <a:ext cx="2168521" cy="756766"/>
            </a:xfrm>
            <a:prstGeom prst="rect">
              <a:avLst/>
            </a:prstGeom>
            <a:noFill/>
            <a:ln>
              <a:noFill/>
            </a:ln>
          </p:spPr>
          <p:txBody>
            <a:bodyPr anchorCtr="0" anchor="ctr" bIns="43800" lIns="87625" spcFirstLastPara="1" rIns="87625"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jų dalyvavimo laipsnis</a:t>
              </a:r>
              <a:endParaRPr sz="2300">
                <a:solidFill>
                  <a:schemeClr val="lt1"/>
                </a:solidFill>
                <a:latin typeface="Calibri"/>
                <a:ea typeface="Calibri"/>
                <a:cs typeface="Calibri"/>
                <a:sym typeface="Calibri"/>
              </a:endParaRPr>
            </a:p>
          </p:txBody>
        </p:sp>
        <p:sp>
          <p:nvSpPr>
            <p:cNvPr id="205" name="Google Shape;205;p5"/>
            <p:cNvSpPr/>
            <p:nvPr/>
          </p:nvSpPr>
          <p:spPr>
            <a:xfrm>
              <a:off x="2000355" y="2643475"/>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txBox="1"/>
            <p:nvPr/>
          </p:nvSpPr>
          <p:spPr>
            <a:xfrm>
              <a:off x="2041294" y="2684414"/>
              <a:ext cx="2168521" cy="756766"/>
            </a:xfrm>
            <a:prstGeom prst="rect">
              <a:avLst/>
            </a:prstGeom>
            <a:noFill/>
            <a:ln>
              <a:noFill/>
            </a:ln>
          </p:spPr>
          <p:txBody>
            <a:bodyPr anchorCtr="0" anchor="ctr" bIns="43800" lIns="87625" spcFirstLastPara="1" rIns="87625"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ir t. t.</a:t>
              </a:r>
              <a:endParaRPr sz="2300">
                <a:solidFill>
                  <a:schemeClr val="lt1"/>
                </a:solidFill>
                <a:latin typeface="Calibri"/>
                <a:ea typeface="Calibri"/>
                <a:cs typeface="Calibri"/>
                <a:sym typeface="Calibri"/>
              </a:endParaRPr>
            </a:p>
          </p:txBody>
        </p:sp>
      </p:grpSp>
      <p:sp>
        <p:nvSpPr>
          <p:cNvPr id="207" name="Google Shape;207;p5"/>
          <p:cNvSpPr/>
          <p:nvPr/>
        </p:nvSpPr>
        <p:spPr>
          <a:xfrm rot="5400000">
            <a:off x="6491150" y="4700967"/>
            <a:ext cx="916860" cy="3163397"/>
          </a:xfrm>
          <a:prstGeom prst="bentUpArrow">
            <a:avLst>
              <a:gd fmla="val 25000" name="adj1"/>
              <a:gd fmla="val 25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4" name="Google Shape;214;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00000"/>
              <a:buFont typeface="Calibri"/>
              <a:buNone/>
            </a:pPr>
            <a:r>
              <a:rPr b="1" lang="en-US" sz="3600">
                <a:solidFill>
                  <a:schemeClr val="dk2"/>
                </a:solidFill>
              </a:rPr>
              <a:t>Sveikatos ir saugos politikos formavimas ir sveikatos bei saugos plano rengimas</a:t>
            </a:r>
            <a:endParaRPr b="1" sz="3600">
              <a:solidFill>
                <a:schemeClr val="dk2"/>
              </a:solidFill>
            </a:endParaRPr>
          </a:p>
        </p:txBody>
      </p:sp>
      <p:pic>
        <p:nvPicPr>
          <p:cNvPr id="215" name="Google Shape;215;p6"/>
          <p:cNvPicPr preferRelativeResize="0"/>
          <p:nvPr/>
        </p:nvPicPr>
        <p:blipFill rotWithShape="1">
          <a:blip r:embed="rId4">
            <a:alphaModFix/>
          </a:blip>
          <a:srcRect b="0" l="0" r="0" t="0"/>
          <a:stretch/>
        </p:blipFill>
        <p:spPr>
          <a:xfrm>
            <a:off x="0" y="4577237"/>
            <a:ext cx="943107" cy="2095792"/>
          </a:xfrm>
          <a:prstGeom prst="rect">
            <a:avLst/>
          </a:prstGeom>
          <a:noFill/>
          <a:ln>
            <a:noFill/>
          </a:ln>
        </p:spPr>
      </p:pic>
      <p:grpSp>
        <p:nvGrpSpPr>
          <p:cNvPr id="216" name="Google Shape;216;p6"/>
          <p:cNvGrpSpPr/>
          <p:nvPr/>
        </p:nvGrpSpPr>
        <p:grpSpPr>
          <a:xfrm>
            <a:off x="943107" y="1674228"/>
            <a:ext cx="9968025" cy="4376655"/>
            <a:chOff x="0" y="0"/>
            <a:chExt cx="9968025" cy="4376655"/>
          </a:xfrm>
        </p:grpSpPr>
        <p:sp>
          <p:nvSpPr>
            <p:cNvPr id="217" name="Google Shape;217;p6"/>
            <p:cNvSpPr/>
            <p:nvPr/>
          </p:nvSpPr>
          <p:spPr>
            <a:xfrm rot="5400000">
              <a:off x="5027595" y="-1001440"/>
              <a:ext cx="3501324" cy="6379536"/>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txBox="1"/>
            <p:nvPr/>
          </p:nvSpPr>
          <p:spPr>
            <a:xfrm>
              <a:off x="3588490" y="608586"/>
              <a:ext cx="6208615" cy="3159482"/>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sveikata,</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amžinybę,</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aplinka.</a:t>
              </a:r>
              <a:endParaRPr b="0" i="0" sz="4000" u="none" cap="none" strike="noStrike">
                <a:solidFill>
                  <a:schemeClr val="dk1"/>
                </a:solidFill>
                <a:latin typeface="Calibri"/>
                <a:ea typeface="Calibri"/>
                <a:cs typeface="Calibri"/>
                <a:sym typeface="Calibri"/>
              </a:endParaRPr>
            </a:p>
          </p:txBody>
        </p:sp>
        <p:sp>
          <p:nvSpPr>
            <p:cNvPr id="219" name="Google Shape;219;p6"/>
            <p:cNvSpPr/>
            <p:nvPr/>
          </p:nvSpPr>
          <p:spPr>
            <a:xfrm>
              <a:off x="0" y="0"/>
              <a:ext cx="3588489" cy="4376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txBox="1"/>
            <p:nvPr/>
          </p:nvSpPr>
          <p:spPr>
            <a:xfrm>
              <a:off x="175176" y="175176"/>
              <a:ext cx="3238137" cy="4026303"/>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Pagrindinės pasaulinės konstrukcijos savybės:</a:t>
              </a:r>
              <a:endParaRPr sz="4000">
                <a:solidFill>
                  <a:schemeClr val="lt1"/>
                </a:solidFill>
                <a:latin typeface="Calibri"/>
                <a:ea typeface="Calibri"/>
                <a:cs typeface="Calibri"/>
                <a:sym typeface="Calibri"/>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7"/>
          <p:cNvGrpSpPr/>
          <p:nvPr/>
        </p:nvGrpSpPr>
        <p:grpSpPr>
          <a:xfrm>
            <a:off x="51748" y="1390125"/>
            <a:ext cx="5424366" cy="4464399"/>
            <a:chOff x="2743436" y="768"/>
            <a:chExt cx="5424366" cy="4464399"/>
          </a:xfrm>
        </p:grpSpPr>
        <p:sp>
          <p:nvSpPr>
            <p:cNvPr id="227" name="Google Shape;227;p7"/>
            <p:cNvSpPr/>
            <p:nvPr/>
          </p:nvSpPr>
          <p:spPr>
            <a:xfrm>
              <a:off x="4371421" y="768"/>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txBox="1"/>
            <p:nvPr/>
          </p:nvSpPr>
          <p:spPr>
            <a:xfrm>
              <a:off x="4440225" y="69572"/>
              <a:ext cx="2030787" cy="1271849"/>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Noto Sans Symbols"/>
                <a:buNone/>
              </a:pPr>
              <a:r>
                <a:rPr lang="en-US" sz="3500">
                  <a:solidFill>
                    <a:schemeClr val="lt1"/>
                  </a:solidFill>
                  <a:latin typeface="Calibri"/>
                  <a:ea typeface="Calibri"/>
                  <a:cs typeface="Calibri"/>
                  <a:sym typeface="Calibri"/>
                </a:rPr>
                <a:t>sveikata</a:t>
              </a:r>
              <a:endParaRPr sz="3500">
                <a:solidFill>
                  <a:schemeClr val="lt1"/>
                </a:solidFill>
                <a:latin typeface="Calibri"/>
                <a:ea typeface="Calibri"/>
                <a:cs typeface="Calibri"/>
                <a:sym typeface="Calibri"/>
              </a:endParaRPr>
            </a:p>
          </p:txBody>
        </p:sp>
        <p:sp>
          <p:nvSpPr>
            <p:cNvPr id="229" name="Google Shape;229;p7"/>
            <p:cNvSpPr/>
            <p:nvPr/>
          </p:nvSpPr>
          <p:spPr>
            <a:xfrm>
              <a:off x="3575783" y="705496"/>
              <a:ext cx="3759671" cy="3759671"/>
            </a:xfrm>
            <a:custGeom>
              <a:rect b="b" l="l" r="r" t="t"/>
              <a:pathLst>
                <a:path extrusionOk="0" h="120000" w="120000">
                  <a:moveTo>
                    <a:pt x="95108" y="11344"/>
                  </a:moveTo>
                  <a:lnTo>
                    <a:pt x="95108" y="11344"/>
                  </a:lnTo>
                  <a:cubicBezTo>
                    <a:pt x="112730" y="24059"/>
                    <a:pt x="122099" y="45308"/>
                    <a:pt x="119603" y="6689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5999407"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txBox="1"/>
            <p:nvPr/>
          </p:nvSpPr>
          <p:spPr>
            <a:xfrm>
              <a:off x="6068211" y="2889325"/>
              <a:ext cx="2030787" cy="1271849"/>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Noto Sans Symbols"/>
                <a:buNone/>
              </a:pPr>
              <a:r>
                <a:rPr lang="en-US" sz="3500">
                  <a:solidFill>
                    <a:schemeClr val="lt1"/>
                  </a:solidFill>
                  <a:latin typeface="Calibri"/>
                  <a:ea typeface="Calibri"/>
                  <a:cs typeface="Calibri"/>
                  <a:sym typeface="Calibri"/>
                </a:rPr>
                <a:t>amžinybė</a:t>
              </a:r>
              <a:endParaRPr sz="3500">
                <a:solidFill>
                  <a:schemeClr val="lt1"/>
                </a:solidFill>
                <a:latin typeface="Calibri"/>
                <a:ea typeface="Calibri"/>
                <a:cs typeface="Calibri"/>
                <a:sym typeface="Calibri"/>
              </a:endParaRPr>
            </a:p>
          </p:txBody>
        </p:sp>
        <p:sp>
          <p:nvSpPr>
            <p:cNvPr id="232" name="Google Shape;232;p7"/>
            <p:cNvSpPr/>
            <p:nvPr/>
          </p:nvSpPr>
          <p:spPr>
            <a:xfrm>
              <a:off x="3575783" y="705496"/>
              <a:ext cx="3759671" cy="3759671"/>
            </a:xfrm>
            <a:custGeom>
              <a:rect b="b" l="l" r="r" t="t"/>
              <a:pathLst>
                <a:path extrusionOk="0" h="120000" w="120000">
                  <a:moveTo>
                    <a:pt x="88550" y="112772"/>
                  </a:moveTo>
                  <a:cubicBezTo>
                    <a:pt x="70737" y="122409"/>
                    <a:pt x="49264" y="122409"/>
                    <a:pt x="31451" y="11277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2743436"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txBox="1"/>
            <p:nvPr/>
          </p:nvSpPr>
          <p:spPr>
            <a:xfrm>
              <a:off x="2812240" y="2889325"/>
              <a:ext cx="2030787" cy="1271849"/>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lt1"/>
                </a:buClr>
                <a:buSzPts val="3500"/>
                <a:buFont typeface="Noto Sans Symbols"/>
                <a:buNone/>
              </a:pPr>
              <a:r>
                <a:rPr lang="en-US" sz="3500">
                  <a:solidFill>
                    <a:schemeClr val="lt1"/>
                  </a:solidFill>
                  <a:latin typeface="Calibri"/>
                  <a:ea typeface="Calibri"/>
                  <a:cs typeface="Calibri"/>
                  <a:sym typeface="Calibri"/>
                </a:rPr>
                <a:t>aplinka</a:t>
              </a:r>
              <a:endParaRPr sz="3500">
                <a:solidFill>
                  <a:schemeClr val="lt1"/>
                </a:solidFill>
                <a:latin typeface="Calibri"/>
                <a:ea typeface="Calibri"/>
                <a:cs typeface="Calibri"/>
                <a:sym typeface="Calibri"/>
              </a:endParaRPr>
            </a:p>
          </p:txBody>
        </p:sp>
        <p:sp>
          <p:nvSpPr>
            <p:cNvPr id="235" name="Google Shape;235;p7"/>
            <p:cNvSpPr/>
            <p:nvPr/>
          </p:nvSpPr>
          <p:spPr>
            <a:xfrm>
              <a:off x="3575783" y="705496"/>
              <a:ext cx="3759671" cy="3759671"/>
            </a:xfrm>
            <a:custGeom>
              <a:rect b="b" l="l" r="r" t="t"/>
              <a:pathLst>
                <a:path extrusionOk="0" h="120000" w="120000">
                  <a:moveTo>
                    <a:pt x="397" y="66893"/>
                  </a:moveTo>
                  <a:cubicBezTo>
                    <a:pt x="-2100" y="45307"/>
                    <a:pt x="7270" y="24058"/>
                    <a:pt x="24892" y="1134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6" name="Google Shape;236;p7"/>
          <p:cNvPicPr preferRelativeResize="0"/>
          <p:nvPr/>
        </p:nvPicPr>
        <p:blipFill rotWithShape="1">
          <a:blip r:embed="rId3">
            <a:alphaModFix/>
          </a:blip>
          <a:srcRect b="0" l="0" r="0" t="0"/>
          <a:stretch/>
        </p:blipFill>
        <p:spPr>
          <a:xfrm>
            <a:off x="5486189" y="0"/>
            <a:ext cx="6705811" cy="6858000"/>
          </a:xfrm>
          <a:prstGeom prst="rect">
            <a:avLst/>
          </a:prstGeom>
          <a:noFill/>
          <a:ln>
            <a:noFill/>
          </a:ln>
        </p:spPr>
      </p:pic>
      <p:pic>
        <p:nvPicPr>
          <p:cNvPr id="237" name="Google Shape;237;p7"/>
          <p:cNvPicPr preferRelativeResize="0"/>
          <p:nvPr/>
        </p:nvPicPr>
        <p:blipFill rotWithShape="1">
          <a:blip r:embed="rId4">
            <a:alphaModFix/>
          </a:blip>
          <a:srcRect b="0" l="0" r="0" t="0"/>
          <a:stretch/>
        </p:blipFill>
        <p:spPr>
          <a:xfrm rot="5400000">
            <a:off x="3938136" y="5306082"/>
            <a:ext cx="993612" cy="2124954"/>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8"/>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44" name="Google Shape;244;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45" name="Google Shape;245;p8"/>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Formuojant veiksmingą smurto darbo vietoje strategiją</a:t>
            </a:r>
            <a:endParaRPr b="1" sz="3600"/>
          </a:p>
        </p:txBody>
      </p:sp>
      <p:grpSp>
        <p:nvGrpSpPr>
          <p:cNvPr id="246" name="Google Shape;246;p8"/>
          <p:cNvGrpSpPr/>
          <p:nvPr/>
        </p:nvGrpSpPr>
        <p:grpSpPr>
          <a:xfrm>
            <a:off x="843139" y="1825624"/>
            <a:ext cx="10505722" cy="4351338"/>
            <a:chOff x="4939" y="-1"/>
            <a:chExt cx="10505722" cy="4351338"/>
          </a:xfrm>
        </p:grpSpPr>
        <p:sp>
          <p:nvSpPr>
            <p:cNvPr id="247" name="Google Shape;247;p8"/>
            <p:cNvSpPr/>
            <p:nvPr/>
          </p:nvSpPr>
          <p:spPr>
            <a:xfrm rot="-5400000">
              <a:off x="-1604002" y="1608940"/>
              <a:ext cx="4351338" cy="11334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txBox="1"/>
            <p:nvPr/>
          </p:nvSpPr>
          <p:spPr>
            <a:xfrm>
              <a:off x="4939" y="870267"/>
              <a:ext cx="11334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turi būti palaikymas iš viršaus.</a:t>
              </a:r>
              <a:endParaRPr sz="1750">
                <a:solidFill>
                  <a:schemeClr val="lt1"/>
                </a:solidFill>
                <a:latin typeface="Calibri"/>
                <a:ea typeface="Calibri"/>
                <a:cs typeface="Calibri"/>
                <a:sym typeface="Calibri"/>
              </a:endParaRPr>
            </a:p>
          </p:txBody>
        </p:sp>
        <p:sp>
          <p:nvSpPr>
            <p:cNvPr id="249" name="Google Shape;249;p8"/>
            <p:cNvSpPr/>
            <p:nvPr/>
          </p:nvSpPr>
          <p:spPr>
            <a:xfrm rot="-5400000">
              <a:off x="-268128" y="1491531"/>
              <a:ext cx="4351338" cy="1368274"/>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txBox="1"/>
            <p:nvPr/>
          </p:nvSpPr>
          <p:spPr>
            <a:xfrm>
              <a:off x="1223404" y="870267"/>
              <a:ext cx="1368274"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nėra universalios strategijos, kuri tiktų visiems.</a:t>
              </a:r>
              <a:endParaRPr sz="1750">
                <a:solidFill>
                  <a:schemeClr val="lt1"/>
                </a:solidFill>
                <a:latin typeface="Calibri"/>
                <a:ea typeface="Calibri"/>
                <a:cs typeface="Calibri"/>
                <a:sym typeface="Calibri"/>
              </a:endParaRPr>
            </a:p>
          </p:txBody>
        </p:sp>
        <p:sp>
          <p:nvSpPr>
            <p:cNvPr id="251" name="Google Shape;251;p8"/>
            <p:cNvSpPr/>
            <p:nvPr/>
          </p:nvSpPr>
          <p:spPr>
            <a:xfrm rot="-5400000">
              <a:off x="1067746" y="1608940"/>
              <a:ext cx="4351338" cy="11334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txBox="1"/>
            <p:nvPr/>
          </p:nvSpPr>
          <p:spPr>
            <a:xfrm>
              <a:off x="2676687" y="870267"/>
              <a:ext cx="11334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planas turėtų būti aktyvus.</a:t>
              </a:r>
              <a:endParaRPr sz="1750">
                <a:solidFill>
                  <a:schemeClr val="lt1"/>
                </a:solidFill>
                <a:latin typeface="Calibri"/>
                <a:ea typeface="Calibri"/>
                <a:cs typeface="Calibri"/>
                <a:sym typeface="Calibri"/>
              </a:endParaRPr>
            </a:p>
          </p:txBody>
        </p:sp>
        <p:sp>
          <p:nvSpPr>
            <p:cNvPr id="253" name="Google Shape;253;p8"/>
            <p:cNvSpPr/>
            <p:nvPr/>
          </p:nvSpPr>
          <p:spPr>
            <a:xfrm rot="-5400000">
              <a:off x="2409192" y="1485960"/>
              <a:ext cx="4351338" cy="137941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txBox="1"/>
            <p:nvPr/>
          </p:nvSpPr>
          <p:spPr>
            <a:xfrm>
              <a:off x="3895153" y="870267"/>
              <a:ext cx="137941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plane turėtų būti atsižvelgta į darbo vietos kultūrą.</a:t>
              </a:r>
              <a:endParaRPr/>
            </a:p>
          </p:txBody>
        </p:sp>
        <p:sp>
          <p:nvSpPr>
            <p:cNvPr id="255" name="Google Shape;255;p8"/>
            <p:cNvSpPr/>
            <p:nvPr/>
          </p:nvSpPr>
          <p:spPr>
            <a:xfrm rot="-5400000">
              <a:off x="3931752" y="1427825"/>
              <a:ext cx="4351338" cy="149568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txBox="1"/>
            <p:nvPr/>
          </p:nvSpPr>
          <p:spPr>
            <a:xfrm>
              <a:off x="5359578" y="870267"/>
              <a:ext cx="149568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reagavimas į smurtą darbo vietoje.</a:t>
              </a:r>
              <a:endParaRPr sz="1750">
                <a:solidFill>
                  <a:schemeClr val="lt1"/>
                </a:solidFill>
                <a:latin typeface="Calibri"/>
                <a:ea typeface="Calibri"/>
                <a:cs typeface="Calibri"/>
                <a:sym typeface="Calibri"/>
              </a:endParaRPr>
            </a:p>
          </p:txBody>
        </p:sp>
        <p:sp>
          <p:nvSpPr>
            <p:cNvPr id="257" name="Google Shape;257;p8"/>
            <p:cNvSpPr/>
            <p:nvPr/>
          </p:nvSpPr>
          <p:spPr>
            <a:xfrm rot="-5400000">
              <a:off x="5331333" y="1608940"/>
              <a:ext cx="4351338" cy="11334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txBox="1"/>
            <p:nvPr/>
          </p:nvSpPr>
          <p:spPr>
            <a:xfrm>
              <a:off x="6940274" y="870267"/>
              <a:ext cx="11334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vadovai turėtų imtis aktyvaus vaidmens supažindinant darbuotojus su smurto darbe politika.</a:t>
              </a:r>
              <a:endParaRPr sz="1750">
                <a:solidFill>
                  <a:schemeClr val="lt1"/>
                </a:solidFill>
                <a:latin typeface="Calibri"/>
                <a:ea typeface="Calibri"/>
                <a:cs typeface="Calibri"/>
                <a:sym typeface="Calibri"/>
              </a:endParaRPr>
            </a:p>
          </p:txBody>
        </p:sp>
        <p:sp>
          <p:nvSpPr>
            <p:cNvPr id="259" name="Google Shape;259;p8"/>
            <p:cNvSpPr/>
            <p:nvPr/>
          </p:nvSpPr>
          <p:spPr>
            <a:xfrm rot="-5400000">
              <a:off x="6549799" y="1608940"/>
              <a:ext cx="4351338" cy="11334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txBox="1"/>
            <p:nvPr/>
          </p:nvSpPr>
          <p:spPr>
            <a:xfrm>
              <a:off x="8158740" y="870267"/>
              <a:ext cx="11334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praktikuokite savo planą</a:t>
              </a:r>
              <a:endParaRPr sz="1750">
                <a:solidFill>
                  <a:schemeClr val="lt1"/>
                </a:solidFill>
                <a:latin typeface="Calibri"/>
                <a:ea typeface="Calibri"/>
                <a:cs typeface="Calibri"/>
                <a:sym typeface="Calibri"/>
              </a:endParaRPr>
            </a:p>
          </p:txBody>
        </p:sp>
        <p:sp>
          <p:nvSpPr>
            <p:cNvPr id="261" name="Google Shape;261;p8"/>
            <p:cNvSpPr/>
            <p:nvPr/>
          </p:nvSpPr>
          <p:spPr>
            <a:xfrm rot="-5400000">
              <a:off x="7768264" y="1608940"/>
              <a:ext cx="4351338" cy="113345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
            <p:cNvSpPr txBox="1"/>
            <p:nvPr/>
          </p:nvSpPr>
          <p:spPr>
            <a:xfrm>
              <a:off x="9377205" y="870267"/>
              <a:ext cx="1133456" cy="2610802"/>
            </a:xfrm>
            <a:prstGeom prst="rect">
              <a:avLst/>
            </a:prstGeom>
            <a:noFill/>
            <a:ln>
              <a:noFill/>
            </a:ln>
          </p:spPr>
          <p:txBody>
            <a:bodyPr anchorCtr="0" anchor="ctr" bIns="0" lIns="114300" spcFirstLastPara="1" rIns="111125" wrap="square" tIns="0">
              <a:noAutofit/>
            </a:bodyPr>
            <a:lstStyle/>
            <a:p>
              <a:pPr indent="0" lvl="0" marL="0" marR="0" rtl="0" algn="ctr">
                <a:lnSpc>
                  <a:spcPct val="90000"/>
                </a:lnSpc>
                <a:spcBef>
                  <a:spcPts val="0"/>
                </a:spcBef>
                <a:spcAft>
                  <a:spcPts val="0"/>
                </a:spcAft>
                <a:buClr>
                  <a:schemeClr val="lt1"/>
                </a:buClr>
                <a:buSzPts val="1750"/>
                <a:buFont typeface="Calibri"/>
                <a:buNone/>
              </a:pPr>
              <a:r>
                <a:rPr lang="en-US" sz="1750">
                  <a:solidFill>
                    <a:schemeClr val="lt1"/>
                  </a:solidFill>
                  <a:latin typeface="Calibri"/>
                  <a:ea typeface="Calibri"/>
                  <a:cs typeface="Calibri"/>
                  <a:sym typeface="Calibri"/>
                </a:rPr>
                <a:t>iš naujo įvertinti, apsvarstyti ir peržiūrėti.</a:t>
              </a:r>
              <a:endParaRPr/>
            </a:p>
          </p:txBody>
        </p:sp>
      </p:gr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9"/>
          <p:cNvSpPr txBox="1"/>
          <p:nvPr>
            <p:ph type="title"/>
          </p:nvPr>
        </p:nvSpPr>
        <p:spPr>
          <a:xfrm>
            <a:off x="196645" y="291090"/>
            <a:ext cx="11157153" cy="711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latin typeface="Calibri"/>
                <a:ea typeface="Calibri"/>
                <a:cs typeface="Calibri"/>
                <a:sym typeface="Calibri"/>
              </a:rPr>
              <a:t>Smurto darbo vietoje tipologija</a:t>
            </a:r>
            <a:endParaRPr b="1" sz="3600">
              <a:solidFill>
                <a:schemeClr val="dk2"/>
              </a:solidFill>
              <a:latin typeface="Calibri"/>
              <a:ea typeface="Calibri"/>
              <a:cs typeface="Calibri"/>
              <a:sym typeface="Calibri"/>
            </a:endParaRPr>
          </a:p>
        </p:txBody>
      </p:sp>
      <p:graphicFrame>
        <p:nvGraphicFramePr>
          <p:cNvPr id="269" name="Google Shape;269;p9"/>
          <p:cNvGraphicFramePr/>
          <p:nvPr/>
        </p:nvGraphicFramePr>
        <p:xfrm>
          <a:off x="501445" y="1465006"/>
          <a:ext cx="3000000" cy="3000000"/>
        </p:xfrm>
        <a:graphic>
          <a:graphicData uri="http://schemas.openxmlformats.org/drawingml/2006/table">
            <a:tbl>
              <a:tblPr bandRow="1" firstCol="1" firstRow="1">
                <a:noFill/>
                <a:tableStyleId>{D6834C72-EA40-4FDE-B0BE-B2E9D23839D5}</a:tableStyleId>
              </a:tblPr>
              <a:tblGrid>
                <a:gridCol w="2775400"/>
                <a:gridCol w="8076950"/>
              </a:tblGrid>
              <a:tr h="365200">
                <a:tc gridSpan="2">
                  <a:txBody>
                    <a:bodyPr/>
                    <a:lstStyle/>
                    <a:p>
                      <a:pPr indent="0" lvl="0" marL="0" marR="0" rtl="0" algn="just">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65675" marL="65675" anchor="ctr"/>
                </a:tc>
                <a:tc hMerge="1"/>
              </a:tr>
              <a:tr h="365200">
                <a:tc>
                  <a:txBody>
                    <a:bodyPr/>
                    <a:lstStyle/>
                    <a:p>
                      <a:pPr indent="0" lvl="0" marL="0" marR="0" rtl="0" algn="just">
                        <a:lnSpc>
                          <a:spcPct val="107000"/>
                        </a:lnSpc>
                        <a:spcBef>
                          <a:spcPts val="0"/>
                        </a:spcBef>
                        <a:spcAft>
                          <a:spcPts val="0"/>
                        </a:spcAft>
                        <a:buNone/>
                      </a:pPr>
                      <a:r>
                        <a:rPr lang="en-US" sz="1800" u="none" cap="none" strike="noStrike"/>
                        <a:t>Tipas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Aprašymas</a:t>
                      </a:r>
                      <a:endParaRPr sz="1600" u="none" cap="none" strike="noStrike">
                        <a:latin typeface="Calibri"/>
                        <a:ea typeface="Calibri"/>
                        <a:cs typeface="Calibri"/>
                        <a:sym typeface="Calibri"/>
                      </a:endParaRPr>
                    </a:p>
                  </a:txBody>
                  <a:tcPr marT="0" marB="0" marR="65675" marL="65675" anchor="ctr"/>
                </a:tc>
              </a:tr>
              <a:tr h="1007800">
                <a:tc>
                  <a:txBody>
                    <a:bodyPr/>
                    <a:lstStyle/>
                    <a:p>
                      <a:pPr indent="0" lvl="0" marL="0" marR="0" rtl="0" algn="just">
                        <a:lnSpc>
                          <a:spcPct val="107000"/>
                        </a:lnSpc>
                        <a:spcBef>
                          <a:spcPts val="0"/>
                        </a:spcBef>
                        <a:spcAft>
                          <a:spcPts val="0"/>
                        </a:spcAft>
                        <a:buNone/>
                      </a:pPr>
                      <a:r>
                        <a:rPr lang="en-US" sz="1800" u="none" cap="none" strike="noStrike"/>
                        <a:t>I.   Nusikalstami ketinimai</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Nusikaltėlis neturi jokių teisėtų verslo ryšių su darbo vieta ir paprastai į nukentėjusią darbo vietą patenka norėdamas įvykdyti plėšimą ar kitą nusikalstamą veiką.</a:t>
                      </a:r>
                      <a:endParaRPr sz="1600" u="none" cap="none" strike="noStrike">
                        <a:latin typeface="Calibri"/>
                        <a:ea typeface="Calibri"/>
                        <a:cs typeface="Calibri"/>
                        <a:sym typeface="Calibri"/>
                      </a:endParaRPr>
                    </a:p>
                  </a:txBody>
                  <a:tcPr marT="0" marB="0" marR="65675" marL="65675" anchor="ctr"/>
                </a:tc>
              </a:tr>
              <a:tr h="1329100">
                <a:tc>
                  <a:txBody>
                    <a:bodyPr/>
                    <a:lstStyle/>
                    <a:p>
                      <a:pPr indent="0" lvl="0" marL="0" marR="0" rtl="0" algn="just">
                        <a:lnSpc>
                          <a:spcPct val="107000"/>
                        </a:lnSpc>
                        <a:spcBef>
                          <a:spcPts val="0"/>
                        </a:spcBef>
                        <a:spcAft>
                          <a:spcPts val="0"/>
                        </a:spcAft>
                        <a:buNone/>
                      </a:pPr>
                      <a:r>
                        <a:rPr lang="en-US" sz="1800" u="none" cap="none" strike="noStrike"/>
                        <a:t>II.  Klientas / klientas</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Nusikaltėlis yra nukentėjusiosios darbo vietos arba aukos teikiamų paslaugų gavėjas arba objektas. Užpuolikas gali būti esamas arba buvęs klientas, pacientas, keleivis, įtariamasis, kalinys.</a:t>
                      </a:r>
                      <a:endParaRPr sz="1600" u="none" cap="none" strike="noStrike">
                        <a:latin typeface="Calibri"/>
                        <a:ea typeface="Calibri"/>
                        <a:cs typeface="Calibri"/>
                        <a:sym typeface="Calibri"/>
                      </a:endParaRPr>
                    </a:p>
                  </a:txBody>
                  <a:tcPr marT="0" marB="0" marR="65675" marL="65675" anchor="ctr"/>
                </a:tc>
              </a:tr>
              <a:tr h="1007800">
                <a:tc>
                  <a:txBody>
                    <a:bodyPr/>
                    <a:lstStyle/>
                    <a:p>
                      <a:pPr indent="0" lvl="0" marL="0" marR="0" rtl="0" algn="just">
                        <a:lnSpc>
                          <a:spcPct val="107000"/>
                        </a:lnSpc>
                        <a:spcBef>
                          <a:spcPts val="0"/>
                        </a:spcBef>
                        <a:spcAft>
                          <a:spcPts val="0"/>
                        </a:spcAft>
                        <a:buNone/>
                      </a:pPr>
                      <a:r>
                        <a:rPr lang="en-US" sz="1800" u="none" cap="none" strike="noStrike"/>
                        <a:t>III.  Bendradarbiai</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Nusikaltėlis yra susijęs su darbo santykiais nukentėjusioje darbo vietoje. Paprastai tai būna dabartinio ar buvusio darbuotojo, vadovo ar vadybininko išpuolis.</a:t>
                      </a:r>
                      <a:endParaRPr sz="1600" u="none" cap="none" strike="noStrike">
                        <a:latin typeface="Calibri"/>
                        <a:ea typeface="Calibri"/>
                        <a:cs typeface="Calibri"/>
                        <a:sym typeface="Calibri"/>
                      </a:endParaRPr>
                    </a:p>
                  </a:txBody>
                  <a:tcPr marT="0" marB="0" marR="65675" marL="65675" anchor="ctr"/>
                </a:tc>
              </a:tr>
              <a:tr h="686500">
                <a:tc>
                  <a:txBody>
                    <a:bodyPr/>
                    <a:lstStyle/>
                    <a:p>
                      <a:pPr indent="0" lvl="0" marL="0" marR="0" rtl="0" algn="just">
                        <a:lnSpc>
                          <a:spcPct val="107000"/>
                        </a:lnSpc>
                        <a:spcBef>
                          <a:spcPts val="0"/>
                        </a:spcBef>
                        <a:spcAft>
                          <a:spcPts val="0"/>
                        </a:spcAft>
                        <a:buNone/>
                      </a:pPr>
                      <a:r>
                        <a:rPr lang="en-US" sz="1800" u="none" cap="none" strike="noStrike"/>
                        <a:t>IV.  Asmeniniai santykiai</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n-US" sz="1800" u="none" cap="none" strike="noStrike"/>
                        <a:t>Nusikaltėlis yra asmuo, kuris ten nedirba, bet turi arba žino, kad turėjo asmeninių santykių su darbuotoju.</a:t>
                      </a:r>
                      <a:endParaRPr sz="1600" u="none" cap="none" strike="noStrike">
                        <a:latin typeface="Calibri"/>
                        <a:ea typeface="Calibri"/>
                        <a:cs typeface="Calibri"/>
                        <a:sym typeface="Calibri"/>
                      </a:endParaRPr>
                    </a:p>
                  </a:txBody>
                  <a:tcPr marT="0" marB="0" marR="65675" marL="65675" anchor="ctr"/>
                </a:tc>
              </a:tr>
            </a:tbl>
          </a:graphicData>
        </a:graphic>
      </p:graphicFrame>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2023-08-31T12:06:12Z</dcterms:created>
  <dc:creator>Simas Stanevičius</dc:creator>
</cp:coreProperties>
</file>