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Open Sans"/>
      <p:regular r:id="rId38"/>
      <p:bold r:id="rId39"/>
      <p:italic r:id="rId40"/>
      <p:boldItalic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42" roundtripDataSignature="AMtx7mgnrT1dfJpK/G9LPSBAH6k08/Z0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italic.fntdata"/><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font" Target="fonts/OpenSans-boldItalic.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bold.fntdata"/><Relationship Id="rId16" Type="http://schemas.openxmlformats.org/officeDocument/2006/relationships/slide" Target="slides/slide11.xml"/><Relationship Id="rId38" Type="http://schemas.openxmlformats.org/officeDocument/2006/relationships/font" Target="fonts/OpenSans-regular.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sha.europa.eu/safety-and-health-legislation/european-directives"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u="sng"/>
              <a:t>Legal Terms &amp; Definitions</a:t>
            </a:r>
            <a:endParaRPr b="1"/>
          </a:p>
          <a:p>
            <a:pPr indent="0" lvl="0" marL="0" rtl="0" algn="l">
              <a:lnSpc>
                <a:spcPct val="90000"/>
              </a:lnSpc>
              <a:spcBef>
                <a:spcPts val="1000"/>
              </a:spcBef>
              <a:spcAft>
                <a:spcPts val="0"/>
              </a:spcAft>
              <a:buClr>
                <a:schemeClr val="dk1"/>
              </a:buClr>
              <a:buSzPts val="2800"/>
              <a:buNone/>
            </a:pPr>
            <a:r>
              <a:rPr b="1" lang="en-US"/>
              <a:t>-Convention</a:t>
            </a:r>
            <a:r>
              <a:rPr lang="en-US"/>
              <a:t>: is a legally binding international agreement, </a:t>
            </a:r>
            <a:endParaRPr/>
          </a:p>
          <a:p>
            <a:pPr indent="0" lvl="0" marL="0" rtl="0" algn="l">
              <a:lnSpc>
                <a:spcPct val="90000"/>
              </a:lnSpc>
              <a:spcBef>
                <a:spcPts val="1000"/>
              </a:spcBef>
              <a:spcAft>
                <a:spcPts val="0"/>
              </a:spcAft>
              <a:buClr>
                <a:schemeClr val="dk1"/>
              </a:buClr>
              <a:buSzPts val="2800"/>
              <a:buNone/>
            </a:pPr>
            <a:r>
              <a:rPr b="1" lang="en-US"/>
              <a:t>- Ratification: </a:t>
            </a:r>
            <a:r>
              <a:rPr lang="en-US"/>
              <a:t>is when governments agree to put the contents of an internationally agreed standard into national law</a:t>
            </a:r>
            <a:endParaRPr/>
          </a:p>
          <a:p>
            <a:pPr indent="0" lvl="0" marL="0" rtl="0" algn="l">
              <a:lnSpc>
                <a:spcPct val="90000"/>
              </a:lnSpc>
              <a:spcBef>
                <a:spcPts val="1000"/>
              </a:spcBef>
              <a:spcAft>
                <a:spcPts val="0"/>
              </a:spcAft>
              <a:buClr>
                <a:schemeClr val="dk1"/>
              </a:buClr>
              <a:buSzPts val="2800"/>
              <a:buNone/>
            </a:pPr>
            <a:r>
              <a:rPr lang="en-US"/>
              <a:t>and practice and it becomes binding (obligatory), and </a:t>
            </a:r>
            <a:endParaRPr/>
          </a:p>
          <a:p>
            <a:pPr indent="0" lvl="0" marL="0" rtl="0" algn="l">
              <a:lnSpc>
                <a:spcPct val="90000"/>
              </a:lnSpc>
              <a:spcBef>
                <a:spcPts val="1000"/>
              </a:spcBef>
              <a:spcAft>
                <a:spcPts val="0"/>
              </a:spcAft>
              <a:buClr>
                <a:schemeClr val="dk1"/>
              </a:buClr>
              <a:buSzPts val="2800"/>
              <a:buNone/>
            </a:pPr>
            <a:r>
              <a:rPr b="1" lang="en-US"/>
              <a:t>-Recommendations</a:t>
            </a:r>
            <a:r>
              <a:rPr lang="en-US"/>
              <a:t>: are non-binding guidelines which give important guidance to governments and are important tools for campaigns and negotiations.</a:t>
            </a:r>
            <a:endParaRPr/>
          </a:p>
          <a:p>
            <a:pPr indent="0" lvl="0" marL="0" rtl="0" algn="l">
              <a:lnSpc>
                <a:spcPct val="100000"/>
              </a:lnSpc>
              <a:spcBef>
                <a:spcPts val="0"/>
              </a:spcBef>
              <a:spcAft>
                <a:spcPts val="0"/>
              </a:spcAft>
              <a:buSzPts val="1400"/>
              <a:buNone/>
            </a:pPr>
            <a:r>
              <a:t/>
            </a:r>
            <a:endParaRPr/>
          </a:p>
        </p:txBody>
      </p:sp>
      <p:sp>
        <p:nvSpPr>
          <p:cNvPr id="207" name="Google Shape;20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dd49517535_0_1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g1dd49517535_0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t>From European Legal Frameworks to National Laws </a:t>
            </a:r>
            <a:endParaRPr/>
          </a:p>
          <a:p>
            <a:pPr indent="0" lvl="0" marL="0" rtl="0" algn="l">
              <a:lnSpc>
                <a:spcPct val="90000"/>
              </a:lnSpc>
              <a:spcBef>
                <a:spcPts val="1000"/>
              </a:spcBef>
              <a:spcAft>
                <a:spcPts val="0"/>
              </a:spcAft>
              <a:buClr>
                <a:schemeClr val="dk1"/>
              </a:buClr>
              <a:buSzPts val="2800"/>
              <a:buNone/>
            </a:pPr>
            <a:r>
              <a:rPr lang="en-US"/>
              <a:t>- European directives set out the minimum standards for safety and health in the workplace. The EU directives are implemented through the national legislation of Member States.</a:t>
            </a:r>
            <a:endParaRPr/>
          </a:p>
          <a:p>
            <a:pPr indent="0" lvl="0" marL="0" rtl="0" algn="l">
              <a:lnSpc>
                <a:spcPct val="90000"/>
              </a:lnSpc>
              <a:spcBef>
                <a:spcPts val="1000"/>
              </a:spcBef>
              <a:spcAft>
                <a:spcPts val="0"/>
              </a:spcAft>
              <a:buClr>
                <a:schemeClr val="dk1"/>
              </a:buClr>
              <a:buSzPts val="2800"/>
              <a:buNone/>
            </a:pPr>
            <a:r>
              <a:rPr lang="en-US"/>
              <a:t>- Member States may adopt stricter rules to protect workers but their legislation must comply with the minimum standards. As a result, national safety and health legislation varies across Europe.</a:t>
            </a:r>
            <a:endParaRPr/>
          </a:p>
          <a:p>
            <a:pPr indent="0" lvl="0" marL="0" rtl="0" algn="l">
              <a:lnSpc>
                <a:spcPct val="90000"/>
              </a:lnSpc>
              <a:spcBef>
                <a:spcPts val="1000"/>
              </a:spcBef>
              <a:spcAft>
                <a:spcPts val="0"/>
              </a:spcAft>
              <a:buClr>
                <a:schemeClr val="dk1"/>
              </a:buClr>
              <a:buSzPts val="2800"/>
              <a:buNone/>
            </a:pPr>
            <a:r>
              <a:rPr lang="en-US"/>
              <a:t>-A list of the national implementation measures can be found at the end of each directive’s abstract in the EU-OSHA section on </a:t>
            </a:r>
            <a:r>
              <a:rPr lang="en-US" u="sng">
                <a:solidFill>
                  <a:schemeClr val="hlink"/>
                </a:solidFill>
                <a:hlinkClick r:id="rId2"/>
              </a:rPr>
              <a:t>European directives</a:t>
            </a:r>
            <a:r>
              <a:rPr lang="en-US"/>
              <a:t>. </a:t>
            </a:r>
            <a:endParaRPr/>
          </a:p>
          <a:p>
            <a:pPr indent="0" lvl="0" marL="0" rtl="0" algn="l">
              <a:lnSpc>
                <a:spcPct val="100000"/>
              </a:lnSpc>
              <a:spcBef>
                <a:spcPts val="0"/>
              </a:spcBef>
              <a:spcAft>
                <a:spcPts val="0"/>
              </a:spcAft>
              <a:buSzPts val="1400"/>
              <a:buNone/>
            </a:pPr>
            <a:r>
              <a:t/>
            </a:r>
            <a:endParaRPr/>
          </a:p>
        </p:txBody>
      </p:sp>
      <p:sp>
        <p:nvSpPr>
          <p:cNvPr id="243" name="Google Shape;24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2800"/>
              <a:buNone/>
            </a:pPr>
            <a:r>
              <a:rPr lang="en-US"/>
              <a:t>After the adoption of </a:t>
            </a:r>
            <a:r>
              <a:rPr b="1" lang="en-US"/>
              <a:t>Article 13 Directives, -the Racial Equality and Employment Directives-</a:t>
            </a:r>
            <a:r>
              <a:rPr lang="en-US"/>
              <a:t>  in 2000, Member State governments embarked on a process of reviewing and making changes to existing national legislation with a view to ensuring that national law complies with the new Community anti-discrimination standards. </a:t>
            </a:r>
            <a:endParaRPr/>
          </a:p>
          <a:p>
            <a:pPr indent="0" lvl="0" marL="0" rtl="0" algn="l">
              <a:lnSpc>
                <a:spcPct val="90000"/>
              </a:lnSpc>
              <a:spcBef>
                <a:spcPts val="1000"/>
              </a:spcBef>
              <a:spcAft>
                <a:spcPts val="0"/>
              </a:spcAft>
              <a:buClr>
                <a:schemeClr val="dk1"/>
              </a:buClr>
              <a:buSzPts val="2800"/>
              <a:buNone/>
            </a:pPr>
            <a:r>
              <a:rPr lang="en-US"/>
              <a:t>Although this process has not been finished by all Member States, it is safe to say that legal protection against discrimination on the basis of race and ethnicity, religion and belief, disability, age and sexual orientation has been considerably enhanced. </a:t>
            </a:r>
            <a:endParaRPr/>
          </a:p>
          <a:p>
            <a:pPr indent="0" lvl="0" marL="0" rtl="0" algn="l">
              <a:lnSpc>
                <a:spcPct val="90000"/>
              </a:lnSpc>
              <a:spcBef>
                <a:spcPts val="1000"/>
              </a:spcBef>
              <a:spcAft>
                <a:spcPts val="0"/>
              </a:spcAft>
              <a:buClr>
                <a:schemeClr val="dk1"/>
              </a:buClr>
              <a:buSzPts val="2000"/>
              <a:buNone/>
            </a:pPr>
            <a:r>
              <a:rPr i="1" lang="en-US" sz="1050"/>
              <a:t>European Anti-Discrimination Law Review Issue 4, 2006</a:t>
            </a:r>
            <a:endParaRPr/>
          </a:p>
          <a:p>
            <a:pPr indent="0" lvl="0" marL="0" rtl="0" algn="l">
              <a:lnSpc>
                <a:spcPct val="100000"/>
              </a:lnSpc>
              <a:spcBef>
                <a:spcPts val="0"/>
              </a:spcBef>
              <a:spcAft>
                <a:spcPts val="0"/>
              </a:spcAft>
              <a:buSzPts val="1400"/>
              <a:buNone/>
            </a:pPr>
            <a:r>
              <a:t/>
            </a:r>
            <a:endParaRPr/>
          </a:p>
        </p:txBody>
      </p:sp>
      <p:sp>
        <p:nvSpPr>
          <p:cNvPr id="265" name="Google Shape;26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200"/>
              <a:buNone/>
            </a:pPr>
            <a:r>
              <a:rPr lang="en-US"/>
              <a:t>The European Commission intends to extend the areas of criminal activity where harmonization is possible at European level to specific forms of gender-based violence, including sexual harassment and abuse of women, under the </a:t>
            </a:r>
            <a:r>
              <a:rPr b="1" lang="en-US"/>
              <a:t>EU Gender Equality Strategy 2020–2025 </a:t>
            </a:r>
            <a:r>
              <a:rPr lang="en-US"/>
              <a:t>. </a:t>
            </a:r>
            <a:endParaRPr/>
          </a:p>
          <a:p>
            <a:pPr indent="0" lvl="0" marL="0" rtl="0" algn="l">
              <a:lnSpc>
                <a:spcPct val="90000"/>
              </a:lnSpc>
              <a:spcBef>
                <a:spcPts val="1000"/>
              </a:spcBef>
              <a:spcAft>
                <a:spcPts val="0"/>
              </a:spcAft>
              <a:buClr>
                <a:schemeClr val="dk1"/>
              </a:buClr>
              <a:buSzPts val="1200"/>
              <a:buNone/>
            </a:pPr>
            <a:r>
              <a:rPr lang="en-US"/>
              <a:t>-As an employer, the Commission also intends to adopt a ‘comprehensive legal framework’ to combat all forms of harassment in the workplace.</a:t>
            </a:r>
            <a:endParaRPr/>
          </a:p>
          <a:p>
            <a:pPr indent="0" lvl="0" marL="0" rtl="0" algn="l">
              <a:lnSpc>
                <a:spcPct val="90000"/>
              </a:lnSpc>
              <a:spcBef>
                <a:spcPts val="1000"/>
              </a:spcBef>
              <a:spcAft>
                <a:spcPts val="0"/>
              </a:spcAft>
              <a:buClr>
                <a:schemeClr val="dk1"/>
              </a:buClr>
              <a:buSzPts val="1200"/>
              <a:buNone/>
            </a:pPr>
            <a:r>
              <a:rPr lang="en-US"/>
              <a:t>-The European Commission encourages Member States to ratify the </a:t>
            </a:r>
            <a:r>
              <a:rPr b="1" lang="en-US"/>
              <a:t>International Labour Organization Convention No 190</a:t>
            </a:r>
            <a:r>
              <a:rPr lang="en-US"/>
              <a:t>, to implement the existing EU rules on protecting workers from violence and  harassment and to raise people’s awareness of these rules. </a:t>
            </a:r>
            <a:endParaRPr/>
          </a:p>
          <a:p>
            <a:pPr indent="0" lvl="0" marL="0" rtl="0" algn="l">
              <a:lnSpc>
                <a:spcPct val="100000"/>
              </a:lnSpc>
              <a:spcBef>
                <a:spcPts val="0"/>
              </a:spcBef>
              <a:spcAft>
                <a:spcPts val="0"/>
              </a:spcAft>
              <a:buSzPts val="1400"/>
              <a:buNone/>
            </a:pPr>
            <a:r>
              <a:t/>
            </a:r>
            <a:endParaRPr/>
          </a:p>
        </p:txBody>
      </p:sp>
      <p:sp>
        <p:nvSpPr>
          <p:cNvPr id="274" name="Google Shape;27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200"/>
              <a:buNone/>
            </a:pPr>
            <a:r>
              <a:rPr b="1" lang="en-US"/>
              <a:t>According to Article 4 of the ILO C190:</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200"/>
              <a:buNone/>
            </a:pPr>
            <a:r>
              <a:rPr lang="en-US"/>
              <a:t>Each Member shall adopt, in accordance with national law and circumstances and in consultation with representative employers’ and workers’ organizations, an inclusive, integrated and gender-responsive approach for the prevention and elimination of violence and harassment in the world of work. </a:t>
            </a:r>
            <a:endParaRPr/>
          </a:p>
          <a:p>
            <a:pPr indent="0" lvl="0" marL="0" marR="0" rtl="0" algn="l">
              <a:lnSpc>
                <a:spcPct val="100000"/>
              </a:lnSpc>
              <a:spcBef>
                <a:spcPts val="0"/>
              </a:spcBef>
              <a:spcAft>
                <a:spcPts val="0"/>
              </a:spcAft>
              <a:buClr>
                <a:srgbClr val="000000"/>
              </a:buClr>
              <a:buSzPts val="1200"/>
              <a:buFont typeface="Arial"/>
              <a:buNone/>
            </a:pPr>
            <a:r>
              <a:rPr lang="en-US">
                <a:solidFill>
                  <a:srgbClr val="000000"/>
                </a:solidFill>
              </a:rPr>
              <a:t>In adopting and implementing the approach referred to in paragraph 2 of this Article, each Member shall recognize the different and complementary roles and functions of governments, and employers and workers and their respective organizations, taking into account the varying nature and extent of their respective responsibilities. </a:t>
            </a:r>
            <a:endParaRPr/>
          </a:p>
          <a:p>
            <a:pPr indent="0" lvl="0" marL="0" rtl="0" algn="l">
              <a:lnSpc>
                <a:spcPct val="100000"/>
              </a:lnSpc>
              <a:spcBef>
                <a:spcPts val="0"/>
              </a:spcBef>
              <a:spcAft>
                <a:spcPts val="0"/>
              </a:spcAft>
              <a:buSzPts val="1200"/>
              <a:buNone/>
            </a:pPr>
            <a:r>
              <a:t/>
            </a:r>
            <a:endParaRPr/>
          </a:p>
          <a:p>
            <a:pPr indent="0" lvl="0" marL="0" rtl="0" algn="l">
              <a:lnSpc>
                <a:spcPct val="100000"/>
              </a:lnSpc>
              <a:spcBef>
                <a:spcPts val="0"/>
              </a:spcBef>
              <a:spcAft>
                <a:spcPts val="0"/>
              </a:spcAft>
              <a:buSzPts val="1400"/>
              <a:buNone/>
            </a:pPr>
            <a:r>
              <a:t/>
            </a:r>
            <a:endParaRPr/>
          </a:p>
        </p:txBody>
      </p:sp>
      <p:sp>
        <p:nvSpPr>
          <p:cNvPr id="299" name="Google Shape;299;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dd49517535_0_1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6" name="Google Shape;326;g1dd49517535_0_1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None/>
            </a:pPr>
            <a:r>
              <a:rPr b="1" lang="en-US" sz="1800"/>
              <a:t>Harassment and violence by a third party</a:t>
            </a:r>
            <a:endParaRPr/>
          </a:p>
          <a:p>
            <a:pPr indent="-228600" lvl="0" marL="228600" rtl="0" algn="l">
              <a:lnSpc>
                <a:spcPct val="90000"/>
              </a:lnSpc>
              <a:spcBef>
                <a:spcPts val="1000"/>
              </a:spcBef>
              <a:spcAft>
                <a:spcPts val="0"/>
              </a:spcAft>
              <a:buClr>
                <a:schemeClr val="dk1"/>
              </a:buClr>
              <a:buSzPts val="1200"/>
              <a:buChar char="•"/>
            </a:pPr>
            <a:r>
              <a:rPr lang="en-US"/>
              <a:t>In July 2010, the EU social partners agreed on guidelines relating to violence and harassment by a third party, for instance a customer, patient or member of the public. The guidelines were signed by two European trade union federations – the European Federation of Public Service Unions (EPSU) and UNI Europa – and six EU employer organisations, namely the European Trade Union Committee for Education (ETUCE), the European Hospital and Healthcare Employers’ Association (HOSPEEM), the Council of European Municipalities and Regions (CEMR), the European Federation of Education Employers (EFEE), EuroCommerce and the Confederation of European Security Services (CoESS).</a:t>
            </a:r>
            <a:endParaRPr/>
          </a:p>
          <a:p>
            <a:pPr indent="-228600" lvl="0" marL="228600" rtl="0" algn="l">
              <a:lnSpc>
                <a:spcPct val="90000"/>
              </a:lnSpc>
              <a:spcBef>
                <a:spcPts val="1000"/>
              </a:spcBef>
              <a:spcAft>
                <a:spcPts val="0"/>
              </a:spcAft>
              <a:buClr>
                <a:schemeClr val="dk1"/>
              </a:buClr>
              <a:buSzPts val="1200"/>
              <a:buChar char="•"/>
            </a:pPr>
            <a:r>
              <a:rPr lang="en-US"/>
              <a:t>The guidelines define third-party violence and harassment as taking a variety of forms. It could be, for example, ‘physical, psychological, verbal and/or sexual’; a ‘one-off [incident] or more systematic patterns of behaviour, by an individual or group’; ‘caused by mental health problems and/or motivated by emotional reasons, personal dislike, prejudices on grounds of gender, racial/ethnic origin, religion and belief, disability, age, sexual orientation or body image’.</a:t>
            </a:r>
            <a:endParaRPr/>
          </a:p>
          <a:p>
            <a:pPr indent="0" lvl="0" marL="0" rtl="0" algn="l">
              <a:lnSpc>
                <a:spcPct val="100000"/>
              </a:lnSpc>
              <a:spcBef>
                <a:spcPts val="0"/>
              </a:spcBef>
              <a:spcAft>
                <a:spcPts val="0"/>
              </a:spcAft>
              <a:buSzPts val="1400"/>
              <a:buNone/>
            </a:pPr>
            <a:r>
              <a:t/>
            </a:r>
            <a:endParaRPr/>
          </a:p>
        </p:txBody>
      </p:sp>
      <p:sp>
        <p:nvSpPr>
          <p:cNvPr id="371" name="Google Shape;37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dd49517535_0_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1dd49517535_0_1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1600"/>
              <a:buNone/>
            </a:pPr>
            <a:r>
              <a:rPr b="1" lang="en-US" sz="1600"/>
              <a:t>Relative EU Directives:</a:t>
            </a:r>
            <a:endParaRPr/>
          </a:p>
          <a:p>
            <a:pPr indent="0" lvl="0" marL="0" rtl="0" algn="l">
              <a:lnSpc>
                <a:spcPct val="90000"/>
              </a:lnSpc>
              <a:spcBef>
                <a:spcPts val="1000"/>
              </a:spcBef>
              <a:spcAft>
                <a:spcPts val="0"/>
              </a:spcAft>
              <a:buSzPts val="1200"/>
              <a:buNone/>
            </a:pPr>
            <a:r>
              <a:t/>
            </a:r>
            <a:endParaRPr b="1"/>
          </a:p>
          <a:p>
            <a:pPr indent="0" lvl="0" marL="0" rtl="0" algn="l">
              <a:lnSpc>
                <a:spcPct val="90000"/>
              </a:lnSpc>
              <a:spcBef>
                <a:spcPts val="1000"/>
              </a:spcBef>
              <a:spcAft>
                <a:spcPts val="0"/>
              </a:spcAft>
              <a:buSzPts val="1200"/>
              <a:buNone/>
            </a:pPr>
            <a:r>
              <a:rPr b="1" i="1" lang="en-US"/>
              <a:t>Directive 2000/43/EC of 29 June 2000</a:t>
            </a:r>
            <a:endParaRPr/>
          </a:p>
          <a:p>
            <a:pPr indent="0" lvl="0" marL="0" rtl="0" algn="l">
              <a:lnSpc>
                <a:spcPct val="90000"/>
              </a:lnSpc>
              <a:spcBef>
                <a:spcPts val="1000"/>
              </a:spcBef>
              <a:spcAft>
                <a:spcPts val="0"/>
              </a:spcAft>
              <a:buSzPts val="1200"/>
              <a:buNone/>
            </a:pPr>
            <a:r>
              <a:rPr lang="en-US"/>
              <a:t> Implementing the principle of equal treatment between persons irrespective of racial or ethnic origin</a:t>
            </a:r>
            <a:endParaRPr/>
          </a:p>
          <a:p>
            <a:pPr indent="0" lvl="0" marL="0" rtl="0" algn="l">
              <a:lnSpc>
                <a:spcPct val="90000"/>
              </a:lnSpc>
              <a:spcBef>
                <a:spcPts val="1000"/>
              </a:spcBef>
              <a:spcAft>
                <a:spcPts val="0"/>
              </a:spcAft>
              <a:buSzPts val="1200"/>
              <a:buNone/>
            </a:pPr>
            <a:r>
              <a:rPr b="1" lang="en-US"/>
              <a:t>Directive 2000/78/EC of 27 November 2000 </a:t>
            </a:r>
            <a:endParaRPr/>
          </a:p>
          <a:p>
            <a:pPr indent="0" lvl="0" marL="0" rtl="0" algn="l">
              <a:lnSpc>
                <a:spcPct val="90000"/>
              </a:lnSpc>
              <a:spcBef>
                <a:spcPts val="1000"/>
              </a:spcBef>
              <a:spcAft>
                <a:spcPts val="0"/>
              </a:spcAft>
              <a:buSzPts val="1200"/>
              <a:buNone/>
            </a:pPr>
            <a:r>
              <a:rPr lang="en-US"/>
              <a:t>Establishing a general framework for equal treatment in employment and occupation</a:t>
            </a:r>
            <a:endParaRPr/>
          </a:p>
          <a:p>
            <a:pPr indent="0" lvl="0" marL="0" rtl="0" algn="l">
              <a:lnSpc>
                <a:spcPct val="90000"/>
              </a:lnSpc>
              <a:spcBef>
                <a:spcPts val="1000"/>
              </a:spcBef>
              <a:spcAft>
                <a:spcPts val="0"/>
              </a:spcAft>
              <a:buSzPts val="1200"/>
              <a:buNone/>
            </a:pPr>
            <a:r>
              <a:rPr b="1" lang="en-US"/>
              <a:t>Directive 2002/73/EC of 23 September 2002 </a:t>
            </a:r>
            <a:endParaRPr/>
          </a:p>
          <a:p>
            <a:pPr indent="0" lvl="0" marL="0" rtl="0" algn="l">
              <a:lnSpc>
                <a:spcPct val="90000"/>
              </a:lnSpc>
              <a:spcBef>
                <a:spcPts val="1000"/>
              </a:spcBef>
              <a:spcAft>
                <a:spcPts val="0"/>
              </a:spcAft>
              <a:buSzPts val="1200"/>
              <a:buNone/>
            </a:pPr>
            <a:r>
              <a:rPr lang="en-US"/>
              <a:t>Amending Council Directive 76/207/EEC on the implementation of the principle of equal treatment for men and women as regards access to employment, vocational training and promotion, and working conditions</a:t>
            </a:r>
            <a:endParaRPr/>
          </a:p>
          <a:p>
            <a:pPr indent="0" lvl="0" marL="0" rtl="0" algn="l">
              <a:lnSpc>
                <a:spcPct val="90000"/>
              </a:lnSpc>
              <a:spcBef>
                <a:spcPts val="1000"/>
              </a:spcBef>
              <a:spcAft>
                <a:spcPts val="0"/>
              </a:spcAft>
              <a:buSzPts val="1200"/>
              <a:buNone/>
            </a:pPr>
            <a:r>
              <a:rPr b="1" i="1" lang="en-US"/>
              <a:t>Directive 89/391/EEC </a:t>
            </a:r>
            <a:endParaRPr/>
          </a:p>
          <a:p>
            <a:pPr indent="0" lvl="0" marL="0" rtl="0" algn="l">
              <a:lnSpc>
                <a:spcPct val="90000"/>
              </a:lnSpc>
              <a:spcBef>
                <a:spcPts val="1000"/>
              </a:spcBef>
              <a:spcAft>
                <a:spcPts val="0"/>
              </a:spcAft>
              <a:buSzPts val="1200"/>
              <a:buNone/>
            </a:pPr>
            <a:r>
              <a:rPr lang="en-US"/>
              <a:t>On the introduction of measures to encourage improvements in the safety and health of workers at work</a:t>
            </a:r>
            <a:endParaRPr b="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392" name="Google Shape;392;g1dd49517535_0_1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3" name="Google Shape;423;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lang="en-US"/>
              <a:t>Commerce is a sector in which employees are deemed to be at an increased risk of violence from the public. As far back as 1995, the social partners in this sector agreed a joint statement on combating the issue.  In October 2009, the social partners launched a toolkit to help prevent third-party violence in commerce. The social partners in other sectors – including gas, electricity, railways and education – have taken similar initiatives.</a:t>
            </a:r>
            <a:endParaRPr/>
          </a:p>
          <a:p>
            <a:pPr indent="0" lvl="0" marL="0" rtl="0" algn="l">
              <a:lnSpc>
                <a:spcPct val="100000"/>
              </a:lnSpc>
              <a:spcBef>
                <a:spcPts val="0"/>
              </a:spcBef>
              <a:spcAft>
                <a:spcPts val="0"/>
              </a:spcAft>
              <a:buSzPts val="1400"/>
              <a:buNone/>
            </a:pPr>
            <a:r>
              <a:t/>
            </a:r>
            <a:endParaRPr/>
          </a:p>
        </p:txBody>
      </p:sp>
      <p:sp>
        <p:nvSpPr>
          <p:cNvPr id="447" name="Google Shape;44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Several international framework agreements are already in place at company level to combat sexual harassment and/or violence at work. These issues, and in particular the issue of violence against women, are more and more frequently included in such agreements</a:t>
            </a:r>
            <a:endParaRPr/>
          </a:p>
          <a:p>
            <a:pPr indent="-228600" lvl="0" marL="228600" rtl="0" algn="l">
              <a:lnSpc>
                <a:spcPct val="90000"/>
              </a:lnSpc>
              <a:spcBef>
                <a:spcPts val="1000"/>
              </a:spcBef>
              <a:spcAft>
                <a:spcPts val="0"/>
              </a:spcAft>
              <a:buClr>
                <a:schemeClr val="dk1"/>
              </a:buClr>
              <a:buSzPts val="1200"/>
              <a:buChar char="•"/>
            </a:pPr>
            <a:r>
              <a:rPr lang="en-US"/>
              <a:t>The French energy group EDF’s international framework agreement on corporate social responsibility, concluded in March 2018, contains a chapter entitled ‘Combating all forms of harassment and violence in the workplace’.  Some transnational companies have concluded agreements on the issue of sexual harassment (for example, Unilever, Sodexo,  Meliá Hotels International and the AccorInvest group  ).</a:t>
            </a:r>
            <a:endParaRPr/>
          </a:p>
          <a:p>
            <a:pPr indent="-228600" lvl="0" marL="228600" rtl="0" algn="l">
              <a:lnSpc>
                <a:spcPct val="90000"/>
              </a:lnSpc>
              <a:spcBef>
                <a:spcPts val="1000"/>
              </a:spcBef>
              <a:spcAft>
                <a:spcPts val="0"/>
              </a:spcAft>
              <a:buClr>
                <a:schemeClr val="dk1"/>
              </a:buClr>
              <a:buSzPts val="1200"/>
              <a:buChar char="•"/>
            </a:pPr>
            <a:r>
              <a:rPr lang="en-US"/>
              <a:t>On 3 October 2018, the Carrefour group and the UNI Global Union federation appended a European Works Council declaration ‘addressing the issue of violence against women at work’ to their framework agreement.  The text emphasises the need for training and the organisation of awareness-raising activities. The signatories also call on people to reject ‘sexist or degrading comments and behaviour aimed at women in the workplace’ and to refuse to let these become commonplace.</a:t>
            </a:r>
            <a:endParaRPr/>
          </a:p>
          <a:p>
            <a:pPr indent="0" lvl="0" marL="0" rtl="0" algn="l">
              <a:lnSpc>
                <a:spcPct val="100000"/>
              </a:lnSpc>
              <a:spcBef>
                <a:spcPts val="0"/>
              </a:spcBef>
              <a:spcAft>
                <a:spcPts val="0"/>
              </a:spcAft>
              <a:buSzPts val="1400"/>
              <a:buNone/>
            </a:pPr>
            <a:r>
              <a:t/>
            </a:r>
            <a:endParaRPr/>
          </a:p>
        </p:txBody>
      </p:sp>
      <p:sp>
        <p:nvSpPr>
          <p:cNvPr id="459" name="Google Shape;45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g1dd49517535_0_2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3" name="Google Shape;473;g1dd49517535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dd49517535_0_2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2" name="Google Shape;502;g1dd49517535_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1dd49517535_0_2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2" name="Google Shape;512;g1dd49517535_0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2" name="Google Shape;52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0" name="Google Shape;53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7" name="Google Shape;537;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7" name="Google Shape;1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dd49517535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1dd4951753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dd49517535_0_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6" name="Google Shape;146;g1dd49517535_0_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600"/>
              <a:buFont typeface="Arial"/>
              <a:buNone/>
            </a:pPr>
            <a:r>
              <a:rPr b="1" lang="en-US" sz="1600"/>
              <a:t>Relative EU Directives:</a:t>
            </a:r>
            <a:endParaRPr/>
          </a:p>
          <a:p>
            <a:pPr indent="0" lvl="0" marL="0" rtl="0" algn="l">
              <a:lnSpc>
                <a:spcPct val="90000"/>
              </a:lnSpc>
              <a:spcBef>
                <a:spcPts val="1000"/>
              </a:spcBef>
              <a:spcAft>
                <a:spcPts val="0"/>
              </a:spcAft>
              <a:buClr>
                <a:schemeClr val="dk1"/>
              </a:buClr>
              <a:buSzPts val="1200"/>
              <a:buFont typeface="Arial"/>
              <a:buNone/>
            </a:pPr>
            <a:r>
              <a:t/>
            </a:r>
            <a:endParaRPr b="1"/>
          </a:p>
          <a:p>
            <a:pPr indent="0" lvl="0" marL="0" rtl="0" algn="l">
              <a:lnSpc>
                <a:spcPct val="90000"/>
              </a:lnSpc>
              <a:spcBef>
                <a:spcPts val="1000"/>
              </a:spcBef>
              <a:spcAft>
                <a:spcPts val="0"/>
              </a:spcAft>
              <a:buClr>
                <a:schemeClr val="dk1"/>
              </a:buClr>
              <a:buSzPts val="1200"/>
              <a:buFont typeface="Arial"/>
              <a:buNone/>
            </a:pPr>
            <a:r>
              <a:rPr b="1" i="1" lang="en-US"/>
              <a:t>Directive 2000/43/EC of 29 June 2000</a:t>
            </a:r>
            <a:endParaRPr/>
          </a:p>
          <a:p>
            <a:pPr indent="0" lvl="0" marL="0" rtl="0" algn="l">
              <a:lnSpc>
                <a:spcPct val="90000"/>
              </a:lnSpc>
              <a:spcBef>
                <a:spcPts val="1000"/>
              </a:spcBef>
              <a:spcAft>
                <a:spcPts val="0"/>
              </a:spcAft>
              <a:buClr>
                <a:schemeClr val="dk1"/>
              </a:buClr>
              <a:buSzPts val="1200"/>
              <a:buFont typeface="Arial"/>
              <a:buNone/>
            </a:pPr>
            <a:r>
              <a:rPr lang="en-US"/>
              <a:t> Implementing the principle of equal treatment between persons irrespective of racial or ethnic origin</a:t>
            </a:r>
            <a:endParaRPr/>
          </a:p>
          <a:p>
            <a:pPr indent="0" lvl="0" marL="0" rtl="0" algn="l">
              <a:lnSpc>
                <a:spcPct val="90000"/>
              </a:lnSpc>
              <a:spcBef>
                <a:spcPts val="1000"/>
              </a:spcBef>
              <a:spcAft>
                <a:spcPts val="0"/>
              </a:spcAft>
              <a:buClr>
                <a:schemeClr val="dk1"/>
              </a:buClr>
              <a:buSzPts val="1200"/>
              <a:buFont typeface="Arial"/>
              <a:buNone/>
            </a:pPr>
            <a:r>
              <a:rPr b="1" lang="en-US"/>
              <a:t>Directive 2000/78/EC of 27 November 2000 </a:t>
            </a:r>
            <a:endParaRPr/>
          </a:p>
          <a:p>
            <a:pPr indent="0" lvl="0" marL="0" rtl="0" algn="l">
              <a:lnSpc>
                <a:spcPct val="90000"/>
              </a:lnSpc>
              <a:spcBef>
                <a:spcPts val="1000"/>
              </a:spcBef>
              <a:spcAft>
                <a:spcPts val="0"/>
              </a:spcAft>
              <a:buClr>
                <a:schemeClr val="dk1"/>
              </a:buClr>
              <a:buSzPts val="1200"/>
              <a:buFont typeface="Arial"/>
              <a:buNone/>
            </a:pPr>
            <a:r>
              <a:rPr lang="en-US"/>
              <a:t>Establishing a general framework for equal treatment in employment and occupation</a:t>
            </a:r>
            <a:endParaRPr/>
          </a:p>
          <a:p>
            <a:pPr indent="0" lvl="0" marL="0" rtl="0" algn="l">
              <a:lnSpc>
                <a:spcPct val="90000"/>
              </a:lnSpc>
              <a:spcBef>
                <a:spcPts val="1000"/>
              </a:spcBef>
              <a:spcAft>
                <a:spcPts val="0"/>
              </a:spcAft>
              <a:buClr>
                <a:schemeClr val="dk1"/>
              </a:buClr>
              <a:buSzPts val="1200"/>
              <a:buFont typeface="Arial"/>
              <a:buNone/>
            </a:pPr>
            <a:r>
              <a:rPr b="1" lang="en-US"/>
              <a:t>Directive 2002/73/EC of 23 September 2002 </a:t>
            </a:r>
            <a:endParaRPr/>
          </a:p>
          <a:p>
            <a:pPr indent="0" lvl="0" marL="0" rtl="0" algn="l">
              <a:lnSpc>
                <a:spcPct val="90000"/>
              </a:lnSpc>
              <a:spcBef>
                <a:spcPts val="1000"/>
              </a:spcBef>
              <a:spcAft>
                <a:spcPts val="0"/>
              </a:spcAft>
              <a:buClr>
                <a:schemeClr val="dk1"/>
              </a:buClr>
              <a:buSzPts val="1200"/>
              <a:buFont typeface="Arial"/>
              <a:buNone/>
            </a:pPr>
            <a:r>
              <a:rPr lang="en-US"/>
              <a:t>Amending Council Directive 76/207/EEC on the implementation of the principle of equal treatment for men and women as regards access to employment, vocational training and promotion, and working conditions</a:t>
            </a:r>
            <a:endParaRPr/>
          </a:p>
          <a:p>
            <a:pPr indent="0" lvl="0" marL="0" rtl="0" algn="l">
              <a:lnSpc>
                <a:spcPct val="90000"/>
              </a:lnSpc>
              <a:spcBef>
                <a:spcPts val="1000"/>
              </a:spcBef>
              <a:spcAft>
                <a:spcPts val="0"/>
              </a:spcAft>
              <a:buClr>
                <a:schemeClr val="dk1"/>
              </a:buClr>
              <a:buSzPts val="1200"/>
              <a:buFont typeface="Arial"/>
              <a:buNone/>
            </a:pPr>
            <a:r>
              <a:rPr b="1" i="1" lang="en-US"/>
              <a:t>Directive 89/391/EEC </a:t>
            </a:r>
            <a:endParaRPr/>
          </a:p>
          <a:p>
            <a:pPr indent="0" lvl="0" marL="0" rtl="0" algn="l">
              <a:lnSpc>
                <a:spcPct val="90000"/>
              </a:lnSpc>
              <a:spcBef>
                <a:spcPts val="1000"/>
              </a:spcBef>
              <a:spcAft>
                <a:spcPts val="0"/>
              </a:spcAft>
              <a:buClr>
                <a:schemeClr val="dk1"/>
              </a:buClr>
              <a:buSzPts val="1200"/>
              <a:buFont typeface="Arial"/>
              <a:buNone/>
            </a:pPr>
            <a:r>
              <a:rPr lang="en-US"/>
              <a:t>On the introduction of measures to encourage improvements in the safety and health of workers at work</a:t>
            </a:r>
            <a:endParaRPr b="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147" name="Google Shape;147;g1dd49517535_0_9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EU-level legislation</a:t>
            </a:r>
            <a:endParaRPr/>
          </a:p>
          <a:p>
            <a:pPr indent="0" lvl="0" marL="0" rtl="0" algn="l">
              <a:lnSpc>
                <a:spcPct val="100000"/>
              </a:lnSpc>
              <a:spcBef>
                <a:spcPts val="0"/>
              </a:spcBef>
              <a:spcAft>
                <a:spcPts val="0"/>
              </a:spcAft>
              <a:buSzPts val="1400"/>
              <a:buNone/>
            </a:pPr>
            <a:r>
              <a:rPr b="1" lang="en-US"/>
              <a:t>Harassment</a:t>
            </a:r>
            <a:r>
              <a:rPr lang="en-US"/>
              <a:t> is defined as a situation </a:t>
            </a:r>
            <a:r>
              <a:rPr i="1" lang="en-US"/>
              <a:t>‘where an unwanted conduct occurs with the purpose or effect of violating the dignity of a person, and of creating an intimidating, hostile, degrading, humiliating or offensive environment’. </a:t>
            </a:r>
            <a:endParaRPr/>
          </a:p>
          <a:p>
            <a:pPr indent="0" lvl="0" marL="0" rtl="0" algn="l">
              <a:lnSpc>
                <a:spcPct val="100000"/>
              </a:lnSpc>
              <a:spcBef>
                <a:spcPts val="0"/>
              </a:spcBef>
              <a:spcAft>
                <a:spcPts val="0"/>
              </a:spcAft>
              <a:buSzPts val="1400"/>
              <a:buNone/>
            </a:pPr>
            <a:r>
              <a:rPr b="1" lang="en-US"/>
              <a:t>Sexual harassment </a:t>
            </a:r>
            <a:r>
              <a:rPr lang="en-US"/>
              <a:t>is said to take place where any form of </a:t>
            </a:r>
            <a:r>
              <a:rPr i="1" lang="en-US"/>
              <a:t>‘unwanted verbal, non-verbal or physical conduct of a sexual nature occurs, with the purpose or effect of violating the dignity of a person, in particular when creating an intimidating, hostile, degrading, humiliating or offensive environment’. </a:t>
            </a:r>
            <a:endParaRPr/>
          </a:p>
          <a:p>
            <a:pPr indent="0" lvl="0" marL="0" rtl="0" algn="l">
              <a:lnSpc>
                <a:spcPct val="100000"/>
              </a:lnSpc>
              <a:spcBef>
                <a:spcPts val="0"/>
              </a:spcBef>
              <a:spcAft>
                <a:spcPts val="0"/>
              </a:spcAft>
              <a:buSzPts val="1400"/>
              <a:buNone/>
            </a:pPr>
            <a:r>
              <a:rPr b="1" lang="en-US"/>
              <a:t>Directive 2002/73/EC</a:t>
            </a:r>
            <a:endParaRPr/>
          </a:p>
          <a:p>
            <a:pPr indent="0" lvl="0" marL="0" rtl="0" algn="l">
              <a:lnSpc>
                <a:spcPct val="100000"/>
              </a:lnSpc>
              <a:spcBef>
                <a:spcPts val="0"/>
              </a:spcBef>
              <a:spcAft>
                <a:spcPts val="0"/>
              </a:spcAft>
              <a:buSzPts val="1400"/>
              <a:buNone/>
            </a:pPr>
            <a:r>
              <a:t/>
            </a:r>
            <a:endParaRPr/>
          </a:p>
        </p:txBody>
      </p:sp>
      <p:sp>
        <p:nvSpPr>
          <p:cNvPr id="155" name="Google Shape;15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b="1" lang="en-US"/>
              <a:t>ILO Violence and Harassment Convention 2019</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US"/>
              <a:t>In June 2019, the historic General Conference of the International Labour Organization (ILO) adopted the: </a:t>
            </a:r>
            <a:endParaRPr/>
          </a:p>
          <a:p>
            <a:pPr indent="0" lvl="0" marL="0" rtl="0" algn="l">
              <a:lnSpc>
                <a:spcPct val="90000"/>
              </a:lnSpc>
              <a:spcBef>
                <a:spcPts val="1000"/>
              </a:spcBef>
              <a:spcAft>
                <a:spcPts val="0"/>
              </a:spcAft>
              <a:buClr>
                <a:schemeClr val="dk1"/>
              </a:buClr>
              <a:buSzPts val="2800"/>
              <a:buNone/>
            </a:pPr>
            <a:r>
              <a:rPr lang="en-US"/>
              <a:t>-</a:t>
            </a:r>
            <a:r>
              <a:rPr b="1" lang="en-US"/>
              <a:t>Violence and Harassment Convention190 (C190) and the </a:t>
            </a:r>
            <a:endParaRPr/>
          </a:p>
          <a:p>
            <a:pPr indent="0" lvl="0" marL="0" rtl="0" algn="l">
              <a:lnSpc>
                <a:spcPct val="90000"/>
              </a:lnSpc>
              <a:spcBef>
                <a:spcPts val="1000"/>
              </a:spcBef>
              <a:spcAft>
                <a:spcPts val="0"/>
              </a:spcAft>
              <a:buClr>
                <a:schemeClr val="dk1"/>
              </a:buClr>
              <a:buSzPts val="2800"/>
              <a:buNone/>
            </a:pPr>
            <a:r>
              <a:rPr b="1" lang="en-US"/>
              <a:t>-Recommendation 206 (R206) </a:t>
            </a:r>
            <a:r>
              <a:rPr lang="en-US"/>
              <a:t>,</a:t>
            </a:r>
            <a:endParaRPr/>
          </a:p>
          <a:p>
            <a:pPr indent="0" lvl="0" marL="0" rtl="0" algn="l">
              <a:lnSpc>
                <a:spcPct val="90000"/>
              </a:lnSpc>
              <a:spcBef>
                <a:spcPts val="1000"/>
              </a:spcBef>
              <a:spcAft>
                <a:spcPts val="0"/>
              </a:spcAft>
              <a:buClr>
                <a:schemeClr val="dk1"/>
              </a:buClr>
              <a:buSzPts val="2800"/>
              <a:buNone/>
            </a:pPr>
            <a:r>
              <a:rPr lang="en-US"/>
              <a:t>and created a new momentum in the fight against violence and harassment – including gender-based violence and harassment - in the world of work and had a huge significance for workers – particularly women workers</a:t>
            </a:r>
            <a:endParaRPr/>
          </a:p>
          <a:p>
            <a:pPr indent="0" lvl="0" marL="0" rtl="0" algn="l">
              <a:lnSpc>
                <a:spcPct val="100000"/>
              </a:lnSpc>
              <a:spcBef>
                <a:spcPts val="0"/>
              </a:spcBef>
              <a:spcAft>
                <a:spcPts val="0"/>
              </a:spcAft>
              <a:buSzPts val="1400"/>
              <a:buNone/>
            </a:pPr>
            <a:r>
              <a:t/>
            </a:r>
            <a:endParaRPr/>
          </a:p>
        </p:txBody>
      </p:sp>
      <p:sp>
        <p:nvSpPr>
          <p:cNvPr id="173" name="Google Shape;173;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None/>
            </a:pPr>
            <a:r>
              <a:rPr b="1" lang="en-US" sz="2400"/>
              <a:t>EU Gender Equality Strategy</a:t>
            </a:r>
            <a:endParaRPr/>
          </a:p>
          <a:p>
            <a:pPr indent="-228600" lvl="0" marL="228600" rtl="0" algn="l">
              <a:lnSpc>
                <a:spcPct val="90000"/>
              </a:lnSpc>
              <a:spcBef>
                <a:spcPts val="1000"/>
              </a:spcBef>
              <a:spcAft>
                <a:spcPts val="0"/>
              </a:spcAft>
              <a:buClr>
                <a:schemeClr val="dk1"/>
              </a:buClr>
              <a:buSzPts val="1200"/>
              <a:buChar char="•"/>
            </a:pPr>
            <a:r>
              <a:rPr lang="en-US"/>
              <a:t>On 5 March 2020, the European Commission presented its Gender Equality Strategy 2020–2025. This strategy covers all sources of gender inequality and violence against women. It contains various references to combating sexual harassment. </a:t>
            </a:r>
            <a:endParaRPr/>
          </a:p>
          <a:p>
            <a:pPr indent="-90804" lvl="0" marL="228600" rtl="0" algn="l">
              <a:lnSpc>
                <a:spcPct val="90000"/>
              </a:lnSpc>
              <a:spcBef>
                <a:spcPts val="1000"/>
              </a:spcBef>
              <a:spcAft>
                <a:spcPts val="0"/>
              </a:spcAft>
              <a:buClr>
                <a:schemeClr val="dk1"/>
              </a:buClr>
              <a:buSzPts val="1200"/>
              <a:buNone/>
            </a:pPr>
            <a:r>
              <a:t/>
            </a:r>
            <a:endParaRPr/>
          </a:p>
          <a:p>
            <a:pPr indent="-228600" lvl="0" marL="228600" rtl="0" algn="l">
              <a:lnSpc>
                <a:spcPct val="90000"/>
              </a:lnSpc>
              <a:spcBef>
                <a:spcPts val="1000"/>
              </a:spcBef>
              <a:spcAft>
                <a:spcPts val="0"/>
              </a:spcAft>
              <a:buClr>
                <a:schemeClr val="dk1"/>
              </a:buClr>
              <a:buSzPts val="1200"/>
              <a:buChar char="•"/>
            </a:pPr>
            <a:r>
              <a:rPr lang="en-US"/>
              <a:t>In addition, in its proposed Digital Services Act of December 2020, the Commission aims to clarify what measures are expected from platforms to address illegal activities online, including online violence targeting women.</a:t>
            </a:r>
            <a:endParaRPr/>
          </a:p>
          <a:p>
            <a:pPr indent="0" lvl="0" marL="0" rtl="0" algn="l">
              <a:lnSpc>
                <a:spcPct val="100000"/>
              </a:lnSpc>
              <a:spcBef>
                <a:spcPts val="0"/>
              </a:spcBef>
              <a:spcAft>
                <a:spcPts val="0"/>
              </a:spcAft>
              <a:buSzPts val="1400"/>
              <a:buNone/>
            </a:pPr>
            <a:r>
              <a:t/>
            </a:r>
            <a:endParaRPr/>
          </a:p>
        </p:txBody>
      </p:sp>
      <p:sp>
        <p:nvSpPr>
          <p:cNvPr id="181" name="Google Shape;18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27" name="Shape 27"/>
        <p:cNvGrpSpPr/>
        <p:nvPr/>
      </p:nvGrpSpPr>
      <p:grpSpPr>
        <a:xfrm>
          <a:off x="0" y="0"/>
          <a:ext cx="0" cy="0"/>
          <a:chOff x="0" y="0"/>
          <a:chExt cx="0" cy="0"/>
        </a:xfrm>
      </p:grpSpPr>
      <p:sp>
        <p:nvSpPr>
          <p:cNvPr id="28" name="Google Shape;28;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0" name="Google Shape;30;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1" name="Google Shape;31;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4" name="Shape 34"/>
        <p:cNvGrpSpPr/>
        <p:nvPr/>
      </p:nvGrpSpPr>
      <p:grpSpPr>
        <a:xfrm>
          <a:off x="0" y="0"/>
          <a:ext cx="0" cy="0"/>
          <a:chOff x="0" y="0"/>
          <a:chExt cx="0" cy="0"/>
        </a:xfrm>
      </p:grpSpPr>
      <p:sp>
        <p:nvSpPr>
          <p:cNvPr id="35" name="Google Shape;35;p32"/>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7" name="Google Shape;37;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40" name="Shape 40"/>
        <p:cNvGrpSpPr/>
        <p:nvPr/>
      </p:nvGrpSpPr>
      <p:grpSpPr>
        <a:xfrm>
          <a:off x="0" y="0"/>
          <a:ext cx="0" cy="0"/>
          <a:chOff x="0" y="0"/>
          <a:chExt cx="0" cy="0"/>
        </a:xfrm>
      </p:grpSpPr>
      <p:sp>
        <p:nvSpPr>
          <p:cNvPr id="41" name="Google Shape;41;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33"/>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7" name="Shape 47"/>
        <p:cNvGrpSpPr/>
        <p:nvPr/>
      </p:nvGrpSpPr>
      <p:grpSpPr>
        <a:xfrm>
          <a:off x="0" y="0"/>
          <a:ext cx="0" cy="0"/>
          <a:chOff x="0" y="0"/>
          <a:chExt cx="0" cy="0"/>
        </a:xfrm>
      </p:grpSpPr>
      <p:sp>
        <p:nvSpPr>
          <p:cNvPr id="48" name="Google Shape;48;p34"/>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34"/>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34"/>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34"/>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34"/>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56" name="Shape 56"/>
        <p:cNvGrpSpPr/>
        <p:nvPr/>
      </p:nvGrpSpPr>
      <p:grpSpPr>
        <a:xfrm>
          <a:off x="0" y="0"/>
          <a:ext cx="0" cy="0"/>
          <a:chOff x="0" y="0"/>
          <a:chExt cx="0" cy="0"/>
        </a:xfrm>
      </p:grpSpPr>
      <p:sp>
        <p:nvSpPr>
          <p:cNvPr id="57" name="Google Shape;57;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61" name="Shape 61"/>
        <p:cNvGrpSpPr/>
        <p:nvPr/>
      </p:nvGrpSpPr>
      <p:grpSpPr>
        <a:xfrm>
          <a:off x="0" y="0"/>
          <a:ext cx="0" cy="0"/>
          <a:chOff x="0" y="0"/>
          <a:chExt cx="0" cy="0"/>
        </a:xfrm>
      </p:grpSpPr>
      <p:sp>
        <p:nvSpPr>
          <p:cNvPr id="62" name="Google Shape;6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idx="2" type="pic"/>
          </p:nvPr>
        </p:nvSpPr>
        <p:spPr>
          <a:xfrm>
            <a:off x="5183188" y="987425"/>
            <a:ext cx="6172200" cy="4873625"/>
          </a:xfrm>
          <a:prstGeom prst="rect">
            <a:avLst/>
          </a:prstGeom>
          <a:noFill/>
          <a:ln>
            <a:noFill/>
          </a:ln>
        </p:spPr>
      </p:sp>
      <p:sp>
        <p:nvSpPr>
          <p:cNvPr id="68" name="Google Shape;68;p3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 Id="rId4" Type="http://schemas.openxmlformats.org/officeDocument/2006/relationships/hyperlink" Target="https://www.ituc-csi.org/IMG/pdf/c190_faqs_en.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 Id="rId4" Type="http://schemas.openxmlformats.org/officeDocument/2006/relationships/hyperlink" Target="https://www.dropbox.com/s/gqbgue68va763p7/C190%20Final%20English.mp4?dl=0"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s://www.ilo.org/dyn/normlex/en/f?p=NORMLEXPUB:12100:0::NO::P12100_ILO_CODE:C190" TargetMode="External"/><Relationship Id="rId4" Type="http://schemas.openxmlformats.org/officeDocument/2006/relationships/hyperlink" Target="https://www.ilo.org/dyn/normlex/en/f?p=NORMLEXPUB:12100:0::NO::P12100_ILO_CODE:R206" TargetMode="External"/><Relationship Id="rId9" Type="http://schemas.openxmlformats.org/officeDocument/2006/relationships/hyperlink" Target="https://www.ilo.org/wcmsp5/groups/public/---ed_norm/---relconf/documents/meetingdocument/wcms_533534.pdf" TargetMode="External"/><Relationship Id="rId5" Type="http://schemas.openxmlformats.org/officeDocument/2006/relationships/hyperlink" Target="https://www.dropbox.com/s/gqbgue68va763p7/C190%20Final%20English.mp4?dl=0" TargetMode="External"/><Relationship Id="rId6" Type="http://schemas.openxmlformats.org/officeDocument/2006/relationships/hyperlink" Target="https://www.ituc-csi.org/IMG/pdf/c190_mini_guide_en.pdf" TargetMode="External"/><Relationship Id="rId7" Type="http://schemas.openxmlformats.org/officeDocument/2006/relationships/hyperlink" Target="https://www.ituc-csi.org/IMG/pdf/c190_faqs_en.pdf" TargetMode="External"/><Relationship Id="rId8" Type="http://schemas.openxmlformats.org/officeDocument/2006/relationships/hyperlink" Target="http://www.ilo.ch/wcmsp5/groups/public/ed_dialogue/actrav/documents/briefingnote/wcms_749786.pdf" TargetMode="External"/></Relationships>
</file>

<file path=ppt/slides/_rels/slide32.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hyperlink" Target="https://kek-dias.gr/" TargetMode="External"/><Relationship Id="rId13" Type="http://schemas.openxmlformats.org/officeDocument/2006/relationships/image" Target="../media/image15.png"/><Relationship Id="rId12" Type="http://schemas.openxmlformats.org/officeDocument/2006/relationships/hyperlink" Target="https://dekaplus.eu/"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0.png"/><Relationship Id="rId4" Type="http://schemas.openxmlformats.org/officeDocument/2006/relationships/hyperlink" Target="http://www.czu.cz/" TargetMode="External"/><Relationship Id="rId9" Type="http://schemas.openxmlformats.org/officeDocument/2006/relationships/image" Target="../media/image13.png"/><Relationship Id="rId15" Type="http://schemas.openxmlformats.org/officeDocument/2006/relationships/image" Target="../media/image16.png"/><Relationship Id="rId14" Type="http://schemas.openxmlformats.org/officeDocument/2006/relationships/hyperlink" Target="https://www.lpf.lt/" TargetMode="External"/><Relationship Id="rId16" Type="http://schemas.openxmlformats.org/officeDocument/2006/relationships/hyperlink" Target="https://www.uzvediba.lv/kontakti/" TargetMode="External"/><Relationship Id="rId5" Type="http://schemas.openxmlformats.org/officeDocument/2006/relationships/image" Target="../media/image11.png"/><Relationship Id="rId6" Type="http://schemas.openxmlformats.org/officeDocument/2006/relationships/hyperlink" Target="http://www.czu.cz/" TargetMode="External"/><Relationship Id="rId7" Type="http://schemas.openxmlformats.org/officeDocument/2006/relationships/image" Target="../media/image12.png"/><Relationship Id="rId8" Type="http://schemas.openxmlformats.org/officeDocument/2006/relationships/hyperlink" Target="http://www.beneke-prinzhorn.d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7"/>
          <p:cNvSpPr txBox="1"/>
          <p:nvPr>
            <p:ph type="ctrTitle"/>
          </p:nvPr>
        </p:nvSpPr>
        <p:spPr>
          <a:xfrm>
            <a:off x="388111" y="4770613"/>
            <a:ext cx="11618831"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rPr>
              <a:t>ES un valstu instrumenti vardarbības darbavietā apkarošanai, tostarp juridiskais pamats</a:t>
            </a:r>
            <a:endParaRPr b="1" sz="4000">
              <a:solidFill>
                <a:schemeClr val="dk2"/>
              </a:solidFill>
            </a:endParaRPr>
          </a:p>
        </p:txBody>
      </p:sp>
      <p:pic>
        <p:nvPicPr>
          <p:cNvPr descr="Ein Bild, das Text enthält.&#10;&#10;Automatisch generierte Beschreibung" id="90" name="Google Shape;90;p7"/>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7"/>
          <p:cNvGrpSpPr/>
          <p:nvPr/>
        </p:nvGrpSpPr>
        <p:grpSpPr>
          <a:xfrm>
            <a:off x="-1" y="2941813"/>
            <a:ext cx="12188952" cy="1828800"/>
            <a:chOff x="-305" y="3144820"/>
            <a:chExt cx="9182100" cy="1551136"/>
          </a:xfrm>
        </p:grpSpPr>
        <p:sp>
          <p:nvSpPr>
            <p:cNvPr id="92" name="Google Shape;92;p7"/>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3" name="Google Shape;93;p7"/>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4" name="Google Shape;94;p7"/>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5" name="Google Shape;95;p7"/>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019"/>
              </a:scheme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7"/>
          <p:cNvPicPr preferRelativeResize="0"/>
          <p:nvPr/>
        </p:nvPicPr>
        <p:blipFill rotWithShape="1">
          <a:blip r:embed="rId4">
            <a:alphaModFix/>
          </a:blip>
          <a:srcRect b="0" l="6911" r="6911" t="0"/>
          <a:stretch/>
        </p:blipFill>
        <p:spPr>
          <a:xfrm>
            <a:off x="445449" y="5443803"/>
            <a:ext cx="2439992" cy="594471"/>
          </a:xfrm>
          <a:prstGeom prst="rect">
            <a:avLst/>
          </a:prstGeom>
          <a:noFill/>
          <a:ln>
            <a:noFill/>
          </a:ln>
        </p:spPr>
      </p:pic>
      <p:sp>
        <p:nvSpPr>
          <p:cNvPr id="97" name="Google Shape;97;p7"/>
          <p:cNvSpPr txBox="1"/>
          <p:nvPr/>
        </p:nvSpPr>
        <p:spPr>
          <a:xfrm>
            <a:off x="426720" y="6056820"/>
            <a:ext cx="11338560" cy="461624"/>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Eiropas Komisijas atbalsts šīs publikācijas sagatavošanai nav uzskatāms par satura apstiprinājumu, kas atspoguļo tikai autoru viedokļus, un Komisija nevar būt atbildīga par tajā ietvertās informācijas jebkādu izmantošanu.</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8" name="Shape 208"/>
        <p:cNvGrpSpPr/>
        <p:nvPr/>
      </p:nvGrpSpPr>
      <p:grpSpPr>
        <a:xfrm>
          <a:off x="0" y="0"/>
          <a:ext cx="0" cy="0"/>
          <a:chOff x="0" y="0"/>
          <a:chExt cx="0" cy="0"/>
        </a:xfrm>
      </p:grpSpPr>
      <p:sp>
        <p:nvSpPr>
          <p:cNvPr id="209" name="Google Shape;209;p10"/>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1.TĒMA</a:t>
            </a:r>
            <a:endParaRPr sz="4000"/>
          </a:p>
        </p:txBody>
      </p:sp>
      <p:sp>
        <p:nvSpPr>
          <p:cNvPr id="210" name="Google Shape;21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11" name="Google Shape;211;p1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12" name="Google Shape;212;p10"/>
          <p:cNvGrpSpPr/>
          <p:nvPr/>
        </p:nvGrpSpPr>
        <p:grpSpPr>
          <a:xfrm>
            <a:off x="2032000" y="369432"/>
            <a:ext cx="8127999" cy="6119134"/>
            <a:chOff x="0" y="-350234"/>
            <a:chExt cx="8127999" cy="6119134"/>
          </a:xfrm>
        </p:grpSpPr>
        <p:sp>
          <p:nvSpPr>
            <p:cNvPr id="213" name="Google Shape;213;p10"/>
            <p:cNvSpPr/>
            <p:nvPr/>
          </p:nvSpPr>
          <p:spPr>
            <a:xfrm>
              <a:off x="2973921" y="2193422"/>
              <a:ext cx="1663460" cy="1356774"/>
            </a:xfrm>
            <a:prstGeom prst="roundRect">
              <a:avLst>
                <a:gd fmla="val 16667" name="adj"/>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0"/>
            <p:cNvSpPr txBox="1"/>
            <p:nvPr/>
          </p:nvSpPr>
          <p:spPr>
            <a:xfrm>
              <a:off x="3040153" y="2259654"/>
              <a:ext cx="1530996" cy="1224310"/>
            </a:xfrm>
            <a:prstGeom prst="rect">
              <a:avLst/>
            </a:prstGeom>
            <a:no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None/>
              </a:pPr>
              <a:r>
                <a:rPr b="1" i="0" lang="en-US" sz="1600" u="none" cap="none" strike="noStrike">
                  <a:solidFill>
                    <a:schemeClr val="dk1"/>
                  </a:solidFill>
                  <a:latin typeface="Arial"/>
                  <a:ea typeface="Arial"/>
                  <a:cs typeface="Arial"/>
                  <a:sym typeface="Arial"/>
                </a:rPr>
                <a:t>Juridiskie termini &amp; definīcijas</a:t>
              </a:r>
              <a:endParaRPr b="1" i="0" sz="1600" u="none" cap="none" strike="noStrike">
                <a:solidFill>
                  <a:schemeClr val="dk1"/>
                </a:solidFill>
                <a:latin typeface="Arial"/>
                <a:ea typeface="Arial"/>
                <a:cs typeface="Arial"/>
                <a:sym typeface="Arial"/>
              </a:endParaRPr>
            </a:p>
          </p:txBody>
        </p:sp>
        <p:sp>
          <p:nvSpPr>
            <p:cNvPr id="215" name="Google Shape;215;p10"/>
            <p:cNvSpPr/>
            <p:nvPr/>
          </p:nvSpPr>
          <p:spPr>
            <a:xfrm rot="-5182748">
              <a:off x="3771150" y="2110937"/>
              <a:ext cx="165300"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16" name="Google Shape;216;p10"/>
            <p:cNvSpPr/>
            <p:nvPr/>
          </p:nvSpPr>
          <p:spPr>
            <a:xfrm>
              <a:off x="2446113" y="-350234"/>
              <a:ext cx="2976336" cy="2378686"/>
            </a:xfrm>
            <a:prstGeom prst="roundRect">
              <a:avLst>
                <a:gd fmla="val 16667" name="adj"/>
              </a:avLst>
            </a:prstGeom>
            <a:gradFill>
              <a:gsLst>
                <a:gs pos="0">
                  <a:srgbClr val="9BFFF3"/>
                </a:gs>
                <a:gs pos="35000">
                  <a:srgbClr val="B9FFF4"/>
                </a:gs>
                <a:gs pos="100000">
                  <a:srgbClr val="E1FFFD"/>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0"/>
            <p:cNvSpPr txBox="1"/>
            <p:nvPr/>
          </p:nvSpPr>
          <p:spPr>
            <a:xfrm>
              <a:off x="2562231" y="-234116"/>
              <a:ext cx="2744100" cy="2146450"/>
            </a:xfrm>
            <a:prstGeom prst="rect">
              <a:avLst/>
            </a:prstGeom>
            <a:noFill/>
            <a:ln>
              <a:noFill/>
            </a:ln>
          </p:spPr>
          <p:txBody>
            <a:bodyPr anchorCtr="0" anchor="ctr" bIns="48250" lIns="48250" spcFirstLastPara="1" rIns="48250" wrap="square" tIns="4825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Rekomendācijas</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65"/>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 nesaistošas pamatnostādnes, kas sniedz vadlīnijas valdībām un ir svarīgs instruments kampaņās un sarunās.</a:t>
              </a:r>
              <a:endParaRPr b="0" i="0" sz="1600" u="none" cap="none" strike="noStrike">
                <a:solidFill>
                  <a:schemeClr val="dk1"/>
                </a:solidFill>
                <a:latin typeface="Arial"/>
                <a:ea typeface="Arial"/>
                <a:cs typeface="Arial"/>
                <a:sym typeface="Arial"/>
              </a:endParaRPr>
            </a:p>
          </p:txBody>
        </p:sp>
        <p:sp>
          <p:nvSpPr>
            <p:cNvPr id="218" name="Google Shape;218;p10"/>
            <p:cNvSpPr/>
            <p:nvPr/>
          </p:nvSpPr>
          <p:spPr>
            <a:xfrm rot="1972533">
              <a:off x="4623162" y="3457573"/>
              <a:ext cx="177582"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19" name="Google Shape;219;p10"/>
            <p:cNvSpPr/>
            <p:nvPr/>
          </p:nvSpPr>
          <p:spPr>
            <a:xfrm>
              <a:off x="4786525" y="3402315"/>
              <a:ext cx="3341474" cy="2366585"/>
            </a:xfrm>
            <a:prstGeom prst="roundRect">
              <a:avLst>
                <a:gd fmla="val 16667" name="adj"/>
              </a:avLst>
            </a:prstGeom>
            <a:gradFill>
              <a:gsLst>
                <a:gs pos="0">
                  <a:srgbClr val="9DFFAB"/>
                </a:gs>
                <a:gs pos="35000">
                  <a:srgbClr val="BBFFC4"/>
                </a:gs>
                <a:gs pos="100000">
                  <a:srgbClr val="E4FFE7"/>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0"/>
            <p:cNvSpPr txBox="1"/>
            <p:nvPr/>
          </p:nvSpPr>
          <p:spPr>
            <a:xfrm>
              <a:off x="4902052" y="3517842"/>
              <a:ext cx="3110420" cy="2135531"/>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1" i="0" lang="en-US" sz="1600" u="none" cap="none" strike="noStrike">
                  <a:solidFill>
                    <a:schemeClr val="dk1"/>
                  </a:solidFill>
                  <a:latin typeface="Arial"/>
                  <a:ea typeface="Arial"/>
                  <a:cs typeface="Arial"/>
                  <a:sym typeface="Arial"/>
                </a:rPr>
                <a:t>Retifikācija</a:t>
              </a:r>
              <a:endParaRPr b="0"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800"/>
                <a:buFont typeface="Arial"/>
                <a:buNone/>
              </a:pPr>
              <a:r>
                <a:rPr b="0" i="0" lang="en-US" sz="1600" u="none" cap="none" strike="noStrike">
                  <a:solidFill>
                    <a:schemeClr val="dk1"/>
                  </a:solidFill>
                  <a:latin typeface="Arial"/>
                  <a:ea typeface="Arial"/>
                  <a:cs typeface="Arial"/>
                  <a:sym typeface="Arial"/>
                </a:rPr>
                <a:t>valdību piekrišana starptautiski pieņemto standartu satura iekļaušanai valsts tiesību aktos un praksē, šim saturam kļūstot saistošam (obligātam) </a:t>
              </a:r>
              <a:endParaRPr b="0" i="0" sz="1600" u="none" cap="none" strike="noStrike">
                <a:solidFill>
                  <a:schemeClr val="dk1"/>
                </a:solidFill>
                <a:latin typeface="Arial"/>
                <a:ea typeface="Arial"/>
                <a:cs typeface="Arial"/>
                <a:sym typeface="Arial"/>
              </a:endParaRPr>
            </a:p>
          </p:txBody>
        </p:sp>
        <p:sp>
          <p:nvSpPr>
            <p:cNvPr id="221" name="Google Shape;221;p10"/>
            <p:cNvSpPr/>
            <p:nvPr/>
          </p:nvSpPr>
          <p:spPr>
            <a:xfrm rot="8664369">
              <a:off x="2805218" y="3521289"/>
              <a:ext cx="186086" cy="0"/>
            </a:xfrm>
            <a:custGeom>
              <a:rect b="b" l="l" r="r" t="t"/>
              <a:pathLst>
                <a:path extrusionOk="0" h="120000" w="120000">
                  <a:moveTo>
                    <a:pt x="0" y="0"/>
                  </a:moveTo>
                  <a:lnTo>
                    <a:pt x="120000" y="0"/>
                  </a:lnTo>
                </a:path>
              </a:pathLst>
            </a:custGeom>
            <a:noFill/>
            <a:ln cap="flat" cmpd="sng" w="25400">
              <a:solidFill>
                <a:schemeClr val="accent6"/>
              </a:solidFill>
              <a:prstDash val="solid"/>
              <a:round/>
              <a:headEnd len="sm" w="sm" type="none"/>
              <a:tailEnd len="sm" w="sm" type="none"/>
            </a:ln>
          </p:spPr>
        </p:sp>
        <p:sp>
          <p:nvSpPr>
            <p:cNvPr id="222" name="Google Shape;222;p10"/>
            <p:cNvSpPr/>
            <p:nvPr/>
          </p:nvSpPr>
          <p:spPr>
            <a:xfrm>
              <a:off x="0" y="3464875"/>
              <a:ext cx="2822602" cy="2241464"/>
            </a:xfrm>
            <a:prstGeom prst="roundRect">
              <a:avLst>
                <a:gd fmla="val 16667" name="adj"/>
              </a:avLst>
            </a:prstGeom>
            <a:gradFill>
              <a:gsLst>
                <a:gs pos="0">
                  <a:srgbClr val="BCF5A4"/>
                </a:gs>
                <a:gs pos="35000">
                  <a:srgbClr val="CFF5C0"/>
                </a:gs>
                <a:gs pos="100000">
                  <a:srgbClr val="ECFDE5"/>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0"/>
            <p:cNvSpPr txBox="1"/>
            <p:nvPr/>
          </p:nvSpPr>
          <p:spPr>
            <a:xfrm>
              <a:off x="109419" y="3574294"/>
              <a:ext cx="2603764" cy="2022626"/>
            </a:xfrm>
            <a:prstGeom prst="rect">
              <a:avLst/>
            </a:prstGeom>
            <a:noFill/>
            <a:ln>
              <a:noFill/>
            </a:ln>
          </p:spPr>
          <p:txBody>
            <a:bodyPr anchorCtr="0" anchor="ctr" bIns="50800" lIns="50800" spcFirstLastPara="1" rIns="50800" wrap="square" tIns="50800">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dk1"/>
                  </a:solidFill>
                  <a:latin typeface="Arial"/>
                  <a:ea typeface="Arial"/>
                  <a:cs typeface="Arial"/>
                  <a:sym typeface="Arial"/>
                </a:rPr>
                <a:t>Konvencija</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700"/>
                </a:spcBef>
                <a:spcAft>
                  <a:spcPts val="0"/>
                </a:spcAft>
                <a:buClr>
                  <a:srgbClr val="000000"/>
                </a:buClr>
                <a:buSzPts val="1600"/>
                <a:buFont typeface="Arial"/>
                <a:buNone/>
              </a:pPr>
              <a:r>
                <a:rPr b="0" i="0" lang="en-US" sz="1600" u="none" cap="none" strike="noStrike">
                  <a:solidFill>
                    <a:schemeClr val="dk1"/>
                  </a:solidFill>
                  <a:latin typeface="Arial"/>
                  <a:ea typeface="Arial"/>
                  <a:cs typeface="Arial"/>
                  <a:sym typeface="Arial"/>
                </a:rPr>
                <a:t>juridiski saistošs starptautisks nolīgums.</a:t>
              </a:r>
              <a:endParaRPr b="0" i="0" sz="1600" u="none" cap="none" strike="noStrike">
                <a:solidFill>
                  <a:schemeClr val="dk1"/>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pic>
        <p:nvPicPr>
          <p:cNvPr id="228" name="Google Shape;228;g1dd49517535_0_177"/>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229" name="Google Shape;229;g1dd49517535_0_177"/>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230" name="Google Shape;230;g1dd49517535_0_177"/>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31" name="Google Shape;231;g1dd49517535_0_177"/>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32" name="Google Shape;232;g1dd49517535_0_177"/>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Aktivitāte grupā (10  min)</a:t>
            </a:r>
            <a:endParaRPr b="1" sz="4000" u="sng">
              <a:solidFill>
                <a:schemeClr val="lt1"/>
              </a:solidFill>
            </a:endParaRPr>
          </a:p>
        </p:txBody>
      </p:sp>
      <p:sp>
        <p:nvSpPr>
          <p:cNvPr id="233" name="Google Shape;233;g1dd49517535_0_177"/>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Clr>
                <a:schemeClr val="dk1"/>
              </a:buClr>
              <a:buSzPts val="2800"/>
              <a:buNone/>
            </a:pPr>
            <a:r>
              <a:rPr lang="en-US" sz="2400">
                <a:solidFill>
                  <a:schemeClr val="lt1"/>
                </a:solidFill>
              </a:rPr>
              <a:t>Iepazīstieties ar biežāk uzdotajiem jautājumiem un atbildēm saistītajā dokumentā</a:t>
            </a:r>
            <a:br>
              <a:rPr lang="en-US" sz="2400">
                <a:solidFill>
                  <a:schemeClr val="lt1"/>
                </a:solidFill>
              </a:rPr>
            </a:br>
            <a:r>
              <a:rPr b="1" lang="en-US" sz="2400" u="sng">
                <a:solidFill>
                  <a:schemeClr val="lt1"/>
                </a:solidFill>
                <a:hlinkClick r:id="rId4">
                  <a:extLst>
                    <a:ext uri="{A12FA001-AC4F-418D-AE19-62706E023703}">
                      <ahyp:hlinkClr val="tx"/>
                    </a:ext>
                  </a:extLst>
                </a:hlinkClick>
              </a:rPr>
              <a:t>https://www.ituc-csi.org/IMG/pdf/c190_faqs_en.pdf</a:t>
            </a:r>
            <a:br>
              <a:rPr b="1" lang="en-US" sz="2400">
                <a:solidFill>
                  <a:schemeClr val="lt1"/>
                </a:solidFill>
              </a:rPr>
            </a:br>
            <a:endParaRPr b="1" sz="2400">
              <a:solidFill>
                <a:schemeClr val="lt1"/>
              </a:solidFill>
            </a:endParaRPr>
          </a:p>
          <a:p>
            <a:pPr indent="0" lvl="0" marL="0" rtl="0" algn="l">
              <a:lnSpc>
                <a:spcPct val="90000"/>
              </a:lnSpc>
              <a:spcBef>
                <a:spcPts val="0"/>
              </a:spcBef>
              <a:spcAft>
                <a:spcPts val="0"/>
              </a:spcAft>
              <a:buClr>
                <a:schemeClr val="dk1"/>
              </a:buClr>
              <a:buSzPts val="2800"/>
              <a:buNone/>
            </a:pPr>
            <a:r>
              <a:t/>
            </a:r>
            <a:endParaRPr sz="2400">
              <a:solidFill>
                <a:schemeClr val="lt1"/>
              </a:solidFill>
            </a:endParaRPr>
          </a:p>
          <a:p>
            <a:pPr indent="0" lvl="0" marL="0" rtl="0" algn="l">
              <a:lnSpc>
                <a:spcPct val="90000"/>
              </a:lnSpc>
              <a:spcBef>
                <a:spcPts val="0"/>
              </a:spcBef>
              <a:spcAft>
                <a:spcPts val="0"/>
              </a:spcAft>
              <a:buSzPts val="2800"/>
              <a:buNone/>
            </a:pPr>
            <a:r>
              <a:rPr lang="en-US" sz="2400">
                <a:solidFill>
                  <a:schemeClr val="lt1"/>
                </a:solidFill>
              </a:rPr>
              <a:t>Jūs varat sadalīties divās grupās un apspriest raksturīgākās situācijas, uz kurām varētu attiekties Konvencija 190 un Ieteikums 206.</a:t>
            </a:r>
            <a:br>
              <a:rPr lang="en-US" sz="2400">
                <a:solidFill>
                  <a:schemeClr val="lt1"/>
                </a:solidFill>
              </a:rPr>
            </a:br>
            <a:endParaRPr sz="24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pic>
        <p:nvPicPr>
          <p:cNvPr descr="Ein Bild, das Text enthält.&#10;&#10;Automatisch generierte Beschreibung" id="238" name="Google Shape;238;p14"/>
          <p:cNvPicPr preferRelativeResize="0"/>
          <p:nvPr>
            <p:ph idx="1" type="body"/>
          </p:nvPr>
        </p:nvPicPr>
        <p:blipFill rotWithShape="1">
          <a:blip r:embed="rId3">
            <a:alphaModFix/>
          </a:blip>
          <a:srcRect b="7316" l="0" r="0" t="8415"/>
          <a:stretch/>
        </p:blipFill>
        <p:spPr>
          <a:xfrm>
            <a:off x="0" y="10"/>
            <a:ext cx="12192000" cy="6857990"/>
          </a:xfrm>
          <a:prstGeom prst="rect">
            <a:avLst/>
          </a:prstGeom>
          <a:noFill/>
          <a:ln>
            <a:noFill/>
          </a:ln>
        </p:spPr>
      </p:pic>
      <p:sp>
        <p:nvSpPr>
          <p:cNvPr id="239" name="Google Shape;239;p14"/>
          <p:cNvSpPr/>
          <p:nvPr/>
        </p:nvSpPr>
        <p:spPr>
          <a:xfrm flipH="1">
            <a:off x="213575" y="760875"/>
            <a:ext cx="6017172" cy="5859824"/>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73725"/>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240" name="Google Shape;240;p14"/>
          <p:cNvSpPr txBox="1"/>
          <p:nvPr>
            <p:ph type="title"/>
          </p:nvPr>
        </p:nvSpPr>
        <p:spPr>
          <a:xfrm>
            <a:off x="756900" y="2293625"/>
            <a:ext cx="4204200" cy="25377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Calibri"/>
              <a:buNone/>
            </a:pPr>
            <a:r>
              <a:t/>
            </a:r>
            <a:endParaRPr sz="4000"/>
          </a:p>
          <a:p>
            <a:pPr indent="0" lvl="0" marL="0" rtl="0" algn="ctr">
              <a:lnSpc>
                <a:spcPct val="90000"/>
              </a:lnSpc>
              <a:spcBef>
                <a:spcPts val="0"/>
              </a:spcBef>
              <a:spcAft>
                <a:spcPts val="0"/>
              </a:spcAft>
              <a:buClr>
                <a:schemeClr val="dk1"/>
              </a:buClr>
              <a:buSzPts val="2800"/>
              <a:buFont typeface="Calibri"/>
              <a:buNone/>
            </a:pPr>
            <a:r>
              <a:t/>
            </a:r>
            <a:endParaRPr sz="4000"/>
          </a:p>
          <a:p>
            <a:pPr indent="0" lvl="0" marL="0" rtl="0" algn="ctr">
              <a:lnSpc>
                <a:spcPct val="90000"/>
              </a:lnSpc>
              <a:spcBef>
                <a:spcPts val="0"/>
              </a:spcBef>
              <a:spcAft>
                <a:spcPts val="0"/>
              </a:spcAft>
              <a:buClr>
                <a:schemeClr val="dk1"/>
              </a:buClr>
              <a:buSzPts val="2800"/>
              <a:buFont typeface="Calibri"/>
              <a:buNone/>
            </a:pPr>
            <a:r>
              <a:rPr lang="en-US" sz="4000"/>
              <a:t>1.TĒMA</a:t>
            </a:r>
            <a:endParaRPr sz="4000"/>
          </a:p>
          <a:p>
            <a:pPr indent="0" lvl="0" marL="0" rtl="0" algn="ctr">
              <a:lnSpc>
                <a:spcPct val="90000"/>
              </a:lnSpc>
              <a:spcBef>
                <a:spcPts val="0"/>
              </a:spcBef>
              <a:spcAft>
                <a:spcPts val="0"/>
              </a:spcAft>
              <a:buClr>
                <a:schemeClr val="dk1"/>
              </a:buClr>
              <a:buSzPts val="2800"/>
              <a:buFont typeface="Calibri"/>
              <a:buNone/>
            </a:pPr>
            <a:r>
              <a:rPr lang="en-US" sz="4000"/>
              <a:t>Projekta valstu nacionālais regulējums vardarbības un diskriminācijas jomā</a:t>
            </a:r>
            <a:endParaRPr sz="40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46" name="Google Shape;246;p1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47" name="Google Shape;247;p15"/>
          <p:cNvGrpSpPr/>
          <p:nvPr/>
        </p:nvGrpSpPr>
        <p:grpSpPr>
          <a:xfrm>
            <a:off x="1664786" y="-114905"/>
            <a:ext cx="9712278" cy="6858002"/>
            <a:chOff x="-63213" y="-1119936"/>
            <a:chExt cx="9712278" cy="6858002"/>
          </a:xfrm>
        </p:grpSpPr>
        <p:sp>
          <p:nvSpPr>
            <p:cNvPr id="248" name="Google Shape;248;p15"/>
            <p:cNvSpPr/>
            <p:nvPr/>
          </p:nvSpPr>
          <p:spPr>
            <a:xfrm>
              <a:off x="1266469" y="-1119936"/>
              <a:ext cx="4212622" cy="4055947"/>
            </a:xfrm>
            <a:custGeom>
              <a:rect b="b" l="l" r="r" t="t"/>
              <a:pathLst>
                <a:path extrusionOk="0" h="120000" w="120000">
                  <a:moveTo>
                    <a:pt x="8099" y="60000"/>
                  </a:moveTo>
                  <a:lnTo>
                    <a:pt x="8099" y="60000"/>
                  </a:lnTo>
                  <a:cubicBezTo>
                    <a:pt x="8099" y="32904"/>
                    <a:pt x="29188" y="10426"/>
                    <a:pt x="56382" y="8537"/>
                  </a:cubicBezTo>
                  <a:cubicBezTo>
                    <a:pt x="83576" y="6649"/>
                    <a:pt x="107605" y="25993"/>
                    <a:pt x="111396" y="52825"/>
                  </a:cubicBezTo>
                  <a:cubicBezTo>
                    <a:pt x="115188" y="79657"/>
                    <a:pt x="97449" y="104832"/>
                    <a:pt x="70784" y="110462"/>
                  </a:cubicBezTo>
                  <a:lnTo>
                    <a:pt x="70233" y="118569"/>
                  </a:lnTo>
                  <a:lnTo>
                    <a:pt x="56948" y="104899"/>
                  </a:lnTo>
                  <a:lnTo>
                    <a:pt x="72267" y="88644"/>
                  </a:lnTo>
                  <a:lnTo>
                    <a:pt x="71722" y="96656"/>
                  </a:lnTo>
                  <a:cubicBezTo>
                    <a:pt x="90926" y="90763"/>
                    <a:pt x="102459" y="71589"/>
                    <a:pt x="98415" y="52279"/>
                  </a:cubicBezTo>
                  <a:cubicBezTo>
                    <a:pt x="94370" y="32970"/>
                    <a:pt x="76060" y="19793"/>
                    <a:pt x="56039" y="21784"/>
                  </a:cubicBezTo>
                  <a:cubicBezTo>
                    <a:pt x="36018" y="23776"/>
                    <a:pt x="20785" y="40288"/>
                    <a:pt x="20785" y="60000"/>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5"/>
            <p:cNvSpPr/>
            <p:nvPr/>
          </p:nvSpPr>
          <p:spPr>
            <a:xfrm>
              <a:off x="2343886" y="-85739"/>
              <a:ext cx="2173299" cy="197287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5"/>
            <p:cNvSpPr txBox="1"/>
            <p:nvPr/>
          </p:nvSpPr>
          <p:spPr>
            <a:xfrm>
              <a:off x="2343886" y="-85739"/>
              <a:ext cx="2173299" cy="1972879"/>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Eiropas direktīvās ir noteikti obligātie darba drošības un veselības aizsardzības standarti darba vietā</a:t>
              </a:r>
              <a:endParaRPr b="0" i="0" sz="1600" u="none" cap="none" strike="noStrike">
                <a:solidFill>
                  <a:srgbClr val="000000"/>
                </a:solidFill>
                <a:latin typeface="Arial"/>
                <a:ea typeface="Arial"/>
                <a:cs typeface="Arial"/>
                <a:sym typeface="Arial"/>
              </a:endParaRPr>
            </a:p>
          </p:txBody>
        </p:sp>
        <p:sp>
          <p:nvSpPr>
            <p:cNvPr id="251" name="Google Shape;251;p15"/>
            <p:cNvSpPr/>
            <p:nvPr/>
          </p:nvSpPr>
          <p:spPr>
            <a:xfrm>
              <a:off x="-63213" y="1604204"/>
              <a:ext cx="4300717" cy="4133862"/>
            </a:xfrm>
            <a:custGeom>
              <a:rect b="b" l="l" r="r" t="t"/>
              <a:pathLst>
                <a:path extrusionOk="0" h="120000" w="120000">
                  <a:moveTo>
                    <a:pt x="95858" y="22695"/>
                  </a:moveTo>
                  <a:lnTo>
                    <a:pt x="86893" y="32022"/>
                  </a:lnTo>
                  <a:lnTo>
                    <a:pt x="86893" y="32022"/>
                  </a:lnTo>
                  <a:cubicBezTo>
                    <a:pt x="75124" y="21187"/>
                    <a:pt x="57773" y="18518"/>
                    <a:pt x="43174" y="25296"/>
                  </a:cubicBezTo>
                  <a:cubicBezTo>
                    <a:pt x="28576" y="32075"/>
                    <a:pt x="19715" y="46917"/>
                    <a:pt x="20847" y="62691"/>
                  </a:cubicBezTo>
                  <a:cubicBezTo>
                    <a:pt x="21979" y="78465"/>
                    <a:pt x="32873" y="91949"/>
                    <a:pt x="48296" y="96664"/>
                  </a:cubicBezTo>
                  <a:lnTo>
                    <a:pt x="47752" y="88650"/>
                  </a:lnTo>
                  <a:lnTo>
                    <a:pt x="63047" y="104899"/>
                  </a:lnTo>
                  <a:lnTo>
                    <a:pt x="49783" y="118575"/>
                  </a:lnTo>
                  <a:lnTo>
                    <a:pt x="49233" y="110466"/>
                  </a:lnTo>
                  <a:lnTo>
                    <a:pt x="49233" y="110466"/>
                  </a:lnTo>
                  <a:cubicBezTo>
                    <a:pt x="27697" y="105929"/>
                    <a:pt x="11382" y="88387"/>
                    <a:pt x="8525" y="66696"/>
                  </a:cubicBezTo>
                  <a:cubicBezTo>
                    <a:pt x="5667" y="45004"/>
                    <a:pt x="16888" y="23881"/>
                    <a:pt x="36524" y="13988"/>
                  </a:cubicBezTo>
                  <a:cubicBezTo>
                    <a:pt x="56159" y="4095"/>
                    <a:pt x="79938" y="7585"/>
                    <a:pt x="95858" y="22695"/>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5"/>
            <p:cNvSpPr/>
            <p:nvPr/>
          </p:nvSpPr>
          <p:spPr>
            <a:xfrm>
              <a:off x="5873741" y="1417762"/>
              <a:ext cx="3107188" cy="30057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5"/>
            <p:cNvSpPr txBox="1"/>
            <p:nvPr/>
          </p:nvSpPr>
          <p:spPr>
            <a:xfrm>
              <a:off x="5873741" y="1417762"/>
              <a:ext cx="3107188" cy="3005760"/>
            </a:xfrm>
            <a:prstGeom prst="rect">
              <a:avLst/>
            </a:prstGeom>
            <a:noFill/>
            <a:ln>
              <a:noFill/>
            </a:ln>
          </p:spPr>
          <p:txBody>
            <a:bodyPr anchorCtr="0" anchor="ctr" bIns="15225" lIns="15225" spcFirstLastPara="1" rIns="15225" wrap="square" tIns="15225">
              <a:noAutofit/>
            </a:bodyPr>
            <a:lstStyle/>
            <a:p>
              <a:pPr indent="0" lvl="0" marL="0" marR="0" rtl="0" algn="ctr">
                <a:lnSpc>
                  <a:spcPct val="100000"/>
                </a:lnSpc>
                <a:spcBef>
                  <a:spcPts val="0"/>
                </a:spcBef>
                <a:spcAft>
                  <a:spcPts val="0"/>
                </a:spcAft>
                <a:buClr>
                  <a:srgbClr val="000000"/>
                </a:buClr>
                <a:buSzPts val="2400"/>
                <a:buFont typeface="Arial"/>
                <a:buNone/>
              </a:pPr>
              <a:r>
                <a:rPr b="0" i="0" lang="en-US" sz="1600" u="none" cap="none" strike="noStrike">
                  <a:solidFill>
                    <a:srgbClr val="000000"/>
                  </a:solidFill>
                  <a:latin typeface="Arial"/>
                  <a:ea typeface="Arial"/>
                  <a:cs typeface="Arial"/>
                  <a:sym typeface="Arial"/>
                </a:rPr>
                <a:t>ES direktīvas tiek īstenotas ar dalībvalstu tiesību aktu starpniecību</a:t>
              </a:r>
              <a:endParaRPr b="0" i="0" sz="1600" u="none" cap="none" strike="noStrike">
                <a:solidFill>
                  <a:srgbClr val="000000"/>
                </a:solidFill>
                <a:latin typeface="Arial"/>
                <a:ea typeface="Arial"/>
                <a:cs typeface="Arial"/>
                <a:sym typeface="Arial"/>
              </a:endParaRPr>
            </a:p>
          </p:txBody>
        </p:sp>
        <p:sp>
          <p:nvSpPr>
            <p:cNvPr id="254" name="Google Shape;254;p15"/>
            <p:cNvSpPr/>
            <p:nvPr/>
          </p:nvSpPr>
          <p:spPr>
            <a:xfrm flipH="1" rot="10800000">
              <a:off x="6379103" y="4412360"/>
              <a:ext cx="1849391" cy="63466"/>
            </a:xfrm>
            <a:custGeom>
              <a:rect b="b" l="l" r="r" t="t"/>
              <a:pathLst>
                <a:path extrusionOk="0" h="120000" w="120000">
                  <a:moveTo>
                    <a:pt x="58230" y="8435"/>
                  </a:moveTo>
                  <a:lnTo>
                    <a:pt x="58230" y="8435"/>
                  </a:lnTo>
                  <a:cubicBezTo>
                    <a:pt x="79717" y="7884"/>
                    <a:pt x="99888" y="17355"/>
                    <a:pt x="111043" y="33230"/>
                  </a:cubicBezTo>
                  <a:cubicBezTo>
                    <a:pt x="122198" y="49106"/>
                    <a:pt x="122614" y="68937"/>
                    <a:pt x="112134" y="85152"/>
                  </a:cubicBezTo>
                  <a:cubicBezTo>
                    <a:pt x="101653" y="101367"/>
                    <a:pt x="81894" y="111463"/>
                    <a:pt x="60398" y="111587"/>
                  </a:cubicBezTo>
                  <a:lnTo>
                    <a:pt x="60378" y="119962"/>
                  </a:lnTo>
                  <a:lnTo>
                    <a:pt x="59891" y="105000"/>
                  </a:lnTo>
                  <a:lnTo>
                    <a:pt x="60450" y="90036"/>
                  </a:lnTo>
                  <a:lnTo>
                    <a:pt x="60430" y="98411"/>
                  </a:lnTo>
                  <a:lnTo>
                    <a:pt x="60430" y="98411"/>
                  </a:lnTo>
                  <a:cubicBezTo>
                    <a:pt x="81706" y="98311"/>
                    <a:pt x="101267" y="90825"/>
                    <a:pt x="111679" y="78797"/>
                  </a:cubicBezTo>
                  <a:cubicBezTo>
                    <a:pt x="122091" y="66769"/>
                    <a:pt x="121756" y="52047"/>
                    <a:pt x="110801" y="40223"/>
                  </a:cubicBezTo>
                  <a:cubicBezTo>
                    <a:pt x="99847" y="28400"/>
                    <a:pt x="79954" y="21291"/>
                    <a:pt x="58682" y="21597"/>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5"/>
            <p:cNvSpPr/>
            <p:nvPr/>
          </p:nvSpPr>
          <p:spPr>
            <a:xfrm>
              <a:off x="1106850" y="2639514"/>
              <a:ext cx="2200977" cy="2176932"/>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5"/>
            <p:cNvSpPr txBox="1"/>
            <p:nvPr/>
          </p:nvSpPr>
          <p:spPr>
            <a:xfrm>
              <a:off x="1106850" y="2639514"/>
              <a:ext cx="2200977" cy="2176932"/>
            </a:xfrm>
            <a:prstGeom prst="rect">
              <a:avLst/>
            </a:prstGeom>
            <a:noFill/>
            <a:ln>
              <a:noFill/>
            </a:ln>
          </p:spPr>
          <p:txBody>
            <a:bodyPr anchorCtr="0" anchor="ctr" bIns="12700" lIns="12700" spcFirstLastPara="1" rIns="12700" wrap="square" tIns="127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Valsts tiesību aktiem jāatbilst šiem obligātajiem standartiem</a:t>
              </a:r>
              <a:endParaRPr b="0" i="0" sz="1600" u="none" cap="none" strike="noStrike">
                <a:solidFill>
                  <a:srgbClr val="000000"/>
                </a:solidFill>
                <a:latin typeface="Arial"/>
                <a:ea typeface="Arial"/>
                <a:cs typeface="Arial"/>
                <a:sym typeface="Arial"/>
              </a:endParaRPr>
            </a:p>
          </p:txBody>
        </p:sp>
        <p:sp>
          <p:nvSpPr>
            <p:cNvPr id="257" name="Google Shape;257;p15"/>
            <p:cNvSpPr/>
            <p:nvPr/>
          </p:nvSpPr>
          <p:spPr>
            <a:xfrm rot="10800000">
              <a:off x="8358709" y="1096953"/>
              <a:ext cx="402786" cy="265971"/>
            </a:xfrm>
            <a:custGeom>
              <a:rect b="b" l="l" r="r" t="t"/>
              <a:pathLst>
                <a:path extrusionOk="0" h="120000" w="120000">
                  <a:moveTo>
                    <a:pt x="88878" y="16267"/>
                  </a:moveTo>
                  <a:lnTo>
                    <a:pt x="82183" y="26407"/>
                  </a:lnTo>
                  <a:cubicBezTo>
                    <a:pt x="66322" y="19022"/>
                    <a:pt x="46763" y="20202"/>
                    <a:pt x="32323" y="29416"/>
                  </a:cubicBezTo>
                  <a:cubicBezTo>
                    <a:pt x="17883" y="38630"/>
                    <a:pt x="11289" y="54137"/>
                    <a:pt x="15513" y="68947"/>
                  </a:cubicBezTo>
                  <a:cubicBezTo>
                    <a:pt x="19738" y="83757"/>
                    <a:pt x="33983" y="95073"/>
                    <a:pt x="51827" y="97794"/>
                  </a:cubicBezTo>
                  <a:lnTo>
                    <a:pt x="51439" y="89479"/>
                  </a:lnTo>
                  <a:lnTo>
                    <a:pt x="62096" y="104961"/>
                  </a:lnTo>
                  <a:lnTo>
                    <a:pt x="52834" y="119405"/>
                  </a:lnTo>
                  <a:lnTo>
                    <a:pt x="52447" y="111089"/>
                  </a:lnTo>
                  <a:cubicBezTo>
                    <a:pt x="30460" y="108171"/>
                    <a:pt x="12546" y="92896"/>
                    <a:pt x="7173" y="72485"/>
                  </a:cubicBezTo>
                  <a:cubicBezTo>
                    <a:pt x="1800" y="52075"/>
                    <a:pt x="10044" y="30618"/>
                    <a:pt x="28008" y="18257"/>
                  </a:cubicBezTo>
                  <a:cubicBezTo>
                    <a:pt x="45972" y="5897"/>
                    <a:pt x="70058" y="5109"/>
                    <a:pt x="88878" y="16267"/>
                  </a:cubicBezTo>
                  <a:close/>
                </a:path>
              </a:pathLst>
            </a:cu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5"/>
            <p:cNvSpPr/>
            <p:nvPr/>
          </p:nvSpPr>
          <p:spPr>
            <a:xfrm>
              <a:off x="4208746" y="3470371"/>
              <a:ext cx="983237" cy="4913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5"/>
            <p:cNvSpPr txBox="1"/>
            <p:nvPr/>
          </p:nvSpPr>
          <p:spPr>
            <a:xfrm>
              <a:off x="4208746" y="3470371"/>
              <a:ext cx="983237" cy="491399"/>
            </a:xfrm>
            <a:prstGeom prst="rect">
              <a:avLst/>
            </a:prstGeom>
            <a:noFill/>
            <a:ln>
              <a:noFill/>
            </a:ln>
          </p:spPr>
          <p:txBody>
            <a:bodyPr anchorCtr="0" anchor="ctr" bIns="21575" lIns="21575" spcFirstLastPara="1" rIns="21575" wrap="square" tIns="21575">
              <a:noAutofit/>
            </a:bodyPr>
            <a:lstStyle/>
            <a:p>
              <a:pPr indent="0" lvl="0" marL="0" marR="0" rtl="0" algn="ctr">
                <a:lnSpc>
                  <a:spcPct val="90000"/>
                </a:lnSpc>
                <a:spcBef>
                  <a:spcPts val="0"/>
                </a:spcBef>
                <a:spcAft>
                  <a:spcPts val="0"/>
                </a:spcAft>
                <a:buClr>
                  <a:srgbClr val="000000"/>
                </a:buClr>
                <a:buSzPts val="3400"/>
                <a:buFont typeface="Arial"/>
                <a:buNone/>
              </a:pPr>
              <a:r>
                <a:t/>
              </a:r>
              <a:endParaRPr b="0" i="0" sz="3400" u="none" cap="none" strike="noStrike">
                <a:solidFill>
                  <a:srgbClr val="000000"/>
                </a:solidFill>
                <a:latin typeface="Arial"/>
                <a:ea typeface="Arial"/>
                <a:cs typeface="Arial"/>
                <a:sym typeface="Arial"/>
              </a:endParaRPr>
            </a:p>
          </p:txBody>
        </p:sp>
        <p:sp>
          <p:nvSpPr>
            <p:cNvPr id="260" name="Google Shape;260;p15"/>
            <p:cNvSpPr/>
            <p:nvPr/>
          </p:nvSpPr>
          <p:spPr>
            <a:xfrm>
              <a:off x="4675140" y="441397"/>
              <a:ext cx="4973925" cy="4653103"/>
            </a:xfrm>
            <a:prstGeom prst="blockArc">
              <a:avLst>
                <a:gd fmla="val 13500000" name="adj1"/>
                <a:gd fmla="val 10800000" name="adj2"/>
                <a:gd fmla="val 12740" name="adj3"/>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5"/>
            <p:cNvSpPr/>
            <p:nvPr/>
          </p:nvSpPr>
          <p:spPr>
            <a:xfrm>
              <a:off x="4700200" y="4485019"/>
              <a:ext cx="983237" cy="49139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5"/>
            <p:cNvSpPr txBox="1"/>
            <p:nvPr/>
          </p:nvSpPr>
          <p:spPr>
            <a:xfrm>
              <a:off x="4700200" y="4485019"/>
              <a:ext cx="983237" cy="491399"/>
            </a:xfrm>
            <a:prstGeom prst="rect">
              <a:avLst/>
            </a:prstGeom>
            <a:noFill/>
            <a:ln>
              <a:noFill/>
            </a:ln>
          </p:spPr>
          <p:txBody>
            <a:bodyPr anchorCtr="0" anchor="ctr" bIns="7600" lIns="7600" spcFirstLastPara="1" rIns="7600" wrap="square" tIns="7600">
              <a:noAutofit/>
            </a:bodyPr>
            <a:lstStyle/>
            <a:p>
              <a:pPr indent="0" lvl="0" marL="0" marR="0" rtl="0" algn="ctr">
                <a:lnSpc>
                  <a:spcPct val="9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6" name="Shape 266"/>
        <p:cNvGrpSpPr/>
        <p:nvPr/>
      </p:nvGrpSpPr>
      <p:grpSpPr>
        <a:xfrm>
          <a:off x="0" y="0"/>
          <a:ext cx="0" cy="0"/>
          <a:chOff x="0" y="0"/>
          <a:chExt cx="0" cy="0"/>
        </a:xfrm>
      </p:grpSpPr>
      <p:sp>
        <p:nvSpPr>
          <p:cNvPr id="267" name="Google Shape;267;p43"/>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1.TĒMA</a:t>
            </a:r>
            <a:endParaRPr b="1" sz="4000">
              <a:solidFill>
                <a:srgbClr val="6789B9"/>
              </a:solidFill>
            </a:endParaRPr>
          </a:p>
        </p:txBody>
      </p:sp>
      <p:sp>
        <p:nvSpPr>
          <p:cNvPr id="268" name="Google Shape;268;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SzPts val="2800"/>
              <a:buNone/>
            </a:pPr>
            <a:r>
              <a:rPr lang="en-US"/>
              <a:t>-</a:t>
            </a:r>
            <a:endParaRPr/>
          </a:p>
          <a:p>
            <a:pPr indent="-50800" lvl="0" marL="228600" rtl="0" algn="l">
              <a:lnSpc>
                <a:spcPct val="90000"/>
              </a:lnSpc>
              <a:spcBef>
                <a:spcPts val="1000"/>
              </a:spcBef>
              <a:spcAft>
                <a:spcPts val="0"/>
              </a:spcAft>
              <a:buSzPts val="2800"/>
              <a:buNone/>
            </a:pPr>
            <a:r>
              <a:t/>
            </a:r>
            <a:endParaRPr/>
          </a:p>
          <a:p>
            <a:pPr indent="-50800" lvl="0" marL="228600" rtl="0" algn="l">
              <a:lnSpc>
                <a:spcPct val="90000"/>
              </a:lnSpc>
              <a:spcBef>
                <a:spcPts val="1000"/>
              </a:spcBef>
              <a:spcAft>
                <a:spcPts val="0"/>
              </a:spcAft>
              <a:buSzPts val="2800"/>
              <a:buNone/>
            </a:pPr>
            <a:r>
              <a:t/>
            </a:r>
            <a:endParaRPr/>
          </a:p>
        </p:txBody>
      </p:sp>
      <p:sp>
        <p:nvSpPr>
          <p:cNvPr id="269" name="Google Shape;269;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0" name="Google Shape;270;p4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271" name="Google Shape;271;p43"/>
          <p:cNvSpPr/>
          <p:nvPr/>
        </p:nvSpPr>
        <p:spPr>
          <a:xfrm>
            <a:off x="1146875" y="1487837"/>
            <a:ext cx="9422969" cy="4510007"/>
          </a:xfrm>
          <a:prstGeom prst="flowChartAlternateProcess">
            <a:avLst/>
          </a:prstGeom>
          <a:solidFill>
            <a:schemeClr val="accent1"/>
          </a:solidFill>
          <a:ln cap="flat" cmpd="sng" w="25400">
            <a:solidFill>
              <a:srgbClr val="31538F"/>
            </a:solidFill>
            <a:prstDash val="solid"/>
            <a:round/>
            <a:headEnd len="sm" w="sm" type="none"/>
            <a:tailEnd len="sm" w="sm" type="none"/>
          </a:ln>
        </p:spPr>
        <p:txBody>
          <a:bodyPr anchorCtr="0" anchor="ctr" bIns="45700" lIns="91425" spcFirstLastPara="1" rIns="91425" wrap="square" tIns="45700">
            <a:noAutofit/>
          </a:bodyPr>
          <a:lstStyle/>
          <a:p>
            <a:pPr indent="-50800" lvl="0" marL="22860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Eiropas Komisija mudina dalībvalstis ratificēt </a:t>
            </a:r>
            <a:r>
              <a:rPr b="1" i="0" lang="en-US" sz="2800" u="none" cap="none" strike="noStrike">
                <a:solidFill>
                  <a:schemeClr val="lt1"/>
                </a:solidFill>
                <a:latin typeface="Calibri"/>
                <a:ea typeface="Calibri"/>
                <a:cs typeface="Calibri"/>
                <a:sym typeface="Calibri"/>
              </a:rPr>
              <a:t>Starptautiskās Darba organizācijas Konvenciju Nr. 190,</a:t>
            </a:r>
            <a:r>
              <a:rPr b="0" i="0" lang="en-US" sz="2800" u="none" cap="none" strike="noStrike">
                <a:solidFill>
                  <a:schemeClr val="lt1"/>
                </a:solidFill>
                <a:latin typeface="Calibri"/>
                <a:ea typeface="Calibri"/>
                <a:cs typeface="Calibri"/>
                <a:sym typeface="Calibri"/>
              </a:rPr>
              <a:t> īstenot spēkā esošos ES noteikumus par darba ņēmēju aizsardzību pret vardarbību un uzmākšanos un palielināt iedzīvotāju informētību par šiem noteikumiem.</a:t>
            </a:r>
            <a:endParaRPr b="0" i="0" sz="2800" u="none" cap="none" strike="noStrike">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5" name="Shape 275"/>
        <p:cNvGrpSpPr/>
        <p:nvPr/>
      </p:nvGrpSpPr>
      <p:grpSpPr>
        <a:xfrm>
          <a:off x="0" y="0"/>
          <a:ext cx="0" cy="0"/>
          <a:chOff x="0" y="0"/>
          <a:chExt cx="0" cy="0"/>
        </a:xfrm>
      </p:grpSpPr>
      <p:sp>
        <p:nvSpPr>
          <p:cNvPr id="276" name="Google Shape;276;p44"/>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1.TĒMA</a:t>
            </a:r>
            <a:endParaRPr b="1" sz="4000">
              <a:solidFill>
                <a:srgbClr val="6789B9"/>
              </a:solidFill>
            </a:endParaRPr>
          </a:p>
        </p:txBody>
      </p:sp>
      <p:sp>
        <p:nvSpPr>
          <p:cNvPr id="277" name="Google Shape;277;p44"/>
          <p:cNvSpPr txBox="1"/>
          <p:nvPr>
            <p:ph idx="1" type="body"/>
          </p:nvPr>
        </p:nvSpPr>
        <p:spPr>
          <a:xfrm>
            <a:off x="838200" y="805912"/>
            <a:ext cx="10515600" cy="5371051"/>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SzPts val="2800"/>
              <a:buNone/>
            </a:pPr>
            <a:r>
              <a:rPr b="1" lang="en-US">
                <a:solidFill>
                  <a:schemeClr val="accent1"/>
                </a:solidFill>
              </a:rPr>
              <a:t>SDO Konvencijas Nr. 190 </a:t>
            </a:r>
            <a:r>
              <a:rPr lang="en-US">
                <a:solidFill>
                  <a:schemeClr val="accent1"/>
                </a:solidFill>
              </a:rPr>
              <a:t>ratificēšana dalībvalstīs veicina labāku izpratni par diskrimināciju darbavietā.</a:t>
            </a:r>
            <a:endParaRPr>
              <a:latin typeface="Arial"/>
              <a:ea typeface="Arial"/>
              <a:cs typeface="Arial"/>
              <a:sym typeface="Arial"/>
            </a:endParaRPr>
          </a:p>
        </p:txBody>
      </p:sp>
      <p:sp>
        <p:nvSpPr>
          <p:cNvPr id="278" name="Google Shape;278;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279" name="Google Shape;279;p4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280" name="Google Shape;280;p44"/>
          <p:cNvGrpSpPr/>
          <p:nvPr/>
        </p:nvGrpSpPr>
        <p:grpSpPr>
          <a:xfrm>
            <a:off x="1553317" y="1641483"/>
            <a:ext cx="8128000" cy="5216516"/>
            <a:chOff x="0" y="202150"/>
            <a:chExt cx="8128000" cy="5216516"/>
          </a:xfrm>
        </p:grpSpPr>
        <p:sp>
          <p:nvSpPr>
            <p:cNvPr id="281" name="Google Shape;281;p44"/>
            <p:cNvSpPr/>
            <p:nvPr/>
          </p:nvSpPr>
          <p:spPr>
            <a:xfrm>
              <a:off x="0" y="202150"/>
              <a:ext cx="8128000" cy="5079999"/>
            </a:xfrm>
            <a:custGeom>
              <a:rect b="b" l="l" r="r" t="t"/>
              <a:pathLst>
                <a:path extrusionOk="0" h="120000" w="12000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44"/>
            <p:cNvSpPr/>
            <p:nvPr/>
          </p:nvSpPr>
          <p:spPr>
            <a:xfrm>
              <a:off x="800607" y="3946821"/>
              <a:ext cx="186944" cy="186944"/>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44"/>
            <p:cNvSpPr/>
            <p:nvPr/>
          </p:nvSpPr>
          <p:spPr>
            <a:xfrm>
              <a:off x="894079" y="4040293"/>
              <a:ext cx="1064768" cy="120904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4"/>
            <p:cNvSpPr txBox="1"/>
            <p:nvPr/>
          </p:nvSpPr>
          <p:spPr>
            <a:xfrm>
              <a:off x="894079" y="4040293"/>
              <a:ext cx="1064768" cy="1209040"/>
            </a:xfrm>
            <a:prstGeom prst="rect">
              <a:avLst/>
            </a:prstGeom>
            <a:noFill/>
            <a:ln>
              <a:noFill/>
            </a:ln>
          </p:spPr>
          <p:txBody>
            <a:bodyPr anchorCtr="0" anchor="t" bIns="0" lIns="99050" spcFirstLastPara="1" rIns="0" wrap="square" tIns="0">
              <a:noAutofit/>
            </a:bodyPr>
            <a:lstStyle/>
            <a:p>
              <a:pPr indent="0" lvl="0" marL="0" marR="0" rtl="0" algn="l">
                <a:lnSpc>
                  <a:spcPct val="90000"/>
                </a:lnSpc>
                <a:spcBef>
                  <a:spcPts val="0"/>
                </a:spcBef>
                <a:spcAft>
                  <a:spcPts val="0"/>
                </a:spcAft>
                <a:buClr>
                  <a:srgbClr val="000000"/>
                </a:buClr>
                <a:buSzPts val="4400"/>
                <a:buFont typeface="Arial"/>
                <a:buNone/>
              </a:pPr>
              <a:r>
                <a:t/>
              </a:r>
              <a:endParaRPr b="0" i="0" sz="4400" u="none" cap="none" strike="noStrike">
                <a:solidFill>
                  <a:srgbClr val="000000"/>
                </a:solidFill>
                <a:latin typeface="Arial"/>
                <a:ea typeface="Arial"/>
                <a:cs typeface="Arial"/>
                <a:sym typeface="Arial"/>
              </a:endParaRPr>
            </a:p>
          </p:txBody>
        </p:sp>
        <p:sp>
          <p:nvSpPr>
            <p:cNvPr id="285" name="Google Shape;285;p44"/>
            <p:cNvSpPr/>
            <p:nvPr/>
          </p:nvSpPr>
          <p:spPr>
            <a:xfrm>
              <a:off x="1812543" y="2974509"/>
              <a:ext cx="292608" cy="292608"/>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4"/>
            <p:cNvSpPr/>
            <p:nvPr/>
          </p:nvSpPr>
          <p:spPr>
            <a:xfrm>
              <a:off x="1788053" y="3290147"/>
              <a:ext cx="1674781" cy="2128519"/>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4"/>
            <p:cNvSpPr txBox="1"/>
            <p:nvPr/>
          </p:nvSpPr>
          <p:spPr>
            <a:xfrm>
              <a:off x="1788053" y="3290147"/>
              <a:ext cx="1674781" cy="2128519"/>
            </a:xfrm>
            <a:prstGeom prst="rect">
              <a:avLst/>
            </a:prstGeom>
            <a:noFill/>
            <a:ln>
              <a:noFill/>
            </a:ln>
          </p:spPr>
          <p:txBody>
            <a:bodyPr anchorCtr="0" anchor="t" bIns="0" lIns="1550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ES mudina dalībvalstis ratificēt </a:t>
              </a:r>
              <a:r>
                <a:rPr b="1" i="0" lang="en-US" sz="1600" u="none" cap="none" strike="noStrike">
                  <a:solidFill>
                    <a:srgbClr val="000000"/>
                  </a:solidFill>
                  <a:latin typeface="Arial"/>
                  <a:ea typeface="Arial"/>
                  <a:cs typeface="Arial"/>
                  <a:sym typeface="Arial"/>
                </a:rPr>
                <a:t>SDO Konvenciju Nr190 </a:t>
              </a:r>
              <a:endParaRPr b="1" i="0" sz="1600" u="none" cap="none" strike="noStrike">
                <a:solidFill>
                  <a:srgbClr val="000000"/>
                </a:solidFill>
                <a:latin typeface="Arial"/>
                <a:ea typeface="Arial"/>
                <a:cs typeface="Arial"/>
                <a:sym typeface="Arial"/>
              </a:endParaRPr>
            </a:p>
          </p:txBody>
        </p:sp>
        <p:sp>
          <p:nvSpPr>
            <p:cNvPr id="288" name="Google Shape;288;p44"/>
            <p:cNvSpPr/>
            <p:nvPr/>
          </p:nvSpPr>
          <p:spPr>
            <a:xfrm>
              <a:off x="3113023" y="2199301"/>
              <a:ext cx="390144" cy="390144"/>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4"/>
            <p:cNvSpPr/>
            <p:nvPr/>
          </p:nvSpPr>
          <p:spPr>
            <a:xfrm>
              <a:off x="3279655" y="2563701"/>
              <a:ext cx="1568704" cy="285496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4"/>
            <p:cNvSpPr txBox="1"/>
            <p:nvPr/>
          </p:nvSpPr>
          <p:spPr>
            <a:xfrm>
              <a:off x="3279655" y="2563701"/>
              <a:ext cx="1568704" cy="2854960"/>
            </a:xfrm>
            <a:prstGeom prst="rect">
              <a:avLst/>
            </a:prstGeom>
            <a:noFill/>
            <a:ln>
              <a:noFill/>
            </a:ln>
          </p:spPr>
          <p:txBody>
            <a:bodyPr anchorCtr="0" anchor="t" bIns="0" lIns="2067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Līdz 2022.gadam tikai </a:t>
              </a:r>
              <a:r>
                <a:rPr b="1" i="0" lang="en-US" sz="1600" u="none" cap="none" strike="noStrike">
                  <a:solidFill>
                    <a:srgbClr val="000000"/>
                  </a:solidFill>
                  <a:latin typeface="Arial"/>
                  <a:ea typeface="Arial"/>
                  <a:cs typeface="Arial"/>
                  <a:sym typeface="Arial"/>
                </a:rPr>
                <a:t>11 valstis </a:t>
              </a:r>
              <a:r>
                <a:rPr b="0" i="0" lang="en-US" sz="1600" u="none" cap="none" strike="noStrike">
                  <a:solidFill>
                    <a:srgbClr val="000000"/>
                  </a:solidFill>
                  <a:latin typeface="Arial"/>
                  <a:ea typeface="Arial"/>
                  <a:cs typeface="Arial"/>
                  <a:sym typeface="Arial"/>
                </a:rPr>
                <a:t>ir pieņēmušas likumprojektus par </a:t>
              </a:r>
              <a:r>
                <a:rPr b="1" i="0" lang="en-US" sz="1600" u="none" cap="none" strike="noStrike">
                  <a:solidFill>
                    <a:srgbClr val="000000"/>
                  </a:solidFill>
                  <a:latin typeface="Arial"/>
                  <a:ea typeface="Arial"/>
                  <a:cs typeface="Arial"/>
                  <a:sym typeface="Arial"/>
                </a:rPr>
                <a:t>SDO Konvencijas Nr190 </a:t>
              </a:r>
              <a:r>
                <a:rPr b="0" i="0" lang="en-US" sz="1600" u="none" cap="none" strike="noStrike">
                  <a:solidFill>
                    <a:srgbClr val="000000"/>
                  </a:solidFill>
                  <a:latin typeface="Arial"/>
                  <a:ea typeface="Arial"/>
                  <a:cs typeface="Arial"/>
                  <a:sym typeface="Arial"/>
                </a:rPr>
                <a:t>ratificēšanu</a:t>
              </a:r>
              <a:endParaRPr b="1" i="0" sz="1600" u="none" cap="none" strike="noStrike">
                <a:solidFill>
                  <a:srgbClr val="000000"/>
                </a:solidFill>
                <a:latin typeface="Arial"/>
                <a:ea typeface="Arial"/>
                <a:cs typeface="Arial"/>
                <a:sym typeface="Arial"/>
              </a:endParaRPr>
            </a:p>
          </p:txBody>
        </p:sp>
        <p:sp>
          <p:nvSpPr>
            <p:cNvPr id="291" name="Google Shape;291;p44"/>
            <p:cNvSpPr/>
            <p:nvPr/>
          </p:nvSpPr>
          <p:spPr>
            <a:xfrm>
              <a:off x="4624832" y="1593765"/>
              <a:ext cx="503936" cy="50393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4"/>
            <p:cNvSpPr/>
            <p:nvPr/>
          </p:nvSpPr>
          <p:spPr>
            <a:xfrm>
              <a:off x="4876800" y="2096663"/>
              <a:ext cx="1625600" cy="3185463"/>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4"/>
            <p:cNvSpPr txBox="1"/>
            <p:nvPr/>
          </p:nvSpPr>
          <p:spPr>
            <a:xfrm>
              <a:off x="4876800" y="2096663"/>
              <a:ext cx="1625600" cy="3185463"/>
            </a:xfrm>
            <a:prstGeom prst="rect">
              <a:avLst/>
            </a:prstGeom>
            <a:noFill/>
            <a:ln>
              <a:noFill/>
            </a:ln>
          </p:spPr>
          <p:txBody>
            <a:bodyPr anchorCtr="0" anchor="t" bIns="0" lIns="2670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Tikai </a:t>
              </a:r>
              <a:r>
                <a:rPr b="1" i="0" lang="en-US" sz="1600" u="none" cap="none" strike="noStrike">
                  <a:solidFill>
                    <a:srgbClr val="000000"/>
                  </a:solidFill>
                  <a:latin typeface="Arial"/>
                  <a:ea typeface="Arial"/>
                  <a:cs typeface="Arial"/>
                  <a:sym typeface="Arial"/>
                </a:rPr>
                <a:t>3 ES dalībvalstis </a:t>
              </a:r>
              <a:r>
                <a:rPr b="0" i="0" lang="en-US" sz="1600" u="none" cap="none" strike="noStrike">
                  <a:solidFill>
                    <a:srgbClr val="000000"/>
                  </a:solidFill>
                  <a:latin typeface="Arial"/>
                  <a:ea typeface="Arial"/>
                  <a:cs typeface="Arial"/>
                  <a:sym typeface="Arial"/>
                </a:rPr>
                <a:t>ir iekļāvušas starptautisko standartu savos tiesību aktos.Tās ir Francija, Grieķija un Itālija</a:t>
              </a:r>
              <a:endParaRPr b="0" i="0" sz="1600" u="none" cap="none" strike="noStrike">
                <a:solidFill>
                  <a:srgbClr val="000000"/>
                </a:solidFill>
                <a:latin typeface="Arial"/>
                <a:ea typeface="Arial"/>
                <a:cs typeface="Arial"/>
                <a:sym typeface="Arial"/>
              </a:endParaRPr>
            </a:p>
          </p:txBody>
        </p:sp>
        <p:sp>
          <p:nvSpPr>
            <p:cNvPr id="294" name="Google Shape;294;p44"/>
            <p:cNvSpPr/>
            <p:nvPr/>
          </p:nvSpPr>
          <p:spPr>
            <a:xfrm rot="10800000">
              <a:off x="6350819" y="1365859"/>
              <a:ext cx="303160" cy="289187"/>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4"/>
            <p:cNvSpPr/>
            <p:nvPr/>
          </p:nvSpPr>
          <p:spPr>
            <a:xfrm>
              <a:off x="6502399" y="1510453"/>
              <a:ext cx="1625600" cy="37388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4"/>
            <p:cNvSpPr txBox="1"/>
            <p:nvPr/>
          </p:nvSpPr>
          <p:spPr>
            <a:xfrm>
              <a:off x="6502399" y="1510453"/>
              <a:ext cx="1625600" cy="3738880"/>
            </a:xfrm>
            <a:prstGeom prst="rect">
              <a:avLst/>
            </a:prstGeom>
            <a:noFill/>
            <a:ln>
              <a:noFill/>
            </a:ln>
          </p:spPr>
          <p:txBody>
            <a:bodyPr anchorCtr="0" anchor="t" bIns="0" lIns="340225" spcFirstLastPara="1" rIns="0" wrap="square" tIns="0">
              <a:noAutofit/>
            </a:bodyPr>
            <a:lstStyle/>
            <a:p>
              <a:pPr indent="0" lvl="0" marL="0" marR="0" rtl="0" algn="l">
                <a:lnSpc>
                  <a:spcPct val="9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0" name="Shape 300"/>
        <p:cNvGrpSpPr/>
        <p:nvPr/>
      </p:nvGrpSpPr>
      <p:grpSpPr>
        <a:xfrm>
          <a:off x="0" y="0"/>
          <a:ext cx="0" cy="0"/>
          <a:chOff x="0" y="0"/>
          <a:chExt cx="0" cy="0"/>
        </a:xfrm>
      </p:grpSpPr>
      <p:sp>
        <p:nvSpPr>
          <p:cNvPr id="301" name="Google Shape;301;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1000"/>
              </a:spcBef>
              <a:spcAft>
                <a:spcPts val="0"/>
              </a:spcAft>
              <a:buClr>
                <a:schemeClr val="dk1"/>
              </a:buClr>
              <a:buSzPts val="2800"/>
              <a:buNone/>
            </a:pPr>
            <a:r>
              <a:t/>
            </a:r>
            <a:endParaRPr/>
          </a:p>
        </p:txBody>
      </p:sp>
      <p:sp>
        <p:nvSpPr>
          <p:cNvPr id="302" name="Google Shape;302;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03" name="Google Shape;303;p45"/>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04" name="Google Shape;304;p45"/>
          <p:cNvGrpSpPr/>
          <p:nvPr/>
        </p:nvGrpSpPr>
        <p:grpSpPr>
          <a:xfrm>
            <a:off x="838200" y="719666"/>
            <a:ext cx="10515600" cy="5457296"/>
            <a:chOff x="0" y="0"/>
            <a:chExt cx="10515600" cy="5457296"/>
          </a:xfrm>
        </p:grpSpPr>
        <p:sp>
          <p:nvSpPr>
            <p:cNvPr id="305" name="Google Shape;305;p45"/>
            <p:cNvSpPr/>
            <p:nvPr/>
          </p:nvSpPr>
          <p:spPr>
            <a:xfrm>
              <a:off x="0" y="0"/>
              <a:ext cx="10515600" cy="1637189"/>
            </a:xfrm>
            <a:prstGeom prst="rect">
              <a:avLst/>
            </a:prstGeom>
            <a:solidFill>
              <a:srgbClr val="3A66B1"/>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5"/>
            <p:cNvSpPr txBox="1"/>
            <p:nvPr/>
          </p:nvSpPr>
          <p:spPr>
            <a:xfrm>
              <a:off x="0" y="0"/>
              <a:ext cx="10515600" cy="1637189"/>
            </a:xfrm>
            <a:prstGeom prst="rect">
              <a:avLst/>
            </a:prstGeom>
            <a:noFill/>
            <a:ln>
              <a:noFill/>
            </a:ln>
          </p:spPr>
          <p:txBody>
            <a:bodyPr anchorCtr="0" anchor="ctr" bIns="137150" lIns="137150" spcFirstLastPara="1" rIns="137150" wrap="square" tIns="137150">
              <a:noAutofit/>
            </a:bodyPr>
            <a:lstStyle/>
            <a:p>
              <a:pPr indent="0" lvl="0" marL="0" marR="0" rtl="0" algn="ctr">
                <a:lnSpc>
                  <a:spcPct val="90000"/>
                </a:lnSpc>
                <a:spcBef>
                  <a:spcPts val="0"/>
                </a:spcBef>
                <a:spcAft>
                  <a:spcPts val="0"/>
                </a:spcAft>
                <a:buClr>
                  <a:srgbClr val="000000"/>
                </a:buClr>
                <a:buSzPts val="3200"/>
                <a:buFont typeface="Arial"/>
                <a:buNone/>
              </a:pPr>
              <a:r>
                <a:rPr b="0" i="0" lang="en-US" sz="3200" u="none" cap="none" strike="noStrike">
                  <a:solidFill>
                    <a:srgbClr val="000000"/>
                  </a:solidFill>
                  <a:latin typeface="Calibri"/>
                  <a:ea typeface="Calibri"/>
                  <a:cs typeface="Calibri"/>
                  <a:sym typeface="Calibri"/>
                </a:rPr>
                <a:t>Dalībvalstu pieeja uzmākšanās un vardarbības novēršanai un izskaušanai darba vidē </a:t>
              </a:r>
              <a:endParaRPr b="0" i="0" sz="3200" u="none" cap="none" strike="noStrike">
                <a:solidFill>
                  <a:srgbClr val="000000"/>
                </a:solidFill>
                <a:latin typeface="Calibri"/>
                <a:ea typeface="Calibri"/>
                <a:cs typeface="Calibri"/>
                <a:sym typeface="Calibri"/>
              </a:endParaRPr>
            </a:p>
          </p:txBody>
        </p:sp>
        <p:sp>
          <p:nvSpPr>
            <p:cNvPr id="307" name="Google Shape;307;p45"/>
            <p:cNvSpPr/>
            <p:nvPr/>
          </p:nvSpPr>
          <p:spPr>
            <a:xfrm>
              <a:off x="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5"/>
            <p:cNvSpPr txBox="1"/>
            <p:nvPr/>
          </p:nvSpPr>
          <p:spPr>
            <a:xfrm>
              <a:off x="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vardarbības un uzmākšanās aizliegums tiesību aktos</a:t>
              </a:r>
              <a:endParaRPr b="0" i="0" sz="1600" u="none" cap="none" strike="noStrike">
                <a:solidFill>
                  <a:schemeClr val="lt1"/>
                </a:solidFill>
                <a:latin typeface="Arial"/>
                <a:ea typeface="Arial"/>
                <a:cs typeface="Arial"/>
                <a:sym typeface="Arial"/>
              </a:endParaRPr>
            </a:p>
          </p:txBody>
        </p:sp>
        <p:sp>
          <p:nvSpPr>
            <p:cNvPr id="309" name="Google Shape;309;p45"/>
            <p:cNvSpPr/>
            <p:nvPr/>
          </p:nvSpPr>
          <p:spPr>
            <a:xfrm>
              <a:off x="13144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5"/>
            <p:cNvSpPr txBox="1"/>
            <p:nvPr/>
          </p:nvSpPr>
          <p:spPr>
            <a:xfrm>
              <a:off x="13144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nodrošināt, ka attiecīgajās politikas jomās tiek risināti vardarbības un uzmākšanās jautājumi</a:t>
              </a:r>
              <a:endParaRPr b="0" i="0" sz="1400" u="none" cap="none" strike="noStrike">
                <a:solidFill>
                  <a:schemeClr val="lt1"/>
                </a:solidFill>
                <a:latin typeface="Arial"/>
                <a:ea typeface="Arial"/>
                <a:cs typeface="Arial"/>
                <a:sym typeface="Arial"/>
              </a:endParaRPr>
            </a:p>
          </p:txBody>
        </p:sp>
        <p:sp>
          <p:nvSpPr>
            <p:cNvPr id="311" name="Google Shape;311;p45"/>
            <p:cNvSpPr/>
            <p:nvPr/>
          </p:nvSpPr>
          <p:spPr>
            <a:xfrm>
              <a:off x="26289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45"/>
            <p:cNvSpPr txBox="1"/>
            <p:nvPr/>
          </p:nvSpPr>
          <p:spPr>
            <a:xfrm>
              <a:off x="26289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visaptveroša stratēģija, lai īstenotu pasākumus vardarbības un uzmākšanās novēršanai un apkarošanai</a:t>
              </a:r>
              <a:endParaRPr b="0" i="0" sz="1400" u="none" cap="none" strike="noStrike">
                <a:solidFill>
                  <a:schemeClr val="lt1"/>
                </a:solidFill>
                <a:latin typeface="Arial"/>
                <a:ea typeface="Arial"/>
                <a:cs typeface="Arial"/>
                <a:sym typeface="Arial"/>
              </a:endParaRPr>
            </a:p>
            <a:p>
              <a:pPr indent="0" lvl="0" marL="0" marR="0" rtl="0" algn="ctr">
                <a:lnSpc>
                  <a:spcPct val="90000"/>
                </a:lnSpc>
                <a:spcBef>
                  <a:spcPts val="49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313" name="Google Shape;313;p45"/>
            <p:cNvSpPr/>
            <p:nvPr/>
          </p:nvSpPr>
          <p:spPr>
            <a:xfrm>
              <a:off x="39433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5"/>
            <p:cNvSpPr txBox="1"/>
            <p:nvPr/>
          </p:nvSpPr>
          <p:spPr>
            <a:xfrm>
              <a:off x="39433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izpildes un uzraudzības mehānismu izveide un stiprināšana</a:t>
              </a:r>
              <a:endParaRPr b="0" i="0" sz="1600" u="none" cap="none" strike="noStrike">
                <a:solidFill>
                  <a:schemeClr val="lt1"/>
                </a:solidFill>
                <a:latin typeface="Arial"/>
                <a:ea typeface="Arial"/>
                <a:cs typeface="Arial"/>
                <a:sym typeface="Arial"/>
              </a:endParaRPr>
            </a:p>
          </p:txBody>
        </p:sp>
        <p:sp>
          <p:nvSpPr>
            <p:cNvPr id="315" name="Google Shape;315;p45"/>
            <p:cNvSpPr/>
            <p:nvPr/>
          </p:nvSpPr>
          <p:spPr>
            <a:xfrm>
              <a:off x="52578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5"/>
            <p:cNvSpPr txBox="1"/>
            <p:nvPr/>
          </p:nvSpPr>
          <p:spPr>
            <a:xfrm>
              <a:off x="52578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nodrošināt cietušajiem piekļuvi tiesiskās aizsardzības līdzekļiem un atbalstam</a:t>
              </a:r>
              <a:endParaRPr b="0" i="0" sz="1600" u="none" cap="none" strike="noStrike">
                <a:solidFill>
                  <a:schemeClr val="lt1"/>
                </a:solidFill>
                <a:latin typeface="Arial"/>
                <a:ea typeface="Arial"/>
                <a:cs typeface="Arial"/>
                <a:sym typeface="Arial"/>
              </a:endParaRPr>
            </a:p>
          </p:txBody>
        </p:sp>
        <p:sp>
          <p:nvSpPr>
            <p:cNvPr id="317" name="Google Shape;317;p45"/>
            <p:cNvSpPr/>
            <p:nvPr/>
          </p:nvSpPr>
          <p:spPr>
            <a:xfrm>
              <a:off x="657225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5"/>
            <p:cNvSpPr txBox="1"/>
            <p:nvPr/>
          </p:nvSpPr>
          <p:spPr>
            <a:xfrm>
              <a:off x="657225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sankciju noteikšana</a:t>
              </a:r>
              <a:endParaRPr b="0" i="0" sz="1600" u="none" cap="none" strike="noStrike">
                <a:solidFill>
                  <a:schemeClr val="lt1"/>
                </a:solidFill>
                <a:latin typeface="Arial"/>
                <a:ea typeface="Arial"/>
                <a:cs typeface="Arial"/>
                <a:sym typeface="Arial"/>
              </a:endParaRPr>
            </a:p>
          </p:txBody>
        </p:sp>
        <p:sp>
          <p:nvSpPr>
            <p:cNvPr id="319" name="Google Shape;319;p45"/>
            <p:cNvSpPr/>
            <p:nvPr/>
          </p:nvSpPr>
          <p:spPr>
            <a:xfrm>
              <a:off x="7886700"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5"/>
            <p:cNvSpPr txBox="1"/>
            <p:nvPr/>
          </p:nvSpPr>
          <p:spPr>
            <a:xfrm>
              <a:off x="7886700"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izstrādāt rīkus, vadlīnijas, izglītību un apmācību, kā arī palielināt informētību pieejamos formātos, ja nepieciešams</a:t>
              </a:r>
              <a:endParaRPr b="0" i="0" sz="1600" u="none" cap="none" strike="noStrike">
                <a:solidFill>
                  <a:schemeClr val="lt1"/>
                </a:solidFill>
                <a:latin typeface="Arial"/>
                <a:ea typeface="Arial"/>
                <a:cs typeface="Arial"/>
                <a:sym typeface="Arial"/>
              </a:endParaRPr>
            </a:p>
          </p:txBody>
        </p:sp>
        <p:sp>
          <p:nvSpPr>
            <p:cNvPr id="321" name="Google Shape;321;p45"/>
            <p:cNvSpPr/>
            <p:nvPr/>
          </p:nvSpPr>
          <p:spPr>
            <a:xfrm>
              <a:off x="9201149" y="1637189"/>
              <a:ext cx="1314449" cy="3438097"/>
            </a:xfrm>
            <a:prstGeom prst="rect">
              <a:avLst/>
            </a:prstGeom>
            <a:gradFill>
              <a:gsLst>
                <a:gs pos="0">
                  <a:srgbClr val="2F6CD6"/>
                </a:gs>
                <a:gs pos="100000">
                  <a:srgbClr val="8FB2FF"/>
                </a:gs>
              </a:gsLst>
              <a:lin ang="16200000" scaled="0"/>
            </a:gra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5"/>
            <p:cNvSpPr txBox="1"/>
            <p:nvPr/>
          </p:nvSpPr>
          <p:spPr>
            <a:xfrm>
              <a:off x="9201149" y="1637189"/>
              <a:ext cx="1314449" cy="3438097"/>
            </a:xfrm>
            <a:prstGeom prst="rect">
              <a:avLst/>
            </a:prstGeom>
            <a:noFill/>
            <a:ln>
              <a:noFill/>
            </a:ln>
          </p:spPr>
          <p:txBody>
            <a:bodyPr anchorCtr="0" anchor="ctr" bIns="60950" lIns="60950" spcFirstLastPara="1" rIns="60950" wrap="square" tIns="6095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nodrošināt efektīvus līdzekļus vardarbības un uzmākšanās gadījumu pārbaudei un izmeklēšanai, tostarp izmantojot darba inspekcijas vai citas kompetentas iestādes</a:t>
              </a:r>
              <a:endParaRPr b="0" i="0" sz="1600" u="none" cap="none" strike="noStrike">
                <a:solidFill>
                  <a:schemeClr val="lt1"/>
                </a:solidFill>
                <a:latin typeface="Arial"/>
                <a:ea typeface="Arial"/>
                <a:cs typeface="Arial"/>
                <a:sym typeface="Arial"/>
              </a:endParaRPr>
            </a:p>
          </p:txBody>
        </p:sp>
        <p:sp>
          <p:nvSpPr>
            <p:cNvPr id="323" name="Google Shape;323;p45"/>
            <p:cNvSpPr/>
            <p:nvPr/>
          </p:nvSpPr>
          <p:spPr>
            <a:xfrm>
              <a:off x="0" y="5075286"/>
              <a:ext cx="10515600" cy="382010"/>
            </a:xfrm>
            <a:prstGeom prst="rect">
              <a:avLst/>
            </a:prstGeom>
            <a:solidFill>
              <a:srgbClr val="3A66B1"/>
            </a:solidFill>
            <a:ln>
              <a:noFill/>
            </a:ln>
            <a:effectLst>
              <a:outerShdw blurRad="40000" rotWithShape="0" dir="5400000" dist="23000">
                <a:srgbClr val="000000">
                  <a:alpha val="34117"/>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g1dd49517535_0_186"/>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329" name="Google Shape;329;g1dd49517535_0_186"/>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330" name="Google Shape;330;g1dd49517535_0_186"/>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31" name="Google Shape;331;g1dd49517535_0_186"/>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32" name="Google Shape;332;g1dd49517535_0_186"/>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Praktiskā aktivitāte</a:t>
            </a:r>
            <a:endParaRPr b="1" sz="4000" u="sng">
              <a:solidFill>
                <a:schemeClr val="lt1"/>
              </a:solidFill>
            </a:endParaRPr>
          </a:p>
        </p:txBody>
      </p:sp>
      <p:sp>
        <p:nvSpPr>
          <p:cNvPr id="333" name="Google Shape;333;g1dd49517535_0_186"/>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4444"/>
              <a:buNone/>
            </a:pPr>
            <a:r>
              <a:rPr lang="en-US" sz="2400">
                <a:solidFill>
                  <a:schemeClr val="lt1"/>
                </a:solidFill>
              </a:rPr>
              <a:t>Noskatieties video: </a:t>
            </a:r>
            <a:r>
              <a:rPr i="1" lang="en-US" sz="2400">
                <a:solidFill>
                  <a:schemeClr val="lt1"/>
                </a:solidFill>
              </a:rPr>
              <a:t>Kas ir C190?, Kopējā GUF kampaņa</a:t>
            </a:r>
            <a:br>
              <a:rPr i="1" lang="en-US" sz="2400">
                <a:solidFill>
                  <a:schemeClr val="lt1"/>
                </a:solidFill>
              </a:rPr>
            </a:br>
            <a:r>
              <a:rPr b="1" lang="en-US" sz="2400" u="sng">
                <a:solidFill>
                  <a:schemeClr val="lt1"/>
                </a:solidFill>
                <a:hlinkClick r:id="rId4">
                  <a:extLst>
                    <a:ext uri="{A12FA001-AC4F-418D-AE19-62706E023703}">
                      <ahyp:hlinkClr val="tx"/>
                    </a:ext>
                  </a:extLst>
                </a:hlinkClick>
              </a:rPr>
              <a:t>https://www.dropbox.com/s/gqbgue68va763p7/C190%20Final%20English.mp4?dl=0</a:t>
            </a:r>
            <a:br>
              <a:rPr b="1" lang="en-US" sz="2400">
                <a:solidFill>
                  <a:schemeClr val="lt1"/>
                </a:solidFill>
              </a:rPr>
            </a:br>
            <a:r>
              <a:rPr lang="en-US" sz="2400">
                <a:solidFill>
                  <a:schemeClr val="lt1"/>
                </a:solidFill>
              </a:rPr>
              <a:t> </a:t>
            </a:r>
            <a:br>
              <a:rPr i="1" lang="en-US" sz="2400">
                <a:solidFill>
                  <a:schemeClr val="lt1"/>
                </a:solidFill>
              </a:rPr>
            </a:br>
            <a:r>
              <a:rPr lang="en-US" sz="2400">
                <a:solidFill>
                  <a:schemeClr val="lt1"/>
                </a:solidFill>
              </a:rPr>
              <a:t>Šis ir videoklips, kurā izskaidroti galvenie Konvencijas Nr. 190 aspekti.</a:t>
            </a:r>
            <a:br>
              <a:rPr lang="en-US" sz="2400">
                <a:solidFill>
                  <a:schemeClr val="lt1"/>
                </a:solidFill>
              </a:rPr>
            </a:br>
            <a:r>
              <a:rPr lang="en-US" sz="2400">
                <a:solidFill>
                  <a:schemeClr val="lt1"/>
                </a:solidFill>
              </a:rPr>
              <a:t> </a:t>
            </a:r>
            <a:br>
              <a:rPr lang="en-US" sz="2400">
                <a:solidFill>
                  <a:schemeClr val="lt1"/>
                </a:solidFill>
              </a:rPr>
            </a:br>
            <a:r>
              <a:rPr lang="en-US" sz="2400">
                <a:solidFill>
                  <a:schemeClr val="lt1"/>
                </a:solidFill>
              </a:rPr>
              <a:t>Kā HORECA uzņēmuma vadītājs kopā ar grupu pārrunājiet, kādas citas izpratnes veicināšanas un līdzdalības iniciatīvas jūs varētu īstenot savā nozarē un saviem darbiniekiem.</a:t>
            </a:r>
            <a:endParaRPr sz="2400">
              <a:solidFill>
                <a:schemeClr val="lt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pic>
        <p:nvPicPr>
          <p:cNvPr descr="Ein Bild, das Text enthält.&#10;&#10;Automatisch generierte Beschreibung" id="338" name="Google Shape;338;p19"/>
          <p:cNvPicPr preferRelativeResize="0"/>
          <p:nvPr>
            <p:ph idx="1" type="body"/>
          </p:nvPr>
        </p:nvPicPr>
        <p:blipFill rotWithShape="1">
          <a:blip r:embed="rId3">
            <a:alphaModFix/>
          </a:blip>
          <a:srcRect b="15730" l="0" r="0" t="0"/>
          <a:stretch/>
        </p:blipFill>
        <p:spPr>
          <a:xfrm>
            <a:off x="104523" y="0"/>
            <a:ext cx="12191980" cy="6857990"/>
          </a:xfrm>
          <a:prstGeom prst="rect">
            <a:avLst/>
          </a:prstGeom>
          <a:noFill/>
          <a:ln>
            <a:noFill/>
          </a:ln>
        </p:spPr>
      </p:pic>
      <p:sp>
        <p:nvSpPr>
          <p:cNvPr id="339" name="Google Shape;339;p19"/>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40" name="Google Shape;340;p19"/>
          <p:cNvSpPr txBox="1"/>
          <p:nvPr>
            <p:ph type="title"/>
          </p:nvPr>
        </p:nvSpPr>
        <p:spPr>
          <a:xfrm>
            <a:off x="8022021" y="3231931"/>
            <a:ext cx="3852041" cy="1834056"/>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4000"/>
              <a:buNone/>
            </a:pPr>
            <a:r>
              <a:rPr lang="en-US" sz="4000"/>
              <a:t>2.TĒMA</a:t>
            </a:r>
            <a:br>
              <a:rPr lang="en-US" sz="4000"/>
            </a:br>
            <a:r>
              <a:rPr b="1" lang="en-US"/>
              <a:t>Vardarbības darbavietā juridiskā definīcija</a:t>
            </a:r>
            <a:endParaRPr b="1" sz="4000"/>
          </a:p>
        </p:txBody>
      </p:sp>
      <p:cxnSp>
        <p:nvCxnSpPr>
          <p:cNvPr id="341" name="Google Shape;341;p19"/>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40"/>
                                        </p:tgtEl>
                                        <p:attrNameLst>
                                          <p:attrName>style.visibility</p:attrName>
                                        </p:attrNameLst>
                                      </p:cBhvr>
                                      <p:to>
                                        <p:strVal val="visible"/>
                                      </p:to>
                                    </p:set>
                                    <p:animEffect filter="fade" transition="in">
                                      <p:cBhvr>
                                        <p:cTn dur="700"/>
                                        <p:tgtEl>
                                          <p:spTgt spid="3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sp>
        <p:nvSpPr>
          <p:cNvPr id="346" name="Google Shape;346;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47" name="Google Shape;347;p2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48" name="Google Shape;348;p20"/>
          <p:cNvGrpSpPr/>
          <p:nvPr/>
        </p:nvGrpSpPr>
        <p:grpSpPr>
          <a:xfrm>
            <a:off x="164404" y="194632"/>
            <a:ext cx="10517441" cy="6568674"/>
            <a:chOff x="-362538" y="-342419"/>
            <a:chExt cx="10517441" cy="6568674"/>
          </a:xfrm>
        </p:grpSpPr>
        <p:sp>
          <p:nvSpPr>
            <p:cNvPr id="349" name="Google Shape;349;p20"/>
            <p:cNvSpPr/>
            <p:nvPr/>
          </p:nvSpPr>
          <p:spPr>
            <a:xfrm>
              <a:off x="2317440" y="948581"/>
              <a:ext cx="3920882" cy="3921327"/>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20"/>
            <p:cNvSpPr txBox="1"/>
            <p:nvPr/>
          </p:nvSpPr>
          <p:spPr>
            <a:xfrm>
              <a:off x="2694397" y="1485180"/>
              <a:ext cx="3052346" cy="2772797"/>
            </a:xfrm>
            <a:prstGeom prst="rect">
              <a:avLst/>
            </a:prstGeom>
            <a:noFill/>
            <a:ln>
              <a:noFill/>
            </a:ln>
          </p:spPr>
          <p:txBody>
            <a:bodyPr anchorCtr="0" anchor="ctr" bIns="76200" lIns="76200" spcFirstLastPara="1" rIns="76200" wrap="square" tIns="762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Eiropas sociālo partneru parakstītais </a:t>
              </a:r>
              <a:r>
                <a:rPr b="1" i="0" lang="en-US" sz="1600" u="none" cap="none" strike="noStrike">
                  <a:solidFill>
                    <a:schemeClr val="lt1"/>
                  </a:solidFill>
                  <a:latin typeface="Arial"/>
                  <a:ea typeface="Arial"/>
                  <a:cs typeface="Arial"/>
                  <a:sym typeface="Arial"/>
                </a:rPr>
                <a:t>2007. gada pamatnolīgums par uzmākšanos un vardarbību darbā</a:t>
              </a:r>
              <a:endParaRPr b="0" i="0" sz="1600" u="none" cap="none" strike="noStrike">
                <a:solidFill>
                  <a:schemeClr val="lt1"/>
                </a:solidFill>
                <a:latin typeface="Arial"/>
                <a:ea typeface="Arial"/>
                <a:cs typeface="Arial"/>
                <a:sym typeface="Arial"/>
              </a:endParaRPr>
            </a:p>
          </p:txBody>
        </p:sp>
        <p:sp>
          <p:nvSpPr>
            <p:cNvPr id="351" name="Google Shape;351;p20"/>
            <p:cNvSpPr/>
            <p:nvPr/>
          </p:nvSpPr>
          <p:spPr>
            <a:xfrm>
              <a:off x="4601253" y="-67696"/>
              <a:ext cx="598925" cy="599184"/>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20"/>
            <p:cNvSpPr/>
            <p:nvPr/>
          </p:nvSpPr>
          <p:spPr>
            <a:xfrm>
              <a:off x="3183500" y="5165095"/>
              <a:ext cx="434276" cy="43428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20"/>
            <p:cNvSpPr/>
            <p:nvPr/>
          </p:nvSpPr>
          <p:spPr>
            <a:xfrm>
              <a:off x="7261058" y="2364286"/>
              <a:ext cx="434276" cy="434282"/>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20"/>
            <p:cNvSpPr/>
            <p:nvPr/>
          </p:nvSpPr>
          <p:spPr>
            <a:xfrm>
              <a:off x="5185813" y="5627071"/>
              <a:ext cx="598925" cy="599184"/>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20"/>
            <p:cNvSpPr/>
            <p:nvPr/>
          </p:nvSpPr>
          <p:spPr>
            <a:xfrm>
              <a:off x="2023747" y="172487"/>
              <a:ext cx="434276" cy="434282"/>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20"/>
            <p:cNvSpPr/>
            <p:nvPr/>
          </p:nvSpPr>
          <p:spPr>
            <a:xfrm>
              <a:off x="1938132" y="3268097"/>
              <a:ext cx="434276" cy="434282"/>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20"/>
            <p:cNvSpPr/>
            <p:nvPr/>
          </p:nvSpPr>
          <p:spPr>
            <a:xfrm>
              <a:off x="226386" y="480451"/>
              <a:ext cx="2638933" cy="247524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58" name="Google Shape;358;p20"/>
            <p:cNvSpPr txBox="1"/>
            <p:nvPr/>
          </p:nvSpPr>
          <p:spPr>
            <a:xfrm>
              <a:off x="612849" y="842942"/>
              <a:ext cx="1866007" cy="175026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Vardarbība </a:t>
              </a:r>
              <a:r>
                <a:rPr b="0" i="0" lang="en-US" sz="1600" u="none" cap="none" strike="noStrike">
                  <a:solidFill>
                    <a:schemeClr val="lt1"/>
                  </a:solidFill>
                  <a:latin typeface="Arial"/>
                  <a:ea typeface="Arial"/>
                  <a:cs typeface="Arial"/>
                  <a:sym typeface="Arial"/>
                </a:rPr>
                <a:t>notiek, ja vienam vai vairākiem darbiniekiem vai vadītājam tiek uzbrukts ar darbu saistītos apstākļos</a:t>
              </a:r>
              <a:endParaRPr b="0" i="0" sz="1600" u="none" cap="none" strike="noStrike">
                <a:solidFill>
                  <a:schemeClr val="lt1"/>
                </a:solidFill>
                <a:latin typeface="Arial"/>
                <a:ea typeface="Arial"/>
                <a:cs typeface="Arial"/>
                <a:sym typeface="Arial"/>
              </a:endParaRPr>
            </a:p>
          </p:txBody>
        </p:sp>
        <p:sp>
          <p:nvSpPr>
            <p:cNvPr id="359" name="Google Shape;359;p20"/>
            <p:cNvSpPr/>
            <p:nvPr/>
          </p:nvSpPr>
          <p:spPr>
            <a:xfrm>
              <a:off x="3480069" y="114947"/>
              <a:ext cx="598925" cy="599184"/>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20"/>
            <p:cNvSpPr/>
            <p:nvPr/>
          </p:nvSpPr>
          <p:spPr>
            <a:xfrm>
              <a:off x="49637" y="3981832"/>
              <a:ext cx="1082928" cy="1083189"/>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20"/>
            <p:cNvSpPr/>
            <p:nvPr/>
          </p:nvSpPr>
          <p:spPr>
            <a:xfrm>
              <a:off x="6970662" y="-342419"/>
              <a:ext cx="3184241" cy="3114230"/>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62" name="Google Shape;362;p20"/>
            <p:cNvSpPr txBox="1"/>
            <p:nvPr/>
          </p:nvSpPr>
          <p:spPr>
            <a:xfrm>
              <a:off x="7436983" y="113649"/>
              <a:ext cx="2251599" cy="2202094"/>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Uzmākšanās </a:t>
              </a:r>
              <a:r>
                <a:rPr b="0" i="0" lang="en-US" sz="1600" u="none" cap="none" strike="noStrike">
                  <a:solidFill>
                    <a:schemeClr val="lt1"/>
                  </a:solidFill>
                  <a:latin typeface="Arial"/>
                  <a:ea typeface="Arial"/>
                  <a:cs typeface="Arial"/>
                  <a:sym typeface="Arial"/>
                </a:rPr>
                <a:t>notiek, ja vienu vai vairākus darbiniekus vai vadītājus atkārtoti un apzināti aizskar, apdraud un/vai pazemo ar darbu saistītos apstākļos</a:t>
              </a:r>
              <a:endParaRPr b="0" i="0" sz="1600" u="none" cap="none" strike="noStrike">
                <a:solidFill>
                  <a:schemeClr val="lt1"/>
                </a:solidFill>
                <a:latin typeface="Arial"/>
                <a:ea typeface="Arial"/>
                <a:cs typeface="Arial"/>
                <a:sym typeface="Arial"/>
              </a:endParaRPr>
            </a:p>
          </p:txBody>
        </p:sp>
        <p:sp>
          <p:nvSpPr>
            <p:cNvPr id="363" name="Google Shape;363;p20"/>
            <p:cNvSpPr/>
            <p:nvPr/>
          </p:nvSpPr>
          <p:spPr>
            <a:xfrm>
              <a:off x="6489748" y="1631670"/>
              <a:ext cx="598925" cy="599184"/>
            </a:xfrm>
            <a:prstGeom prst="ellipse">
              <a:avLst/>
            </a:prstGeom>
            <a:solidFill>
              <a:schemeClr val="accent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20"/>
            <p:cNvSpPr/>
            <p:nvPr/>
          </p:nvSpPr>
          <p:spPr>
            <a:xfrm>
              <a:off x="-362538" y="5270833"/>
              <a:ext cx="434276" cy="434282"/>
            </a:xfrm>
            <a:prstGeom prst="ellipse">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20"/>
            <p:cNvSpPr/>
            <p:nvPr/>
          </p:nvSpPr>
          <p:spPr>
            <a:xfrm>
              <a:off x="3964756" y="4652767"/>
              <a:ext cx="434276" cy="434282"/>
            </a:xfrm>
            <a:prstGeom prst="ellipse">
              <a:avLst/>
            </a:prstGeom>
            <a:solidFill>
              <a:schemeClr val="accent4"/>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20"/>
            <p:cNvSpPr/>
            <p:nvPr/>
          </p:nvSpPr>
          <p:spPr>
            <a:xfrm>
              <a:off x="5583907" y="2857444"/>
              <a:ext cx="3446500" cy="3326978"/>
            </a:xfrm>
            <a:prstGeom prst="ellipse">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67" name="Google Shape;367;p20"/>
            <p:cNvSpPr txBox="1"/>
            <p:nvPr/>
          </p:nvSpPr>
          <p:spPr>
            <a:xfrm>
              <a:off x="6122540" y="3344669"/>
              <a:ext cx="2600748" cy="2352528"/>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Uzmākšanos un vardarbību </a:t>
              </a:r>
              <a:r>
                <a:rPr b="0" i="0" lang="en-US" sz="1600" u="none" cap="none" strike="noStrike">
                  <a:solidFill>
                    <a:schemeClr val="lt1"/>
                  </a:solidFill>
                  <a:latin typeface="Arial"/>
                  <a:ea typeface="Arial"/>
                  <a:cs typeface="Arial"/>
                  <a:sym typeface="Arial"/>
                </a:rPr>
                <a:t>var īstenot viens vai vairāki vadītāji vai darbinieki, un šīs darbības, mērķis vai sekas  ir aizskart vadītāja vai darbinieka cieņu, ietekmēt [viņu] veselību un/vai radīt naidīgu darba vidi.</a:t>
              </a:r>
              <a:endParaRPr b="0" i="0" sz="1600" u="none" cap="none" strike="noStrike">
                <a:solidFill>
                  <a:schemeClr val="lt1"/>
                </a:solidFill>
                <a:latin typeface="Arial"/>
                <a:ea typeface="Arial"/>
                <a:cs typeface="Arial"/>
                <a:sym typeface="Arial"/>
              </a:endParaRPr>
            </a:p>
          </p:txBody>
        </p:sp>
        <p:sp>
          <p:nvSpPr>
            <p:cNvPr id="368" name="Google Shape;368;p20"/>
            <p:cNvSpPr/>
            <p:nvPr/>
          </p:nvSpPr>
          <p:spPr>
            <a:xfrm>
              <a:off x="9030407" y="3239324"/>
              <a:ext cx="434276" cy="434282"/>
            </a:xfrm>
            <a:prstGeom prst="ellipse">
              <a:avLst/>
            </a:prstGeom>
            <a:solidFill>
              <a:schemeClr val="accent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3"/>
          <p:cNvSpPr txBox="1"/>
          <p:nvPr>
            <p:ph type="title"/>
          </p:nvPr>
        </p:nvSpPr>
        <p:spPr>
          <a:xfrm>
            <a:off x="273121" y="231561"/>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3200">
                <a:solidFill>
                  <a:srgbClr val="6789B9"/>
                </a:solidFill>
                <a:latin typeface="Arial"/>
                <a:ea typeface="Arial"/>
                <a:cs typeface="Arial"/>
                <a:sym typeface="Arial"/>
              </a:rPr>
              <a:t>Tēmas</a:t>
            </a:r>
            <a:endParaRPr sz="3200">
              <a:latin typeface="Arial"/>
              <a:ea typeface="Arial"/>
              <a:cs typeface="Arial"/>
              <a:sym typeface="Arial"/>
            </a:endParaRPr>
          </a:p>
        </p:txBody>
      </p:sp>
      <p:grpSp>
        <p:nvGrpSpPr>
          <p:cNvPr id="103" name="Google Shape;103;p3"/>
          <p:cNvGrpSpPr/>
          <p:nvPr/>
        </p:nvGrpSpPr>
        <p:grpSpPr>
          <a:xfrm>
            <a:off x="728850" y="1292100"/>
            <a:ext cx="11886584" cy="4751770"/>
            <a:chOff x="0" y="-4620"/>
            <a:chExt cx="11655799" cy="4355426"/>
          </a:xfrm>
        </p:grpSpPr>
        <p:cxnSp>
          <p:nvCxnSpPr>
            <p:cNvPr id="104" name="Google Shape;104;p3"/>
            <p:cNvCxnSpPr/>
            <p:nvPr/>
          </p:nvCxnSpPr>
          <p:spPr>
            <a:xfrm>
              <a:off x="0" y="53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5" name="Google Shape;105;p3"/>
            <p:cNvSpPr/>
            <p:nvPr/>
          </p:nvSpPr>
          <p:spPr>
            <a:xfrm>
              <a:off x="0" y="53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
            <p:cNvSpPr txBox="1"/>
            <p:nvPr/>
          </p:nvSpPr>
          <p:spPr>
            <a:xfrm>
              <a:off x="10400" y="-4620"/>
              <a:ext cx="10515600" cy="13710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1.TĒMA: Direktīvas, nolīgumi un politikas Eiropas līmenī</a:t>
              </a:r>
              <a:endParaRPr b="0" i="0" sz="2400" u="none" cap="none" strike="noStrike">
                <a:solidFill>
                  <a:schemeClr val="dk1"/>
                </a:solidFill>
                <a:latin typeface="Calibri"/>
                <a:ea typeface="Calibri"/>
                <a:cs typeface="Calibri"/>
                <a:sym typeface="Calibri"/>
              </a:endParaRPr>
            </a:p>
          </p:txBody>
        </p:sp>
        <p:cxnSp>
          <p:nvCxnSpPr>
            <p:cNvPr id="107" name="Google Shape;107;p3"/>
            <p:cNvCxnSpPr/>
            <p:nvPr/>
          </p:nvCxnSpPr>
          <p:spPr>
            <a:xfrm>
              <a:off x="56457" y="1083166"/>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08" name="Google Shape;108;p3"/>
            <p:cNvSpPr/>
            <p:nvPr/>
          </p:nvSpPr>
          <p:spPr>
            <a:xfrm>
              <a:off x="0" y="1120998"/>
              <a:ext cx="10515600" cy="870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560"/>
                </a:spcBef>
                <a:spcAft>
                  <a:spcPts val="0"/>
                </a:spcAft>
                <a:buClr>
                  <a:schemeClr val="dk1"/>
                </a:buClr>
                <a:buSzPts val="1100"/>
                <a:buFont typeface="Arial"/>
                <a:buNone/>
              </a:pPr>
              <a:r>
                <a:rPr b="0" i="0" lang="en-US" sz="2400" u="none" cap="none" strike="noStrike">
                  <a:solidFill>
                    <a:schemeClr val="dk1"/>
                  </a:solidFill>
                  <a:latin typeface="Calibri"/>
                  <a:ea typeface="Calibri"/>
                  <a:cs typeface="Calibri"/>
                  <a:sym typeface="Calibri"/>
                </a:rPr>
                <a:t>2.TĒMA: Vardarbības darbavietā juridiskā definīcija, tostarp: tiesvedības gaita, darba devēja veiktie pasākumi, sekas un soda smagums.</a:t>
              </a:r>
              <a:endParaRPr b="0" i="0" sz="2400" u="none" cap="none" strike="noStrike">
                <a:solidFill>
                  <a:schemeClr val="dk1"/>
                </a:solidFill>
                <a:latin typeface="Calibri"/>
                <a:ea typeface="Calibri"/>
                <a:cs typeface="Calibri"/>
                <a:sym typeface="Calibri"/>
              </a:endParaRPr>
            </a:p>
          </p:txBody>
        </p:sp>
        <p:cxnSp>
          <p:nvCxnSpPr>
            <p:cNvPr id="109" name="Google Shape;109;p3"/>
            <p:cNvCxnSpPr/>
            <p:nvPr/>
          </p:nvCxnSpPr>
          <p:spPr>
            <a:xfrm>
              <a:off x="0" y="1983583"/>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3"/>
            <p:cNvSpPr/>
            <p:nvPr/>
          </p:nvSpPr>
          <p:spPr>
            <a:xfrm>
              <a:off x="46186" y="1967972"/>
              <a:ext cx="10628400" cy="8700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560"/>
                </a:spcBef>
                <a:spcAft>
                  <a:spcPts val="0"/>
                </a:spcAft>
                <a:buClr>
                  <a:schemeClr val="dk1"/>
                </a:buClr>
                <a:buSzPts val="1100"/>
                <a:buFont typeface="Arial"/>
                <a:buNone/>
              </a:pPr>
              <a:r>
                <a:t/>
              </a:r>
              <a:endParaRPr b="0" i="0" sz="2400" u="none" cap="none" strike="noStrike">
                <a:solidFill>
                  <a:schemeClr val="dk1"/>
                </a:solidFill>
                <a:latin typeface="Calibri"/>
                <a:ea typeface="Calibri"/>
                <a:cs typeface="Calibri"/>
                <a:sym typeface="Calibri"/>
              </a:endParaRPr>
            </a:p>
          </p:txBody>
        </p:sp>
        <p:sp>
          <p:nvSpPr>
            <p:cNvPr id="111" name="Google Shape;111;p3"/>
            <p:cNvSpPr txBox="1"/>
            <p:nvPr/>
          </p:nvSpPr>
          <p:spPr>
            <a:xfrm>
              <a:off x="106026" y="302003"/>
              <a:ext cx="9640200" cy="750600"/>
            </a:xfrm>
            <a:prstGeom prst="rect">
              <a:avLst/>
            </a:prstGeom>
            <a:noFill/>
            <a:ln>
              <a:noFill/>
            </a:ln>
          </p:spPr>
          <p:txBody>
            <a:bodyPr anchorCtr="0" anchor="t" bIns="76200" lIns="76200" spcFirstLastPara="1" rIns="76200" wrap="square" tIns="76200">
              <a:spAutoFit/>
            </a:bodyPr>
            <a:lstStyle/>
            <a:p>
              <a:pPr indent="0" lvl="0" marL="0" marR="0" rtl="0" algn="l">
                <a:lnSpc>
                  <a:spcPct val="90000"/>
                </a:lnSpc>
                <a:spcBef>
                  <a:spcPts val="0"/>
                </a:spcBef>
                <a:spcAft>
                  <a:spcPts val="0"/>
                </a:spcAft>
                <a:buClr>
                  <a:srgbClr val="000000"/>
                </a:buClr>
                <a:buSzPts val="2000"/>
                <a:buFont typeface="Arial"/>
                <a:buNone/>
              </a:pPr>
              <a:r>
                <a:rPr b="0" i="0" lang="en-US" sz="2400" u="none" cap="none" strike="noStrike">
                  <a:solidFill>
                    <a:schemeClr val="dk1"/>
                  </a:solidFill>
                  <a:latin typeface="Calibri"/>
                  <a:ea typeface="Calibri"/>
                  <a:cs typeface="Calibri"/>
                  <a:sym typeface="Calibri"/>
                </a:rPr>
                <a:t>Projekta valstu nacionālais regulējums vardarbības un diskriminācijas jomā: spēkā esošās direktīvas, rīcībpolitikas.</a:t>
              </a:r>
              <a:endParaRPr b="0" i="0" sz="2400" u="none" cap="none" strike="noStrike">
                <a:solidFill>
                  <a:schemeClr val="dk1"/>
                </a:solidFill>
                <a:latin typeface="Calibri"/>
                <a:ea typeface="Calibri"/>
                <a:cs typeface="Calibri"/>
                <a:sym typeface="Calibri"/>
              </a:endParaRPr>
            </a:p>
          </p:txBody>
        </p:sp>
        <p:cxnSp>
          <p:nvCxnSpPr>
            <p:cNvPr id="112" name="Google Shape;112;p3"/>
            <p:cNvCxnSpPr/>
            <p:nvPr/>
          </p:nvCxnSpPr>
          <p:spPr>
            <a:xfrm>
              <a:off x="0" y="2808084"/>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cxnSp>
          <p:nvCxnSpPr>
            <p:cNvPr id="113" name="Google Shape;113;p3"/>
            <p:cNvCxnSpPr/>
            <p:nvPr/>
          </p:nvCxnSpPr>
          <p:spPr>
            <a:xfrm>
              <a:off x="0" y="3480751"/>
              <a:ext cx="10515600"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4" name="Google Shape;114;p3"/>
            <p:cNvSpPr/>
            <p:nvPr/>
          </p:nvSpPr>
          <p:spPr>
            <a:xfrm>
              <a:off x="0" y="3480751"/>
              <a:ext cx="10515600" cy="870055"/>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3"/>
            <p:cNvSpPr txBox="1"/>
            <p:nvPr/>
          </p:nvSpPr>
          <p:spPr>
            <a:xfrm>
              <a:off x="1140199" y="3321814"/>
              <a:ext cx="10515600" cy="870000"/>
            </a:xfrm>
            <a:prstGeom prst="rect">
              <a:avLst/>
            </a:prstGeom>
            <a:noFill/>
            <a:ln>
              <a:noFill/>
            </a:ln>
          </p:spPr>
          <p:txBody>
            <a:bodyPr anchorCtr="0" anchor="t" bIns="152400" lIns="152400" spcFirstLastPara="1" rIns="152400" wrap="square" tIns="152400">
              <a:noAutofit/>
            </a:bodyPr>
            <a:lstStyle/>
            <a:p>
              <a:pPr indent="0" lvl="0" marL="0" marR="0" rtl="0" algn="l">
                <a:lnSpc>
                  <a:spcPct val="90000"/>
                </a:lnSpc>
                <a:spcBef>
                  <a:spcPts val="0"/>
                </a:spcBef>
                <a:spcAft>
                  <a:spcPts val="0"/>
                </a:spcAft>
                <a:buClr>
                  <a:srgbClr val="000000"/>
                </a:buClr>
                <a:buSzPts val="4000"/>
                <a:buFont typeface="Arial"/>
                <a:buNone/>
              </a:pPr>
              <a:r>
                <a:t/>
              </a:r>
              <a:endParaRPr b="0" i="0" sz="4000" u="none" cap="none" strike="noStrike">
                <a:solidFill>
                  <a:schemeClr val="dk1"/>
                </a:solidFill>
                <a:latin typeface="Calibri"/>
                <a:ea typeface="Calibri"/>
                <a:cs typeface="Calibri"/>
                <a:sym typeface="Calibri"/>
              </a:endParaRPr>
            </a:p>
          </p:txBody>
        </p:sp>
      </p:grpSp>
      <p:sp>
        <p:nvSpPr>
          <p:cNvPr id="116" name="Google Shape;116;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117" name="Google Shape;117;p3"/>
          <p:cNvPicPr preferRelativeResize="0"/>
          <p:nvPr/>
        </p:nvPicPr>
        <p:blipFill rotWithShape="1">
          <a:blip r:embed="rId3">
            <a:alphaModFix/>
          </a:blip>
          <a:srcRect b="0" l="0" r="0" t="0"/>
          <a:stretch/>
        </p:blipFill>
        <p:spPr>
          <a:xfrm>
            <a:off x="368038" y="6398359"/>
            <a:ext cx="2743438" cy="3231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p21"/>
          <p:cNvSpPr txBox="1"/>
          <p:nvPr>
            <p:ph type="title"/>
          </p:nvPr>
        </p:nvSpPr>
        <p:spPr>
          <a:xfrm>
            <a:off x="359517" y="276613"/>
            <a:ext cx="10442802" cy="1040743"/>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789B9"/>
              </a:buClr>
              <a:buSzPts val="4000"/>
              <a:buNone/>
            </a:pPr>
            <a:r>
              <a:rPr lang="en-US" sz="3200">
                <a:solidFill>
                  <a:schemeClr val="hlink"/>
                </a:solidFill>
              </a:rPr>
              <a:t>Valdību un nozaru sociālo partneru parakstītas pamatnostādnes par trešo personu vardarbības un uzmākšanās novēršanu darbā</a:t>
            </a:r>
            <a:endParaRPr sz="3200">
              <a:solidFill>
                <a:srgbClr val="6789B9"/>
              </a:solidFill>
            </a:endParaRPr>
          </a:p>
        </p:txBody>
      </p:sp>
      <p:sp>
        <p:nvSpPr>
          <p:cNvPr id="374" name="Google Shape;37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75" name="Google Shape;375;p2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376" name="Google Shape;376;p21"/>
          <p:cNvGrpSpPr/>
          <p:nvPr/>
        </p:nvGrpSpPr>
        <p:grpSpPr>
          <a:xfrm>
            <a:off x="2326468" y="1716723"/>
            <a:ext cx="8128000" cy="4925880"/>
            <a:chOff x="0" y="246393"/>
            <a:chExt cx="8128000" cy="4925880"/>
          </a:xfrm>
        </p:grpSpPr>
        <p:sp>
          <p:nvSpPr>
            <p:cNvPr id="377" name="Google Shape;377;p21"/>
            <p:cNvSpPr/>
            <p:nvPr/>
          </p:nvSpPr>
          <p:spPr>
            <a:xfrm>
              <a:off x="0" y="482553"/>
              <a:ext cx="8128000" cy="667800"/>
            </a:xfrm>
            <a:prstGeom prst="rect">
              <a:avLst/>
            </a:prstGeom>
            <a:solidFill>
              <a:schemeClr val="lt1">
                <a:alpha val="89019"/>
              </a:schemeClr>
            </a:solidFill>
            <a:ln cap="flat" cmpd="sng" w="25400">
              <a:solidFill>
                <a:srgbClr val="599BD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78" name="Google Shape;378;p21"/>
            <p:cNvSpPr txBox="1"/>
            <p:nvPr/>
          </p:nvSpPr>
          <p:spPr>
            <a:xfrm>
              <a:off x="0" y="482553"/>
              <a:ext cx="8128000" cy="667800"/>
            </a:xfrm>
            <a:prstGeom prst="rect">
              <a:avLst/>
            </a:prstGeom>
            <a:noFill/>
            <a:ln>
              <a:noFill/>
            </a:ln>
          </p:spPr>
          <p:txBody>
            <a:bodyPr anchorCtr="0" anchor="t" bIns="113775" lIns="630800" spcFirstLastPara="1" rIns="630800" wrap="square" tIns="333225">
              <a:noAutofit/>
            </a:bodyPr>
            <a:lstStyle/>
            <a:p>
              <a:pPr indent="-171450" lvl="1" marL="171450" marR="0" rtl="0" algn="l">
                <a:lnSpc>
                  <a:spcPct val="90000"/>
                </a:lnSpc>
                <a:spcBef>
                  <a:spcPts val="0"/>
                </a:spcBef>
                <a:spcAft>
                  <a:spcPts val="0"/>
                </a:spcAft>
                <a:buClr>
                  <a:srgbClr val="000000"/>
                </a:buClr>
                <a:buSzPts val="1600"/>
                <a:buFont typeface="Calibri"/>
                <a:buChar char="••"/>
              </a:pPr>
              <a:r>
                <a:rPr b="0" i="0" lang="en-US" sz="1600" u="none" cap="none" strike="noStrike">
                  <a:solidFill>
                    <a:srgbClr val="000000"/>
                  </a:solidFill>
                  <a:latin typeface="Calibri"/>
                  <a:ea typeface="Calibri"/>
                  <a:cs typeface="Calibri"/>
                  <a:sym typeface="Calibri"/>
                </a:rPr>
                <a:t>Ko īsteno, piemēram, klients, pacients vai sabiedrības loceklis.</a:t>
              </a:r>
              <a:endParaRPr b="0" i="0" sz="1600" u="none" cap="none" strike="noStrike">
                <a:solidFill>
                  <a:srgbClr val="000000"/>
                </a:solidFill>
                <a:latin typeface="Calibri"/>
                <a:ea typeface="Calibri"/>
                <a:cs typeface="Calibri"/>
                <a:sym typeface="Calibri"/>
              </a:endParaRPr>
            </a:p>
          </p:txBody>
        </p:sp>
        <p:sp>
          <p:nvSpPr>
            <p:cNvPr id="379" name="Google Shape;379;p21"/>
            <p:cNvSpPr/>
            <p:nvPr/>
          </p:nvSpPr>
          <p:spPr>
            <a:xfrm>
              <a:off x="406400" y="246393"/>
              <a:ext cx="5689600" cy="47232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0" name="Google Shape;380;p21"/>
            <p:cNvSpPr txBox="1"/>
            <p:nvPr/>
          </p:nvSpPr>
          <p:spPr>
            <a:xfrm>
              <a:off x="429457" y="26945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100000"/>
                </a:lnSpc>
                <a:spcBef>
                  <a:spcPts val="0"/>
                </a:spcBef>
                <a:spcAft>
                  <a:spcPts val="0"/>
                </a:spcAft>
                <a:buNone/>
              </a:pPr>
              <a:r>
                <a:rPr b="0" i="0" lang="en-US" sz="2000" u="none" cap="none" strike="noStrike">
                  <a:solidFill>
                    <a:schemeClr val="lt1"/>
                  </a:solidFill>
                  <a:latin typeface="Arial"/>
                  <a:ea typeface="Arial"/>
                  <a:cs typeface="Arial"/>
                  <a:sym typeface="Arial"/>
                </a:rPr>
                <a:t>Trešās puses uzmākšanās un vardarbība</a:t>
              </a:r>
              <a:endParaRPr b="0" i="0" sz="2000" u="none" cap="none" strike="noStrike">
                <a:solidFill>
                  <a:schemeClr val="lt1"/>
                </a:solidFill>
                <a:latin typeface="Arial"/>
                <a:ea typeface="Arial"/>
                <a:cs typeface="Arial"/>
                <a:sym typeface="Arial"/>
              </a:endParaRPr>
            </a:p>
          </p:txBody>
        </p:sp>
        <p:sp>
          <p:nvSpPr>
            <p:cNvPr id="381" name="Google Shape;381;p21"/>
            <p:cNvSpPr/>
            <p:nvPr/>
          </p:nvSpPr>
          <p:spPr>
            <a:xfrm>
              <a:off x="0" y="1472913"/>
              <a:ext cx="8128000" cy="1764000"/>
            </a:xfrm>
            <a:prstGeom prst="rect">
              <a:avLst/>
            </a:prstGeom>
            <a:solidFill>
              <a:schemeClr val="lt1">
                <a:alpha val="89019"/>
              </a:schemeClr>
            </a:solidFill>
            <a:ln cap="flat" cmpd="sng" w="25400">
              <a:solidFill>
                <a:srgbClr val="4CC38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2" name="Google Shape;382;p21"/>
            <p:cNvSpPr txBox="1"/>
            <p:nvPr/>
          </p:nvSpPr>
          <p:spPr>
            <a:xfrm>
              <a:off x="0" y="1472913"/>
              <a:ext cx="8128000" cy="1764000"/>
            </a:xfrm>
            <a:prstGeom prst="rect">
              <a:avLst/>
            </a:prstGeom>
            <a:noFill/>
            <a:ln>
              <a:noFill/>
            </a:ln>
          </p:spPr>
          <p:txBody>
            <a:bodyPr anchorCtr="0" anchor="t" bIns="113775" lIns="630800" spcFirstLastPara="1" rIns="630800" wrap="square" tIns="333225">
              <a:noAutofit/>
            </a:bodyPr>
            <a:lstStyle/>
            <a:p>
              <a:pPr indent="-171450" lvl="1" marL="171450" marR="0" rtl="0" algn="l">
                <a:lnSpc>
                  <a:spcPct val="90000"/>
                </a:lnSpc>
                <a:spcBef>
                  <a:spcPts val="24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piemēram, "fiziska, psiholoģiska, verbāla un/vai seksuāla"; "vienreizējs [incidents] vai sistemātiskāki uzvedības modeļi, ko veic indivīds vai grupa"; "ko izraisa garīgās veselības problēmas un/vai motivē emocionāli iemesli, personiska nepatika, aizspriedumi dzimuma, rases/etniskās izcelsmes, reliģijas un pārliecības, invaliditātes, vecuma, seksuālās orientācijas vai izskata dēļ</a:t>
              </a:r>
              <a:endParaRPr b="0" i="0" sz="1600" u="none" cap="none" strike="noStrike">
                <a:solidFill>
                  <a:srgbClr val="000000"/>
                </a:solidFill>
                <a:latin typeface="Arial"/>
                <a:ea typeface="Arial"/>
                <a:cs typeface="Arial"/>
                <a:sym typeface="Arial"/>
              </a:endParaRPr>
            </a:p>
          </p:txBody>
        </p:sp>
        <p:sp>
          <p:nvSpPr>
            <p:cNvPr id="383" name="Google Shape;383;p21"/>
            <p:cNvSpPr/>
            <p:nvPr/>
          </p:nvSpPr>
          <p:spPr>
            <a:xfrm>
              <a:off x="406400" y="1236753"/>
              <a:ext cx="5689600" cy="472320"/>
            </a:xfrm>
            <a:prstGeom prst="roundRect">
              <a:avLst>
                <a:gd fmla="val 16667" name="adj"/>
              </a:avLst>
            </a:prstGeom>
            <a:solidFill>
              <a:srgbClr val="4CC38C"/>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4" name="Google Shape;384;p21"/>
            <p:cNvSpPr txBox="1"/>
            <p:nvPr/>
          </p:nvSpPr>
          <p:spPr>
            <a:xfrm>
              <a:off x="429457" y="125981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Trešās puses vardarbība un uzmākšanās izpaužas dažādos veidos</a:t>
              </a:r>
              <a:endParaRPr b="0" i="0" sz="1600" u="none" cap="none" strike="noStrike">
                <a:solidFill>
                  <a:schemeClr val="lt1"/>
                </a:solidFill>
                <a:latin typeface="Arial"/>
                <a:ea typeface="Arial"/>
                <a:cs typeface="Arial"/>
                <a:sym typeface="Arial"/>
              </a:endParaRPr>
            </a:p>
          </p:txBody>
        </p:sp>
        <p:sp>
          <p:nvSpPr>
            <p:cNvPr id="385" name="Google Shape;385;p21"/>
            <p:cNvSpPr/>
            <p:nvPr/>
          </p:nvSpPr>
          <p:spPr>
            <a:xfrm>
              <a:off x="0" y="3559473"/>
              <a:ext cx="8128000" cy="1612800"/>
            </a:xfrm>
            <a:prstGeom prst="rect">
              <a:avLst/>
            </a:prstGeom>
            <a:solidFill>
              <a:schemeClr val="lt1">
                <a:alpha val="89019"/>
              </a:schemeClr>
            </a:solidFill>
            <a:ln cap="flat" cmpd="sng" w="25400">
              <a:solidFill>
                <a:srgbClr val="6FAB4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6" name="Google Shape;386;p21"/>
            <p:cNvSpPr txBox="1"/>
            <p:nvPr/>
          </p:nvSpPr>
          <p:spPr>
            <a:xfrm>
              <a:off x="0" y="3559473"/>
              <a:ext cx="8128000" cy="1612800"/>
            </a:xfrm>
            <a:prstGeom prst="rect">
              <a:avLst/>
            </a:prstGeom>
            <a:noFill/>
            <a:ln>
              <a:noFill/>
            </a:ln>
          </p:spPr>
          <p:txBody>
            <a:bodyPr anchorCtr="0" anchor="t" bIns="113775" lIns="630800" spcFirstLastPara="1" rIns="630800" wrap="square" tIns="3332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divas Eiropas arodbiedrību federācijas</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sešas ES darba devēju organizācijas</a:t>
              </a:r>
              <a:endParaRPr b="0" i="0" sz="1600" u="none" cap="none" strike="noStrike">
                <a:solidFill>
                  <a:srgbClr val="000000"/>
                </a:solidFill>
                <a:latin typeface="Arial"/>
                <a:ea typeface="Arial"/>
                <a:cs typeface="Arial"/>
                <a:sym typeface="Arial"/>
              </a:endParaRPr>
            </a:p>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rgbClr val="000000"/>
                  </a:solidFill>
                  <a:latin typeface="Arial"/>
                  <a:ea typeface="Arial"/>
                  <a:cs typeface="Arial"/>
                  <a:sym typeface="Arial"/>
                </a:rPr>
                <a:t>un Eiropas valstu valdību pārvaldes sektora sociālie partneri.</a:t>
              </a:r>
              <a:endParaRPr b="0" i="0" sz="1600" u="none" cap="none" strike="noStrike">
                <a:solidFill>
                  <a:srgbClr val="000000"/>
                </a:solidFill>
                <a:latin typeface="Arial"/>
                <a:ea typeface="Arial"/>
                <a:cs typeface="Arial"/>
                <a:sym typeface="Arial"/>
              </a:endParaRPr>
            </a:p>
          </p:txBody>
        </p:sp>
        <p:sp>
          <p:nvSpPr>
            <p:cNvPr id="387" name="Google Shape;387;p21"/>
            <p:cNvSpPr/>
            <p:nvPr/>
          </p:nvSpPr>
          <p:spPr>
            <a:xfrm>
              <a:off x="406400" y="3323313"/>
              <a:ext cx="5689600" cy="472320"/>
            </a:xfrm>
            <a:prstGeom prst="roundRect">
              <a:avLst>
                <a:gd fmla="val 16667"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p:txBody>
        </p:sp>
        <p:sp>
          <p:nvSpPr>
            <p:cNvPr id="388" name="Google Shape;388;p21"/>
            <p:cNvSpPr txBox="1"/>
            <p:nvPr/>
          </p:nvSpPr>
          <p:spPr>
            <a:xfrm>
              <a:off x="429457" y="3346370"/>
              <a:ext cx="5643486" cy="426206"/>
            </a:xfrm>
            <a:prstGeom prst="rect">
              <a:avLst/>
            </a:prstGeom>
            <a:noFill/>
            <a:ln>
              <a:noFill/>
            </a:ln>
          </p:spPr>
          <p:txBody>
            <a:bodyPr anchorCtr="0" anchor="ctr" bIns="0" lIns="215050" spcFirstLastPara="1" rIns="215050" wrap="square" tIns="0">
              <a:noAutofit/>
            </a:bodyPr>
            <a:lstStyle/>
            <a:p>
              <a:pPr indent="0" lvl="0" marL="0" marR="0" rtl="0" algn="l">
                <a:lnSpc>
                  <a:spcPct val="100000"/>
                </a:lnSpc>
                <a:spcBef>
                  <a:spcPts val="0"/>
                </a:spcBef>
                <a:spcAft>
                  <a:spcPts val="0"/>
                </a:spcAft>
                <a:buNone/>
              </a:pPr>
              <a:r>
                <a:rPr b="0" i="0" lang="en-US" sz="2000" u="none" cap="none" strike="noStrike">
                  <a:solidFill>
                    <a:schemeClr val="lt1"/>
                  </a:solidFill>
                  <a:latin typeface="Arial"/>
                  <a:ea typeface="Arial"/>
                  <a:cs typeface="Arial"/>
                  <a:sym typeface="Arial"/>
                </a:rPr>
                <a:t>Vadlīnijas parakstīja sociālie partneri</a:t>
              </a:r>
              <a:endParaRPr b="0" i="0" sz="2000" u="none" cap="none" strike="noStrike">
                <a:solidFill>
                  <a:schemeClr val="lt1"/>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g1dd49517535_0_195"/>
          <p:cNvSpPr/>
          <p:nvPr/>
        </p:nvSpPr>
        <p:spPr>
          <a:xfrm flipH="1">
            <a:off x="5795201" y="-132262"/>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19"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395" name="Google Shape;395;g1dd49517535_0_195"/>
          <p:cNvSpPr txBox="1"/>
          <p:nvPr>
            <p:ph idx="1" type="body"/>
          </p:nvPr>
        </p:nvSpPr>
        <p:spPr>
          <a:xfrm>
            <a:off x="472775" y="1327400"/>
            <a:ext cx="6271200" cy="4685700"/>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1000"/>
              </a:spcBef>
              <a:spcAft>
                <a:spcPts val="0"/>
              </a:spcAft>
              <a:buSzPct val="80989"/>
              <a:buNone/>
            </a:pPr>
            <a:r>
              <a:t/>
            </a:r>
            <a:endParaRPr b="1" sz="3175">
              <a:solidFill>
                <a:schemeClr val="accent1"/>
              </a:solidFill>
            </a:endParaRPr>
          </a:p>
          <a:p>
            <a:pPr indent="-75882" lvl="0" marL="228600" rtl="0" algn="l">
              <a:lnSpc>
                <a:spcPct val="90000"/>
              </a:lnSpc>
              <a:spcBef>
                <a:spcPts val="1000"/>
              </a:spcBef>
              <a:spcAft>
                <a:spcPts val="0"/>
              </a:spcAft>
              <a:buSzPct val="80989"/>
              <a:buNone/>
            </a:pPr>
            <a:r>
              <a:rPr b="1" lang="en-US" sz="3175">
                <a:solidFill>
                  <a:schemeClr val="accent1"/>
                </a:solidFill>
              </a:rPr>
              <a:t>Vardarbības un uzmākšanās darba vietā politikas izstrāde - darba devēja pienākumi</a:t>
            </a:r>
            <a:endParaRPr b="1" sz="3175">
              <a:solidFill>
                <a:schemeClr val="accent1"/>
              </a:solidFill>
            </a:endParaRPr>
          </a:p>
          <a:p>
            <a:pPr indent="-75882" lvl="0" marL="228600" rtl="0" algn="l">
              <a:lnSpc>
                <a:spcPct val="90000"/>
              </a:lnSpc>
              <a:spcBef>
                <a:spcPts val="1000"/>
              </a:spcBef>
              <a:spcAft>
                <a:spcPts val="0"/>
              </a:spcAft>
              <a:buSzPct val="80989"/>
              <a:buNone/>
            </a:pPr>
            <a:r>
              <a:t/>
            </a:r>
            <a:endParaRPr b="1" sz="3175">
              <a:solidFill>
                <a:schemeClr val="accent1"/>
              </a:solidFill>
            </a:endParaRPr>
          </a:p>
          <a:p>
            <a:pPr indent="-75882" lvl="0" marL="228600" rtl="0" algn="l">
              <a:lnSpc>
                <a:spcPct val="90000"/>
              </a:lnSpc>
              <a:spcBef>
                <a:spcPts val="1000"/>
              </a:spcBef>
              <a:spcAft>
                <a:spcPts val="0"/>
              </a:spcAft>
              <a:buSzPct val="75630"/>
              <a:buNone/>
            </a:pPr>
            <a:r>
              <a:rPr lang="en-US" sz="3400">
                <a:solidFill>
                  <a:srgbClr val="262626"/>
                </a:solidFill>
              </a:rPr>
              <a:t>Saskaņā ar C190, darba devējiem kopā ar darba ņēmējiem un viņu arodbiedrību pārstāvjiem jāpieņem un jāīsteno politika darba vietā attiecībā uz vardarbību un uzmākšanos, tostarp vardarbību un uzmākšanos dzimuma dēļ.</a:t>
            </a:r>
            <a:endParaRPr sz="3400">
              <a:solidFill>
                <a:srgbClr val="262626"/>
              </a:solidFill>
            </a:endParaRPr>
          </a:p>
          <a:p>
            <a:pPr indent="-75882" lvl="0" marL="228600" rtl="0" algn="l">
              <a:lnSpc>
                <a:spcPct val="90000"/>
              </a:lnSpc>
              <a:spcBef>
                <a:spcPts val="1000"/>
              </a:spcBef>
              <a:spcAft>
                <a:spcPts val="0"/>
              </a:spcAft>
              <a:buSzPct val="91836"/>
              <a:buNone/>
            </a:pPr>
            <a:r>
              <a:t/>
            </a:r>
            <a:endParaRPr b="1">
              <a:solidFill>
                <a:schemeClr val="accent1"/>
              </a:solidFill>
              <a:latin typeface="Arial"/>
              <a:ea typeface="Arial"/>
              <a:cs typeface="Arial"/>
              <a:sym typeface="Arial"/>
            </a:endParaRPr>
          </a:p>
          <a:p>
            <a:pPr indent="-75882" lvl="0" marL="228600" rtl="0" algn="l">
              <a:lnSpc>
                <a:spcPct val="90000"/>
              </a:lnSpc>
              <a:spcBef>
                <a:spcPts val="1000"/>
              </a:spcBef>
              <a:spcAft>
                <a:spcPts val="0"/>
              </a:spcAft>
              <a:buClr>
                <a:schemeClr val="dk1"/>
              </a:buClr>
              <a:buSzPct val="92857"/>
              <a:buFont typeface="Arial"/>
              <a:buNone/>
            </a:pPr>
            <a:r>
              <a:rPr lang="en-US">
                <a:solidFill>
                  <a:schemeClr val="lt1"/>
                </a:solidFill>
                <a:latin typeface="Arial"/>
                <a:ea typeface="Arial"/>
                <a:cs typeface="Arial"/>
                <a:sym typeface="Arial"/>
              </a:rPr>
              <a:t>90, employers together with workers and their union representatives should adopt and implement a workplace policy on violence and harassment, including gender-based violence and harassment.</a:t>
            </a:r>
            <a:endParaRPr>
              <a:latin typeface="Arial"/>
              <a:ea typeface="Arial"/>
              <a:cs typeface="Arial"/>
              <a:sym typeface="Arial"/>
            </a:endParaRPr>
          </a:p>
        </p:txBody>
      </p:sp>
      <p:sp>
        <p:nvSpPr>
          <p:cNvPr id="396" name="Google Shape;396;g1dd49517535_0_19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97" name="Google Shape;397;g1dd49517535_0_195"/>
          <p:cNvSpPr txBox="1"/>
          <p:nvPr/>
        </p:nvSpPr>
        <p:spPr>
          <a:xfrm>
            <a:off x="960122" y="680900"/>
            <a:ext cx="4740000" cy="6465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6789B9"/>
              </a:buClr>
              <a:buSzPts val="4000"/>
              <a:buFont typeface="Calibri"/>
              <a:buNone/>
            </a:pPr>
            <a:r>
              <a:rPr b="1" i="0" lang="en-US" sz="4000" u="none" cap="none" strike="noStrike">
                <a:solidFill>
                  <a:srgbClr val="6789B9"/>
                </a:solidFill>
                <a:latin typeface="Calibri"/>
                <a:ea typeface="Calibri"/>
                <a:cs typeface="Calibri"/>
                <a:sym typeface="Calibri"/>
              </a:rPr>
              <a:t>2.TĒMA</a:t>
            </a:r>
            <a:endParaRPr b="0" i="0" sz="4800" u="none" cap="none" strike="noStrike">
              <a:solidFill>
                <a:srgbClr val="0070C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grpSp>
        <p:nvGrpSpPr>
          <p:cNvPr id="402" name="Google Shape;402;p48"/>
          <p:cNvGrpSpPr/>
          <p:nvPr/>
        </p:nvGrpSpPr>
        <p:grpSpPr>
          <a:xfrm>
            <a:off x="574964" y="717452"/>
            <a:ext cx="10612864" cy="5638898"/>
            <a:chOff x="0" y="0"/>
            <a:chExt cx="10612864" cy="5568434"/>
          </a:xfrm>
        </p:grpSpPr>
        <p:sp>
          <p:nvSpPr>
            <p:cNvPr id="403" name="Google Shape;403;p48"/>
            <p:cNvSpPr/>
            <p:nvPr/>
          </p:nvSpPr>
          <p:spPr>
            <a:xfrm>
              <a:off x="0" y="0"/>
              <a:ext cx="10515600" cy="683490"/>
            </a:xfrm>
            <a:prstGeom prst="roundRect">
              <a:avLst>
                <a:gd fmla="val 16667" name="adj"/>
              </a:avLst>
            </a:prstGeom>
            <a:solidFill>
              <a:srgbClr val="FFC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48"/>
            <p:cNvSpPr txBox="1"/>
            <p:nvPr/>
          </p:nvSpPr>
          <p:spPr>
            <a:xfrm>
              <a:off x="33365" y="0"/>
              <a:ext cx="10448870" cy="61676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rgbClr val="000000"/>
                </a:buClr>
                <a:buSzPts val="3200"/>
                <a:buFont typeface="Arial"/>
                <a:buNone/>
              </a:pPr>
              <a:r>
                <a:rPr b="1" i="0" lang="en-US" sz="3200" u="none" cap="none" strike="noStrike">
                  <a:solidFill>
                    <a:schemeClr val="lt1"/>
                  </a:solidFill>
                  <a:latin typeface="Arial"/>
                  <a:ea typeface="Arial"/>
                  <a:cs typeface="Arial"/>
                  <a:sym typeface="Arial"/>
                </a:rPr>
                <a:t>Vardarbības un uzmākšanās darba vietā politika</a:t>
              </a:r>
              <a:endParaRPr b="0" i="0" sz="3200" u="none" cap="none" strike="noStrike">
                <a:solidFill>
                  <a:schemeClr val="lt1"/>
                </a:solidFill>
                <a:latin typeface="Calibri"/>
                <a:ea typeface="Calibri"/>
                <a:cs typeface="Calibri"/>
                <a:sym typeface="Calibri"/>
              </a:endParaRPr>
            </a:p>
          </p:txBody>
        </p:sp>
        <p:sp>
          <p:nvSpPr>
            <p:cNvPr id="405" name="Google Shape;405;p48"/>
            <p:cNvSpPr/>
            <p:nvPr/>
          </p:nvSpPr>
          <p:spPr>
            <a:xfrm>
              <a:off x="0" y="691320"/>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8"/>
            <p:cNvSpPr txBox="1"/>
            <p:nvPr/>
          </p:nvSpPr>
          <p:spPr>
            <a:xfrm>
              <a:off x="66730" y="691320"/>
              <a:ext cx="10448870" cy="616760"/>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t>
              </a:r>
              <a:r>
                <a:rPr b="0" i="0" lang="en-US" sz="2400" u="none" cap="none" strike="noStrike">
                  <a:solidFill>
                    <a:schemeClr val="lt1"/>
                  </a:solidFill>
                  <a:latin typeface="Arial"/>
                  <a:ea typeface="Arial"/>
                  <a:cs typeface="Arial"/>
                  <a:sym typeface="Arial"/>
                </a:rPr>
                <a:t> </a:t>
              </a:r>
              <a:r>
                <a:rPr b="0" i="0" lang="en-US" sz="2400" u="none" cap="none" strike="noStrike">
                  <a:solidFill>
                    <a:schemeClr val="lt1"/>
                  </a:solidFill>
                  <a:latin typeface="Calibri"/>
                  <a:ea typeface="Calibri"/>
                  <a:cs typeface="Calibri"/>
                  <a:sym typeface="Calibri"/>
                </a:rPr>
                <a:t>Paziņojums par to, ka vardarbība un uzmākšanās netiks pieļauta</a:t>
              </a:r>
              <a:endParaRPr b="0" i="0" sz="2400" u="none" cap="none" strike="noStrike">
                <a:solidFill>
                  <a:schemeClr val="lt1"/>
                </a:solidFill>
                <a:latin typeface="Calibri"/>
                <a:ea typeface="Calibri"/>
                <a:cs typeface="Calibri"/>
                <a:sym typeface="Calibri"/>
              </a:endParaRPr>
            </a:p>
          </p:txBody>
        </p:sp>
        <p:sp>
          <p:nvSpPr>
            <p:cNvPr id="407" name="Google Shape;407;p48"/>
            <p:cNvSpPr/>
            <p:nvPr/>
          </p:nvSpPr>
          <p:spPr>
            <a:xfrm>
              <a:off x="0" y="1413742"/>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48"/>
            <p:cNvSpPr txBox="1"/>
            <p:nvPr/>
          </p:nvSpPr>
          <p:spPr>
            <a:xfrm>
              <a:off x="33365" y="1447107"/>
              <a:ext cx="10448870" cy="616760"/>
            </a:xfrm>
            <a:prstGeom prst="rect">
              <a:avLst/>
            </a:prstGeom>
            <a:noFill/>
            <a:ln>
              <a:noFill/>
            </a:ln>
          </p:spPr>
          <p:txBody>
            <a:bodyPr anchorCtr="0" anchor="ctr" bIns="60950" lIns="60950" spcFirstLastPara="1" rIns="60950" wrap="square" tIns="60950">
              <a:noAutofit/>
            </a:bodyPr>
            <a:lstStyle/>
            <a:p>
              <a:pPr indent="0" lvl="0" marL="0" marR="0" rtl="0" algn="l">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 </a:t>
              </a:r>
              <a:r>
                <a:rPr b="0" i="0" lang="en-US" sz="2400" u="none" cap="none" strike="noStrike">
                  <a:solidFill>
                    <a:schemeClr val="lt1"/>
                  </a:solidFill>
                  <a:latin typeface="Calibri"/>
                  <a:ea typeface="Calibri"/>
                  <a:cs typeface="Calibri"/>
                  <a:sym typeface="Calibri"/>
                </a:rPr>
                <a:t>Vardarbības un uzmākšanās novēršanas programmu izveide ar konkrētiem mērķiem</a:t>
              </a:r>
              <a:endParaRPr b="0" i="0" sz="1600" u="none" cap="none" strike="noStrike">
                <a:solidFill>
                  <a:schemeClr val="lt1"/>
                </a:solidFill>
                <a:latin typeface="Arial"/>
                <a:ea typeface="Arial"/>
                <a:cs typeface="Arial"/>
                <a:sym typeface="Arial"/>
              </a:endParaRPr>
            </a:p>
          </p:txBody>
        </p:sp>
        <p:sp>
          <p:nvSpPr>
            <p:cNvPr id="409" name="Google Shape;409;p48"/>
            <p:cNvSpPr/>
            <p:nvPr/>
          </p:nvSpPr>
          <p:spPr>
            <a:xfrm>
              <a:off x="0" y="2052660"/>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48"/>
            <p:cNvSpPr txBox="1"/>
            <p:nvPr/>
          </p:nvSpPr>
          <p:spPr>
            <a:xfrm>
              <a:off x="33365" y="2086025"/>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 </a:t>
              </a:r>
              <a:r>
                <a:rPr b="0" i="0" lang="en-US" sz="2400" u="none" cap="none" strike="noStrike">
                  <a:solidFill>
                    <a:schemeClr val="lt1"/>
                  </a:solidFill>
                  <a:latin typeface="Calibri"/>
                  <a:ea typeface="Calibri"/>
                  <a:cs typeface="Calibri"/>
                  <a:sym typeface="Calibri"/>
                </a:rPr>
                <a:t>Skaidri definēti darba devēja un darba ņēmēja pienākumi</a:t>
              </a:r>
              <a:endParaRPr b="0" i="0" sz="2400" u="none" cap="none" strike="noStrike">
                <a:solidFill>
                  <a:schemeClr val="lt1"/>
                </a:solidFill>
                <a:latin typeface="Calibri"/>
                <a:ea typeface="Calibri"/>
                <a:cs typeface="Calibri"/>
                <a:sym typeface="Calibri"/>
              </a:endParaRPr>
            </a:p>
          </p:txBody>
        </p:sp>
        <p:sp>
          <p:nvSpPr>
            <p:cNvPr id="411" name="Google Shape;411;p48"/>
            <p:cNvSpPr/>
            <p:nvPr/>
          </p:nvSpPr>
          <p:spPr>
            <a:xfrm>
              <a:off x="0" y="2792412"/>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8"/>
            <p:cNvSpPr txBox="1"/>
            <p:nvPr/>
          </p:nvSpPr>
          <p:spPr>
            <a:xfrm>
              <a:off x="163994" y="2827047"/>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 </a:t>
              </a:r>
              <a:r>
                <a:rPr b="0" i="0" lang="en-US" sz="2400" u="none" cap="none" strike="noStrike">
                  <a:solidFill>
                    <a:schemeClr val="lt1"/>
                  </a:solidFill>
                  <a:latin typeface="Calibri"/>
                  <a:ea typeface="Calibri"/>
                  <a:cs typeface="Calibri"/>
                  <a:sym typeface="Calibri"/>
                </a:rPr>
                <a:t>Informācija par sūdzību un izmeklēšanas procedūrām</a:t>
              </a:r>
              <a:endParaRPr b="0" i="0" sz="2400" u="none" cap="none" strike="noStrike">
                <a:solidFill>
                  <a:schemeClr val="lt1"/>
                </a:solidFill>
                <a:latin typeface="Calibri"/>
                <a:ea typeface="Calibri"/>
                <a:cs typeface="Calibri"/>
                <a:sym typeface="Calibri"/>
              </a:endParaRPr>
            </a:p>
          </p:txBody>
        </p:sp>
        <p:sp>
          <p:nvSpPr>
            <p:cNvPr id="413" name="Google Shape;413;p48"/>
            <p:cNvSpPr/>
            <p:nvPr/>
          </p:nvSpPr>
          <p:spPr>
            <a:xfrm>
              <a:off x="0" y="3489923"/>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8"/>
            <p:cNvSpPr txBox="1"/>
            <p:nvPr/>
          </p:nvSpPr>
          <p:spPr>
            <a:xfrm>
              <a:off x="33365" y="3523288"/>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100000"/>
                </a:lnSpc>
                <a:spcBef>
                  <a:spcPts val="0"/>
                </a:spcBef>
                <a:spcAft>
                  <a:spcPts val="0"/>
                </a:spcAft>
                <a:buClr>
                  <a:schemeClr val="lt1"/>
                </a:buClr>
                <a:buSzPts val="500"/>
                <a:buFont typeface="Arial"/>
                <a:buNone/>
              </a:pPr>
              <a:r>
                <a:rPr b="0" i="0" lang="en-US" sz="1600" u="none" cap="none" strike="noStrike">
                  <a:solidFill>
                    <a:schemeClr val="lt1"/>
                  </a:solidFill>
                  <a:latin typeface="Arial"/>
                  <a:ea typeface="Arial"/>
                  <a:cs typeface="Arial"/>
                  <a:sym typeface="Arial"/>
                </a:rPr>
                <a:t>-</a:t>
              </a:r>
              <a:r>
                <a:rPr b="0" i="0" lang="en-US" sz="2400" u="none" cap="none" strike="noStrike">
                  <a:solidFill>
                    <a:schemeClr val="lt1"/>
                  </a:solidFill>
                  <a:latin typeface="Calibri"/>
                  <a:ea typeface="Calibri"/>
                  <a:cs typeface="Calibri"/>
                  <a:sym typeface="Calibri"/>
                </a:rPr>
                <a:t> Noteikums, ka visi vardarbības un uzmākšanās gadījumi tiks izskatīti un uz tiem tiks reaģēts</a:t>
              </a:r>
              <a:endParaRPr b="0" i="0" sz="1600" u="none" cap="none" strike="noStrike">
                <a:solidFill>
                  <a:schemeClr val="lt1"/>
                </a:solidFill>
                <a:latin typeface="Arial"/>
                <a:ea typeface="Arial"/>
                <a:cs typeface="Arial"/>
                <a:sym typeface="Arial"/>
              </a:endParaRPr>
            </a:p>
          </p:txBody>
        </p:sp>
        <p:sp>
          <p:nvSpPr>
            <p:cNvPr id="415" name="Google Shape;415;p48"/>
            <p:cNvSpPr/>
            <p:nvPr/>
          </p:nvSpPr>
          <p:spPr>
            <a:xfrm>
              <a:off x="0" y="4187433"/>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8"/>
            <p:cNvSpPr txBox="1"/>
            <p:nvPr/>
          </p:nvSpPr>
          <p:spPr>
            <a:xfrm>
              <a:off x="33365" y="4220798"/>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None/>
              </a:pPr>
              <a:r>
                <a:rPr b="0" i="0" lang="en-US" sz="1600" u="none" cap="none" strike="noStrike">
                  <a:solidFill>
                    <a:schemeClr val="lt1"/>
                  </a:solidFill>
                  <a:latin typeface="Arial"/>
                  <a:ea typeface="Arial"/>
                  <a:cs typeface="Arial"/>
                  <a:sym typeface="Arial"/>
                </a:rPr>
                <a:t>- </a:t>
              </a:r>
              <a:r>
                <a:rPr b="0" i="0" lang="en-US" sz="2400" u="none" cap="none" strike="noStrike">
                  <a:solidFill>
                    <a:schemeClr val="lt1"/>
                  </a:solidFill>
                  <a:latin typeface="Calibri"/>
                  <a:ea typeface="Calibri"/>
                  <a:cs typeface="Calibri"/>
                  <a:sym typeface="Calibri"/>
                </a:rPr>
                <a:t>Sūdzību iesniedzēju un liecinieku privātuma aizsardzība un konfidencialitātes nodrošināšana</a:t>
              </a:r>
              <a:endParaRPr b="0" i="0" sz="2400" u="none" cap="none" strike="noStrike">
                <a:solidFill>
                  <a:schemeClr val="lt1"/>
                </a:solidFill>
                <a:latin typeface="Calibri"/>
                <a:ea typeface="Calibri"/>
                <a:cs typeface="Calibri"/>
                <a:sym typeface="Calibri"/>
              </a:endParaRPr>
            </a:p>
          </p:txBody>
        </p:sp>
        <p:sp>
          <p:nvSpPr>
            <p:cNvPr id="417" name="Google Shape;417;p48"/>
            <p:cNvSpPr/>
            <p:nvPr/>
          </p:nvSpPr>
          <p:spPr>
            <a:xfrm>
              <a:off x="0" y="4884944"/>
              <a:ext cx="10515600" cy="683490"/>
            </a:xfrm>
            <a:prstGeom prst="roundRect">
              <a:avLst>
                <a:gd fmla="val 16667" name="adj"/>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48"/>
            <p:cNvSpPr txBox="1"/>
            <p:nvPr/>
          </p:nvSpPr>
          <p:spPr>
            <a:xfrm>
              <a:off x="33365" y="4918309"/>
              <a:ext cx="10448870" cy="616760"/>
            </a:xfrm>
            <a:prstGeom prst="rect">
              <a:avLst/>
            </a:prstGeom>
            <a:noFill/>
            <a:ln>
              <a:noFill/>
            </a:ln>
          </p:spPr>
          <p:txBody>
            <a:bodyPr anchorCtr="0" anchor="ctr" bIns="19050" lIns="19050" spcFirstLastPara="1" rIns="19050" wrap="square" tIns="19050">
              <a:noAutofit/>
            </a:bodyPr>
            <a:lstStyle/>
            <a:p>
              <a:pPr indent="0" lvl="0" marL="0" marR="0" rtl="0" algn="l">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t>
              </a:r>
              <a:r>
                <a:rPr b="0" i="0" lang="en-US" sz="2400" u="none" cap="none" strike="noStrike">
                  <a:solidFill>
                    <a:schemeClr val="lt1"/>
                  </a:solidFill>
                  <a:latin typeface="Calibri"/>
                  <a:ea typeface="Calibri"/>
                  <a:cs typeface="Calibri"/>
                  <a:sym typeface="Calibri"/>
                </a:rPr>
                <a:t> Sūdzību iesniedzēju, cietušo un liecinieku aizsardzība pret viktimizāciju vai atriebību</a:t>
              </a:r>
              <a:endParaRPr b="0" i="0" sz="2400" u="none" cap="none" strike="noStrike">
                <a:solidFill>
                  <a:schemeClr val="lt1"/>
                </a:solidFill>
                <a:latin typeface="Calibri"/>
                <a:ea typeface="Calibri"/>
                <a:cs typeface="Calibri"/>
                <a:sym typeface="Calibri"/>
              </a:endParaRPr>
            </a:p>
          </p:txBody>
        </p:sp>
      </p:grpSp>
      <p:sp>
        <p:nvSpPr>
          <p:cNvPr id="419" name="Google Shape;419;p4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20" name="Google Shape;420;p4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4" name="Shape 424"/>
        <p:cNvGrpSpPr/>
        <p:nvPr/>
      </p:nvGrpSpPr>
      <p:grpSpPr>
        <a:xfrm>
          <a:off x="0" y="0"/>
          <a:ext cx="0" cy="0"/>
          <a:chOff x="0" y="0"/>
          <a:chExt cx="0" cy="0"/>
        </a:xfrm>
      </p:grpSpPr>
      <p:sp>
        <p:nvSpPr>
          <p:cNvPr id="425" name="Google Shape;425;p49"/>
          <p:cNvSpPr txBox="1"/>
          <p:nvPr>
            <p:ph type="title"/>
          </p:nvPr>
        </p:nvSpPr>
        <p:spPr>
          <a:xfrm>
            <a:off x="359517" y="290681"/>
            <a:ext cx="10092900" cy="539400"/>
          </a:xfrm>
          <a:prstGeom prst="rect">
            <a:avLst/>
          </a:prstGeom>
          <a:solidFill>
            <a:srgbClr val="00B0F0"/>
          </a:solid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600"/>
              <a:buNone/>
            </a:pPr>
            <a:r>
              <a:rPr b="1" lang="en-US" sz="3200"/>
              <a:t>Detalizētākā politikā varētu arī iekļaut:</a:t>
            </a:r>
            <a:endParaRPr b="1" sz="3200"/>
          </a:p>
        </p:txBody>
      </p:sp>
      <p:grpSp>
        <p:nvGrpSpPr>
          <p:cNvPr id="426" name="Google Shape;426;p49"/>
          <p:cNvGrpSpPr/>
          <p:nvPr/>
        </p:nvGrpSpPr>
        <p:grpSpPr>
          <a:xfrm>
            <a:off x="690480" y="826851"/>
            <a:ext cx="10887231" cy="5025307"/>
            <a:chOff x="5319" y="0"/>
            <a:chExt cx="10887231" cy="5025307"/>
          </a:xfrm>
        </p:grpSpPr>
        <p:sp>
          <p:nvSpPr>
            <p:cNvPr id="427" name="Google Shape;427;p49"/>
            <p:cNvSpPr/>
            <p:nvPr/>
          </p:nvSpPr>
          <p:spPr>
            <a:xfrm rot="-5400000">
              <a:off x="-1869099"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49"/>
            <p:cNvSpPr txBox="1"/>
            <p:nvPr/>
          </p:nvSpPr>
          <p:spPr>
            <a:xfrm>
              <a:off x="5319"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Vardarbības un uzmākšanās visaptveroša definīcija</a:t>
              </a:r>
              <a:endParaRPr b="0" i="0" sz="1600" u="none" cap="none" strike="noStrike">
                <a:solidFill>
                  <a:schemeClr val="lt1"/>
                </a:solidFill>
                <a:latin typeface="Arial"/>
                <a:ea typeface="Arial"/>
                <a:cs typeface="Arial"/>
                <a:sym typeface="Arial"/>
              </a:endParaRPr>
            </a:p>
          </p:txBody>
        </p:sp>
        <p:sp>
          <p:nvSpPr>
            <p:cNvPr id="429" name="Google Shape;429;p49"/>
            <p:cNvSpPr/>
            <p:nvPr/>
          </p:nvSpPr>
          <p:spPr>
            <a:xfrm rot="-5400000">
              <a:off x="-496893"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49"/>
            <p:cNvSpPr txBox="1"/>
            <p:nvPr/>
          </p:nvSpPr>
          <p:spPr>
            <a:xfrm>
              <a:off x="1377525"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Attiecas uz visiem darba ņēmējiem, jo īpaši neaizsargātām grupām un nedrošiem darba ņēmējiem</a:t>
              </a:r>
              <a:endParaRPr b="0" i="0" sz="1600" u="none" cap="none" strike="noStrike">
                <a:solidFill>
                  <a:schemeClr val="lt1"/>
                </a:solidFill>
                <a:latin typeface="Arial"/>
                <a:ea typeface="Arial"/>
                <a:cs typeface="Arial"/>
                <a:sym typeface="Arial"/>
              </a:endParaRPr>
            </a:p>
          </p:txBody>
        </p:sp>
        <p:sp>
          <p:nvSpPr>
            <p:cNvPr id="431" name="Google Shape;431;p49"/>
            <p:cNvSpPr/>
            <p:nvPr/>
          </p:nvSpPr>
          <p:spPr>
            <a:xfrm rot="-5400000">
              <a:off x="889383" y="1874418"/>
              <a:ext cx="4997165"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49"/>
            <p:cNvSpPr txBox="1"/>
            <p:nvPr/>
          </p:nvSpPr>
          <p:spPr>
            <a:xfrm>
              <a:off x="2749730" y="1013504"/>
              <a:ext cx="1276470" cy="2998299"/>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Aptver ne tikai fizisko darba vietu, bet arī darba pasauli</a:t>
              </a:r>
              <a:endParaRPr b="0" i="0" sz="1600" u="none" cap="none" strike="noStrike">
                <a:solidFill>
                  <a:schemeClr val="lt1"/>
                </a:solidFill>
                <a:latin typeface="Arial"/>
                <a:ea typeface="Arial"/>
                <a:cs typeface="Arial"/>
                <a:sym typeface="Arial"/>
              </a:endParaRPr>
            </a:p>
          </p:txBody>
        </p:sp>
        <p:sp>
          <p:nvSpPr>
            <p:cNvPr id="433" name="Google Shape;433;p49"/>
            <p:cNvSpPr/>
            <p:nvPr/>
          </p:nvSpPr>
          <p:spPr>
            <a:xfrm rot="-5400000">
              <a:off x="2247518"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49"/>
            <p:cNvSpPr txBox="1"/>
            <p:nvPr/>
          </p:nvSpPr>
          <p:spPr>
            <a:xfrm>
              <a:off x="4229620" y="1013504"/>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Strīdu izšķiršanas un izpildes struktūras</a:t>
              </a:r>
              <a:endParaRPr/>
            </a:p>
          </p:txBody>
        </p:sp>
        <p:sp>
          <p:nvSpPr>
            <p:cNvPr id="435" name="Google Shape;435;p49"/>
            <p:cNvSpPr/>
            <p:nvPr/>
          </p:nvSpPr>
          <p:spPr>
            <a:xfrm rot="-5400000">
              <a:off x="3619724"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49"/>
            <p:cNvSpPr txBox="1"/>
            <p:nvPr/>
          </p:nvSpPr>
          <p:spPr>
            <a:xfrm>
              <a:off x="5494142"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Sankcijas, tiesiskās aizsardzības līdzekļi un atbalsts cietušajiem/izdzīvojušajiem</a:t>
              </a:r>
              <a:endParaRPr b="0" i="0" sz="1600" u="none" cap="none" strike="noStrike">
                <a:solidFill>
                  <a:schemeClr val="lt1"/>
                </a:solidFill>
                <a:latin typeface="Arial"/>
                <a:ea typeface="Arial"/>
                <a:cs typeface="Arial"/>
                <a:sym typeface="Arial"/>
              </a:endParaRPr>
            </a:p>
          </p:txBody>
        </p:sp>
        <p:sp>
          <p:nvSpPr>
            <p:cNvPr id="437" name="Google Shape;437;p49"/>
            <p:cNvSpPr/>
            <p:nvPr/>
          </p:nvSpPr>
          <p:spPr>
            <a:xfrm rot="-5400000">
              <a:off x="4991930"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49"/>
            <p:cNvSpPr txBox="1"/>
            <p:nvPr/>
          </p:nvSpPr>
          <p:spPr>
            <a:xfrm>
              <a:off x="6866348"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90000"/>
                </a:lnSpc>
                <a:spcBef>
                  <a:spcPts val="0"/>
                </a:spcBef>
                <a:spcAft>
                  <a:spcPts val="0"/>
                </a:spcAft>
                <a:buNone/>
              </a:pPr>
              <a:r>
                <a:rPr b="0" i="0" lang="en-US" sz="1600" u="none" cap="none" strike="noStrike">
                  <a:solidFill>
                    <a:schemeClr val="lt1"/>
                  </a:solidFill>
                  <a:latin typeface="Arial"/>
                  <a:ea typeface="Arial"/>
                  <a:cs typeface="Arial"/>
                  <a:sym typeface="Arial"/>
                </a:rPr>
                <a:t>Apvienotās komitejas īstenošanas uzraudzībai</a:t>
              </a:r>
              <a:endParaRPr b="0" i="0" sz="1600" u="none" cap="none" strike="noStrike">
                <a:solidFill>
                  <a:schemeClr val="lt1"/>
                </a:solidFill>
                <a:latin typeface="Arial"/>
                <a:ea typeface="Arial"/>
                <a:cs typeface="Arial"/>
                <a:sym typeface="Arial"/>
              </a:endParaRPr>
            </a:p>
          </p:txBody>
        </p:sp>
        <p:sp>
          <p:nvSpPr>
            <p:cNvPr id="439" name="Google Shape;439;p49"/>
            <p:cNvSpPr/>
            <p:nvPr/>
          </p:nvSpPr>
          <p:spPr>
            <a:xfrm rot="-5400000">
              <a:off x="6364136"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49"/>
            <p:cNvSpPr txBox="1"/>
            <p:nvPr/>
          </p:nvSpPr>
          <p:spPr>
            <a:xfrm>
              <a:off x="8238554"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Clr>
                  <a:schemeClr val="lt1"/>
                </a:buClr>
                <a:buSzPts val="1600"/>
                <a:buFont typeface="Arial"/>
                <a:buNone/>
              </a:pPr>
              <a:r>
                <a:rPr b="0" i="0" lang="en-US" sz="1600" u="none" cap="none" strike="noStrike">
                  <a:solidFill>
                    <a:schemeClr val="lt1"/>
                  </a:solidFill>
                  <a:latin typeface="Arial"/>
                  <a:ea typeface="Arial"/>
                  <a:cs typeface="Arial"/>
                  <a:sym typeface="Arial"/>
                </a:rPr>
                <a:t>Darba ņēmēju, uzraugu un vadītāju apmācība un izpratnes veicināšana par šo politiku</a:t>
              </a:r>
              <a:endParaRPr b="0" i="0" sz="1600" u="none" cap="none" strike="noStrike">
                <a:solidFill>
                  <a:schemeClr val="lt1"/>
                </a:solidFill>
                <a:latin typeface="Arial"/>
                <a:ea typeface="Arial"/>
                <a:cs typeface="Arial"/>
                <a:sym typeface="Arial"/>
              </a:endParaRPr>
            </a:p>
          </p:txBody>
        </p:sp>
        <p:sp>
          <p:nvSpPr>
            <p:cNvPr id="441" name="Google Shape;441;p49"/>
            <p:cNvSpPr/>
            <p:nvPr/>
          </p:nvSpPr>
          <p:spPr>
            <a:xfrm rot="-5400000">
              <a:off x="7741661" y="1874418"/>
              <a:ext cx="5025307" cy="1276470"/>
            </a:xfrm>
            <a:prstGeom prst="flowChartManualOperation">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49"/>
            <p:cNvSpPr txBox="1"/>
            <p:nvPr/>
          </p:nvSpPr>
          <p:spPr>
            <a:xfrm>
              <a:off x="9616079" y="1005061"/>
              <a:ext cx="1276470" cy="3015185"/>
            </a:xfrm>
            <a:prstGeom prst="rect">
              <a:avLst/>
            </a:prstGeom>
            <a:noFill/>
            <a:ln>
              <a:noFill/>
            </a:ln>
          </p:spPr>
          <p:txBody>
            <a:bodyPr anchorCtr="0" anchor="ctr" bIns="0" lIns="101600" spcFirstLastPara="1" rIns="101600" wrap="square" tIns="0">
              <a:noAutofit/>
            </a:bodyPr>
            <a:lstStyle/>
            <a:p>
              <a:pPr indent="0" lvl="0" marL="0" marR="0" rtl="0" algn="ctr">
                <a:lnSpc>
                  <a:spcPct val="100000"/>
                </a:lnSpc>
                <a:spcBef>
                  <a:spcPts val="0"/>
                </a:spcBef>
                <a:spcAft>
                  <a:spcPts val="0"/>
                </a:spcAft>
                <a:buNone/>
              </a:pPr>
              <a:r>
                <a:rPr b="0" i="0" lang="en-US" sz="1600" u="none" cap="none" strike="noStrike">
                  <a:solidFill>
                    <a:schemeClr val="lt1"/>
                  </a:solidFill>
                  <a:latin typeface="Arial"/>
                  <a:ea typeface="Arial"/>
                  <a:cs typeface="Arial"/>
                  <a:sym typeface="Arial"/>
                </a:rPr>
                <a:t>Īstenošana, uzraudzība un novērtēšana, lai nodrošinātu. politikas efektivitāti</a:t>
              </a:r>
              <a:endParaRPr b="0" i="0" sz="1600" u="none" cap="none" strike="noStrike">
                <a:solidFill>
                  <a:schemeClr val="lt1"/>
                </a:solidFill>
                <a:latin typeface="Arial"/>
                <a:ea typeface="Arial"/>
                <a:cs typeface="Arial"/>
                <a:sym typeface="Arial"/>
              </a:endParaRPr>
            </a:p>
          </p:txBody>
        </p:sp>
      </p:grpSp>
      <p:sp>
        <p:nvSpPr>
          <p:cNvPr id="443" name="Google Shape;443;p4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44" name="Google Shape;444;p4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8" name="Shape 448"/>
        <p:cNvGrpSpPr/>
        <p:nvPr/>
      </p:nvGrpSpPr>
      <p:grpSpPr>
        <a:xfrm>
          <a:off x="0" y="0"/>
          <a:ext cx="0" cy="0"/>
          <a:chOff x="0" y="0"/>
          <a:chExt cx="0" cy="0"/>
        </a:xfrm>
      </p:grpSpPr>
      <p:sp>
        <p:nvSpPr>
          <p:cNvPr id="449" name="Google Shape;449;p23"/>
          <p:cNvSpPr txBox="1"/>
          <p:nvPr>
            <p:ph type="title"/>
          </p:nvPr>
        </p:nvSpPr>
        <p:spPr>
          <a:xfrm>
            <a:off x="359517" y="276614"/>
            <a:ext cx="10149049" cy="609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Nozares iniciatīvas</a:t>
            </a:r>
            <a:endParaRPr b="1" sz="4000">
              <a:solidFill>
                <a:srgbClr val="6789B9"/>
              </a:solidFill>
            </a:endParaRPr>
          </a:p>
        </p:txBody>
      </p:sp>
      <p:grpSp>
        <p:nvGrpSpPr>
          <p:cNvPr id="450" name="Google Shape;450;p23"/>
          <p:cNvGrpSpPr/>
          <p:nvPr/>
        </p:nvGrpSpPr>
        <p:grpSpPr>
          <a:xfrm>
            <a:off x="1887626" y="1820326"/>
            <a:ext cx="7894234" cy="3217347"/>
            <a:chOff x="1310683" y="2236080"/>
            <a:chExt cx="7894234" cy="3217347"/>
          </a:xfrm>
        </p:grpSpPr>
        <p:sp>
          <p:nvSpPr>
            <p:cNvPr id="451" name="Google Shape;451;p23"/>
            <p:cNvSpPr/>
            <p:nvPr/>
          </p:nvSpPr>
          <p:spPr>
            <a:xfrm>
              <a:off x="6042960" y="2236080"/>
              <a:ext cx="3161957" cy="3195574"/>
            </a:xfrm>
            <a:prstGeom prst="ellipse">
              <a:avLst/>
            </a:prstGeom>
            <a:solidFill>
              <a:srgbClr val="2EE844">
                <a:alpha val="49019"/>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23"/>
            <p:cNvSpPr txBox="1"/>
            <p:nvPr/>
          </p:nvSpPr>
          <p:spPr>
            <a:xfrm>
              <a:off x="6701197" y="3061604"/>
              <a:ext cx="1897174" cy="17575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Tirdzniecība </a:t>
              </a:r>
              <a:r>
                <a:rPr b="0" i="0" lang="en-US" sz="2000" u="none" cap="none" strike="noStrike">
                  <a:solidFill>
                    <a:schemeClr val="dk1"/>
                  </a:solidFill>
                  <a:latin typeface="Arial"/>
                  <a:ea typeface="Arial"/>
                  <a:cs typeface="Arial"/>
                  <a:sym typeface="Arial"/>
                </a:rPr>
                <a:t>ir nozare, kurā nodarbinātie tiek pakļauti paaugstinātam vardarbības riskam no sabiedrības puses. </a:t>
              </a:r>
              <a:endParaRPr b="0" i="0" sz="2000" u="none" cap="none" strike="noStrike">
                <a:solidFill>
                  <a:schemeClr val="dk1"/>
                </a:solidFill>
                <a:latin typeface="Arial"/>
                <a:ea typeface="Arial"/>
                <a:cs typeface="Arial"/>
                <a:sym typeface="Arial"/>
              </a:endParaRPr>
            </a:p>
          </p:txBody>
        </p:sp>
        <p:sp>
          <p:nvSpPr>
            <p:cNvPr id="453" name="Google Shape;453;p23"/>
            <p:cNvSpPr/>
            <p:nvPr/>
          </p:nvSpPr>
          <p:spPr>
            <a:xfrm>
              <a:off x="1310683" y="2257853"/>
              <a:ext cx="3195574" cy="3195574"/>
            </a:xfrm>
            <a:prstGeom prst="ellipse">
              <a:avLst/>
            </a:prstGeom>
            <a:solidFill>
              <a:srgbClr val="5999D5">
                <a:alpha val="49019"/>
              </a:srgbClr>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23"/>
            <p:cNvSpPr txBox="1"/>
            <p:nvPr/>
          </p:nvSpPr>
          <p:spPr>
            <a:xfrm>
              <a:off x="1971156" y="2955085"/>
              <a:ext cx="2123914" cy="17575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000"/>
                <a:buFont typeface="Arial"/>
                <a:buNone/>
              </a:pPr>
              <a:r>
                <a:rPr b="0" i="0" lang="en-US" sz="2000" u="none" cap="none" strike="noStrike">
                  <a:solidFill>
                    <a:schemeClr val="dk1"/>
                  </a:solidFill>
                  <a:latin typeface="Arial"/>
                  <a:ea typeface="Arial"/>
                  <a:cs typeface="Arial"/>
                  <a:sym typeface="Arial"/>
                </a:rPr>
                <a:t>Iniciatīvas pret trešo personu vardarbību ir īstenojušas </a:t>
              </a:r>
              <a:r>
                <a:rPr b="1" i="0" lang="en-US" sz="2000" u="none" cap="none" strike="noStrike">
                  <a:solidFill>
                    <a:schemeClr val="dk1"/>
                  </a:solidFill>
                  <a:latin typeface="Arial"/>
                  <a:ea typeface="Arial"/>
                  <a:cs typeface="Arial"/>
                  <a:sym typeface="Arial"/>
                </a:rPr>
                <a:t>gāzes, elektroenerģijas, dzelzceļa un izglītības nozares</a:t>
              </a:r>
              <a:endParaRPr b="0" i="0" sz="2000" u="none" cap="none" strike="noStrike">
                <a:solidFill>
                  <a:schemeClr val="dk1"/>
                </a:solidFill>
                <a:latin typeface="Arial"/>
                <a:ea typeface="Arial"/>
                <a:cs typeface="Arial"/>
                <a:sym typeface="Arial"/>
              </a:endParaRPr>
            </a:p>
          </p:txBody>
        </p:sp>
      </p:grpSp>
      <p:sp>
        <p:nvSpPr>
          <p:cNvPr id="455" name="Google Shape;455;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56" name="Google Shape;456;p23"/>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0" name="Shape 460"/>
        <p:cNvGrpSpPr/>
        <p:nvPr/>
      </p:nvGrpSpPr>
      <p:grpSpPr>
        <a:xfrm>
          <a:off x="0" y="0"/>
          <a:ext cx="0" cy="0"/>
          <a:chOff x="0" y="0"/>
          <a:chExt cx="0" cy="0"/>
        </a:xfrm>
      </p:grpSpPr>
      <p:grpSp>
        <p:nvGrpSpPr>
          <p:cNvPr id="461" name="Google Shape;461;p24"/>
          <p:cNvGrpSpPr/>
          <p:nvPr/>
        </p:nvGrpSpPr>
        <p:grpSpPr>
          <a:xfrm>
            <a:off x="840253" y="2203609"/>
            <a:ext cx="10511492" cy="2627873"/>
            <a:chOff x="2053" y="1345480"/>
            <a:chExt cx="10511492" cy="2627873"/>
          </a:xfrm>
        </p:grpSpPr>
        <p:sp>
          <p:nvSpPr>
            <p:cNvPr id="462" name="Google Shape;462;p24"/>
            <p:cNvSpPr/>
            <p:nvPr/>
          </p:nvSpPr>
          <p:spPr>
            <a:xfrm>
              <a:off x="2053" y="1345480"/>
              <a:ext cx="4379788" cy="2627873"/>
            </a:xfrm>
            <a:prstGeom prst="roundRect">
              <a:avLst>
                <a:gd fmla="val 10000" name="adj"/>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24"/>
            <p:cNvSpPr txBox="1"/>
            <p:nvPr/>
          </p:nvSpPr>
          <p:spPr>
            <a:xfrm>
              <a:off x="79021" y="1422448"/>
              <a:ext cx="4225852" cy="247393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1" i="0" lang="en-US" sz="2800" u="none" cap="none" strike="noStrike">
                  <a:solidFill>
                    <a:srgbClr val="C00000"/>
                  </a:solidFill>
                  <a:latin typeface="Arial"/>
                  <a:ea typeface="Arial"/>
                  <a:cs typeface="Arial"/>
                  <a:sym typeface="Arial"/>
                </a:rPr>
                <a:t>Uzņēmuma līmeņa iniciatīvas pret seksuālu uzmākšanos</a:t>
              </a:r>
              <a:endParaRPr b="0" i="0" sz="2800" u="none" cap="none" strike="noStrike">
                <a:solidFill>
                  <a:srgbClr val="C00000"/>
                </a:solidFill>
                <a:latin typeface="Arial"/>
                <a:ea typeface="Arial"/>
                <a:cs typeface="Arial"/>
                <a:sym typeface="Arial"/>
              </a:endParaRPr>
            </a:p>
          </p:txBody>
        </p:sp>
        <p:sp>
          <p:nvSpPr>
            <p:cNvPr id="464" name="Google Shape;464;p24"/>
            <p:cNvSpPr/>
            <p:nvPr/>
          </p:nvSpPr>
          <p:spPr>
            <a:xfrm>
              <a:off x="4819821" y="2116323"/>
              <a:ext cx="928515" cy="1086187"/>
            </a:xfrm>
            <a:prstGeom prst="rightArrow">
              <a:avLst>
                <a:gd fmla="val 60000" name="adj1"/>
                <a:gd fmla="val 50000" name="adj2"/>
              </a:avLst>
            </a:prstGeom>
            <a:gradFill>
              <a:gsLst>
                <a:gs pos="0">
                  <a:srgbClr val="99CFFF"/>
                </a:gs>
                <a:gs pos="35000">
                  <a:srgbClr val="B8DCFF"/>
                </a:gs>
                <a:gs pos="100000">
                  <a:srgbClr val="E2F0FF"/>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24"/>
            <p:cNvSpPr txBox="1"/>
            <p:nvPr/>
          </p:nvSpPr>
          <p:spPr>
            <a:xfrm>
              <a:off x="4819821" y="2333560"/>
              <a:ext cx="649961" cy="651713"/>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
          <p:nvSpPr>
            <p:cNvPr id="466" name="Google Shape;466;p24"/>
            <p:cNvSpPr/>
            <p:nvPr/>
          </p:nvSpPr>
          <p:spPr>
            <a:xfrm>
              <a:off x="6133757" y="1345480"/>
              <a:ext cx="4379788" cy="2627873"/>
            </a:xfrm>
            <a:prstGeom prst="roundRect">
              <a:avLst>
                <a:gd fmla="val 10000" name="adj"/>
              </a:avLst>
            </a:prstGeom>
            <a:gradFill>
              <a:gsLst>
                <a:gs pos="0">
                  <a:srgbClr val="BCF5A4"/>
                </a:gs>
                <a:gs pos="35000">
                  <a:srgbClr val="CFF5C0"/>
                </a:gs>
                <a:gs pos="100000">
                  <a:srgbClr val="ECFDE5"/>
                </a:gs>
              </a:gsLst>
              <a:lin ang="16200000" scaled="0"/>
            </a:gradFill>
            <a:ln>
              <a:noFill/>
            </a:ln>
            <a:effectLst>
              <a:outerShdw blurRad="40000" rotWithShape="0" dir="5400000" dist="20000">
                <a:srgbClr val="000000">
                  <a:alpha val="36862"/>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24"/>
            <p:cNvSpPr txBox="1"/>
            <p:nvPr/>
          </p:nvSpPr>
          <p:spPr>
            <a:xfrm>
              <a:off x="6210725" y="1422448"/>
              <a:ext cx="4225852" cy="2473937"/>
            </a:xfrm>
            <a:prstGeom prst="rect">
              <a:avLst/>
            </a:prstGeom>
            <a:noFill/>
            <a:ln>
              <a:noFill/>
            </a:ln>
          </p:spPr>
          <p:txBody>
            <a:bodyPr anchorCtr="0" anchor="ctr" bIns="106675" lIns="106675" spcFirstLastPara="1" rIns="106675" wrap="square" tIns="106675">
              <a:noAutofit/>
            </a:bodyPr>
            <a:lstStyle/>
            <a:p>
              <a:pPr indent="0" lvl="0" marL="0" marR="0" rtl="0" algn="ctr">
                <a:lnSpc>
                  <a:spcPct val="90000"/>
                </a:lnSpc>
                <a:spcBef>
                  <a:spcPts val="0"/>
                </a:spcBef>
                <a:spcAft>
                  <a:spcPts val="0"/>
                </a:spcAft>
                <a:buClr>
                  <a:srgbClr val="000000"/>
                </a:buClr>
                <a:buSzPts val="2800"/>
                <a:buFont typeface="Arial"/>
                <a:buNone/>
              </a:pPr>
              <a:r>
                <a:rPr b="0" i="0" lang="en-US" sz="2800" u="none" cap="none" strike="noStrike">
                  <a:solidFill>
                    <a:schemeClr val="dk1"/>
                  </a:solidFill>
                  <a:latin typeface="Arial"/>
                  <a:ea typeface="Arial"/>
                  <a:cs typeface="Arial"/>
                  <a:sym typeface="Arial"/>
                </a:rPr>
                <a:t>Seksuālā uzmākšanās un jo īpaši jautājums par vardarbību pret sievietēm arvien biežāk tiek iekļauts šādos nolīgumos</a:t>
              </a:r>
              <a:endParaRPr b="0" i="0" sz="2800" u="none" cap="none" strike="noStrike">
                <a:solidFill>
                  <a:schemeClr val="dk1"/>
                </a:solidFill>
                <a:latin typeface="Arial"/>
                <a:ea typeface="Arial"/>
                <a:cs typeface="Arial"/>
                <a:sym typeface="Arial"/>
              </a:endParaRPr>
            </a:p>
          </p:txBody>
        </p:sp>
      </p:grpSp>
      <p:sp>
        <p:nvSpPr>
          <p:cNvPr id="468" name="Google Shape;468;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69" name="Google Shape;469;p24"/>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
        <p:nvSpPr>
          <p:cNvPr id="470" name="Google Shape;470;p24"/>
          <p:cNvSpPr txBox="1"/>
          <p:nvPr>
            <p:ph type="title"/>
          </p:nvPr>
        </p:nvSpPr>
        <p:spPr>
          <a:xfrm>
            <a:off x="359517" y="276614"/>
            <a:ext cx="10149049" cy="60965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4000">
                <a:solidFill>
                  <a:srgbClr val="6789B9"/>
                </a:solidFill>
              </a:rPr>
              <a:t>Korporatīvās iniciatīvas</a:t>
            </a:r>
            <a:endParaRPr b="1" sz="4000">
              <a:solidFill>
                <a:srgbClr val="6789B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g1dd49517535_0_203"/>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476" name="Google Shape;476;g1dd49517535_0_203"/>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477" name="Google Shape;477;g1dd49517535_0_203"/>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78" name="Google Shape;478;g1dd49517535_0_203"/>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79" name="Google Shape;479;g1dd49517535_0_203"/>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Praktisks piemērs</a:t>
            </a:r>
            <a:endParaRPr b="1" sz="4000" u="sng">
              <a:solidFill>
                <a:schemeClr val="lt1"/>
              </a:solidFill>
            </a:endParaRPr>
          </a:p>
        </p:txBody>
      </p:sp>
      <p:sp>
        <p:nvSpPr>
          <p:cNvPr id="480" name="Google Shape;480;g1dd49517535_0_203"/>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None/>
            </a:pPr>
            <a:r>
              <a:rPr b="1" lang="en-US" sz="3200">
                <a:solidFill>
                  <a:schemeClr val="lt1"/>
                </a:solidFill>
              </a:rPr>
              <a:t>IUF &amp; Meliá lieta</a:t>
            </a:r>
            <a:endParaRPr b="1" sz="3200">
              <a:solidFill>
                <a:schemeClr val="lt1"/>
              </a:solidFill>
            </a:endParaRPr>
          </a:p>
          <a:p>
            <a:pPr indent="0" lvl="0" marL="0" rtl="0" algn="l">
              <a:lnSpc>
                <a:spcPct val="90000"/>
              </a:lnSpc>
              <a:spcBef>
                <a:spcPts val="0"/>
              </a:spcBef>
              <a:spcAft>
                <a:spcPts val="0"/>
              </a:spcAft>
              <a:buClr>
                <a:srgbClr val="6789B9"/>
              </a:buClr>
              <a:buSzPts val="3556"/>
              <a:buNone/>
            </a:pPr>
            <a:r>
              <a:t/>
            </a:r>
            <a:endParaRPr b="1" sz="3200">
              <a:solidFill>
                <a:schemeClr val="lt1"/>
              </a:solidFill>
              <a:latin typeface="Arial"/>
              <a:ea typeface="Arial"/>
              <a:cs typeface="Arial"/>
              <a:sym typeface="Arial"/>
            </a:endParaRPr>
          </a:p>
          <a:p>
            <a:pPr indent="0" lvl="0" marL="0" rtl="0" algn="l">
              <a:lnSpc>
                <a:spcPct val="90000"/>
              </a:lnSpc>
              <a:spcBef>
                <a:spcPts val="0"/>
              </a:spcBef>
              <a:spcAft>
                <a:spcPts val="0"/>
              </a:spcAft>
              <a:buClr>
                <a:srgbClr val="6789B9"/>
              </a:buClr>
              <a:buSzPts val="3556"/>
              <a:buNone/>
            </a:pPr>
            <a:r>
              <a:rPr b="1" lang="en-US" sz="2400">
                <a:solidFill>
                  <a:schemeClr val="lt1"/>
                </a:solidFill>
              </a:rPr>
              <a:t>Principi, procedūras un procesi seksuālās uzmākšanās novēršanai darbavietā </a:t>
            </a:r>
            <a:endParaRPr/>
          </a:p>
          <a:p>
            <a:pPr indent="0" lvl="0" marL="0" rtl="0" algn="l">
              <a:lnSpc>
                <a:spcPct val="90000"/>
              </a:lnSpc>
              <a:spcBef>
                <a:spcPts val="0"/>
              </a:spcBef>
              <a:spcAft>
                <a:spcPts val="0"/>
              </a:spcAft>
              <a:buClr>
                <a:srgbClr val="6789B9"/>
              </a:buClr>
              <a:buSzPts val="3556"/>
              <a:buNone/>
            </a:pPr>
            <a:r>
              <a:t/>
            </a:r>
            <a:endParaRPr b="1" sz="2400">
              <a:solidFill>
                <a:schemeClr val="lt1"/>
              </a:solidFill>
            </a:endParaRPr>
          </a:p>
          <a:p>
            <a:pPr indent="0" lvl="0" marL="0" rtl="0" algn="l">
              <a:lnSpc>
                <a:spcPct val="90000"/>
              </a:lnSpc>
              <a:spcBef>
                <a:spcPts val="0"/>
              </a:spcBef>
              <a:spcAft>
                <a:spcPts val="0"/>
              </a:spcAft>
              <a:buClr>
                <a:srgbClr val="6789B9"/>
              </a:buClr>
              <a:buSzPts val="3556"/>
              <a:buNone/>
            </a:pPr>
            <a:r>
              <a:rPr b="1" lang="en-US" sz="2400">
                <a:solidFill>
                  <a:schemeClr val="lt1"/>
                </a:solidFill>
              </a:rPr>
              <a:t>Procedūras, par kurām vienojās Meliá un IUF, ir balstītas uz šādiem principiem:</a:t>
            </a:r>
            <a:endParaRPr b="1" sz="2400">
              <a:solidFill>
                <a:schemeClr val="lt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4" name="Shape 484"/>
        <p:cNvGrpSpPr/>
        <p:nvPr/>
      </p:nvGrpSpPr>
      <p:grpSpPr>
        <a:xfrm>
          <a:off x="0" y="0"/>
          <a:ext cx="0" cy="0"/>
          <a:chOff x="0" y="0"/>
          <a:chExt cx="0" cy="0"/>
        </a:xfrm>
      </p:grpSpPr>
      <p:grpSp>
        <p:nvGrpSpPr>
          <p:cNvPr id="485" name="Google Shape;485;p50"/>
          <p:cNvGrpSpPr/>
          <p:nvPr/>
        </p:nvGrpSpPr>
        <p:grpSpPr>
          <a:xfrm>
            <a:off x="842371" y="844050"/>
            <a:ext cx="10511453" cy="5332913"/>
            <a:chOff x="4171" y="-12"/>
            <a:chExt cx="10511453" cy="5332913"/>
          </a:xfrm>
        </p:grpSpPr>
        <p:sp>
          <p:nvSpPr>
            <p:cNvPr id="486" name="Google Shape;486;p50"/>
            <p:cNvSpPr/>
            <p:nvPr/>
          </p:nvSpPr>
          <p:spPr>
            <a:xfrm>
              <a:off x="4171"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50"/>
            <p:cNvSpPr txBox="1"/>
            <p:nvPr/>
          </p:nvSpPr>
          <p:spPr>
            <a:xfrm>
              <a:off x="4171" y="0"/>
              <a:ext cx="1648197" cy="1599870"/>
            </a:xfrm>
            <a:prstGeom prst="rect">
              <a:avLst/>
            </a:prstGeom>
            <a:noFill/>
            <a:ln>
              <a:noFill/>
            </a:ln>
          </p:spPr>
          <p:txBody>
            <a:bodyPr anchorCtr="0" anchor="ctr" bIns="19050" lIns="19050" spcFirstLastPara="1" rIns="19050" wrap="square" tIns="19050">
              <a:noAutofit/>
            </a:bodyPr>
            <a:lstStyle/>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700" u="none" cap="none" strike="noStrike">
                  <a:solidFill>
                    <a:srgbClr val="000000"/>
                  </a:solidFill>
                  <a:latin typeface="Calibri"/>
                  <a:ea typeface="Calibri"/>
                  <a:cs typeface="Calibri"/>
                  <a:sym typeface="Calibri"/>
                </a:rPr>
                <a:t>Seksuālā uzmākšanās ir jautājums, pret kuru Meliá, IUF un ar to saistītās organizācijas iestājas ar nulles toleranci</a:t>
              </a:r>
              <a:endParaRPr b="1" i="0" sz="1700" u="none" cap="none" strike="noStrike">
                <a:solidFill>
                  <a:srgbClr val="000000"/>
                </a:solidFill>
                <a:latin typeface="Calibri"/>
                <a:ea typeface="Calibri"/>
                <a:cs typeface="Calibri"/>
                <a:sym typeface="Calibri"/>
              </a:endParaRPr>
            </a:p>
          </p:txBody>
        </p:sp>
        <p:sp>
          <p:nvSpPr>
            <p:cNvPr id="488" name="Google Shape;488;p50"/>
            <p:cNvSpPr/>
            <p:nvPr/>
          </p:nvSpPr>
          <p:spPr>
            <a:xfrm>
              <a:off x="1775983"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50"/>
            <p:cNvSpPr txBox="1"/>
            <p:nvPr/>
          </p:nvSpPr>
          <p:spPr>
            <a:xfrm>
              <a:off x="1775983" y="0"/>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56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Ja seksuālā uzmākšanās tiek pierādīta, par to tiek piemērotas maksimālās disciplinārās sankcijas saskaņā ar attiecīgajiem vietējiem noteikumiem</a:t>
              </a:r>
              <a:endParaRPr b="1" i="0" sz="1600" u="none" cap="none" strike="noStrike">
                <a:solidFill>
                  <a:srgbClr val="000000"/>
                </a:solidFill>
                <a:latin typeface="Calibri"/>
                <a:ea typeface="Calibri"/>
                <a:cs typeface="Calibri"/>
                <a:sym typeface="Calibri"/>
              </a:endParaRPr>
            </a:p>
          </p:txBody>
        </p:sp>
        <p:sp>
          <p:nvSpPr>
            <p:cNvPr id="490" name="Google Shape;490;p50"/>
            <p:cNvSpPr/>
            <p:nvPr/>
          </p:nvSpPr>
          <p:spPr>
            <a:xfrm>
              <a:off x="3547795"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50"/>
            <p:cNvSpPr txBox="1"/>
            <p:nvPr/>
          </p:nvSpPr>
          <p:spPr>
            <a:xfrm>
              <a:off x="3547795" y="0"/>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I</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Seksuālās uzmākšanās gadījumos, kad vainīgais ir Meliá darbinieks, vainīgais, ja nepieciešams, tiks pārcelts citā darbā vai viņam tiks piemērots cits sods, tostarp atlaišana no darba uzņēmumā, saskaņā ar attiecīgās valsts tiesību aktiem, neatkarīgi no tā, kāds ir viņa amats uzņēmumā</a:t>
              </a:r>
              <a:endParaRPr b="1" i="0" sz="1600" u="none" cap="none" strike="noStrike">
                <a:solidFill>
                  <a:srgbClr val="000000"/>
                </a:solidFill>
                <a:latin typeface="Calibri"/>
                <a:ea typeface="Calibri"/>
                <a:cs typeface="Calibri"/>
                <a:sym typeface="Calibri"/>
              </a:endParaRPr>
            </a:p>
          </p:txBody>
        </p:sp>
        <p:sp>
          <p:nvSpPr>
            <p:cNvPr id="492" name="Google Shape;492;p50"/>
            <p:cNvSpPr/>
            <p:nvPr/>
          </p:nvSpPr>
          <p:spPr>
            <a:xfrm>
              <a:off x="5319607" y="0"/>
              <a:ext cx="1648197"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50"/>
            <p:cNvSpPr txBox="1"/>
            <p:nvPr/>
          </p:nvSpPr>
          <p:spPr>
            <a:xfrm>
              <a:off x="5319607" y="0"/>
              <a:ext cx="1648197" cy="1599870"/>
            </a:xfrm>
            <a:prstGeom prst="rect">
              <a:avLst/>
            </a:prstGeom>
            <a:noFill/>
            <a:ln>
              <a:noFill/>
            </a:ln>
          </p:spPr>
          <p:txBody>
            <a:bodyPr anchorCtr="0" anchor="ctr" bIns="19050" lIns="19050" spcFirstLastPara="1" rIns="19050" wrap="square" tIns="19050">
              <a:noAutofit/>
            </a:bodyPr>
            <a:lstStyle/>
            <a:p>
              <a:pPr indent="0" lvl="0" marL="0" marR="0" rtl="0" algn="ctr">
                <a:lnSpc>
                  <a:spcPct val="90000"/>
                </a:lnSpc>
                <a:spcBef>
                  <a:spcPts val="0"/>
                </a:spcBef>
                <a:spcAft>
                  <a:spcPts val="0"/>
                </a:spcAft>
                <a:buClr>
                  <a:srgbClr val="000000"/>
                </a:buClr>
                <a:buSzPts val="500"/>
                <a:buFont typeface="Arial"/>
                <a:buNone/>
              </a:pPr>
              <a:r>
                <a:rPr b="0" i="0" lang="en-US" sz="5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500"/>
                <a:buFont typeface="Arial"/>
                <a:buNone/>
              </a:pPr>
              <a:r>
                <a:t/>
              </a:r>
              <a:endParaRPr b="0" i="0" sz="500" u="none" cap="none" strike="noStrike">
                <a:solidFill>
                  <a:srgbClr val="000000"/>
                </a:solidFill>
                <a:latin typeface="Arial"/>
                <a:ea typeface="Arial"/>
                <a:cs typeface="Arial"/>
                <a:sym typeface="Arial"/>
              </a:endParaRPr>
            </a:p>
            <a:p>
              <a:pPr indent="0" lvl="0" marL="0" marR="0" rtl="0" algn="ctr">
                <a:lnSpc>
                  <a:spcPct val="90000"/>
                </a:lnSpc>
                <a:spcBef>
                  <a:spcPts val="175"/>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Meliá nodrošina, ka visi darbinieki saņem informāciju par šo politiku un viņu tiesībām un pienākumiem, kā arī var organizēt mācības par šo tēmu</a:t>
              </a:r>
              <a:endParaRPr b="1" i="0" sz="1600" u="none" cap="none" strike="noStrike">
                <a:solidFill>
                  <a:srgbClr val="000000"/>
                </a:solidFill>
                <a:latin typeface="Calibri"/>
                <a:ea typeface="Calibri"/>
                <a:cs typeface="Calibri"/>
                <a:sym typeface="Calibri"/>
              </a:endParaRPr>
            </a:p>
          </p:txBody>
        </p:sp>
        <p:sp>
          <p:nvSpPr>
            <p:cNvPr id="494" name="Google Shape;494;p50"/>
            <p:cNvSpPr/>
            <p:nvPr/>
          </p:nvSpPr>
          <p:spPr>
            <a:xfrm>
              <a:off x="7091419" y="0"/>
              <a:ext cx="1514419" cy="5332901"/>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50"/>
            <p:cNvSpPr txBox="1"/>
            <p:nvPr/>
          </p:nvSpPr>
          <p:spPr>
            <a:xfrm>
              <a:off x="7091419" y="0"/>
              <a:ext cx="1648197" cy="1599870"/>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Nepatiesas apsūdzības par seksuālu uzmākšanos rada tādas pašas sekas, kā minēts iepriekš</a:t>
              </a:r>
              <a:endParaRPr b="1" i="0" sz="1600" u="none" cap="none" strike="noStrike">
                <a:solidFill>
                  <a:srgbClr val="000000"/>
                </a:solidFill>
                <a:latin typeface="Calibri"/>
                <a:ea typeface="Calibri"/>
                <a:cs typeface="Calibri"/>
                <a:sym typeface="Calibri"/>
              </a:endParaRPr>
            </a:p>
          </p:txBody>
        </p:sp>
        <p:sp>
          <p:nvSpPr>
            <p:cNvPr id="496" name="Google Shape;496;p50"/>
            <p:cNvSpPr/>
            <p:nvPr/>
          </p:nvSpPr>
          <p:spPr>
            <a:xfrm>
              <a:off x="8739624" y="-12"/>
              <a:ext cx="1776000" cy="5332800"/>
            </a:xfrm>
            <a:prstGeom prst="roundRect">
              <a:avLst>
                <a:gd fmla="val 10000" name="adj"/>
              </a:avLst>
            </a:prstGeom>
            <a:solidFill>
              <a:srgbClr val="CCD3E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50"/>
            <p:cNvSpPr txBox="1"/>
            <p:nvPr/>
          </p:nvSpPr>
          <p:spPr>
            <a:xfrm>
              <a:off x="8863231" y="0"/>
              <a:ext cx="1648197" cy="159987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Ar UF saistītās arodbiedrības, kas pārstāv Meliá darbiniekus, var nodrošināt izpratnes veicināšanas un apmācības pasākumus saviem biedriem</a:t>
              </a:r>
              <a:endParaRPr b="1" i="0" sz="1800" u="none" cap="none" strike="noStrike">
                <a:solidFill>
                  <a:srgbClr val="000000"/>
                </a:solidFill>
                <a:latin typeface="Calibri"/>
                <a:ea typeface="Calibri"/>
                <a:cs typeface="Calibri"/>
                <a:sym typeface="Calibri"/>
              </a:endParaRPr>
            </a:p>
            <a:p>
              <a:pPr indent="0" lvl="0" marL="0" marR="0" rtl="0" algn="ctr">
                <a:lnSpc>
                  <a:spcPct val="90000"/>
                </a:lnSpc>
                <a:spcBef>
                  <a:spcPts val="0"/>
                </a:spcBef>
                <a:spcAft>
                  <a:spcPts val="0"/>
                </a:spcAft>
                <a:buClr>
                  <a:srgbClr val="000000"/>
                </a:buClr>
                <a:buSzPts val="800"/>
                <a:buFont typeface="Arial"/>
                <a:buNone/>
              </a:pPr>
              <a:r>
                <a:t/>
              </a:r>
              <a:endParaRPr b="1" i="0" sz="800" u="none" cap="none" strike="noStrike">
                <a:solidFill>
                  <a:srgbClr val="000000"/>
                </a:solidFill>
                <a:latin typeface="Calibri"/>
                <a:ea typeface="Calibri"/>
                <a:cs typeface="Calibri"/>
                <a:sym typeface="Calibri"/>
              </a:endParaRPr>
            </a:p>
          </p:txBody>
        </p:sp>
      </p:grpSp>
      <p:sp>
        <p:nvSpPr>
          <p:cNvPr id="498" name="Google Shape;498;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99" name="Google Shape;499;p50"/>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id="504" name="Google Shape;504;g1dd49517535_0_212"/>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505" name="Google Shape;505;g1dd49517535_0_212"/>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06" name="Google Shape;506;g1dd49517535_0_212"/>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07" name="Google Shape;507;g1dd49517535_0_212"/>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08" name="Google Shape;508;g1dd49517535_0_212"/>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Prakstisks piemērs</a:t>
            </a:r>
            <a:endParaRPr b="1" sz="4000" u="sng">
              <a:solidFill>
                <a:schemeClr val="lt1"/>
              </a:solidFill>
            </a:endParaRPr>
          </a:p>
        </p:txBody>
      </p:sp>
      <p:sp>
        <p:nvSpPr>
          <p:cNvPr id="509" name="Google Shape;509;g1dd49517535_0_212"/>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None/>
            </a:pPr>
            <a:r>
              <a:rPr b="1" lang="en-US" sz="3200">
                <a:solidFill>
                  <a:schemeClr val="lt1"/>
                </a:solidFill>
              </a:rPr>
              <a:t>The IUF &amp; Meliá lieta</a:t>
            </a:r>
            <a:endParaRPr b="1" sz="3200">
              <a:solidFill>
                <a:schemeClr val="lt1"/>
              </a:solidFill>
            </a:endParaRPr>
          </a:p>
          <a:p>
            <a:pPr indent="0" lvl="0" marL="0" rtl="0" algn="l">
              <a:lnSpc>
                <a:spcPct val="90000"/>
              </a:lnSpc>
              <a:spcBef>
                <a:spcPts val="0"/>
              </a:spcBef>
              <a:spcAft>
                <a:spcPts val="0"/>
              </a:spcAft>
              <a:buClr>
                <a:srgbClr val="6789B9"/>
              </a:buClr>
              <a:buSzPts val="3556"/>
              <a:buNone/>
            </a:pPr>
            <a:r>
              <a:t/>
            </a:r>
            <a:endParaRPr b="1" sz="3200">
              <a:solidFill>
                <a:schemeClr val="lt1"/>
              </a:solidFill>
              <a:latin typeface="Arial"/>
              <a:ea typeface="Arial"/>
              <a:cs typeface="Arial"/>
              <a:sym typeface="Arial"/>
            </a:endParaRPr>
          </a:p>
          <a:p>
            <a:pPr indent="0" lvl="0" marL="0" rtl="0" algn="l">
              <a:lnSpc>
                <a:spcPct val="90000"/>
              </a:lnSpc>
              <a:spcBef>
                <a:spcPts val="0"/>
              </a:spcBef>
              <a:spcAft>
                <a:spcPts val="0"/>
              </a:spcAft>
              <a:buClr>
                <a:schemeClr val="dk1"/>
              </a:buClr>
              <a:buSzPts val="2133"/>
              <a:buFont typeface="Arial"/>
              <a:buNone/>
            </a:pPr>
            <a:r>
              <a:rPr lang="en-US" sz="2400">
                <a:solidFill>
                  <a:schemeClr val="lt1"/>
                </a:solidFill>
              </a:rPr>
              <a:t>Vai seksuālās uzmākšanās novēršanas </a:t>
            </a:r>
            <a:r>
              <a:rPr b="1" lang="en-US" sz="2400">
                <a:solidFill>
                  <a:schemeClr val="lt1"/>
                </a:solidFill>
              </a:rPr>
              <a:t>politika</a:t>
            </a:r>
            <a:r>
              <a:rPr lang="en-US" sz="2400">
                <a:solidFill>
                  <a:schemeClr val="lt1"/>
                </a:solidFill>
              </a:rPr>
              <a:t> ir pareiza?</a:t>
            </a:r>
            <a:endParaRPr/>
          </a:p>
          <a:p>
            <a:pPr indent="0" lvl="0" marL="0" rtl="0" algn="l">
              <a:lnSpc>
                <a:spcPct val="90000"/>
              </a:lnSpc>
              <a:spcBef>
                <a:spcPts val="0"/>
              </a:spcBef>
              <a:spcAft>
                <a:spcPts val="0"/>
              </a:spcAft>
              <a:buClr>
                <a:schemeClr val="dk1"/>
              </a:buClr>
              <a:buSzPts val="2133"/>
              <a:buFont typeface="Arial"/>
              <a:buNone/>
            </a:pPr>
            <a:r>
              <a:rPr lang="en-US" sz="2400">
                <a:solidFill>
                  <a:schemeClr val="lt1"/>
                </a:solidFill>
              </a:rPr>
              <a:t>-Vai ir kādi aspekti, kurus jūs vēlētos papildināt, pamatojoties uz savu personīgo pieredzi?</a:t>
            </a:r>
            <a:endParaRPr/>
          </a:p>
          <a:p>
            <a:pPr indent="0" lvl="0" marL="0" rtl="0" algn="l">
              <a:lnSpc>
                <a:spcPct val="90000"/>
              </a:lnSpc>
              <a:spcBef>
                <a:spcPts val="0"/>
              </a:spcBef>
              <a:spcAft>
                <a:spcPts val="0"/>
              </a:spcAft>
              <a:buClr>
                <a:schemeClr val="dk1"/>
              </a:buClr>
              <a:buSzPts val="2133"/>
              <a:buFont typeface="Arial"/>
              <a:buNone/>
            </a:pPr>
            <a:r>
              <a:rPr lang="en-US" sz="2400">
                <a:solidFill>
                  <a:schemeClr val="lt1"/>
                </a:solidFill>
              </a:rPr>
              <a:t>-Vai, jūsuprāt, ir aspekti, kurus vajadzētu ierobežot?</a:t>
            </a:r>
            <a:endParaRPr b="1" sz="2400">
              <a:solidFill>
                <a:schemeClr val="lt1"/>
              </a:solidFill>
            </a:endParaRPr>
          </a:p>
          <a:p>
            <a:pPr indent="0" lvl="0" marL="0" rtl="0" algn="l">
              <a:lnSpc>
                <a:spcPct val="90000"/>
              </a:lnSpc>
              <a:spcBef>
                <a:spcPts val="0"/>
              </a:spcBef>
              <a:spcAft>
                <a:spcPts val="0"/>
              </a:spcAft>
              <a:buClr>
                <a:srgbClr val="6789B9"/>
              </a:buClr>
              <a:buSzPts val="3556"/>
              <a:buNone/>
            </a:pPr>
            <a:r>
              <a:t/>
            </a:r>
            <a:endParaRPr b="1" sz="2400">
              <a:solidFill>
                <a:schemeClr val="lt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pic>
        <p:nvPicPr>
          <p:cNvPr id="514" name="Google Shape;514;g1dd49517535_0_221"/>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515" name="Google Shape;515;g1dd49517535_0_221"/>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516" name="Google Shape;516;g1dd49517535_0_221"/>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17" name="Google Shape;517;g1dd49517535_0_221"/>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18" name="Google Shape;518;g1dd49517535_0_221"/>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Aktivitāte grupā</a:t>
            </a:r>
            <a:endParaRPr b="1" sz="4000" u="sng">
              <a:solidFill>
                <a:schemeClr val="lt1"/>
              </a:solidFill>
            </a:endParaRPr>
          </a:p>
        </p:txBody>
      </p:sp>
      <p:sp>
        <p:nvSpPr>
          <p:cNvPr id="519" name="Google Shape;519;g1dd49517535_0_221"/>
          <p:cNvSpPr txBox="1"/>
          <p:nvPr>
            <p:ph idx="1" type="body"/>
          </p:nvPr>
        </p:nvSpPr>
        <p:spPr>
          <a:xfrm>
            <a:off x="179250" y="1027900"/>
            <a:ext cx="5449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133"/>
              <a:buNone/>
            </a:pPr>
            <a:r>
              <a:t/>
            </a:r>
            <a:endParaRPr b="1" sz="2400">
              <a:solidFill>
                <a:schemeClr val="lt1"/>
              </a:solidFill>
            </a:endParaRPr>
          </a:p>
          <a:p>
            <a:pPr indent="0" lvl="0" marL="0" rtl="0" algn="l">
              <a:lnSpc>
                <a:spcPct val="90000"/>
              </a:lnSpc>
              <a:spcBef>
                <a:spcPts val="0"/>
              </a:spcBef>
              <a:spcAft>
                <a:spcPts val="0"/>
              </a:spcAft>
              <a:buClr>
                <a:schemeClr val="dk1"/>
              </a:buClr>
              <a:buSzPts val="2133"/>
              <a:buNone/>
            </a:pPr>
            <a:r>
              <a:t/>
            </a:r>
            <a:endParaRPr b="1" sz="2400">
              <a:solidFill>
                <a:schemeClr val="lt1"/>
              </a:solidFill>
            </a:endParaRPr>
          </a:p>
          <a:p>
            <a:pPr indent="0" lvl="0" marL="0" rtl="0" algn="l">
              <a:lnSpc>
                <a:spcPct val="90000"/>
              </a:lnSpc>
              <a:spcBef>
                <a:spcPts val="0"/>
              </a:spcBef>
              <a:spcAft>
                <a:spcPts val="0"/>
              </a:spcAft>
              <a:buClr>
                <a:schemeClr val="dk1"/>
              </a:buClr>
              <a:buSzPts val="2133"/>
              <a:buFont typeface="Calibri"/>
              <a:buNone/>
            </a:pPr>
            <a:r>
              <a:rPr b="1" lang="en-US" sz="2400">
                <a:solidFill>
                  <a:schemeClr val="lt1"/>
                </a:solidFill>
              </a:rPr>
              <a:t>Pamatojoties uz iepriekš minēto piemēru un savu pieredzi, sadarbojoties komandā izstrādājiet politiku, kas vērsta pret seksuālo uzmākšanos uzņēmumā, kurā strādājat, vai kādā fiktīvajā uzņēmumā.</a:t>
            </a:r>
            <a:endParaRPr b="1" sz="32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4"/>
          <p:cNvSpPr txBox="1"/>
          <p:nvPr>
            <p:ph idx="1" type="body"/>
          </p:nvPr>
        </p:nvSpPr>
        <p:spPr>
          <a:xfrm>
            <a:off x="250050" y="455625"/>
            <a:ext cx="10533900" cy="5541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2422"/>
              <a:buNone/>
            </a:pPr>
            <a:r>
              <a:rPr lang="en-US" sz="4000">
                <a:solidFill>
                  <a:srgbClr val="6789B9"/>
                </a:solidFill>
                <a:latin typeface="Arial"/>
                <a:ea typeface="Arial"/>
                <a:cs typeface="Arial"/>
                <a:sym typeface="Arial"/>
              </a:rPr>
              <a:t>Mācību rezultāti</a:t>
            </a:r>
            <a:endParaRPr sz="4000">
              <a:latin typeface="Arial"/>
              <a:ea typeface="Arial"/>
              <a:cs typeface="Arial"/>
              <a:sym typeface="Arial"/>
            </a:endParaRPr>
          </a:p>
          <a:p>
            <a:pPr indent="-50800" lvl="0" marL="228600" rtl="0" algn="l">
              <a:lnSpc>
                <a:spcPct val="90000"/>
              </a:lnSpc>
              <a:spcBef>
                <a:spcPts val="0"/>
              </a:spcBef>
              <a:spcAft>
                <a:spcPts val="0"/>
              </a:spcAft>
              <a:buClr>
                <a:srgbClr val="6789B9"/>
              </a:buClr>
              <a:buSzPts val="3027"/>
              <a:buFont typeface="Noto Sans"/>
              <a:buNone/>
            </a:pPr>
            <a:r>
              <a:t/>
            </a:r>
            <a:endParaRPr>
              <a:latin typeface="Arial"/>
              <a:ea typeface="Arial"/>
              <a:cs typeface="Arial"/>
              <a:sym typeface="Arial"/>
            </a:endParaRPr>
          </a:p>
          <a:p>
            <a:pPr indent="-228600" lvl="0" marL="228600" rtl="0" algn="l">
              <a:lnSpc>
                <a:spcPct val="90000"/>
              </a:lnSpc>
              <a:spcBef>
                <a:spcPts val="0"/>
              </a:spcBef>
              <a:spcAft>
                <a:spcPts val="0"/>
              </a:spcAft>
              <a:buClr>
                <a:srgbClr val="6789B9"/>
              </a:buClr>
              <a:buSzPts val="3027"/>
              <a:buFont typeface="Noto Sans"/>
              <a:buChar char="✔"/>
            </a:pPr>
            <a:r>
              <a:rPr lang="en-US">
                <a:latin typeface="Arial"/>
                <a:ea typeface="Arial"/>
                <a:cs typeface="Arial"/>
                <a:sym typeface="Arial"/>
              </a:rPr>
              <a:t> </a:t>
            </a:r>
            <a:r>
              <a:rPr lang="en-US" sz="2400"/>
              <a:t>Viņš/ viņa spēj aprakstīt attiecīgo valsts un Eiropas juridisko ietvaru vardarbības darbavietā apkarošanai </a:t>
            </a:r>
            <a:br>
              <a:rPr lang="en-US" sz="2400"/>
            </a:br>
            <a:endParaRPr sz="2400"/>
          </a:p>
          <a:p>
            <a:pPr indent="-203199" lvl="0" marL="228600" rtl="0" algn="l">
              <a:lnSpc>
                <a:spcPct val="90000"/>
              </a:lnSpc>
              <a:spcBef>
                <a:spcPts val="1000"/>
              </a:spcBef>
              <a:spcAft>
                <a:spcPts val="0"/>
              </a:spcAft>
              <a:buClr>
                <a:srgbClr val="6789B9"/>
              </a:buClr>
              <a:buSzPts val="2627"/>
              <a:buFont typeface="Calibri"/>
              <a:buChar char="✔"/>
            </a:pPr>
            <a:r>
              <a:rPr lang="en-US" sz="2400"/>
              <a:t> Viņš/ viņa spēj analizēt tiesību normas, kas būtu piemērojamas incidenta gadījumā </a:t>
            </a:r>
            <a:endParaRPr sz="2400"/>
          </a:p>
          <a:p>
            <a:pPr indent="-50800" lvl="0" marL="228600" rtl="0" algn="l">
              <a:lnSpc>
                <a:spcPct val="90000"/>
              </a:lnSpc>
              <a:spcBef>
                <a:spcPts val="1000"/>
              </a:spcBef>
              <a:spcAft>
                <a:spcPts val="0"/>
              </a:spcAft>
              <a:buClr>
                <a:srgbClr val="6789B9"/>
              </a:buClr>
              <a:buSzPts val="3027"/>
              <a:buFont typeface="Noto Sans"/>
              <a:buNone/>
            </a:pPr>
            <a:r>
              <a:t/>
            </a:r>
            <a:endParaRPr sz="2400"/>
          </a:p>
          <a:p>
            <a:pPr indent="-203199" lvl="0" marL="228600" rtl="0" algn="l">
              <a:lnSpc>
                <a:spcPct val="90000"/>
              </a:lnSpc>
              <a:spcBef>
                <a:spcPts val="1000"/>
              </a:spcBef>
              <a:spcAft>
                <a:spcPts val="0"/>
              </a:spcAft>
              <a:buClr>
                <a:srgbClr val="6789B9"/>
              </a:buClr>
              <a:buSzPts val="2627"/>
              <a:buFont typeface="Calibri"/>
              <a:buChar char="✔"/>
            </a:pPr>
            <a:r>
              <a:rPr lang="en-US" sz="2400"/>
              <a:t> Viņš/ viņa spēj piemērot labāko iespējamo risinājuma stratēģiju konkrētajā situācijā, pamatojoties uz organizācijas un attiecīgo personu tiesisko regulējumu </a:t>
            </a:r>
            <a:endParaRPr sz="2400"/>
          </a:p>
          <a:p>
            <a:pPr indent="0" lvl="0" marL="0" rtl="0" algn="l">
              <a:lnSpc>
                <a:spcPct val="90000"/>
              </a:lnSpc>
              <a:spcBef>
                <a:spcPts val="1000"/>
              </a:spcBef>
              <a:spcAft>
                <a:spcPts val="0"/>
              </a:spcAft>
              <a:buClr>
                <a:srgbClr val="6789B9"/>
              </a:buClr>
              <a:buSzPts val="3027"/>
              <a:buNone/>
            </a:pPr>
            <a:r>
              <a:t/>
            </a:r>
            <a:endParaRPr>
              <a:latin typeface="Arial"/>
              <a:ea typeface="Arial"/>
              <a:cs typeface="Arial"/>
              <a:sym typeface="Arial"/>
            </a:endParaRPr>
          </a:p>
        </p:txBody>
      </p:sp>
      <p:sp>
        <p:nvSpPr>
          <p:cNvPr id="123" name="Google Shape;123;p4"/>
          <p:cNvSpPr txBox="1"/>
          <p:nvPr>
            <p:ph idx="12" type="sldNum"/>
          </p:nvPr>
        </p:nvSpPr>
        <p:spPr>
          <a:xfrm>
            <a:off x="8638309" y="6310699"/>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24" name="Google Shape;124;p4"/>
          <p:cNvSpPr txBox="1"/>
          <p:nvPr/>
        </p:nvSpPr>
        <p:spPr>
          <a:xfrm>
            <a:off x="369791" y="6398825"/>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11"/>
          <p:cNvSpPr txBox="1"/>
          <p:nvPr>
            <p:ph type="title"/>
          </p:nvPr>
        </p:nvSpPr>
        <p:spPr>
          <a:xfrm>
            <a:off x="838200" y="638709"/>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3200"/>
              <a:buFont typeface="Calibri"/>
              <a:buNone/>
            </a:pPr>
            <a:r>
              <a:rPr lang="en-US" sz="3200">
                <a:solidFill>
                  <a:srgbClr val="6789B9"/>
                </a:solidFill>
                <a:latin typeface="Arial"/>
                <a:ea typeface="Arial"/>
                <a:cs typeface="Arial"/>
                <a:sym typeface="Arial"/>
              </a:rPr>
              <a:t>R</a:t>
            </a:r>
            <a:r>
              <a:rPr lang="en-US" sz="4000">
                <a:solidFill>
                  <a:srgbClr val="6789B9"/>
                </a:solidFill>
              </a:rPr>
              <a:t>eferences</a:t>
            </a:r>
            <a:endParaRPr sz="5200"/>
          </a:p>
        </p:txBody>
      </p:sp>
      <p:sp>
        <p:nvSpPr>
          <p:cNvPr id="525" name="Google Shape;52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26" name="Google Shape;526;p1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27" name="Google Shape;527;p11"/>
          <p:cNvPicPr preferRelativeResize="0"/>
          <p:nvPr/>
        </p:nvPicPr>
        <p:blipFill rotWithShape="1">
          <a:blip r:embed="rId3">
            <a:alphaModFix/>
          </a:blip>
          <a:srcRect b="0" l="0" r="0" t="0"/>
          <a:stretch/>
        </p:blipFill>
        <p:spPr>
          <a:xfrm>
            <a:off x="933125" y="1424076"/>
            <a:ext cx="10076622" cy="467934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12"/>
          <p:cNvSpPr txBox="1"/>
          <p:nvPr>
            <p:ph idx="1" type="body"/>
          </p:nvPr>
        </p:nvSpPr>
        <p:spPr>
          <a:xfrm>
            <a:off x="838200" y="692331"/>
            <a:ext cx="10515600" cy="5484632"/>
          </a:xfrm>
          <a:prstGeom prst="rect">
            <a:avLst/>
          </a:prstGeom>
          <a:noFill/>
          <a:ln>
            <a:noFill/>
          </a:ln>
        </p:spPr>
        <p:txBody>
          <a:bodyPr anchorCtr="0" anchor="t" bIns="45700" lIns="91425" spcFirstLastPara="1" rIns="91425" wrap="square" tIns="45700">
            <a:normAutofit/>
          </a:bodyPr>
          <a:lstStyle/>
          <a:p>
            <a:pPr indent="-101600" lvl="0" marL="228600" rtl="0" algn="l">
              <a:lnSpc>
                <a:spcPct val="90000"/>
              </a:lnSpc>
              <a:spcBef>
                <a:spcPts val="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0" lvl="0" marL="0" rtl="0" algn="l">
              <a:lnSpc>
                <a:spcPct val="90000"/>
              </a:lnSpc>
              <a:spcBef>
                <a:spcPts val="1000"/>
              </a:spcBef>
              <a:spcAft>
                <a:spcPts val="0"/>
              </a:spcAft>
              <a:buClr>
                <a:schemeClr val="dk1"/>
              </a:buClr>
              <a:buSzPts val="2000"/>
              <a:buNone/>
            </a:pPr>
            <a:r>
              <a:t/>
            </a:r>
            <a:endParaRPr sz="2000"/>
          </a:p>
          <a:p>
            <a:pPr indent="-50800" lvl="0" marL="228600" rtl="0" algn="l">
              <a:lnSpc>
                <a:spcPct val="90000"/>
              </a:lnSpc>
              <a:spcBef>
                <a:spcPts val="1000"/>
              </a:spcBef>
              <a:spcAft>
                <a:spcPts val="0"/>
              </a:spcAft>
              <a:buClr>
                <a:schemeClr val="dk1"/>
              </a:buClr>
              <a:buSzPts val="2800"/>
              <a:buNone/>
            </a:pPr>
            <a:r>
              <a:t/>
            </a:r>
            <a:endParaRPr/>
          </a:p>
        </p:txBody>
      </p:sp>
      <p:sp>
        <p:nvSpPr>
          <p:cNvPr id="533" name="Google Shape;53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34" name="Google Shape;534;p12"/>
          <p:cNvSpPr/>
          <p:nvPr/>
        </p:nvSpPr>
        <p:spPr>
          <a:xfrm>
            <a:off x="584615" y="512944"/>
            <a:ext cx="11197653" cy="5324494"/>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C190 - ILO Violence and Harassment Convention, 2019 (No.190) This is the full text of the original C190. </a:t>
            </a:r>
            <a:r>
              <a:rPr b="0" i="0" lang="en-US" sz="1600" u="sng" cap="none" strike="noStrike">
                <a:solidFill>
                  <a:srgbClr val="0563C1"/>
                </a:solidFill>
                <a:latin typeface="Arial"/>
                <a:ea typeface="Arial"/>
                <a:cs typeface="Arial"/>
                <a:sym typeface="Arial"/>
                <a:hlinkClick r:id="rId3">
                  <a:extLst>
                    <a:ext uri="{A12FA001-AC4F-418D-AE19-62706E023703}">
                      <ahyp:hlinkClr val="tx"/>
                    </a:ext>
                  </a:extLst>
                </a:hlinkClick>
              </a:rPr>
              <a:t>https://www.ilo.org/dyn/normlex/en/f?p=NORMLEXPUB:12100:0::NO::P12100_ILO_CODE:C190</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R206 – ILO Violence and Harassment Recommendation, 2019 (No.206) This is the full text of the original R206. </a:t>
            </a:r>
            <a:r>
              <a:rPr b="0" i="0" lang="en-US" sz="1600" u="sng" cap="none" strike="noStrike">
                <a:solidFill>
                  <a:srgbClr val="0563C1"/>
                </a:solidFill>
                <a:latin typeface="Arial"/>
                <a:ea typeface="Arial"/>
                <a:cs typeface="Arial"/>
                <a:sym typeface="Arial"/>
                <a:hlinkClick r:id="rId4">
                  <a:extLst>
                    <a:ext uri="{A12FA001-AC4F-418D-AE19-62706E023703}">
                      <ahyp:hlinkClr val="tx"/>
                    </a:ext>
                  </a:extLst>
                </a:hlinkClick>
              </a:rPr>
              <a:t>https://www.ilo.org/dyn/normlex/en/f?p=NORMLEXPUB:12100:0::NO::P12100_ILO_CODE:R206</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Video: What is C190?, Common GUF Campaign This is a video which explains some keys aspects of the Convention. </a:t>
            </a:r>
            <a:r>
              <a:rPr b="0" i="0" lang="en-US" sz="1600" u="sng" cap="none" strike="noStrike">
                <a:solidFill>
                  <a:srgbClr val="0563C1"/>
                </a:solidFill>
                <a:latin typeface="Arial"/>
                <a:ea typeface="Arial"/>
                <a:cs typeface="Arial"/>
                <a:sym typeface="Arial"/>
                <a:hlinkClick r:id="rId5">
                  <a:extLst>
                    <a:ext uri="{A12FA001-AC4F-418D-AE19-62706E023703}">
                      <ahyp:hlinkClr val="tx"/>
                    </a:ext>
                  </a:extLst>
                </a:hlinkClick>
              </a:rPr>
              <a:t>https://www.dropbox.com/s/gqbgue68va763p7/C190%20Final%20English.mp4?dl=0</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Mini guide on C190 &amp; R206, International Trade Union Confederation (ITUC) This is mini guide highlights some of the most important parts of C190 and R206.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sng" cap="none" strike="noStrike">
                <a:solidFill>
                  <a:srgbClr val="0563C1"/>
                </a:solidFill>
                <a:latin typeface="Arial"/>
                <a:ea typeface="Arial"/>
                <a:cs typeface="Arial"/>
                <a:sym typeface="Arial"/>
                <a:hlinkClick r:id="rId6">
                  <a:extLst>
                    <a:ext uri="{A12FA001-AC4F-418D-AE19-62706E023703}">
                      <ahyp:hlinkClr val="tx"/>
                    </a:ext>
                  </a:extLst>
                </a:hlinkClick>
              </a:rPr>
              <a:t>https://www.ituc-csi.org/IMG/pdf/c190_mini_guide_en.pdf</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Frequently asked questions on C190 &amp; R206, International Trade Union Confederation (ITUC)</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This document answers some of the most frequently asked questions about C190 and R206.</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sng" cap="none" strike="noStrike">
                <a:solidFill>
                  <a:srgbClr val="0563C1"/>
                </a:solidFill>
                <a:latin typeface="Arial"/>
                <a:ea typeface="Arial"/>
                <a:cs typeface="Arial"/>
                <a:sym typeface="Arial"/>
                <a:hlinkClick r:id="rId7">
                  <a:extLst>
                    <a:ext uri="{A12FA001-AC4F-418D-AE19-62706E023703}">
                      <ahyp:hlinkClr val="tx"/>
                    </a:ext>
                  </a:extLst>
                </a:hlinkClick>
              </a:rPr>
              <a:t>https://www.ituc-csi.org/IMG/pdf/c190_faqs_en.pdf</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ILO Policy Brief. ILO Violence and Harassment Convention No. 190 and Recommendation No. 206, International Labour Organization (ILO), 2020 This policy brief gives an overview of the Convention and Recommendation.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600"/>
              <a:buFont typeface="Arial"/>
              <a:buNone/>
            </a:pPr>
            <a:r>
              <a:rPr b="0" i="0" lang="en-US" sz="1600" u="sng" cap="none" strike="noStrike">
                <a:solidFill>
                  <a:srgbClr val="0563C1"/>
                </a:solidFill>
                <a:latin typeface="Arial"/>
                <a:ea typeface="Arial"/>
                <a:cs typeface="Arial"/>
                <a:sym typeface="Arial"/>
                <a:hlinkClick r:id="rId8">
                  <a:extLst>
                    <a:ext uri="{A12FA001-AC4F-418D-AE19-62706E023703}">
                      <ahyp:hlinkClr val="tx"/>
                    </a:ext>
                  </a:extLst>
                </a:hlinkClick>
              </a:rPr>
              <a:t>http://www.ilo.ch/wcmsp5/groups/public/ed_dialogue/actrav/documents/briefingnote/wcms_749786.pdf</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Outcome of the Meeting of Experts on Violence against Women and Men in the World of Work, International Labour Organization (ILO), 2016 This report provides information from the first Meeting of Experts on Violence against Women and Men in the World of Work. </a:t>
            </a:r>
            <a:r>
              <a:rPr b="0" i="0" lang="en-US" sz="1600" u="sng" cap="none" strike="noStrike">
                <a:solidFill>
                  <a:srgbClr val="0563C1"/>
                </a:solidFill>
                <a:latin typeface="Arial"/>
                <a:ea typeface="Arial"/>
                <a:cs typeface="Arial"/>
                <a:sym typeface="Arial"/>
                <a:hlinkClick r:id="rId9">
                  <a:extLst>
                    <a:ext uri="{A12FA001-AC4F-418D-AE19-62706E023703}">
                      <ahyp:hlinkClr val="tx"/>
                    </a:ext>
                  </a:extLst>
                </a:hlinkClick>
              </a:rPr>
              <a:t>https://www.ilo.org/wcmsp5/groups/public/---ed_norm/---relconf/documents/meetingdocument/wcms_533534.pdf</a:t>
            </a:r>
            <a:endParaRPr b="0" i="0" sz="1600" u="none" cap="none" strike="noStrik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38" name="Shape 538"/>
        <p:cNvGrpSpPr/>
        <p:nvPr/>
      </p:nvGrpSpPr>
      <p:grpSpPr>
        <a:xfrm>
          <a:off x="0" y="0"/>
          <a:ext cx="0" cy="0"/>
          <a:chOff x="0" y="0"/>
          <a:chExt cx="0" cy="0"/>
        </a:xfrm>
      </p:grpSpPr>
      <p:sp>
        <p:nvSpPr>
          <p:cNvPr id="539" name="Google Shape;539;p27"/>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Projekta partneri</a:t>
            </a:r>
            <a:endParaRPr b="1" sz="4000">
              <a:solidFill>
                <a:srgbClr val="6789B9"/>
              </a:solidFill>
            </a:endParaRPr>
          </a:p>
        </p:txBody>
      </p:sp>
      <p:sp>
        <p:nvSpPr>
          <p:cNvPr id="540" name="Google Shape;54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41" name="Google Shape;541;p27"/>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pic>
        <p:nvPicPr>
          <p:cNvPr id="542" name="Google Shape;542;p27"/>
          <p:cNvPicPr preferRelativeResize="0"/>
          <p:nvPr/>
        </p:nvPicPr>
        <p:blipFill rotWithShape="1">
          <a:blip r:embed="rId3">
            <a:alphaModFix/>
          </a:blip>
          <a:srcRect b="0" l="0" r="0" t="0"/>
          <a:stretch/>
        </p:blipFill>
        <p:spPr>
          <a:xfrm>
            <a:off x="553626" y="1168801"/>
            <a:ext cx="3287809" cy="705343"/>
          </a:xfrm>
          <a:prstGeom prst="rect">
            <a:avLst/>
          </a:prstGeom>
          <a:noFill/>
          <a:ln>
            <a:noFill/>
          </a:ln>
        </p:spPr>
      </p:pic>
      <p:sp>
        <p:nvSpPr>
          <p:cNvPr id="543" name="Google Shape;543;p27"/>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4">
                  <a:extLst>
                    <a:ext uri="{A12FA001-AC4F-418D-AE19-62706E023703}">
                      <ahyp:hlinkClr val="tx"/>
                    </a:ext>
                  </a:extLst>
                </a:hlinkClick>
              </a:rPr>
              <a:t>Czech University of Life Sciences Prague</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Czech Republic</a:t>
            </a:r>
            <a:endParaRPr b="0" i="0" sz="1400" u="none" cap="none" strike="noStrike">
              <a:solidFill>
                <a:schemeClr val="dk1"/>
              </a:solidFill>
              <a:latin typeface="Arial"/>
              <a:ea typeface="Arial"/>
              <a:cs typeface="Arial"/>
              <a:sym typeface="Arial"/>
            </a:endParaRPr>
          </a:p>
        </p:txBody>
      </p:sp>
      <p:pic>
        <p:nvPicPr>
          <p:cNvPr id="544" name="Google Shape;544;p27"/>
          <p:cNvPicPr preferRelativeResize="0"/>
          <p:nvPr/>
        </p:nvPicPr>
        <p:blipFill rotWithShape="1">
          <a:blip r:embed="rId5">
            <a:alphaModFix/>
          </a:blip>
          <a:srcRect b="0" l="0" r="0" t="0"/>
          <a:stretch/>
        </p:blipFill>
        <p:spPr>
          <a:xfrm>
            <a:off x="5465518" y="4289441"/>
            <a:ext cx="1260963" cy="1173800"/>
          </a:xfrm>
          <a:prstGeom prst="rect">
            <a:avLst/>
          </a:prstGeom>
          <a:noFill/>
          <a:ln>
            <a:noFill/>
          </a:ln>
        </p:spPr>
      </p:pic>
      <p:sp>
        <p:nvSpPr>
          <p:cNvPr id="545" name="Google Shape;545;p27"/>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6">
                  <a:extLst>
                    <a:ext uri="{A12FA001-AC4F-418D-AE19-62706E023703}">
                      <ahyp:hlinkClr val="tx"/>
                    </a:ext>
                  </a:extLst>
                </a:hlinkClick>
              </a:rPr>
              <a:t>Pancyprian Association of Hotel Managers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Cyprus</a:t>
            </a:r>
            <a:endParaRPr b="0" i="0" sz="1400" u="none" cap="none" strike="noStrike">
              <a:solidFill>
                <a:schemeClr val="dk1"/>
              </a:solidFill>
              <a:latin typeface="Arial"/>
              <a:ea typeface="Arial"/>
              <a:cs typeface="Arial"/>
              <a:sym typeface="Arial"/>
            </a:endParaRPr>
          </a:p>
        </p:txBody>
      </p:sp>
      <p:pic>
        <p:nvPicPr>
          <p:cNvPr id="546" name="Google Shape;546;p27"/>
          <p:cNvPicPr preferRelativeResize="0"/>
          <p:nvPr/>
        </p:nvPicPr>
        <p:blipFill rotWithShape="1">
          <a:blip r:embed="rId7">
            <a:alphaModFix/>
          </a:blip>
          <a:srcRect b="0" l="0" r="0" t="0"/>
          <a:stretch/>
        </p:blipFill>
        <p:spPr>
          <a:xfrm>
            <a:off x="9630503" y="4572529"/>
            <a:ext cx="1892143" cy="1071172"/>
          </a:xfrm>
          <a:prstGeom prst="rect">
            <a:avLst/>
          </a:prstGeom>
          <a:noFill/>
          <a:ln>
            <a:noFill/>
          </a:ln>
        </p:spPr>
      </p:pic>
      <p:sp>
        <p:nvSpPr>
          <p:cNvPr id="547" name="Google Shape;547;p27"/>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8">
                  <a:extLst>
                    <a:ext uri="{A12FA001-AC4F-418D-AE19-62706E023703}">
                      <ahyp:hlinkClr val="tx"/>
                    </a:ext>
                  </a:extLst>
                </a:hlinkClick>
              </a:rPr>
              <a:t>Beneke &amp; Prinzhorn GmbH</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Germany</a:t>
            </a:r>
            <a:endParaRPr b="0" i="0" sz="1400" u="none" cap="none" strike="noStrike">
              <a:solidFill>
                <a:schemeClr val="dk1"/>
              </a:solidFill>
              <a:latin typeface="Arial"/>
              <a:ea typeface="Arial"/>
              <a:cs typeface="Arial"/>
              <a:sym typeface="Arial"/>
            </a:endParaRPr>
          </a:p>
        </p:txBody>
      </p:sp>
      <p:pic>
        <p:nvPicPr>
          <p:cNvPr id="548" name="Google Shape;548;p27"/>
          <p:cNvPicPr preferRelativeResize="0"/>
          <p:nvPr/>
        </p:nvPicPr>
        <p:blipFill rotWithShape="1">
          <a:blip r:embed="rId9">
            <a:alphaModFix/>
          </a:blip>
          <a:srcRect b="0" l="0" r="0" t="0"/>
          <a:stretch/>
        </p:blipFill>
        <p:spPr>
          <a:xfrm>
            <a:off x="2726027" y="2861570"/>
            <a:ext cx="2812367" cy="911671"/>
          </a:xfrm>
          <a:prstGeom prst="rect">
            <a:avLst/>
          </a:prstGeom>
          <a:noFill/>
          <a:ln>
            <a:noFill/>
          </a:ln>
        </p:spPr>
      </p:pic>
      <p:sp>
        <p:nvSpPr>
          <p:cNvPr id="549" name="Google Shape;549;p27"/>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0">
                  <a:extLst>
                    <a:ext uri="{A12FA001-AC4F-418D-AE19-62706E023703}">
                      <ahyp:hlinkClr val="tx"/>
                    </a:ext>
                  </a:extLst>
                </a:hlinkClick>
              </a:rPr>
              <a:t>DIAS</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Greece</a:t>
            </a:r>
            <a:endParaRPr b="0" i="0" sz="1400" u="none" cap="none" strike="noStrike">
              <a:solidFill>
                <a:schemeClr val="dk1"/>
              </a:solidFill>
              <a:latin typeface="Arial"/>
              <a:ea typeface="Arial"/>
              <a:cs typeface="Arial"/>
              <a:sym typeface="Arial"/>
            </a:endParaRPr>
          </a:p>
        </p:txBody>
      </p:sp>
      <p:pic>
        <p:nvPicPr>
          <p:cNvPr id="550" name="Google Shape;550;p27"/>
          <p:cNvPicPr preferRelativeResize="0"/>
          <p:nvPr/>
        </p:nvPicPr>
        <p:blipFill rotWithShape="1">
          <a:blip r:embed="rId11">
            <a:alphaModFix/>
          </a:blip>
          <a:srcRect b="0" l="0" r="0" t="0"/>
          <a:stretch/>
        </p:blipFill>
        <p:spPr>
          <a:xfrm>
            <a:off x="7044806" y="792234"/>
            <a:ext cx="1305761" cy="1736012"/>
          </a:xfrm>
          <a:prstGeom prst="rect">
            <a:avLst/>
          </a:prstGeom>
          <a:noFill/>
          <a:ln>
            <a:noFill/>
          </a:ln>
        </p:spPr>
      </p:pic>
      <p:sp>
        <p:nvSpPr>
          <p:cNvPr id="551" name="Google Shape;551;p27"/>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2">
                  <a:extLst>
                    <a:ext uri="{A12FA001-AC4F-418D-AE19-62706E023703}">
                      <ahyp:hlinkClr val="tx"/>
                    </a:ext>
                  </a:extLst>
                </a:hlinkClick>
              </a:rPr>
              <a:t>DEKAPLUS</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Cyprus</a:t>
            </a:r>
            <a:endParaRPr b="0" i="0" sz="1400" u="none" cap="none" strike="noStrike">
              <a:solidFill>
                <a:srgbClr val="000000"/>
              </a:solidFill>
              <a:latin typeface="Arial"/>
              <a:ea typeface="Arial"/>
              <a:cs typeface="Arial"/>
              <a:sym typeface="Arial"/>
            </a:endParaRPr>
          </a:p>
        </p:txBody>
      </p:sp>
      <p:pic>
        <p:nvPicPr>
          <p:cNvPr id="552" name="Google Shape;552;p27"/>
          <p:cNvPicPr preferRelativeResize="0"/>
          <p:nvPr/>
        </p:nvPicPr>
        <p:blipFill rotWithShape="1">
          <a:blip r:embed="rId13">
            <a:alphaModFix/>
          </a:blip>
          <a:srcRect b="0" l="0" r="0" t="0"/>
          <a:stretch/>
        </p:blipFill>
        <p:spPr>
          <a:xfrm>
            <a:off x="998828" y="4220814"/>
            <a:ext cx="1458341" cy="1377642"/>
          </a:xfrm>
          <a:prstGeom prst="rect">
            <a:avLst/>
          </a:prstGeom>
          <a:noFill/>
          <a:ln>
            <a:noFill/>
          </a:ln>
        </p:spPr>
      </p:pic>
      <p:sp>
        <p:nvSpPr>
          <p:cNvPr id="553" name="Google Shape;553;p27"/>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4">
                  <a:extLst>
                    <a:ext uri="{A12FA001-AC4F-418D-AE19-62706E023703}">
                      <ahyp:hlinkClr val="tx"/>
                    </a:ext>
                  </a:extLst>
                </a:hlinkClick>
              </a:rPr>
              <a:t>Social Innovation Fund</a:t>
            </a:r>
            <a:br>
              <a:rPr b="0" i="0" lang="en-US" sz="1400" u="none" cap="none" strike="noStrike">
                <a:solidFill>
                  <a:schemeClr val="dk1"/>
                </a:solidFill>
                <a:latin typeface="Arial"/>
                <a:ea typeface="Arial"/>
                <a:cs typeface="Arial"/>
                <a:sym typeface="Arial"/>
              </a:rPr>
            </a:br>
            <a:r>
              <a:rPr b="0" i="0" lang="en-US" sz="1400" u="none" cap="none" strike="noStrike">
                <a:solidFill>
                  <a:schemeClr val="dk1"/>
                </a:solidFill>
                <a:latin typeface="Arial"/>
                <a:ea typeface="Arial"/>
                <a:cs typeface="Arial"/>
                <a:sym typeface="Arial"/>
              </a:rPr>
              <a:t>Lithuania</a:t>
            </a:r>
            <a:endParaRPr b="0" i="0" sz="1400" u="none" cap="none" strike="noStrike">
              <a:solidFill>
                <a:schemeClr val="dk1"/>
              </a:solidFill>
              <a:latin typeface="Arial"/>
              <a:ea typeface="Arial"/>
              <a:cs typeface="Arial"/>
              <a:sym typeface="Arial"/>
            </a:endParaRPr>
          </a:p>
        </p:txBody>
      </p:sp>
      <p:pic>
        <p:nvPicPr>
          <p:cNvPr id="554" name="Google Shape;554;p27"/>
          <p:cNvPicPr preferRelativeResize="0"/>
          <p:nvPr/>
        </p:nvPicPr>
        <p:blipFill rotWithShape="1">
          <a:blip r:embed="rId15">
            <a:alphaModFix/>
          </a:blip>
          <a:srcRect b="0" l="0" r="0" t="0"/>
          <a:stretch/>
        </p:blipFill>
        <p:spPr>
          <a:xfrm>
            <a:off x="6581478" y="2998053"/>
            <a:ext cx="3995095" cy="874398"/>
          </a:xfrm>
          <a:prstGeom prst="rect">
            <a:avLst/>
          </a:prstGeom>
          <a:noFill/>
          <a:ln>
            <a:noFill/>
          </a:ln>
        </p:spPr>
      </p:pic>
      <p:sp>
        <p:nvSpPr>
          <p:cNvPr id="555" name="Google Shape;555;p27"/>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en-US" sz="1400" u="sng" cap="none" strike="noStrike">
                <a:solidFill>
                  <a:schemeClr val="dk1"/>
                </a:solidFill>
                <a:latin typeface="Arial"/>
                <a:ea typeface="Arial"/>
                <a:cs typeface="Arial"/>
                <a:sym typeface="Arial"/>
                <a:hlinkClick r:id="rId16">
                  <a:extLst>
                    <a:ext uri="{A12FA001-AC4F-418D-AE19-62706E023703}">
                      <ahyp:hlinkClr val="tx"/>
                    </a:ext>
                  </a:extLst>
                </a:hlinkClick>
              </a:rPr>
              <a:t>OUT LOUD</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Arial"/>
                <a:ea typeface="Arial"/>
                <a:cs typeface="Arial"/>
                <a:sym typeface="Arial"/>
              </a:rPr>
              <a:t>Latvia</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pic>
        <p:nvPicPr>
          <p:cNvPr descr="Ein Bild, das drinnen, Person, Decke, Personen enthält.&#10;&#10;Automatisch generierte Beschreibung" id="129" name="Google Shape;129;p5"/>
          <p:cNvPicPr preferRelativeResize="0"/>
          <p:nvPr>
            <p:ph idx="1" type="body"/>
          </p:nvPr>
        </p:nvPicPr>
        <p:blipFill rotWithShape="1">
          <a:blip r:embed="rId3">
            <a:alphaModFix/>
          </a:blip>
          <a:srcRect b="15730" l="0" r="0" t="0"/>
          <a:stretch/>
        </p:blipFill>
        <p:spPr>
          <a:xfrm>
            <a:off x="20" y="0"/>
            <a:ext cx="12191980" cy="6857990"/>
          </a:xfrm>
          <a:prstGeom prst="rect">
            <a:avLst/>
          </a:prstGeom>
          <a:noFill/>
          <a:ln>
            <a:noFill/>
          </a:ln>
        </p:spPr>
      </p:pic>
      <p:sp>
        <p:nvSpPr>
          <p:cNvPr id="130" name="Google Shape;130;p5"/>
          <p:cNvSpPr/>
          <p:nvPr/>
        </p:nvSpPr>
        <p:spPr>
          <a:xfrm>
            <a:off x="7334172" y="2153627"/>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8627"/>
            </a:schemeClr>
          </a:solidFill>
          <a:ln>
            <a:noFill/>
          </a:ln>
        </p:spPr>
        <p:txBody>
          <a:bodyPr anchorCtr="0" anchor="t"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131" name="Google Shape;131;p5"/>
          <p:cNvSpPr txBox="1"/>
          <p:nvPr>
            <p:ph type="title"/>
          </p:nvPr>
        </p:nvSpPr>
        <p:spPr>
          <a:xfrm>
            <a:off x="8339959" y="3289737"/>
            <a:ext cx="3852041" cy="183405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Calibri"/>
              <a:buNone/>
            </a:pPr>
            <a:r>
              <a:rPr lang="en-US">
                <a:latin typeface="Arial"/>
                <a:ea typeface="Arial"/>
                <a:cs typeface="Arial"/>
                <a:sym typeface="Arial"/>
              </a:rPr>
              <a:t>1.TĒMA </a:t>
            </a:r>
            <a:br>
              <a:rPr lang="en-US">
                <a:latin typeface="Arial"/>
                <a:ea typeface="Arial"/>
                <a:cs typeface="Arial"/>
                <a:sym typeface="Arial"/>
              </a:rPr>
            </a:br>
            <a:r>
              <a:rPr lang="en-US">
                <a:latin typeface="Arial"/>
                <a:ea typeface="Arial"/>
                <a:cs typeface="Arial"/>
                <a:sym typeface="Arial"/>
              </a:rPr>
              <a:t>Vardarbība darbavietā un juridiskais pamats Eiropā un valstīs </a:t>
            </a:r>
            <a:endParaRPr>
              <a:latin typeface="Arial"/>
              <a:ea typeface="Arial"/>
              <a:cs typeface="Arial"/>
              <a:sym typeface="Arial"/>
            </a:endParaRPr>
          </a:p>
        </p:txBody>
      </p:sp>
      <p:sp>
        <p:nvSpPr>
          <p:cNvPr id="132" name="Google Shape;132;p5"/>
          <p:cNvSpPr txBox="1"/>
          <p:nvPr>
            <p:ph idx="2" type="body"/>
          </p:nvPr>
        </p:nvSpPr>
        <p:spPr>
          <a:xfrm>
            <a:off x="7782910" y="524267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000"/>
              <a:buNone/>
            </a:pPr>
            <a:r>
              <a:rPr lang="en-US" sz="3200">
                <a:latin typeface="Arial"/>
                <a:ea typeface="Arial"/>
                <a:cs typeface="Arial"/>
                <a:sym typeface="Arial"/>
              </a:rPr>
              <a:t>Direktīvas, nolīgumi, politikas</a:t>
            </a:r>
            <a:endParaRPr sz="3200">
              <a:latin typeface="Arial"/>
              <a:ea typeface="Arial"/>
              <a:cs typeface="Arial"/>
              <a:sym typeface="Arial"/>
            </a:endParaRPr>
          </a:p>
        </p:txBody>
      </p:sp>
      <p:cxnSp>
        <p:nvCxnSpPr>
          <p:cNvPr id="133" name="Google Shape;133;p5"/>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31"/>
                                        </p:tgtEl>
                                        <p:attrNameLst>
                                          <p:attrName>style.visibility</p:attrName>
                                        </p:attrNameLst>
                                      </p:cBhvr>
                                      <p:to>
                                        <p:strVal val="visible"/>
                                      </p:to>
                                    </p:set>
                                    <p:animEffect filter="fade" transition="in">
                                      <p:cBhvr>
                                        <p:cTn dur="7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g1dd49517535_0_0"/>
          <p:cNvPicPr preferRelativeResize="0"/>
          <p:nvPr/>
        </p:nvPicPr>
        <p:blipFill rotWithShape="1">
          <a:blip r:embed="rId3">
            <a:alphaModFix/>
          </a:blip>
          <a:srcRect b="0" l="0" r="0" t="0"/>
          <a:stretch/>
        </p:blipFill>
        <p:spPr>
          <a:xfrm>
            <a:off x="179250" y="-136553"/>
            <a:ext cx="12192000" cy="6858000"/>
          </a:xfrm>
          <a:prstGeom prst="rect">
            <a:avLst/>
          </a:prstGeom>
          <a:noFill/>
          <a:ln>
            <a:noFill/>
          </a:ln>
        </p:spPr>
      </p:pic>
      <p:sp>
        <p:nvSpPr>
          <p:cNvPr id="139" name="Google Shape;139;g1dd49517535_0_0"/>
          <p:cNvSpPr/>
          <p:nvPr/>
        </p:nvSpPr>
        <p:spPr>
          <a:xfrm>
            <a:off x="-800" y="-136550"/>
            <a:ext cx="12376492" cy="6995160"/>
          </a:xfrm>
          <a:custGeom>
            <a:rect b="b" l="l" r="r" t="t"/>
            <a:pathLst>
              <a:path extrusionOk="0" h="13716000" w="24387176">
                <a:moveTo>
                  <a:pt x="24387176" y="12222303"/>
                </a:moveTo>
                <a:lnTo>
                  <a:pt x="24387176" y="13716000"/>
                </a:lnTo>
                <a:lnTo>
                  <a:pt x="22463084" y="13716000"/>
                </a:lnTo>
                <a:lnTo>
                  <a:pt x="22749486" y="13551323"/>
                </a:lnTo>
                <a:cubicBezTo>
                  <a:pt x="23287360" y="13224502"/>
                  <a:pt x="23782716" y="12834673"/>
                  <a:pt x="24225308" y="12392081"/>
                </a:cubicBezTo>
                <a:close/>
                <a:moveTo>
                  <a:pt x="18691226" y="4166373"/>
                </a:moveTo>
                <a:cubicBezTo>
                  <a:pt x="17204682" y="4166373"/>
                  <a:pt x="15999598" y="5371457"/>
                  <a:pt x="15999598" y="6858001"/>
                </a:cubicBezTo>
                <a:cubicBezTo>
                  <a:pt x="15999598" y="8344545"/>
                  <a:pt x="17204682" y="9549628"/>
                  <a:pt x="18691226" y="9549628"/>
                </a:cubicBezTo>
                <a:cubicBezTo>
                  <a:pt x="20177772" y="9549628"/>
                  <a:pt x="21382854" y="8344545"/>
                  <a:pt x="21382854" y="6858001"/>
                </a:cubicBezTo>
                <a:cubicBezTo>
                  <a:pt x="21382854" y="5371457"/>
                  <a:pt x="20177772" y="4166373"/>
                  <a:pt x="18691226" y="4166373"/>
                </a:cubicBezTo>
                <a:close/>
                <a:moveTo>
                  <a:pt x="18691224" y="3693179"/>
                </a:moveTo>
                <a:cubicBezTo>
                  <a:pt x="20439104" y="3693179"/>
                  <a:pt x="21856046" y="5110118"/>
                  <a:pt x="21856046" y="6858000"/>
                </a:cubicBezTo>
                <a:cubicBezTo>
                  <a:pt x="21856046" y="8605880"/>
                  <a:pt x="20439104" y="10022819"/>
                  <a:pt x="18691224" y="10022819"/>
                </a:cubicBezTo>
                <a:cubicBezTo>
                  <a:pt x="16943342" y="10022819"/>
                  <a:pt x="15526404" y="8605880"/>
                  <a:pt x="15526404" y="6858000"/>
                </a:cubicBezTo>
                <a:cubicBezTo>
                  <a:pt x="15526404" y="5110118"/>
                  <a:pt x="16943342" y="3693179"/>
                  <a:pt x="18691224" y="3693179"/>
                </a:cubicBezTo>
                <a:close/>
                <a:moveTo>
                  <a:pt x="18691224" y="2366053"/>
                </a:moveTo>
                <a:cubicBezTo>
                  <a:pt x="16210392" y="2366053"/>
                  <a:pt x="14199278" y="4377166"/>
                  <a:pt x="14199278" y="6858000"/>
                </a:cubicBezTo>
                <a:cubicBezTo>
                  <a:pt x="14199278" y="9338833"/>
                  <a:pt x="16210392" y="11349947"/>
                  <a:pt x="18691224" y="11349947"/>
                </a:cubicBezTo>
                <a:cubicBezTo>
                  <a:pt x="21172058" y="11349947"/>
                  <a:pt x="23183172" y="9338833"/>
                  <a:pt x="23183172" y="6858000"/>
                </a:cubicBezTo>
                <a:cubicBezTo>
                  <a:pt x="23183172" y="4377166"/>
                  <a:pt x="21172058" y="2366053"/>
                  <a:pt x="18691224" y="2366053"/>
                </a:cubicBezTo>
                <a:close/>
                <a:moveTo>
                  <a:pt x="18691224" y="1894045"/>
                </a:moveTo>
                <a:cubicBezTo>
                  <a:pt x="21432744" y="1894045"/>
                  <a:pt x="23655184" y="4116483"/>
                  <a:pt x="23655184" y="6858000"/>
                </a:cubicBezTo>
                <a:cubicBezTo>
                  <a:pt x="23655184" y="9599516"/>
                  <a:pt x="21432744" y="11821956"/>
                  <a:pt x="18691224" y="11821956"/>
                </a:cubicBezTo>
                <a:cubicBezTo>
                  <a:pt x="15949708" y="11821956"/>
                  <a:pt x="13727269" y="9599516"/>
                  <a:pt x="13727269" y="6858000"/>
                </a:cubicBezTo>
                <a:cubicBezTo>
                  <a:pt x="13727269" y="4116483"/>
                  <a:pt x="15949708" y="1894045"/>
                  <a:pt x="18691224" y="1894045"/>
                </a:cubicBezTo>
                <a:close/>
                <a:moveTo>
                  <a:pt x="22463084" y="0"/>
                </a:moveTo>
                <a:lnTo>
                  <a:pt x="24387176" y="0"/>
                </a:lnTo>
                <a:lnTo>
                  <a:pt x="24387176" y="1493697"/>
                </a:lnTo>
                <a:lnTo>
                  <a:pt x="24225308" y="1323919"/>
                </a:lnTo>
                <a:cubicBezTo>
                  <a:pt x="23782716" y="881327"/>
                  <a:pt x="23287360" y="491498"/>
                  <a:pt x="22749486" y="164678"/>
                </a:cubicBezTo>
                <a:close/>
                <a:moveTo>
                  <a:pt x="0" y="0"/>
                </a:moveTo>
                <a:lnTo>
                  <a:pt x="14919367" y="0"/>
                </a:lnTo>
                <a:lnTo>
                  <a:pt x="14632965" y="164678"/>
                </a:lnTo>
                <a:cubicBezTo>
                  <a:pt x="12373892" y="1537324"/>
                  <a:pt x="10864851" y="4021434"/>
                  <a:pt x="10864851" y="6858000"/>
                </a:cubicBezTo>
                <a:cubicBezTo>
                  <a:pt x="10864851" y="9694566"/>
                  <a:pt x="12373892" y="12178677"/>
                  <a:pt x="14632965" y="13551323"/>
                </a:cubicBezTo>
                <a:lnTo>
                  <a:pt x="14919367" y="13716000"/>
                </a:lnTo>
                <a:lnTo>
                  <a:pt x="0" y="13716000"/>
                </a:lnTo>
                <a:close/>
              </a:path>
            </a:pathLst>
          </a:custGeom>
          <a:gradFill>
            <a:gsLst>
              <a:gs pos="0">
                <a:srgbClr val="7030A0">
                  <a:alpha val="94901"/>
                </a:srgbClr>
              </a:gs>
              <a:gs pos="100000">
                <a:srgbClr val="00B0F0">
                  <a:alpha val="89019"/>
                </a:srgbClr>
              </a:gs>
            </a:gsLst>
            <a:lin ang="2700006"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900"/>
              <a:buFont typeface="Calibri"/>
              <a:buNone/>
            </a:pPr>
            <a:r>
              <a:t/>
            </a:r>
            <a:endParaRPr b="0" i="0" sz="900" u="none" cap="none" strike="noStrike">
              <a:solidFill>
                <a:srgbClr val="FFFFFF"/>
              </a:solidFill>
              <a:latin typeface="Calibri"/>
              <a:ea typeface="Calibri"/>
              <a:cs typeface="Calibri"/>
              <a:sym typeface="Calibri"/>
            </a:endParaRPr>
          </a:p>
        </p:txBody>
      </p:sp>
      <p:sp>
        <p:nvSpPr>
          <p:cNvPr id="140" name="Google Shape;140;g1dd49517535_0_0"/>
          <p:cNvSpPr txBox="1"/>
          <p:nvPr>
            <p:ph idx="12" type="sldNum"/>
          </p:nvPr>
        </p:nvSpPr>
        <p:spPr>
          <a:xfrm>
            <a:off x="8610600" y="649350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41" name="Google Shape;141;g1dd49517535_0_0"/>
          <p:cNvSpPr txBox="1"/>
          <p:nvPr/>
        </p:nvSpPr>
        <p:spPr>
          <a:xfrm>
            <a:off x="1049311" y="1027906"/>
            <a:ext cx="33429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42" name="Google Shape;142;g1dd49517535_0_0"/>
          <p:cNvSpPr txBox="1"/>
          <p:nvPr>
            <p:ph type="title"/>
          </p:nvPr>
        </p:nvSpPr>
        <p:spPr>
          <a:xfrm>
            <a:off x="464650" y="0"/>
            <a:ext cx="10515600" cy="8286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4400"/>
              <a:buFont typeface="Calibri"/>
              <a:buNone/>
            </a:pPr>
            <a:r>
              <a:rPr b="1" lang="en-US" sz="4000" u="sng">
                <a:solidFill>
                  <a:schemeClr val="lt1"/>
                </a:solidFill>
              </a:rPr>
              <a:t>Aktivitāte grupā</a:t>
            </a:r>
            <a:endParaRPr b="1" sz="4000" u="sng">
              <a:solidFill>
                <a:schemeClr val="lt1"/>
              </a:solidFill>
            </a:endParaRPr>
          </a:p>
        </p:txBody>
      </p:sp>
      <p:sp>
        <p:nvSpPr>
          <p:cNvPr id="143" name="Google Shape;143;g1dd49517535_0_0"/>
          <p:cNvSpPr txBox="1"/>
          <p:nvPr>
            <p:ph idx="1" type="body"/>
          </p:nvPr>
        </p:nvSpPr>
        <p:spPr>
          <a:xfrm>
            <a:off x="179250" y="1027900"/>
            <a:ext cx="6517500" cy="5328600"/>
          </a:xfrm>
          <a:prstGeom prst="rect">
            <a:avLst/>
          </a:prstGeom>
          <a:noFill/>
          <a:ln cap="flat" cmpd="sng" w="9525">
            <a:solidFill>
              <a:srgbClr val="262626"/>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70000"/>
              </a:lnSpc>
              <a:spcBef>
                <a:spcPts val="1000"/>
              </a:spcBef>
              <a:spcAft>
                <a:spcPts val="0"/>
              </a:spcAft>
              <a:buClr>
                <a:schemeClr val="lt1"/>
              </a:buClr>
              <a:buSzPts val="2220"/>
              <a:buNone/>
            </a:pPr>
            <a:r>
              <a:rPr b="1" i="1" lang="en-US" sz="2400">
                <a:solidFill>
                  <a:schemeClr val="lt1"/>
                </a:solidFill>
                <a:latin typeface="Arial"/>
                <a:ea typeface="Arial"/>
                <a:cs typeface="Arial"/>
                <a:sym typeface="Arial"/>
              </a:rPr>
              <a:t>“Jūs esat HORECA uzņēmuma vadītājs, un pie jums atnāk darbinieks, lai sūdzētos, ka viens no klientiem uzvedas iebiedējoši un draudoši, lai gan nav tieši teicis vai darījis neko fizisku. Notikušais ir noticis pirmo reizi, bet licis darbiniekam justies nedroši.”</a:t>
            </a:r>
            <a:endParaRPr sz="2400">
              <a:solidFill>
                <a:schemeClr val="lt1"/>
              </a:solidFill>
              <a:latin typeface="Arial"/>
              <a:ea typeface="Arial"/>
              <a:cs typeface="Arial"/>
              <a:sym typeface="Arial"/>
            </a:endParaRPr>
          </a:p>
          <a:p>
            <a:pPr indent="0" lvl="0" marL="0" rtl="0" algn="l">
              <a:lnSpc>
                <a:spcPct val="70000"/>
              </a:lnSpc>
              <a:spcBef>
                <a:spcPts val="0"/>
              </a:spcBef>
              <a:spcAft>
                <a:spcPts val="0"/>
              </a:spcAft>
              <a:buClr>
                <a:schemeClr val="dk1"/>
              </a:buClr>
              <a:buSzPts val="2612"/>
              <a:buFont typeface="Arial"/>
              <a:buNone/>
            </a:pPr>
            <a:r>
              <a:t/>
            </a:r>
            <a:endParaRPr sz="2400">
              <a:latin typeface="Arial"/>
              <a:ea typeface="Arial"/>
              <a:cs typeface="Arial"/>
              <a:sym typeface="Arial"/>
            </a:endParaRPr>
          </a:p>
          <a:p>
            <a:pPr indent="0" lvl="0" marL="0" rtl="0" algn="l">
              <a:lnSpc>
                <a:spcPct val="70000"/>
              </a:lnSpc>
              <a:spcBef>
                <a:spcPts val="0"/>
              </a:spcBef>
              <a:spcAft>
                <a:spcPts val="0"/>
              </a:spcAft>
              <a:buClr>
                <a:schemeClr val="dk1"/>
              </a:buClr>
              <a:buSzPts val="2612"/>
              <a:buFont typeface="Arial"/>
              <a:buNone/>
            </a:pPr>
            <a:r>
              <a:rPr b="1" lang="en-US" sz="2400">
                <a:latin typeface="Arial"/>
                <a:ea typeface="Arial"/>
                <a:cs typeface="Arial"/>
                <a:sym typeface="Arial"/>
              </a:rPr>
              <a:t>Jautājums: </a:t>
            </a:r>
            <a:r>
              <a:rPr lang="en-US" sz="2400">
                <a:latin typeface="Arial"/>
                <a:ea typeface="Arial"/>
                <a:cs typeface="Arial"/>
                <a:sym typeface="Arial"/>
              </a:rPr>
              <a:t>Ko jums vajadzētu darīt? </a:t>
            </a:r>
            <a:endParaRPr/>
          </a:p>
          <a:p>
            <a:pPr indent="0" lvl="0" marL="0" rtl="0" algn="l">
              <a:lnSpc>
                <a:spcPct val="70000"/>
              </a:lnSpc>
              <a:spcBef>
                <a:spcPts val="0"/>
              </a:spcBef>
              <a:spcAft>
                <a:spcPts val="0"/>
              </a:spcAft>
              <a:buClr>
                <a:schemeClr val="dk1"/>
              </a:buClr>
              <a:buSzPts val="2612"/>
              <a:buFont typeface="Arial"/>
              <a:buNone/>
            </a:pPr>
            <a:r>
              <a:rPr lang="en-US" sz="2400">
                <a:latin typeface="Arial"/>
                <a:ea typeface="Arial"/>
                <a:cs typeface="Arial"/>
                <a:sym typeface="Arial"/>
              </a:rPr>
              <a:t>-Apsūdzētā persona nav jūsu darbinieks. Vai tā ir jūsu atbildība? </a:t>
            </a:r>
            <a:endParaRPr/>
          </a:p>
          <a:p>
            <a:pPr indent="0" lvl="0" marL="0" rtl="0" algn="l">
              <a:lnSpc>
                <a:spcPct val="70000"/>
              </a:lnSpc>
              <a:spcBef>
                <a:spcPts val="0"/>
              </a:spcBef>
              <a:spcAft>
                <a:spcPts val="0"/>
              </a:spcAft>
              <a:buClr>
                <a:schemeClr val="dk1"/>
              </a:buClr>
              <a:buSzPts val="2612"/>
              <a:buFont typeface="Arial"/>
              <a:buNone/>
            </a:pPr>
            <a:r>
              <a:rPr lang="en-US" sz="2400">
                <a:latin typeface="Arial"/>
                <a:ea typeface="Arial"/>
                <a:cs typeface="Arial"/>
                <a:sym typeface="Arial"/>
              </a:rPr>
              <a:t>-Vai tas varētu būt uzmākšanās vai vardarbības gadījums darbavietā, lai gan tas notika tikai vienu reizi un neietvēra nekādu fizisku vai verbālu strīdu? </a:t>
            </a:r>
            <a:endParaRPr/>
          </a:p>
          <a:p>
            <a:pPr indent="0" lvl="0" marL="0" rtl="0" algn="l">
              <a:lnSpc>
                <a:spcPct val="70000"/>
              </a:lnSpc>
              <a:spcBef>
                <a:spcPts val="0"/>
              </a:spcBef>
              <a:spcAft>
                <a:spcPts val="0"/>
              </a:spcAft>
              <a:buClr>
                <a:schemeClr val="dk1"/>
              </a:buClr>
              <a:buSzPts val="2612"/>
              <a:buFont typeface="Arial"/>
              <a:buNone/>
            </a:pPr>
            <a:r>
              <a:t/>
            </a:r>
            <a:endParaRPr sz="2400">
              <a:solidFill>
                <a:schemeClr val="lt1"/>
              </a:solidFill>
              <a:latin typeface="Arial"/>
              <a:ea typeface="Arial"/>
              <a:cs typeface="Arial"/>
              <a:sym typeface="Arial"/>
            </a:endParaRPr>
          </a:p>
          <a:p>
            <a:pPr indent="0" lvl="0" marL="0" rtl="0" algn="l">
              <a:lnSpc>
                <a:spcPct val="70000"/>
              </a:lnSpc>
              <a:spcBef>
                <a:spcPts val="0"/>
              </a:spcBef>
              <a:spcAft>
                <a:spcPts val="0"/>
              </a:spcAft>
              <a:buClr>
                <a:schemeClr val="dk1"/>
              </a:buClr>
              <a:buSzPts val="2612"/>
              <a:buFont typeface="Arial"/>
              <a:buNone/>
            </a:pPr>
            <a:r>
              <a:rPr lang="en-US" sz="2400">
                <a:solidFill>
                  <a:schemeClr val="lt1"/>
                </a:solidFill>
              </a:rPr>
              <a:t>Sadalieties grupās pa 4 un pārrunājiet (10 min.) </a:t>
            </a:r>
            <a:endParaRPr sz="2400"/>
          </a:p>
          <a:p>
            <a:pPr indent="-228600" lvl="0" marL="228600" rtl="0" algn="l">
              <a:lnSpc>
                <a:spcPct val="70000"/>
              </a:lnSpc>
              <a:spcBef>
                <a:spcPts val="1000"/>
              </a:spcBef>
              <a:spcAft>
                <a:spcPts val="0"/>
              </a:spcAft>
              <a:buClr>
                <a:schemeClr val="lt1"/>
              </a:buClr>
              <a:buSzPts val="2400"/>
              <a:buChar char="•"/>
            </a:pPr>
            <a:r>
              <a:rPr lang="en-US" sz="2400">
                <a:solidFill>
                  <a:schemeClr val="lt1"/>
                </a:solidFill>
              </a:rPr>
              <a:t>Pamatojoties uz diskusiju, tiks sniegts ievads juridiskajās definīcijās. </a:t>
            </a:r>
            <a:endParaRPr sz="2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g1dd49517535_0_91"/>
          <p:cNvSpPr/>
          <p:nvPr/>
        </p:nvSpPr>
        <p:spPr>
          <a:xfrm flipH="1">
            <a:off x="5795201" y="-132262"/>
            <a:ext cx="6396800" cy="6853714"/>
          </a:xfrm>
          <a:custGeom>
            <a:rect b="b" l="l" r="r" t="t"/>
            <a:pathLst>
              <a:path extrusionOk="0" h="5143500" w="4800600">
                <a:moveTo>
                  <a:pt x="0" y="0"/>
                </a:moveTo>
                <a:lnTo>
                  <a:pt x="2399668" y="0"/>
                </a:lnTo>
                <a:lnTo>
                  <a:pt x="4800600" y="5143500"/>
                </a:lnTo>
                <a:lnTo>
                  <a:pt x="2399668" y="5143500"/>
                </a:lnTo>
                <a:lnTo>
                  <a:pt x="0" y="5143500"/>
                </a:lnTo>
                <a:close/>
              </a:path>
            </a:pathLst>
          </a:custGeom>
          <a:gradFill>
            <a:gsLst>
              <a:gs pos="0">
                <a:srgbClr val="7030A0">
                  <a:alpha val="74901"/>
                </a:srgbClr>
              </a:gs>
              <a:gs pos="100000">
                <a:srgbClr val="00B0F0"/>
              </a:gs>
            </a:gsLst>
            <a:lin ang="8100019" scaled="0"/>
          </a:gradFill>
          <a:ln>
            <a:noFill/>
          </a:ln>
        </p:spPr>
        <p:txBody>
          <a:bodyPr anchorCtr="0" anchor="t" bIns="60950" lIns="121900" spcFirstLastPara="1" rIns="121900" wrap="square" tIns="6095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Open Sans"/>
              <a:ea typeface="Open Sans"/>
              <a:cs typeface="Open Sans"/>
              <a:sym typeface="Open Sans"/>
            </a:endParaRPr>
          </a:p>
        </p:txBody>
      </p:sp>
      <p:sp>
        <p:nvSpPr>
          <p:cNvPr id="150" name="Google Shape;150;g1dd49517535_0_91"/>
          <p:cNvSpPr txBox="1"/>
          <p:nvPr>
            <p:ph idx="1" type="body"/>
          </p:nvPr>
        </p:nvSpPr>
        <p:spPr>
          <a:xfrm>
            <a:off x="1314100" y="1412650"/>
            <a:ext cx="5714700" cy="4943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latin typeface="Arial"/>
              <a:ea typeface="Arial"/>
              <a:cs typeface="Arial"/>
              <a:sym typeface="Arial"/>
            </a:endParaRPr>
          </a:p>
          <a:p>
            <a:pPr indent="0" lvl="0" marL="0" rtl="0" algn="l">
              <a:lnSpc>
                <a:spcPct val="90000"/>
              </a:lnSpc>
              <a:spcBef>
                <a:spcPts val="1000"/>
              </a:spcBef>
              <a:spcAft>
                <a:spcPts val="0"/>
              </a:spcAft>
              <a:buSzPts val="1800"/>
              <a:buNone/>
            </a:pPr>
            <a:r>
              <a:t/>
            </a:r>
            <a:endParaRPr>
              <a:latin typeface="Arial"/>
              <a:ea typeface="Arial"/>
              <a:cs typeface="Arial"/>
              <a:sym typeface="Arial"/>
            </a:endParaRPr>
          </a:p>
          <a:p>
            <a:pPr indent="0" lvl="0" marL="0" rtl="0" algn="l">
              <a:lnSpc>
                <a:spcPct val="90000"/>
              </a:lnSpc>
              <a:spcBef>
                <a:spcPts val="1000"/>
              </a:spcBef>
              <a:spcAft>
                <a:spcPts val="0"/>
              </a:spcAft>
              <a:buClr>
                <a:schemeClr val="dk1"/>
              </a:buClr>
              <a:buSzPts val="2800"/>
              <a:buFont typeface="Arial"/>
              <a:buNone/>
            </a:pPr>
            <a:r>
              <a:rPr lang="en-US" sz="2400"/>
              <a:t>Eiropas Komisijas </a:t>
            </a:r>
            <a:r>
              <a:rPr b="1" lang="en-US" sz="2400" u="sng">
                <a:solidFill>
                  <a:schemeClr val="hlink"/>
                </a:solidFill>
                <a:latin typeface="Arial"/>
                <a:ea typeface="Arial"/>
                <a:cs typeface="Arial"/>
                <a:sym typeface="Arial"/>
              </a:rPr>
              <a:t>Drošības un veselības aizsardzības darbavietā stratēģiskais ietvars 2021-2027 </a:t>
            </a:r>
            <a:r>
              <a:rPr lang="en-US" sz="2400"/>
              <a:t>nosaka galvenās prioritātes un darbības, lai uzlabotu darbinieku veselību un drošību, ņemot vērā straujās pārmaiņas ekonomikā, demogrāfijā un darba modeļos.</a:t>
            </a:r>
            <a:endParaRPr sz="2400"/>
          </a:p>
        </p:txBody>
      </p:sp>
      <p:sp>
        <p:nvSpPr>
          <p:cNvPr id="151" name="Google Shape;151;g1dd49517535_0_9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52" name="Google Shape;152;g1dd49517535_0_91"/>
          <p:cNvSpPr txBox="1"/>
          <p:nvPr/>
        </p:nvSpPr>
        <p:spPr>
          <a:xfrm>
            <a:off x="960118" y="680900"/>
            <a:ext cx="7472700" cy="1865086"/>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4000" u="none" cap="none" strike="noStrike">
                <a:solidFill>
                  <a:srgbClr val="0070C0"/>
                </a:solidFill>
                <a:latin typeface="Calibri"/>
                <a:ea typeface="Calibri"/>
                <a:cs typeface="Calibri"/>
                <a:sym typeface="Calibri"/>
              </a:rPr>
              <a:t>1.TĒMA Vardarbība darbavietā un juridiskais pamats Eiropā un valstīs </a:t>
            </a:r>
            <a:endParaRPr b="0" i="0" sz="4000" u="none" cap="none" strike="noStrike">
              <a:solidFill>
                <a:srgbClr val="0070C0"/>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200"/>
              <a:buFont typeface="Calibri"/>
              <a:buNone/>
            </a:pPr>
            <a:r>
              <a:t/>
            </a:r>
            <a:endParaRPr b="0" i="0" sz="4800" u="none" cap="none" strike="noStrike">
              <a:solidFill>
                <a:srgbClr val="0070C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8"/>
          <p:cNvSpPr txBox="1"/>
          <p:nvPr>
            <p:ph type="title"/>
          </p:nvPr>
        </p:nvSpPr>
        <p:spPr>
          <a:xfrm>
            <a:off x="359517" y="276613"/>
            <a:ext cx="10515600" cy="4874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789B9"/>
              </a:buClr>
              <a:buSzPts val="3556"/>
              <a:buFont typeface="Calibri"/>
              <a:buNone/>
            </a:pPr>
            <a:r>
              <a:rPr b="1" lang="en-US" sz="3200">
                <a:solidFill>
                  <a:srgbClr val="6789B9"/>
                </a:solidFill>
                <a:latin typeface="Arial"/>
                <a:ea typeface="Arial"/>
                <a:cs typeface="Arial"/>
                <a:sym typeface="Arial"/>
              </a:rPr>
              <a:t>1.TĒMA</a:t>
            </a:r>
            <a:endParaRPr sz="4000"/>
          </a:p>
        </p:txBody>
      </p:sp>
      <p:sp>
        <p:nvSpPr>
          <p:cNvPr id="158" name="Google Shape;158;p8"/>
          <p:cNvSpPr txBox="1"/>
          <p:nvPr>
            <p:ph idx="1" type="body"/>
          </p:nvPr>
        </p:nvSpPr>
        <p:spPr>
          <a:xfrm>
            <a:off x="359517" y="1031602"/>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sz="2400">
                <a:latin typeface="Arial"/>
                <a:ea typeface="Arial"/>
                <a:cs typeface="Arial"/>
                <a:sym typeface="Arial"/>
              </a:rPr>
              <a:t>ES līmeņa likumošana</a:t>
            </a:r>
            <a:endParaRPr sz="2400">
              <a:latin typeface="Arial"/>
              <a:ea typeface="Arial"/>
              <a:cs typeface="Arial"/>
              <a:sym typeface="Arial"/>
            </a:endParaRPr>
          </a:p>
          <a:p>
            <a:pPr indent="0" lvl="0" marL="0" rtl="0" algn="l">
              <a:lnSpc>
                <a:spcPct val="90000"/>
              </a:lnSpc>
              <a:spcBef>
                <a:spcPts val="1000"/>
              </a:spcBef>
              <a:spcAft>
                <a:spcPts val="0"/>
              </a:spcAft>
              <a:buSzPts val="2000"/>
              <a:buNone/>
            </a:pPr>
            <a:r>
              <a:rPr lang="en-US" sz="2400">
                <a:latin typeface="Arial"/>
                <a:ea typeface="Arial"/>
                <a:cs typeface="Arial"/>
                <a:sym typeface="Arial"/>
              </a:rPr>
              <a:t>ES un valstu tiesību aktos ir noteikts darba devēju pienākums aizsargāt darbiniekus pret uzmākšanos un vardarbību darba vietā. Darbavietas var skart </a:t>
            </a:r>
            <a:r>
              <a:rPr b="1" lang="en-US" sz="2400">
                <a:latin typeface="Arial"/>
                <a:ea typeface="Arial"/>
                <a:cs typeface="Arial"/>
                <a:sym typeface="Arial"/>
              </a:rPr>
              <a:t>dažādi uzmākšanās un vardarbības veidi</a:t>
            </a:r>
            <a:r>
              <a:rPr lang="en-US" sz="2400">
                <a:latin typeface="Arial"/>
                <a:ea typeface="Arial"/>
                <a:cs typeface="Arial"/>
                <a:sym typeface="Arial"/>
              </a:rPr>
              <a:t>. Tie var būt:</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400">
              <a:latin typeface="Arial"/>
              <a:ea typeface="Arial"/>
              <a:cs typeface="Arial"/>
              <a:sym typeface="Arial"/>
            </a:endParaRPr>
          </a:p>
          <a:p>
            <a:pPr indent="0" lvl="0" marL="0" rtl="0" algn="l">
              <a:lnSpc>
                <a:spcPct val="90000"/>
              </a:lnSpc>
              <a:spcBef>
                <a:spcPts val="1000"/>
              </a:spcBef>
              <a:spcAft>
                <a:spcPts val="0"/>
              </a:spcAft>
              <a:buClr>
                <a:schemeClr val="dk1"/>
              </a:buClr>
              <a:buSzPts val="2800"/>
              <a:buNone/>
            </a:pPr>
            <a:r>
              <a:t/>
            </a:r>
            <a:endParaRPr sz="2400">
              <a:latin typeface="Arial"/>
              <a:ea typeface="Arial"/>
              <a:cs typeface="Arial"/>
              <a:sym typeface="Arial"/>
            </a:endParaRPr>
          </a:p>
        </p:txBody>
      </p:sp>
      <p:sp>
        <p:nvSpPr>
          <p:cNvPr id="159" name="Google Shape;159;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60" name="Google Shape;160;p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161" name="Google Shape;161;p8"/>
          <p:cNvGrpSpPr/>
          <p:nvPr/>
        </p:nvGrpSpPr>
        <p:grpSpPr>
          <a:xfrm>
            <a:off x="1143000" y="2547257"/>
            <a:ext cx="9437913" cy="4034130"/>
            <a:chOff x="737836" y="180848"/>
            <a:chExt cx="6327854" cy="4679398"/>
          </a:xfrm>
        </p:grpSpPr>
        <p:sp>
          <p:nvSpPr>
            <p:cNvPr id="162" name="Google Shape;162;p8"/>
            <p:cNvSpPr/>
            <p:nvPr/>
          </p:nvSpPr>
          <p:spPr>
            <a:xfrm>
              <a:off x="1762020" y="180848"/>
              <a:ext cx="4292667" cy="4679398"/>
            </a:xfrm>
            <a:prstGeom prst="diamond">
              <a:avLst/>
            </a:prstGeom>
            <a:solidFill>
              <a:srgbClr val="CFDE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8"/>
            <p:cNvSpPr/>
            <p:nvPr/>
          </p:nvSpPr>
          <p:spPr>
            <a:xfrm>
              <a:off x="737836" y="342467"/>
              <a:ext cx="2168246" cy="2182320"/>
            </a:xfrm>
            <a:prstGeom prst="roundRect">
              <a:avLst>
                <a:gd fmla="val 16667" name="adj"/>
              </a:avLst>
            </a:prstGeom>
            <a:solidFill>
              <a:srgbClr val="599BD5"/>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8"/>
            <p:cNvSpPr txBox="1"/>
            <p:nvPr/>
          </p:nvSpPr>
          <p:spPr>
            <a:xfrm>
              <a:off x="843681" y="448312"/>
              <a:ext cx="1956600" cy="1970700"/>
            </a:xfrm>
            <a:prstGeom prst="rect">
              <a:avLst/>
            </a:prstGeom>
            <a:noFill/>
            <a:ln>
              <a:noFill/>
            </a:ln>
          </p:spPr>
          <p:txBody>
            <a:bodyPr anchorCtr="0" anchor="ctr" bIns="60950" lIns="60950" spcFirstLastPara="1" rIns="60950" wrap="square" tIns="60950">
              <a:noAutofit/>
            </a:bodyPr>
            <a:lstStyle/>
            <a:p>
              <a:pPr indent="0" lvl="0" marL="0" marR="0" rtl="0" algn="ctr">
                <a:lnSpc>
                  <a:spcPct val="89000"/>
                </a:lnSpc>
                <a:spcBef>
                  <a:spcPts val="0"/>
                </a:spcBef>
                <a:spcAft>
                  <a:spcPts val="0"/>
                </a:spcAft>
                <a:buNone/>
              </a:pPr>
              <a:r>
                <a:rPr b="0" i="0" lang="en-US" sz="1800" u="none" cap="none" strike="noStrike">
                  <a:solidFill>
                    <a:srgbClr val="FFFFFF"/>
                  </a:solidFill>
                  <a:latin typeface="Arial"/>
                  <a:ea typeface="Arial"/>
                  <a:cs typeface="Arial"/>
                  <a:sym typeface="Arial"/>
                </a:rPr>
                <a:t>Fiziska, psiholoģiska un/vai seksuāla rakstura</a:t>
              </a:r>
              <a:endParaRPr b="0" i="0" sz="1800" u="none" cap="none" strike="noStrike">
                <a:solidFill>
                  <a:srgbClr val="000000"/>
                </a:solidFill>
                <a:latin typeface="Times New Roman"/>
                <a:ea typeface="Times New Roman"/>
                <a:cs typeface="Times New Roman"/>
                <a:sym typeface="Times New Roman"/>
              </a:endParaRPr>
            </a:p>
          </p:txBody>
        </p:sp>
        <p:sp>
          <p:nvSpPr>
            <p:cNvPr id="165" name="Google Shape;165;p8"/>
            <p:cNvSpPr/>
            <p:nvPr/>
          </p:nvSpPr>
          <p:spPr>
            <a:xfrm>
              <a:off x="4938695" y="409764"/>
              <a:ext cx="2113280" cy="2113280"/>
            </a:xfrm>
            <a:prstGeom prst="roundRect">
              <a:avLst>
                <a:gd fmla="val 16667" name="adj"/>
              </a:avLst>
            </a:prstGeom>
            <a:solidFill>
              <a:srgbClr val="50C9B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8"/>
            <p:cNvSpPr txBox="1"/>
            <p:nvPr/>
          </p:nvSpPr>
          <p:spPr>
            <a:xfrm>
              <a:off x="5041857" y="512926"/>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89000"/>
                </a:lnSpc>
                <a:spcBef>
                  <a:spcPts val="0"/>
                </a:spcBef>
                <a:spcAft>
                  <a:spcPts val="0"/>
                </a:spcAft>
                <a:buNone/>
              </a:pPr>
              <a:r>
                <a:rPr b="0" i="0" lang="en-US" sz="1800" u="none" cap="none" strike="noStrike">
                  <a:solidFill>
                    <a:srgbClr val="FFFFFF"/>
                  </a:solidFill>
                  <a:latin typeface="Arial"/>
                  <a:ea typeface="Arial"/>
                  <a:cs typeface="Arial"/>
                  <a:sym typeface="Arial"/>
                </a:rPr>
                <a:t>Vienreizēji gadījumi vai sistemātiski uzvedības modeļi</a:t>
              </a:r>
              <a:endParaRPr b="0" i="0" sz="1800" u="none" cap="none" strike="noStrike">
                <a:solidFill>
                  <a:srgbClr val="000000"/>
                </a:solidFill>
                <a:latin typeface="Times New Roman"/>
                <a:ea typeface="Times New Roman"/>
                <a:cs typeface="Times New Roman"/>
                <a:sym typeface="Times New Roman"/>
              </a:endParaRPr>
            </a:p>
          </p:txBody>
        </p:sp>
        <p:sp>
          <p:nvSpPr>
            <p:cNvPr id="167" name="Google Shape;167;p8"/>
            <p:cNvSpPr/>
            <p:nvPr/>
          </p:nvSpPr>
          <p:spPr>
            <a:xfrm>
              <a:off x="780873" y="2566352"/>
              <a:ext cx="2113280" cy="2113280"/>
            </a:xfrm>
            <a:prstGeom prst="roundRect">
              <a:avLst>
                <a:gd fmla="val 16667" name="adj"/>
              </a:avLst>
            </a:prstGeom>
            <a:solidFill>
              <a:srgbClr val="48BD62"/>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8"/>
            <p:cNvSpPr txBox="1"/>
            <p:nvPr/>
          </p:nvSpPr>
          <p:spPr>
            <a:xfrm>
              <a:off x="884035" y="2669514"/>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89000"/>
                </a:lnSpc>
                <a:spcBef>
                  <a:spcPts val="0"/>
                </a:spcBef>
                <a:spcAft>
                  <a:spcPts val="0"/>
                </a:spcAft>
                <a:buNone/>
              </a:pPr>
              <a:r>
                <a:rPr b="0" i="0" lang="en-US" sz="1600" u="none" cap="none" strike="noStrike">
                  <a:solidFill>
                    <a:srgbClr val="FFFFFF"/>
                  </a:solidFill>
                  <a:latin typeface="Arial"/>
                  <a:ea typeface="Arial"/>
                  <a:cs typeface="Arial"/>
                  <a:sym typeface="Arial"/>
                </a:rPr>
                <a:t>Starp kolēģiem, starp priekšniecību un padotajiem vai trešajām personām, piemēram, klientiem u. c.</a:t>
              </a:r>
              <a:endParaRPr b="0" i="0" sz="2800" u="none" cap="none" strike="noStrike">
                <a:solidFill>
                  <a:srgbClr val="000000"/>
                </a:solidFill>
                <a:latin typeface="Times New Roman"/>
                <a:ea typeface="Times New Roman"/>
                <a:cs typeface="Times New Roman"/>
                <a:sym typeface="Times New Roman"/>
              </a:endParaRPr>
            </a:p>
          </p:txBody>
        </p:sp>
        <p:sp>
          <p:nvSpPr>
            <p:cNvPr id="169" name="Google Shape;169;p8"/>
            <p:cNvSpPr/>
            <p:nvPr/>
          </p:nvSpPr>
          <p:spPr>
            <a:xfrm>
              <a:off x="4952410" y="2566352"/>
              <a:ext cx="2113280" cy="2113280"/>
            </a:xfrm>
            <a:prstGeom prst="roundRect">
              <a:avLst>
                <a:gd fmla="val 16667" name="adj"/>
              </a:avLst>
            </a:prstGeom>
            <a:solidFill>
              <a:srgbClr val="6FAB46"/>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8"/>
            <p:cNvSpPr txBox="1"/>
            <p:nvPr/>
          </p:nvSpPr>
          <p:spPr>
            <a:xfrm>
              <a:off x="5055572" y="2669514"/>
              <a:ext cx="1906956" cy="1906956"/>
            </a:xfrm>
            <a:prstGeom prst="rect">
              <a:avLst/>
            </a:prstGeom>
            <a:noFill/>
            <a:ln>
              <a:noFill/>
            </a:ln>
          </p:spPr>
          <p:txBody>
            <a:bodyPr anchorCtr="0" anchor="ctr" bIns="60950" lIns="60950" spcFirstLastPara="1" rIns="60950" wrap="square" tIns="60950">
              <a:noAutofit/>
            </a:bodyPr>
            <a:lstStyle/>
            <a:p>
              <a:pPr indent="0" lvl="0" marL="0" marR="0" rtl="0" algn="ctr">
                <a:lnSpc>
                  <a:spcPct val="89000"/>
                </a:lnSpc>
                <a:spcBef>
                  <a:spcPts val="0"/>
                </a:spcBef>
                <a:spcAft>
                  <a:spcPts val="0"/>
                </a:spcAft>
                <a:buNone/>
              </a:pPr>
              <a:r>
                <a:rPr b="0" i="0" lang="en-US" sz="1600" u="none" cap="none" strike="noStrike">
                  <a:solidFill>
                    <a:srgbClr val="FFFFFF"/>
                  </a:solidFill>
                  <a:latin typeface="Arial"/>
                  <a:ea typeface="Arial"/>
                  <a:cs typeface="Arial"/>
                  <a:sym typeface="Arial"/>
                </a:rPr>
                <a:t>Sākot no nelieliem necieņas izrādīšanas gadījumiem līdz nopietnākām darbībām, tostarp noziedzīgiem nodarījumiem, kuru dēļ ir nepieciešama valsts iestāžu iejaukšanās</a:t>
              </a:r>
              <a:endParaRPr b="0" i="0" sz="1600" u="none" cap="none" strike="noStrike">
                <a:solidFill>
                  <a:srgbClr val="000000"/>
                </a:solidFill>
                <a:latin typeface="Times New Roman"/>
                <a:ea typeface="Times New Roman"/>
                <a:cs typeface="Times New Roman"/>
                <a:sym typeface="Times New Roman"/>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41"/>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1.TĒMA</a:t>
            </a:r>
            <a:endParaRPr sz="4000"/>
          </a:p>
        </p:txBody>
      </p:sp>
      <p:sp>
        <p:nvSpPr>
          <p:cNvPr id="176" name="Google Shape;176;p41"/>
          <p:cNvSpPr txBox="1"/>
          <p:nvPr>
            <p:ph idx="1" type="body"/>
          </p:nvPr>
        </p:nvSpPr>
        <p:spPr>
          <a:xfrm>
            <a:off x="921965" y="1187326"/>
            <a:ext cx="10573349" cy="5169024"/>
          </a:xfrm>
          <a:prstGeom prst="rect">
            <a:avLst/>
          </a:prstGeom>
          <a:solidFill>
            <a:srgbClr val="FFC000"/>
          </a:solidFill>
          <a:ln>
            <a:noFill/>
          </a:ln>
          <a:effectLst>
            <a:outerShdw blurRad="149987" algn="ctr" dir="8460000" dist="250190">
              <a:srgbClr val="000000">
                <a:alpha val="27058"/>
              </a:srgbClr>
            </a:outerShdw>
          </a:effectLst>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40"/>
              <a:buNone/>
            </a:pPr>
            <a:r>
              <a:rPr b="1" lang="en-US" sz="2400">
                <a:solidFill>
                  <a:schemeClr val="accent1"/>
                </a:solidFill>
              </a:rPr>
              <a:t>‘vardarbība un uzmākšanās darba vidē ’ </a:t>
            </a:r>
            <a:endParaRPr sz="2400">
              <a:solidFill>
                <a:schemeClr val="accent1"/>
              </a:solidFill>
            </a:endParaRPr>
          </a:p>
          <a:p>
            <a:pPr indent="0" lvl="0" marL="0" rtl="0" algn="l">
              <a:lnSpc>
                <a:spcPct val="90000"/>
              </a:lnSpc>
              <a:spcBef>
                <a:spcPts val="1000"/>
              </a:spcBef>
              <a:spcAft>
                <a:spcPts val="0"/>
              </a:spcAft>
              <a:buClr>
                <a:schemeClr val="dk1"/>
              </a:buClr>
              <a:buSzPts val="2400"/>
              <a:buNone/>
            </a:pPr>
            <a:r>
              <a:rPr lang="en-US" sz="2400"/>
              <a:t>SDO Konvencijā par vardarbību un uzmākšanos (ILO C190) tā definēta kā: </a:t>
            </a:r>
            <a:endParaRPr/>
          </a:p>
          <a:p>
            <a:pPr indent="0" lvl="0" marL="0" rtl="0" algn="l">
              <a:lnSpc>
                <a:spcPct val="90000"/>
              </a:lnSpc>
              <a:spcBef>
                <a:spcPts val="1000"/>
              </a:spcBef>
              <a:spcAft>
                <a:spcPts val="0"/>
              </a:spcAft>
              <a:buClr>
                <a:schemeClr val="dk1"/>
              </a:buClr>
              <a:buSzPts val="2400"/>
              <a:buNone/>
            </a:pPr>
            <a:r>
              <a:rPr lang="en-US" sz="2400"/>
              <a:t> </a:t>
            </a:r>
            <a:r>
              <a:rPr lang="en-US" sz="2400">
                <a:solidFill>
                  <a:schemeClr val="accent1"/>
                </a:solidFill>
              </a:rPr>
              <a:t>‘nepieņemama uzvedība un prakse vai tās draudi, vienreizēji vai atkārtoti, kuras mērķis ir fizisks, psiholoģisks, seksuāls vai ekonomisks kaitējums, [tostarp] ar dzimumu saistīta vardarbība un uzmākšanās </a:t>
            </a:r>
            <a:r>
              <a:rPr lang="en-US" sz="2400"/>
              <a:t>’. </a:t>
            </a:r>
            <a:endParaRPr sz="2400"/>
          </a:p>
          <a:p>
            <a:pPr indent="0" lvl="0" marL="0" rtl="0" algn="l">
              <a:lnSpc>
                <a:spcPct val="90000"/>
              </a:lnSpc>
              <a:spcBef>
                <a:spcPts val="1000"/>
              </a:spcBef>
              <a:spcAft>
                <a:spcPts val="0"/>
              </a:spcAft>
              <a:buClr>
                <a:schemeClr val="dk1"/>
              </a:buClr>
              <a:buSzPts val="2400"/>
              <a:buNone/>
            </a:pPr>
            <a:r>
              <a:rPr b="1" lang="en-US" sz="2400">
                <a:solidFill>
                  <a:schemeClr val="accent1"/>
                </a:solidFill>
              </a:rPr>
              <a:t>‘ar dzimumu saistīta vardarbība un uzmākšanās ’ </a:t>
            </a:r>
            <a:endParaRPr b="1" sz="2400">
              <a:solidFill>
                <a:schemeClr val="accent1"/>
              </a:solidFill>
            </a:endParaRPr>
          </a:p>
          <a:p>
            <a:pPr indent="0" lvl="0" marL="0" rtl="0" algn="l">
              <a:lnSpc>
                <a:spcPct val="90000"/>
              </a:lnSpc>
              <a:spcBef>
                <a:spcPts val="1000"/>
              </a:spcBef>
              <a:spcAft>
                <a:spcPts val="0"/>
              </a:spcAft>
              <a:buClr>
                <a:schemeClr val="dk1"/>
              </a:buClr>
              <a:buSzPts val="2400"/>
              <a:buNone/>
            </a:pPr>
            <a:r>
              <a:rPr lang="en-US" sz="2400"/>
              <a:t>Konvencija to definē šādi:</a:t>
            </a:r>
            <a:endParaRPr sz="2400"/>
          </a:p>
          <a:p>
            <a:pPr indent="0" lvl="0" marL="0" rtl="0" algn="l">
              <a:lnSpc>
                <a:spcPct val="90000"/>
              </a:lnSpc>
              <a:spcBef>
                <a:spcPts val="1000"/>
              </a:spcBef>
              <a:spcAft>
                <a:spcPts val="0"/>
              </a:spcAft>
              <a:buClr>
                <a:schemeClr val="dk1"/>
              </a:buClr>
              <a:buSzPts val="2400"/>
              <a:buNone/>
            </a:pPr>
            <a:r>
              <a:rPr lang="en-US" sz="2400"/>
              <a:t> </a:t>
            </a:r>
            <a:r>
              <a:rPr lang="en-US" sz="2400">
                <a:solidFill>
                  <a:schemeClr val="accent1"/>
                </a:solidFill>
              </a:rPr>
              <a:t>‘vardarbība un uzmākšanās, kas vērsta pret personām viņu dzimuma vai sociālā dzimuma dēļ vai kas nesamērīgi ietekmē noteikta dzimuma vai sociālā dzimuma personas, un [tostarp] ietver seksuālu uzmākšanos ’.</a:t>
            </a:r>
            <a:endParaRPr sz="2400">
              <a:solidFill>
                <a:schemeClr val="accent1"/>
              </a:solidFill>
            </a:endParaRPr>
          </a:p>
          <a:p>
            <a:pPr indent="0" lvl="0" marL="0" rtl="0" algn="l">
              <a:lnSpc>
                <a:spcPct val="90000"/>
              </a:lnSpc>
              <a:spcBef>
                <a:spcPts val="1000"/>
              </a:spcBef>
              <a:spcAft>
                <a:spcPts val="0"/>
              </a:spcAft>
              <a:buClr>
                <a:schemeClr val="dk1"/>
              </a:buClr>
              <a:buSzPts val="2400"/>
              <a:buNone/>
            </a:pPr>
            <a:r>
              <a:rPr i="1" lang="en-US" sz="2400"/>
              <a:t>Starptautiskās Darba organizācijas (SDO)  </a:t>
            </a:r>
            <a:r>
              <a:rPr i="1" lang="en-US" sz="2400" u="sng">
                <a:solidFill>
                  <a:schemeClr val="hlink"/>
                </a:solidFill>
              </a:rPr>
              <a:t>2019.gada Konvencija par vardarbību un uzmākšanos</a:t>
            </a:r>
            <a:endParaRPr i="1" sz="2400">
              <a:latin typeface="Arial"/>
              <a:ea typeface="Arial"/>
              <a:cs typeface="Arial"/>
              <a:sym typeface="Arial"/>
            </a:endParaRPr>
          </a:p>
        </p:txBody>
      </p:sp>
      <p:sp>
        <p:nvSpPr>
          <p:cNvPr id="177" name="Google Shape;17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78" name="Google Shape;178;p41"/>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2" name="Shape 182"/>
        <p:cNvGrpSpPr/>
        <p:nvPr/>
      </p:nvGrpSpPr>
      <p:grpSpPr>
        <a:xfrm>
          <a:off x="0" y="0"/>
          <a:ext cx="0" cy="0"/>
          <a:chOff x="0" y="0"/>
          <a:chExt cx="0" cy="0"/>
        </a:xfrm>
      </p:grpSpPr>
      <p:sp>
        <p:nvSpPr>
          <p:cNvPr id="183" name="Google Shape;183;p9"/>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789B9"/>
              </a:buClr>
              <a:buSzPts val="4000"/>
              <a:buFont typeface="Calibri"/>
              <a:buNone/>
            </a:pPr>
            <a:r>
              <a:rPr b="1" lang="en-US" sz="4000">
                <a:solidFill>
                  <a:srgbClr val="6789B9"/>
                </a:solidFill>
              </a:rPr>
              <a:t>1.TĒMA</a:t>
            </a:r>
            <a:endParaRPr sz="4000"/>
          </a:p>
        </p:txBody>
      </p:sp>
      <p:sp>
        <p:nvSpPr>
          <p:cNvPr id="184" name="Google Shape;184;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185" name="Google Shape;18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186" name="Google Shape;186;p9"/>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6789B9"/>
                </a:solidFill>
                <a:latin typeface="Calibri"/>
                <a:ea typeface="Calibri"/>
                <a:cs typeface="Calibri"/>
                <a:sym typeface="Calibri"/>
              </a:rPr>
              <a:t>https://www.weedout.eu/</a:t>
            </a:r>
            <a:endParaRPr b="0" i="0" sz="1400" u="none" cap="none" strike="noStrike">
              <a:solidFill>
                <a:srgbClr val="000000"/>
              </a:solidFill>
              <a:latin typeface="Arial"/>
              <a:ea typeface="Arial"/>
              <a:cs typeface="Arial"/>
              <a:sym typeface="Arial"/>
            </a:endParaRPr>
          </a:p>
        </p:txBody>
      </p:sp>
      <p:grpSp>
        <p:nvGrpSpPr>
          <p:cNvPr id="187" name="Google Shape;187;p9"/>
          <p:cNvGrpSpPr/>
          <p:nvPr/>
        </p:nvGrpSpPr>
        <p:grpSpPr>
          <a:xfrm>
            <a:off x="1731026" y="1195672"/>
            <a:ext cx="8948729" cy="5105528"/>
            <a:chOff x="-300974" y="476006"/>
            <a:chExt cx="8948729" cy="5105528"/>
          </a:xfrm>
        </p:grpSpPr>
        <p:sp>
          <p:nvSpPr>
            <p:cNvPr id="188" name="Google Shape;188;p9"/>
            <p:cNvSpPr/>
            <p:nvPr/>
          </p:nvSpPr>
          <p:spPr>
            <a:xfrm>
              <a:off x="2343125" y="926569"/>
              <a:ext cx="3841647" cy="3955543"/>
            </a:xfrm>
            <a:prstGeom prst="ellipse">
              <a:avLst/>
            </a:prstGeom>
            <a:solidFill>
              <a:srgbClr val="0070C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9"/>
            <p:cNvSpPr txBox="1"/>
            <p:nvPr/>
          </p:nvSpPr>
          <p:spPr>
            <a:xfrm>
              <a:off x="2905721" y="1505845"/>
              <a:ext cx="2716455" cy="2796991"/>
            </a:xfrm>
            <a:prstGeom prst="rect">
              <a:avLst/>
            </a:prstGeom>
            <a:noFill/>
            <a:ln>
              <a:noFill/>
            </a:ln>
          </p:spPr>
          <p:txBody>
            <a:bodyPr anchorCtr="0" anchor="ctr" bIns="152400" lIns="152400" spcFirstLastPara="1" rIns="152400" wrap="square" tIns="1524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ES dzimumu līdztiesības politika</a:t>
              </a:r>
              <a:endParaRPr b="0" i="0" sz="1600" u="none" cap="none" strike="noStrike">
                <a:solidFill>
                  <a:schemeClr val="lt1"/>
                </a:solidFill>
                <a:latin typeface="Arial"/>
                <a:ea typeface="Arial"/>
                <a:cs typeface="Arial"/>
                <a:sym typeface="Arial"/>
              </a:endParaRPr>
            </a:p>
          </p:txBody>
        </p:sp>
        <p:sp>
          <p:nvSpPr>
            <p:cNvPr id="190" name="Google Shape;190;p9"/>
            <p:cNvSpPr/>
            <p:nvPr/>
          </p:nvSpPr>
          <p:spPr>
            <a:xfrm>
              <a:off x="3725636" y="476006"/>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9"/>
            <p:cNvSpPr/>
            <p:nvPr/>
          </p:nvSpPr>
          <p:spPr>
            <a:xfrm>
              <a:off x="2574712" y="472074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9"/>
            <p:cNvSpPr/>
            <p:nvPr/>
          </p:nvSpPr>
          <p:spPr>
            <a:xfrm>
              <a:off x="5883620" y="244878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9"/>
            <p:cNvSpPr/>
            <p:nvPr/>
          </p:nvSpPr>
          <p:spPr>
            <a:xfrm>
              <a:off x="4199499" y="5095488"/>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9"/>
            <p:cNvSpPr/>
            <p:nvPr/>
          </p:nvSpPr>
          <p:spPr>
            <a:xfrm>
              <a:off x="2674686" y="1166784"/>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9"/>
            <p:cNvSpPr/>
            <p:nvPr/>
          </p:nvSpPr>
          <p:spPr>
            <a:xfrm>
              <a:off x="1565214" y="3181936"/>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9"/>
            <p:cNvSpPr/>
            <p:nvPr/>
          </p:nvSpPr>
          <p:spPr>
            <a:xfrm>
              <a:off x="7201" y="1105957"/>
              <a:ext cx="2549218" cy="2554602"/>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9"/>
            <p:cNvSpPr txBox="1"/>
            <p:nvPr/>
          </p:nvSpPr>
          <p:spPr>
            <a:xfrm>
              <a:off x="380525" y="1480070"/>
              <a:ext cx="1802570" cy="1806376"/>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Likums par digitālajiem pakalpojumiem 2020</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Cīņa pret vardarbību tiešsaistē, kas vērsta pret sievietēm</a:t>
              </a:r>
              <a:endParaRPr b="0" i="0" sz="1600" u="none" cap="none" strike="noStrike">
                <a:solidFill>
                  <a:schemeClr val="lt1"/>
                </a:solidFill>
                <a:latin typeface="Arial"/>
                <a:ea typeface="Arial"/>
                <a:cs typeface="Arial"/>
                <a:sym typeface="Arial"/>
              </a:endParaRPr>
            </a:p>
            <a:p>
              <a:pPr indent="0" lvl="0" marL="0" marR="0" rtl="0" algn="ctr">
                <a:lnSpc>
                  <a:spcPct val="90000"/>
                </a:lnSpc>
                <a:spcBef>
                  <a:spcPts val="455"/>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sp>
          <p:nvSpPr>
            <p:cNvPr id="198" name="Google Shape;198;p9"/>
            <p:cNvSpPr/>
            <p:nvPr/>
          </p:nvSpPr>
          <p:spPr>
            <a:xfrm>
              <a:off x="3233892" y="1182101"/>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9"/>
            <p:cNvSpPr/>
            <p:nvPr/>
          </p:nvSpPr>
          <p:spPr>
            <a:xfrm>
              <a:off x="33086" y="3760903"/>
              <a:ext cx="878636" cy="87866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9"/>
            <p:cNvSpPr/>
            <p:nvPr/>
          </p:nvSpPr>
          <p:spPr>
            <a:xfrm>
              <a:off x="5229514" y="509606"/>
              <a:ext cx="3418241" cy="3358250"/>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9"/>
            <p:cNvSpPr txBox="1"/>
            <p:nvPr/>
          </p:nvSpPr>
          <p:spPr>
            <a:xfrm>
              <a:off x="5730104" y="1001410"/>
              <a:ext cx="2417061" cy="2374642"/>
            </a:xfrm>
            <a:prstGeom prst="rect">
              <a:avLst/>
            </a:prstGeom>
            <a:noFill/>
            <a:ln>
              <a:noFill/>
            </a:ln>
          </p:spPr>
          <p:txBody>
            <a:bodyPr anchorCtr="0" anchor="ctr" bIns="68575" lIns="68575" spcFirstLastPara="1" rIns="68575" wrap="square" tIns="68575">
              <a:noAutofit/>
            </a:bodyPr>
            <a:lstStyle/>
            <a:p>
              <a:pPr indent="0" lvl="0" marL="0" marR="0" rtl="0" algn="ctr">
                <a:lnSpc>
                  <a:spcPct val="90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Dzimumu līdztiesības stratēģija 2020–2025. </a:t>
              </a:r>
              <a:endParaRPr b="0" i="0" sz="1600" u="none" cap="none" strike="noStrike">
                <a:solidFill>
                  <a:srgbClr val="000000"/>
                </a:solidFill>
                <a:latin typeface="Arial"/>
                <a:ea typeface="Arial"/>
                <a:cs typeface="Arial"/>
                <a:sym typeface="Arial"/>
              </a:endParaRPr>
            </a:p>
            <a:p>
              <a:pPr indent="0" lvl="0" marL="0" marR="0" rtl="0" algn="ctr">
                <a:lnSpc>
                  <a:spcPct val="90000"/>
                </a:lnSpc>
                <a:spcBef>
                  <a:spcPts val="630"/>
                </a:spcBef>
                <a:spcAft>
                  <a:spcPts val="0"/>
                </a:spcAft>
                <a:buClr>
                  <a:srgbClr val="000000"/>
                </a:buClr>
                <a:buSzPts val="1600"/>
                <a:buFont typeface="Arial"/>
                <a:buNone/>
              </a:pPr>
              <a:r>
                <a:rPr b="0" i="0" lang="en-US" sz="1600" u="none" cap="none" strike="noStrike">
                  <a:solidFill>
                    <a:schemeClr val="lt1"/>
                  </a:solidFill>
                  <a:latin typeface="Arial"/>
                  <a:ea typeface="Arial"/>
                  <a:cs typeface="Arial"/>
                  <a:sym typeface="Arial"/>
                </a:rPr>
                <a:t>Satur dažādas atsauces uz seksuālās uzmākšanās apkarošanu.. </a:t>
              </a:r>
              <a:endParaRPr b="0" i="0" sz="1600" u="none" cap="none" strike="noStrike">
                <a:solidFill>
                  <a:schemeClr val="lt1"/>
                </a:solidFill>
                <a:latin typeface="Arial"/>
                <a:ea typeface="Arial"/>
                <a:cs typeface="Arial"/>
                <a:sym typeface="Arial"/>
              </a:endParaRPr>
            </a:p>
          </p:txBody>
        </p:sp>
        <p:sp>
          <p:nvSpPr>
            <p:cNvPr id="202" name="Google Shape;202;p9"/>
            <p:cNvSpPr/>
            <p:nvPr/>
          </p:nvSpPr>
          <p:spPr>
            <a:xfrm>
              <a:off x="5257764" y="1854499"/>
              <a:ext cx="486054" cy="486046"/>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9"/>
            <p:cNvSpPr/>
            <p:nvPr/>
          </p:nvSpPr>
          <p:spPr>
            <a:xfrm>
              <a:off x="-300974" y="4806515"/>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9"/>
            <p:cNvSpPr/>
            <p:nvPr/>
          </p:nvSpPr>
          <p:spPr>
            <a:xfrm>
              <a:off x="3208696" y="4305152"/>
              <a:ext cx="351942" cy="352281"/>
            </a:xfrm>
            <a:prstGeom prst="ellipse">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2022-07-23T17:25:29Z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