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i4bjY5Jp+uA6FPVo/MnONgmYT6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apt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14T13:46:22.838">
    <p:pos x="7680" y="0"/>
    <p:text/>
    <p:extLst>
      <p:ext uri="{C676402C-5697-4E1C-873F-D02D1690AC5C}">
        <p15:threadingInfo timeZoneBias="0"/>
      </p:ext>
      <p:ext uri="http://customooxmlschemas.google.com/">
        <go:slidesCustomData xmlns:go="http://customooxmlschemas.google.com/" commentPostId="AAAAoqoWio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msllp.com/blog/2019/november/common-examples-of-sexual-harassment-in-the-work/" TargetMode="External"/><Relationship Id="rId3" Type="http://schemas.openxmlformats.org/officeDocument/2006/relationships/hyperlink" Target="https://www.ymsllp.com/employment-litigation/hostile-work-environment-lawye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tactics.com/blog/sexual-harassment-in-the-workplace-statistic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egrityline.com/?__hstc=230589635.48613bd581c542f30fe7c73371b2bda1.1668429799976.1668429799976.1668429799976.1&amp;__hssc=230589635.1.1668429799976&amp;__hsfp=3189965062" TargetMode="External"/><Relationship Id="rId3" Type="http://schemas.openxmlformats.org/officeDocument/2006/relationships/hyperlink" Target="https://www.integrityline.com/expertise/blog/anonymous-reporting/?__hstc=230589635.48613bd581c542f30fe7c73371b2bda1.1668429799976.1668429799976.1668429799976.1&amp;__hssc=230589635.1.1668429799976&amp;__hsfp=3189965062" TargetMode="External"/><Relationship Id="rId4" Type="http://schemas.openxmlformats.org/officeDocument/2006/relationships/hyperlink" Target="https://www.integrityline.com/expertise/blog/what-is-whistleblowing/?__hstc=230589635.48613bd581c542f30fe7c73371b2bda1.1668429799976.1668429799976.1668429799976.1&amp;__hssc=230589635.1.1668429799976&amp;__hsfp=3189965062" TargetMode="External"/><Relationship Id="rId5" Type="http://schemas.openxmlformats.org/officeDocument/2006/relationships/hyperlink" Target="https://www.eqs.com/compliance-wpapers/guide-policy-manageme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eurostat/statistics-explained/index.php/Gender_pay_gap_statistic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urworldindata.org/tea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https://www.ohchr.org/en/stories/2019/07/new-labour-convention-tackle-violence-against-women-work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1" lang="en-US" sz="1200">
                <a:solidFill>
                  <a:schemeClr val="dk1"/>
                </a:solidFill>
                <a:latin typeface="Calibri"/>
                <a:ea typeface="Calibri"/>
                <a:cs typeface="Calibri"/>
                <a:sym typeface="Calibri"/>
              </a:rPr>
              <a:t>Violence and harassment are attacks on personal dignity, the right to equal and non-discriminatory treatment and often a person’s health. Workers affected by it feel insecure about their work; they are more frequently absent and may even be unable to work, with consequent impacts on productivity and corporate and public costs. Some national-level surveys point to a long-standing increase in reported violence and harassment. Certain European countries, such as the Scandinavian countries, have more coordinated, established policies on preventing and tackling violence and harassment. Awareness of the topic at the national level, its inclusion in legislation and the degree of the social partners’ involvement in policies and interventions all contribute to the effectiveness of policies to address it.</a:t>
            </a:r>
            <a:endParaRPr b="0" i="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https://www.eurofound.europa.eu/publications/report/2015/violence-and-harassment-in-european-workplaces-extent-impacts-and-policies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94" name="Google Shape;19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Sexual Harassment Training Trial   </a:t>
            </a:r>
            <a:r>
              <a:rPr b="0" i="0" lang="en-US" sz="1200">
                <a:solidFill>
                  <a:schemeClr val="dk1"/>
                </a:solidFill>
                <a:latin typeface="Calibri"/>
                <a:ea typeface="Calibri"/>
                <a:cs typeface="Calibri"/>
                <a:sym typeface="Calibri"/>
              </a:rPr>
              <a:t>https://etactics.com/blog/sexual-harassment-in-the-workplace-statistics</a:t>
            </a:r>
            <a:endParaRPr b="0"/>
          </a:p>
          <a:p>
            <a:pPr indent="0" lvl="0" marL="0" marR="0" rtl="0" algn="l">
              <a:lnSpc>
                <a:spcPct val="100000"/>
              </a:lnSpc>
              <a:spcBef>
                <a:spcPts val="0"/>
              </a:spcBef>
              <a:spcAft>
                <a:spcPts val="0"/>
              </a:spcAft>
              <a:buClr>
                <a:schemeClr val="dk1"/>
              </a:buClr>
              <a:buSzPts val="1200"/>
              <a:buFont typeface="Calibri"/>
              <a:buNone/>
            </a:pPr>
            <a:r>
              <a:rPr lang="en-US"/>
              <a:t>Dianova – </a:t>
            </a:r>
            <a:r>
              <a:rPr b="1" i="0" lang="en-US" sz="1200">
                <a:solidFill>
                  <a:schemeClr val="dk1"/>
                </a:solidFill>
                <a:latin typeface="Calibri"/>
                <a:ea typeface="Calibri"/>
                <a:cs typeface="Calibri"/>
                <a:sym typeface="Calibri"/>
              </a:rPr>
              <a:t>organization which consists of a variety of non-profit associations and foundations operating in Africa, the Americas, Asia, and Europe, and dedicated to social change.</a:t>
            </a:r>
            <a:endParaRPr b="1"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A Silent “Colleague”: Violence against Women in the Workplace</a:t>
            </a:r>
            <a:endParaRPr/>
          </a:p>
          <a:p>
            <a:pPr indent="0" lvl="0" marL="0" rtl="0" algn="l">
              <a:lnSpc>
                <a:spcPct val="100000"/>
              </a:lnSpc>
              <a:spcBef>
                <a:spcPts val="0"/>
              </a:spcBef>
              <a:spcAft>
                <a:spcPts val="0"/>
              </a:spcAft>
              <a:buSzPts val="1400"/>
              <a:buNone/>
            </a:pPr>
            <a:r>
              <a:rPr lang="en-US"/>
              <a:t>https://www.dianova.org/news/a-silent-colleague-violence-against-women-in-the-workplace/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What Are the Most Common Types of Sexual Harassment in the Workplace?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There are two main categories of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workplace sexual harassment</a:t>
            </a:r>
            <a:r>
              <a:rPr b="0" i="0" lang="en-US" sz="1200">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Quid pro quo. </a:t>
            </a:r>
            <a:r>
              <a:rPr b="0" i="0" lang="en-US" sz="1200">
                <a:solidFill>
                  <a:schemeClr val="dk1"/>
                </a:solidFill>
                <a:latin typeface="Calibri"/>
                <a:ea typeface="Calibri"/>
                <a:cs typeface="Calibri"/>
                <a:sym typeface="Calibri"/>
              </a:rPr>
              <a:t>Quid pro quo is a form of sexual harassment where an employee faces pressure to engage in sexual activity in exchange for preferential treatment. This preferential treatment generally involves promotions, job retention or other employee benefits.</a:t>
            </a:r>
            <a:endParaRPr/>
          </a:p>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Hostile work environment.</a:t>
            </a:r>
            <a:r>
              <a:rPr b="0" i="0" lang="en-US" sz="1200">
                <a:solidFill>
                  <a:schemeClr val="dk1"/>
                </a:solidFill>
                <a:latin typeface="Calibri"/>
                <a:ea typeface="Calibri"/>
                <a:cs typeface="Calibri"/>
                <a:sym typeface="Calibri"/>
              </a:rPr>
              <a:t> A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hostile work environment</a:t>
            </a:r>
            <a:r>
              <a:rPr b="0" i="0" lang="en-US" sz="1200">
                <a:solidFill>
                  <a:schemeClr val="dk1"/>
                </a:solidFill>
                <a:latin typeface="Calibri"/>
                <a:ea typeface="Calibri"/>
                <a:cs typeface="Calibri"/>
                <a:sym typeface="Calibri"/>
              </a:rPr>
              <a:t> is created when a harasser’s conduct negatively impact the victim’s work environment. This includes making repeated sexual advances, jokes or comments that cause an employee to feel intimidated or threatened. It also includes isolated incidences such as rape or sexual assault.</a:t>
            </a:r>
            <a:endParaRPr/>
          </a:p>
          <a:p>
            <a:pPr indent="0" lvl="0" marL="0" rtl="0" algn="l">
              <a:lnSpc>
                <a:spcPct val="100000"/>
              </a:lnSpc>
              <a:spcBef>
                <a:spcPts val="0"/>
              </a:spcBef>
              <a:spcAft>
                <a:spcPts val="0"/>
              </a:spcAft>
              <a:buSzPts val="1400"/>
              <a:buNone/>
            </a:pPr>
            <a:r>
              <a:t/>
            </a:r>
            <a:endParaRPr/>
          </a:p>
        </p:txBody>
      </p:sp>
      <p:sp>
        <p:nvSpPr>
          <p:cNvPr id="205" name="Google Shape;20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Etactics (2021). 70+ Sexual Harassment in the Workplace Statistics</a:t>
            </a:r>
            <a:endParaRPr b="0" i="0" sz="1200" u="non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https://etactics.com/blog/sexual-harassment-in-the-workplace-statistics#General-Information</a:t>
            </a:r>
            <a:endParaRPr/>
          </a:p>
        </p:txBody>
      </p:sp>
      <p:sp>
        <p:nvSpPr>
          <p:cNvPr id="213" name="Google Shape;21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https://etactics.com/blog/sexual-harassment-in-the-workplace-statistics</a:t>
            </a:r>
            <a:endParaRPr/>
          </a:p>
        </p:txBody>
      </p:sp>
      <p:sp>
        <p:nvSpPr>
          <p:cNvPr id="221" name="Google Shape;22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https://www.eqs.com/compliance-blog/sexual-harassment-workplace/</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5 Measures You Can Take Against Sexual Harassment in the Company</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Businesses also suffer if they are held liable. For example, employers in the UK can be liable for acts of sexual harassment committed by their employees. An employer will only have a defense if they can show they took reasonable steps to avoid harassment in the workplace.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1. Involve Management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CEO and Board must demonstrate that the company has a zero-tolerance approach to harassment. They must make clear that punishment for harassment applies equally across the organization, regardless of employee status. The Board should regularly review key data on sexual harassment such as the number of incident reports and the average time it takes the company to resolve cases. They should formally approve the anti-harassment policy and be included in any training courses.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2. Ensure that employees know about and have access to confidential reporting channels through which they can report cases of sexual harassment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If this is not the case, look at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implementing whistleblowing channels</a:t>
            </a:r>
            <a:r>
              <a:rPr b="0" i="0" lang="en-US" sz="1200">
                <a:solidFill>
                  <a:schemeClr val="dk1"/>
                </a:solidFill>
                <a:latin typeface="Calibri"/>
                <a:ea typeface="Calibri"/>
                <a:cs typeface="Calibri"/>
                <a:sym typeface="Calibri"/>
              </a:rPr>
              <a:t> including a case management software and ensuring they are communicated. It’s worth noting that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reporting channels</a:t>
            </a:r>
            <a:r>
              <a:rPr b="0" i="0" lang="en-US" sz="1200">
                <a:solidFill>
                  <a:schemeClr val="dk1"/>
                </a:solidFill>
                <a:latin typeface="Calibri"/>
                <a:ea typeface="Calibri"/>
                <a:cs typeface="Calibri"/>
                <a:sym typeface="Calibri"/>
              </a:rPr>
              <a:t> can make it easier for those who feel unsafe to file a report. While this can make the investigation more challenging, 2-way communication with the </a:t>
            </a:r>
            <a:r>
              <a:rPr b="0" i="0" lang="en-US" sz="1200" u="sng" strike="noStrike">
                <a:solidFill>
                  <a:schemeClr val="dk1"/>
                </a:solidFill>
                <a:latin typeface="Calibri"/>
                <a:ea typeface="Calibri"/>
                <a:cs typeface="Calibri"/>
                <a:sym typeface="Calibri"/>
                <a:hlinkClick r:id="rId4">
                  <a:extLst>
                    <a:ext uri="{A12FA001-AC4F-418D-AE19-62706E023703}">
                      <ahyp:hlinkClr val="tx"/>
                    </a:ext>
                  </a:extLst>
                </a:hlinkClick>
              </a:rPr>
              <a:t>anonymous whistleblower</a:t>
            </a:r>
            <a:r>
              <a:rPr b="0" i="0" lang="en-US" sz="1200">
                <a:solidFill>
                  <a:schemeClr val="dk1"/>
                </a:solidFill>
                <a:latin typeface="Calibri"/>
                <a:ea typeface="Calibri"/>
                <a:cs typeface="Calibri"/>
                <a:sym typeface="Calibri"/>
              </a:rPr>
              <a:t> can help build up trust which may result in the disclosure of more information.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3. Have an anti-harassment policy and ensure all employees sign up to it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Important aspects of the </a:t>
            </a:r>
            <a:r>
              <a:rPr b="0" i="0" lang="en-US" sz="1200" u="sng" strike="noStrike">
                <a:solidFill>
                  <a:schemeClr val="dk1"/>
                </a:solidFill>
                <a:latin typeface="Calibri"/>
                <a:ea typeface="Calibri"/>
                <a:cs typeface="Calibri"/>
                <a:sym typeface="Calibri"/>
                <a:hlinkClick r:id="rId5">
                  <a:extLst>
                    <a:ext uri="{A12FA001-AC4F-418D-AE19-62706E023703}">
                      <ahyp:hlinkClr val="tx"/>
                    </a:ext>
                  </a:extLst>
                </a:hlinkClick>
              </a:rPr>
              <a:t>policy</a:t>
            </a:r>
            <a:r>
              <a:rPr b="0" i="0" lang="en-US" sz="1200">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Clearly define the meaning of sexual harassment. In Germany, for example, the wording might be taken from the General Equal Treatment Act which includes as sexual harassment, for example, unwanted touching, salacious remarks or jokes, sexual gestures or the showing of pornographic images.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Using examples and case studies can help explain the meaning where it could be open to interpretation.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Encourage employees to report harassment. Therefore, the policy should include information on relevant reporting channels.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Present the procedures for investigating complaints and formal/informal resolution processes.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Specify the disciplinary sanctions that will apply when harassment has occurred (including dismissal where appropriate).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4. Make training on preventing sexual harassment mandatory for all employees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Education not only helps to safeguard against inappropriate behavior and unwanted advances by clearly defining violations, but it also empowers those who may encounter sexual harassment to recognize and report these cases. Training builds community in a workplace, with everyone working towards a common goal, and a feeling of safety. Training content should also include bystander training which teaches employees what to do if they observe sexual harassment happening to someone else.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5. Don’t wait for employee reports to find out the extent of the problem in your company</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Be proactive and add questions in your annual employee engagement survey to find out whether staff have ever been victims of harassment or have seen it happening to someone else. If they have, find out if they ever reported it and if not, why not. This allows you to determine the effectiveness of your company’s reporting program.</a:t>
            </a:r>
            <a:endParaRPr/>
          </a:p>
          <a:p>
            <a:pPr indent="0" lvl="0" marL="0" rtl="0" algn="l">
              <a:lnSpc>
                <a:spcPct val="100000"/>
              </a:lnSpc>
              <a:spcBef>
                <a:spcPts val="0"/>
              </a:spcBef>
              <a:spcAft>
                <a:spcPts val="0"/>
              </a:spcAft>
              <a:buSzPts val="1400"/>
              <a:buNone/>
            </a:pPr>
            <a:r>
              <a:t/>
            </a:r>
            <a:endParaRPr/>
          </a:p>
        </p:txBody>
      </p:sp>
      <p:sp>
        <p:nvSpPr>
          <p:cNvPr id="228" name="Google Shape;22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Globally, despite decades of activism, and dozens of laws on equal pay, women still earn less than 80 cents for every dollar men do. </a:t>
            </a:r>
            <a:endParaRPr>
              <a:solidFill>
                <a:srgbClr val="FF0000"/>
              </a:solidFill>
            </a:endParaRPr>
          </a:p>
          <a:p>
            <a:pPr indent="0" lvl="0" marL="0" marR="0" rtl="0" algn="l">
              <a:lnSpc>
                <a:spcPct val="100000"/>
              </a:lnSpc>
              <a:spcBef>
                <a:spcPts val="0"/>
              </a:spcBef>
              <a:spcAft>
                <a:spcPts val="0"/>
              </a:spcAft>
              <a:buClr>
                <a:schemeClr val="dk1"/>
              </a:buClr>
              <a:buSzPts val="1200"/>
              <a:buFont typeface="Calibri"/>
              <a:buNone/>
            </a:pPr>
            <a:r>
              <a:rPr b="0" i="0" lang="en-US" sz="1200" u="none" strike="noStrike">
                <a:solidFill>
                  <a:schemeClr val="dk1"/>
                </a:solidFill>
                <a:latin typeface="Calibri"/>
                <a:ea typeface="Calibri"/>
                <a:cs typeface="Calibri"/>
                <a:sym typeface="Calibri"/>
              </a:rPr>
              <a:t>European Parliament news (2022). Understanding the gender pay gap: definition and causes</a:t>
            </a:r>
            <a:endParaRPr/>
          </a:p>
          <a:p>
            <a:pPr indent="0" lvl="0" marL="0" rtl="0" algn="l">
              <a:lnSpc>
                <a:spcPct val="100000"/>
              </a:lnSpc>
              <a:spcBef>
                <a:spcPts val="0"/>
              </a:spcBef>
              <a:spcAft>
                <a:spcPts val="0"/>
              </a:spcAft>
              <a:buSzPts val="1400"/>
              <a:buNone/>
            </a:pPr>
            <a:r>
              <a:rPr lang="en-US">
                <a:solidFill>
                  <a:srgbClr val="FF0000"/>
                </a:solidFill>
              </a:rPr>
              <a:t>https://www.europarl.europa.eu/news/en/headlines/society/20200109STO69925/understanding-the-gender-pay-gap-definition-and-causes</a:t>
            </a:r>
            <a:endParaRPr>
              <a:solidFill>
                <a:srgbClr val="FF0000"/>
              </a:solidFill>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https://ec.europa.eu/info/policies/justice-and-fundamental-rights/gender-equality/equal-pay/gender-pay-gap-situation-eu_en</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What is the gender pay gap and how is it calculated?</a:t>
            </a:r>
            <a:endParaRPr/>
          </a:p>
          <a:p>
            <a:pPr indent="0" lvl="0" marL="0" rtl="0" algn="l">
              <a:lnSpc>
                <a:spcPct val="100000"/>
              </a:lnSpc>
              <a:spcBef>
                <a:spcPts val="0"/>
              </a:spcBef>
              <a:spcAft>
                <a:spcPts val="0"/>
              </a:spcAft>
              <a:buSzPts val="1400"/>
              <a:buNone/>
            </a:pPr>
            <a:br>
              <a:rPr lang="en-US"/>
            </a:br>
            <a:r>
              <a:rPr b="0" i="0" lang="en-US" sz="1200">
                <a:solidFill>
                  <a:schemeClr val="dk1"/>
                </a:solidFill>
                <a:latin typeface="Calibri"/>
                <a:ea typeface="Calibri"/>
                <a:cs typeface="Calibri"/>
                <a:sym typeface="Calibri"/>
              </a:rPr>
              <a:t>The gender pay gap is the difference in average gross hourly earnings between women and men. It is based on salaries paid directly to employees before income tax and social security contributions are deducted. Only companies of ten or more employees are taken into account in the calculations. </a:t>
            </a: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The EU average gender pay gap was 13.0% in 2020.</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https://godigital.lmlo.lt/interactive_reading.html?m=2</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What is Gender pay gap?</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gender pay gap is the difference in average gross hourly earnings between women and men. It is based on salaries paid directly to employees before income tax and social security contributions are deducted.</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Working women in the EU earn on average 14% less per hour than men.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reasons for gender pay gap are: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sectoral segregation (when women are overrepresented in low-paid jobs and men are overrepresented in better-paid jobs);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Unequal share of paid and unpaid work (women are more likely to work part-time because they need to take care of children when men are more likely to work full-time because they do not participate in household duties);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glass ceiling (companies simply do not let women get top positions).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difference in payment that men and women get for the same job also is one of the reasons, which influence to the gender pay gap.</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Kodėl blogai? </a:t>
            </a:r>
            <a:endParaRPr/>
          </a:p>
          <a:p>
            <a:pPr indent="0" lvl="0" marL="0" rtl="0" algn="l">
              <a:lnSpc>
                <a:spcPct val="100000"/>
              </a:lnSpc>
              <a:spcBef>
                <a:spcPts val="0"/>
              </a:spcBef>
              <a:spcAft>
                <a:spcPts val="0"/>
              </a:spcAft>
              <a:buSzPts val="1400"/>
              <a:buNone/>
            </a:pPr>
            <a:r>
              <a:rPr lang="en-US">
                <a:solidFill>
                  <a:srgbClr val="FF0000"/>
                </a:solidFill>
              </a:rPr>
              <a:t>Mažiau pensijos, ilgiau gyvena, vyresnės </a:t>
            </a:r>
            <a:endParaRPr/>
          </a:p>
          <a:p>
            <a:pPr indent="0" lvl="0" marL="0" rtl="0" algn="l">
              <a:lnSpc>
                <a:spcPct val="100000"/>
              </a:lnSpc>
              <a:spcBef>
                <a:spcPts val="0"/>
              </a:spcBef>
              <a:spcAft>
                <a:spcPts val="0"/>
              </a:spcAft>
              <a:buSzPts val="1400"/>
              <a:buNone/>
            </a:pPr>
            <a:r>
              <a:rPr lang="en-US">
                <a:solidFill>
                  <a:srgbClr val="FF0000"/>
                </a:solidFill>
              </a:rPr>
              <a:t>Mažiau uždirbi, mažiau reikalauja, </a:t>
            </a:r>
            <a:endParaRPr>
              <a:solidFill>
                <a:srgbClr val="FF0000"/>
              </a:solidFill>
            </a:endParaRPr>
          </a:p>
        </p:txBody>
      </p:sp>
      <p:sp>
        <p:nvSpPr>
          <p:cNvPr id="237" name="Google Shape;23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How work is valued</a:t>
            </a:r>
            <a:endParaRPr/>
          </a:p>
          <a:p>
            <a:pPr indent="0" lvl="0" marL="0" rtl="0" algn="l">
              <a:lnSpc>
                <a:spcPct val="100000"/>
              </a:lnSpc>
              <a:spcBef>
                <a:spcPts val="0"/>
              </a:spcBef>
              <a:spcAft>
                <a:spcPts val="0"/>
              </a:spcAft>
              <a:buSzPts val="1400"/>
              <a:buNone/>
            </a:pPr>
            <a:r>
              <a:rPr lang="en-US"/>
              <a:t>In some cases, women may earn less than men for doing jobs of equal value. The main cause is the way in which women's skills are valued compared to men's.</a:t>
            </a:r>
            <a:endParaRPr/>
          </a:p>
          <a:p>
            <a:pPr indent="0" lvl="0" marL="0" rtl="0" algn="l">
              <a:lnSpc>
                <a:spcPct val="100000"/>
              </a:lnSpc>
              <a:spcBef>
                <a:spcPts val="0"/>
              </a:spcBef>
              <a:spcAft>
                <a:spcPts val="0"/>
              </a:spcAft>
              <a:buSzPts val="1400"/>
              <a:buNone/>
            </a:pPr>
            <a:r>
              <a:rPr b="1" lang="en-US"/>
              <a:t>Segregation</a:t>
            </a:r>
            <a:endParaRPr/>
          </a:p>
          <a:p>
            <a:pPr indent="0" lvl="0" marL="0" rtl="0" algn="l">
              <a:lnSpc>
                <a:spcPct val="100000"/>
              </a:lnSpc>
              <a:spcBef>
                <a:spcPts val="0"/>
              </a:spcBef>
              <a:spcAft>
                <a:spcPts val="0"/>
              </a:spcAft>
              <a:buSzPts val="1400"/>
              <a:buNone/>
            </a:pPr>
            <a:r>
              <a:rPr lang="en-US"/>
              <a:t>Segregation in the labour market also reinforces the gender pay gap. Women and men still tend to work in different jobs.</a:t>
            </a:r>
            <a:endParaRPr/>
          </a:p>
          <a:p>
            <a:pPr indent="0" lvl="0" marL="0" rtl="0" algn="l">
              <a:lnSpc>
                <a:spcPct val="100000"/>
              </a:lnSpc>
              <a:spcBef>
                <a:spcPts val="0"/>
              </a:spcBef>
              <a:spcAft>
                <a:spcPts val="0"/>
              </a:spcAft>
              <a:buSzPts val="1400"/>
              <a:buNone/>
            </a:pPr>
            <a:r>
              <a:rPr b="1" lang="en-US"/>
              <a:t>Stereotypes</a:t>
            </a:r>
            <a:endParaRPr/>
          </a:p>
          <a:p>
            <a:pPr indent="0" lvl="0" marL="0" rtl="0" algn="l">
              <a:lnSpc>
                <a:spcPct val="100000"/>
              </a:lnSpc>
              <a:spcBef>
                <a:spcPts val="0"/>
              </a:spcBef>
              <a:spcAft>
                <a:spcPts val="0"/>
              </a:spcAft>
              <a:buSzPts val="1400"/>
              <a:buNone/>
            </a:pPr>
            <a:r>
              <a:rPr lang="en-US"/>
              <a:t>Segregation is frequently linked to stereotypes. While around 60% of new university graduates are women, they are a minority in fields like mathematics, computing and engineering. Consequently, fewer women work in scientific and technical jobs, while women often work in lower valued and lower paid sectors of the economy.</a:t>
            </a:r>
            <a:endParaRPr/>
          </a:p>
          <a:p>
            <a:pPr indent="0" lvl="0" marL="0" rtl="0" algn="l">
              <a:lnSpc>
                <a:spcPct val="100000"/>
              </a:lnSpc>
              <a:spcBef>
                <a:spcPts val="0"/>
              </a:spcBef>
              <a:spcAft>
                <a:spcPts val="0"/>
              </a:spcAft>
              <a:buSzPts val="1400"/>
              <a:buNone/>
            </a:pPr>
            <a:r>
              <a:rPr b="1" lang="en-US"/>
              <a:t>Work-life balance</a:t>
            </a:r>
            <a:endParaRPr/>
          </a:p>
          <a:p>
            <a:pPr indent="0" lvl="0" marL="0" rtl="0" algn="l">
              <a:lnSpc>
                <a:spcPct val="100000"/>
              </a:lnSpc>
              <a:spcBef>
                <a:spcPts val="0"/>
              </a:spcBef>
              <a:spcAft>
                <a:spcPts val="0"/>
              </a:spcAft>
              <a:buSzPts val="1400"/>
              <a:buNone/>
            </a:pPr>
            <a:r>
              <a:rPr lang="en-US"/>
              <a:t>Far more women than men choose to take parental leave. This, together with a lack of childcare facilities, means that women are often forced to leave the labour market. Only 65.8% of women with young children in the EU are working, compared with 89.1% of men. Across Europe around 32% of women work part-time, compared with only around 8% of men.</a:t>
            </a:r>
            <a:endParaRPr/>
          </a:p>
          <a:p>
            <a:pPr indent="0" lvl="0" marL="0" rtl="0" algn="l">
              <a:lnSpc>
                <a:spcPct val="100000"/>
              </a:lnSpc>
              <a:spcBef>
                <a:spcPts val="0"/>
              </a:spcBef>
              <a:spcAft>
                <a:spcPts val="0"/>
              </a:spcAft>
              <a:buSzPts val="1400"/>
              <a:buNone/>
            </a:pPr>
            <a:r>
              <a:t/>
            </a:r>
            <a:endParaRPr/>
          </a:p>
        </p:txBody>
      </p:sp>
      <p:sp>
        <p:nvSpPr>
          <p:cNvPr id="246" name="Google Shape;246;p16: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000"/>
              <a:t>Global Wage Report 2018: </a:t>
            </a:r>
            <a:r>
              <a:rPr b="0" i="0" lang="en-US" sz="1200">
                <a:solidFill>
                  <a:schemeClr val="dk1"/>
                </a:solidFill>
                <a:latin typeface="Calibri"/>
                <a:ea typeface="Calibri"/>
                <a:cs typeface="Calibri"/>
                <a:sym typeface="Calibri"/>
              </a:rPr>
              <a:t>The gender pay gap</a:t>
            </a:r>
            <a:endParaRPr/>
          </a:p>
          <a:p>
            <a:pPr indent="0" lvl="0" marL="0" marR="0" rtl="0" algn="l">
              <a:lnSpc>
                <a:spcPct val="100000"/>
              </a:lnSpc>
              <a:spcBef>
                <a:spcPts val="0"/>
              </a:spcBef>
              <a:spcAft>
                <a:spcPts val="0"/>
              </a:spcAft>
              <a:buClr>
                <a:schemeClr val="dk1"/>
              </a:buClr>
              <a:buSzPts val="2000"/>
              <a:buFont typeface="Calibri"/>
              <a:buNone/>
            </a:pPr>
            <a:r>
              <a:t/>
            </a:r>
            <a:endParaRPr sz="2000"/>
          </a:p>
          <a:p>
            <a:pPr indent="0" lvl="0" marL="0" marR="0" rtl="0" algn="l">
              <a:lnSpc>
                <a:spcPct val="100000"/>
              </a:lnSpc>
              <a:spcBef>
                <a:spcPts val="0"/>
              </a:spcBef>
              <a:spcAft>
                <a:spcPts val="0"/>
              </a:spcAft>
              <a:buClr>
                <a:schemeClr val="dk1"/>
              </a:buClr>
              <a:buSzPts val="1200"/>
              <a:buFont typeface="Calibri"/>
              <a:buNone/>
            </a:pPr>
            <a:r>
              <a:rPr lang="en-US" sz="1200"/>
              <a:t>https://www.ilo.org/global/about-the-ilo/multimedia/maps-and-charts/enhanced/WCMS_650829/lang--en/index.htm</a:t>
            </a:r>
            <a:endParaRPr/>
          </a:p>
          <a:p>
            <a:pPr indent="0" lvl="0" marL="0" rtl="0" algn="l">
              <a:lnSpc>
                <a:spcPct val="100000"/>
              </a:lnSpc>
              <a:spcBef>
                <a:spcPts val="0"/>
              </a:spcBef>
              <a:spcAft>
                <a:spcPts val="0"/>
              </a:spcAft>
              <a:buSzPts val="1400"/>
              <a:buNone/>
            </a:pPr>
            <a:r>
              <a:t/>
            </a:r>
            <a:endParaRPr/>
          </a:p>
        </p:txBody>
      </p:sp>
      <p:sp>
        <p:nvSpPr>
          <p:cNvPr id="256" name="Google Shape;25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AngsanaUPC"/>
                <a:ea typeface="AngsanaUPC"/>
                <a:cs typeface="AngsanaUPC"/>
                <a:sym typeface="AngsanaUPC"/>
              </a:rPr>
              <a:t>https://</a:t>
            </a:r>
            <a:r>
              <a:rPr b="1" lang="en-US" sz="1200">
                <a:solidFill>
                  <a:schemeClr val="dk1"/>
                </a:solidFill>
                <a:latin typeface="AngsanaUPC"/>
                <a:ea typeface="AngsanaUPC"/>
                <a:cs typeface="AngsanaUPC"/>
                <a:sym typeface="AngsanaUPC"/>
              </a:rPr>
              <a:t>www</a:t>
            </a:r>
            <a:r>
              <a:rPr lang="en-US" sz="1200">
                <a:solidFill>
                  <a:schemeClr val="dk1"/>
                </a:solidFill>
                <a:latin typeface="AngsanaUPC"/>
                <a:ea typeface="AngsanaUPC"/>
                <a:cs typeface="AngsanaUPC"/>
                <a:sym typeface="AngsanaUPC"/>
              </a:rPr>
              <a:t>.ilo.org/global/about-the-ilo/multimedia/maps-and-charts/enhanced/WCMS_650829/lang--en/index.htm</a:t>
            </a:r>
            <a:endParaRPr sz="900"/>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How Companies Can Prevent Sexual Harassment in the Workplace</a:t>
            </a:r>
            <a:endParaRPr/>
          </a:p>
          <a:p>
            <a:pPr indent="0" lvl="0" marL="0" rtl="0" algn="l">
              <a:lnSpc>
                <a:spcPct val="100000"/>
              </a:lnSpc>
              <a:spcBef>
                <a:spcPts val="0"/>
              </a:spcBef>
              <a:spcAft>
                <a:spcPts val="0"/>
              </a:spcAft>
              <a:buSzPts val="1400"/>
              <a:buNone/>
            </a:pPr>
            <a:r>
              <a:rPr lang="en-US"/>
              <a:t>https://www.eqs.com/compliance-blog/sexual-harassment-workplace/</a:t>
            </a:r>
            <a:endParaRPr/>
          </a:p>
          <a:p>
            <a:pPr indent="0" lvl="0" marL="0" marR="0" rtl="0" algn="l">
              <a:lnSpc>
                <a:spcPct val="100000"/>
              </a:lnSpc>
              <a:spcBef>
                <a:spcPts val="0"/>
              </a:spcBef>
              <a:spcAft>
                <a:spcPts val="0"/>
              </a:spcAft>
              <a:buClr>
                <a:schemeClr val="dk1"/>
              </a:buClr>
              <a:buSzPts val="2000"/>
              <a:buFont typeface="Calibri"/>
              <a:buNone/>
            </a:pPr>
            <a:r>
              <a:t/>
            </a:r>
            <a:endParaRPr sz="2000"/>
          </a:p>
          <a:p>
            <a:pPr indent="0" lvl="0" marL="0" rtl="0" algn="l">
              <a:lnSpc>
                <a:spcPct val="100000"/>
              </a:lnSpc>
              <a:spcBef>
                <a:spcPts val="0"/>
              </a:spcBef>
              <a:spcAft>
                <a:spcPts val="0"/>
              </a:spcAft>
              <a:buSzPts val="1400"/>
              <a:buNone/>
            </a:pPr>
            <a:r>
              <a:t/>
            </a:r>
            <a:endParaRPr/>
          </a:p>
        </p:txBody>
      </p:sp>
      <p:sp>
        <p:nvSpPr>
          <p:cNvPr id="268" name="Google Shape;26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Gender Equality Index   https://eige.europa.eu/gender-equality-index/2022</a:t>
            </a:r>
            <a:endParaRPr/>
          </a:p>
          <a:p>
            <a:pPr indent="0" lvl="0" marL="0" marR="0" rtl="0" algn="l">
              <a:lnSpc>
                <a:spcPct val="70000"/>
              </a:lnSpc>
              <a:spcBef>
                <a:spcPts val="0"/>
              </a:spcBef>
              <a:spcAft>
                <a:spcPts val="0"/>
              </a:spcAft>
              <a:buClr>
                <a:schemeClr val="dk1"/>
              </a:buClr>
              <a:buSzPts val="1200"/>
              <a:buFont typeface="Calibri"/>
              <a:buNone/>
            </a:pPr>
            <a:r>
              <a:t/>
            </a:r>
            <a:endParaRPr b="1" i="0" sz="1200">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EIGE (</a:t>
            </a:r>
            <a:r>
              <a:rPr b="0" i="0" lang="en-US" sz="1200">
                <a:solidFill>
                  <a:schemeClr val="dk1"/>
                </a:solidFill>
                <a:latin typeface="Calibri"/>
                <a:ea typeface="Calibri"/>
                <a:cs typeface="Calibri"/>
                <a:sym typeface="Calibri"/>
              </a:rPr>
              <a:t>The European Institute for Gender Equality)</a:t>
            </a:r>
            <a:r>
              <a:rPr b="1" i="0" lang="en-US" sz="1200">
                <a:solidFill>
                  <a:schemeClr val="dk1"/>
                </a:solidFill>
                <a:latin typeface="Calibri"/>
                <a:ea typeface="Calibri"/>
                <a:cs typeface="Calibri"/>
                <a:sym typeface="Calibri"/>
              </a:rPr>
              <a:t>. Good practices combating gender-based violence. </a:t>
            </a:r>
            <a:endParaRPr b="1" i="0" sz="1200">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rgbClr val="4472C4"/>
              </a:buClr>
              <a:buSzPts val="1200"/>
              <a:buFont typeface="Calibri"/>
              <a:buNone/>
            </a:pPr>
            <a:r>
              <a:rPr i="1" lang="en-US" sz="1200">
                <a:solidFill>
                  <a:srgbClr val="4472C4"/>
                </a:solidFill>
              </a:rPr>
              <a:t>https://eige.europa.eu/gender-based-violence/good-practices/spain/masters-course-gender-violence-improves-professional-practice labour market for 10 years or more.</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The issue of gender in the labor market emerged at the beginning of the 20th century.</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 In the early 20th century, most women in the United States and Europe did not work outside the home </a:t>
            </a:r>
            <a:endParaRPr/>
          </a:p>
          <a:p>
            <a:pPr indent="0" lvl="0" marL="0" rtl="0" algn="l">
              <a:lnSpc>
                <a:spcPct val="70000"/>
              </a:lnSpc>
              <a:spcBef>
                <a:spcPts val="0"/>
              </a:spcBef>
              <a:spcAft>
                <a:spcPts val="0"/>
              </a:spcAft>
              <a:buSzPts val="1400"/>
              <a:buNone/>
            </a:pPr>
            <a:r>
              <a:rPr lang="en-US"/>
              <a:t>those who did, were primarily young and unmarried. </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 Women did enter the labor force in greater numbers by 1930, with participation rates reaching nearly 50 percent for single women and nearly 12 percent for married women. </a:t>
            </a:r>
            <a:endParaRPr/>
          </a:p>
          <a:p>
            <a:pPr indent="0" lvl="0" marL="0" rtl="0" algn="l">
              <a:lnSpc>
                <a:spcPct val="70000"/>
              </a:lnSpc>
              <a:spcBef>
                <a:spcPts val="0"/>
              </a:spcBef>
              <a:spcAft>
                <a:spcPts val="0"/>
              </a:spcAft>
              <a:buSzPts val="1400"/>
              <a:buNone/>
            </a:pPr>
            <a:r>
              <a:rPr lang="en-US"/>
              <a:t>- Between the 1930s and mid-1970s, women’s participation in the economy continued to rise.</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 In the 1970s young women more commonly expected that they would spend a substantial portion of their lives in the labor force, and they prepared for it, increasing their educational attainment and taking courses and college majors that better equipped them for careers as opposed to just jobs.</a:t>
            </a:r>
            <a:endParaRPr/>
          </a:p>
          <a:p>
            <a:pPr indent="0" lvl="0" marL="0" rtl="0" algn="l">
              <a:lnSpc>
                <a:spcPct val="100000"/>
              </a:lnSpc>
              <a:spcBef>
                <a:spcPts val="0"/>
              </a:spcBef>
              <a:spcAft>
                <a:spcPts val="0"/>
              </a:spcAft>
              <a:buSzPts val="1400"/>
              <a:buNone/>
            </a:pPr>
            <a:r>
              <a:t/>
            </a:r>
            <a:endParaRPr/>
          </a:p>
        </p:txBody>
      </p:sp>
      <p:sp>
        <p:nvSpPr>
          <p:cNvPr id="278" name="Google Shape;278;p19: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1" name="Google Shape;1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Much can be done to address the economic insecurity and hazards women face working as hotel housekeepers.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1. THE HOTEL INDUSTRY must uphold labour rights and the principle of pay equity, and take tangible steps to improve the safety and overall working conditions of their employees</a:t>
            </a:r>
            <a:endParaRPr/>
          </a:p>
          <a:p>
            <a:pPr indent="0" lvl="0" marL="0" rtl="0" algn="l">
              <a:lnSpc>
                <a:spcPct val="100000"/>
              </a:lnSpc>
              <a:spcBef>
                <a:spcPts val="0"/>
              </a:spcBef>
              <a:spcAft>
                <a:spcPts val="0"/>
              </a:spcAft>
              <a:buSzPts val="1400"/>
              <a:buNone/>
            </a:pPr>
            <a:r>
              <a:rPr lang="en-US"/>
              <a:t>2. GOVERNMENTS can enact public policy in four key areas to make a lasting difference in the lives of housekeepers, and to reduce the yawning gap between rich and poor and between the working lives of men and women.</a:t>
            </a:r>
            <a:endParaRPr/>
          </a:p>
          <a:p>
            <a:pPr indent="0" lvl="0" marL="0" rtl="0" algn="l">
              <a:lnSpc>
                <a:spcPct val="100000"/>
              </a:lnSpc>
              <a:spcBef>
                <a:spcPts val="0"/>
              </a:spcBef>
              <a:spcAft>
                <a:spcPts val="0"/>
              </a:spcAft>
              <a:buSzPts val="1400"/>
              <a:buNone/>
            </a:pPr>
            <a:r>
              <a:rPr lang="en-US"/>
              <a:t>• Ensure that all workers are paid a living wage and receive benefits.</a:t>
            </a:r>
            <a:endParaRPr/>
          </a:p>
          <a:p>
            <a:pPr indent="0" lvl="0" marL="0" rtl="0" algn="l">
              <a:lnSpc>
                <a:spcPct val="100000"/>
              </a:lnSpc>
              <a:spcBef>
                <a:spcPts val="0"/>
              </a:spcBef>
              <a:spcAft>
                <a:spcPts val="0"/>
              </a:spcAft>
              <a:buSzPts val="1400"/>
              <a:buNone/>
            </a:pPr>
            <a:r>
              <a:rPr lang="en-US"/>
              <a:t> • Protect workers’ right to organize and hold corporations accountable for violations of labour rights</a:t>
            </a:r>
            <a:endParaRPr/>
          </a:p>
          <a:p>
            <a:pPr indent="0" lvl="0" marL="0" rtl="0" algn="l">
              <a:lnSpc>
                <a:spcPct val="100000"/>
              </a:lnSpc>
              <a:spcBef>
                <a:spcPts val="0"/>
              </a:spcBef>
              <a:spcAft>
                <a:spcPts val="0"/>
              </a:spcAft>
              <a:buSzPts val="1400"/>
              <a:buNone/>
            </a:pPr>
            <a:r>
              <a:rPr lang="en-US"/>
              <a:t>• Support women’s rights organizations working to end violence against women </a:t>
            </a:r>
            <a:endParaRPr/>
          </a:p>
          <a:p>
            <a:pPr indent="0" lvl="0" marL="0" rtl="0" algn="l">
              <a:lnSpc>
                <a:spcPct val="100000"/>
              </a:lnSpc>
              <a:spcBef>
                <a:spcPts val="0"/>
              </a:spcBef>
              <a:spcAft>
                <a:spcPts val="0"/>
              </a:spcAft>
              <a:buSzPts val="1400"/>
              <a:buNone/>
            </a:pPr>
            <a:r>
              <a:rPr lang="en-US"/>
              <a:t>3. CONSUMERS can make a difference by speaking out and choosing to spend their money at businesses that treat their workers with respect and dignity. When travelling, choose to stay in unionized hotels whenever possible and avoid hotels that are known to violate workers’ rights. Consult www.Fairhotel.org to learn more</a:t>
            </a:r>
            <a:endParaRPr/>
          </a:p>
          <a:p>
            <a:pPr indent="0" lvl="0" marL="0" rtl="0" algn="l">
              <a:lnSpc>
                <a:spcPct val="100000"/>
              </a:lnSpc>
              <a:spcBef>
                <a:spcPts val="0"/>
              </a:spcBef>
              <a:spcAft>
                <a:spcPts val="0"/>
              </a:spcAft>
              <a:buSzPts val="1400"/>
              <a:buNone/>
            </a:pPr>
            <a:r>
              <a:t/>
            </a:r>
            <a:endParaRPr/>
          </a:p>
        </p:txBody>
      </p:sp>
      <p:sp>
        <p:nvSpPr>
          <p:cNvPr id="287" name="Google Shape;28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Esteban Ortiz-Ospina, Sandra Tzvetkova and Max Roser</a:t>
            </a:r>
            <a:r>
              <a:rPr b="0" i="0" lang="en-US" sz="1200" u="none" strike="noStrike">
                <a:solidFill>
                  <a:schemeClr val="dk1"/>
                </a:solidFill>
                <a:latin typeface="Calibri"/>
                <a:ea typeface="Calibri"/>
                <a:cs typeface="Calibri"/>
                <a:sym typeface="Calibri"/>
              </a:rPr>
              <a:t> (2018), </a:t>
            </a:r>
            <a:r>
              <a:rPr b="1" i="0" lang="en-US" sz="1200">
                <a:solidFill>
                  <a:schemeClr val="dk1"/>
                </a:solidFill>
                <a:latin typeface="Calibri"/>
                <a:ea typeface="Calibri"/>
                <a:cs typeface="Calibri"/>
                <a:sym typeface="Calibri"/>
              </a:rPr>
              <a:t>Women’s employment.  </a:t>
            </a:r>
            <a:r>
              <a:rPr b="1" lang="en-US" sz="1200">
                <a:latin typeface="AngsanaUPC"/>
                <a:ea typeface="AngsanaUPC"/>
                <a:cs typeface="AngsanaUPC"/>
                <a:sym typeface="AngsanaUPC"/>
              </a:rPr>
              <a:t>https://ourworldindata.org/female-labor-supply#labor-force-participation</a:t>
            </a:r>
            <a:endParaRPr/>
          </a:p>
        </p:txBody>
      </p:sp>
      <p:sp>
        <p:nvSpPr>
          <p:cNvPr id="149" name="Google Shape;14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6797E"/>
              </a:buClr>
              <a:buSzPts val="1200"/>
              <a:buFont typeface="Arial"/>
              <a:buNone/>
            </a:pPr>
            <a:r>
              <a:rPr lang="en-US">
                <a:solidFill>
                  <a:srgbClr val="76797E"/>
                </a:solidFill>
                <a:latin typeface="Arial"/>
                <a:ea typeface="Arial"/>
                <a:cs typeface="Arial"/>
                <a:sym typeface="Arial"/>
              </a:rPr>
              <a:t>Women have dominate place in hotels, catering, and tourism for quite some time now. In the overall economy, 46.1% of employees are women, but in the hospitality sector this figure has grown to 53.7%.</a:t>
            </a:r>
            <a:endParaRPr/>
          </a:p>
          <a:p>
            <a:pPr indent="0" lvl="0" marL="0" rtl="0" algn="l">
              <a:lnSpc>
                <a:spcPct val="100000"/>
              </a:lnSpc>
              <a:spcBef>
                <a:spcPts val="0"/>
              </a:spcBef>
              <a:spcAft>
                <a:spcPts val="0"/>
              </a:spcAft>
              <a:buSzPts val="1400"/>
              <a:buNone/>
            </a:pPr>
            <a:r>
              <a:t/>
            </a:r>
            <a:endParaRPr/>
          </a:p>
        </p:txBody>
      </p:sp>
      <p:sp>
        <p:nvSpPr>
          <p:cNvPr id="167" name="Google Shape;16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Tourism is the largest and fastest-growing economic sector in the world. In many countries, tourism acts as an engine for development by earning foreign exchange and creating jobs. In 2016, international tourist arrivals reached more than 1.2 billion — a new record — and the numbers are expected to grow by three to four per cent annually.ii Travel and tourism accounts for 10.2 per cent of global GDP (US$7.6 trillion) and employs 292 million people, equivalent to one in ten jobs worldwide.iii According to the Global Report on Women in Tourism (2011), women make up half of all employees in the hotel and restaurant industry.  Because of gender stereotyping and discrimination, the vast majority of these women work in low status, poorly-paid and precarious jobs, many of which are seasonal. Women rarely reach managerial or professional positions, and when they do, they are usually paid less than men. In addition, many of the women in the hotel industry’s insecure jobs are immigrants or migrants, and/or women of visible minorities. The feminization and racialization of such occupations tend to trigger a further decline in wage rates, job security and social value. Housekeeping is no exception. The hotel industry relies heavily on immigrant, minority and migrant women to do the back-of-house jobs. The titles ‘maid’ or ‘chambermaid’— underscored by the slogan a home away from home — indicate that housekeeping is considered women’s domestic work, and therefore not skilled labour. It is considered dirty and stigmatized through association with personal servitude. Housekeepers are expected to be invisible, going about their work without disturbing guests. All the housekeepers interviewed for this study complained that they are viewed as subservient and undervalued, which helps explain why few of them can move into front-of-house jobs. </a:t>
            </a:r>
            <a:endParaRPr/>
          </a:p>
        </p:txBody>
      </p:sp>
      <p:sp>
        <p:nvSpPr>
          <p:cNvPr id="185" name="Google Shape;18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27" name="Shape 27"/>
        <p:cNvGrpSpPr/>
        <p:nvPr/>
      </p:nvGrpSpPr>
      <p:grpSpPr>
        <a:xfrm>
          <a:off x="0" y="0"/>
          <a:ext cx="0" cy="0"/>
          <a:chOff x="0" y="0"/>
          <a:chExt cx="0" cy="0"/>
        </a:xfrm>
      </p:grpSpPr>
      <p:sp>
        <p:nvSpPr>
          <p:cNvPr id="28" name="Google Shape;2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31" name="Shape 31"/>
        <p:cNvGrpSpPr/>
        <p:nvPr/>
      </p:nvGrpSpPr>
      <p:grpSpPr>
        <a:xfrm>
          <a:off x="0" y="0"/>
          <a:ext cx="0" cy="0"/>
          <a:chOff x="0" y="0"/>
          <a:chExt cx="0" cy="0"/>
        </a:xfrm>
      </p:grpSpPr>
      <p:sp>
        <p:nvSpPr>
          <p:cNvPr id="32" name="Google Shape;3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 name="Google Shape;34;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4" name="Shape 54"/>
        <p:cNvGrpSpPr/>
        <p:nvPr/>
      </p:nvGrpSpPr>
      <p:grpSpPr>
        <a:xfrm>
          <a:off x="0" y="0"/>
          <a:ext cx="0" cy="0"/>
          <a:chOff x="0" y="0"/>
          <a:chExt cx="0" cy="0"/>
        </a:xfrm>
      </p:grpSpPr>
      <p:sp>
        <p:nvSpPr>
          <p:cNvPr id="55" name="Google Shape;5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59" name="Shape 59"/>
        <p:cNvGrpSpPr/>
        <p:nvPr/>
      </p:nvGrpSpPr>
      <p:grpSpPr>
        <a:xfrm>
          <a:off x="0" y="0"/>
          <a:ext cx="0" cy="0"/>
          <a:chOff x="0" y="0"/>
          <a:chExt cx="0" cy="0"/>
        </a:xfrm>
      </p:grpSpPr>
      <p:sp>
        <p:nvSpPr>
          <p:cNvPr id="60" name="Google Shape;60;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 name="Google Shape;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idx="2" type="pic"/>
          </p:nvPr>
        </p:nvSpPr>
        <p:spPr>
          <a:xfrm>
            <a:off x="5183188" y="987425"/>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KjvtOIAtNsA" TargetMode="External"/><Relationship Id="rId4" Type="http://schemas.openxmlformats.org/officeDocument/2006/relationships/hyperlink" Target="https://www.youtube.com/watch?v=wa1El_VZ5q4" TargetMode="External"/><Relationship Id="rId5" Type="http://schemas.openxmlformats.org/officeDocument/2006/relationships/hyperlink" Target="https://lpf.lt/family-learning.eu/?page=outcomes" TargetMode="External"/><Relationship Id="rId6" Type="http://schemas.openxmlformats.org/officeDocument/2006/relationships/hyperlink" Target="https://lpf.lt/family-learning.eu/?page=outcomes" TargetMode="External"/><Relationship Id="rId7" Type="http://schemas.openxmlformats.org/officeDocument/2006/relationships/image" Target="../media/image5.png"/><Relationship Id="rId8"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1.xml"/><Relationship Id="rId4" Type="http://schemas.openxmlformats.org/officeDocument/2006/relationships/image" Target="../media/image29.jpg"/><Relationship Id="rId5"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cuments1.worldbank.org/curated/en/401321508245393514/pdf/120477-WP-PUBLIC-Weds-oct-18-9am-ADD-SERIES-36p-IFCWomenandTourismfinal.pdf" TargetMode="External"/><Relationship Id="rId4" Type="http://schemas.openxmlformats.org/officeDocument/2006/relationships/hyperlink" Target="https://oxfamilibrary.openrepository.com/bitstream/handle/10546/620355/rr-tourisms-dirty-secret-171017-en.pdf%3Bjsessionid=793604C2A572759E16008BC94B70C503?sequence=1" TargetMode="External"/><Relationship Id="rId5" Type="http://schemas.openxmlformats.org/officeDocument/2006/relationships/hyperlink" Target="https://www.ebrd.com/news/2020/new-guidance-for-private-sector-on-addressing-risks-of-genderbased-violence-and-harassment.html" TargetMode="External"/><Relationship Id="rId6" Type="http://schemas.openxmlformats.org/officeDocument/2006/relationships/image" Target="../media/image5.png"/><Relationship Id="rId7"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ilo.org/dyn/normlex/en/f?p=NORMLEXPUB:12100:0::NO::P12100_ILO_CODE:C190" TargetMode="External"/><Relationship Id="rId4" Type="http://schemas.openxmlformats.org/officeDocument/2006/relationships/hyperlink" Target="https://ourworldindata.org/team" TargetMode="External"/><Relationship Id="rId5" Type="http://schemas.openxmlformats.org/officeDocument/2006/relationships/hyperlink" Target="https://www.eurofound.europa.eu/observatories/eurwork/industrial-relations-dictionary/harassment-and-violence-at-work" TargetMode="External"/><Relationship Id="rId6" Type="http://schemas.openxmlformats.org/officeDocument/2006/relationships/image" Target="../media/image5.png"/><Relationship Id="rId7"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ourworldindata.org/female-labor-supply#labor-force-participation" TargetMode="External"/><Relationship Id="rId4" Type="http://schemas.openxmlformats.org/officeDocument/2006/relationships/hyperlink" Target="https://www.dianova.org/news/a-silent-colleague-violence-against-women-in-the-workplace/" TargetMode="External"/><Relationship Id="rId5" Type="http://schemas.openxmlformats.org/officeDocument/2006/relationships/hyperlink" Target="https://www.europarl.europa.eu/news/en/headlines/society/20200109STO69925/understanding-the-gender-pay-gap-definition-and-causes" TargetMode="External"/><Relationship Id="rId6" Type="http://schemas.openxmlformats.org/officeDocument/2006/relationships/hyperlink" Target="https://www.ilo.org/global/about-the-ilo/multimedia/maps-and-charts/enhanced/WCMS_650829/lang--en/index.htm" TargetMode="External"/><Relationship Id="rId7" Type="http://schemas.openxmlformats.org/officeDocument/2006/relationships/image" Target="../media/image5.png"/><Relationship Id="rId8"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34.png"/><Relationship Id="rId13" Type="http://schemas.openxmlformats.org/officeDocument/2006/relationships/hyperlink" Target="https://dekaplus.eu/" TargetMode="External"/><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22.png"/><Relationship Id="rId17" Type="http://schemas.openxmlformats.org/officeDocument/2006/relationships/hyperlink" Target="https://www.uzvediba.lv/kontakti/" TargetMode="External"/><Relationship Id="rId16" Type="http://schemas.openxmlformats.org/officeDocument/2006/relationships/image" Target="../media/image26.png"/><Relationship Id="rId5" Type="http://schemas.openxmlformats.org/officeDocument/2006/relationships/hyperlink" Target="http://www.czu.cz/" TargetMode="External"/><Relationship Id="rId6" Type="http://schemas.openxmlformats.org/officeDocument/2006/relationships/image" Target="../media/image23.png"/><Relationship Id="rId18" Type="http://schemas.openxmlformats.org/officeDocument/2006/relationships/image" Target="../media/image5.png"/><Relationship Id="rId7" Type="http://schemas.openxmlformats.org/officeDocument/2006/relationships/hyperlink" Target="http://www.czu.cz/" TargetMode="External"/><Relationship Id="rId8"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31.png"/><Relationship Id="rId6"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35.png"/><Relationship Id="rId6"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00" y="4290427"/>
            <a:ext cx="11589000" cy="14808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rPr>
              <a:t>Dzimumu līdztiesības un starpkulturālās vides apsvērumi vardarbības darbavietā izpratnei </a:t>
            </a:r>
            <a:r>
              <a:rPr b="1" lang="en-US" sz="4000">
                <a:solidFill>
                  <a:schemeClr val="dk2"/>
                </a:solidFill>
                <a:latin typeface="Calibri"/>
                <a:ea typeface="Calibri"/>
                <a:cs typeface="Calibri"/>
                <a:sym typeface="Calibri"/>
              </a:rPr>
              <a:t>(1)</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236" y="2654191"/>
            <a:ext cx="12189238" cy="1715539"/>
            <a:chOff x="-305" y="3144820"/>
            <a:chExt cx="9182100" cy="1455080"/>
          </a:xfrm>
        </p:grpSpPr>
        <p:sp>
          <p:nvSpPr>
            <p:cNvPr id="92" name="Google Shape;92;p1"/>
            <p:cNvSpPr/>
            <p:nvPr/>
          </p:nvSpPr>
          <p:spPr>
            <a:xfrm>
              <a:off x="-305" y="3580798"/>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11933"/>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6911" r="6911" t="0"/>
          <a:stretch/>
        </p:blipFill>
        <p:spPr>
          <a:xfrm>
            <a:off x="388099" y="5462353"/>
            <a:ext cx="2439992" cy="594471"/>
          </a:xfrm>
          <a:prstGeom prst="rect">
            <a:avLst/>
          </a:prstGeom>
          <a:noFill/>
          <a:ln>
            <a:noFill/>
          </a:ln>
        </p:spPr>
      </p:pic>
      <p:sp>
        <p:nvSpPr>
          <p:cNvPr id="97" name="Google Shape;97;p1"/>
          <p:cNvSpPr txBox="1"/>
          <p:nvPr/>
        </p:nvSpPr>
        <p:spPr>
          <a:xfrm>
            <a:off x="290675" y="6056825"/>
            <a:ext cx="114747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Eiropas Komisijas atbalsts šīs publikācijas sagatavošanai nav uzskatāms par satura apstiprinājumu, kas atspoguļo tikai autoru viedokļus, un Komisija nevar būt atbildīga par tajā ietvertās informācijas jebkādu izmantošanu.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ph type="title"/>
          </p:nvPr>
        </p:nvSpPr>
        <p:spPr>
          <a:xfrm>
            <a:off x="671332" y="365125"/>
            <a:ext cx="10379845" cy="1325563"/>
          </a:xfrm>
          <a:prstGeom prst="rect">
            <a:avLst/>
          </a:prstGeom>
          <a:solidFill>
            <a:srgbClr val="8DA9DB"/>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ngsanaUPC"/>
              <a:buNone/>
            </a:pPr>
            <a:r>
              <a:rPr b="1" lang="en-US" sz="2800">
                <a:solidFill>
                  <a:schemeClr val="lt1"/>
                </a:solidFill>
                <a:latin typeface="Times New Roman"/>
                <a:ea typeface="Times New Roman"/>
                <a:cs typeface="Times New Roman"/>
                <a:sym typeface="Times New Roman"/>
              </a:rPr>
              <a:t>Ar dzimumu saistītas vardarbības un uzmākšanās novēršana viesnīcu, ēdināšanas un tūrisma nozarē (HORECA)</a:t>
            </a:r>
            <a:endParaRPr sz="2800">
              <a:latin typeface="Times New Roman"/>
              <a:ea typeface="Times New Roman"/>
              <a:cs typeface="Times New Roman"/>
              <a:sym typeface="Times New Roman"/>
            </a:endParaRPr>
          </a:p>
        </p:txBody>
      </p:sp>
      <p:sp>
        <p:nvSpPr>
          <p:cNvPr id="197" name="Google Shape;197;p10"/>
          <p:cNvSpPr txBox="1"/>
          <p:nvPr>
            <p:ph idx="1" type="body"/>
          </p:nvPr>
        </p:nvSpPr>
        <p:spPr>
          <a:xfrm>
            <a:off x="891423" y="1832091"/>
            <a:ext cx="10515600" cy="24105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None/>
            </a:pPr>
            <a:r>
              <a:rPr lang="en-US" sz="2000">
                <a:solidFill>
                  <a:schemeClr val="accent1"/>
                </a:solidFill>
                <a:latin typeface="Times New Roman"/>
                <a:ea typeface="Times New Roman"/>
                <a:cs typeface="Times New Roman"/>
                <a:sym typeface="Times New Roman"/>
              </a:rPr>
              <a:t>Vardarbība un uzmākšanās apdraud vienlīdzīgas iespējas, ir nepieņemama un nav savienojama ar pienācīgu darbu. (ILO, </a:t>
            </a:r>
            <a:r>
              <a:rPr b="1" lang="en-US" sz="2000">
                <a:solidFill>
                  <a:schemeClr val="accent1"/>
                </a:solidFill>
                <a:latin typeface="Times New Roman"/>
                <a:ea typeface="Times New Roman"/>
                <a:cs typeface="Times New Roman"/>
                <a:sym typeface="Times New Roman"/>
              </a:rPr>
              <a:t>Konvencija par vardarbību un uzmākšanos (No. 190), 2019)</a:t>
            </a:r>
            <a:endParaRPr sz="2000">
              <a:solidFill>
                <a:schemeClr val="accent1"/>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rPr lang="en-US" sz="2000">
                <a:latin typeface="Times New Roman"/>
                <a:ea typeface="Times New Roman"/>
                <a:cs typeface="Times New Roman"/>
                <a:sym typeface="Times New Roman"/>
              </a:rPr>
              <a:t>Vardarbība un uzmākšanās ir vēršanās pret:</a:t>
            </a:r>
            <a:endParaRPr sz="2000">
              <a:latin typeface="Times New Roman"/>
              <a:ea typeface="Times New Roman"/>
              <a:cs typeface="Times New Roman"/>
              <a:sym typeface="Times New Roman"/>
            </a:endParaRPr>
          </a:p>
          <a:p>
            <a:pPr indent="-209550" lvl="0" marL="228600" rtl="0" algn="l">
              <a:lnSpc>
                <a:spcPct val="90000"/>
              </a:lnSpc>
              <a:spcBef>
                <a:spcPts val="1000"/>
              </a:spcBef>
              <a:spcAft>
                <a:spcPts val="0"/>
              </a:spcAft>
              <a:buClr>
                <a:schemeClr val="dk1"/>
              </a:buClr>
              <a:buSzPts val="2500"/>
              <a:buChar char="•"/>
            </a:pPr>
            <a:r>
              <a:rPr lang="en-US" sz="2000">
                <a:latin typeface="Times New Roman"/>
                <a:ea typeface="Times New Roman"/>
                <a:cs typeface="Times New Roman"/>
                <a:sym typeface="Times New Roman"/>
              </a:rPr>
              <a:t>Personas cieņu;</a:t>
            </a:r>
            <a:endParaRPr sz="2000">
              <a:latin typeface="Times New Roman"/>
              <a:ea typeface="Times New Roman"/>
              <a:cs typeface="Times New Roman"/>
              <a:sym typeface="Times New Roman"/>
            </a:endParaRPr>
          </a:p>
          <a:p>
            <a:pPr indent="-209550" lvl="0" marL="228600" rtl="0" algn="l">
              <a:lnSpc>
                <a:spcPct val="90000"/>
              </a:lnSpc>
              <a:spcBef>
                <a:spcPts val="1000"/>
              </a:spcBef>
              <a:spcAft>
                <a:spcPts val="0"/>
              </a:spcAft>
              <a:buClr>
                <a:schemeClr val="dk1"/>
              </a:buClr>
              <a:buSzPts val="2500"/>
              <a:buChar char="•"/>
            </a:pPr>
            <a:r>
              <a:rPr lang="en-US" sz="2000">
                <a:latin typeface="Times New Roman"/>
                <a:ea typeface="Times New Roman"/>
                <a:cs typeface="Times New Roman"/>
                <a:sym typeface="Times New Roman"/>
              </a:rPr>
              <a:t> Tiesībam uz vienlīdzīgu un nediskriminējošu attieksmi;</a:t>
            </a:r>
            <a:endParaRPr sz="2000">
              <a:latin typeface="Times New Roman"/>
              <a:ea typeface="Times New Roman"/>
              <a:cs typeface="Times New Roman"/>
              <a:sym typeface="Times New Roman"/>
            </a:endParaRPr>
          </a:p>
          <a:p>
            <a:pPr indent="-209550" lvl="0" marL="228600" rtl="0" algn="l">
              <a:lnSpc>
                <a:spcPct val="90000"/>
              </a:lnSpc>
              <a:spcBef>
                <a:spcPts val="1000"/>
              </a:spcBef>
              <a:spcAft>
                <a:spcPts val="0"/>
              </a:spcAft>
              <a:buClr>
                <a:schemeClr val="dk1"/>
              </a:buClr>
              <a:buSzPts val="2500"/>
              <a:buChar char="•"/>
            </a:pPr>
            <a:r>
              <a:rPr lang="en-US" sz="2000">
                <a:latin typeface="Times New Roman"/>
                <a:ea typeface="Times New Roman"/>
                <a:cs typeface="Times New Roman"/>
                <a:sym typeface="Times New Roman"/>
              </a:rPr>
              <a:t>Personas veselību. </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b="1" sz="24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rPr b="1" lang="en-US" sz="2400">
                <a:latin typeface="Times New Roman"/>
                <a:ea typeface="Times New Roman"/>
                <a:cs typeface="Times New Roman"/>
                <a:sym typeface="Times New Roman"/>
              </a:rPr>
              <a:t>Dzimumu nevienlīdzības mazināšana	 - 	   uzmākšanās mazināšana</a:t>
            </a:r>
            <a:br>
              <a:rPr b="1" lang="en-US" sz="2400">
                <a:latin typeface="Times New Roman"/>
                <a:ea typeface="Times New Roman"/>
                <a:cs typeface="Times New Roman"/>
                <a:sym typeface="Times New Roman"/>
              </a:rPr>
            </a:br>
            <a:r>
              <a:rPr lang="en-US" sz="2000">
                <a:latin typeface="Times New Roman"/>
                <a:ea typeface="Times New Roman"/>
                <a:cs typeface="Times New Roman"/>
                <a:sym typeface="Times New Roman"/>
              </a:rPr>
              <a:t>Atšķirību starp dzimumiem mazināšana - tādējādi mainot sabiedrībā iesakņojušās struktūras - samazina vardarbības un uzmākšanās draudus vai risku darba vietā. Tas ietver:</a:t>
            </a:r>
            <a:endParaRPr/>
          </a:p>
          <a:p>
            <a:pPr indent="0" lvl="0" marL="0" rtl="0" algn="l">
              <a:lnSpc>
                <a:spcPct val="90000"/>
              </a:lnSpc>
              <a:spcBef>
                <a:spcPts val="1000"/>
              </a:spcBef>
              <a:spcAft>
                <a:spcPts val="0"/>
              </a:spcAft>
              <a:buClr>
                <a:schemeClr val="dk1"/>
              </a:buClr>
              <a:buSzPts val="2800"/>
              <a:buNone/>
            </a:pPr>
            <a:r>
              <a:rPr lang="en-US" sz="1600">
                <a:latin typeface="Times New Roman"/>
                <a:ea typeface="Times New Roman"/>
                <a:cs typeface="Times New Roman"/>
                <a:sym typeface="Times New Roman"/>
              </a:rPr>
              <a:t>* panākt vienlīdzīgu atalgojumu; * laba bērna kopšanas atvaļinājuma sistēma., * vispārēja valsts bērnu aprūpe. </a:t>
            </a:r>
            <a:endParaRPr sz="1600">
              <a:latin typeface="Times New Roman"/>
              <a:ea typeface="Times New Roman"/>
              <a:cs typeface="Times New Roman"/>
              <a:sym typeface="Times New Roman"/>
            </a:endParaRPr>
          </a:p>
        </p:txBody>
      </p:sp>
      <p:pic>
        <p:nvPicPr>
          <p:cNvPr id="198" name="Google Shape;198;p10"/>
          <p:cNvPicPr preferRelativeResize="0"/>
          <p:nvPr/>
        </p:nvPicPr>
        <p:blipFill rotWithShape="1">
          <a:blip r:embed="rId3">
            <a:alphaModFix/>
          </a:blip>
          <a:srcRect b="0" l="0" r="0" t="0"/>
          <a:stretch/>
        </p:blipFill>
        <p:spPr>
          <a:xfrm>
            <a:off x="11244069" y="1205225"/>
            <a:ext cx="962159" cy="2057687"/>
          </a:xfrm>
          <a:prstGeom prst="rect">
            <a:avLst/>
          </a:prstGeom>
          <a:noFill/>
          <a:ln>
            <a:noFill/>
          </a:ln>
        </p:spPr>
      </p:pic>
      <p:pic>
        <p:nvPicPr>
          <p:cNvPr id="199" name="Google Shape;199;p10"/>
          <p:cNvPicPr preferRelativeResize="0"/>
          <p:nvPr/>
        </p:nvPicPr>
        <p:blipFill rotWithShape="1">
          <a:blip r:embed="rId4">
            <a:alphaModFix/>
          </a:blip>
          <a:srcRect b="0" l="0" r="0" t="0"/>
          <a:stretch/>
        </p:blipFill>
        <p:spPr>
          <a:xfrm>
            <a:off x="11172511" y="3115324"/>
            <a:ext cx="1076817" cy="2537451"/>
          </a:xfrm>
          <a:prstGeom prst="rect">
            <a:avLst/>
          </a:prstGeom>
          <a:noFill/>
          <a:ln>
            <a:noFill/>
          </a:ln>
        </p:spPr>
      </p:pic>
      <p:sp>
        <p:nvSpPr>
          <p:cNvPr id="200" name="Google Shape;200;p10"/>
          <p:cNvSpPr/>
          <p:nvPr/>
        </p:nvSpPr>
        <p:spPr>
          <a:xfrm>
            <a:off x="8023744" y="2850968"/>
            <a:ext cx="3383400" cy="1156200"/>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70C0"/>
                </a:solidFill>
                <a:latin typeface="Times New Roman"/>
                <a:ea typeface="Times New Roman"/>
                <a:cs typeface="Times New Roman"/>
                <a:sym typeface="Times New Roman"/>
              </a:rPr>
              <a:t>Darba ņēmēji, kurus tas skar, jūtas nedroši</a:t>
            </a:r>
            <a:endParaRPr b="0" i="0" sz="1100" u="none" cap="none" strike="noStrike">
              <a:solidFill>
                <a:srgbClr val="000000"/>
              </a:solidFill>
              <a:latin typeface="Times New Roman"/>
              <a:ea typeface="Times New Roman"/>
              <a:cs typeface="Times New Roman"/>
              <a:sym typeface="Times New Roman"/>
            </a:endParaRPr>
          </a:p>
        </p:txBody>
      </p:sp>
      <p:sp>
        <p:nvSpPr>
          <p:cNvPr id="201" name="Google Shape;201;p10"/>
          <p:cNvSpPr/>
          <p:nvPr/>
        </p:nvSpPr>
        <p:spPr>
          <a:xfrm>
            <a:off x="6149223" y="4660311"/>
            <a:ext cx="717300" cy="287400"/>
          </a:xfrm>
          <a:prstGeom prst="notched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1"/>
          <p:cNvSpPr txBox="1"/>
          <p:nvPr>
            <p:ph type="title"/>
          </p:nvPr>
        </p:nvSpPr>
        <p:spPr>
          <a:xfrm>
            <a:off x="838200" y="365126"/>
            <a:ext cx="10954732" cy="1077176"/>
          </a:xfrm>
          <a:prstGeom prst="rect">
            <a:avLst/>
          </a:prstGeom>
          <a:solidFill>
            <a:srgbClr val="8DA9DB"/>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ngsanaUPC"/>
              <a:buNone/>
            </a:pPr>
            <a:r>
              <a:rPr b="1" lang="en-US" sz="2800">
                <a:solidFill>
                  <a:schemeClr val="lt1"/>
                </a:solidFill>
                <a:latin typeface="Times New Roman"/>
                <a:ea typeface="Times New Roman"/>
                <a:cs typeface="Times New Roman"/>
                <a:sym typeface="Times New Roman"/>
              </a:rPr>
              <a:t>Visbiežāk sastopamie vardarbības veidi darbā, ar kuriem saskaras sievietes:</a:t>
            </a:r>
            <a:endParaRPr b="1" sz="2800">
              <a:latin typeface="Times New Roman"/>
              <a:ea typeface="Times New Roman"/>
              <a:cs typeface="Times New Roman"/>
              <a:sym typeface="Times New Roman"/>
            </a:endParaRPr>
          </a:p>
        </p:txBody>
      </p:sp>
      <p:sp>
        <p:nvSpPr>
          <p:cNvPr id="208" name="Google Shape;208;p11"/>
          <p:cNvSpPr txBox="1"/>
          <p:nvPr>
            <p:ph idx="1" type="body"/>
          </p:nvPr>
        </p:nvSpPr>
        <p:spPr>
          <a:xfrm>
            <a:off x="838200" y="1515525"/>
            <a:ext cx="10744200" cy="5197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Font typeface="Noto Sans Symbols"/>
              <a:buChar char="❑"/>
            </a:pPr>
            <a:r>
              <a:rPr lang="en-US">
                <a:latin typeface="AngsanaUPC"/>
                <a:ea typeface="AngsanaUPC"/>
                <a:cs typeface="AngsanaUPC"/>
                <a:sym typeface="AngsanaUPC"/>
              </a:rPr>
              <a:t> </a:t>
            </a:r>
            <a:r>
              <a:rPr b="1" lang="en-US" sz="1800">
                <a:solidFill>
                  <a:schemeClr val="accent5"/>
                </a:solidFill>
                <a:latin typeface="Times New Roman"/>
                <a:ea typeface="Times New Roman"/>
                <a:cs typeface="Times New Roman"/>
                <a:sym typeface="Times New Roman"/>
              </a:rPr>
              <a:t>Seksuāla uzmākšanās</a:t>
            </a:r>
            <a:endParaRPr b="1" sz="1800">
              <a:solidFill>
                <a:schemeClr val="accent5"/>
              </a:solidFill>
              <a:latin typeface="Times New Roman"/>
              <a:ea typeface="Times New Roman"/>
              <a:cs typeface="Times New Roman"/>
              <a:sym typeface="Times New Roman"/>
            </a:endParaRPr>
          </a:p>
          <a:p>
            <a:pPr indent="0" lvl="1" marL="457200" rtl="0" algn="l">
              <a:lnSpc>
                <a:spcPct val="90000"/>
              </a:lnSpc>
              <a:spcBef>
                <a:spcPts val="500"/>
              </a:spcBef>
              <a:spcAft>
                <a:spcPts val="0"/>
              </a:spcAft>
              <a:buClr>
                <a:schemeClr val="dk1"/>
              </a:buClr>
              <a:buSzPts val="2800"/>
              <a:buNone/>
            </a:pPr>
            <a:r>
              <a:rPr lang="en-US" sz="1800" u="sng">
                <a:solidFill>
                  <a:schemeClr val="hlink"/>
                </a:solidFill>
                <a:latin typeface="Times New Roman"/>
                <a:ea typeface="Times New Roman"/>
                <a:cs typeface="Times New Roman"/>
                <a:sym typeface="Times New Roman"/>
              </a:rPr>
              <a:t>74 % - 75 % sieviešu </a:t>
            </a:r>
            <a:r>
              <a:rPr lang="en-US" sz="1800">
                <a:latin typeface="Times New Roman"/>
                <a:ea typeface="Times New Roman"/>
                <a:cs typeface="Times New Roman"/>
                <a:sym typeface="Times New Roman"/>
              </a:rPr>
              <a:t>kādreiz savā dzīvē ar to ir saskārušās (Eiropas Savienības Pamattiesību aģentūras (FRA) 2014. gadā veikts pētījums)</a:t>
            </a:r>
            <a:endParaRPr/>
          </a:p>
          <a:p>
            <a:pPr indent="0" lvl="1" marL="457200" rtl="0" algn="l">
              <a:lnSpc>
                <a:spcPct val="90000"/>
              </a:lnSpc>
              <a:spcBef>
                <a:spcPts val="500"/>
              </a:spcBef>
              <a:spcAft>
                <a:spcPts val="0"/>
              </a:spcAft>
              <a:buClr>
                <a:schemeClr val="dk1"/>
              </a:buClr>
              <a:buSzPts val="2800"/>
              <a:buNone/>
            </a:pPr>
            <a:r>
              <a:rPr b="1" lang="en-US" sz="1800">
                <a:latin typeface="Times New Roman"/>
                <a:ea typeface="Times New Roman"/>
                <a:cs typeface="Times New Roman"/>
                <a:sym typeface="Times New Roman"/>
              </a:rPr>
              <a:t>Quid pro quo - </a:t>
            </a:r>
            <a:r>
              <a:rPr lang="en-US" sz="1800">
                <a:latin typeface="Times New Roman"/>
                <a:ea typeface="Times New Roman"/>
                <a:cs typeface="Times New Roman"/>
                <a:sym typeface="Times New Roman"/>
              </a:rPr>
              <a:t>darbinieks saskaras ar spiedienu iesaistīties seksuālās darbībās apmaiņā pret priviliģētu attieksmi - paaugstinājumu amatā, darba vietas saglabāšanu vai citām darbinieku priekšrocībām</a:t>
            </a:r>
            <a:endParaRPr/>
          </a:p>
          <a:p>
            <a:pPr indent="0" lvl="1" marL="457200" rtl="0" algn="l">
              <a:lnSpc>
                <a:spcPct val="90000"/>
              </a:lnSpc>
              <a:spcBef>
                <a:spcPts val="500"/>
              </a:spcBef>
              <a:spcAft>
                <a:spcPts val="0"/>
              </a:spcAft>
              <a:buClr>
                <a:schemeClr val="dk1"/>
              </a:buClr>
              <a:buSzPts val="2800"/>
              <a:buNone/>
            </a:pPr>
            <a:r>
              <a:rPr b="1" lang="en-US" sz="1800">
                <a:latin typeface="Times New Roman"/>
                <a:ea typeface="Times New Roman"/>
                <a:cs typeface="Times New Roman"/>
                <a:sym typeface="Times New Roman"/>
              </a:rPr>
              <a:t>Naidīga darba vide - </a:t>
            </a:r>
            <a:r>
              <a:rPr lang="en-US" sz="1800">
                <a:latin typeface="Times New Roman"/>
                <a:ea typeface="Times New Roman"/>
                <a:cs typeface="Times New Roman"/>
                <a:sym typeface="Times New Roman"/>
              </a:rPr>
              <a:t>seksuāla rakstura uzmākšanās, joki vai komentāri, kas liek darbiniekam justies iebiedētam vai apdraudētam; atsevišķi izvarošanas vai seksuāla uzbrukuma gadījumi</a:t>
            </a:r>
            <a:endParaRPr/>
          </a:p>
          <a:p>
            <a:pPr indent="0" lvl="1" marL="457200" rtl="0" algn="l">
              <a:lnSpc>
                <a:spcPct val="90000"/>
              </a:lnSpc>
              <a:spcBef>
                <a:spcPts val="500"/>
              </a:spcBef>
              <a:spcAft>
                <a:spcPts val="0"/>
              </a:spcAft>
              <a:buClr>
                <a:schemeClr val="dk1"/>
              </a:buClr>
              <a:buSzPts val="2800"/>
              <a:buNone/>
            </a:pPr>
            <a:r>
              <a:t/>
            </a:r>
            <a:endParaRPr sz="1800">
              <a:latin typeface="Times New Roman"/>
              <a:ea typeface="Times New Roman"/>
              <a:cs typeface="Times New Roman"/>
              <a:sym typeface="Times New Roman"/>
            </a:endParaRPr>
          </a:p>
          <a:p>
            <a:pPr indent="-184150" lvl="0" marL="228600" rtl="0" algn="l">
              <a:lnSpc>
                <a:spcPct val="90000"/>
              </a:lnSpc>
              <a:spcBef>
                <a:spcPts val="1000"/>
              </a:spcBef>
              <a:spcAft>
                <a:spcPts val="0"/>
              </a:spcAft>
              <a:buSzPts val="2100"/>
              <a:buFont typeface="Noto Sans Symbols"/>
              <a:buChar char="❑"/>
            </a:pPr>
            <a:r>
              <a:rPr lang="en-US" sz="2100">
                <a:latin typeface="AngsanaUPC"/>
                <a:ea typeface="AngsanaUPC"/>
                <a:cs typeface="AngsanaUPC"/>
                <a:sym typeface="AngsanaUPC"/>
              </a:rPr>
              <a:t> </a:t>
            </a:r>
            <a:r>
              <a:rPr b="1" lang="en-US" sz="2000" u="sng">
                <a:solidFill>
                  <a:schemeClr val="accent1"/>
                </a:solidFill>
                <a:latin typeface="Times New Roman"/>
                <a:ea typeface="Times New Roman"/>
                <a:cs typeface="Times New Roman"/>
                <a:sym typeface="Times New Roman"/>
              </a:rPr>
              <a:t>Atalgojuma atšķirība</a:t>
            </a:r>
            <a:r>
              <a:rPr lang="en-US" sz="2000">
                <a:latin typeface="Times New Roman"/>
                <a:ea typeface="Times New Roman"/>
                <a:cs typeface="Times New Roman"/>
                <a:sym typeface="Times New Roman"/>
              </a:rPr>
              <a:t>–  23% visa pasaulē (International Labor Organization, ILO); </a:t>
            </a:r>
            <a:endParaRPr/>
          </a:p>
          <a:p>
            <a:pPr indent="-184150" lvl="0" marL="228600" rtl="0" algn="l">
              <a:lnSpc>
                <a:spcPct val="90000"/>
              </a:lnSpc>
              <a:spcBef>
                <a:spcPts val="1000"/>
              </a:spcBef>
              <a:spcAft>
                <a:spcPts val="0"/>
              </a:spcAft>
              <a:buClr>
                <a:schemeClr val="dk1"/>
              </a:buClr>
              <a:buSzPts val="2100"/>
              <a:buFont typeface="Noto Sans Symbols"/>
              <a:buChar char="❑"/>
            </a:pPr>
            <a:r>
              <a:rPr b="1" lang="en-US" sz="2000">
                <a:solidFill>
                  <a:schemeClr val="accent1"/>
                </a:solidFill>
                <a:latin typeface="Times New Roman"/>
                <a:ea typeface="Times New Roman"/>
                <a:cs typeface="Times New Roman"/>
                <a:sym typeface="Times New Roman"/>
              </a:rPr>
              <a:t>Uzmākšanās grūtniecības laikā</a:t>
            </a:r>
            <a:r>
              <a:rPr lang="en-US" sz="2000">
                <a:latin typeface="Times New Roman"/>
                <a:ea typeface="Times New Roman"/>
                <a:cs typeface="Times New Roman"/>
                <a:sym typeface="Times New Roman"/>
              </a:rPr>
              <a:t>– notiek tad, ja sievietei liek justies neērti saistībā ar grūtniecību;</a:t>
            </a:r>
            <a:endParaRPr sz="2000">
              <a:latin typeface="Times New Roman"/>
              <a:ea typeface="Times New Roman"/>
              <a:cs typeface="Times New Roman"/>
              <a:sym typeface="Times New Roman"/>
            </a:endParaRPr>
          </a:p>
          <a:p>
            <a:pPr indent="-184150" lvl="0" marL="228600" rtl="0" algn="l">
              <a:lnSpc>
                <a:spcPct val="90000"/>
              </a:lnSpc>
              <a:spcBef>
                <a:spcPts val="1000"/>
              </a:spcBef>
              <a:spcAft>
                <a:spcPts val="0"/>
              </a:spcAft>
              <a:buClr>
                <a:schemeClr val="dk1"/>
              </a:buClr>
              <a:buSzPts val="2100"/>
              <a:buFont typeface="Noto Sans Symbols"/>
              <a:buChar char="❑"/>
            </a:pPr>
            <a:r>
              <a:rPr lang="en-US" sz="2000">
                <a:latin typeface="Times New Roman"/>
                <a:ea typeface="Times New Roman"/>
                <a:cs typeface="Times New Roman"/>
                <a:sym typeface="Times New Roman"/>
              </a:rPr>
              <a:t> </a:t>
            </a:r>
            <a:r>
              <a:rPr b="1" lang="en-US" sz="2000">
                <a:solidFill>
                  <a:schemeClr val="accent1"/>
                </a:solidFill>
                <a:latin typeface="Times New Roman"/>
                <a:ea typeface="Times New Roman"/>
                <a:cs typeface="Times New Roman"/>
                <a:sym typeface="Times New Roman"/>
              </a:rPr>
              <a:t>Psiholoģiska vardarbība.</a:t>
            </a:r>
            <a:endParaRPr sz="20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accent5"/>
              </a:buClr>
              <a:buSzPts val="2800"/>
              <a:buNone/>
            </a:pPr>
            <a:r>
              <a:rPr i="1" lang="en-US" sz="2000">
                <a:solidFill>
                  <a:schemeClr val="accent5"/>
                </a:solidFill>
                <a:latin typeface="Times New Roman"/>
                <a:ea typeface="Times New Roman"/>
                <a:cs typeface="Times New Roman"/>
                <a:sym typeface="Times New Roman"/>
              </a:rPr>
              <a:t>Vardarbība darbavietā ir realitāte, ar kuru pastāvīgi saskaras miljoniem sieviešu visā pasaulē.</a:t>
            </a:r>
            <a:endParaRPr/>
          </a:p>
          <a:p>
            <a:pPr indent="0" lvl="0" marL="0" rtl="0" algn="l">
              <a:lnSpc>
                <a:spcPct val="90000"/>
              </a:lnSpc>
              <a:spcBef>
                <a:spcPts val="1000"/>
              </a:spcBef>
              <a:spcAft>
                <a:spcPts val="0"/>
              </a:spcAft>
              <a:buClr>
                <a:schemeClr val="accent5"/>
              </a:buClr>
              <a:buSzPts val="2800"/>
              <a:buNone/>
            </a:pPr>
            <a:r>
              <a:t/>
            </a:r>
            <a:endParaRPr sz="3600">
              <a:solidFill>
                <a:srgbClr val="FF000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accent5"/>
              </a:buClr>
              <a:buSzPts val="2800"/>
              <a:buNone/>
            </a:pPr>
            <a:r>
              <a:rPr lang="en-US" sz="3600">
                <a:solidFill>
                  <a:srgbClr val="FF0000"/>
                </a:solidFill>
                <a:latin typeface="Times New Roman"/>
                <a:ea typeface="Times New Roman"/>
                <a:cs typeface="Times New Roman"/>
                <a:sym typeface="Times New Roman"/>
              </a:rPr>
              <a:t>Noskatieties VIDEO, 2.53 minūte - līdz beigām</a:t>
            </a:r>
            <a:endParaRPr sz="3600">
              <a:solidFill>
                <a:srgbClr val="FF0000"/>
              </a:solidFill>
              <a:latin typeface="Times New Roman"/>
              <a:ea typeface="Times New Roman"/>
              <a:cs typeface="Times New Roman"/>
              <a:sym typeface="Times New Roman"/>
            </a:endParaRPr>
          </a:p>
        </p:txBody>
      </p:sp>
      <p:pic>
        <p:nvPicPr>
          <p:cNvPr id="209" name="Google Shape;209;p11"/>
          <p:cNvPicPr preferRelativeResize="0"/>
          <p:nvPr/>
        </p:nvPicPr>
        <p:blipFill rotWithShape="1">
          <a:blip r:embed="rId3">
            <a:alphaModFix/>
          </a:blip>
          <a:srcRect b="0" l="0" r="0" t="0"/>
          <a:stretch/>
        </p:blipFill>
        <p:spPr>
          <a:xfrm>
            <a:off x="11229841" y="4313634"/>
            <a:ext cx="962159" cy="20576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296441" y="103955"/>
            <a:ext cx="10515600" cy="1325563"/>
          </a:xfrm>
          <a:prstGeom prst="rect">
            <a:avLst/>
          </a:prstGeom>
          <a:solidFill>
            <a:srgbClr val="8DA9D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AngsanaUPC"/>
              <a:buNone/>
            </a:pPr>
            <a:r>
              <a:rPr b="1" lang="en-US" sz="3600">
                <a:solidFill>
                  <a:schemeClr val="lt1"/>
                </a:solidFill>
                <a:latin typeface="Times New Roman"/>
                <a:ea typeface="Times New Roman"/>
                <a:cs typeface="Times New Roman"/>
                <a:sym typeface="Times New Roman"/>
              </a:rPr>
              <a:t>Seksuālā uzmākšanās formas</a:t>
            </a:r>
            <a:endParaRPr sz="4000">
              <a:latin typeface="Times New Roman"/>
              <a:ea typeface="Times New Roman"/>
              <a:cs typeface="Times New Roman"/>
              <a:sym typeface="Times New Roman"/>
            </a:endParaRPr>
          </a:p>
        </p:txBody>
      </p:sp>
      <p:pic>
        <p:nvPicPr>
          <p:cNvPr descr="Uploaded image" id="216" name="Google Shape;216;p12"/>
          <p:cNvPicPr preferRelativeResize="0"/>
          <p:nvPr>
            <p:ph idx="1" type="body"/>
          </p:nvPr>
        </p:nvPicPr>
        <p:blipFill rotWithShape="1">
          <a:blip r:embed="rId3">
            <a:alphaModFix/>
          </a:blip>
          <a:srcRect b="0" l="0" r="0" t="0"/>
          <a:stretch/>
        </p:blipFill>
        <p:spPr>
          <a:xfrm>
            <a:off x="6099760" y="2811304"/>
            <a:ext cx="6092240" cy="4063524"/>
          </a:xfrm>
          <a:prstGeom prst="rect">
            <a:avLst/>
          </a:prstGeom>
          <a:noFill/>
          <a:ln>
            <a:noFill/>
          </a:ln>
        </p:spPr>
      </p:pic>
      <p:sp>
        <p:nvSpPr>
          <p:cNvPr id="217" name="Google Shape;217;p12"/>
          <p:cNvSpPr/>
          <p:nvPr/>
        </p:nvSpPr>
        <p:spPr>
          <a:xfrm>
            <a:off x="609599" y="1614713"/>
            <a:ext cx="5224041" cy="38471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1F1F1F"/>
              </a:solidFill>
              <a:latin typeface="AngsanaUPC"/>
              <a:ea typeface="AngsanaUPC"/>
              <a:cs typeface="AngsanaUPC"/>
              <a:sym typeface="AngsanaUPC"/>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400" u="none" cap="none" strike="noStrike">
                <a:solidFill>
                  <a:srgbClr val="1F1F1F"/>
                </a:solidFill>
                <a:latin typeface="Times New Roman"/>
                <a:ea typeface="Times New Roman"/>
                <a:cs typeface="Times New Roman"/>
                <a:sym typeface="Times New Roman"/>
              </a:rPr>
              <a:t>Nevēlami seksuāli piedāvājumi</a:t>
            </a:r>
            <a:endParaRPr b="0" i="0" sz="2400" u="none" cap="none" strike="noStrike">
              <a:solidFill>
                <a:srgbClr val="1F1F1F"/>
              </a:solidFill>
              <a:latin typeface="Times New Roman"/>
              <a:ea typeface="Times New Roman"/>
              <a:cs typeface="Times New Roman"/>
              <a:sym typeface="Times New Roman"/>
            </a:endParaRPr>
          </a:p>
          <a:p>
            <a:pPr indent="-107950" lvl="0" marL="285750" marR="0" rtl="0" algn="l">
              <a:lnSpc>
                <a:spcPct val="100000"/>
              </a:lnSpc>
              <a:spcBef>
                <a:spcPts val="0"/>
              </a:spcBef>
              <a:spcAft>
                <a:spcPts val="0"/>
              </a:spcAft>
              <a:buClr>
                <a:srgbClr val="1F1F1F"/>
              </a:buClr>
              <a:buSzPts val="2800"/>
              <a:buFont typeface="Noto Sans Symbols"/>
              <a:buNone/>
            </a:pPr>
            <a:r>
              <a:t/>
            </a:r>
            <a:endParaRPr b="0" i="0" sz="2400" u="none" cap="none" strike="noStrike">
              <a:solidFill>
                <a:srgbClr val="1F1F1F"/>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400" u="none" cap="none" strike="noStrike">
                <a:solidFill>
                  <a:srgbClr val="1F1F1F"/>
                </a:solidFill>
                <a:latin typeface="Times New Roman"/>
                <a:ea typeface="Times New Roman"/>
                <a:cs typeface="Times New Roman"/>
                <a:sym typeface="Times New Roman"/>
              </a:rPr>
              <a:t>Seksuālu pakalpojumu pieprasīšana</a:t>
            </a:r>
            <a:endParaRPr b="0" i="0" sz="2400" u="none" cap="none" strike="noStrike">
              <a:solidFill>
                <a:srgbClr val="1F1F1F"/>
              </a:solidFill>
              <a:latin typeface="Times New Roman"/>
              <a:ea typeface="Times New Roman"/>
              <a:cs typeface="Times New Roman"/>
              <a:sym typeface="Times New Roman"/>
            </a:endParaRPr>
          </a:p>
          <a:p>
            <a:pPr indent="-107950" lvl="0" marL="285750" marR="0" rtl="0" algn="l">
              <a:lnSpc>
                <a:spcPct val="100000"/>
              </a:lnSpc>
              <a:spcBef>
                <a:spcPts val="0"/>
              </a:spcBef>
              <a:spcAft>
                <a:spcPts val="0"/>
              </a:spcAft>
              <a:buClr>
                <a:srgbClr val="1F1F1F"/>
              </a:buClr>
              <a:buSzPts val="2800"/>
              <a:buFont typeface="Noto Sans Symbols"/>
              <a:buNone/>
            </a:pPr>
            <a:r>
              <a:t/>
            </a:r>
            <a:endParaRPr b="0" i="0" sz="2400" u="none" cap="none" strike="noStrike">
              <a:solidFill>
                <a:srgbClr val="1F1F1F"/>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400" u="none" cap="none" strike="noStrike">
                <a:solidFill>
                  <a:srgbClr val="1F1F1F"/>
                </a:solidFill>
                <a:latin typeface="Times New Roman"/>
                <a:ea typeface="Times New Roman"/>
                <a:cs typeface="Times New Roman"/>
                <a:sym typeface="Times New Roman"/>
              </a:rPr>
              <a:t>Mutiska vai fiziska seksuāla rakstura uzmākšanās</a:t>
            </a:r>
            <a:endParaRPr b="0" i="0" sz="2400" u="none" cap="none" strike="noStrike">
              <a:solidFill>
                <a:srgbClr val="1F1F1F"/>
              </a:solidFill>
              <a:latin typeface="Times New Roman"/>
              <a:ea typeface="Times New Roman"/>
              <a:cs typeface="Times New Roman"/>
              <a:sym typeface="Times New Roman"/>
            </a:endParaRPr>
          </a:p>
          <a:p>
            <a:pPr indent="-107950" lvl="0" marL="285750" marR="0" rtl="0" algn="l">
              <a:lnSpc>
                <a:spcPct val="100000"/>
              </a:lnSpc>
              <a:spcBef>
                <a:spcPts val="0"/>
              </a:spcBef>
              <a:spcAft>
                <a:spcPts val="0"/>
              </a:spcAft>
              <a:buClr>
                <a:srgbClr val="1F1F1F"/>
              </a:buClr>
              <a:buSzPts val="2800"/>
              <a:buFont typeface="Noto Sans Symbols"/>
              <a:buNone/>
            </a:pPr>
            <a:r>
              <a:t/>
            </a:r>
            <a:endParaRPr b="0" i="0" sz="2400" u="none" cap="none" strike="noStrike">
              <a:solidFill>
                <a:srgbClr val="1F1F1F"/>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1F1F1F"/>
              </a:buClr>
              <a:buSzPts val="2800"/>
              <a:buFont typeface="Noto Sans Symbols"/>
              <a:buChar char="❑"/>
            </a:pPr>
            <a:r>
              <a:rPr b="0" i="0" lang="en-US" sz="2400" u="none" cap="none" strike="noStrike">
                <a:solidFill>
                  <a:srgbClr val="1F1F1F"/>
                </a:solidFill>
                <a:latin typeface="Times New Roman"/>
                <a:ea typeface="Times New Roman"/>
                <a:cs typeface="Times New Roman"/>
                <a:sym typeface="Times New Roman"/>
              </a:rPr>
              <a:t>Aizskarošas piezīmes par personas dzimumu.</a:t>
            </a:r>
            <a:endParaRPr b="0" i="0" sz="2400" u="none" cap="none" strike="noStrike">
              <a:solidFill>
                <a:srgbClr val="1F1F1F"/>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24" name="Google Shape;224;p13"/>
          <p:cNvPicPr preferRelativeResize="0"/>
          <p:nvPr>
            <p:ph idx="1" type="body"/>
          </p:nvPr>
        </p:nvPicPr>
        <p:blipFill rotWithShape="1">
          <a:blip r:embed="rId3">
            <a:alphaModFix/>
          </a:blip>
          <a:srcRect b="0" l="0" r="0" t="0"/>
          <a:stretch/>
        </p:blipFill>
        <p:spPr>
          <a:xfrm>
            <a:off x="129202" y="518449"/>
            <a:ext cx="11933596" cy="535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4"/>
          <p:cNvSpPr txBox="1"/>
          <p:nvPr>
            <p:ph type="title"/>
          </p:nvPr>
        </p:nvSpPr>
        <p:spPr>
          <a:xfrm>
            <a:off x="596900" y="365125"/>
            <a:ext cx="11087100" cy="981075"/>
          </a:xfrm>
          <a:prstGeom prst="rect">
            <a:avLst/>
          </a:prstGeom>
          <a:solidFill>
            <a:srgbClr val="8DA9DB"/>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AngsanaUPC"/>
              <a:buNone/>
            </a:pPr>
            <a:r>
              <a:rPr b="1" lang="en-US" sz="3200">
                <a:solidFill>
                  <a:schemeClr val="lt1"/>
                </a:solidFill>
                <a:latin typeface="Times New Roman"/>
                <a:ea typeface="Times New Roman"/>
                <a:cs typeface="Times New Roman"/>
                <a:sym typeface="Times New Roman"/>
              </a:rPr>
              <a:t>5 pasākumi seksuālās uzmākšanās apkarošanai uzņēmumā</a:t>
            </a:r>
            <a:endParaRPr sz="3200">
              <a:latin typeface="Times New Roman"/>
              <a:ea typeface="Times New Roman"/>
              <a:cs typeface="Times New Roman"/>
              <a:sym typeface="Times New Roman"/>
            </a:endParaRPr>
          </a:p>
        </p:txBody>
      </p:sp>
      <p:sp>
        <p:nvSpPr>
          <p:cNvPr id="231" name="Google Shape;231;p14"/>
          <p:cNvSpPr txBox="1"/>
          <p:nvPr>
            <p:ph idx="1" type="body"/>
          </p:nvPr>
        </p:nvSpPr>
        <p:spPr>
          <a:xfrm>
            <a:off x="603300" y="1653875"/>
            <a:ext cx="10985400" cy="48312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b="1" lang="en-US" sz="2700">
                <a:latin typeface="AngsanaUPC"/>
                <a:ea typeface="AngsanaUPC"/>
                <a:cs typeface="AngsanaUPC"/>
                <a:sym typeface="AngsanaUPC"/>
              </a:rPr>
              <a:t>1. </a:t>
            </a:r>
            <a:r>
              <a:rPr b="1" lang="en-US" sz="1800">
                <a:latin typeface="Times New Roman"/>
                <a:ea typeface="Times New Roman"/>
                <a:cs typeface="Times New Roman"/>
                <a:sym typeface="Times New Roman"/>
              </a:rPr>
              <a:t>Vadības iesaistīšana</a:t>
            </a:r>
            <a:endParaRPr b="1" sz="1800">
              <a:latin typeface="Times New Roman"/>
              <a:ea typeface="Times New Roman"/>
              <a:cs typeface="Times New Roman"/>
              <a:sym typeface="Times New Roman"/>
            </a:endParaRPr>
          </a:p>
          <a:p>
            <a:pPr indent="-342900" lvl="0" marL="457200" rtl="0" algn="l">
              <a:lnSpc>
                <a:spcPct val="115000"/>
              </a:lnSpc>
              <a:spcBef>
                <a:spcPts val="1000"/>
              </a:spcBef>
              <a:spcAft>
                <a:spcPts val="0"/>
              </a:spcAft>
              <a:buSzPts val="1800"/>
              <a:buChar char="•"/>
            </a:pPr>
            <a:r>
              <a:rPr lang="en-US" sz="1800">
                <a:latin typeface="Times New Roman"/>
                <a:ea typeface="Times New Roman"/>
                <a:cs typeface="Times New Roman"/>
                <a:sym typeface="Times New Roman"/>
              </a:rPr>
              <a:t>Izpilddirektors un valde demonstrē, ka uzņēmums neievēro nekādu toleranci pret uzmākšanos.</a:t>
            </a:r>
            <a:endParaRPr sz="1800">
              <a:latin typeface="Times New Roman"/>
              <a:ea typeface="Times New Roman"/>
              <a:cs typeface="Times New Roman"/>
              <a:sym typeface="Times New Roman"/>
            </a:endParaRPr>
          </a:p>
          <a:p>
            <a:pPr indent="-342900" lvl="0" marL="457200" rtl="0" algn="l">
              <a:lnSpc>
                <a:spcPct val="115000"/>
              </a:lnSpc>
              <a:spcBef>
                <a:spcPts val="1800"/>
              </a:spcBef>
              <a:spcAft>
                <a:spcPts val="0"/>
              </a:spcAft>
              <a:buSzPts val="1800"/>
              <a:buChar char="•"/>
            </a:pPr>
            <a:r>
              <a:rPr lang="en-US" sz="1800">
                <a:latin typeface="Times New Roman"/>
                <a:ea typeface="Times New Roman"/>
                <a:cs typeface="Times New Roman"/>
                <a:sym typeface="Times New Roman"/>
              </a:rPr>
              <a:t>Sodi par uzmākšanos tiek piemēroti vienādi visā organizācijā neatkarīgi no darbinieka statusa.</a:t>
            </a:r>
            <a:endParaRPr sz="1800">
              <a:latin typeface="Times New Roman"/>
              <a:ea typeface="Times New Roman"/>
              <a:cs typeface="Times New Roman"/>
              <a:sym typeface="Times New Roman"/>
            </a:endParaRPr>
          </a:p>
          <a:p>
            <a:pPr indent="-342900" lvl="0" marL="342900" rtl="0" algn="l">
              <a:lnSpc>
                <a:spcPct val="150000"/>
              </a:lnSpc>
              <a:spcBef>
                <a:spcPts val="1800"/>
              </a:spcBef>
              <a:spcAft>
                <a:spcPts val="0"/>
              </a:spcAft>
              <a:buClr>
                <a:schemeClr val="dk1"/>
              </a:buClr>
              <a:buSzPts val="1867"/>
              <a:buAutoNum type="arabicPeriod" startAt="2"/>
            </a:pPr>
            <a:r>
              <a:rPr b="1" lang="en-US" sz="1800">
                <a:latin typeface="Times New Roman"/>
                <a:ea typeface="Times New Roman"/>
                <a:cs typeface="Times New Roman"/>
                <a:sym typeface="Times New Roman"/>
              </a:rPr>
              <a:t>Informējiet darbiniekus par konfidenciāliem ziņošanas kanāliem, pa kuriem viņi var ziņot par seksuālās uzmākšanās gadījumiem, un nodrošināt šādu kanālu pieejamību. </a:t>
            </a:r>
            <a:endParaRPr/>
          </a:p>
          <a:p>
            <a:pPr indent="-514350" lvl="0" marL="514350" rtl="0" algn="l">
              <a:lnSpc>
                <a:spcPct val="150000"/>
              </a:lnSpc>
              <a:spcBef>
                <a:spcPts val="1000"/>
              </a:spcBef>
              <a:spcAft>
                <a:spcPts val="0"/>
              </a:spcAft>
              <a:buClr>
                <a:schemeClr val="dk1"/>
              </a:buClr>
              <a:buSzPts val="1867"/>
              <a:buAutoNum type="arabicPeriod" startAt="2"/>
            </a:pPr>
            <a:r>
              <a:rPr b="1" lang="en-US" sz="1800">
                <a:latin typeface="Times New Roman"/>
                <a:ea typeface="Times New Roman"/>
                <a:cs typeface="Times New Roman"/>
                <a:sym typeface="Times New Roman"/>
              </a:rPr>
              <a:t>Izstrādājiet politiku, kas vērsta pret uzmākšanos, un nodrošiniet, ka visi darbinieki tai piekrīt</a:t>
            </a:r>
            <a:endParaRPr b="1" sz="1800">
              <a:latin typeface="Times New Roman"/>
              <a:ea typeface="Times New Roman"/>
              <a:cs typeface="Times New Roman"/>
              <a:sym typeface="Times New Roman"/>
            </a:endParaRPr>
          </a:p>
          <a:p>
            <a:pPr indent="-514350" lvl="0" marL="514350" rtl="0" algn="l">
              <a:lnSpc>
                <a:spcPct val="150000"/>
              </a:lnSpc>
              <a:spcBef>
                <a:spcPts val="1000"/>
              </a:spcBef>
              <a:spcAft>
                <a:spcPts val="0"/>
              </a:spcAft>
              <a:buClr>
                <a:schemeClr val="dk1"/>
              </a:buClr>
              <a:buSzPts val="1867"/>
              <a:buAutoNum type="arabicPeriod" startAt="2"/>
            </a:pPr>
            <a:r>
              <a:rPr b="1" lang="en-US" sz="1800">
                <a:latin typeface="Times New Roman"/>
                <a:ea typeface="Times New Roman"/>
                <a:cs typeface="Times New Roman"/>
                <a:sym typeface="Times New Roman"/>
              </a:rPr>
              <a:t>Nosakiet visiem darbiniekiem obligātu apmācību par seksuālās uzmākšanās novēršanu </a:t>
            </a:r>
            <a:endParaRPr/>
          </a:p>
          <a:p>
            <a:pPr indent="-514350" lvl="0" marL="514350" rtl="0" algn="l">
              <a:lnSpc>
                <a:spcPct val="150000"/>
              </a:lnSpc>
              <a:spcBef>
                <a:spcPts val="1000"/>
              </a:spcBef>
              <a:spcAft>
                <a:spcPts val="0"/>
              </a:spcAft>
              <a:buClr>
                <a:schemeClr val="dk1"/>
              </a:buClr>
              <a:buSzPts val="1867"/>
              <a:buAutoNum type="arabicPeriod" startAt="2"/>
            </a:pPr>
            <a:r>
              <a:rPr b="1" lang="en-US" sz="1800">
                <a:latin typeface="Times New Roman"/>
                <a:ea typeface="Times New Roman"/>
                <a:cs typeface="Times New Roman"/>
                <a:sym typeface="Times New Roman"/>
              </a:rPr>
              <a:t>Negaidiet darbinieku ziņojumus, lai noskaidrotu problēmas apmērus jūsu uzņēmumā </a:t>
            </a:r>
            <a:endParaRPr b="1" sz="1800">
              <a:latin typeface="Times New Roman"/>
              <a:ea typeface="Times New Roman"/>
              <a:cs typeface="Times New Roman"/>
              <a:sym typeface="Times New Roman"/>
            </a:endParaRPr>
          </a:p>
        </p:txBody>
      </p:sp>
      <p:pic>
        <p:nvPicPr>
          <p:cNvPr id="232" name="Google Shape;232;p14"/>
          <p:cNvPicPr preferRelativeResize="0"/>
          <p:nvPr/>
        </p:nvPicPr>
        <p:blipFill rotWithShape="1">
          <a:blip r:embed="rId3">
            <a:alphaModFix/>
          </a:blip>
          <a:srcRect b="0" l="0" r="0" t="0"/>
          <a:stretch/>
        </p:blipFill>
        <p:spPr>
          <a:xfrm>
            <a:off x="11229841" y="1508607"/>
            <a:ext cx="962159" cy="2057687"/>
          </a:xfrm>
          <a:prstGeom prst="rect">
            <a:avLst/>
          </a:prstGeom>
          <a:noFill/>
          <a:ln>
            <a:noFill/>
          </a:ln>
        </p:spPr>
      </p:pic>
      <p:pic>
        <p:nvPicPr>
          <p:cNvPr id="233" name="Google Shape;233;p14"/>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5"/>
          <p:cNvSpPr txBox="1"/>
          <p:nvPr>
            <p:ph type="title"/>
          </p:nvPr>
        </p:nvSpPr>
        <p:spPr>
          <a:xfrm>
            <a:off x="632951" y="0"/>
            <a:ext cx="5463049" cy="1482689"/>
          </a:xfrm>
          <a:prstGeom prst="rect">
            <a:avLst/>
          </a:prstGeom>
          <a:solidFill>
            <a:srgbClr val="8FAADC"/>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ngsanaUPC"/>
              <a:buNone/>
            </a:pPr>
            <a:r>
              <a:rPr b="1" lang="en-US" sz="2900">
                <a:solidFill>
                  <a:schemeClr val="lt1"/>
                </a:solidFill>
                <a:latin typeface="Times New Roman"/>
                <a:ea typeface="Times New Roman"/>
                <a:cs typeface="Times New Roman"/>
                <a:sym typeface="Times New Roman"/>
              </a:rPr>
              <a:t>Atalgojuma atšķirība starp dzimumiem</a:t>
            </a:r>
            <a:br>
              <a:rPr b="1" lang="en-US" sz="2900">
                <a:solidFill>
                  <a:schemeClr val="lt1"/>
                </a:solidFill>
                <a:latin typeface="Times New Roman"/>
                <a:ea typeface="Times New Roman"/>
                <a:cs typeface="Times New Roman"/>
                <a:sym typeface="Times New Roman"/>
              </a:rPr>
            </a:br>
            <a:br>
              <a:rPr b="1" lang="en-US" sz="2900">
                <a:solidFill>
                  <a:schemeClr val="lt1"/>
                </a:solidFill>
                <a:latin typeface="Times New Roman"/>
                <a:ea typeface="Times New Roman"/>
                <a:cs typeface="Times New Roman"/>
                <a:sym typeface="Times New Roman"/>
              </a:rPr>
            </a:br>
            <a:r>
              <a:rPr b="1" lang="en-US" sz="2200">
                <a:solidFill>
                  <a:schemeClr val="lt1"/>
                </a:solidFill>
                <a:latin typeface="Times New Roman"/>
                <a:ea typeface="Times New Roman"/>
                <a:cs typeface="Times New Roman"/>
                <a:sym typeface="Times New Roman"/>
              </a:rPr>
              <a:t>Atalgojuma atšķirība starp dzimumiem ES</a:t>
            </a:r>
            <a:endParaRPr sz="3100">
              <a:solidFill>
                <a:schemeClr val="lt1"/>
              </a:solidFill>
              <a:latin typeface="Times New Roman"/>
              <a:ea typeface="Times New Roman"/>
              <a:cs typeface="Times New Roman"/>
              <a:sym typeface="Times New Roman"/>
            </a:endParaRPr>
          </a:p>
        </p:txBody>
      </p:sp>
      <p:sp>
        <p:nvSpPr>
          <p:cNvPr id="240" name="Google Shape;240;p15"/>
          <p:cNvSpPr txBox="1"/>
          <p:nvPr>
            <p:ph idx="1" type="body"/>
          </p:nvPr>
        </p:nvSpPr>
        <p:spPr>
          <a:xfrm>
            <a:off x="632950" y="1778000"/>
            <a:ext cx="5640849" cy="4710668"/>
          </a:xfrm>
          <a:prstGeom prst="rect">
            <a:avLst/>
          </a:prstGeom>
          <a:noFill/>
          <a:ln>
            <a:noFill/>
          </a:ln>
        </p:spPr>
        <p:txBody>
          <a:bodyPr anchorCtr="0" anchor="t" bIns="45700" lIns="91425" spcFirstLastPara="1" rIns="91425" wrap="square" tIns="45700">
            <a:noAutofit/>
          </a:bodyPr>
          <a:lstStyle/>
          <a:p>
            <a:pPr indent="-196850" lvl="0" marL="228600" rtl="0" algn="l">
              <a:lnSpc>
                <a:spcPct val="90000"/>
              </a:lnSpc>
              <a:spcBef>
                <a:spcPts val="600"/>
              </a:spcBef>
              <a:spcAft>
                <a:spcPts val="0"/>
              </a:spcAft>
              <a:buClr>
                <a:srgbClr val="0070C0"/>
              </a:buClr>
              <a:buSzPts val="2300"/>
              <a:buChar char="•"/>
            </a:pPr>
            <a:r>
              <a:rPr b="0" lang="en-US" sz="2000">
                <a:solidFill>
                  <a:srgbClr val="0070C0"/>
                </a:solidFill>
                <a:latin typeface="Times New Roman"/>
                <a:ea typeface="Times New Roman"/>
                <a:cs typeface="Times New Roman"/>
                <a:sym typeface="Times New Roman"/>
              </a:rPr>
              <a:t>Dzimumu darba samaksas atšķirība ir sieviešu un vīriešu vidējās bruto stundas izpeļņas starpība.</a:t>
            </a:r>
            <a:endParaRPr/>
          </a:p>
          <a:p>
            <a:pPr indent="-196850" lvl="0" marL="228600" rtl="0" algn="l">
              <a:lnSpc>
                <a:spcPct val="90000"/>
              </a:lnSpc>
              <a:spcBef>
                <a:spcPts val="1200"/>
              </a:spcBef>
              <a:spcAft>
                <a:spcPts val="0"/>
              </a:spcAft>
              <a:buClr>
                <a:srgbClr val="0070C0"/>
              </a:buClr>
              <a:buSzPts val="2300"/>
              <a:buChar char="•"/>
            </a:pPr>
            <a:r>
              <a:rPr b="0" lang="en-US" sz="2000">
                <a:latin typeface="Times New Roman"/>
                <a:ea typeface="Times New Roman"/>
                <a:cs typeface="Times New Roman"/>
                <a:sym typeface="Times New Roman"/>
              </a:rPr>
              <a:t>2020. gadā vīriešu un sieviešu darba samaksas atšķirība ES-27 bija 13,0 %, un kopš 2010. gada tā ir samazinājusies tikai par 2,8 procentpunktiem.</a:t>
            </a:r>
            <a:endParaRPr/>
          </a:p>
          <a:p>
            <a:pPr indent="-196850" lvl="0" marL="228600" rtl="0" algn="l">
              <a:lnSpc>
                <a:spcPct val="90000"/>
              </a:lnSpc>
              <a:spcBef>
                <a:spcPts val="1200"/>
              </a:spcBef>
              <a:spcAft>
                <a:spcPts val="0"/>
              </a:spcAft>
              <a:buClr>
                <a:srgbClr val="0070C0"/>
              </a:buClr>
              <a:buSzPts val="2300"/>
              <a:buChar char="•"/>
            </a:pPr>
            <a:r>
              <a:rPr b="0" lang="en-US" sz="2000">
                <a:latin typeface="Times New Roman"/>
                <a:ea typeface="Times New Roman"/>
                <a:cs typeface="Times New Roman"/>
                <a:sym typeface="Times New Roman"/>
              </a:rPr>
              <a:t>2019. gadā sievietes ES vidēji nopelnīja par 14,1 % mazāk stundā nekā vīrieši (ES27 dati). Tomēr starp ES valstīm pastāv lielas atšķirības.</a:t>
            </a:r>
            <a:endParaRPr/>
          </a:p>
          <a:p>
            <a:pPr indent="-196850" lvl="0" marL="228600" rtl="0" algn="l">
              <a:lnSpc>
                <a:spcPct val="90000"/>
              </a:lnSpc>
              <a:spcBef>
                <a:spcPts val="1200"/>
              </a:spcBef>
              <a:spcAft>
                <a:spcPts val="600"/>
              </a:spcAft>
              <a:buClr>
                <a:srgbClr val="0070C0"/>
              </a:buClr>
              <a:buSzPts val="2300"/>
              <a:buChar char="•"/>
            </a:pPr>
            <a:r>
              <a:rPr b="0" lang="en-US" sz="2000">
                <a:latin typeface="Times New Roman"/>
                <a:ea typeface="Times New Roman"/>
                <a:cs typeface="Times New Roman"/>
                <a:sym typeface="Times New Roman"/>
              </a:rPr>
              <a:t>Sievietēm ar bērniem, sievietēm ar citu ādas krāsu, sievietēm bēgļiem un migrantēm, kā arī sievietēm ar invaliditāti šis rādītājs ir vēl zemāks.</a:t>
            </a:r>
            <a:endParaRPr sz="1800">
              <a:latin typeface="Times New Roman"/>
              <a:ea typeface="Times New Roman"/>
              <a:cs typeface="Times New Roman"/>
              <a:sym typeface="Times New Roman"/>
            </a:endParaRPr>
          </a:p>
        </p:txBody>
      </p:sp>
      <p:pic>
        <p:nvPicPr>
          <p:cNvPr descr="Gender pay gap: How much less do women earn than men?" id="241" name="Google Shape;241;p15"/>
          <p:cNvPicPr preferRelativeResize="0"/>
          <p:nvPr>
            <p:ph idx="2" type="body"/>
          </p:nvPr>
        </p:nvPicPr>
        <p:blipFill rotWithShape="1">
          <a:blip r:embed="rId3">
            <a:alphaModFix/>
          </a:blip>
          <a:srcRect b="0" l="0" r="0" t="0"/>
          <a:stretch/>
        </p:blipFill>
        <p:spPr>
          <a:xfrm>
            <a:off x="6391034" y="43543"/>
            <a:ext cx="5168015" cy="6747485"/>
          </a:xfrm>
          <a:prstGeom prst="rect">
            <a:avLst/>
          </a:prstGeom>
          <a:noFill/>
          <a:ln>
            <a:noFill/>
          </a:ln>
        </p:spPr>
      </p:pic>
      <p:sp>
        <p:nvSpPr>
          <p:cNvPr id="242" name="Google Shape;242;p15"/>
          <p:cNvSpPr/>
          <p:nvPr/>
        </p:nvSpPr>
        <p:spPr>
          <a:xfrm>
            <a:off x="-1" y="6488666"/>
            <a:ext cx="2139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ngsanaUPC"/>
                <a:ea typeface="AngsanaUPC"/>
                <a:cs typeface="AngsanaUPC"/>
                <a:sym typeface="AngsanaUPC"/>
              </a:rPr>
              <a:t>https://ec.europa.eu</a:t>
            </a:r>
            <a:endParaRPr b="0" i="0" sz="1500" u="none" cap="none" strike="noStrike">
              <a:solidFill>
                <a:schemeClr val="dk1"/>
              </a:solidFill>
              <a:latin typeface="AngsanaUPC"/>
              <a:ea typeface="AngsanaUPC"/>
              <a:cs typeface="AngsanaUPC"/>
              <a:sym typeface="AngsanaUP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6"/>
          <p:cNvSpPr txBox="1"/>
          <p:nvPr>
            <p:ph type="title"/>
          </p:nvPr>
        </p:nvSpPr>
        <p:spPr>
          <a:xfrm>
            <a:off x="1117597" y="15644"/>
            <a:ext cx="10515600" cy="1012262"/>
          </a:xfrm>
          <a:prstGeom prst="rect">
            <a:avLst/>
          </a:prstGeom>
          <a:noFill/>
          <a:ln>
            <a:noFill/>
          </a:ln>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ngsanaUPC"/>
              <a:buNone/>
            </a:pPr>
            <a:r>
              <a:rPr lang="en-US" sz="3200">
                <a:latin typeface="Times New Roman"/>
                <a:ea typeface="Times New Roman"/>
                <a:cs typeface="Times New Roman"/>
                <a:sym typeface="Times New Roman"/>
              </a:rPr>
              <a:t>Faktori, kas veicina atalgojuma atšķirību </a:t>
            </a:r>
            <a:endParaRPr sz="3600">
              <a:latin typeface="Times New Roman"/>
              <a:ea typeface="Times New Roman"/>
              <a:cs typeface="Times New Roman"/>
              <a:sym typeface="Times New Roman"/>
            </a:endParaRPr>
          </a:p>
        </p:txBody>
      </p:sp>
      <p:sp>
        <p:nvSpPr>
          <p:cNvPr id="249" name="Google Shape;249;p16"/>
          <p:cNvSpPr txBox="1"/>
          <p:nvPr>
            <p:ph idx="1" type="body"/>
          </p:nvPr>
        </p:nvSpPr>
        <p:spPr>
          <a:xfrm>
            <a:off x="558800" y="1225474"/>
            <a:ext cx="2917500" cy="4946700"/>
          </a:xfrm>
          <a:prstGeom prst="rect">
            <a:avLst/>
          </a:prstGeom>
          <a:solidFill>
            <a:srgbClr val="8FAADC"/>
          </a:solid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FFFFFF"/>
              </a:buClr>
              <a:buSzPts val="3200"/>
              <a:buChar char="•"/>
            </a:pPr>
            <a:r>
              <a:rPr b="1" lang="en-US" sz="2400">
                <a:solidFill>
                  <a:srgbClr val="FFFFFF"/>
                </a:solidFill>
                <a:latin typeface="Times New Roman"/>
                <a:ea typeface="Times New Roman"/>
                <a:cs typeface="Times New Roman"/>
                <a:sym typeface="Times New Roman"/>
              </a:rPr>
              <a:t>Kā tiek vērtēts darbs</a:t>
            </a:r>
            <a:endParaRPr b="1" sz="2400">
              <a:solidFill>
                <a:srgbClr val="FFFFFF"/>
              </a:solidFill>
              <a:latin typeface="Times New Roman"/>
              <a:ea typeface="Times New Roman"/>
              <a:cs typeface="Times New Roman"/>
              <a:sym typeface="Times New Roman"/>
            </a:endParaRPr>
          </a:p>
          <a:p>
            <a:pPr indent="-25400" lvl="0" marL="228600" rtl="0" algn="ctr">
              <a:lnSpc>
                <a:spcPct val="90000"/>
              </a:lnSpc>
              <a:spcBef>
                <a:spcPts val="1000"/>
              </a:spcBef>
              <a:spcAft>
                <a:spcPts val="0"/>
              </a:spcAft>
              <a:buClr>
                <a:schemeClr val="dk1"/>
              </a:buClr>
              <a:buSzPts val="3200"/>
              <a:buNone/>
            </a:pPr>
            <a:r>
              <a:t/>
            </a:r>
            <a:endParaRPr b="1" sz="2400">
              <a:solidFill>
                <a:srgbClr val="FFFFFF"/>
              </a:solidFill>
              <a:latin typeface="Times New Roman"/>
              <a:ea typeface="Times New Roman"/>
              <a:cs typeface="Times New Roman"/>
              <a:sym typeface="Times New Roman"/>
            </a:endParaRPr>
          </a:p>
          <a:p>
            <a:pPr indent="-228600" lvl="0" marL="228600" rtl="0" algn="ctr">
              <a:lnSpc>
                <a:spcPct val="90000"/>
              </a:lnSpc>
              <a:spcBef>
                <a:spcPts val="1000"/>
              </a:spcBef>
              <a:spcAft>
                <a:spcPts val="0"/>
              </a:spcAft>
              <a:buClr>
                <a:srgbClr val="FFFFFF"/>
              </a:buClr>
              <a:buSzPts val="3200"/>
              <a:buChar char="•"/>
            </a:pPr>
            <a:r>
              <a:rPr b="1" lang="en-US" sz="2400">
                <a:solidFill>
                  <a:srgbClr val="FFFFFF"/>
                </a:solidFill>
                <a:latin typeface="Times New Roman"/>
                <a:ea typeface="Times New Roman"/>
                <a:cs typeface="Times New Roman"/>
                <a:sym typeface="Times New Roman"/>
              </a:rPr>
              <a:t>Segregācija</a:t>
            </a:r>
            <a:endParaRPr b="1" sz="2400">
              <a:solidFill>
                <a:srgbClr val="FFFFFF"/>
              </a:solidFill>
              <a:latin typeface="Times New Roman"/>
              <a:ea typeface="Times New Roman"/>
              <a:cs typeface="Times New Roman"/>
              <a:sym typeface="Times New Roman"/>
            </a:endParaRPr>
          </a:p>
          <a:p>
            <a:pPr indent="-25400" lvl="0" marL="228600" rtl="0" algn="ctr">
              <a:lnSpc>
                <a:spcPct val="90000"/>
              </a:lnSpc>
              <a:spcBef>
                <a:spcPts val="1000"/>
              </a:spcBef>
              <a:spcAft>
                <a:spcPts val="0"/>
              </a:spcAft>
              <a:buClr>
                <a:schemeClr val="dk1"/>
              </a:buClr>
              <a:buSzPts val="3200"/>
              <a:buNone/>
            </a:pPr>
            <a:r>
              <a:t/>
            </a:r>
            <a:endParaRPr b="1" sz="2400">
              <a:solidFill>
                <a:srgbClr val="FFFFFF"/>
              </a:solidFill>
              <a:latin typeface="Times New Roman"/>
              <a:ea typeface="Times New Roman"/>
              <a:cs typeface="Times New Roman"/>
              <a:sym typeface="Times New Roman"/>
            </a:endParaRPr>
          </a:p>
          <a:p>
            <a:pPr indent="-228600" lvl="0" marL="228600" rtl="0" algn="ctr">
              <a:lnSpc>
                <a:spcPct val="90000"/>
              </a:lnSpc>
              <a:spcBef>
                <a:spcPts val="1000"/>
              </a:spcBef>
              <a:spcAft>
                <a:spcPts val="0"/>
              </a:spcAft>
              <a:buClr>
                <a:srgbClr val="FFFFFF"/>
              </a:buClr>
              <a:buSzPts val="3200"/>
              <a:buChar char="•"/>
            </a:pPr>
            <a:r>
              <a:rPr b="1" lang="en-US" sz="2400">
                <a:solidFill>
                  <a:srgbClr val="FFFFFF"/>
                </a:solidFill>
                <a:latin typeface="Times New Roman"/>
                <a:ea typeface="Times New Roman"/>
                <a:cs typeface="Times New Roman"/>
                <a:sym typeface="Times New Roman"/>
              </a:rPr>
              <a:t>Stereotipi</a:t>
            </a:r>
            <a:endParaRPr sz="2000">
              <a:latin typeface="Times New Roman"/>
              <a:ea typeface="Times New Roman"/>
              <a:cs typeface="Times New Roman"/>
              <a:sym typeface="Times New Roman"/>
            </a:endParaRPr>
          </a:p>
          <a:p>
            <a:pPr indent="-25400" lvl="0" marL="228600" rtl="0" algn="ctr">
              <a:lnSpc>
                <a:spcPct val="90000"/>
              </a:lnSpc>
              <a:spcBef>
                <a:spcPts val="1000"/>
              </a:spcBef>
              <a:spcAft>
                <a:spcPts val="0"/>
              </a:spcAft>
              <a:buClr>
                <a:schemeClr val="dk1"/>
              </a:buClr>
              <a:buSzPts val="3200"/>
              <a:buNone/>
            </a:pPr>
            <a:r>
              <a:t/>
            </a:r>
            <a:endParaRPr b="1" sz="2400">
              <a:solidFill>
                <a:srgbClr val="FFFFFF"/>
              </a:solidFill>
              <a:latin typeface="Times New Roman"/>
              <a:ea typeface="Times New Roman"/>
              <a:cs typeface="Times New Roman"/>
              <a:sym typeface="Times New Roman"/>
            </a:endParaRPr>
          </a:p>
          <a:p>
            <a:pPr indent="-228600" lvl="0" marL="228600" rtl="0" algn="ctr">
              <a:lnSpc>
                <a:spcPct val="90000"/>
              </a:lnSpc>
              <a:spcBef>
                <a:spcPts val="1000"/>
              </a:spcBef>
              <a:spcAft>
                <a:spcPts val="0"/>
              </a:spcAft>
              <a:buClr>
                <a:srgbClr val="FFFFFF"/>
              </a:buClr>
              <a:buSzPts val="3200"/>
              <a:buChar char="•"/>
            </a:pPr>
            <a:r>
              <a:rPr b="1" lang="en-US" sz="2400">
                <a:solidFill>
                  <a:srgbClr val="FFFFFF"/>
                </a:solidFill>
                <a:latin typeface="Times New Roman"/>
                <a:ea typeface="Times New Roman"/>
                <a:cs typeface="Times New Roman"/>
                <a:sym typeface="Times New Roman"/>
              </a:rPr>
              <a:t>Darba-privātās dzīves balanss</a:t>
            </a:r>
            <a:endParaRPr sz="2000">
              <a:latin typeface="Times New Roman"/>
              <a:ea typeface="Times New Roman"/>
              <a:cs typeface="Times New Roman"/>
              <a:sym typeface="Times New Roman"/>
            </a:endParaRPr>
          </a:p>
          <a:p>
            <a:pPr indent="-25400" lvl="0" marL="228600" rtl="0" algn="l">
              <a:lnSpc>
                <a:spcPct val="90000"/>
              </a:lnSpc>
              <a:spcBef>
                <a:spcPts val="1000"/>
              </a:spcBef>
              <a:spcAft>
                <a:spcPts val="0"/>
              </a:spcAft>
              <a:buClr>
                <a:schemeClr val="dk1"/>
              </a:buClr>
              <a:buSzPts val="3200"/>
              <a:buNone/>
            </a:pPr>
            <a:r>
              <a:t/>
            </a:r>
            <a:endParaRPr sz="3200">
              <a:latin typeface="AngsanaUPC"/>
              <a:ea typeface="AngsanaUPC"/>
              <a:cs typeface="AngsanaUPC"/>
              <a:sym typeface="AngsanaUPC"/>
            </a:endParaRPr>
          </a:p>
        </p:txBody>
      </p:sp>
      <p:sp>
        <p:nvSpPr>
          <p:cNvPr id="250" name="Google Shape;250;p16"/>
          <p:cNvSpPr txBox="1"/>
          <p:nvPr>
            <p:ph idx="2" type="body"/>
          </p:nvPr>
        </p:nvSpPr>
        <p:spPr>
          <a:xfrm>
            <a:off x="3638213" y="1410680"/>
            <a:ext cx="7772400" cy="45850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Noto Sans Symbols"/>
              <a:buChar char="⮚"/>
            </a:pPr>
            <a:r>
              <a:rPr lang="en-US" sz="2400">
                <a:latin typeface="Times New Roman"/>
                <a:ea typeface="Times New Roman"/>
                <a:cs typeface="Times New Roman"/>
                <a:sym typeface="Times New Roman"/>
              </a:rPr>
              <a:t>Sieviešu prasmes tiek novērtētas zemāk nekā vīriešu prasmes.</a:t>
            </a:r>
            <a:endParaRPr/>
          </a:p>
          <a:p>
            <a:pPr indent="0" lvl="0" marL="0" rtl="0" algn="l">
              <a:lnSpc>
                <a:spcPct val="90000"/>
              </a:lnSpc>
              <a:spcBef>
                <a:spcPts val="0"/>
              </a:spcBef>
              <a:spcAft>
                <a:spcPts val="0"/>
              </a:spcAft>
              <a:buClr>
                <a:schemeClr val="dk1"/>
              </a:buClr>
              <a:buSzPts val="2800"/>
              <a:buNone/>
            </a:pPr>
            <a:r>
              <a:t/>
            </a:r>
            <a:endParaRPr sz="24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Font typeface="Noto Sans Symbols"/>
              <a:buChar char="⮚"/>
            </a:pPr>
            <a:r>
              <a:rPr lang="en-US" sz="2400">
                <a:latin typeface="Times New Roman"/>
                <a:ea typeface="Times New Roman"/>
                <a:cs typeface="Times New Roman"/>
                <a:sym typeface="Times New Roman"/>
              </a:rPr>
              <a:t>Sievietes un vīrieši joprojām mēdz strādāt dažādos amatos..</a:t>
            </a:r>
            <a:endParaRPr sz="2400">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sz="24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Font typeface="Noto Sans Symbols"/>
              <a:buChar char="⮚"/>
            </a:pPr>
            <a:r>
              <a:rPr lang="en-US" sz="2400">
                <a:latin typeface="Times New Roman"/>
                <a:ea typeface="Times New Roman"/>
                <a:cs typeface="Times New Roman"/>
                <a:sym typeface="Times New Roman"/>
              </a:rPr>
              <a:t>Sievietes bieži vien strādā zemāk novērtētos un zemāk atalgotos ekonomikas sektoros.</a:t>
            </a:r>
            <a:endParaRPr sz="24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Font typeface="Noto Sans Symbols"/>
              <a:buChar char="⮚"/>
            </a:pPr>
            <a:r>
              <a:rPr lang="en-US" sz="2400">
                <a:latin typeface="Times New Roman"/>
                <a:ea typeface="Times New Roman"/>
                <a:cs typeface="Times New Roman"/>
                <a:sym typeface="Times New Roman"/>
              </a:rPr>
              <a:t>Vairāk sieviešu izmanto bērna kopšanas atvaļinājumu. Bērnu aprūpes iespēju trūkums nozīmē, ka sievietes bieži vien ir spiestas pamest darba tirgu.</a:t>
            </a:r>
            <a:endParaRPr sz="2400">
              <a:latin typeface="Times New Roman"/>
              <a:ea typeface="Times New Roman"/>
              <a:cs typeface="Times New Roman"/>
              <a:sym typeface="Times New Roman"/>
            </a:endParaRPr>
          </a:p>
        </p:txBody>
      </p:sp>
      <p:pic>
        <p:nvPicPr>
          <p:cNvPr id="251" name="Google Shape;251;p16"/>
          <p:cNvPicPr preferRelativeResize="0"/>
          <p:nvPr/>
        </p:nvPicPr>
        <p:blipFill rotWithShape="1">
          <a:blip r:embed="rId3">
            <a:alphaModFix/>
          </a:blip>
          <a:srcRect b="0" l="0" r="0" t="0"/>
          <a:stretch/>
        </p:blipFill>
        <p:spPr>
          <a:xfrm>
            <a:off x="11229841" y="2184959"/>
            <a:ext cx="962159" cy="2057687"/>
          </a:xfrm>
          <a:prstGeom prst="rect">
            <a:avLst/>
          </a:prstGeom>
          <a:noFill/>
          <a:ln>
            <a:noFill/>
          </a:ln>
        </p:spPr>
      </p:pic>
      <p:pic>
        <p:nvPicPr>
          <p:cNvPr id="252" name="Google Shape;252;p16"/>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txBox="1"/>
          <p:nvPr>
            <p:ph type="title"/>
          </p:nvPr>
        </p:nvSpPr>
        <p:spPr>
          <a:xfrm>
            <a:off x="445885" y="235669"/>
            <a:ext cx="11190662" cy="956615"/>
          </a:xfrm>
          <a:prstGeom prst="rect">
            <a:avLst/>
          </a:prstGeom>
          <a:solidFill>
            <a:srgbClr val="B3C6E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2800">
                <a:solidFill>
                  <a:schemeClr val="lt1"/>
                </a:solidFill>
                <a:latin typeface="Times New Roman"/>
                <a:ea typeface="Times New Roman"/>
                <a:cs typeface="Times New Roman"/>
                <a:sym typeface="Times New Roman"/>
              </a:rPr>
              <a:t>Kāpēc ir svarīgi novērst vīriešu un sieviešu darba samaksas atšķirības.</a:t>
            </a:r>
            <a:endParaRPr sz="2800">
              <a:solidFill>
                <a:schemeClr val="lt1"/>
              </a:solidFill>
              <a:latin typeface="Times New Roman"/>
              <a:ea typeface="Times New Roman"/>
              <a:cs typeface="Times New Roman"/>
              <a:sym typeface="Times New Roman"/>
            </a:endParaRPr>
          </a:p>
        </p:txBody>
      </p:sp>
      <p:sp>
        <p:nvSpPr>
          <p:cNvPr id="259" name="Google Shape;259;p17"/>
          <p:cNvSpPr txBox="1"/>
          <p:nvPr>
            <p:ph idx="1" type="body"/>
          </p:nvPr>
        </p:nvSpPr>
        <p:spPr>
          <a:xfrm>
            <a:off x="580063" y="3499337"/>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60" name="Google Shape;260;p17"/>
          <p:cNvSpPr/>
          <p:nvPr/>
        </p:nvSpPr>
        <p:spPr>
          <a:xfrm>
            <a:off x="594065" y="1623378"/>
            <a:ext cx="10146025" cy="4062610"/>
          </a:xfrm>
          <a:prstGeom prst="rect">
            <a:avLst/>
          </a:prstGeom>
          <a:solidFill>
            <a:srgbClr val="FFFFFF"/>
          </a:solidFill>
          <a:ln>
            <a:noFill/>
          </a:ln>
        </p:spPr>
        <p:txBody>
          <a:bodyPr anchorCtr="0" anchor="ctr"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000"/>
              <a:buFont typeface="Arial"/>
              <a:buAutoNum type="arabicPeriod"/>
            </a:pPr>
            <a:r>
              <a:rPr b="1" i="0" lang="en-US" sz="2000" u="none" cap="none" strike="noStrike">
                <a:solidFill>
                  <a:schemeClr val="dk1"/>
                </a:solidFill>
                <a:latin typeface="Times New Roman"/>
                <a:ea typeface="Times New Roman"/>
                <a:cs typeface="Times New Roman"/>
                <a:sym typeface="Times New Roman"/>
              </a:rPr>
              <a:t>Likvidēt uz dzimumu balstītu vardarbību un uzmākšanos darba vidē</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2400" u="sng" cap="none" strike="noStrike">
                <a:solidFill>
                  <a:srgbClr val="1155CC"/>
                </a:solidFill>
                <a:latin typeface="AngsanaUPC"/>
                <a:ea typeface="AngsanaUPC"/>
                <a:cs typeface="AngsanaUPC"/>
                <a:sym typeface="AngsanaUPC"/>
                <a:hlinkClick r:id="rId3">
                  <a:extLst>
                    <a:ext uri="{A12FA001-AC4F-418D-AE19-62706E023703}">
                      <ahyp:hlinkClr val="tx"/>
                    </a:ext>
                  </a:extLst>
                </a:hlinkClick>
              </a:rPr>
              <a:t>https://www.youtube.com/watch?v=KjvtOIAtNsA</a:t>
            </a:r>
            <a:r>
              <a:rPr b="0" i="0" lang="en-US" sz="2400" u="none" cap="none" strike="noStrike">
                <a:solidFill>
                  <a:srgbClr val="1155CC"/>
                </a:solidFill>
                <a:latin typeface="AngsanaUPC"/>
                <a:ea typeface="AngsanaUPC"/>
                <a:cs typeface="AngsanaUPC"/>
                <a:sym typeface="AngsanaUPC"/>
              </a:rPr>
              <a:t>  5 min., EPIC, Equal Pay International Coalition</a:t>
            </a:r>
            <a:endParaRPr b="0" i="0" sz="2400" u="none" cap="none" strike="noStrike">
              <a:solidFill>
                <a:srgbClr val="1155CC"/>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1155CC"/>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ngsanaUPC"/>
                <a:ea typeface="AngsanaUPC"/>
                <a:cs typeface="AngsanaUPC"/>
                <a:sym typeface="AngsanaUPC"/>
              </a:rPr>
              <a:t>2. </a:t>
            </a:r>
            <a:r>
              <a:rPr b="1" i="0" lang="en-US" sz="2000" u="none" cap="none" strike="noStrike">
                <a:solidFill>
                  <a:schemeClr val="dk1"/>
                </a:solidFill>
                <a:latin typeface="Times New Roman"/>
                <a:ea typeface="Times New Roman"/>
                <a:cs typeface="Times New Roman"/>
                <a:sym typeface="Times New Roman"/>
              </a:rPr>
              <a:t>EPIC:  Kāpēc joprojām pastāv vīriešu un sieviešu darba samaksas atšķirības? </a:t>
            </a:r>
            <a:r>
              <a:rPr b="0" i="0" lang="en-US" sz="2400" u="sng" cap="none" strike="noStrike">
                <a:solidFill>
                  <a:srgbClr val="1155CC"/>
                </a:solidFill>
                <a:latin typeface="AngsanaUPC"/>
                <a:ea typeface="AngsanaUPC"/>
                <a:cs typeface="AngsanaUPC"/>
                <a:sym typeface="AngsanaUPC"/>
                <a:hlinkClick r:id="rId4">
                  <a:extLst>
                    <a:ext uri="{A12FA001-AC4F-418D-AE19-62706E023703}">
                      <ahyp:hlinkClr val="tx"/>
                    </a:ext>
                  </a:extLst>
                </a:hlinkClick>
              </a:rPr>
              <a:t>https://www.youtube.com/watch?v=wa1El_VZ5q4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ngsanaUPC"/>
                <a:ea typeface="AngsanaUPC"/>
                <a:cs typeface="AngsanaUPC"/>
                <a:sym typeface="AngsanaUPC"/>
              </a:rPr>
              <a:t>https://news.un.org/en/story/2022/09/1126901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sng" cap="none" strike="noStrike">
              <a:solidFill>
                <a:srgbClr val="1155CC"/>
              </a:solidFill>
              <a:latin typeface="AngsanaUPC"/>
              <a:ea typeface="AngsanaUPC"/>
              <a:cs typeface="AngsanaUPC"/>
              <a:sym typeface="AngsanaUPC"/>
              <a:hlinkClick r:id="rId5">
                <a:extLst>
                  <a:ext uri="{A12FA001-AC4F-418D-AE19-62706E023703}">
                    <ahyp:hlinkClr val="tx"/>
                  </a:ext>
                </a:extLst>
              </a:hlinkClick>
            </a:endParaRPr>
          </a:p>
          <a:p>
            <a:pPr indent="0" lvl="0" marL="0" marR="0" rtl="0" algn="l">
              <a:lnSpc>
                <a:spcPct val="100000"/>
              </a:lnSpc>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3. FamUnDo – Inovatīvs projekts, lai uzņēmumos uzlabotu ģimenēm draudzīgu politiku</a:t>
            </a:r>
            <a:endParaRPr b="1" i="0" sz="2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1155CC"/>
                </a:solidFill>
                <a:latin typeface="AngsanaUPC"/>
                <a:ea typeface="AngsanaUPC"/>
                <a:cs typeface="AngsanaUPC"/>
                <a:sym typeface="AngsanaUPC"/>
                <a:hlinkClick r:id="rId6">
                  <a:extLst>
                    <a:ext uri="{A12FA001-AC4F-418D-AE19-62706E023703}">
                      <ahyp:hlinkClr val="tx"/>
                    </a:ext>
                  </a:extLst>
                </a:hlinkClick>
              </a:rPr>
              <a:t>https://lpf.lt/family-learning.eu/?page=outcomes</a:t>
            </a:r>
            <a:r>
              <a:rPr b="0" i="0" lang="en-US" sz="2400" u="none" cap="none" strike="noStrike">
                <a:solidFill>
                  <a:srgbClr val="1155CC"/>
                </a:solidFill>
                <a:latin typeface="AngsanaUPC"/>
                <a:ea typeface="AngsanaUPC"/>
                <a:cs typeface="AngsanaUPC"/>
                <a:sym typeface="AngsanaUPC"/>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1155CC"/>
              </a:solidFill>
              <a:latin typeface="AngsanaUPC"/>
              <a:ea typeface="AngsanaUPC"/>
              <a:cs typeface="AngsanaUPC"/>
              <a:sym typeface="AngsanaUPC"/>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1155CC"/>
              </a:solidFill>
              <a:latin typeface="AngsanaUPC"/>
              <a:ea typeface="AngsanaUPC"/>
              <a:cs typeface="AngsanaUPC"/>
              <a:sym typeface="AngsanaUPC"/>
            </a:endParaRPr>
          </a:p>
        </p:txBody>
      </p:sp>
      <p:pic>
        <p:nvPicPr>
          <p:cNvPr id="261" name="Google Shape;261;p17"/>
          <p:cNvPicPr preferRelativeResize="0"/>
          <p:nvPr/>
        </p:nvPicPr>
        <p:blipFill rotWithShape="1">
          <a:blip r:embed="rId7">
            <a:alphaModFix/>
          </a:blip>
          <a:srcRect b="0" l="0" r="0" t="0"/>
          <a:stretch/>
        </p:blipFill>
        <p:spPr>
          <a:xfrm>
            <a:off x="11229841" y="2184959"/>
            <a:ext cx="962159" cy="2057687"/>
          </a:xfrm>
          <a:prstGeom prst="rect">
            <a:avLst/>
          </a:prstGeom>
          <a:noFill/>
          <a:ln>
            <a:noFill/>
          </a:ln>
        </p:spPr>
      </p:pic>
      <p:pic>
        <p:nvPicPr>
          <p:cNvPr id="262" name="Google Shape;262;p17"/>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pic>
        <p:nvPicPr>
          <p:cNvPr id="263" name="Google Shape;263;p17"/>
          <p:cNvPicPr preferRelativeResize="0"/>
          <p:nvPr/>
        </p:nvPicPr>
        <p:blipFill rotWithShape="1">
          <a:blip r:embed="rId8">
            <a:alphaModFix/>
          </a:blip>
          <a:srcRect b="0" l="0" r="0" t="0"/>
          <a:stretch/>
        </p:blipFill>
        <p:spPr>
          <a:xfrm rot="5400000">
            <a:off x="8871339" y="4999991"/>
            <a:ext cx="1171993" cy="2761725"/>
          </a:xfrm>
          <a:prstGeom prst="rect">
            <a:avLst/>
          </a:prstGeom>
          <a:noFill/>
          <a:ln>
            <a:noFill/>
          </a:ln>
        </p:spPr>
      </p:pic>
      <p:sp>
        <p:nvSpPr>
          <p:cNvPr id="264" name="Google Shape;264;p17"/>
          <p:cNvSpPr/>
          <p:nvPr/>
        </p:nvSpPr>
        <p:spPr>
          <a:xfrm>
            <a:off x="647327" y="4503776"/>
            <a:ext cx="1847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https://www.eqs.com/app/uploads/2020/03/EQS-Blog_Sexual-Harassment-768x432.jpg" id="271" name="Google Shape;271;p18"/>
          <p:cNvPicPr preferRelativeResize="0"/>
          <p:nvPr>
            <p:ph idx="1" type="body"/>
          </p:nvPr>
        </p:nvPicPr>
        <p:blipFill rotWithShape="1">
          <a:blip r:embed="rId4">
            <a:alphaModFix/>
          </a:blip>
          <a:srcRect b="0" l="0" r="0" t="0"/>
          <a:stretch/>
        </p:blipFill>
        <p:spPr>
          <a:xfrm>
            <a:off x="1" y="-1"/>
            <a:ext cx="12192000" cy="6858000"/>
          </a:xfrm>
          <a:prstGeom prst="rect">
            <a:avLst/>
          </a:prstGeom>
          <a:noFill/>
          <a:ln>
            <a:noFill/>
          </a:ln>
        </p:spPr>
      </p:pic>
      <p:sp>
        <p:nvSpPr>
          <p:cNvPr id="272" name="Google Shape;272;p18"/>
          <p:cNvSpPr/>
          <p:nvPr/>
        </p:nvSpPr>
        <p:spPr>
          <a:xfrm>
            <a:off x="365759" y="1889559"/>
            <a:ext cx="5087389" cy="4802186"/>
          </a:xfrm>
          <a:prstGeom prst="ellipse">
            <a:avLst/>
          </a:prstGeom>
          <a:blipFill rotWithShape="1">
            <a:blip r:embed="rId5">
              <a:alphaModFix amt="67000"/>
            </a:blip>
            <a:tile algn="tl" flip="none" tx="0" sx="100000" ty="0" sy="100000"/>
          </a:blipFill>
          <a:ln cap="flat" cmpd="sng" w="12700">
            <a:solidFill>
              <a:srgbClr val="31538F"/>
            </a:solidFill>
            <a:prstDash val="solid"/>
            <a:miter lim="800000"/>
            <a:headEnd len="sm" w="sm" type="none"/>
            <a:tailEnd len="sm" w="sm" type="none"/>
          </a:ln>
          <a:effectLst>
            <a:outerShdw blurRad="50800" rotWithShape="0" algn="ctr" dir="5400000" dist="50800">
              <a:srgbClr val="D8E2F3">
                <a:alpha val="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Iepazīstieties ar 2018. gada Globālā algu ziņojuma datiem:</a:t>
            </a:r>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Salīdziniet un pārrunājiet datus par savu valsti un citu izvēlēto ES valsti.</a:t>
            </a:r>
            <a:endParaRPr b="0" i="0" sz="1800" u="none" cap="none" strike="noStrike">
              <a:solidFill>
                <a:schemeClr val="lt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Calibri"/>
              <a:ea typeface="Calibri"/>
              <a:cs typeface="Calibri"/>
              <a:sym typeface="Calibri"/>
            </a:endParaRPr>
          </a:p>
        </p:txBody>
      </p:sp>
      <p:sp>
        <p:nvSpPr>
          <p:cNvPr id="273" name="Google Shape;273;p18"/>
          <p:cNvSpPr/>
          <p:nvPr/>
        </p:nvSpPr>
        <p:spPr>
          <a:xfrm>
            <a:off x="4760422" y="5540115"/>
            <a:ext cx="7431577" cy="1151630"/>
          </a:xfrm>
          <a:prstGeom prst="ellipse">
            <a:avLst/>
          </a:prstGeom>
          <a:blipFill rotWithShape="1">
            <a:blip r:embed="rId5">
              <a:alphaModFix amt="67000"/>
            </a:blip>
            <a:tile algn="tl" flip="none" tx="0" sx="100000" ty="0" sy="100000"/>
          </a:blipFill>
          <a:ln cap="flat" cmpd="sng" w="12700">
            <a:solidFill>
              <a:srgbClr val="31538F"/>
            </a:solidFill>
            <a:prstDash val="solid"/>
            <a:miter lim="800000"/>
            <a:headEnd len="sm" w="sm" type="none"/>
            <a:tailEnd len="sm" w="sm" type="none"/>
          </a:ln>
          <a:effectLst>
            <a:outerShdw blurRad="50800" rotWithShape="0" algn="ctr" dir="5400000" dist="685800">
              <a:srgbClr val="D8E2F3">
                <a:alpha val="81568"/>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AngsanaUPC"/>
                <a:ea typeface="AngsanaUPC"/>
                <a:cs typeface="AngsanaUPC"/>
                <a:sym typeface="AngsanaUPC"/>
              </a:rPr>
              <a:t>https://</a:t>
            </a:r>
            <a:r>
              <a:rPr b="1" i="0" lang="en-US" sz="2300" u="none" cap="none" strike="noStrike">
                <a:solidFill>
                  <a:schemeClr val="dk1"/>
                </a:solidFill>
                <a:latin typeface="AngsanaUPC"/>
                <a:ea typeface="AngsanaUPC"/>
                <a:cs typeface="AngsanaUPC"/>
                <a:sym typeface="AngsanaUPC"/>
              </a:rPr>
              <a:t>www</a:t>
            </a:r>
            <a:r>
              <a:rPr b="0" i="0" lang="en-US" sz="2300" u="none" cap="none" strike="noStrike">
                <a:solidFill>
                  <a:schemeClr val="dk1"/>
                </a:solidFill>
                <a:latin typeface="AngsanaUPC"/>
                <a:ea typeface="AngsanaUPC"/>
                <a:cs typeface="AngsanaUPC"/>
                <a:sym typeface="AngsanaUPC"/>
              </a:rPr>
              <a:t>.ilo.org/global/about-the-ilo/multimedia/maps-and-charts/enhanced/WCMS_650829/lang--en/index.htm</a:t>
            </a:r>
            <a:endParaRPr b="0" i="0" sz="1300" u="none" cap="none" strike="noStrike">
              <a:solidFill>
                <a:srgbClr val="000000"/>
              </a:solidFill>
              <a:latin typeface="Arial"/>
              <a:ea typeface="Arial"/>
              <a:cs typeface="Arial"/>
              <a:sym typeface="Arial"/>
            </a:endParaRPr>
          </a:p>
        </p:txBody>
      </p:sp>
      <p:sp>
        <p:nvSpPr>
          <p:cNvPr id="274" name="Google Shape;274;p18"/>
          <p:cNvSpPr/>
          <p:nvPr/>
        </p:nvSpPr>
        <p:spPr>
          <a:xfrm>
            <a:off x="1283602" y="-2"/>
            <a:ext cx="102870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Times New Roman"/>
                <a:ea typeface="Times New Roman"/>
                <a:cs typeface="Times New Roman"/>
                <a:sym typeface="Times New Roman"/>
              </a:rPr>
              <a:t>Kā uzņēmumi var novērst seksuālu uzmākšanos darbavietā</a:t>
            </a:r>
            <a:endParaRPr b="0" i="0" sz="105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9"/>
          <p:cNvSpPr txBox="1"/>
          <p:nvPr>
            <p:ph type="title"/>
          </p:nvPr>
        </p:nvSpPr>
        <p:spPr>
          <a:xfrm>
            <a:off x="399567" y="229801"/>
            <a:ext cx="9639978" cy="1564373"/>
          </a:xfrm>
          <a:prstGeom prst="rect">
            <a:avLst/>
          </a:prstGeom>
          <a:solidFill>
            <a:srgbClr val="B3C6E7"/>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ngsanaUPC"/>
              <a:buNone/>
            </a:pPr>
            <a:r>
              <a:rPr lang="en-US" sz="3200">
                <a:solidFill>
                  <a:schemeClr val="lt1"/>
                </a:solidFill>
                <a:latin typeface="Times New Roman"/>
                <a:ea typeface="Times New Roman"/>
                <a:cs typeface="Times New Roman"/>
                <a:sym typeface="Times New Roman"/>
              </a:rPr>
              <a:t>Nesenie notikumi: </a:t>
            </a:r>
            <a:br>
              <a:rPr lang="en-US" sz="3200">
                <a:solidFill>
                  <a:schemeClr val="lt1"/>
                </a:solidFill>
                <a:latin typeface="Times New Roman"/>
                <a:ea typeface="Times New Roman"/>
                <a:cs typeface="Times New Roman"/>
                <a:sym typeface="Times New Roman"/>
              </a:rPr>
            </a:br>
            <a:r>
              <a:rPr lang="en-US" sz="3200">
                <a:solidFill>
                  <a:schemeClr val="lt1"/>
                </a:solidFill>
                <a:latin typeface="Times New Roman"/>
                <a:ea typeface="Times New Roman"/>
                <a:cs typeface="Times New Roman"/>
                <a:sym typeface="Times New Roman"/>
              </a:rPr>
              <a:t>Pagājušā gadsimta 70. gados tika sasniegti trīs pagrieziena punkti algota darba formā:</a:t>
            </a:r>
            <a:endParaRPr sz="3200">
              <a:solidFill>
                <a:schemeClr val="lt1"/>
              </a:solidFill>
              <a:latin typeface="Times New Roman"/>
              <a:ea typeface="Times New Roman"/>
              <a:cs typeface="Times New Roman"/>
              <a:sym typeface="Times New Roman"/>
            </a:endParaRPr>
          </a:p>
        </p:txBody>
      </p:sp>
      <p:sp>
        <p:nvSpPr>
          <p:cNvPr id="281" name="Google Shape;281;p19"/>
          <p:cNvSpPr txBox="1"/>
          <p:nvPr>
            <p:ph idx="1" type="body"/>
          </p:nvPr>
        </p:nvSpPr>
        <p:spPr>
          <a:xfrm>
            <a:off x="524931" y="2023976"/>
            <a:ext cx="11142137" cy="4604223"/>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800"/>
              <a:buFont typeface="Noto Sans Symbols"/>
              <a:buChar char="⮚"/>
            </a:pPr>
            <a:r>
              <a:rPr lang="en-US" sz="2400">
                <a:latin typeface="Times New Roman"/>
                <a:ea typeface="Times New Roman"/>
                <a:cs typeface="Times New Roman"/>
                <a:sym typeface="Times New Roman"/>
              </a:rPr>
              <a:t>1 elastīgāki darba līgumu noteikumi un darba devēja un darbinieka savstarpējie pienākumi; </a:t>
            </a:r>
            <a:endParaRPr sz="2400">
              <a:latin typeface="Times New Roman"/>
              <a:ea typeface="Times New Roman"/>
              <a:cs typeface="Times New Roman"/>
              <a:sym typeface="Times New Roman"/>
            </a:endParaRPr>
          </a:p>
          <a:p>
            <a:pPr indent="-50800" lvl="0" marL="228600" rtl="0" algn="l">
              <a:lnSpc>
                <a:spcPct val="70000"/>
              </a:lnSpc>
              <a:spcBef>
                <a:spcPts val="1000"/>
              </a:spcBef>
              <a:spcAft>
                <a:spcPts val="0"/>
              </a:spcAft>
              <a:buClr>
                <a:schemeClr val="dk1"/>
              </a:buClr>
              <a:buSzPts val="2800"/>
              <a:buFont typeface="Noto Sans Symbols"/>
              <a:buNone/>
            </a:pPr>
            <a:r>
              <a:t/>
            </a:r>
            <a:endParaRPr sz="2400">
              <a:latin typeface="Times New Roman"/>
              <a:ea typeface="Times New Roman"/>
              <a:cs typeface="Times New Roman"/>
              <a:sym typeface="Times New Roman"/>
            </a:endParaRPr>
          </a:p>
          <a:p>
            <a:pPr indent="-228600" lvl="0" marL="228600" rtl="0" algn="l">
              <a:lnSpc>
                <a:spcPct val="70000"/>
              </a:lnSpc>
              <a:spcBef>
                <a:spcPts val="1000"/>
              </a:spcBef>
              <a:spcAft>
                <a:spcPts val="0"/>
              </a:spcAft>
              <a:buSzPts val="2800"/>
              <a:buFont typeface="Noto Sans Symbols"/>
              <a:buChar char="⮚"/>
            </a:pPr>
            <a:r>
              <a:rPr lang="en-US" sz="2400">
                <a:latin typeface="Times New Roman"/>
                <a:ea typeface="Times New Roman"/>
                <a:cs typeface="Times New Roman"/>
                <a:sym typeface="Times New Roman"/>
              </a:rPr>
              <a:t>2 palielinoties sieviešu līdzdalībai algotā darbā, palielināta darba intensitāte mājsaimniecībā; </a:t>
            </a:r>
            <a:endParaRPr sz="2400">
              <a:latin typeface="Times New Roman"/>
              <a:ea typeface="Times New Roman"/>
              <a:cs typeface="Times New Roman"/>
              <a:sym typeface="Times New Roman"/>
            </a:endParaRPr>
          </a:p>
          <a:p>
            <a:pPr indent="-50800" lvl="0" marL="228600" rtl="0" algn="l">
              <a:lnSpc>
                <a:spcPct val="70000"/>
              </a:lnSpc>
              <a:spcBef>
                <a:spcPts val="1000"/>
              </a:spcBef>
              <a:spcAft>
                <a:spcPts val="0"/>
              </a:spcAft>
              <a:buClr>
                <a:schemeClr val="dk1"/>
              </a:buClr>
              <a:buSzPts val="2800"/>
              <a:buFont typeface="Noto Sans Symbols"/>
              <a:buNone/>
            </a:pPr>
            <a:r>
              <a:t/>
            </a:r>
            <a:endParaRPr sz="2400">
              <a:latin typeface="Times New Roman"/>
              <a:ea typeface="Times New Roman"/>
              <a:cs typeface="Times New Roman"/>
              <a:sym typeface="Times New Roman"/>
            </a:endParaRPr>
          </a:p>
          <a:p>
            <a:pPr indent="-228600" lvl="0" marL="228600" rtl="0" algn="l">
              <a:lnSpc>
                <a:spcPct val="70000"/>
              </a:lnSpc>
              <a:spcBef>
                <a:spcPts val="1000"/>
              </a:spcBef>
              <a:spcAft>
                <a:spcPts val="0"/>
              </a:spcAft>
              <a:buClr>
                <a:schemeClr val="dk1"/>
              </a:buClr>
              <a:buSzPts val="2800"/>
              <a:buFont typeface="Noto Sans Symbols"/>
              <a:buChar char="⮚"/>
            </a:pPr>
            <a:r>
              <a:rPr lang="en-US" sz="2400">
                <a:latin typeface="Times New Roman"/>
                <a:ea typeface="Times New Roman"/>
                <a:cs typeface="Times New Roman"/>
                <a:sym typeface="Times New Roman"/>
              </a:rPr>
              <a:t>3 spēku līdzsvara maiņa darba tirgus institūcijās..</a:t>
            </a:r>
            <a:endParaRPr sz="2400">
              <a:latin typeface="Times New Roman"/>
              <a:ea typeface="Times New Roman"/>
              <a:cs typeface="Times New Roman"/>
              <a:sym typeface="Times New Roman"/>
            </a:endParaRPr>
          </a:p>
          <a:p>
            <a:pPr indent="-50800" lvl="0" marL="228600" rtl="0" algn="l">
              <a:lnSpc>
                <a:spcPct val="70000"/>
              </a:lnSpc>
              <a:spcBef>
                <a:spcPts val="1000"/>
              </a:spcBef>
              <a:spcAft>
                <a:spcPts val="0"/>
              </a:spcAft>
              <a:buClr>
                <a:schemeClr val="dk1"/>
              </a:buClr>
              <a:buSzPts val="2800"/>
              <a:buNone/>
            </a:pPr>
            <a:r>
              <a:t/>
            </a:r>
            <a:endParaRPr sz="2400">
              <a:latin typeface="Times New Roman"/>
              <a:ea typeface="Times New Roman"/>
              <a:cs typeface="Times New Roman"/>
              <a:sym typeface="Times New Roman"/>
            </a:endParaRPr>
          </a:p>
          <a:p>
            <a:pPr indent="0" lvl="0" marL="0" rtl="0" algn="l">
              <a:lnSpc>
                <a:spcPct val="70000"/>
              </a:lnSpc>
              <a:spcBef>
                <a:spcPts val="1000"/>
              </a:spcBef>
              <a:spcAft>
                <a:spcPts val="0"/>
              </a:spcAft>
              <a:buClr>
                <a:schemeClr val="dk1"/>
              </a:buClr>
              <a:buSzPts val="2800"/>
              <a:buNone/>
            </a:pPr>
            <a:r>
              <a:rPr i="1" lang="en-US" sz="2400">
                <a:latin typeface="Times New Roman"/>
                <a:ea typeface="Times New Roman"/>
                <a:cs typeface="Times New Roman"/>
                <a:sym typeface="Times New Roman"/>
              </a:rPr>
              <a:t>Šīs tendences ir visredzamākās mūsdienu Rietumeiropā ar tās izstrādāto sociālās likumdošanas sistēmu attiecībā uz varu darba tirgus institūcijās.</a:t>
            </a:r>
            <a:endParaRPr i="1" sz="2400">
              <a:latin typeface="Times New Roman"/>
              <a:ea typeface="Times New Roman"/>
              <a:cs typeface="Times New Roman"/>
              <a:sym typeface="Times New Roman"/>
            </a:endParaRPr>
          </a:p>
        </p:txBody>
      </p:sp>
      <p:pic>
        <p:nvPicPr>
          <p:cNvPr id="282" name="Google Shape;282;p19"/>
          <p:cNvPicPr preferRelativeResize="0"/>
          <p:nvPr/>
        </p:nvPicPr>
        <p:blipFill rotWithShape="1">
          <a:blip r:embed="rId3">
            <a:alphaModFix/>
          </a:blip>
          <a:srcRect b="0" l="0" r="0" t="0"/>
          <a:stretch/>
        </p:blipFill>
        <p:spPr>
          <a:xfrm rot="5400000">
            <a:off x="9218397" y="4573023"/>
            <a:ext cx="1361550" cy="3208405"/>
          </a:xfrm>
          <a:prstGeom prst="rect">
            <a:avLst/>
          </a:prstGeom>
          <a:noFill/>
          <a:ln>
            <a:noFill/>
          </a:ln>
        </p:spPr>
      </p:pic>
      <p:pic>
        <p:nvPicPr>
          <p:cNvPr id="283" name="Google Shape;283;p19"/>
          <p:cNvPicPr preferRelativeResize="0"/>
          <p:nvPr/>
        </p:nvPicPr>
        <p:blipFill rotWithShape="1">
          <a:blip r:embed="rId4">
            <a:alphaModFix/>
          </a:blip>
          <a:srcRect b="0" l="0" r="0" t="0"/>
          <a:stretch/>
        </p:blipFill>
        <p:spPr>
          <a:xfrm rot="-5400000">
            <a:off x="10504354" y="-464809"/>
            <a:ext cx="1199971" cy="21295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273121" y="23156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latin typeface="Calibri"/>
                <a:ea typeface="Calibri"/>
                <a:cs typeface="Calibri"/>
                <a:sym typeface="Calibri"/>
              </a:rPr>
              <a:t>Tēmas</a:t>
            </a:r>
            <a:endParaRPr>
              <a:latin typeface="Calibri"/>
              <a:ea typeface="Calibri"/>
              <a:cs typeface="Calibri"/>
              <a:sym typeface="Calibri"/>
            </a:endParaRPr>
          </a:p>
        </p:txBody>
      </p:sp>
      <p:grpSp>
        <p:nvGrpSpPr>
          <p:cNvPr id="104" name="Google Shape;104;p2"/>
          <p:cNvGrpSpPr/>
          <p:nvPr/>
        </p:nvGrpSpPr>
        <p:grpSpPr>
          <a:xfrm>
            <a:off x="838200" y="1825625"/>
            <a:ext cx="10515600" cy="4441031"/>
            <a:chOff x="0" y="0"/>
            <a:chExt cx="10515600" cy="4441031"/>
          </a:xfrm>
        </p:grpSpPr>
        <p:cxnSp>
          <p:nvCxnSpPr>
            <p:cNvPr id="105" name="Google Shape;105;p2"/>
            <p:cNvCxnSpPr/>
            <p:nvPr/>
          </p:nvCxnSpPr>
          <p:spPr>
            <a:xfrm>
              <a:off x="0" y="0"/>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6" name="Google Shape;106;p2"/>
            <p:cNvSpPr/>
            <p:nvPr/>
          </p:nvSpPr>
          <p:spPr>
            <a:xfrm>
              <a:off x="0" y="0"/>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07" name="Google Shape;107;p2"/>
            <p:cNvSpPr txBox="1"/>
            <p:nvPr/>
          </p:nvSpPr>
          <p:spPr>
            <a:xfrm>
              <a:off x="0" y="0"/>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Times New Roman"/>
                  <a:ea typeface="Times New Roman"/>
                  <a:cs typeface="Times New Roman"/>
                  <a:sym typeface="Times New Roman"/>
                </a:rPr>
                <a:t>Darba tirgus vēsture un attīstība un tā saistība ar dzimumu nevienlīdzību darbavietā. (1.NODAĻA)</a:t>
              </a:r>
              <a:endParaRPr b="0" i="0" sz="2000" u="none" cap="none" strike="noStrike">
                <a:solidFill>
                  <a:srgbClr val="6789B9"/>
                </a:solidFill>
                <a:latin typeface="Times New Roman"/>
                <a:ea typeface="Times New Roman"/>
                <a:cs typeface="Times New Roman"/>
                <a:sym typeface="Times New Roman"/>
              </a:endParaRPr>
            </a:p>
          </p:txBody>
        </p:sp>
        <p:cxnSp>
          <p:nvCxnSpPr>
            <p:cNvPr id="108" name="Google Shape;108;p2"/>
            <p:cNvCxnSpPr/>
            <p:nvPr/>
          </p:nvCxnSpPr>
          <p:spPr>
            <a:xfrm>
              <a:off x="0" y="1087834"/>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9" name="Google Shape;109;p2"/>
            <p:cNvSpPr/>
            <p:nvPr/>
          </p:nvSpPr>
          <p:spPr>
            <a:xfrm>
              <a:off x="0" y="1087834"/>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0" name="Google Shape;110;p2"/>
            <p:cNvSpPr txBox="1"/>
            <p:nvPr/>
          </p:nvSpPr>
          <p:spPr>
            <a:xfrm>
              <a:off x="0" y="1087834"/>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Times New Roman"/>
                  <a:ea typeface="Times New Roman"/>
                  <a:cs typeface="Times New Roman"/>
                  <a:sym typeface="Times New Roman"/>
                </a:rPr>
                <a:t>Dzimumu specifiskās iezīmes darba kontekstā vadības līmenī (2.NODAĻA)</a:t>
              </a:r>
              <a:endParaRPr b="0" i="0" sz="2000" u="none" cap="none" strike="noStrike">
                <a:solidFill>
                  <a:srgbClr val="6789B9"/>
                </a:solidFill>
                <a:latin typeface="Times New Roman"/>
                <a:ea typeface="Times New Roman"/>
                <a:cs typeface="Times New Roman"/>
                <a:sym typeface="Times New Roman"/>
              </a:endParaRPr>
            </a:p>
          </p:txBody>
        </p:sp>
        <p:cxnSp>
          <p:nvCxnSpPr>
            <p:cNvPr id="111" name="Google Shape;111;p2"/>
            <p:cNvCxnSpPr/>
            <p:nvPr/>
          </p:nvCxnSpPr>
          <p:spPr>
            <a:xfrm>
              <a:off x="0" y="2175669"/>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2" name="Google Shape;112;p2"/>
            <p:cNvSpPr/>
            <p:nvPr/>
          </p:nvSpPr>
          <p:spPr>
            <a:xfrm>
              <a:off x="0" y="2175669"/>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3" name="Google Shape;113;p2"/>
            <p:cNvSpPr txBox="1"/>
            <p:nvPr/>
          </p:nvSpPr>
          <p:spPr>
            <a:xfrm>
              <a:off x="0" y="2175669"/>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Times New Roman"/>
                  <a:ea typeface="Times New Roman"/>
                  <a:cs typeface="Times New Roman"/>
                  <a:sym typeface="Times New Roman"/>
                </a:rPr>
                <a:t>Mikro- un varas politika organizācijās (3.NODAĻA) </a:t>
              </a:r>
              <a:endParaRPr b="0" i="0" sz="2000" u="none" cap="none" strike="noStrike">
                <a:solidFill>
                  <a:srgbClr val="6789B9"/>
                </a:solidFill>
                <a:latin typeface="Times New Roman"/>
                <a:ea typeface="Times New Roman"/>
                <a:cs typeface="Times New Roman"/>
                <a:sym typeface="Times New Roman"/>
              </a:endParaRPr>
            </a:p>
          </p:txBody>
        </p:sp>
        <p:cxnSp>
          <p:nvCxnSpPr>
            <p:cNvPr id="114" name="Google Shape;114;p2"/>
            <p:cNvCxnSpPr/>
            <p:nvPr/>
          </p:nvCxnSpPr>
          <p:spPr>
            <a:xfrm>
              <a:off x="0" y="326350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5" name="Google Shape;115;p2"/>
            <p:cNvSpPr/>
            <p:nvPr/>
          </p:nvSpPr>
          <p:spPr>
            <a:xfrm>
              <a:off x="0" y="3263503"/>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6" name="Google Shape;116;p2"/>
            <p:cNvSpPr txBox="1"/>
            <p:nvPr/>
          </p:nvSpPr>
          <p:spPr>
            <a:xfrm>
              <a:off x="0" y="3353197"/>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6789B9"/>
                  </a:solidFill>
                  <a:latin typeface="Times New Roman"/>
                  <a:ea typeface="Times New Roman"/>
                  <a:cs typeface="Times New Roman"/>
                  <a:sym typeface="Times New Roman"/>
                </a:rPr>
                <a:t>Stereotipu, aizspriedumu un klišeju definīcija un diferencēšana (4.NODAĻA)</a:t>
              </a:r>
              <a:endParaRPr b="0" i="0" sz="2000" u="none" cap="none" strike="noStrike">
                <a:solidFill>
                  <a:srgbClr val="6789B9"/>
                </a:solidFill>
                <a:latin typeface="Times New Roman"/>
                <a:ea typeface="Times New Roman"/>
                <a:cs typeface="Times New Roman"/>
                <a:sym typeface="Times New Roman"/>
              </a:endParaRPr>
            </a:p>
          </p:txBody>
        </p:sp>
      </p:grpSp>
      <p:sp>
        <p:nvSpPr>
          <p:cNvPr id="117" name="Google Shape;1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pic>
        <p:nvPicPr>
          <p:cNvPr id="118" name="Google Shape;118;p2"/>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pic>
        <p:nvPicPr>
          <p:cNvPr descr="Text&#10;&#10;Description automatically generated" id="119" name="Google Shape;119;p2"/>
          <p:cNvPicPr preferRelativeResize="0"/>
          <p:nvPr/>
        </p:nvPicPr>
        <p:blipFill rotWithShape="1">
          <a:blip r:embed="rId4">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20"/>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90" name="Google Shape;290;p20"/>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Ieteikumi profilaksei</a:t>
            </a:r>
            <a:endParaRPr/>
          </a:p>
        </p:txBody>
      </p:sp>
      <p:grpSp>
        <p:nvGrpSpPr>
          <p:cNvPr id="291" name="Google Shape;291;p20"/>
          <p:cNvGrpSpPr/>
          <p:nvPr/>
        </p:nvGrpSpPr>
        <p:grpSpPr>
          <a:xfrm>
            <a:off x="1741171" y="842548"/>
            <a:ext cx="3657223" cy="5946476"/>
            <a:chOff x="1754783" y="0"/>
            <a:chExt cx="3657223" cy="5946476"/>
          </a:xfrm>
        </p:grpSpPr>
        <p:sp>
          <p:nvSpPr>
            <p:cNvPr id="292" name="Google Shape;292;p20"/>
            <p:cNvSpPr/>
            <p:nvPr/>
          </p:nvSpPr>
          <p:spPr>
            <a:xfrm>
              <a:off x="2549761" y="0"/>
              <a:ext cx="2862245" cy="2862680"/>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0"/>
            <p:cNvSpPr/>
            <p:nvPr/>
          </p:nvSpPr>
          <p:spPr>
            <a:xfrm>
              <a:off x="3120605" y="956131"/>
              <a:ext cx="1714107" cy="94982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0"/>
            <p:cNvSpPr txBox="1"/>
            <p:nvPr/>
          </p:nvSpPr>
          <p:spPr>
            <a:xfrm>
              <a:off x="3120605" y="956131"/>
              <a:ext cx="1714107" cy="949822"/>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600" u="none" cap="none" strike="noStrike">
                  <a:solidFill>
                    <a:schemeClr val="dk1"/>
                  </a:solidFill>
                  <a:latin typeface="Times New Roman"/>
                  <a:ea typeface="Times New Roman"/>
                  <a:cs typeface="Times New Roman"/>
                  <a:sym typeface="Times New Roman"/>
                </a:rPr>
                <a:t>Jāaizstāv darba tiesības un vienlīdzīga atalgojuma princips.</a:t>
              </a:r>
              <a:endParaRPr b="0" i="0" sz="1600" u="none" cap="none" strike="noStrike">
                <a:solidFill>
                  <a:schemeClr val="dk1"/>
                </a:solidFill>
                <a:latin typeface="Times New Roman"/>
                <a:ea typeface="Times New Roman"/>
                <a:cs typeface="Times New Roman"/>
                <a:sym typeface="Times New Roman"/>
              </a:endParaRPr>
            </a:p>
          </p:txBody>
        </p:sp>
        <p:sp>
          <p:nvSpPr>
            <p:cNvPr id="295" name="Google Shape;295;p20"/>
            <p:cNvSpPr/>
            <p:nvPr/>
          </p:nvSpPr>
          <p:spPr>
            <a:xfrm>
              <a:off x="1754783" y="1644822"/>
              <a:ext cx="2862245" cy="2862680"/>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0"/>
            <p:cNvSpPr/>
            <p:nvPr/>
          </p:nvSpPr>
          <p:spPr>
            <a:xfrm>
              <a:off x="2390658" y="2426679"/>
              <a:ext cx="1590494" cy="13174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0"/>
            <p:cNvSpPr txBox="1"/>
            <p:nvPr/>
          </p:nvSpPr>
          <p:spPr>
            <a:xfrm>
              <a:off x="2390658" y="2426679"/>
              <a:ext cx="1590494" cy="1317401"/>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400" u="none" cap="none" strike="noStrike">
                  <a:solidFill>
                    <a:schemeClr val="dk1"/>
                  </a:solidFill>
                  <a:latin typeface="Times New Roman"/>
                  <a:ea typeface="Times New Roman"/>
                  <a:cs typeface="Times New Roman"/>
                  <a:sym typeface="Times New Roman"/>
                </a:rPr>
                <a:t>Var īstenot valsts politiku 4 galvenajās jomās, lai mainītu mājsaimnieku dzīvi.</a:t>
              </a:r>
              <a:endParaRPr b="0" i="0" sz="1400" u="none" cap="none" strike="noStrike">
                <a:solidFill>
                  <a:schemeClr val="dk1"/>
                </a:solidFill>
                <a:latin typeface="Times New Roman"/>
                <a:ea typeface="Times New Roman"/>
                <a:cs typeface="Times New Roman"/>
                <a:sym typeface="Times New Roman"/>
              </a:endParaRPr>
            </a:p>
          </p:txBody>
        </p:sp>
        <p:sp>
          <p:nvSpPr>
            <p:cNvPr id="298" name="Google Shape;298;p20"/>
            <p:cNvSpPr/>
            <p:nvPr/>
          </p:nvSpPr>
          <p:spPr>
            <a:xfrm>
              <a:off x="2753478" y="3486476"/>
              <a:ext cx="2459100" cy="2460000"/>
            </a:xfrm>
            <a:prstGeom prst="blockArc">
              <a:avLst>
                <a:gd fmla="val 13500000" name="adj1"/>
                <a:gd fmla="val 108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0"/>
            <p:cNvSpPr/>
            <p:nvPr/>
          </p:nvSpPr>
          <p:spPr>
            <a:xfrm>
              <a:off x="3076167" y="4187384"/>
              <a:ext cx="1810507" cy="110942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0"/>
            <p:cNvSpPr txBox="1"/>
            <p:nvPr/>
          </p:nvSpPr>
          <p:spPr>
            <a:xfrm>
              <a:off x="3076167" y="4187384"/>
              <a:ext cx="1810507" cy="1109422"/>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AngsanaUPC"/>
                <a:buNone/>
              </a:pPr>
              <a:r>
                <a:rPr b="0" i="0" lang="en-US" sz="1400" u="none" cap="none" strike="noStrike">
                  <a:solidFill>
                    <a:schemeClr val="dk1"/>
                  </a:solidFill>
                  <a:latin typeface="Times New Roman"/>
                  <a:ea typeface="Times New Roman"/>
                  <a:cs typeface="Times New Roman"/>
                  <a:sym typeface="Times New Roman"/>
                </a:rPr>
                <a:t>Var kaut ko mainīt, izsakot savu viedokli un izvēloties uzņēmumus, kas pret saviem darbiniekiem izturas ar cieņu</a:t>
              </a:r>
              <a:endParaRPr b="0" i="0" sz="1400" u="none" cap="none" strike="noStrike">
                <a:solidFill>
                  <a:schemeClr val="dk1"/>
                </a:solidFill>
                <a:latin typeface="Times New Roman"/>
                <a:ea typeface="Times New Roman"/>
                <a:cs typeface="Times New Roman"/>
                <a:sym typeface="Times New Roman"/>
              </a:endParaRPr>
            </a:p>
          </p:txBody>
        </p:sp>
      </p:grpSp>
      <p:pic>
        <p:nvPicPr>
          <p:cNvPr id="301" name="Google Shape;301;p20"/>
          <p:cNvPicPr preferRelativeResize="0"/>
          <p:nvPr/>
        </p:nvPicPr>
        <p:blipFill rotWithShape="1">
          <a:blip r:embed="rId4">
            <a:alphaModFix/>
          </a:blip>
          <a:srcRect b="0" l="0" r="0" t="0"/>
          <a:stretch/>
        </p:blipFill>
        <p:spPr>
          <a:xfrm>
            <a:off x="0" y="4577237"/>
            <a:ext cx="943107" cy="2095792"/>
          </a:xfrm>
          <a:prstGeom prst="rect">
            <a:avLst/>
          </a:prstGeom>
          <a:noFill/>
          <a:ln>
            <a:noFill/>
          </a:ln>
        </p:spPr>
      </p:pic>
      <p:sp>
        <p:nvSpPr>
          <p:cNvPr id="302" name="Google Shape;302;p20"/>
          <p:cNvSpPr txBox="1"/>
          <p:nvPr/>
        </p:nvSpPr>
        <p:spPr>
          <a:xfrm>
            <a:off x="208312" y="1396729"/>
            <a:ext cx="26928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Times New Roman"/>
                <a:ea typeface="Times New Roman"/>
                <a:cs typeface="Times New Roman"/>
                <a:sym typeface="Times New Roman"/>
              </a:rPr>
              <a:t>1. </a:t>
            </a:r>
            <a:r>
              <a:rPr b="1" i="0" lang="en-US" sz="1500" u="none" cap="none" strike="noStrike">
                <a:solidFill>
                  <a:schemeClr val="dk1"/>
                </a:solidFill>
                <a:latin typeface="Times New Roman"/>
                <a:ea typeface="Times New Roman"/>
                <a:cs typeface="Times New Roman"/>
                <a:sym typeface="Times New Roman"/>
              </a:rPr>
              <a:t>VIESNĪCU INDUSTRIJA</a:t>
            </a:r>
            <a:endParaRPr b="0" i="0" sz="1500" u="none" cap="none" strike="noStrike">
              <a:solidFill>
                <a:schemeClr val="dk1"/>
              </a:solidFill>
              <a:latin typeface="Times New Roman"/>
              <a:ea typeface="Times New Roman"/>
              <a:cs typeface="Times New Roman"/>
              <a:sym typeface="Times New Roman"/>
            </a:endParaRPr>
          </a:p>
        </p:txBody>
      </p:sp>
      <p:sp>
        <p:nvSpPr>
          <p:cNvPr id="303" name="Google Shape;303;p20"/>
          <p:cNvSpPr txBox="1"/>
          <p:nvPr/>
        </p:nvSpPr>
        <p:spPr>
          <a:xfrm>
            <a:off x="1" y="3259650"/>
            <a:ext cx="2163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imes New Roman"/>
                <a:ea typeface="Times New Roman"/>
                <a:cs typeface="Times New Roman"/>
                <a:sym typeface="Times New Roman"/>
              </a:rPr>
              <a:t>2. </a:t>
            </a:r>
            <a:r>
              <a:rPr b="1" i="0" lang="en-US" sz="1600" u="none" cap="none" strike="noStrike">
                <a:solidFill>
                  <a:schemeClr val="dk1"/>
                </a:solidFill>
                <a:latin typeface="Times New Roman"/>
                <a:ea typeface="Times New Roman"/>
                <a:cs typeface="Times New Roman"/>
                <a:sym typeface="Times New Roman"/>
              </a:rPr>
              <a:t>VALDĪBAS</a:t>
            </a:r>
            <a:endParaRPr b="0" i="0" sz="1600" u="none" cap="none" strike="noStrike">
              <a:solidFill>
                <a:schemeClr val="dk1"/>
              </a:solidFill>
              <a:latin typeface="Times New Roman"/>
              <a:ea typeface="Times New Roman"/>
              <a:cs typeface="Times New Roman"/>
              <a:sym typeface="Times New Roman"/>
            </a:endParaRPr>
          </a:p>
        </p:txBody>
      </p:sp>
      <p:sp>
        <p:nvSpPr>
          <p:cNvPr id="304" name="Google Shape;304;p20"/>
          <p:cNvSpPr txBox="1"/>
          <p:nvPr/>
        </p:nvSpPr>
        <p:spPr>
          <a:xfrm>
            <a:off x="4600547" y="3066873"/>
            <a:ext cx="6721891" cy="2954615"/>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dk1"/>
              </a:buClr>
              <a:buSzPts val="2400"/>
              <a:buFont typeface="Arial"/>
              <a:buChar char="•"/>
            </a:pPr>
            <a:r>
              <a:rPr b="0" i="0" lang="en-US" sz="1800" u="none" cap="none" strike="noStrike">
                <a:solidFill>
                  <a:schemeClr val="dk1"/>
                </a:solidFill>
                <a:latin typeface="Times New Roman"/>
                <a:ea typeface="Times New Roman"/>
                <a:cs typeface="Times New Roman"/>
                <a:sym typeface="Times New Roman"/>
              </a:rPr>
              <a:t>Nodrošināt, ka visiem darbiniekiem tiek maksāta alga, kas nodrošina iztikas minimumu, un viņi saņem pabalstus.</a:t>
            </a:r>
            <a:endParaRPr/>
          </a:p>
          <a:p>
            <a:pPr indent="-285750" lvl="1" marL="742950" marR="0" rtl="0" algn="l">
              <a:lnSpc>
                <a:spcPct val="100000"/>
              </a:lnSpc>
              <a:spcBef>
                <a:spcPts val="0"/>
              </a:spcBef>
              <a:spcAft>
                <a:spcPts val="0"/>
              </a:spcAft>
              <a:buClr>
                <a:schemeClr val="dk1"/>
              </a:buClr>
              <a:buSzPts val="2400"/>
              <a:buFont typeface="Arial"/>
              <a:buChar char="•"/>
            </a:pPr>
            <a:r>
              <a:rPr b="0" i="0" lang="en-US" sz="1800" u="none" cap="none" strike="noStrike">
                <a:solidFill>
                  <a:schemeClr val="dk1"/>
                </a:solidFill>
                <a:latin typeface="Times New Roman"/>
                <a:ea typeface="Times New Roman"/>
                <a:cs typeface="Times New Roman"/>
                <a:sym typeface="Times New Roman"/>
              </a:rPr>
              <a:t>Aizsargāt darba ņēmēju tiesības apvienoties organizācijās un saukt korporācijas pie atbildības par darba tiesību pārkāpumiem.</a:t>
            </a:r>
            <a:endParaRPr/>
          </a:p>
          <a:p>
            <a:pPr indent="-285750" lvl="1" marL="742950" marR="0" rtl="0" algn="l">
              <a:lnSpc>
                <a:spcPct val="100000"/>
              </a:lnSpc>
              <a:spcBef>
                <a:spcPts val="0"/>
              </a:spcBef>
              <a:spcAft>
                <a:spcPts val="0"/>
              </a:spcAft>
              <a:buClr>
                <a:schemeClr val="dk1"/>
              </a:buClr>
              <a:buSzPts val="2400"/>
              <a:buFont typeface="Arial"/>
              <a:buChar char="•"/>
            </a:pPr>
            <a:r>
              <a:rPr b="0" i="0" lang="en-US" sz="1800" u="none" cap="none" strike="noStrike">
                <a:solidFill>
                  <a:schemeClr val="dk1"/>
                </a:solidFill>
                <a:latin typeface="Times New Roman"/>
                <a:ea typeface="Times New Roman"/>
                <a:cs typeface="Times New Roman"/>
                <a:sym typeface="Times New Roman"/>
              </a:rPr>
              <a:t>Atbalstīt sieviešu tiesību organizācijas, kas strādā, lai izbeigtu vardarbību pret sievietēm.</a:t>
            </a:r>
            <a:endParaRPr/>
          </a:p>
          <a:p>
            <a:pPr indent="-285750" lvl="1" marL="742950" marR="0" rtl="0" algn="l">
              <a:lnSpc>
                <a:spcPct val="100000"/>
              </a:lnSpc>
              <a:spcBef>
                <a:spcPts val="0"/>
              </a:spcBef>
              <a:spcAft>
                <a:spcPts val="0"/>
              </a:spcAft>
              <a:buClr>
                <a:schemeClr val="dk1"/>
              </a:buClr>
              <a:buSzPts val="2400"/>
              <a:buFont typeface="Arial"/>
              <a:buChar char="•"/>
            </a:pPr>
            <a:r>
              <a:rPr b="1" i="0" lang="en-US" sz="1800" u="none" cap="none" strike="noStrike">
                <a:solidFill>
                  <a:srgbClr val="00B050"/>
                </a:solidFill>
                <a:latin typeface="Times New Roman"/>
                <a:ea typeface="Times New Roman"/>
                <a:cs typeface="Times New Roman"/>
                <a:sym typeface="Times New Roman"/>
              </a:rPr>
              <a:t>Veicināt dzimumu līdztiesības plānu īstenošanu organizācijās.</a:t>
            </a:r>
            <a:endParaRPr b="1" i="0" sz="1800" u="none" cap="none" strike="noStrike">
              <a:solidFill>
                <a:srgbClr val="00B05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ngsanaUPC"/>
              <a:ea typeface="AngsanaUPC"/>
              <a:cs typeface="AngsanaUPC"/>
              <a:sym typeface="AngsanaUPC"/>
            </a:endParaRPr>
          </a:p>
        </p:txBody>
      </p:sp>
      <p:sp>
        <p:nvSpPr>
          <p:cNvPr id="305" name="Google Shape;305;p20"/>
          <p:cNvSpPr txBox="1"/>
          <p:nvPr/>
        </p:nvSpPr>
        <p:spPr>
          <a:xfrm>
            <a:off x="737500" y="5419925"/>
            <a:ext cx="2163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Times New Roman"/>
                <a:ea typeface="Times New Roman"/>
                <a:cs typeface="Times New Roman"/>
                <a:sym typeface="Times New Roman"/>
              </a:rPr>
              <a:t>3. </a:t>
            </a:r>
            <a:r>
              <a:rPr b="1" i="0" lang="en-US" sz="1600" u="none" cap="none" strike="noStrike">
                <a:solidFill>
                  <a:schemeClr val="dk1"/>
                </a:solidFill>
                <a:latin typeface="Times New Roman"/>
                <a:ea typeface="Times New Roman"/>
                <a:cs typeface="Times New Roman"/>
                <a:sym typeface="Times New Roman"/>
              </a:rPr>
              <a:t>PATĒRĒTĀJI</a:t>
            </a:r>
            <a:endParaRPr b="0" i="0" sz="1600" u="none" cap="none" strike="noStrike">
              <a:solidFill>
                <a:schemeClr val="dk1"/>
              </a:solidFill>
              <a:latin typeface="Times New Roman"/>
              <a:ea typeface="Times New Roman"/>
              <a:cs typeface="Times New Roman"/>
              <a:sym typeface="Times New Roman"/>
            </a:endParaRPr>
          </a:p>
        </p:txBody>
      </p:sp>
      <p:pic>
        <p:nvPicPr>
          <p:cNvPr id="306" name="Google Shape;306;p20"/>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07" name="Google Shape;307;p20"/>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spTree>
  </p:cSld>
  <p:clrMapOvr>
    <a:masterClrMapping/>
  </p:clrMapOvr>
  <p:transition spd="slow" p14:dur="1500">
    <p:split orient="ver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1"/>
          <p:cNvSpPr txBox="1"/>
          <p:nvPr>
            <p:ph type="title"/>
          </p:nvPr>
        </p:nvSpPr>
        <p:spPr>
          <a:xfrm>
            <a:off x="838199" y="365126"/>
            <a:ext cx="10747443" cy="7531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ngsanaUPC"/>
              <a:buNone/>
            </a:pPr>
            <a:r>
              <a:rPr lang="en-US" sz="4000">
                <a:latin typeface="AngsanaUPC"/>
                <a:ea typeface="AngsanaUPC"/>
                <a:cs typeface="AngsanaUPC"/>
                <a:sym typeface="AngsanaUPC"/>
              </a:rPr>
              <a:t>Resursi:</a:t>
            </a:r>
            <a:endParaRPr sz="4000">
              <a:latin typeface="AngsanaUPC"/>
              <a:ea typeface="AngsanaUPC"/>
              <a:cs typeface="AngsanaUPC"/>
              <a:sym typeface="AngsanaUPC"/>
            </a:endParaRPr>
          </a:p>
        </p:txBody>
      </p:sp>
      <p:sp>
        <p:nvSpPr>
          <p:cNvPr id="313" name="Google Shape;313;p21"/>
          <p:cNvSpPr txBox="1"/>
          <p:nvPr>
            <p:ph idx="1" type="body"/>
          </p:nvPr>
        </p:nvSpPr>
        <p:spPr>
          <a:xfrm>
            <a:off x="711740" y="1207811"/>
            <a:ext cx="10873902" cy="45319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u="sng">
                <a:solidFill>
                  <a:schemeClr val="hlink"/>
                </a:solidFill>
                <a:latin typeface="AngsanaUPC"/>
                <a:ea typeface="AngsanaUPC"/>
                <a:cs typeface="AngsanaUPC"/>
                <a:sym typeface="AngsanaUPC"/>
                <a:hlinkClick r:id="rId3"/>
              </a:rPr>
              <a:t>Women and Tourism: Designing for Inclusion</a:t>
            </a:r>
            <a:r>
              <a:rPr lang="en-US" sz="2200">
                <a:latin typeface="AngsanaUPC"/>
                <a:ea typeface="AngsanaUPC"/>
                <a:cs typeface="AngsanaUPC"/>
                <a:sym typeface="AngsanaUPC"/>
              </a:rPr>
              <a:t>, World Bank, 2017. Report on how to integrate a gender lens into tourism development projects.</a:t>
            </a:r>
            <a:endParaRPr/>
          </a:p>
          <a:p>
            <a:pPr indent="-228600" lvl="0" marL="228600" rtl="0" algn="l">
              <a:lnSpc>
                <a:spcPct val="90000"/>
              </a:lnSpc>
              <a:spcBef>
                <a:spcPts val="1000"/>
              </a:spcBef>
              <a:spcAft>
                <a:spcPts val="0"/>
              </a:spcAft>
              <a:buClr>
                <a:schemeClr val="dk1"/>
              </a:buClr>
              <a:buSzPts val="2200"/>
              <a:buChar char="•"/>
            </a:pPr>
            <a:r>
              <a:rPr lang="en-US" sz="2200" u="sng">
                <a:solidFill>
                  <a:schemeClr val="hlink"/>
                </a:solidFill>
                <a:latin typeface="AngsanaUPC"/>
                <a:ea typeface="AngsanaUPC"/>
                <a:cs typeface="AngsanaUPC"/>
                <a:sym typeface="AngsanaUPC"/>
                <a:hlinkClick r:id="rId4"/>
              </a:rPr>
              <a:t>Tourism’s Dirty Secret: The Exploitation of Hotel Housekeepers</a:t>
            </a:r>
            <a:r>
              <a:rPr lang="en-US" sz="2200">
                <a:latin typeface="AngsanaUPC"/>
                <a:ea typeface="AngsanaUPC"/>
                <a:cs typeface="AngsanaUPC"/>
                <a:sym typeface="AngsanaUPC"/>
              </a:rPr>
              <a:t>, Oxfam Canada, 2017. Research report on the working lives of hotel housekeepers in Toronto (Canada), Punta Cana (Dominican Republic) and Phuket (Thailand), including sexual harassment and exploitation.</a:t>
            </a:r>
            <a:endParaRPr/>
          </a:p>
          <a:p>
            <a:pPr indent="-228600" lvl="0" marL="228600" rtl="0" algn="l">
              <a:lnSpc>
                <a:spcPct val="90000"/>
              </a:lnSpc>
              <a:spcBef>
                <a:spcPts val="1000"/>
              </a:spcBef>
              <a:spcAft>
                <a:spcPts val="0"/>
              </a:spcAft>
              <a:buClr>
                <a:schemeClr val="dk1"/>
              </a:buClr>
              <a:buSzPts val="2200"/>
              <a:buChar char="•"/>
            </a:pPr>
            <a:r>
              <a:rPr lang="en-US" sz="2200">
                <a:latin typeface="AngsanaUPC"/>
                <a:ea typeface="AngsanaUPC"/>
                <a:cs typeface="AngsanaUPC"/>
                <a:sym typeface="AngsanaUPC"/>
              </a:rPr>
              <a:t>Know How Guide: Human Rights and the Hotel Industry, International Tourism Partnership, 2014. Guide for hotel companies on how to implement the United Nations Guiding Principles on Business and Human Rights.</a:t>
            </a:r>
            <a:endParaRPr/>
          </a:p>
          <a:p>
            <a:pPr indent="-228600" lvl="0" marL="228600" rtl="0" algn="l">
              <a:lnSpc>
                <a:spcPct val="90000"/>
              </a:lnSpc>
              <a:spcBef>
                <a:spcPts val="1000"/>
              </a:spcBef>
              <a:spcAft>
                <a:spcPts val="0"/>
              </a:spcAft>
              <a:buClr>
                <a:schemeClr val="dk1"/>
              </a:buClr>
              <a:buSzPts val="2200"/>
              <a:buChar char="•"/>
            </a:pPr>
            <a:r>
              <a:rPr lang="en-US" sz="2200">
                <a:latin typeface="AngsanaUPC"/>
                <a:ea typeface="AngsanaUPC"/>
                <a:cs typeface="AngsanaUPC"/>
                <a:sym typeface="AngsanaUPC"/>
              </a:rPr>
              <a:t>To find out more, please see </a:t>
            </a:r>
            <a:r>
              <a:rPr lang="en-US" sz="2200" u="sng">
                <a:solidFill>
                  <a:schemeClr val="hlink"/>
                </a:solidFill>
                <a:latin typeface="AngsanaUPC"/>
                <a:ea typeface="AngsanaUPC"/>
                <a:cs typeface="AngsanaUPC"/>
                <a:sym typeface="AngsanaUPC"/>
                <a:hlinkClick r:id="rId5"/>
              </a:rPr>
              <a:t>Addressing Gender-Based Violence and Harassment: Emerging Good Practice for the Private Sector.</a:t>
            </a:r>
            <a:endParaRPr sz="2200">
              <a:latin typeface="AngsanaUPC"/>
              <a:ea typeface="AngsanaUPC"/>
              <a:cs typeface="AngsanaUPC"/>
              <a:sym typeface="AngsanaUPC"/>
            </a:endParaRPr>
          </a:p>
        </p:txBody>
      </p:sp>
      <p:pic>
        <p:nvPicPr>
          <p:cNvPr id="314" name="Google Shape;314;p21"/>
          <p:cNvPicPr preferRelativeResize="0"/>
          <p:nvPr/>
        </p:nvPicPr>
        <p:blipFill rotWithShape="1">
          <a:blip r:embed="rId6">
            <a:alphaModFix/>
          </a:blip>
          <a:srcRect b="0" l="0" r="0" t="0"/>
          <a:stretch/>
        </p:blipFill>
        <p:spPr>
          <a:xfrm>
            <a:off x="11229841" y="2537451"/>
            <a:ext cx="962159" cy="2057687"/>
          </a:xfrm>
          <a:prstGeom prst="rect">
            <a:avLst/>
          </a:prstGeom>
          <a:noFill/>
          <a:ln>
            <a:noFill/>
          </a:ln>
        </p:spPr>
      </p:pic>
      <p:pic>
        <p:nvPicPr>
          <p:cNvPr id="315" name="Google Shape;315;p21"/>
          <p:cNvPicPr preferRelativeResize="0"/>
          <p:nvPr/>
        </p:nvPicPr>
        <p:blipFill rotWithShape="1">
          <a:blip r:embed="rId7">
            <a:alphaModFix/>
          </a:blip>
          <a:srcRect b="0" l="0" r="0" t="0"/>
          <a:stretch/>
        </p:blipFill>
        <p:spPr>
          <a:xfrm>
            <a:off x="11115182" y="4320549"/>
            <a:ext cx="1076817" cy="2537451"/>
          </a:xfrm>
          <a:prstGeom prst="rect">
            <a:avLst/>
          </a:prstGeom>
          <a:noFill/>
          <a:ln>
            <a:noFill/>
          </a:ln>
        </p:spPr>
      </p:pic>
      <p:pic>
        <p:nvPicPr>
          <p:cNvPr id="316" name="Google Shape;316;p21"/>
          <p:cNvPicPr preferRelativeResize="0"/>
          <p:nvPr/>
        </p:nvPicPr>
        <p:blipFill rotWithShape="1">
          <a:blip r:embed="rId7">
            <a:alphaModFix/>
          </a:blip>
          <a:srcRect b="0" l="0" r="0" t="0"/>
          <a:stretch/>
        </p:blipFill>
        <p:spPr>
          <a:xfrm rot="5400000">
            <a:off x="4057767" y="4573023"/>
            <a:ext cx="1361550" cy="32084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2"/>
          <p:cNvSpPr txBox="1"/>
          <p:nvPr>
            <p:ph type="title"/>
          </p:nvPr>
        </p:nvSpPr>
        <p:spPr>
          <a:xfrm>
            <a:off x="582302" y="0"/>
            <a:ext cx="10747443" cy="6228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ngsanaUPC"/>
              <a:buNone/>
            </a:pPr>
            <a:r>
              <a:rPr lang="en-US">
                <a:latin typeface="AngsanaUPC"/>
                <a:ea typeface="AngsanaUPC"/>
                <a:cs typeface="AngsanaUPC"/>
                <a:sym typeface="AngsanaUPC"/>
              </a:rPr>
              <a:t>Atsauces :</a:t>
            </a:r>
            <a:endParaRPr>
              <a:latin typeface="AngsanaUPC"/>
              <a:ea typeface="AngsanaUPC"/>
              <a:cs typeface="AngsanaUPC"/>
              <a:sym typeface="AngsanaUPC"/>
            </a:endParaRPr>
          </a:p>
        </p:txBody>
      </p:sp>
      <p:sp>
        <p:nvSpPr>
          <p:cNvPr id="323" name="Google Shape;323;p22"/>
          <p:cNvSpPr txBox="1"/>
          <p:nvPr>
            <p:ph idx="1" type="body"/>
          </p:nvPr>
        </p:nvSpPr>
        <p:spPr>
          <a:xfrm>
            <a:off x="582302" y="509287"/>
            <a:ext cx="11131200" cy="4398300"/>
          </a:xfrm>
          <a:prstGeom prst="rect">
            <a:avLst/>
          </a:prstGeom>
          <a:noFill/>
          <a:ln>
            <a:noFill/>
          </a:ln>
        </p:spPr>
        <p:txBody>
          <a:bodyPr anchorCtr="0" anchor="t" bIns="45700" lIns="91425" spcFirstLastPara="1" rIns="91425" wrap="square" tIns="45700">
            <a:noAutofit/>
          </a:bodyPr>
          <a:lstStyle/>
          <a:p>
            <a:pPr indent="-209550" lvl="0" marL="228600" rtl="0" algn="l">
              <a:lnSpc>
                <a:spcPct val="100000"/>
              </a:lnSpc>
              <a:spcBef>
                <a:spcPts val="0"/>
              </a:spcBef>
              <a:spcAft>
                <a:spcPts val="0"/>
              </a:spcAft>
              <a:buClr>
                <a:schemeClr val="dk1"/>
              </a:buClr>
              <a:buSzPts val="1900"/>
              <a:buFont typeface="Noto Sans Symbols"/>
              <a:buChar char="▪"/>
            </a:pPr>
            <a:r>
              <a:rPr lang="en-US" sz="1900">
                <a:latin typeface="AngsanaUPC"/>
                <a:ea typeface="AngsanaUPC"/>
                <a:cs typeface="AngsanaUPC"/>
                <a:sym typeface="AngsanaUPC"/>
              </a:rPr>
              <a:t>	ILO, C190 - Violence and Harassment Convention, 2019 (No. 190)  (</a:t>
            </a:r>
            <a:r>
              <a:rPr lang="en-US" sz="1900" u="sng">
                <a:solidFill>
                  <a:schemeClr val="hlink"/>
                </a:solidFill>
                <a:latin typeface="AngsanaUPC"/>
                <a:ea typeface="AngsanaUPC"/>
                <a:cs typeface="AngsanaUPC"/>
                <a:sym typeface="AngsanaUPC"/>
                <a:hlinkClick r:id="rId3"/>
              </a:rPr>
              <a:t>https://www.ilo.org/dyn/normlex/en/f?p=NORMLEXPUB:12100:0::NO::P12100_ILO_CODE:C190</a:t>
            </a:r>
            <a:r>
              <a:rPr lang="en-US" sz="1900">
                <a:latin typeface="AngsanaUPC"/>
                <a:ea typeface="AngsanaUPC"/>
                <a:cs typeface="AngsanaUPC"/>
                <a:sym typeface="AngsanaUPC"/>
              </a:rPr>
              <a:t>)</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u="sng">
                <a:solidFill>
                  <a:schemeClr val="hlink"/>
                </a:solidFill>
                <a:latin typeface="AngsanaUPC"/>
                <a:ea typeface="AngsanaUPC"/>
                <a:cs typeface="AngsanaUPC"/>
                <a:sym typeface="AngsanaUPC"/>
                <a:hlinkClick r:id="rId4"/>
              </a:rPr>
              <a:t>Esteban Ortiz-Ospina, Sandra Tzvetkova and Max Roser</a:t>
            </a:r>
            <a:r>
              <a:rPr lang="en-US" sz="1900">
                <a:latin typeface="AngsanaUPC"/>
                <a:ea typeface="AngsanaUPC"/>
                <a:cs typeface="AngsanaUPC"/>
                <a:sym typeface="AngsanaUPC"/>
              </a:rPr>
              <a:t> (2018), Women’s employment.  https://ourworldindata.org/female-labor-supply#labor-force-participation</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(European Foundation for the Improvement of Living and Working Conditions). Harassment and violence at work. (</a:t>
            </a:r>
            <a:r>
              <a:rPr lang="en-US" sz="1900" u="sng">
                <a:solidFill>
                  <a:schemeClr val="hlink"/>
                </a:solidFill>
                <a:latin typeface="AngsanaUPC"/>
                <a:ea typeface="AngsanaUPC"/>
                <a:cs typeface="AngsanaUPC"/>
                <a:sym typeface="AngsanaUPC"/>
                <a:hlinkClick r:id="rId5"/>
              </a:rPr>
              <a:t>https://www.eurofound.europa.eu/observatories/eurwork/industrial-relations-dictionary/harassment-and-violence-at-work</a:t>
            </a:r>
            <a:r>
              <a:rPr lang="en-US" sz="1900">
                <a:latin typeface="AngsanaUPC"/>
                <a:ea typeface="AngsanaUPC"/>
                <a:cs typeface="AngsanaUPC"/>
                <a:sym typeface="AngsanaUPC"/>
              </a:rPr>
              <a:t>)</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Violence and harassment in European workplaces: Extent, impacts and policies. (https://www.eurofound.europa.eu/publications/report/2015/violence-and-harassment-in-european-workplaces-extent-impacts-and-policies)</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Restauranting through history (https://restaurant-ingthroughhistory.com/tag/immigrant-waitresses/)</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Gender matters: Rethinking violence in tourism// in Annals of Tourism Research, Volume 88, May 2021, 103143 (https://www.sciencedirect.com/science/article/pii/S0160738321000050)</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(2022). Gender equality.  https://www.eurofound.europa.eu/topic/gender-equality</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UNESCO (2022). Gender equality: one step forward, two steps back// in Reshaping policies for creativity: addressing culture as a global public good, pages 241-261, illustrations (https://unesdoc.unesco.org/ark:/48223/pf0000380503)</a:t>
            </a:r>
            <a:endParaRPr sz="2500"/>
          </a:p>
        </p:txBody>
      </p:sp>
      <p:pic>
        <p:nvPicPr>
          <p:cNvPr id="324" name="Google Shape;324;p22"/>
          <p:cNvPicPr preferRelativeResize="0"/>
          <p:nvPr/>
        </p:nvPicPr>
        <p:blipFill rotWithShape="1">
          <a:blip r:embed="rId6">
            <a:alphaModFix/>
          </a:blip>
          <a:srcRect b="0" l="0" r="0" t="0"/>
          <a:stretch/>
        </p:blipFill>
        <p:spPr>
          <a:xfrm>
            <a:off x="11229841" y="2537451"/>
            <a:ext cx="962159" cy="2057687"/>
          </a:xfrm>
          <a:prstGeom prst="rect">
            <a:avLst/>
          </a:prstGeom>
          <a:noFill/>
          <a:ln>
            <a:noFill/>
          </a:ln>
        </p:spPr>
      </p:pic>
      <p:pic>
        <p:nvPicPr>
          <p:cNvPr id="325" name="Google Shape;325;p22"/>
          <p:cNvPicPr preferRelativeResize="0"/>
          <p:nvPr/>
        </p:nvPicPr>
        <p:blipFill rotWithShape="1">
          <a:blip r:embed="rId7">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3"/>
          <p:cNvSpPr txBox="1"/>
          <p:nvPr>
            <p:ph type="title"/>
          </p:nvPr>
        </p:nvSpPr>
        <p:spPr>
          <a:xfrm>
            <a:off x="582302" y="0"/>
            <a:ext cx="10747443" cy="6228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ngsanaUPC"/>
              <a:buNone/>
            </a:pPr>
            <a:r>
              <a:rPr lang="en-US">
                <a:latin typeface="AngsanaUPC"/>
                <a:ea typeface="AngsanaUPC"/>
                <a:cs typeface="AngsanaUPC"/>
                <a:sym typeface="AngsanaUPC"/>
              </a:rPr>
              <a:t>Ausauces :</a:t>
            </a:r>
            <a:endParaRPr>
              <a:latin typeface="AngsanaUPC"/>
              <a:ea typeface="AngsanaUPC"/>
              <a:cs typeface="AngsanaUPC"/>
              <a:sym typeface="AngsanaUPC"/>
            </a:endParaRPr>
          </a:p>
        </p:txBody>
      </p:sp>
      <p:sp>
        <p:nvSpPr>
          <p:cNvPr id="332" name="Google Shape;332;p23"/>
          <p:cNvSpPr txBox="1"/>
          <p:nvPr>
            <p:ph idx="1" type="body"/>
          </p:nvPr>
        </p:nvSpPr>
        <p:spPr>
          <a:xfrm>
            <a:off x="582302" y="509287"/>
            <a:ext cx="11131278" cy="439838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Clr>
                <a:schemeClr val="dk1"/>
              </a:buClr>
              <a:buSzPts val="2000"/>
              <a:buFont typeface="Noto Sans Symbols"/>
              <a:buChar char="▪"/>
            </a:pPr>
            <a:r>
              <a:rPr lang="en-US" sz="2000">
                <a:latin typeface="AngsanaUPC"/>
                <a:ea typeface="AngsanaUPC"/>
                <a:cs typeface="AngsanaUPC"/>
                <a:sym typeface="AngsanaUPC"/>
              </a:rPr>
              <a:t>	EurWORK/European Observatory of Working Life (2020). Harassment and violence at work</a:t>
            </a:r>
            <a:endParaRPr sz="2600"/>
          </a:p>
          <a:p>
            <a:pPr indent="0" lvl="0" marL="0" rtl="0" algn="l">
              <a:lnSpc>
                <a:spcPct val="100000"/>
              </a:lnSpc>
              <a:spcBef>
                <a:spcPts val="1000"/>
              </a:spcBef>
              <a:spcAft>
                <a:spcPts val="0"/>
              </a:spcAft>
              <a:buClr>
                <a:schemeClr val="dk1"/>
              </a:buClr>
              <a:buSzPts val="2200"/>
              <a:buNone/>
            </a:pPr>
            <a:r>
              <a:rPr lang="en-US" sz="2000">
                <a:latin typeface="AngsanaUPC"/>
                <a:ea typeface="AngsanaUPC"/>
                <a:cs typeface="AngsanaUPC"/>
                <a:sym typeface="AngsanaUPC"/>
              </a:rPr>
              <a:t>(https://www.eurofound.europa.eu/observatories/eurwork/industrial-relations-dictionary/harassment-and-violence-at-work)</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	Esteban Ortiz-Ospina, Sandra Tzvetkova and Max Roser (2018). Women’s employment//in Our World in Data (</a:t>
            </a:r>
            <a:r>
              <a:rPr lang="en-US" sz="2000" u="sng">
                <a:solidFill>
                  <a:schemeClr val="hlink"/>
                </a:solidFill>
                <a:latin typeface="AngsanaUPC"/>
                <a:ea typeface="AngsanaUPC"/>
                <a:cs typeface="AngsanaUPC"/>
                <a:sym typeface="AngsanaUPC"/>
                <a:hlinkClick r:id="rId3"/>
              </a:rPr>
              <a:t>https://ourworldindata.org/female-labor-supply#labor-force-participation</a:t>
            </a:r>
            <a:r>
              <a:rPr lang="en-US" sz="2000">
                <a:latin typeface="AngsanaUPC"/>
                <a:ea typeface="AngsanaUPC"/>
                <a:cs typeface="AngsanaUPC"/>
                <a:sym typeface="AngsanaUPC"/>
              </a:rPr>
              <a:t>)</a:t>
            </a:r>
            <a:endParaRPr sz="2000">
              <a:latin typeface="AngsanaUPC"/>
              <a:ea typeface="AngsanaUPC"/>
              <a:cs typeface="AngsanaUPC"/>
              <a:sym typeface="AngsanaUPC"/>
            </a:endParaRPr>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Dianova (2017). A Silent “Colleague”: Violence against Women in the Workplace</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a:t>
            </a:r>
            <a:r>
              <a:rPr lang="en-US" sz="2000" u="sng">
                <a:solidFill>
                  <a:schemeClr val="hlink"/>
                </a:solidFill>
                <a:latin typeface="AngsanaUPC"/>
                <a:ea typeface="AngsanaUPC"/>
                <a:cs typeface="AngsanaUPC"/>
                <a:sym typeface="AngsanaUPC"/>
                <a:hlinkClick r:id="rId4"/>
              </a:rPr>
              <a:t>https://www.dianova.org/news/a-silent-colleague-violence-against-women-in-the-workplace/</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European Parliament news (2022). Understanding the gender pay gap: definition and causes</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a:t>
            </a:r>
            <a:r>
              <a:rPr lang="en-US" sz="2000" u="sng">
                <a:solidFill>
                  <a:schemeClr val="hlink"/>
                </a:solidFill>
                <a:latin typeface="AngsanaUPC"/>
                <a:ea typeface="AngsanaUPC"/>
                <a:cs typeface="AngsanaUPC"/>
                <a:sym typeface="AngsanaUPC"/>
                <a:hlinkClick r:id="rId5"/>
              </a:rPr>
              <a:t>https://www.europarl.europa.eu/news/en/headlines/society/20200109STO69925/understanding-the-gender-pay-gap-definition-and-causes</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ILO. Global Wage Report 2018: The gender pay gap  (</a:t>
            </a:r>
            <a:r>
              <a:rPr lang="en-US" sz="2000" u="sng">
                <a:solidFill>
                  <a:schemeClr val="hlink"/>
                </a:solidFill>
                <a:latin typeface="AngsanaUPC"/>
                <a:ea typeface="AngsanaUPC"/>
                <a:cs typeface="AngsanaUPC"/>
                <a:sym typeface="AngsanaUPC"/>
                <a:hlinkClick r:id="rId6"/>
              </a:rPr>
              <a:t>https://www.ilo.org/global/about-the-ilo/multimedia/maps-and-charts/enhanced/WCMS_650829/lang--en/index.htm</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EIGE (The European Institute for Gender Equality). Good practices combating gender-based violence.  (https://eige.europa.eu/gender-based-violence/good-practices/spain/masters-course-gender-violence-improves-professional-practice labour market for 10 years or more.</a:t>
            </a:r>
            <a:endParaRPr sz="2600"/>
          </a:p>
        </p:txBody>
      </p:sp>
      <p:pic>
        <p:nvPicPr>
          <p:cNvPr id="333" name="Google Shape;333;p23"/>
          <p:cNvPicPr preferRelativeResize="0"/>
          <p:nvPr/>
        </p:nvPicPr>
        <p:blipFill rotWithShape="1">
          <a:blip r:embed="rId7">
            <a:alphaModFix/>
          </a:blip>
          <a:srcRect b="0" l="0" r="0" t="0"/>
          <a:stretch/>
        </p:blipFill>
        <p:spPr>
          <a:xfrm>
            <a:off x="11229841" y="2537451"/>
            <a:ext cx="962159" cy="2057687"/>
          </a:xfrm>
          <a:prstGeom prst="rect">
            <a:avLst/>
          </a:prstGeom>
          <a:noFill/>
          <a:ln>
            <a:noFill/>
          </a:ln>
        </p:spPr>
      </p:pic>
      <p:pic>
        <p:nvPicPr>
          <p:cNvPr id="334" name="Google Shape;334;p23"/>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24"/>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40" name="Google Shape;340;p24"/>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Paldies par uzmanību</a:t>
            </a:r>
            <a:endParaRPr sz="3600">
              <a:solidFill>
                <a:srgbClr val="262626"/>
              </a:solidFil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25"/>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46" name="Google Shape;346;p25"/>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Projekta partneri</a:t>
            </a:r>
            <a:endParaRPr b="1" sz="3600">
              <a:solidFill>
                <a:schemeClr val="dk2"/>
              </a:solidFill>
            </a:endParaRPr>
          </a:p>
        </p:txBody>
      </p:sp>
      <p:sp>
        <p:nvSpPr>
          <p:cNvPr id="347" name="Google Shape;34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8" name="Google Shape;348;p2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49" name="Google Shape;349;p25"/>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50" name="Google Shape;350;p25"/>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5">
                  <a:extLst>
                    <a:ext uri="{A12FA001-AC4F-418D-AE19-62706E023703}">
                      <ahyp:hlinkClr val="tx"/>
                    </a:ext>
                  </a:extLst>
                </a:hlinkClick>
              </a:rPr>
              <a:t>Czech University of Life Sciences Prague</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351" name="Google Shape;351;p25"/>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52" name="Google Shape;352;p25"/>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353" name="Google Shape;353;p25"/>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54" name="Google Shape;354;p25"/>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355" name="Google Shape;355;p25"/>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56" name="Google Shape;356;p25"/>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1">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357" name="Google Shape;357;p25"/>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58" name="Google Shape;358;p25"/>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3">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359" name="Google Shape;359;p25"/>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60" name="Google Shape;360;p25"/>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5">
                  <a:extLst>
                    <a:ext uri="{A12FA001-AC4F-418D-AE19-62706E023703}">
                      <ahyp:hlinkClr val="tx"/>
                    </a:ext>
                  </a:extLst>
                </a:hlinkClick>
              </a:rPr>
              <a:t>Social Innovation Fund</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361" name="Google Shape;361;p25"/>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62" name="Google Shape;362;p25"/>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7">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pic>
        <p:nvPicPr>
          <p:cNvPr id="363" name="Google Shape;363;p25"/>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25" name="Google Shape;125;p3"/>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26" name="Google Shape;126;p3"/>
          <p:cNvSpPr txBox="1"/>
          <p:nvPr>
            <p:ph type="title"/>
          </p:nvPr>
        </p:nvSpPr>
        <p:spPr>
          <a:xfrm>
            <a:off x="1577591" y="543409"/>
            <a:ext cx="9429933"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AngsanaUPC"/>
              <a:buNone/>
            </a:pPr>
            <a:r>
              <a:rPr b="1" lang="en-US" sz="4000">
                <a:solidFill>
                  <a:srgbClr val="6789B9"/>
                </a:solidFill>
                <a:latin typeface="Times New Roman"/>
                <a:ea typeface="Times New Roman"/>
                <a:cs typeface="Times New Roman"/>
                <a:sym typeface="Times New Roman"/>
              </a:rPr>
              <a:t>Mācību rezultāti</a:t>
            </a:r>
            <a:endParaRPr b="1" sz="4000">
              <a:solidFill>
                <a:schemeClr val="dk2"/>
              </a:solidFill>
              <a:latin typeface="Times New Roman"/>
              <a:ea typeface="Times New Roman"/>
              <a:cs typeface="Times New Roman"/>
              <a:sym typeface="Times New Roman"/>
            </a:endParaRPr>
          </a:p>
        </p:txBody>
      </p:sp>
      <p:sp>
        <p:nvSpPr>
          <p:cNvPr id="127" name="Google Shape;127;p3"/>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8" name="Google Shape;128;p3"/>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29" name="Google Shape;12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30" name="Google Shape;130;p3"/>
          <p:cNvSpPr txBox="1"/>
          <p:nvPr>
            <p:ph idx="1" type="body"/>
          </p:nvPr>
        </p:nvSpPr>
        <p:spPr>
          <a:xfrm>
            <a:off x="1469985" y="1760059"/>
            <a:ext cx="10090544" cy="40709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1.	</a:t>
            </a:r>
            <a:r>
              <a:rPr lang="en-US" sz="2400">
                <a:latin typeface="Times New Roman"/>
                <a:ea typeface="Times New Roman"/>
                <a:cs typeface="Times New Roman"/>
                <a:sym typeface="Times New Roman"/>
              </a:rPr>
              <a:t>Viņš/viņa spēj </a:t>
            </a:r>
            <a:r>
              <a:rPr lang="en-US" sz="2400">
                <a:solidFill>
                  <a:srgbClr val="000000"/>
                </a:solidFill>
                <a:latin typeface="Times New Roman"/>
                <a:ea typeface="Times New Roman"/>
                <a:cs typeface="Times New Roman"/>
                <a:sym typeface="Times New Roman"/>
              </a:rPr>
              <a:t>atšķirt stereotipus, aizspriedumus un klišejas. </a:t>
            </a:r>
            <a:endParaRPr sz="2400">
              <a:latin typeface="Times New Roman"/>
              <a:ea typeface="Times New Roman"/>
              <a:cs typeface="Times New Roman"/>
              <a:sym typeface="Times New Roman"/>
            </a:endParaRPr>
          </a:p>
          <a:p>
            <a:pPr indent="0" lvl="0" marL="0" rtl="0" algn="l">
              <a:lnSpc>
                <a:spcPct val="90000"/>
              </a:lnSpc>
              <a:spcBef>
                <a:spcPts val="0"/>
              </a:spcBef>
              <a:spcAft>
                <a:spcPts val="0"/>
              </a:spcAft>
              <a:buClr>
                <a:srgbClr val="6789B9"/>
              </a:buClr>
              <a:buSzPts val="2800"/>
              <a:buNone/>
            </a:pPr>
            <a:r>
              <a:t/>
            </a:r>
            <a:endParaRPr sz="2400">
              <a:latin typeface="Times New Roman"/>
              <a:ea typeface="Times New Roman"/>
              <a:cs typeface="Times New Roman"/>
              <a:sym typeface="Times New Roman"/>
            </a:endParaRPr>
          </a:p>
          <a:p>
            <a:pPr indent="-228600" lvl="0" marL="228600" rtl="0" algn="l">
              <a:lnSpc>
                <a:spcPct val="90000"/>
              </a:lnSpc>
              <a:spcBef>
                <a:spcPts val="0"/>
              </a:spcBef>
              <a:spcAft>
                <a:spcPts val="0"/>
              </a:spcAft>
              <a:buClr>
                <a:srgbClr val="6789B9"/>
              </a:buClr>
              <a:buSzPts val="2800"/>
              <a:buFont typeface="Noto Sans Symbols"/>
              <a:buChar char="✔"/>
            </a:pPr>
            <a:r>
              <a:rPr lang="en-US" sz="2400">
                <a:latin typeface="Times New Roman"/>
                <a:ea typeface="Times New Roman"/>
                <a:cs typeface="Times New Roman"/>
                <a:sym typeface="Times New Roman"/>
              </a:rPr>
              <a:t>2.	 Viņš/viņa spēj </a:t>
            </a:r>
            <a:r>
              <a:rPr lang="en-US" sz="2400">
                <a:solidFill>
                  <a:srgbClr val="000000"/>
                </a:solidFill>
                <a:latin typeface="Times New Roman"/>
                <a:ea typeface="Times New Roman"/>
                <a:cs typeface="Times New Roman"/>
                <a:sym typeface="Times New Roman"/>
              </a:rPr>
              <a:t>identificēt dzimumu specifiskās iezīmes darba kontekstā, jo īpaši vadības līmenī.</a:t>
            </a:r>
            <a:endParaRPr sz="2400">
              <a:latin typeface="Times New Roman"/>
              <a:ea typeface="Times New Roman"/>
              <a:cs typeface="Times New Roman"/>
              <a:sym typeface="Times New Roman"/>
            </a:endParaRPr>
          </a:p>
          <a:p>
            <a:pPr indent="-50800" lvl="0" marL="228600" rtl="0" algn="l">
              <a:lnSpc>
                <a:spcPct val="90000"/>
              </a:lnSpc>
              <a:spcBef>
                <a:spcPts val="0"/>
              </a:spcBef>
              <a:spcAft>
                <a:spcPts val="0"/>
              </a:spcAft>
              <a:buClr>
                <a:srgbClr val="6789B9"/>
              </a:buClr>
              <a:buSzPts val="2800"/>
              <a:buFont typeface="Noto Sans Symbols"/>
              <a:buNone/>
            </a:pPr>
            <a:r>
              <a:t/>
            </a:r>
            <a:endParaRPr sz="2400">
              <a:latin typeface="Times New Roman"/>
              <a:ea typeface="Times New Roman"/>
              <a:cs typeface="Times New Roman"/>
              <a:sym typeface="Times New Roman"/>
            </a:endParaRPr>
          </a:p>
          <a:p>
            <a:pPr indent="-228600" lvl="0" marL="228600" rtl="0" algn="l">
              <a:lnSpc>
                <a:spcPct val="90000"/>
              </a:lnSpc>
              <a:spcBef>
                <a:spcPts val="0"/>
              </a:spcBef>
              <a:spcAft>
                <a:spcPts val="0"/>
              </a:spcAft>
              <a:buClr>
                <a:srgbClr val="6789B9"/>
              </a:buClr>
              <a:buSzPts val="2800"/>
              <a:buFont typeface="Noto Sans Symbols"/>
              <a:buChar char="✔"/>
            </a:pPr>
            <a:r>
              <a:rPr lang="en-US" sz="2400">
                <a:latin typeface="Times New Roman"/>
                <a:ea typeface="Times New Roman"/>
                <a:cs typeface="Times New Roman"/>
                <a:sym typeface="Times New Roman"/>
              </a:rPr>
              <a:t>3.	 Viņš/viņa spēj </a:t>
            </a:r>
            <a:r>
              <a:rPr lang="en-US" sz="2400">
                <a:solidFill>
                  <a:srgbClr val="000000"/>
                </a:solidFill>
                <a:latin typeface="Times New Roman"/>
                <a:ea typeface="Times New Roman"/>
                <a:cs typeface="Times New Roman"/>
                <a:sym typeface="Times New Roman"/>
              </a:rPr>
              <a:t>tikt galā ar mikro- un varas politisko dinamiku organizācijā</a:t>
            </a:r>
            <a:endParaRPr sz="2400">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pic>
        <p:nvPicPr>
          <p:cNvPr id="135" name="Google Shape;135;p4"/>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36" name="Google Shape;136;p4"/>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37" name="Google Shape;137;p4"/>
          <p:cNvSpPr txBox="1"/>
          <p:nvPr>
            <p:ph type="title"/>
          </p:nvPr>
        </p:nvSpPr>
        <p:spPr>
          <a:xfrm>
            <a:off x="248467" y="54340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alibri"/>
              <a:buNone/>
            </a:pPr>
            <a:r>
              <a:rPr b="1" lang="en-US" sz="3600">
                <a:solidFill>
                  <a:srgbClr val="0070C0"/>
                </a:solidFill>
              </a:rPr>
              <a:t>General overview</a:t>
            </a:r>
            <a:endParaRPr b="1" sz="3600">
              <a:solidFill>
                <a:srgbClr val="0070C0"/>
              </a:solidFill>
            </a:endParaRPr>
          </a:p>
        </p:txBody>
      </p:sp>
      <p:sp>
        <p:nvSpPr>
          <p:cNvPr id="138" name="Google Shape;138;p4"/>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9" name="Google Shape;139;p4"/>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40" name="Google Shape;14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1" name="Google Shape;141;p4"/>
          <p:cNvSpPr txBox="1"/>
          <p:nvPr>
            <p:ph idx="1" type="body"/>
          </p:nvPr>
        </p:nvSpPr>
        <p:spPr>
          <a:xfrm>
            <a:off x="987056" y="1320474"/>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lang="en-US"/>
              <a:t>1st Module consists of 2 Units</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rPr b="1" lang="en-US"/>
              <a:t>Unit 1</a:t>
            </a:r>
            <a:r>
              <a:rPr lang="en-US"/>
              <a:t>: </a:t>
            </a:r>
            <a:r>
              <a:rPr b="1" lang="en-US"/>
              <a:t>History of the labour market and gender inequalities in the workplace </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The history of the development of the labor market, its definitions, the gradual involvement and participation of women in the labor market are reviewed.</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Unit 2</a:t>
            </a:r>
            <a:r>
              <a:rPr lang="en-US"/>
              <a:t>: </a:t>
            </a:r>
            <a:r>
              <a:rPr b="1" lang="en-US"/>
              <a:t>Gender-specific characteristics at management level,  micro- and power political dynamics in the organization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Ein Bild, das drinnen, Person, Decke, Personen enthält.&#10;&#10;Automatisch generierte Beschreibung" id="142" name="Google Shape;142;p4"/>
          <p:cNvPicPr preferRelativeResize="0"/>
          <p:nvPr/>
        </p:nvPicPr>
        <p:blipFill rotWithShape="1">
          <a:blip r:embed="rId6">
            <a:alphaModFix/>
          </a:blip>
          <a:srcRect b="15730" l="0" r="0" t="0"/>
          <a:stretch/>
        </p:blipFill>
        <p:spPr>
          <a:xfrm>
            <a:off x="0" y="0"/>
            <a:ext cx="12191980" cy="6857990"/>
          </a:xfrm>
          <a:prstGeom prst="rect">
            <a:avLst/>
          </a:prstGeom>
          <a:noFill/>
          <a:ln>
            <a:noFill/>
          </a:ln>
        </p:spPr>
      </p:pic>
      <p:sp>
        <p:nvSpPr>
          <p:cNvPr id="143" name="Google Shape;143;p4"/>
          <p:cNvSpPr/>
          <p:nvPr/>
        </p:nvSpPr>
        <p:spPr>
          <a:xfrm>
            <a:off x="7406693" y="2506662"/>
            <a:ext cx="4785307" cy="4351338"/>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468000" spcFirstLastPara="1" rIns="468000" wrap="square" tIns="504000">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ngsanaUPC"/>
                <a:ea typeface="AngsanaUPC"/>
                <a:cs typeface="AngsanaUPC"/>
                <a:sym typeface="AngsanaUPC"/>
              </a:rPr>
              <a:t>1. </a:t>
            </a:r>
            <a:r>
              <a:rPr b="0" i="0" lang="en-US" sz="1800" u="none" cap="none" strike="noStrike">
                <a:solidFill>
                  <a:srgbClr val="000000"/>
                </a:solidFill>
                <a:latin typeface="Calibri"/>
                <a:ea typeface="Calibri"/>
                <a:cs typeface="Calibri"/>
                <a:sym typeface="Calibri"/>
              </a:rPr>
              <a:t>Darba tirgus vēsture un attīstība un tā saistība ar dzimumu nevienlīdzību darbavietā</a:t>
            </a:r>
            <a:r>
              <a:rPr b="0" i="0" lang="en-US" sz="3600" u="none" cap="none" strike="noStrike">
                <a:solidFill>
                  <a:srgbClr val="000000"/>
                </a:solidFill>
                <a:latin typeface="Arial"/>
                <a:ea typeface="Arial"/>
                <a:cs typeface="Arial"/>
                <a:sym typeface="Arial"/>
              </a:rPr>
              <a:t> </a:t>
            </a:r>
            <a:endParaRPr b="0" i="0" sz="2800" u="none" cap="none" strike="noStrike">
              <a:solidFill>
                <a:schemeClr val="dk1"/>
              </a:solidFill>
              <a:latin typeface="AngsanaUPC"/>
              <a:ea typeface="AngsanaUPC"/>
              <a:cs typeface="AngsanaUPC"/>
              <a:sym typeface="AngsanaUPC"/>
            </a:endParaRPr>
          </a:p>
        </p:txBody>
      </p:sp>
      <p:sp>
        <p:nvSpPr>
          <p:cNvPr id="144" name="Google Shape;144;p4"/>
          <p:cNvSpPr txBox="1"/>
          <p:nvPr/>
        </p:nvSpPr>
        <p:spPr>
          <a:xfrm>
            <a:off x="7730599" y="5671795"/>
            <a:ext cx="4330200" cy="683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000"/>
              <a:buFont typeface="Arial"/>
              <a:buNone/>
            </a:pPr>
            <a:r>
              <a:rPr b="0" i="0" lang="en-US" sz="2400" u="none" cap="none" strike="noStrike">
                <a:solidFill>
                  <a:srgbClr val="000000"/>
                </a:solidFill>
                <a:latin typeface="Times New Roman"/>
                <a:ea typeface="Times New Roman"/>
                <a:cs typeface="Times New Roman"/>
                <a:sym typeface="Times New Roman"/>
              </a:rPr>
              <a:t>Attīstība, definīcijas, politika</a:t>
            </a:r>
            <a:endParaRPr b="0" i="0" sz="1200" u="none" cap="none" strike="noStrike">
              <a:solidFill>
                <a:srgbClr val="000000"/>
              </a:solidFill>
              <a:latin typeface="Times New Roman"/>
              <a:ea typeface="Times New Roman"/>
              <a:cs typeface="Times New Roman"/>
              <a:sym typeface="Times New Roman"/>
            </a:endParaRPr>
          </a:p>
        </p:txBody>
      </p:sp>
      <p:sp>
        <p:nvSpPr>
          <p:cNvPr id="145" name="Google Shape;145;p4"/>
          <p:cNvSpPr/>
          <p:nvPr/>
        </p:nvSpPr>
        <p:spPr>
          <a:xfrm>
            <a:off x="534492" y="979709"/>
            <a:ext cx="6419637" cy="2673752"/>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Times New Roman"/>
                <a:ea typeface="Times New Roman"/>
                <a:cs typeface="Times New Roman"/>
                <a:sym typeface="Times New Roman"/>
              </a:rPr>
              <a:t>1.nodaļa</a:t>
            </a:r>
            <a:endParaRPr b="0" i="0" sz="40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5"/>
          <p:cNvPicPr preferRelativeResize="0"/>
          <p:nvPr/>
        </p:nvPicPr>
        <p:blipFill rotWithShape="1">
          <a:blip r:embed="rId3">
            <a:alphaModFix/>
          </a:blip>
          <a:srcRect b="0" l="0" r="0" t="0"/>
          <a:stretch/>
        </p:blipFill>
        <p:spPr>
          <a:xfrm rot="5400000">
            <a:off x="4369368" y="4827450"/>
            <a:ext cx="1208650" cy="2848106"/>
          </a:xfrm>
          <a:prstGeom prst="rect">
            <a:avLst/>
          </a:prstGeom>
          <a:noFill/>
          <a:ln>
            <a:noFill/>
          </a:ln>
        </p:spPr>
      </p:pic>
      <p:pic>
        <p:nvPicPr>
          <p:cNvPr id="152" name="Google Shape;152;p5"/>
          <p:cNvPicPr preferRelativeResize="0"/>
          <p:nvPr/>
        </p:nvPicPr>
        <p:blipFill rotWithShape="1">
          <a:blip r:embed="rId4">
            <a:alphaModFix/>
          </a:blip>
          <a:srcRect b="0" l="0" r="0" t="0"/>
          <a:stretch/>
        </p:blipFill>
        <p:spPr>
          <a:xfrm rot="-5400000">
            <a:off x="5044893" y="-547764"/>
            <a:ext cx="962159" cy="2057687"/>
          </a:xfrm>
          <a:prstGeom prst="rect">
            <a:avLst/>
          </a:prstGeom>
          <a:noFill/>
          <a:ln>
            <a:noFill/>
          </a:ln>
        </p:spPr>
      </p:pic>
      <p:sp>
        <p:nvSpPr>
          <p:cNvPr id="153" name="Google Shape;15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54" name="Google Shape;154;p5"/>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55" name="Google Shape;155;p5"/>
          <p:cNvSpPr txBox="1"/>
          <p:nvPr>
            <p:ph type="title"/>
          </p:nvPr>
        </p:nvSpPr>
        <p:spPr>
          <a:xfrm>
            <a:off x="239843" y="96146"/>
            <a:ext cx="11467475" cy="773112"/>
          </a:xfrm>
          <a:prstGeom prst="rect">
            <a:avLst/>
          </a:prstGeom>
          <a:noFill/>
          <a:ln>
            <a:noFill/>
          </a:ln>
        </p:spPr>
        <p:txBody>
          <a:bodyPr anchorCtr="1"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ngsanaUPC"/>
              <a:buNone/>
            </a:pPr>
            <a:r>
              <a:rPr b="1" lang="en-US" sz="3200">
                <a:latin typeface="Times New Roman"/>
                <a:ea typeface="Times New Roman"/>
                <a:cs typeface="Times New Roman"/>
                <a:sym typeface="Times New Roman"/>
              </a:rPr>
              <a:t>20. gadsimtā sieviešu līdzdalība darba tirgū ievērojami pieauga.</a:t>
            </a:r>
            <a:endParaRPr b="1" sz="3200">
              <a:latin typeface="Times New Roman"/>
              <a:ea typeface="Times New Roman"/>
              <a:cs typeface="Times New Roman"/>
              <a:sym typeface="Times New Roman"/>
            </a:endParaRPr>
          </a:p>
        </p:txBody>
      </p:sp>
      <p:pic>
        <p:nvPicPr>
          <p:cNvPr id="156" name="Google Shape;156;p5"/>
          <p:cNvPicPr preferRelativeResize="0"/>
          <p:nvPr/>
        </p:nvPicPr>
        <p:blipFill rotWithShape="1">
          <a:blip r:embed="rId5">
            <a:alphaModFix/>
          </a:blip>
          <a:srcRect b="0" l="0" r="0" t="0"/>
          <a:stretch/>
        </p:blipFill>
        <p:spPr>
          <a:xfrm>
            <a:off x="2329550" y="1286625"/>
            <a:ext cx="7801601" cy="5507024"/>
          </a:xfrm>
          <a:prstGeom prst="rect">
            <a:avLst/>
          </a:prstGeom>
          <a:noFill/>
          <a:ln>
            <a:noFill/>
          </a:ln>
        </p:spPr>
      </p:pic>
      <p:pic>
        <p:nvPicPr>
          <p:cNvPr id="157" name="Google Shape;157;p5"/>
          <p:cNvPicPr preferRelativeResize="0"/>
          <p:nvPr/>
        </p:nvPicPr>
        <p:blipFill rotWithShape="1">
          <a:blip r:embed="rId4">
            <a:alphaModFix/>
          </a:blip>
          <a:srcRect b="0" l="0" r="0" t="0"/>
          <a:stretch/>
        </p:blipFill>
        <p:spPr>
          <a:xfrm>
            <a:off x="11229841" y="869258"/>
            <a:ext cx="962159" cy="2057687"/>
          </a:xfrm>
          <a:prstGeom prst="rect">
            <a:avLst/>
          </a:prstGeom>
          <a:noFill/>
          <a:ln>
            <a:noFill/>
          </a:ln>
        </p:spPr>
      </p:pic>
      <p:pic>
        <p:nvPicPr>
          <p:cNvPr id="158" name="Google Shape;158;p5"/>
          <p:cNvPicPr preferRelativeResize="0"/>
          <p:nvPr/>
        </p:nvPicPr>
        <p:blipFill rotWithShape="1">
          <a:blip r:embed="rId3">
            <a:alphaModFix/>
          </a:blip>
          <a:srcRect b="0" l="0" r="0" t="0"/>
          <a:stretch/>
        </p:blipFill>
        <p:spPr>
          <a:xfrm>
            <a:off x="11115182" y="3004848"/>
            <a:ext cx="1076817" cy="2537451"/>
          </a:xfrm>
          <a:prstGeom prst="rect">
            <a:avLst/>
          </a:prstGeom>
          <a:no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6"/>
          <p:cNvPicPr preferRelativeResize="0"/>
          <p:nvPr/>
        </p:nvPicPr>
        <p:blipFill rotWithShape="1">
          <a:blip r:embed="rId3">
            <a:alphaModFix/>
          </a:blip>
          <a:srcRect b="0" l="0" r="0" t="0"/>
          <a:stretch/>
        </p:blipFill>
        <p:spPr>
          <a:xfrm>
            <a:off x="1238250" y="0"/>
            <a:ext cx="97155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ph type="title"/>
          </p:nvPr>
        </p:nvSpPr>
        <p:spPr>
          <a:xfrm>
            <a:off x="544372" y="119740"/>
            <a:ext cx="4358368" cy="2188031"/>
          </a:xfrm>
          <a:prstGeom prst="rect">
            <a:avLst/>
          </a:prstGeom>
          <a:solidFill>
            <a:srgbClr val="8FAADC"/>
          </a:solid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4000"/>
              <a:buFont typeface="AngsanaUPC"/>
              <a:buNone/>
            </a:pPr>
            <a:r>
              <a:rPr b="1" lang="en-US">
                <a:solidFill>
                  <a:srgbClr val="FFFFFF"/>
                </a:solidFill>
                <a:latin typeface="Times New Roman"/>
                <a:ea typeface="Times New Roman"/>
                <a:cs typeface="Times New Roman"/>
                <a:sym typeface="Times New Roman"/>
              </a:rPr>
              <a:t>Sieviešu nodarbinātība dažādās tautsaimniecības nozarēs</a:t>
            </a:r>
            <a:endParaRPr>
              <a:latin typeface="Times New Roman"/>
              <a:ea typeface="Times New Roman"/>
              <a:cs typeface="Times New Roman"/>
              <a:sym typeface="Times New Roman"/>
            </a:endParaRPr>
          </a:p>
        </p:txBody>
      </p:sp>
      <p:sp>
        <p:nvSpPr>
          <p:cNvPr id="170" name="Google Shape;170;p7"/>
          <p:cNvSpPr txBox="1"/>
          <p:nvPr>
            <p:ph idx="2" type="body"/>
          </p:nvPr>
        </p:nvSpPr>
        <p:spPr>
          <a:xfrm>
            <a:off x="413656" y="2402731"/>
            <a:ext cx="4358368" cy="193580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sz="2000">
                <a:latin typeface="Times New Roman"/>
                <a:ea typeface="Times New Roman"/>
                <a:cs typeface="Times New Roman"/>
                <a:sym typeface="Times New Roman"/>
              </a:rPr>
              <a:t>Lielākajā daļā valstu pastāv "profesionālā segregācija": </a:t>
            </a:r>
            <a:endParaRPr/>
          </a:p>
          <a:p>
            <a:pPr indent="0" lvl="0" marL="0" rtl="0" algn="l">
              <a:lnSpc>
                <a:spcPct val="90000"/>
              </a:lnSpc>
              <a:spcBef>
                <a:spcPts val="0"/>
              </a:spcBef>
              <a:spcAft>
                <a:spcPts val="0"/>
              </a:spcAft>
              <a:buClr>
                <a:schemeClr val="dk1"/>
              </a:buClr>
              <a:buSzPts val="2800"/>
              <a:buNone/>
            </a:pPr>
            <a:r>
              <a:t/>
            </a:r>
            <a:endParaRPr sz="2000">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dk1"/>
              </a:buClr>
              <a:buSzPts val="2800"/>
              <a:buNone/>
            </a:pPr>
            <a:r>
              <a:rPr lang="en-US" sz="2000">
                <a:latin typeface="Times New Roman"/>
                <a:ea typeface="Times New Roman"/>
                <a:cs typeface="Times New Roman"/>
                <a:sym typeface="Times New Roman"/>
              </a:rPr>
              <a:t>Sievietēm ir raksturīga neproporcionāla koncentrācija atsevišķās profesijās.</a:t>
            </a:r>
            <a:endParaRPr sz="2000">
              <a:latin typeface="Times New Roman"/>
              <a:ea typeface="Times New Roman"/>
              <a:cs typeface="Times New Roman"/>
              <a:sym typeface="Times New Roman"/>
            </a:endParaRPr>
          </a:p>
        </p:txBody>
      </p:sp>
      <p:sp>
        <p:nvSpPr>
          <p:cNvPr id="171" name="Google Shape;171;p7"/>
          <p:cNvSpPr/>
          <p:nvPr/>
        </p:nvSpPr>
        <p:spPr>
          <a:xfrm>
            <a:off x="413656" y="4180344"/>
            <a:ext cx="4358368" cy="1631175"/>
          </a:xfrm>
          <a:prstGeom prst="rect">
            <a:avLst/>
          </a:prstGeom>
          <a:solidFill>
            <a:srgbClr val="D8E2F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6797E"/>
                </a:solidFill>
                <a:latin typeface="Times New Roman"/>
                <a:ea typeface="Times New Roman"/>
                <a:cs typeface="Times New Roman"/>
                <a:sym typeface="Times New Roman"/>
              </a:rPr>
              <a:t>Sievietēm ir dominējoša vieta HORECA un tūrismā</a:t>
            </a:r>
            <a:endParaRPr b="0" i="0" sz="2000" u="none" cap="none" strike="noStrike">
              <a:solidFill>
                <a:srgbClr val="76797E"/>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6797E"/>
                </a:solidFill>
                <a:latin typeface="Times New Roman"/>
                <a:ea typeface="Times New Roman"/>
                <a:cs typeface="Times New Roman"/>
                <a:sym typeface="Times New Roman"/>
              </a:rPr>
              <a:t>Kopumā ekonomikā 46,1 % darbinieku ir sievietes.</a:t>
            </a:r>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6797E"/>
                </a:solidFill>
                <a:latin typeface="Times New Roman"/>
                <a:ea typeface="Times New Roman"/>
                <a:cs typeface="Times New Roman"/>
                <a:sym typeface="Times New Roman"/>
              </a:rPr>
              <a:t>Viesmīlības nozarē šis rādītājs ir 53,7 %.</a:t>
            </a:r>
            <a:endParaRPr b="0" i="0" sz="2000" u="none" cap="none" strike="noStrike">
              <a:solidFill>
                <a:schemeClr val="dk1"/>
              </a:solidFill>
              <a:latin typeface="Times New Roman"/>
              <a:ea typeface="Times New Roman"/>
              <a:cs typeface="Times New Roman"/>
              <a:sym typeface="Times New Roman"/>
            </a:endParaRPr>
          </a:p>
        </p:txBody>
      </p:sp>
      <p:pic>
        <p:nvPicPr>
          <p:cNvPr id="172" name="Google Shape;172;p7"/>
          <p:cNvPicPr preferRelativeResize="0"/>
          <p:nvPr/>
        </p:nvPicPr>
        <p:blipFill rotWithShape="1">
          <a:blip r:embed="rId3">
            <a:alphaModFix/>
          </a:blip>
          <a:srcRect b="0" l="0" r="0" t="0"/>
          <a:stretch/>
        </p:blipFill>
        <p:spPr>
          <a:xfrm>
            <a:off x="5054184" y="922253"/>
            <a:ext cx="7102450" cy="50134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78" name="Google Shape;178;p8"/>
          <p:cNvPicPr preferRelativeResize="0"/>
          <p:nvPr>
            <p:ph idx="1" type="body"/>
          </p:nvPr>
        </p:nvPicPr>
        <p:blipFill rotWithShape="1">
          <a:blip r:embed="rId3">
            <a:alphaModFix/>
          </a:blip>
          <a:srcRect b="0" l="0" r="0" t="0"/>
          <a:stretch/>
        </p:blipFill>
        <p:spPr>
          <a:xfrm>
            <a:off x="480766" y="1"/>
            <a:ext cx="5128181" cy="3619892"/>
          </a:xfrm>
          <a:prstGeom prst="rect">
            <a:avLst/>
          </a:prstGeom>
          <a:noFill/>
          <a:ln>
            <a:noFill/>
          </a:ln>
        </p:spPr>
      </p:pic>
      <p:pic>
        <p:nvPicPr>
          <p:cNvPr id="179" name="Google Shape;179;p8"/>
          <p:cNvPicPr preferRelativeResize="0"/>
          <p:nvPr/>
        </p:nvPicPr>
        <p:blipFill rotWithShape="1">
          <a:blip r:embed="rId4">
            <a:alphaModFix/>
          </a:blip>
          <a:srcRect b="0" l="0" r="0" t="0"/>
          <a:stretch/>
        </p:blipFill>
        <p:spPr>
          <a:xfrm>
            <a:off x="6190269" y="141403"/>
            <a:ext cx="4952213" cy="3495679"/>
          </a:xfrm>
          <a:prstGeom prst="rect">
            <a:avLst/>
          </a:prstGeom>
          <a:noFill/>
          <a:ln>
            <a:noFill/>
          </a:ln>
        </p:spPr>
      </p:pic>
      <p:pic>
        <p:nvPicPr>
          <p:cNvPr id="180" name="Google Shape;180;p8"/>
          <p:cNvPicPr preferRelativeResize="0"/>
          <p:nvPr/>
        </p:nvPicPr>
        <p:blipFill rotWithShape="1">
          <a:blip r:embed="rId5">
            <a:alphaModFix/>
          </a:blip>
          <a:srcRect b="0" l="0" r="0" t="0"/>
          <a:stretch/>
        </p:blipFill>
        <p:spPr>
          <a:xfrm>
            <a:off x="763572" y="3648175"/>
            <a:ext cx="4506012" cy="3180714"/>
          </a:xfrm>
          <a:prstGeom prst="rect">
            <a:avLst/>
          </a:prstGeom>
          <a:noFill/>
          <a:ln>
            <a:noFill/>
          </a:ln>
        </p:spPr>
      </p:pic>
      <p:pic>
        <p:nvPicPr>
          <p:cNvPr id="181" name="Google Shape;181;p8"/>
          <p:cNvPicPr preferRelativeResize="0"/>
          <p:nvPr/>
        </p:nvPicPr>
        <p:blipFill rotWithShape="1">
          <a:blip r:embed="rId6">
            <a:alphaModFix/>
          </a:blip>
          <a:srcRect b="0" l="0" r="0" t="0"/>
          <a:stretch/>
        </p:blipFill>
        <p:spPr>
          <a:xfrm>
            <a:off x="6325386" y="3590920"/>
            <a:ext cx="4628364" cy="32670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txBox="1"/>
          <p:nvPr>
            <p:ph type="title"/>
          </p:nvPr>
        </p:nvSpPr>
        <p:spPr>
          <a:xfrm>
            <a:off x="838200" y="365126"/>
            <a:ext cx="10515600" cy="1045386"/>
          </a:xfrm>
          <a:prstGeom prst="rect">
            <a:avLst/>
          </a:prstGeom>
          <a:solidFill>
            <a:srgbClr val="8DA9DB"/>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ngsanaUPC"/>
              <a:buNone/>
            </a:pPr>
            <a:r>
              <a:rPr b="1" lang="en-US" sz="4000">
                <a:solidFill>
                  <a:schemeClr val="lt1"/>
                </a:solidFill>
                <a:latin typeface="Times New Roman"/>
                <a:ea typeface="Times New Roman"/>
                <a:cs typeface="Times New Roman"/>
                <a:sym typeface="Times New Roman"/>
              </a:rPr>
              <a:t>Tūrisma nevienlīdzīgā ekonomika</a:t>
            </a:r>
            <a:endParaRPr>
              <a:latin typeface="Times New Roman"/>
              <a:ea typeface="Times New Roman"/>
              <a:cs typeface="Times New Roman"/>
              <a:sym typeface="Times New Roman"/>
            </a:endParaRPr>
          </a:p>
        </p:txBody>
      </p:sp>
      <p:sp>
        <p:nvSpPr>
          <p:cNvPr id="188" name="Google Shape;188;p9"/>
          <p:cNvSpPr txBox="1"/>
          <p:nvPr>
            <p:ph idx="1" type="body"/>
          </p:nvPr>
        </p:nvSpPr>
        <p:spPr>
          <a:xfrm>
            <a:off x="838200" y="1575881"/>
            <a:ext cx="10515600" cy="4601082"/>
          </a:xfrm>
          <a:prstGeom prst="rect">
            <a:avLst/>
          </a:prstGeom>
          <a:noFill/>
          <a:ln>
            <a:noFill/>
          </a:ln>
        </p:spPr>
        <p:txBody>
          <a:bodyPr anchorCtr="0" anchor="t" bIns="45700" lIns="91425" spcFirstLastPara="1" rIns="91425" wrap="square" tIns="45700">
            <a:noAutofit/>
          </a:bodyPr>
          <a:lstStyle/>
          <a:p>
            <a:pPr indent="-203200" lvl="0" marL="228600" rtl="0" algn="l">
              <a:lnSpc>
                <a:spcPct val="90000"/>
              </a:lnSpc>
              <a:spcBef>
                <a:spcPts val="0"/>
              </a:spcBef>
              <a:spcAft>
                <a:spcPts val="0"/>
              </a:spcAft>
              <a:buClr>
                <a:schemeClr val="dk1"/>
              </a:buClr>
              <a:buSzPts val="2400"/>
              <a:buFont typeface="Noto Sans Symbols"/>
              <a:buChar char="❑"/>
            </a:pPr>
            <a:r>
              <a:rPr lang="en-US" sz="2000">
                <a:latin typeface="Times New Roman"/>
                <a:ea typeface="Times New Roman"/>
                <a:cs typeface="Times New Roman"/>
                <a:sym typeface="Times New Roman"/>
              </a:rPr>
              <a:t> Sievietes veido </a:t>
            </a:r>
            <a:r>
              <a:rPr b="1" lang="en-US" sz="2000">
                <a:latin typeface="Times New Roman"/>
                <a:ea typeface="Times New Roman"/>
                <a:cs typeface="Times New Roman"/>
                <a:sym typeface="Times New Roman"/>
              </a:rPr>
              <a:t>pusi no visiem viesnīcu un restorānu nozarē strādājošajiem</a:t>
            </a:r>
            <a:r>
              <a:rPr lang="en-US" sz="2000">
                <a:latin typeface="Times New Roman"/>
                <a:ea typeface="Times New Roman"/>
                <a:cs typeface="Times New Roman"/>
                <a:sym typeface="Times New Roman"/>
              </a:rPr>
              <a:t>. (Global Report on Women in Tourism, 2011).</a:t>
            </a:r>
            <a:endParaRPr sz="2000">
              <a:latin typeface="Times New Roman"/>
              <a:ea typeface="Times New Roman"/>
              <a:cs typeface="Times New Roman"/>
              <a:sym typeface="Times New Roman"/>
            </a:endParaRPr>
          </a:p>
          <a:p>
            <a:pPr indent="-203200" lvl="0" marL="228600" rtl="0" algn="l">
              <a:lnSpc>
                <a:spcPct val="90000"/>
              </a:lnSpc>
              <a:spcBef>
                <a:spcPts val="1000"/>
              </a:spcBef>
              <a:spcAft>
                <a:spcPts val="0"/>
              </a:spcAft>
              <a:buClr>
                <a:schemeClr val="dk1"/>
              </a:buClr>
              <a:buSzPts val="2400"/>
              <a:buFont typeface="Noto Sans Symbols"/>
              <a:buChar char="❑"/>
            </a:pPr>
            <a:r>
              <a:rPr lang="en-US" sz="2000">
                <a:latin typeface="Times New Roman"/>
                <a:ea typeface="Times New Roman"/>
                <a:cs typeface="Times New Roman"/>
                <a:sym typeface="Times New Roman"/>
              </a:rPr>
              <a:t> Dzimumu stereotipu un diskriminācijas dēļ lielākā daļa šo sieviešu strādā </a:t>
            </a:r>
            <a:r>
              <a:rPr b="1" lang="en-US" sz="2000">
                <a:latin typeface="Times New Roman"/>
                <a:ea typeface="Times New Roman"/>
                <a:cs typeface="Times New Roman"/>
                <a:sym typeface="Times New Roman"/>
              </a:rPr>
              <a:t>zema statusa, slikti apmaksātus un nestabilus darbus, no kuriem daudzi ir sezonāli.</a:t>
            </a:r>
            <a:endParaRPr/>
          </a:p>
          <a:p>
            <a:pPr indent="-203200" lvl="0" marL="228600" rtl="0" algn="l">
              <a:lnSpc>
                <a:spcPct val="90000"/>
              </a:lnSpc>
              <a:spcBef>
                <a:spcPts val="1000"/>
              </a:spcBef>
              <a:spcAft>
                <a:spcPts val="0"/>
              </a:spcAft>
              <a:buClr>
                <a:schemeClr val="dk1"/>
              </a:buClr>
              <a:buSzPts val="2400"/>
              <a:buFont typeface="Noto Sans Symbols"/>
              <a:buChar char="❑"/>
            </a:pPr>
            <a:r>
              <a:rPr lang="en-US" sz="2000">
                <a:latin typeface="Times New Roman"/>
                <a:ea typeface="Times New Roman"/>
                <a:cs typeface="Times New Roman"/>
                <a:sym typeface="Times New Roman"/>
              </a:rPr>
              <a:t> Sievietes reti ieņem </a:t>
            </a:r>
            <a:r>
              <a:rPr b="1" lang="en-US" sz="2000">
                <a:latin typeface="Times New Roman"/>
                <a:ea typeface="Times New Roman"/>
                <a:cs typeface="Times New Roman"/>
                <a:sym typeface="Times New Roman"/>
              </a:rPr>
              <a:t>vadošus vai profesionālus amatus</a:t>
            </a:r>
            <a:r>
              <a:rPr lang="en-US" sz="2000">
                <a:latin typeface="Times New Roman"/>
                <a:ea typeface="Times New Roman"/>
                <a:cs typeface="Times New Roman"/>
                <a:sym typeface="Times New Roman"/>
              </a:rPr>
              <a:t>, un, ja tās tos ieņem, parasti viņām </a:t>
            </a:r>
            <a:r>
              <a:rPr b="1" lang="en-US" sz="2000">
                <a:latin typeface="Times New Roman"/>
                <a:ea typeface="Times New Roman"/>
                <a:cs typeface="Times New Roman"/>
                <a:sym typeface="Times New Roman"/>
              </a:rPr>
              <a:t>maksā mazāk </a:t>
            </a:r>
            <a:r>
              <a:rPr lang="en-US" sz="2000">
                <a:latin typeface="Times New Roman"/>
                <a:ea typeface="Times New Roman"/>
                <a:cs typeface="Times New Roman"/>
                <a:sym typeface="Times New Roman"/>
              </a:rPr>
              <a:t>nekā vīriešiem.</a:t>
            </a:r>
            <a:endParaRPr sz="2000">
              <a:latin typeface="Times New Roman"/>
              <a:ea typeface="Times New Roman"/>
              <a:cs typeface="Times New Roman"/>
              <a:sym typeface="Times New Roman"/>
            </a:endParaRPr>
          </a:p>
          <a:p>
            <a:pPr indent="-203200" lvl="0" marL="228600" rtl="0" algn="l">
              <a:lnSpc>
                <a:spcPct val="90000"/>
              </a:lnSpc>
              <a:spcBef>
                <a:spcPts val="1000"/>
              </a:spcBef>
              <a:spcAft>
                <a:spcPts val="0"/>
              </a:spcAft>
              <a:buClr>
                <a:schemeClr val="dk1"/>
              </a:buClr>
              <a:buSzPts val="2400"/>
              <a:buFont typeface="Noto Sans Symbols"/>
              <a:buChar char="❑"/>
            </a:pPr>
            <a:r>
              <a:rPr lang="en-US" sz="2000">
                <a:latin typeface="Times New Roman"/>
                <a:ea typeface="Times New Roman"/>
                <a:cs typeface="Times New Roman"/>
                <a:sym typeface="Times New Roman"/>
              </a:rPr>
              <a:t> Daudzas no viesnīcu nozarē nedrošās darbavietās strādājošajām sievietēm ir </a:t>
            </a:r>
            <a:r>
              <a:rPr b="1" lang="en-US" sz="2000">
                <a:latin typeface="Times New Roman"/>
                <a:ea typeface="Times New Roman"/>
                <a:cs typeface="Times New Roman"/>
                <a:sym typeface="Times New Roman"/>
              </a:rPr>
              <a:t>imigrantes vai migrantes </a:t>
            </a:r>
            <a:r>
              <a:rPr lang="en-US" sz="2000">
                <a:latin typeface="Times New Roman"/>
                <a:ea typeface="Times New Roman"/>
                <a:cs typeface="Times New Roman"/>
                <a:sym typeface="Times New Roman"/>
              </a:rPr>
              <a:t>un/vai pārstāv </a:t>
            </a:r>
            <a:r>
              <a:rPr b="1" lang="en-US" sz="2000">
                <a:latin typeface="Times New Roman"/>
                <a:ea typeface="Times New Roman"/>
                <a:cs typeface="Times New Roman"/>
                <a:sym typeface="Times New Roman"/>
              </a:rPr>
              <a:t>minoritātes</a:t>
            </a:r>
            <a:r>
              <a:rPr lang="en-US" sz="2000">
                <a:latin typeface="Times New Roman"/>
                <a:ea typeface="Times New Roman"/>
                <a:cs typeface="Times New Roman"/>
                <a:sym typeface="Times New Roman"/>
              </a:rPr>
              <a:t>. Šādu profesiju feminizācija un rasizācija mēdz izraisīt turpmāku algu līmeņa, darba drošības un sociālās vērtības samazināšanos.</a:t>
            </a:r>
            <a:endParaRPr/>
          </a:p>
          <a:p>
            <a:pPr indent="-203200" lvl="0" marL="228600" rtl="0" algn="l">
              <a:lnSpc>
                <a:spcPct val="90000"/>
              </a:lnSpc>
              <a:spcBef>
                <a:spcPts val="1000"/>
              </a:spcBef>
              <a:spcAft>
                <a:spcPts val="0"/>
              </a:spcAft>
              <a:buClr>
                <a:schemeClr val="dk1"/>
              </a:buClr>
              <a:buSzPts val="2400"/>
              <a:buFont typeface="Noto Sans Symbols"/>
              <a:buChar char="❑"/>
            </a:pPr>
            <a:r>
              <a:rPr lang="en-US" sz="2000">
                <a:latin typeface="Times New Roman"/>
                <a:ea typeface="Times New Roman"/>
                <a:cs typeface="Times New Roman"/>
                <a:sym typeface="Times New Roman"/>
              </a:rPr>
              <a:t> Seksuālās uzmākšanās līmenis ir visaugstākais no visām nozarēm, un visbiežāk vainīgie ir klienti, darba vadītāji vai kolēģi.</a:t>
            </a:r>
            <a:endParaRPr sz="2000">
              <a:latin typeface="Times New Roman"/>
              <a:ea typeface="Times New Roman"/>
              <a:cs typeface="Times New Roman"/>
              <a:sym typeface="Times New Roman"/>
            </a:endParaRPr>
          </a:p>
        </p:txBody>
      </p:sp>
      <p:pic>
        <p:nvPicPr>
          <p:cNvPr id="189" name="Google Shape;189;p9"/>
          <p:cNvPicPr preferRelativeResize="0"/>
          <p:nvPr/>
        </p:nvPicPr>
        <p:blipFill rotWithShape="1">
          <a:blip r:embed="rId3">
            <a:alphaModFix/>
          </a:blip>
          <a:srcRect b="0" l="0" r="0" t="0"/>
          <a:stretch/>
        </p:blipFill>
        <p:spPr>
          <a:xfrm>
            <a:off x="11229841" y="2184959"/>
            <a:ext cx="962159" cy="2057687"/>
          </a:xfrm>
          <a:prstGeom prst="rect">
            <a:avLst/>
          </a:prstGeom>
          <a:noFill/>
          <a:ln>
            <a:noFill/>
          </a:ln>
        </p:spPr>
      </p:pic>
      <p:pic>
        <p:nvPicPr>
          <p:cNvPr id="190" name="Google Shape;190;p9"/>
          <p:cNvPicPr preferRelativeResize="0"/>
          <p:nvPr/>
        </p:nvPicPr>
        <p:blipFill rotWithShape="1">
          <a:blip r:embed="rId4">
            <a:alphaModFix/>
          </a:blip>
          <a:srcRect b="0" l="0" r="0" t="0"/>
          <a:stretch/>
        </p:blipFill>
        <p:spPr>
          <a:xfrm>
            <a:off x="11115183" y="4320549"/>
            <a:ext cx="1076817" cy="2537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