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6858000" cx="12192000"/>
  <p:notesSz cx="6858000" cy="9144000"/>
  <p:embeddedFontLst>
    <p:embeddedFont>
      <p:font typeface="Robo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g6qHR0bWqRWi0pE/dWyjechZbe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oboto-bold.fntdata"/><Relationship Id="rId10" Type="http://schemas.openxmlformats.org/officeDocument/2006/relationships/slide" Target="slides/slide6.xml"/><Relationship Id="rId32" Type="http://schemas.openxmlformats.org/officeDocument/2006/relationships/font" Target="fonts/Roboto-regular.fntdata"/><Relationship Id="rId13" Type="http://schemas.openxmlformats.org/officeDocument/2006/relationships/slide" Target="slides/slide9.xml"/><Relationship Id="rId35" Type="http://schemas.openxmlformats.org/officeDocument/2006/relationships/font" Target="fonts/Roboto-boldItalic.fntdata"/><Relationship Id="rId12" Type="http://schemas.openxmlformats.org/officeDocument/2006/relationships/slide" Target="slides/slide8.xml"/><Relationship Id="rId34" Type="http://schemas.openxmlformats.org/officeDocument/2006/relationships/font" Target="fonts/Roboto-italic.fntdata"/><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estaurant-ingthroughhistory.com/" TargetMode="External"/><Relationship Id="rId3" Type="http://schemas.openxmlformats.org/officeDocument/2006/relationships/hyperlink" Target="https://restaurant-ingthroughhistory.com/2015/10/14/image-gallery-insulting-waitresses/" TargetMode="External"/><Relationship Id="rId4" Type="http://schemas.openxmlformats.org/officeDocument/2006/relationships/hyperlink" Target="http://www.nytimes.com/2015/10/01/opinion/do-we-value-low-skilled-work.html?emc=eta1&amp;_r=0"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grammar.yourdictionary.com/grammar/style-and-usage/common-french-words-and-phrases-we-use-in-english.html" TargetMode="External"/><Relationship Id="rId3" Type="http://schemas.openxmlformats.org/officeDocument/2006/relationships/hyperlink" Target="http://www.yourdictionary.com/onomatopoeia"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direct.com/journal/annals-of-tourism-research" TargetMode="External"/><Relationship Id="rId3" Type="http://schemas.openxmlformats.org/officeDocument/2006/relationships/hyperlink" Target="https://www.sciencedirect.com/journal/annals-of-tourism-research/vol/88/suppl/C"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atalyst.org/research/interrupting-sexism-silence/" TargetMode="External"/><Relationship Id="rId3" Type="http://schemas.openxmlformats.org/officeDocument/2006/relationships/hyperlink" Target="https://www.catalyst.org/reports/interrupting-sexism-workplace-men/" TargetMode="External"/><Relationship Id="rId4" Type="http://schemas.openxmlformats.org/officeDocument/2006/relationships/hyperlink" Target="https://www.catalyst.org/reports/interrupting-sexism-workplace-men/"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atalyst.org/research/workplace-sexism-climates/" TargetMode="External"/><Relationship Id="rId3" Type="http://schemas.openxmlformats.org/officeDocument/2006/relationships/hyperlink" Target="https://www.catalyst.org/research-series/interrupting-sexism-at-work/"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peopleskillsdecoded.com/what-makes-a-good-manager/"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peopleskillsdecoded.com/what-makes-a-good-manager/"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ortune.com/2021/08/02/female-ceos-global-500-fortune-500-cvs-karen-lynch-ping-an-jessica-tan/"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t>https://www.researchgate.net/publication/334113553_An_Examination_of_the_Impact_of_Macro_Context_on_Women_CEOs_in_the_Hospitality_Industry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Female CEOs increase the social performance of organizations (Jalbert et al. 2013).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Women CEOs are less overconfident than men (Huang and Kisgen 2013), which is a trait that is positively associated with a crisis (Ho et al. 2016; Kim et al. 2016).(p. 254)</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rgbClr val="4472C4"/>
              </a:buClr>
              <a:buSzPts val="1200"/>
              <a:buFont typeface="Calibri"/>
              <a:buNone/>
            </a:pPr>
            <a:r>
              <a:rPr lang="en-US" sz="1200">
                <a:solidFill>
                  <a:srgbClr val="4472C4"/>
                </a:solidFill>
              </a:rPr>
              <a:t>https://www.catalyst.org/research/women-leadership-sp-tsx/</a:t>
            </a:r>
            <a:endParaRPr/>
          </a:p>
          <a:p>
            <a:pPr indent="0" lvl="0" marL="0" marR="0" rtl="0" algn="l">
              <a:lnSpc>
                <a:spcPct val="100000"/>
              </a:lnSpc>
              <a:spcBef>
                <a:spcPts val="0"/>
              </a:spcBef>
              <a:spcAft>
                <a:spcPts val="0"/>
              </a:spcAft>
              <a:buClr>
                <a:schemeClr val="dk1"/>
              </a:buClr>
              <a:buSzPts val="1200"/>
              <a:buFont typeface="Calibri"/>
              <a:buNone/>
            </a:pPr>
            <a:r>
              <a:rPr lang="en-US"/>
              <a:t>Women’s </a:t>
            </a:r>
            <a:r>
              <a:rPr b="1" lang="en-US"/>
              <a:t>economic participation and leadership</a:t>
            </a:r>
            <a:r>
              <a:rPr lang="en-US"/>
              <a:t> are essential to driving business performance and </a:t>
            </a:r>
            <a:r>
              <a:rPr b="1" lang="en-US"/>
              <a:t>achieving gender balance</a:t>
            </a:r>
            <a:r>
              <a:rPr lang="en-US"/>
              <a:t> on corporate boards</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rgbClr val="4472C4"/>
              </a:solidFill>
            </a:endParaRPr>
          </a:p>
          <a:p>
            <a:pPr indent="0" lvl="0" marL="0" rtl="0" algn="l">
              <a:lnSpc>
                <a:spcPct val="70000"/>
              </a:lnSpc>
              <a:spcBef>
                <a:spcPts val="0"/>
              </a:spcBef>
              <a:spcAft>
                <a:spcPts val="0"/>
              </a:spcAft>
              <a:buClr>
                <a:schemeClr val="dk1"/>
              </a:buClr>
              <a:buSzPts val="1200"/>
              <a:buFont typeface="Calibri"/>
              <a:buNone/>
            </a:pPr>
            <a:r>
              <a:rPr b="1" lang="en-US" sz="1200"/>
              <a:t>Key Findings:</a:t>
            </a:r>
            <a:endParaRPr/>
          </a:p>
          <a:p>
            <a:pPr indent="0" lvl="0" marL="0" rtl="0" algn="l">
              <a:lnSpc>
                <a:spcPct val="70000"/>
              </a:lnSpc>
              <a:spcBef>
                <a:spcPts val="0"/>
              </a:spcBef>
              <a:spcAft>
                <a:spcPts val="0"/>
              </a:spcAft>
              <a:buSzPts val="1400"/>
              <a:buNone/>
            </a:pPr>
            <a:r>
              <a:rPr lang="en-US" sz="1200"/>
              <a:t>Companies in the S&amp;P/ TSX Composite Index have made progress for women on boards: In 2019, women comprised 27.6% of board directors, vs. 18.3% in 2015.</a:t>
            </a:r>
            <a:endParaRPr/>
          </a:p>
          <a:p>
            <a:pPr indent="0" lvl="0" marL="0" rtl="0" algn="l">
              <a:lnSpc>
                <a:spcPct val="70000"/>
              </a:lnSpc>
              <a:spcBef>
                <a:spcPts val="0"/>
              </a:spcBef>
              <a:spcAft>
                <a:spcPts val="0"/>
              </a:spcAft>
              <a:buSzPts val="1400"/>
              <a:buNone/>
            </a:pPr>
            <a:r>
              <a:rPr lang="en-US" sz="1200"/>
              <a:t>There is more work to be done, however, to advance progress for women on executive teams. From 2015 to 2019, the percentage of women on executive teams among S&amp;P/ TSX Composite Index companies increased only from 15.0% to 17.9%.</a:t>
            </a:r>
            <a:endParaRPr/>
          </a:p>
          <a:p>
            <a:pPr indent="0" lvl="0" marL="0" rtl="0" algn="l">
              <a:lnSpc>
                <a:spcPct val="70000"/>
              </a:lnSpc>
              <a:spcBef>
                <a:spcPts val="0"/>
              </a:spcBef>
              <a:spcAft>
                <a:spcPts val="0"/>
              </a:spcAft>
              <a:buSzPts val="1400"/>
              <a:buNone/>
            </a:pPr>
            <a:r>
              <a:rPr lang="en-US" sz="1200"/>
              <a:t>As of August 2019—for the first time in its history—every company in the S&amp;P/ TSX Composite Index had at least one woman on its board.</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rgbClr val="FF0000"/>
              </a:solidFill>
            </a:endParaRPr>
          </a:p>
          <a:p>
            <a:pPr indent="0" lvl="0" marL="0" marR="0" rtl="0" algn="l">
              <a:lnSpc>
                <a:spcPct val="100000"/>
              </a:lnSpc>
              <a:spcBef>
                <a:spcPts val="0"/>
              </a:spcBef>
              <a:spcAft>
                <a:spcPts val="0"/>
              </a:spcAft>
              <a:buClr>
                <a:srgbClr val="FF0000"/>
              </a:buClr>
              <a:buSzPts val="1200"/>
              <a:buFont typeface="Calibri"/>
              <a:buNone/>
            </a:pPr>
            <a:r>
              <a:rPr lang="en-US">
                <a:solidFill>
                  <a:srgbClr val="FF0000"/>
                </a:solidFill>
              </a:rPr>
              <a:t>GenDiv book (SIF)</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94" name="Google Shape;19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Restaurant-ing through history</a:t>
            </a:r>
            <a:r>
              <a:rPr b="1" i="0" lang="en-US" sz="1200" u="none" strike="noStrike">
                <a:solidFill>
                  <a:schemeClr val="dk1"/>
                </a:solidFill>
                <a:latin typeface="Calibri"/>
                <a:ea typeface="Calibri"/>
                <a:cs typeface="Calibri"/>
                <a:sym typeface="Calibri"/>
              </a:rPr>
              <a:t> / </a:t>
            </a:r>
            <a:r>
              <a:rPr b="1" i="0" lang="en-US" sz="1200" u="sng" strike="noStrike">
                <a:solidFill>
                  <a:schemeClr val="dk1"/>
                </a:solidFill>
                <a:latin typeface="Calibri"/>
                <a:ea typeface="Calibri"/>
                <a:cs typeface="Calibri"/>
                <a:sym typeface="Calibri"/>
                <a:hlinkClick r:id="rId3">
                  <a:extLst>
                    <a:ext uri="{A12FA001-AC4F-418D-AE19-62706E023703}">
                      <ahyp:hlinkClr val="tx"/>
                    </a:ext>
                  </a:extLst>
                </a:hlinkClick>
              </a:rPr>
              <a:t>Image gallery: insulting waitresses</a:t>
            </a:r>
            <a:endParaRPr b="1"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https://restaurant-ingthroughhistory.com/tag/immigrant-waitresses/</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Judging from postcards and cartoons, the early 20th century was not a fun time to be a waitress. However hard working, competent, or skilled in dealing with demanding situations they may have been [</a:t>
            </a:r>
            <a:r>
              <a:rPr b="0" i="0" lang="en-US" sz="1200" u="sng">
                <a:solidFill>
                  <a:schemeClr val="dk1"/>
                </a:solidFill>
                <a:latin typeface="Calibri"/>
                <a:ea typeface="Calibri"/>
                <a:cs typeface="Calibri"/>
                <a:sym typeface="Calibri"/>
                <a:hlinkClick r:id="rId4">
                  <a:extLst>
                    <a:ext uri="{A12FA001-AC4F-418D-AE19-62706E023703}">
                      <ahyp:hlinkClr val="tx"/>
                    </a:ext>
                  </a:extLst>
                </a:hlinkClick>
              </a:rPr>
              <a:t>see recent op-ed on how much skill serving takes</a:t>
            </a:r>
            <a:r>
              <a:rPr b="0" i="0" lang="en-US" sz="1200">
                <a:solidFill>
                  <a:schemeClr val="dk1"/>
                </a:solidFill>
                <a:latin typeface="Calibri"/>
                <a:ea typeface="Calibri"/>
                <a:cs typeface="Calibri"/>
                <a:sym typeface="Calibri"/>
              </a:rPr>
              <a:t>], there was no recognition of that in popular images.</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Quite the contrary. The images were of two basic types. Either female servers were shown as incompetent or as objects of fantasy who were open to the sexual advances of their customers.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All but two of these images in this post are from 1906 to about 1915. The gum chewer is from the 1920s.</a:t>
            </a: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The reasons for these degrading images could be many. Joke-style postcards were designed to get men to send postcards, an activity that they were less inclined to do than were women. Almost all joke postcards derived humor from insulting others, whether women, Blacks, immigrants, or the poor. On several of the cards in the post, the women illustrated are Irish immigrants, a status that was generally portrayed as both stupid and ugly. Women who were in the public eye, such as actresses, department store clerks, or restaurant workers, were evidently considered fair game, possibly out of resentment that they strayed outside the realm of church and home or because they appeared in public without male protection.</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Later postcards mostly dropped the theme of incompetence but images of sexy bimbo waitresses persisted for decades, as for example on this postcard mailed in 1946.</a:t>
            </a:r>
            <a:endParaRPr/>
          </a:p>
          <a:p>
            <a:pPr indent="0" lvl="0" marL="0" rtl="0" algn="l">
              <a:lnSpc>
                <a:spcPct val="100000"/>
              </a:lnSpc>
              <a:spcBef>
                <a:spcPts val="0"/>
              </a:spcBef>
              <a:spcAft>
                <a:spcPts val="0"/>
              </a:spcAft>
              <a:buSzPts val="1400"/>
              <a:buNone/>
            </a:pPr>
            <a:r>
              <a:t/>
            </a:r>
            <a:endParaRPr/>
          </a:p>
        </p:txBody>
      </p:sp>
      <p:sp>
        <p:nvSpPr>
          <p:cNvPr id="234" name="Google Shape;23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1" lang="en-US"/>
              <a:t>Origin of the Word Cliché</a:t>
            </a:r>
            <a:endParaRPr b="1"/>
          </a:p>
          <a:p>
            <a:pPr indent="0" lvl="0" marL="0" rtl="0" algn="l">
              <a:lnSpc>
                <a:spcPct val="100000"/>
              </a:lnSpc>
              <a:spcBef>
                <a:spcPts val="0"/>
              </a:spcBef>
              <a:spcAft>
                <a:spcPts val="0"/>
              </a:spcAft>
              <a:buSzPts val="1400"/>
              <a:buNone/>
            </a:pPr>
            <a:r>
              <a:rPr lang="en-US"/>
              <a:t>The word cliché has </a:t>
            </a:r>
            <a:r>
              <a:rPr lang="en-US" u="sng">
                <a:solidFill>
                  <a:schemeClr val="hlink"/>
                </a:solidFill>
                <a:hlinkClick r:id="rId2"/>
              </a:rPr>
              <a:t>French origins</a:t>
            </a:r>
            <a:r>
              <a:rPr lang="en-US"/>
              <a:t>, which is why you'll often see it with an accent over the "e," but you can also write it as "cliche" in English. When printing presses were used, the cast iron plate that reproduced the words, phrases, or images was called a </a:t>
            </a:r>
            <a:r>
              <a:rPr i="1" lang="en-US"/>
              <a:t>stereotype</a:t>
            </a:r>
            <a:r>
              <a:rPr lang="en-US"/>
              <a:t>. The noise that casting plate made sounded like “cliché,” meaning click, to French printers, so this </a:t>
            </a:r>
            <a:r>
              <a:rPr lang="en-US" u="sng">
                <a:solidFill>
                  <a:schemeClr val="hlink"/>
                </a:solidFill>
                <a:hlinkClick r:id="rId3"/>
              </a:rPr>
              <a:t>onomatopoeia</a:t>
            </a:r>
            <a:r>
              <a:rPr lang="en-US"/>
              <a:t> word became printer’s jargon for the </a:t>
            </a:r>
            <a:r>
              <a:rPr i="1" lang="en-US"/>
              <a:t>stereotype</a:t>
            </a:r>
            <a:r>
              <a:rPr lang="en-US"/>
              <a:t>. Thus, cliché came to mean a word or phrase that gets repeated often.</a:t>
            </a:r>
            <a:endParaRPr/>
          </a:p>
          <a:p>
            <a:pPr indent="0" lvl="0" marL="0" rtl="0" algn="l">
              <a:lnSpc>
                <a:spcPct val="100000"/>
              </a:lnSpc>
              <a:spcBef>
                <a:spcPts val="0"/>
              </a:spcBef>
              <a:spcAft>
                <a:spcPts val="0"/>
              </a:spcAft>
              <a:buSzPts val="1400"/>
              <a:buNone/>
            </a:pPr>
            <a:r>
              <a:rPr lang="en-US"/>
              <a:t>Just because a phrase is overused doesn't mean it's a cliché, and because a phrase is a cliché doesn't mean it isn't true. A cliché conveys an idea or message but loses its point through over-usage. We'll let you be the judge of these examples of clichés you'll find in everyday use.</a:t>
            </a:r>
            <a:endParaRPr/>
          </a:p>
          <a:p>
            <a:pPr indent="0" lvl="0" marL="0" rtl="0" algn="l">
              <a:lnSpc>
                <a:spcPct val="100000"/>
              </a:lnSpc>
              <a:spcBef>
                <a:spcPts val="0"/>
              </a:spcBef>
              <a:spcAft>
                <a:spcPts val="0"/>
              </a:spcAft>
              <a:buSzPts val="1400"/>
              <a:buNone/>
            </a:pPr>
            <a:r>
              <a:t/>
            </a:r>
            <a:endParaRPr/>
          </a:p>
        </p:txBody>
      </p:sp>
      <p:sp>
        <p:nvSpPr>
          <p:cNvPr id="254" name="Google Shape;25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Gender matters: Rethinking violence in tourism. Annals of Tourism Research, J o u r n a l h o m e p a g e : h t t p s : / / w w w . j o u r n a l s . e l s e v i e r . c o m / a n n a l s - o f -t o u r i s m - r e s e a r c h   https://www.sciencedirect.com/science/article/pii/S0160738321000050#bbb0075</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Harvard Business Review, </a:t>
            </a:r>
            <a:r>
              <a:rPr b="1" i="0" lang="en-US" sz="1200">
                <a:solidFill>
                  <a:schemeClr val="dk1"/>
                </a:solidFill>
                <a:latin typeface="Calibri"/>
                <a:ea typeface="Calibri"/>
                <a:cs typeface="Calibri"/>
                <a:sym typeface="Calibri"/>
              </a:rPr>
              <a:t>Power and Politics in Organizational Life</a:t>
            </a:r>
            <a:endParaRPr/>
          </a:p>
          <a:p>
            <a:pPr indent="0" lvl="0" marL="0" rtl="0" algn="l">
              <a:lnSpc>
                <a:spcPct val="100000"/>
              </a:lnSpc>
              <a:spcBef>
                <a:spcPts val="0"/>
              </a:spcBef>
              <a:spcAft>
                <a:spcPts val="0"/>
              </a:spcAft>
              <a:buSzPts val="1400"/>
              <a:buNone/>
            </a:pPr>
            <a:r>
              <a:rPr lang="en-US"/>
              <a:t>https://hbr.org/1970/05/power-and-politics-in-organizational-life</a:t>
            </a:r>
            <a:endParaRPr/>
          </a:p>
        </p:txBody>
      </p:sp>
      <p:sp>
        <p:nvSpPr>
          <p:cNvPr id="274" name="Google Shape;27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Annals of Tourism Research</a:t>
            </a:r>
            <a:r>
              <a:rPr b="0" i="0" lang="en-US" sz="1200" u="none" strike="noStrike">
                <a:solidFill>
                  <a:schemeClr val="dk1"/>
                </a:solidFill>
                <a:latin typeface="Calibri"/>
                <a:ea typeface="Calibri"/>
                <a:cs typeface="Calibri"/>
                <a:sym typeface="Calibri"/>
              </a:rPr>
              <a:t>, </a:t>
            </a:r>
            <a:r>
              <a:rPr b="0" i="0" lang="en-US" sz="1200" u="sng" strike="noStrike">
                <a:solidFill>
                  <a:schemeClr val="dk1"/>
                </a:solidFill>
                <a:latin typeface="Calibri"/>
                <a:ea typeface="Calibri"/>
                <a:cs typeface="Calibri"/>
                <a:sym typeface="Calibri"/>
                <a:hlinkClick r:id="rId3">
                  <a:extLst>
                    <a:ext uri="{A12FA001-AC4F-418D-AE19-62706E023703}">
                      <ahyp:hlinkClr val="tx"/>
                    </a:ext>
                  </a:extLst>
                </a:hlinkClick>
              </a:rPr>
              <a:t>Volume 88</a:t>
            </a:r>
            <a:r>
              <a:rPr b="0" i="0" lang="en-US" sz="1200">
                <a:solidFill>
                  <a:schemeClr val="dk1"/>
                </a:solidFill>
                <a:latin typeface="Calibri"/>
                <a:ea typeface="Calibri"/>
                <a:cs typeface="Calibri"/>
                <a:sym typeface="Calibri"/>
              </a:rPr>
              <a:t>, May 2021, 103143</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Gender matters: Rethinking violence in tourism (https://www.sciencedirect.com/science/article/pii/S0160738321000050)</a:t>
            </a: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284" name="Google Shape;28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u="sng">
                <a:solidFill>
                  <a:schemeClr val="hlink"/>
                </a:solidFill>
                <a:hlinkClick r:id="rId2"/>
              </a:rPr>
              <a:t>Climate of Silence</a:t>
            </a:r>
            <a:r>
              <a:rPr b="1" lang="en-US" u="sng"/>
              <a:t>:</a:t>
            </a:r>
            <a:r>
              <a:rPr b="1" lang="en-US"/>
              <a:t> </a:t>
            </a:r>
            <a:r>
              <a:rPr lang="en-US"/>
              <a:t>An environment where employees feel restrained from constructively speaking up about organizational or work-related problems, concerns, or challenges.</a:t>
            </a:r>
            <a:endParaRPr/>
          </a:p>
          <a:p>
            <a:pPr indent="0" lvl="0" marL="0" rtl="0" algn="l">
              <a:lnSpc>
                <a:spcPct val="100000"/>
              </a:lnSpc>
              <a:spcBef>
                <a:spcPts val="0"/>
              </a:spcBef>
              <a:spcAft>
                <a:spcPts val="0"/>
              </a:spcAft>
              <a:buSzPts val="1400"/>
              <a:buNone/>
            </a:pPr>
            <a:r>
              <a:rPr b="1" lang="en-US" u="sng">
                <a:solidFill>
                  <a:schemeClr val="hlink"/>
                </a:solidFill>
                <a:hlinkClick r:id="rId3"/>
              </a:rPr>
              <a:t>Combative Culture</a:t>
            </a:r>
            <a:r>
              <a:rPr b="1" lang="en-US" u="sng"/>
              <a:t>:</a:t>
            </a:r>
            <a:r>
              <a:rPr b="1" lang="en-US"/>
              <a:t> </a:t>
            </a:r>
            <a:r>
              <a:rPr lang="en-US"/>
              <a:t>A hyper-competitive workplace culture in which value is placed on four dimensions: show no weakness, display strength and stamina, put work first, and act as if it’s a dog-eat-dog world.</a:t>
            </a:r>
            <a:endParaRPr/>
          </a:p>
          <a:p>
            <a:pPr indent="0" lvl="0" marL="0" rtl="0" algn="l">
              <a:lnSpc>
                <a:spcPct val="100000"/>
              </a:lnSpc>
              <a:spcBef>
                <a:spcPts val="0"/>
              </a:spcBef>
              <a:spcAft>
                <a:spcPts val="0"/>
              </a:spcAft>
              <a:buSzPts val="1400"/>
              <a:buNone/>
            </a:pPr>
            <a:r>
              <a:rPr b="1" lang="en-US" u="sng">
                <a:solidFill>
                  <a:schemeClr val="hlink"/>
                </a:solidFill>
                <a:hlinkClick r:id="rId4"/>
              </a:rPr>
              <a:t>Climate of Futility</a:t>
            </a:r>
            <a:r>
              <a:rPr b="1" lang="en-US" u="sng"/>
              <a:t>:</a:t>
            </a:r>
            <a:r>
              <a:rPr lang="en-US"/>
              <a:t> The sense that efforts to make change are not welcome and will not have the desired </a:t>
            </a:r>
            <a:endParaRPr/>
          </a:p>
          <a:p>
            <a:pPr indent="0" lvl="0" marL="0" rtl="0" algn="l">
              <a:lnSpc>
                <a:spcPct val="100000"/>
              </a:lnSpc>
              <a:spcBef>
                <a:spcPts val="0"/>
              </a:spcBef>
              <a:spcAft>
                <a:spcPts val="0"/>
              </a:spcAft>
              <a:buSzPts val="1400"/>
              <a:buNone/>
            </a:pPr>
            <a:r>
              <a:t/>
            </a:r>
            <a:endParaRPr/>
          </a:p>
        </p:txBody>
      </p:sp>
      <p:sp>
        <p:nvSpPr>
          <p:cNvPr id="295" name="Google Shape;295;p19:notes"/>
          <p:cNvSpPr txBox="1"/>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1400"/>
              <a:buFont typeface="Calibri"/>
              <a:buNone/>
            </a:pPr>
            <a:r>
              <a:rPr b="1" lang="en-US" sz="1400" cap="none"/>
              <a:t>WORKPLACES</a:t>
            </a:r>
            <a:br>
              <a:rPr lang="en-US" sz="1400"/>
            </a:br>
            <a:r>
              <a:rPr b="1" lang="en-US" sz="1400" cap="none"/>
              <a:t>THAT WORK</a:t>
            </a:r>
            <a:br>
              <a:rPr lang="en-US" sz="1400"/>
            </a:br>
            <a:r>
              <a:rPr b="1" lang="en-US" sz="1400" cap="none"/>
              <a:t>FOR WOMEN, 60 YEARS CATALYST</a:t>
            </a:r>
            <a:r>
              <a:rPr b="1" lang="en-US" sz="1600" cap="none"/>
              <a:t> </a:t>
            </a:r>
            <a:endParaRPr/>
          </a:p>
          <a:p>
            <a:pPr indent="0" lvl="0" marL="0" rtl="0" algn="l">
              <a:lnSpc>
                <a:spcPct val="70000"/>
              </a:lnSpc>
              <a:spcBef>
                <a:spcPts val="0"/>
              </a:spcBef>
              <a:spcAft>
                <a:spcPts val="0"/>
              </a:spcAft>
              <a:buClr>
                <a:schemeClr val="dk1"/>
              </a:buClr>
              <a:buSzPts val="1200"/>
              <a:buFont typeface="Calibri"/>
              <a:buNone/>
            </a:pPr>
            <a:r>
              <a:rPr lang="en-US" sz="1200" u="sng">
                <a:solidFill>
                  <a:schemeClr val="hlink"/>
                </a:solidFill>
                <a:hlinkClick r:id="rId2"/>
              </a:rPr>
              <a:t>https://www.catalyst.org/research/workplace-sexism-climates/</a:t>
            </a:r>
            <a:endParaRPr sz="120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As sexism against women in the workplace persists globally, many men want to be part of the solution. They have several advantages: Men hold most positions of power in organizations; they face fewer costs than women do when challenging other men for being sexist; and their responses to sexist comments are more likely to be considered than if they came from a woman.</a:t>
            </a:r>
            <a:endParaRPr/>
          </a:p>
          <a:p>
            <a:pPr indent="0" lvl="0" marL="0" rtl="0" algn="l">
              <a:lnSpc>
                <a:spcPct val="100000"/>
              </a:lnSpc>
              <a:spcBef>
                <a:spcPts val="0"/>
              </a:spcBef>
              <a:spcAft>
                <a:spcPts val="0"/>
              </a:spcAft>
              <a:buSzPts val="1400"/>
              <a:buNone/>
            </a:pPr>
            <a:r>
              <a:rPr lang="en-US"/>
              <a:t>However, we know that not all men intervene when they see or hear sexist comments in the workplace—and that in many situations, even men committed to combatting sexism against women may do nothing in response to a sexist act.</a:t>
            </a:r>
            <a:endParaRPr/>
          </a:p>
          <a:p>
            <a:pPr indent="0" lvl="0" marL="0" rtl="0" algn="l">
              <a:lnSpc>
                <a:spcPct val="100000"/>
              </a:lnSpc>
              <a:spcBef>
                <a:spcPts val="0"/>
              </a:spcBef>
              <a:spcAft>
                <a:spcPts val="0"/>
              </a:spcAft>
              <a:buSzPts val="1400"/>
              <a:buNone/>
            </a:pPr>
            <a:r>
              <a:rPr lang="en-US"/>
              <a:t>What can organizations do to help men become better partners in the struggle against workplace sexism?</a:t>
            </a:r>
            <a:endParaRPr/>
          </a:p>
          <a:p>
            <a:pPr indent="0" lvl="0" marL="0" rtl="0" algn="l">
              <a:lnSpc>
                <a:spcPct val="100000"/>
              </a:lnSpc>
              <a:spcBef>
                <a:spcPts val="0"/>
              </a:spcBef>
              <a:spcAft>
                <a:spcPts val="0"/>
              </a:spcAft>
              <a:buSzPts val="1400"/>
              <a:buNone/>
            </a:pPr>
            <a:r>
              <a:rPr lang="en-US" u="sng">
                <a:solidFill>
                  <a:schemeClr val="hlink"/>
                </a:solidFill>
                <a:hlinkClick r:id="rId3"/>
              </a:rPr>
              <a:t>Interrupting Sexism at Work</a:t>
            </a:r>
            <a:r>
              <a:rPr lang="en-US"/>
              <a:t>, Catalyst’s global research series on the organizational conditions that encourage or discourage men from responding when they witness incidences of sexism at work, sought to answer this question.</a:t>
            </a:r>
            <a:endParaRPr/>
          </a:p>
          <a:p>
            <a:pPr indent="0" lvl="0" marL="0" rtl="0" algn="l">
              <a:lnSpc>
                <a:spcPct val="100000"/>
              </a:lnSpc>
              <a:spcBef>
                <a:spcPts val="0"/>
              </a:spcBef>
              <a:spcAft>
                <a:spcPts val="0"/>
              </a:spcAft>
              <a:buSzPts val="1400"/>
              <a:buNone/>
            </a:pPr>
            <a:r>
              <a:rPr lang="en-US"/>
              <a:t>Through studies in 12 countries across three global regions, we found three major actions organizations can take to engage more men in combatting workplace sexism:</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en-US"/>
              <a:t>Address systemic issues that perpetuate a climate of silence, a combative culture, and a climate of futility in the workplace.</a:t>
            </a:r>
            <a:r>
              <a:rPr lang="en-US"/>
              <a:t> Data show that a large portion of men’s intent to do nothing in response to a sexist comment can be attributed to these three negative organizational conditions.</a:t>
            </a:r>
            <a:endParaRPr/>
          </a:p>
          <a:p>
            <a:pPr indent="0" lvl="0" marL="0" rtl="0" algn="l">
              <a:lnSpc>
                <a:spcPct val="100000"/>
              </a:lnSpc>
              <a:spcBef>
                <a:spcPts val="0"/>
              </a:spcBef>
              <a:spcAft>
                <a:spcPts val="0"/>
              </a:spcAft>
              <a:buSzPts val="1400"/>
              <a:buNone/>
            </a:pPr>
            <a:r>
              <a:rPr b="1" lang="en-US"/>
              <a:t>Challenge rigid standards of masculinity and address systemic issues that increase masculine anxiety among men in the workplace. </a:t>
            </a:r>
            <a:r>
              <a:rPr lang="en-US"/>
              <a:t>Data show a direct link between masculine anxiety and men’s intent to do nothing. Masculine anxiety also boosts the link between a combative culture and doing nothing.</a:t>
            </a:r>
            <a:endParaRPr/>
          </a:p>
          <a:p>
            <a:pPr indent="0" lvl="0" marL="0" rtl="0" algn="l">
              <a:lnSpc>
                <a:spcPct val="100000"/>
              </a:lnSpc>
              <a:spcBef>
                <a:spcPts val="0"/>
              </a:spcBef>
              <a:spcAft>
                <a:spcPts val="0"/>
              </a:spcAft>
              <a:buSzPts val="1400"/>
              <a:buNone/>
            </a:pPr>
            <a:r>
              <a:rPr b="1" lang="en-US"/>
              <a:t>Create an environment where managers are open and employees feel heard. </a:t>
            </a:r>
            <a:r>
              <a:rPr lang="en-US"/>
              <a:t>Data show a link between manager openness and men’s intent to directly interrupt sexism. Manager openness can also improve employee feelings of being heard, which is also linked to men’s intent to directly interrupt sexism.</a:t>
            </a:r>
            <a:endParaRPr/>
          </a:p>
          <a:p>
            <a:pPr indent="0" lvl="0" marL="0" rtl="0" algn="l">
              <a:lnSpc>
                <a:spcPct val="100000"/>
              </a:lnSpc>
              <a:spcBef>
                <a:spcPts val="0"/>
              </a:spcBef>
              <a:spcAft>
                <a:spcPts val="0"/>
              </a:spcAft>
              <a:buSzPts val="1400"/>
              <a:buNone/>
            </a:pPr>
            <a:r>
              <a:t/>
            </a:r>
            <a:endParaRPr/>
          </a:p>
        </p:txBody>
      </p:sp>
      <p:sp>
        <p:nvSpPr>
          <p:cNvPr id="305" name="Google Shape;305;p20:notes"/>
          <p:cNvSpPr txBox="1"/>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n-US" sz="1200" u="none" strike="noStrike">
                <a:solidFill>
                  <a:schemeClr val="dk1"/>
                </a:solidFill>
                <a:latin typeface="Calibri"/>
                <a:ea typeface="Calibri"/>
                <a:cs typeface="Calibri"/>
                <a:sym typeface="Calibri"/>
              </a:rPr>
              <a:t>Formal power</a:t>
            </a:r>
            <a:r>
              <a:rPr b="0" i="0" lang="en-US" sz="1200" u="none" strike="noStrike">
                <a:solidFill>
                  <a:schemeClr val="dk1"/>
                </a:solidFill>
                <a:latin typeface="Calibri"/>
                <a:ea typeface="Calibri"/>
                <a:cs typeface="Calibri"/>
                <a:sym typeface="Calibri"/>
              </a:rPr>
              <a:t> comes from the official position one holds within an organization or social structure. It is properly recognized by some type of written contract or official agreement, and regulated by a strict set of rules that everyone in the organization or social structure knows and must obey.</a:t>
            </a:r>
            <a:endParaRPr/>
          </a:p>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Formal forms of power exist in politics, business, religion, but also in social structures like a sports team or a student’s club. The </a:t>
            </a: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manager of a company</a:t>
            </a:r>
            <a:r>
              <a:rPr b="0" i="0" lang="en-US" sz="1200" u="none" strike="noStrike">
                <a:solidFill>
                  <a:schemeClr val="dk1"/>
                </a:solidFill>
                <a:latin typeface="Calibri"/>
                <a:ea typeface="Calibri"/>
                <a:cs typeface="Calibri"/>
                <a:sym typeface="Calibri"/>
              </a:rPr>
              <a:t> has formal power. So does the captain of a football team. This type of power changes as one’s official position within a structure changes, which is why many people compulsively seek to better their position.</a:t>
            </a:r>
            <a:endParaRPr/>
          </a:p>
          <a:p>
            <a:pPr indent="0" lvl="0" marL="0" rtl="0" algn="l">
              <a:lnSpc>
                <a:spcPct val="100000"/>
              </a:lnSpc>
              <a:spcBef>
                <a:spcPts val="0"/>
              </a:spcBef>
              <a:spcAft>
                <a:spcPts val="0"/>
              </a:spcAft>
              <a:buSzPts val="1400"/>
              <a:buNone/>
            </a:pPr>
            <a:r>
              <a:t/>
            </a:r>
            <a:endParaRPr/>
          </a:p>
        </p:txBody>
      </p:sp>
      <p:sp>
        <p:nvSpPr>
          <p:cNvPr id="315" name="Google Shape;31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n-US" sz="1200" u="none" strike="noStrike">
                <a:solidFill>
                  <a:schemeClr val="dk1"/>
                </a:solidFill>
                <a:latin typeface="Calibri"/>
                <a:ea typeface="Calibri"/>
                <a:cs typeface="Calibri"/>
                <a:sym typeface="Calibri"/>
              </a:rPr>
              <a:t>Formal power</a:t>
            </a:r>
            <a:r>
              <a:rPr b="0" i="0" lang="en-US" sz="1200" u="none" strike="noStrike">
                <a:solidFill>
                  <a:schemeClr val="dk1"/>
                </a:solidFill>
                <a:latin typeface="Calibri"/>
                <a:ea typeface="Calibri"/>
                <a:cs typeface="Calibri"/>
                <a:sym typeface="Calibri"/>
              </a:rPr>
              <a:t> comes from the official position one holds within an organization or social structure. It is properly recognized by some type of written contract or official agreement, and regulated by a strict set of rules that everyone in the organization or social structure knows and must obey.</a:t>
            </a:r>
            <a:endParaRPr/>
          </a:p>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Formal forms of power exist in politics, business, religion, but also in social structures like a sports team or a student’s club. The </a:t>
            </a: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manager of a company</a:t>
            </a:r>
            <a:r>
              <a:rPr b="0" i="0" lang="en-US" sz="1200" u="none" strike="noStrike">
                <a:solidFill>
                  <a:schemeClr val="dk1"/>
                </a:solidFill>
                <a:latin typeface="Calibri"/>
                <a:ea typeface="Calibri"/>
                <a:cs typeface="Calibri"/>
                <a:sym typeface="Calibri"/>
              </a:rPr>
              <a:t> has formal power. So does the captain of a football team. This type of power changes as one’s official position within a structure changes, which is why many people compulsively seek to better their position.</a:t>
            </a:r>
            <a:endParaRPr/>
          </a:p>
          <a:p>
            <a:pPr indent="0" lvl="0" marL="0" rtl="0" algn="l">
              <a:lnSpc>
                <a:spcPct val="100000"/>
              </a:lnSpc>
              <a:spcBef>
                <a:spcPts val="0"/>
              </a:spcBef>
              <a:spcAft>
                <a:spcPts val="0"/>
              </a:spcAft>
              <a:buSzPts val="1400"/>
              <a:buNone/>
            </a:pPr>
            <a:r>
              <a:t/>
            </a:r>
            <a:endParaRPr/>
          </a:p>
        </p:txBody>
      </p:sp>
      <p:sp>
        <p:nvSpPr>
          <p:cNvPr id="324" name="Google Shape;324;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3" name="Google Shape;34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 name="Google Shape;351;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7" name="Google Shape;35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ngsanaUPC"/>
              <a:buNone/>
            </a:pPr>
            <a:r>
              <a:rPr lang="en-US" sz="1200">
                <a:latin typeface="AngsanaUPC"/>
                <a:ea typeface="AngsanaUPC"/>
                <a:cs typeface="AngsanaUPC"/>
                <a:sym typeface="AngsanaUPC"/>
              </a:rPr>
              <a:t>https://www.grantthornton.global/en/insights/women-in-business-2021/</a:t>
            </a:r>
            <a:endParaRPr/>
          </a:p>
          <a:p>
            <a:pPr indent="0" lvl="0" marL="0" rtl="0" algn="l">
              <a:lnSpc>
                <a:spcPct val="100000"/>
              </a:lnSpc>
              <a:spcBef>
                <a:spcPts val="0"/>
              </a:spcBef>
              <a:spcAft>
                <a:spcPts val="0"/>
              </a:spcAft>
              <a:buSzPts val="1400"/>
              <a:buNone/>
            </a:pPr>
            <a:r>
              <a:t/>
            </a:r>
            <a:endParaRPr/>
          </a:p>
        </p:txBody>
      </p:sp>
      <p:sp>
        <p:nvSpPr>
          <p:cNvPr id="155" name="Google Shape;155;p6:notes"/>
          <p:cNvSpPr txBox="1"/>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ngsanaUPC"/>
              <a:buNone/>
            </a:pPr>
            <a:r>
              <a:rPr lang="en-US" sz="1200">
                <a:latin typeface="AngsanaUPC"/>
                <a:ea typeface="AngsanaUPC"/>
                <a:cs typeface="AngsanaUPC"/>
                <a:sym typeface="AngsanaUPC"/>
              </a:rPr>
              <a:t>https://www.catalyst.org/research/women-in-management/</a:t>
            </a:r>
            <a:endParaRPr sz="1200">
              <a:latin typeface="AngsanaUPC"/>
              <a:ea typeface="AngsanaUPC"/>
              <a:cs typeface="AngsanaUPC"/>
              <a:sym typeface="AngsanaUPC"/>
            </a:endParaRPr>
          </a:p>
          <a:p>
            <a:pPr indent="0" lvl="0" marL="0" marR="0" rtl="0" algn="l">
              <a:lnSpc>
                <a:spcPct val="100000"/>
              </a:lnSpc>
              <a:spcBef>
                <a:spcPts val="0"/>
              </a:spcBef>
              <a:spcAft>
                <a:spcPts val="0"/>
              </a:spcAft>
              <a:buClr>
                <a:schemeClr val="dk1"/>
              </a:buClr>
              <a:buSzPts val="1200"/>
              <a:buFont typeface="Calibri"/>
              <a:buNone/>
            </a:pPr>
            <a:r>
              <a:t/>
            </a:r>
            <a:endParaRPr sz="1200">
              <a:latin typeface="AngsanaUPC"/>
              <a:ea typeface="AngsanaUPC"/>
              <a:cs typeface="AngsanaUPC"/>
              <a:sym typeface="AngsanaUPC"/>
            </a:endParaRPr>
          </a:p>
          <a:p>
            <a:pPr indent="0" lvl="0" marL="0" marR="0" rtl="0" algn="l">
              <a:lnSpc>
                <a:spcPct val="100000"/>
              </a:lnSpc>
              <a:spcBef>
                <a:spcPts val="0"/>
              </a:spcBef>
              <a:spcAft>
                <a:spcPts val="0"/>
              </a:spcAft>
              <a:buClr>
                <a:schemeClr val="dk1"/>
              </a:buClr>
              <a:buSzPts val="1200"/>
              <a:buFont typeface="AngsanaUPC"/>
              <a:buNone/>
            </a:pPr>
            <a:r>
              <a:rPr lang="en-US">
                <a:latin typeface="AngsanaUPC"/>
                <a:ea typeface="AngsanaUPC"/>
                <a:cs typeface="AngsanaUPC"/>
                <a:sym typeface="AngsanaUPC"/>
              </a:rPr>
              <a:t>Hinchliffe, E. (2021). </a:t>
            </a:r>
            <a:r>
              <a:rPr lang="en-US" u="sng">
                <a:solidFill>
                  <a:schemeClr val="hlink"/>
                </a:solidFill>
                <a:latin typeface="AngsanaUPC"/>
                <a:ea typeface="AngsanaUPC"/>
                <a:cs typeface="AngsanaUPC"/>
                <a:sym typeface="AngsanaUPC"/>
                <a:hlinkClick r:id="rId2"/>
              </a:rPr>
              <a:t>The number of women running Global 500 businesses soars to an all-time high</a:t>
            </a:r>
            <a:r>
              <a:rPr lang="en-US">
                <a:latin typeface="AngsanaUPC"/>
                <a:ea typeface="AngsanaUPC"/>
                <a:cs typeface="AngsanaUPC"/>
                <a:sym typeface="AngsanaUPC"/>
              </a:rPr>
              <a:t>. </a:t>
            </a:r>
            <a:r>
              <a:rPr i="1" lang="en-US">
                <a:latin typeface="AngsanaUPC"/>
                <a:ea typeface="AngsanaUPC"/>
                <a:cs typeface="AngsanaUPC"/>
                <a:sym typeface="AngsanaUPC"/>
              </a:rPr>
              <a:t>Fortune</a:t>
            </a:r>
            <a:r>
              <a:rPr i="1" lang="en-US" sz="1200"/>
              <a:t>.</a:t>
            </a:r>
            <a:endParaRPr sz="1200"/>
          </a:p>
          <a:p>
            <a:pPr indent="0" lvl="0" marL="0" marR="0" rtl="0" algn="l">
              <a:lnSpc>
                <a:spcPct val="100000"/>
              </a:lnSpc>
              <a:spcBef>
                <a:spcPts val="0"/>
              </a:spcBef>
              <a:spcAft>
                <a:spcPts val="0"/>
              </a:spcAft>
              <a:buClr>
                <a:schemeClr val="dk1"/>
              </a:buClr>
              <a:buSzPts val="1200"/>
              <a:buFont typeface="Calibri"/>
              <a:buNone/>
            </a:pPr>
            <a:r>
              <a:t/>
            </a:r>
            <a:endParaRPr sz="1200">
              <a:latin typeface="AngsanaUPC"/>
              <a:ea typeface="AngsanaUPC"/>
              <a:cs typeface="AngsanaUPC"/>
              <a:sym typeface="AngsanaUPC"/>
            </a:endParaRPr>
          </a:p>
          <a:p>
            <a:pPr indent="0" lvl="0" marL="0" rtl="0" algn="l">
              <a:lnSpc>
                <a:spcPct val="100000"/>
              </a:lnSpc>
              <a:spcBef>
                <a:spcPts val="0"/>
              </a:spcBef>
              <a:spcAft>
                <a:spcPts val="0"/>
              </a:spcAft>
              <a:buSzPts val="1400"/>
              <a:buNone/>
            </a:pPr>
            <a:r>
              <a:t/>
            </a:r>
            <a:endParaRPr/>
          </a:p>
        </p:txBody>
      </p:sp>
      <p:sp>
        <p:nvSpPr>
          <p:cNvPr id="166" name="Google Shape;166;p7:notes"/>
          <p:cNvSpPr txBox="1"/>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sz="1200">
                <a:solidFill>
                  <a:schemeClr val="dk1"/>
                </a:solidFill>
                <a:latin typeface="Calibri"/>
                <a:ea typeface="Calibri"/>
                <a:cs typeface="Calibri"/>
                <a:sym typeface="Calibri"/>
              </a:rPr>
              <a:t>Sowon Kim, Giuliano Bianchi, Maria José Bosch (2020). An Examination of the Impact of Macro Context on Women CEOs in the Hospitality Industry. // in The New Ideal Worker (pp.251-265). </a:t>
            </a:r>
            <a:br>
              <a:rPr b="0" i="0" lang="en-US" sz="1200">
                <a:solidFill>
                  <a:schemeClr val="dk1"/>
                </a:solidFill>
                <a:latin typeface="Calibri"/>
                <a:ea typeface="Calibri"/>
                <a:cs typeface="Calibri"/>
                <a:sym typeface="Calibri"/>
              </a:rPr>
            </a:br>
            <a:r>
              <a:rPr b="0" i="0" lang="en-US" sz="1200">
                <a:solidFill>
                  <a:schemeClr val="dk1"/>
                </a:solidFill>
                <a:latin typeface="Calibri"/>
                <a:ea typeface="Calibri"/>
                <a:cs typeface="Calibri"/>
                <a:sym typeface="Calibri"/>
              </a:rPr>
              <a:t>https://www.researchgate.net/publication/334113553_An_Examination_of_the_Impact_of_Macro_Context_on_Women_CEOs_in_the_Hospitality_Industry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https://www.businesstravelnews.com/Lodging/Survey-Shows-Incremental-Rise-of-Women-to-Hospitality-C-Suites</a:t>
            </a:r>
            <a:endParaRPr/>
          </a:p>
          <a:p>
            <a:pPr indent="0" lvl="0" marL="0" rtl="0" algn="l">
              <a:lnSpc>
                <a:spcPct val="100000"/>
              </a:lnSpc>
              <a:spcBef>
                <a:spcPts val="0"/>
              </a:spcBef>
              <a:spcAft>
                <a:spcPts val="0"/>
              </a:spcAft>
              <a:buSzPts val="1400"/>
              <a:buNone/>
            </a:pPr>
            <a:r>
              <a:rPr lang="en-US"/>
              <a:t>https://www.regiotels.com/women-and-the-hospitality-industry/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sz="1200" cap="none"/>
              <a:t>HTTPS://WWW.RESTAURANTBUSINESSONLINE.COM/WORKFORCE/WOMEN-DOMINATE-RESTAURANT-WORKFORCE-EXCEPT-TOP</a:t>
            </a:r>
            <a:endParaRPr/>
          </a:p>
        </p:txBody>
      </p:sp>
      <p:sp>
        <p:nvSpPr>
          <p:cNvPr id="177" name="Google Shape;17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https://www.researchgate.net/figure/Average-CEO-compensation-by-gender-in-the-hospitality-industry-in-thousands-of-USD_fig1_334113553</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Calibri"/>
              <a:buNone/>
            </a:pPr>
            <a:r>
              <a:rPr lang="en-US"/>
              <a:t>In </a:t>
            </a:r>
            <a:r>
              <a:rPr b="0" lang="en-US" sz="1200">
                <a:solidFill>
                  <a:schemeClr val="dk1"/>
                </a:solidFill>
                <a:latin typeface="Calibri"/>
                <a:ea typeface="Calibri"/>
                <a:cs typeface="Calibri"/>
                <a:sym typeface="Calibri"/>
              </a:rPr>
              <a:t>Sowon Kim, Giuliano Bianchi, Maria José Bosch (2020). An Examination of the Impact of Macro Context on Women CEOs in the Hospitality Industry. // in The New Ideal Worker (pp.251-265). </a:t>
            </a:r>
            <a:r>
              <a:rPr b="0" i="0" lang="en-US" sz="1200">
                <a:solidFill>
                  <a:schemeClr val="dk1"/>
                </a:solidFill>
                <a:latin typeface="Calibri"/>
                <a:ea typeface="Calibri"/>
                <a:cs typeface="Calibri"/>
                <a:sym typeface="Calibri"/>
              </a:rPr>
              <a:t>researchgate.net/publication/334113553_An_Examination_of_the_Impact_of_Macro_Context_on_Women_CEOs_in_the_Hospitality_Industry</a:t>
            </a:r>
            <a:endParaRPr/>
          </a:p>
          <a:p>
            <a:pPr indent="0" lvl="0" marL="0" marR="0" rtl="0" algn="l">
              <a:lnSpc>
                <a:spcPct val="100000"/>
              </a:lnSpc>
              <a:spcBef>
                <a:spcPts val="0"/>
              </a:spcBef>
              <a:spcAft>
                <a:spcPts val="0"/>
              </a:spcAft>
              <a:buClr>
                <a:schemeClr val="dk1"/>
              </a:buClr>
              <a:buSzPts val="1200"/>
              <a:buFont typeface="Calibri"/>
              <a:buNone/>
            </a:pPr>
            <a:br>
              <a:rPr b="0" i="0" lang="en-US" sz="1200">
                <a:solidFill>
                  <a:schemeClr val="dk1"/>
                </a:solidFill>
                <a:latin typeface="Calibri"/>
                <a:ea typeface="Calibri"/>
                <a:cs typeface="Calibri"/>
                <a:sym typeface="Calibri"/>
              </a:rPr>
            </a:br>
            <a:endParaRPr/>
          </a:p>
        </p:txBody>
      </p:sp>
      <p:sp>
        <p:nvSpPr>
          <p:cNvPr id="187" name="Google Shape;18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27" name="Shape 27"/>
        <p:cNvGrpSpPr/>
        <p:nvPr/>
      </p:nvGrpSpPr>
      <p:grpSpPr>
        <a:xfrm>
          <a:off x="0" y="0"/>
          <a:ext cx="0" cy="0"/>
          <a:chOff x="0" y="0"/>
          <a:chExt cx="0" cy="0"/>
        </a:xfrm>
      </p:grpSpPr>
      <p:sp>
        <p:nvSpPr>
          <p:cNvPr id="28" name="Google Shape;2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1" name="Shape 31"/>
        <p:cNvGrpSpPr/>
        <p:nvPr/>
      </p:nvGrpSpPr>
      <p:grpSpPr>
        <a:xfrm>
          <a:off x="0" y="0"/>
          <a:ext cx="0" cy="0"/>
          <a:chOff x="0" y="0"/>
          <a:chExt cx="0" cy="0"/>
        </a:xfrm>
      </p:grpSpPr>
      <p:sp>
        <p:nvSpPr>
          <p:cNvPr id="32" name="Google Shape;32;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38" name="Shape 38"/>
        <p:cNvGrpSpPr/>
        <p:nvPr/>
      </p:nvGrpSpPr>
      <p:grpSpPr>
        <a:xfrm>
          <a:off x="0" y="0"/>
          <a:ext cx="0" cy="0"/>
          <a:chOff x="0" y="0"/>
          <a:chExt cx="0" cy="0"/>
        </a:xfrm>
      </p:grpSpPr>
      <p:sp>
        <p:nvSpPr>
          <p:cNvPr id="39" name="Google Shape;39;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47" name="Shape 47"/>
        <p:cNvGrpSpPr/>
        <p:nvPr/>
      </p:nvGrpSpPr>
      <p:grpSpPr>
        <a:xfrm>
          <a:off x="0" y="0"/>
          <a:ext cx="0" cy="0"/>
          <a:chOff x="0" y="0"/>
          <a:chExt cx="0" cy="0"/>
        </a:xfrm>
      </p:grpSpPr>
      <p:sp>
        <p:nvSpPr>
          <p:cNvPr id="48" name="Google Shape;48;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52" name="Shape 52"/>
        <p:cNvGrpSpPr/>
        <p:nvPr/>
      </p:nvGrpSpPr>
      <p:grpSpPr>
        <a:xfrm>
          <a:off x="0" y="0"/>
          <a:ext cx="0" cy="0"/>
          <a:chOff x="0" y="0"/>
          <a:chExt cx="0" cy="0"/>
        </a:xfrm>
      </p:grpSpPr>
      <p:sp>
        <p:nvSpPr>
          <p:cNvPr id="53" name="Google Shape;53;p3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5" name="Google Shape;5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58" name="Shape 58"/>
        <p:cNvGrpSpPr/>
        <p:nvPr/>
      </p:nvGrpSpPr>
      <p:grpSpPr>
        <a:xfrm>
          <a:off x="0" y="0"/>
          <a:ext cx="0" cy="0"/>
          <a:chOff x="0" y="0"/>
          <a:chExt cx="0" cy="0"/>
        </a:xfrm>
      </p:grpSpPr>
      <p:sp>
        <p:nvSpPr>
          <p:cNvPr id="59" name="Google Shape;59;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6"/>
          <p:cNvSpPr/>
          <p:nvPr>
            <p:ph idx="2" type="pic"/>
          </p:nvPr>
        </p:nvSpPr>
        <p:spPr>
          <a:xfrm>
            <a:off x="5183188" y="987425"/>
            <a:ext cx="6172200" cy="4873625"/>
          </a:xfrm>
          <a:prstGeom prst="rect">
            <a:avLst/>
          </a:prstGeom>
          <a:noFill/>
          <a:ln>
            <a:noFill/>
          </a:ln>
        </p:spPr>
      </p:sp>
      <p:sp>
        <p:nvSpPr>
          <p:cNvPr id="68" name="Google Shape;68;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4.png"/><Relationship Id="rId6" Type="http://schemas.openxmlformats.org/officeDocument/2006/relationships/image" Target="../media/image35.png"/><Relationship Id="rId7"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jpg"/><Relationship Id="rId4" Type="http://schemas.openxmlformats.org/officeDocument/2006/relationships/image" Target="../media/image29.png"/><Relationship Id="rId5" Type="http://schemas.openxmlformats.org/officeDocument/2006/relationships/image" Target="../media/image26.png"/><Relationship Id="rId6" Type="http://schemas.openxmlformats.org/officeDocument/2006/relationships/image" Target="../media/image36.png"/><Relationship Id="rId7"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8.png"/><Relationship Id="rId5"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8.png"/><Relationship Id="rId5"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fortune.com/2021/08/02/female-ceos-global-500-fortune-500-cvs-karen-lynch-ping-an-jessica-tan/" TargetMode="External"/><Relationship Id="rId4" Type="http://schemas.openxmlformats.org/officeDocument/2006/relationships/hyperlink" Target="https://hbr.org/1970/05/power-and-politics-in-organizational-life" TargetMode="External"/><Relationship Id="rId5" Type="http://schemas.openxmlformats.org/officeDocument/2006/relationships/hyperlink" Target="https://www.sciencedirect.com/science/article/pii/S0160738321000050" TargetMode="External"/><Relationship Id="rId6" Type="http://schemas.openxmlformats.org/officeDocument/2006/relationships/hyperlink" Target="https://www.catalyst.org/research/workplace-sexism-climates/" TargetMode="External"/><Relationship Id="rId7" Type="http://schemas.openxmlformats.org/officeDocument/2006/relationships/hyperlink" Target="https://blogs.lse.ac.uk/brexit/2015/11/17/in-work-benefits-for-migrants-digging-a-hole/" TargetMode="External"/><Relationship Id="rId8"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oxfamilibrary.openrepository.com/bitstream/handle/10546/620355/rr-tourisms-dirty-secre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2.jpg"/></Relationships>
</file>

<file path=ppt/slides/_rels/slide27.xml.rels><?xml version="1.0" encoding="UTF-8" standalone="yes"?><Relationships xmlns="http://schemas.openxmlformats.org/package/2006/relationships"><Relationship Id="rId11" Type="http://schemas.openxmlformats.org/officeDocument/2006/relationships/hyperlink" Target="https://kek-dias.gr/" TargetMode="External"/><Relationship Id="rId10" Type="http://schemas.openxmlformats.org/officeDocument/2006/relationships/image" Target="../media/image34.png"/><Relationship Id="rId13" Type="http://schemas.openxmlformats.org/officeDocument/2006/relationships/hyperlink" Target="https://dekaplus.eu/" TargetMode="External"/><Relationship Id="rId12"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png"/><Relationship Id="rId4" Type="http://schemas.openxmlformats.org/officeDocument/2006/relationships/image" Target="../media/image28.png"/><Relationship Id="rId9" Type="http://schemas.openxmlformats.org/officeDocument/2006/relationships/hyperlink" Target="http://www.beneke-prinzhorn.de/" TargetMode="External"/><Relationship Id="rId15" Type="http://schemas.openxmlformats.org/officeDocument/2006/relationships/hyperlink" Target="https://www.lpf.lt/" TargetMode="External"/><Relationship Id="rId14" Type="http://schemas.openxmlformats.org/officeDocument/2006/relationships/image" Target="../media/image33.png"/><Relationship Id="rId17" Type="http://schemas.openxmlformats.org/officeDocument/2006/relationships/hyperlink" Target="https://www.uzvediba.lv/kontakti/" TargetMode="External"/><Relationship Id="rId16" Type="http://schemas.openxmlformats.org/officeDocument/2006/relationships/image" Target="../media/image32.png"/><Relationship Id="rId5" Type="http://schemas.openxmlformats.org/officeDocument/2006/relationships/hyperlink" Target="http://www.czu.cz/" TargetMode="External"/><Relationship Id="rId6" Type="http://schemas.openxmlformats.org/officeDocument/2006/relationships/image" Target="../media/image25.png"/><Relationship Id="rId18" Type="http://schemas.openxmlformats.org/officeDocument/2006/relationships/image" Target="../media/image8.png"/><Relationship Id="rId7" Type="http://schemas.openxmlformats.org/officeDocument/2006/relationships/hyperlink" Target="http://www.czu.cz/" TargetMode="External"/><Relationship Id="rId8"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www.catalyst.org/research/women-in-management/#easy-footnote-bottom-5-3711" TargetMode="External"/><Relationship Id="rId4" Type="http://schemas.openxmlformats.org/officeDocument/2006/relationships/image" Target="../media/image8.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txBox="1"/>
          <p:nvPr>
            <p:ph type="ctrTitle"/>
          </p:nvPr>
        </p:nvSpPr>
        <p:spPr>
          <a:xfrm>
            <a:off x="650456" y="4821929"/>
            <a:ext cx="11338560" cy="1011606"/>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Font typeface="Calibri"/>
              <a:buNone/>
            </a:pPr>
            <a:r>
              <a:rPr b="1" lang="en-US" sz="3600">
                <a:solidFill>
                  <a:schemeClr val="dk2"/>
                </a:solidFill>
              </a:rPr>
              <a:t>Dzimumu līdztiesības un starpkulturālās vides apsvērumi vardarbības darbavietā izpratnei</a:t>
            </a:r>
            <a:r>
              <a:rPr b="1" lang="en-US" sz="3600">
                <a:solidFill>
                  <a:schemeClr val="dk2"/>
                </a:solidFill>
                <a:latin typeface="Calibri"/>
                <a:ea typeface="Calibri"/>
                <a:cs typeface="Calibri"/>
                <a:sym typeface="Calibri"/>
              </a:rPr>
              <a:t> (2)</a:t>
            </a:r>
            <a:endParaRPr b="1" sz="3600">
              <a:solidFill>
                <a:schemeClr val="dk2"/>
              </a:solidFill>
              <a:latin typeface="Calibri"/>
              <a:ea typeface="Calibri"/>
              <a:cs typeface="Calibri"/>
              <a:sym typeface="Calibri"/>
            </a:endParaRPr>
          </a:p>
        </p:txBody>
      </p:sp>
      <p:pic>
        <p:nvPicPr>
          <p:cNvPr descr="Ein Bild, das Text enthält.&#10;&#10;Automatisch generierte Beschreibung" id="90" name="Google Shape;90;p1"/>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1"/>
          <p:cNvGrpSpPr/>
          <p:nvPr/>
        </p:nvGrpSpPr>
        <p:grpSpPr>
          <a:xfrm>
            <a:off x="-1" y="2941813"/>
            <a:ext cx="12188952" cy="1828800"/>
            <a:chOff x="-305" y="3144820"/>
            <a:chExt cx="9182100" cy="1551136"/>
          </a:xfrm>
        </p:grpSpPr>
        <p:sp>
          <p:nvSpPr>
            <p:cNvPr id="92" name="Google Shape;92;p1"/>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3" name="Google Shape;93;p1"/>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4" name="Google Shape;94;p1"/>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5" name="Google Shape;95;p1"/>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pic>
        <p:nvPicPr>
          <p:cNvPr id="96" name="Google Shape;96;p1"/>
          <p:cNvPicPr preferRelativeResize="0"/>
          <p:nvPr/>
        </p:nvPicPr>
        <p:blipFill rotWithShape="1">
          <a:blip r:embed="rId4">
            <a:alphaModFix/>
          </a:blip>
          <a:srcRect b="0" l="6911" r="6911" t="0"/>
          <a:stretch/>
        </p:blipFill>
        <p:spPr>
          <a:xfrm>
            <a:off x="445449" y="5443803"/>
            <a:ext cx="2439992" cy="594471"/>
          </a:xfrm>
          <a:prstGeom prst="rect">
            <a:avLst/>
          </a:prstGeom>
          <a:noFill/>
          <a:ln>
            <a:noFill/>
          </a:ln>
        </p:spPr>
      </p:pic>
      <p:sp>
        <p:nvSpPr>
          <p:cNvPr id="97" name="Google Shape;97;p1"/>
          <p:cNvSpPr txBox="1"/>
          <p:nvPr/>
        </p:nvSpPr>
        <p:spPr>
          <a:xfrm>
            <a:off x="426720" y="6056820"/>
            <a:ext cx="11338560" cy="461624"/>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Eiropas Komisijas atbalsts šīs publikācijas sagatavošanai nav uzskatāms par satura apstiprinājumu, kas atspoguļo tikai autoru viedokļus, un Komisija nevar būt atbildīga par tajā ietvertās informācijas jebkādu izmantošanu.</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0"/>
          <p:cNvSpPr txBox="1"/>
          <p:nvPr>
            <p:ph type="title"/>
          </p:nvPr>
        </p:nvSpPr>
        <p:spPr>
          <a:xfrm>
            <a:off x="599581" y="285818"/>
            <a:ext cx="10515601" cy="591093"/>
          </a:xfrm>
          <a:prstGeom prst="rect">
            <a:avLst/>
          </a:prstGeom>
          <a:solidFill>
            <a:srgbClr val="8DA9DB"/>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AngsanaUPC"/>
              <a:buNone/>
            </a:pPr>
            <a:br>
              <a:rPr b="1" lang="en-US" sz="3200">
                <a:latin typeface="Times New Roman"/>
                <a:ea typeface="Times New Roman"/>
                <a:cs typeface="Times New Roman"/>
                <a:sym typeface="Times New Roman"/>
              </a:rPr>
            </a:br>
            <a:br>
              <a:rPr b="1" lang="en-US" sz="3200">
                <a:latin typeface="Times New Roman"/>
                <a:ea typeface="Times New Roman"/>
                <a:cs typeface="Times New Roman"/>
                <a:sym typeface="Times New Roman"/>
              </a:rPr>
            </a:br>
            <a:r>
              <a:rPr b="1" lang="en-US" sz="3200">
                <a:solidFill>
                  <a:schemeClr val="lt1"/>
                </a:solidFill>
                <a:latin typeface="Times New Roman"/>
                <a:ea typeface="Times New Roman"/>
                <a:cs typeface="Times New Roman"/>
                <a:sym typeface="Times New Roman"/>
              </a:rPr>
              <a:t>Paātrināt sieviešu attīstību</a:t>
            </a:r>
            <a:br>
              <a:rPr lang="en-US" sz="3200">
                <a:solidFill>
                  <a:schemeClr val="lt1"/>
                </a:solidFill>
                <a:latin typeface="Times New Roman"/>
                <a:ea typeface="Times New Roman"/>
                <a:cs typeface="Times New Roman"/>
                <a:sym typeface="Times New Roman"/>
              </a:rPr>
            </a:br>
            <a:br>
              <a:rPr lang="en-US" sz="3200">
                <a:solidFill>
                  <a:schemeClr val="lt1"/>
                </a:solidFill>
                <a:latin typeface="Times New Roman"/>
                <a:ea typeface="Times New Roman"/>
                <a:cs typeface="Times New Roman"/>
                <a:sym typeface="Times New Roman"/>
              </a:rPr>
            </a:br>
            <a:endParaRPr sz="3200">
              <a:solidFill>
                <a:schemeClr val="lt1"/>
              </a:solidFill>
              <a:latin typeface="Times New Roman"/>
              <a:ea typeface="Times New Roman"/>
              <a:cs typeface="Times New Roman"/>
              <a:sym typeface="Times New Roman"/>
            </a:endParaRPr>
          </a:p>
        </p:txBody>
      </p:sp>
      <p:sp>
        <p:nvSpPr>
          <p:cNvPr id="197" name="Google Shape;197;p10"/>
          <p:cNvSpPr txBox="1"/>
          <p:nvPr>
            <p:ph idx="1" type="body"/>
          </p:nvPr>
        </p:nvSpPr>
        <p:spPr>
          <a:xfrm>
            <a:off x="838198" y="1216775"/>
            <a:ext cx="10515602" cy="491780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lang="en-US" sz="2400">
                <a:latin typeface="Times New Roman"/>
                <a:ea typeface="Times New Roman"/>
                <a:cs typeface="Times New Roman"/>
                <a:sym typeface="Times New Roman"/>
              </a:rPr>
              <a:t>Pētījumi rāda:</a:t>
            </a:r>
            <a:endParaRPr/>
          </a:p>
          <a:p>
            <a:pPr indent="0" lvl="0" marL="0" rtl="0" algn="l">
              <a:lnSpc>
                <a:spcPct val="90000"/>
              </a:lnSpc>
              <a:spcBef>
                <a:spcPts val="0"/>
              </a:spcBef>
              <a:spcAft>
                <a:spcPts val="0"/>
              </a:spcAft>
              <a:buClr>
                <a:schemeClr val="dk1"/>
              </a:buClr>
              <a:buSzPts val="2800"/>
              <a:buNone/>
            </a:pPr>
            <a:r>
              <a:t/>
            </a:r>
            <a:endParaRPr sz="2000">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ts val="2800"/>
              <a:buChar char="•"/>
            </a:pPr>
            <a:r>
              <a:rPr lang="en-US" sz="2000">
                <a:latin typeface="Times New Roman"/>
                <a:ea typeface="Times New Roman"/>
                <a:cs typeface="Times New Roman"/>
                <a:sym typeface="Times New Roman"/>
              </a:rPr>
              <a:t>Sievietes vadītājas </a:t>
            </a:r>
            <a:r>
              <a:rPr b="1" lang="en-US" sz="2000">
                <a:latin typeface="Times New Roman"/>
                <a:ea typeface="Times New Roman"/>
                <a:cs typeface="Times New Roman"/>
                <a:sym typeface="Times New Roman"/>
              </a:rPr>
              <a:t>palielina organizāciju sociālo veiktspēju</a:t>
            </a:r>
            <a:endParaRPr b="1" sz="2000">
              <a:latin typeface="Times New Roman"/>
              <a:ea typeface="Times New Roman"/>
              <a:cs typeface="Times New Roman"/>
              <a:sym typeface="Times New Roman"/>
            </a:endParaRPr>
          </a:p>
          <a:p>
            <a:pPr indent="-228600" lvl="0" marL="228600" rtl="0" algn="l">
              <a:lnSpc>
                <a:spcPct val="90000"/>
              </a:lnSpc>
              <a:spcBef>
                <a:spcPts val="1000"/>
              </a:spcBef>
              <a:spcAft>
                <a:spcPts val="0"/>
              </a:spcAft>
              <a:buSzPts val="2800"/>
              <a:buChar char="•"/>
            </a:pPr>
            <a:r>
              <a:rPr lang="en-US" sz="2000">
                <a:latin typeface="Times New Roman"/>
                <a:ea typeface="Times New Roman"/>
                <a:cs typeface="Times New Roman"/>
                <a:sym typeface="Times New Roman"/>
              </a:rPr>
              <a:t>Sievietes vadītājas ir </a:t>
            </a:r>
            <a:r>
              <a:rPr b="1" lang="en-US" sz="2000">
                <a:latin typeface="Times New Roman"/>
                <a:ea typeface="Times New Roman"/>
                <a:cs typeface="Times New Roman"/>
                <a:sym typeface="Times New Roman"/>
              </a:rPr>
              <a:t>mazāk pašpārliecinātas</a:t>
            </a:r>
            <a:r>
              <a:rPr lang="en-US" sz="2000">
                <a:latin typeface="Times New Roman"/>
                <a:ea typeface="Times New Roman"/>
                <a:cs typeface="Times New Roman"/>
                <a:sym typeface="Times New Roman"/>
              </a:rPr>
              <a:t> nekā vīrieši, un šī īpašība </a:t>
            </a:r>
            <a:r>
              <a:rPr b="1" lang="en-US" sz="2000">
                <a:latin typeface="Times New Roman"/>
                <a:ea typeface="Times New Roman"/>
                <a:cs typeface="Times New Roman"/>
                <a:sym typeface="Times New Roman"/>
              </a:rPr>
              <a:t>pozitīvi izpaužas krīzes laikā</a:t>
            </a:r>
            <a:endParaRPr sz="2000">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ts val="2800"/>
              <a:buChar char="•"/>
            </a:pPr>
            <a:r>
              <a:rPr lang="en-US" sz="2000">
                <a:latin typeface="Times New Roman"/>
                <a:ea typeface="Times New Roman"/>
                <a:cs typeface="Times New Roman"/>
                <a:sym typeface="Times New Roman"/>
              </a:rPr>
              <a:t>Sieviešu </a:t>
            </a:r>
            <a:r>
              <a:rPr b="1" lang="en-US" sz="2000">
                <a:latin typeface="Times New Roman"/>
                <a:ea typeface="Times New Roman"/>
                <a:cs typeface="Times New Roman"/>
                <a:sym typeface="Times New Roman"/>
              </a:rPr>
              <a:t>ekonomiskā līdzdalība un vadošā loma </a:t>
            </a:r>
            <a:r>
              <a:rPr lang="en-US" sz="2000">
                <a:latin typeface="Times New Roman"/>
                <a:ea typeface="Times New Roman"/>
                <a:cs typeface="Times New Roman"/>
                <a:sym typeface="Times New Roman"/>
              </a:rPr>
              <a:t>ir būtiska, lai veicinātu uzņēmējdarbības rezultātus un </a:t>
            </a:r>
            <a:r>
              <a:rPr b="1" lang="en-US" sz="2000">
                <a:latin typeface="Times New Roman"/>
                <a:ea typeface="Times New Roman"/>
                <a:cs typeface="Times New Roman"/>
                <a:sym typeface="Times New Roman"/>
              </a:rPr>
              <a:t>panāktu dzimumu līdzsvaru </a:t>
            </a:r>
            <a:r>
              <a:rPr lang="en-US" sz="2000">
                <a:latin typeface="Times New Roman"/>
                <a:ea typeface="Times New Roman"/>
                <a:cs typeface="Times New Roman"/>
                <a:sym typeface="Times New Roman"/>
              </a:rPr>
              <a:t>uzņēmumu valdēs </a:t>
            </a:r>
            <a:endParaRPr sz="2000">
              <a:latin typeface="Times New Roman"/>
              <a:ea typeface="Times New Roman"/>
              <a:cs typeface="Times New Roman"/>
              <a:sym typeface="Times New Roman"/>
            </a:endParaRPr>
          </a:p>
          <a:p>
            <a:pPr indent="-50800" lvl="0" marL="228600" rtl="0" algn="l">
              <a:lnSpc>
                <a:spcPct val="90000"/>
              </a:lnSpc>
              <a:spcBef>
                <a:spcPts val="1000"/>
              </a:spcBef>
              <a:spcAft>
                <a:spcPts val="0"/>
              </a:spcAft>
              <a:buClr>
                <a:schemeClr val="dk1"/>
              </a:buClr>
              <a:buSzPts val="2800"/>
              <a:buNone/>
            </a:pPr>
            <a:r>
              <a:t/>
            </a:r>
            <a:endParaRPr>
              <a:latin typeface="AngsanaUPC"/>
              <a:ea typeface="AngsanaUPC"/>
              <a:cs typeface="AngsanaUPC"/>
              <a:sym typeface="AngsanaUPC"/>
            </a:endParaRPr>
          </a:p>
          <a:p>
            <a:pPr indent="-50800" lvl="0" marL="228600" rtl="0" algn="l">
              <a:lnSpc>
                <a:spcPct val="90000"/>
              </a:lnSpc>
              <a:spcBef>
                <a:spcPts val="1000"/>
              </a:spcBef>
              <a:spcAft>
                <a:spcPts val="0"/>
              </a:spcAft>
              <a:buClr>
                <a:schemeClr val="dk1"/>
              </a:buClr>
              <a:buSzPts val="2800"/>
              <a:buNone/>
            </a:pPr>
            <a:r>
              <a:t/>
            </a:r>
            <a:endParaRPr>
              <a:latin typeface="AngsanaUPC"/>
              <a:ea typeface="AngsanaUPC"/>
              <a:cs typeface="AngsanaUPC"/>
              <a:sym typeface="AngsanaUPC"/>
            </a:endParaRPr>
          </a:p>
        </p:txBody>
      </p:sp>
      <p:pic>
        <p:nvPicPr>
          <p:cNvPr id="198" name="Google Shape;198;p10"/>
          <p:cNvPicPr preferRelativeResize="0"/>
          <p:nvPr/>
        </p:nvPicPr>
        <p:blipFill rotWithShape="1">
          <a:blip r:embed="rId3">
            <a:alphaModFix/>
          </a:blip>
          <a:srcRect b="0" l="0" r="0" t="0"/>
          <a:stretch/>
        </p:blipFill>
        <p:spPr>
          <a:xfrm>
            <a:off x="11229841" y="2537451"/>
            <a:ext cx="962159" cy="2057687"/>
          </a:xfrm>
          <a:prstGeom prst="rect">
            <a:avLst/>
          </a:prstGeom>
          <a:noFill/>
          <a:ln>
            <a:noFill/>
          </a:ln>
        </p:spPr>
      </p:pic>
      <p:pic>
        <p:nvPicPr>
          <p:cNvPr id="199" name="Google Shape;199;p10"/>
          <p:cNvPicPr preferRelativeResize="0"/>
          <p:nvPr/>
        </p:nvPicPr>
        <p:blipFill rotWithShape="1">
          <a:blip r:embed="rId4">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11"/>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206" name="Google Shape;206;p11"/>
          <p:cNvPicPr preferRelativeResize="0"/>
          <p:nvPr/>
        </p:nvPicPr>
        <p:blipFill rotWithShape="1">
          <a:blip r:embed="rId4">
            <a:alphaModFix/>
          </a:blip>
          <a:srcRect b="0" l="0" r="0" t="0"/>
          <a:stretch/>
        </p:blipFill>
        <p:spPr>
          <a:xfrm rot="10800000">
            <a:off x="0" y="965648"/>
            <a:ext cx="1577591" cy="3373859"/>
          </a:xfrm>
          <a:prstGeom prst="rect">
            <a:avLst/>
          </a:prstGeom>
          <a:noFill/>
          <a:ln>
            <a:noFill/>
          </a:ln>
        </p:spPr>
      </p:pic>
      <p:sp>
        <p:nvSpPr>
          <p:cNvPr id="207" name="Google Shape;207;p11"/>
          <p:cNvSpPr txBox="1"/>
          <p:nvPr>
            <p:ph type="title"/>
          </p:nvPr>
        </p:nvSpPr>
        <p:spPr>
          <a:xfrm>
            <a:off x="248467" y="543409"/>
            <a:ext cx="9440332" cy="7993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3600"/>
              <a:buFont typeface="Calibri"/>
              <a:buNone/>
            </a:pPr>
            <a:r>
              <a:rPr b="1" lang="en-US" sz="3600">
                <a:solidFill>
                  <a:srgbClr val="0070C0"/>
                </a:solidFill>
              </a:rPr>
              <a:t>General overview</a:t>
            </a:r>
            <a:endParaRPr b="1" sz="3600">
              <a:solidFill>
                <a:srgbClr val="0070C0"/>
              </a:solidFill>
            </a:endParaRPr>
          </a:p>
        </p:txBody>
      </p:sp>
      <p:pic>
        <p:nvPicPr>
          <p:cNvPr id="208" name="Google Shape;208;p11"/>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209" name="Google Shape;20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10" name="Google Shape;210;p11"/>
          <p:cNvSpPr txBox="1"/>
          <p:nvPr>
            <p:ph idx="1" type="body"/>
          </p:nvPr>
        </p:nvSpPr>
        <p:spPr>
          <a:xfrm>
            <a:off x="987056" y="1320474"/>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800"/>
              <a:buNone/>
            </a:pPr>
            <a:r>
              <a:rPr lang="en-US"/>
              <a:t>1st Module consists of 2 Units</a:t>
            </a:r>
            <a:endParaRPr/>
          </a:p>
          <a:p>
            <a:pPr indent="0" lvl="0" marL="0" rtl="0" algn="l">
              <a:lnSpc>
                <a:spcPct val="90000"/>
              </a:lnSpc>
              <a:spcBef>
                <a:spcPts val="0"/>
              </a:spcBef>
              <a:spcAft>
                <a:spcPts val="0"/>
              </a:spcAft>
              <a:buClr>
                <a:schemeClr val="dk1"/>
              </a:buClr>
              <a:buSzPts val="2800"/>
              <a:buNone/>
            </a:pPr>
            <a:r>
              <a:t/>
            </a:r>
            <a:endParaRPr b="1"/>
          </a:p>
          <a:p>
            <a:pPr indent="0" lvl="0" marL="0" rtl="0" algn="l">
              <a:lnSpc>
                <a:spcPct val="90000"/>
              </a:lnSpc>
              <a:spcBef>
                <a:spcPts val="0"/>
              </a:spcBef>
              <a:spcAft>
                <a:spcPts val="0"/>
              </a:spcAft>
              <a:buClr>
                <a:schemeClr val="dk1"/>
              </a:buClr>
              <a:buSzPts val="2800"/>
              <a:buNone/>
            </a:pPr>
            <a:r>
              <a:rPr b="1" lang="en-US"/>
              <a:t>Unit 1</a:t>
            </a:r>
            <a:r>
              <a:rPr lang="en-US"/>
              <a:t>: </a:t>
            </a:r>
            <a:r>
              <a:rPr b="1" lang="en-US"/>
              <a:t>History of the labour market and gender inequalities in the workplace </a:t>
            </a:r>
            <a:endParaRPr/>
          </a:p>
          <a:p>
            <a:pPr indent="0" lvl="0" marL="0" rtl="0" algn="l">
              <a:lnSpc>
                <a:spcPct val="90000"/>
              </a:lnSpc>
              <a:spcBef>
                <a:spcPts val="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lang="en-US"/>
              <a:t>The history of the development of the labor market, its definitions, the gradual involvement and participation of women in the labor market are reviewed.</a:t>
            </a:r>
            <a:endParaRPr>
              <a:highlight>
                <a:srgbClr val="FFFF00"/>
              </a:highlight>
            </a:endParaRPr>
          </a:p>
          <a:p>
            <a:pPr indent="0" lvl="0" marL="0" rtl="0" algn="l">
              <a:lnSpc>
                <a:spcPct val="90000"/>
              </a:lnSpc>
              <a:spcBef>
                <a:spcPts val="100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b="1" lang="en-US"/>
              <a:t>Unit 2</a:t>
            </a:r>
            <a:r>
              <a:rPr lang="en-US"/>
              <a:t>: </a:t>
            </a:r>
            <a:r>
              <a:rPr b="1" lang="en-US"/>
              <a:t>Gender-specific characteristics at management level,  micro- and power political dynamics in the organization</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Ein Bild, das drinnen, Person, Decke, Personen enthält.&#10;&#10;Automatisch generierte Beschreibung" id="211" name="Google Shape;211;p11"/>
          <p:cNvPicPr preferRelativeResize="0"/>
          <p:nvPr/>
        </p:nvPicPr>
        <p:blipFill rotWithShape="1">
          <a:blip r:embed="rId6">
            <a:alphaModFix/>
          </a:blip>
          <a:srcRect b="15730" l="0" r="0" t="0"/>
          <a:stretch/>
        </p:blipFill>
        <p:spPr>
          <a:xfrm>
            <a:off x="0" y="10"/>
            <a:ext cx="12191980" cy="6857990"/>
          </a:xfrm>
          <a:prstGeom prst="rect">
            <a:avLst/>
          </a:prstGeom>
          <a:noFill/>
          <a:ln>
            <a:noFill/>
          </a:ln>
        </p:spPr>
      </p:pic>
      <p:sp>
        <p:nvSpPr>
          <p:cNvPr id="212" name="Google Shape;212;p11"/>
          <p:cNvSpPr/>
          <p:nvPr/>
        </p:nvSpPr>
        <p:spPr>
          <a:xfrm>
            <a:off x="7674015" y="2245963"/>
            <a:ext cx="4517985" cy="461203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8235"/>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rgbClr val="000000"/>
              </a:solidFill>
              <a:latin typeface="AngsanaUPC"/>
              <a:ea typeface="AngsanaUPC"/>
              <a:cs typeface="AngsanaUPC"/>
              <a:sym typeface="AngsanaUPC"/>
            </a:endParaRPr>
          </a:p>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rgbClr val="000000"/>
              </a:solidFill>
              <a:latin typeface="AngsanaUPC"/>
              <a:ea typeface="AngsanaUPC"/>
              <a:cs typeface="AngsanaUPC"/>
              <a:sym typeface="AngsanaUPC"/>
            </a:endParaRPr>
          </a:p>
          <a:p>
            <a:pPr indent="0" lvl="0" marL="0" marR="0" rtl="0" algn="ctr">
              <a:lnSpc>
                <a:spcPct val="100000"/>
              </a:lnSpc>
              <a:spcBef>
                <a:spcPts val="0"/>
              </a:spcBef>
              <a:spcAft>
                <a:spcPts val="0"/>
              </a:spcAft>
              <a:buClr>
                <a:srgbClr val="000000"/>
              </a:buClr>
              <a:buSzPts val="4000"/>
              <a:buFont typeface="Arial"/>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4000"/>
              <a:buFont typeface="Arial"/>
              <a:buNone/>
            </a:pPr>
            <a:r>
              <a:rPr b="0" i="0" lang="en-US" sz="3200" u="none" cap="none" strike="noStrike">
                <a:solidFill>
                  <a:schemeClr val="dk1"/>
                </a:solidFill>
                <a:latin typeface="Times New Roman"/>
                <a:ea typeface="Times New Roman"/>
                <a:cs typeface="Times New Roman"/>
                <a:sym typeface="Times New Roman"/>
              </a:rPr>
              <a:t>Stereotipu, aizspriedumu un klišeju definīcija un diferencēšana</a:t>
            </a:r>
            <a:endParaRPr b="0" i="0" sz="3200" u="none" cap="none" strike="noStrike">
              <a:solidFill>
                <a:schemeClr val="dk1"/>
              </a:solidFill>
              <a:latin typeface="Times New Roman"/>
              <a:ea typeface="Times New Roman"/>
              <a:cs typeface="Times New Roman"/>
              <a:sym typeface="Times New Roman"/>
            </a:endParaRPr>
          </a:p>
        </p:txBody>
      </p:sp>
      <p:sp>
        <p:nvSpPr>
          <p:cNvPr id="213" name="Google Shape;213;p11"/>
          <p:cNvSpPr/>
          <p:nvPr/>
        </p:nvSpPr>
        <p:spPr>
          <a:xfrm>
            <a:off x="534492" y="979709"/>
            <a:ext cx="6419637" cy="2673752"/>
          </a:xfrm>
          <a:prstGeom prst="ellipse">
            <a:avLst/>
          </a:prstGeom>
          <a:gradFill>
            <a:gsLst>
              <a:gs pos="0">
                <a:srgbClr val="F5F7FC">
                  <a:alpha val="14901"/>
                </a:srgbClr>
              </a:gs>
              <a:gs pos="5000">
                <a:srgbClr val="F5F7FC">
                  <a:alpha val="14901"/>
                </a:srgbClr>
              </a:gs>
              <a:gs pos="39000">
                <a:srgbClr val="A9BEE4"/>
              </a:gs>
              <a:gs pos="56000">
                <a:srgbClr val="A9BEE4"/>
              </a:gs>
              <a:gs pos="61000">
                <a:srgbClr val="C5D3ED">
                  <a:alpha val="32156"/>
                </a:srgbClr>
              </a:gs>
              <a:gs pos="100000">
                <a:srgbClr val="C5D3ED">
                  <a:alpha val="32156"/>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Times New Roman"/>
                <a:ea typeface="Times New Roman"/>
                <a:cs typeface="Times New Roman"/>
                <a:sym typeface="Times New Roman"/>
              </a:rPr>
              <a:t>3.nodaļa</a:t>
            </a:r>
            <a:endParaRPr b="0" i="0" sz="40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14:dur="1500">
    <p:split orient="ver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8" name="Shape 218"/>
        <p:cNvGrpSpPr/>
        <p:nvPr/>
      </p:nvGrpSpPr>
      <p:grpSpPr>
        <a:xfrm>
          <a:off x="0" y="0"/>
          <a:ext cx="0" cy="0"/>
          <a:chOff x="0" y="0"/>
          <a:chExt cx="0" cy="0"/>
        </a:xfrm>
      </p:grpSpPr>
      <p:sp>
        <p:nvSpPr>
          <p:cNvPr id="219" name="Google Shape;219;p12"/>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0" name="Google Shape;220;p12"/>
          <p:cNvSpPr/>
          <p:nvPr/>
        </p:nvSpPr>
        <p:spPr>
          <a:xfrm flipH="1">
            <a:off x="5125019" y="0"/>
            <a:ext cx="7066978" cy="6858000"/>
          </a:xfrm>
          <a:prstGeom prst="rect">
            <a:avLst/>
          </a:prstGeom>
          <a:gradFill>
            <a:gsLst>
              <a:gs pos="0">
                <a:srgbClr val="FFFFFF">
                  <a:alpha val="0"/>
                </a:srgbClr>
              </a:gs>
              <a:gs pos="19000">
                <a:srgbClr val="FFFFFF">
                  <a:alpha val="36862"/>
                </a:srgbClr>
              </a:gs>
              <a:gs pos="35000">
                <a:srgbClr val="FFFFFF">
                  <a:alpha val="76078"/>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1" name="Google Shape;221;p12"/>
          <p:cNvPicPr preferRelativeResize="0"/>
          <p:nvPr/>
        </p:nvPicPr>
        <p:blipFill rotWithShape="1">
          <a:blip r:embed="rId3">
            <a:alphaModFix/>
          </a:blip>
          <a:srcRect b="0" l="0" r="0" t="0"/>
          <a:stretch/>
        </p:blipFill>
        <p:spPr>
          <a:xfrm>
            <a:off x="11226792" y="109974"/>
            <a:ext cx="962159" cy="2057687"/>
          </a:xfrm>
          <a:prstGeom prst="rect">
            <a:avLst/>
          </a:prstGeom>
          <a:noFill/>
          <a:ln>
            <a:noFill/>
          </a:ln>
        </p:spPr>
      </p:pic>
      <p:pic>
        <p:nvPicPr>
          <p:cNvPr id="222" name="Google Shape;222;p12"/>
          <p:cNvPicPr preferRelativeResize="0"/>
          <p:nvPr/>
        </p:nvPicPr>
        <p:blipFill rotWithShape="1">
          <a:blip r:embed="rId4">
            <a:alphaModFix/>
          </a:blip>
          <a:srcRect b="0" l="0" r="0" t="0"/>
          <a:stretch/>
        </p:blipFill>
        <p:spPr>
          <a:xfrm>
            <a:off x="11115183" y="2277635"/>
            <a:ext cx="1076817" cy="2537451"/>
          </a:xfrm>
          <a:prstGeom prst="rect">
            <a:avLst/>
          </a:prstGeom>
          <a:noFill/>
          <a:ln>
            <a:noFill/>
          </a:ln>
        </p:spPr>
      </p:pic>
      <p:pic>
        <p:nvPicPr>
          <p:cNvPr id="223" name="Google Shape;223;p12"/>
          <p:cNvPicPr preferRelativeResize="0"/>
          <p:nvPr/>
        </p:nvPicPr>
        <p:blipFill rotWithShape="1">
          <a:blip r:embed="rId4">
            <a:alphaModFix/>
          </a:blip>
          <a:srcRect b="0" l="0" r="0" t="0"/>
          <a:stretch/>
        </p:blipFill>
        <p:spPr>
          <a:xfrm rot="5400000">
            <a:off x="6679816" y="4601319"/>
            <a:ext cx="1361550" cy="3208405"/>
          </a:xfrm>
          <a:prstGeom prst="rect">
            <a:avLst/>
          </a:prstGeom>
          <a:noFill/>
          <a:ln>
            <a:noFill/>
          </a:ln>
        </p:spPr>
      </p:pic>
      <p:pic>
        <p:nvPicPr>
          <p:cNvPr id="224" name="Google Shape;224;p12"/>
          <p:cNvPicPr preferRelativeResize="0"/>
          <p:nvPr/>
        </p:nvPicPr>
        <p:blipFill rotWithShape="1">
          <a:blip r:embed="rId5">
            <a:alphaModFix/>
          </a:blip>
          <a:srcRect b="0" l="0" r="0" t="0"/>
          <a:stretch/>
        </p:blipFill>
        <p:spPr>
          <a:xfrm>
            <a:off x="2913172" y="1716344"/>
            <a:ext cx="2630729" cy="4594513"/>
          </a:xfrm>
          <a:prstGeom prst="rect">
            <a:avLst/>
          </a:prstGeom>
          <a:noFill/>
          <a:ln>
            <a:noFill/>
          </a:ln>
        </p:spPr>
      </p:pic>
      <p:pic>
        <p:nvPicPr>
          <p:cNvPr id="225" name="Google Shape;225;p12"/>
          <p:cNvPicPr preferRelativeResize="0"/>
          <p:nvPr/>
        </p:nvPicPr>
        <p:blipFill rotWithShape="1">
          <a:blip r:embed="rId6">
            <a:alphaModFix/>
          </a:blip>
          <a:srcRect b="0" l="0" r="0" t="0"/>
          <a:stretch/>
        </p:blipFill>
        <p:spPr>
          <a:xfrm>
            <a:off x="6568" y="2660230"/>
            <a:ext cx="2979370" cy="4186291"/>
          </a:xfrm>
          <a:prstGeom prst="rect">
            <a:avLst/>
          </a:prstGeom>
          <a:noFill/>
          <a:ln>
            <a:noFill/>
          </a:ln>
        </p:spPr>
      </p:pic>
      <p:sp>
        <p:nvSpPr>
          <p:cNvPr id="226" name="Google Shape;226;p12"/>
          <p:cNvSpPr txBox="1"/>
          <p:nvPr/>
        </p:nvSpPr>
        <p:spPr>
          <a:xfrm>
            <a:off x="-10485" y="1706123"/>
            <a:ext cx="2928653" cy="954107"/>
          </a:xfrm>
          <a:prstGeom prst="rect">
            <a:avLst/>
          </a:prstGeom>
          <a:solidFill>
            <a:srgbClr val="8DA9DB"/>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Calibri"/>
                <a:ea typeface="Calibri"/>
                <a:cs typeface="Calibri"/>
                <a:sym typeface="Calibri"/>
              </a:rPr>
              <a:t>Oficiante</a:t>
            </a:r>
            <a:endParaRPr b="0" i="0" sz="2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227" name="Google Shape;227;p12"/>
          <p:cNvPicPr preferRelativeResize="0"/>
          <p:nvPr>
            <p:ph idx="1" type="body"/>
          </p:nvPr>
        </p:nvPicPr>
        <p:blipFill rotWithShape="1">
          <a:blip r:embed="rId7">
            <a:alphaModFix/>
          </a:blip>
          <a:srcRect b="0" l="0" r="0" t="0"/>
          <a:stretch/>
        </p:blipFill>
        <p:spPr>
          <a:xfrm>
            <a:off x="8200050" y="2660230"/>
            <a:ext cx="4000932" cy="4226067"/>
          </a:xfrm>
          <a:prstGeom prst="rect">
            <a:avLst/>
          </a:prstGeom>
          <a:noFill/>
          <a:ln>
            <a:noFill/>
          </a:ln>
        </p:spPr>
      </p:pic>
      <p:sp>
        <p:nvSpPr>
          <p:cNvPr id="228" name="Google Shape;228;p12"/>
          <p:cNvSpPr txBox="1"/>
          <p:nvPr/>
        </p:nvSpPr>
        <p:spPr>
          <a:xfrm>
            <a:off x="8200050" y="1708577"/>
            <a:ext cx="2724700" cy="954107"/>
          </a:xfrm>
          <a:prstGeom prst="rect">
            <a:avLst/>
          </a:prstGeom>
          <a:solidFill>
            <a:srgbClr val="8DA9DB"/>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Calibri"/>
                <a:ea typeface="Calibri"/>
                <a:cs typeface="Calibri"/>
                <a:sym typeface="Calibri"/>
              </a:rPr>
              <a:t>Pavārs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229" name="Google Shape;229;p12"/>
          <p:cNvSpPr/>
          <p:nvPr/>
        </p:nvSpPr>
        <p:spPr>
          <a:xfrm>
            <a:off x="5642087" y="1786841"/>
            <a:ext cx="2630729" cy="380151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0" lang="en-US" sz="1800" u="none" cap="none" strike="noStrike">
                <a:solidFill>
                  <a:schemeClr val="dk1"/>
                </a:solidFill>
                <a:latin typeface="Times New Roman"/>
                <a:ea typeface="Times New Roman"/>
                <a:cs typeface="Times New Roman"/>
                <a:sym typeface="Times New Roman"/>
              </a:rPr>
              <a:t>Stereotips</a:t>
            </a:r>
            <a:r>
              <a:rPr b="1" i="0" lang="en-US" sz="1800" u="none" cap="none" strike="noStrike">
                <a:solidFill>
                  <a:srgbClr val="5B9BD5"/>
                </a:solidFill>
                <a:latin typeface="Times New Roman"/>
                <a:ea typeface="Times New Roman"/>
                <a:cs typeface="Times New Roman"/>
                <a:sym typeface="Times New Roman"/>
              </a:rPr>
              <a:t> </a:t>
            </a:r>
            <a:r>
              <a:rPr b="0" i="0" lang="en-US" sz="1800" u="none" cap="none" strike="noStrike">
                <a:solidFill>
                  <a:srgbClr val="000000"/>
                </a:solidFill>
                <a:latin typeface="Times New Roman"/>
                <a:ea typeface="Times New Roman"/>
                <a:cs typeface="Times New Roman"/>
                <a:sym typeface="Times New Roman"/>
              </a:rPr>
              <a:t>ir domas, kas kādam ir izveidojušās par konkrētiem indivīdu tipiem, un tās var gan precīzi atspoguļot, gan arī neatspoguļot realitāti.</a:t>
            </a:r>
            <a:endParaRPr b="0" i="0" sz="1800" u="none" cap="none" strike="noStrike">
              <a:solidFill>
                <a:srgbClr val="000000"/>
              </a:solidFill>
              <a:latin typeface="Times New Roman"/>
              <a:ea typeface="Times New Roman"/>
              <a:cs typeface="Times New Roman"/>
              <a:sym typeface="Times New Roman"/>
            </a:endParaRPr>
          </a:p>
          <a:p>
            <a:pPr indent="0" lvl="0" marL="0" marR="0" rtl="0" algn="l">
              <a:lnSpc>
                <a:spcPct val="115000"/>
              </a:lnSpc>
              <a:spcBef>
                <a:spcPts val="800"/>
              </a:spcBef>
              <a:spcAft>
                <a:spcPts val="800"/>
              </a:spcAft>
              <a:buNone/>
            </a:pPr>
            <a:r>
              <a:rPr b="0" i="0" lang="en-US" sz="1800" u="none" cap="none" strike="noStrike">
                <a:solidFill>
                  <a:srgbClr val="000000"/>
                </a:solidFill>
                <a:latin typeface="Times New Roman"/>
                <a:ea typeface="Times New Roman"/>
                <a:cs typeface="Times New Roman"/>
                <a:sym typeface="Times New Roman"/>
              </a:rPr>
              <a:t>Stereotipus var arī uzskatīt par karikatūrām, tas ir - attēliem, kuros ir pārspīlētas noteiktas iezīmes.</a:t>
            </a:r>
            <a:endParaRPr b="0" i="0" sz="1800" u="none" cap="none" strike="noStrike">
              <a:solidFill>
                <a:srgbClr val="000000"/>
              </a:solidFill>
              <a:latin typeface="Times New Roman"/>
              <a:ea typeface="Times New Roman"/>
              <a:cs typeface="Times New Roman"/>
              <a:sym typeface="Times New Roman"/>
            </a:endParaRPr>
          </a:p>
        </p:txBody>
      </p:sp>
      <p:sp>
        <p:nvSpPr>
          <p:cNvPr id="230" name="Google Shape;230;p12"/>
          <p:cNvSpPr/>
          <p:nvPr/>
        </p:nvSpPr>
        <p:spPr>
          <a:xfrm>
            <a:off x="393618" y="42695"/>
            <a:ext cx="10725540" cy="1361551"/>
          </a:xfrm>
          <a:prstGeom prst="ellipse">
            <a:avLst/>
          </a:prstGeom>
          <a:gradFill>
            <a:gsLst>
              <a:gs pos="0">
                <a:srgbClr val="FEFBF1">
                  <a:alpha val="0"/>
                </a:srgbClr>
              </a:gs>
              <a:gs pos="35000">
                <a:srgbClr val="FEFBF1">
                  <a:alpha val="0"/>
                </a:srgbClr>
              </a:gs>
              <a:gs pos="74000">
                <a:srgbClr val="FFE28B"/>
              </a:gs>
              <a:gs pos="83000">
                <a:srgbClr val="FFE28B"/>
              </a:gs>
              <a:gs pos="100000">
                <a:srgbClr val="FEEBB2"/>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AngsanaUPC"/>
                <a:ea typeface="AngsanaUPC"/>
                <a:cs typeface="AngsanaUPC"/>
                <a:sym typeface="AngsanaUPC"/>
              </a:rPr>
              <a:t>STEREOTIPI</a:t>
            </a:r>
            <a:endParaRPr b="0" i="0" sz="4000" u="none" cap="none" strike="noStrike">
              <a:solidFill>
                <a:schemeClr val="dk1"/>
              </a:solidFill>
              <a:latin typeface="AngsanaUPC"/>
              <a:ea typeface="AngsanaUPC"/>
              <a:cs typeface="AngsanaUPC"/>
              <a:sym typeface="AngsanaUPC"/>
            </a:endParaRPr>
          </a:p>
        </p:txBody>
      </p:sp>
    </p:spTree>
  </p:cSld>
  <p:clrMapOvr>
    <a:masterClrMapping/>
  </p:clrMapOvr>
  <p:transition spd="slow" p14:dur="1500">
    <p:split orient="ver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descr="waitressinsult.jpg (454×729)" id="236" name="Google Shape;236;p13"/>
          <p:cNvPicPr preferRelativeResize="0"/>
          <p:nvPr/>
        </p:nvPicPr>
        <p:blipFill rotWithShape="1">
          <a:blip r:embed="rId3">
            <a:alphaModFix/>
          </a:blip>
          <a:srcRect b="0" l="0" r="0" t="0"/>
          <a:stretch/>
        </p:blipFill>
        <p:spPr>
          <a:xfrm>
            <a:off x="0" y="642546"/>
            <a:ext cx="2704290" cy="4342949"/>
          </a:xfrm>
          <a:prstGeom prst="rect">
            <a:avLst/>
          </a:prstGeom>
          <a:noFill/>
          <a:ln>
            <a:noFill/>
          </a:ln>
        </p:spPr>
      </p:pic>
      <p:pic>
        <p:nvPicPr>
          <p:cNvPr id="237" name="Google Shape;237;p13"/>
          <p:cNvPicPr preferRelativeResize="0"/>
          <p:nvPr/>
        </p:nvPicPr>
        <p:blipFill rotWithShape="1">
          <a:blip r:embed="rId4">
            <a:alphaModFix/>
          </a:blip>
          <a:srcRect b="0" l="0" r="0" t="0"/>
          <a:stretch/>
        </p:blipFill>
        <p:spPr>
          <a:xfrm>
            <a:off x="8093413" y="0"/>
            <a:ext cx="4118043" cy="2601082"/>
          </a:xfrm>
          <a:prstGeom prst="rect">
            <a:avLst/>
          </a:prstGeom>
          <a:noFill/>
          <a:ln>
            <a:noFill/>
          </a:ln>
        </p:spPr>
      </p:pic>
      <p:pic>
        <p:nvPicPr>
          <p:cNvPr id="238" name="Google Shape;238;p13"/>
          <p:cNvPicPr preferRelativeResize="0"/>
          <p:nvPr/>
        </p:nvPicPr>
        <p:blipFill rotWithShape="1">
          <a:blip r:embed="rId5">
            <a:alphaModFix/>
          </a:blip>
          <a:srcRect b="0" l="0" r="0" t="0"/>
          <a:stretch/>
        </p:blipFill>
        <p:spPr>
          <a:xfrm>
            <a:off x="2667732" y="699691"/>
            <a:ext cx="2752926" cy="4285804"/>
          </a:xfrm>
          <a:prstGeom prst="rect">
            <a:avLst/>
          </a:prstGeom>
          <a:noFill/>
          <a:ln>
            <a:noFill/>
          </a:ln>
        </p:spPr>
      </p:pic>
      <p:pic>
        <p:nvPicPr>
          <p:cNvPr id="239" name="Google Shape;239;p13"/>
          <p:cNvPicPr preferRelativeResize="0"/>
          <p:nvPr/>
        </p:nvPicPr>
        <p:blipFill rotWithShape="1">
          <a:blip r:embed="rId6">
            <a:alphaModFix/>
          </a:blip>
          <a:srcRect b="0" l="0" r="0" t="0"/>
          <a:stretch/>
        </p:blipFill>
        <p:spPr>
          <a:xfrm>
            <a:off x="9439074" y="2572925"/>
            <a:ext cx="2752926" cy="4285075"/>
          </a:xfrm>
          <a:prstGeom prst="rect">
            <a:avLst/>
          </a:prstGeom>
          <a:noFill/>
          <a:ln>
            <a:noFill/>
          </a:ln>
        </p:spPr>
      </p:pic>
      <p:sp>
        <p:nvSpPr>
          <p:cNvPr id="240" name="Google Shape;240;p13"/>
          <p:cNvSpPr/>
          <p:nvPr/>
        </p:nvSpPr>
        <p:spPr>
          <a:xfrm>
            <a:off x="520996" y="5292165"/>
            <a:ext cx="8245248" cy="9232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1800" u="none" cap="none" strike="noStrike">
                <a:solidFill>
                  <a:srgbClr val="000000"/>
                </a:solidFill>
                <a:latin typeface="Times New Roman"/>
                <a:ea typeface="Times New Roman"/>
                <a:cs typeface="Times New Roman"/>
                <a:sym typeface="Times New Roman"/>
              </a:rPr>
              <a:t>Gandrīz visās joku atklātnēs humora avots bija citu cilvēku - </a:t>
            </a:r>
            <a:r>
              <a:rPr b="1" i="0" lang="en-US" sz="1800" u="none" cap="none" strike="noStrike">
                <a:solidFill>
                  <a:srgbClr val="000000"/>
                </a:solidFill>
                <a:latin typeface="Times New Roman"/>
                <a:ea typeface="Times New Roman"/>
                <a:cs typeface="Times New Roman"/>
                <a:sym typeface="Times New Roman"/>
              </a:rPr>
              <a:t>sieviešu, melnādaino, imigrantu vai nabadzīgo - </a:t>
            </a:r>
            <a:r>
              <a:rPr b="0" i="0" lang="en-US" sz="1800" u="none" cap="none" strike="noStrike">
                <a:solidFill>
                  <a:srgbClr val="000000"/>
                </a:solidFill>
                <a:latin typeface="Times New Roman"/>
                <a:ea typeface="Times New Roman"/>
                <a:cs typeface="Times New Roman"/>
                <a:sym typeface="Times New Roman"/>
              </a:rPr>
              <a:t>aizvainošana. Vairākās atklātnēs ilustrētās sievietes ir īru imigrantes, kas parasti tika attēlotas kā muļķīgas un neglītas.</a:t>
            </a:r>
            <a:endParaRPr b="0" i="0" sz="1400" u="none" cap="none" strike="noStrike">
              <a:solidFill>
                <a:srgbClr val="000000"/>
              </a:solidFill>
              <a:latin typeface="Times New Roman"/>
              <a:ea typeface="Times New Roman"/>
              <a:cs typeface="Times New Roman"/>
              <a:sym typeface="Times New Roman"/>
            </a:endParaRPr>
          </a:p>
        </p:txBody>
      </p:sp>
      <p:sp>
        <p:nvSpPr>
          <p:cNvPr id="241" name="Google Shape;241;p13"/>
          <p:cNvSpPr/>
          <p:nvPr/>
        </p:nvSpPr>
        <p:spPr>
          <a:xfrm>
            <a:off x="5682108" y="3633802"/>
            <a:ext cx="3566064"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1800" u="none" cap="none" strike="noStrike">
                <a:solidFill>
                  <a:schemeClr val="dk1"/>
                </a:solidFill>
                <a:latin typeface="Times New Roman"/>
                <a:ea typeface="Times New Roman"/>
                <a:cs typeface="Times New Roman"/>
                <a:sym typeface="Times New Roman"/>
              </a:rPr>
              <a:t>Attēli laikā no 1906. līdz 1915.gadam</a:t>
            </a:r>
            <a:endParaRPr b="0" i="0" sz="1050" u="none" cap="none" strike="noStrike">
              <a:solidFill>
                <a:srgbClr val="000000"/>
              </a:solidFill>
              <a:latin typeface="Times New Roman"/>
              <a:ea typeface="Times New Roman"/>
              <a:cs typeface="Times New Roman"/>
              <a:sym typeface="Times New Roman"/>
            </a:endParaRPr>
          </a:p>
        </p:txBody>
      </p:sp>
      <p:sp>
        <p:nvSpPr>
          <p:cNvPr id="242" name="Google Shape;242;p13"/>
          <p:cNvSpPr txBox="1"/>
          <p:nvPr/>
        </p:nvSpPr>
        <p:spPr>
          <a:xfrm>
            <a:off x="843075" y="-9100"/>
            <a:ext cx="5283000"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3200" u="none" cap="none" strike="noStrike">
                <a:solidFill>
                  <a:schemeClr val="dk1"/>
                </a:solidFill>
                <a:latin typeface="Times New Roman"/>
                <a:ea typeface="Times New Roman"/>
                <a:cs typeface="Times New Roman"/>
                <a:sym typeface="Times New Roman"/>
              </a:rPr>
              <a:t>Stereotipi pagātnē</a:t>
            </a:r>
            <a:endParaRPr b="1" i="0" sz="3200" u="none" cap="none" strike="noStrike">
              <a:solidFill>
                <a:schemeClr val="dk1"/>
              </a:solidFill>
              <a:latin typeface="Times New Roman"/>
              <a:ea typeface="Times New Roman"/>
              <a:cs typeface="Times New Roman"/>
              <a:sym typeface="Times New Roman"/>
            </a:endParaRPr>
          </a:p>
        </p:txBody>
      </p:sp>
      <p:pic>
        <p:nvPicPr>
          <p:cNvPr id="243" name="Google Shape;243;p13"/>
          <p:cNvPicPr preferRelativeResize="0"/>
          <p:nvPr/>
        </p:nvPicPr>
        <p:blipFill rotWithShape="1">
          <a:blip r:embed="rId7">
            <a:alphaModFix/>
          </a:blip>
          <a:srcRect b="0" l="0" r="0" t="0"/>
          <a:stretch/>
        </p:blipFill>
        <p:spPr>
          <a:xfrm rot="-5400000">
            <a:off x="6201222" y="-649149"/>
            <a:ext cx="1140243" cy="243854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descr="https://media.npr.org/assets/img/2020/05/21/gettyimages-503536842-7161358359a3b5a694fa7f25419342bbaa1c28bd-s1100-c50.jpg" id="249" name="Google Shape;249;p14"/>
          <p:cNvPicPr preferRelativeResize="0"/>
          <p:nvPr>
            <p:ph idx="1" type="body"/>
          </p:nvPr>
        </p:nvPicPr>
        <p:blipFill rotWithShape="1">
          <a:blip r:embed="rId3">
            <a:alphaModFix/>
          </a:blip>
          <a:srcRect b="0" l="0" r="0" t="0"/>
          <a:stretch/>
        </p:blipFill>
        <p:spPr>
          <a:xfrm>
            <a:off x="389930" y="2498650"/>
            <a:ext cx="5510235" cy="4132677"/>
          </a:xfrm>
          <a:prstGeom prst="rect">
            <a:avLst/>
          </a:prstGeom>
          <a:noFill/>
          <a:ln>
            <a:noFill/>
          </a:ln>
        </p:spPr>
      </p:pic>
      <p:pic>
        <p:nvPicPr>
          <p:cNvPr id="250" name="Google Shape;250;p14"/>
          <p:cNvPicPr preferRelativeResize="0"/>
          <p:nvPr/>
        </p:nvPicPr>
        <p:blipFill rotWithShape="1">
          <a:blip r:embed="rId4">
            <a:alphaModFix/>
          </a:blip>
          <a:srcRect b="0" l="0" r="0" t="0"/>
          <a:stretch/>
        </p:blipFill>
        <p:spPr>
          <a:xfrm>
            <a:off x="6096000" y="0"/>
            <a:ext cx="6042849" cy="678888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5"/>
          <p:cNvSpPr txBox="1"/>
          <p:nvPr>
            <p:ph type="title"/>
          </p:nvPr>
        </p:nvSpPr>
        <p:spPr>
          <a:xfrm>
            <a:off x="2900647" y="211877"/>
            <a:ext cx="672912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KLIŠEJAS un AIZSPRIEDUMI</a:t>
            </a:r>
            <a:endParaRPr/>
          </a:p>
        </p:txBody>
      </p:sp>
      <p:sp>
        <p:nvSpPr>
          <p:cNvPr id="257" name="Google Shape;257;p15"/>
          <p:cNvSpPr txBox="1"/>
          <p:nvPr>
            <p:ph idx="1" type="body"/>
          </p:nvPr>
        </p:nvSpPr>
        <p:spPr>
          <a:xfrm>
            <a:off x="838200" y="2141537"/>
            <a:ext cx="4467447" cy="255805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70C0"/>
              </a:buClr>
              <a:buSzPts val="2800"/>
              <a:buChar char="•"/>
            </a:pPr>
            <a:r>
              <a:rPr b="1" lang="en-US" sz="1800">
                <a:solidFill>
                  <a:srgbClr val="5B9BD5"/>
                </a:solidFill>
                <a:latin typeface="Times New Roman"/>
                <a:ea typeface="Times New Roman"/>
                <a:cs typeface="Times New Roman"/>
                <a:sym typeface="Times New Roman"/>
              </a:rPr>
              <a:t>Klišejas </a:t>
            </a:r>
            <a:r>
              <a:rPr lang="en-US" sz="1800">
                <a:latin typeface="Times New Roman"/>
                <a:ea typeface="Times New Roman"/>
                <a:cs typeface="Times New Roman"/>
                <a:sym typeface="Times New Roman"/>
              </a:rPr>
              <a:t>ir termini, frāzes vai pat idejas, kas to rašanās brīdī varēja būt interesantas un rosinošas, bet atkārtošanās un to pārmērīgas lietošanas dēļ kļuva neoriģinālas.</a:t>
            </a:r>
            <a:endParaRPr>
              <a:latin typeface="Times New Roman"/>
              <a:ea typeface="Times New Roman"/>
              <a:cs typeface="Times New Roman"/>
              <a:sym typeface="Times New Roman"/>
            </a:endParaRPr>
          </a:p>
        </p:txBody>
      </p:sp>
      <p:pic>
        <p:nvPicPr>
          <p:cNvPr descr="Image result for stereotypes" id="258" name="Google Shape;258;p15"/>
          <p:cNvPicPr preferRelativeResize="0"/>
          <p:nvPr>
            <p:ph idx="2" type="body"/>
          </p:nvPr>
        </p:nvPicPr>
        <p:blipFill rotWithShape="1">
          <a:blip r:embed="rId3">
            <a:alphaModFix/>
          </a:blip>
          <a:srcRect b="0" l="0" r="0" t="0"/>
          <a:stretch/>
        </p:blipFill>
        <p:spPr>
          <a:xfrm>
            <a:off x="5363097" y="1767266"/>
            <a:ext cx="5866744" cy="3896310"/>
          </a:xfrm>
          <a:prstGeom prst="rect">
            <a:avLst/>
          </a:prstGeom>
          <a:noFill/>
          <a:ln>
            <a:noFill/>
          </a:ln>
        </p:spPr>
      </p:pic>
      <p:sp>
        <p:nvSpPr>
          <p:cNvPr id="259" name="Google Shape;259;p15"/>
          <p:cNvSpPr/>
          <p:nvPr/>
        </p:nvSpPr>
        <p:spPr>
          <a:xfrm>
            <a:off x="504300" y="5663575"/>
            <a:ext cx="10725600" cy="831982"/>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800"/>
              </a:spcAft>
              <a:buNone/>
            </a:pPr>
            <a:r>
              <a:rPr b="1" i="0" lang="en-US" sz="1800" u="none" cap="none" strike="noStrike">
                <a:solidFill>
                  <a:srgbClr val="5B9BD5"/>
                </a:solidFill>
                <a:latin typeface="Times New Roman"/>
                <a:ea typeface="Times New Roman"/>
                <a:cs typeface="Times New Roman"/>
                <a:sym typeface="Times New Roman"/>
              </a:rPr>
              <a:t>Aizspriedumi </a:t>
            </a:r>
            <a:r>
              <a:rPr b="0" i="0" lang="en-US" sz="1800" u="none" cap="none" strike="noStrike">
                <a:solidFill>
                  <a:srgbClr val="000000"/>
                </a:solidFill>
                <a:latin typeface="Times New Roman"/>
                <a:ea typeface="Times New Roman"/>
                <a:cs typeface="Times New Roman"/>
                <a:sym typeface="Times New Roman"/>
              </a:rPr>
              <a:t>ir viedoklis, kas bieži vien ir nelabvēlīgs, un kas ir izveidots, pirms ir iegūti uz saprātu vai pieredzi balstīti pierādījumi.</a:t>
            </a:r>
            <a:endParaRPr b="0" i="0" sz="1800" u="none" cap="none" strike="noStrike">
              <a:solidFill>
                <a:srgbClr val="000000"/>
              </a:solidFill>
              <a:latin typeface="Times New Roman"/>
              <a:ea typeface="Times New Roman"/>
              <a:cs typeface="Times New Roman"/>
              <a:sym typeface="Times New Roman"/>
            </a:endParaRPr>
          </a:p>
        </p:txBody>
      </p:sp>
      <p:pic>
        <p:nvPicPr>
          <p:cNvPr id="260" name="Google Shape;260;p15"/>
          <p:cNvPicPr preferRelativeResize="0"/>
          <p:nvPr/>
        </p:nvPicPr>
        <p:blipFill rotWithShape="1">
          <a:blip r:embed="rId4">
            <a:alphaModFix/>
          </a:blip>
          <a:srcRect b="0" l="0" r="0" t="0"/>
          <a:stretch/>
        </p:blipFill>
        <p:spPr>
          <a:xfrm>
            <a:off x="11229841" y="2537451"/>
            <a:ext cx="962159" cy="2057687"/>
          </a:xfrm>
          <a:prstGeom prst="rect">
            <a:avLst/>
          </a:prstGeom>
          <a:noFill/>
          <a:ln>
            <a:noFill/>
          </a:ln>
        </p:spPr>
      </p:pic>
      <p:pic>
        <p:nvPicPr>
          <p:cNvPr id="261" name="Google Shape;261;p15"/>
          <p:cNvPicPr preferRelativeResize="0"/>
          <p:nvPr/>
        </p:nvPicPr>
        <p:blipFill rotWithShape="1">
          <a:blip r:embed="rId5">
            <a:alphaModFix/>
          </a:blip>
          <a:srcRect b="0" l="0" r="0" t="0"/>
          <a:stretch/>
        </p:blipFill>
        <p:spPr>
          <a:xfrm>
            <a:off x="11115182" y="4320549"/>
            <a:ext cx="1076817" cy="2537451"/>
          </a:xfrm>
          <a:prstGeom prst="rect">
            <a:avLst/>
          </a:prstGeom>
          <a:noFill/>
          <a:ln>
            <a:noFill/>
          </a:ln>
        </p:spPr>
      </p:pic>
      <p:sp>
        <p:nvSpPr>
          <p:cNvPr id="262" name="Google Shape;262;p15"/>
          <p:cNvSpPr/>
          <p:nvPr/>
        </p:nvSpPr>
        <p:spPr>
          <a:xfrm>
            <a:off x="504300" y="311725"/>
            <a:ext cx="10827314" cy="1401518"/>
          </a:xfrm>
          <a:prstGeom prst="ellipse">
            <a:avLst/>
          </a:prstGeom>
          <a:gradFill>
            <a:gsLst>
              <a:gs pos="0">
                <a:srgbClr val="FEFBF1">
                  <a:alpha val="0"/>
                </a:srgbClr>
              </a:gs>
              <a:gs pos="35000">
                <a:srgbClr val="FEFBF1">
                  <a:alpha val="0"/>
                </a:srgbClr>
              </a:gs>
              <a:gs pos="74000">
                <a:srgbClr val="FFE28B"/>
              </a:gs>
              <a:gs pos="83000">
                <a:srgbClr val="FFE28B"/>
              </a:gs>
              <a:gs pos="100000">
                <a:srgbClr val="FEEBB2"/>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chemeClr val="dk1"/>
              </a:solidFill>
              <a:latin typeface="AngsanaUPC"/>
              <a:ea typeface="AngsanaUPC"/>
              <a:cs typeface="AngsanaUPC"/>
              <a:sym typeface="AngsanaUP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16"/>
          <p:cNvPicPr preferRelativeResize="0"/>
          <p:nvPr/>
        </p:nvPicPr>
        <p:blipFill rotWithShape="1">
          <a:blip r:embed="rId3">
            <a:alphaModFix/>
          </a:blip>
          <a:srcRect b="0" l="0" r="0" t="0"/>
          <a:stretch/>
        </p:blipFill>
        <p:spPr>
          <a:xfrm>
            <a:off x="-44375" y="-21375"/>
            <a:ext cx="12280739" cy="6900743"/>
          </a:xfrm>
          <a:prstGeom prst="rect">
            <a:avLst/>
          </a:prstGeom>
          <a:noFill/>
          <a:ln>
            <a:noFill/>
          </a:ln>
        </p:spPr>
      </p:pic>
      <p:sp>
        <p:nvSpPr>
          <p:cNvPr id="269" name="Google Shape;269;p16"/>
          <p:cNvSpPr/>
          <p:nvPr/>
        </p:nvSpPr>
        <p:spPr>
          <a:xfrm>
            <a:off x="6229796" y="1345386"/>
            <a:ext cx="5288838" cy="4481630"/>
          </a:xfrm>
          <a:prstGeom prst="ellipse">
            <a:avLst/>
          </a:prstGeom>
          <a:gradFill>
            <a:gsLst>
              <a:gs pos="0">
                <a:srgbClr val="F5F7FC">
                  <a:alpha val="16078"/>
                </a:srgbClr>
              </a:gs>
              <a:gs pos="5000">
                <a:srgbClr val="F5F7FC">
                  <a:alpha val="16078"/>
                </a:srgbClr>
              </a:gs>
              <a:gs pos="39000">
                <a:srgbClr val="A9BEE4"/>
              </a:gs>
              <a:gs pos="56000">
                <a:srgbClr val="A9BEE4"/>
              </a:gs>
              <a:gs pos="61000">
                <a:srgbClr val="C5D3ED">
                  <a:alpha val="32156"/>
                </a:srgbClr>
              </a:gs>
              <a:gs pos="100000">
                <a:srgbClr val="C5D3ED">
                  <a:alpha val="32156"/>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3600" u="none" cap="none" strike="noStrike">
                <a:solidFill>
                  <a:schemeClr val="dk1"/>
                </a:solidFill>
                <a:latin typeface="Times New Roman"/>
                <a:ea typeface="Times New Roman"/>
                <a:cs typeface="Times New Roman"/>
                <a:sym typeface="Times New Roman"/>
              </a:rPr>
              <a:t>Mikro- un varas politika organizācijās</a:t>
            </a:r>
            <a:endParaRPr b="0" i="0" sz="3600" u="none" cap="none" strike="noStrike">
              <a:solidFill>
                <a:schemeClr val="dk1"/>
              </a:solidFill>
              <a:latin typeface="AngsanaUPC"/>
              <a:ea typeface="AngsanaUPC"/>
              <a:cs typeface="AngsanaUPC"/>
              <a:sym typeface="AngsanaUPC"/>
            </a:endParaRPr>
          </a:p>
        </p:txBody>
      </p:sp>
      <p:sp>
        <p:nvSpPr>
          <p:cNvPr id="270" name="Google Shape;270;p16"/>
          <p:cNvSpPr/>
          <p:nvPr/>
        </p:nvSpPr>
        <p:spPr>
          <a:xfrm>
            <a:off x="-149677" y="2457451"/>
            <a:ext cx="4843200" cy="2257500"/>
          </a:xfrm>
          <a:prstGeom prst="ellipse">
            <a:avLst/>
          </a:prstGeom>
          <a:gradFill>
            <a:gsLst>
              <a:gs pos="0">
                <a:srgbClr val="F5F7FC">
                  <a:alpha val="14901"/>
                </a:srgbClr>
              </a:gs>
              <a:gs pos="5000">
                <a:srgbClr val="F5F7FC">
                  <a:alpha val="14901"/>
                </a:srgbClr>
              </a:gs>
              <a:gs pos="39000">
                <a:srgbClr val="A9BEE4"/>
              </a:gs>
              <a:gs pos="56000">
                <a:srgbClr val="A9BEE4"/>
              </a:gs>
              <a:gs pos="61000">
                <a:srgbClr val="C5D3ED">
                  <a:alpha val="32156"/>
                </a:srgbClr>
              </a:gs>
              <a:gs pos="100000">
                <a:srgbClr val="C5D3ED">
                  <a:alpha val="32156"/>
                </a:srgbClr>
              </a:gs>
            </a:gsLst>
            <a:lin ang="5400012"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Times New Roman"/>
                <a:ea typeface="Times New Roman"/>
                <a:cs typeface="Times New Roman"/>
                <a:sym typeface="Times New Roman"/>
              </a:rPr>
              <a:t>4.NODAĻA</a:t>
            </a:r>
            <a:endParaRPr b="0" i="0" sz="40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7"/>
          <p:cNvSpPr txBox="1"/>
          <p:nvPr>
            <p:ph type="title"/>
          </p:nvPr>
        </p:nvSpPr>
        <p:spPr>
          <a:xfrm>
            <a:off x="539883" y="365125"/>
            <a:ext cx="10813917" cy="510583"/>
          </a:xfrm>
          <a:prstGeom prst="rect">
            <a:avLst/>
          </a:prstGeom>
          <a:solidFill>
            <a:srgbClr val="8DA9DB"/>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4000"/>
              <a:buFont typeface="AngsanaUPC"/>
              <a:buNone/>
            </a:pPr>
            <a:r>
              <a:rPr lang="en-US" sz="3200">
                <a:solidFill>
                  <a:schemeClr val="dk1"/>
                </a:solidFill>
                <a:latin typeface="Times New Roman"/>
                <a:ea typeface="Times New Roman"/>
                <a:cs typeface="Times New Roman"/>
                <a:sym typeface="Times New Roman"/>
              </a:rPr>
              <a:t>Mikro- un varas politika organizācijās</a:t>
            </a:r>
            <a:endParaRPr sz="3200">
              <a:solidFill>
                <a:schemeClr val="dk1"/>
              </a:solidFill>
              <a:latin typeface="AngsanaUPC"/>
              <a:ea typeface="AngsanaUPC"/>
              <a:cs typeface="AngsanaUPC"/>
              <a:sym typeface="AngsanaUPC"/>
            </a:endParaRPr>
          </a:p>
        </p:txBody>
      </p:sp>
      <p:sp>
        <p:nvSpPr>
          <p:cNvPr id="277" name="Google Shape;277;p17"/>
          <p:cNvSpPr txBox="1"/>
          <p:nvPr>
            <p:ph idx="1" type="body"/>
          </p:nvPr>
        </p:nvSpPr>
        <p:spPr>
          <a:xfrm>
            <a:off x="539883" y="972766"/>
            <a:ext cx="10981237" cy="3910418"/>
          </a:xfrm>
          <a:prstGeom prst="rect">
            <a:avLst/>
          </a:prstGeom>
          <a:noFill/>
          <a:ln>
            <a:noFill/>
          </a:ln>
        </p:spPr>
        <p:txBody>
          <a:bodyPr anchorCtr="0" anchor="t" bIns="45700" lIns="91425" spcFirstLastPara="1" rIns="91425" wrap="square" tIns="45700">
            <a:normAutofit/>
          </a:bodyPr>
          <a:lstStyle/>
          <a:p>
            <a:pPr indent="-342900" lvl="0" marL="342900" rtl="0" algn="l">
              <a:lnSpc>
                <a:spcPct val="115000"/>
              </a:lnSpc>
              <a:spcBef>
                <a:spcPts val="1000"/>
              </a:spcBef>
              <a:spcAft>
                <a:spcPts val="0"/>
              </a:spcAft>
              <a:buSzPts val="1800"/>
              <a:buFont typeface="Noto Sans Symbols"/>
              <a:buChar char="⮚"/>
            </a:pPr>
            <a:r>
              <a:rPr lang="en-US" sz="1800">
                <a:latin typeface="Times New Roman"/>
                <a:ea typeface="Times New Roman"/>
                <a:cs typeface="Times New Roman"/>
                <a:sym typeface="Times New Roman"/>
              </a:rPr>
              <a:t>Dominējošo dzimumu normu pamatā ir nevienlīdzīgi priekšstati par statusu un varas atšķirībām;</a:t>
            </a:r>
            <a:endParaRPr sz="1800">
              <a:latin typeface="Times New Roman"/>
              <a:ea typeface="Times New Roman"/>
              <a:cs typeface="Times New Roman"/>
              <a:sym typeface="Times New Roman"/>
            </a:endParaRPr>
          </a:p>
          <a:p>
            <a:pPr indent="-342900" lvl="0" marL="342900" rtl="0" algn="l">
              <a:lnSpc>
                <a:spcPct val="115000"/>
              </a:lnSpc>
              <a:spcBef>
                <a:spcPts val="1000"/>
              </a:spcBef>
              <a:spcAft>
                <a:spcPts val="0"/>
              </a:spcAft>
              <a:buSzPts val="1800"/>
              <a:buFont typeface="Noto Sans Symbols"/>
              <a:buChar char="⮚"/>
            </a:pPr>
            <a:r>
              <a:rPr lang="en-US" sz="1800">
                <a:latin typeface="Times New Roman"/>
                <a:ea typeface="Times New Roman"/>
                <a:cs typeface="Times New Roman"/>
                <a:sym typeface="Times New Roman"/>
              </a:rPr>
              <a:t>To vēl vairāk pastiprina citu atšķirību ietekme, radot pamatu vardarbības leģitimizēšanai.</a:t>
            </a:r>
            <a:endParaRPr sz="1800">
              <a:latin typeface="Times New Roman"/>
              <a:ea typeface="Times New Roman"/>
              <a:cs typeface="Times New Roman"/>
              <a:sym typeface="Times New Roman"/>
            </a:endParaRPr>
          </a:p>
          <a:p>
            <a:pPr indent="-152400" lvl="0" marL="228600" rtl="0" algn="l">
              <a:lnSpc>
                <a:spcPct val="90000"/>
              </a:lnSpc>
              <a:spcBef>
                <a:spcPts val="1800"/>
              </a:spcBef>
              <a:spcAft>
                <a:spcPts val="0"/>
              </a:spcAft>
              <a:buClr>
                <a:schemeClr val="dk1"/>
              </a:buClr>
              <a:buSzPts val="1200"/>
              <a:buNone/>
            </a:pPr>
            <a:r>
              <a:t/>
            </a:r>
            <a:endParaRPr sz="1200"/>
          </a:p>
        </p:txBody>
      </p:sp>
      <p:sp>
        <p:nvSpPr>
          <p:cNvPr id="278" name="Google Shape;278;p17"/>
          <p:cNvSpPr/>
          <p:nvPr/>
        </p:nvSpPr>
        <p:spPr>
          <a:xfrm>
            <a:off x="539884" y="2281645"/>
            <a:ext cx="10912813" cy="707846"/>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000" u="none" cap="none" strike="noStrike">
                <a:solidFill>
                  <a:srgbClr val="000000"/>
                </a:solidFill>
                <a:latin typeface="Times New Roman"/>
                <a:ea typeface="Times New Roman"/>
                <a:cs typeface="Times New Roman"/>
                <a:sym typeface="Times New Roman"/>
              </a:rPr>
              <a:t>Bieži vien vīriešu un sieviešu attiecībās valda </a:t>
            </a:r>
            <a:r>
              <a:rPr b="1" i="0" lang="en-US" sz="2000" u="none" cap="none" strike="noStrike">
                <a:solidFill>
                  <a:srgbClr val="000000"/>
                </a:solidFill>
                <a:latin typeface="Times New Roman"/>
                <a:ea typeface="Times New Roman"/>
                <a:cs typeface="Times New Roman"/>
                <a:sym typeface="Times New Roman"/>
              </a:rPr>
              <a:t>varas nelīdzsvarotība</a:t>
            </a:r>
            <a:r>
              <a:rPr b="0" i="0" lang="en-US" sz="2000" u="none" cap="none" strike="noStrike">
                <a:solidFill>
                  <a:srgbClr val="000000"/>
                </a:solidFill>
                <a:latin typeface="Times New Roman"/>
                <a:ea typeface="Times New Roman"/>
                <a:cs typeface="Times New Roman"/>
                <a:sym typeface="Times New Roman"/>
              </a:rPr>
              <a:t>, ko izraisa dzimuma, sociālo un kultūras faktoru, kā arī individuālu bērnības ievainojumu kombinācija.</a:t>
            </a:r>
            <a:endParaRPr b="0" i="0" sz="2000" u="none" cap="none" strike="noStrike">
              <a:solidFill>
                <a:schemeClr val="dk1"/>
              </a:solidFill>
              <a:latin typeface="Times New Roman"/>
              <a:ea typeface="Times New Roman"/>
              <a:cs typeface="Times New Roman"/>
              <a:sym typeface="Times New Roman"/>
            </a:endParaRPr>
          </a:p>
        </p:txBody>
      </p:sp>
      <p:pic>
        <p:nvPicPr>
          <p:cNvPr id="279" name="Google Shape;279;p17"/>
          <p:cNvPicPr preferRelativeResize="0"/>
          <p:nvPr/>
        </p:nvPicPr>
        <p:blipFill rotWithShape="1">
          <a:blip r:embed="rId3">
            <a:alphaModFix/>
          </a:blip>
          <a:srcRect b="0" l="0" r="0" t="0"/>
          <a:stretch/>
        </p:blipFill>
        <p:spPr>
          <a:xfrm>
            <a:off x="838200" y="3677056"/>
            <a:ext cx="4006016" cy="2788550"/>
          </a:xfrm>
          <a:prstGeom prst="rect">
            <a:avLst/>
          </a:prstGeom>
          <a:noFill/>
          <a:ln>
            <a:noFill/>
          </a:ln>
        </p:spPr>
      </p:pic>
      <p:pic>
        <p:nvPicPr>
          <p:cNvPr descr="https://media-exp1.licdn.com/dms/image/C5112AQFf9PnQuR1XkA/article-cover_image-shrink_423_752/0/1520097792171?e=1673481600&amp;v=beta&amp;t=lsyuHU8vVxjAGR4G-iCnQi5OCNrL0wrV_JUENyPHB1A" id="280" name="Google Shape;280;p17"/>
          <p:cNvPicPr preferRelativeResize="0"/>
          <p:nvPr/>
        </p:nvPicPr>
        <p:blipFill rotWithShape="1">
          <a:blip r:embed="rId4">
            <a:alphaModFix/>
          </a:blip>
          <a:srcRect b="0" l="0" r="0" t="0"/>
          <a:stretch/>
        </p:blipFill>
        <p:spPr>
          <a:xfrm>
            <a:off x="6334444" y="3822650"/>
            <a:ext cx="5186681" cy="2788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8"/>
          <p:cNvSpPr txBox="1"/>
          <p:nvPr>
            <p:ph idx="1" type="body"/>
          </p:nvPr>
        </p:nvSpPr>
        <p:spPr>
          <a:xfrm>
            <a:off x="1139581" y="1728719"/>
            <a:ext cx="9011400" cy="11820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000">
                <a:latin typeface="Times New Roman"/>
                <a:ea typeface="Times New Roman"/>
                <a:cs typeface="Times New Roman"/>
                <a:sym typeface="Times New Roman"/>
              </a:rPr>
              <a:t>Tūrisma reklāmās sievietes bieži tiek attēlotas kā seksa objekti vīriešiem</a:t>
            </a:r>
            <a:endParaRPr sz="3200">
              <a:latin typeface="Times New Roman"/>
              <a:ea typeface="Times New Roman"/>
              <a:cs typeface="Times New Roman"/>
              <a:sym typeface="Times New Roman"/>
            </a:endParaRPr>
          </a:p>
        </p:txBody>
      </p:sp>
      <p:sp>
        <p:nvSpPr>
          <p:cNvPr id="287" name="Google Shape;287;p18"/>
          <p:cNvSpPr txBox="1"/>
          <p:nvPr>
            <p:ph idx="2" type="body"/>
          </p:nvPr>
        </p:nvSpPr>
        <p:spPr>
          <a:xfrm>
            <a:off x="1139581" y="4595137"/>
            <a:ext cx="9278036" cy="158486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400">
                <a:latin typeface="Times New Roman"/>
                <a:ea typeface="Times New Roman"/>
                <a:cs typeface="Times New Roman"/>
                <a:sym typeface="Times New Roman"/>
              </a:rPr>
              <a:t>Tūrisma nozarē pastāv arī ietekmes un pretestība, kas izaicina stereotipiskus priekšstatus par sievišķību un vīrišķību</a:t>
            </a:r>
            <a:endParaRPr sz="2400">
              <a:latin typeface="Times New Roman"/>
              <a:ea typeface="Times New Roman"/>
              <a:cs typeface="Times New Roman"/>
              <a:sym typeface="Times New Roman"/>
            </a:endParaRPr>
          </a:p>
        </p:txBody>
      </p:sp>
      <p:pic>
        <p:nvPicPr>
          <p:cNvPr id="288" name="Google Shape;288;p18"/>
          <p:cNvPicPr preferRelativeResize="0"/>
          <p:nvPr/>
        </p:nvPicPr>
        <p:blipFill rotWithShape="1">
          <a:blip r:embed="rId3">
            <a:alphaModFix/>
          </a:blip>
          <a:srcRect b="0" l="0" r="0" t="0"/>
          <a:stretch/>
        </p:blipFill>
        <p:spPr>
          <a:xfrm>
            <a:off x="11229841" y="2537451"/>
            <a:ext cx="962159" cy="2057687"/>
          </a:xfrm>
          <a:prstGeom prst="rect">
            <a:avLst/>
          </a:prstGeom>
          <a:noFill/>
          <a:ln>
            <a:noFill/>
          </a:ln>
        </p:spPr>
      </p:pic>
      <p:pic>
        <p:nvPicPr>
          <p:cNvPr id="289" name="Google Shape;289;p18"/>
          <p:cNvPicPr preferRelativeResize="0"/>
          <p:nvPr/>
        </p:nvPicPr>
        <p:blipFill rotWithShape="1">
          <a:blip r:embed="rId4">
            <a:alphaModFix/>
          </a:blip>
          <a:srcRect b="0" l="0" r="0" t="0"/>
          <a:stretch/>
        </p:blipFill>
        <p:spPr>
          <a:xfrm>
            <a:off x="11115182" y="4320549"/>
            <a:ext cx="1076817" cy="2537451"/>
          </a:xfrm>
          <a:prstGeom prst="rect">
            <a:avLst/>
          </a:prstGeom>
          <a:noFill/>
          <a:ln>
            <a:noFill/>
          </a:ln>
        </p:spPr>
      </p:pic>
      <p:sp>
        <p:nvSpPr>
          <p:cNvPr id="290" name="Google Shape;290;p18"/>
          <p:cNvSpPr/>
          <p:nvPr/>
        </p:nvSpPr>
        <p:spPr>
          <a:xfrm>
            <a:off x="912863" y="2700782"/>
            <a:ext cx="10202319" cy="1569620"/>
          </a:xfrm>
          <a:prstGeom prst="rect">
            <a:avLst/>
          </a:prstGeom>
          <a:solidFill>
            <a:srgbClr val="8DA9DB"/>
          </a:solidFill>
          <a:ln>
            <a:noFill/>
          </a:ln>
        </p:spPr>
        <p:txBody>
          <a:bodyPr anchorCtr="0" anchor="t" bIns="45700" lIns="91425" spcFirstLastPara="1" rIns="91425" wrap="square" tIns="45700">
            <a:spAutoFit/>
          </a:bodyPr>
          <a:lstStyle/>
          <a:p>
            <a:pPr indent="0" lvl="0" marL="0" marR="368935" rtl="0" algn="l">
              <a:lnSpc>
                <a:spcPct val="100000"/>
              </a:lnSpc>
              <a:spcBef>
                <a:spcPts val="0"/>
              </a:spcBef>
              <a:spcAft>
                <a:spcPts val="0"/>
              </a:spcAft>
              <a:buNone/>
            </a:pPr>
            <a:r>
              <a:rPr b="0" i="0" lang="en-US" sz="2400" u="none" cap="none" strike="noStrike">
                <a:solidFill>
                  <a:schemeClr val="lt1"/>
                </a:solidFill>
                <a:latin typeface="Times New Roman"/>
                <a:ea typeface="Times New Roman"/>
                <a:cs typeface="Times New Roman"/>
                <a:sym typeface="Times New Roman"/>
              </a:rPr>
              <a:t>Vardarbība un uzmākšanās - seksuāla vai morāla - rodas darbavietās, kur dominē nevienlīdzīgas varas attiecības, kā arī tur, kur pastāv trūkumi darba organizācijā un vadībā un uzņēmuma kultūru ir iedragājušas sliktas savstarpējās attiecības.</a:t>
            </a:r>
            <a:endParaRPr b="0" i="0" sz="2400" u="none" cap="none" strike="noStrike">
              <a:solidFill>
                <a:schemeClr val="lt1"/>
              </a:solidFill>
              <a:latin typeface="Times New Roman"/>
              <a:ea typeface="Times New Roman"/>
              <a:cs typeface="Times New Roman"/>
              <a:sym typeface="Times New Roman"/>
            </a:endParaRPr>
          </a:p>
        </p:txBody>
      </p:sp>
      <p:sp>
        <p:nvSpPr>
          <p:cNvPr id="291" name="Google Shape;291;p18"/>
          <p:cNvSpPr txBox="1"/>
          <p:nvPr/>
        </p:nvSpPr>
        <p:spPr>
          <a:xfrm>
            <a:off x="463826" y="352625"/>
            <a:ext cx="10651356" cy="11820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000"/>
              <a:buFont typeface="AngsanaUPC"/>
              <a:buNone/>
            </a:pPr>
            <a:r>
              <a:rPr b="0" i="0" lang="en-US" sz="4000" u="none" cap="none" strike="noStrike">
                <a:solidFill>
                  <a:schemeClr val="dk1"/>
                </a:solidFill>
                <a:latin typeface="Times New Roman"/>
                <a:ea typeface="Times New Roman"/>
                <a:cs typeface="Times New Roman"/>
                <a:sym typeface="Times New Roman"/>
              </a:rPr>
              <a:t>Tūrisma reklāmas specifika</a:t>
            </a:r>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AngsanaUPC"/>
              <a:buNone/>
            </a:pPr>
            <a:r>
              <a:rPr lang="en-US" sz="3600">
                <a:latin typeface="Times New Roman"/>
                <a:ea typeface="Times New Roman"/>
                <a:cs typeface="Times New Roman"/>
                <a:sym typeface="Times New Roman"/>
              </a:rPr>
              <a:t>Negatīvs organizācijas klimats ir spēcīgs šķērslis seksisma pārtraukšanai</a:t>
            </a:r>
            <a:endParaRPr sz="4000">
              <a:latin typeface="Times New Roman"/>
              <a:ea typeface="Times New Roman"/>
              <a:cs typeface="Times New Roman"/>
              <a:sym typeface="Times New Roman"/>
            </a:endParaRPr>
          </a:p>
        </p:txBody>
      </p:sp>
      <p:sp>
        <p:nvSpPr>
          <p:cNvPr id="298" name="Google Shape;298;p19"/>
          <p:cNvSpPr txBox="1"/>
          <p:nvPr>
            <p:ph idx="1" type="body"/>
          </p:nvPr>
        </p:nvSpPr>
        <p:spPr>
          <a:xfrm>
            <a:off x="688509" y="2246599"/>
            <a:ext cx="2253931" cy="263938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lang="en-US" sz="2000">
                <a:latin typeface="Times New Roman"/>
                <a:ea typeface="Times New Roman"/>
                <a:cs typeface="Times New Roman"/>
                <a:sym typeface="Times New Roman"/>
              </a:rPr>
              <a:t>Bieži ir sastopama šo trīs negatīvo apstākļu augsta koncentrācija.</a:t>
            </a:r>
            <a:endParaRPr b="0" sz="2000">
              <a:latin typeface="Times New Roman"/>
              <a:ea typeface="Times New Roman"/>
              <a:cs typeface="Times New Roman"/>
              <a:sym typeface="Times New Roman"/>
            </a:endParaRPr>
          </a:p>
        </p:txBody>
      </p:sp>
      <p:pic>
        <p:nvPicPr>
          <p:cNvPr id="299" name="Google Shape;299;p19"/>
          <p:cNvPicPr preferRelativeResize="0"/>
          <p:nvPr/>
        </p:nvPicPr>
        <p:blipFill rotWithShape="1">
          <a:blip r:embed="rId3">
            <a:alphaModFix/>
          </a:blip>
          <a:srcRect b="0" l="0" r="0" t="0"/>
          <a:stretch/>
        </p:blipFill>
        <p:spPr>
          <a:xfrm>
            <a:off x="2999770" y="1690688"/>
            <a:ext cx="8711150" cy="3558543"/>
          </a:xfrm>
          <a:prstGeom prst="rect">
            <a:avLst/>
          </a:prstGeom>
          <a:noFill/>
          <a:ln>
            <a:noFill/>
          </a:ln>
        </p:spPr>
      </p:pic>
      <p:pic>
        <p:nvPicPr>
          <p:cNvPr id="300" name="Google Shape;300;p19"/>
          <p:cNvPicPr preferRelativeResize="0"/>
          <p:nvPr/>
        </p:nvPicPr>
        <p:blipFill rotWithShape="1">
          <a:blip r:embed="rId4">
            <a:alphaModFix/>
          </a:blip>
          <a:srcRect b="0" l="0" r="0" t="0"/>
          <a:stretch/>
        </p:blipFill>
        <p:spPr>
          <a:xfrm>
            <a:off x="11229841" y="2537451"/>
            <a:ext cx="962159" cy="2057687"/>
          </a:xfrm>
          <a:prstGeom prst="rect">
            <a:avLst/>
          </a:prstGeom>
          <a:noFill/>
          <a:ln>
            <a:noFill/>
          </a:ln>
        </p:spPr>
      </p:pic>
      <p:pic>
        <p:nvPicPr>
          <p:cNvPr id="301" name="Google Shape;301;p19"/>
          <p:cNvPicPr preferRelativeResize="0"/>
          <p:nvPr/>
        </p:nvPicPr>
        <p:blipFill rotWithShape="1">
          <a:blip r:embed="rId5">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2"/>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04" name="Google Shape;104;p2"/>
          <p:cNvPicPr preferRelativeResize="0"/>
          <p:nvPr/>
        </p:nvPicPr>
        <p:blipFill rotWithShape="1">
          <a:blip r:embed="rId4">
            <a:alphaModFix/>
          </a:blip>
          <a:srcRect b="0" l="0" r="0" t="0"/>
          <a:stretch/>
        </p:blipFill>
        <p:spPr>
          <a:xfrm rot="10800000">
            <a:off x="0" y="869258"/>
            <a:ext cx="1577591" cy="3373859"/>
          </a:xfrm>
          <a:prstGeom prst="rect">
            <a:avLst/>
          </a:prstGeom>
          <a:noFill/>
          <a:ln>
            <a:noFill/>
          </a:ln>
        </p:spPr>
      </p:pic>
      <p:sp>
        <p:nvSpPr>
          <p:cNvPr id="105" name="Google Shape;105;p2"/>
          <p:cNvSpPr txBox="1"/>
          <p:nvPr>
            <p:ph type="title"/>
          </p:nvPr>
        </p:nvSpPr>
        <p:spPr>
          <a:xfrm>
            <a:off x="838199" y="441939"/>
            <a:ext cx="10011138" cy="7993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AngsanaUPC"/>
              <a:buNone/>
            </a:pPr>
            <a:r>
              <a:rPr b="1" lang="en-US" sz="4000">
                <a:solidFill>
                  <a:schemeClr val="dk2"/>
                </a:solidFill>
                <a:latin typeface="Times New Roman"/>
                <a:ea typeface="Times New Roman"/>
                <a:cs typeface="Times New Roman"/>
                <a:sym typeface="Times New Roman"/>
              </a:rPr>
              <a:t>Vienības</a:t>
            </a:r>
            <a:endParaRPr>
              <a:latin typeface="Times New Roman"/>
              <a:ea typeface="Times New Roman"/>
              <a:cs typeface="Times New Roman"/>
              <a:sym typeface="Times New Roman"/>
            </a:endParaRPr>
          </a:p>
        </p:txBody>
      </p:sp>
      <p:pic>
        <p:nvPicPr>
          <p:cNvPr id="106" name="Google Shape;106;p2"/>
          <p:cNvPicPr preferRelativeResize="0"/>
          <p:nvPr/>
        </p:nvPicPr>
        <p:blipFill rotWithShape="1">
          <a:blip r:embed="rId5">
            <a:alphaModFix/>
          </a:blip>
          <a:srcRect b="0" l="0" r="0" t="0"/>
          <a:stretch/>
        </p:blipFill>
        <p:spPr>
          <a:xfrm>
            <a:off x="536747" y="6356351"/>
            <a:ext cx="3100155" cy="365126"/>
          </a:xfrm>
          <a:prstGeom prst="rect">
            <a:avLst/>
          </a:prstGeom>
          <a:noFill/>
          <a:ln>
            <a:noFill/>
          </a:ln>
        </p:spPr>
      </p:pic>
      <p:sp>
        <p:nvSpPr>
          <p:cNvPr id="107" name="Google Shape;10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108" name="Google Shape;108;p2"/>
          <p:cNvPicPr preferRelativeResize="0"/>
          <p:nvPr/>
        </p:nvPicPr>
        <p:blipFill rotWithShape="1">
          <a:blip r:embed="rId4">
            <a:alphaModFix/>
          </a:blip>
          <a:srcRect b="0" l="0" r="0" t="0"/>
          <a:stretch/>
        </p:blipFill>
        <p:spPr>
          <a:xfrm>
            <a:off x="11229841" y="869258"/>
            <a:ext cx="962159" cy="2057687"/>
          </a:xfrm>
          <a:prstGeom prst="rect">
            <a:avLst/>
          </a:prstGeom>
          <a:noFill/>
          <a:ln>
            <a:noFill/>
          </a:ln>
        </p:spPr>
      </p:pic>
      <p:grpSp>
        <p:nvGrpSpPr>
          <p:cNvPr id="109" name="Google Shape;109;p2"/>
          <p:cNvGrpSpPr/>
          <p:nvPr/>
        </p:nvGrpSpPr>
        <p:grpSpPr>
          <a:xfrm>
            <a:off x="838200" y="1825625"/>
            <a:ext cx="10515600" cy="4441031"/>
            <a:chOff x="0" y="0"/>
            <a:chExt cx="10515600" cy="4441031"/>
          </a:xfrm>
        </p:grpSpPr>
        <p:cxnSp>
          <p:nvCxnSpPr>
            <p:cNvPr id="110" name="Google Shape;110;p2"/>
            <p:cNvCxnSpPr/>
            <p:nvPr/>
          </p:nvCxnSpPr>
          <p:spPr>
            <a:xfrm>
              <a:off x="0" y="0"/>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1" name="Google Shape;111;p2"/>
            <p:cNvSpPr/>
            <p:nvPr/>
          </p:nvSpPr>
          <p:spPr>
            <a:xfrm>
              <a:off x="0" y="0"/>
              <a:ext cx="10515600" cy="10878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AngsanaUPC"/>
                <a:ea typeface="AngsanaUPC"/>
                <a:cs typeface="AngsanaUPC"/>
                <a:sym typeface="AngsanaUPC"/>
              </a:endParaRPr>
            </a:p>
          </p:txBody>
        </p:sp>
        <p:sp>
          <p:nvSpPr>
            <p:cNvPr id="112" name="Google Shape;112;p2"/>
            <p:cNvSpPr txBox="1"/>
            <p:nvPr/>
          </p:nvSpPr>
          <p:spPr>
            <a:xfrm>
              <a:off x="0" y="0"/>
              <a:ext cx="10515600" cy="1087834"/>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6789B9"/>
                  </a:solidFill>
                  <a:latin typeface="Times New Roman"/>
                  <a:ea typeface="Times New Roman"/>
                  <a:cs typeface="Times New Roman"/>
                  <a:sym typeface="Times New Roman"/>
                </a:rPr>
                <a:t>Darba tirgus vēsture un attīstība un tā saistība ar dzimumu nevienlīdzību darbavietā. (1.NODAĻA)</a:t>
              </a:r>
              <a:endParaRPr b="0" i="0" sz="2000" u="none" cap="none" strike="noStrike">
                <a:solidFill>
                  <a:srgbClr val="6789B9"/>
                </a:solidFill>
                <a:latin typeface="Times New Roman"/>
                <a:ea typeface="Times New Roman"/>
                <a:cs typeface="Times New Roman"/>
                <a:sym typeface="Times New Roman"/>
              </a:endParaRPr>
            </a:p>
          </p:txBody>
        </p:sp>
        <p:cxnSp>
          <p:nvCxnSpPr>
            <p:cNvPr id="113" name="Google Shape;113;p2"/>
            <p:cNvCxnSpPr/>
            <p:nvPr/>
          </p:nvCxnSpPr>
          <p:spPr>
            <a:xfrm>
              <a:off x="0" y="1087834"/>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4" name="Google Shape;114;p2"/>
            <p:cNvSpPr/>
            <p:nvPr/>
          </p:nvSpPr>
          <p:spPr>
            <a:xfrm>
              <a:off x="0" y="1087834"/>
              <a:ext cx="10515600" cy="10878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AngsanaUPC"/>
                <a:ea typeface="AngsanaUPC"/>
                <a:cs typeface="AngsanaUPC"/>
                <a:sym typeface="AngsanaUPC"/>
              </a:endParaRPr>
            </a:p>
          </p:txBody>
        </p:sp>
        <p:sp>
          <p:nvSpPr>
            <p:cNvPr id="115" name="Google Shape;115;p2"/>
            <p:cNvSpPr txBox="1"/>
            <p:nvPr/>
          </p:nvSpPr>
          <p:spPr>
            <a:xfrm>
              <a:off x="0" y="1087834"/>
              <a:ext cx="10515600" cy="1087834"/>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6789B9"/>
                  </a:solidFill>
                  <a:latin typeface="Times New Roman"/>
                  <a:ea typeface="Times New Roman"/>
                  <a:cs typeface="Times New Roman"/>
                  <a:sym typeface="Times New Roman"/>
                </a:rPr>
                <a:t>Dzimumu specifiskās iezīmes darba kontekstā vadības līmenī (2.NODAĻA)</a:t>
              </a:r>
              <a:endParaRPr b="0" i="0" sz="2000" u="none" cap="none" strike="noStrike">
                <a:solidFill>
                  <a:srgbClr val="6789B9"/>
                </a:solidFill>
                <a:latin typeface="Times New Roman"/>
                <a:ea typeface="Times New Roman"/>
                <a:cs typeface="Times New Roman"/>
                <a:sym typeface="Times New Roman"/>
              </a:endParaRPr>
            </a:p>
          </p:txBody>
        </p:sp>
        <p:cxnSp>
          <p:nvCxnSpPr>
            <p:cNvPr id="116" name="Google Shape;116;p2"/>
            <p:cNvCxnSpPr/>
            <p:nvPr/>
          </p:nvCxnSpPr>
          <p:spPr>
            <a:xfrm>
              <a:off x="0" y="2175669"/>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7" name="Google Shape;117;p2"/>
            <p:cNvSpPr/>
            <p:nvPr/>
          </p:nvSpPr>
          <p:spPr>
            <a:xfrm>
              <a:off x="0" y="2175669"/>
              <a:ext cx="10515600" cy="10878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AngsanaUPC"/>
                <a:ea typeface="AngsanaUPC"/>
                <a:cs typeface="AngsanaUPC"/>
                <a:sym typeface="AngsanaUPC"/>
              </a:endParaRPr>
            </a:p>
          </p:txBody>
        </p:sp>
        <p:sp>
          <p:nvSpPr>
            <p:cNvPr id="118" name="Google Shape;118;p2"/>
            <p:cNvSpPr txBox="1"/>
            <p:nvPr/>
          </p:nvSpPr>
          <p:spPr>
            <a:xfrm>
              <a:off x="0" y="2175669"/>
              <a:ext cx="10515600" cy="1087834"/>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6789B9"/>
                  </a:solidFill>
                  <a:latin typeface="Times New Roman"/>
                  <a:ea typeface="Times New Roman"/>
                  <a:cs typeface="Times New Roman"/>
                  <a:sym typeface="Times New Roman"/>
                </a:rPr>
                <a:t>Mikro- un varas politika organizācijās (3.NODAĻA) </a:t>
              </a:r>
              <a:endParaRPr b="0" i="0" sz="2000" u="none" cap="none" strike="noStrike">
                <a:solidFill>
                  <a:srgbClr val="6789B9"/>
                </a:solidFill>
                <a:latin typeface="Times New Roman"/>
                <a:ea typeface="Times New Roman"/>
                <a:cs typeface="Times New Roman"/>
                <a:sym typeface="Times New Roman"/>
              </a:endParaRPr>
            </a:p>
          </p:txBody>
        </p:sp>
        <p:cxnSp>
          <p:nvCxnSpPr>
            <p:cNvPr id="119" name="Google Shape;119;p2"/>
            <p:cNvCxnSpPr/>
            <p:nvPr/>
          </p:nvCxnSpPr>
          <p:spPr>
            <a:xfrm>
              <a:off x="0" y="3263503"/>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20" name="Google Shape;120;p2"/>
            <p:cNvSpPr/>
            <p:nvPr/>
          </p:nvSpPr>
          <p:spPr>
            <a:xfrm>
              <a:off x="0" y="3263503"/>
              <a:ext cx="10515600" cy="10878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AngsanaUPC"/>
                <a:ea typeface="AngsanaUPC"/>
                <a:cs typeface="AngsanaUPC"/>
                <a:sym typeface="AngsanaUPC"/>
              </a:endParaRPr>
            </a:p>
          </p:txBody>
        </p:sp>
        <p:sp>
          <p:nvSpPr>
            <p:cNvPr id="121" name="Google Shape;121;p2"/>
            <p:cNvSpPr txBox="1"/>
            <p:nvPr/>
          </p:nvSpPr>
          <p:spPr>
            <a:xfrm>
              <a:off x="0" y="3353197"/>
              <a:ext cx="10515600" cy="1087834"/>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6789B9"/>
                  </a:solidFill>
                  <a:latin typeface="Times New Roman"/>
                  <a:ea typeface="Times New Roman"/>
                  <a:cs typeface="Times New Roman"/>
                  <a:sym typeface="Times New Roman"/>
                </a:rPr>
                <a:t>Stereotipu, aizspriedumu un klišeju definīcija un diferencēšana (4.NODAĻA)</a:t>
              </a:r>
              <a:endParaRPr b="0" i="0" sz="2000" u="none" cap="none" strike="noStrike">
                <a:solidFill>
                  <a:srgbClr val="6789B9"/>
                </a:solidFill>
                <a:latin typeface="Times New Roman"/>
                <a:ea typeface="Times New Roman"/>
                <a:cs typeface="Times New Roman"/>
                <a:sym typeface="Times New Roman"/>
              </a:endParaRPr>
            </a:p>
          </p:txBody>
        </p:sp>
      </p:grpSp>
    </p:spTree>
  </p:cSld>
  <p:clrMapOvr>
    <a:masterClrMapping/>
  </p:clrMapOvr>
  <p:transition spd="slow" p14:dur="1500">
    <p:split orient="ver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0"/>
          <p:cNvSpPr txBox="1"/>
          <p:nvPr>
            <p:ph type="title"/>
          </p:nvPr>
        </p:nvSpPr>
        <p:spPr>
          <a:xfrm>
            <a:off x="838200" y="365125"/>
            <a:ext cx="10515600" cy="1325563"/>
          </a:xfrm>
          <a:prstGeom prst="rect">
            <a:avLst/>
          </a:prstGeom>
          <a:solidFill>
            <a:srgbClr val="B3C6E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AngsanaUPC"/>
              <a:buNone/>
            </a:pPr>
            <a:r>
              <a:rPr b="1" lang="en-US" sz="3200">
                <a:solidFill>
                  <a:schemeClr val="lt1"/>
                </a:solidFill>
                <a:latin typeface="Times New Roman"/>
                <a:ea typeface="Times New Roman"/>
                <a:cs typeface="Times New Roman"/>
                <a:sym typeface="Times New Roman"/>
              </a:rPr>
              <a:t>Kā organizācijas var iedrošināt vīriešus pārtraukt seksismu, 2022.gada ziņojums </a:t>
            </a:r>
            <a:endParaRPr sz="4000">
              <a:solidFill>
                <a:schemeClr val="lt1"/>
              </a:solidFill>
              <a:latin typeface="AngsanaUPC"/>
              <a:ea typeface="AngsanaUPC"/>
              <a:cs typeface="AngsanaUPC"/>
              <a:sym typeface="AngsanaUPC"/>
            </a:endParaRPr>
          </a:p>
        </p:txBody>
      </p:sp>
      <p:sp>
        <p:nvSpPr>
          <p:cNvPr id="308" name="Google Shape;308;p20"/>
          <p:cNvSpPr txBox="1"/>
          <p:nvPr>
            <p:ph idx="1" type="body"/>
          </p:nvPr>
        </p:nvSpPr>
        <p:spPr>
          <a:xfrm>
            <a:off x="426723" y="1927309"/>
            <a:ext cx="2590796" cy="4351336"/>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70000"/>
              </a:lnSpc>
              <a:spcBef>
                <a:spcPts val="0"/>
              </a:spcBef>
              <a:spcAft>
                <a:spcPts val="0"/>
              </a:spcAft>
              <a:buClr>
                <a:schemeClr val="dk1"/>
              </a:buClr>
              <a:buSzPct val="117647"/>
              <a:buNone/>
            </a:pPr>
            <a:r>
              <a:t/>
            </a:r>
            <a:endParaRPr b="1">
              <a:latin typeface="AngsanaUPC"/>
              <a:ea typeface="AngsanaUPC"/>
              <a:cs typeface="AngsanaUPC"/>
              <a:sym typeface="AngsanaUPC"/>
            </a:endParaRPr>
          </a:p>
          <a:p>
            <a:pPr indent="0" lvl="0" marL="0" rtl="0" algn="l">
              <a:lnSpc>
                <a:spcPct val="150000"/>
              </a:lnSpc>
              <a:spcBef>
                <a:spcPts val="1000"/>
              </a:spcBef>
              <a:spcAft>
                <a:spcPts val="0"/>
              </a:spcAft>
              <a:buClr>
                <a:srgbClr val="4472C4"/>
              </a:buClr>
              <a:buSzPct val="122004"/>
              <a:buNone/>
            </a:pPr>
            <a:r>
              <a:rPr b="1" lang="en-US" sz="2700">
                <a:solidFill>
                  <a:srgbClr val="4472C4"/>
                </a:solidFill>
                <a:latin typeface="Times New Roman"/>
                <a:ea typeface="Times New Roman"/>
                <a:cs typeface="Times New Roman"/>
                <a:sym typeface="Times New Roman"/>
              </a:rPr>
              <a:t>NE VISI VĪRIEŠI IEJAUCAS, KAD REDZ VAI DZIRD SEKSISTISKUS KOMENTĀRUS DARBAVIETĀ</a:t>
            </a:r>
            <a:endParaRPr sz="2700">
              <a:latin typeface="Times New Roman"/>
              <a:ea typeface="Times New Roman"/>
              <a:cs typeface="Times New Roman"/>
              <a:sym typeface="Times New Roman"/>
            </a:endParaRPr>
          </a:p>
        </p:txBody>
      </p:sp>
      <p:sp>
        <p:nvSpPr>
          <p:cNvPr id="309" name="Google Shape;309;p20"/>
          <p:cNvSpPr txBox="1"/>
          <p:nvPr>
            <p:ph idx="2" type="body"/>
          </p:nvPr>
        </p:nvSpPr>
        <p:spPr>
          <a:xfrm>
            <a:off x="3410341" y="2031759"/>
            <a:ext cx="7819500" cy="3570900"/>
          </a:xfrm>
          <a:prstGeom prst="rect">
            <a:avLst/>
          </a:prstGeom>
          <a:noFill/>
          <a:ln>
            <a:noFill/>
          </a:ln>
        </p:spPr>
        <p:txBody>
          <a:bodyPr anchorCtr="0" anchor="t" bIns="45700" lIns="91425" spcFirstLastPara="1" rIns="91425" wrap="square" tIns="45700">
            <a:noAutofit/>
          </a:bodyPr>
          <a:lstStyle/>
          <a:p>
            <a:pPr indent="-342900" lvl="0" marL="457200" rtl="0" algn="l">
              <a:lnSpc>
                <a:spcPct val="70000"/>
              </a:lnSpc>
              <a:spcBef>
                <a:spcPts val="1000"/>
              </a:spcBef>
              <a:spcAft>
                <a:spcPts val="0"/>
              </a:spcAft>
              <a:buSzPts val="1800"/>
              <a:buChar char="•"/>
            </a:pPr>
            <a:r>
              <a:rPr b="1" lang="en-US" sz="1800">
                <a:solidFill>
                  <a:srgbClr val="4472C4"/>
                </a:solidFill>
                <a:latin typeface="Calibri"/>
                <a:ea typeface="Calibri"/>
                <a:cs typeface="Calibri"/>
                <a:sym typeface="Calibri"/>
              </a:rPr>
              <a:t>Darbības, ko organizācijas var veikt, lai iesaistītu vīriešus cīņā pret seksismu darbavietā:</a:t>
            </a:r>
            <a:endParaRPr sz="1800">
              <a:latin typeface="Times New Roman"/>
              <a:ea typeface="Times New Roman"/>
              <a:cs typeface="Times New Roman"/>
              <a:sym typeface="Times New Roman"/>
            </a:endParaRPr>
          </a:p>
          <a:p>
            <a:pPr indent="0" lvl="0" marL="114300" rtl="0" algn="l">
              <a:lnSpc>
                <a:spcPct val="70000"/>
              </a:lnSpc>
              <a:spcBef>
                <a:spcPts val="1000"/>
              </a:spcBef>
              <a:spcAft>
                <a:spcPts val="0"/>
              </a:spcAft>
              <a:buSzPts val="1800"/>
              <a:buNone/>
            </a:pPr>
            <a:r>
              <a:t/>
            </a:r>
            <a:endParaRPr sz="1800">
              <a:latin typeface="Times New Roman"/>
              <a:ea typeface="Times New Roman"/>
              <a:cs typeface="Times New Roman"/>
              <a:sym typeface="Times New Roman"/>
            </a:endParaRPr>
          </a:p>
          <a:p>
            <a:pPr indent="-342900" lvl="0" marL="342900" rtl="0" algn="l">
              <a:lnSpc>
                <a:spcPct val="70000"/>
              </a:lnSpc>
              <a:spcBef>
                <a:spcPts val="1000"/>
              </a:spcBef>
              <a:spcAft>
                <a:spcPts val="0"/>
              </a:spcAft>
              <a:buSzPts val="1800"/>
              <a:buFont typeface="Noto Sans Symbols"/>
              <a:buChar char="⮚"/>
            </a:pPr>
            <a:r>
              <a:rPr b="1" lang="en-US" sz="1800">
                <a:solidFill>
                  <a:srgbClr val="000000"/>
                </a:solidFill>
                <a:latin typeface="Calibri"/>
                <a:ea typeface="Calibri"/>
                <a:cs typeface="Calibri"/>
                <a:sym typeface="Calibri"/>
              </a:rPr>
              <a:t>Risiniet sistēmiskas problēmas, kas darba vietā uztur vidi, kurā netiek runāts par problēmām, naidīgu kultūru un veicina bezjēdzības gaisotni</a:t>
            </a:r>
            <a:r>
              <a:rPr lang="en-US" sz="1800">
                <a:solidFill>
                  <a:srgbClr val="000000"/>
                </a:solidFill>
                <a:latin typeface="Calibri"/>
                <a:ea typeface="Calibri"/>
                <a:cs typeface="Calibri"/>
                <a:sym typeface="Calibri"/>
              </a:rPr>
              <a:t>. </a:t>
            </a:r>
            <a:endParaRPr sz="1800">
              <a:latin typeface="Calibri"/>
              <a:ea typeface="Calibri"/>
              <a:cs typeface="Calibri"/>
              <a:sym typeface="Calibri"/>
            </a:endParaRPr>
          </a:p>
          <a:p>
            <a:pPr indent="-342900" lvl="0" marL="342900" rtl="0" algn="l">
              <a:lnSpc>
                <a:spcPct val="70000"/>
              </a:lnSpc>
              <a:spcBef>
                <a:spcPts val="1600"/>
              </a:spcBef>
              <a:spcAft>
                <a:spcPts val="0"/>
              </a:spcAft>
              <a:buSzPts val="1800"/>
              <a:buFont typeface="Noto Sans Symbols"/>
              <a:buChar char="⮚"/>
            </a:pPr>
            <a:r>
              <a:rPr b="1" lang="en-US" sz="1800">
                <a:solidFill>
                  <a:srgbClr val="000000"/>
                </a:solidFill>
                <a:latin typeface="Calibri"/>
                <a:ea typeface="Calibri"/>
                <a:cs typeface="Calibri"/>
                <a:sym typeface="Calibri"/>
              </a:rPr>
              <a:t>Apšaubiet stingrus vīrišķības standartus un risiniet sistēmiskas problēmas, kas palielina vīriešu trauksmi darba vietā.</a:t>
            </a:r>
            <a:endParaRPr sz="1800">
              <a:latin typeface="Calibri"/>
              <a:ea typeface="Calibri"/>
              <a:cs typeface="Calibri"/>
              <a:sym typeface="Calibri"/>
            </a:endParaRPr>
          </a:p>
          <a:p>
            <a:pPr indent="-342900" lvl="0" marL="342900" rtl="0" algn="l">
              <a:lnSpc>
                <a:spcPct val="70000"/>
              </a:lnSpc>
              <a:spcBef>
                <a:spcPts val="1600"/>
              </a:spcBef>
              <a:spcAft>
                <a:spcPts val="600"/>
              </a:spcAft>
              <a:buSzPts val="1800"/>
              <a:buFont typeface="Noto Sans Symbols"/>
              <a:buChar char="⮚"/>
            </a:pPr>
            <a:r>
              <a:rPr b="1" lang="en-US" sz="1800">
                <a:solidFill>
                  <a:srgbClr val="000000"/>
                </a:solidFill>
                <a:latin typeface="Calibri"/>
                <a:ea typeface="Calibri"/>
                <a:cs typeface="Calibri"/>
                <a:sym typeface="Calibri"/>
              </a:rPr>
              <a:t> Radiet vidi, kurā vadītāji ir atvērti un darbinieki jūtas uzklausīti. </a:t>
            </a:r>
            <a:endParaRPr sz="1800">
              <a:latin typeface="Calibri"/>
              <a:ea typeface="Calibri"/>
              <a:cs typeface="Calibri"/>
              <a:sym typeface="Calibri"/>
            </a:endParaRPr>
          </a:p>
        </p:txBody>
      </p:sp>
      <p:pic>
        <p:nvPicPr>
          <p:cNvPr id="310" name="Google Shape;310;p20"/>
          <p:cNvPicPr preferRelativeResize="0"/>
          <p:nvPr/>
        </p:nvPicPr>
        <p:blipFill rotWithShape="1">
          <a:blip r:embed="rId3">
            <a:alphaModFix/>
          </a:blip>
          <a:srcRect b="0" l="0" r="0" t="0"/>
          <a:stretch/>
        </p:blipFill>
        <p:spPr>
          <a:xfrm>
            <a:off x="11229841" y="2537451"/>
            <a:ext cx="962159" cy="2057687"/>
          </a:xfrm>
          <a:prstGeom prst="rect">
            <a:avLst/>
          </a:prstGeom>
          <a:noFill/>
          <a:ln>
            <a:noFill/>
          </a:ln>
        </p:spPr>
      </p:pic>
      <p:pic>
        <p:nvPicPr>
          <p:cNvPr id="311" name="Google Shape;311;p20"/>
          <p:cNvPicPr preferRelativeResize="0"/>
          <p:nvPr/>
        </p:nvPicPr>
        <p:blipFill rotWithShape="1">
          <a:blip r:embed="rId4">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1"/>
          <p:cNvSpPr txBox="1"/>
          <p:nvPr>
            <p:ph type="title"/>
          </p:nvPr>
        </p:nvSpPr>
        <p:spPr>
          <a:xfrm>
            <a:off x="838200" y="365125"/>
            <a:ext cx="10515600" cy="1325563"/>
          </a:xfrm>
          <a:prstGeom prst="rect">
            <a:avLst/>
          </a:prstGeom>
          <a:solidFill>
            <a:srgbClr val="B3C6E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None/>
            </a:pPr>
            <a:r>
              <a:rPr b="1" lang="en-US" sz="3600">
                <a:solidFill>
                  <a:schemeClr val="lt1"/>
                </a:solidFill>
                <a:latin typeface="Times New Roman"/>
                <a:ea typeface="Times New Roman"/>
                <a:cs typeface="Times New Roman"/>
                <a:sym typeface="Times New Roman"/>
              </a:rPr>
              <a:t>SPĒKA DINAMIKA UN VARA</a:t>
            </a:r>
            <a:endParaRPr sz="3600">
              <a:solidFill>
                <a:schemeClr val="lt1"/>
              </a:solidFill>
              <a:latin typeface="Times New Roman"/>
              <a:ea typeface="Times New Roman"/>
              <a:cs typeface="Times New Roman"/>
              <a:sym typeface="Times New Roman"/>
            </a:endParaRPr>
          </a:p>
        </p:txBody>
      </p:sp>
      <p:sp>
        <p:nvSpPr>
          <p:cNvPr id="318" name="Google Shape;318;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b="1" lang="en-US" sz="2200">
                <a:latin typeface="Times New Roman"/>
                <a:ea typeface="Times New Roman"/>
                <a:cs typeface="Times New Roman"/>
                <a:sym typeface="Times New Roman"/>
              </a:rPr>
              <a:t>Politika </a:t>
            </a:r>
            <a:r>
              <a:rPr lang="en-US" sz="2200">
                <a:latin typeface="Times New Roman"/>
                <a:ea typeface="Times New Roman"/>
                <a:cs typeface="Times New Roman"/>
                <a:sym typeface="Times New Roman"/>
              </a:rPr>
              <a:t>ir prakse, kas ļauj </a:t>
            </a:r>
            <a:r>
              <a:rPr b="1" lang="en-US" sz="2200">
                <a:latin typeface="Times New Roman"/>
                <a:ea typeface="Times New Roman"/>
                <a:cs typeface="Times New Roman"/>
                <a:sym typeface="Times New Roman"/>
              </a:rPr>
              <a:t>efektīvi orientēties cilvēku sistēmā. </a:t>
            </a:r>
            <a:r>
              <a:rPr lang="en-US" sz="2200">
                <a:latin typeface="Times New Roman"/>
                <a:ea typeface="Times New Roman"/>
                <a:cs typeface="Times New Roman"/>
                <a:sym typeface="Times New Roman"/>
              </a:rPr>
              <a:t>Organizācijas ir cilvēku sistēmas.</a:t>
            </a:r>
            <a:r>
              <a:rPr b="1" lang="en-US" sz="2200">
                <a:latin typeface="Times New Roman"/>
                <a:ea typeface="Times New Roman"/>
                <a:cs typeface="Times New Roman"/>
                <a:sym typeface="Times New Roman"/>
              </a:rPr>
              <a:t> Vara organizācijā ir ietekmes un prioritāšu plūsma </a:t>
            </a:r>
            <a:r>
              <a:rPr lang="en-US" sz="2200">
                <a:latin typeface="Times New Roman"/>
                <a:ea typeface="Times New Roman"/>
                <a:cs typeface="Times New Roman"/>
                <a:sym typeface="Times New Roman"/>
              </a:rPr>
              <a:t>organizācijā. Vara rodas no enerģijas</a:t>
            </a:r>
            <a:r>
              <a:rPr b="1" lang="en-US" sz="2200">
                <a:latin typeface="Times New Roman"/>
                <a:ea typeface="Times New Roman"/>
                <a:cs typeface="Times New Roman"/>
                <a:sym typeface="Times New Roman"/>
              </a:rPr>
              <a:t>.</a:t>
            </a:r>
            <a:endParaRPr b="1" sz="2200">
              <a:latin typeface="Times New Roman"/>
              <a:ea typeface="Times New Roman"/>
              <a:cs typeface="Times New Roman"/>
              <a:sym typeface="Times New Roman"/>
            </a:endParaRPr>
          </a:p>
          <a:p>
            <a:pPr indent="-228600" lvl="0" marL="228600" rtl="0" algn="l">
              <a:lnSpc>
                <a:spcPct val="90000"/>
              </a:lnSpc>
              <a:spcBef>
                <a:spcPts val="1000"/>
              </a:spcBef>
              <a:spcAft>
                <a:spcPts val="0"/>
              </a:spcAft>
              <a:buSzPts val="2800"/>
              <a:buChar char="•"/>
            </a:pPr>
            <a:r>
              <a:rPr lang="en-US" sz="2200">
                <a:latin typeface="Times New Roman"/>
                <a:ea typeface="Times New Roman"/>
                <a:cs typeface="Times New Roman"/>
                <a:sym typeface="Times New Roman"/>
              </a:rPr>
              <a:t>Bieži sastopamie varas avoti ir </a:t>
            </a:r>
            <a:r>
              <a:rPr b="1" lang="en-US" sz="2200">
                <a:latin typeface="Times New Roman"/>
                <a:ea typeface="Times New Roman"/>
                <a:cs typeface="Times New Roman"/>
                <a:sym typeface="Times New Roman"/>
              </a:rPr>
              <a:t>autoritāte, ekonomika vai personība</a:t>
            </a:r>
            <a:r>
              <a:rPr lang="en-US" sz="2200">
                <a:latin typeface="Times New Roman"/>
                <a:ea typeface="Times New Roman"/>
                <a:cs typeface="Times New Roman"/>
                <a:sym typeface="Times New Roman"/>
              </a:rPr>
              <a:t>.. </a:t>
            </a:r>
            <a:endParaRPr sz="2200">
              <a:latin typeface="Times New Roman"/>
              <a:ea typeface="Times New Roman"/>
              <a:cs typeface="Times New Roman"/>
              <a:sym typeface="Times New Roman"/>
            </a:endParaRPr>
          </a:p>
          <a:p>
            <a:pPr indent="-228600" lvl="0" marL="228600" rtl="0" algn="l">
              <a:lnSpc>
                <a:spcPct val="90000"/>
              </a:lnSpc>
              <a:spcBef>
                <a:spcPts val="1000"/>
              </a:spcBef>
              <a:spcAft>
                <a:spcPts val="0"/>
              </a:spcAft>
              <a:buSzPts val="2800"/>
              <a:buChar char="•"/>
            </a:pPr>
            <a:r>
              <a:rPr lang="en-US" sz="2200">
                <a:latin typeface="Times New Roman"/>
                <a:ea typeface="Times New Roman"/>
                <a:cs typeface="Times New Roman"/>
                <a:sym typeface="Times New Roman"/>
              </a:rPr>
              <a:t>Vara var būt </a:t>
            </a:r>
            <a:r>
              <a:rPr b="1" lang="en-US" sz="2200">
                <a:latin typeface="Times New Roman"/>
                <a:ea typeface="Times New Roman"/>
                <a:cs typeface="Times New Roman"/>
                <a:sym typeface="Times New Roman"/>
              </a:rPr>
              <a:t>slēpta un neformāla</a:t>
            </a:r>
            <a:r>
              <a:rPr lang="en-US" sz="2200">
                <a:latin typeface="Times New Roman"/>
                <a:ea typeface="Times New Roman"/>
                <a:cs typeface="Times New Roman"/>
                <a:sym typeface="Times New Roman"/>
              </a:rPr>
              <a:t>, tā ne vienmēr atbilst organizatoriskajai hierarhijai. Kā piemēru var minēt </a:t>
            </a:r>
            <a:r>
              <a:rPr b="1" lang="en-US" sz="2200">
                <a:latin typeface="Times New Roman"/>
                <a:ea typeface="Times New Roman"/>
                <a:cs typeface="Times New Roman"/>
                <a:sym typeface="Times New Roman"/>
              </a:rPr>
              <a:t>administratīvo asistentu, kurš nosaka to, ko dzird un redz izpilddirektors. </a:t>
            </a:r>
            <a:endParaRPr/>
          </a:p>
          <a:p>
            <a:pPr indent="-50800" lvl="0" marL="228600" rtl="0" algn="l">
              <a:lnSpc>
                <a:spcPct val="90000"/>
              </a:lnSpc>
              <a:spcBef>
                <a:spcPts val="1000"/>
              </a:spcBef>
              <a:spcAft>
                <a:spcPts val="0"/>
              </a:spcAft>
              <a:buSzPts val="2800"/>
              <a:buNone/>
            </a:pPr>
            <a:r>
              <a:t/>
            </a:r>
            <a:endParaRPr sz="2200">
              <a:latin typeface="Times New Roman"/>
              <a:ea typeface="Times New Roman"/>
              <a:cs typeface="Times New Roman"/>
              <a:sym typeface="Times New Roman"/>
            </a:endParaRPr>
          </a:p>
          <a:p>
            <a:pPr indent="-228600" lvl="0" marL="228600" rtl="0" algn="l">
              <a:lnSpc>
                <a:spcPct val="90000"/>
              </a:lnSpc>
              <a:spcBef>
                <a:spcPts val="1000"/>
              </a:spcBef>
              <a:spcAft>
                <a:spcPts val="0"/>
              </a:spcAft>
              <a:buSzPts val="2800"/>
              <a:buChar char="•"/>
            </a:pPr>
            <a:r>
              <a:rPr b="1" lang="en-US" sz="2200">
                <a:latin typeface="Times New Roman"/>
                <a:ea typeface="Times New Roman"/>
                <a:cs typeface="Times New Roman"/>
                <a:sym typeface="Times New Roman"/>
              </a:rPr>
              <a:t>Transformējoša vadība </a:t>
            </a:r>
            <a:r>
              <a:rPr lang="en-US" sz="2200">
                <a:latin typeface="Times New Roman"/>
                <a:ea typeface="Times New Roman"/>
                <a:cs typeface="Times New Roman"/>
                <a:sym typeface="Times New Roman"/>
              </a:rPr>
              <a:t>ir politiska loma orgnizācijā. </a:t>
            </a:r>
            <a:endParaRPr/>
          </a:p>
          <a:p>
            <a:pPr indent="-228600" lvl="0" marL="228600" rtl="0" algn="l">
              <a:lnSpc>
                <a:spcPct val="90000"/>
              </a:lnSpc>
              <a:spcBef>
                <a:spcPts val="1000"/>
              </a:spcBef>
              <a:spcAft>
                <a:spcPts val="0"/>
              </a:spcAft>
              <a:buSzPts val="2800"/>
              <a:buChar char="•"/>
            </a:pPr>
            <a:r>
              <a:rPr b="1" lang="en-US" sz="2200">
                <a:latin typeface="Times New Roman"/>
                <a:ea typeface="Times New Roman"/>
                <a:cs typeface="Times New Roman"/>
                <a:sym typeface="Times New Roman"/>
              </a:rPr>
              <a:t>Līderi - pārmaiņu aģenti</a:t>
            </a:r>
            <a:r>
              <a:rPr lang="en-US" sz="2200">
                <a:latin typeface="Times New Roman"/>
                <a:ea typeface="Times New Roman"/>
                <a:cs typeface="Times New Roman"/>
                <a:sym typeface="Times New Roman"/>
              </a:rPr>
              <a:t>.</a:t>
            </a:r>
            <a:endParaRPr sz="2200">
              <a:latin typeface="Times New Roman"/>
              <a:ea typeface="Times New Roman"/>
              <a:cs typeface="Times New Roman"/>
              <a:sym typeface="Times New Roman"/>
            </a:endParaRPr>
          </a:p>
          <a:p>
            <a:pPr indent="-50800" lvl="1" marL="685800" rtl="0" algn="l">
              <a:lnSpc>
                <a:spcPct val="90000"/>
              </a:lnSpc>
              <a:spcBef>
                <a:spcPts val="500"/>
              </a:spcBef>
              <a:spcAft>
                <a:spcPts val="0"/>
              </a:spcAft>
              <a:buClr>
                <a:schemeClr val="dk1"/>
              </a:buClr>
              <a:buSzPts val="2800"/>
              <a:buNone/>
            </a:pPr>
            <a:r>
              <a:t/>
            </a:r>
            <a:endParaRPr b="1" sz="2800">
              <a:latin typeface="AngsanaUPC"/>
              <a:ea typeface="AngsanaUPC"/>
              <a:cs typeface="AngsanaUPC"/>
              <a:sym typeface="AngsanaUPC"/>
            </a:endParaRPr>
          </a:p>
        </p:txBody>
      </p:sp>
      <p:pic>
        <p:nvPicPr>
          <p:cNvPr id="319" name="Google Shape;319;p21"/>
          <p:cNvPicPr preferRelativeResize="0"/>
          <p:nvPr/>
        </p:nvPicPr>
        <p:blipFill rotWithShape="1">
          <a:blip r:embed="rId3">
            <a:alphaModFix/>
          </a:blip>
          <a:srcRect b="0" l="0" r="0" t="0"/>
          <a:stretch/>
        </p:blipFill>
        <p:spPr>
          <a:xfrm>
            <a:off x="11229841" y="2537451"/>
            <a:ext cx="962159" cy="2057687"/>
          </a:xfrm>
          <a:prstGeom prst="rect">
            <a:avLst/>
          </a:prstGeom>
          <a:noFill/>
          <a:ln>
            <a:noFill/>
          </a:ln>
        </p:spPr>
      </p:pic>
      <p:pic>
        <p:nvPicPr>
          <p:cNvPr id="320" name="Google Shape;320;p21"/>
          <p:cNvPicPr preferRelativeResize="0"/>
          <p:nvPr/>
        </p:nvPicPr>
        <p:blipFill rotWithShape="1">
          <a:blip r:embed="rId4">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9"/>
          <p:cNvSpPr txBox="1"/>
          <p:nvPr>
            <p:ph type="title"/>
          </p:nvPr>
        </p:nvSpPr>
        <p:spPr>
          <a:xfrm>
            <a:off x="838200" y="365125"/>
            <a:ext cx="10515600" cy="1325563"/>
          </a:xfrm>
          <a:prstGeom prst="rect">
            <a:avLst/>
          </a:prstGeom>
          <a:solidFill>
            <a:srgbClr val="B3C6E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AngsanaUPC"/>
              <a:buNone/>
            </a:pPr>
            <a:r>
              <a:rPr b="1" lang="en-US" sz="4000">
                <a:solidFill>
                  <a:schemeClr val="lt1"/>
                </a:solidFill>
                <a:latin typeface="Times New Roman"/>
                <a:ea typeface="Times New Roman"/>
                <a:cs typeface="Times New Roman"/>
                <a:sym typeface="Times New Roman"/>
              </a:rPr>
              <a:t>Formālā un neformālā vara</a:t>
            </a:r>
            <a:endParaRPr sz="4000">
              <a:solidFill>
                <a:schemeClr val="lt1"/>
              </a:solidFill>
              <a:latin typeface="Times New Roman"/>
              <a:ea typeface="Times New Roman"/>
              <a:cs typeface="Times New Roman"/>
              <a:sym typeface="Times New Roman"/>
            </a:endParaRPr>
          </a:p>
        </p:txBody>
      </p:sp>
      <p:sp>
        <p:nvSpPr>
          <p:cNvPr id="327" name="Google Shape;327;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115000"/>
              </a:lnSpc>
              <a:spcBef>
                <a:spcPts val="1000"/>
              </a:spcBef>
              <a:spcAft>
                <a:spcPts val="0"/>
              </a:spcAft>
              <a:buSzPts val="1800"/>
              <a:buChar char="•"/>
            </a:pPr>
            <a:r>
              <a:rPr b="1" lang="en-US" sz="1800">
                <a:solidFill>
                  <a:schemeClr val="dk1"/>
                </a:solidFill>
                <a:latin typeface="Times New Roman"/>
                <a:ea typeface="Times New Roman"/>
                <a:cs typeface="Times New Roman"/>
                <a:sym typeface="Times New Roman"/>
              </a:rPr>
              <a:t>Formālā vara </a:t>
            </a:r>
            <a:r>
              <a:rPr lang="en-US" sz="1800">
                <a:solidFill>
                  <a:schemeClr val="dk1"/>
                </a:solidFill>
                <a:latin typeface="Times New Roman"/>
                <a:ea typeface="Times New Roman"/>
                <a:cs typeface="Times New Roman"/>
                <a:sym typeface="Times New Roman"/>
              </a:rPr>
              <a:t>izriet no oficiālā amata, ko cilvēks ieņem organizācijā vai sociālajā struktūrā. </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1800"/>
              </a:spcBef>
              <a:spcAft>
                <a:spcPts val="0"/>
              </a:spcAft>
              <a:buSzPts val="1800"/>
              <a:buChar char="•"/>
            </a:pPr>
            <a:r>
              <a:rPr b="1" lang="en-US" sz="1800">
                <a:solidFill>
                  <a:schemeClr val="dk1"/>
                </a:solidFill>
                <a:latin typeface="Times New Roman"/>
                <a:ea typeface="Times New Roman"/>
                <a:cs typeface="Times New Roman"/>
                <a:sym typeface="Times New Roman"/>
              </a:rPr>
              <a:t>Neformālā vara </a:t>
            </a:r>
            <a:r>
              <a:rPr lang="en-US" sz="1800">
                <a:latin typeface="Times New Roman"/>
                <a:ea typeface="Times New Roman"/>
                <a:cs typeface="Times New Roman"/>
                <a:sym typeface="Times New Roman"/>
              </a:rPr>
              <a:t>rodas nevis no oficiāla amata, bet gan no cieņas un atzinības, ko cilvēks ir iemantojis grupas biedru vidū. Šī cieņa un atzinība ļauj indivīdam ietekmēt savus kolēģus tā, kā citi grupas biedri to nevar izdarīt.</a:t>
            </a:r>
            <a:endParaRPr sz="1800">
              <a:latin typeface="Times New Roman"/>
              <a:ea typeface="Times New Roman"/>
              <a:cs typeface="Times New Roman"/>
              <a:sym typeface="Times New Roman"/>
            </a:endParaRPr>
          </a:p>
          <a:p>
            <a:pPr indent="-457200" lvl="0" marL="914400" rtl="0" algn="l">
              <a:lnSpc>
                <a:spcPct val="115000"/>
              </a:lnSpc>
              <a:spcBef>
                <a:spcPts val="1800"/>
              </a:spcBef>
              <a:spcAft>
                <a:spcPts val="0"/>
              </a:spcAft>
              <a:buSzPts val="1800"/>
              <a:buChar char="•"/>
            </a:pPr>
            <a:r>
              <a:rPr b="1" lang="en-US" sz="1800">
                <a:latin typeface="Times New Roman"/>
                <a:ea typeface="Times New Roman"/>
                <a:cs typeface="Times New Roman"/>
                <a:sym typeface="Times New Roman"/>
              </a:rPr>
              <a:t>I. Neformāla vara </a:t>
            </a:r>
            <a:r>
              <a:rPr lang="en-US" sz="1800">
                <a:latin typeface="Times New Roman"/>
                <a:ea typeface="Times New Roman"/>
                <a:cs typeface="Times New Roman"/>
                <a:sym typeface="Times New Roman"/>
              </a:rPr>
              <a:t>- atzīts kā ļoti kompetents un prasmīgs savā darbā;</a:t>
            </a:r>
            <a:endParaRPr sz="1800">
              <a:latin typeface="Times New Roman"/>
              <a:ea typeface="Times New Roman"/>
              <a:cs typeface="Times New Roman"/>
              <a:sym typeface="Times New Roman"/>
            </a:endParaRPr>
          </a:p>
          <a:p>
            <a:pPr indent="0" lvl="0" marL="457200" rtl="0" algn="l">
              <a:lnSpc>
                <a:spcPct val="115000"/>
              </a:lnSpc>
              <a:spcBef>
                <a:spcPts val="1800"/>
              </a:spcBef>
              <a:spcAft>
                <a:spcPts val="0"/>
              </a:spcAft>
              <a:buSzPts val="1800"/>
              <a:buNone/>
            </a:pPr>
            <a:r>
              <a:rPr lang="en-US" sz="1800">
                <a:latin typeface="Times New Roman"/>
                <a:ea typeface="Times New Roman"/>
                <a:cs typeface="Times New Roman"/>
                <a:sym typeface="Times New Roman"/>
              </a:rPr>
              <a:t>Vai/un</a:t>
            </a:r>
            <a:endParaRPr sz="1800">
              <a:latin typeface="Times New Roman"/>
              <a:ea typeface="Times New Roman"/>
              <a:cs typeface="Times New Roman"/>
              <a:sym typeface="Times New Roman"/>
            </a:endParaRPr>
          </a:p>
          <a:p>
            <a:pPr indent="-457200" lvl="0" marL="914400" rtl="0" algn="l">
              <a:lnSpc>
                <a:spcPct val="115000"/>
              </a:lnSpc>
              <a:spcBef>
                <a:spcPts val="1800"/>
              </a:spcBef>
              <a:spcAft>
                <a:spcPts val="0"/>
              </a:spcAft>
              <a:buSzPts val="1800"/>
              <a:buChar char="•"/>
            </a:pPr>
            <a:r>
              <a:rPr b="1" lang="en-US" sz="1800">
                <a:latin typeface="Times New Roman"/>
                <a:ea typeface="Times New Roman"/>
                <a:cs typeface="Times New Roman"/>
                <a:sym typeface="Times New Roman"/>
              </a:rPr>
              <a:t>II. Neformāla vara </a:t>
            </a:r>
            <a:r>
              <a:rPr lang="en-US" sz="1800">
                <a:latin typeface="Times New Roman"/>
                <a:ea typeface="Times New Roman"/>
                <a:cs typeface="Times New Roman"/>
                <a:sym typeface="Times New Roman"/>
              </a:rPr>
              <a:t>- simpātisks un harizmātisks.</a:t>
            </a:r>
            <a:endParaRPr sz="1800">
              <a:latin typeface="Times New Roman"/>
              <a:ea typeface="Times New Roman"/>
              <a:cs typeface="Times New Roman"/>
              <a:sym typeface="Times New Roman"/>
            </a:endParaRPr>
          </a:p>
          <a:p>
            <a:pPr indent="-50800" lvl="1" marL="685800" rtl="0" algn="l">
              <a:lnSpc>
                <a:spcPct val="90000"/>
              </a:lnSpc>
              <a:spcBef>
                <a:spcPts val="1300"/>
              </a:spcBef>
              <a:spcAft>
                <a:spcPts val="0"/>
              </a:spcAft>
              <a:buClr>
                <a:schemeClr val="dk1"/>
              </a:buClr>
              <a:buSzPts val="2800"/>
              <a:buNone/>
            </a:pPr>
            <a:r>
              <a:t/>
            </a:r>
            <a:endParaRPr sz="2800">
              <a:latin typeface="AngsanaUPC"/>
              <a:ea typeface="AngsanaUPC"/>
              <a:cs typeface="AngsanaUPC"/>
              <a:sym typeface="AngsanaUPC"/>
            </a:endParaRPr>
          </a:p>
          <a:p>
            <a:pPr indent="-50800" lvl="1" marL="685800" rtl="0" algn="l">
              <a:lnSpc>
                <a:spcPct val="90000"/>
              </a:lnSpc>
              <a:spcBef>
                <a:spcPts val="500"/>
              </a:spcBef>
              <a:spcAft>
                <a:spcPts val="0"/>
              </a:spcAft>
              <a:buClr>
                <a:schemeClr val="dk1"/>
              </a:buClr>
              <a:buSzPts val="2800"/>
              <a:buNone/>
            </a:pPr>
            <a:r>
              <a:t/>
            </a:r>
            <a:endParaRPr b="1" sz="2800">
              <a:latin typeface="AngsanaUPC"/>
              <a:ea typeface="AngsanaUPC"/>
              <a:cs typeface="AngsanaUPC"/>
              <a:sym typeface="AngsanaUPC"/>
            </a:endParaRPr>
          </a:p>
        </p:txBody>
      </p:sp>
      <p:pic>
        <p:nvPicPr>
          <p:cNvPr id="328" name="Google Shape;328;p39"/>
          <p:cNvPicPr preferRelativeResize="0"/>
          <p:nvPr/>
        </p:nvPicPr>
        <p:blipFill rotWithShape="1">
          <a:blip r:embed="rId3">
            <a:alphaModFix/>
          </a:blip>
          <a:srcRect b="0" l="0" r="0" t="0"/>
          <a:stretch/>
        </p:blipFill>
        <p:spPr>
          <a:xfrm>
            <a:off x="11229841" y="2537451"/>
            <a:ext cx="962159" cy="2057687"/>
          </a:xfrm>
          <a:prstGeom prst="rect">
            <a:avLst/>
          </a:prstGeom>
          <a:noFill/>
          <a:ln>
            <a:noFill/>
          </a:ln>
        </p:spPr>
      </p:pic>
      <p:pic>
        <p:nvPicPr>
          <p:cNvPr id="329" name="Google Shape;329;p39"/>
          <p:cNvPicPr preferRelativeResize="0"/>
          <p:nvPr/>
        </p:nvPicPr>
        <p:blipFill rotWithShape="1">
          <a:blip r:embed="rId4">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2"/>
          <p:cNvSpPr txBox="1"/>
          <p:nvPr/>
        </p:nvSpPr>
        <p:spPr>
          <a:xfrm>
            <a:off x="825525" y="1255300"/>
            <a:ext cx="10515600" cy="2277506"/>
          </a:xfrm>
          <a:prstGeom prst="rect">
            <a:avLst/>
          </a:prstGeom>
          <a:solidFill>
            <a:srgbClr val="C9DAF8"/>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400" u="none" cap="none" strike="noStrike">
                <a:solidFill>
                  <a:schemeClr val="dk1"/>
                </a:solidFill>
                <a:latin typeface="Times New Roman"/>
                <a:ea typeface="Times New Roman"/>
                <a:cs typeface="Times New Roman"/>
                <a:sym typeface="Times New Roman"/>
              </a:rPr>
              <a:t>Izveidojiet 3-4 cilvēku grupu. Apspriediet apgalvojumus, pa vienam katrā grupā, par to, kā jūsu organizācijām veicas un ko varētu darīt šajā jomā.</a:t>
            </a:r>
            <a:endParaRPr/>
          </a:p>
          <a:p>
            <a:pPr indent="0" lvl="0" marL="0" marR="0" rtl="0" algn="ctr">
              <a:lnSpc>
                <a:spcPct val="100000"/>
              </a:lnSpc>
              <a:spcBef>
                <a:spcPts val="0"/>
              </a:spcBef>
              <a:spcAft>
                <a:spcPts val="0"/>
              </a:spcAft>
              <a:buClr>
                <a:srgbClr val="000000"/>
              </a:buClr>
              <a:buSzPts val="28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rPr b="0" i="0" lang="en-US" sz="2400" u="none" cap="none" strike="noStrike">
                <a:solidFill>
                  <a:schemeClr val="dk1"/>
                </a:solidFill>
                <a:latin typeface="Times New Roman"/>
                <a:ea typeface="Times New Roman"/>
                <a:cs typeface="Times New Roman"/>
                <a:sym typeface="Times New Roman"/>
              </a:rPr>
              <a:t>Kāda šeit ir organizācijas formālo un neformālo vadītāju loma?</a:t>
            </a:r>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ngsanaUPC"/>
                <a:ea typeface="AngsanaUPC"/>
                <a:cs typeface="AngsanaUPC"/>
                <a:sym typeface="AngsanaUPC"/>
              </a:rPr>
              <a:t>(10 min.)</a:t>
            </a:r>
            <a:endParaRPr b="0" i="0" sz="2800" u="none" cap="none" strike="noStrike">
              <a:solidFill>
                <a:schemeClr val="dk1"/>
              </a:solidFill>
              <a:latin typeface="AngsanaUPC"/>
              <a:ea typeface="AngsanaUPC"/>
              <a:cs typeface="AngsanaUPC"/>
              <a:sym typeface="AngsanaUP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6" name="Google Shape;336;p22"/>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4000"/>
              <a:buFont typeface="AngsanaUPC"/>
              <a:buNone/>
            </a:pPr>
            <a:r>
              <a:rPr b="1" lang="en-US" sz="3200">
                <a:solidFill>
                  <a:schemeClr val="dk2"/>
                </a:solidFill>
                <a:latin typeface="Times New Roman"/>
                <a:ea typeface="Times New Roman"/>
                <a:cs typeface="Times New Roman"/>
                <a:sym typeface="Times New Roman"/>
              </a:rPr>
              <a:t>Praktiski piemēri</a:t>
            </a:r>
            <a:endParaRPr b="1" sz="3200">
              <a:solidFill>
                <a:schemeClr val="dk2"/>
              </a:solidFill>
              <a:latin typeface="Times New Roman"/>
              <a:ea typeface="Times New Roman"/>
              <a:cs typeface="Times New Roman"/>
              <a:sym typeface="Times New Roman"/>
            </a:endParaRPr>
          </a:p>
        </p:txBody>
      </p:sp>
      <p:pic>
        <p:nvPicPr>
          <p:cNvPr id="337" name="Google Shape;337;p22"/>
          <p:cNvPicPr preferRelativeResize="0"/>
          <p:nvPr/>
        </p:nvPicPr>
        <p:blipFill rotWithShape="1">
          <a:blip r:embed="rId3">
            <a:alphaModFix/>
          </a:blip>
          <a:srcRect b="0" l="0" r="0" t="0"/>
          <a:stretch/>
        </p:blipFill>
        <p:spPr>
          <a:xfrm>
            <a:off x="11213804" y="2537451"/>
            <a:ext cx="962159" cy="2057687"/>
          </a:xfrm>
          <a:prstGeom prst="rect">
            <a:avLst/>
          </a:prstGeom>
          <a:noFill/>
          <a:ln>
            <a:noFill/>
          </a:ln>
        </p:spPr>
      </p:pic>
      <p:pic>
        <p:nvPicPr>
          <p:cNvPr id="338" name="Google Shape;338;p22"/>
          <p:cNvPicPr preferRelativeResize="0"/>
          <p:nvPr/>
        </p:nvPicPr>
        <p:blipFill rotWithShape="1">
          <a:blip r:embed="rId4">
            <a:alphaModFix/>
          </a:blip>
          <a:srcRect b="0" l="0" r="0" t="0"/>
          <a:stretch/>
        </p:blipFill>
        <p:spPr>
          <a:xfrm>
            <a:off x="11099145" y="4320549"/>
            <a:ext cx="1076817" cy="2537451"/>
          </a:xfrm>
          <a:prstGeom prst="rect">
            <a:avLst/>
          </a:prstGeom>
          <a:noFill/>
          <a:ln>
            <a:noFill/>
          </a:ln>
        </p:spPr>
      </p:pic>
      <p:sp>
        <p:nvSpPr>
          <p:cNvPr id="339" name="Google Shape;339;p22"/>
          <p:cNvSpPr txBox="1"/>
          <p:nvPr/>
        </p:nvSpPr>
        <p:spPr>
          <a:xfrm>
            <a:off x="968825" y="4250450"/>
            <a:ext cx="10130400" cy="1631175"/>
          </a:xfrm>
          <a:prstGeom prst="rect">
            <a:avLst/>
          </a:prstGeom>
          <a:noFill/>
          <a:ln>
            <a:noFill/>
          </a:ln>
        </p:spPr>
        <p:txBody>
          <a:bodyPr anchorCtr="0" anchor="t" bIns="45700" lIns="91425" spcFirstLastPara="1" rIns="91425" wrap="square" tIns="45700">
            <a:spAutoFit/>
          </a:bodyPr>
          <a:lstStyle/>
          <a:p>
            <a:pPr indent="-171450" lvl="0" marL="0" marR="0" rtl="0" algn="l">
              <a:lnSpc>
                <a:spcPct val="100000"/>
              </a:lnSpc>
              <a:spcBef>
                <a:spcPts val="0"/>
              </a:spcBef>
              <a:spcAft>
                <a:spcPts val="0"/>
              </a:spcAft>
              <a:buClr>
                <a:schemeClr val="dk1"/>
              </a:buClr>
              <a:buSzPts val="2700"/>
              <a:buFont typeface="Noto Sans Symbols"/>
              <a:buChar char="⮚"/>
            </a:pPr>
            <a:r>
              <a:rPr b="1" i="0" lang="en-US" sz="2000" u="none" cap="none" strike="noStrike">
                <a:solidFill>
                  <a:schemeClr val="dk1"/>
                </a:solidFill>
                <a:latin typeface="Times New Roman"/>
                <a:ea typeface="Times New Roman"/>
                <a:cs typeface="Times New Roman"/>
                <a:sym typeface="Times New Roman"/>
              </a:rPr>
              <a:t>Risiniet sistēmiskas problēmas, kas darba vietā rada klusuma atmosfēru, cīņas kultūru un bezjēdzības gaisotni. </a:t>
            </a:r>
            <a:endParaRPr/>
          </a:p>
          <a:p>
            <a:pPr indent="-171450" lvl="0" marL="0" marR="0" rtl="0" algn="l">
              <a:lnSpc>
                <a:spcPct val="100000"/>
              </a:lnSpc>
              <a:spcBef>
                <a:spcPts val="0"/>
              </a:spcBef>
              <a:spcAft>
                <a:spcPts val="0"/>
              </a:spcAft>
              <a:buClr>
                <a:schemeClr val="dk1"/>
              </a:buClr>
              <a:buSzPts val="2700"/>
              <a:buFont typeface="Noto Sans Symbols"/>
              <a:buChar char="⮚"/>
            </a:pPr>
            <a:r>
              <a:rPr b="1" i="0" lang="en-US" sz="2000" u="none" cap="none" strike="noStrike">
                <a:solidFill>
                  <a:schemeClr val="dk1"/>
                </a:solidFill>
                <a:latin typeface="Times New Roman"/>
                <a:ea typeface="Times New Roman"/>
                <a:cs typeface="Times New Roman"/>
                <a:sym typeface="Times New Roman"/>
              </a:rPr>
              <a:t>Apstrīdēt stingrus vīrišķības standartus un risināt sistēmiskus jautājumus, kas palielina vīriešu trauksmi darba vietā.</a:t>
            </a:r>
            <a:endParaRPr/>
          </a:p>
          <a:p>
            <a:pPr indent="-171450" lvl="0" marL="0" marR="0" rtl="0" algn="l">
              <a:lnSpc>
                <a:spcPct val="100000"/>
              </a:lnSpc>
              <a:spcBef>
                <a:spcPts val="0"/>
              </a:spcBef>
              <a:spcAft>
                <a:spcPts val="0"/>
              </a:spcAft>
              <a:buClr>
                <a:schemeClr val="dk1"/>
              </a:buClr>
              <a:buSzPts val="2700"/>
              <a:buFont typeface="Noto Sans Symbols"/>
              <a:buChar char="⮚"/>
            </a:pPr>
            <a:r>
              <a:rPr b="1" i="0" lang="en-US" sz="2000" u="none" cap="none" strike="noStrike">
                <a:solidFill>
                  <a:schemeClr val="dk1"/>
                </a:solidFill>
                <a:latin typeface="Times New Roman"/>
                <a:ea typeface="Times New Roman"/>
                <a:cs typeface="Times New Roman"/>
                <a:sym typeface="Times New Roman"/>
              </a:rPr>
              <a:t>Radiet vidi, kurā vadītāji ir atvērti un darbinieki jūtas uzklausīti.</a:t>
            </a:r>
            <a:endParaRPr b="0" i="0" sz="20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3"/>
          <p:cNvSpPr txBox="1"/>
          <p:nvPr>
            <p:ph type="title"/>
          </p:nvPr>
        </p:nvSpPr>
        <p:spPr>
          <a:xfrm>
            <a:off x="484054" y="0"/>
            <a:ext cx="10747443" cy="75311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ngsanaUPC"/>
              <a:buNone/>
            </a:pPr>
            <a:r>
              <a:rPr lang="en-US">
                <a:latin typeface="AngsanaUPC"/>
                <a:ea typeface="AngsanaUPC"/>
                <a:cs typeface="AngsanaUPC"/>
                <a:sym typeface="AngsanaUPC"/>
              </a:rPr>
              <a:t>Atsauces :</a:t>
            </a:r>
            <a:endParaRPr>
              <a:latin typeface="AngsanaUPC"/>
              <a:ea typeface="AngsanaUPC"/>
              <a:cs typeface="AngsanaUPC"/>
              <a:sym typeface="AngsanaUPC"/>
            </a:endParaRPr>
          </a:p>
        </p:txBody>
      </p:sp>
      <p:sp>
        <p:nvSpPr>
          <p:cNvPr id="346" name="Google Shape;346;p23"/>
          <p:cNvSpPr txBox="1"/>
          <p:nvPr>
            <p:ph idx="1" type="body"/>
          </p:nvPr>
        </p:nvSpPr>
        <p:spPr>
          <a:xfrm>
            <a:off x="533400" y="624423"/>
            <a:ext cx="11658600" cy="5285064"/>
          </a:xfrm>
          <a:prstGeom prst="rect">
            <a:avLst/>
          </a:prstGeom>
          <a:noFill/>
          <a:ln>
            <a:noFill/>
          </a:ln>
        </p:spPr>
        <p:txBody>
          <a:bodyPr anchorCtr="0" anchor="t" bIns="45700" lIns="91425" spcFirstLastPara="1" rIns="91425" wrap="square" tIns="45700">
            <a:noAutofit/>
          </a:bodyPr>
          <a:lstStyle/>
          <a:p>
            <a:pPr indent="-203200" lvl="0" marL="228600" rtl="0" algn="l">
              <a:lnSpc>
                <a:spcPct val="100000"/>
              </a:lnSpc>
              <a:spcBef>
                <a:spcPts val="0"/>
              </a:spcBef>
              <a:spcAft>
                <a:spcPts val="0"/>
              </a:spcAft>
              <a:buClr>
                <a:schemeClr val="dk1"/>
              </a:buClr>
              <a:buSzPts val="1800"/>
              <a:buChar char="•"/>
            </a:pPr>
            <a:r>
              <a:rPr lang="en-US" sz="1800">
                <a:latin typeface="AngsanaUPC"/>
                <a:ea typeface="AngsanaUPC"/>
                <a:cs typeface="AngsanaUPC"/>
                <a:sym typeface="AngsanaUPC"/>
              </a:rPr>
              <a:t>Sowon Kim, Giuliano Bianchi, Maria José Bosch (2020). An Examination of the Impact of Macro Context on Women CEOs in the Hospitality Industry. // in The New Ideal Worker (pp.251-265). https://www.researchgate.net/publication/334113553_An_Examination_of_the_Impact_of_Macro_Context_on_Women_CEOs_in_the_Hospitality_Industry</a:t>
            </a:r>
            <a:endParaRPr sz="2400"/>
          </a:p>
          <a:p>
            <a:pPr indent="-203200" lvl="0" marL="228600" rtl="0" algn="l">
              <a:lnSpc>
                <a:spcPct val="100000"/>
              </a:lnSpc>
              <a:spcBef>
                <a:spcPts val="1000"/>
              </a:spcBef>
              <a:spcAft>
                <a:spcPts val="0"/>
              </a:spcAft>
              <a:buClr>
                <a:schemeClr val="dk1"/>
              </a:buClr>
              <a:buSzPts val="1800"/>
              <a:buChar char="•"/>
            </a:pPr>
            <a:r>
              <a:rPr lang="en-US" sz="1800">
                <a:latin typeface="AngsanaUPC"/>
                <a:ea typeface="AngsanaUPC"/>
                <a:cs typeface="AngsanaUPC"/>
                <a:sym typeface="AngsanaUPC"/>
              </a:rPr>
              <a:t>Hinchliffe, E. (2021). </a:t>
            </a:r>
            <a:r>
              <a:rPr lang="en-US" sz="1800" u="sng">
                <a:solidFill>
                  <a:schemeClr val="hlink"/>
                </a:solidFill>
                <a:latin typeface="AngsanaUPC"/>
                <a:ea typeface="AngsanaUPC"/>
                <a:cs typeface="AngsanaUPC"/>
                <a:sym typeface="AngsanaUPC"/>
                <a:hlinkClick r:id="rId3"/>
              </a:rPr>
              <a:t>The number of women running Global 500 businesses soars to an all-time high</a:t>
            </a:r>
            <a:r>
              <a:rPr lang="en-US" sz="1800">
                <a:latin typeface="AngsanaUPC"/>
                <a:ea typeface="AngsanaUPC"/>
                <a:cs typeface="AngsanaUPC"/>
                <a:sym typeface="AngsanaUPC"/>
              </a:rPr>
              <a:t>. </a:t>
            </a:r>
            <a:r>
              <a:rPr i="1" lang="en-US" sz="1800">
                <a:latin typeface="AngsanaUPC"/>
                <a:ea typeface="AngsanaUPC"/>
                <a:cs typeface="AngsanaUPC"/>
                <a:sym typeface="AngsanaUPC"/>
              </a:rPr>
              <a:t>Fortune.</a:t>
            </a:r>
            <a:endParaRPr sz="1800">
              <a:latin typeface="AngsanaUPC"/>
              <a:ea typeface="AngsanaUPC"/>
              <a:cs typeface="AngsanaUPC"/>
              <a:sym typeface="AngsanaUPC"/>
            </a:endParaRPr>
          </a:p>
          <a:p>
            <a:pPr indent="-203200" lvl="0" marL="228600" rtl="0" algn="l">
              <a:lnSpc>
                <a:spcPct val="100000"/>
              </a:lnSpc>
              <a:spcBef>
                <a:spcPts val="1000"/>
              </a:spcBef>
              <a:spcAft>
                <a:spcPts val="0"/>
              </a:spcAft>
              <a:buClr>
                <a:schemeClr val="dk1"/>
              </a:buClr>
              <a:buSzPts val="1800"/>
              <a:buChar char="•"/>
            </a:pPr>
            <a:r>
              <a:rPr lang="en-US" sz="1800">
                <a:latin typeface="AngsanaUPC"/>
                <a:ea typeface="AngsanaUPC"/>
                <a:cs typeface="AngsanaUPC"/>
                <a:sym typeface="AngsanaUPC"/>
              </a:rPr>
              <a:t>Gender matters: Rethinking violence in tourism. Annals of Tourism Research, J o u r n a l h o m e p a g e : h t t p s : / / w w w . j o u r n a l s . e l s e v i e r . c o m / a n n a l s - o f -t o u r i s m - r e s e a r c h   https://www.sciencedirect.com/science/article/pii/S0160738321000050#bbb0075</a:t>
            </a:r>
            <a:endParaRPr sz="2400"/>
          </a:p>
          <a:p>
            <a:pPr indent="-203200" lvl="0" marL="228600" rtl="0" algn="l">
              <a:lnSpc>
                <a:spcPct val="100000"/>
              </a:lnSpc>
              <a:spcBef>
                <a:spcPts val="1000"/>
              </a:spcBef>
              <a:spcAft>
                <a:spcPts val="0"/>
              </a:spcAft>
              <a:buClr>
                <a:schemeClr val="dk1"/>
              </a:buClr>
              <a:buSzPts val="1800"/>
              <a:buChar char="•"/>
            </a:pPr>
            <a:r>
              <a:rPr lang="en-US" sz="1800">
                <a:latin typeface="AngsanaUPC"/>
                <a:ea typeface="AngsanaUPC"/>
                <a:cs typeface="AngsanaUPC"/>
                <a:sym typeface="AngsanaUPC"/>
              </a:rPr>
              <a:t>Harvard Business Review, Power and Politics in Organizational Life (</a:t>
            </a:r>
            <a:r>
              <a:rPr lang="en-US" sz="1800" u="sng">
                <a:solidFill>
                  <a:schemeClr val="hlink"/>
                </a:solidFill>
                <a:latin typeface="AngsanaUPC"/>
                <a:ea typeface="AngsanaUPC"/>
                <a:cs typeface="AngsanaUPC"/>
                <a:sym typeface="AngsanaUPC"/>
                <a:hlinkClick r:id="rId4"/>
              </a:rPr>
              <a:t>https://hbr.org/1970/05/power-and-politics-in-organizational-life</a:t>
            </a:r>
            <a:r>
              <a:rPr lang="en-US" sz="1800">
                <a:latin typeface="AngsanaUPC"/>
                <a:ea typeface="AngsanaUPC"/>
                <a:cs typeface="AngsanaUPC"/>
                <a:sym typeface="AngsanaUPC"/>
              </a:rPr>
              <a:t>)</a:t>
            </a:r>
            <a:endParaRPr sz="2400"/>
          </a:p>
          <a:p>
            <a:pPr indent="-203200" lvl="0" marL="228600" rtl="0" algn="l">
              <a:lnSpc>
                <a:spcPct val="100000"/>
              </a:lnSpc>
              <a:spcBef>
                <a:spcPts val="1000"/>
              </a:spcBef>
              <a:spcAft>
                <a:spcPts val="0"/>
              </a:spcAft>
              <a:buClr>
                <a:schemeClr val="dk1"/>
              </a:buClr>
              <a:buSzPts val="1800"/>
              <a:buChar char="•"/>
            </a:pPr>
            <a:r>
              <a:rPr lang="en-US" sz="1800">
                <a:latin typeface="AngsanaUPC"/>
                <a:ea typeface="AngsanaUPC"/>
                <a:cs typeface="AngsanaUPC"/>
                <a:sym typeface="AngsanaUPC"/>
              </a:rPr>
              <a:t>Annals of Tourism Research, Volume 88, May 2021, Gender matters: Rethinking violence in tourism (</a:t>
            </a:r>
            <a:r>
              <a:rPr lang="en-US" sz="1800" u="sng">
                <a:solidFill>
                  <a:schemeClr val="hlink"/>
                </a:solidFill>
                <a:latin typeface="AngsanaUPC"/>
                <a:ea typeface="AngsanaUPC"/>
                <a:cs typeface="AngsanaUPC"/>
                <a:sym typeface="AngsanaUPC"/>
                <a:hlinkClick r:id="rId5"/>
              </a:rPr>
              <a:t>https://www.sciencedirect.com/science/article/pii/S0160738321000050</a:t>
            </a:r>
            <a:r>
              <a:rPr lang="en-US" sz="1800">
                <a:latin typeface="AngsanaUPC"/>
                <a:ea typeface="AngsanaUPC"/>
                <a:cs typeface="AngsanaUPC"/>
                <a:sym typeface="AngsanaUPC"/>
              </a:rPr>
              <a:t>)</a:t>
            </a:r>
            <a:endParaRPr sz="1800">
              <a:latin typeface="AngsanaUPC"/>
              <a:ea typeface="AngsanaUPC"/>
              <a:cs typeface="AngsanaUPC"/>
              <a:sym typeface="AngsanaUPC"/>
            </a:endParaRPr>
          </a:p>
          <a:p>
            <a:pPr indent="-203200" lvl="0" marL="228600" rtl="0" algn="l">
              <a:lnSpc>
                <a:spcPct val="100000"/>
              </a:lnSpc>
              <a:spcBef>
                <a:spcPts val="1000"/>
              </a:spcBef>
              <a:spcAft>
                <a:spcPts val="0"/>
              </a:spcAft>
              <a:buClr>
                <a:schemeClr val="dk1"/>
              </a:buClr>
              <a:buSzPts val="1800"/>
              <a:buChar char="•"/>
            </a:pPr>
            <a:r>
              <a:rPr lang="en-US" sz="1800">
                <a:latin typeface="AngsanaUPC"/>
                <a:ea typeface="AngsanaUPC"/>
                <a:cs typeface="AngsanaUPC"/>
                <a:sym typeface="AngsanaUPC"/>
              </a:rPr>
              <a:t>WORKPLACES THAT WORK FOR WOMEN, 60 years Catalyst  (</a:t>
            </a:r>
            <a:r>
              <a:rPr lang="en-US" sz="1800" u="sng">
                <a:solidFill>
                  <a:schemeClr val="hlink"/>
                </a:solidFill>
                <a:latin typeface="AngsanaUPC"/>
                <a:ea typeface="AngsanaUPC"/>
                <a:cs typeface="AngsanaUPC"/>
                <a:sym typeface="AngsanaUPC"/>
                <a:hlinkClick r:id="rId6"/>
              </a:rPr>
              <a:t>https://www.catalyst.org/research/workplace-sexism-climates/</a:t>
            </a:r>
            <a:r>
              <a:rPr lang="en-US" sz="1800">
                <a:latin typeface="AngsanaUPC"/>
                <a:ea typeface="AngsanaUPC"/>
                <a:cs typeface="AngsanaUPC"/>
                <a:sym typeface="AngsanaUPC"/>
              </a:rPr>
              <a:t>)</a:t>
            </a:r>
            <a:endParaRPr sz="2400"/>
          </a:p>
          <a:p>
            <a:pPr indent="-203200" lvl="0" marL="228600" rtl="0" algn="l">
              <a:lnSpc>
                <a:spcPct val="100000"/>
              </a:lnSpc>
              <a:spcBef>
                <a:spcPts val="1000"/>
              </a:spcBef>
              <a:spcAft>
                <a:spcPts val="0"/>
              </a:spcAft>
              <a:buClr>
                <a:schemeClr val="dk1"/>
              </a:buClr>
              <a:buSzPts val="1800"/>
              <a:buChar char="•"/>
            </a:pPr>
            <a:r>
              <a:rPr lang="en-US" sz="1800">
                <a:latin typeface="AngsanaUPC"/>
                <a:ea typeface="AngsanaUPC"/>
                <a:cs typeface="AngsanaUPC"/>
                <a:sym typeface="AngsanaUPC"/>
              </a:rPr>
              <a:t>Protecting migrant workers from exploitation in the EU: workers’ perspectives</a:t>
            </a:r>
            <a:endParaRPr sz="2400"/>
          </a:p>
          <a:p>
            <a:pPr indent="0" lvl="0" marL="185738" rtl="0" algn="l">
              <a:lnSpc>
                <a:spcPct val="100000"/>
              </a:lnSpc>
              <a:spcBef>
                <a:spcPts val="1000"/>
              </a:spcBef>
              <a:spcAft>
                <a:spcPts val="0"/>
              </a:spcAft>
              <a:buClr>
                <a:schemeClr val="dk1"/>
              </a:buClr>
              <a:buSzPts val="2200"/>
              <a:buNone/>
            </a:pPr>
            <a:r>
              <a:rPr lang="en-US" sz="1800">
                <a:latin typeface="AngsanaUPC"/>
                <a:ea typeface="AngsanaUPC"/>
                <a:cs typeface="AngsanaUPC"/>
                <a:sym typeface="AngsanaUPC"/>
              </a:rPr>
              <a:t>(https://fra.europa.eu/sites/default/files/fra_uploads/fra-2019-severe-labour-exploitation-workers-perspectives_en.pdf)</a:t>
            </a:r>
            <a:endParaRPr sz="1800">
              <a:latin typeface="AngsanaUPC"/>
              <a:ea typeface="AngsanaUPC"/>
              <a:cs typeface="AngsanaUPC"/>
              <a:sym typeface="AngsanaUPC"/>
            </a:endParaRPr>
          </a:p>
          <a:p>
            <a:pPr indent="-203200" lvl="0" marL="228600" rtl="0" algn="l">
              <a:lnSpc>
                <a:spcPct val="100000"/>
              </a:lnSpc>
              <a:spcBef>
                <a:spcPts val="1000"/>
              </a:spcBef>
              <a:spcAft>
                <a:spcPts val="0"/>
              </a:spcAft>
              <a:buClr>
                <a:schemeClr val="dk1"/>
              </a:buClr>
              <a:buSzPts val="1800"/>
              <a:buChar char="•"/>
            </a:pPr>
            <a:r>
              <a:rPr lang="en-US" sz="1800">
                <a:latin typeface="AngsanaUPC"/>
                <a:ea typeface="AngsanaUPC"/>
                <a:cs typeface="AngsanaUPC"/>
                <a:sym typeface="AngsanaUPC"/>
              </a:rPr>
              <a:t>Same job, different income: withdrawing EU migrants’ benefits would violate an EU founding principle</a:t>
            </a:r>
            <a:endParaRPr sz="2400"/>
          </a:p>
          <a:p>
            <a:pPr indent="0" lvl="1" marL="185738" rtl="0" algn="l">
              <a:lnSpc>
                <a:spcPct val="100000"/>
              </a:lnSpc>
              <a:spcBef>
                <a:spcPts val="500"/>
              </a:spcBef>
              <a:spcAft>
                <a:spcPts val="0"/>
              </a:spcAft>
              <a:buClr>
                <a:schemeClr val="dk1"/>
              </a:buClr>
              <a:buSzPts val="2200"/>
              <a:buNone/>
            </a:pPr>
            <a:r>
              <a:rPr lang="en-US" sz="1800">
                <a:latin typeface="AngsanaUPC"/>
                <a:ea typeface="AngsanaUPC"/>
                <a:cs typeface="AngsanaUPC"/>
                <a:sym typeface="AngsanaUPC"/>
              </a:rPr>
              <a:t>(</a:t>
            </a:r>
            <a:r>
              <a:rPr lang="en-US" sz="1800" u="sng">
                <a:solidFill>
                  <a:schemeClr val="hlink"/>
                </a:solidFill>
                <a:latin typeface="AngsanaUPC"/>
                <a:ea typeface="AngsanaUPC"/>
                <a:cs typeface="AngsanaUPC"/>
                <a:sym typeface="AngsanaUPC"/>
                <a:hlinkClick r:id="rId7"/>
              </a:rPr>
              <a:t>https://blogs.lse.ac.uk/brexit/2015/11/17/in-work-benefits-for-migrants-digging-a-hole/</a:t>
            </a:r>
            <a:r>
              <a:rPr lang="en-US" sz="1800">
                <a:latin typeface="AngsanaUPC"/>
                <a:ea typeface="AngsanaUPC"/>
                <a:cs typeface="AngsanaUPC"/>
                <a:sym typeface="AngsanaUPC"/>
              </a:rPr>
              <a:t>)</a:t>
            </a:r>
            <a:endParaRPr sz="1800">
              <a:latin typeface="AngsanaUPC"/>
              <a:ea typeface="AngsanaUPC"/>
              <a:cs typeface="AngsanaUPC"/>
              <a:sym typeface="AngsanaUPC"/>
            </a:endParaRPr>
          </a:p>
        </p:txBody>
      </p:sp>
      <p:pic>
        <p:nvPicPr>
          <p:cNvPr id="347" name="Google Shape;347;p23"/>
          <p:cNvPicPr preferRelativeResize="0"/>
          <p:nvPr/>
        </p:nvPicPr>
        <p:blipFill rotWithShape="1">
          <a:blip r:embed="rId8">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4"/>
          <p:cNvSpPr txBox="1"/>
          <p:nvPr>
            <p:ph type="title"/>
          </p:nvPr>
        </p:nvSpPr>
        <p:spPr>
          <a:xfrm>
            <a:off x="838200" y="365125"/>
            <a:ext cx="10515600" cy="7397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ngsanaUPC"/>
              <a:buNone/>
            </a:pPr>
            <a:r>
              <a:rPr lang="en-US">
                <a:latin typeface="AngsanaUPC"/>
                <a:ea typeface="AngsanaUPC"/>
                <a:cs typeface="AngsanaUPC"/>
                <a:sym typeface="AngsanaUPC"/>
              </a:rPr>
              <a:t>Atsauces :</a:t>
            </a:r>
            <a:endParaRPr>
              <a:latin typeface="AngsanaUPC"/>
              <a:ea typeface="AngsanaUPC"/>
              <a:cs typeface="AngsanaUPC"/>
              <a:sym typeface="AngsanaUPC"/>
            </a:endParaRPr>
          </a:p>
        </p:txBody>
      </p:sp>
      <p:sp>
        <p:nvSpPr>
          <p:cNvPr id="354" name="Google Shape;354;p24"/>
          <p:cNvSpPr txBox="1"/>
          <p:nvPr>
            <p:ph idx="1" type="body"/>
          </p:nvPr>
        </p:nvSpPr>
        <p:spPr>
          <a:xfrm>
            <a:off x="838200" y="1253331"/>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400"/>
              <a:buChar char="•"/>
            </a:pPr>
            <a:r>
              <a:rPr lang="en-US" sz="2400">
                <a:latin typeface="AngsanaUPC"/>
                <a:ea typeface="AngsanaUPC"/>
                <a:cs typeface="AngsanaUPC"/>
                <a:sym typeface="AngsanaUPC"/>
              </a:rPr>
              <a:t>TOURISM’S DIRTY SECRET: THE EXPLOITATION OF HOTEL HOUSEKEEPERS: oxfam canada report.  (</a:t>
            </a:r>
            <a:r>
              <a:rPr lang="en-US" sz="2400" u="sng">
                <a:solidFill>
                  <a:schemeClr val="hlink"/>
                </a:solidFill>
                <a:latin typeface="AngsanaUPC"/>
                <a:ea typeface="AngsanaUPC"/>
                <a:cs typeface="AngsanaUPC"/>
                <a:sym typeface="AngsanaUPC"/>
                <a:hlinkClick r:id="rId3"/>
              </a:rPr>
              <a:t>https://oxfamilibrary.openrepository.com/bitstream/handle/10546/620355/rr-tourisms-dirty-secret-</a:t>
            </a:r>
            <a:r>
              <a:rPr lang="en-US" sz="2400">
                <a:latin typeface="AngsanaUPC"/>
                <a:ea typeface="AngsanaUPC"/>
                <a:cs typeface="AngsanaUPC"/>
                <a:sym typeface="AngsanaUPC"/>
              </a:rPr>
              <a:t>	171017-en.pdf%3Bjsessionid=793604C2A572759E16008BC94B70C503?sequence=1)</a:t>
            </a:r>
            <a:endParaRPr/>
          </a:p>
          <a:p>
            <a:pPr indent="-228600" lvl="0" marL="228600" rtl="0" algn="l">
              <a:lnSpc>
                <a:spcPct val="100000"/>
              </a:lnSpc>
              <a:spcBef>
                <a:spcPts val="1000"/>
              </a:spcBef>
              <a:spcAft>
                <a:spcPts val="0"/>
              </a:spcAft>
              <a:buClr>
                <a:schemeClr val="dk1"/>
              </a:buClr>
              <a:buSzPts val="2400"/>
              <a:buChar char="•"/>
            </a:pPr>
            <a:r>
              <a:rPr lang="en-US" sz="2400">
                <a:latin typeface="AngsanaUPC"/>
                <a:ea typeface="AngsanaUPC"/>
                <a:cs typeface="AngsanaUPC"/>
                <a:sym typeface="AngsanaUPC"/>
              </a:rPr>
              <a:t>https://www.catalyst.org/research/women-in-management/</a:t>
            </a:r>
            <a:endParaRPr sz="2400">
              <a:latin typeface="AngsanaUPC"/>
              <a:ea typeface="AngsanaUPC"/>
              <a:cs typeface="AngsanaUPC"/>
              <a:sym typeface="AngsanaUPC"/>
            </a:endParaRPr>
          </a:p>
          <a:p>
            <a:pPr indent="-76200" lvl="0" marL="228600" rtl="0" algn="l">
              <a:lnSpc>
                <a:spcPct val="100000"/>
              </a:lnSpc>
              <a:spcBef>
                <a:spcPts val="1000"/>
              </a:spcBef>
              <a:spcAft>
                <a:spcPts val="0"/>
              </a:spcAft>
              <a:buClr>
                <a:schemeClr val="dk1"/>
              </a:buClr>
              <a:buSzPts val="2400"/>
              <a:buNone/>
            </a:pPr>
            <a:r>
              <a:t/>
            </a:r>
            <a:endParaRPr sz="2400">
              <a:latin typeface="AngsanaUPC"/>
              <a:ea typeface="AngsanaUPC"/>
              <a:cs typeface="AngsanaUPC"/>
              <a:sym typeface="AngsanaUPC"/>
            </a:endParaRPr>
          </a:p>
          <a:p>
            <a:pPr indent="-76200" lvl="0" marL="228600" rtl="0" algn="l">
              <a:lnSpc>
                <a:spcPct val="90000"/>
              </a:lnSpc>
              <a:spcBef>
                <a:spcPts val="1000"/>
              </a:spcBef>
              <a:spcAft>
                <a:spcPts val="0"/>
              </a:spcAft>
              <a:buClr>
                <a:schemeClr val="dk1"/>
              </a:buClr>
              <a:buSzPts val="2400"/>
              <a:buNone/>
            </a:pPr>
            <a:r>
              <a:t/>
            </a:r>
            <a:endParaRPr sz="2400">
              <a:latin typeface="AngsanaUPC"/>
              <a:ea typeface="AngsanaUPC"/>
              <a:cs typeface="AngsanaUPC"/>
              <a:sym typeface="AngsanaUP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8" name="Shape 358"/>
        <p:cNvGrpSpPr/>
        <p:nvPr/>
      </p:nvGrpSpPr>
      <p:grpSpPr>
        <a:xfrm>
          <a:off x="0" y="0"/>
          <a:ext cx="0" cy="0"/>
          <a:chOff x="0" y="0"/>
          <a:chExt cx="0" cy="0"/>
        </a:xfrm>
      </p:grpSpPr>
      <p:pic>
        <p:nvPicPr>
          <p:cNvPr id="359" name="Google Shape;359;p25"/>
          <p:cNvPicPr preferRelativeResize="0"/>
          <p:nvPr/>
        </p:nvPicPr>
        <p:blipFill rotWithShape="1">
          <a:blip r:embed="rId3">
            <a:alphaModFix/>
          </a:blip>
          <a:srcRect b="15730" l="0" r="0" t="0"/>
          <a:stretch/>
        </p:blipFill>
        <p:spPr>
          <a:xfrm>
            <a:off x="20" y="10"/>
            <a:ext cx="12191980" cy="6857990"/>
          </a:xfrm>
          <a:prstGeom prst="rect">
            <a:avLst/>
          </a:prstGeom>
          <a:noFill/>
          <a:ln>
            <a:noFill/>
          </a:ln>
        </p:spPr>
      </p:pic>
      <p:sp>
        <p:nvSpPr>
          <p:cNvPr id="360" name="Google Shape;360;p25"/>
          <p:cNvSpPr/>
          <p:nvPr/>
        </p:nvSpPr>
        <p:spPr>
          <a:xfrm>
            <a:off x="0" y="5320142"/>
            <a:ext cx="12192000" cy="736551"/>
          </a:xfrm>
          <a:prstGeom prst="rect">
            <a:avLst/>
          </a:prstGeom>
          <a:solidFill>
            <a:schemeClr val="lt1">
              <a:alpha val="92156"/>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1" name="Google Shape;361;p25"/>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alibri"/>
              <a:buNone/>
            </a:pPr>
            <a:r>
              <a:rPr lang="en-US" sz="3600">
                <a:solidFill>
                  <a:srgbClr val="262626"/>
                </a:solidFill>
              </a:rPr>
              <a:t>Paldies par uzmanību</a:t>
            </a:r>
            <a:endParaRPr sz="3600">
              <a:solidFill>
                <a:srgbClr val="262626"/>
              </a:solidFill>
            </a:endParaRPr>
          </a:p>
        </p:txBody>
      </p:sp>
      <p:cxnSp>
        <p:nvCxnSpPr>
          <p:cNvPr id="362" name="Google Shape;362;p25"/>
          <p:cNvCxnSpPr/>
          <p:nvPr/>
        </p:nvCxnSpPr>
        <p:spPr>
          <a:xfrm>
            <a:off x="0" y="5241983"/>
            <a:ext cx="12192000" cy="0"/>
          </a:xfrm>
          <a:prstGeom prst="straightConnector1">
            <a:avLst/>
          </a:prstGeom>
          <a:noFill/>
          <a:ln cap="flat" cmpd="sng" w="41275">
            <a:solidFill>
              <a:schemeClr val="lt1">
                <a:alpha val="89019"/>
              </a:schemeClr>
            </a:solidFill>
            <a:prstDash val="solid"/>
            <a:miter lim="800000"/>
            <a:headEnd len="sm" w="sm" type="none"/>
            <a:tailEnd len="sm" w="sm" type="none"/>
          </a:ln>
        </p:spPr>
      </p:cxnSp>
      <p:cxnSp>
        <p:nvCxnSpPr>
          <p:cNvPr id="363" name="Google Shape;363;p25"/>
          <p:cNvCxnSpPr/>
          <p:nvPr/>
        </p:nvCxnSpPr>
        <p:spPr>
          <a:xfrm>
            <a:off x="0" y="6134852"/>
            <a:ext cx="12192000" cy="0"/>
          </a:xfrm>
          <a:prstGeom prst="straightConnector1">
            <a:avLst/>
          </a:prstGeom>
          <a:noFill/>
          <a:ln cap="flat" cmpd="sng" w="41275">
            <a:solidFill>
              <a:schemeClr val="lt1">
                <a:alpha val="89019"/>
              </a:schemeClr>
            </a:solidFill>
            <a:prstDash val="solid"/>
            <a:miter lim="800000"/>
            <a:headEnd len="sm" w="sm" type="none"/>
            <a:tailEnd len="sm" w="sm" type="none"/>
          </a:ln>
        </p:spPr>
      </p:cxn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500"/>
                                        <p:tgtEl>
                                          <p:spTgt spid="3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id="368" name="Google Shape;368;p26"/>
          <p:cNvPicPr preferRelativeResize="0"/>
          <p:nvPr/>
        </p:nvPicPr>
        <p:blipFill rotWithShape="1">
          <a:blip r:embed="rId3">
            <a:alphaModFix/>
          </a:blip>
          <a:srcRect b="0" l="0" r="0" t="0"/>
          <a:stretch/>
        </p:blipFill>
        <p:spPr>
          <a:xfrm>
            <a:off x="-413" y="4071129"/>
            <a:ext cx="943107" cy="2095792"/>
          </a:xfrm>
          <a:prstGeom prst="rect">
            <a:avLst/>
          </a:prstGeom>
          <a:noFill/>
          <a:ln>
            <a:noFill/>
          </a:ln>
        </p:spPr>
      </p:pic>
      <p:sp>
        <p:nvSpPr>
          <p:cNvPr id="369" name="Google Shape;369;p26"/>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Projekta partneri</a:t>
            </a:r>
            <a:endParaRPr b="1" sz="3600">
              <a:solidFill>
                <a:schemeClr val="dk2"/>
              </a:solidFill>
            </a:endParaRPr>
          </a:p>
        </p:txBody>
      </p:sp>
      <p:sp>
        <p:nvSpPr>
          <p:cNvPr id="370" name="Google Shape;37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71" name="Google Shape;371;p26"/>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372" name="Google Shape;372;p26"/>
          <p:cNvPicPr preferRelativeResize="0"/>
          <p:nvPr/>
        </p:nvPicPr>
        <p:blipFill rotWithShape="1">
          <a:blip r:embed="rId4">
            <a:alphaModFix/>
          </a:blip>
          <a:srcRect b="0" l="0" r="0" t="0"/>
          <a:stretch/>
        </p:blipFill>
        <p:spPr>
          <a:xfrm>
            <a:off x="553626" y="1168801"/>
            <a:ext cx="3287809" cy="705343"/>
          </a:xfrm>
          <a:prstGeom prst="rect">
            <a:avLst/>
          </a:prstGeom>
          <a:noFill/>
          <a:ln>
            <a:noFill/>
          </a:ln>
        </p:spPr>
      </p:pic>
      <p:sp>
        <p:nvSpPr>
          <p:cNvPr id="373" name="Google Shape;373;p26"/>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5">
                  <a:extLst>
                    <a:ext uri="{A12FA001-AC4F-418D-AE19-62706E023703}">
                      <ahyp:hlinkClr val="tx"/>
                    </a:ext>
                  </a:extLst>
                </a:hlinkClick>
              </a:rPr>
              <a:t>Czech University of Life Sciences Prague</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Czech Republic</a:t>
            </a:r>
            <a:endParaRPr b="0" i="0" sz="1400" u="none" cap="none" strike="noStrike">
              <a:solidFill>
                <a:schemeClr val="dk1"/>
              </a:solidFill>
              <a:latin typeface="Arial"/>
              <a:ea typeface="Arial"/>
              <a:cs typeface="Arial"/>
              <a:sym typeface="Arial"/>
            </a:endParaRPr>
          </a:p>
        </p:txBody>
      </p:sp>
      <p:pic>
        <p:nvPicPr>
          <p:cNvPr id="374" name="Google Shape;374;p26"/>
          <p:cNvPicPr preferRelativeResize="0"/>
          <p:nvPr/>
        </p:nvPicPr>
        <p:blipFill rotWithShape="1">
          <a:blip r:embed="rId6">
            <a:alphaModFix/>
          </a:blip>
          <a:srcRect b="0" l="0" r="0" t="0"/>
          <a:stretch/>
        </p:blipFill>
        <p:spPr>
          <a:xfrm>
            <a:off x="5465518" y="4289441"/>
            <a:ext cx="1260963" cy="1173800"/>
          </a:xfrm>
          <a:prstGeom prst="rect">
            <a:avLst/>
          </a:prstGeom>
          <a:noFill/>
          <a:ln>
            <a:noFill/>
          </a:ln>
        </p:spPr>
      </p:pic>
      <p:sp>
        <p:nvSpPr>
          <p:cNvPr id="375" name="Google Shape;375;p26"/>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7">
                  <a:extLst>
                    <a:ext uri="{A12FA001-AC4F-418D-AE19-62706E023703}">
                      <ahyp:hlinkClr val="tx"/>
                    </a:ext>
                  </a:extLst>
                </a:hlinkClick>
              </a:rPr>
              <a:t>Pancyprian Association of Hotel Managers</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Cyprus</a:t>
            </a:r>
            <a:endParaRPr b="0" i="0" sz="1400" u="none" cap="none" strike="noStrike">
              <a:solidFill>
                <a:schemeClr val="dk1"/>
              </a:solidFill>
              <a:latin typeface="Arial"/>
              <a:ea typeface="Arial"/>
              <a:cs typeface="Arial"/>
              <a:sym typeface="Arial"/>
            </a:endParaRPr>
          </a:p>
        </p:txBody>
      </p:sp>
      <p:pic>
        <p:nvPicPr>
          <p:cNvPr id="376" name="Google Shape;376;p26"/>
          <p:cNvPicPr preferRelativeResize="0"/>
          <p:nvPr/>
        </p:nvPicPr>
        <p:blipFill rotWithShape="1">
          <a:blip r:embed="rId8">
            <a:alphaModFix/>
          </a:blip>
          <a:srcRect b="0" l="0" r="0" t="0"/>
          <a:stretch/>
        </p:blipFill>
        <p:spPr>
          <a:xfrm>
            <a:off x="9630503" y="4572529"/>
            <a:ext cx="1892143" cy="1071172"/>
          </a:xfrm>
          <a:prstGeom prst="rect">
            <a:avLst/>
          </a:prstGeom>
          <a:noFill/>
          <a:ln>
            <a:noFill/>
          </a:ln>
        </p:spPr>
      </p:pic>
      <p:sp>
        <p:nvSpPr>
          <p:cNvPr id="377" name="Google Shape;377;p26"/>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9">
                  <a:extLst>
                    <a:ext uri="{A12FA001-AC4F-418D-AE19-62706E023703}">
                      <ahyp:hlinkClr val="tx"/>
                    </a:ext>
                  </a:extLst>
                </a:hlinkClick>
              </a:rPr>
              <a:t>Beneke &amp; Prinzhorn GmbH</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Germany</a:t>
            </a:r>
            <a:endParaRPr b="0" i="0" sz="1400" u="none" cap="none" strike="noStrike">
              <a:solidFill>
                <a:schemeClr val="dk1"/>
              </a:solidFill>
              <a:latin typeface="Arial"/>
              <a:ea typeface="Arial"/>
              <a:cs typeface="Arial"/>
              <a:sym typeface="Arial"/>
            </a:endParaRPr>
          </a:p>
        </p:txBody>
      </p:sp>
      <p:pic>
        <p:nvPicPr>
          <p:cNvPr id="378" name="Google Shape;378;p26"/>
          <p:cNvPicPr preferRelativeResize="0"/>
          <p:nvPr/>
        </p:nvPicPr>
        <p:blipFill rotWithShape="1">
          <a:blip r:embed="rId10">
            <a:alphaModFix/>
          </a:blip>
          <a:srcRect b="0" l="0" r="0" t="0"/>
          <a:stretch/>
        </p:blipFill>
        <p:spPr>
          <a:xfrm>
            <a:off x="2726027" y="2861570"/>
            <a:ext cx="2812367" cy="911671"/>
          </a:xfrm>
          <a:prstGeom prst="rect">
            <a:avLst/>
          </a:prstGeom>
          <a:noFill/>
          <a:ln>
            <a:noFill/>
          </a:ln>
        </p:spPr>
      </p:pic>
      <p:sp>
        <p:nvSpPr>
          <p:cNvPr id="379" name="Google Shape;379;p26"/>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1">
                  <a:extLst>
                    <a:ext uri="{A12FA001-AC4F-418D-AE19-62706E023703}">
                      <ahyp:hlinkClr val="tx"/>
                    </a:ext>
                  </a:extLst>
                </a:hlinkClick>
              </a:rPr>
              <a:t>DIAS</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Greece</a:t>
            </a:r>
            <a:endParaRPr b="0" i="0" sz="1400" u="none" cap="none" strike="noStrike">
              <a:solidFill>
                <a:schemeClr val="dk1"/>
              </a:solidFill>
              <a:latin typeface="Arial"/>
              <a:ea typeface="Arial"/>
              <a:cs typeface="Arial"/>
              <a:sym typeface="Arial"/>
            </a:endParaRPr>
          </a:p>
        </p:txBody>
      </p:sp>
      <p:pic>
        <p:nvPicPr>
          <p:cNvPr id="380" name="Google Shape;380;p26"/>
          <p:cNvPicPr preferRelativeResize="0"/>
          <p:nvPr/>
        </p:nvPicPr>
        <p:blipFill rotWithShape="1">
          <a:blip r:embed="rId12">
            <a:alphaModFix/>
          </a:blip>
          <a:srcRect b="0" l="0" r="0" t="0"/>
          <a:stretch/>
        </p:blipFill>
        <p:spPr>
          <a:xfrm>
            <a:off x="7044806" y="792234"/>
            <a:ext cx="1305761" cy="1736012"/>
          </a:xfrm>
          <a:prstGeom prst="rect">
            <a:avLst/>
          </a:prstGeom>
          <a:noFill/>
          <a:ln>
            <a:noFill/>
          </a:ln>
        </p:spPr>
      </p:pic>
      <p:sp>
        <p:nvSpPr>
          <p:cNvPr id="381" name="Google Shape;381;p26"/>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3">
                  <a:extLst>
                    <a:ext uri="{A12FA001-AC4F-418D-AE19-62706E023703}">
                      <ahyp:hlinkClr val="tx"/>
                    </a:ext>
                  </a:extLst>
                </a:hlinkClick>
              </a:rPr>
              <a:t>DEKAPLUS</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Cyprus</a:t>
            </a:r>
            <a:endParaRPr b="0" i="0" sz="1400" u="none" cap="none" strike="noStrike">
              <a:solidFill>
                <a:srgbClr val="000000"/>
              </a:solidFill>
              <a:latin typeface="Arial"/>
              <a:ea typeface="Arial"/>
              <a:cs typeface="Arial"/>
              <a:sym typeface="Arial"/>
            </a:endParaRPr>
          </a:p>
        </p:txBody>
      </p:sp>
      <p:pic>
        <p:nvPicPr>
          <p:cNvPr id="382" name="Google Shape;382;p26"/>
          <p:cNvPicPr preferRelativeResize="0"/>
          <p:nvPr/>
        </p:nvPicPr>
        <p:blipFill rotWithShape="1">
          <a:blip r:embed="rId14">
            <a:alphaModFix/>
          </a:blip>
          <a:srcRect b="0" l="0" r="0" t="0"/>
          <a:stretch/>
        </p:blipFill>
        <p:spPr>
          <a:xfrm>
            <a:off x="998828" y="4220814"/>
            <a:ext cx="1458341" cy="1377642"/>
          </a:xfrm>
          <a:prstGeom prst="rect">
            <a:avLst/>
          </a:prstGeom>
          <a:noFill/>
          <a:ln>
            <a:noFill/>
          </a:ln>
        </p:spPr>
      </p:pic>
      <p:sp>
        <p:nvSpPr>
          <p:cNvPr id="383" name="Google Shape;383;p26"/>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5">
                  <a:extLst>
                    <a:ext uri="{A12FA001-AC4F-418D-AE19-62706E023703}">
                      <ahyp:hlinkClr val="tx"/>
                    </a:ext>
                  </a:extLst>
                </a:hlinkClick>
              </a:rPr>
              <a:t>Social Innovation Fund</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Lithuania</a:t>
            </a:r>
            <a:endParaRPr b="0" i="0" sz="1400" u="none" cap="none" strike="noStrike">
              <a:solidFill>
                <a:schemeClr val="dk1"/>
              </a:solidFill>
              <a:latin typeface="Arial"/>
              <a:ea typeface="Arial"/>
              <a:cs typeface="Arial"/>
              <a:sym typeface="Arial"/>
            </a:endParaRPr>
          </a:p>
        </p:txBody>
      </p:sp>
      <p:pic>
        <p:nvPicPr>
          <p:cNvPr id="384" name="Google Shape;384;p26"/>
          <p:cNvPicPr preferRelativeResize="0"/>
          <p:nvPr/>
        </p:nvPicPr>
        <p:blipFill rotWithShape="1">
          <a:blip r:embed="rId16">
            <a:alphaModFix/>
          </a:blip>
          <a:srcRect b="0" l="0" r="0" t="0"/>
          <a:stretch/>
        </p:blipFill>
        <p:spPr>
          <a:xfrm>
            <a:off x="6581478" y="2998053"/>
            <a:ext cx="3995095" cy="874398"/>
          </a:xfrm>
          <a:prstGeom prst="rect">
            <a:avLst/>
          </a:prstGeom>
          <a:noFill/>
          <a:ln>
            <a:noFill/>
          </a:ln>
        </p:spPr>
      </p:pic>
      <p:sp>
        <p:nvSpPr>
          <p:cNvPr id="385" name="Google Shape;385;p26"/>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7">
                  <a:extLst>
                    <a:ext uri="{A12FA001-AC4F-418D-AE19-62706E023703}">
                      <ahyp:hlinkClr val="tx"/>
                    </a:ext>
                  </a:extLst>
                </a:hlinkClick>
              </a:rPr>
              <a:t>OUT LOUD</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Latvia</a:t>
            </a:r>
            <a:endParaRPr b="0" i="0" sz="1400" u="none" cap="none" strike="noStrike">
              <a:solidFill>
                <a:schemeClr val="dk1"/>
              </a:solidFill>
              <a:latin typeface="Arial"/>
              <a:ea typeface="Arial"/>
              <a:cs typeface="Arial"/>
              <a:sym typeface="Arial"/>
            </a:endParaRPr>
          </a:p>
        </p:txBody>
      </p:sp>
      <p:pic>
        <p:nvPicPr>
          <p:cNvPr id="386" name="Google Shape;386;p26"/>
          <p:cNvPicPr preferRelativeResize="0"/>
          <p:nvPr/>
        </p:nvPicPr>
        <p:blipFill rotWithShape="1">
          <a:blip r:embed="rId18">
            <a:alphaModFix/>
          </a:blip>
          <a:srcRect b="0" l="0" r="0" t="0"/>
          <a:stretch/>
        </p:blipFill>
        <p:spPr>
          <a:xfrm rot="-5400000">
            <a:off x="4669665" y="-910108"/>
            <a:ext cx="1600887" cy="3423680"/>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3"/>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27" name="Google Shape;127;p3"/>
          <p:cNvPicPr preferRelativeResize="0"/>
          <p:nvPr/>
        </p:nvPicPr>
        <p:blipFill rotWithShape="1">
          <a:blip r:embed="rId4">
            <a:alphaModFix/>
          </a:blip>
          <a:srcRect b="0" l="0" r="0" t="0"/>
          <a:stretch/>
        </p:blipFill>
        <p:spPr>
          <a:xfrm rot="10800000">
            <a:off x="0" y="965648"/>
            <a:ext cx="1577591" cy="3373859"/>
          </a:xfrm>
          <a:prstGeom prst="rect">
            <a:avLst/>
          </a:prstGeom>
          <a:noFill/>
          <a:ln>
            <a:noFill/>
          </a:ln>
        </p:spPr>
      </p:pic>
      <p:sp>
        <p:nvSpPr>
          <p:cNvPr id="128" name="Google Shape;128;p3"/>
          <p:cNvSpPr txBox="1"/>
          <p:nvPr>
            <p:ph type="title"/>
          </p:nvPr>
        </p:nvSpPr>
        <p:spPr>
          <a:xfrm>
            <a:off x="1577591" y="543409"/>
            <a:ext cx="9429933" cy="7993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AngsanaUPC"/>
              <a:buNone/>
            </a:pPr>
            <a:r>
              <a:rPr b="1" lang="en-US" sz="4000">
                <a:solidFill>
                  <a:srgbClr val="6789B9"/>
                </a:solidFill>
                <a:latin typeface="Times New Roman"/>
                <a:ea typeface="Times New Roman"/>
                <a:cs typeface="Times New Roman"/>
                <a:sym typeface="Times New Roman"/>
              </a:rPr>
              <a:t>Mācību rezultāti</a:t>
            </a:r>
            <a:endParaRPr b="1" sz="4000">
              <a:solidFill>
                <a:schemeClr val="dk2"/>
              </a:solidFill>
              <a:latin typeface="Times New Roman"/>
              <a:ea typeface="Times New Roman"/>
              <a:cs typeface="Times New Roman"/>
              <a:sym typeface="Times New Roman"/>
            </a:endParaRPr>
          </a:p>
        </p:txBody>
      </p:sp>
      <p:pic>
        <p:nvPicPr>
          <p:cNvPr id="129" name="Google Shape;129;p3"/>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30" name="Google Shape;13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31" name="Google Shape;131;p3"/>
          <p:cNvSpPr txBox="1"/>
          <p:nvPr/>
        </p:nvSpPr>
        <p:spPr>
          <a:xfrm>
            <a:off x="1263256" y="1957991"/>
            <a:ext cx="10090544" cy="4070932"/>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rgbClr val="6789B9"/>
              </a:buClr>
              <a:buSzPts val="2800"/>
              <a:buFont typeface="Noto Sans Symbols"/>
              <a:buChar char="✔"/>
            </a:pPr>
            <a:r>
              <a:rPr b="0" i="0" lang="en-US" sz="2800" u="none" cap="none" strike="noStrike">
                <a:solidFill>
                  <a:schemeClr val="dk1"/>
                </a:solidFill>
                <a:latin typeface="AngsanaUPC"/>
                <a:ea typeface="AngsanaUPC"/>
                <a:cs typeface="AngsanaUPC"/>
                <a:sym typeface="AngsanaUPC"/>
              </a:rPr>
              <a:t>1.	</a:t>
            </a:r>
            <a:r>
              <a:rPr b="0" i="0" lang="en-US" sz="2400" u="none" cap="none" strike="noStrike">
                <a:solidFill>
                  <a:schemeClr val="dk1"/>
                </a:solidFill>
                <a:latin typeface="Times New Roman"/>
                <a:ea typeface="Times New Roman"/>
                <a:cs typeface="Times New Roman"/>
                <a:sym typeface="Times New Roman"/>
              </a:rPr>
              <a:t>Viņš/viņa spēj </a:t>
            </a:r>
            <a:r>
              <a:rPr b="0" i="0" lang="en-US" sz="2400" u="none" cap="none" strike="noStrike">
                <a:solidFill>
                  <a:srgbClr val="000000"/>
                </a:solidFill>
                <a:latin typeface="Times New Roman"/>
                <a:ea typeface="Times New Roman"/>
                <a:cs typeface="Times New Roman"/>
                <a:sym typeface="Times New Roman"/>
              </a:rPr>
              <a:t>atšķirt stereotipus, aizspriedumus un klišejas. </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rgbClr val="6789B9"/>
              </a:buClr>
              <a:buSzPts val="28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228600" lvl="0" marL="228600" marR="0" rtl="0" algn="l">
              <a:lnSpc>
                <a:spcPct val="90000"/>
              </a:lnSpc>
              <a:spcBef>
                <a:spcPts val="0"/>
              </a:spcBef>
              <a:spcAft>
                <a:spcPts val="0"/>
              </a:spcAft>
              <a:buClr>
                <a:srgbClr val="6789B9"/>
              </a:buClr>
              <a:buSzPts val="2800"/>
              <a:buFont typeface="Noto Sans Symbols"/>
              <a:buChar char="✔"/>
            </a:pPr>
            <a:r>
              <a:rPr b="0" i="0" lang="en-US" sz="2400" u="none" cap="none" strike="noStrike">
                <a:solidFill>
                  <a:schemeClr val="dk1"/>
                </a:solidFill>
                <a:latin typeface="Times New Roman"/>
                <a:ea typeface="Times New Roman"/>
                <a:cs typeface="Times New Roman"/>
                <a:sym typeface="Times New Roman"/>
              </a:rPr>
              <a:t>2.	 Viņš/viņa spēj </a:t>
            </a:r>
            <a:r>
              <a:rPr b="0" i="0" lang="en-US" sz="2400" u="none" cap="none" strike="noStrike">
                <a:solidFill>
                  <a:srgbClr val="000000"/>
                </a:solidFill>
                <a:latin typeface="Times New Roman"/>
                <a:ea typeface="Times New Roman"/>
                <a:cs typeface="Times New Roman"/>
                <a:sym typeface="Times New Roman"/>
              </a:rPr>
              <a:t>identificēt dzimumu specifiskās iezīmes darba kontekstā, jo īpaši vadības līmenī.</a:t>
            </a:r>
            <a:endParaRPr b="0" i="0" sz="2400" u="none" cap="none" strike="noStrike">
              <a:solidFill>
                <a:schemeClr val="dk1"/>
              </a:solidFill>
              <a:latin typeface="Times New Roman"/>
              <a:ea typeface="Times New Roman"/>
              <a:cs typeface="Times New Roman"/>
              <a:sym typeface="Times New Roman"/>
            </a:endParaRPr>
          </a:p>
          <a:p>
            <a:pPr indent="-50800" lvl="0" marL="228600" marR="0" rtl="0" algn="l">
              <a:lnSpc>
                <a:spcPct val="90000"/>
              </a:lnSpc>
              <a:spcBef>
                <a:spcPts val="0"/>
              </a:spcBef>
              <a:spcAft>
                <a:spcPts val="0"/>
              </a:spcAft>
              <a:buClr>
                <a:srgbClr val="6789B9"/>
              </a:buClr>
              <a:buSzPts val="2800"/>
              <a:buFont typeface="Noto Sans Symbols"/>
              <a:buNone/>
            </a:pPr>
            <a:r>
              <a:t/>
            </a:r>
            <a:endParaRPr b="0" i="0" sz="2400" u="none" cap="none" strike="noStrike">
              <a:solidFill>
                <a:schemeClr val="dk1"/>
              </a:solidFill>
              <a:latin typeface="Times New Roman"/>
              <a:ea typeface="Times New Roman"/>
              <a:cs typeface="Times New Roman"/>
              <a:sym typeface="Times New Roman"/>
            </a:endParaRPr>
          </a:p>
          <a:p>
            <a:pPr indent="-228600" lvl="0" marL="228600" marR="0" rtl="0" algn="l">
              <a:lnSpc>
                <a:spcPct val="90000"/>
              </a:lnSpc>
              <a:spcBef>
                <a:spcPts val="0"/>
              </a:spcBef>
              <a:spcAft>
                <a:spcPts val="0"/>
              </a:spcAft>
              <a:buClr>
                <a:srgbClr val="6789B9"/>
              </a:buClr>
              <a:buSzPts val="2800"/>
              <a:buFont typeface="Noto Sans Symbols"/>
              <a:buChar char="✔"/>
            </a:pPr>
            <a:r>
              <a:rPr b="0" i="0" lang="en-US" sz="2400" u="none" cap="none" strike="noStrike">
                <a:solidFill>
                  <a:schemeClr val="dk1"/>
                </a:solidFill>
                <a:latin typeface="Times New Roman"/>
                <a:ea typeface="Times New Roman"/>
                <a:cs typeface="Times New Roman"/>
                <a:sym typeface="Times New Roman"/>
              </a:rPr>
              <a:t>3.	 Viņš/viņa spēj </a:t>
            </a:r>
            <a:r>
              <a:rPr b="0" i="0" lang="en-US" sz="2400" u="none" cap="none" strike="noStrike">
                <a:solidFill>
                  <a:srgbClr val="000000"/>
                </a:solidFill>
                <a:latin typeface="Times New Roman"/>
                <a:ea typeface="Times New Roman"/>
                <a:cs typeface="Times New Roman"/>
                <a:sym typeface="Times New Roman"/>
              </a:rPr>
              <a:t>tikt galā ar mikro- un varas politisko dinamiku organizācijā</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14:dur="1500">
    <p:split orient="ver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pic>
        <p:nvPicPr>
          <p:cNvPr id="136" name="Google Shape;136;p4"/>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37" name="Google Shape;137;p4"/>
          <p:cNvPicPr preferRelativeResize="0"/>
          <p:nvPr/>
        </p:nvPicPr>
        <p:blipFill rotWithShape="1">
          <a:blip r:embed="rId4">
            <a:alphaModFix/>
          </a:blip>
          <a:srcRect b="0" l="0" r="0" t="0"/>
          <a:stretch/>
        </p:blipFill>
        <p:spPr>
          <a:xfrm rot="10800000">
            <a:off x="0" y="965648"/>
            <a:ext cx="1577591" cy="3373859"/>
          </a:xfrm>
          <a:prstGeom prst="rect">
            <a:avLst/>
          </a:prstGeom>
          <a:noFill/>
          <a:ln>
            <a:noFill/>
          </a:ln>
        </p:spPr>
      </p:pic>
      <p:sp>
        <p:nvSpPr>
          <p:cNvPr id="138" name="Google Shape;138;p4"/>
          <p:cNvSpPr txBox="1"/>
          <p:nvPr>
            <p:ph type="title"/>
          </p:nvPr>
        </p:nvSpPr>
        <p:spPr>
          <a:xfrm>
            <a:off x="248467" y="543409"/>
            <a:ext cx="9440332" cy="7993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3600"/>
              <a:buFont typeface="Calibri"/>
              <a:buNone/>
            </a:pPr>
            <a:r>
              <a:rPr b="1" lang="en-US" sz="3600">
                <a:solidFill>
                  <a:srgbClr val="0070C0"/>
                </a:solidFill>
              </a:rPr>
              <a:t>General overview</a:t>
            </a:r>
            <a:endParaRPr b="1" sz="3600">
              <a:solidFill>
                <a:srgbClr val="0070C0"/>
              </a:solidFill>
            </a:endParaRPr>
          </a:p>
        </p:txBody>
      </p:sp>
      <p:sp>
        <p:nvSpPr>
          <p:cNvPr id="139" name="Google Shape;139;p4"/>
          <p:cNvSpPr/>
          <p:nvPr/>
        </p:nvSpPr>
        <p:spPr>
          <a:xfrm rot="5400000">
            <a:off x="6032938" y="-6032938"/>
            <a:ext cx="126124"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40" name="Google Shape;140;p4"/>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41" name="Google Shape;141;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42" name="Google Shape;142;p4"/>
          <p:cNvSpPr txBox="1"/>
          <p:nvPr>
            <p:ph idx="1" type="body"/>
          </p:nvPr>
        </p:nvSpPr>
        <p:spPr>
          <a:xfrm>
            <a:off x="987056" y="1320474"/>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800"/>
              <a:buNone/>
            </a:pPr>
            <a:r>
              <a:rPr lang="en-US"/>
              <a:t>1st Module consists of 2 Units</a:t>
            </a:r>
            <a:endParaRPr/>
          </a:p>
          <a:p>
            <a:pPr indent="0" lvl="0" marL="0" rtl="0" algn="l">
              <a:lnSpc>
                <a:spcPct val="90000"/>
              </a:lnSpc>
              <a:spcBef>
                <a:spcPts val="0"/>
              </a:spcBef>
              <a:spcAft>
                <a:spcPts val="0"/>
              </a:spcAft>
              <a:buClr>
                <a:schemeClr val="dk1"/>
              </a:buClr>
              <a:buSzPts val="2800"/>
              <a:buNone/>
            </a:pPr>
            <a:r>
              <a:t/>
            </a:r>
            <a:endParaRPr b="1"/>
          </a:p>
          <a:p>
            <a:pPr indent="0" lvl="0" marL="0" rtl="0" algn="l">
              <a:lnSpc>
                <a:spcPct val="90000"/>
              </a:lnSpc>
              <a:spcBef>
                <a:spcPts val="0"/>
              </a:spcBef>
              <a:spcAft>
                <a:spcPts val="0"/>
              </a:spcAft>
              <a:buClr>
                <a:schemeClr val="dk1"/>
              </a:buClr>
              <a:buSzPts val="2800"/>
              <a:buNone/>
            </a:pPr>
            <a:r>
              <a:rPr b="1" lang="en-US"/>
              <a:t>Unit 1</a:t>
            </a:r>
            <a:r>
              <a:rPr lang="en-US"/>
              <a:t>: </a:t>
            </a:r>
            <a:r>
              <a:rPr b="1" lang="en-US"/>
              <a:t>History of the labour market and gender inequalities in the workplace </a:t>
            </a:r>
            <a:endParaRPr/>
          </a:p>
          <a:p>
            <a:pPr indent="0" lvl="0" marL="0" rtl="0" algn="l">
              <a:lnSpc>
                <a:spcPct val="90000"/>
              </a:lnSpc>
              <a:spcBef>
                <a:spcPts val="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lang="en-US"/>
              <a:t>The history of the development of the labor market, its definitions, the gradual involvement and participation of women in the labor market are reviewed.</a:t>
            </a:r>
            <a:endParaRPr>
              <a:highlight>
                <a:srgbClr val="FFFF00"/>
              </a:highlight>
            </a:endParaRPr>
          </a:p>
          <a:p>
            <a:pPr indent="0" lvl="0" marL="0" rtl="0" algn="l">
              <a:lnSpc>
                <a:spcPct val="90000"/>
              </a:lnSpc>
              <a:spcBef>
                <a:spcPts val="100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b="1" lang="en-US"/>
              <a:t>Unit 2</a:t>
            </a:r>
            <a:r>
              <a:rPr lang="en-US"/>
              <a:t>: </a:t>
            </a:r>
            <a:r>
              <a:rPr b="1" lang="en-US"/>
              <a:t>Gender-specific characteristics at management level,  micro- and power political dynamics in the organization</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Ein Bild, das drinnen, Person, Decke, Personen enthält.&#10;&#10;Automatisch generierte Beschreibung" id="143" name="Google Shape;143;p4"/>
          <p:cNvPicPr preferRelativeResize="0"/>
          <p:nvPr/>
        </p:nvPicPr>
        <p:blipFill rotWithShape="1">
          <a:blip r:embed="rId6">
            <a:alphaModFix/>
          </a:blip>
          <a:srcRect b="15730" l="0" r="0" t="0"/>
          <a:stretch/>
        </p:blipFill>
        <p:spPr>
          <a:xfrm>
            <a:off x="0" y="0"/>
            <a:ext cx="12191980" cy="6857990"/>
          </a:xfrm>
          <a:prstGeom prst="rect">
            <a:avLst/>
          </a:prstGeom>
          <a:noFill/>
          <a:ln>
            <a:noFill/>
          </a:ln>
        </p:spPr>
      </p:pic>
      <p:sp>
        <p:nvSpPr>
          <p:cNvPr id="144" name="Google Shape;144;p4"/>
          <p:cNvSpPr/>
          <p:nvPr/>
        </p:nvSpPr>
        <p:spPr>
          <a:xfrm>
            <a:off x="7488621" y="2245963"/>
            <a:ext cx="4703379" cy="461203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8235"/>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rgbClr val="000000"/>
              </a:solidFill>
              <a:latin typeface="AngsanaUPC"/>
              <a:ea typeface="AngsanaUPC"/>
              <a:cs typeface="AngsanaUPC"/>
              <a:sym typeface="AngsanaUPC"/>
            </a:endParaRPr>
          </a:p>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rgbClr val="000000"/>
              </a:solidFill>
              <a:latin typeface="AngsanaUPC"/>
              <a:ea typeface="AngsanaUPC"/>
              <a:cs typeface="AngsanaUPC"/>
              <a:sym typeface="AngsanaUPC"/>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000000"/>
                </a:solidFill>
                <a:latin typeface="AngsanaUPC"/>
                <a:ea typeface="AngsanaUPC"/>
                <a:cs typeface="AngsanaUPC"/>
                <a:sym typeface="AngsanaUPC"/>
              </a:rPr>
              <a:t>  </a:t>
            </a:r>
            <a:r>
              <a:rPr b="0" i="0" lang="en-US" sz="3200" u="none" cap="none" strike="noStrike">
                <a:solidFill>
                  <a:srgbClr val="000000"/>
                </a:solidFill>
                <a:latin typeface="Times New Roman"/>
                <a:ea typeface="Times New Roman"/>
                <a:cs typeface="Times New Roman"/>
                <a:sym typeface="Times New Roman"/>
              </a:rPr>
              <a:t>Dzimumu specifiskās iezīmes darba kontekstā vadības līmenī </a:t>
            </a:r>
            <a:endParaRPr b="0" i="0" sz="4000" u="none" cap="none" strike="noStrike">
              <a:solidFill>
                <a:srgbClr val="000000"/>
              </a:solidFill>
              <a:latin typeface="Times New Roman"/>
              <a:ea typeface="Times New Roman"/>
              <a:cs typeface="Times New Roman"/>
              <a:sym typeface="Times New Roman"/>
            </a:endParaRPr>
          </a:p>
        </p:txBody>
      </p:sp>
      <p:sp>
        <p:nvSpPr>
          <p:cNvPr id="145" name="Google Shape;145;p4"/>
          <p:cNvSpPr/>
          <p:nvPr/>
        </p:nvSpPr>
        <p:spPr>
          <a:xfrm>
            <a:off x="534492" y="979709"/>
            <a:ext cx="6419637" cy="2673752"/>
          </a:xfrm>
          <a:prstGeom prst="ellipse">
            <a:avLst/>
          </a:prstGeom>
          <a:gradFill>
            <a:gsLst>
              <a:gs pos="0">
                <a:srgbClr val="F5F7FC">
                  <a:alpha val="14901"/>
                </a:srgbClr>
              </a:gs>
              <a:gs pos="5000">
                <a:srgbClr val="F5F7FC">
                  <a:alpha val="14901"/>
                </a:srgbClr>
              </a:gs>
              <a:gs pos="39000">
                <a:srgbClr val="A9BEE4"/>
              </a:gs>
              <a:gs pos="56000">
                <a:srgbClr val="A9BEE4"/>
              </a:gs>
              <a:gs pos="61000">
                <a:srgbClr val="C5D3ED">
                  <a:alpha val="32156"/>
                </a:srgbClr>
              </a:gs>
              <a:gs pos="100000">
                <a:srgbClr val="C5D3ED">
                  <a:alpha val="32156"/>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Times New Roman"/>
                <a:ea typeface="Times New Roman"/>
                <a:cs typeface="Times New Roman"/>
                <a:sym typeface="Times New Roman"/>
              </a:rPr>
              <a:t>2.nodaļa</a:t>
            </a:r>
            <a:endParaRPr b="0" i="0" sz="40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14:dur="1500">
    <p:split orient="ver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descr="Managers_in_the_EU_2019data-01.jpg (2784×1718)" id="151" name="Google Shape;151;p5"/>
          <p:cNvPicPr preferRelativeResize="0"/>
          <p:nvPr/>
        </p:nvPicPr>
        <p:blipFill rotWithShape="1">
          <a:blip r:embed="rId3">
            <a:alphaModFix/>
          </a:blip>
          <a:srcRect b="0" l="0" r="0" t="0"/>
          <a:stretch/>
        </p:blipFill>
        <p:spPr>
          <a:xfrm>
            <a:off x="1" y="0"/>
            <a:ext cx="12191999"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br>
              <a:rPr b="1" lang="en-US"/>
            </a:br>
            <a:endParaRPr/>
          </a:p>
        </p:txBody>
      </p:sp>
      <p:pic>
        <p:nvPicPr>
          <p:cNvPr id="158" name="Google Shape;158;p6"/>
          <p:cNvPicPr preferRelativeResize="0"/>
          <p:nvPr>
            <p:ph idx="1" type="body"/>
          </p:nvPr>
        </p:nvPicPr>
        <p:blipFill rotWithShape="1">
          <a:blip r:embed="rId3">
            <a:alphaModFix/>
          </a:blip>
          <a:srcRect b="0" l="0" r="0" t="0"/>
          <a:stretch/>
        </p:blipFill>
        <p:spPr>
          <a:xfrm>
            <a:off x="4294625" y="211262"/>
            <a:ext cx="6857789" cy="6435464"/>
          </a:xfrm>
          <a:prstGeom prst="rect">
            <a:avLst/>
          </a:prstGeom>
          <a:noFill/>
          <a:ln>
            <a:noFill/>
          </a:ln>
        </p:spPr>
      </p:pic>
      <p:sp>
        <p:nvSpPr>
          <p:cNvPr id="159" name="Google Shape;159;p6"/>
          <p:cNvSpPr txBox="1"/>
          <p:nvPr>
            <p:ph idx="2" type="body"/>
          </p:nvPr>
        </p:nvSpPr>
        <p:spPr>
          <a:xfrm>
            <a:off x="677937" y="1690688"/>
            <a:ext cx="3162306" cy="4351336"/>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50000"/>
              </a:lnSpc>
              <a:spcBef>
                <a:spcPts val="0"/>
              </a:spcBef>
              <a:spcAft>
                <a:spcPts val="0"/>
              </a:spcAft>
              <a:buClr>
                <a:schemeClr val="dk1"/>
              </a:buClr>
              <a:buSzPct val="127659"/>
              <a:buNone/>
            </a:pPr>
            <a:r>
              <a:rPr b="1" lang="en-US" sz="4041">
                <a:latin typeface="Times New Roman"/>
                <a:ea typeface="Times New Roman"/>
                <a:cs typeface="Times New Roman"/>
                <a:sym typeface="Times New Roman"/>
              </a:rPr>
              <a:t>Sieviešu ieņemto augstāko vadības amatu īpatsvars pēdējo piecu gadu laikā</a:t>
            </a:r>
            <a:endParaRPr b="1" sz="4041">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ct val="129032"/>
              <a:buNone/>
            </a:pPr>
            <a:r>
              <a:t/>
            </a:r>
            <a:endParaRPr b="1">
              <a:latin typeface="AngsanaUPC"/>
              <a:ea typeface="AngsanaUPC"/>
              <a:cs typeface="AngsanaUPC"/>
              <a:sym typeface="AngsanaUPC"/>
            </a:endParaRPr>
          </a:p>
          <a:p>
            <a:pPr indent="0" lvl="0" marL="0" rtl="0" algn="l">
              <a:lnSpc>
                <a:spcPct val="90000"/>
              </a:lnSpc>
              <a:spcBef>
                <a:spcPts val="1000"/>
              </a:spcBef>
              <a:spcAft>
                <a:spcPts val="0"/>
              </a:spcAft>
              <a:buClr>
                <a:schemeClr val="dk1"/>
              </a:buClr>
              <a:buSzPct val="136235"/>
              <a:buNone/>
            </a:pPr>
            <a:r>
              <a:t/>
            </a:r>
            <a:endParaRPr sz="2651"/>
          </a:p>
        </p:txBody>
      </p:sp>
      <p:pic>
        <p:nvPicPr>
          <p:cNvPr id="160" name="Google Shape;160;p6"/>
          <p:cNvPicPr preferRelativeResize="0"/>
          <p:nvPr/>
        </p:nvPicPr>
        <p:blipFill rotWithShape="1">
          <a:blip r:embed="rId4">
            <a:alphaModFix/>
          </a:blip>
          <a:srcRect b="0" l="0" r="0" t="0"/>
          <a:stretch/>
        </p:blipFill>
        <p:spPr>
          <a:xfrm>
            <a:off x="11229841" y="2537451"/>
            <a:ext cx="962159" cy="2057687"/>
          </a:xfrm>
          <a:prstGeom prst="rect">
            <a:avLst/>
          </a:prstGeom>
          <a:noFill/>
          <a:ln>
            <a:noFill/>
          </a:ln>
        </p:spPr>
      </p:pic>
      <p:pic>
        <p:nvPicPr>
          <p:cNvPr id="161" name="Google Shape;161;p6"/>
          <p:cNvPicPr preferRelativeResize="0"/>
          <p:nvPr/>
        </p:nvPicPr>
        <p:blipFill rotWithShape="1">
          <a:blip r:embed="rId5">
            <a:alphaModFix/>
          </a:blip>
          <a:srcRect b="0" l="0" r="0" t="0"/>
          <a:stretch/>
        </p:blipFill>
        <p:spPr>
          <a:xfrm>
            <a:off x="11115182" y="4320549"/>
            <a:ext cx="1076817" cy="2537451"/>
          </a:xfrm>
          <a:prstGeom prst="rect">
            <a:avLst/>
          </a:prstGeom>
          <a:noFill/>
          <a:ln>
            <a:noFill/>
          </a:ln>
        </p:spPr>
      </p:pic>
      <p:pic>
        <p:nvPicPr>
          <p:cNvPr id="162" name="Google Shape;162;p6"/>
          <p:cNvPicPr preferRelativeResize="0"/>
          <p:nvPr/>
        </p:nvPicPr>
        <p:blipFill rotWithShape="1">
          <a:blip r:embed="rId4">
            <a:alphaModFix/>
          </a:blip>
          <a:srcRect b="0" l="0" r="0" t="0"/>
          <a:stretch/>
        </p:blipFill>
        <p:spPr>
          <a:xfrm rot="-5400000">
            <a:off x="1302134" y="-795164"/>
            <a:ext cx="1396721" cy="29870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7"/>
          <p:cNvSpPr txBox="1"/>
          <p:nvPr>
            <p:ph type="title"/>
          </p:nvPr>
        </p:nvSpPr>
        <p:spPr>
          <a:xfrm>
            <a:off x="714241" y="47053"/>
            <a:ext cx="10515600" cy="132555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ngsanaUPC"/>
              <a:buNone/>
            </a:pPr>
            <a:r>
              <a:rPr lang="en-US" sz="4000">
                <a:latin typeface="AngsanaUPC"/>
                <a:ea typeface="AngsanaUPC"/>
                <a:cs typeface="AngsanaUPC"/>
                <a:sym typeface="AngsanaUPC"/>
              </a:rPr>
              <a:t>Sievietes vadošajos amatos, 2022</a:t>
            </a:r>
            <a:endParaRPr/>
          </a:p>
        </p:txBody>
      </p:sp>
      <p:sp>
        <p:nvSpPr>
          <p:cNvPr id="169" name="Google Shape;169;p7"/>
          <p:cNvSpPr txBox="1"/>
          <p:nvPr>
            <p:ph idx="1" type="body"/>
          </p:nvPr>
        </p:nvSpPr>
        <p:spPr>
          <a:xfrm>
            <a:off x="3836282" y="1408194"/>
            <a:ext cx="7845963" cy="491631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000">
                <a:latin typeface="Times New Roman"/>
                <a:ea typeface="Times New Roman"/>
                <a:cs typeface="Times New Roman"/>
                <a:sym typeface="Times New Roman"/>
              </a:rPr>
              <a:t>Sievietes joprojām biežāk ieņem cilvēkresursu vadītāja amatu;</a:t>
            </a:r>
            <a:endParaRPr sz="2000">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ts val="2800"/>
              <a:buChar char="•"/>
            </a:pPr>
            <a:r>
              <a:rPr lang="en-US" sz="2000">
                <a:latin typeface="Times New Roman"/>
                <a:ea typeface="Times New Roman"/>
                <a:cs typeface="Times New Roman"/>
                <a:sym typeface="Times New Roman"/>
              </a:rPr>
              <a:t>Pēdējos gados ir palielinājies sieviešu īpatsvars citos vadošos amatos, piemēram, izpilddirektoru, finanšu direktoru un informācijas direktoru amatos.</a:t>
            </a:r>
            <a:r>
              <a:rPr baseline="30000" lang="en-US" sz="2000" u="sng">
                <a:latin typeface="Times New Roman"/>
                <a:ea typeface="Times New Roman"/>
                <a:cs typeface="Times New Roman"/>
                <a:sym typeface="Times New Roman"/>
              </a:rPr>
              <a:t>(Women in business, 2021,  https://www.grantthornton.global/en/insights/women-in-business-2021/)</a:t>
            </a:r>
            <a:endParaRPr sz="2000">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ts val="2800"/>
              <a:buChar char="•"/>
            </a:pPr>
            <a:r>
              <a:rPr lang="en-US" sz="2000">
                <a:latin typeface="Times New Roman"/>
                <a:ea typeface="Times New Roman"/>
                <a:cs typeface="Times New Roman"/>
                <a:sym typeface="Times New Roman"/>
              </a:rPr>
              <a:t>2021. gadā 26 % no visiem izpilddirektoriem un vadītājiem bija sievietes, savukārt 2019. gadā - tikai 15 %.</a:t>
            </a:r>
            <a:r>
              <a:rPr lang="en-US" sz="2000" u="sng">
                <a:solidFill>
                  <a:schemeClr val="hlink"/>
                </a:solidFill>
                <a:latin typeface="Times New Roman"/>
                <a:ea typeface="Times New Roman"/>
                <a:cs typeface="Times New Roman"/>
                <a:sym typeface="Times New Roman"/>
                <a:hlinkClick r:id="rId3"/>
              </a:rPr>
              <a:t>5</a:t>
            </a:r>
            <a:endParaRPr sz="2000">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ts val="2800"/>
              <a:buChar char="•"/>
            </a:pPr>
            <a:r>
              <a:rPr lang="en-US" sz="2000">
                <a:latin typeface="Times New Roman"/>
                <a:ea typeface="Times New Roman"/>
                <a:cs typeface="Times New Roman"/>
                <a:sym typeface="Times New Roman"/>
              </a:rPr>
              <a:t>Fortune Global 500 ziņoja, ka 2021. gadā visu laiku augstākais rādītājs bija 23 sievietes izpilddirektores, tostarp sešas sievietes, kas pārstāv dažādas ādas krāsas.</a:t>
            </a:r>
            <a:endParaRPr sz="2000">
              <a:latin typeface="Times New Roman"/>
              <a:ea typeface="Times New Roman"/>
              <a:cs typeface="Times New Roman"/>
              <a:sym typeface="Times New Roman"/>
            </a:endParaRPr>
          </a:p>
          <a:p>
            <a:pPr indent="-63500" lvl="0" marL="228600" rtl="0" algn="l">
              <a:lnSpc>
                <a:spcPct val="90000"/>
              </a:lnSpc>
              <a:spcBef>
                <a:spcPts val="1000"/>
              </a:spcBef>
              <a:spcAft>
                <a:spcPts val="0"/>
              </a:spcAft>
              <a:buClr>
                <a:schemeClr val="dk1"/>
              </a:buClr>
              <a:buSzPts val="2600"/>
              <a:buNone/>
            </a:pPr>
            <a:r>
              <a:t/>
            </a:r>
            <a:endParaRPr sz="2600"/>
          </a:p>
        </p:txBody>
      </p:sp>
      <p:sp>
        <p:nvSpPr>
          <p:cNvPr id="170" name="Google Shape;170;p7"/>
          <p:cNvSpPr txBox="1"/>
          <p:nvPr>
            <p:ph idx="2" type="body"/>
          </p:nvPr>
        </p:nvSpPr>
        <p:spPr>
          <a:xfrm>
            <a:off x="709318" y="1253332"/>
            <a:ext cx="2847926" cy="4351336"/>
          </a:xfrm>
          <a:prstGeom prst="rect">
            <a:avLst/>
          </a:prstGeom>
          <a:solidFill>
            <a:srgbClr val="B3C6E7"/>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b="1" lang="en-US" sz="2400">
                <a:solidFill>
                  <a:schemeClr val="lt1"/>
                </a:solidFill>
                <a:latin typeface="Times New Roman"/>
                <a:ea typeface="Times New Roman"/>
                <a:cs typeface="Times New Roman"/>
                <a:sym typeface="Times New Roman"/>
              </a:rPr>
              <a:t>Mainās arī sieviešu vadošās lomas</a:t>
            </a:r>
            <a:endParaRPr b="1" sz="2400">
              <a:solidFill>
                <a:schemeClr val="lt1"/>
              </a:solidFill>
              <a:latin typeface="Times New Roman"/>
              <a:ea typeface="Times New Roman"/>
              <a:cs typeface="Times New Roman"/>
              <a:sym typeface="Times New Roman"/>
            </a:endParaRPr>
          </a:p>
          <a:p>
            <a:pPr indent="0" lvl="0" marL="0" rtl="0" algn="l">
              <a:lnSpc>
                <a:spcPct val="90000"/>
              </a:lnSpc>
              <a:spcBef>
                <a:spcPts val="0"/>
              </a:spcBef>
              <a:spcAft>
                <a:spcPts val="0"/>
              </a:spcAft>
              <a:buClr>
                <a:schemeClr val="lt1"/>
              </a:buClr>
              <a:buSzPts val="2800"/>
              <a:buNone/>
            </a:pPr>
            <a:r>
              <a:t/>
            </a:r>
            <a:endParaRPr b="1" sz="24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800"/>
              <a:buNone/>
            </a:pPr>
            <a:r>
              <a:rPr lang="en-US">
                <a:latin typeface="AngsanaUPC"/>
                <a:ea typeface="AngsanaUPC"/>
                <a:cs typeface="AngsanaUPC"/>
                <a:sym typeface="AngsanaUPC"/>
              </a:rPr>
              <a:t>https://www.catalyst.org/research/women-in-management/</a:t>
            </a:r>
            <a:endParaRPr/>
          </a:p>
        </p:txBody>
      </p:sp>
      <p:pic>
        <p:nvPicPr>
          <p:cNvPr id="171" name="Google Shape;171;p7"/>
          <p:cNvPicPr preferRelativeResize="0"/>
          <p:nvPr/>
        </p:nvPicPr>
        <p:blipFill rotWithShape="1">
          <a:blip r:embed="rId4">
            <a:alphaModFix/>
          </a:blip>
          <a:srcRect b="0" l="0" r="0" t="0"/>
          <a:stretch/>
        </p:blipFill>
        <p:spPr>
          <a:xfrm>
            <a:off x="11229841" y="47053"/>
            <a:ext cx="962159" cy="1885919"/>
          </a:xfrm>
          <a:prstGeom prst="rect">
            <a:avLst/>
          </a:prstGeom>
          <a:noFill/>
          <a:ln>
            <a:noFill/>
          </a:ln>
        </p:spPr>
      </p:pic>
      <p:pic>
        <p:nvPicPr>
          <p:cNvPr id="172" name="Google Shape;172;p7"/>
          <p:cNvPicPr preferRelativeResize="0"/>
          <p:nvPr/>
        </p:nvPicPr>
        <p:blipFill rotWithShape="1">
          <a:blip r:embed="rId5">
            <a:alphaModFix/>
          </a:blip>
          <a:srcRect b="0" l="0" r="0" t="0"/>
          <a:stretch/>
        </p:blipFill>
        <p:spPr>
          <a:xfrm>
            <a:off x="11106997" y="4800313"/>
            <a:ext cx="1076817" cy="2057687"/>
          </a:xfrm>
          <a:prstGeom prst="rect">
            <a:avLst/>
          </a:prstGeom>
          <a:noFill/>
          <a:ln>
            <a:noFill/>
          </a:ln>
        </p:spPr>
      </p:pic>
      <p:pic>
        <p:nvPicPr>
          <p:cNvPr id="173" name="Google Shape;173;p7"/>
          <p:cNvPicPr preferRelativeResize="0"/>
          <p:nvPr/>
        </p:nvPicPr>
        <p:blipFill rotWithShape="1">
          <a:blip r:embed="rId4">
            <a:alphaModFix/>
          </a:blip>
          <a:srcRect b="0" l="0" r="0" t="0"/>
          <a:stretch/>
        </p:blipFill>
        <p:spPr>
          <a:xfrm rot="-5400000">
            <a:off x="8554427" y="-783691"/>
            <a:ext cx="1396721" cy="29870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8"/>
          <p:cNvSpPr txBox="1"/>
          <p:nvPr>
            <p:ph type="title"/>
          </p:nvPr>
        </p:nvSpPr>
        <p:spPr>
          <a:xfrm>
            <a:off x="762005" y="293238"/>
            <a:ext cx="11016337" cy="1325559"/>
          </a:xfrm>
          <a:prstGeom prst="rect">
            <a:avLst/>
          </a:prstGeom>
          <a:solidFill>
            <a:srgbClr val="B3C6E7"/>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Font typeface="AngsanaUPC"/>
              <a:buNone/>
            </a:pPr>
            <a:r>
              <a:rPr b="1" lang="en-US" sz="2800">
                <a:solidFill>
                  <a:schemeClr val="lt1"/>
                </a:solidFill>
                <a:latin typeface="Times New Roman"/>
                <a:ea typeface="Times New Roman"/>
                <a:cs typeface="Times New Roman"/>
                <a:sym typeface="Times New Roman"/>
              </a:rPr>
              <a:t>Sievietes dominē restorānu darbinieku vidū, izņemot augstākos amatus</a:t>
            </a:r>
            <a:endParaRPr sz="2800">
              <a:latin typeface="Times New Roman"/>
              <a:ea typeface="Times New Roman"/>
              <a:cs typeface="Times New Roman"/>
              <a:sym typeface="Times New Roman"/>
            </a:endParaRPr>
          </a:p>
        </p:txBody>
      </p:sp>
      <p:sp>
        <p:nvSpPr>
          <p:cNvPr id="180" name="Google Shape;180;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400">
                <a:latin typeface="Times New Roman"/>
                <a:ea typeface="Times New Roman"/>
                <a:cs typeface="Times New Roman"/>
                <a:sym typeface="Times New Roman"/>
              </a:rPr>
              <a:t>Izpilddirektores sievietes viesmīlības sektorā</a:t>
            </a:r>
            <a:endParaRPr sz="2400">
              <a:latin typeface="Times New Roman"/>
              <a:ea typeface="Times New Roman"/>
              <a:cs typeface="Times New Roman"/>
              <a:sym typeface="Times New Roman"/>
            </a:endParaRPr>
          </a:p>
        </p:txBody>
      </p:sp>
      <p:sp>
        <p:nvSpPr>
          <p:cNvPr id="181" name="Google Shape;181;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400">
                <a:latin typeface="Times New Roman"/>
                <a:ea typeface="Times New Roman"/>
                <a:cs typeface="Times New Roman"/>
                <a:sym typeface="Times New Roman"/>
              </a:rPr>
              <a:t>Norvēģija ir pirmā valsts pasaulē, kas pieņēma 40% kvotu sieviešu valdes locekļiem, kas stājās spēkā 2008. gadā.</a:t>
            </a:r>
            <a:endParaRPr sz="2400">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ts val="2800"/>
              <a:buChar char="•"/>
            </a:pPr>
            <a:r>
              <a:rPr lang="en-US" sz="2400">
                <a:latin typeface="Times New Roman"/>
                <a:ea typeface="Times New Roman"/>
                <a:cs typeface="Times New Roman"/>
                <a:sym typeface="Times New Roman"/>
              </a:rPr>
              <a:t>Citas Rietumeiropas valstis sekoja, veicinot obligātas kvotas (piemēram, Vācija, Francija) vai brīvprātīgas kvotas (piemēram, Apvienotā Karaliste, Zviedrija), nosakot sieviešu pārstāvības mērķus no 25 līdz 40 %.</a:t>
            </a:r>
            <a:endParaRPr sz="2400">
              <a:latin typeface="Times New Roman"/>
              <a:ea typeface="Times New Roman"/>
              <a:cs typeface="Times New Roman"/>
              <a:sym typeface="Times New Roman"/>
            </a:endParaRPr>
          </a:p>
        </p:txBody>
      </p:sp>
      <p:pic>
        <p:nvPicPr>
          <p:cNvPr id="182" name="Google Shape;182;p8"/>
          <p:cNvPicPr preferRelativeResize="0"/>
          <p:nvPr/>
        </p:nvPicPr>
        <p:blipFill rotWithShape="1">
          <a:blip r:embed="rId3">
            <a:alphaModFix/>
          </a:blip>
          <a:srcRect b="0" l="0" r="0" t="0"/>
          <a:stretch/>
        </p:blipFill>
        <p:spPr>
          <a:xfrm>
            <a:off x="11229841" y="2537451"/>
            <a:ext cx="962159" cy="2057687"/>
          </a:xfrm>
          <a:prstGeom prst="rect">
            <a:avLst/>
          </a:prstGeom>
          <a:noFill/>
          <a:ln>
            <a:noFill/>
          </a:ln>
        </p:spPr>
      </p:pic>
      <p:pic>
        <p:nvPicPr>
          <p:cNvPr id="183" name="Google Shape;183;p8"/>
          <p:cNvPicPr preferRelativeResize="0"/>
          <p:nvPr/>
        </p:nvPicPr>
        <p:blipFill rotWithShape="1">
          <a:blip r:embed="rId4">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9"/>
          <p:cNvPicPr preferRelativeResize="0"/>
          <p:nvPr/>
        </p:nvPicPr>
        <p:blipFill rotWithShape="1">
          <a:blip r:embed="rId3">
            <a:alphaModFix/>
          </a:blip>
          <a:srcRect b="0" l="0" r="0" t="0"/>
          <a:stretch/>
        </p:blipFill>
        <p:spPr>
          <a:xfrm>
            <a:off x="1471777" y="453654"/>
            <a:ext cx="9248446" cy="6473912"/>
          </a:xfrm>
          <a:prstGeom prst="rect">
            <a:avLst/>
          </a:prstGeom>
          <a:noFill/>
          <a:ln>
            <a:noFill/>
          </a:ln>
        </p:spPr>
      </p:pic>
      <p:sp>
        <p:nvSpPr>
          <p:cNvPr id="190" name="Google Shape;190;p9"/>
          <p:cNvSpPr/>
          <p:nvPr/>
        </p:nvSpPr>
        <p:spPr>
          <a:xfrm>
            <a:off x="1687398" y="0"/>
            <a:ext cx="9248446"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111111"/>
                </a:solidFill>
                <a:latin typeface="Roboto"/>
                <a:ea typeface="Roboto"/>
                <a:cs typeface="Roboto"/>
                <a:sym typeface="Roboto"/>
              </a:rPr>
              <a:t>Average CEO compensation by gender in the hospitality industry (in thousands of USD)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2022-09-13T11:40:43Z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