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j95EEEJeYw16fP6ZIUvQdqGZ89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ilo.org/wcmsp5/groups/public/---dgreports/---gender/documents/publication/wcms_535656.pdf" TargetMode="External"/><Relationship Id="rId4" Type="http://schemas.openxmlformats.org/officeDocument/2006/relationships/hyperlink" Target="https://terraform-20180423174453746800000001.s3.amazonaws.com/attachments/cjiisgqry00fzfxj71rd28btl-p4-vprchaen0217-workplace-violence-prevention-checklist.pdf" TargetMode="External"/><Relationship Id="rId5" Type="http://schemas.openxmlformats.org/officeDocument/2006/relationships/hyperlink" Target="https://www.osha.gov/sites/default/files/publications/osha3148.pdf" TargetMode="External"/><Relationship Id="rId6" Type="http://schemas.openxmlformats.org/officeDocument/2006/relationships/hyperlink" Target="https://www.researchgate.net/figure/Primary-secondary-and-tertiary-preventions-against-workplace-violence-from-psychiatric_tbl1_285152732" TargetMode="External"/><Relationship Id="rId7" Type="http://schemas.openxmlformats.org/officeDocument/2006/relationships/hyperlink" Target="https://www.cdc.gov/niosh/docs/96-100/risk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ilo.org/wcmsp5/groups/public/---dgreports/---gender/documents/publication/wcms_535656.pdf" TargetMode="External"/><Relationship Id="rId4" Type="http://schemas.openxmlformats.org/officeDocument/2006/relationships/hyperlink" Target="https://terraform-20180423174453746800000001.s3.amazonaws.com/attachments/cjiisgqry00fzfxj71rd28btl-p4-vprchaen0217-workplace-violence-prevention-checklist.pdf" TargetMode="External"/><Relationship Id="rId5" Type="http://schemas.openxmlformats.org/officeDocument/2006/relationships/hyperlink" Target="https://www.osha.gov/sites/default/files/publications/osha3148.pdf" TargetMode="External"/><Relationship Id="rId6" Type="http://schemas.openxmlformats.org/officeDocument/2006/relationships/hyperlink" Target="https://www.researchgate.net/figure/Primary-secondary-and-tertiary-preventions-against-workplace-violence-from-psychiatric_tbl1_285152732" TargetMode="External"/><Relationship Id="rId7" Type="http://schemas.openxmlformats.org/officeDocument/2006/relationships/hyperlink" Target="https://creately.com/blog/diagrams/types-of-organizational-charts/#4_Network_Structure" TargetMode="Externa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hyperlink" Target="https://kek-dias.gr/" TargetMode="External"/><Relationship Id="rId13" Type="http://schemas.openxmlformats.org/officeDocument/2006/relationships/image" Target="../media/image17.png"/><Relationship Id="rId12" Type="http://schemas.openxmlformats.org/officeDocument/2006/relationships/hyperlink" Target="https://dekaplus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hyperlink" Target="http://www.czu.cz/" TargetMode="External"/><Relationship Id="rId9" Type="http://schemas.openxmlformats.org/officeDocument/2006/relationships/image" Target="../media/image14.png"/><Relationship Id="rId15" Type="http://schemas.openxmlformats.org/officeDocument/2006/relationships/image" Target="../media/image15.png"/><Relationship Id="rId14" Type="http://schemas.openxmlformats.org/officeDocument/2006/relationships/hyperlink" Target="https://www.lpf.lt/" TargetMode="External"/><Relationship Id="rId16" Type="http://schemas.openxmlformats.org/officeDocument/2006/relationships/hyperlink" Target="https://www.uzvediba.lv/kontakti/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://www.czu.cz/" TargetMode="External"/><Relationship Id="rId7" Type="http://schemas.openxmlformats.org/officeDocument/2006/relationships/image" Target="../media/image13.png"/><Relationship Id="rId8" Type="http://schemas.openxmlformats.org/officeDocument/2006/relationships/hyperlink" Target="http://www.beneke-prinzhorn.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388111" y="4770613"/>
            <a:ext cx="11575289" cy="10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GB" sz="4000">
                <a:solidFill>
                  <a:schemeClr val="dk2"/>
                </a:solidFill>
              </a:rPr>
              <a:t>Organizatorisko faktoru ietekme uz dažādu veidu vardarbību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in Bild, das Text enthält.&#10;&#10;Automatisch generierte Beschreibung" id="90" name="Google Shape;90;p1"/>
          <p:cNvPicPr preferRelativeResize="0"/>
          <p:nvPr/>
        </p:nvPicPr>
        <p:blipFill rotWithShape="1">
          <a:blip r:embed="rId3">
            <a:alphaModFix/>
          </a:blip>
          <a:srcRect b="3425" l="0" r="0" t="28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449" y="5443803"/>
            <a:ext cx="2439991" cy="5944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6720" y="6056820"/>
            <a:ext cx="1133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Eiropas Komisijas atbalsts šīs publikācijas sagatavošanai nav uzskatāms par satura apstiprinājumu, kas atspoguļo tikai autoru viedokļus, un Komisija nevar būt atbildīga par tajā ietvertās informācijas jebkādu izmantošanu.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 b="0" l="6911" r="6911" t="0"/>
          <a:stretch/>
        </p:blipFill>
        <p:spPr>
          <a:xfrm>
            <a:off x="445449" y="5443803"/>
            <a:ext cx="2439992" cy="594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b="1" i="1" lang="en-GB">
                <a:solidFill>
                  <a:schemeClr val="dk1"/>
                </a:solidFill>
              </a:rPr>
              <a:t>Primārā profilakse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en-GB">
                <a:solidFill>
                  <a:schemeClr val="dk1"/>
                </a:solidFill>
              </a:rPr>
              <a:t>	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/>
              <a:t>Lai novērstu vardarbības rašanos darbavietā.</a:t>
            </a:r>
            <a:br>
              <a:rPr lang="en-GB"/>
            </a:b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b="1" i="1" lang="en-GB">
                <a:solidFill>
                  <a:schemeClr val="dk1"/>
                </a:solidFill>
              </a:rPr>
              <a:t>Sekundārā profilakse</a:t>
            </a:r>
            <a:endParaRPr>
              <a:solidFill>
                <a:schemeClr val="dk1"/>
              </a:solidFill>
            </a:endParaRPr>
          </a:p>
          <a:p>
            <a:pPr indent="-533400" lvl="0" marL="8921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en-GB">
                <a:solidFill>
                  <a:schemeClr val="dk1"/>
                </a:solidFill>
              </a:rPr>
              <a:t>	</a:t>
            </a:r>
            <a:r>
              <a:rPr lang="en-GB"/>
              <a:t> Agrīna vardarbības darba vietā atklāšana, identificējot un novēršot neiecietību, pirms tā izraisa vardarbīgu uzvedību.</a:t>
            </a:r>
            <a:br>
              <a:rPr lang="en-GB"/>
            </a:b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b="1" i="1" lang="en-GB">
                <a:solidFill>
                  <a:schemeClr val="dk1"/>
                </a:solidFill>
              </a:rPr>
              <a:t>Terciārā profilakse</a:t>
            </a:r>
            <a:endParaRPr>
              <a:solidFill>
                <a:schemeClr val="dk1"/>
              </a:solidFill>
            </a:endParaRPr>
          </a:p>
          <a:p>
            <a:pPr indent="0" lvl="0" marL="8048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en-GB"/>
              <a:t>Vēršanās pie darbinieka un/vai darba vietā, ja incidents jau ir noticis.</a:t>
            </a:r>
            <a:endParaRPr/>
          </a:p>
        </p:txBody>
      </p:sp>
      <p:sp>
        <p:nvSpPr>
          <p:cNvPr id="194" name="Google Shape;19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10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196" name="Google Shape;196;p1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838800" y="728420"/>
            <a:ext cx="10515600" cy="873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Profilakses veidi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Primārā profilakse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04" name="Google Shape;204;p11"/>
          <p:cNvSpPr txBox="1"/>
          <p:nvPr>
            <p:ph idx="1" type="body"/>
          </p:nvPr>
        </p:nvSpPr>
        <p:spPr>
          <a:xfrm>
            <a:off x="838200" y="1385643"/>
            <a:ext cx="1102360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/>
              <a:t>Lai novērstu vardarbības rašanos darbavietā</a:t>
            </a:r>
            <a:r>
              <a:rPr lang="en-GB" sz="3200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Veikt risku novērtējumu.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Ar ziņošanas sistēmas palīdzību fiksēt 4 vardarbības veidus darbavietā.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Nulles tolerances politika.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/>
              <a:t>Darbā p</a:t>
            </a:r>
            <a:r>
              <a:rPr lang="en-GB" sz="2400">
                <a:solidFill>
                  <a:schemeClr val="dk1"/>
                </a:solidFill>
              </a:rPr>
              <a:t>ieņemšanas prakse (tostarp iepriekšējās pieredzes pārbaudes)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Klientu politika, lai pārvaldītu personu piekļuvi darbavietai un darbavietā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/>
              <a:t>I</a:t>
            </a:r>
            <a:r>
              <a:rPr lang="en-GB" sz="2400">
                <a:solidFill>
                  <a:schemeClr val="dk1"/>
                </a:solidFill>
              </a:rPr>
              <a:t>zlases veida pārbaudes, lai novērtētu fizisko darba vidi (apgaismojums, kameras, signalizācijas sistēmas).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Darbinieku apmācības par konfliktu risināšanu un nevardarbīgu krīzes intervenci.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Vadītāju un darbinieku (atkārtota) apmācība par politiku un procedūrām.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"Informētības kultūra" attiecībā uz maznozīmīgiem notikumiem un aizdomīgu uzvedību.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789B9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789B9"/>
              </a:solidFill>
            </a:endParaRPr>
          </a:p>
        </p:txBody>
      </p:sp>
      <p:sp>
        <p:nvSpPr>
          <p:cNvPr id="205" name="Google Shape;20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06" name="Google Shape;206;p1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Sekundārā profilakse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13" name="Google Shape;213;p12"/>
          <p:cNvSpPr txBox="1"/>
          <p:nvPr>
            <p:ph idx="1" type="body"/>
          </p:nvPr>
        </p:nvSpPr>
        <p:spPr>
          <a:xfrm>
            <a:off x="838200" y="142055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/>
              <a:t>Agrīnā atklāšana, identificējot un novēršot neiecietību : </a:t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Izstrādāt procedūras attiecībā uz vardarbību darbavietā. Apskatiet četrus vardarbības veidus.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Pārbaudiet uzņēmumu, lai noteiktu riska faktorus.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Pārbaudiet uzskaiti un darbinieku atlīdzības pieprasījumus, lai noteiktu notikušo uzbrukumu modeļus.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Darbinieku aptauja vai anketēšana, lai identificētu / uzlabotu vardarbīgu incidentu iespējamību.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Anketēšana, lai identificētu nepamanītus riska faktorus un trūkumus vai nepilnības.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Pārbaudes procesā jāiekļauj atgriezeniskā saite un turpmākie pasākumi.</a:t>
            </a:r>
            <a:endParaRPr sz="2400">
              <a:solidFill>
                <a:schemeClr val="dk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</p:txBody>
      </p:sp>
      <p:sp>
        <p:nvSpPr>
          <p:cNvPr id="214" name="Google Shape;2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15" name="Google Shape;215;p1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Stratēģijas riska faktoru samazināšanai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22" name="Google Shape;22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08108"/>
              <a:buNone/>
            </a:pPr>
            <a:r>
              <a:rPr lang="en-GB" sz="3200">
                <a:solidFill>
                  <a:schemeClr val="dk1"/>
                </a:solidFill>
              </a:rPr>
              <a:t>Riska faktoru mazināšanas stratēģijas tostarp iekļauj: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b="1" lang="en-GB" sz="2400" u="sng">
                <a:solidFill>
                  <a:schemeClr val="dk1"/>
                </a:solidFill>
              </a:rPr>
              <a:t>Inženiertehnisko kontroli </a:t>
            </a:r>
            <a:r>
              <a:rPr lang="en-GB" sz="2400">
                <a:solidFill>
                  <a:schemeClr val="dk1"/>
                </a:solidFill>
              </a:rPr>
              <a:t>((personāla fiziska nošķiršana no klientiem (ja tas ir  piemērojams). Signalizācijas sistēmas un drošības ierīces; spilgts, efektīvs apgaismojums un trauksmes pogas).</a:t>
            </a:r>
            <a:br>
              <a:rPr lang="en-GB" sz="2400">
                <a:solidFill>
                  <a:schemeClr val="dk1"/>
                </a:solidFill>
              </a:rPr>
            </a:br>
            <a:r>
              <a:rPr lang="en-GB" sz="24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b="1" lang="en-GB" sz="2400" u="sng">
                <a:solidFill>
                  <a:schemeClr val="dk1"/>
                </a:solidFill>
              </a:rPr>
              <a:t>Administratīvā un darba prakses kontrole </a:t>
            </a:r>
            <a:r>
              <a:rPr lang="en-GB" sz="2400">
                <a:solidFill>
                  <a:schemeClr val="dk1"/>
                </a:solidFill>
              </a:rPr>
              <a:t>(skaidri norādiet, ka vardarbība nav pieļaujama vai pieļaujama, ziņojiet par incidentiem, sadarbojaties ar vietējo policiju). </a:t>
            </a:r>
            <a:br>
              <a:rPr lang="en-GB" sz="24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b="1" lang="en-GB" sz="2400" u="sng">
                <a:solidFill>
                  <a:schemeClr val="dk1"/>
                </a:solidFill>
              </a:rPr>
              <a:t>Personāla apmācība </a:t>
            </a:r>
            <a:r>
              <a:rPr lang="en-GB" sz="2400">
                <a:solidFill>
                  <a:schemeClr val="dk1"/>
                </a:solidFill>
              </a:rPr>
              <a:t>(ziņot par uzbrukumiem vai draudiem vadītājam, izmantot pienācīgi apmācītus apsardzes darbiniekus, lai risinātu agresīvas uzvedības gadījumus). </a:t>
            </a:r>
            <a:endParaRPr>
              <a:solidFill>
                <a:schemeClr val="dk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</p:txBody>
      </p:sp>
      <p:sp>
        <p:nvSpPr>
          <p:cNvPr id="223" name="Google Shape;22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24" name="Google Shape;224;p1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Terciārā profilakse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31" name="Google Shape;231;p14"/>
          <p:cNvSpPr txBox="1"/>
          <p:nvPr>
            <p:ph idx="1" type="body"/>
          </p:nvPr>
        </p:nvSpPr>
        <p:spPr>
          <a:xfrm>
            <a:off x="838200" y="15283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Vērsieties pie darbiniekiem pēc incidenta: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Izmeklēšana pēc vardarbības darba vietā (drošības dienesta darbinieki, cietušais(-ie) darbinieks(-i) un vadītājs.)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Uzraudzīt incidentu tendences, ieviest koriģējošus pasākumus un pielāgot profilakses politiku.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Veselības aprūpe un palīdzības programma cietušajiem darbiniekiem un ģimenei.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Nekavējoties ziņojiet par vardarbīgu incidentu vietējai policijai vai iestādēm.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Sniedziet juridiskas konsultācijas.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Izskatiet darbinieku kompensācijas prasības. </a:t>
            </a:r>
            <a:endParaRPr>
              <a:solidFill>
                <a:srgbClr val="6789B9"/>
              </a:solidFill>
            </a:endParaRPr>
          </a:p>
        </p:txBody>
      </p:sp>
      <p:sp>
        <p:nvSpPr>
          <p:cNvPr id="232" name="Google Shape;2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33" name="Google Shape;233;p1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/>
          <p:nvPr>
            <p:ph type="title"/>
          </p:nvPr>
        </p:nvSpPr>
        <p:spPr>
          <a:xfrm>
            <a:off x="838200" y="660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Secinājumi</a:t>
            </a:r>
            <a:r>
              <a:rPr b="1" lang="en-GB" sz="4000">
                <a:solidFill>
                  <a:srgbClr val="6789B9"/>
                </a:solidFill>
              </a:rPr>
              <a:t> </a:t>
            </a:r>
            <a:br>
              <a:rPr lang="en-GB" sz="4000">
                <a:solidFill>
                  <a:srgbClr val="6789B9"/>
                </a:solidFill>
              </a:rPr>
            </a:br>
            <a:endParaRPr sz="4000">
              <a:solidFill>
                <a:srgbClr val="6789B9"/>
              </a:solidFill>
            </a:endParaRPr>
          </a:p>
        </p:txBody>
      </p:sp>
      <p:sp>
        <p:nvSpPr>
          <p:cNvPr id="240" name="Google Shape;24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Vardarbība darbavietā ir pienācīgi jāmēra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Lai risinātu šo problēmu, būtiska ir darbinieku apņemšanās. 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Nepieciešams ziņošanas mehānisms, lai pārbaudītu rezultātus. </a:t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241" name="Google Shape;24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42" name="Google Shape;242;p1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248" name="Google Shape;24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6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6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3.TĒMA</a:t>
            </a:r>
            <a:endParaRPr/>
          </a:p>
        </p:txBody>
      </p:sp>
      <p:sp>
        <p:nvSpPr>
          <p:cNvPr id="251" name="Google Shape;251;p16"/>
          <p:cNvSpPr txBox="1"/>
          <p:nvPr>
            <p:ph idx="2" type="body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Līderības kompetences</a:t>
            </a:r>
            <a:endParaRPr/>
          </a:p>
        </p:txBody>
      </p:sp>
      <p:cxnSp>
        <p:nvCxnSpPr>
          <p:cNvPr id="252" name="Google Shape;252;p16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>
                <a:solidFill>
                  <a:srgbClr val="6789B9"/>
                </a:solidFill>
              </a:rPr>
              <a:t>3.daļa:</a:t>
            </a:r>
            <a:endParaRPr sz="4800"/>
          </a:p>
        </p:txBody>
      </p:sp>
      <p:sp>
        <p:nvSpPr>
          <p:cNvPr id="259" name="Google Shape;259;p17"/>
          <p:cNvSpPr txBox="1"/>
          <p:nvPr>
            <p:ph idx="1" type="body"/>
          </p:nvPr>
        </p:nvSpPr>
        <p:spPr>
          <a:xfrm>
            <a:off x="838200" y="20481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>
                <a:solidFill>
                  <a:schemeClr val="dk1"/>
                </a:solidFill>
              </a:rPr>
              <a:t>Tēma: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/>
              <a:t>Nepieciešamās vadības prasmes saistībā ar vardarbību darbavietā</a:t>
            </a:r>
            <a:endParaRPr sz="3200"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260" name="Google Shape;260;p17"/>
          <p:cNvSpPr txBox="1"/>
          <p:nvPr>
            <p:ph idx="2" type="body"/>
          </p:nvPr>
        </p:nvSpPr>
        <p:spPr>
          <a:xfrm>
            <a:off x="6172200" y="2048131"/>
            <a:ext cx="5181600" cy="2358917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u="sng"/>
              <a:t>Mācību mērķis: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Spēja pielietot nepieciešamās vadības prasmes saistībā ar vardarbību darbavietā</a:t>
            </a:r>
            <a:endParaRPr sz="32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261" name="Google Shape;26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62" name="Google Shape;262;p17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/>
          <p:nvPr>
            <p:ph type="title"/>
          </p:nvPr>
        </p:nvSpPr>
        <p:spPr>
          <a:xfrm>
            <a:off x="838200" y="388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Nepieciešamās vadības prasmes saistībā ar vardarbību darbavietā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69" name="Google Shape;26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Rīcības plāni vardarbības novēršanai darbavietā ietver piecas (5) galvenās jomas: 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Vadības atbalsts un darbinieku līdzdalība</a:t>
            </a:r>
            <a:endParaRPr b="1"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Apdraudējumu identificēšana un risku novērtēšana</a:t>
            </a:r>
            <a:endParaRPr b="1"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Risku mazināšana, apdraudējumu novēršana un kontrole</a:t>
            </a:r>
            <a:endParaRPr b="1"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Izglītība un apmācība</a:t>
            </a:r>
            <a:endParaRPr b="1"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Darbības pārskatu sniegšana (KPI) un novērtēšana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0" name="Google Shape;27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1" name="Google Shape;271;p1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272" name="Google Shape;272;p1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 sz="2800">
                <a:solidFill>
                  <a:schemeClr val="dk1"/>
                </a:solidFill>
              </a:rPr>
              <a:t>Vadības atbalsts un darbinieku līdzdalība: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2400">
                <a:solidFill>
                  <a:schemeClr val="dk1"/>
                </a:solidFill>
              </a:rPr>
              <a:t>Apņemšanās novērst vardarbību nodrošina personālam un </a:t>
            </a:r>
            <a:r>
              <a:rPr lang="en-GB" sz="2400"/>
              <a:t>darba devējiem motivāciju un resursus, lai </a:t>
            </a:r>
            <a:r>
              <a:rPr lang="en-GB" sz="2400">
                <a:solidFill>
                  <a:schemeClr val="dk1"/>
                </a:solidFill>
              </a:rPr>
              <a:t>iesaistītos un noteiktu prioritātes profilakses programmas īstenošanā.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 sz="2800">
                <a:solidFill>
                  <a:schemeClr val="dk1"/>
                </a:solidFill>
              </a:rPr>
              <a:t>Apdraudējumu identificēšana un risku novērtēšana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2400">
                <a:solidFill>
                  <a:schemeClr val="dk1"/>
                </a:solidFill>
              </a:rPr>
              <a:t>Risku novērtēšanā tiek identificēti konkrēti riski, apzināti iespējamie vardarbības darba vietā riski un veikta to kontrole.</a:t>
            </a:r>
            <a:endParaRPr/>
          </a:p>
        </p:txBody>
      </p:sp>
      <p:sp>
        <p:nvSpPr>
          <p:cNvPr id="279" name="Google Shape;2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0" name="Google Shape;28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Nepieciešamās vadības prasmes saistībā ar vardarbību darbavietā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81" name="Google Shape;281;p1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"/>
          <p:cNvGrpSpPr/>
          <p:nvPr/>
        </p:nvGrpSpPr>
        <p:grpSpPr>
          <a:xfrm>
            <a:off x="838200" y="1825625"/>
            <a:ext cx="10515600" cy="4351337"/>
            <a:chOff x="0" y="0"/>
            <a:chExt cx="10515600" cy="4351337"/>
          </a:xfrm>
        </p:grpSpPr>
        <p:cxnSp>
          <p:nvCxnSpPr>
            <p:cNvPr id="105" name="Google Shape;105;p2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6" name="Google Shape;106;p2"/>
            <p:cNvSpPr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Atšķirība starp organizācijas kultūru un struktūru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2"/>
            <p:cNvCxnSpPr/>
            <p:nvPr/>
          </p:nvCxnSpPr>
          <p:spPr>
            <a:xfrm>
              <a:off x="0" y="1087834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9" name="Google Shape;109;p2"/>
            <p:cNvSpPr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Pamatinformācija par primārās, sekundārās un terciārās profilakses stratēģijām vardarbības darbavietā mazināšanai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Google Shape;111;p2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2" name="Google Shape;112;p2"/>
            <p:cNvSpPr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Nepieiciešamās vadības komepetences vardarbības darbavietā kontekstā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4" name="Google Shape;114;p2"/>
            <p:cNvCxnSpPr/>
            <p:nvPr/>
          </p:nvCxnSpPr>
          <p:spPr>
            <a:xfrm>
              <a:off x="0" y="3263503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5" name="Google Shape;115;p2"/>
            <p:cNvSpPr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Sektoram raksturīgie faktori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38" y="6398359"/>
            <a:ext cx="2743438" cy="323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19" name="Google Shape;119;p2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368038" y="6397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  Mācību vienības </a:t>
            </a:r>
            <a:endParaRPr b="0" i="0" sz="4000" u="none" cap="none" strike="noStrike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/>
          <p:nvPr>
            <p:ph idx="1" type="body"/>
          </p:nvPr>
        </p:nvSpPr>
        <p:spPr>
          <a:xfrm>
            <a:off x="816429" y="15283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 sz="2800">
                <a:solidFill>
                  <a:schemeClr val="dk1"/>
                </a:solidFill>
              </a:rPr>
              <a:t>Risku mazināšana, apdraudējumu novēršana un kontrole</a:t>
            </a:r>
            <a:r>
              <a:rPr lang="en-GB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Riska mazināšana ietver kontroles un mācību mehānismu ieviešanu, lai pasargātu no turpmākiem vardarbības gadījumiem darbavietā.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 sz="2800">
                <a:solidFill>
                  <a:schemeClr val="dk1"/>
                </a:solidFill>
              </a:rPr>
              <a:t>Izglītība un apmācība</a:t>
            </a:r>
            <a:r>
              <a:rPr b="1" lang="en-GB">
                <a:solidFill>
                  <a:schemeClr val="dk1"/>
                </a:solidFill>
              </a:rPr>
              <a:t>:</a:t>
            </a:r>
            <a:r>
              <a:rPr lang="en-GB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Izglītot darbiniekus, lai viņi apzinātos iespējamos apdraudējumus, palielinātu informētību un kompetenci par to, kā aizsargāt sevi un kolēģus. </a:t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288" name="Google Shape;28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9" name="Google Shape;28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Nepieciešamās vadības prasmes saistībā ar vardarbību darbavietā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90" name="Google Shape;290;p2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"/>
          <p:cNvSpPr txBox="1"/>
          <p:nvPr>
            <p:ph idx="1" type="body"/>
          </p:nvPr>
        </p:nvSpPr>
        <p:spPr>
          <a:xfrm>
            <a:off x="838200" y="18971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 sz="2800">
                <a:solidFill>
                  <a:schemeClr val="dk1"/>
                </a:solidFill>
              </a:rPr>
              <a:t>Darbības pārskatu sniegšana (KPI) un novērtēšana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>
                <a:solidFill>
                  <a:schemeClr val="dk1"/>
                </a:solidFill>
              </a:rPr>
              <a:t>Standartizēto KPI analīze novērtē organizācijas stiprās un vājās puses, sniedzot galvenās atziņas rīcības plānu izveidei.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/>
              <a:t>D</a:t>
            </a:r>
            <a:r>
              <a:rPr lang="en-GB">
                <a:solidFill>
                  <a:schemeClr val="dk1"/>
                </a:solidFill>
              </a:rPr>
              <a:t>atu glabātuves uzturēšana, kas nodrošina vardarbības darba vietā programmu novērtēšanu un novēršanu. 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97" name="Google Shape;29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Nepieciešamās vadības prasmes saistībā ar vardarbību darbavietā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99" name="Google Shape;299;p2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305" name="Google Shape;30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2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2"/>
          <p:cNvSpPr txBox="1"/>
          <p:nvPr>
            <p:ph type="title"/>
          </p:nvPr>
        </p:nvSpPr>
        <p:spPr>
          <a:xfrm>
            <a:off x="8022020" y="2998467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 4. TĒMA</a:t>
            </a:r>
            <a:endParaRPr/>
          </a:p>
        </p:txBody>
      </p:sp>
      <p:sp>
        <p:nvSpPr>
          <p:cNvPr id="308" name="Google Shape;308;p22"/>
          <p:cNvSpPr txBox="1"/>
          <p:nvPr>
            <p:ph idx="2" type="body"/>
          </p:nvPr>
        </p:nvSpPr>
        <p:spPr>
          <a:xfrm>
            <a:off x="7782909" y="5161977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Nozarei raksturīgie faktori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 txBox="1"/>
          <p:nvPr>
            <p:ph type="title"/>
          </p:nvPr>
        </p:nvSpPr>
        <p:spPr>
          <a:xfrm>
            <a:off x="762000" y="650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None/>
            </a:pPr>
            <a:r>
              <a:rPr lang="en-GB" sz="4000">
                <a:solidFill>
                  <a:srgbClr val="6789B9"/>
                </a:solidFill>
              </a:rPr>
              <a:t>Nozarei raksturīgie faktori</a:t>
            </a:r>
            <a:br>
              <a:rPr lang="en-GB" sz="1400"/>
            </a:br>
            <a:r>
              <a:rPr lang="en-GB" sz="4000">
                <a:solidFill>
                  <a:srgbClr val="6789B9"/>
                </a:solidFill>
              </a:rPr>
              <a:t>  </a:t>
            </a:r>
            <a:endParaRPr/>
          </a:p>
        </p:txBody>
      </p:sp>
      <p:sp>
        <p:nvSpPr>
          <p:cNvPr id="315" name="Google Shape;31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Tēma</a:t>
            </a:r>
            <a:r>
              <a:rPr lang="en-GB" sz="3200" u="sng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/>
              <a:t>Nozarei raksturīgie faktori saistībā ar vardarbību darbavietā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7" name="Google Shape;317;p23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318" name="Google Shape;318;p2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3"/>
          <p:cNvSpPr txBox="1"/>
          <p:nvPr>
            <p:ph idx="2" type="body"/>
          </p:nvPr>
        </p:nvSpPr>
        <p:spPr>
          <a:xfrm>
            <a:off x="6172200" y="1825625"/>
            <a:ext cx="5181600" cy="3355975"/>
          </a:xfrm>
          <a:prstGeom prst="rect">
            <a:avLst/>
          </a:prstGeom>
          <a:solidFill>
            <a:srgbClr val="6789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n-GB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Outcome</a:t>
            </a:r>
            <a:r>
              <a:rPr lang="en-GB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Definēt nozarei raksturīgos faktorus saistībā ar vardarbību darbavietā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"/>
          <p:cNvSpPr txBox="1"/>
          <p:nvPr>
            <p:ph type="title"/>
          </p:nvPr>
        </p:nvSpPr>
        <p:spPr>
          <a:xfrm>
            <a:off x="387350" y="590550"/>
            <a:ext cx="10515600" cy="75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Nozarei raksturīgie faktori</a:t>
            </a:r>
            <a:endParaRPr/>
          </a:p>
        </p:txBody>
      </p:sp>
      <p:sp>
        <p:nvSpPr>
          <p:cNvPr id="326" name="Google Shape;326;p24"/>
          <p:cNvSpPr txBox="1"/>
          <p:nvPr>
            <p:ph idx="1" type="body"/>
          </p:nvPr>
        </p:nvSpPr>
        <p:spPr>
          <a:xfrm>
            <a:off x="711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Tipoloģija vardarbības nodalīšanai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‘Ārējā’ vardarbība  (</a:t>
            </a:r>
            <a:r>
              <a:rPr lang="en-GB" sz="2400"/>
              <a:t>personas ārpus organizācijas, piemēram, bruņots uzbrukums HORECA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b="1" lang="en-GB" sz="2400"/>
              <a:t>Klienta iniciēta</a:t>
            </a:r>
            <a:r>
              <a:rPr lang="en-GB" sz="2400">
                <a:solidFill>
                  <a:schemeClr val="dk1"/>
                </a:solidFill>
              </a:rPr>
              <a:t>’ </a:t>
            </a: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vardarbība</a:t>
            </a:r>
            <a:r>
              <a:rPr lang="en-GB" sz="2400">
                <a:solidFill>
                  <a:schemeClr val="dk1"/>
                </a:solidFill>
              </a:rPr>
              <a:t> (</a:t>
            </a:r>
            <a:r>
              <a:rPr lang="en-GB" sz="2400"/>
              <a:t>klienti vai viesi ir nodarījuši kaitējumu darbiniekiem</a:t>
            </a:r>
            <a:r>
              <a:rPr lang="en-GB" sz="2400">
                <a:solidFill>
                  <a:schemeClr val="dk1"/>
                </a:solidFill>
              </a:rPr>
              <a:t>)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‘Iekšējā’ vardarbība (</a:t>
            </a:r>
            <a:r>
              <a:rPr lang="en-GB" sz="2400">
                <a:solidFill>
                  <a:schemeClr val="dk1"/>
                </a:solidFill>
              </a:rPr>
              <a:t>starp darbiniekiem)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/>
              <a:t>V</a:t>
            </a: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ardarbība,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 rodas</a:t>
            </a:r>
            <a:r>
              <a:rPr lang="en-GB" sz="2400"/>
              <a:t> globālu sociālo un ekonomisko norišu rezultātā, piemēram, darbinieku skaita samazināšanu, darba intensifikāciju, nedrošību par darbu.</a:t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8" name="Google Shape;328;p24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329" name="Google Shape;329;p2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Nozarei raksturīgie faktori</a:t>
            </a:r>
            <a:br>
              <a:rPr lang="en-GB" sz="4000">
                <a:solidFill>
                  <a:srgbClr val="6789B9"/>
                </a:solidFill>
              </a:rPr>
            </a:br>
            <a:endParaRPr sz="4000">
              <a:solidFill>
                <a:srgbClr val="6789B9"/>
              </a:solidFill>
            </a:endParaRPr>
          </a:p>
        </p:txBody>
      </p:sp>
      <p:sp>
        <p:nvSpPr>
          <p:cNvPr id="336" name="Google Shape;336;p25"/>
          <p:cNvSpPr txBox="1"/>
          <p:nvPr>
            <p:ph idx="1" type="body"/>
          </p:nvPr>
        </p:nvSpPr>
        <p:spPr>
          <a:xfrm>
            <a:off x="838200" y="1407923"/>
            <a:ext cx="4343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 sz="3200">
                <a:solidFill>
                  <a:schemeClr val="dk1"/>
                </a:solidFill>
              </a:rPr>
              <a:t>Ekonomikas tipoloģijas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Nakts ekonomika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Neformālā ekonomika</a:t>
            </a:r>
            <a:br>
              <a:rPr lang="en-GB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 sz="3200"/>
              <a:t>Darbinieku tipoloģija </a:t>
            </a:r>
            <a:r>
              <a:rPr b="1" lang="en-GB" sz="3200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/>
              <a:t>Mazkvalificēti darbinieki, maznodrošināti darbinieki, gados jauni darbinieki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/>
              <a:t>Darbs ar bīstamām vai nestabilām personām </a:t>
            </a:r>
            <a:endParaRPr/>
          </a:p>
        </p:txBody>
      </p:sp>
      <p:sp>
        <p:nvSpPr>
          <p:cNvPr id="337" name="Google Shape;33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8" name="Google Shape;338;p25"/>
          <p:cNvSpPr txBox="1"/>
          <p:nvPr>
            <p:ph idx="2" type="body"/>
          </p:nvPr>
        </p:nvSpPr>
        <p:spPr>
          <a:xfrm>
            <a:off x="5708316" y="1114009"/>
            <a:ext cx="64836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 sz="3200"/>
              <a:t>Darba apstākļi HORECA </a:t>
            </a:r>
            <a:r>
              <a:rPr lang="en-GB" sz="3200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sz="2200"/>
              <a:t>Draudzīgums un viesmīlība var tikt nepareizi interpretēti</a:t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sz="2200"/>
              <a:t>Profesionālās vardarbības normalizēšana HORECA sektorā</a:t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sz="2200"/>
              <a:t>Darbs vēlu, agri, neregulāri un neparastas darba stundas</a:t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sz="2200"/>
              <a:t>Augsta riska klientu apkalpošana (klienti, kas lieto alkoholu)</a:t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sz="2200"/>
              <a:t>Preču vai pakalpojumu piegāde</a:t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sz="2200"/>
              <a:t>Darbs intīmā vidē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sz="2200"/>
              <a:t>Vājas arodbiedrības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Saites</a:t>
            </a:r>
            <a:endParaRPr/>
          </a:p>
        </p:txBody>
      </p:sp>
      <p:sp>
        <p:nvSpPr>
          <p:cNvPr id="345" name="Google Shape;345;p26"/>
          <p:cNvSpPr txBox="1"/>
          <p:nvPr>
            <p:ph idx="1" type="body"/>
          </p:nvPr>
        </p:nvSpPr>
        <p:spPr>
          <a:xfrm>
            <a:off x="359517" y="1220787"/>
            <a:ext cx="10515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3"/>
              </a:rPr>
              <a:t>https://www.ilo.org/wcmsp5/groups/public/---dgreports/---gender/documents/publication/wcms_535656.pdf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4"/>
              </a:rPr>
              <a:t>https://terraform-20180423174453746800000001.s3.amazonaws.com/attachments/cjiisgqry00fzfxj71rd28btl-p4-vprchaen0217-workplace-violence-prevention-checklist.pdf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5"/>
              </a:rPr>
              <a:t>https://www.osha.gov/sites/default/files/publications/osha3148.pdf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6"/>
              </a:rPr>
              <a:t>https://www.researchgate.net/figure/Primary-secondary-and-tertiary-preventions-against-workplace-violence-from-psychiatric_tbl1_285152732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7"/>
              </a:rPr>
              <a:t>https://www.cdc.gov/niosh/docs/96-100/risk.html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346" name="Google Shape;34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7" name="Google Shape;347;p26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Atsauces</a:t>
            </a:r>
            <a:endParaRPr/>
          </a:p>
        </p:txBody>
      </p:sp>
      <p:sp>
        <p:nvSpPr>
          <p:cNvPr id="354" name="Google Shape;354;p27"/>
          <p:cNvSpPr txBox="1"/>
          <p:nvPr>
            <p:ph idx="1" type="body"/>
          </p:nvPr>
        </p:nvSpPr>
        <p:spPr>
          <a:xfrm>
            <a:off x="838199" y="1041400"/>
            <a:ext cx="10798629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https://www.ilo.org/wcmsp5/groups/public/---dgreports/---gender/documents/publication/wcms_535656.pdf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https://terraform-20180423174453746800000001.s3.amazonaws.com/attachments/cjiisgqry00fzfxj71rd28btl-p4-vprchaen0217-workplace-violence-prevention-checklist.pdf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https://www.osha.gov/sites/default/files/publications/osha3148.pdf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https://www.researchgate.net/figure/Primary-secondary-and-tertiary-preventions-against-workplace-violence-from-psychiatric_tbl1_285152732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https://creately.com/blog/diagrams/types-of-organizational-charts/#4_Network_Structure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Weisbord, M. (1978). Organizational diagnosis, six places to look for trouble with or without a theory, The Journal of group and organizational management, 1(4), 430-447. doi:10.1177/0021886398342003, http://dx.doi.org/10.1177/0021886398342003</a:t>
            </a:r>
            <a:endParaRPr sz="2000"/>
          </a:p>
        </p:txBody>
      </p:sp>
      <p:sp>
        <p:nvSpPr>
          <p:cNvPr id="355" name="Google Shape;35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6" name="Google Shape;356;p27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/>
          <p:nvPr>
            <p:ph type="title"/>
          </p:nvPr>
        </p:nvSpPr>
        <p:spPr>
          <a:xfrm>
            <a:off x="359517" y="460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en-GB" sz="4000">
                <a:solidFill>
                  <a:srgbClr val="6789B9"/>
                </a:solidFill>
              </a:rPr>
              <a:t>Projekta partneri</a:t>
            </a:r>
            <a:endParaRPr b="1" sz="4000">
              <a:solidFill>
                <a:srgbClr val="6789B9"/>
              </a:solidFill>
            </a:endParaRPr>
          </a:p>
        </p:txBody>
      </p:sp>
      <p:sp>
        <p:nvSpPr>
          <p:cNvPr id="363" name="Google Shape;36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26" y="1168801"/>
            <a:ext cx="3287809" cy="7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8"/>
          <p:cNvSpPr txBox="1"/>
          <p:nvPr/>
        </p:nvSpPr>
        <p:spPr>
          <a:xfrm>
            <a:off x="317929" y="2041725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Czech University of Life Sciences Prague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Czech Republic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5518" y="4289441"/>
            <a:ext cx="1260963" cy="1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8"/>
          <p:cNvSpPr txBox="1"/>
          <p:nvPr/>
        </p:nvSpPr>
        <p:spPr>
          <a:xfrm>
            <a:off x="4354142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Pancyprian Association of Hotel Managers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30503" y="4572529"/>
            <a:ext cx="1892143" cy="107117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8"/>
          <p:cNvSpPr txBox="1"/>
          <p:nvPr/>
        </p:nvSpPr>
        <p:spPr>
          <a:xfrm>
            <a:off x="8669433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Beneke &amp; Prinzhorn GmbH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26027" y="2861570"/>
            <a:ext cx="2812367" cy="9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8"/>
          <p:cNvSpPr txBox="1"/>
          <p:nvPr/>
        </p:nvSpPr>
        <p:spPr>
          <a:xfrm>
            <a:off x="2054203" y="386897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DIAS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Greece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44806" y="792234"/>
            <a:ext cx="1305761" cy="17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8"/>
          <p:cNvSpPr txBox="1"/>
          <p:nvPr/>
        </p:nvSpPr>
        <p:spPr>
          <a:xfrm>
            <a:off x="7254945" y="1262580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DEKAPLUS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8828" y="4220814"/>
            <a:ext cx="1458341" cy="137764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8"/>
          <p:cNvSpPr txBox="1"/>
          <p:nvPr/>
        </p:nvSpPr>
        <p:spPr>
          <a:xfrm>
            <a:off x="-179143" y="560522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 Innovation Fund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581478" y="2998053"/>
            <a:ext cx="3995095" cy="8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8"/>
          <p:cNvSpPr txBox="1"/>
          <p:nvPr/>
        </p:nvSpPr>
        <p:spPr>
          <a:xfrm>
            <a:off x="6762292" y="3933182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 LOUD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type="title"/>
          </p:nvPr>
        </p:nvSpPr>
        <p:spPr>
          <a:xfrm>
            <a:off x="838200" y="657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Mācību rezultāti</a:t>
            </a:r>
            <a:endParaRPr sz="4000"/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838200" y="155552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Spēja raksturot organizatoriskās struktūras un organizācijas kultūras darbību</a:t>
            </a:r>
            <a:endParaRPr sz="2400"/>
          </a:p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Spēja izvēlēties piemērotus pasākumus, pamatojoties uz primārās, sekundārās un terciārās profilakses stratēģijas modeli </a:t>
            </a:r>
            <a:endParaRPr/>
          </a:p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Spēja pielietot nepieciešamās vadības prasmes saistībā ar vardarbību darbavietā</a:t>
            </a:r>
            <a:endParaRPr/>
          </a:p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Spēja 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definēt nozarei raksturīgos faktorus, kas saistīti ar vardarbību darbavietā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128" name="Google Shape;128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369791" y="6398825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130" name="Google Shape;130;p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drinnen, Person, Decke, Personen enthält.&#10;&#10;Automatisch generierte Beschreibung" id="136" name="Google Shape;13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>
            <p:ph type="title"/>
          </p:nvPr>
        </p:nvSpPr>
        <p:spPr>
          <a:xfrm>
            <a:off x="8022020" y="4018416"/>
            <a:ext cx="3852041" cy="9598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1.tēma</a:t>
            </a:r>
            <a:endParaRPr/>
          </a:p>
        </p:txBody>
      </p:sp>
      <p:sp>
        <p:nvSpPr>
          <p:cNvPr id="139" name="Google Shape;139;p4"/>
          <p:cNvSpPr txBox="1"/>
          <p:nvPr>
            <p:ph idx="2" type="body"/>
          </p:nvPr>
        </p:nvSpPr>
        <p:spPr>
          <a:xfrm>
            <a:off x="8140700" y="5242674"/>
            <a:ext cx="3972472" cy="1476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Atšķirība starp organizācijas kultūru un struktūru</a:t>
            </a:r>
            <a:endParaRPr b="1" sz="2400"/>
          </a:p>
        </p:txBody>
      </p:sp>
      <p:cxnSp>
        <p:nvCxnSpPr>
          <p:cNvPr id="140" name="Google Shape;140;p4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title"/>
          </p:nvPr>
        </p:nvSpPr>
        <p:spPr>
          <a:xfrm>
            <a:off x="914400" y="5464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11111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ORGANIZĀCIJAS KULTŪRA UN</a:t>
            </a:r>
            <a:br>
              <a:rPr lang="en-GB" sz="4000">
                <a:solidFill>
                  <a:srgbClr val="6789B9"/>
                </a:solidFill>
              </a:rPr>
            </a:br>
            <a:r>
              <a:rPr lang="en-GB" sz="4000">
                <a:solidFill>
                  <a:srgbClr val="6789B9"/>
                </a:solidFill>
              </a:rPr>
              <a:t>ORGANIZATORISKĀ STRUKTŪRA. ATŠĶIRĪBAS</a:t>
            </a:r>
            <a:br>
              <a:rPr lang="en-GB" sz="4000">
                <a:solidFill>
                  <a:srgbClr val="6789B9"/>
                </a:solidFill>
              </a:rPr>
            </a:br>
            <a:endParaRPr/>
          </a:p>
        </p:txBody>
      </p:sp>
      <p:sp>
        <p:nvSpPr>
          <p:cNvPr id="147" name="Google Shape;147;p5"/>
          <p:cNvSpPr txBox="1"/>
          <p:nvPr>
            <p:ph idx="1" type="body"/>
          </p:nvPr>
        </p:nvSpPr>
        <p:spPr>
          <a:xfrm>
            <a:off x="838200" y="2296143"/>
            <a:ext cx="5181600" cy="3880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>
                <a:solidFill>
                  <a:schemeClr val="dk1"/>
                </a:solidFill>
              </a:rPr>
              <a:t>1.tēma </a:t>
            </a:r>
            <a:r>
              <a:rPr lang="en-GB" sz="3200"/>
              <a:t>Atšķirība starp organizatorisko struktūru un organizācijas kultūru un to darbības veidiem</a:t>
            </a:r>
            <a:endParaRPr sz="3200"/>
          </a:p>
        </p:txBody>
      </p:sp>
      <p:sp>
        <p:nvSpPr>
          <p:cNvPr id="148" name="Google Shape;148;p5"/>
          <p:cNvSpPr txBox="1"/>
          <p:nvPr>
            <p:ph idx="2" type="body"/>
          </p:nvPr>
        </p:nvSpPr>
        <p:spPr>
          <a:xfrm>
            <a:off x="6172200" y="2296143"/>
            <a:ext cx="5181600" cy="3212028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Mācību rezultāts: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Spēja </a:t>
            </a:r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raksturot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organizatoriskās </a:t>
            </a:r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struktūras un organizācijas kultūras darbību</a:t>
            </a:r>
            <a:r>
              <a:rPr lang="en-GB" sz="3200"/>
              <a:t>. </a:t>
            </a:r>
            <a:endParaRPr/>
          </a:p>
          <a:p>
            <a:pPr indent="-254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49" name="Google Shape;14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150" name="Google Shape;150;p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idx="1" type="body"/>
          </p:nvPr>
        </p:nvSpPr>
        <p:spPr>
          <a:xfrm>
            <a:off x="838200" y="14772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GB"/>
              <a:t>Organizatoriskā struktūra </a:t>
            </a:r>
            <a:r>
              <a:rPr lang="en-GB"/>
              <a:t>ir sistēma, ko izmanto, lai noteiktu hierarhiju organizācijā. Tā identificē katru darba vietu, tās funkciju un to, kam tā ir pakļauta organizācijā.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/>
              <a:t>Organizācijas kultūra </a:t>
            </a:r>
            <a:r>
              <a:rPr lang="en-GB"/>
              <a:t>ietver darbinieku vērtības, uzvedību un attieksmi.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Abas ir vienlīdz būtiskas veiksmīgai organizācijas funkcionēšanai.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158" name="Google Shape;158;p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914400" y="50550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Organizācijas pamati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800" y="0"/>
            <a:ext cx="12193588" cy="6858000"/>
          </a:xfrm>
          <a:custGeom>
            <a:rect b="b" l="l" r="r" t="t"/>
            <a:pathLst>
              <a:path extrusionOk="0" h="13716000" w="24387176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rgbClr val="7030A0">
                  <a:alpha val="94901"/>
                </a:srgbClr>
              </a:gs>
              <a:gs pos="100000">
                <a:srgbClr val="00B0F0">
                  <a:alpha val="89019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244929" y="644525"/>
            <a:ext cx="5388428" cy="571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GB" sz="4000">
                <a:solidFill>
                  <a:schemeClr val="lt1"/>
                </a:solidFill>
              </a:rPr>
              <a:t>Nodarbība klasē: </a:t>
            </a:r>
            <a:endParaRPr sz="4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solidFill>
                  <a:schemeClr val="lt1"/>
                </a:solidFill>
              </a:rPr>
              <a:t>Apspriediet 4 cilvēku grupās, kāda organizatoriskā struktūra ir jūsu uzņēmumā un kāda veida struktūrā, jūsuprāt, vardarbība darbavietā var visvieglāk rasties.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173" name="Google Shape;17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16" l="0" r="0" t="8415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11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>
            <p:ph type="title"/>
          </p:nvPr>
        </p:nvSpPr>
        <p:spPr>
          <a:xfrm>
            <a:off x="652692" y="2241811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2.TĒMA</a:t>
            </a:r>
            <a:endParaRPr/>
          </a:p>
        </p:txBody>
      </p:sp>
      <p:cxnSp>
        <p:nvCxnSpPr>
          <p:cNvPr id="176" name="Google Shape;176;p8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77" name="Google Shape;177;p8"/>
          <p:cNvSpPr txBox="1"/>
          <p:nvPr>
            <p:ph idx="2" type="body"/>
          </p:nvPr>
        </p:nvSpPr>
        <p:spPr>
          <a:xfrm>
            <a:off x="971003" y="3272810"/>
            <a:ext cx="3567513" cy="2619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Pamatinformācija par </a:t>
            </a:r>
            <a:r>
              <a:rPr b="1" lang="en-GB" sz="2400"/>
              <a:t>primārās, sekundārās un terciārās </a:t>
            </a:r>
            <a:r>
              <a:rPr lang="en-GB" sz="2400"/>
              <a:t>profilakses stratēģijām vardarbības darbavietā mazināšanai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838200" y="1966725"/>
            <a:ext cx="5181600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 sz="3200">
                <a:solidFill>
                  <a:schemeClr val="dk1"/>
                </a:solidFill>
              </a:rPr>
              <a:t>Tēma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0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Pamatinformācija par p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rimārās, sekundārās un terciārās profilakses stratēģijām vardarbības darbavietā mazināšanai</a:t>
            </a:r>
            <a:endParaRPr>
              <a:solidFill>
                <a:srgbClr val="6789B9"/>
              </a:solidFill>
            </a:endParaRPr>
          </a:p>
        </p:txBody>
      </p:sp>
      <p:sp>
        <p:nvSpPr>
          <p:cNvPr id="184" name="Google Shape;184;p9"/>
          <p:cNvSpPr txBox="1"/>
          <p:nvPr>
            <p:ph idx="2" type="body"/>
          </p:nvPr>
        </p:nvSpPr>
        <p:spPr>
          <a:xfrm>
            <a:off x="6403063" y="2067928"/>
            <a:ext cx="5181600" cy="3720000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GB" sz="3200"/>
              <a:t>Mācību rezultāts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Spēja 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izvēlēties piemērotus pasākumus, pamatojoties uz primārās, sekundārās un terciārās profilakses stratēģijas modeli</a:t>
            </a:r>
            <a:endParaRPr sz="4000"/>
          </a:p>
        </p:txBody>
      </p:sp>
      <p:sp>
        <p:nvSpPr>
          <p:cNvPr id="185" name="Google Shape;18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00000"/>
              <a:buFont typeface="Calibri"/>
              <a:buNone/>
            </a:pPr>
            <a:r>
              <a:rPr lang="en-GB">
                <a:solidFill>
                  <a:srgbClr val="6789B9"/>
                </a:solidFill>
              </a:rPr>
              <a:t>2.tēma: Pamatinformācija par primārās, sekundārās un terciārās profilakses stratēģijām vardarbības darbavietā mazināšanai</a:t>
            </a:r>
            <a:endParaRPr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187" name="Google Shape;187;p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2022-07-23T17:25:29Z</dcterms:created>
  <dc:creator>Sonja  Karbon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</Properties>
</file>