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t+z5YqtdgLvo+O1INKGGIPgPQ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Bullying is now a well-known term, whether from the school or work environment, to which considerable attention has been paid in recent years. It is important to note that not every workplace conflict is necessarily classified as bullying. When defining bullying, emphasis is primarily placed on time. Thus, any temporary conflicts are excluded from the definition, while the essential focus is on the point at which the psychosocial situation begins to lead to psychiatric or psychosomatic pathological conditions of the employee. In other words, the difference between conflict and bullying is not what or how something happens, but the frequency and duration of what happens. </a:t>
            </a:r>
            <a:endParaRPr/>
          </a:p>
          <a:p>
            <a:pPr indent="0" lvl="0" marL="0" rtl="0" algn="l">
              <a:lnSpc>
                <a:spcPct val="100000"/>
              </a:lnSpc>
              <a:spcBef>
                <a:spcPts val="0"/>
              </a:spcBef>
              <a:spcAft>
                <a:spcPts val="0"/>
              </a:spcAft>
              <a:buSzPts val="1400"/>
              <a:buNone/>
            </a:pPr>
            <a:r>
              <a:rPr lang="cs-CZ"/>
              <a:t>Mobbing in working life involves hostile and unethical communication that is systematically directed by one or more individuals towards another, who in this way is pushed into a powerless and defenseless position. Due to the high frequency and long-term occurrence of hostile behavior, this mistreatment results in significant psychological, psychosomatic and social suffering that systematically and purposefully leads its victim to terminate the employment relationship.</a:t>
            </a:r>
            <a:endParaRPr/>
          </a:p>
          <a:p>
            <a:pPr indent="0" lvl="0" marL="0" rtl="0" algn="l">
              <a:lnSpc>
                <a:spcPct val="100000"/>
              </a:lnSpc>
              <a:spcBef>
                <a:spcPts val="0"/>
              </a:spcBef>
              <a:spcAft>
                <a:spcPts val="0"/>
              </a:spcAft>
              <a:buSzPts val="1400"/>
              <a:buNone/>
            </a:pPr>
            <a:r>
              <a:rPr lang="cs-CZ"/>
              <a:t>Bossing refers to bullying on a vertical level, i.e. in the direction from a superior to a subordinate.</a:t>
            </a:r>
            <a:endParaRPr/>
          </a:p>
          <a:p>
            <a:pPr indent="0" lvl="0" marL="0" rtl="0" algn="l">
              <a:lnSpc>
                <a:spcPct val="100000"/>
              </a:lnSpc>
              <a:spcBef>
                <a:spcPts val="0"/>
              </a:spcBef>
              <a:spcAft>
                <a:spcPts val="0"/>
              </a:spcAft>
              <a:buSzPts val="1400"/>
              <a:buNone/>
            </a:pPr>
            <a:r>
              <a:rPr lang="cs-CZ"/>
              <a:t>Staffing is the opposite of bossing, which is a term for attacks by employees directed towards a superior. This happens mainly in cases where a group of employees refuses to accept a new superior and tries to get him to leave.</a:t>
            </a:r>
            <a:endParaRPr/>
          </a:p>
          <a:p>
            <a:pPr indent="0" lvl="0" marL="0" rtl="0" algn="l">
              <a:lnSpc>
                <a:spcPct val="100000"/>
              </a:lnSpc>
              <a:spcBef>
                <a:spcPts val="0"/>
              </a:spcBef>
              <a:spcAft>
                <a:spcPts val="0"/>
              </a:spcAft>
              <a:buSzPts val="1400"/>
              <a:buNone/>
            </a:pPr>
            <a:r>
              <a:t/>
            </a:r>
            <a:endParaRPr/>
          </a:p>
        </p:txBody>
      </p:sp>
      <p:sp>
        <p:nvSpPr>
          <p:cNvPr id="145" name="Google Shape;14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Bullying can often represent significant psychological, psychosomatic and social suffering for the victim.</a:t>
            </a:r>
            <a:endParaRPr/>
          </a:p>
          <a:p>
            <a:pPr indent="0" lvl="0" marL="0" rtl="0" algn="l">
              <a:lnSpc>
                <a:spcPct val="100000"/>
              </a:lnSpc>
              <a:spcBef>
                <a:spcPts val="0"/>
              </a:spcBef>
              <a:spcAft>
                <a:spcPts val="0"/>
              </a:spcAft>
              <a:buSzPts val="1400"/>
              <a:buNone/>
            </a:pPr>
            <a:r>
              <a:rPr lang="cs-CZ"/>
              <a:t>Psychological - concentration and sleep disorders, reduced self-esteem, anxiety and even depression, which can lead to post-traumatic disorders.</a:t>
            </a:r>
            <a:endParaRPr/>
          </a:p>
          <a:p>
            <a:pPr indent="0" lvl="0" marL="0" rtl="0" algn="l">
              <a:lnSpc>
                <a:spcPct val="100000"/>
              </a:lnSpc>
              <a:spcBef>
                <a:spcPts val="0"/>
              </a:spcBef>
              <a:spcAft>
                <a:spcPts val="0"/>
              </a:spcAft>
              <a:buSzPts val="1400"/>
              <a:buNone/>
            </a:pPr>
            <a:r>
              <a:rPr lang="cs-CZ"/>
              <a:t>Health - these are psychosomatic manifestations that are a reaction to long-term stress (reduced immunity, cardiovascular disease, respiratory or digestive problems).</a:t>
            </a:r>
            <a:endParaRPr/>
          </a:p>
          <a:p>
            <a:pPr indent="0" lvl="0" marL="0" rtl="0" algn="l">
              <a:lnSpc>
                <a:spcPct val="100000"/>
              </a:lnSpc>
              <a:spcBef>
                <a:spcPts val="0"/>
              </a:spcBef>
              <a:spcAft>
                <a:spcPts val="0"/>
              </a:spcAft>
              <a:buSzPts val="1400"/>
              <a:buNone/>
            </a:pPr>
            <a:r>
              <a:rPr lang="cs-CZ"/>
              <a:t>Long-term effect on private life - the victim begins to avoid social relationships, or completely withdraws from everyday life, struggles excessively with problems in ordinary family life, which can lead in extreme cases to divorces or separations and, last but not least, also to problems with raising children.</a:t>
            </a:r>
            <a:endParaRPr/>
          </a:p>
          <a:p>
            <a:pPr indent="0" lvl="0" marL="0" rtl="0" algn="l">
              <a:lnSpc>
                <a:spcPct val="100000"/>
              </a:lnSpc>
              <a:spcBef>
                <a:spcPts val="0"/>
              </a:spcBef>
              <a:spcAft>
                <a:spcPts val="0"/>
              </a:spcAft>
              <a:buSzPts val="1400"/>
              <a:buNone/>
            </a:pPr>
            <a:r>
              <a:rPr lang="cs-CZ"/>
              <a:t>The occurrence of suicidal behavior is a warning argument when, for example in Norway, around 100 victims of bullying commit suicide every year, and in Sweden, bullying is responsible for every sixth suicide.</a:t>
            </a:r>
            <a:endParaRPr/>
          </a:p>
        </p:txBody>
      </p:sp>
      <p:sp>
        <p:nvSpPr>
          <p:cNvPr id="175" name="Google Shape;17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Impacts on employers.</a:t>
            </a:r>
            <a:endParaRPr/>
          </a:p>
          <a:p>
            <a:pPr indent="0" lvl="0" marL="0" rtl="0" algn="l">
              <a:lnSpc>
                <a:spcPct val="100000"/>
              </a:lnSpc>
              <a:spcBef>
                <a:spcPts val="0"/>
              </a:spcBef>
              <a:spcAft>
                <a:spcPts val="0"/>
              </a:spcAft>
              <a:buSzPts val="1400"/>
              <a:buNone/>
            </a:pPr>
            <a:r>
              <a:rPr lang="cs-CZ"/>
              <a:t>It is obvious that consequences of bullying do not fall only on the employee himself, but in certain aspects the entire organization suffers as a result. The reason is that, in ortheder to avoid mobbing, the victim starts to increase absenteeism, asks to be transferred to another department or job position, or leaves the organization completely.</a:t>
            </a:r>
            <a:endParaRPr/>
          </a:p>
          <a:p>
            <a:pPr indent="0" lvl="0" marL="0" rtl="0" algn="l">
              <a:lnSpc>
                <a:spcPct val="100000"/>
              </a:lnSpc>
              <a:spcBef>
                <a:spcPts val="0"/>
              </a:spcBef>
              <a:spcAft>
                <a:spcPts val="0"/>
              </a:spcAft>
              <a:buSzPts val="1400"/>
              <a:buNone/>
            </a:pPr>
            <a:r>
              <a:rPr lang="cs-CZ"/>
              <a:t>The consequences can be of a diverse nature, for example: an increase in early retirements, increased sickness, reduced employee productivity, damage to company equipment and facilities, and increased costs for recruiting and adapting new employees, which are associated not only with the already mentioned increased turnover, but also possible costs associated with litigation and complaints. The loss of the good name of the organization is considered to be very painful and the so-called last straw.</a:t>
            </a:r>
            <a:endParaRPr/>
          </a:p>
        </p:txBody>
      </p:sp>
      <p:sp>
        <p:nvSpPr>
          <p:cNvPr id="192" name="Google Shape;1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In order to minimize the breeding ground for bullying, it is very important to consistently set the external conditions.</a:t>
            </a:r>
            <a:endParaRPr/>
          </a:p>
          <a:p>
            <a:pPr indent="0" lvl="0" marL="0" rtl="0" algn="l">
              <a:lnSpc>
                <a:spcPct val="100000"/>
              </a:lnSpc>
              <a:spcBef>
                <a:spcPts val="0"/>
              </a:spcBef>
              <a:spcAft>
                <a:spcPts val="0"/>
              </a:spcAft>
              <a:buSzPts val="1400"/>
              <a:buNone/>
            </a:pPr>
            <a:r>
              <a:rPr lang="cs-CZ"/>
              <a:t>Bullying finds its breeding ground mainly in places where boundaries are not clearly set and rules are not given. Only a properly set up system can provide institutional support, authority and ensure that undesirable situations do not occur. In the whole context, we can call this effort of the organization an anti-mobbing policy.</a:t>
            </a:r>
            <a:endParaRPr/>
          </a:p>
          <a:p>
            <a:pPr indent="0" lvl="0" marL="0" rtl="0" algn="l">
              <a:lnSpc>
                <a:spcPct val="100000"/>
              </a:lnSpc>
              <a:spcBef>
                <a:spcPts val="0"/>
              </a:spcBef>
              <a:spcAft>
                <a:spcPts val="0"/>
              </a:spcAft>
              <a:buSzPts val="1400"/>
              <a:buNone/>
            </a:pPr>
            <a:r>
              <a:rPr lang="cs-CZ"/>
              <a:t>The occurrence of mobbing in the workplace is largely influenced by company culture, which means that in terms of preventing the occurrence of bullying for the company, its main task is to affect interpersonal relationships within the company.</a:t>
            </a:r>
            <a:endParaRPr/>
          </a:p>
          <a:p>
            <a:pPr indent="0" lvl="0" marL="0" rtl="0" algn="l">
              <a:lnSpc>
                <a:spcPct val="100000"/>
              </a:lnSpc>
              <a:spcBef>
                <a:spcPts val="0"/>
              </a:spcBef>
              <a:spcAft>
                <a:spcPts val="0"/>
              </a:spcAft>
              <a:buSzPts val="1400"/>
              <a:buNone/>
            </a:pPr>
            <a:r>
              <a:rPr lang="cs-CZ"/>
              <a:t>The best way is to emphasize the management skills of managers, who should not only be sensitive and receptive to problems and conflicts arising between subordinates, but should also be willing and able to solve them when they arise.</a:t>
            </a:r>
            <a:endParaRPr/>
          </a:p>
          <a:p>
            <a:pPr indent="0" lvl="0" marL="0" rtl="0" algn="l">
              <a:lnSpc>
                <a:spcPct val="100000"/>
              </a:lnSpc>
              <a:spcBef>
                <a:spcPts val="0"/>
              </a:spcBef>
              <a:spcAft>
                <a:spcPts val="0"/>
              </a:spcAft>
              <a:buSzPts val="1400"/>
              <a:buNone/>
            </a:pPr>
            <a:r>
              <a:rPr lang="cs-CZ"/>
              <a:t>Corporate culture represents a specific social system for each company, sometimes we also call it the spirit of the company. In general, company culture can be defined as a set of approaches, ideas and values in a company that are shared by all its employees and maintained over the long term.</a:t>
            </a:r>
            <a:endParaRPr/>
          </a:p>
          <a:p>
            <a:pPr indent="0" lvl="0" marL="0" rtl="0" algn="l">
              <a:lnSpc>
                <a:spcPct val="100000"/>
              </a:lnSpc>
              <a:spcBef>
                <a:spcPts val="0"/>
              </a:spcBef>
              <a:spcAft>
                <a:spcPts val="0"/>
              </a:spcAft>
              <a:buSzPts val="1400"/>
              <a:buNone/>
            </a:pPr>
            <a:r>
              <a:t/>
            </a:r>
            <a:endParaRPr/>
          </a:p>
        </p:txBody>
      </p:sp>
      <p:sp>
        <p:nvSpPr>
          <p:cNvPr id="209" name="Google Shape;20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The following four are essential to prevent mobbing</a:t>
            </a:r>
            <a:endParaRPr/>
          </a:p>
          <a:p>
            <a:pPr indent="0" lvl="0" marL="0" rtl="0" algn="l">
              <a:lnSpc>
                <a:spcPct val="100000"/>
              </a:lnSpc>
              <a:spcBef>
                <a:spcPts val="0"/>
              </a:spcBef>
              <a:spcAft>
                <a:spcPts val="0"/>
              </a:spcAft>
              <a:buSzPts val="1400"/>
              <a:buNone/>
            </a:pPr>
            <a:r>
              <a:rPr lang="cs-CZ"/>
              <a:t>factors: deficiencies in the layout of work (correctly assigned and laid out tasks, their correctly set control and the possibility of decision-making can greatly reduce the presence of stress), deficiencies in the management's behavior, which thus becomes a bad example for middle management (there is also a need for management training on the ability to recognize conflicts and their correct resolution), insufficient protection of victims of bullying (clear rules and rights must be set to protect the victim and management must openly and clearly speak out against mobbing), low moral standard in the workplace (it is necessary to raise the moral level in the workplace , where everyone must be aware of what is acceptable and what is not, for which various training programs can be used).</a:t>
            </a:r>
            <a:endParaRPr/>
          </a:p>
          <a:p>
            <a:pPr indent="0" lvl="0" marL="0" rtl="0" algn="l">
              <a:lnSpc>
                <a:spcPct val="100000"/>
              </a:lnSpc>
              <a:spcBef>
                <a:spcPts val="0"/>
              </a:spcBef>
              <a:spcAft>
                <a:spcPts val="0"/>
              </a:spcAft>
              <a:buSzPts val="1400"/>
              <a:buNone/>
            </a:pPr>
            <a:r>
              <a:rPr lang="cs-CZ"/>
              <a:t>These measures will only be effective if they are supported by the top</a:t>
            </a:r>
            <a:endParaRPr/>
          </a:p>
          <a:p>
            <a:pPr indent="0" lvl="0" marL="0" rtl="0" algn="l">
              <a:lnSpc>
                <a:spcPct val="100000"/>
              </a:lnSpc>
              <a:spcBef>
                <a:spcPts val="0"/>
              </a:spcBef>
              <a:spcAft>
                <a:spcPts val="0"/>
              </a:spcAft>
              <a:buSzPts val="1400"/>
              <a:buNone/>
            </a:pPr>
            <a:r>
              <a:rPr lang="cs-CZ"/>
              <a:t>management. However, these four potential causes provide a good basis for setting preventive measures.</a:t>
            </a:r>
            <a:endParaRPr/>
          </a:p>
          <a:p>
            <a:pPr indent="0" lvl="0" marL="0" rtl="0" algn="l">
              <a:lnSpc>
                <a:spcPct val="100000"/>
              </a:lnSpc>
              <a:spcBef>
                <a:spcPts val="0"/>
              </a:spcBef>
              <a:spcAft>
                <a:spcPts val="0"/>
              </a:spcAft>
              <a:buSzPts val="1400"/>
              <a:buNone/>
            </a:pPr>
            <a:r>
              <a:rPr lang="cs-CZ"/>
              <a:t>There are even options for how the employee himself can support prevention. It is important to find out as much information as possible about the structure and operation of the company, carefully perceive the situation around you and try not to deviate too much from the given circumstances. Also, increasing one's qualifications can better help an individual to evaluate his value on the labor market, develop his self-confidence and self-confidence. It should also go without saying that you should take care of your background, family and partner life, and last but not least, devote yourself to your hobbies in some way in your free time.</a:t>
            </a:r>
            <a:endParaRPr/>
          </a:p>
          <a:p>
            <a:pPr indent="0" lvl="0" marL="0" rtl="0" algn="l">
              <a:lnSpc>
                <a:spcPct val="100000"/>
              </a:lnSpc>
              <a:spcBef>
                <a:spcPts val="0"/>
              </a:spcBef>
              <a:spcAft>
                <a:spcPts val="0"/>
              </a:spcAft>
              <a:buSzPts val="1400"/>
              <a:buNone/>
            </a:pPr>
            <a:r>
              <a:rPr lang="cs-CZ"/>
              <a:t>The autocratic style contributes the most to mobbing. The main reason is the fact that this management style comes closest to the conceptualization of mobbing itself, which inherently involves an imbalance of power between the parties. On the other hand, where the democratic style prevails, problems are mainly solved through discussion and in a friendly environment, which does not bode well for mobbing and its occurrence is much less.</a:t>
            </a:r>
            <a:endParaRPr/>
          </a:p>
        </p:txBody>
      </p:sp>
      <p:sp>
        <p:nvSpPr>
          <p:cNvPr id="228" name="Google Shape;2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The goal of the legal department is to ensure that its employees and other representatives act in accordance with high ethical standards and do not expose the company to the threat of losing its good name. The main goal was to make society adopt such behavior and for all its members to have a high level of legal awareness, to be able to distinguish permitted behavior from questionable or directly prohibited behavior and to act in accordance with this knowledge.</a:t>
            </a:r>
            <a:endParaRPr/>
          </a:p>
          <a:p>
            <a:pPr indent="0" lvl="0" marL="0" rtl="0" algn="l">
              <a:lnSpc>
                <a:spcPct val="100000"/>
              </a:lnSpc>
              <a:spcBef>
                <a:spcPts val="0"/>
              </a:spcBef>
              <a:spcAft>
                <a:spcPts val="0"/>
              </a:spcAft>
              <a:buSzPts val="1400"/>
              <a:buNone/>
            </a:pPr>
            <a:r>
              <a:rPr lang="cs-CZ"/>
              <a:t>Employees can submit suggestions for improvement both in person and by telephone or e-mail to any member of the Legal Department. There are also "question and suggestion boxes", which can also be used for anonymous submissions.</a:t>
            </a:r>
            <a:endParaRPr/>
          </a:p>
          <a:p>
            <a:pPr indent="0" lvl="0" marL="0" rtl="0" algn="l">
              <a:lnSpc>
                <a:spcPct val="100000"/>
              </a:lnSpc>
              <a:spcBef>
                <a:spcPts val="0"/>
              </a:spcBef>
              <a:spcAft>
                <a:spcPts val="0"/>
              </a:spcAft>
              <a:buSzPts val="1400"/>
              <a:buNone/>
            </a:pPr>
            <a:r>
              <a:rPr lang="cs-CZ"/>
              <a:t>The human resources department in strives for such a corporate culture that would</a:t>
            </a:r>
            <a:endParaRPr/>
          </a:p>
          <a:p>
            <a:pPr indent="0" lvl="0" marL="0" rtl="0" algn="l">
              <a:lnSpc>
                <a:spcPct val="100000"/>
              </a:lnSpc>
              <a:spcBef>
                <a:spcPts val="0"/>
              </a:spcBef>
              <a:spcAft>
                <a:spcPts val="0"/>
              </a:spcAft>
              <a:buSzPts val="1400"/>
              <a:buNone/>
            </a:pPr>
            <a:r>
              <a:rPr lang="cs-CZ"/>
              <a:t>it offered its employees a sense of security and belonging, while at the same time supporting both their individuality and team spirit and competitiveness. Another part of the corporate culture is the effort to build and support mutual respect and esteem of all their employees across all job positions and workplaces. The appointed amount is achieved by the following means:</a:t>
            </a:r>
            <a:endParaRPr/>
          </a:p>
          <a:p>
            <a:pPr indent="0" lvl="0" marL="0" rtl="0" algn="l">
              <a:lnSpc>
                <a:spcPct val="100000"/>
              </a:lnSpc>
              <a:spcBef>
                <a:spcPts val="0"/>
              </a:spcBef>
              <a:spcAft>
                <a:spcPts val="0"/>
              </a:spcAft>
              <a:buSzPts val="1400"/>
              <a:buNone/>
            </a:pPr>
            <a:r>
              <a:rPr lang="cs-CZ"/>
              <a:t>Entry training, or so-called Entry courses, represent for new employees, among other things, a kind of first closer acquaintance with the company culture, where the most important values ​​and goals of the company are explained to them, as well as important rules, which they are expected to follow.</a:t>
            </a:r>
            <a:endParaRPr/>
          </a:p>
          <a:p>
            <a:pPr indent="0" lvl="0" marL="0" rtl="0" algn="l">
              <a:lnSpc>
                <a:spcPct val="100000"/>
              </a:lnSpc>
              <a:spcBef>
                <a:spcPts val="0"/>
              </a:spcBef>
              <a:spcAft>
                <a:spcPts val="0"/>
              </a:spcAft>
              <a:buSzPts val="1400"/>
              <a:buNone/>
            </a:pPr>
            <a:r>
              <a:rPr lang="cs-CZ"/>
              <a:t>Participation in residential workshops is recommended, but not mandatory. This event is also intended for newly arrived employees and its aim is again to gradually familiarize employees with their key values, in a fun way during a rich program, where the purpose is not only to get to know other newcomers, across positions</a:t>
            </a:r>
            <a:endParaRPr/>
          </a:p>
          <a:p>
            <a:pPr indent="0" lvl="0" marL="0" rtl="0" algn="l">
              <a:lnSpc>
                <a:spcPct val="100000"/>
              </a:lnSpc>
              <a:spcBef>
                <a:spcPts val="0"/>
              </a:spcBef>
              <a:spcAft>
                <a:spcPts val="0"/>
              </a:spcAft>
              <a:buSzPts val="1400"/>
              <a:buNone/>
            </a:pPr>
            <a:r>
              <a:rPr lang="cs-CZ"/>
              <a:t>and departments, but also decompressing from everyday worries, gaining perspective, distance, teamwork and mutual information sharing across a group of employees.</a:t>
            </a:r>
            <a:endParaRPr/>
          </a:p>
          <a:p>
            <a:pPr indent="0" lvl="0" marL="0" rtl="0" algn="l">
              <a:lnSpc>
                <a:spcPct val="100000"/>
              </a:lnSpc>
              <a:spcBef>
                <a:spcPts val="0"/>
              </a:spcBef>
              <a:spcAft>
                <a:spcPts val="0"/>
              </a:spcAft>
              <a:buSzPts val="1400"/>
              <a:buNone/>
            </a:pPr>
            <a:r>
              <a:rPr lang="cs-CZ"/>
              <a:t>Key Values ​​Week is a week full of sports and entertainment activities</a:t>
            </a:r>
            <a:endParaRPr/>
          </a:p>
          <a:p>
            <a:pPr indent="0" lvl="0" marL="0" rtl="0" algn="l">
              <a:lnSpc>
                <a:spcPct val="100000"/>
              </a:lnSpc>
              <a:spcBef>
                <a:spcPts val="0"/>
              </a:spcBef>
              <a:spcAft>
                <a:spcPts val="0"/>
              </a:spcAft>
              <a:buSzPts val="1400"/>
              <a:buNone/>
            </a:pPr>
            <a:r>
              <a:rPr lang="cs-CZ"/>
              <a:t>with the aim of supporting its important values ​​which are challenge, cooperation,</a:t>
            </a:r>
            <a:endParaRPr/>
          </a:p>
          <a:p>
            <a:pPr indent="0" lvl="0" marL="0" rtl="0" algn="l">
              <a:lnSpc>
                <a:spcPct val="100000"/>
              </a:lnSpc>
              <a:spcBef>
                <a:spcPts val="0"/>
              </a:spcBef>
              <a:spcAft>
                <a:spcPts val="0"/>
              </a:spcAft>
              <a:buSzPts val="1400"/>
              <a:buNone/>
            </a:pPr>
            <a:r>
              <a:rPr lang="cs-CZ"/>
              <a:t>customer, globality and people.</a:t>
            </a:r>
            <a:endParaRPr/>
          </a:p>
          <a:p>
            <a:pPr indent="0" lvl="0" marL="0" rtl="0" algn="l">
              <a:lnSpc>
                <a:spcPct val="100000"/>
              </a:lnSpc>
              <a:spcBef>
                <a:spcPts val="0"/>
              </a:spcBef>
              <a:spcAft>
                <a:spcPts val="0"/>
              </a:spcAft>
              <a:buSzPts val="1400"/>
              <a:buNone/>
            </a:pPr>
            <a:r>
              <a:rPr lang="cs-CZ"/>
              <a:t>The OOJT project gives the opportunity to get closer to production and try out work on the line. The purpose is not heavy manual work, but an opportunity to experience working on the line (under the constant supervision of an experienced worker) for administrative workers. Participation in this project is mandatory for all employees and usually takes place during the trial period.</a:t>
            </a:r>
            <a:endParaRPr/>
          </a:p>
          <a:p>
            <a:pPr indent="0" lvl="0" marL="0" rtl="0" algn="l">
              <a:lnSpc>
                <a:spcPct val="100000"/>
              </a:lnSpc>
              <a:spcBef>
                <a:spcPts val="0"/>
              </a:spcBef>
              <a:spcAft>
                <a:spcPts val="0"/>
              </a:spcAft>
              <a:buSzPts val="1400"/>
              <a:buNone/>
            </a:pPr>
            <a:r>
              <a:rPr lang="cs-CZ"/>
              <a:t>In addition to countless trainings to support personal development and skills applied in interpersonal relationships, there was also, for example, a training called Bullying in the workplace, led by a recognized military psychologist. The participants were allowed to see the rich practice of this expert, and at the same time they were presented with the possibilities of defense against bullying, the possibilities of help from the company, as well as the law, and they were given recommendations on what everyone can do against bullying on their own, whether from a short-term perspective or long-term prevention.</a:t>
            </a:r>
            <a:endParaRPr/>
          </a:p>
          <a:p>
            <a:pPr indent="0" lvl="0" marL="0" rtl="0" algn="l">
              <a:lnSpc>
                <a:spcPct val="100000"/>
              </a:lnSpc>
              <a:spcBef>
                <a:spcPts val="0"/>
              </a:spcBef>
              <a:spcAft>
                <a:spcPts val="0"/>
              </a:spcAft>
              <a:buSzPts val="1400"/>
              <a:buNone/>
            </a:pPr>
            <a:r>
              <a:rPr lang="cs-CZ"/>
              <a:t>ER partners are employees of the employee relations department who are in charge of caring for employees in the so-called first line, as they are the ones that employees can approach directly at the workplace and confide in them about problems that arise.</a:t>
            </a:r>
            <a:endParaRPr/>
          </a:p>
          <a:p>
            <a:pPr indent="0" lvl="0" marL="0" rtl="0" algn="l">
              <a:lnSpc>
                <a:spcPct val="100000"/>
              </a:lnSpc>
              <a:spcBef>
                <a:spcPts val="0"/>
              </a:spcBef>
              <a:spcAft>
                <a:spcPts val="0"/>
              </a:spcAft>
              <a:buSzPts val="1400"/>
              <a:buNone/>
            </a:pPr>
            <a:r>
              <a:rPr lang="cs-CZ"/>
              <a:t>This is training for managerial and lower management positions working in operational halls. These trainings are organized and conducted in close cooperation with the human resources department and their content consists of four modules, each of which is focused on different objectives.</a:t>
            </a:r>
            <a:endParaRPr/>
          </a:p>
          <a:p>
            <a:pPr indent="0" lvl="0" marL="0" rtl="0" algn="l">
              <a:lnSpc>
                <a:spcPct val="100000"/>
              </a:lnSpc>
              <a:spcBef>
                <a:spcPts val="0"/>
              </a:spcBef>
              <a:spcAft>
                <a:spcPts val="0"/>
              </a:spcAft>
              <a:buSzPts val="1400"/>
              <a:buNone/>
            </a:pPr>
            <a:r>
              <a:rPr lang="cs-CZ"/>
              <a:t>In addition to providing psychological counseling to all employees, the psychologist cooperates with all departments that are responsible for taking care of corporate culture.</a:t>
            </a:r>
            <a:endParaRPr/>
          </a:p>
          <a:p>
            <a:pPr indent="0" lvl="0" marL="0" rtl="0" algn="l">
              <a:lnSpc>
                <a:spcPct val="100000"/>
              </a:lnSpc>
              <a:spcBef>
                <a:spcPts val="0"/>
              </a:spcBef>
              <a:spcAft>
                <a:spcPts val="0"/>
              </a:spcAft>
              <a:buSzPts val="1400"/>
              <a:buNone/>
            </a:pPr>
            <a:r>
              <a:rPr lang="cs-CZ"/>
              <a:t>The company psychologist is used to train employees lower up to middle management positions and is currently theirs an essential part of their management and subsequent evaluation.</a:t>
            </a:r>
            <a:endParaRPr/>
          </a:p>
        </p:txBody>
      </p:sp>
      <p:sp>
        <p:nvSpPr>
          <p:cNvPr id="293" name="Google Shape;2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24.png"/><Relationship Id="rId13" Type="http://schemas.openxmlformats.org/officeDocument/2006/relationships/hyperlink" Target="https://dekaplus.eu/" TargetMode="External"/><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5.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3.png"/><Relationship Id="rId17" Type="http://schemas.openxmlformats.org/officeDocument/2006/relationships/hyperlink" Target="https://www.uzvediba.lv/kontakti/" TargetMode="External"/><Relationship Id="rId16" Type="http://schemas.openxmlformats.org/officeDocument/2006/relationships/image" Target="../media/image21.png"/><Relationship Id="rId5" Type="http://schemas.openxmlformats.org/officeDocument/2006/relationships/hyperlink" Target="http://www.czu.cz/" TargetMode="External"/><Relationship Id="rId6" Type="http://schemas.openxmlformats.org/officeDocument/2006/relationships/image" Target="../media/image20.png"/><Relationship Id="rId18" Type="http://schemas.openxmlformats.org/officeDocument/2006/relationships/image" Target="../media/image6.png"/><Relationship Id="rId7" Type="http://schemas.openxmlformats.org/officeDocument/2006/relationships/hyperlink" Target="http://www.czu.cz/" TargetMode="External"/><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6.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6"/>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6"/>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cs-CZ" sz="4000">
                <a:solidFill>
                  <a:schemeClr val="dk2"/>
                </a:solidFill>
                <a:latin typeface="Calibri"/>
                <a:ea typeface="Calibri"/>
                <a:cs typeface="Calibri"/>
                <a:sym typeface="Calibri"/>
              </a:rPr>
              <a:t>Apmācību plānošana:</a:t>
            </a:r>
            <a:br>
              <a:rPr b="1" lang="cs-CZ" sz="4000">
                <a:solidFill>
                  <a:schemeClr val="dk2"/>
                </a:solidFill>
                <a:latin typeface="Calibri"/>
                <a:ea typeface="Calibri"/>
                <a:cs typeface="Calibri"/>
                <a:sym typeface="Calibri"/>
              </a:rPr>
            </a:br>
            <a:r>
              <a:rPr b="1" lang="cs-CZ" sz="4000">
                <a:solidFill>
                  <a:schemeClr val="dk2"/>
                </a:solidFill>
                <a:latin typeface="Calibri"/>
                <a:ea typeface="Calibri"/>
                <a:cs typeface="Calibri"/>
                <a:sym typeface="Calibri"/>
              </a:rPr>
              <a:t>Prevencijas politika (1)</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26"/>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26"/>
          <p:cNvGrpSpPr/>
          <p:nvPr/>
        </p:nvGrpSpPr>
        <p:grpSpPr>
          <a:xfrm>
            <a:off x="-1" y="2941813"/>
            <a:ext cx="12188952" cy="1828800"/>
            <a:chOff x="-305" y="3144820"/>
            <a:chExt cx="9182100" cy="1551136"/>
          </a:xfrm>
        </p:grpSpPr>
        <p:sp>
          <p:nvSpPr>
            <p:cNvPr id="92" name="Google Shape;92;p26"/>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6"/>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6"/>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6"/>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26"/>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26"/>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cs-CZ"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8" name="Google Shape;98;p26"/>
          <p:cNvPicPr preferRelativeResize="0"/>
          <p:nvPr/>
        </p:nvPicPr>
        <p:blipFill rotWithShape="1">
          <a:blip r:embed="rId5">
            <a:alphaModFix/>
          </a:blip>
          <a:srcRect b="0" l="6911" r="6911" t="0"/>
          <a:stretch/>
        </p:blipFill>
        <p:spPr>
          <a:xfrm>
            <a:off x="539499" y="544380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pic>
        <p:nvPicPr>
          <p:cNvPr descr="Obsah obrázku přenosný počítač, osoba, interiér, počítač&#10;&#10;Popis byl vytvořen automaticky" id="337" name="Google Shape;337;p10"/>
          <p:cNvPicPr preferRelativeResize="0"/>
          <p:nvPr/>
        </p:nvPicPr>
        <p:blipFill rotWithShape="1">
          <a:blip r:embed="rId3">
            <a:alphaModFix/>
          </a:blip>
          <a:srcRect b="15730" l="0" r="0" t="0"/>
          <a:stretch/>
        </p:blipFill>
        <p:spPr>
          <a:xfrm>
            <a:off x="-1" y="10"/>
            <a:ext cx="12192000" cy="6857990"/>
          </a:xfrm>
          <a:prstGeom prst="rect">
            <a:avLst/>
          </a:prstGeom>
          <a:noFill/>
          <a:ln>
            <a:noFill/>
          </a:ln>
        </p:spPr>
      </p:pic>
      <p:sp>
        <p:nvSpPr>
          <p:cNvPr id="338" name="Google Shape;338;p1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9" name="Google Shape;339;p10"/>
          <p:cNvSpPr txBox="1"/>
          <p:nvPr>
            <p:ph type="title"/>
          </p:nvPr>
        </p:nvSpPr>
        <p:spPr>
          <a:xfrm>
            <a:off x="719957" y="1363226"/>
            <a:ext cx="4204137" cy="134275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Calibri"/>
              <a:buNone/>
            </a:pPr>
            <a:r>
              <a:rPr b="1" lang="cs-CZ" sz="6000">
                <a:solidFill>
                  <a:schemeClr val="dk2"/>
                </a:solidFill>
              </a:rPr>
              <a:t>Praktiski piemēri</a:t>
            </a:r>
            <a:endParaRPr b="1" sz="6000">
              <a:solidFill>
                <a:schemeClr val="dk2"/>
              </a:solidFill>
            </a:endParaRPr>
          </a:p>
        </p:txBody>
      </p:sp>
      <p:cxnSp>
        <p:nvCxnSpPr>
          <p:cNvPr id="340" name="Google Shape;340;p1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41" name="Google Shape;341;p10"/>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228600" lvl="0" marL="228600" rtl="0" algn="ctr">
              <a:lnSpc>
                <a:spcPct val="90000"/>
              </a:lnSpc>
              <a:spcBef>
                <a:spcPts val="0"/>
              </a:spcBef>
              <a:spcAft>
                <a:spcPts val="0"/>
              </a:spcAft>
              <a:buClr>
                <a:schemeClr val="dk1"/>
              </a:buClr>
              <a:buSzPts val="2400"/>
              <a:buChar char="•"/>
            </a:pPr>
            <a:r>
              <a:rPr lang="cs-CZ" sz="2400"/>
              <a:t>Vai politika pret iebiedēšanu ir pareiza?</a:t>
            </a:r>
            <a:endParaRPr/>
          </a:p>
          <a:p>
            <a:pPr indent="-228600" lvl="0" marL="228600" rtl="0" algn="ctr">
              <a:lnSpc>
                <a:spcPct val="90000"/>
              </a:lnSpc>
              <a:spcBef>
                <a:spcPts val="0"/>
              </a:spcBef>
              <a:spcAft>
                <a:spcPts val="0"/>
              </a:spcAft>
              <a:buClr>
                <a:schemeClr val="dk1"/>
              </a:buClr>
              <a:buSzPts val="2400"/>
              <a:buChar char="•"/>
            </a:pPr>
            <a:r>
              <a:rPr lang="cs-CZ" sz="2400"/>
              <a:t>Vai ir kādi aspekti, kurus jūs vēlētos papildināt, pamatojoties uz savu personīgo pieredzi?</a:t>
            </a:r>
            <a:endParaRPr/>
          </a:p>
          <a:p>
            <a:pPr indent="-228600" lvl="0" marL="228600" rtl="0" algn="ctr">
              <a:lnSpc>
                <a:spcPct val="90000"/>
              </a:lnSpc>
              <a:spcBef>
                <a:spcPts val="0"/>
              </a:spcBef>
              <a:spcAft>
                <a:spcPts val="0"/>
              </a:spcAft>
              <a:buClr>
                <a:schemeClr val="dk1"/>
              </a:buClr>
              <a:buSzPts val="2400"/>
              <a:buChar char="•"/>
            </a:pPr>
            <a:r>
              <a:rPr lang="cs-CZ" sz="2400"/>
              <a:t>Vai ir kādi aspekti, kuri būtu jāierobežo?</a:t>
            </a:r>
            <a:endParaRPr sz="2400"/>
          </a:p>
        </p:txBody>
      </p:sp>
      <p:sp>
        <p:nvSpPr>
          <p:cNvPr id="342" name="Google Shape;342;p10"/>
          <p:cNvSpPr txBox="1"/>
          <p:nvPr/>
        </p:nvSpPr>
        <p:spPr>
          <a:xfrm>
            <a:off x="719957" y="2390400"/>
            <a:ext cx="4204137" cy="134275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3600"/>
              <a:buFont typeface="Calibri"/>
              <a:buNone/>
            </a:pPr>
            <a:r>
              <a:rPr b="1" i="0" lang="cs-CZ" sz="3600" u="none" cap="none" strike="noStrike">
                <a:solidFill>
                  <a:schemeClr val="dk2"/>
                </a:solidFill>
                <a:latin typeface="Calibri"/>
                <a:ea typeface="Calibri"/>
                <a:cs typeface="Calibri"/>
                <a:sym typeface="Calibri"/>
              </a:rPr>
              <a:t>(10 min.)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pic>
        <p:nvPicPr>
          <p:cNvPr id="347" name="Google Shape;347;p11"/>
          <p:cNvPicPr preferRelativeResize="0"/>
          <p:nvPr/>
        </p:nvPicPr>
        <p:blipFill rotWithShape="1">
          <a:blip r:embed="rId3">
            <a:alphaModFix/>
          </a:blip>
          <a:srcRect b="15001" l="0" r="0" t="728"/>
          <a:stretch/>
        </p:blipFill>
        <p:spPr>
          <a:xfrm>
            <a:off x="-1" y="10"/>
            <a:ext cx="12192000" cy="6857990"/>
          </a:xfrm>
          <a:prstGeom prst="rect">
            <a:avLst/>
          </a:prstGeom>
          <a:noFill/>
          <a:ln>
            <a:noFill/>
          </a:ln>
        </p:spPr>
      </p:pic>
      <p:sp>
        <p:nvSpPr>
          <p:cNvPr id="348" name="Google Shape;348;p11"/>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9" name="Google Shape;349;p11"/>
          <p:cNvSpPr txBox="1"/>
          <p:nvPr>
            <p:ph type="title"/>
          </p:nvPr>
        </p:nvSpPr>
        <p:spPr>
          <a:xfrm>
            <a:off x="652692" y="1728896"/>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cs-CZ" sz="6000"/>
              <a:t>Uzdevums</a:t>
            </a:r>
            <a:endParaRPr b="1" sz="6000"/>
          </a:p>
        </p:txBody>
      </p:sp>
      <p:cxnSp>
        <p:nvCxnSpPr>
          <p:cNvPr id="350" name="Google Shape;350;p11"/>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51" name="Google Shape;351;p11"/>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400"/>
              <a:buNone/>
            </a:pPr>
            <a:r>
              <a:rPr lang="cs-CZ" sz="2400"/>
              <a:t>Pamatojoties uz iepriekš minēto piemēru un savu pieredzi, mēģiniet komandā izstrādāt savu pret mobingu vērstu politiku vai nu fiktīvam uzņēmumam vai uzņēmumam, kurā strādājat.</a:t>
            </a:r>
            <a:endParaRPr sz="2400"/>
          </a:p>
        </p:txBody>
      </p:sp>
      <p:sp>
        <p:nvSpPr>
          <p:cNvPr id="352" name="Google Shape;352;p11"/>
          <p:cNvSpPr txBox="1"/>
          <p:nvPr/>
        </p:nvSpPr>
        <p:spPr>
          <a:xfrm>
            <a:off x="693885" y="2400273"/>
            <a:ext cx="4204137" cy="134275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b="1" i="0" lang="cs-CZ" sz="3600" u="none" cap="none" strike="noStrike">
                <a:solidFill>
                  <a:schemeClr val="dk1"/>
                </a:solidFill>
                <a:latin typeface="Calibri"/>
                <a:ea typeface="Calibri"/>
                <a:cs typeface="Calibri"/>
                <a:sym typeface="Calibri"/>
              </a:rPr>
              <a:t>(10 min.)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2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7"/>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27"/>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2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27"/>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p27"/>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27"/>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References</a:t>
            </a:r>
            <a:endParaRPr b="1" sz="3600">
              <a:solidFill>
                <a:schemeClr val="dk2"/>
              </a:solidFill>
            </a:endParaRPr>
          </a:p>
        </p:txBody>
      </p:sp>
      <p:sp>
        <p:nvSpPr>
          <p:cNvPr id="365" name="Google Shape;365;p27"/>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ARMSTRONG, M., 2007.  </a:t>
            </a:r>
            <a:r>
              <a:rPr b="0" i="1" lang="cs-CZ" sz="1200" u="none" cap="none" strike="noStrike">
                <a:solidFill>
                  <a:srgbClr val="000000"/>
                </a:solidFill>
                <a:highlight>
                  <a:srgbClr val="FFFFFF"/>
                </a:highlight>
                <a:latin typeface="Calibri"/>
                <a:ea typeface="Calibri"/>
                <a:cs typeface="Calibri"/>
                <a:sym typeface="Calibri"/>
              </a:rPr>
              <a:t>Řízení lidských zdrojů: nejnovější trendy a postupy : 10. vydání</a:t>
            </a:r>
            <a:r>
              <a:rPr b="0" i="0" lang="cs-CZ" sz="1200" u="none" cap="none" strike="noStrike">
                <a:solidFill>
                  <a:srgbClr val="000000"/>
                </a:solidFill>
                <a:highlight>
                  <a:srgbClr val="FFFFFF"/>
                </a:highlight>
                <a:latin typeface="Calibri"/>
                <a:ea typeface="Calibri"/>
                <a:cs typeface="Calibri"/>
                <a:sym typeface="Calibri"/>
              </a:rPr>
              <a:t>. 1. vyd. Praha: Grada. </a:t>
            </a:r>
            <a:r>
              <a:rPr b="0" i="0" lang="cs-CZ"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cs-CZ"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ATTEBYOVÁ S., 2021. Proč je zásadní vytvářet dobrou týmovou dynamiku na pracovišti? . [online] [vid. 2022-15-08].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CRDR spol. s.r.o., 2022.</a:t>
            </a:r>
            <a:r>
              <a:rPr b="0" i="1" lang="cs-CZ" sz="1200" u="none" cap="none" strike="noStrike">
                <a:solidFill>
                  <a:srgbClr val="000000"/>
                </a:solidFill>
                <a:highlight>
                  <a:srgbClr val="FFFFFF"/>
                </a:highlight>
                <a:latin typeface="Calibri"/>
                <a:ea typeface="Calibri"/>
                <a:cs typeface="Calibri"/>
                <a:sym typeface="Calibri"/>
              </a:rPr>
              <a:t> Slovník pojmů z oblasti BOZP a PO. </a:t>
            </a:r>
            <a:r>
              <a:rPr b="0" i="0" lang="cs-CZ" sz="1200" u="none" cap="none" strike="noStrike">
                <a:solidFill>
                  <a:srgbClr val="000000"/>
                </a:solidFill>
                <a:latin typeface="Calibri"/>
                <a:ea typeface="Calibri"/>
                <a:cs typeface="Calibri"/>
                <a:sym typeface="Calibri"/>
              </a:rPr>
              <a:t>[online] [vid. 2022-15-08]. Dostupné z: </a:t>
            </a:r>
            <a:r>
              <a:rPr b="0" i="0" lang="cs-CZ"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ČERNÝ, M., 2010. </a:t>
            </a:r>
            <a:r>
              <a:rPr b="0" i="1" lang="cs-CZ" sz="1200" u="none" cap="none" strike="noStrike">
                <a:solidFill>
                  <a:srgbClr val="000000"/>
                </a:solidFill>
                <a:latin typeface="Calibri"/>
                <a:ea typeface="Calibri"/>
                <a:cs typeface="Calibri"/>
                <a:sym typeface="Calibri"/>
              </a:rPr>
              <a:t>Základní úrovně provádění primární prevence</a:t>
            </a:r>
            <a:r>
              <a:rPr b="0" i="0" lang="cs-CZ" sz="1200" u="none" cap="none" strike="noStrike">
                <a:solidFill>
                  <a:srgbClr val="000000"/>
                </a:solidFill>
                <a:latin typeface="Calibri"/>
                <a:ea typeface="Calibri"/>
                <a:cs typeface="Calibri"/>
                <a:sym typeface="Calibri"/>
              </a:rPr>
              <a:t>. Tišnov: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DI MARTINO, V., HOEL, H., AND COOPER, C. L.</a:t>
            </a:r>
            <a:r>
              <a:rPr b="0" i="1" lang="cs-CZ" sz="1200" u="none" cap="none" strike="noStrik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EDELMAN, L., ERLANGER, H. AND LANDE, J</a:t>
            </a:r>
            <a:r>
              <a:rPr b="0" i="1" lang="cs-CZ" sz="1200" u="none" cap="none" strike="noStrik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EIB, 2018. </a:t>
            </a:r>
            <a:r>
              <a:rPr b="0" i="1" lang="cs-CZ" sz="1200" u="none" cap="none" strike="noStrike">
                <a:solidFill>
                  <a:srgbClr val="000000"/>
                </a:solidFill>
                <a:latin typeface="Calibri"/>
                <a:ea typeface="Calibri"/>
                <a:cs typeface="Calibri"/>
                <a:sym typeface="Calibri"/>
              </a:rPr>
              <a:t>Zásady mechanismu pro vyřizování stížností</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E.ON, 2015. </a:t>
            </a:r>
            <a:r>
              <a:rPr b="0" i="1" lang="cs-CZ" sz="1200" u="none" cap="none" strike="noStrike">
                <a:solidFill>
                  <a:srgbClr val="000000"/>
                </a:solidFill>
                <a:latin typeface="Calibri"/>
                <a:ea typeface="Calibri"/>
                <a:cs typeface="Calibri"/>
                <a:sym typeface="Calibri"/>
              </a:rPr>
              <a:t>Formulace politiky společnosti RU Česká republika v oblasti bezpečnosti práce, ochrany zdraví a životního prostředí</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HOBSON, J.S.P</a:t>
            </a:r>
            <a:r>
              <a:rPr b="0" i="1" lang="cs-CZ" sz="1200" u="none" cap="none" strike="noStrik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HOEL H., AND EINARSEN, S</a:t>
            </a:r>
            <a:r>
              <a:rPr b="0" i="1" lang="cs-CZ" sz="1200" u="none" cap="none" strike="noStrike">
                <a:solidFill>
                  <a:srgbClr val="000000"/>
                </a:solidFill>
                <a:highlight>
                  <a:srgbClr val="FFFFFF"/>
                </a:highlight>
                <a:latin typeface="Calibri"/>
                <a:ea typeface="Calibri"/>
                <a:cs typeface="Calibri"/>
                <a:sym typeface="Calibri"/>
              </a:rPr>
              <a:t>. (2003): Violence at work in hotels, catering and tourism, available at: </a:t>
            </a:r>
            <a:r>
              <a:rPr b="0" i="1" lang="cs-CZ"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HOFFMAN, E</a:t>
            </a:r>
            <a:r>
              <a:rPr b="0" i="1" lang="cs-CZ" sz="1200" u="none" cap="none" strike="noStrik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KOŽENÁ J., 2009. </a:t>
            </a:r>
            <a:r>
              <a:rPr b="0" i="1" lang="cs-CZ" sz="1200" u="none" cap="none" strike="noStrike">
                <a:solidFill>
                  <a:srgbClr val="000000"/>
                </a:solidFill>
                <a:highlight>
                  <a:srgbClr val="FFFFFF"/>
                </a:highlight>
                <a:latin typeface="Calibri"/>
                <a:ea typeface="Calibri"/>
                <a:cs typeface="Calibri"/>
                <a:sym typeface="Calibri"/>
              </a:rPr>
              <a:t>Externí komunikace vytváří obraz vaší firmy v očích veřejnosti i médií. </a:t>
            </a:r>
            <a:r>
              <a:rPr b="0" i="0" lang="cs-CZ" sz="1200" u="none" cap="none" strike="noStrike">
                <a:solidFill>
                  <a:srgbClr val="000000"/>
                </a:solidFill>
                <a:latin typeface="Calibri"/>
                <a:ea typeface="Calibri"/>
                <a:cs typeface="Calibri"/>
                <a:sym typeface="Calibri"/>
              </a:rPr>
              <a:t>[online] [vid. 2022-15-08]. Dostupné z:</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2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28"/>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28"/>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2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28"/>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28"/>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p2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References</a:t>
            </a:r>
            <a:endParaRPr b="1" sz="3600">
              <a:solidFill>
                <a:schemeClr val="dk2"/>
              </a:solidFill>
            </a:endParaRPr>
          </a:p>
        </p:txBody>
      </p:sp>
      <p:sp>
        <p:nvSpPr>
          <p:cNvPr id="378" name="Google Shape;378;p28"/>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LIEBMANN, M.</a:t>
            </a:r>
            <a:r>
              <a:rPr b="0" i="1" lang="cs-CZ" sz="1200" u="none" cap="none" strike="noStrik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MICELI, M., NEAR, J., AND MOREHEAD, DWORKIN T</a:t>
            </a:r>
            <a:r>
              <a:rPr b="0" i="1" lang="cs-CZ" sz="1200" u="none" cap="none" strike="noStrik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MIOVSKÝ, M., SKÁCELOVÁ, L., ZAPLETALOVÁ, J., NOVÁK, P. 2010. </a:t>
            </a:r>
            <a:r>
              <a:rPr b="0" i="1" lang="cs-CZ" sz="1200" u="none" cap="none" strike="noStrike">
                <a:solidFill>
                  <a:srgbClr val="000000"/>
                </a:solidFill>
                <a:latin typeface="Calibri"/>
                <a:ea typeface="Calibri"/>
                <a:cs typeface="Calibri"/>
                <a:sym typeface="Calibri"/>
              </a:rPr>
              <a:t>Primární prevence rizikového chování ve školství</a:t>
            </a:r>
            <a:r>
              <a:rPr b="0" i="0" lang="cs-CZ" sz="1200" u="none" cap="none" strike="noStrike">
                <a:solidFill>
                  <a:srgbClr val="000000"/>
                </a:solidFill>
                <a:latin typeface="Calibri"/>
                <a:ea typeface="Calibri"/>
                <a:cs typeface="Calibri"/>
                <a:sym typeface="Calibri"/>
              </a:rPr>
              <a:t>. Tišnov: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MŠMT, 2005. </a:t>
            </a:r>
            <a:r>
              <a:rPr b="0" i="1" lang="cs-CZ" sz="1200" u="none" cap="none" strike="noStrike">
                <a:solidFill>
                  <a:srgbClr val="000000"/>
                </a:solidFill>
                <a:latin typeface="Calibri"/>
                <a:ea typeface="Calibri"/>
                <a:cs typeface="Calibri"/>
                <a:sym typeface="Calibri"/>
              </a:rPr>
              <a:t>Standardy odborné způsobilosti poskytovatelů programů primární prevence užívání návykových látek.</a:t>
            </a:r>
            <a:r>
              <a:rPr b="0" i="0" lang="cs-CZ" sz="1200" u="none" cap="none" strike="noStrike">
                <a:solidFill>
                  <a:srgbClr val="000000"/>
                </a:solidFill>
                <a:latin typeface="Calibri"/>
                <a:ea typeface="Calibri"/>
                <a:cs typeface="Calibri"/>
                <a:sym typeface="Calibri"/>
              </a:rPr>
              <a:t> Praha: MŠMT.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MŠMT, 2010. </a:t>
            </a:r>
            <a:r>
              <a:rPr b="0" i="1" lang="cs-CZ" sz="1200" u="none" cap="none" strike="noStrik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OPPENHEIMER, A</a:t>
            </a:r>
            <a:r>
              <a:rPr b="0" i="1" lang="cs-CZ" sz="1200" u="none" cap="none" strike="noStrik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PLAMÍNEK, J., 2010. </a:t>
            </a:r>
            <a:r>
              <a:rPr b="0" i="1" lang="cs-CZ" sz="1200" u="none" cap="none" strike="noStrike">
                <a:solidFill>
                  <a:srgbClr val="000000"/>
                </a:solidFill>
                <a:latin typeface="Calibri"/>
                <a:ea typeface="Calibri"/>
                <a:cs typeface="Calibri"/>
                <a:sym typeface="Calibri"/>
              </a:rPr>
              <a:t>Tajemství motivace: jak zařídit, aby pro vás lidé rádi pracovali</a:t>
            </a:r>
            <a:r>
              <a:rPr b="0" i="0" lang="cs-CZ"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RAYNER, C., HOEL, H. AND COOPER, C.L</a:t>
            </a:r>
            <a:r>
              <a:rPr b="0" i="1" lang="cs-CZ" sz="1200" u="none" cap="none" strike="noStrik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SALIN, D</a:t>
            </a:r>
            <a:r>
              <a:rPr b="0" i="1" lang="cs-CZ" sz="1200" u="none" cap="none" strike="noStrik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SCHEU L., 2021</a:t>
            </a:r>
            <a:r>
              <a:rPr b="0" i="1" lang="cs-CZ" sz="1200" u="none" cap="none" strike="noStrike">
                <a:solidFill>
                  <a:srgbClr val="000000"/>
                </a:solidFill>
                <a:latin typeface="Calibri"/>
                <a:ea typeface="Calibri"/>
                <a:cs typeface="Calibri"/>
                <a:sym typeface="Calibri"/>
              </a:rPr>
              <a:t>. Násilí na pracovišti: peer pracovník jako možná cesta ochrany zaměstnanců?</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SMITHSON, L., 2006. An infographic depiction of all things motivation in the workplace. </a:t>
            </a:r>
            <a:r>
              <a:rPr b="0" i="1" lang="cs-CZ" sz="1200" u="none" cap="none" strike="noStrike">
                <a:solidFill>
                  <a:srgbClr val="000000"/>
                </a:solidFill>
                <a:latin typeface="Calibri"/>
                <a:ea typeface="Calibri"/>
                <a:cs typeface="Calibri"/>
                <a:sym typeface="Calibri"/>
              </a:rPr>
              <a:t>IncBlot.</a:t>
            </a:r>
            <a:r>
              <a:rPr b="0" i="0" lang="cs-CZ" sz="1200" u="none" cap="none" strike="noStrike">
                <a:solidFill>
                  <a:srgbClr val="000000"/>
                </a:solidFill>
                <a:latin typeface="Calibri"/>
                <a:ea typeface="Calibri"/>
                <a:cs typeface="Calibri"/>
                <a:sym typeface="Calibri"/>
              </a:rPr>
              <a:t> [online] [vid. 2022-05-05].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Arial"/>
              <a:buNone/>
            </a:pPr>
            <a:r>
              <a:rPr b="0" i="0" lang="cs-CZ" sz="1200" u="none" cap="none" strike="noStrike">
                <a:solidFill>
                  <a:srgbClr val="000000"/>
                </a:solidFill>
                <a:latin typeface="Calibri"/>
                <a:ea typeface="Calibri"/>
                <a:cs typeface="Calibri"/>
                <a:sym typeface="Calibri"/>
              </a:rPr>
              <a:t>ŠNAJDR I., 2013. </a:t>
            </a:r>
            <a:r>
              <a:rPr b="0" i="1" lang="cs-CZ" sz="1200" u="none" cap="none" strike="noStrike">
                <a:solidFill>
                  <a:srgbClr val="000000"/>
                </a:solidFill>
                <a:latin typeface="Calibri"/>
                <a:ea typeface="Calibri"/>
                <a:cs typeface="Calibri"/>
                <a:sym typeface="Calibri"/>
              </a:rPr>
              <a:t>Svizí, strategií a polotikou</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500"/>
              </a:spcBef>
              <a:spcAft>
                <a:spcPts val="0"/>
              </a:spcAft>
              <a:buClr>
                <a:srgbClr val="000000"/>
              </a:buClr>
              <a:buSzPts val="1200"/>
              <a:buFont typeface="Arial"/>
              <a:buNone/>
            </a:pPr>
            <a:r>
              <a:rPr b="0" i="0" lang="cs-CZ" sz="1200" u="none" cap="none" strike="noStrike">
                <a:solidFill>
                  <a:srgbClr val="000000"/>
                </a:solidFill>
                <a:highlight>
                  <a:srgbClr val="FFFFFF"/>
                </a:highlight>
                <a:latin typeface="Calibri"/>
                <a:ea typeface="Calibri"/>
                <a:cs typeface="Calibri"/>
                <a:sym typeface="Calibri"/>
              </a:rPr>
              <a:t>WALKER, B. AND HAMILTON, R. T.</a:t>
            </a:r>
            <a:r>
              <a:rPr b="0" i="1" lang="cs-CZ" sz="1200" u="none" cap="none" strike="noStrik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pic>
        <p:nvPicPr>
          <p:cNvPr id="383" name="Google Shape;383;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84" name="Google Shape;384;p12"/>
          <p:cNvSpPr/>
          <p:nvPr/>
        </p:nvSpPr>
        <p:spPr>
          <a:xfrm>
            <a:off x="0" y="5320142"/>
            <a:ext cx="12192000" cy="736551"/>
          </a:xfrm>
          <a:prstGeom prst="rect">
            <a:avLst/>
          </a:prstGeom>
          <a:solidFill>
            <a:schemeClr val="lt1">
              <a:alpha val="9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cs-CZ" sz="3600">
                <a:solidFill>
                  <a:srgbClr val="262626"/>
                </a:solidFill>
              </a:rPr>
              <a:t>Paldies par uzmanību</a:t>
            </a:r>
            <a:endParaRPr sz="3600">
              <a:solidFill>
                <a:srgbClr val="262626"/>
              </a:solidFill>
            </a:endParaRPr>
          </a:p>
        </p:txBody>
      </p:sp>
      <p:cxnSp>
        <p:nvCxnSpPr>
          <p:cNvPr id="386" name="Google Shape;386;p12"/>
          <p:cNvCxnSpPr/>
          <p:nvPr/>
        </p:nvCxnSpPr>
        <p:spPr>
          <a:xfrm>
            <a:off x="0" y="5241983"/>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cxnSp>
        <p:nvCxnSpPr>
          <p:cNvPr id="387" name="Google Shape;387;p12"/>
          <p:cNvCxnSpPr/>
          <p:nvPr/>
        </p:nvCxnSpPr>
        <p:spPr>
          <a:xfrm>
            <a:off x="0" y="6134852"/>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93" name="Google Shape;393;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Project partners</a:t>
            </a:r>
            <a:endParaRPr b="1" sz="3600">
              <a:solidFill>
                <a:schemeClr val="dk2"/>
              </a:solidFill>
            </a:endParaRPr>
          </a:p>
        </p:txBody>
      </p:sp>
      <p:sp>
        <p:nvSpPr>
          <p:cNvPr id="394" name="Google Shape;39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395" name="Google Shape;395;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97" name="Google Shape;397;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398" name="Google Shape;398;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9" name="Google Shape;399;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400" name="Google Shape;400;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01" name="Google Shape;401;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402" name="Google Shape;402;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03" name="Google Shape;403;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404" name="Google Shape;404;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05" name="Google Shape;405;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406" name="Google Shape;406;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07" name="Google Shape;407;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5">
                  <a:extLst>
                    <a:ext uri="{A12FA001-AC4F-418D-AE19-62706E023703}">
                      <ahyp:hlinkClr val="tx"/>
                    </a:ext>
                  </a:extLst>
                </a:hlinkClick>
              </a:rPr>
              <a:t>Social Innovation Fund</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408" name="Google Shape;408;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9" name="Google Shape;409;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pic>
        <p:nvPicPr>
          <p:cNvPr id="410" name="Google Shape;410;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5" name="Google Shape;105;p2"/>
          <p:cNvSpPr txBox="1"/>
          <p:nvPr>
            <p:ph type="title"/>
          </p:nvPr>
        </p:nvSpPr>
        <p:spPr>
          <a:xfrm>
            <a:off x="248467" y="44193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Apskatāmās tēmas</a:t>
            </a:r>
            <a:endParaRPr/>
          </a:p>
        </p:txBody>
      </p:sp>
      <p:sp>
        <p:nvSpPr>
          <p:cNvPr id="106" name="Google Shape;106;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 name="Google Shape;107;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8" name="Google Shape;10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grpSp>
        <p:nvGrpSpPr>
          <p:cNvPr id="109" name="Google Shape;109;p2"/>
          <p:cNvGrpSpPr/>
          <p:nvPr/>
        </p:nvGrpSpPr>
        <p:grpSpPr>
          <a:xfrm>
            <a:off x="550634" y="1537398"/>
            <a:ext cx="11255248" cy="4894601"/>
            <a:chOff x="-287566" y="0"/>
            <a:chExt cx="11255248" cy="4894601"/>
          </a:xfrm>
        </p:grpSpPr>
        <p:cxnSp>
          <p:nvCxnSpPr>
            <p:cNvPr id="110" name="Google Shape;110;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287566" y="0"/>
              <a:ext cx="2481102"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rPr b="0" i="0" lang="cs-CZ" sz="3400" u="none" cap="none" strike="noStrike">
                  <a:solidFill>
                    <a:schemeClr val="dk1"/>
                  </a:solidFill>
                  <a:latin typeface="Calibri"/>
                  <a:ea typeface="Calibri"/>
                  <a:cs typeface="Calibri"/>
                  <a:sym typeface="Calibri"/>
                </a:rPr>
                <a:t>Prevencijas politika</a:t>
              </a:r>
              <a:endParaRPr b="0" i="0" sz="3400" u="none" cap="none" strike="noStrike">
                <a:solidFill>
                  <a:schemeClr val="dk1"/>
                </a:solidFill>
                <a:latin typeface="Calibri"/>
                <a:ea typeface="Calibri"/>
                <a:cs typeface="Calibri"/>
                <a:sym typeface="Calibri"/>
              </a:endParaRPr>
            </a:p>
          </p:txBody>
        </p:sp>
        <p:sp>
          <p:nvSpPr>
            <p:cNvPr id="113" name="Google Shape;113;p2"/>
            <p:cNvSpPr/>
            <p:nvPr/>
          </p:nvSpPr>
          <p:spPr>
            <a:xfrm>
              <a:off x="2358051" y="330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2358051" y="330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 kaut kas nav kārtībā….</a:t>
              </a:r>
              <a:endParaRPr b="0" i="0" sz="1800" u="none" cap="none" strike="noStrike">
                <a:solidFill>
                  <a:schemeClr val="dk1"/>
                </a:solidFill>
                <a:latin typeface="Calibri"/>
                <a:ea typeface="Calibri"/>
                <a:cs typeface="Calibri"/>
                <a:sym typeface="Calibri"/>
              </a:endParaRPr>
            </a:p>
          </p:txBody>
        </p:sp>
        <p:cxnSp>
          <p:nvCxnSpPr>
            <p:cNvPr id="115" name="Google Shape;115;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6" name="Google Shape;116;p2"/>
            <p:cNvSpPr/>
            <p:nvPr/>
          </p:nvSpPr>
          <p:spPr>
            <a:xfrm>
              <a:off x="2358051" y="7269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2358051" y="726900"/>
              <a:ext cx="4706778"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Iebiedēšanas negatīvā ietekme uz darbiniekiem 	</a:t>
              </a:r>
              <a:endParaRPr b="0" i="0" sz="1800" u="none" cap="none" strike="noStrike">
                <a:solidFill>
                  <a:schemeClr val="dk1"/>
                </a:solidFill>
                <a:latin typeface="Calibri"/>
                <a:ea typeface="Calibri"/>
                <a:cs typeface="Calibri"/>
                <a:sym typeface="Calibri"/>
              </a:endParaRPr>
            </a:p>
          </p:txBody>
        </p:sp>
        <p:cxnSp>
          <p:nvCxnSpPr>
            <p:cNvPr id="118" name="Google Shape;118;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9" name="Google Shape;119;p2"/>
            <p:cNvSpPr/>
            <p:nvPr/>
          </p:nvSpPr>
          <p:spPr>
            <a:xfrm>
              <a:off x="2358051" y="142076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2358051" y="1420760"/>
              <a:ext cx="4837406"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Iebiedēšanas negatīvā ietekme uz darba devējiem</a:t>
              </a:r>
              <a:endParaRPr b="0" i="0" sz="1800" u="none" cap="none" strike="noStrike">
                <a:solidFill>
                  <a:schemeClr val="dk1"/>
                </a:solidFill>
                <a:latin typeface="Calibri"/>
                <a:ea typeface="Calibri"/>
                <a:cs typeface="Calibri"/>
                <a:sym typeface="Calibri"/>
              </a:endParaRPr>
            </a:p>
          </p:txBody>
        </p:sp>
        <p:cxnSp>
          <p:nvCxnSpPr>
            <p:cNvPr id="121" name="Google Shape;121;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2" name="Google Shape;122;p2"/>
            <p:cNvSpPr/>
            <p:nvPr/>
          </p:nvSpPr>
          <p:spPr>
            <a:xfrm>
              <a:off x="2358051" y="211462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2358051" y="211462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Prevencijas politika</a:t>
              </a:r>
              <a:endParaRPr b="0" i="0" sz="1800" u="none" cap="none" strike="noStrike">
                <a:solidFill>
                  <a:schemeClr val="dk1"/>
                </a:solidFill>
                <a:latin typeface="Calibri"/>
                <a:ea typeface="Calibri"/>
                <a:cs typeface="Calibri"/>
                <a:sym typeface="Calibri"/>
              </a:endParaRPr>
            </a:p>
          </p:txBody>
        </p:sp>
        <p:sp>
          <p:nvSpPr>
            <p:cNvPr id="124" name="Google Shape;124;p2"/>
            <p:cNvSpPr/>
            <p:nvPr/>
          </p:nvSpPr>
          <p:spPr>
            <a:xfrm>
              <a:off x="6745124" y="2114620"/>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txBox="1"/>
            <p:nvPr/>
          </p:nvSpPr>
          <p:spPr>
            <a:xfrm>
              <a:off x="6745124" y="2114620"/>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labi definēti ārējie apstākļi</a:t>
              </a:r>
              <a:endParaRPr b="0" i="0" sz="1400" u="none" cap="none" strike="noStrike">
                <a:solidFill>
                  <a:srgbClr val="000000"/>
                </a:solidFill>
                <a:latin typeface="Arial"/>
                <a:ea typeface="Arial"/>
                <a:cs typeface="Arial"/>
                <a:sym typeface="Arial"/>
              </a:endParaRPr>
            </a:p>
          </p:txBody>
        </p:sp>
        <p:cxnSp>
          <p:nvCxnSpPr>
            <p:cNvPr id="126" name="Google Shape;126;p2"/>
            <p:cNvCxnSpPr/>
            <p:nvPr/>
          </p:nvCxnSpPr>
          <p:spPr>
            <a:xfrm>
              <a:off x="6580609" y="2334678"/>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6745124" y="2334678"/>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6745124" y="2334678"/>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uzņēmuma kultūra</a:t>
              </a:r>
              <a:endParaRPr b="0" i="0" sz="1000" u="none" cap="none" strike="noStrike">
                <a:solidFill>
                  <a:schemeClr val="dk1"/>
                </a:solidFill>
                <a:latin typeface="Calibri"/>
                <a:ea typeface="Calibri"/>
                <a:cs typeface="Calibri"/>
                <a:sym typeface="Calibri"/>
              </a:endParaRPr>
            </a:p>
          </p:txBody>
        </p:sp>
        <p:cxnSp>
          <p:nvCxnSpPr>
            <p:cNvPr id="129" name="Google Shape;129;p2"/>
            <p:cNvCxnSpPr/>
            <p:nvPr/>
          </p:nvCxnSpPr>
          <p:spPr>
            <a:xfrm>
              <a:off x="6580609" y="2554736"/>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6745124" y="2554736"/>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txBox="1"/>
            <p:nvPr/>
          </p:nvSpPr>
          <p:spPr>
            <a:xfrm>
              <a:off x="6745124" y="2554736"/>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pret mobingu vērsta politika</a:t>
              </a:r>
              <a:endParaRPr b="0" i="0" sz="1400" u="none" cap="none" strike="noStrike">
                <a:solidFill>
                  <a:srgbClr val="000000"/>
                </a:solidFill>
                <a:latin typeface="Arial"/>
                <a:ea typeface="Arial"/>
                <a:cs typeface="Arial"/>
                <a:sym typeface="Arial"/>
              </a:endParaRPr>
            </a:p>
          </p:txBody>
        </p:sp>
        <p:cxnSp>
          <p:nvCxnSpPr>
            <p:cNvPr id="132" name="Google Shape;132;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3" name="Google Shape;133;p2"/>
            <p:cNvSpPr/>
            <p:nvPr/>
          </p:nvSpPr>
          <p:spPr>
            <a:xfrm>
              <a:off x="2358051" y="280848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
            <p:cNvSpPr txBox="1"/>
            <p:nvPr/>
          </p:nvSpPr>
          <p:spPr>
            <a:xfrm>
              <a:off x="2358051" y="2808480"/>
              <a:ext cx="4706778"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0" i="0" lang="cs-CZ" sz="1800" u="none" cap="none" strike="noStrike">
                  <a:solidFill>
                    <a:schemeClr val="dk1"/>
                  </a:solidFill>
                  <a:latin typeface="Calibri"/>
                  <a:ea typeface="Calibri"/>
                  <a:cs typeface="Calibri"/>
                  <a:sym typeface="Calibri"/>
                </a:rPr>
                <a:t>Prevencijas politika</a:t>
              </a:r>
              <a:endParaRPr/>
            </a:p>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(mobinga gadījumā)</a:t>
              </a:r>
              <a:endParaRPr b="0" i="0" sz="1800" u="none" cap="none" strike="noStrike">
                <a:solidFill>
                  <a:schemeClr val="dk1"/>
                </a:solidFill>
                <a:latin typeface="Calibri"/>
                <a:ea typeface="Calibri"/>
                <a:cs typeface="Calibri"/>
                <a:sym typeface="Calibri"/>
              </a:endParaRPr>
            </a:p>
          </p:txBody>
        </p:sp>
        <p:cxnSp>
          <p:nvCxnSpPr>
            <p:cNvPr id="135" name="Google Shape;135;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6" name="Google Shape;136;p2"/>
            <p:cNvSpPr/>
            <p:nvPr/>
          </p:nvSpPr>
          <p:spPr>
            <a:xfrm>
              <a:off x="2358051" y="35023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
            <p:cNvSpPr txBox="1"/>
            <p:nvPr/>
          </p:nvSpPr>
          <p:spPr>
            <a:xfrm>
              <a:off x="2358051" y="35023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Praktiski piemēri</a:t>
              </a:r>
              <a:endParaRPr b="0" i="0" sz="1800" u="none" cap="none" strike="noStrike">
                <a:solidFill>
                  <a:schemeClr val="dk1"/>
                </a:solidFill>
                <a:latin typeface="Calibri"/>
                <a:ea typeface="Calibri"/>
                <a:cs typeface="Calibri"/>
                <a:sym typeface="Calibri"/>
              </a:endParaRPr>
            </a:p>
          </p:txBody>
        </p:sp>
        <p:cxnSp>
          <p:nvCxnSpPr>
            <p:cNvPr id="138" name="Google Shape;138;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9" name="Google Shape;139;p2"/>
            <p:cNvSpPr/>
            <p:nvPr/>
          </p:nvSpPr>
          <p:spPr>
            <a:xfrm>
              <a:off x="2358051" y="41962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
            <p:cNvSpPr txBox="1"/>
            <p:nvPr/>
          </p:nvSpPr>
          <p:spPr>
            <a:xfrm>
              <a:off x="2358051" y="41962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Uzdevums</a:t>
              </a:r>
              <a:endParaRPr b="0" i="0" sz="1800" u="none" cap="none" strike="noStrike">
                <a:solidFill>
                  <a:schemeClr val="dk1"/>
                </a:solidFill>
                <a:latin typeface="Calibri"/>
                <a:ea typeface="Calibri"/>
                <a:cs typeface="Calibri"/>
                <a:sym typeface="Calibri"/>
              </a:endParaRPr>
            </a:p>
          </p:txBody>
        </p:sp>
        <p:cxnSp>
          <p:nvCxnSpPr>
            <p:cNvPr id="141" name="Google Shape;141;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3"/>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48" name="Google Shape;148;p3"/>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49" name="Google Shape;149;p3"/>
          <p:cNvSpPr txBox="1"/>
          <p:nvPr>
            <p:ph type="title"/>
          </p:nvPr>
        </p:nvSpPr>
        <p:spPr>
          <a:xfrm>
            <a:off x="369791" y="265893"/>
            <a:ext cx="10515600"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 kaut kas nav kārtībā ….</a:t>
            </a:r>
            <a:endParaRPr b="1" sz="3600">
              <a:solidFill>
                <a:schemeClr val="dk2"/>
              </a:solidFill>
            </a:endParaRPr>
          </a:p>
        </p:txBody>
      </p:sp>
      <p:grpSp>
        <p:nvGrpSpPr>
          <p:cNvPr id="150" name="Google Shape;150;p3"/>
          <p:cNvGrpSpPr/>
          <p:nvPr/>
        </p:nvGrpSpPr>
        <p:grpSpPr>
          <a:xfrm>
            <a:off x="863807" y="1328743"/>
            <a:ext cx="4943252" cy="5025141"/>
            <a:chOff x="2502957" y="2464"/>
            <a:chExt cx="4943252" cy="5025141"/>
          </a:xfrm>
        </p:grpSpPr>
        <p:sp>
          <p:nvSpPr>
            <p:cNvPr id="151" name="Google Shape;151;p3"/>
            <p:cNvSpPr/>
            <p:nvPr/>
          </p:nvSpPr>
          <p:spPr>
            <a:xfrm>
              <a:off x="4298108" y="2464"/>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
            <p:cNvSpPr txBox="1"/>
            <p:nvPr/>
          </p:nvSpPr>
          <p:spPr>
            <a:xfrm>
              <a:off x="4341038" y="45394"/>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UZMĀKŠANĀS</a:t>
              </a:r>
              <a:endParaRPr b="0" i="0" sz="1300" u="none" cap="none" strike="noStrike">
                <a:solidFill>
                  <a:schemeClr val="lt1"/>
                </a:solidFill>
                <a:latin typeface="Calibri"/>
                <a:ea typeface="Calibri"/>
                <a:cs typeface="Calibri"/>
                <a:sym typeface="Calibri"/>
              </a:endParaRPr>
            </a:p>
          </p:txBody>
        </p:sp>
        <p:sp>
          <p:nvSpPr>
            <p:cNvPr id="153" name="Google Shape;153;p3"/>
            <p:cNvSpPr/>
            <p:nvPr/>
          </p:nvSpPr>
          <p:spPr>
            <a:xfrm>
              <a:off x="2901722" y="442174"/>
              <a:ext cx="4145722" cy="4145722"/>
            </a:xfrm>
            <a:custGeom>
              <a:rect b="b" l="l" r="r" t="t"/>
              <a:pathLst>
                <a:path extrusionOk="0" h="120000" w="120000">
                  <a:moveTo>
                    <a:pt x="79831" y="3372"/>
                  </a:moveTo>
                  <a:lnTo>
                    <a:pt x="79831" y="3372"/>
                  </a:lnTo>
                  <a:cubicBezTo>
                    <a:pt x="88113" y="6272"/>
                    <a:pt x="95657" y="10954"/>
                    <a:pt x="101933" y="1708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6093259"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6136189"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MOBINGS</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2901722" y="442174"/>
              <a:ext cx="4145722" cy="4145722"/>
            </a:xfrm>
            <a:custGeom>
              <a:rect b="b" l="l" r="r" t="t"/>
              <a:pathLst>
                <a:path extrusionOk="0" h="120000" w="120000">
                  <a:moveTo>
                    <a:pt x="117559" y="43059"/>
                  </a:moveTo>
                  <a:lnTo>
                    <a:pt x="117559" y="43059"/>
                  </a:lnTo>
                  <a:cubicBezTo>
                    <a:pt x="120814" y="54119"/>
                    <a:pt x="120814" y="65882"/>
                    <a:pt x="117559" y="7694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p:nvPr/>
          </p:nvSpPr>
          <p:spPr>
            <a:xfrm>
              <a:off x="6093259"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
            <p:cNvSpPr txBox="1"/>
            <p:nvPr/>
          </p:nvSpPr>
          <p:spPr>
            <a:xfrm>
              <a:off x="6136189"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BOSINGS</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2901722" y="442174"/>
              <a:ext cx="4145722" cy="4145722"/>
            </a:xfrm>
            <a:custGeom>
              <a:rect b="b" l="l" r="r" t="t"/>
              <a:pathLst>
                <a:path extrusionOk="0" h="120000" w="120000">
                  <a:moveTo>
                    <a:pt x="101934" y="102913"/>
                  </a:moveTo>
                  <a:cubicBezTo>
                    <a:pt x="95658" y="109046"/>
                    <a:pt x="88113" y="113727"/>
                    <a:pt x="79832" y="116627"/>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4298108" y="414818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
            <p:cNvSpPr txBox="1"/>
            <p:nvPr/>
          </p:nvSpPr>
          <p:spPr>
            <a:xfrm>
              <a:off x="4341038" y="419111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STAFINGS</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2901722" y="442174"/>
              <a:ext cx="4145722" cy="4145722"/>
            </a:xfrm>
            <a:custGeom>
              <a:rect b="b" l="l" r="r" t="t"/>
              <a:pathLst>
                <a:path extrusionOk="0" h="120000" w="120000">
                  <a:moveTo>
                    <a:pt x="40169" y="116628"/>
                  </a:moveTo>
                  <a:lnTo>
                    <a:pt x="40169" y="116628"/>
                  </a:lnTo>
                  <a:cubicBezTo>
                    <a:pt x="31887" y="113728"/>
                    <a:pt x="24343" y="109046"/>
                    <a:pt x="18067" y="10291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2502957"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
            <p:cNvSpPr txBox="1"/>
            <p:nvPr/>
          </p:nvSpPr>
          <p:spPr>
            <a:xfrm>
              <a:off x="2545887"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VAJĀŠANA</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2901722" y="442174"/>
              <a:ext cx="4145722" cy="4145722"/>
            </a:xfrm>
            <a:custGeom>
              <a:rect b="b" l="l" r="r" t="t"/>
              <a:pathLst>
                <a:path extrusionOk="0" h="120000" w="120000">
                  <a:moveTo>
                    <a:pt x="2441" y="76941"/>
                  </a:moveTo>
                  <a:cubicBezTo>
                    <a:pt x="-814" y="65881"/>
                    <a:pt x="-814" y="54118"/>
                    <a:pt x="2441" y="43058"/>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
            <p:cNvSpPr/>
            <p:nvPr/>
          </p:nvSpPr>
          <p:spPr>
            <a:xfrm>
              <a:off x="2502957"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
            <p:cNvSpPr txBox="1"/>
            <p:nvPr/>
          </p:nvSpPr>
          <p:spPr>
            <a:xfrm>
              <a:off x="2545887"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PSIHOLOĢISKAIS TERORS</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2901722" y="442174"/>
              <a:ext cx="4145722" cy="4145722"/>
            </a:xfrm>
            <a:custGeom>
              <a:rect b="b" l="l" r="r" t="t"/>
              <a:pathLst>
                <a:path extrusionOk="0" h="120000" w="120000">
                  <a:moveTo>
                    <a:pt x="18066" y="17087"/>
                  </a:moveTo>
                  <a:lnTo>
                    <a:pt x="18066" y="17087"/>
                  </a:lnTo>
                  <a:cubicBezTo>
                    <a:pt x="24342" y="10954"/>
                    <a:pt x="31887" y="6273"/>
                    <a:pt x="40168" y="337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 name="Google Shape;16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170" name="Google Shape;170;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71" name="Google Shape;171;p3"/>
          <p:cNvPicPr preferRelativeResize="0"/>
          <p:nvPr/>
        </p:nvPicPr>
        <p:blipFill rotWithShape="1">
          <a:blip r:embed="rId5">
            <a:alphaModFix/>
          </a:blip>
          <a:srcRect b="0" l="0" r="0" t="0"/>
          <a:stretch/>
        </p:blipFill>
        <p:spPr>
          <a:xfrm>
            <a:off x="6397746" y="0"/>
            <a:ext cx="5794254" cy="6880076"/>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4"/>
          <p:cNvSpPr/>
          <p:nvPr/>
        </p:nvSpPr>
        <p:spPr>
          <a:xfrm flipH="1">
            <a:off x="5125022"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9" name="Google Shape;179;p4"/>
          <p:cNvGrpSpPr/>
          <p:nvPr/>
        </p:nvGrpSpPr>
        <p:grpSpPr>
          <a:xfrm>
            <a:off x="5121974" y="1584059"/>
            <a:ext cx="6481296" cy="4051063"/>
            <a:chOff x="0" y="600833"/>
            <a:chExt cx="6481296" cy="4051063"/>
          </a:xfrm>
        </p:grpSpPr>
        <p:sp>
          <p:nvSpPr>
            <p:cNvPr id="180" name="Google Shape;180;p4"/>
            <p:cNvSpPr/>
            <p:nvPr/>
          </p:nvSpPr>
          <p:spPr>
            <a:xfrm>
              <a:off x="0" y="600833"/>
              <a:ext cx="4050161" cy="4051063"/>
            </a:xfrm>
            <a:custGeom>
              <a:rect b="b" l="l" r="r" t="t"/>
              <a:pathLst>
                <a:path extrusionOk="0" h="120000" w="120000">
                  <a:moveTo>
                    <a:pt x="8412" y="60000"/>
                  </a:moveTo>
                  <a:lnTo>
                    <a:pt x="8412" y="60000"/>
                  </a:lnTo>
                  <a:cubicBezTo>
                    <a:pt x="8412" y="33895"/>
                    <a:pt x="27911" y="11904"/>
                    <a:pt x="53828" y="8781"/>
                  </a:cubicBezTo>
                  <a:cubicBezTo>
                    <a:pt x="79744" y="5657"/>
                    <a:pt x="103909" y="22386"/>
                    <a:pt x="110111" y="47743"/>
                  </a:cubicBezTo>
                  <a:cubicBezTo>
                    <a:pt x="116313" y="73101"/>
                    <a:pt x="102596" y="99095"/>
                    <a:pt x="78164" y="108286"/>
                  </a:cubicBezTo>
                  <a:cubicBezTo>
                    <a:pt x="53732" y="117478"/>
                    <a:pt x="26284" y="106969"/>
                    <a:pt x="14236" y="83812"/>
                  </a:cubicBezTo>
                  <a:lnTo>
                    <a:pt x="6300" y="85348"/>
                  </a:lnTo>
                  <a:lnTo>
                    <a:pt x="15821" y="68555"/>
                  </a:lnTo>
                  <a:lnTo>
                    <a:pt x="35752" y="79645"/>
                  </a:lnTo>
                  <a:lnTo>
                    <a:pt x="27939" y="81158"/>
                  </a:lnTo>
                  <a:cubicBezTo>
                    <a:pt x="38435" y="97068"/>
                    <a:pt x="59008" y="102874"/>
                    <a:pt x="76272" y="94799"/>
                  </a:cubicBezTo>
                  <a:cubicBezTo>
                    <a:pt x="93536" y="86725"/>
                    <a:pt x="102270" y="67211"/>
                    <a:pt x="96790" y="48955"/>
                  </a:cubicBezTo>
                  <a:cubicBezTo>
                    <a:pt x="91310" y="30698"/>
                    <a:pt x="73275" y="19221"/>
                    <a:pt x="54419" y="21991"/>
                  </a:cubicBezTo>
                  <a:cubicBezTo>
                    <a:pt x="35562" y="24760"/>
                    <a:pt x="21588" y="40939"/>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4050810" y="1808455"/>
              <a:ext cx="2430486" cy="16208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
            <p:cNvSpPr txBox="1"/>
            <p:nvPr/>
          </p:nvSpPr>
          <p:spPr>
            <a:xfrm>
              <a:off x="4050810" y="1808455"/>
              <a:ext cx="1936303" cy="2114148"/>
            </a:xfrm>
            <a:prstGeom prst="rect">
              <a:avLst/>
            </a:prstGeom>
            <a:noFill/>
            <a:ln>
              <a:noFill/>
            </a:ln>
          </p:spPr>
          <p:txBody>
            <a:bodyPr anchorCtr="0" anchor="ctr" bIns="13950" lIns="13950" spcFirstLastPara="1" rIns="13950" wrap="square" tIns="13950">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Psiholoģiski</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Attiecībā uz veselību</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Ilgtermiņa ietekme uz privāto dzīvi</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Pašnāvnieciskas tieksmes</a:t>
              </a:r>
              <a:endParaRPr b="0" i="0" sz="1700" u="none" cap="none" strike="noStrike">
                <a:solidFill>
                  <a:schemeClr val="dk1"/>
                </a:solidFill>
                <a:latin typeface="Calibri"/>
                <a:ea typeface="Calibri"/>
                <a:cs typeface="Calibri"/>
                <a:sym typeface="Calibri"/>
              </a:endParaRPr>
            </a:p>
          </p:txBody>
        </p:sp>
        <p:sp>
          <p:nvSpPr>
            <p:cNvPr id="183" name="Google Shape;183;p4"/>
            <p:cNvSpPr/>
            <p:nvPr/>
          </p:nvSpPr>
          <p:spPr>
            <a:xfrm>
              <a:off x="894418" y="2067318"/>
              <a:ext cx="2260027" cy="11298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894418" y="2067318"/>
              <a:ext cx="2260027" cy="112984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600" u="none" cap="none" strike="noStrike">
                  <a:solidFill>
                    <a:schemeClr val="dk1"/>
                  </a:solidFill>
                  <a:latin typeface="Calibri"/>
                  <a:ea typeface="Calibri"/>
                  <a:cs typeface="Calibri"/>
                  <a:sym typeface="Calibri"/>
                </a:rPr>
                <a:t>Iebiedēšanas negatīvā ietekme uz darbiniekiem</a:t>
              </a:r>
              <a:endParaRPr b="0" i="0" sz="2600" u="none" cap="none" strike="noStrike">
                <a:solidFill>
                  <a:schemeClr val="dk1"/>
                </a:solidFill>
                <a:latin typeface="Calibri"/>
                <a:ea typeface="Calibri"/>
                <a:cs typeface="Calibri"/>
                <a:sym typeface="Calibri"/>
              </a:endParaRPr>
            </a:p>
          </p:txBody>
        </p:sp>
      </p:grpSp>
      <p:pic>
        <p:nvPicPr>
          <p:cNvPr descr="Obsah obrázku zeď, osoba, interiér&#10;&#10;Popis byl vytvořen automaticky" id="185" name="Google Shape;185;p4"/>
          <p:cNvPicPr preferRelativeResize="0"/>
          <p:nvPr/>
        </p:nvPicPr>
        <p:blipFill rotWithShape="1">
          <a:blip r:embed="rId3">
            <a:alphaModFix/>
          </a:blip>
          <a:srcRect b="-1" l="0" r="-1" t="1709"/>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86" name="Google Shape;186;p4"/>
          <p:cNvPicPr preferRelativeResize="0"/>
          <p:nvPr/>
        </p:nvPicPr>
        <p:blipFill rotWithShape="1">
          <a:blip r:embed="rId4">
            <a:alphaModFix/>
          </a:blip>
          <a:srcRect b="0" l="0" r="0" t="0"/>
          <a:stretch/>
        </p:blipFill>
        <p:spPr>
          <a:xfrm>
            <a:off x="11226792" y="109974"/>
            <a:ext cx="962159" cy="2057687"/>
          </a:xfrm>
          <a:prstGeom prst="rect">
            <a:avLst/>
          </a:prstGeom>
          <a:noFill/>
          <a:ln>
            <a:noFill/>
          </a:ln>
        </p:spPr>
      </p:pic>
      <p:pic>
        <p:nvPicPr>
          <p:cNvPr id="187" name="Google Shape;187;p4"/>
          <p:cNvPicPr preferRelativeResize="0"/>
          <p:nvPr/>
        </p:nvPicPr>
        <p:blipFill rotWithShape="1">
          <a:blip r:embed="rId5">
            <a:alphaModFix/>
          </a:blip>
          <a:srcRect b="0" l="0" r="0" t="0"/>
          <a:stretch/>
        </p:blipFill>
        <p:spPr>
          <a:xfrm>
            <a:off x="11112133" y="2245564"/>
            <a:ext cx="1076817" cy="2537451"/>
          </a:xfrm>
          <a:prstGeom prst="rect">
            <a:avLst/>
          </a:prstGeom>
          <a:noFill/>
          <a:ln>
            <a:noFill/>
          </a:ln>
        </p:spPr>
      </p:pic>
      <p:pic>
        <p:nvPicPr>
          <p:cNvPr id="188" name="Google Shape;188;p4"/>
          <p:cNvPicPr preferRelativeResize="0"/>
          <p:nvPr/>
        </p:nvPicPr>
        <p:blipFill rotWithShape="1">
          <a:blip r:embed="rId5">
            <a:alphaModFix/>
          </a:blip>
          <a:srcRect b="0" l="0" r="0" t="0"/>
          <a:stretch/>
        </p:blipFill>
        <p:spPr>
          <a:xfrm rot="5400000">
            <a:off x="5884269" y="4573024"/>
            <a:ext cx="1361550" cy="3208405"/>
          </a:xfrm>
          <a:prstGeom prst="rect">
            <a:avLst/>
          </a:pr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5"/>
          <p:cNvSpPr/>
          <p:nvPr/>
        </p:nvSpPr>
        <p:spPr>
          <a:xfrm flipH="1">
            <a:off x="5125019"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b="0" i="0" lang="cs-CZ" sz="4200" u="none" cap="none" strike="noStrike">
                <a:solidFill>
                  <a:schemeClr val="dk1"/>
                </a:solidFill>
                <a:latin typeface="Calibri"/>
                <a:ea typeface="Calibri"/>
                <a:cs typeface="Calibri"/>
                <a:sym typeface="Calibri"/>
              </a:rPr>
            </a:br>
            <a:endParaRPr b="1" i="0" sz="4200" u="none" cap="none" strike="noStrike">
              <a:solidFill>
                <a:schemeClr val="dk1"/>
              </a:solidFill>
              <a:latin typeface="Calibri"/>
              <a:ea typeface="Calibri"/>
              <a:cs typeface="Calibri"/>
              <a:sym typeface="Calibri"/>
            </a:endParaRPr>
          </a:p>
        </p:txBody>
      </p:sp>
      <p:grpSp>
        <p:nvGrpSpPr>
          <p:cNvPr id="197" name="Google Shape;197;p5"/>
          <p:cNvGrpSpPr/>
          <p:nvPr/>
        </p:nvGrpSpPr>
        <p:grpSpPr>
          <a:xfrm>
            <a:off x="-54556" y="928301"/>
            <a:ext cx="6710828" cy="4833402"/>
            <a:chOff x="97509" y="348198"/>
            <a:chExt cx="6710828" cy="4833402"/>
          </a:xfrm>
        </p:grpSpPr>
        <p:sp>
          <p:nvSpPr>
            <p:cNvPr id="198" name="Google Shape;198;p5"/>
            <p:cNvSpPr/>
            <p:nvPr/>
          </p:nvSpPr>
          <p:spPr>
            <a:xfrm>
              <a:off x="97509" y="682388"/>
              <a:ext cx="4053618" cy="4053602"/>
            </a:xfrm>
            <a:custGeom>
              <a:rect b="b" l="l" r="r" t="t"/>
              <a:pathLst>
                <a:path extrusionOk="0" h="120000" w="120000">
                  <a:moveTo>
                    <a:pt x="8412" y="60000"/>
                  </a:moveTo>
                  <a:lnTo>
                    <a:pt x="8412" y="60000"/>
                  </a:lnTo>
                  <a:cubicBezTo>
                    <a:pt x="8412" y="33897"/>
                    <a:pt x="27910" y="11907"/>
                    <a:pt x="53826" y="8783"/>
                  </a:cubicBezTo>
                  <a:cubicBezTo>
                    <a:pt x="79742" y="5659"/>
                    <a:pt x="103907" y="22385"/>
                    <a:pt x="110110" y="47741"/>
                  </a:cubicBezTo>
                  <a:cubicBezTo>
                    <a:pt x="116313" y="73097"/>
                    <a:pt x="102599" y="99090"/>
                    <a:pt x="78168" y="108283"/>
                  </a:cubicBezTo>
                  <a:cubicBezTo>
                    <a:pt x="53736" y="117476"/>
                    <a:pt x="26289" y="106971"/>
                    <a:pt x="14238" y="83815"/>
                  </a:cubicBezTo>
                  <a:lnTo>
                    <a:pt x="6303" y="85352"/>
                  </a:lnTo>
                  <a:lnTo>
                    <a:pt x="15821" y="68557"/>
                  </a:lnTo>
                  <a:lnTo>
                    <a:pt x="35755" y="79648"/>
                  </a:lnTo>
                  <a:lnTo>
                    <a:pt x="27942" y="81161"/>
                  </a:lnTo>
                  <a:lnTo>
                    <a:pt x="27942" y="81161"/>
                  </a:lnTo>
                  <a:cubicBezTo>
                    <a:pt x="38441" y="97066"/>
                    <a:pt x="59015" y="102869"/>
                    <a:pt x="76277" y="94793"/>
                  </a:cubicBezTo>
                  <a:cubicBezTo>
                    <a:pt x="93539" y="86717"/>
                    <a:pt x="102270" y="67205"/>
                    <a:pt x="96789" y="48953"/>
                  </a:cubicBezTo>
                  <a:cubicBezTo>
                    <a:pt x="91308" y="30700"/>
                    <a:pt x="73273" y="19226"/>
                    <a:pt x="54417" y="21996"/>
                  </a:cubicBezTo>
                  <a:cubicBezTo>
                    <a:pt x="35561" y="24766"/>
                    <a:pt x="21588" y="40942"/>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p:nvPr/>
          </p:nvSpPr>
          <p:spPr>
            <a:xfrm>
              <a:off x="4064687" y="348198"/>
              <a:ext cx="2743650" cy="48334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5"/>
            <p:cNvSpPr txBox="1"/>
            <p:nvPr/>
          </p:nvSpPr>
          <p:spPr>
            <a:xfrm>
              <a:off x="4064687" y="348198"/>
              <a:ext cx="2390891" cy="4833402"/>
            </a:xfrm>
            <a:prstGeom prst="rect">
              <a:avLst/>
            </a:prstGeom>
            <a:noFill/>
            <a:ln>
              <a:noFill/>
            </a:ln>
          </p:spPr>
          <p:txBody>
            <a:bodyPr anchorCtr="0" anchor="ctr" bIns="10775" lIns="10775" spcFirstLastPara="1" rIns="10775" wrap="square" tIns="10775">
              <a:noAutofit/>
            </a:bodyPr>
            <a:lstStyle/>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Agra pensionēšanās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Saslimstības pieaugums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Darbinieku produktivitātes samazināšanās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Uzņēmuma iekārtu un aprīkojuma bojājumi</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Palielinātas izmaksas, kas saistītas ar jaunu darbinieku pieņemšanu darbā</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Palielināta darbinieku mainība</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Tiesvedības izmaksas</a:t>
              </a:r>
              <a:endParaRPr b="0" i="0" sz="1700" u="none" cap="none" strike="noStrike">
                <a:solidFill>
                  <a:schemeClr val="dk1"/>
                </a:solidFill>
                <a:latin typeface="Calibri"/>
                <a:ea typeface="Calibri"/>
                <a:cs typeface="Calibri"/>
                <a:sym typeface="Calibri"/>
              </a:endParaRPr>
            </a:p>
          </p:txBody>
        </p:sp>
        <p:sp>
          <p:nvSpPr>
            <p:cNvPr id="201" name="Google Shape;201;p5"/>
            <p:cNvSpPr/>
            <p:nvPr/>
          </p:nvSpPr>
          <p:spPr>
            <a:xfrm>
              <a:off x="862338" y="2095068"/>
              <a:ext cx="2426216" cy="12409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
            <p:cNvSpPr txBox="1"/>
            <p:nvPr/>
          </p:nvSpPr>
          <p:spPr>
            <a:xfrm>
              <a:off x="862338" y="2095068"/>
              <a:ext cx="2426216" cy="124092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600" u="none" cap="none" strike="noStrike">
                  <a:solidFill>
                    <a:schemeClr val="dk1"/>
                  </a:solidFill>
                  <a:latin typeface="Calibri"/>
                  <a:ea typeface="Calibri"/>
                  <a:cs typeface="Calibri"/>
                  <a:sym typeface="Calibri"/>
                </a:rPr>
                <a:t>Iebiedēšanas negatīvā ietekme uz darba devējiem</a:t>
              </a:r>
              <a:endParaRPr b="0" i="0" sz="2600" u="none" cap="none" strike="noStrike">
                <a:solidFill>
                  <a:schemeClr val="dk1"/>
                </a:solidFill>
                <a:latin typeface="Calibri"/>
                <a:ea typeface="Calibri"/>
                <a:cs typeface="Calibri"/>
                <a:sym typeface="Calibri"/>
              </a:endParaRPr>
            </a:p>
          </p:txBody>
        </p:sp>
      </p:grpSp>
      <p:pic>
        <p:nvPicPr>
          <p:cNvPr id="203" name="Google Shape;203;p5"/>
          <p:cNvPicPr preferRelativeResize="0"/>
          <p:nvPr/>
        </p:nvPicPr>
        <p:blipFill rotWithShape="1">
          <a:blip r:embed="rId3">
            <a:alphaModFix/>
          </a:blip>
          <a:srcRect b="0" l="0" r="0" t="0"/>
          <a:stretch/>
        </p:blipFill>
        <p:spPr>
          <a:xfrm>
            <a:off x="6419850" y="0"/>
            <a:ext cx="5772150" cy="6858000"/>
          </a:xfrm>
          <a:prstGeom prst="rect">
            <a:avLst/>
          </a:prstGeom>
          <a:noFill/>
          <a:ln>
            <a:noFill/>
          </a:ln>
        </p:spPr>
      </p:pic>
      <p:pic>
        <p:nvPicPr>
          <p:cNvPr id="204" name="Google Shape;204;p5"/>
          <p:cNvPicPr preferRelativeResize="0"/>
          <p:nvPr/>
        </p:nvPicPr>
        <p:blipFill rotWithShape="1">
          <a:blip r:embed="rId4">
            <a:alphaModFix/>
          </a:blip>
          <a:srcRect b="0" l="0" r="0" t="0"/>
          <a:stretch/>
        </p:blipFill>
        <p:spPr>
          <a:xfrm rot="5400000">
            <a:off x="818213" y="4802385"/>
            <a:ext cx="1309887" cy="2801343"/>
          </a:xfrm>
          <a:prstGeom prst="rect">
            <a:avLst/>
          </a:prstGeom>
          <a:noFill/>
          <a:ln>
            <a:noFill/>
          </a:ln>
        </p:spPr>
      </p:pic>
      <p:pic>
        <p:nvPicPr>
          <p:cNvPr id="205" name="Google Shape;205;p5"/>
          <p:cNvPicPr preferRelativeResize="0"/>
          <p:nvPr/>
        </p:nvPicPr>
        <p:blipFill rotWithShape="1">
          <a:blip r:embed="rId5">
            <a:alphaModFix/>
          </a:blip>
          <a:srcRect b="0" l="0" r="0" t="0"/>
          <a:stretch/>
        </p:blipFill>
        <p:spPr>
          <a:xfrm rot="-5400000">
            <a:off x="3024090" y="-652553"/>
            <a:ext cx="962159" cy="2267266"/>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2" name="Google Shape;212;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Prevencijas politika</a:t>
            </a:r>
            <a:endParaRPr b="1" sz="3600">
              <a:solidFill>
                <a:schemeClr val="dk2"/>
              </a:solidFill>
            </a:endParaRPr>
          </a:p>
        </p:txBody>
      </p:sp>
      <p:grpSp>
        <p:nvGrpSpPr>
          <p:cNvPr id="213" name="Google Shape;213;p6"/>
          <p:cNvGrpSpPr/>
          <p:nvPr/>
        </p:nvGrpSpPr>
        <p:grpSpPr>
          <a:xfrm>
            <a:off x="1109372" y="773723"/>
            <a:ext cx="3657223" cy="5946573"/>
            <a:chOff x="1754783" y="0"/>
            <a:chExt cx="3657223" cy="5946573"/>
          </a:xfrm>
        </p:grpSpPr>
        <p:sp>
          <p:nvSpPr>
            <p:cNvPr id="214" name="Google Shape;214;p6"/>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3182411" y="1033514"/>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3182411" y="1033514"/>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000"/>
                <a:buFont typeface="Calibri"/>
                <a:buNone/>
              </a:pPr>
              <a:r>
                <a:rPr b="0" i="0" lang="cs-CZ" sz="1800" u="none" cap="none" strike="noStrike">
                  <a:solidFill>
                    <a:schemeClr val="dk1"/>
                  </a:solidFill>
                  <a:latin typeface="Calibri"/>
                  <a:ea typeface="Calibri"/>
                  <a:cs typeface="Calibri"/>
                  <a:sym typeface="Calibri"/>
                </a:rPr>
                <a:t>labi definēti ārējie apstākļi</a:t>
              </a:r>
              <a:endParaRPr b="0" i="0" sz="3200" u="none" cap="none" strike="noStrike">
                <a:solidFill>
                  <a:srgbClr val="000000"/>
                </a:solidFill>
                <a:latin typeface="Arial"/>
                <a:ea typeface="Arial"/>
                <a:cs typeface="Arial"/>
                <a:sym typeface="Arial"/>
              </a:endParaRPr>
            </a:p>
          </p:txBody>
        </p:sp>
        <p:sp>
          <p:nvSpPr>
            <p:cNvPr id="217" name="Google Shape;217;p6"/>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a:off x="2390658" y="2687851"/>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6"/>
            <p:cNvSpPr txBox="1"/>
            <p:nvPr/>
          </p:nvSpPr>
          <p:spPr>
            <a:xfrm>
              <a:off x="2390658" y="2687851"/>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uzņēmuma kultūra</a:t>
              </a:r>
              <a:endParaRPr b="0" i="0" sz="1800" u="none" cap="none" strike="noStrike">
                <a:solidFill>
                  <a:schemeClr val="dk1"/>
                </a:solidFill>
                <a:latin typeface="Calibri"/>
                <a:ea typeface="Calibri"/>
                <a:cs typeface="Calibri"/>
                <a:sym typeface="Calibri"/>
              </a:endParaRPr>
            </a:p>
          </p:txBody>
        </p:sp>
        <p:sp>
          <p:nvSpPr>
            <p:cNvPr id="220" name="Google Shape;220;p6"/>
            <p:cNvSpPr/>
            <p:nvPr/>
          </p:nvSpPr>
          <p:spPr>
            <a:xfrm>
              <a:off x="2753478" y="3486476"/>
              <a:ext cx="2459112" cy="2460097"/>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
            <p:cNvSpPr/>
            <p:nvPr/>
          </p:nvSpPr>
          <p:spPr>
            <a:xfrm>
              <a:off x="3186174" y="4344566"/>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6"/>
            <p:cNvSpPr txBox="1"/>
            <p:nvPr/>
          </p:nvSpPr>
          <p:spPr>
            <a:xfrm>
              <a:off x="3186174" y="4344566"/>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000"/>
                <a:buFont typeface="Calibri"/>
                <a:buNone/>
              </a:pPr>
              <a:r>
                <a:rPr b="0" i="0" lang="cs-CZ" sz="1800" u="none" cap="none" strike="noStrike">
                  <a:solidFill>
                    <a:schemeClr val="dk1"/>
                  </a:solidFill>
                  <a:latin typeface="Calibri"/>
                  <a:ea typeface="Calibri"/>
                  <a:cs typeface="Calibri"/>
                  <a:sym typeface="Calibri"/>
                </a:rPr>
                <a:t>pret mobingu vērsta politika</a:t>
              </a:r>
              <a:endParaRPr b="0" i="0" sz="3200" u="none" cap="none" strike="noStrike">
                <a:solidFill>
                  <a:srgbClr val="000000"/>
                </a:solidFill>
                <a:latin typeface="Arial"/>
                <a:ea typeface="Arial"/>
                <a:cs typeface="Arial"/>
                <a:sym typeface="Arial"/>
              </a:endParaRPr>
            </a:p>
          </p:txBody>
        </p:sp>
      </p:grpSp>
      <p:pic>
        <p:nvPicPr>
          <p:cNvPr id="223" name="Google Shape;223;p6"/>
          <p:cNvPicPr preferRelativeResize="0"/>
          <p:nvPr/>
        </p:nvPicPr>
        <p:blipFill rotWithShape="1">
          <a:blip r:embed="rId4">
            <a:alphaModFix/>
          </a:blip>
          <a:srcRect b="0" l="0" r="0" t="0"/>
          <a:stretch/>
        </p:blipFill>
        <p:spPr>
          <a:xfrm>
            <a:off x="6751257" y="0"/>
            <a:ext cx="5440743" cy="6858000"/>
          </a:xfrm>
          <a:prstGeom prst="rect">
            <a:avLst/>
          </a:prstGeom>
          <a:noFill/>
          <a:ln>
            <a:noFill/>
          </a:ln>
        </p:spPr>
      </p:pic>
      <p:pic>
        <p:nvPicPr>
          <p:cNvPr id="224" name="Google Shape;224;p6"/>
          <p:cNvPicPr preferRelativeResize="0"/>
          <p:nvPr/>
        </p:nvPicPr>
        <p:blipFill rotWithShape="1">
          <a:blip r:embed="rId5">
            <a:alphaModFix/>
          </a:blip>
          <a:srcRect b="0" l="0" r="0" t="0"/>
          <a:stretch/>
        </p:blipFill>
        <p:spPr>
          <a:xfrm>
            <a:off x="0" y="4577237"/>
            <a:ext cx="943107" cy="2095792"/>
          </a:xfrm>
          <a:prstGeom prst="rect">
            <a:avLst/>
          </a:pr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7"/>
          <p:cNvPicPr preferRelativeResize="0"/>
          <p:nvPr/>
        </p:nvPicPr>
        <p:blipFill rotWithShape="1">
          <a:blip r:embed="rId3">
            <a:alphaModFix/>
          </a:blip>
          <a:srcRect b="0" l="0" r="0" t="0"/>
          <a:stretch/>
        </p:blipFill>
        <p:spPr>
          <a:xfrm rot="-5400000">
            <a:off x="9868098" y="-547764"/>
            <a:ext cx="962159" cy="2057687"/>
          </a:xfrm>
          <a:prstGeom prst="rect">
            <a:avLst/>
          </a:prstGeom>
          <a:noFill/>
          <a:ln>
            <a:noFill/>
          </a:ln>
        </p:spPr>
      </p:pic>
      <p:sp>
        <p:nvSpPr>
          <p:cNvPr id="231" name="Google Shape;231;p7"/>
          <p:cNvSpPr txBox="1"/>
          <p:nvPr>
            <p:ph type="title"/>
          </p:nvPr>
        </p:nvSpPr>
        <p:spPr>
          <a:xfrm>
            <a:off x="313572" y="134729"/>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Prevencijas politika (mobings)</a:t>
            </a:r>
            <a:endParaRPr/>
          </a:p>
        </p:txBody>
      </p:sp>
      <p:grpSp>
        <p:nvGrpSpPr>
          <p:cNvPr id="232" name="Google Shape;232;p7"/>
          <p:cNvGrpSpPr/>
          <p:nvPr/>
        </p:nvGrpSpPr>
        <p:grpSpPr>
          <a:xfrm>
            <a:off x="1986116" y="469921"/>
            <a:ext cx="8313442" cy="6259432"/>
            <a:chOff x="0" y="-203319"/>
            <a:chExt cx="8313442" cy="6259432"/>
          </a:xfrm>
        </p:grpSpPr>
        <p:sp>
          <p:nvSpPr>
            <p:cNvPr id="233" name="Google Shape;233;p7"/>
            <p:cNvSpPr/>
            <p:nvPr/>
          </p:nvSpPr>
          <p:spPr>
            <a:xfrm>
              <a:off x="1411156" y="843979"/>
              <a:ext cx="3501628" cy="339270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txBox="1"/>
            <p:nvPr/>
          </p:nvSpPr>
          <p:spPr>
            <a:xfrm>
              <a:off x="1923958" y="1340829"/>
              <a:ext cx="2476024" cy="239900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b="1" i="0" lang="cs-CZ" sz="3200" u="none" cap="none" strike="noStrike">
                  <a:solidFill>
                    <a:schemeClr val="lt1"/>
                  </a:solidFill>
                  <a:latin typeface="Calibri"/>
                  <a:ea typeface="Calibri"/>
                  <a:cs typeface="Calibri"/>
                  <a:sym typeface="Calibri"/>
                </a:rPr>
                <a:t>MOBINGA PREVENCIJA:</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2643478" y="42455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1684018" y="326410"/>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3901662" y="4535996"/>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2719858" y="149222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1411134" y="707558"/>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0" y="953403"/>
              <a:ext cx="1906251" cy="1711173"/>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
            <p:cNvSpPr txBox="1"/>
            <p:nvPr/>
          </p:nvSpPr>
          <p:spPr>
            <a:xfrm>
              <a:off x="279164" y="1203998"/>
              <a:ext cx="1347923" cy="1209983"/>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1. Darba organizācijas trūkumi,</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3153835" y="1504325"/>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186177" y="3220333"/>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
            <p:cNvSpPr/>
            <p:nvPr/>
          </p:nvSpPr>
          <p:spPr>
            <a:xfrm>
              <a:off x="5516721" y="416456"/>
              <a:ext cx="2477274" cy="242866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7"/>
            <p:cNvSpPr txBox="1"/>
            <p:nvPr/>
          </p:nvSpPr>
          <p:spPr>
            <a:xfrm>
              <a:off x="5879509" y="772126"/>
              <a:ext cx="1751698" cy="171732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2. Trūkumi vadības uzvedībā, kas ir slikts piemērs vidējā līmeņa vadībai</a:t>
              </a:r>
              <a:endParaRPr b="0" i="0" sz="1800" u="none" cap="none" strike="noStrike">
                <a:solidFill>
                  <a:schemeClr val="lt1"/>
                </a:solidFill>
                <a:latin typeface="Calibri"/>
                <a:ea typeface="Calibri"/>
                <a:cs typeface="Calibri"/>
                <a:sym typeface="Calibri"/>
              </a:endParaRPr>
            </a:p>
          </p:txBody>
        </p:sp>
        <p:sp>
          <p:nvSpPr>
            <p:cNvPr id="246" name="Google Shape;246;p7"/>
            <p:cNvSpPr/>
            <p:nvPr/>
          </p:nvSpPr>
          <p:spPr>
            <a:xfrm>
              <a:off x="4721010" y="2025233"/>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
            <p:cNvSpPr/>
            <p:nvPr/>
          </p:nvSpPr>
          <p:spPr>
            <a:xfrm>
              <a:off x="2848855" y="478714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3134392" y="3923733"/>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7"/>
            <p:cNvSpPr/>
            <p:nvPr/>
          </p:nvSpPr>
          <p:spPr>
            <a:xfrm>
              <a:off x="5586933" y="3271687"/>
              <a:ext cx="2726509" cy="257427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7"/>
            <p:cNvSpPr txBox="1"/>
            <p:nvPr/>
          </p:nvSpPr>
          <p:spPr>
            <a:xfrm>
              <a:off x="5986221" y="3648681"/>
              <a:ext cx="2323737" cy="18202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DEMOKRĀTISKS STILS</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2957816" y="43406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
            <p:cNvSpPr/>
            <p:nvPr/>
          </p:nvSpPr>
          <p:spPr>
            <a:xfrm>
              <a:off x="3338086" y="4188969"/>
              <a:ext cx="1853596" cy="186714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7"/>
            <p:cNvSpPr txBox="1"/>
            <p:nvPr/>
          </p:nvSpPr>
          <p:spPr>
            <a:xfrm>
              <a:off x="3609539" y="4462406"/>
              <a:ext cx="1310690" cy="132027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cs-CZ" sz="1600" u="none" cap="none" strike="noStrike">
                  <a:solidFill>
                    <a:schemeClr val="lt1"/>
                  </a:solidFill>
                  <a:latin typeface="Calibri"/>
                  <a:ea typeface="Calibri"/>
                  <a:cs typeface="Calibri"/>
                  <a:sym typeface="Calibri"/>
                </a:rPr>
                <a:t>3. Nepietiekama iebiedēšanas upuru aizsardzība</a:t>
              </a:r>
              <a:endParaRPr b="0" i="0" sz="1600" u="none" cap="none" strike="noStrike">
                <a:solidFill>
                  <a:schemeClr val="lt1"/>
                </a:solidFill>
                <a:latin typeface="Calibri"/>
                <a:ea typeface="Calibri"/>
                <a:cs typeface="Calibri"/>
                <a:sym typeface="Calibri"/>
              </a:endParaRPr>
            </a:p>
          </p:txBody>
        </p:sp>
        <p:sp>
          <p:nvSpPr>
            <p:cNvPr id="254" name="Google Shape;254;p7"/>
            <p:cNvSpPr/>
            <p:nvPr/>
          </p:nvSpPr>
          <p:spPr>
            <a:xfrm>
              <a:off x="3261461" y="458500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
            <p:cNvSpPr/>
            <p:nvPr/>
          </p:nvSpPr>
          <p:spPr>
            <a:xfrm>
              <a:off x="3764471" y="-203319"/>
              <a:ext cx="1752251" cy="169889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
            <p:cNvSpPr txBox="1"/>
            <p:nvPr/>
          </p:nvSpPr>
          <p:spPr>
            <a:xfrm>
              <a:off x="4021082" y="45478"/>
              <a:ext cx="1239029" cy="12013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4. Zems morāles līmenis darbavietā</a:t>
              </a:r>
              <a:endParaRPr b="0" i="0" sz="1800" u="none" cap="none" strike="noStrike">
                <a:solidFill>
                  <a:schemeClr val="lt1"/>
                </a:solidFill>
                <a:latin typeface="Calibri"/>
                <a:ea typeface="Calibri"/>
                <a:cs typeface="Calibri"/>
                <a:sym typeface="Calibri"/>
              </a:endParaRPr>
            </a:p>
          </p:txBody>
        </p:sp>
        <p:sp>
          <p:nvSpPr>
            <p:cNvPr id="257" name="Google Shape;257;p7"/>
            <p:cNvSpPr/>
            <p:nvPr/>
          </p:nvSpPr>
          <p:spPr>
            <a:xfrm>
              <a:off x="1647763" y="144987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7"/>
            <p:cNvSpPr/>
            <p:nvPr/>
          </p:nvSpPr>
          <p:spPr>
            <a:xfrm>
              <a:off x="2927538" y="351692"/>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9" name="Google Shape;259;p7"/>
          <p:cNvSpPr/>
          <p:nvPr/>
        </p:nvSpPr>
        <p:spPr>
          <a:xfrm>
            <a:off x="7347872" y="480122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9918803" y="248223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7430810" y="38929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7971068" y="5302398"/>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2143858" y="299816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7"/>
          <p:cNvSpPr/>
          <p:nvPr/>
        </p:nvSpPr>
        <p:spPr>
          <a:xfrm>
            <a:off x="4243345" y="130887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5" name="Google Shape;265;p7"/>
          <p:cNvGrpSpPr/>
          <p:nvPr/>
        </p:nvGrpSpPr>
        <p:grpSpPr>
          <a:xfrm>
            <a:off x="130449" y="4650646"/>
            <a:ext cx="2245551" cy="1922230"/>
            <a:chOff x="695223" y="4127797"/>
            <a:chExt cx="2245551" cy="1922230"/>
          </a:xfrm>
        </p:grpSpPr>
        <p:sp>
          <p:nvSpPr>
            <p:cNvPr id="266" name="Google Shape;266;p7"/>
            <p:cNvSpPr/>
            <p:nvPr/>
          </p:nvSpPr>
          <p:spPr>
            <a:xfrm>
              <a:off x="842658" y="4127797"/>
              <a:ext cx="1928042" cy="192223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7"/>
            <p:cNvSpPr txBox="1"/>
            <p:nvPr/>
          </p:nvSpPr>
          <p:spPr>
            <a:xfrm>
              <a:off x="695223" y="4258727"/>
              <a:ext cx="2245551" cy="1791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AUTOKRĀTISKS STILS</a:t>
              </a:r>
              <a:endParaRPr b="0" i="0" sz="1400" u="none" cap="none" strike="noStrike">
                <a:solidFill>
                  <a:srgbClr val="000000"/>
                </a:solidFill>
                <a:latin typeface="Arial"/>
                <a:ea typeface="Arial"/>
                <a:cs typeface="Arial"/>
                <a:sym typeface="Arial"/>
              </a:endParaRPr>
            </a:p>
          </p:txBody>
        </p:sp>
      </p:grpSp>
      <p:pic>
        <p:nvPicPr>
          <p:cNvPr descr="Šipka otáčející se po směru hodin se souvislou výplní" id="268" name="Google Shape;268;p7"/>
          <p:cNvPicPr preferRelativeResize="0"/>
          <p:nvPr/>
        </p:nvPicPr>
        <p:blipFill rotWithShape="1">
          <a:blip r:embed="rId4">
            <a:alphaModFix/>
          </a:blip>
          <a:srcRect b="0" l="0" r="0" t="0"/>
          <a:stretch/>
        </p:blipFill>
        <p:spPr>
          <a:xfrm rot="4625818">
            <a:off x="2162636" y="3814131"/>
            <a:ext cx="1389088" cy="1389088"/>
          </a:xfrm>
          <a:prstGeom prst="rect">
            <a:avLst/>
          </a:prstGeom>
          <a:noFill/>
          <a:ln>
            <a:noFill/>
          </a:ln>
        </p:spPr>
      </p:pic>
      <p:sp>
        <p:nvSpPr>
          <p:cNvPr id="269" name="Google Shape;269;p7"/>
          <p:cNvSpPr/>
          <p:nvPr/>
        </p:nvSpPr>
        <p:spPr>
          <a:xfrm>
            <a:off x="6623520" y="3281630"/>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Šipka otáčející se proti směru hodinových ručiček se souvislou výplní" id="270" name="Google Shape;270;p7"/>
          <p:cNvPicPr preferRelativeResize="0"/>
          <p:nvPr/>
        </p:nvPicPr>
        <p:blipFill rotWithShape="1">
          <a:blip r:embed="rId5">
            <a:alphaModFix/>
          </a:blip>
          <a:srcRect b="0" l="0" r="0" t="0"/>
          <a:stretch/>
        </p:blipFill>
        <p:spPr>
          <a:xfrm rot="-1216946">
            <a:off x="6663362" y="3292789"/>
            <a:ext cx="1369016" cy="1369016"/>
          </a:xfrm>
          <a:prstGeom prst="rect">
            <a:avLst/>
          </a:prstGeom>
          <a:noFill/>
          <a:ln>
            <a:noFill/>
          </a:ln>
        </p:spPr>
      </p:pic>
      <p:pic>
        <p:nvPicPr>
          <p:cNvPr id="271" name="Google Shape;271;p7"/>
          <p:cNvPicPr preferRelativeResize="0"/>
          <p:nvPr/>
        </p:nvPicPr>
        <p:blipFill rotWithShape="1">
          <a:blip r:embed="rId6">
            <a:alphaModFix/>
          </a:blip>
          <a:srcRect b="0" l="0" r="0" t="0"/>
          <a:stretch/>
        </p:blipFill>
        <p:spPr>
          <a:xfrm>
            <a:off x="0" y="1024931"/>
            <a:ext cx="1362828" cy="3028505"/>
          </a:xfrm>
          <a:prstGeom prst="rect">
            <a:avLst/>
          </a:prstGeom>
          <a:noFill/>
          <a:ln>
            <a:noFill/>
          </a:ln>
        </p:spPr>
      </p:pic>
      <p:pic>
        <p:nvPicPr>
          <p:cNvPr id="272" name="Google Shape;272;p7"/>
          <p:cNvPicPr preferRelativeResize="0"/>
          <p:nvPr/>
        </p:nvPicPr>
        <p:blipFill rotWithShape="1">
          <a:blip r:embed="rId7">
            <a:alphaModFix/>
          </a:blip>
          <a:srcRect b="0" l="0" r="0" t="0"/>
          <a:stretch/>
        </p:blipFill>
        <p:spPr>
          <a:xfrm>
            <a:off x="10922847" y="3860329"/>
            <a:ext cx="1269153" cy="2990678"/>
          </a:xfrm>
          <a:prstGeom prst="rect">
            <a:avLst/>
          </a:prstGeom>
          <a:noFill/>
          <a:ln>
            <a:noFill/>
          </a:ln>
        </p:spPr>
      </p:pic>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8"/>
          <p:cNvSpPr/>
          <p:nvPr/>
        </p:nvSpPr>
        <p:spPr>
          <a:xfrm>
            <a:off x="0" y="-37125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8"/>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8"/>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8"/>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8"/>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Praktiski piemēri</a:t>
            </a:r>
            <a:endParaRPr b="1" sz="3600">
              <a:solidFill>
                <a:schemeClr val="dk2"/>
              </a:solidFill>
            </a:endParaRPr>
          </a:p>
        </p:txBody>
      </p:sp>
      <p:grpSp>
        <p:nvGrpSpPr>
          <p:cNvPr id="285" name="Google Shape;285;p8"/>
          <p:cNvGrpSpPr/>
          <p:nvPr/>
        </p:nvGrpSpPr>
        <p:grpSpPr>
          <a:xfrm>
            <a:off x="838200" y="1859293"/>
            <a:ext cx="10515600" cy="4284001"/>
            <a:chOff x="0" y="33668"/>
            <a:chExt cx="10515600" cy="4284001"/>
          </a:xfrm>
        </p:grpSpPr>
        <p:sp>
          <p:nvSpPr>
            <p:cNvPr id="286" name="Google Shape;286;p8"/>
            <p:cNvSpPr/>
            <p:nvPr/>
          </p:nvSpPr>
          <p:spPr>
            <a:xfrm>
              <a:off x="0" y="33668"/>
              <a:ext cx="8727948" cy="146879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8"/>
            <p:cNvSpPr txBox="1"/>
            <p:nvPr/>
          </p:nvSpPr>
          <p:spPr>
            <a:xfrm>
              <a:off x="0" y="33668"/>
              <a:ext cx="8727948" cy="979200"/>
            </a:xfrm>
            <a:prstGeom prst="rect">
              <a:avLst/>
            </a:prstGeom>
            <a:noFill/>
            <a:ln>
              <a:noFill/>
            </a:ln>
          </p:spPr>
          <p:txBody>
            <a:bodyPr anchorCtr="0" anchor="t" bIns="129525" lIns="241800" spcFirstLastPara="1" rIns="241800" wrap="square" tIns="241800">
              <a:noAutofit/>
            </a:bodyPr>
            <a:lstStyle/>
            <a:p>
              <a:pPr indent="0" lvl="0" marL="0" marR="0" rtl="0" algn="l">
                <a:lnSpc>
                  <a:spcPct val="90000"/>
                </a:lnSpc>
                <a:spcBef>
                  <a:spcPts val="0"/>
                </a:spcBef>
                <a:spcAft>
                  <a:spcPts val="0"/>
                </a:spcAft>
                <a:buClr>
                  <a:schemeClr val="lt1"/>
                </a:buClr>
                <a:buSzPts val="3400"/>
                <a:buFont typeface="Calibri"/>
                <a:buNone/>
              </a:pPr>
              <a:r>
                <a:rPr b="0" i="0" lang="cs-CZ" sz="3400" u="none" cap="none" strike="noStrike">
                  <a:solidFill>
                    <a:schemeClr val="lt1"/>
                  </a:solidFill>
                  <a:latin typeface="Calibri"/>
                  <a:ea typeface="Calibri"/>
                  <a:cs typeface="Calibri"/>
                  <a:sym typeface="Calibri"/>
                </a:rPr>
                <a:t>Izveidojiet 2-3 cilvēku grupu</a:t>
              </a:r>
              <a:endParaRPr b="0" i="0" sz="3400" u="none" cap="none" strike="noStrike">
                <a:solidFill>
                  <a:schemeClr val="lt1"/>
                </a:solidFill>
                <a:latin typeface="Calibri"/>
                <a:ea typeface="Calibri"/>
                <a:cs typeface="Calibri"/>
                <a:sym typeface="Calibri"/>
              </a:endParaRPr>
            </a:p>
          </p:txBody>
        </p:sp>
        <p:sp>
          <p:nvSpPr>
            <p:cNvPr id="288" name="Google Shape;288;p8"/>
            <p:cNvSpPr/>
            <p:nvPr/>
          </p:nvSpPr>
          <p:spPr>
            <a:xfrm>
              <a:off x="1787652" y="1012869"/>
              <a:ext cx="8727948" cy="3304800"/>
            </a:xfrm>
            <a:prstGeom prst="roundRect">
              <a:avLst>
                <a:gd fmla="val 10000" name="adj"/>
              </a:avLst>
            </a:prstGeom>
            <a:solidFill>
              <a:schemeClr val="lt1">
                <a:alpha val="89019"/>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8"/>
            <p:cNvSpPr txBox="1"/>
            <p:nvPr/>
          </p:nvSpPr>
          <p:spPr>
            <a:xfrm>
              <a:off x="1884446" y="1109663"/>
              <a:ext cx="8534360" cy="3111212"/>
            </a:xfrm>
            <a:prstGeom prst="rect">
              <a:avLst/>
            </a:prstGeom>
            <a:noFill/>
            <a:ln>
              <a:noFill/>
            </a:ln>
          </p:spPr>
          <p:txBody>
            <a:bodyPr anchorCtr="0" anchor="t" bIns="241800" lIns="241800" spcFirstLastPara="1" rIns="241800" wrap="square" tIns="241800">
              <a:noAutofit/>
            </a:bodyPr>
            <a:lstStyle/>
            <a:p>
              <a:pPr indent="-285750" lvl="1" marL="285750" marR="0" rtl="0" algn="l">
                <a:lnSpc>
                  <a:spcPct val="90000"/>
                </a:lnSpc>
                <a:spcBef>
                  <a:spcPts val="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diskusija par jūsu darba tēmu.</a:t>
              </a:r>
              <a:endParaRPr/>
            </a:p>
            <a:p>
              <a:pPr indent="-285750" lvl="1" marL="285750" marR="0" rtl="0" algn="l">
                <a:lnSpc>
                  <a:spcPct val="90000"/>
                </a:lnSpc>
                <a:spcBef>
                  <a:spcPts val="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jūsu saskārsme ar vardarbību</a:t>
              </a:r>
              <a:endParaRPr/>
            </a:p>
            <a:p>
              <a:pPr indent="-285750" lvl="1" marL="285750" marR="0" rtl="0" algn="l">
                <a:lnSpc>
                  <a:spcPct val="90000"/>
                </a:lnSpc>
                <a:spcBef>
                  <a:spcPts val="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Vai jūsu uzņēmumā ir pret vardarbību vērsta politika?</a:t>
              </a:r>
              <a:endParaRPr/>
            </a:p>
            <a:p>
              <a:pPr indent="-285750" lvl="1" marL="285750" marR="0" rtl="0" algn="l">
                <a:lnSpc>
                  <a:spcPct val="90000"/>
                </a:lnSpc>
                <a:spcBef>
                  <a:spcPts val="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Vai varat raksturot šo politiku?</a:t>
              </a:r>
              <a:endParaRPr b="0" i="0" sz="3400" u="none" cap="none" strike="noStrik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9"/>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6" name="Google Shape;296;p9"/>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7" name="Google Shape;297;p9"/>
          <p:cNvSpPr txBox="1"/>
          <p:nvPr>
            <p:ph type="title"/>
          </p:nvPr>
        </p:nvSpPr>
        <p:spPr>
          <a:xfrm>
            <a:off x="287593" y="17831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Praktiski piemēri</a:t>
            </a:r>
            <a:br>
              <a:rPr b="1" lang="cs-CZ" sz="3600">
                <a:solidFill>
                  <a:schemeClr val="dk2"/>
                </a:solidFill>
              </a:rPr>
            </a:br>
            <a:r>
              <a:rPr b="1" lang="cs-CZ" sz="3600">
                <a:solidFill>
                  <a:schemeClr val="dk2"/>
                </a:solidFill>
              </a:rPr>
              <a:t>Hyundai Motor Manufacturing Czech s. r. o</a:t>
            </a:r>
            <a:r>
              <a:rPr b="1" lang="cs-CZ" sz="3600"/>
              <a:t>.</a:t>
            </a:r>
            <a:endParaRPr b="1" sz="3600"/>
          </a:p>
        </p:txBody>
      </p:sp>
      <p:grpSp>
        <p:nvGrpSpPr>
          <p:cNvPr id="298" name="Google Shape;298;p9"/>
          <p:cNvGrpSpPr/>
          <p:nvPr/>
        </p:nvGrpSpPr>
        <p:grpSpPr>
          <a:xfrm>
            <a:off x="840735" y="1825625"/>
            <a:ext cx="10510529" cy="4351338"/>
            <a:chOff x="2535" y="0"/>
            <a:chExt cx="10510529" cy="4351338"/>
          </a:xfrm>
        </p:grpSpPr>
        <p:sp>
          <p:nvSpPr>
            <p:cNvPr id="299" name="Google Shape;299;p9"/>
            <p:cNvSpPr/>
            <p:nvPr/>
          </p:nvSpPr>
          <p:spPr>
            <a:xfrm>
              <a:off x="253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9"/>
            <p:cNvSpPr txBox="1"/>
            <p:nvPr/>
          </p:nvSpPr>
          <p:spPr>
            <a:xfrm>
              <a:off x="253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Juridiskais departaments</a:t>
              </a:r>
              <a:endParaRPr b="0" i="0" sz="2500" u="none" cap="none" strike="noStrike">
                <a:solidFill>
                  <a:schemeClr val="dk1"/>
                </a:solidFill>
                <a:latin typeface="Calibri"/>
                <a:ea typeface="Calibri"/>
                <a:cs typeface="Calibri"/>
                <a:sym typeface="Calibri"/>
              </a:endParaRPr>
            </a:p>
          </p:txBody>
        </p:sp>
        <p:sp>
          <p:nvSpPr>
            <p:cNvPr id="301" name="Google Shape;301;p9"/>
            <p:cNvSpPr/>
            <p:nvPr/>
          </p:nvSpPr>
          <p:spPr>
            <a:xfrm>
              <a:off x="251305" y="130550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9"/>
            <p:cNvSpPr txBox="1"/>
            <p:nvPr/>
          </p:nvSpPr>
          <p:spPr>
            <a:xfrm>
              <a:off x="269871" y="132407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augsti ētikas standarti</a:t>
              </a:r>
              <a:endParaRPr b="0" i="0" sz="1400" u="none" cap="none" strike="noStrike">
                <a:solidFill>
                  <a:schemeClr val="lt1"/>
                </a:solidFill>
                <a:latin typeface="Calibri"/>
                <a:ea typeface="Calibri"/>
                <a:cs typeface="Calibri"/>
                <a:sym typeface="Calibri"/>
              </a:endParaRPr>
            </a:p>
          </p:txBody>
        </p:sp>
        <p:sp>
          <p:nvSpPr>
            <p:cNvPr id="303" name="Google Shape;303;p9"/>
            <p:cNvSpPr/>
            <p:nvPr/>
          </p:nvSpPr>
          <p:spPr>
            <a:xfrm>
              <a:off x="251305" y="203692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9"/>
            <p:cNvSpPr txBox="1"/>
            <p:nvPr/>
          </p:nvSpPr>
          <p:spPr>
            <a:xfrm>
              <a:off x="269871" y="205549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draudi zaudēt uzņēmuma labo vārdu</a:t>
              </a:r>
              <a:endParaRPr b="0" i="0" sz="1400" u="none" cap="none" strike="noStrike">
                <a:solidFill>
                  <a:schemeClr val="lt1"/>
                </a:solidFill>
                <a:latin typeface="Calibri"/>
                <a:ea typeface="Calibri"/>
                <a:cs typeface="Calibri"/>
                <a:sym typeface="Calibri"/>
              </a:endParaRPr>
            </a:p>
          </p:txBody>
        </p:sp>
        <p:sp>
          <p:nvSpPr>
            <p:cNvPr id="305" name="Google Shape;305;p9"/>
            <p:cNvSpPr/>
            <p:nvPr/>
          </p:nvSpPr>
          <p:spPr>
            <a:xfrm>
              <a:off x="251305" y="276834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9"/>
            <p:cNvSpPr txBox="1"/>
            <p:nvPr/>
          </p:nvSpPr>
          <p:spPr>
            <a:xfrm>
              <a:off x="269871" y="278691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augsta darbinieku tiesiskā informētība</a:t>
              </a:r>
              <a:endParaRPr b="0" i="0" sz="1400" u="none" cap="none" strike="noStrike">
                <a:solidFill>
                  <a:schemeClr val="lt1"/>
                </a:solidFill>
                <a:latin typeface="Calibri"/>
                <a:ea typeface="Calibri"/>
                <a:cs typeface="Calibri"/>
                <a:sym typeface="Calibri"/>
              </a:endParaRPr>
            </a:p>
          </p:txBody>
        </p:sp>
        <p:sp>
          <p:nvSpPr>
            <p:cNvPr id="307" name="Google Shape;307;p9"/>
            <p:cNvSpPr/>
            <p:nvPr/>
          </p:nvSpPr>
          <p:spPr>
            <a:xfrm>
              <a:off x="251305" y="349976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9"/>
            <p:cNvSpPr txBox="1"/>
            <p:nvPr/>
          </p:nvSpPr>
          <p:spPr>
            <a:xfrm>
              <a:off x="269871" y="351833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uzņēmuma labā vārda prezentācija</a:t>
              </a:r>
              <a:endParaRPr b="0" i="0" sz="1400" u="none" cap="none" strike="noStrike">
                <a:solidFill>
                  <a:schemeClr val="lt1"/>
                </a:solidFill>
                <a:latin typeface="Calibri"/>
                <a:ea typeface="Calibri"/>
                <a:cs typeface="Calibri"/>
                <a:sym typeface="Calibri"/>
              </a:endParaRPr>
            </a:p>
          </p:txBody>
        </p:sp>
        <p:sp>
          <p:nvSpPr>
            <p:cNvPr id="309" name="Google Shape;309;p9"/>
            <p:cNvSpPr/>
            <p:nvPr/>
          </p:nvSpPr>
          <p:spPr>
            <a:xfrm>
              <a:off x="2676811"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9"/>
            <p:cNvSpPr txBox="1"/>
            <p:nvPr/>
          </p:nvSpPr>
          <p:spPr>
            <a:xfrm>
              <a:off x="2676811"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Cilvēkresursu vadības departaments</a:t>
              </a:r>
              <a:endParaRPr b="0" i="0" sz="2500" u="none" cap="none" strike="noStrike">
                <a:solidFill>
                  <a:schemeClr val="dk1"/>
                </a:solidFill>
                <a:latin typeface="Calibri"/>
                <a:ea typeface="Calibri"/>
                <a:cs typeface="Calibri"/>
                <a:sym typeface="Calibri"/>
              </a:endParaRPr>
            </a:p>
          </p:txBody>
        </p:sp>
        <p:sp>
          <p:nvSpPr>
            <p:cNvPr id="311" name="Google Shape;311;p9"/>
            <p:cNvSpPr/>
            <p:nvPr/>
          </p:nvSpPr>
          <p:spPr>
            <a:xfrm>
              <a:off x="2925581" y="1306224"/>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9"/>
            <p:cNvSpPr txBox="1"/>
            <p:nvPr/>
          </p:nvSpPr>
          <p:spPr>
            <a:xfrm>
              <a:off x="2940325" y="1320968"/>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sākotnējā  apmācība</a:t>
              </a:r>
              <a:endParaRPr b="0" i="0" sz="1400" u="none" cap="none" strike="noStrike">
                <a:solidFill>
                  <a:schemeClr val="lt1"/>
                </a:solidFill>
                <a:latin typeface="Calibri"/>
                <a:ea typeface="Calibri"/>
                <a:cs typeface="Calibri"/>
                <a:sym typeface="Calibri"/>
              </a:endParaRPr>
            </a:p>
          </p:txBody>
        </p:sp>
        <p:sp>
          <p:nvSpPr>
            <p:cNvPr id="313" name="Google Shape;313;p9"/>
            <p:cNvSpPr/>
            <p:nvPr/>
          </p:nvSpPr>
          <p:spPr>
            <a:xfrm>
              <a:off x="2925581" y="18870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9"/>
            <p:cNvSpPr txBox="1"/>
            <p:nvPr/>
          </p:nvSpPr>
          <p:spPr>
            <a:xfrm>
              <a:off x="2940325" y="19018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100000"/>
                </a:lnSpc>
                <a:spcBef>
                  <a:spcPts val="0"/>
                </a:spcBef>
                <a:spcAft>
                  <a:spcPts val="0"/>
                </a:spcAft>
                <a:buNone/>
              </a:pPr>
              <a:r>
                <a:rPr b="0" i="0" lang="cs-CZ" sz="1400" u="none" cap="none" strike="noStrike">
                  <a:solidFill>
                    <a:schemeClr val="lt1"/>
                  </a:solidFill>
                  <a:latin typeface="Arial"/>
                  <a:ea typeface="Arial"/>
                  <a:cs typeface="Arial"/>
                  <a:sym typeface="Arial"/>
                </a:rPr>
                <a:t>rezidences darbnīcas</a:t>
              </a:r>
              <a:endParaRPr b="0" i="0" sz="1400" u="none" cap="none" strike="noStrike">
                <a:solidFill>
                  <a:schemeClr val="lt1"/>
                </a:solidFill>
                <a:latin typeface="Arial"/>
                <a:ea typeface="Arial"/>
                <a:cs typeface="Arial"/>
                <a:sym typeface="Arial"/>
              </a:endParaRPr>
            </a:p>
          </p:txBody>
        </p:sp>
        <p:sp>
          <p:nvSpPr>
            <p:cNvPr id="315" name="Google Shape;315;p9"/>
            <p:cNvSpPr/>
            <p:nvPr/>
          </p:nvSpPr>
          <p:spPr>
            <a:xfrm>
              <a:off x="2925581" y="2467891"/>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9"/>
            <p:cNvSpPr txBox="1"/>
            <p:nvPr/>
          </p:nvSpPr>
          <p:spPr>
            <a:xfrm>
              <a:off x="2940325" y="2482635"/>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pamatvērtību nedēļa</a:t>
              </a:r>
              <a:endParaRPr b="0" i="0" sz="1400" u="none" cap="none" strike="noStrike">
                <a:solidFill>
                  <a:schemeClr val="lt1"/>
                </a:solidFill>
                <a:latin typeface="Calibri"/>
                <a:ea typeface="Calibri"/>
                <a:cs typeface="Calibri"/>
                <a:sym typeface="Calibri"/>
              </a:endParaRPr>
            </a:p>
          </p:txBody>
        </p:sp>
        <p:sp>
          <p:nvSpPr>
            <p:cNvPr id="317" name="Google Shape;317;p9"/>
            <p:cNvSpPr/>
            <p:nvPr/>
          </p:nvSpPr>
          <p:spPr>
            <a:xfrm>
              <a:off x="2925581" y="3048725"/>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9"/>
            <p:cNvSpPr txBox="1"/>
            <p:nvPr/>
          </p:nvSpPr>
          <p:spPr>
            <a:xfrm>
              <a:off x="2940325" y="3063469"/>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OOJT projekts</a:t>
              </a:r>
              <a:endParaRPr b="0" i="0" sz="1400" u="none" cap="none" strike="noStrike">
                <a:solidFill>
                  <a:schemeClr val="lt1"/>
                </a:solidFill>
                <a:latin typeface="Calibri"/>
                <a:ea typeface="Calibri"/>
                <a:cs typeface="Calibri"/>
                <a:sym typeface="Calibri"/>
              </a:endParaRPr>
            </a:p>
          </p:txBody>
        </p:sp>
        <p:sp>
          <p:nvSpPr>
            <p:cNvPr id="319" name="Google Shape;319;p9"/>
            <p:cNvSpPr/>
            <p:nvPr/>
          </p:nvSpPr>
          <p:spPr>
            <a:xfrm>
              <a:off x="2925581" y="36295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9"/>
            <p:cNvSpPr txBox="1"/>
            <p:nvPr/>
          </p:nvSpPr>
          <p:spPr>
            <a:xfrm>
              <a:off x="2940325" y="36443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ārējo ekspertu vadības apmācības</a:t>
              </a:r>
              <a:endParaRPr b="0" i="0" sz="1400" u="none" cap="none" strike="noStrike">
                <a:solidFill>
                  <a:schemeClr val="lt1"/>
                </a:solidFill>
                <a:latin typeface="Calibri"/>
                <a:ea typeface="Calibri"/>
                <a:cs typeface="Calibri"/>
                <a:sym typeface="Calibri"/>
              </a:endParaRPr>
            </a:p>
          </p:txBody>
        </p:sp>
        <p:sp>
          <p:nvSpPr>
            <p:cNvPr id="321" name="Google Shape;321;p9"/>
            <p:cNvSpPr/>
            <p:nvPr/>
          </p:nvSpPr>
          <p:spPr>
            <a:xfrm>
              <a:off x="5351088"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9"/>
            <p:cNvSpPr txBox="1"/>
            <p:nvPr/>
          </p:nvSpPr>
          <p:spPr>
            <a:xfrm>
              <a:off x="5351088"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Darbinieku attiecību departaments</a:t>
              </a:r>
              <a:endParaRPr b="0" i="0" sz="2500" u="none" cap="none" strike="noStrike">
                <a:solidFill>
                  <a:schemeClr val="dk1"/>
                </a:solidFill>
                <a:latin typeface="Calibri"/>
                <a:ea typeface="Calibri"/>
                <a:cs typeface="Calibri"/>
                <a:sym typeface="Calibri"/>
              </a:endParaRPr>
            </a:p>
          </p:txBody>
        </p:sp>
        <p:sp>
          <p:nvSpPr>
            <p:cNvPr id="323" name="Google Shape;323;p9"/>
            <p:cNvSpPr/>
            <p:nvPr/>
          </p:nvSpPr>
          <p:spPr>
            <a:xfrm>
              <a:off x="5599858"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9"/>
            <p:cNvSpPr txBox="1"/>
            <p:nvPr/>
          </p:nvSpPr>
          <p:spPr>
            <a:xfrm>
              <a:off x="5638285"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lang="cs-CZ">
                  <a:solidFill>
                    <a:schemeClr val="lt1"/>
                  </a:solidFill>
                  <a:latin typeface="Calibri"/>
                  <a:ea typeface="Calibri"/>
                  <a:cs typeface="Calibri"/>
                  <a:sym typeface="Calibri"/>
                </a:rPr>
                <a:t>“Ātrās palīdzības” partneri</a:t>
              </a:r>
              <a:endParaRPr b="0" i="0" sz="1400" u="none" cap="none" strike="noStrike">
                <a:solidFill>
                  <a:schemeClr val="lt1"/>
                </a:solidFill>
                <a:latin typeface="Calibri"/>
                <a:ea typeface="Calibri"/>
                <a:cs typeface="Calibri"/>
                <a:sym typeface="Calibri"/>
              </a:endParaRPr>
            </a:p>
          </p:txBody>
        </p:sp>
        <p:sp>
          <p:nvSpPr>
            <p:cNvPr id="325" name="Google Shape;325;p9"/>
            <p:cNvSpPr/>
            <p:nvPr/>
          </p:nvSpPr>
          <p:spPr>
            <a:xfrm>
              <a:off x="5599858"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9"/>
            <p:cNvSpPr txBox="1"/>
            <p:nvPr/>
          </p:nvSpPr>
          <p:spPr>
            <a:xfrm>
              <a:off x="5638285"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Vadības akadēmija</a:t>
              </a:r>
              <a:endParaRPr b="0" i="0" sz="1400" u="none" cap="none" strike="noStrike">
                <a:solidFill>
                  <a:schemeClr val="lt1"/>
                </a:solidFill>
                <a:latin typeface="Calibri"/>
                <a:ea typeface="Calibri"/>
                <a:cs typeface="Calibri"/>
                <a:sym typeface="Calibri"/>
              </a:endParaRPr>
            </a:p>
          </p:txBody>
        </p:sp>
        <p:sp>
          <p:nvSpPr>
            <p:cNvPr id="327" name="Google Shape;327;p9"/>
            <p:cNvSpPr/>
            <p:nvPr/>
          </p:nvSpPr>
          <p:spPr>
            <a:xfrm>
              <a:off x="802536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9"/>
            <p:cNvSpPr txBox="1"/>
            <p:nvPr/>
          </p:nvSpPr>
          <p:spPr>
            <a:xfrm>
              <a:off x="802536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Biznesa psihologs</a:t>
              </a:r>
              <a:endParaRPr b="0" i="0" sz="2500" u="none" cap="none" strike="noStrike">
                <a:solidFill>
                  <a:schemeClr val="dk1"/>
                </a:solidFill>
                <a:latin typeface="Calibri"/>
                <a:ea typeface="Calibri"/>
                <a:cs typeface="Calibri"/>
                <a:sym typeface="Calibri"/>
              </a:endParaRPr>
            </a:p>
          </p:txBody>
        </p:sp>
        <p:sp>
          <p:nvSpPr>
            <p:cNvPr id="329" name="Google Shape;329;p9"/>
            <p:cNvSpPr/>
            <p:nvPr/>
          </p:nvSpPr>
          <p:spPr>
            <a:xfrm>
              <a:off x="8274135"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9"/>
            <p:cNvSpPr txBox="1"/>
            <p:nvPr/>
          </p:nvSpPr>
          <p:spPr>
            <a:xfrm>
              <a:off x="8312562"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psiholoģiskā konsultēšana</a:t>
              </a:r>
              <a:endParaRPr b="0" i="0" sz="1400" u="none" cap="none" strike="noStrike">
                <a:solidFill>
                  <a:schemeClr val="lt1"/>
                </a:solidFill>
                <a:latin typeface="Calibri"/>
                <a:ea typeface="Calibri"/>
                <a:cs typeface="Calibri"/>
                <a:sym typeface="Calibri"/>
              </a:endParaRPr>
            </a:p>
          </p:txBody>
        </p:sp>
        <p:sp>
          <p:nvSpPr>
            <p:cNvPr id="331" name="Google Shape;331;p9"/>
            <p:cNvSpPr/>
            <p:nvPr/>
          </p:nvSpPr>
          <p:spPr>
            <a:xfrm>
              <a:off x="8274135"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9"/>
            <p:cNvSpPr txBox="1"/>
            <p:nvPr/>
          </p:nvSpPr>
          <p:spPr>
            <a:xfrm>
              <a:off x="8312562"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vadības oučings </a:t>
              </a:r>
              <a:endParaRPr b="0" i="0" sz="1400" u="none" cap="none" strike="noStrike">
                <a:solidFill>
                  <a:schemeClr val="lt1"/>
                </a:solidFill>
                <a:latin typeface="Calibri"/>
                <a:ea typeface="Calibri"/>
                <a:cs typeface="Calibri"/>
                <a:sym typeface="Calibri"/>
              </a:endParaRPr>
            </a:p>
          </p:txBody>
        </p:sp>
      </p:gr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