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3" roundtripDataSignature="AMtx7mixIHHLF5vaLtOeDczeLCe/j4u+J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73DDF5CA-8E08-4E81-93D6-04AC8FBD8211}">
  <a:tblStyle styleId="{73DDF5CA-8E08-4E81-93D6-04AC8FBD8211}"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BF5"/>
          </a:solidFill>
        </a:fill>
      </a:tcStyle>
    </a:wholeTbl>
    <a:band1H>
      <a:tcTxStyle/>
      <a:tcStyle>
        <a:fill>
          <a:solidFill>
            <a:srgbClr val="CDD4EA"/>
          </a:solidFill>
        </a:fill>
      </a:tcStyle>
    </a:band1H>
    <a:band2H>
      <a:tcTxStyle/>
    </a:band2H>
    <a:band1V>
      <a:tcTxStyle/>
      <a:tcStyle>
        <a:fill>
          <a:solidFill>
            <a:srgbClr val="CDD4EA"/>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schemas.openxmlformats.org/officeDocument/2006/relationships/slide" Target="slides/slide17.xml"/><Relationship Id="rId10" Type="http://schemas.openxmlformats.org/officeDocument/2006/relationships/slide" Target="slides/slide5.xml"/><Relationship Id="rId21" Type="http://schemas.openxmlformats.org/officeDocument/2006/relationships/slide" Target="slides/slide16.xml"/><Relationship Id="rId13" Type="http://schemas.openxmlformats.org/officeDocument/2006/relationships/slide" Target="slides/slide8.xml"/><Relationship Id="rId12" Type="http://schemas.openxmlformats.org/officeDocument/2006/relationships/slide" Target="slides/slide7.xml"/><Relationship Id="rId23" Type="http://customschemas.google.com/relationships/presentationmetadata" Target="meta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cs-CZ"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5" name="Google Shape;285;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just">
              <a:lnSpc>
                <a:spcPct val="107000"/>
              </a:lnSpc>
              <a:spcBef>
                <a:spcPts val="0"/>
              </a:spcBef>
              <a:spcAft>
                <a:spcPts val="0"/>
              </a:spcAft>
              <a:buNone/>
            </a:pPr>
            <a:r>
              <a:rPr b="1" lang="cs-CZ" sz="1800">
                <a:latin typeface="Times New Roman"/>
                <a:ea typeface="Times New Roman"/>
                <a:cs typeface="Times New Roman"/>
                <a:sym typeface="Times New Roman"/>
              </a:rPr>
              <a:t>Indicators of potential violence by an employee</a:t>
            </a:r>
            <a:endParaRPr sz="1800">
              <a:latin typeface="Calibri"/>
              <a:ea typeface="Calibri"/>
              <a:cs typeface="Calibri"/>
              <a:sym typeface="Calibri"/>
            </a:endParaRPr>
          </a:p>
          <a:p>
            <a:pPr indent="0" lvl="0" marL="0" rtl="0" algn="just">
              <a:lnSpc>
                <a:spcPct val="107000"/>
              </a:lnSpc>
              <a:spcBef>
                <a:spcPts val="1000"/>
              </a:spcBef>
              <a:spcAft>
                <a:spcPts val="0"/>
              </a:spcAft>
              <a:buNone/>
            </a:pPr>
            <a:r>
              <a:rPr lang="cs-CZ" sz="1800">
                <a:latin typeface="Times New Roman"/>
                <a:ea typeface="Times New Roman"/>
                <a:cs typeface="Times New Roman"/>
                <a:sym typeface="Times New Roman"/>
              </a:rPr>
              <a:t>Employees typically do not just "snap", but dispay indicators of potentially violent behavior over time. If these behaviors are recognized, they can often be managed and treated. Potentially violent behaviors by an employee may include one or more of the following (this list of behaviors is not comprehensive, nor is it intended as a mechanism for diagnosing violent tendencies. </a:t>
            </a:r>
            <a:endParaRPr sz="1800">
              <a:latin typeface="Calibri"/>
              <a:ea typeface="Calibri"/>
              <a:cs typeface="Calibri"/>
              <a:sym typeface="Calibri"/>
            </a:endParaRPr>
          </a:p>
          <a:p>
            <a:pPr indent="0" lvl="0" marL="0" rtl="0" algn="just">
              <a:lnSpc>
                <a:spcPct val="107000"/>
              </a:lnSpc>
              <a:spcBef>
                <a:spcPts val="1000"/>
              </a:spcBef>
              <a:spcAft>
                <a:spcPts val="0"/>
              </a:spcAft>
              <a:buNone/>
            </a:pPr>
            <a:r>
              <a:rPr lang="cs-CZ" sz="1800">
                <a:latin typeface="Times New Roman"/>
                <a:ea typeface="Times New Roman"/>
                <a:cs typeface="Times New Roman"/>
                <a:sym typeface="Times New Roman"/>
              </a:rPr>
              <a:t> </a:t>
            </a:r>
            <a:endParaRPr sz="1800">
              <a:latin typeface="Calibri"/>
              <a:ea typeface="Calibri"/>
              <a:cs typeface="Calibri"/>
              <a:sym typeface="Calibri"/>
            </a:endParaRPr>
          </a:p>
          <a:p>
            <a:pPr indent="-342900" lvl="0" marL="342900" rtl="0" algn="just">
              <a:lnSpc>
                <a:spcPct val="107000"/>
              </a:lnSpc>
              <a:spcBef>
                <a:spcPts val="1000"/>
              </a:spcBef>
              <a:spcAft>
                <a:spcPts val="0"/>
              </a:spcAft>
              <a:buClr>
                <a:schemeClr val="dk1"/>
              </a:buClr>
              <a:buSzPts val="1800"/>
              <a:buFont typeface="Noto Sans Symbols"/>
              <a:buChar char="∙"/>
            </a:pPr>
            <a:r>
              <a:rPr lang="cs-CZ" sz="1800">
                <a:latin typeface="Times New Roman"/>
                <a:ea typeface="Times New Roman"/>
                <a:cs typeface="Times New Roman"/>
                <a:sym typeface="Times New Roman"/>
              </a:rPr>
              <a:t>increased use of alcohol and/or illegal drugs</a:t>
            </a:r>
            <a:endParaRPr sz="1800">
              <a:latin typeface="Calibri"/>
              <a:ea typeface="Calibri"/>
              <a:cs typeface="Calibri"/>
              <a:sym typeface="Calibri"/>
            </a:endParaRPr>
          </a:p>
          <a:p>
            <a:pPr indent="-342900" lvl="0" marL="342900" rtl="0" algn="just">
              <a:lnSpc>
                <a:spcPct val="107000"/>
              </a:lnSpc>
              <a:spcBef>
                <a:spcPts val="1000"/>
              </a:spcBef>
              <a:spcAft>
                <a:spcPts val="0"/>
              </a:spcAft>
              <a:buClr>
                <a:schemeClr val="dk1"/>
              </a:buClr>
              <a:buSzPts val="1800"/>
              <a:buFont typeface="Noto Sans Symbols"/>
              <a:buChar char="∙"/>
            </a:pPr>
            <a:r>
              <a:rPr lang="cs-CZ" sz="1800">
                <a:latin typeface="Times New Roman"/>
                <a:ea typeface="Times New Roman"/>
                <a:cs typeface="Times New Roman"/>
                <a:sym typeface="Times New Roman"/>
              </a:rPr>
              <a:t>unexplained increase in absenteeism; vague physical complaints</a:t>
            </a:r>
            <a:endParaRPr sz="1800">
              <a:latin typeface="Calibri"/>
              <a:ea typeface="Calibri"/>
              <a:cs typeface="Calibri"/>
              <a:sym typeface="Calibri"/>
            </a:endParaRPr>
          </a:p>
          <a:p>
            <a:pPr indent="-342900" lvl="0" marL="342900" rtl="0" algn="just">
              <a:lnSpc>
                <a:spcPct val="107000"/>
              </a:lnSpc>
              <a:spcBef>
                <a:spcPts val="1000"/>
              </a:spcBef>
              <a:spcAft>
                <a:spcPts val="0"/>
              </a:spcAft>
              <a:buClr>
                <a:schemeClr val="dk1"/>
              </a:buClr>
              <a:buSzPts val="1800"/>
              <a:buFont typeface="Noto Sans Symbols"/>
              <a:buChar char="∙"/>
            </a:pPr>
            <a:r>
              <a:rPr lang="cs-CZ" sz="1800">
                <a:latin typeface="Times New Roman"/>
                <a:ea typeface="Times New Roman"/>
                <a:cs typeface="Times New Roman"/>
                <a:sym typeface="Times New Roman"/>
              </a:rPr>
              <a:t>noticeable decrease in attention to appearance and hygiene</a:t>
            </a:r>
            <a:endParaRPr sz="1800">
              <a:latin typeface="Calibri"/>
              <a:ea typeface="Calibri"/>
              <a:cs typeface="Calibri"/>
              <a:sym typeface="Calibri"/>
            </a:endParaRPr>
          </a:p>
          <a:p>
            <a:pPr indent="-342900" lvl="0" marL="342900" rtl="0" algn="just">
              <a:lnSpc>
                <a:spcPct val="107000"/>
              </a:lnSpc>
              <a:spcBef>
                <a:spcPts val="1000"/>
              </a:spcBef>
              <a:spcAft>
                <a:spcPts val="0"/>
              </a:spcAft>
              <a:buClr>
                <a:schemeClr val="dk1"/>
              </a:buClr>
              <a:buSzPts val="1800"/>
              <a:buFont typeface="Noto Sans Symbols"/>
              <a:buChar char="∙"/>
            </a:pPr>
            <a:r>
              <a:rPr lang="cs-CZ" sz="1800">
                <a:latin typeface="Times New Roman"/>
                <a:ea typeface="Times New Roman"/>
                <a:cs typeface="Times New Roman"/>
                <a:sym typeface="Times New Roman"/>
              </a:rPr>
              <a:t>depression / withfrawal</a:t>
            </a:r>
            <a:endParaRPr sz="1800">
              <a:latin typeface="Calibri"/>
              <a:ea typeface="Calibri"/>
              <a:cs typeface="Calibri"/>
              <a:sym typeface="Calibri"/>
            </a:endParaRPr>
          </a:p>
          <a:p>
            <a:pPr indent="-342900" lvl="0" marL="342900" rtl="0" algn="just">
              <a:lnSpc>
                <a:spcPct val="107000"/>
              </a:lnSpc>
              <a:spcBef>
                <a:spcPts val="1000"/>
              </a:spcBef>
              <a:spcAft>
                <a:spcPts val="0"/>
              </a:spcAft>
              <a:buClr>
                <a:schemeClr val="dk1"/>
              </a:buClr>
              <a:buSzPts val="1800"/>
              <a:buFont typeface="Noto Sans Symbols"/>
              <a:buChar char="∙"/>
            </a:pPr>
            <a:r>
              <a:rPr lang="cs-CZ" sz="1800">
                <a:latin typeface="Times New Roman"/>
                <a:ea typeface="Times New Roman"/>
                <a:cs typeface="Times New Roman"/>
                <a:sym typeface="Times New Roman"/>
              </a:rPr>
              <a:t>resistance and overreaction to changes in policy and procedures</a:t>
            </a:r>
            <a:endParaRPr sz="1800">
              <a:latin typeface="Calibri"/>
              <a:ea typeface="Calibri"/>
              <a:cs typeface="Calibri"/>
              <a:sym typeface="Calibri"/>
            </a:endParaRPr>
          </a:p>
          <a:p>
            <a:pPr indent="-342900" lvl="0" marL="342900" rtl="0" algn="just">
              <a:lnSpc>
                <a:spcPct val="107000"/>
              </a:lnSpc>
              <a:spcBef>
                <a:spcPts val="1000"/>
              </a:spcBef>
              <a:spcAft>
                <a:spcPts val="0"/>
              </a:spcAft>
              <a:buClr>
                <a:schemeClr val="dk1"/>
              </a:buClr>
              <a:buSzPts val="1800"/>
              <a:buFont typeface="Noto Sans Symbols"/>
              <a:buChar char="∙"/>
            </a:pPr>
            <a:r>
              <a:rPr lang="cs-CZ" sz="1800">
                <a:latin typeface="Times New Roman"/>
                <a:ea typeface="Times New Roman"/>
                <a:cs typeface="Times New Roman"/>
                <a:sym typeface="Times New Roman"/>
              </a:rPr>
              <a:t>repeated violations of company policies</a:t>
            </a:r>
            <a:endParaRPr sz="1800">
              <a:latin typeface="Calibri"/>
              <a:ea typeface="Calibri"/>
              <a:cs typeface="Calibri"/>
              <a:sym typeface="Calibri"/>
            </a:endParaRPr>
          </a:p>
          <a:p>
            <a:pPr indent="-342900" lvl="0" marL="342900" rtl="0" algn="just">
              <a:lnSpc>
                <a:spcPct val="107000"/>
              </a:lnSpc>
              <a:spcBef>
                <a:spcPts val="1000"/>
              </a:spcBef>
              <a:spcAft>
                <a:spcPts val="0"/>
              </a:spcAft>
              <a:buClr>
                <a:schemeClr val="dk1"/>
              </a:buClr>
              <a:buSzPts val="1800"/>
              <a:buFont typeface="Noto Sans Symbols"/>
              <a:buChar char="∙"/>
            </a:pPr>
            <a:r>
              <a:rPr lang="cs-CZ" sz="1800">
                <a:latin typeface="Times New Roman"/>
                <a:ea typeface="Times New Roman"/>
                <a:cs typeface="Times New Roman"/>
                <a:sym typeface="Times New Roman"/>
              </a:rPr>
              <a:t>increased severe mood swings</a:t>
            </a:r>
            <a:endParaRPr sz="1800">
              <a:latin typeface="Calibri"/>
              <a:ea typeface="Calibri"/>
              <a:cs typeface="Calibri"/>
              <a:sym typeface="Calibri"/>
            </a:endParaRPr>
          </a:p>
          <a:p>
            <a:pPr indent="-342900" lvl="0" marL="342900" rtl="0" algn="just">
              <a:lnSpc>
                <a:spcPct val="107000"/>
              </a:lnSpc>
              <a:spcBef>
                <a:spcPts val="1000"/>
              </a:spcBef>
              <a:spcAft>
                <a:spcPts val="0"/>
              </a:spcAft>
              <a:buClr>
                <a:schemeClr val="dk1"/>
              </a:buClr>
              <a:buSzPts val="1800"/>
              <a:buFont typeface="Noto Sans Symbols"/>
              <a:buChar char="∙"/>
            </a:pPr>
            <a:r>
              <a:rPr lang="cs-CZ" sz="1800">
                <a:latin typeface="Times New Roman"/>
                <a:ea typeface="Times New Roman"/>
                <a:cs typeface="Times New Roman"/>
                <a:sym typeface="Times New Roman"/>
              </a:rPr>
              <a:t>noticeably unstable, emotional responses</a:t>
            </a:r>
            <a:endParaRPr sz="1800">
              <a:latin typeface="Calibri"/>
              <a:ea typeface="Calibri"/>
              <a:cs typeface="Calibri"/>
              <a:sym typeface="Calibri"/>
            </a:endParaRPr>
          </a:p>
          <a:p>
            <a:pPr indent="-342900" lvl="0" marL="342900" rtl="0" algn="just">
              <a:lnSpc>
                <a:spcPct val="107000"/>
              </a:lnSpc>
              <a:spcBef>
                <a:spcPts val="1000"/>
              </a:spcBef>
              <a:spcAft>
                <a:spcPts val="0"/>
              </a:spcAft>
              <a:buClr>
                <a:schemeClr val="dk1"/>
              </a:buClr>
              <a:buSzPts val="1800"/>
              <a:buFont typeface="Noto Sans Symbols"/>
              <a:buChar char="∙"/>
            </a:pPr>
            <a:r>
              <a:rPr lang="cs-CZ" sz="1800">
                <a:latin typeface="Times New Roman"/>
                <a:ea typeface="Times New Roman"/>
                <a:cs typeface="Times New Roman"/>
                <a:sym typeface="Times New Roman"/>
              </a:rPr>
              <a:t>explosive outburts of anger or rage without provocation</a:t>
            </a:r>
            <a:endParaRPr sz="1800">
              <a:latin typeface="Calibri"/>
              <a:ea typeface="Calibri"/>
              <a:cs typeface="Calibri"/>
              <a:sym typeface="Calibri"/>
            </a:endParaRPr>
          </a:p>
          <a:p>
            <a:pPr indent="-342900" lvl="0" marL="342900" rtl="0" algn="just">
              <a:lnSpc>
                <a:spcPct val="107000"/>
              </a:lnSpc>
              <a:spcBef>
                <a:spcPts val="1000"/>
              </a:spcBef>
              <a:spcAft>
                <a:spcPts val="0"/>
              </a:spcAft>
              <a:buClr>
                <a:schemeClr val="dk1"/>
              </a:buClr>
              <a:buSzPts val="1800"/>
              <a:buFont typeface="Noto Sans Symbols"/>
              <a:buChar char="∙"/>
            </a:pPr>
            <a:r>
              <a:rPr lang="cs-CZ" sz="1800">
                <a:latin typeface="Times New Roman"/>
                <a:ea typeface="Times New Roman"/>
                <a:cs typeface="Times New Roman"/>
                <a:sym typeface="Times New Roman"/>
              </a:rPr>
              <a:t>suicidal; comments about "putting things in order"</a:t>
            </a:r>
            <a:endParaRPr sz="1800">
              <a:latin typeface="Calibri"/>
              <a:ea typeface="Calibri"/>
              <a:cs typeface="Calibri"/>
              <a:sym typeface="Calibri"/>
            </a:endParaRPr>
          </a:p>
          <a:p>
            <a:pPr indent="-342900" lvl="0" marL="342900" rtl="0" algn="just">
              <a:lnSpc>
                <a:spcPct val="107000"/>
              </a:lnSpc>
              <a:spcBef>
                <a:spcPts val="1000"/>
              </a:spcBef>
              <a:spcAft>
                <a:spcPts val="0"/>
              </a:spcAft>
              <a:buClr>
                <a:schemeClr val="dk1"/>
              </a:buClr>
              <a:buSzPts val="1800"/>
              <a:buFont typeface="Noto Sans Symbols"/>
              <a:buChar char="∙"/>
            </a:pPr>
            <a:r>
              <a:rPr lang="cs-CZ" sz="1800">
                <a:latin typeface="Times New Roman"/>
                <a:ea typeface="Times New Roman"/>
                <a:cs typeface="Times New Roman"/>
                <a:sym typeface="Times New Roman"/>
              </a:rPr>
              <a:t>behavior which is suspect of paranoia, ("everybody is against me")</a:t>
            </a:r>
            <a:endParaRPr sz="1800">
              <a:latin typeface="Calibri"/>
              <a:ea typeface="Calibri"/>
              <a:cs typeface="Calibri"/>
              <a:sym typeface="Calibri"/>
            </a:endParaRPr>
          </a:p>
          <a:p>
            <a:pPr indent="-342900" lvl="0" marL="342900" rtl="0" algn="just">
              <a:lnSpc>
                <a:spcPct val="107000"/>
              </a:lnSpc>
              <a:spcBef>
                <a:spcPts val="1000"/>
              </a:spcBef>
              <a:spcAft>
                <a:spcPts val="0"/>
              </a:spcAft>
              <a:buClr>
                <a:schemeClr val="dk1"/>
              </a:buClr>
              <a:buSzPts val="1800"/>
              <a:buFont typeface="Noto Sans Symbols"/>
              <a:buChar char="∙"/>
            </a:pPr>
            <a:r>
              <a:rPr lang="cs-CZ" sz="1800">
                <a:latin typeface="Times New Roman"/>
                <a:ea typeface="Times New Roman"/>
                <a:cs typeface="Times New Roman"/>
                <a:sym typeface="Times New Roman"/>
              </a:rPr>
              <a:t>increasingly talks of problems at home</a:t>
            </a:r>
            <a:endParaRPr sz="1800">
              <a:latin typeface="Calibri"/>
              <a:ea typeface="Calibri"/>
              <a:cs typeface="Calibri"/>
              <a:sym typeface="Calibri"/>
            </a:endParaRPr>
          </a:p>
          <a:p>
            <a:pPr indent="-342900" lvl="0" marL="342900" rtl="0" algn="just">
              <a:lnSpc>
                <a:spcPct val="107000"/>
              </a:lnSpc>
              <a:spcBef>
                <a:spcPts val="1000"/>
              </a:spcBef>
              <a:spcAft>
                <a:spcPts val="0"/>
              </a:spcAft>
              <a:buClr>
                <a:schemeClr val="dk1"/>
              </a:buClr>
              <a:buSzPts val="1800"/>
              <a:buFont typeface="Noto Sans Symbols"/>
              <a:buChar char="∙"/>
            </a:pPr>
            <a:r>
              <a:rPr lang="cs-CZ" sz="1800">
                <a:latin typeface="Times New Roman"/>
                <a:ea typeface="Times New Roman"/>
                <a:cs typeface="Times New Roman"/>
                <a:sym typeface="Times New Roman"/>
              </a:rPr>
              <a:t>escalation of domestic problems into the workplace; talk of severe financial problems</a:t>
            </a:r>
            <a:endParaRPr sz="1800">
              <a:latin typeface="Calibri"/>
              <a:ea typeface="Calibri"/>
              <a:cs typeface="Calibri"/>
              <a:sym typeface="Calibri"/>
            </a:endParaRPr>
          </a:p>
          <a:p>
            <a:pPr indent="-342900" lvl="0" marL="342900" rtl="0" algn="just">
              <a:lnSpc>
                <a:spcPct val="107000"/>
              </a:lnSpc>
              <a:spcBef>
                <a:spcPts val="1000"/>
              </a:spcBef>
              <a:spcAft>
                <a:spcPts val="0"/>
              </a:spcAft>
              <a:buClr>
                <a:schemeClr val="dk1"/>
              </a:buClr>
              <a:buSzPts val="1800"/>
              <a:buFont typeface="Noto Sans Symbols"/>
              <a:buChar char="∙"/>
            </a:pPr>
            <a:r>
              <a:rPr lang="cs-CZ" sz="1800">
                <a:latin typeface="Times New Roman"/>
                <a:ea typeface="Times New Roman"/>
                <a:cs typeface="Times New Roman"/>
                <a:sym typeface="Times New Roman"/>
              </a:rPr>
              <a:t>talk of previous incidents of violence</a:t>
            </a:r>
            <a:endParaRPr sz="1800">
              <a:latin typeface="Calibri"/>
              <a:ea typeface="Calibri"/>
              <a:cs typeface="Calibri"/>
              <a:sym typeface="Calibri"/>
            </a:endParaRPr>
          </a:p>
          <a:p>
            <a:pPr indent="-342900" lvl="0" marL="342900" rtl="0" algn="just">
              <a:lnSpc>
                <a:spcPct val="107000"/>
              </a:lnSpc>
              <a:spcBef>
                <a:spcPts val="1000"/>
              </a:spcBef>
              <a:spcAft>
                <a:spcPts val="0"/>
              </a:spcAft>
              <a:buClr>
                <a:schemeClr val="dk1"/>
              </a:buClr>
              <a:buSzPts val="1800"/>
              <a:buFont typeface="Noto Sans Symbols"/>
              <a:buChar char="∙"/>
            </a:pPr>
            <a:r>
              <a:rPr lang="cs-CZ" sz="1800">
                <a:latin typeface="Times New Roman"/>
                <a:ea typeface="Times New Roman"/>
                <a:cs typeface="Times New Roman"/>
                <a:sym typeface="Times New Roman"/>
              </a:rPr>
              <a:t>empathy with individuals committing violence</a:t>
            </a:r>
            <a:endParaRPr sz="1800">
              <a:latin typeface="Calibri"/>
              <a:ea typeface="Calibri"/>
              <a:cs typeface="Calibri"/>
              <a:sym typeface="Calibri"/>
            </a:endParaRPr>
          </a:p>
          <a:p>
            <a:pPr indent="-342900" lvl="0" marL="342900" rtl="0" algn="just">
              <a:lnSpc>
                <a:spcPct val="107000"/>
              </a:lnSpc>
              <a:spcBef>
                <a:spcPts val="1000"/>
              </a:spcBef>
              <a:spcAft>
                <a:spcPts val="0"/>
              </a:spcAft>
              <a:buClr>
                <a:schemeClr val="dk1"/>
              </a:buClr>
              <a:buSzPts val="1800"/>
              <a:buFont typeface="Noto Sans Symbols"/>
              <a:buChar char="∙"/>
            </a:pPr>
            <a:r>
              <a:rPr lang="cs-CZ" sz="1800">
                <a:latin typeface="Times New Roman"/>
                <a:ea typeface="Times New Roman"/>
                <a:cs typeface="Times New Roman"/>
                <a:sym typeface="Times New Roman"/>
              </a:rPr>
              <a:t>increase in unsolicited comments about firearms, other dangerous weapons and violent crimes</a:t>
            </a:r>
            <a:endParaRPr sz="1800">
              <a:latin typeface="Calibri"/>
              <a:ea typeface="Calibri"/>
              <a:cs typeface="Calibri"/>
              <a:sym typeface="Calibri"/>
            </a:endParaRPr>
          </a:p>
          <a:p>
            <a:pPr indent="0" lvl="0" marL="0" rtl="0" algn="l">
              <a:spcBef>
                <a:spcPts val="500"/>
              </a:spcBef>
              <a:spcAft>
                <a:spcPts val="0"/>
              </a:spcAft>
              <a:buNone/>
            </a:pPr>
            <a:r>
              <a:t/>
            </a:r>
            <a:endParaRPr/>
          </a:p>
        </p:txBody>
      </p:sp>
      <p:sp>
        <p:nvSpPr>
          <p:cNvPr id="286" name="Google Shape;286;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1" name="Google Shape;331;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just">
              <a:lnSpc>
                <a:spcPct val="107000"/>
              </a:lnSpc>
              <a:spcBef>
                <a:spcPts val="0"/>
              </a:spcBef>
              <a:spcAft>
                <a:spcPts val="0"/>
              </a:spcAft>
              <a:buNone/>
            </a:pPr>
            <a:r>
              <a:rPr lang="cs-CZ" sz="1800">
                <a:latin typeface="Times New Roman"/>
                <a:ea typeface="Times New Roman"/>
                <a:cs typeface="Times New Roman"/>
                <a:sym typeface="Times New Roman"/>
              </a:rPr>
              <a:t>Prevention of violence and harassment in HORECA</a:t>
            </a:r>
            <a:endParaRPr sz="1800">
              <a:latin typeface="Calibri"/>
              <a:ea typeface="Calibri"/>
              <a:cs typeface="Calibri"/>
              <a:sym typeface="Calibri"/>
            </a:endParaRPr>
          </a:p>
          <a:p>
            <a:pPr indent="0" lvl="0" marL="0" rtl="0" algn="just">
              <a:lnSpc>
                <a:spcPct val="107000"/>
              </a:lnSpc>
              <a:spcBef>
                <a:spcPts val="1000"/>
              </a:spcBef>
              <a:spcAft>
                <a:spcPts val="0"/>
              </a:spcAft>
              <a:buNone/>
            </a:pPr>
            <a:r>
              <a:rPr lang="cs-CZ" sz="1800">
                <a:latin typeface="Times New Roman"/>
                <a:ea typeface="Times New Roman"/>
                <a:cs typeface="Times New Roman"/>
                <a:sym typeface="Times New Roman"/>
              </a:rPr>
              <a:t>Organizational policies to prevent violence and harassment include measures to ensure that complaints are dealt with seriously and sympathetically. By contrast, an absence of such policies often reflects a lack of awareness and may in some cases be considered a cause of harassment and victimization on its own.</a:t>
            </a:r>
            <a:endParaRPr sz="1800">
              <a:latin typeface="Calibri"/>
              <a:ea typeface="Calibri"/>
              <a:cs typeface="Calibri"/>
              <a:sym typeface="Calibri"/>
            </a:endParaRPr>
          </a:p>
          <a:p>
            <a:pPr indent="0" lvl="0" marL="0" rtl="0" algn="just">
              <a:lnSpc>
                <a:spcPct val="107000"/>
              </a:lnSpc>
              <a:spcBef>
                <a:spcPts val="1000"/>
              </a:spcBef>
              <a:spcAft>
                <a:spcPts val="0"/>
              </a:spcAft>
              <a:buNone/>
            </a:pPr>
            <a:r>
              <a:rPr lang="cs-CZ" sz="1800">
                <a:latin typeface="Times New Roman"/>
                <a:ea typeface="Times New Roman"/>
                <a:cs typeface="Times New Roman"/>
                <a:sym typeface="Times New Roman"/>
              </a:rPr>
              <a:t>Analysed the occurrence of violence in the hospitality sector and points to the following preventive action: </a:t>
            </a:r>
            <a:endParaRPr sz="1800">
              <a:latin typeface="Calibri"/>
              <a:ea typeface="Calibri"/>
              <a:cs typeface="Calibri"/>
              <a:sym typeface="Calibri"/>
            </a:endParaRPr>
          </a:p>
          <a:p>
            <a:pPr indent="0" lvl="0" marL="0" rtl="0" algn="just">
              <a:lnSpc>
                <a:spcPct val="107000"/>
              </a:lnSpc>
              <a:spcBef>
                <a:spcPts val="1000"/>
              </a:spcBef>
              <a:spcAft>
                <a:spcPts val="0"/>
              </a:spcAft>
              <a:buNone/>
            </a:pPr>
            <a:r>
              <a:rPr lang="cs-CZ" sz="1800">
                <a:latin typeface="Times New Roman"/>
                <a:ea typeface="Times New Roman"/>
                <a:cs typeface="Times New Roman"/>
                <a:sym typeface="Times New Roman"/>
              </a:rPr>
              <a:t> </a:t>
            </a:r>
            <a:endParaRPr sz="1800">
              <a:latin typeface="Calibri"/>
              <a:ea typeface="Calibri"/>
              <a:cs typeface="Calibri"/>
              <a:sym typeface="Calibri"/>
            </a:endParaRPr>
          </a:p>
          <a:p>
            <a:pPr indent="-342900" lvl="0" marL="342900" rtl="0" algn="just">
              <a:lnSpc>
                <a:spcPct val="107000"/>
              </a:lnSpc>
              <a:spcBef>
                <a:spcPts val="1000"/>
              </a:spcBef>
              <a:spcAft>
                <a:spcPts val="0"/>
              </a:spcAft>
              <a:buClr>
                <a:schemeClr val="dk1"/>
              </a:buClr>
              <a:buSzPts val="1800"/>
              <a:buFont typeface="Noto Sans Symbols"/>
              <a:buChar char="∙"/>
            </a:pPr>
            <a:r>
              <a:rPr lang="cs-CZ" sz="1800">
                <a:latin typeface="Times New Roman"/>
                <a:ea typeface="Times New Roman"/>
                <a:cs typeface="Times New Roman"/>
                <a:sym typeface="Times New Roman"/>
              </a:rPr>
              <a:t>reduce operations in high-risk areas and do not operate during par titularly high-risk times; </a:t>
            </a:r>
            <a:endParaRPr sz="1800">
              <a:latin typeface="Calibri"/>
              <a:ea typeface="Calibri"/>
              <a:cs typeface="Calibri"/>
              <a:sym typeface="Calibri"/>
            </a:endParaRPr>
          </a:p>
          <a:p>
            <a:pPr indent="-342900" lvl="0" marL="342900" rtl="0" algn="just">
              <a:lnSpc>
                <a:spcPct val="107000"/>
              </a:lnSpc>
              <a:spcBef>
                <a:spcPts val="1000"/>
              </a:spcBef>
              <a:spcAft>
                <a:spcPts val="0"/>
              </a:spcAft>
              <a:buClr>
                <a:schemeClr val="dk1"/>
              </a:buClr>
              <a:buSzPts val="1800"/>
              <a:buFont typeface="Noto Sans Symbols"/>
              <a:buChar char="∙"/>
            </a:pPr>
            <a:r>
              <a:rPr lang="cs-CZ" sz="1800">
                <a:latin typeface="Times New Roman"/>
                <a:ea typeface="Times New Roman"/>
                <a:cs typeface="Times New Roman"/>
                <a:sym typeface="Times New Roman"/>
              </a:rPr>
              <a:t>form strategic alliances with other establishments to prevent crime, e.g. joint security operations and warning systems; </a:t>
            </a:r>
            <a:endParaRPr sz="1800">
              <a:latin typeface="Calibri"/>
              <a:ea typeface="Calibri"/>
              <a:cs typeface="Calibri"/>
              <a:sym typeface="Calibri"/>
            </a:endParaRPr>
          </a:p>
          <a:p>
            <a:pPr indent="-342900" lvl="0" marL="342900" rtl="0" algn="just">
              <a:lnSpc>
                <a:spcPct val="107000"/>
              </a:lnSpc>
              <a:spcBef>
                <a:spcPts val="1000"/>
              </a:spcBef>
              <a:spcAft>
                <a:spcPts val="0"/>
              </a:spcAft>
              <a:buClr>
                <a:schemeClr val="dk1"/>
              </a:buClr>
              <a:buSzPts val="1800"/>
              <a:buFont typeface="Noto Sans Symbols"/>
              <a:buChar char="∙"/>
            </a:pPr>
            <a:r>
              <a:rPr lang="cs-CZ" sz="1800">
                <a:latin typeface="Times New Roman"/>
                <a:ea typeface="Times New Roman"/>
                <a:cs typeface="Times New Roman"/>
                <a:sym typeface="Times New Roman"/>
              </a:rPr>
              <a:t>undertake security check-ups on a daily basis;</a:t>
            </a:r>
            <a:endParaRPr sz="1800">
              <a:latin typeface="Calibri"/>
              <a:ea typeface="Calibri"/>
              <a:cs typeface="Calibri"/>
              <a:sym typeface="Calibri"/>
            </a:endParaRPr>
          </a:p>
          <a:p>
            <a:pPr indent="-342900" lvl="0" marL="342900" rtl="0" algn="just">
              <a:lnSpc>
                <a:spcPct val="107000"/>
              </a:lnSpc>
              <a:spcBef>
                <a:spcPts val="1000"/>
              </a:spcBef>
              <a:spcAft>
                <a:spcPts val="0"/>
              </a:spcAft>
              <a:buClr>
                <a:schemeClr val="dk1"/>
              </a:buClr>
              <a:buSzPts val="1800"/>
              <a:buFont typeface="Noto Sans Symbols"/>
              <a:buChar char="∙"/>
            </a:pPr>
            <a:r>
              <a:rPr lang="cs-CZ" sz="1800">
                <a:latin typeface="Times New Roman"/>
                <a:ea typeface="Times New Roman"/>
                <a:cs typeface="Times New Roman"/>
                <a:sym typeface="Times New Roman"/>
              </a:rPr>
              <a:t>train all managers and supervisors on how to respond to threats of violence or violent incidents; </a:t>
            </a:r>
            <a:endParaRPr sz="1800">
              <a:latin typeface="Calibri"/>
              <a:ea typeface="Calibri"/>
              <a:cs typeface="Calibri"/>
              <a:sym typeface="Calibri"/>
            </a:endParaRPr>
          </a:p>
          <a:p>
            <a:pPr indent="-342900" lvl="0" marL="342900" rtl="0" algn="just">
              <a:lnSpc>
                <a:spcPct val="107000"/>
              </a:lnSpc>
              <a:spcBef>
                <a:spcPts val="1000"/>
              </a:spcBef>
              <a:spcAft>
                <a:spcPts val="0"/>
              </a:spcAft>
              <a:buClr>
                <a:schemeClr val="dk1"/>
              </a:buClr>
              <a:buSzPts val="1800"/>
              <a:buFont typeface="Noto Sans Symbols"/>
              <a:buChar char="∙"/>
            </a:pPr>
            <a:r>
              <a:rPr lang="cs-CZ" sz="1800">
                <a:latin typeface="Times New Roman"/>
                <a:ea typeface="Times New Roman"/>
                <a:cs typeface="Times New Roman"/>
                <a:sym typeface="Times New Roman"/>
              </a:rPr>
              <a:t>establish crisis management teams to be available on call; </a:t>
            </a:r>
            <a:endParaRPr sz="1800">
              <a:latin typeface="Calibri"/>
              <a:ea typeface="Calibri"/>
              <a:cs typeface="Calibri"/>
              <a:sym typeface="Calibri"/>
            </a:endParaRPr>
          </a:p>
          <a:p>
            <a:pPr indent="-342900" lvl="0" marL="342900" rtl="0" algn="just">
              <a:lnSpc>
                <a:spcPct val="107000"/>
              </a:lnSpc>
              <a:spcBef>
                <a:spcPts val="1000"/>
              </a:spcBef>
              <a:spcAft>
                <a:spcPts val="0"/>
              </a:spcAft>
              <a:buClr>
                <a:schemeClr val="dk1"/>
              </a:buClr>
              <a:buSzPts val="1800"/>
              <a:buFont typeface="Noto Sans Symbols"/>
              <a:buChar char="∙"/>
            </a:pPr>
            <a:r>
              <a:rPr lang="cs-CZ" sz="1800">
                <a:latin typeface="Times New Roman"/>
                <a:ea typeface="Times New Roman"/>
                <a:cs typeface="Times New Roman"/>
                <a:sym typeface="Times New Roman"/>
              </a:rPr>
              <a:t>install adequate lighting, alarms, and surveillance cameras (CCT). </a:t>
            </a:r>
            <a:endParaRPr sz="1800">
              <a:latin typeface="Calibri"/>
              <a:ea typeface="Calibri"/>
              <a:cs typeface="Calibri"/>
              <a:sym typeface="Calibri"/>
            </a:endParaRPr>
          </a:p>
        </p:txBody>
      </p:sp>
      <p:sp>
        <p:nvSpPr>
          <p:cNvPr id="332" name="Google Shape;332;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7" name="Google Shape;357;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7" name="Google Shape;367;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377" name="Google Shape;377;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390" name="Google Shape;390;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3" name="Google Shape;403;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2" name="Google Shape;412;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1" name="Google Shape;101;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2" name="Google Shape;142;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cs-CZ"/>
              <a:t>Primary prevention is education towards a healthy, prosperous company that develops its skills and manages stressful situations well. The maximum effort is to prevent and reduce the level of risks satisfied with certain manifestations of the company's bad strategy. </a:t>
            </a:r>
            <a:endParaRPr/>
          </a:p>
        </p:txBody>
      </p:sp>
      <p:sp>
        <p:nvSpPr>
          <p:cNvPr id="143" name="Google Shape;143;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5" name="Google Shape;165;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cs-CZ"/>
              <a:t>The two cornerstones of primary prevention are:</a:t>
            </a:r>
            <a:endParaRPr/>
          </a:p>
          <a:p>
            <a:pPr indent="0" lvl="0" marL="0" rtl="0" algn="l">
              <a:spcBef>
                <a:spcPts val="0"/>
              </a:spcBef>
              <a:spcAft>
                <a:spcPts val="0"/>
              </a:spcAft>
              <a:buNone/>
            </a:pPr>
            <a:r>
              <a:rPr lang="cs-CZ"/>
              <a:t>•	policy formulation (plan)</a:t>
            </a:r>
            <a:endParaRPr/>
          </a:p>
          <a:p>
            <a:pPr indent="0" lvl="0" marL="0" rtl="0" algn="l">
              <a:spcBef>
                <a:spcPts val="0"/>
              </a:spcBef>
              <a:spcAft>
                <a:spcPts val="0"/>
              </a:spcAft>
              <a:buNone/>
            </a:pPr>
            <a:r>
              <a:rPr lang="cs-CZ"/>
              <a:t>•	training.</a:t>
            </a:r>
            <a:endParaRPr/>
          </a:p>
        </p:txBody>
      </p:sp>
      <p:sp>
        <p:nvSpPr>
          <p:cNvPr id="166" name="Google Shape;166;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5" name="Google Shape;185;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cs-CZ"/>
              <a:t>Policy formulation / design a health and safety plan</a:t>
            </a:r>
            <a:endParaRPr/>
          </a:p>
          <a:p>
            <a:pPr indent="0" lvl="0" marL="0" rtl="0" algn="l">
              <a:spcBef>
                <a:spcPts val="0"/>
              </a:spcBef>
              <a:spcAft>
                <a:spcPts val="0"/>
              </a:spcAft>
              <a:buNone/>
            </a:pPr>
            <a:r>
              <a:rPr lang="cs-CZ"/>
              <a:t>When we command, "Forward!", what happens? Without determining a direction, a path or a destination, everyone will stand helplessly, at best they will run - each in a different direction.</a:t>
            </a:r>
            <a:endParaRPr/>
          </a:p>
          <a:p>
            <a:pPr indent="0" lvl="0" marL="0" rtl="0" algn="l">
              <a:spcBef>
                <a:spcPts val="0"/>
              </a:spcBef>
              <a:spcAft>
                <a:spcPts val="0"/>
              </a:spcAft>
              <a:buNone/>
            </a:pPr>
            <a:r>
              <a:rPr lang="cs-CZ"/>
              <a:t>The vision, strategy or policy must be clear, understandable and motivating. A correctly set and followed company policy is support in finding and compiling strategies and support in formulating requirements for the management system.</a:t>
            </a:r>
            <a:endParaRPr/>
          </a:p>
          <a:p>
            <a:pPr indent="0" lvl="0" marL="0" rtl="0" algn="l">
              <a:spcBef>
                <a:spcPts val="0"/>
              </a:spcBef>
              <a:spcAft>
                <a:spcPts val="0"/>
              </a:spcAft>
              <a:buNone/>
            </a:pPr>
            <a:r>
              <a:rPr lang="cs-CZ"/>
              <a:t>The formulation of the company's policy represents a fundamental task for the company decisive for future development and existence. It is very important to realize that the policy formulation phase is greatly influenced by company culture, management style of managers, degree their involvement, etc. ).</a:t>
            </a:r>
            <a:endParaRPr/>
          </a:p>
        </p:txBody>
      </p:sp>
      <p:sp>
        <p:nvSpPr>
          <p:cNvPr id="186" name="Google Shape;186;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5" name="Google Shape;215;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cs-CZ"/>
              <a:t>Formulation of policy and desing health and safety plan is aimed at the focus, therefore the activity of each company, so it may differ for different industries. The basic features of the global construction of health and safety policy consists of the concept of:</a:t>
            </a:r>
            <a:endParaRPr/>
          </a:p>
          <a:p>
            <a:pPr indent="0" lvl="0" marL="0" rtl="0" algn="l">
              <a:spcBef>
                <a:spcPts val="0"/>
              </a:spcBef>
              <a:spcAft>
                <a:spcPts val="0"/>
              </a:spcAft>
              <a:buNone/>
            </a:pPr>
            <a:r>
              <a:rPr lang="cs-CZ"/>
              <a:t>•	health,</a:t>
            </a:r>
            <a:endParaRPr/>
          </a:p>
          <a:p>
            <a:pPr indent="0" lvl="0" marL="0" rtl="0" algn="l">
              <a:spcBef>
                <a:spcPts val="0"/>
              </a:spcBef>
              <a:spcAft>
                <a:spcPts val="0"/>
              </a:spcAft>
              <a:buNone/>
            </a:pPr>
            <a:r>
              <a:rPr lang="cs-CZ"/>
              <a:t>•	eternity,</a:t>
            </a:r>
            <a:endParaRPr/>
          </a:p>
          <a:p>
            <a:pPr indent="0" lvl="0" marL="0" rtl="0" algn="l">
              <a:spcBef>
                <a:spcPts val="0"/>
              </a:spcBef>
              <a:spcAft>
                <a:spcPts val="0"/>
              </a:spcAft>
              <a:buNone/>
            </a:pPr>
            <a:r>
              <a:rPr lang="cs-CZ"/>
              <a:t>•	environment.</a:t>
            </a:r>
            <a:endParaRPr/>
          </a:p>
        </p:txBody>
      </p:sp>
      <p:sp>
        <p:nvSpPr>
          <p:cNvPr id="216" name="Google Shape;216;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8" name="Google Shape;228;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just">
              <a:lnSpc>
                <a:spcPct val="107000"/>
              </a:lnSpc>
              <a:spcBef>
                <a:spcPts val="0"/>
              </a:spcBef>
              <a:spcAft>
                <a:spcPts val="0"/>
              </a:spcAft>
              <a:buNone/>
            </a:pPr>
            <a:r>
              <a:rPr lang="cs-CZ" sz="1800">
                <a:latin typeface="Times New Roman"/>
                <a:ea typeface="Times New Roman"/>
                <a:cs typeface="Times New Roman"/>
                <a:sym typeface="Times New Roman"/>
              </a:rPr>
              <a:t>Health</a:t>
            </a:r>
            <a:endParaRPr sz="1800">
              <a:latin typeface="Calibri"/>
              <a:ea typeface="Calibri"/>
              <a:cs typeface="Calibri"/>
              <a:sym typeface="Calibri"/>
            </a:endParaRPr>
          </a:p>
          <a:p>
            <a:pPr indent="0" lvl="0" marL="0" rtl="0" algn="just">
              <a:lnSpc>
                <a:spcPct val="107000"/>
              </a:lnSpc>
              <a:spcBef>
                <a:spcPts val="1000"/>
              </a:spcBef>
              <a:spcAft>
                <a:spcPts val="0"/>
              </a:spcAft>
              <a:buNone/>
            </a:pPr>
            <a:r>
              <a:rPr lang="cs-CZ" sz="1800">
                <a:latin typeface="Times New Roman"/>
                <a:ea typeface="Times New Roman"/>
                <a:cs typeface="Times New Roman"/>
                <a:sym typeface="Times New Roman"/>
              </a:rPr>
              <a:t>In this area, it is mainly about employees who must be taken care of. Proactively strengthening their muscles will allow them to be in their best shape.</a:t>
            </a:r>
            <a:endParaRPr sz="1800">
              <a:latin typeface="Calibri"/>
              <a:ea typeface="Calibri"/>
              <a:cs typeface="Calibri"/>
              <a:sym typeface="Calibri"/>
            </a:endParaRPr>
          </a:p>
          <a:p>
            <a:pPr indent="0" lvl="0" marL="0" rtl="0" algn="just">
              <a:lnSpc>
                <a:spcPct val="107000"/>
              </a:lnSpc>
              <a:spcBef>
                <a:spcPts val="1000"/>
              </a:spcBef>
              <a:spcAft>
                <a:spcPts val="0"/>
              </a:spcAft>
              <a:buNone/>
            </a:pPr>
            <a:r>
              <a:t/>
            </a:r>
            <a:endParaRPr sz="1800">
              <a:latin typeface="Times New Roman"/>
              <a:ea typeface="Times New Roman"/>
              <a:cs typeface="Times New Roman"/>
              <a:sym typeface="Times New Roman"/>
            </a:endParaRPr>
          </a:p>
          <a:p>
            <a:pPr indent="0" lvl="0" marL="0" rtl="0" algn="just">
              <a:lnSpc>
                <a:spcPct val="107000"/>
              </a:lnSpc>
              <a:spcBef>
                <a:spcPts val="1000"/>
              </a:spcBef>
              <a:spcAft>
                <a:spcPts val="0"/>
              </a:spcAft>
              <a:buNone/>
            </a:pPr>
            <a:r>
              <a:rPr lang="cs-CZ" sz="1800">
                <a:latin typeface="Times New Roman"/>
                <a:ea typeface="Times New Roman"/>
                <a:cs typeface="Times New Roman"/>
                <a:sym typeface="Times New Roman"/>
              </a:rPr>
              <a:t>Eternity</a:t>
            </a:r>
            <a:endParaRPr sz="1800">
              <a:latin typeface="Calibri"/>
              <a:ea typeface="Calibri"/>
              <a:cs typeface="Calibri"/>
              <a:sym typeface="Calibri"/>
            </a:endParaRPr>
          </a:p>
          <a:p>
            <a:pPr indent="0" lvl="0" marL="0" rtl="0" algn="just">
              <a:lnSpc>
                <a:spcPct val="107000"/>
              </a:lnSpc>
              <a:spcBef>
                <a:spcPts val="1000"/>
              </a:spcBef>
              <a:spcAft>
                <a:spcPts val="0"/>
              </a:spcAft>
              <a:buNone/>
            </a:pPr>
            <a:r>
              <a:rPr lang="cs-CZ" sz="1800">
                <a:latin typeface="Times New Roman"/>
                <a:ea typeface="Times New Roman"/>
                <a:cs typeface="Times New Roman"/>
                <a:sym typeface="Times New Roman"/>
              </a:rPr>
              <a:t>Zero harm should be the goal of every company. This goal only supports the company's ambition to protect its colleagues, suppliers and the public, while the company works to achieve operational excellence.</a:t>
            </a:r>
            <a:endParaRPr sz="1800">
              <a:latin typeface="Calibri"/>
              <a:ea typeface="Calibri"/>
              <a:cs typeface="Calibri"/>
              <a:sym typeface="Calibri"/>
            </a:endParaRPr>
          </a:p>
          <a:p>
            <a:pPr indent="0" lvl="0" marL="0" rtl="0" algn="just">
              <a:lnSpc>
                <a:spcPct val="107000"/>
              </a:lnSpc>
              <a:spcBef>
                <a:spcPts val="1000"/>
              </a:spcBef>
              <a:spcAft>
                <a:spcPts val="0"/>
              </a:spcAft>
              <a:buNone/>
            </a:pPr>
            <a:r>
              <a:t/>
            </a:r>
            <a:endParaRPr sz="1800">
              <a:latin typeface="Times New Roman"/>
              <a:ea typeface="Times New Roman"/>
              <a:cs typeface="Times New Roman"/>
              <a:sym typeface="Times New Roman"/>
            </a:endParaRPr>
          </a:p>
          <a:p>
            <a:pPr indent="0" lvl="0" marL="0" rtl="0" algn="just">
              <a:lnSpc>
                <a:spcPct val="107000"/>
              </a:lnSpc>
              <a:spcBef>
                <a:spcPts val="1000"/>
              </a:spcBef>
              <a:spcAft>
                <a:spcPts val="0"/>
              </a:spcAft>
              <a:buNone/>
            </a:pPr>
            <a:r>
              <a:rPr lang="cs-CZ" sz="1800">
                <a:latin typeface="Times New Roman"/>
                <a:ea typeface="Times New Roman"/>
                <a:cs typeface="Times New Roman"/>
                <a:sym typeface="Times New Roman"/>
              </a:rPr>
              <a:t>Environment</a:t>
            </a:r>
            <a:endParaRPr sz="1800">
              <a:latin typeface="Calibri"/>
              <a:ea typeface="Calibri"/>
              <a:cs typeface="Calibri"/>
              <a:sym typeface="Calibri"/>
            </a:endParaRPr>
          </a:p>
          <a:p>
            <a:pPr indent="0" lvl="0" marL="0" rtl="0" algn="just">
              <a:lnSpc>
                <a:spcPct val="107000"/>
              </a:lnSpc>
              <a:spcBef>
                <a:spcPts val="1000"/>
              </a:spcBef>
              <a:spcAft>
                <a:spcPts val="0"/>
              </a:spcAft>
              <a:buNone/>
            </a:pPr>
            <a:r>
              <a:rPr lang="cs-CZ" sz="1800">
                <a:latin typeface="Times New Roman"/>
                <a:ea typeface="Times New Roman"/>
                <a:cs typeface="Times New Roman"/>
                <a:sym typeface="Times New Roman"/>
              </a:rPr>
              <a:t>The priority here is the area in which the company operates.</a:t>
            </a:r>
            <a:endParaRPr sz="1800">
              <a:latin typeface="Calibri"/>
              <a:ea typeface="Calibri"/>
              <a:cs typeface="Calibri"/>
              <a:sym typeface="Calibri"/>
            </a:endParaRPr>
          </a:p>
          <a:p>
            <a:pPr indent="0" lvl="0" marL="0" rtl="0" algn="just">
              <a:lnSpc>
                <a:spcPct val="107000"/>
              </a:lnSpc>
              <a:spcBef>
                <a:spcPts val="1000"/>
              </a:spcBef>
              <a:spcAft>
                <a:spcPts val="0"/>
              </a:spcAft>
              <a:buNone/>
            </a:pPr>
            <a:r>
              <a:rPr lang="cs-CZ" sz="1800">
                <a:latin typeface="Times New Roman"/>
                <a:ea typeface="Times New Roman"/>
                <a:cs typeface="Times New Roman"/>
                <a:sym typeface="Times New Roman"/>
              </a:rPr>
              <a:t>In order to achieve the aforementioned components of policy formulation in the field of safety and health, it is necessary for companies to take the following sub-steps:</a:t>
            </a:r>
            <a:endParaRPr sz="1800">
              <a:latin typeface="Calibri"/>
              <a:ea typeface="Calibri"/>
              <a:cs typeface="Calibri"/>
              <a:sym typeface="Calibri"/>
            </a:endParaRPr>
          </a:p>
          <a:p>
            <a:pPr indent="-342900" lvl="0" marL="342900" rtl="0" algn="just">
              <a:lnSpc>
                <a:spcPct val="107000"/>
              </a:lnSpc>
              <a:spcBef>
                <a:spcPts val="1000"/>
              </a:spcBef>
              <a:spcAft>
                <a:spcPts val="0"/>
              </a:spcAft>
              <a:buClr>
                <a:schemeClr val="dk1"/>
              </a:buClr>
              <a:buSzPts val="1800"/>
              <a:buFont typeface="Noto Sans Symbols"/>
              <a:buChar char="∙"/>
            </a:pPr>
            <a:r>
              <a:rPr lang="cs-CZ" sz="1800">
                <a:latin typeface="Times New Roman"/>
                <a:ea typeface="Times New Roman"/>
                <a:cs typeface="Times New Roman"/>
                <a:sym typeface="Times New Roman"/>
              </a:rPr>
              <a:t>proactive elimination and management health risks at workplaces, to prevent the formation illness in colleagues, or to their health condition did not deteriorate due to their work,</a:t>
            </a:r>
            <a:endParaRPr sz="1800">
              <a:latin typeface="Calibri"/>
              <a:ea typeface="Calibri"/>
              <a:cs typeface="Calibri"/>
              <a:sym typeface="Calibri"/>
            </a:endParaRPr>
          </a:p>
          <a:p>
            <a:pPr indent="-342900" lvl="0" marL="342900" rtl="0" algn="just">
              <a:lnSpc>
                <a:spcPct val="107000"/>
              </a:lnSpc>
              <a:spcBef>
                <a:spcPts val="1000"/>
              </a:spcBef>
              <a:spcAft>
                <a:spcPts val="0"/>
              </a:spcAft>
              <a:buClr>
                <a:schemeClr val="dk1"/>
              </a:buClr>
              <a:buSzPts val="1800"/>
              <a:buFont typeface="Noto Sans Symbols"/>
              <a:buChar char="∙"/>
            </a:pPr>
            <a:r>
              <a:rPr lang="cs-CZ" sz="1800">
                <a:latin typeface="Times New Roman"/>
                <a:ea typeface="Times New Roman"/>
                <a:cs typeface="Times New Roman"/>
                <a:sym typeface="Times New Roman"/>
              </a:rPr>
              <a:t>ensure that oversight is in place health protection, based on risks to make it possible recognize the initial symptoms occupational diseases,</a:t>
            </a:r>
            <a:endParaRPr sz="1800">
              <a:latin typeface="Calibri"/>
              <a:ea typeface="Calibri"/>
              <a:cs typeface="Calibri"/>
              <a:sym typeface="Calibri"/>
            </a:endParaRPr>
          </a:p>
          <a:p>
            <a:pPr indent="-342900" lvl="0" marL="342900" rtl="0" algn="just">
              <a:lnSpc>
                <a:spcPct val="107000"/>
              </a:lnSpc>
              <a:spcBef>
                <a:spcPts val="1000"/>
              </a:spcBef>
              <a:spcAft>
                <a:spcPts val="0"/>
              </a:spcAft>
              <a:buClr>
                <a:schemeClr val="dk1"/>
              </a:buClr>
              <a:buSzPts val="1800"/>
              <a:buFont typeface="Noto Sans Symbols"/>
              <a:buChar char="∙"/>
            </a:pPr>
            <a:r>
              <a:rPr lang="cs-CZ" sz="1800">
                <a:latin typeface="Times New Roman"/>
                <a:ea typeface="Times New Roman"/>
                <a:cs typeface="Times New Roman"/>
                <a:sym typeface="Times New Roman"/>
              </a:rPr>
              <a:t>providing support to enable colleagues to return to normal working life as soon as possible after illness or accident,</a:t>
            </a:r>
            <a:endParaRPr sz="1800">
              <a:latin typeface="Calibri"/>
              <a:ea typeface="Calibri"/>
              <a:cs typeface="Calibri"/>
              <a:sym typeface="Calibri"/>
            </a:endParaRPr>
          </a:p>
          <a:p>
            <a:pPr indent="-342900" lvl="0" marL="342900" rtl="0" algn="just">
              <a:lnSpc>
                <a:spcPct val="107000"/>
              </a:lnSpc>
              <a:spcBef>
                <a:spcPts val="1000"/>
              </a:spcBef>
              <a:spcAft>
                <a:spcPts val="0"/>
              </a:spcAft>
              <a:buClr>
                <a:schemeClr val="dk1"/>
              </a:buClr>
              <a:buSzPts val="1800"/>
              <a:buFont typeface="Noto Sans Symbols"/>
              <a:buChar char="∙"/>
            </a:pPr>
            <a:r>
              <a:rPr lang="cs-CZ" sz="1800">
                <a:latin typeface="Times New Roman"/>
                <a:ea typeface="Times New Roman"/>
                <a:cs typeface="Times New Roman"/>
                <a:sym typeface="Times New Roman"/>
              </a:rPr>
              <a:t>support those who have health problems so they can stay at work and be at the same time effective in their work mission,</a:t>
            </a:r>
            <a:endParaRPr sz="1800">
              <a:latin typeface="Calibri"/>
              <a:ea typeface="Calibri"/>
              <a:cs typeface="Calibri"/>
              <a:sym typeface="Calibri"/>
            </a:endParaRPr>
          </a:p>
          <a:p>
            <a:pPr indent="-342900" lvl="0" marL="342900" rtl="0" algn="just">
              <a:lnSpc>
                <a:spcPct val="107000"/>
              </a:lnSpc>
              <a:spcBef>
                <a:spcPts val="1000"/>
              </a:spcBef>
              <a:spcAft>
                <a:spcPts val="0"/>
              </a:spcAft>
              <a:buClr>
                <a:schemeClr val="dk1"/>
              </a:buClr>
              <a:buSzPts val="1800"/>
              <a:buFont typeface="Noto Sans Symbols"/>
              <a:buChar char="∙"/>
            </a:pPr>
            <a:r>
              <a:rPr lang="cs-CZ" sz="1800">
                <a:latin typeface="Times New Roman"/>
                <a:ea typeface="Times New Roman"/>
                <a:cs typeface="Times New Roman"/>
                <a:sym typeface="Times New Roman"/>
              </a:rPr>
              <a:t>strengthen the health of colleagues through effective health promotion and strategies proceedings that deal with questions in particular differences such as age and sex,</a:t>
            </a:r>
            <a:endParaRPr sz="1800">
              <a:latin typeface="Calibri"/>
              <a:ea typeface="Calibri"/>
              <a:cs typeface="Calibri"/>
              <a:sym typeface="Calibri"/>
            </a:endParaRPr>
          </a:p>
          <a:p>
            <a:pPr indent="-342900" lvl="0" marL="342900" rtl="0" algn="just">
              <a:lnSpc>
                <a:spcPct val="107000"/>
              </a:lnSpc>
              <a:spcBef>
                <a:spcPts val="1000"/>
              </a:spcBef>
              <a:spcAft>
                <a:spcPts val="0"/>
              </a:spcAft>
              <a:buClr>
                <a:schemeClr val="dk1"/>
              </a:buClr>
              <a:buSzPts val="1800"/>
              <a:buFont typeface="Noto Sans Symbols"/>
              <a:buChar char="∙"/>
            </a:pPr>
            <a:r>
              <a:rPr lang="cs-CZ" sz="1800">
                <a:latin typeface="Times New Roman"/>
                <a:ea typeface="Times New Roman"/>
                <a:cs typeface="Times New Roman"/>
                <a:sym typeface="Times New Roman"/>
              </a:rPr>
              <a:t>create and maintain working environment where the level is high safety of course without discussion,</a:t>
            </a:r>
            <a:endParaRPr sz="1800">
              <a:latin typeface="Calibri"/>
              <a:ea typeface="Calibri"/>
              <a:cs typeface="Calibri"/>
              <a:sym typeface="Calibri"/>
            </a:endParaRPr>
          </a:p>
          <a:p>
            <a:pPr indent="-342900" lvl="0" marL="342900" rtl="0" algn="just">
              <a:lnSpc>
                <a:spcPct val="107000"/>
              </a:lnSpc>
              <a:spcBef>
                <a:spcPts val="1000"/>
              </a:spcBef>
              <a:spcAft>
                <a:spcPts val="0"/>
              </a:spcAft>
              <a:buClr>
                <a:schemeClr val="dk1"/>
              </a:buClr>
              <a:buSzPts val="1800"/>
              <a:buFont typeface="Noto Sans Symbols"/>
              <a:buChar char="∙"/>
            </a:pPr>
            <a:r>
              <a:rPr lang="cs-CZ" sz="1800">
                <a:latin typeface="Times New Roman"/>
                <a:ea typeface="Times New Roman"/>
                <a:cs typeface="Times New Roman"/>
                <a:sym typeface="Times New Roman"/>
              </a:rPr>
              <a:t>set to minimum security standards for all equipment and company activities when such standards in in suitable cases they exceed national legislation,</a:t>
            </a:r>
            <a:endParaRPr sz="1800">
              <a:latin typeface="Calibri"/>
              <a:ea typeface="Calibri"/>
              <a:cs typeface="Calibri"/>
              <a:sym typeface="Calibri"/>
            </a:endParaRPr>
          </a:p>
          <a:p>
            <a:pPr indent="-342900" lvl="0" marL="342900" rtl="0" algn="just">
              <a:lnSpc>
                <a:spcPct val="107000"/>
              </a:lnSpc>
              <a:spcBef>
                <a:spcPts val="1000"/>
              </a:spcBef>
              <a:spcAft>
                <a:spcPts val="0"/>
              </a:spcAft>
              <a:buClr>
                <a:schemeClr val="dk1"/>
              </a:buClr>
              <a:buSzPts val="1800"/>
              <a:buFont typeface="Noto Sans Symbols"/>
              <a:buChar char="∙"/>
            </a:pPr>
            <a:r>
              <a:rPr lang="cs-CZ" sz="1800">
                <a:latin typeface="Times New Roman"/>
                <a:ea typeface="Times New Roman"/>
                <a:cs typeface="Times New Roman"/>
                <a:sym typeface="Times New Roman"/>
              </a:rPr>
              <a:t>ensure that all risks are they analyze and limit to a level which meets the requirements of best practice in field within elements value chain from design to after decommissioning,</a:t>
            </a:r>
            <a:endParaRPr sz="1800">
              <a:latin typeface="Calibri"/>
              <a:ea typeface="Calibri"/>
              <a:cs typeface="Calibri"/>
              <a:sym typeface="Calibri"/>
            </a:endParaRPr>
          </a:p>
          <a:p>
            <a:pPr indent="-342900" lvl="0" marL="342900" rtl="0" algn="just">
              <a:lnSpc>
                <a:spcPct val="107000"/>
              </a:lnSpc>
              <a:spcBef>
                <a:spcPts val="1000"/>
              </a:spcBef>
              <a:spcAft>
                <a:spcPts val="0"/>
              </a:spcAft>
              <a:buClr>
                <a:schemeClr val="dk1"/>
              </a:buClr>
              <a:buSzPts val="1800"/>
              <a:buFont typeface="Noto Sans Symbols"/>
              <a:buChar char="∙"/>
            </a:pPr>
            <a:r>
              <a:rPr lang="cs-CZ" sz="1800">
                <a:latin typeface="Times New Roman"/>
                <a:ea typeface="Times New Roman"/>
                <a:cs typeface="Times New Roman"/>
                <a:sym typeface="Times New Roman"/>
              </a:rPr>
              <a:t>engage colleagues and suppliers a authorize them to draw attention to dangerous conditions and stopped dangerous work, anytime, anywhere they will happen,</a:t>
            </a:r>
            <a:endParaRPr sz="1800">
              <a:latin typeface="Calibri"/>
              <a:ea typeface="Calibri"/>
              <a:cs typeface="Calibri"/>
              <a:sym typeface="Calibri"/>
            </a:endParaRPr>
          </a:p>
          <a:p>
            <a:pPr indent="-342900" lvl="0" marL="342900" rtl="0" algn="just">
              <a:lnSpc>
                <a:spcPct val="107000"/>
              </a:lnSpc>
              <a:spcBef>
                <a:spcPts val="1000"/>
              </a:spcBef>
              <a:spcAft>
                <a:spcPts val="0"/>
              </a:spcAft>
              <a:buClr>
                <a:schemeClr val="dk1"/>
              </a:buClr>
              <a:buSzPts val="1800"/>
              <a:buFont typeface="Noto Sans Symbols"/>
              <a:buChar char="∙"/>
            </a:pPr>
            <a:r>
              <a:rPr lang="cs-CZ" sz="1800">
                <a:latin typeface="Times New Roman"/>
                <a:ea typeface="Times New Roman"/>
                <a:cs typeface="Times New Roman"/>
                <a:sym typeface="Times New Roman"/>
              </a:rPr>
              <a:t>recognize and reward excellence safety performance a actively identify a implement best practice,</a:t>
            </a:r>
            <a:endParaRPr sz="1800">
              <a:latin typeface="Calibri"/>
              <a:ea typeface="Calibri"/>
              <a:cs typeface="Calibri"/>
              <a:sym typeface="Calibri"/>
            </a:endParaRPr>
          </a:p>
          <a:p>
            <a:pPr indent="-342900" lvl="0" marL="342900" rtl="0" algn="just">
              <a:lnSpc>
                <a:spcPct val="107000"/>
              </a:lnSpc>
              <a:spcBef>
                <a:spcPts val="1000"/>
              </a:spcBef>
              <a:spcAft>
                <a:spcPts val="0"/>
              </a:spcAft>
              <a:buClr>
                <a:schemeClr val="dk1"/>
              </a:buClr>
              <a:buSzPts val="1800"/>
              <a:buFont typeface="Noto Sans Symbols"/>
              <a:buChar char="∙"/>
            </a:pPr>
            <a:r>
              <a:rPr lang="cs-CZ" sz="1800">
                <a:latin typeface="Times New Roman"/>
                <a:ea typeface="Times New Roman"/>
                <a:cs typeface="Times New Roman"/>
                <a:sym typeface="Times New Roman"/>
              </a:rPr>
              <a:t>create and maintain standards for environmental protection, to ensure good performance, whenever one is performer activity.</a:t>
            </a:r>
            <a:endParaRPr sz="1800">
              <a:latin typeface="Calibri"/>
              <a:ea typeface="Calibri"/>
              <a:cs typeface="Calibri"/>
              <a:sym typeface="Calibri"/>
            </a:endParaRPr>
          </a:p>
          <a:p>
            <a:pPr indent="0" lvl="0" marL="0" rtl="0" algn="just">
              <a:lnSpc>
                <a:spcPct val="107000"/>
              </a:lnSpc>
              <a:spcBef>
                <a:spcPts val="1000"/>
              </a:spcBef>
              <a:spcAft>
                <a:spcPts val="0"/>
              </a:spcAft>
              <a:buNone/>
            </a:pPr>
            <a:r>
              <a:rPr lang="cs-CZ" sz="1800">
                <a:latin typeface="Times New Roman"/>
                <a:ea typeface="Times New Roman"/>
                <a:cs typeface="Times New Roman"/>
                <a:sym typeface="Times New Roman"/>
              </a:rPr>
              <a:t> </a:t>
            </a:r>
            <a:endParaRPr sz="1800">
              <a:latin typeface="Calibri"/>
              <a:ea typeface="Calibri"/>
              <a:cs typeface="Calibri"/>
              <a:sym typeface="Calibri"/>
            </a:endParaRPr>
          </a:p>
          <a:p>
            <a:pPr indent="0" lvl="0" marL="0" rtl="0" algn="just">
              <a:lnSpc>
                <a:spcPct val="107000"/>
              </a:lnSpc>
              <a:spcBef>
                <a:spcPts val="1000"/>
              </a:spcBef>
              <a:spcAft>
                <a:spcPts val="0"/>
              </a:spcAft>
              <a:buNone/>
            </a:pPr>
            <a:r>
              <a:rPr lang="cs-CZ" sz="1800">
                <a:latin typeface="Times New Roman"/>
                <a:ea typeface="Times New Roman"/>
                <a:cs typeface="Times New Roman"/>
                <a:sym typeface="Times New Roman"/>
              </a:rPr>
              <a:t>The above-mentioned activities are carried out to promote health and safety. The company must also carry out certain activities to fulfill the aforementioned obligations:</a:t>
            </a:r>
            <a:endParaRPr sz="1800">
              <a:latin typeface="Calibri"/>
              <a:ea typeface="Calibri"/>
              <a:cs typeface="Calibri"/>
              <a:sym typeface="Calibri"/>
            </a:endParaRPr>
          </a:p>
          <a:p>
            <a:pPr indent="-342900" lvl="0" marL="342900" rtl="0" algn="just">
              <a:lnSpc>
                <a:spcPct val="107000"/>
              </a:lnSpc>
              <a:spcBef>
                <a:spcPts val="1000"/>
              </a:spcBef>
              <a:spcAft>
                <a:spcPts val="0"/>
              </a:spcAft>
              <a:buClr>
                <a:schemeClr val="dk1"/>
              </a:buClr>
              <a:buSzPts val="1800"/>
              <a:buFont typeface="Noto Sans Symbols"/>
              <a:buChar char="∙"/>
            </a:pPr>
            <a:r>
              <a:rPr lang="cs-CZ" sz="1800">
                <a:latin typeface="Times New Roman"/>
                <a:ea typeface="Times New Roman"/>
                <a:cs typeface="Times New Roman"/>
                <a:sym typeface="Times New Roman"/>
              </a:rPr>
              <a:t>bearing responsibility (top management, board of directors) and showing active leadership,</a:t>
            </a:r>
            <a:endParaRPr sz="1800">
              <a:latin typeface="Calibri"/>
              <a:ea typeface="Calibri"/>
              <a:cs typeface="Calibri"/>
              <a:sym typeface="Calibri"/>
            </a:endParaRPr>
          </a:p>
          <a:p>
            <a:pPr indent="-342900" lvl="0" marL="342900" rtl="0" algn="just">
              <a:lnSpc>
                <a:spcPct val="107000"/>
              </a:lnSpc>
              <a:spcBef>
                <a:spcPts val="1000"/>
              </a:spcBef>
              <a:spcAft>
                <a:spcPts val="0"/>
              </a:spcAft>
              <a:buClr>
                <a:schemeClr val="dk1"/>
              </a:buClr>
              <a:buSzPts val="1800"/>
              <a:buFont typeface="Noto Sans Symbols"/>
              <a:buChar char="∙"/>
            </a:pPr>
            <a:r>
              <a:rPr lang="cs-CZ" sz="1800">
                <a:latin typeface="Times New Roman"/>
                <a:ea typeface="Times New Roman"/>
                <a:cs typeface="Times New Roman"/>
                <a:sym typeface="Times New Roman"/>
              </a:rPr>
              <a:t>ensuring through structure and processes, leadership, accountability, and continuous improvement,</a:t>
            </a:r>
            <a:endParaRPr sz="1800">
              <a:latin typeface="Calibri"/>
              <a:ea typeface="Calibri"/>
              <a:cs typeface="Calibri"/>
              <a:sym typeface="Calibri"/>
            </a:endParaRPr>
          </a:p>
          <a:p>
            <a:pPr indent="-342900" lvl="0" marL="342900" rtl="0" algn="just">
              <a:lnSpc>
                <a:spcPct val="107000"/>
              </a:lnSpc>
              <a:spcBef>
                <a:spcPts val="1000"/>
              </a:spcBef>
              <a:spcAft>
                <a:spcPts val="0"/>
              </a:spcAft>
              <a:buClr>
                <a:schemeClr val="dk1"/>
              </a:buClr>
              <a:buSzPts val="1800"/>
              <a:buFont typeface="Noto Sans Symbols"/>
              <a:buChar char="∙"/>
            </a:pPr>
            <a:r>
              <a:rPr lang="cs-CZ" sz="1800">
                <a:latin typeface="Times New Roman"/>
                <a:ea typeface="Times New Roman"/>
                <a:cs typeface="Times New Roman"/>
                <a:sym typeface="Times New Roman"/>
              </a:rPr>
              <a:t>joint work and mutual support in integration into strategic plans, decision-making processes, and daily work,</a:t>
            </a:r>
            <a:endParaRPr sz="1800">
              <a:latin typeface="Calibri"/>
              <a:ea typeface="Calibri"/>
              <a:cs typeface="Calibri"/>
              <a:sym typeface="Calibri"/>
            </a:endParaRPr>
          </a:p>
          <a:p>
            <a:pPr indent="-342900" lvl="0" marL="342900" rtl="0" algn="just">
              <a:lnSpc>
                <a:spcPct val="107000"/>
              </a:lnSpc>
              <a:spcBef>
                <a:spcPts val="1000"/>
              </a:spcBef>
              <a:spcAft>
                <a:spcPts val="0"/>
              </a:spcAft>
              <a:buClr>
                <a:schemeClr val="dk1"/>
              </a:buClr>
              <a:buSzPts val="1800"/>
              <a:buFont typeface="Noto Sans Symbols"/>
              <a:buChar char="∙"/>
            </a:pPr>
            <a:r>
              <a:rPr lang="cs-CZ" sz="1800">
                <a:latin typeface="Times New Roman"/>
                <a:ea typeface="Times New Roman"/>
                <a:cs typeface="Times New Roman"/>
                <a:sym typeface="Times New Roman"/>
              </a:rPr>
              <a:t>management teams set goals and programs to improve organizational performance. Objectives and programs are regularly reviewed and updated to support the continuous improvement process,</a:t>
            </a:r>
            <a:endParaRPr sz="1800">
              <a:latin typeface="Calibri"/>
              <a:ea typeface="Calibri"/>
              <a:cs typeface="Calibri"/>
              <a:sym typeface="Calibri"/>
            </a:endParaRPr>
          </a:p>
          <a:p>
            <a:pPr indent="-342900" lvl="0" marL="342900" rtl="0" algn="just">
              <a:lnSpc>
                <a:spcPct val="107000"/>
              </a:lnSpc>
              <a:spcBef>
                <a:spcPts val="1000"/>
              </a:spcBef>
              <a:spcAft>
                <a:spcPts val="0"/>
              </a:spcAft>
              <a:buClr>
                <a:schemeClr val="dk1"/>
              </a:buClr>
              <a:buSzPts val="1800"/>
              <a:buFont typeface="Noto Sans Symbols"/>
              <a:buChar char="∙"/>
            </a:pPr>
            <a:r>
              <a:rPr lang="cs-CZ" sz="1800">
                <a:latin typeface="Times New Roman"/>
                <a:ea typeface="Times New Roman"/>
                <a:cs typeface="Times New Roman"/>
                <a:sym typeface="Times New Roman"/>
              </a:rPr>
              <a:t>all colleagues and business partners are appropriately trained and engaged to ensure the right level and set of competencies for success, ensuring the right level and set of competencies for success,</a:t>
            </a:r>
            <a:endParaRPr sz="1800">
              <a:latin typeface="Calibri"/>
              <a:ea typeface="Calibri"/>
              <a:cs typeface="Calibri"/>
              <a:sym typeface="Calibri"/>
            </a:endParaRPr>
          </a:p>
          <a:p>
            <a:pPr indent="-342900" lvl="0" marL="342900" rtl="0" algn="just">
              <a:lnSpc>
                <a:spcPct val="107000"/>
              </a:lnSpc>
              <a:spcBef>
                <a:spcPts val="1000"/>
              </a:spcBef>
              <a:spcAft>
                <a:spcPts val="0"/>
              </a:spcAft>
              <a:buClr>
                <a:schemeClr val="dk1"/>
              </a:buClr>
              <a:buSzPts val="1800"/>
              <a:buFont typeface="Noto Sans Symbols"/>
              <a:buChar char="∙"/>
            </a:pPr>
            <a:r>
              <a:rPr lang="cs-CZ" sz="1800">
                <a:latin typeface="Times New Roman"/>
                <a:ea typeface="Times New Roman"/>
                <a:cs typeface="Times New Roman"/>
                <a:sym typeface="Times New Roman"/>
              </a:rPr>
              <a:t>actively sharing and storing lessons from successes and mistakes, as well as from the experiences and opinions of others,</a:t>
            </a:r>
            <a:endParaRPr sz="1800">
              <a:latin typeface="Calibri"/>
              <a:ea typeface="Calibri"/>
              <a:cs typeface="Calibri"/>
              <a:sym typeface="Calibri"/>
            </a:endParaRPr>
          </a:p>
          <a:p>
            <a:pPr indent="-342900" lvl="0" marL="342900" rtl="0" algn="just">
              <a:lnSpc>
                <a:spcPct val="107000"/>
              </a:lnSpc>
              <a:spcBef>
                <a:spcPts val="1000"/>
              </a:spcBef>
              <a:spcAft>
                <a:spcPts val="0"/>
              </a:spcAft>
              <a:buClr>
                <a:schemeClr val="dk1"/>
              </a:buClr>
              <a:buSzPts val="1800"/>
              <a:buFont typeface="Noto Sans Symbols"/>
              <a:buChar char="∙"/>
            </a:pPr>
            <a:r>
              <a:rPr lang="cs-CZ" sz="1800">
                <a:latin typeface="Times New Roman"/>
                <a:ea typeface="Times New Roman"/>
                <a:cs typeface="Times New Roman"/>
                <a:sym typeface="Times New Roman"/>
              </a:rPr>
              <a:t>communicate openly with colleagues and stakeholders about activities and results, to gain credibility and building trust.</a:t>
            </a:r>
            <a:endParaRPr sz="1800">
              <a:latin typeface="Calibri"/>
              <a:ea typeface="Calibri"/>
              <a:cs typeface="Calibri"/>
              <a:sym typeface="Calibri"/>
            </a:endParaRPr>
          </a:p>
          <a:p>
            <a:pPr indent="0" lvl="0" marL="0" rtl="0" algn="just">
              <a:lnSpc>
                <a:spcPct val="107000"/>
              </a:lnSpc>
              <a:spcBef>
                <a:spcPts val="1000"/>
              </a:spcBef>
              <a:spcAft>
                <a:spcPts val="0"/>
              </a:spcAft>
              <a:buNone/>
            </a:pPr>
            <a:r>
              <a:rPr lang="cs-CZ" sz="1800">
                <a:latin typeface="Times New Roman"/>
                <a:ea typeface="Times New Roman"/>
                <a:cs typeface="Times New Roman"/>
                <a:sym typeface="Times New Roman"/>
              </a:rPr>
              <a:t>Companies should implement and maintain a management system, externally certified according to international standards OHSAS 18001 (Occupational Health and Safety) and ISO 14001 or EMAS (Environmental Protection). These robust management systems are the basis for continuous improvement and at least ensure compliance with the requirements of legislation, regulations, and other applicable national and local requirements.</a:t>
            </a:r>
            <a:endParaRPr sz="1800">
              <a:latin typeface="Calibri"/>
              <a:ea typeface="Calibri"/>
              <a:cs typeface="Calibri"/>
              <a:sym typeface="Calibri"/>
            </a:endParaRPr>
          </a:p>
        </p:txBody>
      </p:sp>
      <p:sp>
        <p:nvSpPr>
          <p:cNvPr id="229" name="Google Shape;229;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2" name="Google Shape;252;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cs-CZ"/>
              <a:t>In forming an effective workplace violence strategy, important principles include: </a:t>
            </a:r>
            <a:endParaRPr/>
          </a:p>
          <a:p>
            <a:pPr indent="0" lvl="0" marL="0" rtl="0" algn="l">
              <a:spcBef>
                <a:spcPts val="0"/>
              </a:spcBef>
              <a:spcAft>
                <a:spcPts val="0"/>
              </a:spcAft>
              <a:buNone/>
            </a:pPr>
            <a:r>
              <a:rPr lang="cs-CZ"/>
              <a:t>•	There must be support from the top. If a company’s senior executives are not truly committed to a preventive program, it is unlikely to be effectively implemented. </a:t>
            </a:r>
            <a:endParaRPr/>
          </a:p>
          <a:p>
            <a:pPr indent="0" lvl="0" marL="0" rtl="0" algn="l">
              <a:spcBef>
                <a:spcPts val="0"/>
              </a:spcBef>
              <a:spcAft>
                <a:spcPts val="0"/>
              </a:spcAft>
              <a:buNone/>
            </a:pPr>
            <a:r>
              <a:rPr lang="cs-CZ"/>
              <a:t>•	There is no one-size-fits-all strategy. Effective plans may share several features, but a good plan must be tailored to the needs, resources, and circumstances of a particular employer and a particular work force. </a:t>
            </a:r>
            <a:endParaRPr/>
          </a:p>
          <a:p>
            <a:pPr indent="0" lvl="0" marL="0" rtl="0" algn="l">
              <a:spcBef>
                <a:spcPts val="0"/>
              </a:spcBef>
              <a:spcAft>
                <a:spcPts val="0"/>
              </a:spcAft>
              <a:buNone/>
            </a:pPr>
            <a:r>
              <a:rPr lang="cs-CZ"/>
              <a:t>•	A plan should be proactive, not reactive. </a:t>
            </a:r>
            <a:endParaRPr/>
          </a:p>
          <a:p>
            <a:pPr indent="0" lvl="0" marL="0" rtl="0" algn="l">
              <a:spcBef>
                <a:spcPts val="0"/>
              </a:spcBef>
              <a:spcAft>
                <a:spcPts val="0"/>
              </a:spcAft>
              <a:buNone/>
            </a:pPr>
            <a:r>
              <a:rPr lang="cs-CZ"/>
              <a:t>•	A plan should consider the workplace culture: work atmosphere, relationships, traditional management styles, etc. If there are elements in that culture that appear to foster a toxic climate—tolerance of bullying or intimidation; lack of trust among workers, between workers and management; high levels of stress, frustration, and anger; poor communication; inconsistent discipline; and erratic enforcement of company policies—these should be called to the attention of top executives for remedial action. </a:t>
            </a:r>
            <a:endParaRPr/>
          </a:p>
          <a:p>
            <a:pPr indent="0" lvl="0" marL="0" rtl="0" algn="l">
              <a:spcBef>
                <a:spcPts val="0"/>
              </a:spcBef>
              <a:spcAft>
                <a:spcPts val="0"/>
              </a:spcAft>
              <a:buNone/>
            </a:pPr>
            <a:r>
              <a:rPr lang="cs-CZ"/>
              <a:t>•	Planning for and responding to workplace violence calls for expertise from a number of perspectives. A workplace violence prevention plan will be most effective if it is based on a multidisciplinary team approach. </a:t>
            </a:r>
            <a:endParaRPr/>
          </a:p>
          <a:p>
            <a:pPr indent="0" lvl="0" marL="0" rtl="0" algn="l">
              <a:spcBef>
                <a:spcPts val="0"/>
              </a:spcBef>
              <a:spcAft>
                <a:spcPts val="0"/>
              </a:spcAft>
              <a:buNone/>
            </a:pPr>
            <a:r>
              <a:rPr lang="cs-CZ"/>
              <a:t>•	Managers should take an active role in communicating the workplace violence policy to employees. They must be alert to warning signs, the violence prevention plan and response, and must seek advice and assistance when there are indications of a problem. </a:t>
            </a:r>
            <a:endParaRPr/>
          </a:p>
          <a:p>
            <a:pPr indent="0" lvl="0" marL="0" rtl="0" algn="l">
              <a:spcBef>
                <a:spcPts val="0"/>
              </a:spcBef>
              <a:spcAft>
                <a:spcPts val="0"/>
              </a:spcAft>
              <a:buNone/>
            </a:pPr>
            <a:r>
              <a:rPr lang="cs-CZ"/>
              <a:t>•	Practice your plan! No matter how thorough or well-conceived, preparation won’t do any good if an emergency happens and no one remembers or carries out what was planned. Training exercises must include senior executives who will be making decisions in a real incident. Exercises must be followed by careful, clear-eyed evaluation and changes to fix whatever weaknesses have been revealed.</a:t>
            </a:r>
            <a:endParaRPr/>
          </a:p>
          <a:p>
            <a:pPr indent="0" lvl="0" marL="0" rtl="0" algn="l">
              <a:spcBef>
                <a:spcPts val="0"/>
              </a:spcBef>
              <a:spcAft>
                <a:spcPts val="0"/>
              </a:spcAft>
              <a:buNone/>
            </a:pPr>
            <a:r>
              <a:rPr lang="cs-CZ"/>
              <a:t>•	Reevaluate, rethink, and revise. Policies and practices should not be set in concrete. Personnel, work environments, business conditions, and society all change and evolve. A prevention program must change and evolve with them. </a:t>
            </a:r>
            <a:endParaRPr/>
          </a:p>
          <a:p>
            <a:pPr indent="0" lvl="0" marL="0" rtl="0" algn="l">
              <a:spcBef>
                <a:spcPts val="0"/>
              </a:spcBef>
              <a:spcAft>
                <a:spcPts val="0"/>
              </a:spcAft>
              <a:buNone/>
            </a:pPr>
            <a:r>
              <a:t/>
            </a:r>
            <a:endParaRPr/>
          </a:p>
        </p:txBody>
      </p:sp>
      <p:sp>
        <p:nvSpPr>
          <p:cNvPr id="253" name="Google Shape;253;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7" name="Google Shape;277;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just">
              <a:lnSpc>
                <a:spcPct val="107000"/>
              </a:lnSpc>
              <a:spcBef>
                <a:spcPts val="0"/>
              </a:spcBef>
              <a:spcAft>
                <a:spcPts val="0"/>
              </a:spcAft>
              <a:buNone/>
            </a:pPr>
            <a:r>
              <a:rPr b="1" lang="cs-CZ" sz="1200">
                <a:latin typeface="Times New Roman"/>
                <a:ea typeface="Times New Roman"/>
                <a:cs typeface="Times New Roman"/>
                <a:sym typeface="Times New Roman"/>
              </a:rPr>
              <a:t>Workplace voilence prevention strategies by type</a:t>
            </a:r>
            <a:endParaRPr sz="1100">
              <a:latin typeface="Calibri"/>
              <a:ea typeface="Calibri"/>
              <a:cs typeface="Calibri"/>
              <a:sym typeface="Calibri"/>
            </a:endParaRPr>
          </a:p>
          <a:p>
            <a:pPr indent="0" lvl="0" marL="0" rtl="0" algn="just">
              <a:lnSpc>
                <a:spcPct val="107000"/>
              </a:lnSpc>
              <a:spcBef>
                <a:spcPts val="1000"/>
              </a:spcBef>
              <a:spcAft>
                <a:spcPts val="0"/>
              </a:spcAft>
              <a:buNone/>
            </a:pPr>
            <a:r>
              <a:rPr lang="cs-CZ" sz="1200" u="sng">
                <a:latin typeface="Times New Roman"/>
                <a:ea typeface="Times New Roman"/>
                <a:cs typeface="Times New Roman"/>
                <a:sym typeface="Times New Roman"/>
              </a:rPr>
              <a:t>Strategies Specific to type I (Criminal internet) Prevention</a:t>
            </a:r>
            <a:endParaRPr sz="1100">
              <a:latin typeface="Calibri"/>
              <a:ea typeface="Calibri"/>
              <a:cs typeface="Calibri"/>
              <a:sym typeface="Calibri"/>
            </a:endParaRPr>
          </a:p>
          <a:p>
            <a:pPr indent="0" lvl="0" marL="0" rtl="0" algn="just">
              <a:lnSpc>
                <a:spcPct val="107000"/>
              </a:lnSpc>
              <a:spcBef>
                <a:spcPts val="1000"/>
              </a:spcBef>
              <a:spcAft>
                <a:spcPts val="0"/>
              </a:spcAft>
              <a:buNone/>
            </a:pPr>
            <a:r>
              <a:rPr lang="cs-CZ" sz="1200">
                <a:latin typeface="Times New Roman"/>
                <a:ea typeface="Times New Roman"/>
                <a:cs typeface="Times New Roman"/>
                <a:sym typeface="Times New Roman"/>
              </a:rPr>
              <a:t>Inviromental interventions</a:t>
            </a:r>
            <a:endParaRPr sz="1100">
              <a:latin typeface="Calibri"/>
              <a:ea typeface="Calibri"/>
              <a:cs typeface="Calibri"/>
              <a:sym typeface="Calibri"/>
            </a:endParaRPr>
          </a:p>
          <a:p>
            <a:pPr indent="-228600" lvl="2" marL="1143000" rtl="0" algn="just">
              <a:lnSpc>
                <a:spcPct val="107000"/>
              </a:lnSpc>
              <a:spcBef>
                <a:spcPts val="1000"/>
              </a:spcBef>
              <a:spcAft>
                <a:spcPts val="0"/>
              </a:spcAft>
              <a:buClr>
                <a:schemeClr val="dk1"/>
              </a:buClr>
              <a:buSzPts val="1200"/>
              <a:buFont typeface="Noto Sans Symbols"/>
              <a:buChar char="∙"/>
            </a:pPr>
            <a:r>
              <a:rPr lang="cs-CZ" sz="1200">
                <a:latin typeface="Times New Roman"/>
                <a:ea typeface="Times New Roman"/>
                <a:cs typeface="Times New Roman"/>
                <a:sym typeface="Times New Roman"/>
              </a:rPr>
              <a:t>cash control</a:t>
            </a:r>
            <a:endParaRPr sz="1100">
              <a:latin typeface="Calibri"/>
              <a:ea typeface="Calibri"/>
              <a:cs typeface="Calibri"/>
              <a:sym typeface="Calibri"/>
            </a:endParaRPr>
          </a:p>
          <a:p>
            <a:pPr indent="-228600" lvl="2" marL="1143000" rtl="0" algn="just">
              <a:lnSpc>
                <a:spcPct val="107000"/>
              </a:lnSpc>
              <a:spcBef>
                <a:spcPts val="1000"/>
              </a:spcBef>
              <a:spcAft>
                <a:spcPts val="0"/>
              </a:spcAft>
              <a:buClr>
                <a:schemeClr val="dk1"/>
              </a:buClr>
              <a:buSzPts val="1200"/>
              <a:buFont typeface="Noto Sans Symbols"/>
              <a:buChar char="∙"/>
            </a:pPr>
            <a:r>
              <a:rPr lang="cs-CZ" sz="1200">
                <a:latin typeface="Times New Roman"/>
                <a:ea typeface="Times New Roman"/>
                <a:cs typeface="Times New Roman"/>
                <a:sym typeface="Times New Roman"/>
              </a:rPr>
              <a:t>lighting control (indoor and outdoor)</a:t>
            </a:r>
            <a:endParaRPr sz="1100">
              <a:latin typeface="Calibri"/>
              <a:ea typeface="Calibri"/>
              <a:cs typeface="Calibri"/>
              <a:sym typeface="Calibri"/>
            </a:endParaRPr>
          </a:p>
          <a:p>
            <a:pPr indent="-228600" lvl="2" marL="1143000" rtl="0" algn="just">
              <a:lnSpc>
                <a:spcPct val="107000"/>
              </a:lnSpc>
              <a:spcBef>
                <a:spcPts val="1000"/>
              </a:spcBef>
              <a:spcAft>
                <a:spcPts val="0"/>
              </a:spcAft>
              <a:buClr>
                <a:schemeClr val="dk1"/>
              </a:buClr>
              <a:buSzPts val="1200"/>
              <a:buFont typeface="Noto Sans Symbols"/>
              <a:buChar char="∙"/>
            </a:pPr>
            <a:r>
              <a:rPr lang="cs-CZ" sz="1200">
                <a:latin typeface="Times New Roman"/>
                <a:ea typeface="Times New Roman"/>
                <a:cs typeface="Times New Roman"/>
                <a:sym typeface="Times New Roman"/>
              </a:rPr>
              <a:t>entry and exit control</a:t>
            </a:r>
            <a:endParaRPr sz="1100">
              <a:latin typeface="Calibri"/>
              <a:ea typeface="Calibri"/>
              <a:cs typeface="Calibri"/>
              <a:sym typeface="Calibri"/>
            </a:endParaRPr>
          </a:p>
          <a:p>
            <a:pPr indent="-228600" lvl="2" marL="1143000" rtl="0" algn="just">
              <a:lnSpc>
                <a:spcPct val="107000"/>
              </a:lnSpc>
              <a:spcBef>
                <a:spcPts val="1000"/>
              </a:spcBef>
              <a:spcAft>
                <a:spcPts val="0"/>
              </a:spcAft>
              <a:buClr>
                <a:schemeClr val="dk1"/>
              </a:buClr>
              <a:buSzPts val="1200"/>
              <a:buFont typeface="Noto Sans Symbols"/>
              <a:buChar char="∙"/>
            </a:pPr>
            <a:r>
              <a:rPr lang="cs-CZ" sz="1200">
                <a:latin typeface="Times New Roman"/>
                <a:ea typeface="Times New Roman"/>
                <a:cs typeface="Times New Roman"/>
                <a:sym typeface="Times New Roman"/>
              </a:rPr>
              <a:t>surveillance (e.g. mirrors and cameras, particularly colosed - circuit cameras)</a:t>
            </a:r>
            <a:endParaRPr sz="1100">
              <a:latin typeface="Calibri"/>
              <a:ea typeface="Calibri"/>
              <a:cs typeface="Calibri"/>
              <a:sym typeface="Calibri"/>
            </a:endParaRPr>
          </a:p>
          <a:p>
            <a:pPr indent="-228600" lvl="2" marL="1143000" rtl="0" algn="just">
              <a:lnSpc>
                <a:spcPct val="150000"/>
              </a:lnSpc>
              <a:spcBef>
                <a:spcPts val="1000"/>
              </a:spcBef>
              <a:spcAft>
                <a:spcPts val="0"/>
              </a:spcAft>
              <a:buClr>
                <a:schemeClr val="dk1"/>
              </a:buClr>
              <a:buSzPts val="1200"/>
              <a:buFont typeface="Noto Sans Symbols"/>
              <a:buChar char="∙"/>
            </a:pPr>
            <a:r>
              <a:rPr lang="cs-CZ" sz="1200">
                <a:latin typeface="Times New Roman"/>
                <a:ea typeface="Times New Roman"/>
                <a:cs typeface="Times New Roman"/>
                <a:sym typeface="Times New Roman"/>
              </a:rPr>
              <a:t>signage</a:t>
            </a:r>
            <a:endParaRPr sz="1100">
              <a:latin typeface="Calibri"/>
              <a:ea typeface="Calibri"/>
              <a:cs typeface="Calibri"/>
              <a:sym typeface="Calibri"/>
            </a:endParaRPr>
          </a:p>
          <a:p>
            <a:pPr indent="0" lvl="0" marL="0" rtl="0" algn="just">
              <a:lnSpc>
                <a:spcPct val="107000"/>
              </a:lnSpc>
              <a:spcBef>
                <a:spcPts val="1000"/>
              </a:spcBef>
              <a:spcAft>
                <a:spcPts val="0"/>
              </a:spcAft>
              <a:buNone/>
            </a:pPr>
            <a:r>
              <a:rPr lang="cs-CZ" sz="1200">
                <a:latin typeface="Times New Roman"/>
                <a:ea typeface="Times New Roman"/>
                <a:cs typeface="Times New Roman"/>
                <a:sym typeface="Times New Roman"/>
              </a:rPr>
              <a:t>Behavioral Interventions</a:t>
            </a:r>
            <a:endParaRPr sz="1100">
              <a:latin typeface="Calibri"/>
              <a:ea typeface="Calibri"/>
              <a:cs typeface="Calibri"/>
              <a:sym typeface="Calibri"/>
            </a:endParaRPr>
          </a:p>
          <a:p>
            <a:pPr indent="-342900" lvl="0" marL="342900" rtl="0" algn="just">
              <a:lnSpc>
                <a:spcPct val="107000"/>
              </a:lnSpc>
              <a:spcBef>
                <a:spcPts val="1000"/>
              </a:spcBef>
              <a:spcAft>
                <a:spcPts val="0"/>
              </a:spcAft>
              <a:buClr>
                <a:schemeClr val="dk1"/>
              </a:buClr>
              <a:buSzPts val="1200"/>
              <a:buFont typeface="Noto Sans Symbols"/>
              <a:buChar char="∙"/>
            </a:pPr>
            <a:r>
              <a:rPr lang="cs-CZ" sz="1200">
                <a:latin typeface="Times New Roman"/>
                <a:ea typeface="Times New Roman"/>
                <a:cs typeface="Times New Roman"/>
                <a:sym typeface="Times New Roman"/>
              </a:rPr>
              <a:t>training on appropriate robbery response</a:t>
            </a:r>
            <a:endParaRPr sz="1100">
              <a:latin typeface="Calibri"/>
              <a:ea typeface="Calibri"/>
              <a:cs typeface="Calibri"/>
              <a:sym typeface="Calibri"/>
            </a:endParaRPr>
          </a:p>
          <a:p>
            <a:pPr indent="-342900" lvl="0" marL="342900" rtl="0" algn="just">
              <a:lnSpc>
                <a:spcPct val="107000"/>
              </a:lnSpc>
              <a:spcBef>
                <a:spcPts val="1000"/>
              </a:spcBef>
              <a:spcAft>
                <a:spcPts val="0"/>
              </a:spcAft>
              <a:buClr>
                <a:schemeClr val="dk1"/>
              </a:buClr>
              <a:buSzPts val="1200"/>
              <a:buFont typeface="Noto Sans Symbols"/>
              <a:buChar char="∙"/>
            </a:pPr>
            <a:r>
              <a:rPr lang="cs-CZ" sz="1200">
                <a:latin typeface="Times New Roman"/>
                <a:ea typeface="Times New Roman"/>
                <a:cs typeface="Times New Roman"/>
                <a:sym typeface="Times New Roman"/>
              </a:rPr>
              <a:t>training on use of safety equipment</a:t>
            </a:r>
            <a:endParaRPr sz="1100">
              <a:latin typeface="Calibri"/>
              <a:ea typeface="Calibri"/>
              <a:cs typeface="Calibri"/>
              <a:sym typeface="Calibri"/>
            </a:endParaRPr>
          </a:p>
          <a:p>
            <a:pPr indent="-342900" lvl="0" marL="342900" rtl="0" algn="just">
              <a:lnSpc>
                <a:spcPct val="150000"/>
              </a:lnSpc>
              <a:spcBef>
                <a:spcPts val="1000"/>
              </a:spcBef>
              <a:spcAft>
                <a:spcPts val="0"/>
              </a:spcAft>
              <a:buClr>
                <a:schemeClr val="dk1"/>
              </a:buClr>
              <a:buSzPts val="1200"/>
              <a:buFont typeface="Noto Sans Symbols"/>
              <a:buChar char="∙"/>
            </a:pPr>
            <a:r>
              <a:rPr lang="cs-CZ" sz="1200">
                <a:latin typeface="Times New Roman"/>
                <a:ea typeface="Times New Roman"/>
                <a:cs typeface="Times New Roman"/>
                <a:sym typeface="Times New Roman"/>
              </a:rPr>
              <a:t>training on dealing with aggressive, drunk, or otherwise problem persons</a:t>
            </a:r>
            <a:endParaRPr sz="1100">
              <a:latin typeface="Calibri"/>
              <a:ea typeface="Calibri"/>
              <a:cs typeface="Calibri"/>
              <a:sym typeface="Calibri"/>
            </a:endParaRPr>
          </a:p>
          <a:p>
            <a:pPr indent="0" lvl="0" marL="0" rtl="0" algn="just">
              <a:lnSpc>
                <a:spcPct val="107000"/>
              </a:lnSpc>
              <a:spcBef>
                <a:spcPts val="1000"/>
              </a:spcBef>
              <a:spcAft>
                <a:spcPts val="0"/>
              </a:spcAft>
              <a:buNone/>
            </a:pPr>
            <a:r>
              <a:rPr lang="cs-CZ" sz="1200">
                <a:latin typeface="Times New Roman"/>
                <a:ea typeface="Times New Roman"/>
                <a:cs typeface="Times New Roman"/>
                <a:sym typeface="Times New Roman"/>
              </a:rPr>
              <a:t>Adminstrative Interventions</a:t>
            </a:r>
            <a:endParaRPr sz="1100">
              <a:latin typeface="Calibri"/>
              <a:ea typeface="Calibri"/>
              <a:cs typeface="Calibri"/>
              <a:sym typeface="Calibri"/>
            </a:endParaRPr>
          </a:p>
          <a:p>
            <a:pPr indent="-342900" lvl="0" marL="342900" rtl="0" algn="just">
              <a:lnSpc>
                <a:spcPct val="107000"/>
              </a:lnSpc>
              <a:spcBef>
                <a:spcPts val="1000"/>
              </a:spcBef>
              <a:spcAft>
                <a:spcPts val="0"/>
              </a:spcAft>
              <a:buClr>
                <a:schemeClr val="dk1"/>
              </a:buClr>
              <a:buSzPts val="1200"/>
              <a:buFont typeface="Noto Sans Symbols"/>
              <a:buChar char="∙"/>
            </a:pPr>
            <a:r>
              <a:rPr lang="cs-CZ" sz="1200">
                <a:latin typeface="Times New Roman"/>
                <a:ea typeface="Times New Roman"/>
                <a:cs typeface="Times New Roman"/>
                <a:sym typeface="Times New Roman"/>
              </a:rPr>
              <a:t>hours of operation</a:t>
            </a:r>
            <a:endParaRPr sz="1100">
              <a:latin typeface="Calibri"/>
              <a:ea typeface="Calibri"/>
              <a:cs typeface="Calibri"/>
              <a:sym typeface="Calibri"/>
            </a:endParaRPr>
          </a:p>
          <a:p>
            <a:pPr indent="-342900" lvl="0" marL="342900" rtl="0" algn="just">
              <a:lnSpc>
                <a:spcPct val="107000"/>
              </a:lnSpc>
              <a:spcBef>
                <a:spcPts val="1000"/>
              </a:spcBef>
              <a:spcAft>
                <a:spcPts val="0"/>
              </a:spcAft>
              <a:buClr>
                <a:schemeClr val="dk1"/>
              </a:buClr>
              <a:buSzPts val="1200"/>
              <a:buFont typeface="Noto Sans Symbols"/>
              <a:buChar char="∙"/>
            </a:pPr>
            <a:r>
              <a:rPr lang="cs-CZ" sz="1200">
                <a:latin typeface="Times New Roman"/>
                <a:ea typeface="Times New Roman"/>
                <a:cs typeface="Times New Roman"/>
                <a:sym typeface="Times New Roman"/>
              </a:rPr>
              <a:t>precautions durning opening and closing</a:t>
            </a:r>
            <a:endParaRPr sz="1100">
              <a:latin typeface="Calibri"/>
              <a:ea typeface="Calibri"/>
              <a:cs typeface="Calibri"/>
              <a:sym typeface="Calibri"/>
            </a:endParaRPr>
          </a:p>
          <a:p>
            <a:pPr indent="-342900" lvl="0" marL="342900" rtl="0" algn="just">
              <a:lnSpc>
                <a:spcPct val="107000"/>
              </a:lnSpc>
              <a:spcBef>
                <a:spcPts val="1000"/>
              </a:spcBef>
              <a:spcAft>
                <a:spcPts val="0"/>
              </a:spcAft>
              <a:buClr>
                <a:schemeClr val="dk1"/>
              </a:buClr>
              <a:buSzPts val="1200"/>
              <a:buFont typeface="Noto Sans Symbols"/>
              <a:buChar char="∙"/>
            </a:pPr>
            <a:r>
              <a:rPr lang="cs-CZ" sz="1200">
                <a:latin typeface="Times New Roman"/>
                <a:ea typeface="Times New Roman"/>
                <a:cs typeface="Times New Roman"/>
                <a:sym typeface="Times New Roman"/>
              </a:rPr>
              <a:t>good relationships with police</a:t>
            </a:r>
            <a:endParaRPr sz="1100">
              <a:latin typeface="Calibri"/>
              <a:ea typeface="Calibri"/>
              <a:cs typeface="Calibri"/>
              <a:sym typeface="Calibri"/>
            </a:endParaRPr>
          </a:p>
          <a:p>
            <a:pPr indent="-342900" lvl="0" marL="342900" rtl="0" algn="just">
              <a:lnSpc>
                <a:spcPct val="107000"/>
              </a:lnSpc>
              <a:spcBef>
                <a:spcPts val="1000"/>
              </a:spcBef>
              <a:spcAft>
                <a:spcPts val="0"/>
              </a:spcAft>
              <a:buClr>
                <a:schemeClr val="dk1"/>
              </a:buClr>
              <a:buSzPts val="1200"/>
              <a:buFont typeface="Noto Sans Symbols"/>
              <a:buChar char="∙"/>
            </a:pPr>
            <a:r>
              <a:rPr lang="cs-CZ" sz="1200">
                <a:latin typeface="Times New Roman"/>
                <a:ea typeface="Times New Roman"/>
                <a:cs typeface="Times New Roman"/>
                <a:sym typeface="Times New Roman"/>
              </a:rPr>
              <a:t>implementing safety and security policies for all workers</a:t>
            </a:r>
            <a:endParaRPr sz="1100">
              <a:latin typeface="Calibri"/>
              <a:ea typeface="Calibri"/>
              <a:cs typeface="Calibri"/>
              <a:sym typeface="Calibri"/>
            </a:endParaRPr>
          </a:p>
          <a:p>
            <a:pPr indent="0" lvl="0" marL="0" rtl="0" algn="just">
              <a:lnSpc>
                <a:spcPct val="107000"/>
              </a:lnSpc>
              <a:spcBef>
                <a:spcPts val="1000"/>
              </a:spcBef>
              <a:spcAft>
                <a:spcPts val="0"/>
              </a:spcAft>
              <a:buNone/>
            </a:pPr>
            <a:r>
              <a:rPr lang="cs-CZ" sz="1200">
                <a:latin typeface="Times New Roman"/>
                <a:ea typeface="Times New Roman"/>
                <a:cs typeface="Times New Roman"/>
                <a:sym typeface="Times New Roman"/>
              </a:rPr>
              <a:t> </a:t>
            </a:r>
            <a:endParaRPr sz="1100">
              <a:latin typeface="Calibri"/>
              <a:ea typeface="Calibri"/>
              <a:cs typeface="Calibri"/>
              <a:sym typeface="Calibri"/>
            </a:endParaRPr>
          </a:p>
          <a:p>
            <a:pPr indent="0" lvl="0" marL="0" rtl="0" algn="just">
              <a:lnSpc>
                <a:spcPct val="107000"/>
              </a:lnSpc>
              <a:spcBef>
                <a:spcPts val="1000"/>
              </a:spcBef>
              <a:spcAft>
                <a:spcPts val="0"/>
              </a:spcAft>
              <a:buNone/>
            </a:pPr>
            <a:r>
              <a:rPr lang="cs-CZ" sz="1200" u="sng">
                <a:latin typeface="Times New Roman"/>
                <a:ea typeface="Times New Roman"/>
                <a:cs typeface="Times New Roman"/>
                <a:sym typeface="Times New Roman"/>
              </a:rPr>
              <a:t>Strategies Specific to type II (Customer/Client Voilence) Prevention</a:t>
            </a:r>
            <a:endParaRPr sz="1100">
              <a:latin typeface="Calibri"/>
              <a:ea typeface="Calibri"/>
              <a:cs typeface="Calibri"/>
              <a:sym typeface="Calibri"/>
            </a:endParaRPr>
          </a:p>
          <a:p>
            <a:pPr indent="0" lvl="0" marL="0" rtl="0" algn="just">
              <a:lnSpc>
                <a:spcPct val="107000"/>
              </a:lnSpc>
              <a:spcBef>
                <a:spcPts val="1000"/>
              </a:spcBef>
              <a:spcAft>
                <a:spcPts val="0"/>
              </a:spcAft>
              <a:buNone/>
            </a:pPr>
            <a:r>
              <a:rPr lang="cs-CZ" sz="1200">
                <a:latin typeface="Times New Roman"/>
                <a:ea typeface="Times New Roman"/>
                <a:cs typeface="Times New Roman"/>
                <a:sym typeface="Times New Roman"/>
              </a:rPr>
              <a:t>Adequate Staffing, Skill Mix</a:t>
            </a:r>
            <a:endParaRPr sz="1100">
              <a:latin typeface="Calibri"/>
              <a:ea typeface="Calibri"/>
              <a:cs typeface="Calibri"/>
              <a:sym typeface="Calibri"/>
            </a:endParaRPr>
          </a:p>
          <a:p>
            <a:pPr indent="-342900" lvl="0" marL="342900" rtl="0" algn="just">
              <a:lnSpc>
                <a:spcPct val="150000"/>
              </a:lnSpc>
              <a:spcBef>
                <a:spcPts val="1000"/>
              </a:spcBef>
              <a:spcAft>
                <a:spcPts val="0"/>
              </a:spcAft>
              <a:buClr>
                <a:schemeClr val="dk1"/>
              </a:buClr>
              <a:buSzPts val="1200"/>
              <a:buFont typeface="Noto Sans Symbols"/>
              <a:buChar char="∙"/>
            </a:pPr>
            <a:r>
              <a:rPr lang="cs-CZ" sz="1200">
                <a:latin typeface="Times New Roman"/>
                <a:ea typeface="Times New Roman"/>
                <a:cs typeface="Times New Roman"/>
                <a:sym typeface="Times New Roman"/>
              </a:rPr>
              <a:t>low responsiveness and quality of service can result in frustrated, agitated customers or clients</a:t>
            </a:r>
            <a:endParaRPr sz="1100">
              <a:latin typeface="Calibri"/>
              <a:ea typeface="Calibri"/>
              <a:cs typeface="Calibri"/>
              <a:sym typeface="Calibri"/>
            </a:endParaRPr>
          </a:p>
          <a:p>
            <a:pPr indent="0" lvl="0" marL="0" rtl="0" algn="just">
              <a:lnSpc>
                <a:spcPct val="107000"/>
              </a:lnSpc>
              <a:spcBef>
                <a:spcPts val="1000"/>
              </a:spcBef>
              <a:spcAft>
                <a:spcPts val="0"/>
              </a:spcAft>
              <a:buNone/>
            </a:pPr>
            <a:r>
              <a:rPr lang="cs-CZ" sz="1200">
                <a:latin typeface="Times New Roman"/>
                <a:ea typeface="Times New Roman"/>
                <a:cs typeface="Times New Roman"/>
                <a:sym typeface="Times New Roman"/>
              </a:rPr>
              <a:t>Training Specific To Customes/Client Violence</a:t>
            </a:r>
            <a:endParaRPr sz="1100">
              <a:latin typeface="Calibri"/>
              <a:ea typeface="Calibri"/>
              <a:cs typeface="Calibri"/>
              <a:sym typeface="Calibri"/>
            </a:endParaRPr>
          </a:p>
          <a:p>
            <a:pPr indent="-342900" lvl="0" marL="342900" rtl="0" algn="just">
              <a:lnSpc>
                <a:spcPct val="107000"/>
              </a:lnSpc>
              <a:spcBef>
                <a:spcPts val="1000"/>
              </a:spcBef>
              <a:spcAft>
                <a:spcPts val="0"/>
              </a:spcAft>
              <a:buClr>
                <a:schemeClr val="dk1"/>
              </a:buClr>
              <a:buSzPts val="1200"/>
              <a:buFont typeface="Noto Sans Symbols"/>
              <a:buChar char="∙"/>
            </a:pPr>
            <a:r>
              <a:rPr lang="cs-CZ" sz="1200">
                <a:latin typeface="Times New Roman"/>
                <a:ea typeface="Times New Roman"/>
                <a:cs typeface="Times New Roman"/>
                <a:sym typeface="Times New Roman"/>
              </a:rPr>
              <a:t>recognition of behavioral cues</a:t>
            </a:r>
            <a:endParaRPr sz="1100">
              <a:latin typeface="Calibri"/>
              <a:ea typeface="Calibri"/>
              <a:cs typeface="Calibri"/>
              <a:sym typeface="Calibri"/>
            </a:endParaRPr>
          </a:p>
          <a:p>
            <a:pPr indent="-342900" lvl="0" marL="342900" rtl="0" algn="just">
              <a:lnSpc>
                <a:spcPct val="107000"/>
              </a:lnSpc>
              <a:spcBef>
                <a:spcPts val="1000"/>
              </a:spcBef>
              <a:spcAft>
                <a:spcPts val="0"/>
              </a:spcAft>
              <a:buClr>
                <a:schemeClr val="dk1"/>
              </a:buClr>
              <a:buSzPts val="1200"/>
              <a:buFont typeface="Noto Sans Symbols"/>
              <a:buChar char="∙"/>
            </a:pPr>
            <a:r>
              <a:rPr lang="cs-CZ" sz="1200">
                <a:latin typeface="Times New Roman"/>
                <a:ea typeface="Times New Roman"/>
                <a:cs typeface="Times New Roman"/>
                <a:sym typeface="Times New Roman"/>
              </a:rPr>
              <a:t>violence de-escalation techniques</a:t>
            </a:r>
            <a:endParaRPr sz="1100">
              <a:latin typeface="Calibri"/>
              <a:ea typeface="Calibri"/>
              <a:cs typeface="Calibri"/>
              <a:sym typeface="Calibri"/>
            </a:endParaRPr>
          </a:p>
          <a:p>
            <a:pPr indent="-342900" lvl="0" marL="342900" rtl="0" algn="just">
              <a:lnSpc>
                <a:spcPct val="107000"/>
              </a:lnSpc>
              <a:spcBef>
                <a:spcPts val="1000"/>
              </a:spcBef>
              <a:spcAft>
                <a:spcPts val="0"/>
              </a:spcAft>
              <a:buClr>
                <a:schemeClr val="dk1"/>
              </a:buClr>
              <a:buSzPts val="1200"/>
              <a:buFont typeface="Noto Sans Symbols"/>
              <a:buChar char="∙"/>
            </a:pPr>
            <a:r>
              <a:rPr lang="cs-CZ" sz="1200">
                <a:latin typeface="Times New Roman"/>
                <a:ea typeface="Times New Roman"/>
                <a:cs typeface="Times New Roman"/>
                <a:sym typeface="Times New Roman"/>
              </a:rPr>
              <a:t>interpersonal communication skills</a:t>
            </a:r>
            <a:endParaRPr sz="1100">
              <a:latin typeface="Calibri"/>
              <a:ea typeface="Calibri"/>
              <a:cs typeface="Calibri"/>
              <a:sym typeface="Calibri"/>
            </a:endParaRPr>
          </a:p>
          <a:p>
            <a:pPr indent="-342900" lvl="0" marL="342900" rtl="0" algn="just">
              <a:lnSpc>
                <a:spcPct val="107000"/>
              </a:lnSpc>
              <a:spcBef>
                <a:spcPts val="1000"/>
              </a:spcBef>
              <a:spcAft>
                <a:spcPts val="0"/>
              </a:spcAft>
              <a:buClr>
                <a:schemeClr val="dk1"/>
              </a:buClr>
              <a:buSzPts val="1200"/>
              <a:buFont typeface="Noto Sans Symbols"/>
              <a:buChar char="∙"/>
            </a:pPr>
            <a:r>
              <a:rPr lang="cs-CZ" sz="1200">
                <a:latin typeface="Times New Roman"/>
                <a:ea typeface="Times New Roman"/>
                <a:cs typeface="Times New Roman"/>
                <a:sym typeface="Times New Roman"/>
              </a:rPr>
              <a:t>proper restraint and take-down techniques for helthcare staff</a:t>
            </a:r>
            <a:endParaRPr sz="1100">
              <a:latin typeface="Calibri"/>
              <a:ea typeface="Calibri"/>
              <a:cs typeface="Calibri"/>
              <a:sym typeface="Calibri"/>
            </a:endParaRPr>
          </a:p>
          <a:p>
            <a:pPr indent="0" lvl="0" marL="0" rtl="0" algn="just">
              <a:lnSpc>
                <a:spcPct val="107000"/>
              </a:lnSpc>
              <a:spcBef>
                <a:spcPts val="1000"/>
              </a:spcBef>
              <a:spcAft>
                <a:spcPts val="0"/>
              </a:spcAft>
              <a:buNone/>
            </a:pPr>
            <a:r>
              <a:rPr lang="cs-CZ" sz="1200">
                <a:latin typeface="Times New Roman"/>
                <a:ea typeface="Times New Roman"/>
                <a:cs typeface="Times New Roman"/>
                <a:sym typeface="Times New Roman"/>
              </a:rPr>
              <a:t> </a:t>
            </a:r>
            <a:endParaRPr sz="1100">
              <a:latin typeface="Calibri"/>
              <a:ea typeface="Calibri"/>
              <a:cs typeface="Calibri"/>
              <a:sym typeface="Calibri"/>
            </a:endParaRPr>
          </a:p>
          <a:p>
            <a:pPr indent="0" lvl="0" marL="0" rtl="0" algn="just">
              <a:lnSpc>
                <a:spcPct val="107000"/>
              </a:lnSpc>
              <a:spcBef>
                <a:spcPts val="1000"/>
              </a:spcBef>
              <a:spcAft>
                <a:spcPts val="0"/>
              </a:spcAft>
              <a:buNone/>
            </a:pPr>
            <a:r>
              <a:rPr lang="cs-CZ" sz="1200" u="sng">
                <a:latin typeface="Times New Roman"/>
                <a:ea typeface="Times New Roman"/>
                <a:cs typeface="Times New Roman"/>
                <a:sym typeface="Times New Roman"/>
              </a:rPr>
              <a:t>Strategies Specific to type III Violence (Worker - on - Worker) Prevention</a:t>
            </a:r>
            <a:endParaRPr sz="1100">
              <a:latin typeface="Calibri"/>
              <a:ea typeface="Calibri"/>
              <a:cs typeface="Calibri"/>
              <a:sym typeface="Calibri"/>
            </a:endParaRPr>
          </a:p>
          <a:p>
            <a:pPr indent="0" lvl="0" marL="0" rtl="0" algn="just">
              <a:lnSpc>
                <a:spcPct val="107000"/>
              </a:lnSpc>
              <a:spcBef>
                <a:spcPts val="1000"/>
              </a:spcBef>
              <a:spcAft>
                <a:spcPts val="0"/>
              </a:spcAft>
              <a:buNone/>
            </a:pPr>
            <a:r>
              <a:rPr lang="cs-CZ" sz="1200">
                <a:latin typeface="Times New Roman"/>
                <a:ea typeface="Times New Roman"/>
                <a:cs typeface="Times New Roman"/>
                <a:sym typeface="Times New Roman"/>
              </a:rPr>
              <a:t>Hiring process</a:t>
            </a:r>
            <a:endParaRPr sz="1100">
              <a:latin typeface="Calibri"/>
              <a:ea typeface="Calibri"/>
              <a:cs typeface="Calibri"/>
              <a:sym typeface="Calibri"/>
            </a:endParaRPr>
          </a:p>
          <a:p>
            <a:pPr indent="-342900" lvl="0" marL="342900" rtl="0" algn="just">
              <a:lnSpc>
                <a:spcPct val="107000"/>
              </a:lnSpc>
              <a:spcBef>
                <a:spcPts val="1000"/>
              </a:spcBef>
              <a:spcAft>
                <a:spcPts val="0"/>
              </a:spcAft>
              <a:buClr>
                <a:schemeClr val="dk1"/>
              </a:buClr>
              <a:buSzPts val="1200"/>
              <a:buFont typeface="Noto Sans Symbols"/>
              <a:buChar char="∙"/>
            </a:pPr>
            <a:r>
              <a:rPr lang="cs-CZ" sz="1200">
                <a:latin typeface="Times New Roman"/>
                <a:ea typeface="Times New Roman"/>
                <a:cs typeface="Times New Roman"/>
                <a:sym typeface="Times New Roman"/>
              </a:rPr>
              <a:t>conduct criminal backround screens</a:t>
            </a:r>
            <a:endParaRPr sz="1100">
              <a:latin typeface="Calibri"/>
              <a:ea typeface="Calibri"/>
              <a:cs typeface="Calibri"/>
              <a:sym typeface="Calibri"/>
            </a:endParaRPr>
          </a:p>
          <a:p>
            <a:pPr indent="-342900" lvl="0" marL="342900" rtl="0" algn="just">
              <a:lnSpc>
                <a:spcPct val="150000"/>
              </a:lnSpc>
              <a:spcBef>
                <a:spcPts val="1000"/>
              </a:spcBef>
              <a:spcAft>
                <a:spcPts val="0"/>
              </a:spcAft>
              <a:buClr>
                <a:schemeClr val="dk1"/>
              </a:buClr>
              <a:buSzPts val="1200"/>
              <a:buFont typeface="Noto Sans Symbols"/>
              <a:buChar char="∙"/>
            </a:pPr>
            <a:r>
              <a:rPr lang="cs-CZ" sz="1200">
                <a:latin typeface="Times New Roman"/>
                <a:ea typeface="Times New Roman"/>
                <a:cs typeface="Times New Roman"/>
                <a:sym typeface="Times New Roman"/>
              </a:rPr>
              <a:t>chek former employer references</a:t>
            </a:r>
            <a:endParaRPr sz="1100">
              <a:latin typeface="Calibri"/>
              <a:ea typeface="Calibri"/>
              <a:cs typeface="Calibri"/>
              <a:sym typeface="Calibri"/>
            </a:endParaRPr>
          </a:p>
          <a:p>
            <a:pPr indent="0" lvl="0" marL="0" rtl="0" algn="just">
              <a:lnSpc>
                <a:spcPct val="107000"/>
              </a:lnSpc>
              <a:spcBef>
                <a:spcPts val="1000"/>
              </a:spcBef>
              <a:spcAft>
                <a:spcPts val="0"/>
              </a:spcAft>
              <a:buNone/>
            </a:pPr>
            <a:r>
              <a:rPr lang="cs-CZ" sz="1200">
                <a:latin typeface="Times New Roman"/>
                <a:ea typeface="Times New Roman"/>
                <a:cs typeface="Times New Roman"/>
                <a:sym typeface="Times New Roman"/>
              </a:rPr>
              <a:t>Training in policies/reporting</a:t>
            </a:r>
            <a:endParaRPr sz="1100">
              <a:latin typeface="Calibri"/>
              <a:ea typeface="Calibri"/>
              <a:cs typeface="Calibri"/>
              <a:sym typeface="Calibri"/>
            </a:endParaRPr>
          </a:p>
          <a:p>
            <a:pPr indent="-342900" lvl="0" marL="342900" rtl="0" algn="just">
              <a:lnSpc>
                <a:spcPct val="107000"/>
              </a:lnSpc>
              <a:spcBef>
                <a:spcPts val="1000"/>
              </a:spcBef>
              <a:spcAft>
                <a:spcPts val="0"/>
              </a:spcAft>
              <a:buClr>
                <a:schemeClr val="dk1"/>
              </a:buClr>
              <a:buSzPts val="1200"/>
              <a:buFont typeface="Noto Sans Symbols"/>
              <a:buChar char="∙"/>
            </a:pPr>
            <a:r>
              <a:rPr lang="cs-CZ" sz="1200">
                <a:latin typeface="Times New Roman"/>
                <a:ea typeface="Times New Roman"/>
                <a:cs typeface="Times New Roman"/>
                <a:sym typeface="Times New Roman"/>
              </a:rPr>
              <a:t>new-hire orientation</a:t>
            </a:r>
            <a:endParaRPr sz="1100">
              <a:latin typeface="Calibri"/>
              <a:ea typeface="Calibri"/>
              <a:cs typeface="Calibri"/>
              <a:sym typeface="Calibri"/>
            </a:endParaRPr>
          </a:p>
          <a:p>
            <a:pPr indent="-342900" lvl="0" marL="342900" rtl="0" algn="just">
              <a:lnSpc>
                <a:spcPct val="107000"/>
              </a:lnSpc>
              <a:spcBef>
                <a:spcPts val="1000"/>
              </a:spcBef>
              <a:spcAft>
                <a:spcPts val="0"/>
              </a:spcAft>
              <a:buClr>
                <a:schemeClr val="dk1"/>
              </a:buClr>
              <a:buSzPts val="1200"/>
              <a:buFont typeface="Noto Sans Symbols"/>
              <a:buChar char="∙"/>
            </a:pPr>
            <a:r>
              <a:rPr lang="cs-CZ" sz="1200">
                <a:latin typeface="Times New Roman"/>
                <a:ea typeface="Times New Roman"/>
                <a:cs typeface="Times New Roman"/>
                <a:sym typeface="Times New Roman"/>
              </a:rPr>
              <a:t>refresher training</a:t>
            </a:r>
            <a:endParaRPr sz="1100">
              <a:latin typeface="Calibri"/>
              <a:ea typeface="Calibri"/>
              <a:cs typeface="Calibri"/>
              <a:sym typeface="Calibri"/>
            </a:endParaRPr>
          </a:p>
          <a:p>
            <a:pPr indent="0" lvl="0" marL="0" rtl="0" algn="just">
              <a:lnSpc>
                <a:spcPct val="107000"/>
              </a:lnSpc>
              <a:spcBef>
                <a:spcPts val="1000"/>
              </a:spcBef>
              <a:spcAft>
                <a:spcPts val="0"/>
              </a:spcAft>
              <a:buNone/>
            </a:pPr>
            <a:r>
              <a:rPr lang="cs-CZ" sz="1200">
                <a:latin typeface="Times New Roman"/>
                <a:ea typeface="Times New Roman"/>
                <a:cs typeface="Times New Roman"/>
                <a:sym typeface="Times New Roman"/>
              </a:rPr>
              <a:t> </a:t>
            </a:r>
            <a:endParaRPr sz="1100">
              <a:latin typeface="Calibri"/>
              <a:ea typeface="Calibri"/>
              <a:cs typeface="Calibri"/>
              <a:sym typeface="Calibri"/>
            </a:endParaRPr>
          </a:p>
          <a:p>
            <a:pPr indent="0" lvl="0" marL="0" rtl="0" algn="just">
              <a:lnSpc>
                <a:spcPct val="107000"/>
              </a:lnSpc>
              <a:spcBef>
                <a:spcPts val="1000"/>
              </a:spcBef>
              <a:spcAft>
                <a:spcPts val="0"/>
              </a:spcAft>
              <a:buNone/>
            </a:pPr>
            <a:r>
              <a:rPr lang="cs-CZ" sz="1200" u="sng">
                <a:latin typeface="Times New Roman"/>
                <a:ea typeface="Times New Roman"/>
                <a:cs typeface="Times New Roman"/>
                <a:sym typeface="Times New Roman"/>
              </a:rPr>
              <a:t>Strategies Specific to type IV (Personal Relationship Violence) Prevention</a:t>
            </a:r>
            <a:endParaRPr sz="1100">
              <a:latin typeface="Calibri"/>
              <a:ea typeface="Calibri"/>
              <a:cs typeface="Calibri"/>
              <a:sym typeface="Calibri"/>
            </a:endParaRPr>
          </a:p>
          <a:p>
            <a:pPr indent="0" lvl="0" marL="0" rtl="0" algn="just">
              <a:lnSpc>
                <a:spcPct val="107000"/>
              </a:lnSpc>
              <a:spcBef>
                <a:spcPts val="1000"/>
              </a:spcBef>
              <a:spcAft>
                <a:spcPts val="0"/>
              </a:spcAft>
              <a:buNone/>
            </a:pPr>
            <a:r>
              <a:rPr lang="cs-CZ" sz="1200">
                <a:latin typeface="Times New Roman"/>
                <a:ea typeface="Times New Roman"/>
                <a:cs typeface="Times New Roman"/>
                <a:sym typeface="Times New Roman"/>
              </a:rPr>
              <a:t>Training in policies and reporting</a:t>
            </a:r>
            <a:endParaRPr sz="1100">
              <a:latin typeface="Calibri"/>
              <a:ea typeface="Calibri"/>
              <a:cs typeface="Calibri"/>
              <a:sym typeface="Calibri"/>
            </a:endParaRPr>
          </a:p>
          <a:p>
            <a:pPr indent="-342900" lvl="0" marL="342900" rtl="0" algn="just">
              <a:lnSpc>
                <a:spcPct val="107000"/>
              </a:lnSpc>
              <a:spcBef>
                <a:spcPts val="1000"/>
              </a:spcBef>
              <a:spcAft>
                <a:spcPts val="0"/>
              </a:spcAft>
              <a:buClr>
                <a:schemeClr val="dk1"/>
              </a:buClr>
              <a:buSzPts val="1200"/>
              <a:buFont typeface="Noto Sans Symbols"/>
              <a:buChar char="∙"/>
            </a:pPr>
            <a:r>
              <a:rPr lang="cs-CZ" sz="1200">
                <a:latin typeface="Times New Roman"/>
                <a:ea typeface="Times New Roman"/>
                <a:cs typeface="Times New Roman"/>
                <a:sym typeface="Times New Roman"/>
              </a:rPr>
              <a:t>intimate partner violence (IPV) traits and cues</a:t>
            </a:r>
            <a:endParaRPr sz="1100">
              <a:latin typeface="Calibri"/>
              <a:ea typeface="Calibri"/>
              <a:cs typeface="Calibri"/>
              <a:sym typeface="Calibri"/>
            </a:endParaRPr>
          </a:p>
          <a:p>
            <a:pPr indent="-342900" lvl="0" marL="342900" rtl="0" algn="just">
              <a:lnSpc>
                <a:spcPct val="150000"/>
              </a:lnSpc>
              <a:spcBef>
                <a:spcPts val="1000"/>
              </a:spcBef>
              <a:spcAft>
                <a:spcPts val="0"/>
              </a:spcAft>
              <a:buClr>
                <a:schemeClr val="dk1"/>
              </a:buClr>
              <a:buSzPts val="1200"/>
              <a:buFont typeface="Noto Sans Symbols"/>
              <a:buChar char="∙"/>
            </a:pPr>
            <a:r>
              <a:rPr lang="cs-CZ" sz="1200">
                <a:latin typeface="Times New Roman"/>
                <a:ea typeface="Times New Roman"/>
                <a:cs typeface="Times New Roman"/>
                <a:sym typeface="Times New Roman"/>
              </a:rPr>
              <a:t>identification of co-workers as victims or perpetrators of IPV</a:t>
            </a:r>
            <a:endParaRPr sz="1100">
              <a:latin typeface="Calibri"/>
              <a:ea typeface="Calibri"/>
              <a:cs typeface="Calibri"/>
              <a:sym typeface="Calibri"/>
            </a:endParaRPr>
          </a:p>
          <a:p>
            <a:pPr indent="0" lvl="0" marL="0" rtl="0" algn="just">
              <a:lnSpc>
                <a:spcPct val="107000"/>
              </a:lnSpc>
              <a:spcBef>
                <a:spcPts val="1000"/>
              </a:spcBef>
              <a:spcAft>
                <a:spcPts val="0"/>
              </a:spcAft>
              <a:buNone/>
            </a:pPr>
            <a:r>
              <a:rPr lang="cs-CZ" sz="1200">
                <a:latin typeface="Times New Roman"/>
                <a:ea typeface="Times New Roman"/>
                <a:cs typeface="Times New Roman"/>
                <a:sym typeface="Times New Roman"/>
              </a:rPr>
              <a:t>Culture of support</a:t>
            </a:r>
            <a:endParaRPr sz="1100">
              <a:latin typeface="Calibri"/>
              <a:ea typeface="Calibri"/>
              <a:cs typeface="Calibri"/>
              <a:sym typeface="Calibri"/>
            </a:endParaRPr>
          </a:p>
          <a:p>
            <a:pPr indent="-342900" lvl="0" marL="342900" rtl="0" algn="just">
              <a:lnSpc>
                <a:spcPct val="107000"/>
              </a:lnSpc>
              <a:spcBef>
                <a:spcPts val="1000"/>
              </a:spcBef>
              <a:spcAft>
                <a:spcPts val="0"/>
              </a:spcAft>
              <a:buClr>
                <a:schemeClr val="dk1"/>
              </a:buClr>
              <a:buSzPts val="1200"/>
              <a:buFont typeface="Noto Sans Symbols"/>
              <a:buChar char="∙"/>
            </a:pPr>
            <a:r>
              <a:rPr lang="cs-CZ" sz="1200">
                <a:latin typeface="Times New Roman"/>
                <a:ea typeface="Times New Roman"/>
                <a:cs typeface="Times New Roman"/>
                <a:sym typeface="Times New Roman"/>
              </a:rPr>
              <a:t>no penalties for coming forward</a:t>
            </a:r>
            <a:endParaRPr sz="1100">
              <a:latin typeface="Calibri"/>
              <a:ea typeface="Calibri"/>
              <a:cs typeface="Calibri"/>
              <a:sym typeface="Calibri"/>
            </a:endParaRPr>
          </a:p>
          <a:p>
            <a:pPr indent="-342900" lvl="0" marL="342900" rtl="0" algn="just">
              <a:lnSpc>
                <a:spcPct val="107000"/>
              </a:lnSpc>
              <a:spcBef>
                <a:spcPts val="1000"/>
              </a:spcBef>
              <a:spcAft>
                <a:spcPts val="0"/>
              </a:spcAft>
              <a:buClr>
                <a:schemeClr val="dk1"/>
              </a:buClr>
              <a:buSzPts val="1200"/>
              <a:buFont typeface="Noto Sans Symbols"/>
              <a:buChar char="∙"/>
            </a:pPr>
            <a:r>
              <a:rPr lang="cs-CZ" sz="1200">
                <a:latin typeface="Times New Roman"/>
                <a:ea typeface="Times New Roman"/>
                <a:cs typeface="Times New Roman"/>
                <a:sym typeface="Times New Roman"/>
              </a:rPr>
              <a:t>confidentiality</a:t>
            </a:r>
            <a:endParaRPr sz="1100">
              <a:latin typeface="Calibri"/>
              <a:ea typeface="Calibri"/>
              <a:cs typeface="Calibri"/>
              <a:sym typeface="Calibri"/>
            </a:endParaRPr>
          </a:p>
          <a:p>
            <a:pPr indent="-342900" lvl="0" marL="342900" rtl="0" algn="just">
              <a:lnSpc>
                <a:spcPct val="107000"/>
              </a:lnSpc>
              <a:spcBef>
                <a:spcPts val="1000"/>
              </a:spcBef>
              <a:spcAft>
                <a:spcPts val="0"/>
              </a:spcAft>
              <a:buClr>
                <a:schemeClr val="dk1"/>
              </a:buClr>
              <a:buSzPts val="1200"/>
              <a:buFont typeface="Noto Sans Symbols"/>
              <a:buChar char="∙"/>
            </a:pPr>
            <a:r>
              <a:rPr lang="cs-CZ" sz="1200">
                <a:latin typeface="Times New Roman"/>
                <a:ea typeface="Times New Roman"/>
                <a:cs typeface="Times New Roman"/>
                <a:sym typeface="Times New Roman"/>
              </a:rPr>
              <a:t>safety and security protocols implemented</a:t>
            </a:r>
            <a:endParaRPr sz="1100">
              <a:latin typeface="Calibri"/>
              <a:ea typeface="Calibri"/>
              <a:cs typeface="Calibri"/>
              <a:sym typeface="Calibri"/>
            </a:endParaRPr>
          </a:p>
          <a:p>
            <a:pPr indent="-342900" lvl="0" marL="342900" rtl="0" algn="just">
              <a:lnSpc>
                <a:spcPct val="107000"/>
              </a:lnSpc>
              <a:spcBef>
                <a:spcPts val="1000"/>
              </a:spcBef>
              <a:spcAft>
                <a:spcPts val="0"/>
              </a:spcAft>
              <a:buClr>
                <a:schemeClr val="dk1"/>
              </a:buClr>
              <a:buSzPts val="1200"/>
              <a:buFont typeface="Noto Sans Symbols"/>
              <a:buChar char="∙"/>
            </a:pPr>
            <a:r>
              <a:rPr lang="cs-CZ" sz="1200">
                <a:latin typeface="Times New Roman"/>
                <a:ea typeface="Times New Roman"/>
                <a:cs typeface="Times New Roman"/>
                <a:sym typeface="Times New Roman"/>
              </a:rPr>
              <a:t>community service referrals offered</a:t>
            </a:r>
            <a:endParaRPr sz="1100">
              <a:latin typeface="Calibri"/>
              <a:ea typeface="Calibri"/>
              <a:cs typeface="Calibri"/>
              <a:sym typeface="Calibri"/>
            </a:endParaRPr>
          </a:p>
        </p:txBody>
      </p:sp>
      <p:sp>
        <p:nvSpPr>
          <p:cNvPr id="278" name="Google Shape;278;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folie" type="title">
  <p:cSld name="TITLE">
    <p:spTree>
      <p:nvGrpSpPr>
        <p:cNvPr id="15" name="Shape 15"/>
        <p:cNvGrpSpPr/>
        <p:nvPr/>
      </p:nvGrpSpPr>
      <p:grpSpPr>
        <a:xfrm>
          <a:off x="0" y="0"/>
          <a:ext cx="0" cy="0"/>
          <a:chOff x="0" y="0"/>
          <a:chExt cx="0" cy="0"/>
        </a:xfrm>
      </p:grpSpPr>
      <p:sp>
        <p:nvSpPr>
          <p:cNvPr id="16" name="Google Shape;16;p19"/>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19"/>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und vertikaler Text" type="vertTx">
  <p:cSld name="VERTICAL_TEXT">
    <p:spTree>
      <p:nvGrpSpPr>
        <p:cNvPr id="72" name="Shape 72"/>
        <p:cNvGrpSpPr/>
        <p:nvPr/>
      </p:nvGrpSpPr>
      <p:grpSpPr>
        <a:xfrm>
          <a:off x="0" y="0"/>
          <a:ext cx="0" cy="0"/>
          <a:chOff x="0" y="0"/>
          <a:chExt cx="0" cy="0"/>
        </a:xfrm>
      </p:grpSpPr>
      <p:sp>
        <p:nvSpPr>
          <p:cNvPr id="73" name="Google Shape;73;p2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28"/>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kaler Titel und Text" type="vertTitleAndTx">
  <p:cSld name="VERTICAL_TITLE_AND_VERTICAL_TEXT">
    <p:spTree>
      <p:nvGrpSpPr>
        <p:cNvPr id="78" name="Shape 78"/>
        <p:cNvGrpSpPr/>
        <p:nvPr/>
      </p:nvGrpSpPr>
      <p:grpSpPr>
        <a:xfrm>
          <a:off x="0" y="0"/>
          <a:ext cx="0" cy="0"/>
          <a:chOff x="0" y="0"/>
          <a:chExt cx="0" cy="0"/>
        </a:xfrm>
      </p:grpSpPr>
      <p:sp>
        <p:nvSpPr>
          <p:cNvPr id="79" name="Google Shape;79;p29"/>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29"/>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und Inhalt" type="obj">
  <p:cSld name="OBJECT">
    <p:spTree>
      <p:nvGrpSpPr>
        <p:cNvPr id="21" name="Shape 21"/>
        <p:cNvGrpSpPr/>
        <p:nvPr/>
      </p:nvGrpSpPr>
      <p:grpSpPr>
        <a:xfrm>
          <a:off x="0" y="0"/>
          <a:ext cx="0" cy="0"/>
          <a:chOff x="0" y="0"/>
          <a:chExt cx="0" cy="0"/>
        </a:xfrm>
      </p:grpSpPr>
      <p:sp>
        <p:nvSpPr>
          <p:cNvPr id="22" name="Google Shape;22;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2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r Titel" type="titleOnly">
  <p:cSld name="TITLE_ONLY">
    <p:spTree>
      <p:nvGrpSpPr>
        <p:cNvPr id="27" name="Shape 27"/>
        <p:cNvGrpSpPr/>
        <p:nvPr/>
      </p:nvGrpSpPr>
      <p:grpSpPr>
        <a:xfrm>
          <a:off x="0" y="0"/>
          <a:ext cx="0" cy="0"/>
          <a:chOff x="0" y="0"/>
          <a:chExt cx="0" cy="0"/>
        </a:xfrm>
      </p:grpSpPr>
      <p:sp>
        <p:nvSpPr>
          <p:cNvPr id="28" name="Google Shape;28;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bschnitts-&#10;überschrift" type="secHead">
  <p:cSld name="SECTION_HEADER">
    <p:spTree>
      <p:nvGrpSpPr>
        <p:cNvPr id="32" name="Shape 32"/>
        <p:cNvGrpSpPr/>
        <p:nvPr/>
      </p:nvGrpSpPr>
      <p:grpSpPr>
        <a:xfrm>
          <a:off x="0" y="0"/>
          <a:ext cx="0" cy="0"/>
          <a:chOff x="0" y="0"/>
          <a:chExt cx="0" cy="0"/>
        </a:xfrm>
      </p:grpSpPr>
      <p:sp>
        <p:nvSpPr>
          <p:cNvPr id="33" name="Google Shape;33;p22"/>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 name="Google Shape;34;p22"/>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5" name="Google Shape;35;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wei Inhalte" type="twoObj">
  <p:cSld name="TWO_OBJECTS">
    <p:spTree>
      <p:nvGrpSpPr>
        <p:cNvPr id="38" name="Shape 38"/>
        <p:cNvGrpSpPr/>
        <p:nvPr/>
      </p:nvGrpSpPr>
      <p:grpSpPr>
        <a:xfrm>
          <a:off x="0" y="0"/>
          <a:ext cx="0" cy="0"/>
          <a:chOff x="0" y="0"/>
          <a:chExt cx="0" cy="0"/>
        </a:xfrm>
      </p:grpSpPr>
      <p:sp>
        <p:nvSpPr>
          <p:cNvPr id="39" name="Google Shape;39;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 name="Google Shape;40;p23"/>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23"/>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gleich" type="twoTxTwoObj">
  <p:cSld name="TWO_OBJECTS_WITH_TEXT">
    <p:spTree>
      <p:nvGrpSpPr>
        <p:cNvPr id="45" name="Shape 45"/>
        <p:cNvGrpSpPr/>
        <p:nvPr/>
      </p:nvGrpSpPr>
      <p:grpSpPr>
        <a:xfrm>
          <a:off x="0" y="0"/>
          <a:ext cx="0" cy="0"/>
          <a:chOff x="0" y="0"/>
          <a:chExt cx="0" cy="0"/>
        </a:xfrm>
      </p:grpSpPr>
      <p:sp>
        <p:nvSpPr>
          <p:cNvPr id="46" name="Google Shape;46;p24"/>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24"/>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8" name="Google Shape;48;p24"/>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9" name="Google Shape;49;p24"/>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0" name="Google Shape;50;p24"/>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 name="Google Shape;51;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er" type="blank">
  <p:cSld name="BLANK">
    <p:spTree>
      <p:nvGrpSpPr>
        <p:cNvPr id="54" name="Shape 54"/>
        <p:cNvGrpSpPr/>
        <p:nvPr/>
      </p:nvGrpSpPr>
      <p:grpSpPr>
        <a:xfrm>
          <a:off x="0" y="0"/>
          <a:ext cx="0" cy="0"/>
          <a:chOff x="0" y="0"/>
          <a:chExt cx="0" cy="0"/>
        </a:xfrm>
      </p:grpSpPr>
      <p:sp>
        <p:nvSpPr>
          <p:cNvPr id="55" name="Google Shape;55;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halt mit Überschrift" type="objTx">
  <p:cSld name="OBJECT_WITH_CAPTION_TEXT">
    <p:spTree>
      <p:nvGrpSpPr>
        <p:cNvPr id="58" name="Shape 58"/>
        <p:cNvGrpSpPr/>
        <p:nvPr/>
      </p:nvGrpSpPr>
      <p:grpSpPr>
        <a:xfrm>
          <a:off x="0" y="0"/>
          <a:ext cx="0" cy="0"/>
          <a:chOff x="0" y="0"/>
          <a:chExt cx="0" cy="0"/>
        </a:xfrm>
      </p:grpSpPr>
      <p:sp>
        <p:nvSpPr>
          <p:cNvPr id="59" name="Google Shape;59;p2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26"/>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26"/>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ld mit Überschrift" type="picTx">
  <p:cSld name="PICTURE_WITH_CAPTION_TEXT">
    <p:spTree>
      <p:nvGrpSpPr>
        <p:cNvPr id="65" name="Shape 65"/>
        <p:cNvGrpSpPr/>
        <p:nvPr/>
      </p:nvGrpSpPr>
      <p:grpSpPr>
        <a:xfrm>
          <a:off x="0" y="0"/>
          <a:ext cx="0" cy="0"/>
          <a:chOff x="0" y="0"/>
          <a:chExt cx="0" cy="0"/>
        </a:xfrm>
      </p:grpSpPr>
      <p:sp>
        <p:nvSpPr>
          <p:cNvPr id="66" name="Google Shape;66;p2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27"/>
          <p:cNvSpPr/>
          <p:nvPr>
            <p:ph idx="2" type="pic"/>
          </p:nvPr>
        </p:nvSpPr>
        <p:spPr>
          <a:xfrm>
            <a:off x="5183188" y="987425"/>
            <a:ext cx="6172200" cy="4873625"/>
          </a:xfrm>
          <a:prstGeom prst="rect">
            <a:avLst/>
          </a:prstGeom>
          <a:noFill/>
          <a:ln>
            <a:noFill/>
          </a:ln>
        </p:spPr>
      </p:sp>
      <p:sp>
        <p:nvSpPr>
          <p:cNvPr id="68" name="Google Shape;68;p27"/>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cs-CZ"/>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 Id="rId4" Type="http://schemas.openxmlformats.org/officeDocument/2006/relationships/image" Target="../media/image4.png"/><Relationship Id="rId5"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hyperlink" Target="https://cs.wikipedia.org/wiki/International_Standard_Book_Number" TargetMode="External"/><Relationship Id="rId4" Type="http://schemas.openxmlformats.org/officeDocument/2006/relationships/hyperlink" Target="https://cs.wikipedia.org/wiki/Speci%C3%A1ln%C3%AD:Zdroje_knih/978-80-247-1407-3" TargetMode="External"/><Relationship Id="rId11" Type="http://schemas.openxmlformats.org/officeDocument/2006/relationships/hyperlink" Target="https://www.vlastnicesta.cz/clanky/externi-komunikace-vytvari-obraz-vasi-firmy-v-o/" TargetMode="External"/><Relationship Id="rId10" Type="http://schemas.openxmlformats.org/officeDocument/2006/relationships/hyperlink" Target="http://www.oit.org/wcmsp5/groups/public/@ed_dialogue/@sector/documents/publication/wcms_161998.pdf" TargetMode="External"/><Relationship Id="rId9" Type="http://schemas.openxmlformats.org/officeDocument/2006/relationships/hyperlink" Target="https://www.egd.cz/sites/default/files/201902/Politika%20integrovan%C3%A9ho%20syst%C3%A9mu%20%C5%99%C3%ADzen%C3%AD.pdf" TargetMode="External"/><Relationship Id="rId5" Type="http://schemas.openxmlformats.org/officeDocument/2006/relationships/hyperlink" Target="https://www.callbridge.com/cs/blog/good-team-dynamics-is-essential-in-the-workplace/" TargetMode="External"/><Relationship Id="rId6" Type="http://schemas.openxmlformats.org/officeDocument/2006/relationships/hyperlink" Target="https://www.dokumentacebozp.cz/aktuality/analyza-rizik-bozp-rizeni-hodnoceni-identifikace-management/" TargetMode="External"/><Relationship Id="rId7" Type="http://schemas.openxmlformats.org/officeDocument/2006/relationships/hyperlink" Target="https://www.bozp.cz/slovnik-pojmu/skoleni-bozp/" TargetMode="External"/><Relationship Id="rId8" Type="http://schemas.openxmlformats.org/officeDocument/2006/relationships/hyperlink" Target="https://www.eib.org/attachments/strategies/complaints_mechanism_policy_cs.pdf"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hyperlink" Target="http://www.msmt.cz/socialni-programy/metodicke-doporuceni-k-primarni-prevenci-rizikoveho-chovani" TargetMode="External"/><Relationship Id="rId4" Type="http://schemas.openxmlformats.org/officeDocument/2006/relationships/hyperlink" Target="https://www.bozpinfo.cz/josra/nasili-na-pracovisti-peer-pracovnik-jako-mozna-cesta-ochrany-zamestnancu" TargetMode="External"/><Relationship Id="rId5" Type="http://schemas.openxmlformats.org/officeDocument/2006/relationships/hyperlink" Target="https://visual.ly/community/Infographics/business/incblot-motivation-infographic" TargetMode="External"/><Relationship Id="rId6" Type="http://schemas.openxmlformats.org/officeDocument/2006/relationships/hyperlink" Target="https://www.snajdr.com/jak-pracujeme/s-vizi-strategii-a-politikou/"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8.jpg"/></Relationships>
</file>

<file path=ppt/slides/_rels/slide17.xml.rels><?xml version="1.0" encoding="UTF-8" standalone="yes"?><Relationships xmlns="http://schemas.openxmlformats.org/package/2006/relationships"><Relationship Id="rId11" Type="http://schemas.openxmlformats.org/officeDocument/2006/relationships/hyperlink" Target="https://kek-dias.gr/" TargetMode="External"/><Relationship Id="rId10" Type="http://schemas.openxmlformats.org/officeDocument/2006/relationships/image" Target="../media/image19.png"/><Relationship Id="rId13" Type="http://schemas.openxmlformats.org/officeDocument/2006/relationships/hyperlink" Target="https://dekaplus.eu/" TargetMode="External"/><Relationship Id="rId12"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7.png"/><Relationship Id="rId4" Type="http://schemas.openxmlformats.org/officeDocument/2006/relationships/image" Target="../media/image14.png"/><Relationship Id="rId9" Type="http://schemas.openxmlformats.org/officeDocument/2006/relationships/hyperlink" Target="http://www.beneke-prinzhorn.de/" TargetMode="External"/><Relationship Id="rId15" Type="http://schemas.openxmlformats.org/officeDocument/2006/relationships/hyperlink" Target="https://www.lpf.lt/" TargetMode="External"/><Relationship Id="rId14" Type="http://schemas.openxmlformats.org/officeDocument/2006/relationships/image" Target="../media/image22.png"/><Relationship Id="rId17" Type="http://schemas.openxmlformats.org/officeDocument/2006/relationships/hyperlink" Target="https://www.uzvediba.lv/kontakti/" TargetMode="External"/><Relationship Id="rId16" Type="http://schemas.openxmlformats.org/officeDocument/2006/relationships/image" Target="../media/image21.png"/><Relationship Id="rId5" Type="http://schemas.openxmlformats.org/officeDocument/2006/relationships/hyperlink" Target="http://www.czu.cz/" TargetMode="External"/><Relationship Id="rId6" Type="http://schemas.openxmlformats.org/officeDocument/2006/relationships/image" Target="../media/image16.png"/><Relationship Id="rId18" Type="http://schemas.openxmlformats.org/officeDocument/2006/relationships/image" Target="../media/image6.png"/><Relationship Id="rId7" Type="http://schemas.openxmlformats.org/officeDocument/2006/relationships/hyperlink" Target="http://www.czu.cz/" TargetMode="External"/><Relationship Id="rId8"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3.png"/><Relationship Id="rId4" Type="http://schemas.openxmlformats.org/officeDocument/2006/relationships/image" Target="../media/image6.png"/><Relationship Id="rId5"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9.png"/><Relationship Id="rId4" Type="http://schemas.openxmlformats.org/officeDocument/2006/relationships/image" Target="../media/image10.jpg"/><Relationship Id="rId5"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png"/><Relationship Id="rId4" Type="http://schemas.openxmlformats.org/officeDocument/2006/relationships/image" Target="../media/image9.png"/><Relationship Id="rId5" Type="http://schemas.openxmlformats.org/officeDocument/2006/relationships/image" Target="../media/image1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1.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6.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
          <p:cNvSpPr/>
          <p:nvPr/>
        </p:nvSpPr>
        <p:spPr>
          <a:xfrm>
            <a:off x="0" y="0"/>
            <a:ext cx="12191695"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b="0" i="0" sz="1800" u="none" cap="none" strike="noStrike">
              <a:solidFill>
                <a:schemeClr val="lt1"/>
              </a:solidFill>
              <a:latin typeface="Calibri"/>
              <a:ea typeface="Calibri"/>
              <a:cs typeface="Calibri"/>
              <a:sym typeface="Calibri"/>
            </a:endParaRPr>
          </a:p>
        </p:txBody>
      </p:sp>
      <p:sp>
        <p:nvSpPr>
          <p:cNvPr id="89" name="Google Shape;89;p1"/>
          <p:cNvSpPr txBox="1"/>
          <p:nvPr>
            <p:ph type="ctrTitle"/>
          </p:nvPr>
        </p:nvSpPr>
        <p:spPr>
          <a:xfrm>
            <a:off x="388111" y="4770613"/>
            <a:ext cx="11589030" cy="1000655"/>
          </a:xfrm>
          <a:prstGeom prst="rect">
            <a:avLst/>
          </a:prstGeom>
          <a:noFill/>
          <a:ln>
            <a:noFill/>
          </a:ln>
        </p:spPr>
        <p:txBody>
          <a:bodyPr anchorCtr="0" anchor="t" bIns="45700" lIns="91425" spcFirstLastPara="1" rIns="91425" wrap="square" tIns="45700">
            <a:noAutofit/>
          </a:bodyPr>
          <a:lstStyle/>
          <a:p>
            <a:pPr indent="0" lvl="0" marL="0" rtl="0" algn="r">
              <a:lnSpc>
                <a:spcPct val="90000"/>
              </a:lnSpc>
              <a:spcBef>
                <a:spcPts val="0"/>
              </a:spcBef>
              <a:spcAft>
                <a:spcPts val="0"/>
              </a:spcAft>
              <a:buClr>
                <a:schemeClr val="dk2"/>
              </a:buClr>
              <a:buSzPts val="4000"/>
              <a:buFont typeface="Calibri"/>
              <a:buNone/>
            </a:pPr>
            <a:r>
              <a:rPr b="1" lang="cs-CZ" sz="4000">
                <a:solidFill>
                  <a:schemeClr val="dk2"/>
                </a:solidFill>
                <a:latin typeface="Calibri"/>
                <a:ea typeface="Calibri"/>
                <a:cs typeface="Calibri"/>
                <a:sym typeface="Calibri"/>
              </a:rPr>
              <a:t>Apmācību plānošana:</a:t>
            </a:r>
            <a:br>
              <a:rPr b="1" lang="cs-CZ" sz="4000">
                <a:solidFill>
                  <a:schemeClr val="dk2"/>
                </a:solidFill>
                <a:latin typeface="Calibri"/>
                <a:ea typeface="Calibri"/>
                <a:cs typeface="Calibri"/>
                <a:sym typeface="Calibri"/>
              </a:rPr>
            </a:br>
            <a:r>
              <a:rPr b="1" lang="cs-CZ" sz="4000">
                <a:solidFill>
                  <a:schemeClr val="dk2"/>
                </a:solidFill>
                <a:latin typeface="Calibri"/>
                <a:ea typeface="Calibri"/>
                <a:cs typeface="Calibri"/>
                <a:sym typeface="Calibri"/>
              </a:rPr>
              <a:t>Primārā prevencija(2)</a:t>
            </a:r>
            <a:endParaRPr b="1" sz="4000">
              <a:solidFill>
                <a:schemeClr val="dk2"/>
              </a:solidFill>
              <a:latin typeface="Calibri"/>
              <a:ea typeface="Calibri"/>
              <a:cs typeface="Calibri"/>
              <a:sym typeface="Calibri"/>
            </a:endParaRPr>
          </a:p>
        </p:txBody>
      </p:sp>
      <p:pic>
        <p:nvPicPr>
          <p:cNvPr descr="Ein Bild, das Text enthält.&#10;&#10;Automatisch generierte Beschreibung" id="90" name="Google Shape;90;p1"/>
          <p:cNvPicPr preferRelativeResize="0"/>
          <p:nvPr/>
        </p:nvPicPr>
        <p:blipFill rotWithShape="1">
          <a:blip r:embed="rId3">
            <a:alphaModFix/>
          </a:blip>
          <a:srcRect b="3425" l="0" r="0" t="2802"/>
          <a:stretch/>
        </p:blipFill>
        <p:spPr>
          <a:xfrm>
            <a:off x="-1" y="10"/>
            <a:ext cx="12192001" cy="4201449"/>
          </a:xfrm>
          <a:prstGeom prst="rect">
            <a:avLst/>
          </a:prstGeom>
          <a:noFill/>
          <a:ln>
            <a:noFill/>
          </a:ln>
        </p:spPr>
      </p:pic>
      <p:grpSp>
        <p:nvGrpSpPr>
          <p:cNvPr id="91" name="Google Shape;91;p1"/>
          <p:cNvGrpSpPr/>
          <p:nvPr/>
        </p:nvGrpSpPr>
        <p:grpSpPr>
          <a:xfrm>
            <a:off x="-1" y="2941813"/>
            <a:ext cx="12188952" cy="1828800"/>
            <a:chOff x="-305" y="3144820"/>
            <a:chExt cx="9182100" cy="1551136"/>
          </a:xfrm>
        </p:grpSpPr>
        <p:sp>
          <p:nvSpPr>
            <p:cNvPr id="92" name="Google Shape;92;p1"/>
            <p:cNvSpPr/>
            <p:nvPr/>
          </p:nvSpPr>
          <p:spPr>
            <a:xfrm>
              <a:off x="-305" y="3676854"/>
              <a:ext cx="9182100" cy="1019102"/>
            </a:xfrm>
            <a:custGeom>
              <a:rect b="b" l="l" r="r" t="t"/>
              <a:pathLst>
                <a:path extrusionOk="0" h="1019102" w="9182100">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93" name="Google Shape;93;p1"/>
            <p:cNvSpPr/>
            <p:nvPr/>
          </p:nvSpPr>
          <p:spPr>
            <a:xfrm>
              <a:off x="-305" y="3144820"/>
              <a:ext cx="9182100" cy="932744"/>
            </a:xfrm>
            <a:custGeom>
              <a:rect b="b" l="l" r="r" t="t"/>
              <a:pathLst>
                <a:path extrusionOk="0" h="932744" w="9182100">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lt1">
                <a:alpha val="29411"/>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94" name="Google Shape;94;p1"/>
            <p:cNvSpPr/>
            <p:nvPr/>
          </p:nvSpPr>
          <p:spPr>
            <a:xfrm>
              <a:off x="-305" y="3580789"/>
              <a:ext cx="9182100" cy="544245"/>
            </a:xfrm>
            <a:custGeom>
              <a:rect b="b" l="l" r="r" t="t"/>
              <a:pathLst>
                <a:path extrusionOk="0" h="544245" w="9182100">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lt1">
                <a:alpha val="29411"/>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95" name="Google Shape;95;p1"/>
            <p:cNvSpPr/>
            <p:nvPr/>
          </p:nvSpPr>
          <p:spPr>
            <a:xfrm>
              <a:off x="-305" y="3324550"/>
              <a:ext cx="9182100" cy="765639"/>
            </a:xfrm>
            <a:custGeom>
              <a:rect b="b" l="l" r="r" t="t"/>
              <a:pathLst>
                <a:path extrusionOk="0" h="765639" w="9182100">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lt1">
                <a:alpha val="29411"/>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pic>
        <p:nvPicPr>
          <p:cNvPr id="96" name="Google Shape;96;p1"/>
          <p:cNvPicPr preferRelativeResize="0"/>
          <p:nvPr/>
        </p:nvPicPr>
        <p:blipFill rotWithShape="1">
          <a:blip r:embed="rId4">
            <a:alphaModFix/>
          </a:blip>
          <a:srcRect b="0" l="0" r="0" t="0"/>
          <a:stretch/>
        </p:blipFill>
        <p:spPr>
          <a:xfrm>
            <a:off x="445449" y="5443803"/>
            <a:ext cx="2439991" cy="594471"/>
          </a:xfrm>
          <a:prstGeom prst="rect">
            <a:avLst/>
          </a:prstGeom>
          <a:noFill/>
          <a:ln>
            <a:noFill/>
          </a:ln>
        </p:spPr>
      </p:pic>
      <p:sp>
        <p:nvSpPr>
          <p:cNvPr id="97" name="Google Shape;97;p1"/>
          <p:cNvSpPr txBox="1"/>
          <p:nvPr/>
        </p:nvSpPr>
        <p:spPr>
          <a:xfrm>
            <a:off x="426720" y="6056820"/>
            <a:ext cx="11338500" cy="6465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cs-CZ" sz="1200">
                <a:solidFill>
                  <a:schemeClr val="dk1"/>
                </a:solidFill>
                <a:latin typeface="Calibri"/>
                <a:ea typeface="Calibri"/>
                <a:cs typeface="Calibri"/>
                <a:sym typeface="Calibri"/>
              </a:rPr>
              <a:t>Eiropas Komisijas atbalsts šīs publikācijas sagatavošanai nav uzskatāms par satura apstiprinājumu, kas atspoguļo tikai autoru viedokļus, un Komisija nevar būt atbildīga par tajā ietvertās informācijas jebkādu izmantošanu.</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pic>
        <p:nvPicPr>
          <p:cNvPr id="98" name="Google Shape;98;p1"/>
          <p:cNvPicPr preferRelativeResize="0"/>
          <p:nvPr/>
        </p:nvPicPr>
        <p:blipFill rotWithShape="1">
          <a:blip r:embed="rId5">
            <a:alphaModFix/>
          </a:blip>
          <a:srcRect b="0" l="6911" r="6911" t="0"/>
          <a:stretch/>
        </p:blipFill>
        <p:spPr>
          <a:xfrm>
            <a:off x="388099" y="5462353"/>
            <a:ext cx="2439992" cy="59447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87" name="Shape 287"/>
        <p:cNvGrpSpPr/>
        <p:nvPr/>
      </p:nvGrpSpPr>
      <p:grpSpPr>
        <a:xfrm>
          <a:off x="0" y="0"/>
          <a:ext cx="0" cy="0"/>
          <a:chOff x="0" y="0"/>
          <a:chExt cx="0" cy="0"/>
        </a:xfrm>
      </p:grpSpPr>
      <p:sp>
        <p:nvSpPr>
          <p:cNvPr id="288" name="Google Shape;288;p10"/>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9" name="Google Shape;289;p10"/>
          <p:cNvSpPr/>
          <p:nvPr/>
        </p:nvSpPr>
        <p:spPr>
          <a:xfrm flipH="1" rot="-2700000">
            <a:off x="-376156" y="-253670"/>
            <a:ext cx="1827638" cy="1376989"/>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0" name="Google Shape;290;p10"/>
          <p:cNvSpPr/>
          <p:nvPr/>
        </p:nvSpPr>
        <p:spPr>
          <a:xfrm flipH="1" rot="-2700000">
            <a:off x="891641" y="422146"/>
            <a:ext cx="645368" cy="645368"/>
          </a:xfrm>
          <a:prstGeom prst="rect">
            <a:avLst/>
          </a:pr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1" name="Google Shape;291;p10"/>
          <p:cNvSpPr/>
          <p:nvPr/>
        </p:nvSpPr>
        <p:spPr>
          <a:xfrm flipH="1" rot="-2700000">
            <a:off x="10043482" y="655140"/>
            <a:ext cx="687472" cy="687472"/>
          </a:xfrm>
          <a:prstGeom prst="rect">
            <a:avLst/>
          </a:prstGeom>
          <a:solidFill>
            <a:schemeClr val="accent4">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2" name="Google Shape;292;p10"/>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3" name="Google Shape;293;p10"/>
          <p:cNvSpPr/>
          <p:nvPr/>
        </p:nvSpPr>
        <p:spPr>
          <a:xfrm flipH="1">
            <a:off x="7976344" y="6115501"/>
            <a:ext cx="1494513" cy="742499"/>
          </a:xfrm>
          <a:prstGeom prst="triangle">
            <a:avLst>
              <a:gd fmla="val 50000" name="adj"/>
            </a:avLst>
          </a:pr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4" name="Google Shape;294;p10"/>
          <p:cNvSpPr/>
          <p:nvPr/>
        </p:nvSpPr>
        <p:spPr>
          <a:xfrm flipH="1">
            <a:off x="7604080" y="6453143"/>
            <a:ext cx="814903" cy="404857"/>
          </a:xfrm>
          <a:prstGeom prst="triangle">
            <a:avLst>
              <a:gd fmla="val 50000" name="adj"/>
            </a:avLst>
          </a:pr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5" name="Google Shape;295;p10"/>
          <p:cNvSpPr txBox="1"/>
          <p:nvPr>
            <p:ph type="title"/>
          </p:nvPr>
        </p:nvSpPr>
        <p:spPr>
          <a:xfrm>
            <a:off x="102228" y="80877"/>
            <a:ext cx="10822858" cy="112029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Calibri"/>
              <a:buNone/>
            </a:pPr>
            <a:r>
              <a:rPr b="1" lang="cs-CZ" sz="3600"/>
              <a:t>Indikatori, kas liecina par iespējamu darbinieka vardarbību </a:t>
            </a:r>
            <a:endParaRPr b="1" sz="3600"/>
          </a:p>
        </p:txBody>
      </p:sp>
      <p:grpSp>
        <p:nvGrpSpPr>
          <p:cNvPr id="296" name="Google Shape;296;p10"/>
          <p:cNvGrpSpPr/>
          <p:nvPr/>
        </p:nvGrpSpPr>
        <p:grpSpPr>
          <a:xfrm>
            <a:off x="713390" y="1285314"/>
            <a:ext cx="10716058" cy="5358029"/>
            <a:chOff x="447919" y="3262"/>
            <a:chExt cx="10716058" cy="5358029"/>
          </a:xfrm>
        </p:grpSpPr>
        <p:sp>
          <p:nvSpPr>
            <p:cNvPr id="297" name="Google Shape;297;p10"/>
            <p:cNvSpPr/>
            <p:nvPr/>
          </p:nvSpPr>
          <p:spPr>
            <a:xfrm>
              <a:off x="447919" y="3262"/>
              <a:ext cx="1984455" cy="1190673"/>
            </a:xfrm>
            <a:prstGeom prst="rect">
              <a:avLst/>
            </a:prstGeom>
            <a:solidFill>
              <a:srgbClr val="599BD5"/>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10"/>
            <p:cNvSpPr txBox="1"/>
            <p:nvPr/>
          </p:nvSpPr>
          <p:spPr>
            <a:xfrm>
              <a:off x="447919" y="3262"/>
              <a:ext cx="1984455" cy="1190673"/>
            </a:xfrm>
            <a:prstGeom prst="rect">
              <a:avLst/>
            </a:prstGeom>
            <a:noFill/>
            <a:ln>
              <a:noFill/>
            </a:ln>
          </p:spPr>
          <p:txBody>
            <a:bodyPr anchorCtr="0" anchor="ctr" bIns="49525" lIns="49525" spcFirstLastPara="1" rIns="49525" wrap="square" tIns="49525">
              <a:noAutofit/>
            </a:bodyPr>
            <a:lstStyle/>
            <a:p>
              <a:pPr indent="0" lvl="0" marL="0" marR="0" rtl="0" algn="ctr">
                <a:lnSpc>
                  <a:spcPct val="90000"/>
                </a:lnSpc>
                <a:spcBef>
                  <a:spcPts val="0"/>
                </a:spcBef>
                <a:spcAft>
                  <a:spcPts val="0"/>
                </a:spcAft>
                <a:buClr>
                  <a:schemeClr val="lt1"/>
                </a:buClr>
                <a:buSzPts val="1300"/>
                <a:buFont typeface="Calibri"/>
                <a:buNone/>
              </a:pPr>
              <a:r>
                <a:rPr lang="cs-CZ" sz="1300">
                  <a:solidFill>
                    <a:schemeClr val="lt1"/>
                  </a:solidFill>
                  <a:latin typeface="Calibri"/>
                  <a:ea typeface="Calibri"/>
                  <a:cs typeface="Calibri"/>
                  <a:sym typeface="Calibri"/>
                </a:rPr>
                <a:t>Pastiprināta alkohola un/vai nelegālo narkotiku lietošana</a:t>
              </a:r>
              <a:endParaRPr sz="1300">
                <a:solidFill>
                  <a:schemeClr val="lt1"/>
                </a:solidFill>
                <a:latin typeface="Calibri"/>
                <a:ea typeface="Calibri"/>
                <a:cs typeface="Calibri"/>
                <a:sym typeface="Calibri"/>
              </a:endParaRPr>
            </a:p>
          </p:txBody>
        </p:sp>
        <p:sp>
          <p:nvSpPr>
            <p:cNvPr id="299" name="Google Shape;299;p10"/>
            <p:cNvSpPr/>
            <p:nvPr/>
          </p:nvSpPr>
          <p:spPr>
            <a:xfrm>
              <a:off x="2630820" y="3262"/>
              <a:ext cx="1984455" cy="1190673"/>
            </a:xfrm>
            <a:prstGeom prst="rect">
              <a:avLst/>
            </a:prstGeom>
            <a:solidFill>
              <a:srgbClr val="599BD5"/>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10"/>
            <p:cNvSpPr txBox="1"/>
            <p:nvPr/>
          </p:nvSpPr>
          <p:spPr>
            <a:xfrm>
              <a:off x="2630820" y="3262"/>
              <a:ext cx="1984455" cy="1190673"/>
            </a:xfrm>
            <a:prstGeom prst="rect">
              <a:avLst/>
            </a:prstGeom>
            <a:noFill/>
            <a:ln>
              <a:noFill/>
            </a:ln>
          </p:spPr>
          <p:txBody>
            <a:bodyPr anchorCtr="0" anchor="ctr" bIns="49525" lIns="49525" spcFirstLastPara="1" rIns="49525" wrap="square" tIns="49525">
              <a:noAutofit/>
            </a:bodyPr>
            <a:lstStyle/>
            <a:p>
              <a:pPr indent="0" lvl="0" marL="0" marR="0" rtl="0" algn="ctr">
                <a:lnSpc>
                  <a:spcPct val="90000"/>
                </a:lnSpc>
                <a:spcBef>
                  <a:spcPts val="0"/>
                </a:spcBef>
                <a:spcAft>
                  <a:spcPts val="0"/>
                </a:spcAft>
                <a:buClr>
                  <a:schemeClr val="lt1"/>
                </a:buClr>
                <a:buSzPts val="1300"/>
                <a:buFont typeface="Arial"/>
                <a:buNone/>
              </a:pPr>
              <a:r>
                <a:rPr lang="cs-CZ" sz="1300">
                  <a:solidFill>
                    <a:schemeClr val="lt1"/>
                  </a:solidFill>
                  <a:latin typeface="Calibri"/>
                  <a:ea typeface="Calibri"/>
                  <a:cs typeface="Calibri"/>
                  <a:sym typeface="Calibri"/>
                </a:rPr>
                <a:t>Neizskaidrojams prombūtnes gadījumu skaita pieaugums; neskaidras fiziskas sūdzības</a:t>
              </a:r>
              <a:endParaRPr sz="1300">
                <a:solidFill>
                  <a:schemeClr val="lt1"/>
                </a:solidFill>
                <a:latin typeface="Calibri"/>
                <a:ea typeface="Calibri"/>
                <a:cs typeface="Calibri"/>
                <a:sym typeface="Calibri"/>
              </a:endParaRPr>
            </a:p>
          </p:txBody>
        </p:sp>
        <p:sp>
          <p:nvSpPr>
            <p:cNvPr id="301" name="Google Shape;301;p10"/>
            <p:cNvSpPr/>
            <p:nvPr/>
          </p:nvSpPr>
          <p:spPr>
            <a:xfrm>
              <a:off x="4813720" y="3262"/>
              <a:ext cx="1984455" cy="1190673"/>
            </a:xfrm>
            <a:prstGeom prst="rect">
              <a:avLst/>
            </a:prstGeom>
            <a:solidFill>
              <a:srgbClr val="599BD5"/>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10"/>
            <p:cNvSpPr txBox="1"/>
            <p:nvPr/>
          </p:nvSpPr>
          <p:spPr>
            <a:xfrm>
              <a:off x="4813720" y="3262"/>
              <a:ext cx="1984455" cy="1190673"/>
            </a:xfrm>
            <a:prstGeom prst="rect">
              <a:avLst/>
            </a:prstGeom>
            <a:noFill/>
            <a:ln>
              <a:noFill/>
            </a:ln>
          </p:spPr>
          <p:txBody>
            <a:bodyPr anchorCtr="0" anchor="ctr" bIns="49525" lIns="49525" spcFirstLastPara="1" rIns="49525" wrap="square" tIns="49525">
              <a:noAutofit/>
            </a:bodyPr>
            <a:lstStyle/>
            <a:p>
              <a:pPr indent="0" lvl="0" marL="0" marR="0" rtl="0" algn="ctr">
                <a:lnSpc>
                  <a:spcPct val="90000"/>
                </a:lnSpc>
                <a:spcBef>
                  <a:spcPts val="0"/>
                </a:spcBef>
                <a:spcAft>
                  <a:spcPts val="0"/>
                </a:spcAft>
                <a:buClr>
                  <a:schemeClr val="lt1"/>
                </a:buClr>
                <a:buSzPts val="1300"/>
                <a:buFont typeface="Arial"/>
                <a:buNone/>
              </a:pPr>
              <a:r>
                <a:rPr lang="cs-CZ" sz="1300">
                  <a:solidFill>
                    <a:schemeClr val="lt1"/>
                  </a:solidFill>
                  <a:latin typeface="Calibri"/>
                  <a:ea typeface="Calibri"/>
                  <a:cs typeface="Calibri"/>
                  <a:sym typeface="Calibri"/>
                </a:rPr>
                <a:t>Ievērojama uzmanības samazināšana savam izskatam un higiēnai</a:t>
              </a:r>
              <a:endParaRPr sz="1300">
                <a:solidFill>
                  <a:schemeClr val="lt1"/>
                </a:solidFill>
                <a:latin typeface="Calibri"/>
                <a:ea typeface="Calibri"/>
                <a:cs typeface="Calibri"/>
                <a:sym typeface="Calibri"/>
              </a:endParaRPr>
            </a:p>
          </p:txBody>
        </p:sp>
        <p:sp>
          <p:nvSpPr>
            <p:cNvPr id="303" name="Google Shape;303;p10"/>
            <p:cNvSpPr/>
            <p:nvPr/>
          </p:nvSpPr>
          <p:spPr>
            <a:xfrm>
              <a:off x="6996621" y="3262"/>
              <a:ext cx="1984455" cy="1190673"/>
            </a:xfrm>
            <a:prstGeom prst="rect">
              <a:avLst/>
            </a:prstGeom>
            <a:solidFill>
              <a:srgbClr val="599BD5"/>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10"/>
            <p:cNvSpPr txBox="1"/>
            <p:nvPr/>
          </p:nvSpPr>
          <p:spPr>
            <a:xfrm>
              <a:off x="6996621" y="3262"/>
              <a:ext cx="1984455" cy="1190673"/>
            </a:xfrm>
            <a:prstGeom prst="rect">
              <a:avLst/>
            </a:prstGeom>
            <a:noFill/>
            <a:ln>
              <a:noFill/>
            </a:ln>
          </p:spPr>
          <p:txBody>
            <a:bodyPr anchorCtr="0" anchor="ctr" bIns="49525" lIns="49525" spcFirstLastPara="1" rIns="49525" wrap="square" tIns="49525">
              <a:noAutofit/>
            </a:bodyPr>
            <a:lstStyle/>
            <a:p>
              <a:pPr indent="0" lvl="0" marL="0" marR="0" rtl="0" algn="ctr">
                <a:lnSpc>
                  <a:spcPct val="90000"/>
                </a:lnSpc>
                <a:spcBef>
                  <a:spcPts val="0"/>
                </a:spcBef>
                <a:spcAft>
                  <a:spcPts val="0"/>
                </a:spcAft>
                <a:buClr>
                  <a:schemeClr val="lt1"/>
                </a:buClr>
                <a:buSzPts val="1300"/>
                <a:buFont typeface="Arial"/>
                <a:buNone/>
              </a:pPr>
              <a:r>
                <a:rPr lang="cs-CZ" sz="1300">
                  <a:solidFill>
                    <a:schemeClr val="lt1"/>
                  </a:solidFill>
                  <a:latin typeface="Calibri"/>
                  <a:ea typeface="Calibri"/>
                  <a:cs typeface="Calibri"/>
                  <a:sym typeface="Calibri"/>
                </a:rPr>
                <a:t>Depresija / neiesaistīšanās</a:t>
              </a:r>
              <a:endParaRPr sz="1300">
                <a:solidFill>
                  <a:schemeClr val="lt1"/>
                </a:solidFill>
                <a:latin typeface="Calibri"/>
                <a:ea typeface="Calibri"/>
                <a:cs typeface="Calibri"/>
                <a:sym typeface="Calibri"/>
              </a:endParaRPr>
            </a:p>
          </p:txBody>
        </p:sp>
        <p:sp>
          <p:nvSpPr>
            <p:cNvPr id="305" name="Google Shape;305;p10"/>
            <p:cNvSpPr/>
            <p:nvPr/>
          </p:nvSpPr>
          <p:spPr>
            <a:xfrm>
              <a:off x="9179522" y="3262"/>
              <a:ext cx="1984455" cy="1190673"/>
            </a:xfrm>
            <a:prstGeom prst="rect">
              <a:avLst/>
            </a:prstGeom>
            <a:solidFill>
              <a:srgbClr val="599BD5"/>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10"/>
            <p:cNvSpPr txBox="1"/>
            <p:nvPr/>
          </p:nvSpPr>
          <p:spPr>
            <a:xfrm>
              <a:off x="9179522" y="3262"/>
              <a:ext cx="1984455" cy="1190673"/>
            </a:xfrm>
            <a:prstGeom prst="rect">
              <a:avLst/>
            </a:prstGeom>
            <a:noFill/>
            <a:ln>
              <a:noFill/>
            </a:ln>
          </p:spPr>
          <p:txBody>
            <a:bodyPr anchorCtr="0" anchor="ctr" bIns="49525" lIns="49525" spcFirstLastPara="1" rIns="49525" wrap="square" tIns="49525">
              <a:noAutofit/>
            </a:bodyPr>
            <a:lstStyle/>
            <a:p>
              <a:pPr indent="0" lvl="0" marL="0" marR="0" rtl="0" algn="ctr">
                <a:lnSpc>
                  <a:spcPct val="90000"/>
                </a:lnSpc>
                <a:spcBef>
                  <a:spcPts val="0"/>
                </a:spcBef>
                <a:spcAft>
                  <a:spcPts val="0"/>
                </a:spcAft>
                <a:buClr>
                  <a:schemeClr val="lt1"/>
                </a:buClr>
                <a:buSzPts val="1300"/>
                <a:buFont typeface="Arial"/>
                <a:buNone/>
              </a:pPr>
              <a:r>
                <a:rPr lang="cs-CZ" sz="1300">
                  <a:solidFill>
                    <a:schemeClr val="lt1"/>
                  </a:solidFill>
                  <a:latin typeface="Calibri"/>
                  <a:ea typeface="Calibri"/>
                  <a:cs typeface="Calibri"/>
                  <a:sym typeface="Calibri"/>
                </a:rPr>
                <a:t>Pretestība un pārmērīga reakcija uz izmaiņām politikā un procedūrās</a:t>
              </a:r>
              <a:endParaRPr sz="1300">
                <a:solidFill>
                  <a:schemeClr val="lt1"/>
                </a:solidFill>
                <a:latin typeface="Calibri"/>
                <a:ea typeface="Calibri"/>
                <a:cs typeface="Calibri"/>
                <a:sym typeface="Calibri"/>
              </a:endParaRPr>
            </a:p>
          </p:txBody>
        </p:sp>
        <p:sp>
          <p:nvSpPr>
            <p:cNvPr id="307" name="Google Shape;307;p10"/>
            <p:cNvSpPr/>
            <p:nvPr/>
          </p:nvSpPr>
          <p:spPr>
            <a:xfrm>
              <a:off x="447919" y="1392381"/>
              <a:ext cx="1984455" cy="1190673"/>
            </a:xfrm>
            <a:prstGeom prst="rect">
              <a:avLst/>
            </a:prstGeom>
            <a:solidFill>
              <a:srgbClr val="599BD5"/>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10"/>
            <p:cNvSpPr txBox="1"/>
            <p:nvPr/>
          </p:nvSpPr>
          <p:spPr>
            <a:xfrm>
              <a:off x="447919" y="1392381"/>
              <a:ext cx="1984455" cy="1190673"/>
            </a:xfrm>
            <a:prstGeom prst="rect">
              <a:avLst/>
            </a:prstGeom>
            <a:noFill/>
            <a:ln>
              <a:noFill/>
            </a:ln>
          </p:spPr>
          <p:txBody>
            <a:bodyPr anchorCtr="0" anchor="ctr" bIns="49525" lIns="49525" spcFirstLastPara="1" rIns="49525" wrap="square" tIns="49525">
              <a:noAutofit/>
            </a:bodyPr>
            <a:lstStyle/>
            <a:p>
              <a:pPr indent="0" lvl="0" marL="0" marR="0" rtl="0" algn="ctr">
                <a:lnSpc>
                  <a:spcPct val="90000"/>
                </a:lnSpc>
                <a:spcBef>
                  <a:spcPts val="0"/>
                </a:spcBef>
                <a:spcAft>
                  <a:spcPts val="0"/>
                </a:spcAft>
                <a:buClr>
                  <a:schemeClr val="lt1"/>
                </a:buClr>
                <a:buSzPts val="1300"/>
                <a:buFont typeface="Arial"/>
                <a:buNone/>
              </a:pPr>
              <a:r>
                <a:rPr lang="cs-CZ" sz="1300">
                  <a:solidFill>
                    <a:schemeClr val="lt1"/>
                  </a:solidFill>
                  <a:latin typeface="Calibri"/>
                  <a:ea typeface="Calibri"/>
                  <a:cs typeface="Calibri"/>
                  <a:sym typeface="Calibri"/>
                </a:rPr>
                <a:t>Atkārtoti uzņēmuma noteikumu pārkāpumi</a:t>
              </a:r>
              <a:endParaRPr sz="1300">
                <a:solidFill>
                  <a:schemeClr val="lt1"/>
                </a:solidFill>
                <a:latin typeface="Calibri"/>
                <a:ea typeface="Calibri"/>
                <a:cs typeface="Calibri"/>
                <a:sym typeface="Calibri"/>
              </a:endParaRPr>
            </a:p>
          </p:txBody>
        </p:sp>
        <p:sp>
          <p:nvSpPr>
            <p:cNvPr id="309" name="Google Shape;309;p10"/>
            <p:cNvSpPr/>
            <p:nvPr/>
          </p:nvSpPr>
          <p:spPr>
            <a:xfrm>
              <a:off x="2630820" y="1392381"/>
              <a:ext cx="1984455" cy="1190673"/>
            </a:xfrm>
            <a:prstGeom prst="rect">
              <a:avLst/>
            </a:prstGeom>
            <a:solidFill>
              <a:srgbClr val="599BD5"/>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10"/>
            <p:cNvSpPr txBox="1"/>
            <p:nvPr/>
          </p:nvSpPr>
          <p:spPr>
            <a:xfrm>
              <a:off x="2630820" y="1392381"/>
              <a:ext cx="1984455" cy="1190673"/>
            </a:xfrm>
            <a:prstGeom prst="rect">
              <a:avLst/>
            </a:prstGeom>
            <a:noFill/>
            <a:ln>
              <a:noFill/>
            </a:ln>
          </p:spPr>
          <p:txBody>
            <a:bodyPr anchorCtr="0" anchor="ctr" bIns="49525" lIns="49525" spcFirstLastPara="1" rIns="49525" wrap="square" tIns="49525">
              <a:noAutofit/>
            </a:bodyPr>
            <a:lstStyle/>
            <a:p>
              <a:pPr indent="0" lvl="0" marL="0" marR="0" rtl="0" algn="ctr">
                <a:lnSpc>
                  <a:spcPct val="90000"/>
                </a:lnSpc>
                <a:spcBef>
                  <a:spcPts val="0"/>
                </a:spcBef>
                <a:spcAft>
                  <a:spcPts val="0"/>
                </a:spcAft>
                <a:buClr>
                  <a:schemeClr val="lt1"/>
                </a:buClr>
                <a:buSzPts val="1300"/>
                <a:buFont typeface="Arial"/>
                <a:buNone/>
              </a:pPr>
              <a:r>
                <a:rPr lang="cs-CZ" sz="1300">
                  <a:solidFill>
                    <a:schemeClr val="lt1"/>
                  </a:solidFill>
                  <a:latin typeface="Calibri"/>
                  <a:ea typeface="Calibri"/>
                  <a:cs typeface="Calibri"/>
                  <a:sym typeface="Calibri"/>
                </a:rPr>
                <a:t>Pastiprinātas smagas garastāvokļa svārstības.</a:t>
              </a:r>
              <a:endParaRPr sz="1300">
                <a:solidFill>
                  <a:schemeClr val="lt1"/>
                </a:solidFill>
                <a:latin typeface="Calibri"/>
                <a:ea typeface="Calibri"/>
                <a:cs typeface="Calibri"/>
                <a:sym typeface="Calibri"/>
              </a:endParaRPr>
            </a:p>
          </p:txBody>
        </p:sp>
        <p:sp>
          <p:nvSpPr>
            <p:cNvPr id="311" name="Google Shape;311;p10"/>
            <p:cNvSpPr/>
            <p:nvPr/>
          </p:nvSpPr>
          <p:spPr>
            <a:xfrm>
              <a:off x="4813720" y="1392381"/>
              <a:ext cx="1984455" cy="1190673"/>
            </a:xfrm>
            <a:prstGeom prst="rect">
              <a:avLst/>
            </a:prstGeom>
            <a:solidFill>
              <a:srgbClr val="599BD5"/>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10"/>
            <p:cNvSpPr txBox="1"/>
            <p:nvPr/>
          </p:nvSpPr>
          <p:spPr>
            <a:xfrm>
              <a:off x="4813720" y="1392381"/>
              <a:ext cx="1984455" cy="1190673"/>
            </a:xfrm>
            <a:prstGeom prst="rect">
              <a:avLst/>
            </a:prstGeom>
            <a:noFill/>
            <a:ln>
              <a:noFill/>
            </a:ln>
          </p:spPr>
          <p:txBody>
            <a:bodyPr anchorCtr="0" anchor="ctr" bIns="49525" lIns="49525" spcFirstLastPara="1" rIns="49525" wrap="square" tIns="49525">
              <a:noAutofit/>
            </a:bodyPr>
            <a:lstStyle/>
            <a:p>
              <a:pPr indent="0" lvl="0" marL="0" marR="0" rtl="0" algn="ctr">
                <a:lnSpc>
                  <a:spcPct val="90000"/>
                </a:lnSpc>
                <a:spcBef>
                  <a:spcPts val="0"/>
                </a:spcBef>
                <a:spcAft>
                  <a:spcPts val="0"/>
                </a:spcAft>
                <a:buClr>
                  <a:schemeClr val="lt1"/>
                </a:buClr>
                <a:buSzPts val="1300"/>
                <a:buFont typeface="Arial"/>
                <a:buNone/>
              </a:pPr>
              <a:r>
                <a:rPr lang="cs-CZ" sz="1300">
                  <a:solidFill>
                    <a:schemeClr val="lt1"/>
                  </a:solidFill>
                  <a:latin typeface="Calibri"/>
                  <a:ea typeface="Calibri"/>
                  <a:cs typeface="Calibri"/>
                  <a:sym typeface="Calibri"/>
                </a:rPr>
                <a:t>Ievērojami nestabilas, emocionālas reakcijas</a:t>
              </a:r>
              <a:endParaRPr sz="1300">
                <a:solidFill>
                  <a:schemeClr val="lt1"/>
                </a:solidFill>
                <a:latin typeface="Calibri"/>
                <a:ea typeface="Calibri"/>
                <a:cs typeface="Calibri"/>
                <a:sym typeface="Calibri"/>
              </a:endParaRPr>
            </a:p>
          </p:txBody>
        </p:sp>
        <p:sp>
          <p:nvSpPr>
            <p:cNvPr id="313" name="Google Shape;313;p10"/>
            <p:cNvSpPr/>
            <p:nvPr/>
          </p:nvSpPr>
          <p:spPr>
            <a:xfrm>
              <a:off x="6996621" y="1392381"/>
              <a:ext cx="1984455" cy="1190673"/>
            </a:xfrm>
            <a:prstGeom prst="rect">
              <a:avLst/>
            </a:prstGeom>
            <a:solidFill>
              <a:srgbClr val="599BD5"/>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10"/>
            <p:cNvSpPr txBox="1"/>
            <p:nvPr/>
          </p:nvSpPr>
          <p:spPr>
            <a:xfrm>
              <a:off x="6996621" y="1392381"/>
              <a:ext cx="1984455" cy="1190673"/>
            </a:xfrm>
            <a:prstGeom prst="rect">
              <a:avLst/>
            </a:prstGeom>
            <a:noFill/>
            <a:ln>
              <a:noFill/>
            </a:ln>
          </p:spPr>
          <p:txBody>
            <a:bodyPr anchorCtr="0" anchor="ctr" bIns="49525" lIns="49525" spcFirstLastPara="1" rIns="49525" wrap="square" tIns="49525">
              <a:noAutofit/>
            </a:bodyPr>
            <a:lstStyle/>
            <a:p>
              <a:pPr indent="0" lvl="0" marL="0" marR="0" rtl="0" algn="ctr">
                <a:lnSpc>
                  <a:spcPct val="90000"/>
                </a:lnSpc>
                <a:spcBef>
                  <a:spcPts val="0"/>
                </a:spcBef>
                <a:spcAft>
                  <a:spcPts val="0"/>
                </a:spcAft>
                <a:buClr>
                  <a:schemeClr val="lt1"/>
                </a:buClr>
                <a:buSzPts val="1300"/>
                <a:buFont typeface="Arial"/>
                <a:buNone/>
              </a:pPr>
              <a:r>
                <a:rPr lang="cs-CZ" sz="1300">
                  <a:solidFill>
                    <a:schemeClr val="lt1"/>
                  </a:solidFill>
                  <a:latin typeface="Calibri"/>
                  <a:ea typeface="Calibri"/>
                  <a:cs typeface="Calibri"/>
                  <a:sym typeface="Calibri"/>
                </a:rPr>
                <a:t>Sprādzienbīstami dusmu vai niknuma uzliesmojumi bez izprovocēšanas</a:t>
              </a:r>
              <a:endParaRPr sz="1300">
                <a:solidFill>
                  <a:schemeClr val="lt1"/>
                </a:solidFill>
                <a:latin typeface="Calibri"/>
                <a:ea typeface="Calibri"/>
                <a:cs typeface="Calibri"/>
                <a:sym typeface="Calibri"/>
              </a:endParaRPr>
            </a:p>
          </p:txBody>
        </p:sp>
        <p:sp>
          <p:nvSpPr>
            <p:cNvPr id="315" name="Google Shape;315;p10"/>
            <p:cNvSpPr/>
            <p:nvPr/>
          </p:nvSpPr>
          <p:spPr>
            <a:xfrm>
              <a:off x="9179522" y="1392381"/>
              <a:ext cx="1984455" cy="1190673"/>
            </a:xfrm>
            <a:prstGeom prst="rect">
              <a:avLst/>
            </a:prstGeom>
            <a:solidFill>
              <a:srgbClr val="599BD5"/>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10"/>
            <p:cNvSpPr txBox="1"/>
            <p:nvPr/>
          </p:nvSpPr>
          <p:spPr>
            <a:xfrm>
              <a:off x="9179522" y="1392381"/>
              <a:ext cx="1984455" cy="1190673"/>
            </a:xfrm>
            <a:prstGeom prst="rect">
              <a:avLst/>
            </a:prstGeom>
            <a:noFill/>
            <a:ln>
              <a:noFill/>
            </a:ln>
          </p:spPr>
          <p:txBody>
            <a:bodyPr anchorCtr="0" anchor="ctr" bIns="49525" lIns="49525" spcFirstLastPara="1" rIns="49525" wrap="square" tIns="49525">
              <a:noAutofit/>
            </a:bodyPr>
            <a:lstStyle/>
            <a:p>
              <a:pPr indent="0" lvl="0" marL="0" marR="0" rtl="0" algn="ctr">
                <a:lnSpc>
                  <a:spcPct val="90000"/>
                </a:lnSpc>
                <a:spcBef>
                  <a:spcPts val="0"/>
                </a:spcBef>
                <a:spcAft>
                  <a:spcPts val="0"/>
                </a:spcAft>
                <a:buClr>
                  <a:schemeClr val="lt1"/>
                </a:buClr>
                <a:buSzPts val="1300"/>
                <a:buFont typeface="Arial"/>
                <a:buNone/>
              </a:pPr>
              <a:r>
                <a:rPr lang="cs-CZ" sz="1300">
                  <a:solidFill>
                    <a:schemeClr val="lt1"/>
                  </a:solidFill>
                  <a:latin typeface="Calibri"/>
                  <a:ea typeface="Calibri"/>
                  <a:cs typeface="Calibri"/>
                  <a:sym typeface="Calibri"/>
                </a:rPr>
                <a:t>Pašnāvnieciskas tieksmes; komentāri par "lietu sakārtošanu"</a:t>
              </a:r>
              <a:endParaRPr sz="1300">
                <a:solidFill>
                  <a:schemeClr val="lt1"/>
                </a:solidFill>
                <a:latin typeface="Calibri"/>
                <a:ea typeface="Calibri"/>
                <a:cs typeface="Calibri"/>
                <a:sym typeface="Calibri"/>
              </a:endParaRPr>
            </a:p>
          </p:txBody>
        </p:sp>
        <p:sp>
          <p:nvSpPr>
            <p:cNvPr id="317" name="Google Shape;317;p10"/>
            <p:cNvSpPr/>
            <p:nvPr/>
          </p:nvSpPr>
          <p:spPr>
            <a:xfrm>
              <a:off x="447919" y="2781499"/>
              <a:ext cx="1984455" cy="1190673"/>
            </a:xfrm>
            <a:prstGeom prst="rect">
              <a:avLst/>
            </a:prstGeom>
            <a:solidFill>
              <a:srgbClr val="599BD5"/>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10"/>
            <p:cNvSpPr txBox="1"/>
            <p:nvPr/>
          </p:nvSpPr>
          <p:spPr>
            <a:xfrm>
              <a:off x="447919" y="2781499"/>
              <a:ext cx="1984455" cy="1190673"/>
            </a:xfrm>
            <a:prstGeom prst="rect">
              <a:avLst/>
            </a:prstGeom>
            <a:noFill/>
            <a:ln>
              <a:noFill/>
            </a:ln>
          </p:spPr>
          <p:txBody>
            <a:bodyPr anchorCtr="0" anchor="ctr" bIns="49525" lIns="49525" spcFirstLastPara="1" rIns="49525" wrap="square" tIns="49525">
              <a:noAutofit/>
            </a:bodyPr>
            <a:lstStyle/>
            <a:p>
              <a:pPr indent="0" lvl="0" marL="0" marR="0" rtl="0" algn="ctr">
                <a:lnSpc>
                  <a:spcPct val="90000"/>
                </a:lnSpc>
                <a:spcBef>
                  <a:spcPts val="0"/>
                </a:spcBef>
                <a:spcAft>
                  <a:spcPts val="0"/>
                </a:spcAft>
                <a:buClr>
                  <a:schemeClr val="lt1"/>
                </a:buClr>
                <a:buSzPts val="1300"/>
                <a:buFont typeface="Arial"/>
                <a:buNone/>
              </a:pPr>
              <a:r>
                <a:rPr lang="cs-CZ" sz="1300">
                  <a:solidFill>
                    <a:schemeClr val="lt1"/>
                  </a:solidFill>
                  <a:latin typeface="Calibri"/>
                  <a:ea typeface="Calibri"/>
                  <a:cs typeface="Calibri"/>
                  <a:sym typeface="Calibri"/>
                </a:rPr>
                <a:t>Uzvedība, kas ietver paranoju ("visi ir pret mani")</a:t>
              </a:r>
              <a:endParaRPr sz="1300">
                <a:solidFill>
                  <a:schemeClr val="lt1"/>
                </a:solidFill>
                <a:latin typeface="Calibri"/>
                <a:ea typeface="Calibri"/>
                <a:cs typeface="Calibri"/>
                <a:sym typeface="Calibri"/>
              </a:endParaRPr>
            </a:p>
          </p:txBody>
        </p:sp>
        <p:sp>
          <p:nvSpPr>
            <p:cNvPr id="319" name="Google Shape;319;p10"/>
            <p:cNvSpPr/>
            <p:nvPr/>
          </p:nvSpPr>
          <p:spPr>
            <a:xfrm>
              <a:off x="2630820" y="2781499"/>
              <a:ext cx="1984455" cy="1190673"/>
            </a:xfrm>
            <a:prstGeom prst="rect">
              <a:avLst/>
            </a:prstGeom>
            <a:solidFill>
              <a:srgbClr val="599BD5"/>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10"/>
            <p:cNvSpPr txBox="1"/>
            <p:nvPr/>
          </p:nvSpPr>
          <p:spPr>
            <a:xfrm>
              <a:off x="2630820" y="2781499"/>
              <a:ext cx="1984455" cy="1190673"/>
            </a:xfrm>
            <a:prstGeom prst="rect">
              <a:avLst/>
            </a:prstGeom>
            <a:noFill/>
            <a:ln>
              <a:noFill/>
            </a:ln>
          </p:spPr>
          <p:txBody>
            <a:bodyPr anchorCtr="0" anchor="ctr" bIns="49525" lIns="49525" spcFirstLastPara="1" rIns="49525" wrap="square" tIns="49525">
              <a:noAutofit/>
            </a:bodyPr>
            <a:lstStyle/>
            <a:p>
              <a:pPr indent="0" lvl="0" marL="0" marR="0" rtl="0" algn="ctr">
                <a:lnSpc>
                  <a:spcPct val="90000"/>
                </a:lnSpc>
                <a:spcBef>
                  <a:spcPts val="0"/>
                </a:spcBef>
                <a:spcAft>
                  <a:spcPts val="0"/>
                </a:spcAft>
                <a:buClr>
                  <a:schemeClr val="lt1"/>
                </a:buClr>
                <a:buSzPts val="1300"/>
                <a:buFont typeface="Arial"/>
                <a:buNone/>
              </a:pPr>
              <a:r>
                <a:rPr lang="cs-CZ" sz="1300">
                  <a:solidFill>
                    <a:schemeClr val="lt1"/>
                  </a:solidFill>
                  <a:latin typeface="Calibri"/>
                  <a:ea typeface="Calibri"/>
                  <a:cs typeface="Calibri"/>
                  <a:sym typeface="Calibri"/>
                </a:rPr>
                <a:t>Arvien biežāk runā par problēmām mājās</a:t>
              </a:r>
              <a:endParaRPr sz="1300">
                <a:solidFill>
                  <a:schemeClr val="lt1"/>
                </a:solidFill>
                <a:latin typeface="Calibri"/>
                <a:ea typeface="Calibri"/>
                <a:cs typeface="Calibri"/>
                <a:sym typeface="Calibri"/>
              </a:endParaRPr>
            </a:p>
          </p:txBody>
        </p:sp>
        <p:sp>
          <p:nvSpPr>
            <p:cNvPr id="321" name="Google Shape;321;p10"/>
            <p:cNvSpPr/>
            <p:nvPr/>
          </p:nvSpPr>
          <p:spPr>
            <a:xfrm>
              <a:off x="4813720" y="2781499"/>
              <a:ext cx="1984455" cy="1190673"/>
            </a:xfrm>
            <a:prstGeom prst="rect">
              <a:avLst/>
            </a:prstGeom>
            <a:solidFill>
              <a:srgbClr val="599BD5"/>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10"/>
            <p:cNvSpPr txBox="1"/>
            <p:nvPr/>
          </p:nvSpPr>
          <p:spPr>
            <a:xfrm>
              <a:off x="4813720" y="2781499"/>
              <a:ext cx="1984455" cy="1190673"/>
            </a:xfrm>
            <a:prstGeom prst="rect">
              <a:avLst/>
            </a:prstGeom>
            <a:noFill/>
            <a:ln>
              <a:noFill/>
            </a:ln>
          </p:spPr>
          <p:txBody>
            <a:bodyPr anchorCtr="0" anchor="ctr" bIns="49525" lIns="49525" spcFirstLastPara="1" rIns="49525" wrap="square" tIns="49525">
              <a:noAutofit/>
            </a:bodyPr>
            <a:lstStyle/>
            <a:p>
              <a:pPr indent="0" lvl="0" marL="0" marR="0" rtl="0" algn="ctr">
                <a:lnSpc>
                  <a:spcPct val="90000"/>
                </a:lnSpc>
                <a:spcBef>
                  <a:spcPts val="0"/>
                </a:spcBef>
                <a:spcAft>
                  <a:spcPts val="0"/>
                </a:spcAft>
                <a:buClr>
                  <a:schemeClr val="lt1"/>
                </a:buClr>
                <a:buSzPts val="1300"/>
                <a:buFont typeface="Arial"/>
                <a:buNone/>
              </a:pPr>
              <a:r>
                <a:rPr lang="cs-CZ" sz="1300">
                  <a:solidFill>
                    <a:schemeClr val="lt1"/>
                  </a:solidFill>
                  <a:latin typeface="Calibri"/>
                  <a:ea typeface="Calibri"/>
                  <a:cs typeface="Calibri"/>
                  <a:sym typeface="Calibri"/>
                </a:rPr>
                <a:t>Mājsaimniecības problēmu eskalācija darba vietā; runas par nopietnām finansiālām problēmām</a:t>
              </a:r>
              <a:endParaRPr sz="1300">
                <a:solidFill>
                  <a:schemeClr val="lt1"/>
                </a:solidFill>
                <a:latin typeface="Calibri"/>
                <a:ea typeface="Calibri"/>
                <a:cs typeface="Calibri"/>
                <a:sym typeface="Calibri"/>
              </a:endParaRPr>
            </a:p>
          </p:txBody>
        </p:sp>
        <p:sp>
          <p:nvSpPr>
            <p:cNvPr id="323" name="Google Shape;323;p10"/>
            <p:cNvSpPr/>
            <p:nvPr/>
          </p:nvSpPr>
          <p:spPr>
            <a:xfrm>
              <a:off x="6996621" y="2781499"/>
              <a:ext cx="1984455" cy="1190673"/>
            </a:xfrm>
            <a:prstGeom prst="rect">
              <a:avLst/>
            </a:prstGeom>
            <a:solidFill>
              <a:srgbClr val="599BD5"/>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10"/>
            <p:cNvSpPr txBox="1"/>
            <p:nvPr/>
          </p:nvSpPr>
          <p:spPr>
            <a:xfrm>
              <a:off x="6996621" y="2781499"/>
              <a:ext cx="1984455" cy="1190673"/>
            </a:xfrm>
            <a:prstGeom prst="rect">
              <a:avLst/>
            </a:prstGeom>
            <a:noFill/>
            <a:ln>
              <a:noFill/>
            </a:ln>
          </p:spPr>
          <p:txBody>
            <a:bodyPr anchorCtr="0" anchor="ctr" bIns="49525" lIns="49525" spcFirstLastPara="1" rIns="49525" wrap="square" tIns="49525">
              <a:noAutofit/>
            </a:bodyPr>
            <a:lstStyle/>
            <a:p>
              <a:pPr indent="0" lvl="0" marL="0" marR="0" rtl="0" algn="ctr">
                <a:lnSpc>
                  <a:spcPct val="90000"/>
                </a:lnSpc>
                <a:spcBef>
                  <a:spcPts val="0"/>
                </a:spcBef>
                <a:spcAft>
                  <a:spcPts val="0"/>
                </a:spcAft>
                <a:buClr>
                  <a:schemeClr val="lt1"/>
                </a:buClr>
                <a:buSzPts val="1300"/>
                <a:buFont typeface="Arial"/>
                <a:buNone/>
              </a:pPr>
              <a:r>
                <a:rPr lang="cs-CZ" sz="1300">
                  <a:solidFill>
                    <a:schemeClr val="lt1"/>
                  </a:solidFill>
                  <a:latin typeface="Calibri"/>
                  <a:ea typeface="Calibri"/>
                  <a:cs typeface="Calibri"/>
                  <a:sym typeface="Calibri"/>
                </a:rPr>
                <a:t>Runas par iepriekšējiem vardarbības gadījumiem</a:t>
              </a:r>
              <a:endParaRPr sz="1300">
                <a:solidFill>
                  <a:schemeClr val="lt1"/>
                </a:solidFill>
                <a:latin typeface="Calibri"/>
                <a:ea typeface="Calibri"/>
                <a:cs typeface="Calibri"/>
                <a:sym typeface="Calibri"/>
              </a:endParaRPr>
            </a:p>
          </p:txBody>
        </p:sp>
        <p:sp>
          <p:nvSpPr>
            <p:cNvPr id="325" name="Google Shape;325;p10"/>
            <p:cNvSpPr/>
            <p:nvPr/>
          </p:nvSpPr>
          <p:spPr>
            <a:xfrm>
              <a:off x="9179522" y="2781499"/>
              <a:ext cx="1984455" cy="1190673"/>
            </a:xfrm>
            <a:prstGeom prst="rect">
              <a:avLst/>
            </a:prstGeom>
            <a:solidFill>
              <a:srgbClr val="599BD5"/>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10"/>
            <p:cNvSpPr txBox="1"/>
            <p:nvPr/>
          </p:nvSpPr>
          <p:spPr>
            <a:xfrm>
              <a:off x="9179522" y="2781499"/>
              <a:ext cx="1984455" cy="1190673"/>
            </a:xfrm>
            <a:prstGeom prst="rect">
              <a:avLst/>
            </a:prstGeom>
            <a:noFill/>
            <a:ln>
              <a:noFill/>
            </a:ln>
          </p:spPr>
          <p:txBody>
            <a:bodyPr anchorCtr="0" anchor="ctr" bIns="49525" lIns="49525" spcFirstLastPara="1" rIns="49525" wrap="square" tIns="49525">
              <a:noAutofit/>
            </a:bodyPr>
            <a:lstStyle/>
            <a:p>
              <a:pPr indent="0" lvl="0" marL="0" marR="0" rtl="0" algn="ctr">
                <a:lnSpc>
                  <a:spcPct val="90000"/>
                </a:lnSpc>
                <a:spcBef>
                  <a:spcPts val="0"/>
                </a:spcBef>
                <a:spcAft>
                  <a:spcPts val="0"/>
                </a:spcAft>
                <a:buClr>
                  <a:schemeClr val="lt1"/>
                </a:buClr>
                <a:buSzPts val="1300"/>
                <a:buFont typeface="Arial"/>
                <a:buNone/>
              </a:pPr>
              <a:r>
                <a:rPr lang="cs-CZ" sz="1300">
                  <a:solidFill>
                    <a:schemeClr val="lt1"/>
                  </a:solidFill>
                  <a:latin typeface="Calibri"/>
                  <a:ea typeface="Calibri"/>
                  <a:cs typeface="Calibri"/>
                  <a:sym typeface="Calibri"/>
                </a:rPr>
                <a:t>Līdzjūtība pret vardarbības veicējiem</a:t>
              </a:r>
              <a:endParaRPr sz="1300">
                <a:solidFill>
                  <a:schemeClr val="lt1"/>
                </a:solidFill>
                <a:latin typeface="Calibri"/>
                <a:ea typeface="Calibri"/>
                <a:cs typeface="Calibri"/>
                <a:sym typeface="Calibri"/>
              </a:endParaRPr>
            </a:p>
          </p:txBody>
        </p:sp>
        <p:sp>
          <p:nvSpPr>
            <p:cNvPr id="327" name="Google Shape;327;p10"/>
            <p:cNvSpPr/>
            <p:nvPr/>
          </p:nvSpPr>
          <p:spPr>
            <a:xfrm>
              <a:off x="4813720" y="4170618"/>
              <a:ext cx="1984455" cy="1190673"/>
            </a:xfrm>
            <a:prstGeom prst="rect">
              <a:avLst/>
            </a:prstGeom>
            <a:solidFill>
              <a:srgbClr val="599BD5"/>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10"/>
            <p:cNvSpPr txBox="1"/>
            <p:nvPr/>
          </p:nvSpPr>
          <p:spPr>
            <a:xfrm>
              <a:off x="4813720" y="4170618"/>
              <a:ext cx="1984455" cy="1190673"/>
            </a:xfrm>
            <a:prstGeom prst="rect">
              <a:avLst/>
            </a:prstGeom>
            <a:noFill/>
            <a:ln>
              <a:noFill/>
            </a:ln>
          </p:spPr>
          <p:txBody>
            <a:bodyPr anchorCtr="0" anchor="ctr" bIns="49525" lIns="49525" spcFirstLastPara="1" rIns="49525" wrap="square" tIns="49525">
              <a:noAutofit/>
            </a:bodyPr>
            <a:lstStyle/>
            <a:p>
              <a:pPr indent="0" lvl="0" marL="0" marR="0" rtl="0" algn="ctr">
                <a:lnSpc>
                  <a:spcPct val="90000"/>
                </a:lnSpc>
                <a:spcBef>
                  <a:spcPts val="0"/>
                </a:spcBef>
                <a:spcAft>
                  <a:spcPts val="0"/>
                </a:spcAft>
                <a:buClr>
                  <a:schemeClr val="lt1"/>
                </a:buClr>
                <a:buSzPts val="1300"/>
                <a:buFont typeface="Calibri"/>
                <a:buNone/>
              </a:pPr>
              <a:r>
                <a:rPr lang="cs-CZ" sz="1300">
                  <a:solidFill>
                    <a:schemeClr val="lt1"/>
                  </a:solidFill>
                  <a:latin typeface="Calibri"/>
                  <a:ea typeface="Calibri"/>
                  <a:cs typeface="Calibri"/>
                  <a:sym typeface="Calibri"/>
                </a:rPr>
                <a:t>Pieaug nevēlamu komentāru skaits par šaujamieročiem, citiem bīstamiem ieročiem un vardarbīgiem noziegumiem</a:t>
              </a:r>
              <a:endParaRPr sz="1300">
                <a:solidFill>
                  <a:schemeClr val="lt1"/>
                </a:solidFill>
                <a:latin typeface="Calibri"/>
                <a:ea typeface="Calibri"/>
                <a:cs typeface="Calibri"/>
                <a:sym typeface="Calibri"/>
              </a:endParaRPr>
            </a:p>
          </p:txBody>
        </p:sp>
      </p:grpSp>
    </p:spTree>
  </p:cSld>
  <p:clrMapOvr>
    <a:masterClrMapping/>
  </p:clrMapOvr>
  <p:transition spd="slow">
    <p:wipe dir="l"/>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p11"/>
          <p:cNvSpPr txBox="1"/>
          <p:nvPr>
            <p:ph type="title"/>
          </p:nvPr>
        </p:nvSpPr>
        <p:spPr>
          <a:xfrm>
            <a:off x="102228" y="80877"/>
            <a:ext cx="10822858" cy="112029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2"/>
              </a:buClr>
              <a:buSzPts val="3600"/>
              <a:buFont typeface="Calibri"/>
              <a:buNone/>
            </a:pPr>
            <a:r>
              <a:rPr b="1" lang="cs-CZ" sz="3600">
                <a:solidFill>
                  <a:schemeClr val="dk2"/>
                </a:solidFill>
              </a:rPr>
              <a:t>Vardarbības un uzmākšanās novēršana HORECA nozarē</a:t>
            </a:r>
            <a:endParaRPr b="1" sz="3600">
              <a:solidFill>
                <a:schemeClr val="dk2"/>
              </a:solidFill>
            </a:endParaRPr>
          </a:p>
        </p:txBody>
      </p:sp>
      <p:grpSp>
        <p:nvGrpSpPr>
          <p:cNvPr id="335" name="Google Shape;335;p11"/>
          <p:cNvGrpSpPr/>
          <p:nvPr/>
        </p:nvGrpSpPr>
        <p:grpSpPr>
          <a:xfrm>
            <a:off x="-5800287" y="353949"/>
            <a:ext cx="17601927" cy="7220760"/>
            <a:chOff x="-6065758" y="-928103"/>
            <a:chExt cx="17601927" cy="7220760"/>
          </a:xfrm>
        </p:grpSpPr>
        <p:sp>
          <p:nvSpPr>
            <p:cNvPr id="336" name="Google Shape;336;p11"/>
            <p:cNvSpPr/>
            <p:nvPr/>
          </p:nvSpPr>
          <p:spPr>
            <a:xfrm>
              <a:off x="-6065758" y="-928103"/>
              <a:ext cx="7220760" cy="7220760"/>
            </a:xfrm>
            <a:prstGeom prst="blockArc">
              <a:avLst>
                <a:gd fmla="val 18900000" name="adj1"/>
                <a:gd fmla="val 2700000" name="adj2"/>
                <a:gd fmla="val 299" name="adj3"/>
              </a:avLst>
            </a:prstGeom>
            <a:noFill/>
            <a:ln cap="flat" cmpd="sng" w="12700">
              <a:solidFill>
                <a:srgbClr val="487AA8"/>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11"/>
            <p:cNvSpPr/>
            <p:nvPr/>
          </p:nvSpPr>
          <p:spPr>
            <a:xfrm>
              <a:off x="430150" y="282497"/>
              <a:ext cx="11106019" cy="564780"/>
            </a:xfrm>
            <a:prstGeom prst="rect">
              <a:avLst/>
            </a:prstGeom>
            <a:solidFill>
              <a:srgbClr val="599BD5"/>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11"/>
            <p:cNvSpPr txBox="1"/>
            <p:nvPr/>
          </p:nvSpPr>
          <p:spPr>
            <a:xfrm>
              <a:off x="430150" y="282497"/>
              <a:ext cx="11106019" cy="564780"/>
            </a:xfrm>
            <a:prstGeom prst="rect">
              <a:avLst/>
            </a:prstGeom>
            <a:noFill/>
            <a:ln>
              <a:noFill/>
            </a:ln>
          </p:spPr>
          <p:txBody>
            <a:bodyPr anchorCtr="0" anchor="ctr" bIns="43175" lIns="448275" spcFirstLastPara="1" rIns="43175" wrap="square" tIns="43175">
              <a:noAutofit/>
            </a:bodyPr>
            <a:lstStyle/>
            <a:p>
              <a:pPr indent="0" lvl="0" marL="0" marR="0" rtl="0" algn="l">
                <a:lnSpc>
                  <a:spcPct val="90000"/>
                </a:lnSpc>
                <a:spcBef>
                  <a:spcPts val="0"/>
                </a:spcBef>
                <a:spcAft>
                  <a:spcPts val="0"/>
                </a:spcAft>
                <a:buClr>
                  <a:schemeClr val="lt1"/>
                </a:buClr>
                <a:buSzPts val="1700"/>
                <a:buFont typeface="Noto Sans Symbols"/>
                <a:buNone/>
              </a:pPr>
              <a:r>
                <a:rPr lang="cs-CZ" sz="1700">
                  <a:solidFill>
                    <a:schemeClr val="lt1"/>
                  </a:solidFill>
                  <a:latin typeface="Calibri"/>
                  <a:ea typeface="Calibri"/>
                  <a:cs typeface="Calibri"/>
                  <a:sym typeface="Calibri"/>
                </a:rPr>
                <a:t>samazināt darbību skaitu augsta riska zonās un neveikt darbības augsta riska laikā</a:t>
              </a:r>
              <a:endParaRPr sz="1700">
                <a:solidFill>
                  <a:schemeClr val="lt1"/>
                </a:solidFill>
                <a:latin typeface="Calibri"/>
                <a:ea typeface="Calibri"/>
                <a:cs typeface="Calibri"/>
                <a:sym typeface="Calibri"/>
              </a:endParaRPr>
            </a:p>
          </p:txBody>
        </p:sp>
        <p:sp>
          <p:nvSpPr>
            <p:cNvPr id="339" name="Google Shape;339;p11"/>
            <p:cNvSpPr/>
            <p:nvPr/>
          </p:nvSpPr>
          <p:spPr>
            <a:xfrm>
              <a:off x="77162" y="211899"/>
              <a:ext cx="705975" cy="705975"/>
            </a:xfrm>
            <a:prstGeom prst="ellipse">
              <a:avLst/>
            </a:prstGeom>
            <a:solidFill>
              <a:schemeClr val="lt1"/>
            </a:solidFill>
            <a:ln cap="flat" cmpd="sng" w="12700">
              <a:solidFill>
                <a:srgbClr val="599BD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11"/>
            <p:cNvSpPr/>
            <p:nvPr/>
          </p:nvSpPr>
          <p:spPr>
            <a:xfrm>
              <a:off x="894720" y="1129560"/>
              <a:ext cx="10641449" cy="564780"/>
            </a:xfrm>
            <a:prstGeom prst="rect">
              <a:avLst/>
            </a:prstGeom>
            <a:solidFill>
              <a:srgbClr val="599BD5"/>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11"/>
            <p:cNvSpPr txBox="1"/>
            <p:nvPr/>
          </p:nvSpPr>
          <p:spPr>
            <a:xfrm>
              <a:off x="894720" y="1129560"/>
              <a:ext cx="10641449" cy="564780"/>
            </a:xfrm>
            <a:prstGeom prst="rect">
              <a:avLst/>
            </a:prstGeom>
            <a:noFill/>
            <a:ln>
              <a:noFill/>
            </a:ln>
          </p:spPr>
          <p:txBody>
            <a:bodyPr anchorCtr="0" anchor="ctr" bIns="43175" lIns="448275" spcFirstLastPara="1" rIns="43175" wrap="square" tIns="43175">
              <a:noAutofit/>
            </a:bodyPr>
            <a:lstStyle/>
            <a:p>
              <a:pPr indent="0" lvl="0" marL="0" marR="0" rtl="0" algn="l">
                <a:lnSpc>
                  <a:spcPct val="90000"/>
                </a:lnSpc>
                <a:spcBef>
                  <a:spcPts val="0"/>
                </a:spcBef>
                <a:spcAft>
                  <a:spcPts val="0"/>
                </a:spcAft>
                <a:buClr>
                  <a:schemeClr val="lt1"/>
                </a:buClr>
                <a:buSzPts val="1700"/>
                <a:buFont typeface="Arial"/>
                <a:buNone/>
              </a:pPr>
              <a:r>
                <a:rPr lang="cs-CZ" sz="1700">
                  <a:solidFill>
                    <a:schemeClr val="lt1"/>
                  </a:solidFill>
                  <a:latin typeface="Calibri"/>
                  <a:ea typeface="Calibri"/>
                  <a:cs typeface="Calibri"/>
                  <a:sym typeface="Calibri"/>
                </a:rPr>
                <a:t>veidot stratēģiskas alianses ar citām iestādēm, lai novērstu noziedzību, piemēram, kopīgas drošības operācijas un brīdināšanas sistēmas</a:t>
              </a:r>
              <a:endParaRPr sz="1700">
                <a:solidFill>
                  <a:schemeClr val="lt1"/>
                </a:solidFill>
                <a:latin typeface="Calibri"/>
                <a:ea typeface="Calibri"/>
                <a:cs typeface="Calibri"/>
                <a:sym typeface="Calibri"/>
              </a:endParaRPr>
            </a:p>
          </p:txBody>
        </p:sp>
        <p:sp>
          <p:nvSpPr>
            <p:cNvPr id="342" name="Google Shape;342;p11"/>
            <p:cNvSpPr/>
            <p:nvPr/>
          </p:nvSpPr>
          <p:spPr>
            <a:xfrm>
              <a:off x="541732" y="1058962"/>
              <a:ext cx="705975" cy="705975"/>
            </a:xfrm>
            <a:prstGeom prst="ellipse">
              <a:avLst/>
            </a:prstGeom>
            <a:solidFill>
              <a:schemeClr val="lt1"/>
            </a:solidFill>
            <a:ln cap="flat" cmpd="sng" w="12700">
              <a:solidFill>
                <a:srgbClr val="599BD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11"/>
            <p:cNvSpPr/>
            <p:nvPr/>
          </p:nvSpPr>
          <p:spPr>
            <a:xfrm>
              <a:off x="1107156" y="1976623"/>
              <a:ext cx="10429012" cy="564780"/>
            </a:xfrm>
            <a:prstGeom prst="rect">
              <a:avLst/>
            </a:prstGeom>
            <a:solidFill>
              <a:srgbClr val="599BD5"/>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11"/>
            <p:cNvSpPr txBox="1"/>
            <p:nvPr/>
          </p:nvSpPr>
          <p:spPr>
            <a:xfrm>
              <a:off x="1107156" y="1976623"/>
              <a:ext cx="10429012" cy="564780"/>
            </a:xfrm>
            <a:prstGeom prst="rect">
              <a:avLst/>
            </a:prstGeom>
            <a:noFill/>
            <a:ln>
              <a:noFill/>
            </a:ln>
          </p:spPr>
          <p:txBody>
            <a:bodyPr anchorCtr="0" anchor="ctr" bIns="43175" lIns="448275" spcFirstLastPara="1" rIns="43175" wrap="square" tIns="43175">
              <a:noAutofit/>
            </a:bodyPr>
            <a:lstStyle/>
            <a:p>
              <a:pPr indent="0" lvl="0" marL="0" marR="0" rtl="0" algn="l">
                <a:lnSpc>
                  <a:spcPct val="90000"/>
                </a:lnSpc>
                <a:spcBef>
                  <a:spcPts val="0"/>
                </a:spcBef>
                <a:spcAft>
                  <a:spcPts val="0"/>
                </a:spcAft>
                <a:buClr>
                  <a:schemeClr val="lt1"/>
                </a:buClr>
                <a:buSzPts val="1700"/>
                <a:buFont typeface="Arial"/>
                <a:buNone/>
              </a:pPr>
              <a:r>
                <a:rPr lang="cs-CZ" sz="1700">
                  <a:solidFill>
                    <a:schemeClr val="lt1"/>
                  </a:solidFill>
                  <a:latin typeface="Calibri"/>
                  <a:ea typeface="Calibri"/>
                  <a:cs typeface="Calibri"/>
                  <a:sym typeface="Calibri"/>
                </a:rPr>
                <a:t>katru dienu veikt drošības pārbaudes</a:t>
              </a:r>
              <a:endParaRPr sz="1700">
                <a:solidFill>
                  <a:schemeClr val="lt1"/>
                </a:solidFill>
                <a:latin typeface="Calibri"/>
                <a:ea typeface="Calibri"/>
                <a:cs typeface="Calibri"/>
                <a:sym typeface="Calibri"/>
              </a:endParaRPr>
            </a:p>
          </p:txBody>
        </p:sp>
        <p:sp>
          <p:nvSpPr>
            <p:cNvPr id="345" name="Google Shape;345;p11"/>
            <p:cNvSpPr/>
            <p:nvPr/>
          </p:nvSpPr>
          <p:spPr>
            <a:xfrm>
              <a:off x="754169" y="1906026"/>
              <a:ext cx="705975" cy="705975"/>
            </a:xfrm>
            <a:prstGeom prst="ellipse">
              <a:avLst/>
            </a:prstGeom>
            <a:solidFill>
              <a:schemeClr val="lt1"/>
            </a:solidFill>
            <a:ln cap="flat" cmpd="sng" w="12700">
              <a:solidFill>
                <a:srgbClr val="599BD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11"/>
            <p:cNvSpPr/>
            <p:nvPr/>
          </p:nvSpPr>
          <p:spPr>
            <a:xfrm>
              <a:off x="1107156" y="2823150"/>
              <a:ext cx="10429012" cy="564780"/>
            </a:xfrm>
            <a:prstGeom prst="rect">
              <a:avLst/>
            </a:prstGeom>
            <a:solidFill>
              <a:srgbClr val="599BD5"/>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11"/>
            <p:cNvSpPr txBox="1"/>
            <p:nvPr/>
          </p:nvSpPr>
          <p:spPr>
            <a:xfrm>
              <a:off x="1107156" y="2823150"/>
              <a:ext cx="10429012" cy="564780"/>
            </a:xfrm>
            <a:prstGeom prst="rect">
              <a:avLst/>
            </a:prstGeom>
            <a:noFill/>
            <a:ln>
              <a:noFill/>
            </a:ln>
          </p:spPr>
          <p:txBody>
            <a:bodyPr anchorCtr="0" anchor="ctr" bIns="43175" lIns="448275" spcFirstLastPara="1" rIns="43175" wrap="square" tIns="43175">
              <a:noAutofit/>
            </a:bodyPr>
            <a:lstStyle/>
            <a:p>
              <a:pPr indent="0" lvl="0" marL="0" marR="0" rtl="0" algn="l">
                <a:lnSpc>
                  <a:spcPct val="90000"/>
                </a:lnSpc>
                <a:spcBef>
                  <a:spcPts val="0"/>
                </a:spcBef>
                <a:spcAft>
                  <a:spcPts val="0"/>
                </a:spcAft>
                <a:buClr>
                  <a:schemeClr val="lt1"/>
                </a:buClr>
                <a:buSzPts val="1700"/>
                <a:buFont typeface="Arial"/>
                <a:buNone/>
              </a:pPr>
              <a:r>
                <a:rPr lang="cs-CZ" sz="1700">
                  <a:solidFill>
                    <a:schemeClr val="lt1"/>
                  </a:solidFill>
                  <a:latin typeface="Calibri"/>
                  <a:ea typeface="Calibri"/>
                  <a:cs typeface="Calibri"/>
                  <a:sym typeface="Calibri"/>
                </a:rPr>
                <a:t>apmācīt visus vadītājus un uzraugus, kā reaģēt uz vardarbības draudiem vai vardarbīgiem incidentiem</a:t>
              </a:r>
              <a:endParaRPr sz="1700">
                <a:solidFill>
                  <a:schemeClr val="lt1"/>
                </a:solidFill>
                <a:latin typeface="Calibri"/>
                <a:ea typeface="Calibri"/>
                <a:cs typeface="Calibri"/>
                <a:sym typeface="Calibri"/>
              </a:endParaRPr>
            </a:p>
          </p:txBody>
        </p:sp>
        <p:sp>
          <p:nvSpPr>
            <p:cNvPr id="348" name="Google Shape;348;p11"/>
            <p:cNvSpPr/>
            <p:nvPr/>
          </p:nvSpPr>
          <p:spPr>
            <a:xfrm>
              <a:off x="754169" y="2752552"/>
              <a:ext cx="705975" cy="705975"/>
            </a:xfrm>
            <a:prstGeom prst="ellipse">
              <a:avLst/>
            </a:prstGeom>
            <a:solidFill>
              <a:schemeClr val="lt1"/>
            </a:solidFill>
            <a:ln cap="flat" cmpd="sng" w="12700">
              <a:solidFill>
                <a:srgbClr val="599BD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11"/>
            <p:cNvSpPr/>
            <p:nvPr/>
          </p:nvSpPr>
          <p:spPr>
            <a:xfrm>
              <a:off x="894720" y="3670213"/>
              <a:ext cx="10641449" cy="564780"/>
            </a:xfrm>
            <a:prstGeom prst="rect">
              <a:avLst/>
            </a:prstGeom>
            <a:solidFill>
              <a:srgbClr val="599BD5"/>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11"/>
            <p:cNvSpPr txBox="1"/>
            <p:nvPr/>
          </p:nvSpPr>
          <p:spPr>
            <a:xfrm>
              <a:off x="894720" y="3670213"/>
              <a:ext cx="10641449" cy="564780"/>
            </a:xfrm>
            <a:prstGeom prst="rect">
              <a:avLst/>
            </a:prstGeom>
            <a:noFill/>
            <a:ln>
              <a:noFill/>
            </a:ln>
          </p:spPr>
          <p:txBody>
            <a:bodyPr anchorCtr="0" anchor="ctr" bIns="43175" lIns="448275" spcFirstLastPara="1" rIns="43175" wrap="square" tIns="43175">
              <a:noAutofit/>
            </a:bodyPr>
            <a:lstStyle/>
            <a:p>
              <a:pPr indent="0" lvl="0" marL="0" marR="0" rtl="0" algn="l">
                <a:lnSpc>
                  <a:spcPct val="90000"/>
                </a:lnSpc>
                <a:spcBef>
                  <a:spcPts val="0"/>
                </a:spcBef>
                <a:spcAft>
                  <a:spcPts val="0"/>
                </a:spcAft>
                <a:buClr>
                  <a:schemeClr val="lt1"/>
                </a:buClr>
                <a:buSzPts val="1700"/>
                <a:buFont typeface="Arial"/>
                <a:buNone/>
              </a:pPr>
              <a:r>
                <a:rPr lang="cs-CZ" sz="1700">
                  <a:solidFill>
                    <a:schemeClr val="lt1"/>
                  </a:solidFill>
                  <a:latin typeface="Calibri"/>
                  <a:ea typeface="Calibri"/>
                  <a:cs typeface="Calibri"/>
                  <a:sym typeface="Calibri"/>
                </a:rPr>
                <a:t>izveidot krīzes vadības komandas, kas būtu pieejamas pēc izsaukuma</a:t>
              </a:r>
              <a:endParaRPr sz="1700">
                <a:solidFill>
                  <a:schemeClr val="lt1"/>
                </a:solidFill>
                <a:latin typeface="Calibri"/>
                <a:ea typeface="Calibri"/>
                <a:cs typeface="Calibri"/>
                <a:sym typeface="Calibri"/>
              </a:endParaRPr>
            </a:p>
          </p:txBody>
        </p:sp>
        <p:sp>
          <p:nvSpPr>
            <p:cNvPr id="351" name="Google Shape;351;p11"/>
            <p:cNvSpPr/>
            <p:nvPr/>
          </p:nvSpPr>
          <p:spPr>
            <a:xfrm>
              <a:off x="541732" y="3599615"/>
              <a:ext cx="705975" cy="705975"/>
            </a:xfrm>
            <a:prstGeom prst="ellipse">
              <a:avLst/>
            </a:prstGeom>
            <a:solidFill>
              <a:schemeClr val="lt1"/>
            </a:solidFill>
            <a:ln cap="flat" cmpd="sng" w="12700">
              <a:solidFill>
                <a:srgbClr val="599BD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11"/>
            <p:cNvSpPr/>
            <p:nvPr/>
          </p:nvSpPr>
          <p:spPr>
            <a:xfrm>
              <a:off x="430150" y="4517276"/>
              <a:ext cx="11106019" cy="564780"/>
            </a:xfrm>
            <a:prstGeom prst="rect">
              <a:avLst/>
            </a:prstGeom>
            <a:solidFill>
              <a:srgbClr val="599BD5"/>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11"/>
            <p:cNvSpPr txBox="1"/>
            <p:nvPr/>
          </p:nvSpPr>
          <p:spPr>
            <a:xfrm>
              <a:off x="430150" y="4517276"/>
              <a:ext cx="11106019" cy="564780"/>
            </a:xfrm>
            <a:prstGeom prst="rect">
              <a:avLst/>
            </a:prstGeom>
            <a:noFill/>
            <a:ln>
              <a:noFill/>
            </a:ln>
          </p:spPr>
          <p:txBody>
            <a:bodyPr anchorCtr="0" anchor="ctr" bIns="43175" lIns="448275" spcFirstLastPara="1" rIns="43175" wrap="square" tIns="43175">
              <a:noAutofit/>
            </a:bodyPr>
            <a:lstStyle/>
            <a:p>
              <a:pPr indent="0" lvl="0" marL="0" marR="0" rtl="0" algn="l">
                <a:lnSpc>
                  <a:spcPct val="90000"/>
                </a:lnSpc>
                <a:spcBef>
                  <a:spcPts val="0"/>
                </a:spcBef>
                <a:spcAft>
                  <a:spcPts val="0"/>
                </a:spcAft>
                <a:buClr>
                  <a:schemeClr val="lt1"/>
                </a:buClr>
                <a:buSzPts val="1700"/>
                <a:buFont typeface="Arial"/>
                <a:buNone/>
              </a:pPr>
              <a:r>
                <a:rPr lang="cs-CZ" sz="1700">
                  <a:solidFill>
                    <a:schemeClr val="lt1"/>
                  </a:solidFill>
                  <a:latin typeface="Calibri"/>
                  <a:ea typeface="Calibri"/>
                  <a:cs typeface="Calibri"/>
                  <a:sym typeface="Calibri"/>
                </a:rPr>
                <a:t>uzstādīt atbilstošu apgaismojumu, signalizāciju un novērošanas kameras (CCT)</a:t>
              </a:r>
              <a:endParaRPr sz="1700">
                <a:solidFill>
                  <a:schemeClr val="lt1"/>
                </a:solidFill>
                <a:latin typeface="Calibri"/>
                <a:ea typeface="Calibri"/>
                <a:cs typeface="Calibri"/>
                <a:sym typeface="Calibri"/>
              </a:endParaRPr>
            </a:p>
          </p:txBody>
        </p:sp>
        <p:sp>
          <p:nvSpPr>
            <p:cNvPr id="354" name="Google Shape;354;p11"/>
            <p:cNvSpPr/>
            <p:nvPr/>
          </p:nvSpPr>
          <p:spPr>
            <a:xfrm>
              <a:off x="77162" y="4446678"/>
              <a:ext cx="705975" cy="705975"/>
            </a:xfrm>
            <a:prstGeom prst="ellipse">
              <a:avLst/>
            </a:prstGeom>
            <a:solidFill>
              <a:schemeClr val="lt1"/>
            </a:solidFill>
            <a:ln cap="flat" cmpd="sng" w="12700">
              <a:solidFill>
                <a:srgbClr val="599BD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transition spd="slow">
    <p:push/>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58" name="Shape 358"/>
        <p:cNvGrpSpPr/>
        <p:nvPr/>
      </p:nvGrpSpPr>
      <p:grpSpPr>
        <a:xfrm>
          <a:off x="0" y="0"/>
          <a:ext cx="0" cy="0"/>
          <a:chOff x="0" y="0"/>
          <a:chExt cx="0" cy="0"/>
        </a:xfrm>
      </p:grpSpPr>
      <p:pic>
        <p:nvPicPr>
          <p:cNvPr descr="Obsah obrázku osoba, muž&#10;&#10;Popis byl vytvořen automaticky" id="359" name="Google Shape;359;p12"/>
          <p:cNvPicPr preferRelativeResize="0"/>
          <p:nvPr/>
        </p:nvPicPr>
        <p:blipFill rotWithShape="1">
          <a:blip r:embed="rId3">
            <a:alphaModFix/>
          </a:blip>
          <a:srcRect b="14449" l="0" r="0" t="0"/>
          <a:stretch/>
        </p:blipFill>
        <p:spPr>
          <a:xfrm>
            <a:off x="20" y="10"/>
            <a:ext cx="12191980" cy="6857990"/>
          </a:xfrm>
          <a:prstGeom prst="rect">
            <a:avLst/>
          </a:prstGeom>
          <a:noFill/>
          <a:ln>
            <a:noFill/>
          </a:ln>
        </p:spPr>
      </p:pic>
      <p:sp>
        <p:nvSpPr>
          <p:cNvPr id="360" name="Google Shape;360;p12"/>
          <p:cNvSpPr/>
          <p:nvPr/>
        </p:nvSpPr>
        <p:spPr>
          <a:xfrm>
            <a:off x="7488621" y="2277613"/>
            <a:ext cx="4703379" cy="4580387"/>
          </a:xfrm>
          <a:custGeom>
            <a:rect b="b" l="l" r="r" t="t"/>
            <a:pathLst>
              <a:path extrusionOk="0" h="1298" w="1333">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lt1">
              <a:alpha val="69803"/>
            </a:schemeClr>
          </a:solidFill>
          <a:ln>
            <a:noFill/>
          </a:ln>
        </p:spPr>
        <p:txBody>
          <a:bodyPr anchorCtr="0" anchor="t" bIns="45700" lIns="91425" spcFirstLastPara="1" rIns="91425" wrap="square" tIns="45700">
            <a:normAutofit/>
          </a:bodyPr>
          <a:lstStyle/>
          <a:p>
            <a:pPr indent="0" lvl="0" marL="0" marR="0" rtl="0" algn="ctr">
              <a:spcBef>
                <a:spcPts val="0"/>
              </a:spcBef>
              <a:spcAft>
                <a:spcPts val="0"/>
              </a:spcAft>
              <a:buClr>
                <a:schemeClr val="dk1"/>
              </a:buClr>
              <a:buSzPts val="1600"/>
              <a:buFont typeface="Arial"/>
              <a:buNone/>
            </a:pPr>
            <a:r>
              <a:t/>
            </a:r>
            <a:endParaRPr sz="1600" cap="none">
              <a:solidFill>
                <a:schemeClr val="dk1"/>
              </a:solidFill>
              <a:latin typeface="Calibri"/>
              <a:ea typeface="Calibri"/>
              <a:cs typeface="Calibri"/>
              <a:sym typeface="Calibri"/>
            </a:endParaRPr>
          </a:p>
        </p:txBody>
      </p:sp>
      <p:sp>
        <p:nvSpPr>
          <p:cNvPr id="361" name="Google Shape;361;p12"/>
          <p:cNvSpPr txBox="1"/>
          <p:nvPr>
            <p:ph type="title"/>
          </p:nvPr>
        </p:nvSpPr>
        <p:spPr>
          <a:xfrm>
            <a:off x="7914289" y="3339028"/>
            <a:ext cx="3852041" cy="1078702"/>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Calibri"/>
              <a:buNone/>
            </a:pPr>
            <a:r>
              <a:rPr lang="cs-CZ" sz="6000"/>
              <a:t>1.uzdevums</a:t>
            </a:r>
            <a:endParaRPr/>
          </a:p>
        </p:txBody>
      </p:sp>
      <p:sp>
        <p:nvSpPr>
          <p:cNvPr id="362" name="Google Shape;362;p12"/>
          <p:cNvSpPr txBox="1"/>
          <p:nvPr>
            <p:ph idx="1" type="body"/>
          </p:nvPr>
        </p:nvSpPr>
        <p:spPr>
          <a:xfrm>
            <a:off x="7782910" y="5242675"/>
            <a:ext cx="4330262" cy="683284"/>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2400"/>
              <a:buNone/>
            </a:pPr>
            <a:r>
              <a:rPr lang="cs-CZ" sz="2400"/>
              <a:t>Komandā pārrunājiet, vai kāds personīgi ir saskāries ar primāro vardarbības novēršanu darbavietā?</a:t>
            </a:r>
            <a:endParaRPr/>
          </a:p>
        </p:txBody>
      </p:sp>
      <p:cxnSp>
        <p:nvCxnSpPr>
          <p:cNvPr id="363" name="Google Shape;363;p12"/>
          <p:cNvCxnSpPr/>
          <p:nvPr/>
        </p:nvCxnSpPr>
        <p:spPr>
          <a:xfrm>
            <a:off x="9480331" y="5123793"/>
            <a:ext cx="935420" cy="0"/>
          </a:xfrm>
          <a:prstGeom prst="straightConnector1">
            <a:avLst/>
          </a:prstGeom>
          <a:noFill/>
          <a:ln cap="sq" cmpd="sng" w="25400">
            <a:solidFill>
              <a:srgbClr val="262626"/>
            </a:solidFill>
            <a:prstDash val="solid"/>
            <a:bevel/>
            <a:headEnd len="sm" w="sm" type="none"/>
            <a:tailEnd len="sm" w="sm" type="none"/>
          </a:ln>
        </p:spPr>
      </p:cxnSp>
      <p:sp>
        <p:nvSpPr>
          <p:cNvPr id="364" name="Google Shape;364;p12"/>
          <p:cNvSpPr txBox="1"/>
          <p:nvPr/>
        </p:nvSpPr>
        <p:spPr>
          <a:xfrm>
            <a:off x="8022020" y="3964963"/>
            <a:ext cx="3852041" cy="1078702"/>
          </a:xfrm>
          <a:prstGeom prst="rect">
            <a:avLst/>
          </a:prstGeom>
          <a:noFill/>
          <a:ln>
            <a:noFill/>
          </a:ln>
        </p:spPr>
        <p:txBody>
          <a:bodyPr anchorCtr="0" anchor="b" bIns="45700" lIns="91425" spcFirstLastPara="1" rIns="91425" wrap="square" tIns="45700">
            <a:normAutofit/>
          </a:bodyPr>
          <a:lstStyle/>
          <a:p>
            <a:pPr indent="0" lvl="0" marL="0" marR="0" rtl="0" algn="ctr">
              <a:lnSpc>
                <a:spcPct val="90000"/>
              </a:lnSpc>
              <a:spcBef>
                <a:spcPts val="0"/>
              </a:spcBef>
              <a:spcAft>
                <a:spcPts val="0"/>
              </a:spcAft>
              <a:buClr>
                <a:schemeClr val="dk1"/>
              </a:buClr>
              <a:buSzPts val="3600"/>
              <a:buFont typeface="Calibri"/>
              <a:buNone/>
            </a:pPr>
            <a:r>
              <a:rPr lang="cs-CZ" sz="3600">
                <a:solidFill>
                  <a:schemeClr val="dk1"/>
                </a:solidFill>
                <a:latin typeface="Calibri"/>
                <a:ea typeface="Calibri"/>
                <a:cs typeface="Calibri"/>
                <a:sym typeface="Calibri"/>
              </a:rPr>
              <a:t>(10 min.)</a:t>
            </a:r>
            <a:endParaRPr sz="3600">
              <a:solidFill>
                <a:schemeClr val="dk1"/>
              </a:solidFill>
              <a:latin typeface="Calibri"/>
              <a:ea typeface="Calibri"/>
              <a:cs typeface="Calibri"/>
              <a:sym typeface="Calibri"/>
            </a:endParaRPr>
          </a:p>
        </p:txBody>
      </p:sp>
    </p:spTree>
  </p:cSld>
  <p:clrMapOvr>
    <a:masterClrMapping/>
  </p:clrMapOvr>
  <p:transition spd="slow">
    <p:wipe dir="l"/>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68" name="Shape 368"/>
        <p:cNvGrpSpPr/>
        <p:nvPr/>
      </p:nvGrpSpPr>
      <p:grpSpPr>
        <a:xfrm>
          <a:off x="0" y="0"/>
          <a:ext cx="0" cy="0"/>
          <a:chOff x="0" y="0"/>
          <a:chExt cx="0" cy="0"/>
        </a:xfrm>
      </p:grpSpPr>
      <p:pic>
        <p:nvPicPr>
          <p:cNvPr descr="Obsah obrázku interiér, zeď, žena, osoba&#10;&#10;Popis byl vytvořen automaticky" id="369" name="Google Shape;369;p13"/>
          <p:cNvPicPr preferRelativeResize="0"/>
          <p:nvPr/>
        </p:nvPicPr>
        <p:blipFill rotWithShape="1">
          <a:blip r:embed="rId3">
            <a:alphaModFix/>
          </a:blip>
          <a:srcRect b="8309" l="0" r="0" t="7420"/>
          <a:stretch/>
        </p:blipFill>
        <p:spPr>
          <a:xfrm>
            <a:off x="-1" y="10"/>
            <a:ext cx="12192000" cy="6857990"/>
          </a:xfrm>
          <a:prstGeom prst="rect">
            <a:avLst/>
          </a:prstGeom>
          <a:noFill/>
          <a:ln>
            <a:noFill/>
          </a:ln>
        </p:spPr>
      </p:pic>
      <p:sp>
        <p:nvSpPr>
          <p:cNvPr id="370" name="Google Shape;370;p13"/>
          <p:cNvSpPr/>
          <p:nvPr/>
        </p:nvSpPr>
        <p:spPr>
          <a:xfrm flipH="1">
            <a:off x="0" y="998175"/>
            <a:ext cx="6017172" cy="5859825"/>
          </a:xfrm>
          <a:custGeom>
            <a:rect b="b" l="l" r="r" t="t"/>
            <a:pathLst>
              <a:path extrusionOk="0" h="1298" w="1333">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lt1">
              <a:alpha val="74901"/>
            </a:schemeClr>
          </a:solidFill>
          <a:ln>
            <a:noFill/>
          </a:ln>
        </p:spPr>
        <p:txBody>
          <a:bodyPr anchorCtr="0" anchor="t" bIns="45700" lIns="91425" spcFirstLastPara="1" rIns="91425" wrap="square" tIns="45700">
            <a:normAutofit/>
          </a:bodyPr>
          <a:lstStyle/>
          <a:p>
            <a:pPr indent="0" lvl="0" marL="0" marR="0" rtl="0" algn="ctr">
              <a:spcBef>
                <a:spcPts val="0"/>
              </a:spcBef>
              <a:spcAft>
                <a:spcPts val="0"/>
              </a:spcAft>
              <a:buClr>
                <a:schemeClr val="dk1"/>
              </a:buClr>
              <a:buSzPts val="1600"/>
              <a:buFont typeface="Arial"/>
              <a:buNone/>
            </a:pPr>
            <a:r>
              <a:t/>
            </a:r>
            <a:endParaRPr sz="1600" cap="none">
              <a:solidFill>
                <a:schemeClr val="dk1"/>
              </a:solidFill>
              <a:latin typeface="Calibri"/>
              <a:ea typeface="Calibri"/>
              <a:cs typeface="Calibri"/>
              <a:sym typeface="Calibri"/>
            </a:endParaRPr>
          </a:p>
        </p:txBody>
      </p:sp>
      <p:sp>
        <p:nvSpPr>
          <p:cNvPr id="371" name="Google Shape;371;p13"/>
          <p:cNvSpPr txBox="1"/>
          <p:nvPr>
            <p:ph type="title"/>
          </p:nvPr>
        </p:nvSpPr>
        <p:spPr>
          <a:xfrm>
            <a:off x="719957" y="1495251"/>
            <a:ext cx="4204137" cy="1342754"/>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Calibri"/>
              <a:buNone/>
            </a:pPr>
            <a:r>
              <a:rPr lang="cs-CZ" sz="6000"/>
              <a:t>2.uzdevums</a:t>
            </a:r>
            <a:endParaRPr/>
          </a:p>
        </p:txBody>
      </p:sp>
      <p:cxnSp>
        <p:nvCxnSpPr>
          <p:cNvPr id="372" name="Google Shape;372;p13"/>
          <p:cNvCxnSpPr/>
          <p:nvPr/>
        </p:nvCxnSpPr>
        <p:spPr>
          <a:xfrm>
            <a:off x="2287051" y="3337139"/>
            <a:ext cx="935420" cy="0"/>
          </a:xfrm>
          <a:prstGeom prst="straightConnector1">
            <a:avLst/>
          </a:prstGeom>
          <a:noFill/>
          <a:ln cap="sq" cmpd="sng" w="25400">
            <a:solidFill>
              <a:srgbClr val="262626"/>
            </a:solidFill>
            <a:prstDash val="solid"/>
            <a:bevel/>
            <a:headEnd len="sm" w="sm" type="none"/>
            <a:tailEnd len="sm" w="sm" type="none"/>
          </a:ln>
        </p:spPr>
      </p:cxnSp>
      <p:sp>
        <p:nvSpPr>
          <p:cNvPr id="373" name="Google Shape;373;p13"/>
          <p:cNvSpPr txBox="1"/>
          <p:nvPr>
            <p:ph idx="1" type="body"/>
          </p:nvPr>
        </p:nvSpPr>
        <p:spPr>
          <a:xfrm>
            <a:off x="525516" y="3417573"/>
            <a:ext cx="4593021" cy="2619839"/>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None/>
            </a:pPr>
            <a:r>
              <a:rPr lang="cs-CZ" sz="2400"/>
              <a:t>Pamatojoties uz sniegto informāciju, ierosiniet, kādai vajadzētu būt primārajai profilaksei, kā tā būtu jāpiemēro, uz ko uzņēmumam būtu jākoncentrējas šajā jomā.</a:t>
            </a:r>
            <a:endParaRPr sz="2400"/>
          </a:p>
        </p:txBody>
      </p:sp>
      <p:sp>
        <p:nvSpPr>
          <p:cNvPr id="374" name="Google Shape;374;p13"/>
          <p:cNvSpPr txBox="1"/>
          <p:nvPr/>
        </p:nvSpPr>
        <p:spPr>
          <a:xfrm>
            <a:off x="828740" y="2166628"/>
            <a:ext cx="3852041" cy="1078702"/>
          </a:xfrm>
          <a:prstGeom prst="rect">
            <a:avLst/>
          </a:prstGeom>
          <a:noFill/>
          <a:ln>
            <a:noFill/>
          </a:ln>
        </p:spPr>
        <p:txBody>
          <a:bodyPr anchorCtr="0" anchor="b" bIns="45700" lIns="91425" spcFirstLastPara="1" rIns="91425" wrap="square" tIns="45700">
            <a:normAutofit/>
          </a:bodyPr>
          <a:lstStyle/>
          <a:p>
            <a:pPr indent="0" lvl="0" marL="0" marR="0" rtl="0" algn="ctr">
              <a:lnSpc>
                <a:spcPct val="90000"/>
              </a:lnSpc>
              <a:spcBef>
                <a:spcPts val="0"/>
              </a:spcBef>
              <a:spcAft>
                <a:spcPts val="0"/>
              </a:spcAft>
              <a:buClr>
                <a:schemeClr val="dk1"/>
              </a:buClr>
              <a:buSzPts val="3600"/>
              <a:buFont typeface="Calibri"/>
              <a:buNone/>
            </a:pPr>
            <a:r>
              <a:rPr lang="cs-CZ" sz="3600">
                <a:solidFill>
                  <a:schemeClr val="dk1"/>
                </a:solidFill>
                <a:latin typeface="Calibri"/>
                <a:ea typeface="Calibri"/>
                <a:cs typeface="Calibri"/>
                <a:sym typeface="Calibri"/>
              </a:rPr>
              <a:t>(10 min.)</a:t>
            </a:r>
            <a:endParaRPr sz="3600">
              <a:solidFill>
                <a:schemeClr val="dk1"/>
              </a:solidFill>
              <a:latin typeface="Calibri"/>
              <a:ea typeface="Calibri"/>
              <a:cs typeface="Calibri"/>
              <a:sym typeface="Calibri"/>
            </a:endParaRPr>
          </a:p>
        </p:txBody>
      </p:sp>
    </p:spTree>
  </p:cSld>
  <p:clrMapOvr>
    <a:masterClrMapping/>
  </p:clrMapOvr>
  <p:transition spd="slow" p14:dur="1500">
    <p:split orient="ver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sp>
        <p:nvSpPr>
          <p:cNvPr id="379" name="Google Shape;379;p14"/>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sz="1800">
              <a:solidFill>
                <a:schemeClr val="lt1"/>
              </a:solidFill>
              <a:latin typeface="Calibri"/>
              <a:ea typeface="Calibri"/>
              <a:cs typeface="Calibri"/>
              <a:sym typeface="Calibri"/>
            </a:endParaRPr>
          </a:p>
        </p:txBody>
      </p:sp>
      <p:sp>
        <p:nvSpPr>
          <p:cNvPr id="380" name="Google Shape;380;p14"/>
          <p:cNvSpPr/>
          <p:nvPr/>
        </p:nvSpPr>
        <p:spPr>
          <a:xfrm flipH="1" rot="-2700000">
            <a:off x="-376156" y="-253670"/>
            <a:ext cx="1827638" cy="1376989"/>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41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sz="1800">
              <a:solidFill>
                <a:schemeClr val="lt1"/>
              </a:solidFill>
              <a:latin typeface="Calibri"/>
              <a:ea typeface="Calibri"/>
              <a:cs typeface="Calibri"/>
              <a:sym typeface="Calibri"/>
            </a:endParaRPr>
          </a:p>
        </p:txBody>
      </p:sp>
      <p:sp>
        <p:nvSpPr>
          <p:cNvPr id="381" name="Google Shape;381;p14"/>
          <p:cNvSpPr/>
          <p:nvPr/>
        </p:nvSpPr>
        <p:spPr>
          <a:xfrm flipH="1" rot="-2700000">
            <a:off x="891641" y="422146"/>
            <a:ext cx="645368" cy="645368"/>
          </a:xfrm>
          <a:prstGeom prst="rect">
            <a:avLst/>
          </a:prstGeom>
          <a:solidFill>
            <a:schemeClr val="accent1">
              <a:alpha val="2941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sz="1800">
              <a:solidFill>
                <a:schemeClr val="lt1"/>
              </a:solidFill>
              <a:latin typeface="Calibri"/>
              <a:ea typeface="Calibri"/>
              <a:cs typeface="Calibri"/>
              <a:sym typeface="Calibri"/>
            </a:endParaRPr>
          </a:p>
        </p:txBody>
      </p:sp>
      <p:sp>
        <p:nvSpPr>
          <p:cNvPr id="382" name="Google Shape;382;p14"/>
          <p:cNvSpPr/>
          <p:nvPr/>
        </p:nvSpPr>
        <p:spPr>
          <a:xfrm flipH="1" rot="-2700000">
            <a:off x="10043482" y="655140"/>
            <a:ext cx="687472" cy="687472"/>
          </a:xfrm>
          <a:prstGeom prst="rect">
            <a:avLst/>
          </a:prstGeom>
          <a:solidFill>
            <a:schemeClr val="accent4">
              <a:alpha val="2941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sz="1800">
              <a:solidFill>
                <a:schemeClr val="lt1"/>
              </a:solidFill>
              <a:latin typeface="Calibri"/>
              <a:ea typeface="Calibri"/>
              <a:cs typeface="Calibri"/>
              <a:sym typeface="Calibri"/>
            </a:endParaRPr>
          </a:p>
        </p:txBody>
      </p:sp>
      <p:sp>
        <p:nvSpPr>
          <p:cNvPr id="383" name="Google Shape;383;p14"/>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41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sz="1800">
              <a:solidFill>
                <a:schemeClr val="lt1"/>
              </a:solidFill>
              <a:latin typeface="Calibri"/>
              <a:ea typeface="Calibri"/>
              <a:cs typeface="Calibri"/>
              <a:sym typeface="Calibri"/>
            </a:endParaRPr>
          </a:p>
        </p:txBody>
      </p:sp>
      <p:sp>
        <p:nvSpPr>
          <p:cNvPr id="384" name="Google Shape;384;p14"/>
          <p:cNvSpPr/>
          <p:nvPr/>
        </p:nvSpPr>
        <p:spPr>
          <a:xfrm flipH="1">
            <a:off x="7976344" y="6115501"/>
            <a:ext cx="1494513" cy="742499"/>
          </a:xfrm>
          <a:prstGeom prst="triangle">
            <a:avLst>
              <a:gd fmla="val 50000" name="adj"/>
            </a:avLst>
          </a:prstGeom>
          <a:solidFill>
            <a:schemeClr val="accent1">
              <a:alpha val="2941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sz="1800">
              <a:solidFill>
                <a:schemeClr val="lt1"/>
              </a:solidFill>
              <a:latin typeface="Calibri"/>
              <a:ea typeface="Calibri"/>
              <a:cs typeface="Calibri"/>
              <a:sym typeface="Calibri"/>
            </a:endParaRPr>
          </a:p>
        </p:txBody>
      </p:sp>
      <p:sp>
        <p:nvSpPr>
          <p:cNvPr id="385" name="Google Shape;385;p14"/>
          <p:cNvSpPr/>
          <p:nvPr/>
        </p:nvSpPr>
        <p:spPr>
          <a:xfrm flipH="1">
            <a:off x="7604080" y="6453143"/>
            <a:ext cx="814903" cy="404857"/>
          </a:xfrm>
          <a:prstGeom prst="triangle">
            <a:avLst>
              <a:gd fmla="val 50000" name="adj"/>
            </a:avLst>
          </a:prstGeom>
          <a:solidFill>
            <a:schemeClr val="accent1">
              <a:alpha val="2941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sz="1800">
              <a:solidFill>
                <a:schemeClr val="lt1"/>
              </a:solidFill>
              <a:latin typeface="Calibri"/>
              <a:ea typeface="Calibri"/>
              <a:cs typeface="Calibri"/>
              <a:sym typeface="Calibri"/>
            </a:endParaRPr>
          </a:p>
        </p:txBody>
      </p:sp>
      <p:sp>
        <p:nvSpPr>
          <p:cNvPr id="386" name="Google Shape;386;p14"/>
          <p:cNvSpPr txBox="1"/>
          <p:nvPr>
            <p:ph type="title"/>
          </p:nvPr>
        </p:nvSpPr>
        <p:spPr>
          <a:xfrm>
            <a:off x="426218" y="204351"/>
            <a:ext cx="10515600" cy="936191"/>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2"/>
              </a:buClr>
              <a:buSzPts val="3600"/>
              <a:buFont typeface="Calibri"/>
              <a:buNone/>
            </a:pPr>
            <a:r>
              <a:rPr b="1" lang="cs-CZ" sz="3600">
                <a:solidFill>
                  <a:schemeClr val="dk2"/>
                </a:solidFill>
              </a:rPr>
              <a:t>References</a:t>
            </a:r>
            <a:endParaRPr b="1" sz="3600">
              <a:solidFill>
                <a:schemeClr val="dk2"/>
              </a:solidFill>
            </a:endParaRPr>
          </a:p>
        </p:txBody>
      </p:sp>
      <p:sp>
        <p:nvSpPr>
          <p:cNvPr id="387" name="Google Shape;387;p14"/>
          <p:cNvSpPr txBox="1"/>
          <p:nvPr/>
        </p:nvSpPr>
        <p:spPr>
          <a:xfrm>
            <a:off x="480647" y="1153788"/>
            <a:ext cx="11493639" cy="5377241"/>
          </a:xfrm>
          <a:prstGeom prst="rect">
            <a:avLst/>
          </a:prstGeom>
          <a:noFill/>
          <a:ln>
            <a:noFill/>
          </a:ln>
        </p:spPr>
        <p:txBody>
          <a:bodyPr anchorCtr="0" anchor="t" bIns="45700" lIns="91425" spcFirstLastPara="1" rIns="91425" wrap="square" tIns="45700">
            <a:spAutoFit/>
          </a:bodyPr>
          <a:lstStyle/>
          <a:p>
            <a:pPr indent="0" lvl="0" marL="0" marR="0" rtl="0" algn="just">
              <a:lnSpc>
                <a:spcPct val="107000"/>
              </a:lnSpc>
              <a:spcBef>
                <a:spcPts val="0"/>
              </a:spcBef>
              <a:spcAft>
                <a:spcPts val="0"/>
              </a:spcAft>
              <a:buNone/>
            </a:pPr>
            <a:r>
              <a:rPr lang="cs-CZ" sz="1200">
                <a:solidFill>
                  <a:srgbClr val="000000"/>
                </a:solidFill>
                <a:highlight>
                  <a:srgbClr val="FFFFFF"/>
                </a:highlight>
                <a:latin typeface="Calibri"/>
                <a:ea typeface="Calibri"/>
                <a:cs typeface="Calibri"/>
                <a:sym typeface="Calibri"/>
              </a:rPr>
              <a:t>ARMSTRONG, M., 2007.  </a:t>
            </a:r>
            <a:r>
              <a:rPr i="1" lang="cs-CZ" sz="1200">
                <a:solidFill>
                  <a:srgbClr val="000000"/>
                </a:solidFill>
                <a:highlight>
                  <a:srgbClr val="FFFFFF"/>
                </a:highlight>
                <a:latin typeface="Calibri"/>
                <a:ea typeface="Calibri"/>
                <a:cs typeface="Calibri"/>
                <a:sym typeface="Calibri"/>
              </a:rPr>
              <a:t>Řízení lidských zdrojů: nejnovější trendy a postupy : 10. vydání</a:t>
            </a:r>
            <a:r>
              <a:rPr lang="cs-CZ" sz="1200">
                <a:solidFill>
                  <a:srgbClr val="000000"/>
                </a:solidFill>
                <a:highlight>
                  <a:srgbClr val="FFFFFF"/>
                </a:highlight>
                <a:latin typeface="Calibri"/>
                <a:ea typeface="Calibri"/>
                <a:cs typeface="Calibri"/>
                <a:sym typeface="Calibri"/>
              </a:rPr>
              <a:t>. 1. vyd. Praha: Grada. </a:t>
            </a:r>
            <a:r>
              <a:rPr lang="cs-CZ" sz="1200" u="sng" strike="noStrike">
                <a:solidFill>
                  <a:srgbClr val="000000"/>
                </a:solidFill>
                <a:highlight>
                  <a:srgbClr val="FFFFFF"/>
                </a:highlight>
                <a:latin typeface="Calibri"/>
                <a:ea typeface="Calibri"/>
                <a:cs typeface="Calibri"/>
                <a:sym typeface="Calibri"/>
                <a:hlinkClick r:id="rId3">
                  <a:extLst>
                    <a:ext uri="{A12FA001-AC4F-418D-AE19-62706E023703}">
                      <ahyp:hlinkClr val="tx"/>
                    </a:ext>
                  </a:extLst>
                </a:hlinkClick>
              </a:rPr>
              <a:t>ISBN</a:t>
            </a:r>
            <a:r>
              <a:rPr lang="cs-CZ" sz="1200">
                <a:solidFill>
                  <a:srgbClr val="000000"/>
                </a:solidFill>
                <a:highlight>
                  <a:srgbClr val="FFFFFF"/>
                </a:highlight>
                <a:latin typeface="Calibri"/>
                <a:ea typeface="Calibri"/>
                <a:cs typeface="Calibri"/>
                <a:sym typeface="Calibri"/>
              </a:rPr>
              <a:t> </a:t>
            </a:r>
            <a:r>
              <a:rPr lang="cs-CZ" sz="1200" u="sng" strike="noStrike">
                <a:solidFill>
                  <a:srgbClr val="000000"/>
                </a:solidFill>
                <a:highlight>
                  <a:srgbClr val="FFFFFF"/>
                </a:highlight>
                <a:latin typeface="Calibri"/>
                <a:ea typeface="Calibri"/>
                <a:cs typeface="Calibri"/>
                <a:sym typeface="Calibri"/>
                <a:hlinkClick r:id="rId4">
                  <a:extLst>
                    <a:ext uri="{A12FA001-AC4F-418D-AE19-62706E023703}">
                      <ahyp:hlinkClr val="tx"/>
                    </a:ext>
                  </a:extLst>
                </a:hlinkClick>
              </a:rPr>
              <a:t>978-80-247-1407-3</a:t>
            </a:r>
            <a:r>
              <a:rPr lang="cs-CZ" sz="1200">
                <a:solidFill>
                  <a:srgbClr val="000000"/>
                </a:solidFill>
                <a:highlight>
                  <a:srgbClr val="FFFFFF"/>
                </a:highlight>
                <a:latin typeface="Calibri"/>
                <a:ea typeface="Calibri"/>
                <a:cs typeface="Calibri"/>
                <a:sym typeface="Calibri"/>
              </a:rPr>
              <a:t>.</a:t>
            </a:r>
            <a:endParaRPr sz="1200">
              <a:solidFill>
                <a:schemeClr val="dk1"/>
              </a:solidFill>
              <a:latin typeface="Calibri"/>
              <a:ea typeface="Calibri"/>
              <a:cs typeface="Calibri"/>
              <a:sym typeface="Calibri"/>
            </a:endParaRPr>
          </a:p>
          <a:p>
            <a:pPr indent="0" lvl="0" marL="0" marR="0" rtl="0" algn="just">
              <a:lnSpc>
                <a:spcPct val="107000"/>
              </a:lnSpc>
              <a:spcBef>
                <a:spcPts val="1000"/>
              </a:spcBef>
              <a:spcAft>
                <a:spcPts val="0"/>
              </a:spcAft>
              <a:buNone/>
            </a:pPr>
            <a:r>
              <a:rPr lang="cs-CZ" sz="1200">
                <a:solidFill>
                  <a:srgbClr val="000000"/>
                </a:solidFill>
                <a:latin typeface="Calibri"/>
                <a:ea typeface="Calibri"/>
                <a:cs typeface="Calibri"/>
                <a:sym typeface="Calibri"/>
              </a:rPr>
              <a:t>ATTEBYOVÁ S., 2021. Proč je zásadní vytvářet dobrou týmovou dynamiku na pracovišti? . [online] [vid. 2022-15-08]. Dostupné z: </a:t>
            </a:r>
            <a:r>
              <a:rPr lang="cs-CZ" sz="1200" u="sng" strike="noStrike">
                <a:solidFill>
                  <a:srgbClr val="000000"/>
                </a:solidFill>
                <a:latin typeface="Calibri"/>
                <a:ea typeface="Calibri"/>
                <a:cs typeface="Calibri"/>
                <a:sym typeface="Calibri"/>
                <a:hlinkClick r:id="rId5">
                  <a:extLst>
                    <a:ext uri="{A12FA001-AC4F-418D-AE19-62706E023703}">
                      <ahyp:hlinkClr val="tx"/>
                    </a:ext>
                  </a:extLst>
                </a:hlinkClick>
              </a:rPr>
              <a:t>https://www.callbridge.com/cs/blog/good-team-dynamics-is-essential-in-the-workplace/</a:t>
            </a:r>
            <a:endParaRPr sz="1200">
              <a:solidFill>
                <a:schemeClr val="dk1"/>
              </a:solidFill>
              <a:latin typeface="Calibri"/>
              <a:ea typeface="Calibri"/>
              <a:cs typeface="Calibri"/>
              <a:sym typeface="Calibri"/>
            </a:endParaRPr>
          </a:p>
          <a:p>
            <a:pPr indent="0" lvl="0" marL="0" marR="0" rtl="0" algn="just">
              <a:lnSpc>
                <a:spcPct val="107000"/>
              </a:lnSpc>
              <a:spcBef>
                <a:spcPts val="1000"/>
              </a:spcBef>
              <a:spcAft>
                <a:spcPts val="0"/>
              </a:spcAft>
              <a:buNone/>
            </a:pPr>
            <a:r>
              <a:rPr lang="cs-CZ" sz="1200">
                <a:solidFill>
                  <a:srgbClr val="000000"/>
                </a:solidFill>
                <a:latin typeface="Calibri"/>
                <a:ea typeface="Calibri"/>
                <a:cs typeface="Calibri"/>
                <a:sym typeface="Calibri"/>
              </a:rPr>
              <a:t>CRDR spol. s.r.o., 2017. Analýza a řízení rizik BOZP. Identifikace, hodnocení a management ve firmách a jiných organizacích. [online] [vid. 2022-15-08]. Dostupné z:  </a:t>
            </a:r>
            <a:r>
              <a:rPr lang="cs-CZ" sz="1200" u="sng" strike="noStrike">
                <a:solidFill>
                  <a:srgbClr val="000000"/>
                </a:solidFill>
                <a:latin typeface="Calibri"/>
                <a:ea typeface="Calibri"/>
                <a:cs typeface="Calibri"/>
                <a:sym typeface="Calibri"/>
                <a:hlinkClick r:id="rId6">
                  <a:extLst>
                    <a:ext uri="{A12FA001-AC4F-418D-AE19-62706E023703}">
                      <ahyp:hlinkClr val="tx"/>
                    </a:ext>
                  </a:extLst>
                </a:hlinkClick>
              </a:rPr>
              <a:t>https://www.dokumentacebozp.cz/aktuality/analyza-rizik-bozp-rizeni-hodnoceni-identifikace-management/</a:t>
            </a:r>
            <a:endParaRPr sz="1200">
              <a:solidFill>
                <a:schemeClr val="dk1"/>
              </a:solidFill>
              <a:latin typeface="Calibri"/>
              <a:ea typeface="Calibri"/>
              <a:cs typeface="Calibri"/>
              <a:sym typeface="Calibri"/>
            </a:endParaRPr>
          </a:p>
          <a:p>
            <a:pPr indent="0" lvl="0" marL="0" marR="0" rtl="0" algn="just">
              <a:lnSpc>
                <a:spcPct val="107000"/>
              </a:lnSpc>
              <a:spcBef>
                <a:spcPts val="1000"/>
              </a:spcBef>
              <a:spcAft>
                <a:spcPts val="0"/>
              </a:spcAft>
              <a:buNone/>
            </a:pPr>
            <a:r>
              <a:rPr lang="cs-CZ" sz="1200">
                <a:solidFill>
                  <a:srgbClr val="000000"/>
                </a:solidFill>
                <a:highlight>
                  <a:srgbClr val="FFFFFF"/>
                </a:highlight>
                <a:latin typeface="Calibri"/>
                <a:ea typeface="Calibri"/>
                <a:cs typeface="Calibri"/>
                <a:sym typeface="Calibri"/>
              </a:rPr>
              <a:t>CRDR spol. s.r.o., 2022.</a:t>
            </a:r>
            <a:r>
              <a:rPr i="1" lang="cs-CZ" sz="1200">
                <a:solidFill>
                  <a:srgbClr val="000000"/>
                </a:solidFill>
                <a:highlight>
                  <a:srgbClr val="FFFFFF"/>
                </a:highlight>
                <a:latin typeface="Calibri"/>
                <a:ea typeface="Calibri"/>
                <a:cs typeface="Calibri"/>
                <a:sym typeface="Calibri"/>
              </a:rPr>
              <a:t> Slovník pojmů z oblasti BOZP a PO. </a:t>
            </a:r>
            <a:r>
              <a:rPr lang="cs-CZ" sz="1200">
                <a:solidFill>
                  <a:srgbClr val="000000"/>
                </a:solidFill>
                <a:latin typeface="Calibri"/>
                <a:ea typeface="Calibri"/>
                <a:cs typeface="Calibri"/>
                <a:sym typeface="Calibri"/>
              </a:rPr>
              <a:t>[online] [vid. 2022-15-08]. Dostupné z: </a:t>
            </a:r>
            <a:r>
              <a:rPr lang="cs-CZ" sz="1200" u="sng" strike="noStrike">
                <a:solidFill>
                  <a:srgbClr val="000000"/>
                </a:solidFill>
                <a:latin typeface="Calibri"/>
                <a:ea typeface="Calibri"/>
                <a:cs typeface="Calibri"/>
                <a:sym typeface="Calibri"/>
                <a:hlinkClick r:id="rId7">
                  <a:extLst>
                    <a:ext uri="{A12FA001-AC4F-418D-AE19-62706E023703}">
                      <ahyp:hlinkClr val="tx"/>
                    </a:ext>
                  </a:extLst>
                </a:hlinkClick>
              </a:rPr>
              <a:t>https://www.bozp.cz/slovnik-pojmu/skoleni-bozp/</a:t>
            </a:r>
            <a:endParaRPr sz="1200">
              <a:solidFill>
                <a:schemeClr val="dk1"/>
              </a:solidFill>
              <a:latin typeface="Calibri"/>
              <a:ea typeface="Calibri"/>
              <a:cs typeface="Calibri"/>
              <a:sym typeface="Calibri"/>
            </a:endParaRPr>
          </a:p>
          <a:p>
            <a:pPr indent="0" lvl="0" marL="0" marR="0" rtl="0" algn="just">
              <a:lnSpc>
                <a:spcPct val="107000"/>
              </a:lnSpc>
              <a:spcBef>
                <a:spcPts val="1000"/>
              </a:spcBef>
              <a:spcAft>
                <a:spcPts val="0"/>
              </a:spcAft>
              <a:buNone/>
            </a:pPr>
            <a:r>
              <a:rPr lang="cs-CZ" sz="1200">
                <a:solidFill>
                  <a:srgbClr val="000000"/>
                </a:solidFill>
                <a:latin typeface="Calibri"/>
                <a:ea typeface="Calibri"/>
                <a:cs typeface="Calibri"/>
                <a:sym typeface="Calibri"/>
              </a:rPr>
              <a:t>ČERNÝ, M., 2010. </a:t>
            </a:r>
            <a:r>
              <a:rPr i="1" lang="cs-CZ" sz="1200">
                <a:solidFill>
                  <a:srgbClr val="000000"/>
                </a:solidFill>
                <a:latin typeface="Calibri"/>
                <a:ea typeface="Calibri"/>
                <a:cs typeface="Calibri"/>
                <a:sym typeface="Calibri"/>
              </a:rPr>
              <a:t>Základní úrovně provádění primární prevence</a:t>
            </a:r>
            <a:r>
              <a:rPr lang="cs-CZ" sz="1200">
                <a:solidFill>
                  <a:srgbClr val="000000"/>
                </a:solidFill>
                <a:latin typeface="Calibri"/>
                <a:ea typeface="Calibri"/>
                <a:cs typeface="Calibri"/>
                <a:sym typeface="Calibri"/>
              </a:rPr>
              <a:t>. Tišnov: Sdružení SCAN.</a:t>
            </a:r>
            <a:endParaRPr sz="1200">
              <a:solidFill>
                <a:schemeClr val="dk1"/>
              </a:solidFill>
              <a:latin typeface="Calibri"/>
              <a:ea typeface="Calibri"/>
              <a:cs typeface="Calibri"/>
              <a:sym typeface="Calibri"/>
            </a:endParaRPr>
          </a:p>
          <a:p>
            <a:pPr indent="0" lvl="0" marL="0" marR="0" rtl="0" algn="just">
              <a:lnSpc>
                <a:spcPct val="107000"/>
              </a:lnSpc>
              <a:spcBef>
                <a:spcPts val="1000"/>
              </a:spcBef>
              <a:spcAft>
                <a:spcPts val="0"/>
              </a:spcAft>
              <a:buNone/>
            </a:pPr>
            <a:r>
              <a:rPr lang="cs-CZ" sz="1200">
                <a:solidFill>
                  <a:srgbClr val="000000"/>
                </a:solidFill>
                <a:highlight>
                  <a:srgbClr val="FFFFFF"/>
                </a:highlight>
                <a:latin typeface="Calibri"/>
                <a:ea typeface="Calibri"/>
                <a:cs typeface="Calibri"/>
                <a:sym typeface="Calibri"/>
              </a:rPr>
              <a:t>DI MARTINO, V., HOEL, H., AND COOPER, C. L.</a:t>
            </a:r>
            <a:r>
              <a:rPr i="1" lang="cs-CZ" sz="1200">
                <a:solidFill>
                  <a:srgbClr val="000000"/>
                </a:solidFill>
                <a:highlight>
                  <a:srgbClr val="FFFFFF"/>
                </a:highlight>
                <a:latin typeface="Calibri"/>
                <a:ea typeface="Calibri"/>
                <a:cs typeface="Calibri"/>
                <a:sym typeface="Calibri"/>
              </a:rPr>
              <a:t> (2003): Violence and harassment in the workplace: A review of the literature. European Foundation for the Improvement of Living and Working Conditions: Dublin</a:t>
            </a:r>
            <a:endParaRPr sz="1200">
              <a:solidFill>
                <a:schemeClr val="dk1"/>
              </a:solidFill>
              <a:latin typeface="Calibri"/>
              <a:ea typeface="Calibri"/>
              <a:cs typeface="Calibri"/>
              <a:sym typeface="Calibri"/>
            </a:endParaRPr>
          </a:p>
          <a:p>
            <a:pPr indent="0" lvl="0" marL="0" marR="0" rtl="0" algn="just">
              <a:lnSpc>
                <a:spcPct val="107000"/>
              </a:lnSpc>
              <a:spcBef>
                <a:spcPts val="1000"/>
              </a:spcBef>
              <a:spcAft>
                <a:spcPts val="0"/>
              </a:spcAft>
              <a:buNone/>
            </a:pPr>
            <a:r>
              <a:rPr lang="cs-CZ" sz="1200">
                <a:solidFill>
                  <a:srgbClr val="000000"/>
                </a:solidFill>
                <a:highlight>
                  <a:srgbClr val="FFFFFF"/>
                </a:highlight>
                <a:latin typeface="Calibri"/>
                <a:ea typeface="Calibri"/>
                <a:cs typeface="Calibri"/>
                <a:sym typeface="Calibri"/>
              </a:rPr>
              <a:t>EDELMAN, L., ERLANGER, H. AND LANDE, J</a:t>
            </a:r>
            <a:r>
              <a:rPr i="1" lang="cs-CZ" sz="1200">
                <a:solidFill>
                  <a:srgbClr val="000000"/>
                </a:solidFill>
                <a:highlight>
                  <a:srgbClr val="FFFFFF"/>
                </a:highlight>
                <a:latin typeface="Calibri"/>
                <a:ea typeface="Calibri"/>
                <a:cs typeface="Calibri"/>
                <a:sym typeface="Calibri"/>
              </a:rPr>
              <a:t>. (1993). ‘Internal dispute resolution: The transformation of civil rights in the workplace’. Law &amp; Society Review, 27, 497-534.</a:t>
            </a:r>
            <a:endParaRPr sz="1200">
              <a:solidFill>
                <a:schemeClr val="dk1"/>
              </a:solidFill>
              <a:latin typeface="Calibri"/>
              <a:ea typeface="Calibri"/>
              <a:cs typeface="Calibri"/>
              <a:sym typeface="Calibri"/>
            </a:endParaRPr>
          </a:p>
          <a:p>
            <a:pPr indent="0" lvl="0" marL="0" marR="0" rtl="0" algn="just">
              <a:lnSpc>
                <a:spcPct val="107000"/>
              </a:lnSpc>
              <a:spcBef>
                <a:spcPts val="1000"/>
              </a:spcBef>
              <a:spcAft>
                <a:spcPts val="0"/>
              </a:spcAft>
              <a:buNone/>
            </a:pPr>
            <a:r>
              <a:rPr lang="cs-CZ" sz="1200">
                <a:solidFill>
                  <a:srgbClr val="000000"/>
                </a:solidFill>
                <a:latin typeface="Calibri"/>
                <a:ea typeface="Calibri"/>
                <a:cs typeface="Calibri"/>
                <a:sym typeface="Calibri"/>
              </a:rPr>
              <a:t>EIB, 2018. </a:t>
            </a:r>
            <a:r>
              <a:rPr i="1" lang="cs-CZ" sz="1200">
                <a:solidFill>
                  <a:srgbClr val="000000"/>
                </a:solidFill>
                <a:latin typeface="Calibri"/>
                <a:ea typeface="Calibri"/>
                <a:cs typeface="Calibri"/>
                <a:sym typeface="Calibri"/>
              </a:rPr>
              <a:t>Zásady mechanismu pro vyřizování stížností</a:t>
            </a:r>
            <a:r>
              <a:rPr lang="cs-CZ" sz="1200">
                <a:solidFill>
                  <a:srgbClr val="000000"/>
                </a:solidFill>
                <a:latin typeface="Calibri"/>
                <a:ea typeface="Calibri"/>
                <a:cs typeface="Calibri"/>
                <a:sym typeface="Calibri"/>
              </a:rPr>
              <a:t>. [online] [vid. 2022-15-08]. Dostupné z: </a:t>
            </a:r>
            <a:r>
              <a:rPr lang="cs-CZ" sz="1200" u="sng" strike="noStrike">
                <a:solidFill>
                  <a:srgbClr val="000000"/>
                </a:solidFill>
                <a:latin typeface="Calibri"/>
                <a:ea typeface="Calibri"/>
                <a:cs typeface="Calibri"/>
                <a:sym typeface="Calibri"/>
                <a:hlinkClick r:id="rId8">
                  <a:extLst>
                    <a:ext uri="{A12FA001-AC4F-418D-AE19-62706E023703}">
                      <ahyp:hlinkClr val="tx"/>
                    </a:ext>
                  </a:extLst>
                </a:hlinkClick>
              </a:rPr>
              <a:t>https://www.eib.org/attachments/strategies/complaints_mechanism_policy_cs.pdf</a:t>
            </a:r>
            <a:endParaRPr sz="1200">
              <a:solidFill>
                <a:schemeClr val="dk1"/>
              </a:solidFill>
              <a:latin typeface="Calibri"/>
              <a:ea typeface="Calibri"/>
              <a:cs typeface="Calibri"/>
              <a:sym typeface="Calibri"/>
            </a:endParaRPr>
          </a:p>
          <a:p>
            <a:pPr indent="0" lvl="0" marL="0" marR="0" rtl="0" algn="just">
              <a:lnSpc>
                <a:spcPct val="107000"/>
              </a:lnSpc>
              <a:spcBef>
                <a:spcPts val="1000"/>
              </a:spcBef>
              <a:spcAft>
                <a:spcPts val="0"/>
              </a:spcAft>
              <a:buNone/>
            </a:pPr>
            <a:r>
              <a:rPr lang="cs-CZ" sz="1200">
                <a:solidFill>
                  <a:srgbClr val="000000"/>
                </a:solidFill>
                <a:latin typeface="Calibri"/>
                <a:ea typeface="Calibri"/>
                <a:cs typeface="Calibri"/>
                <a:sym typeface="Calibri"/>
              </a:rPr>
              <a:t>E.ON, 2015. </a:t>
            </a:r>
            <a:r>
              <a:rPr i="1" lang="cs-CZ" sz="1200">
                <a:solidFill>
                  <a:srgbClr val="000000"/>
                </a:solidFill>
                <a:latin typeface="Calibri"/>
                <a:ea typeface="Calibri"/>
                <a:cs typeface="Calibri"/>
                <a:sym typeface="Calibri"/>
              </a:rPr>
              <a:t>Formulace politiky společnosti RU Česká republika v oblasti bezpečnosti práce, ochrany zdraví a životního prostředí</a:t>
            </a:r>
            <a:r>
              <a:rPr lang="cs-CZ" sz="1200">
                <a:solidFill>
                  <a:srgbClr val="000000"/>
                </a:solidFill>
                <a:latin typeface="Calibri"/>
                <a:ea typeface="Calibri"/>
                <a:cs typeface="Calibri"/>
                <a:sym typeface="Calibri"/>
              </a:rPr>
              <a:t>. [online] [vid. 2022-15-08]. Dostupné z: </a:t>
            </a:r>
            <a:r>
              <a:rPr lang="cs-CZ" sz="1200" u="sng" strike="noStrike">
                <a:solidFill>
                  <a:srgbClr val="000000"/>
                </a:solidFill>
                <a:latin typeface="Calibri"/>
                <a:ea typeface="Calibri"/>
                <a:cs typeface="Calibri"/>
                <a:sym typeface="Calibri"/>
                <a:hlinkClick r:id="rId9">
                  <a:extLst>
                    <a:ext uri="{A12FA001-AC4F-418D-AE19-62706E023703}">
                      <ahyp:hlinkClr val="tx"/>
                    </a:ext>
                  </a:extLst>
                </a:hlinkClick>
              </a:rPr>
              <a:t>https://www.egd.cz/sites/default/files/201902/Politika%20integrovan%C3%A9ho%20syst%C3%A9mu%20%C5%99%C3%ADzen%C3%AD.pdf</a:t>
            </a:r>
            <a:endParaRPr sz="1200">
              <a:solidFill>
                <a:schemeClr val="dk1"/>
              </a:solidFill>
              <a:latin typeface="Calibri"/>
              <a:ea typeface="Calibri"/>
              <a:cs typeface="Calibri"/>
              <a:sym typeface="Calibri"/>
            </a:endParaRPr>
          </a:p>
          <a:p>
            <a:pPr indent="0" lvl="0" marL="0" marR="0" rtl="0" algn="just">
              <a:lnSpc>
                <a:spcPct val="107000"/>
              </a:lnSpc>
              <a:spcBef>
                <a:spcPts val="1000"/>
              </a:spcBef>
              <a:spcAft>
                <a:spcPts val="0"/>
              </a:spcAft>
              <a:buNone/>
            </a:pPr>
            <a:r>
              <a:rPr lang="cs-CZ" sz="1200">
                <a:solidFill>
                  <a:srgbClr val="000000"/>
                </a:solidFill>
                <a:highlight>
                  <a:srgbClr val="FFFFFF"/>
                </a:highlight>
                <a:latin typeface="Calibri"/>
                <a:ea typeface="Calibri"/>
                <a:cs typeface="Calibri"/>
                <a:sym typeface="Calibri"/>
              </a:rPr>
              <a:t>HOBSON, J.S.P</a:t>
            </a:r>
            <a:r>
              <a:rPr i="1" lang="cs-CZ" sz="1200">
                <a:solidFill>
                  <a:srgbClr val="000000"/>
                </a:solidFill>
                <a:highlight>
                  <a:srgbClr val="FFFFFF"/>
                </a:highlight>
                <a:latin typeface="Calibri"/>
                <a:ea typeface="Calibri"/>
                <a:cs typeface="Calibri"/>
                <a:sym typeface="Calibri"/>
              </a:rPr>
              <a:t>. (1996): Violent crime in the US hospitality workplace: facing up to the problem. International Journal of Contemporary Hospitality Management, 8 (4), 3-10</a:t>
            </a:r>
            <a:endParaRPr sz="1200">
              <a:solidFill>
                <a:schemeClr val="dk1"/>
              </a:solidFill>
              <a:latin typeface="Calibri"/>
              <a:ea typeface="Calibri"/>
              <a:cs typeface="Calibri"/>
              <a:sym typeface="Calibri"/>
            </a:endParaRPr>
          </a:p>
          <a:p>
            <a:pPr indent="0" lvl="0" marL="0" marR="0" rtl="0" algn="just">
              <a:lnSpc>
                <a:spcPct val="107000"/>
              </a:lnSpc>
              <a:spcBef>
                <a:spcPts val="1000"/>
              </a:spcBef>
              <a:spcAft>
                <a:spcPts val="0"/>
              </a:spcAft>
              <a:buNone/>
            </a:pPr>
            <a:r>
              <a:rPr lang="cs-CZ" sz="1200">
                <a:solidFill>
                  <a:srgbClr val="000000"/>
                </a:solidFill>
                <a:highlight>
                  <a:srgbClr val="FFFFFF"/>
                </a:highlight>
                <a:latin typeface="Calibri"/>
                <a:ea typeface="Calibri"/>
                <a:cs typeface="Calibri"/>
                <a:sym typeface="Calibri"/>
              </a:rPr>
              <a:t>HOEL H., AND EINARSEN, S</a:t>
            </a:r>
            <a:r>
              <a:rPr i="1" lang="cs-CZ" sz="1200">
                <a:solidFill>
                  <a:srgbClr val="000000"/>
                </a:solidFill>
                <a:highlight>
                  <a:srgbClr val="FFFFFF"/>
                </a:highlight>
                <a:latin typeface="Calibri"/>
                <a:ea typeface="Calibri"/>
                <a:cs typeface="Calibri"/>
                <a:sym typeface="Calibri"/>
              </a:rPr>
              <a:t>. (2003): Violence at work in hotels, catering and tourism, available at: </a:t>
            </a:r>
            <a:r>
              <a:rPr i="1" lang="cs-CZ" sz="1200" u="sng" strike="noStrike">
                <a:solidFill>
                  <a:srgbClr val="000000"/>
                </a:solidFill>
                <a:highlight>
                  <a:srgbClr val="FFFFFF"/>
                </a:highlight>
                <a:latin typeface="Calibri"/>
                <a:ea typeface="Calibri"/>
                <a:cs typeface="Calibri"/>
                <a:sym typeface="Calibri"/>
                <a:hlinkClick r:id="rId10">
                  <a:extLst>
                    <a:ext uri="{A12FA001-AC4F-418D-AE19-62706E023703}">
                      <ahyp:hlinkClr val="tx"/>
                    </a:ext>
                  </a:extLst>
                </a:hlinkClick>
              </a:rPr>
              <a:t>http://www.oit.org/wcmsp5/groups/public/@ed_dialogue/@sector/documents/publication/wcms_161998.pdf</a:t>
            </a:r>
            <a:endParaRPr sz="1200">
              <a:solidFill>
                <a:schemeClr val="dk1"/>
              </a:solidFill>
              <a:latin typeface="Calibri"/>
              <a:ea typeface="Calibri"/>
              <a:cs typeface="Calibri"/>
              <a:sym typeface="Calibri"/>
            </a:endParaRPr>
          </a:p>
          <a:p>
            <a:pPr indent="0" lvl="0" marL="0" marR="0" rtl="0" algn="just">
              <a:lnSpc>
                <a:spcPct val="107000"/>
              </a:lnSpc>
              <a:spcBef>
                <a:spcPts val="1000"/>
              </a:spcBef>
              <a:spcAft>
                <a:spcPts val="0"/>
              </a:spcAft>
              <a:buNone/>
            </a:pPr>
            <a:r>
              <a:rPr lang="cs-CZ" sz="1200">
                <a:solidFill>
                  <a:srgbClr val="000000"/>
                </a:solidFill>
                <a:highlight>
                  <a:srgbClr val="FFFFFF"/>
                </a:highlight>
                <a:latin typeface="Calibri"/>
                <a:ea typeface="Calibri"/>
                <a:cs typeface="Calibri"/>
                <a:sym typeface="Calibri"/>
              </a:rPr>
              <a:t>HOFFMAN, E</a:t>
            </a:r>
            <a:r>
              <a:rPr i="1" lang="cs-CZ" sz="1200">
                <a:solidFill>
                  <a:srgbClr val="000000"/>
                </a:solidFill>
                <a:highlight>
                  <a:srgbClr val="FFFFFF"/>
                </a:highlight>
                <a:latin typeface="Calibri"/>
                <a:ea typeface="Calibri"/>
                <a:cs typeface="Calibri"/>
                <a:sym typeface="Calibri"/>
              </a:rPr>
              <a:t>. (2005). ‘Dispute resolution in a worker cooperative: Formal procedures and procedural justice’. Law and Society Review, 39(1), 51–82.</a:t>
            </a:r>
            <a:endParaRPr/>
          </a:p>
          <a:p>
            <a:pPr indent="0" lvl="0" marL="0" marR="0" rtl="0" algn="just">
              <a:lnSpc>
                <a:spcPct val="107000"/>
              </a:lnSpc>
              <a:spcBef>
                <a:spcPts val="1000"/>
              </a:spcBef>
              <a:spcAft>
                <a:spcPts val="0"/>
              </a:spcAft>
              <a:buNone/>
            </a:pPr>
            <a:r>
              <a:rPr lang="cs-CZ" sz="1200">
                <a:solidFill>
                  <a:srgbClr val="000000"/>
                </a:solidFill>
                <a:highlight>
                  <a:srgbClr val="FFFFFF"/>
                </a:highlight>
                <a:latin typeface="Calibri"/>
                <a:ea typeface="Calibri"/>
                <a:cs typeface="Calibri"/>
                <a:sym typeface="Calibri"/>
              </a:rPr>
              <a:t>KOŽENÁ J., 2009. </a:t>
            </a:r>
            <a:r>
              <a:rPr i="1" lang="cs-CZ" sz="1200">
                <a:solidFill>
                  <a:srgbClr val="000000"/>
                </a:solidFill>
                <a:highlight>
                  <a:srgbClr val="FFFFFF"/>
                </a:highlight>
                <a:latin typeface="Calibri"/>
                <a:ea typeface="Calibri"/>
                <a:cs typeface="Calibri"/>
                <a:sym typeface="Calibri"/>
              </a:rPr>
              <a:t>Externí komunikace vytváří obraz vaší firmy v očích veřejnosti i médií. </a:t>
            </a:r>
            <a:r>
              <a:rPr lang="cs-CZ" sz="1200">
                <a:solidFill>
                  <a:srgbClr val="000000"/>
                </a:solidFill>
                <a:latin typeface="Calibri"/>
                <a:ea typeface="Calibri"/>
                <a:cs typeface="Calibri"/>
                <a:sym typeface="Calibri"/>
              </a:rPr>
              <a:t>[online] [vid. 2022-15-08]. Dostupné z:</a:t>
            </a:r>
            <a:r>
              <a:rPr lang="cs-CZ" sz="1200">
                <a:solidFill>
                  <a:srgbClr val="000000"/>
                </a:solidFill>
                <a:highlight>
                  <a:srgbClr val="FFFFFF"/>
                </a:highlight>
                <a:latin typeface="Calibri"/>
                <a:ea typeface="Calibri"/>
                <a:cs typeface="Calibri"/>
                <a:sym typeface="Calibri"/>
              </a:rPr>
              <a:t> </a:t>
            </a:r>
            <a:r>
              <a:rPr lang="cs-CZ" sz="1200" u="sng" strike="noStrike">
                <a:solidFill>
                  <a:srgbClr val="000000"/>
                </a:solidFill>
                <a:highlight>
                  <a:srgbClr val="FFFFFF"/>
                </a:highlight>
                <a:latin typeface="Calibri"/>
                <a:ea typeface="Calibri"/>
                <a:cs typeface="Calibri"/>
                <a:sym typeface="Calibri"/>
                <a:hlinkClick r:id="rId11">
                  <a:extLst>
                    <a:ext uri="{A12FA001-AC4F-418D-AE19-62706E023703}">
                      <ahyp:hlinkClr val="tx"/>
                    </a:ext>
                  </a:extLst>
                </a:hlinkClick>
              </a:rPr>
              <a:t>https://www.vlastnicesta.cz/clanky/externi-komunikace-vytvari-obraz-vasi-firmy-v-o/</a:t>
            </a:r>
            <a:endParaRPr sz="1200">
              <a:solidFill>
                <a:schemeClr val="dk1"/>
              </a:solidFill>
              <a:latin typeface="Calibri"/>
              <a:ea typeface="Calibri"/>
              <a:cs typeface="Calibri"/>
              <a:sym typeface="Calibri"/>
            </a:endParaRPr>
          </a:p>
        </p:txBody>
      </p:sp>
    </p:spTree>
  </p:cSld>
  <p:clrMapOvr>
    <a:masterClrMapping/>
  </p:clrMapOvr>
  <p:transition spd="slow">
    <p:push/>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sp>
        <p:nvSpPr>
          <p:cNvPr id="392" name="Google Shape;392;p15"/>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sz="1800">
              <a:solidFill>
                <a:schemeClr val="lt1"/>
              </a:solidFill>
              <a:latin typeface="Calibri"/>
              <a:ea typeface="Calibri"/>
              <a:cs typeface="Calibri"/>
              <a:sym typeface="Calibri"/>
            </a:endParaRPr>
          </a:p>
        </p:txBody>
      </p:sp>
      <p:sp>
        <p:nvSpPr>
          <p:cNvPr id="393" name="Google Shape;393;p15"/>
          <p:cNvSpPr/>
          <p:nvPr/>
        </p:nvSpPr>
        <p:spPr>
          <a:xfrm flipH="1" rot="-2700000">
            <a:off x="-376156" y="-253670"/>
            <a:ext cx="1827638" cy="1376989"/>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41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sz="1800">
              <a:solidFill>
                <a:schemeClr val="lt1"/>
              </a:solidFill>
              <a:latin typeface="Calibri"/>
              <a:ea typeface="Calibri"/>
              <a:cs typeface="Calibri"/>
              <a:sym typeface="Calibri"/>
            </a:endParaRPr>
          </a:p>
        </p:txBody>
      </p:sp>
      <p:sp>
        <p:nvSpPr>
          <p:cNvPr id="394" name="Google Shape;394;p15"/>
          <p:cNvSpPr/>
          <p:nvPr/>
        </p:nvSpPr>
        <p:spPr>
          <a:xfrm flipH="1" rot="-2700000">
            <a:off x="891641" y="422146"/>
            <a:ext cx="645368" cy="645368"/>
          </a:xfrm>
          <a:prstGeom prst="rect">
            <a:avLst/>
          </a:prstGeom>
          <a:solidFill>
            <a:schemeClr val="accent1">
              <a:alpha val="2941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sz="1800">
              <a:solidFill>
                <a:schemeClr val="lt1"/>
              </a:solidFill>
              <a:latin typeface="Calibri"/>
              <a:ea typeface="Calibri"/>
              <a:cs typeface="Calibri"/>
              <a:sym typeface="Calibri"/>
            </a:endParaRPr>
          </a:p>
        </p:txBody>
      </p:sp>
      <p:sp>
        <p:nvSpPr>
          <p:cNvPr id="395" name="Google Shape;395;p15"/>
          <p:cNvSpPr/>
          <p:nvPr/>
        </p:nvSpPr>
        <p:spPr>
          <a:xfrm flipH="1" rot="-2700000">
            <a:off x="10043482" y="655140"/>
            <a:ext cx="687472" cy="687472"/>
          </a:xfrm>
          <a:prstGeom prst="rect">
            <a:avLst/>
          </a:prstGeom>
          <a:solidFill>
            <a:schemeClr val="accent4">
              <a:alpha val="2941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sz="1800">
              <a:solidFill>
                <a:schemeClr val="lt1"/>
              </a:solidFill>
              <a:latin typeface="Calibri"/>
              <a:ea typeface="Calibri"/>
              <a:cs typeface="Calibri"/>
              <a:sym typeface="Calibri"/>
            </a:endParaRPr>
          </a:p>
        </p:txBody>
      </p:sp>
      <p:sp>
        <p:nvSpPr>
          <p:cNvPr id="396" name="Google Shape;396;p15"/>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41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sz="1800">
              <a:solidFill>
                <a:schemeClr val="lt1"/>
              </a:solidFill>
              <a:latin typeface="Calibri"/>
              <a:ea typeface="Calibri"/>
              <a:cs typeface="Calibri"/>
              <a:sym typeface="Calibri"/>
            </a:endParaRPr>
          </a:p>
        </p:txBody>
      </p:sp>
      <p:sp>
        <p:nvSpPr>
          <p:cNvPr id="397" name="Google Shape;397;p15"/>
          <p:cNvSpPr/>
          <p:nvPr/>
        </p:nvSpPr>
        <p:spPr>
          <a:xfrm flipH="1">
            <a:off x="7976344" y="6115501"/>
            <a:ext cx="1494513" cy="742499"/>
          </a:xfrm>
          <a:prstGeom prst="triangle">
            <a:avLst>
              <a:gd fmla="val 50000" name="adj"/>
            </a:avLst>
          </a:prstGeom>
          <a:solidFill>
            <a:schemeClr val="accent1">
              <a:alpha val="2941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sz="1800">
              <a:solidFill>
                <a:schemeClr val="lt1"/>
              </a:solidFill>
              <a:latin typeface="Calibri"/>
              <a:ea typeface="Calibri"/>
              <a:cs typeface="Calibri"/>
              <a:sym typeface="Calibri"/>
            </a:endParaRPr>
          </a:p>
        </p:txBody>
      </p:sp>
      <p:sp>
        <p:nvSpPr>
          <p:cNvPr id="398" name="Google Shape;398;p15"/>
          <p:cNvSpPr/>
          <p:nvPr/>
        </p:nvSpPr>
        <p:spPr>
          <a:xfrm flipH="1">
            <a:off x="7604080" y="6453143"/>
            <a:ext cx="814903" cy="404857"/>
          </a:xfrm>
          <a:prstGeom prst="triangle">
            <a:avLst>
              <a:gd fmla="val 50000" name="adj"/>
            </a:avLst>
          </a:prstGeom>
          <a:solidFill>
            <a:schemeClr val="accent1">
              <a:alpha val="2941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sz="1800">
              <a:solidFill>
                <a:schemeClr val="lt1"/>
              </a:solidFill>
              <a:latin typeface="Calibri"/>
              <a:ea typeface="Calibri"/>
              <a:cs typeface="Calibri"/>
              <a:sym typeface="Calibri"/>
            </a:endParaRPr>
          </a:p>
        </p:txBody>
      </p:sp>
      <p:sp>
        <p:nvSpPr>
          <p:cNvPr id="399" name="Google Shape;399;p15"/>
          <p:cNvSpPr txBox="1"/>
          <p:nvPr>
            <p:ph type="title"/>
          </p:nvPr>
        </p:nvSpPr>
        <p:spPr>
          <a:xfrm>
            <a:off x="426218" y="204351"/>
            <a:ext cx="10515600" cy="936191"/>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2"/>
              </a:buClr>
              <a:buSzPts val="3600"/>
              <a:buFont typeface="Calibri"/>
              <a:buNone/>
            </a:pPr>
            <a:r>
              <a:rPr b="1" lang="cs-CZ" sz="3600">
                <a:solidFill>
                  <a:schemeClr val="dk2"/>
                </a:solidFill>
              </a:rPr>
              <a:t>References</a:t>
            </a:r>
            <a:endParaRPr b="1" sz="3600">
              <a:solidFill>
                <a:schemeClr val="dk2"/>
              </a:solidFill>
            </a:endParaRPr>
          </a:p>
        </p:txBody>
      </p:sp>
      <p:sp>
        <p:nvSpPr>
          <p:cNvPr id="400" name="Google Shape;400;p15"/>
          <p:cNvSpPr txBox="1"/>
          <p:nvPr/>
        </p:nvSpPr>
        <p:spPr>
          <a:xfrm>
            <a:off x="480647" y="1155600"/>
            <a:ext cx="11493639" cy="5046125"/>
          </a:xfrm>
          <a:prstGeom prst="rect">
            <a:avLst/>
          </a:prstGeom>
          <a:noFill/>
          <a:ln>
            <a:noFill/>
          </a:ln>
        </p:spPr>
        <p:txBody>
          <a:bodyPr anchorCtr="0" anchor="t" bIns="45700" lIns="91425" spcFirstLastPara="1" rIns="91425" wrap="square" tIns="45700">
            <a:spAutoFit/>
          </a:bodyPr>
          <a:lstStyle/>
          <a:p>
            <a:pPr indent="0" lvl="0" marL="0" marR="0" rtl="0" algn="just">
              <a:lnSpc>
                <a:spcPct val="107000"/>
              </a:lnSpc>
              <a:spcBef>
                <a:spcPts val="0"/>
              </a:spcBef>
              <a:spcAft>
                <a:spcPts val="0"/>
              </a:spcAft>
              <a:buNone/>
            </a:pPr>
            <a:r>
              <a:rPr lang="cs-CZ" sz="1200">
                <a:solidFill>
                  <a:srgbClr val="000000"/>
                </a:solidFill>
                <a:highlight>
                  <a:srgbClr val="FFFFFF"/>
                </a:highlight>
                <a:latin typeface="Calibri"/>
                <a:ea typeface="Calibri"/>
                <a:cs typeface="Calibri"/>
                <a:sym typeface="Calibri"/>
              </a:rPr>
              <a:t>LIEBMANN, M.</a:t>
            </a:r>
            <a:r>
              <a:rPr i="1" lang="cs-CZ" sz="1200">
                <a:solidFill>
                  <a:srgbClr val="000000"/>
                </a:solidFill>
                <a:highlight>
                  <a:srgbClr val="FFFFFF"/>
                </a:highlight>
                <a:latin typeface="Calibri"/>
                <a:ea typeface="Calibri"/>
                <a:cs typeface="Calibri"/>
                <a:sym typeface="Calibri"/>
              </a:rPr>
              <a:t> (2000). ‘History and overview of mediation in the UK’. In M. Liebmann (ed), Mediation in Context. London: Jessica Kingsley Publisher, 19-38.</a:t>
            </a:r>
            <a:endParaRPr sz="1200">
              <a:solidFill>
                <a:schemeClr val="dk1"/>
              </a:solidFill>
              <a:latin typeface="Calibri"/>
              <a:ea typeface="Calibri"/>
              <a:cs typeface="Calibri"/>
              <a:sym typeface="Calibri"/>
            </a:endParaRPr>
          </a:p>
          <a:p>
            <a:pPr indent="0" lvl="0" marL="0" marR="0" rtl="0" algn="just">
              <a:lnSpc>
                <a:spcPct val="107000"/>
              </a:lnSpc>
              <a:spcBef>
                <a:spcPts val="1000"/>
              </a:spcBef>
              <a:spcAft>
                <a:spcPts val="0"/>
              </a:spcAft>
              <a:buNone/>
            </a:pPr>
            <a:r>
              <a:rPr lang="cs-CZ" sz="1200">
                <a:solidFill>
                  <a:srgbClr val="000000"/>
                </a:solidFill>
                <a:highlight>
                  <a:srgbClr val="FFFFFF"/>
                </a:highlight>
                <a:latin typeface="Calibri"/>
                <a:ea typeface="Calibri"/>
                <a:cs typeface="Calibri"/>
                <a:sym typeface="Calibri"/>
              </a:rPr>
              <a:t>MICELI, M., NEAR, J., AND MOREHEAD, DWORKIN T</a:t>
            </a:r>
            <a:r>
              <a:rPr i="1" lang="cs-CZ" sz="1200">
                <a:solidFill>
                  <a:srgbClr val="000000"/>
                </a:solidFill>
                <a:highlight>
                  <a:srgbClr val="FFFFFF"/>
                </a:highlight>
                <a:latin typeface="Calibri"/>
                <a:ea typeface="Calibri"/>
                <a:cs typeface="Calibri"/>
                <a:sym typeface="Calibri"/>
              </a:rPr>
              <a:t>. (2008). ‘A word to the wise: how managers and policy-makers can encourage employees to report wrongdoing’. Journal of Business Ethics, 86, 379-396.</a:t>
            </a:r>
            <a:endParaRPr/>
          </a:p>
          <a:p>
            <a:pPr indent="0" lvl="0" marL="0" marR="0" rtl="0" algn="just">
              <a:lnSpc>
                <a:spcPct val="107000"/>
              </a:lnSpc>
              <a:spcBef>
                <a:spcPts val="1000"/>
              </a:spcBef>
              <a:spcAft>
                <a:spcPts val="0"/>
              </a:spcAft>
              <a:buNone/>
            </a:pPr>
            <a:r>
              <a:rPr lang="cs-CZ" sz="1200">
                <a:solidFill>
                  <a:srgbClr val="000000"/>
                </a:solidFill>
                <a:latin typeface="Calibri"/>
                <a:ea typeface="Calibri"/>
                <a:cs typeface="Calibri"/>
                <a:sym typeface="Calibri"/>
              </a:rPr>
              <a:t>MIOVSKÝ, M., SKÁCELOVÁ, L., ZAPLETALOVÁ, J., NOVÁK, P. 2010. </a:t>
            </a:r>
            <a:r>
              <a:rPr i="1" lang="cs-CZ" sz="1200">
                <a:solidFill>
                  <a:srgbClr val="000000"/>
                </a:solidFill>
                <a:latin typeface="Calibri"/>
                <a:ea typeface="Calibri"/>
                <a:cs typeface="Calibri"/>
                <a:sym typeface="Calibri"/>
              </a:rPr>
              <a:t>Primární prevence rizikového chování ve školství</a:t>
            </a:r>
            <a:r>
              <a:rPr lang="cs-CZ" sz="1200">
                <a:solidFill>
                  <a:srgbClr val="000000"/>
                </a:solidFill>
                <a:latin typeface="Calibri"/>
                <a:ea typeface="Calibri"/>
                <a:cs typeface="Calibri"/>
                <a:sym typeface="Calibri"/>
              </a:rPr>
              <a:t>. Tišnov: Sdružení SCAN.</a:t>
            </a:r>
            <a:endParaRPr sz="1200">
              <a:solidFill>
                <a:schemeClr val="dk1"/>
              </a:solidFill>
              <a:latin typeface="Calibri"/>
              <a:ea typeface="Calibri"/>
              <a:cs typeface="Calibri"/>
              <a:sym typeface="Calibri"/>
            </a:endParaRPr>
          </a:p>
          <a:p>
            <a:pPr indent="0" lvl="0" marL="0" marR="0" rtl="0" algn="just">
              <a:lnSpc>
                <a:spcPct val="107000"/>
              </a:lnSpc>
              <a:spcBef>
                <a:spcPts val="1000"/>
              </a:spcBef>
              <a:spcAft>
                <a:spcPts val="0"/>
              </a:spcAft>
              <a:buNone/>
            </a:pPr>
            <a:r>
              <a:rPr lang="cs-CZ" sz="1200">
                <a:solidFill>
                  <a:srgbClr val="000000"/>
                </a:solidFill>
                <a:latin typeface="Calibri"/>
                <a:ea typeface="Calibri"/>
                <a:cs typeface="Calibri"/>
                <a:sym typeface="Calibri"/>
              </a:rPr>
              <a:t>MŠMT, 2005. </a:t>
            </a:r>
            <a:r>
              <a:rPr i="1" lang="cs-CZ" sz="1200">
                <a:solidFill>
                  <a:srgbClr val="000000"/>
                </a:solidFill>
                <a:latin typeface="Calibri"/>
                <a:ea typeface="Calibri"/>
                <a:cs typeface="Calibri"/>
                <a:sym typeface="Calibri"/>
              </a:rPr>
              <a:t>Standardy odborné způsobilosti poskytovatelů programů primární prevence užívání návykových látek.</a:t>
            </a:r>
            <a:r>
              <a:rPr lang="cs-CZ" sz="1200">
                <a:solidFill>
                  <a:srgbClr val="000000"/>
                </a:solidFill>
                <a:latin typeface="Calibri"/>
                <a:ea typeface="Calibri"/>
                <a:cs typeface="Calibri"/>
                <a:sym typeface="Calibri"/>
              </a:rPr>
              <a:t> Praha: MŠMT.</a:t>
            </a:r>
            <a:endParaRPr sz="1200">
              <a:solidFill>
                <a:schemeClr val="dk1"/>
              </a:solidFill>
              <a:latin typeface="Calibri"/>
              <a:ea typeface="Calibri"/>
              <a:cs typeface="Calibri"/>
              <a:sym typeface="Calibri"/>
            </a:endParaRPr>
          </a:p>
          <a:p>
            <a:pPr indent="0" lvl="0" marL="0" marR="0" rtl="0" algn="just">
              <a:lnSpc>
                <a:spcPct val="107000"/>
              </a:lnSpc>
              <a:spcBef>
                <a:spcPts val="1000"/>
              </a:spcBef>
              <a:spcAft>
                <a:spcPts val="0"/>
              </a:spcAft>
              <a:buNone/>
            </a:pPr>
            <a:r>
              <a:rPr lang="cs-CZ" sz="1200">
                <a:solidFill>
                  <a:srgbClr val="000000"/>
                </a:solidFill>
                <a:latin typeface="Calibri"/>
                <a:ea typeface="Calibri"/>
                <a:cs typeface="Calibri"/>
                <a:sym typeface="Calibri"/>
              </a:rPr>
              <a:t>MŠMT, 2010. </a:t>
            </a:r>
            <a:r>
              <a:rPr i="1" lang="cs-CZ" sz="1200">
                <a:solidFill>
                  <a:srgbClr val="000000"/>
                </a:solidFill>
                <a:latin typeface="Calibri"/>
                <a:ea typeface="Calibri"/>
                <a:cs typeface="Calibri"/>
                <a:sym typeface="Calibri"/>
              </a:rPr>
              <a:t>Metodické doporučení k  primární prevenci rizikového chování u dětí, žáků a studentů ve školách a školských zařízeních</a:t>
            </a:r>
            <a:r>
              <a:rPr lang="cs-CZ" sz="1200">
                <a:solidFill>
                  <a:srgbClr val="000000"/>
                </a:solidFill>
                <a:latin typeface="Calibri"/>
                <a:ea typeface="Calibri"/>
                <a:cs typeface="Calibri"/>
                <a:sym typeface="Calibri"/>
              </a:rPr>
              <a:t>. [online] [vid. 2022-15-08]. Dostupné z: </a:t>
            </a:r>
            <a:r>
              <a:rPr lang="cs-CZ" sz="1200" u="sng" strike="noStrike">
                <a:solidFill>
                  <a:srgbClr val="000000"/>
                </a:solidFill>
                <a:latin typeface="Calibri"/>
                <a:ea typeface="Calibri"/>
                <a:cs typeface="Calibri"/>
                <a:sym typeface="Calibri"/>
                <a:hlinkClick r:id="rId3">
                  <a:extLst>
                    <a:ext uri="{A12FA001-AC4F-418D-AE19-62706E023703}">
                      <ahyp:hlinkClr val="tx"/>
                    </a:ext>
                  </a:extLst>
                </a:hlinkClick>
              </a:rPr>
              <a:t>http://www.msmt.cz/socialni-programy/metodicke-doporuceni-k-primarni-prevenci-rizikoveho-chovani</a:t>
            </a:r>
            <a:endParaRPr sz="1200">
              <a:solidFill>
                <a:schemeClr val="dk1"/>
              </a:solidFill>
              <a:latin typeface="Calibri"/>
              <a:ea typeface="Calibri"/>
              <a:cs typeface="Calibri"/>
              <a:sym typeface="Calibri"/>
            </a:endParaRPr>
          </a:p>
          <a:p>
            <a:pPr indent="0" lvl="0" marL="0" marR="0" rtl="0" algn="just">
              <a:lnSpc>
                <a:spcPct val="107000"/>
              </a:lnSpc>
              <a:spcBef>
                <a:spcPts val="1000"/>
              </a:spcBef>
              <a:spcAft>
                <a:spcPts val="0"/>
              </a:spcAft>
              <a:buNone/>
            </a:pPr>
            <a:r>
              <a:rPr lang="cs-CZ" sz="1200">
                <a:solidFill>
                  <a:srgbClr val="000000"/>
                </a:solidFill>
                <a:highlight>
                  <a:srgbClr val="FFFFFF"/>
                </a:highlight>
                <a:latin typeface="Calibri"/>
                <a:ea typeface="Calibri"/>
                <a:cs typeface="Calibri"/>
                <a:sym typeface="Calibri"/>
              </a:rPr>
              <a:t>OPPENHEIMER, A</a:t>
            </a:r>
            <a:r>
              <a:rPr i="1" lang="cs-CZ" sz="1200">
                <a:solidFill>
                  <a:srgbClr val="000000"/>
                </a:solidFill>
                <a:highlight>
                  <a:srgbClr val="FFFFFF"/>
                </a:highlight>
                <a:latin typeface="Calibri"/>
                <a:ea typeface="Calibri"/>
                <a:cs typeface="Calibri"/>
                <a:sym typeface="Calibri"/>
              </a:rPr>
              <a:t>. (2004). ‘Investigating workplace harassment and discrimination’. Employee Relations Law Journal, 29(4), 56-68.</a:t>
            </a:r>
            <a:endParaRPr sz="1200">
              <a:solidFill>
                <a:schemeClr val="dk1"/>
              </a:solidFill>
              <a:latin typeface="Calibri"/>
              <a:ea typeface="Calibri"/>
              <a:cs typeface="Calibri"/>
              <a:sym typeface="Calibri"/>
            </a:endParaRPr>
          </a:p>
          <a:p>
            <a:pPr indent="0" lvl="0" marL="0" marR="450215" rtl="0" algn="just">
              <a:lnSpc>
                <a:spcPct val="107000"/>
              </a:lnSpc>
              <a:spcBef>
                <a:spcPts val="1000"/>
              </a:spcBef>
              <a:spcAft>
                <a:spcPts val="0"/>
              </a:spcAft>
              <a:buNone/>
            </a:pPr>
            <a:r>
              <a:rPr lang="cs-CZ" sz="1200">
                <a:solidFill>
                  <a:srgbClr val="000000"/>
                </a:solidFill>
                <a:latin typeface="Calibri"/>
                <a:ea typeface="Calibri"/>
                <a:cs typeface="Calibri"/>
                <a:sym typeface="Calibri"/>
              </a:rPr>
              <a:t>PLAMÍNEK, J., 2010. </a:t>
            </a:r>
            <a:r>
              <a:rPr i="1" lang="cs-CZ" sz="1200">
                <a:solidFill>
                  <a:srgbClr val="000000"/>
                </a:solidFill>
                <a:latin typeface="Calibri"/>
                <a:ea typeface="Calibri"/>
                <a:cs typeface="Calibri"/>
                <a:sym typeface="Calibri"/>
              </a:rPr>
              <a:t>Tajemství motivace: jak zařídit, aby pro vás lidé rádi pracovali</a:t>
            </a:r>
            <a:r>
              <a:rPr lang="cs-CZ" sz="1200">
                <a:solidFill>
                  <a:srgbClr val="000000"/>
                </a:solidFill>
                <a:latin typeface="Calibri"/>
                <a:ea typeface="Calibri"/>
                <a:cs typeface="Calibri"/>
                <a:sym typeface="Calibri"/>
              </a:rPr>
              <a:t>. 2., dopl. vyd. Praha: Grada. ISBN 9788024734477</a:t>
            </a:r>
            <a:endParaRPr sz="1200">
              <a:solidFill>
                <a:schemeClr val="dk1"/>
              </a:solidFill>
              <a:latin typeface="Calibri"/>
              <a:ea typeface="Calibri"/>
              <a:cs typeface="Calibri"/>
              <a:sym typeface="Calibri"/>
            </a:endParaRPr>
          </a:p>
          <a:p>
            <a:pPr indent="0" lvl="0" marL="0" marR="450215" rtl="0" algn="just">
              <a:lnSpc>
                <a:spcPct val="107000"/>
              </a:lnSpc>
              <a:spcBef>
                <a:spcPts val="1000"/>
              </a:spcBef>
              <a:spcAft>
                <a:spcPts val="0"/>
              </a:spcAft>
              <a:buNone/>
            </a:pPr>
            <a:r>
              <a:rPr lang="cs-CZ" sz="1200">
                <a:solidFill>
                  <a:srgbClr val="000000"/>
                </a:solidFill>
                <a:highlight>
                  <a:srgbClr val="FFFFFF"/>
                </a:highlight>
                <a:latin typeface="Calibri"/>
                <a:ea typeface="Calibri"/>
                <a:cs typeface="Calibri"/>
                <a:sym typeface="Calibri"/>
              </a:rPr>
              <a:t>RAYNER, C., HOEL, H. AND COOPER, C.L</a:t>
            </a:r>
            <a:r>
              <a:rPr i="1" lang="cs-CZ" sz="1200">
                <a:solidFill>
                  <a:srgbClr val="000000"/>
                </a:solidFill>
                <a:highlight>
                  <a:srgbClr val="FFFFFF"/>
                </a:highlight>
                <a:latin typeface="Calibri"/>
                <a:ea typeface="Calibri"/>
                <a:cs typeface="Calibri"/>
                <a:sym typeface="Calibri"/>
              </a:rPr>
              <a:t>. (2002): Workplace Bullying: What we know, who is to blame, and what can we do? London: Taylor and Francis</a:t>
            </a:r>
            <a:endParaRPr sz="1200">
              <a:solidFill>
                <a:schemeClr val="dk1"/>
              </a:solidFill>
              <a:latin typeface="Calibri"/>
              <a:ea typeface="Calibri"/>
              <a:cs typeface="Calibri"/>
              <a:sym typeface="Calibri"/>
            </a:endParaRPr>
          </a:p>
          <a:p>
            <a:pPr indent="0" lvl="0" marL="0" marR="450215" rtl="0" algn="just">
              <a:lnSpc>
                <a:spcPct val="107000"/>
              </a:lnSpc>
              <a:spcBef>
                <a:spcPts val="1000"/>
              </a:spcBef>
              <a:spcAft>
                <a:spcPts val="0"/>
              </a:spcAft>
              <a:buNone/>
            </a:pPr>
            <a:r>
              <a:rPr lang="cs-CZ" sz="1200">
                <a:solidFill>
                  <a:srgbClr val="000000"/>
                </a:solidFill>
                <a:highlight>
                  <a:srgbClr val="FFFFFF"/>
                </a:highlight>
                <a:latin typeface="Calibri"/>
                <a:ea typeface="Calibri"/>
                <a:cs typeface="Calibri"/>
                <a:sym typeface="Calibri"/>
              </a:rPr>
              <a:t>SALIN, D</a:t>
            </a:r>
            <a:r>
              <a:rPr i="1" lang="cs-CZ" sz="1200">
                <a:solidFill>
                  <a:srgbClr val="000000"/>
                </a:solidFill>
                <a:highlight>
                  <a:srgbClr val="FFFFFF"/>
                </a:highlight>
                <a:latin typeface="Calibri"/>
                <a:ea typeface="Calibri"/>
                <a:cs typeface="Calibri"/>
                <a:sym typeface="Calibri"/>
              </a:rPr>
              <a:t>. (2007). ‘Organizational responses to workplace harassment: an exploratory study’. Personnel Review, 38(1), 26-44.</a:t>
            </a:r>
            <a:endParaRPr sz="1200">
              <a:solidFill>
                <a:schemeClr val="dk1"/>
              </a:solidFill>
              <a:latin typeface="Calibri"/>
              <a:ea typeface="Calibri"/>
              <a:cs typeface="Calibri"/>
              <a:sym typeface="Calibri"/>
            </a:endParaRPr>
          </a:p>
          <a:p>
            <a:pPr indent="0" lvl="0" marL="0" marR="0" rtl="0" algn="just">
              <a:lnSpc>
                <a:spcPct val="107000"/>
              </a:lnSpc>
              <a:spcBef>
                <a:spcPts val="1000"/>
              </a:spcBef>
              <a:spcAft>
                <a:spcPts val="0"/>
              </a:spcAft>
              <a:buNone/>
            </a:pPr>
            <a:r>
              <a:rPr lang="cs-CZ" sz="1200">
                <a:solidFill>
                  <a:srgbClr val="000000"/>
                </a:solidFill>
                <a:latin typeface="Calibri"/>
                <a:ea typeface="Calibri"/>
                <a:cs typeface="Calibri"/>
                <a:sym typeface="Calibri"/>
              </a:rPr>
              <a:t>SCHEU L., 2021</a:t>
            </a:r>
            <a:r>
              <a:rPr i="1" lang="cs-CZ" sz="1200">
                <a:solidFill>
                  <a:srgbClr val="000000"/>
                </a:solidFill>
                <a:latin typeface="Calibri"/>
                <a:ea typeface="Calibri"/>
                <a:cs typeface="Calibri"/>
                <a:sym typeface="Calibri"/>
              </a:rPr>
              <a:t>. Násilí na pracovišti: peer pracovník jako možná cesta ochrany zaměstnanců?</a:t>
            </a:r>
            <a:r>
              <a:rPr lang="cs-CZ" sz="1200">
                <a:solidFill>
                  <a:srgbClr val="000000"/>
                </a:solidFill>
                <a:latin typeface="Calibri"/>
                <a:ea typeface="Calibri"/>
                <a:cs typeface="Calibri"/>
                <a:sym typeface="Calibri"/>
              </a:rPr>
              <a:t> [online] [vid. 2022-15-08]. Dostupné z: </a:t>
            </a:r>
            <a:r>
              <a:rPr lang="cs-CZ" sz="1200" u="sng" strike="noStrike">
                <a:solidFill>
                  <a:srgbClr val="000000"/>
                </a:solidFill>
                <a:latin typeface="Calibri"/>
                <a:ea typeface="Calibri"/>
                <a:cs typeface="Calibri"/>
                <a:sym typeface="Calibri"/>
                <a:hlinkClick r:id="rId4">
                  <a:extLst>
                    <a:ext uri="{A12FA001-AC4F-418D-AE19-62706E023703}">
                      <ahyp:hlinkClr val="tx"/>
                    </a:ext>
                  </a:extLst>
                </a:hlinkClick>
              </a:rPr>
              <a:t>https://www.bozpinfo.cz/josra/nasili-na-pracovisti-peer-pracovnik-jako-mozna-cesta-ochrany-zamestnancu</a:t>
            </a:r>
            <a:endParaRPr sz="1200">
              <a:solidFill>
                <a:schemeClr val="dk1"/>
              </a:solidFill>
              <a:latin typeface="Calibri"/>
              <a:ea typeface="Calibri"/>
              <a:cs typeface="Calibri"/>
              <a:sym typeface="Calibri"/>
            </a:endParaRPr>
          </a:p>
          <a:p>
            <a:pPr indent="0" lvl="0" marL="0" marR="450215" rtl="0" algn="just">
              <a:lnSpc>
                <a:spcPct val="107000"/>
              </a:lnSpc>
              <a:spcBef>
                <a:spcPts val="1000"/>
              </a:spcBef>
              <a:spcAft>
                <a:spcPts val="0"/>
              </a:spcAft>
              <a:buNone/>
            </a:pPr>
            <a:r>
              <a:rPr lang="cs-CZ" sz="1200">
                <a:solidFill>
                  <a:srgbClr val="000000"/>
                </a:solidFill>
                <a:latin typeface="Calibri"/>
                <a:ea typeface="Calibri"/>
                <a:cs typeface="Calibri"/>
                <a:sym typeface="Calibri"/>
              </a:rPr>
              <a:t>SMITHSON, L., 2006. An infographic depiction of all things motivation in the workplace. </a:t>
            </a:r>
            <a:r>
              <a:rPr i="1" lang="cs-CZ" sz="1200">
                <a:solidFill>
                  <a:srgbClr val="000000"/>
                </a:solidFill>
                <a:latin typeface="Calibri"/>
                <a:ea typeface="Calibri"/>
                <a:cs typeface="Calibri"/>
                <a:sym typeface="Calibri"/>
              </a:rPr>
              <a:t>IncBlot.</a:t>
            </a:r>
            <a:r>
              <a:rPr lang="cs-CZ" sz="1200">
                <a:solidFill>
                  <a:srgbClr val="000000"/>
                </a:solidFill>
                <a:latin typeface="Calibri"/>
                <a:ea typeface="Calibri"/>
                <a:cs typeface="Calibri"/>
                <a:sym typeface="Calibri"/>
              </a:rPr>
              <a:t> [online] [vid. 2022-05-05]. Dostupné z: </a:t>
            </a:r>
            <a:r>
              <a:rPr lang="cs-CZ" sz="1200" u="sng" strike="noStrike">
                <a:solidFill>
                  <a:srgbClr val="000000"/>
                </a:solidFill>
                <a:latin typeface="Calibri"/>
                <a:ea typeface="Calibri"/>
                <a:cs typeface="Calibri"/>
                <a:sym typeface="Calibri"/>
                <a:hlinkClick r:id="rId5">
                  <a:extLst>
                    <a:ext uri="{A12FA001-AC4F-418D-AE19-62706E023703}">
                      <ahyp:hlinkClr val="tx"/>
                    </a:ext>
                  </a:extLst>
                </a:hlinkClick>
              </a:rPr>
              <a:t>https://visual.ly/community/Infographics/business/incblot-motivation-infographic</a:t>
            </a:r>
            <a:endParaRPr sz="1200">
              <a:solidFill>
                <a:schemeClr val="dk1"/>
              </a:solidFill>
              <a:latin typeface="Calibri"/>
              <a:ea typeface="Calibri"/>
              <a:cs typeface="Calibri"/>
              <a:sym typeface="Calibri"/>
            </a:endParaRPr>
          </a:p>
          <a:p>
            <a:pPr indent="0" lvl="0" marL="0" marR="0" rtl="0" algn="just">
              <a:lnSpc>
                <a:spcPct val="107000"/>
              </a:lnSpc>
              <a:spcBef>
                <a:spcPts val="1000"/>
              </a:spcBef>
              <a:spcAft>
                <a:spcPts val="0"/>
              </a:spcAft>
              <a:buNone/>
            </a:pPr>
            <a:r>
              <a:rPr lang="cs-CZ" sz="1200">
                <a:solidFill>
                  <a:srgbClr val="000000"/>
                </a:solidFill>
                <a:latin typeface="Calibri"/>
                <a:ea typeface="Calibri"/>
                <a:cs typeface="Calibri"/>
                <a:sym typeface="Calibri"/>
              </a:rPr>
              <a:t>ŠNAJDR I., 2013. </a:t>
            </a:r>
            <a:r>
              <a:rPr i="1" lang="cs-CZ" sz="1200">
                <a:solidFill>
                  <a:srgbClr val="000000"/>
                </a:solidFill>
                <a:latin typeface="Calibri"/>
                <a:ea typeface="Calibri"/>
                <a:cs typeface="Calibri"/>
                <a:sym typeface="Calibri"/>
              </a:rPr>
              <a:t>Svizí, strategií a polotikou</a:t>
            </a:r>
            <a:r>
              <a:rPr lang="cs-CZ" sz="1200">
                <a:solidFill>
                  <a:srgbClr val="000000"/>
                </a:solidFill>
                <a:latin typeface="Calibri"/>
                <a:ea typeface="Calibri"/>
                <a:cs typeface="Calibri"/>
                <a:sym typeface="Calibri"/>
              </a:rPr>
              <a:t>. [online] [vid. 2022-15-08]. Dostupné z: </a:t>
            </a:r>
            <a:r>
              <a:rPr lang="cs-CZ" sz="1200" u="sng">
                <a:solidFill>
                  <a:srgbClr val="000000"/>
                </a:solidFill>
                <a:latin typeface="Calibri"/>
                <a:ea typeface="Calibri"/>
                <a:cs typeface="Calibri"/>
                <a:sym typeface="Calibri"/>
                <a:hlinkClick r:id="rId6">
                  <a:extLst>
                    <a:ext uri="{A12FA001-AC4F-418D-AE19-62706E023703}">
                      <ahyp:hlinkClr val="tx"/>
                    </a:ext>
                  </a:extLst>
                </a:hlinkClick>
              </a:rPr>
              <a:t>https://www.snajdr.com/jak-pracujeme/s-vizi-strategii-a-politikou/</a:t>
            </a:r>
            <a:endParaRPr sz="1200">
              <a:solidFill>
                <a:schemeClr val="dk1"/>
              </a:solidFill>
              <a:latin typeface="Calibri"/>
              <a:ea typeface="Calibri"/>
              <a:cs typeface="Calibri"/>
              <a:sym typeface="Calibri"/>
            </a:endParaRPr>
          </a:p>
          <a:p>
            <a:pPr indent="0" lvl="0" marL="0" marR="0" rtl="0" algn="just">
              <a:lnSpc>
                <a:spcPct val="107000"/>
              </a:lnSpc>
              <a:spcBef>
                <a:spcPts val="1500"/>
              </a:spcBef>
              <a:spcAft>
                <a:spcPts val="0"/>
              </a:spcAft>
              <a:buNone/>
            </a:pPr>
            <a:r>
              <a:rPr lang="cs-CZ" sz="1200">
                <a:solidFill>
                  <a:srgbClr val="000000"/>
                </a:solidFill>
                <a:highlight>
                  <a:srgbClr val="FFFFFF"/>
                </a:highlight>
                <a:latin typeface="Calibri"/>
                <a:ea typeface="Calibri"/>
                <a:cs typeface="Calibri"/>
                <a:sym typeface="Calibri"/>
              </a:rPr>
              <a:t>WALKER, B. AND HAMILTON, R. T.</a:t>
            </a:r>
            <a:r>
              <a:rPr i="1" lang="cs-CZ" sz="1200">
                <a:solidFill>
                  <a:srgbClr val="000000"/>
                </a:solidFill>
                <a:highlight>
                  <a:srgbClr val="FFFFFF"/>
                </a:highlight>
                <a:latin typeface="Calibri"/>
                <a:ea typeface="Calibri"/>
                <a:cs typeface="Calibri"/>
                <a:sym typeface="Calibri"/>
              </a:rPr>
              <a:t> (2011). ‘Employee-employer grievances: a review’. International Journal of Management Reviews, 13(1) 40-58.</a:t>
            </a:r>
            <a:endParaRPr sz="1200">
              <a:solidFill>
                <a:schemeClr val="dk1"/>
              </a:solidFill>
              <a:latin typeface="Calibri"/>
              <a:ea typeface="Calibri"/>
              <a:cs typeface="Calibri"/>
              <a:sym typeface="Calibri"/>
            </a:endParaRPr>
          </a:p>
        </p:txBody>
      </p:sp>
    </p:spTree>
  </p:cSld>
  <p:clrMapOvr>
    <a:masterClrMapping/>
  </p:clrMapOvr>
  <p:transition spd="slow">
    <p:push/>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04" name="Shape 404"/>
        <p:cNvGrpSpPr/>
        <p:nvPr/>
      </p:nvGrpSpPr>
      <p:grpSpPr>
        <a:xfrm>
          <a:off x="0" y="0"/>
          <a:ext cx="0" cy="0"/>
          <a:chOff x="0" y="0"/>
          <a:chExt cx="0" cy="0"/>
        </a:xfrm>
      </p:grpSpPr>
      <p:pic>
        <p:nvPicPr>
          <p:cNvPr id="405" name="Google Shape;405;p16"/>
          <p:cNvPicPr preferRelativeResize="0"/>
          <p:nvPr/>
        </p:nvPicPr>
        <p:blipFill rotWithShape="1">
          <a:blip r:embed="rId3">
            <a:alphaModFix/>
          </a:blip>
          <a:srcRect b="15730" l="0" r="0" t="0"/>
          <a:stretch/>
        </p:blipFill>
        <p:spPr>
          <a:xfrm>
            <a:off x="20" y="10"/>
            <a:ext cx="12191980" cy="6857990"/>
          </a:xfrm>
          <a:prstGeom prst="rect">
            <a:avLst/>
          </a:prstGeom>
          <a:noFill/>
          <a:ln>
            <a:noFill/>
          </a:ln>
        </p:spPr>
      </p:pic>
      <p:sp>
        <p:nvSpPr>
          <p:cNvPr id="406" name="Google Shape;406;p16"/>
          <p:cNvSpPr/>
          <p:nvPr/>
        </p:nvSpPr>
        <p:spPr>
          <a:xfrm>
            <a:off x="0" y="5320142"/>
            <a:ext cx="12192000" cy="736551"/>
          </a:xfrm>
          <a:prstGeom prst="rect">
            <a:avLst/>
          </a:prstGeom>
          <a:solidFill>
            <a:schemeClr val="lt1">
              <a:alpha val="9294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7" name="Google Shape;407;p16"/>
          <p:cNvSpPr txBox="1"/>
          <p:nvPr>
            <p:ph type="title"/>
          </p:nvPr>
        </p:nvSpPr>
        <p:spPr>
          <a:xfrm>
            <a:off x="523875" y="5317240"/>
            <a:ext cx="11210925" cy="744836"/>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262626"/>
              </a:buClr>
              <a:buSzPts val="3600"/>
              <a:buFont typeface="Calibri"/>
              <a:buNone/>
            </a:pPr>
            <a:r>
              <a:rPr lang="cs-CZ" sz="3600">
                <a:solidFill>
                  <a:srgbClr val="262626"/>
                </a:solidFill>
              </a:rPr>
              <a:t>Paldies par uzmanību</a:t>
            </a:r>
            <a:endParaRPr sz="3600">
              <a:solidFill>
                <a:srgbClr val="262626"/>
              </a:solidFill>
            </a:endParaRPr>
          </a:p>
        </p:txBody>
      </p:sp>
      <p:cxnSp>
        <p:nvCxnSpPr>
          <p:cNvPr id="408" name="Google Shape;408;p16"/>
          <p:cNvCxnSpPr/>
          <p:nvPr/>
        </p:nvCxnSpPr>
        <p:spPr>
          <a:xfrm>
            <a:off x="0" y="5241983"/>
            <a:ext cx="12192000" cy="0"/>
          </a:xfrm>
          <a:prstGeom prst="straightConnector1">
            <a:avLst/>
          </a:prstGeom>
          <a:noFill/>
          <a:ln cap="flat" cmpd="sng" w="41275">
            <a:solidFill>
              <a:schemeClr val="lt1">
                <a:alpha val="89803"/>
              </a:schemeClr>
            </a:solidFill>
            <a:prstDash val="solid"/>
            <a:miter lim="800000"/>
            <a:headEnd len="sm" w="sm" type="none"/>
            <a:tailEnd len="sm" w="sm" type="none"/>
          </a:ln>
        </p:spPr>
      </p:cxnSp>
      <p:cxnSp>
        <p:nvCxnSpPr>
          <p:cNvPr id="409" name="Google Shape;409;p16"/>
          <p:cNvCxnSpPr/>
          <p:nvPr/>
        </p:nvCxnSpPr>
        <p:spPr>
          <a:xfrm>
            <a:off x="0" y="6134852"/>
            <a:ext cx="12192000" cy="0"/>
          </a:xfrm>
          <a:prstGeom prst="straightConnector1">
            <a:avLst/>
          </a:prstGeom>
          <a:noFill/>
          <a:ln cap="flat" cmpd="sng" w="41275">
            <a:solidFill>
              <a:schemeClr val="lt1">
                <a:alpha val="89803"/>
              </a:schemeClr>
            </a:solidFill>
            <a:prstDash val="solid"/>
            <a:miter lim="800000"/>
            <a:headEnd len="sm" w="sm" type="none"/>
            <a:tailEnd len="sm" w="sm" type="none"/>
          </a:ln>
        </p:spPr>
      </p:cxn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7"/>
                                        </p:tgtEl>
                                        <p:attrNameLst>
                                          <p:attrName>style.visibility</p:attrName>
                                        </p:attrNameLst>
                                      </p:cBhvr>
                                      <p:to>
                                        <p:strVal val="visible"/>
                                      </p:to>
                                    </p:set>
                                    <p:animEffect filter="fade" transition="in">
                                      <p:cBhvr>
                                        <p:cTn dur="500"/>
                                        <p:tgtEl>
                                          <p:spTgt spid="40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3" name="Shape 413"/>
        <p:cNvGrpSpPr/>
        <p:nvPr/>
      </p:nvGrpSpPr>
      <p:grpSpPr>
        <a:xfrm>
          <a:off x="0" y="0"/>
          <a:ext cx="0" cy="0"/>
          <a:chOff x="0" y="0"/>
          <a:chExt cx="0" cy="0"/>
        </a:xfrm>
      </p:grpSpPr>
      <p:pic>
        <p:nvPicPr>
          <p:cNvPr id="414" name="Google Shape;414;p17"/>
          <p:cNvPicPr preferRelativeResize="0"/>
          <p:nvPr/>
        </p:nvPicPr>
        <p:blipFill rotWithShape="1">
          <a:blip r:embed="rId3">
            <a:alphaModFix/>
          </a:blip>
          <a:srcRect b="0" l="0" r="0" t="0"/>
          <a:stretch/>
        </p:blipFill>
        <p:spPr>
          <a:xfrm>
            <a:off x="-413" y="4071129"/>
            <a:ext cx="943107" cy="2095792"/>
          </a:xfrm>
          <a:prstGeom prst="rect">
            <a:avLst/>
          </a:prstGeom>
          <a:noFill/>
          <a:ln>
            <a:noFill/>
          </a:ln>
        </p:spPr>
      </p:pic>
      <p:sp>
        <p:nvSpPr>
          <p:cNvPr id="415" name="Google Shape;415;p17"/>
          <p:cNvSpPr txBox="1"/>
          <p:nvPr>
            <p:ph type="title"/>
          </p:nvPr>
        </p:nvSpPr>
        <p:spPr>
          <a:xfrm>
            <a:off x="359517" y="276613"/>
            <a:ext cx="10515600" cy="132556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2"/>
              </a:buClr>
              <a:buSzPts val="3600"/>
              <a:buFont typeface="Calibri"/>
              <a:buNone/>
            </a:pPr>
            <a:r>
              <a:rPr b="1" lang="cs-CZ" sz="3600">
                <a:solidFill>
                  <a:schemeClr val="dk2"/>
                </a:solidFill>
              </a:rPr>
              <a:t>Project partners</a:t>
            </a:r>
            <a:endParaRPr b="1" sz="3600">
              <a:solidFill>
                <a:schemeClr val="dk2"/>
              </a:solidFill>
            </a:endParaRPr>
          </a:p>
        </p:txBody>
      </p:sp>
      <p:sp>
        <p:nvSpPr>
          <p:cNvPr id="416" name="Google Shape;416;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cs-CZ"/>
              <a:t>‹#›</a:t>
            </a:fld>
            <a:endParaRPr/>
          </a:p>
        </p:txBody>
      </p:sp>
      <p:sp>
        <p:nvSpPr>
          <p:cNvPr id="417" name="Google Shape;417;p17"/>
          <p:cNvSpPr txBox="1"/>
          <p:nvPr/>
        </p:nvSpPr>
        <p:spPr>
          <a:xfrm>
            <a:off x="359517" y="6400412"/>
            <a:ext cx="273696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cs-CZ" sz="1200">
                <a:solidFill>
                  <a:srgbClr val="6789B9"/>
                </a:solidFill>
                <a:latin typeface="Calibri"/>
                <a:ea typeface="Calibri"/>
                <a:cs typeface="Calibri"/>
                <a:sym typeface="Calibri"/>
              </a:rPr>
              <a:t>https://www.weedout.eu/</a:t>
            </a:r>
            <a:endParaRPr/>
          </a:p>
        </p:txBody>
      </p:sp>
      <p:pic>
        <p:nvPicPr>
          <p:cNvPr id="418" name="Google Shape;418;p17"/>
          <p:cNvPicPr preferRelativeResize="0"/>
          <p:nvPr/>
        </p:nvPicPr>
        <p:blipFill rotWithShape="1">
          <a:blip r:embed="rId4">
            <a:alphaModFix/>
          </a:blip>
          <a:srcRect b="0" l="0" r="0" t="0"/>
          <a:stretch/>
        </p:blipFill>
        <p:spPr>
          <a:xfrm>
            <a:off x="553626" y="1168801"/>
            <a:ext cx="3287809" cy="705343"/>
          </a:xfrm>
          <a:prstGeom prst="rect">
            <a:avLst/>
          </a:prstGeom>
          <a:noFill/>
          <a:ln>
            <a:noFill/>
          </a:ln>
        </p:spPr>
      </p:pic>
      <p:sp>
        <p:nvSpPr>
          <p:cNvPr id="419" name="Google Shape;419;p17"/>
          <p:cNvSpPr txBox="1"/>
          <p:nvPr/>
        </p:nvSpPr>
        <p:spPr>
          <a:xfrm>
            <a:off x="317929" y="2041725"/>
            <a:ext cx="3814281"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lang="cs-CZ" sz="1400" u="sng">
                <a:solidFill>
                  <a:schemeClr val="dk1"/>
                </a:solidFill>
                <a:latin typeface="Arial"/>
                <a:ea typeface="Arial"/>
                <a:cs typeface="Arial"/>
                <a:sym typeface="Arial"/>
                <a:hlinkClick r:id="rId5">
                  <a:extLst>
                    <a:ext uri="{A12FA001-AC4F-418D-AE19-62706E023703}">
                      <ahyp:hlinkClr val="tx"/>
                    </a:ext>
                  </a:extLst>
                </a:hlinkClick>
              </a:rPr>
              <a:t>Czech University of Life Sciences Prague</a:t>
            </a:r>
            <a:br>
              <a:rPr b="0" lang="cs-CZ" sz="1400">
                <a:solidFill>
                  <a:schemeClr val="dk1"/>
                </a:solidFill>
                <a:latin typeface="Arial"/>
                <a:ea typeface="Arial"/>
                <a:cs typeface="Arial"/>
                <a:sym typeface="Arial"/>
              </a:rPr>
            </a:br>
            <a:r>
              <a:rPr b="0" lang="cs-CZ" sz="1400">
                <a:solidFill>
                  <a:schemeClr val="dk1"/>
                </a:solidFill>
                <a:latin typeface="Arial"/>
                <a:ea typeface="Arial"/>
                <a:cs typeface="Arial"/>
                <a:sym typeface="Arial"/>
              </a:rPr>
              <a:t>Czech Republic</a:t>
            </a:r>
            <a:endParaRPr sz="1400">
              <a:solidFill>
                <a:schemeClr val="dk1"/>
              </a:solidFill>
              <a:latin typeface="Arial"/>
              <a:ea typeface="Arial"/>
              <a:cs typeface="Arial"/>
              <a:sym typeface="Arial"/>
            </a:endParaRPr>
          </a:p>
        </p:txBody>
      </p:sp>
      <p:pic>
        <p:nvPicPr>
          <p:cNvPr id="420" name="Google Shape;420;p17"/>
          <p:cNvPicPr preferRelativeResize="0"/>
          <p:nvPr/>
        </p:nvPicPr>
        <p:blipFill rotWithShape="1">
          <a:blip r:embed="rId6">
            <a:alphaModFix/>
          </a:blip>
          <a:srcRect b="0" l="0" r="0" t="0"/>
          <a:stretch/>
        </p:blipFill>
        <p:spPr>
          <a:xfrm>
            <a:off x="5465518" y="4289441"/>
            <a:ext cx="1260963" cy="1173800"/>
          </a:xfrm>
          <a:prstGeom prst="rect">
            <a:avLst/>
          </a:prstGeom>
          <a:noFill/>
          <a:ln>
            <a:noFill/>
          </a:ln>
        </p:spPr>
      </p:pic>
      <p:sp>
        <p:nvSpPr>
          <p:cNvPr id="421" name="Google Shape;421;p17"/>
          <p:cNvSpPr txBox="1"/>
          <p:nvPr/>
        </p:nvSpPr>
        <p:spPr>
          <a:xfrm>
            <a:off x="4354142" y="5643701"/>
            <a:ext cx="3814281"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lang="cs-CZ" sz="1400" u="sng">
                <a:solidFill>
                  <a:schemeClr val="dk1"/>
                </a:solidFill>
                <a:latin typeface="Arial"/>
                <a:ea typeface="Arial"/>
                <a:cs typeface="Arial"/>
                <a:sym typeface="Arial"/>
                <a:hlinkClick r:id="rId7">
                  <a:extLst>
                    <a:ext uri="{A12FA001-AC4F-418D-AE19-62706E023703}">
                      <ahyp:hlinkClr val="tx"/>
                    </a:ext>
                  </a:extLst>
                </a:hlinkClick>
              </a:rPr>
              <a:t>Pancyprian Association of Hotel Managers</a:t>
            </a:r>
            <a:br>
              <a:rPr b="0" lang="cs-CZ" sz="1400">
                <a:solidFill>
                  <a:schemeClr val="dk1"/>
                </a:solidFill>
                <a:latin typeface="Arial"/>
                <a:ea typeface="Arial"/>
                <a:cs typeface="Arial"/>
                <a:sym typeface="Arial"/>
              </a:rPr>
            </a:br>
            <a:r>
              <a:rPr b="0" lang="cs-CZ" sz="1400">
                <a:solidFill>
                  <a:schemeClr val="dk1"/>
                </a:solidFill>
                <a:latin typeface="Arial"/>
                <a:ea typeface="Arial"/>
                <a:cs typeface="Arial"/>
                <a:sym typeface="Arial"/>
              </a:rPr>
              <a:t>Cyprus</a:t>
            </a:r>
            <a:endParaRPr sz="1400">
              <a:solidFill>
                <a:schemeClr val="dk1"/>
              </a:solidFill>
              <a:latin typeface="Arial"/>
              <a:ea typeface="Arial"/>
              <a:cs typeface="Arial"/>
              <a:sym typeface="Arial"/>
            </a:endParaRPr>
          </a:p>
        </p:txBody>
      </p:sp>
      <p:pic>
        <p:nvPicPr>
          <p:cNvPr id="422" name="Google Shape;422;p17"/>
          <p:cNvPicPr preferRelativeResize="0"/>
          <p:nvPr/>
        </p:nvPicPr>
        <p:blipFill rotWithShape="1">
          <a:blip r:embed="rId8">
            <a:alphaModFix/>
          </a:blip>
          <a:srcRect b="0" l="0" r="0" t="0"/>
          <a:stretch/>
        </p:blipFill>
        <p:spPr>
          <a:xfrm>
            <a:off x="9630503" y="4572529"/>
            <a:ext cx="1892143" cy="1071172"/>
          </a:xfrm>
          <a:prstGeom prst="rect">
            <a:avLst/>
          </a:prstGeom>
          <a:noFill/>
          <a:ln>
            <a:noFill/>
          </a:ln>
        </p:spPr>
      </p:pic>
      <p:sp>
        <p:nvSpPr>
          <p:cNvPr id="423" name="Google Shape;423;p17"/>
          <p:cNvSpPr txBox="1"/>
          <p:nvPr/>
        </p:nvSpPr>
        <p:spPr>
          <a:xfrm>
            <a:off x="8669433" y="5643701"/>
            <a:ext cx="3814281"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lang="cs-CZ" sz="1400" u="sng">
                <a:solidFill>
                  <a:schemeClr val="dk1"/>
                </a:solidFill>
                <a:latin typeface="Arial"/>
                <a:ea typeface="Arial"/>
                <a:cs typeface="Arial"/>
                <a:sym typeface="Arial"/>
                <a:hlinkClick r:id="rId9">
                  <a:extLst>
                    <a:ext uri="{A12FA001-AC4F-418D-AE19-62706E023703}">
                      <ahyp:hlinkClr val="tx"/>
                    </a:ext>
                  </a:extLst>
                </a:hlinkClick>
              </a:rPr>
              <a:t>Beneke &amp; Prinzhorn GmbH</a:t>
            </a:r>
            <a:br>
              <a:rPr b="0" lang="cs-CZ" sz="1400">
                <a:solidFill>
                  <a:schemeClr val="dk1"/>
                </a:solidFill>
                <a:latin typeface="Arial"/>
                <a:ea typeface="Arial"/>
                <a:cs typeface="Arial"/>
                <a:sym typeface="Arial"/>
              </a:rPr>
            </a:br>
            <a:r>
              <a:rPr b="0" lang="cs-CZ" sz="1400">
                <a:solidFill>
                  <a:schemeClr val="dk1"/>
                </a:solidFill>
                <a:latin typeface="Arial"/>
                <a:ea typeface="Arial"/>
                <a:cs typeface="Arial"/>
                <a:sym typeface="Arial"/>
              </a:rPr>
              <a:t>Germany</a:t>
            </a:r>
            <a:endParaRPr sz="1400">
              <a:solidFill>
                <a:schemeClr val="dk1"/>
              </a:solidFill>
              <a:latin typeface="Arial"/>
              <a:ea typeface="Arial"/>
              <a:cs typeface="Arial"/>
              <a:sym typeface="Arial"/>
            </a:endParaRPr>
          </a:p>
        </p:txBody>
      </p:sp>
      <p:pic>
        <p:nvPicPr>
          <p:cNvPr id="424" name="Google Shape;424;p17"/>
          <p:cNvPicPr preferRelativeResize="0"/>
          <p:nvPr/>
        </p:nvPicPr>
        <p:blipFill rotWithShape="1">
          <a:blip r:embed="rId10">
            <a:alphaModFix/>
          </a:blip>
          <a:srcRect b="0" l="0" r="0" t="0"/>
          <a:stretch/>
        </p:blipFill>
        <p:spPr>
          <a:xfrm>
            <a:off x="2726027" y="2861570"/>
            <a:ext cx="2812367" cy="911671"/>
          </a:xfrm>
          <a:prstGeom prst="rect">
            <a:avLst/>
          </a:prstGeom>
          <a:noFill/>
          <a:ln>
            <a:noFill/>
          </a:ln>
        </p:spPr>
      </p:pic>
      <p:sp>
        <p:nvSpPr>
          <p:cNvPr id="425" name="Google Shape;425;p17"/>
          <p:cNvSpPr txBox="1"/>
          <p:nvPr/>
        </p:nvSpPr>
        <p:spPr>
          <a:xfrm>
            <a:off x="2054203" y="3868974"/>
            <a:ext cx="3814281"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lang="cs-CZ" sz="1400" u="sng">
                <a:solidFill>
                  <a:schemeClr val="dk1"/>
                </a:solidFill>
                <a:latin typeface="Arial"/>
                <a:ea typeface="Arial"/>
                <a:cs typeface="Arial"/>
                <a:sym typeface="Arial"/>
                <a:hlinkClick r:id="rId11">
                  <a:extLst>
                    <a:ext uri="{A12FA001-AC4F-418D-AE19-62706E023703}">
                      <ahyp:hlinkClr val="tx"/>
                    </a:ext>
                  </a:extLst>
                </a:hlinkClick>
              </a:rPr>
              <a:t>DIAS</a:t>
            </a:r>
            <a:br>
              <a:rPr b="0" lang="cs-CZ" sz="1400">
                <a:solidFill>
                  <a:schemeClr val="dk1"/>
                </a:solidFill>
                <a:latin typeface="Arial"/>
                <a:ea typeface="Arial"/>
                <a:cs typeface="Arial"/>
                <a:sym typeface="Arial"/>
              </a:rPr>
            </a:br>
            <a:r>
              <a:rPr b="0" lang="cs-CZ" sz="1400">
                <a:solidFill>
                  <a:schemeClr val="dk1"/>
                </a:solidFill>
                <a:latin typeface="Arial"/>
                <a:ea typeface="Arial"/>
                <a:cs typeface="Arial"/>
                <a:sym typeface="Arial"/>
              </a:rPr>
              <a:t>Greece</a:t>
            </a:r>
            <a:endParaRPr sz="1400">
              <a:solidFill>
                <a:schemeClr val="dk1"/>
              </a:solidFill>
              <a:latin typeface="Arial"/>
              <a:ea typeface="Arial"/>
              <a:cs typeface="Arial"/>
              <a:sym typeface="Arial"/>
            </a:endParaRPr>
          </a:p>
        </p:txBody>
      </p:sp>
      <p:pic>
        <p:nvPicPr>
          <p:cNvPr id="426" name="Google Shape;426;p17"/>
          <p:cNvPicPr preferRelativeResize="0"/>
          <p:nvPr/>
        </p:nvPicPr>
        <p:blipFill rotWithShape="1">
          <a:blip r:embed="rId12">
            <a:alphaModFix/>
          </a:blip>
          <a:srcRect b="0" l="0" r="0" t="0"/>
          <a:stretch/>
        </p:blipFill>
        <p:spPr>
          <a:xfrm>
            <a:off x="7044806" y="792234"/>
            <a:ext cx="1305761" cy="1736012"/>
          </a:xfrm>
          <a:prstGeom prst="rect">
            <a:avLst/>
          </a:prstGeom>
          <a:noFill/>
          <a:ln>
            <a:noFill/>
          </a:ln>
        </p:spPr>
      </p:pic>
      <p:sp>
        <p:nvSpPr>
          <p:cNvPr id="427" name="Google Shape;427;p17"/>
          <p:cNvSpPr txBox="1"/>
          <p:nvPr/>
        </p:nvSpPr>
        <p:spPr>
          <a:xfrm>
            <a:off x="7254945" y="1262580"/>
            <a:ext cx="3814281"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lang="cs-CZ" sz="1400" u="sng">
                <a:solidFill>
                  <a:schemeClr val="dk1"/>
                </a:solidFill>
                <a:latin typeface="Arial"/>
                <a:ea typeface="Arial"/>
                <a:cs typeface="Arial"/>
                <a:sym typeface="Arial"/>
                <a:hlinkClick r:id="rId13">
                  <a:extLst>
                    <a:ext uri="{A12FA001-AC4F-418D-AE19-62706E023703}">
                      <ahyp:hlinkClr val="tx"/>
                    </a:ext>
                  </a:extLst>
                </a:hlinkClick>
              </a:rPr>
              <a:t>DEKAPLUS</a:t>
            </a:r>
            <a:endParaRPr b="0" sz="1400">
              <a:solidFill>
                <a:schemeClr val="dk1"/>
              </a:solidFill>
              <a:latin typeface="Arial"/>
              <a:ea typeface="Arial"/>
              <a:cs typeface="Arial"/>
              <a:sym typeface="Arial"/>
            </a:endParaRPr>
          </a:p>
          <a:p>
            <a:pPr indent="0" lvl="0" marL="0" marR="0" rtl="0" algn="ctr">
              <a:spcBef>
                <a:spcPts val="0"/>
              </a:spcBef>
              <a:spcAft>
                <a:spcPts val="0"/>
              </a:spcAft>
              <a:buNone/>
            </a:pPr>
            <a:r>
              <a:rPr lang="cs-CZ" sz="1400">
                <a:solidFill>
                  <a:schemeClr val="dk1"/>
                </a:solidFill>
                <a:latin typeface="Arial"/>
                <a:ea typeface="Arial"/>
                <a:cs typeface="Arial"/>
                <a:sym typeface="Arial"/>
              </a:rPr>
              <a:t>Cyprus</a:t>
            </a:r>
            <a:endParaRPr/>
          </a:p>
        </p:txBody>
      </p:sp>
      <p:pic>
        <p:nvPicPr>
          <p:cNvPr id="428" name="Google Shape;428;p17"/>
          <p:cNvPicPr preferRelativeResize="0"/>
          <p:nvPr/>
        </p:nvPicPr>
        <p:blipFill rotWithShape="1">
          <a:blip r:embed="rId14">
            <a:alphaModFix/>
          </a:blip>
          <a:srcRect b="0" l="0" r="0" t="0"/>
          <a:stretch/>
        </p:blipFill>
        <p:spPr>
          <a:xfrm>
            <a:off x="998828" y="4220814"/>
            <a:ext cx="1458341" cy="1377642"/>
          </a:xfrm>
          <a:prstGeom prst="rect">
            <a:avLst/>
          </a:prstGeom>
          <a:noFill/>
          <a:ln>
            <a:noFill/>
          </a:ln>
        </p:spPr>
      </p:pic>
      <p:sp>
        <p:nvSpPr>
          <p:cNvPr id="429" name="Google Shape;429;p17"/>
          <p:cNvSpPr txBox="1"/>
          <p:nvPr/>
        </p:nvSpPr>
        <p:spPr>
          <a:xfrm>
            <a:off x="-179143" y="5605224"/>
            <a:ext cx="3814281"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lang="cs-CZ" sz="1400" u="sng">
                <a:solidFill>
                  <a:schemeClr val="dk1"/>
                </a:solidFill>
                <a:latin typeface="Arial"/>
                <a:ea typeface="Arial"/>
                <a:cs typeface="Arial"/>
                <a:sym typeface="Arial"/>
                <a:hlinkClick r:id="rId15">
                  <a:extLst>
                    <a:ext uri="{A12FA001-AC4F-418D-AE19-62706E023703}">
                      <ahyp:hlinkClr val="tx"/>
                    </a:ext>
                  </a:extLst>
                </a:hlinkClick>
              </a:rPr>
              <a:t>Social Innovation Fund</a:t>
            </a:r>
            <a:br>
              <a:rPr b="0" lang="cs-CZ" sz="1400">
                <a:solidFill>
                  <a:schemeClr val="dk1"/>
                </a:solidFill>
                <a:latin typeface="Arial"/>
                <a:ea typeface="Arial"/>
                <a:cs typeface="Arial"/>
                <a:sym typeface="Arial"/>
              </a:rPr>
            </a:br>
            <a:r>
              <a:rPr b="0" lang="cs-CZ" sz="1400">
                <a:solidFill>
                  <a:schemeClr val="dk1"/>
                </a:solidFill>
                <a:latin typeface="Arial"/>
                <a:ea typeface="Arial"/>
                <a:cs typeface="Arial"/>
                <a:sym typeface="Arial"/>
              </a:rPr>
              <a:t>Lithuania</a:t>
            </a:r>
            <a:endParaRPr sz="1400">
              <a:solidFill>
                <a:schemeClr val="dk1"/>
              </a:solidFill>
              <a:latin typeface="Arial"/>
              <a:ea typeface="Arial"/>
              <a:cs typeface="Arial"/>
              <a:sym typeface="Arial"/>
            </a:endParaRPr>
          </a:p>
        </p:txBody>
      </p:sp>
      <p:pic>
        <p:nvPicPr>
          <p:cNvPr id="430" name="Google Shape;430;p17"/>
          <p:cNvPicPr preferRelativeResize="0"/>
          <p:nvPr/>
        </p:nvPicPr>
        <p:blipFill rotWithShape="1">
          <a:blip r:embed="rId16">
            <a:alphaModFix/>
          </a:blip>
          <a:srcRect b="0" l="0" r="0" t="0"/>
          <a:stretch/>
        </p:blipFill>
        <p:spPr>
          <a:xfrm>
            <a:off x="6581478" y="2998053"/>
            <a:ext cx="3995095" cy="874398"/>
          </a:xfrm>
          <a:prstGeom prst="rect">
            <a:avLst/>
          </a:prstGeom>
          <a:noFill/>
          <a:ln>
            <a:noFill/>
          </a:ln>
        </p:spPr>
      </p:pic>
      <p:sp>
        <p:nvSpPr>
          <p:cNvPr id="431" name="Google Shape;431;p17"/>
          <p:cNvSpPr txBox="1"/>
          <p:nvPr/>
        </p:nvSpPr>
        <p:spPr>
          <a:xfrm>
            <a:off x="6762292" y="3933182"/>
            <a:ext cx="3814281"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lang="cs-CZ" sz="1400" u="sng">
                <a:solidFill>
                  <a:schemeClr val="dk1"/>
                </a:solidFill>
                <a:latin typeface="Arial"/>
                <a:ea typeface="Arial"/>
                <a:cs typeface="Arial"/>
                <a:sym typeface="Arial"/>
                <a:hlinkClick r:id="rId17">
                  <a:extLst>
                    <a:ext uri="{A12FA001-AC4F-418D-AE19-62706E023703}">
                      <ahyp:hlinkClr val="tx"/>
                    </a:ext>
                  </a:extLst>
                </a:hlinkClick>
              </a:rPr>
              <a:t>OUT LOUD</a:t>
            </a:r>
            <a:endParaRPr b="0" sz="1400">
              <a:solidFill>
                <a:schemeClr val="dk1"/>
              </a:solidFill>
              <a:latin typeface="Arial"/>
              <a:ea typeface="Arial"/>
              <a:cs typeface="Arial"/>
              <a:sym typeface="Arial"/>
            </a:endParaRPr>
          </a:p>
          <a:p>
            <a:pPr indent="0" lvl="0" marL="0" marR="0" rtl="0" algn="ctr">
              <a:spcBef>
                <a:spcPts val="0"/>
              </a:spcBef>
              <a:spcAft>
                <a:spcPts val="0"/>
              </a:spcAft>
              <a:buNone/>
            </a:pPr>
            <a:r>
              <a:rPr lang="cs-CZ" sz="1400">
                <a:solidFill>
                  <a:schemeClr val="dk1"/>
                </a:solidFill>
                <a:latin typeface="Arial"/>
                <a:ea typeface="Arial"/>
                <a:cs typeface="Arial"/>
                <a:sym typeface="Arial"/>
              </a:rPr>
              <a:t>Latvia</a:t>
            </a:r>
            <a:endParaRPr sz="1400">
              <a:solidFill>
                <a:schemeClr val="dk1"/>
              </a:solidFill>
              <a:latin typeface="Arial"/>
              <a:ea typeface="Arial"/>
              <a:cs typeface="Arial"/>
              <a:sym typeface="Arial"/>
            </a:endParaRPr>
          </a:p>
        </p:txBody>
      </p:sp>
      <p:pic>
        <p:nvPicPr>
          <p:cNvPr id="432" name="Google Shape;432;p17"/>
          <p:cNvPicPr preferRelativeResize="0"/>
          <p:nvPr/>
        </p:nvPicPr>
        <p:blipFill rotWithShape="1">
          <a:blip r:embed="rId18">
            <a:alphaModFix/>
          </a:blip>
          <a:srcRect b="0" l="0" r="0" t="0"/>
          <a:stretch/>
        </p:blipFill>
        <p:spPr>
          <a:xfrm rot="-5400000">
            <a:off x="4669665" y="-910108"/>
            <a:ext cx="1600887" cy="3423680"/>
          </a:xfrm>
          <a:prstGeom prst="rect">
            <a:avLst/>
          </a:prstGeom>
          <a:noFill/>
          <a:ln>
            <a:noFill/>
          </a:ln>
        </p:spPr>
      </p:pic>
    </p:spTree>
  </p:cSld>
  <p:clrMapOvr>
    <a:masterClrMapping/>
  </p:clrMapOvr>
  <p:transition spd="slow">
    <p:wipe dir="l"/>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2" name="Shape 102"/>
        <p:cNvGrpSpPr/>
        <p:nvPr/>
      </p:nvGrpSpPr>
      <p:grpSpPr>
        <a:xfrm>
          <a:off x="0" y="0"/>
          <a:ext cx="0" cy="0"/>
          <a:chOff x="0" y="0"/>
          <a:chExt cx="0" cy="0"/>
        </a:xfrm>
      </p:grpSpPr>
      <p:pic>
        <p:nvPicPr>
          <p:cNvPr id="103" name="Google Shape;103;p2"/>
          <p:cNvPicPr preferRelativeResize="0"/>
          <p:nvPr/>
        </p:nvPicPr>
        <p:blipFill rotWithShape="1">
          <a:blip r:embed="rId3">
            <a:alphaModFix/>
          </a:blip>
          <a:srcRect b="0" l="0" r="0" t="0"/>
          <a:stretch/>
        </p:blipFill>
        <p:spPr>
          <a:xfrm>
            <a:off x="11163156" y="4591081"/>
            <a:ext cx="1028844" cy="2152950"/>
          </a:xfrm>
          <a:prstGeom prst="rect">
            <a:avLst/>
          </a:prstGeom>
          <a:noFill/>
          <a:ln>
            <a:noFill/>
          </a:ln>
        </p:spPr>
      </p:pic>
      <p:pic>
        <p:nvPicPr>
          <p:cNvPr id="104" name="Google Shape;104;p2"/>
          <p:cNvPicPr preferRelativeResize="0"/>
          <p:nvPr/>
        </p:nvPicPr>
        <p:blipFill rotWithShape="1">
          <a:blip r:embed="rId4">
            <a:alphaModFix/>
          </a:blip>
          <a:srcRect b="0" l="0" r="0" t="0"/>
          <a:stretch/>
        </p:blipFill>
        <p:spPr>
          <a:xfrm rot="10800000">
            <a:off x="-1" y="880676"/>
            <a:ext cx="1577591" cy="3373859"/>
          </a:xfrm>
          <a:prstGeom prst="rect">
            <a:avLst/>
          </a:prstGeom>
          <a:noFill/>
          <a:ln>
            <a:noFill/>
          </a:ln>
        </p:spPr>
      </p:pic>
      <p:sp>
        <p:nvSpPr>
          <p:cNvPr id="105" name="Google Shape;105;p2"/>
          <p:cNvSpPr txBox="1"/>
          <p:nvPr>
            <p:ph type="title"/>
          </p:nvPr>
        </p:nvSpPr>
        <p:spPr>
          <a:xfrm>
            <a:off x="110815" y="181397"/>
            <a:ext cx="9440332" cy="1066526"/>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2"/>
              </a:buClr>
              <a:buSzPts val="3600"/>
              <a:buFont typeface="Calibri"/>
              <a:buNone/>
            </a:pPr>
            <a:r>
              <a:rPr b="1" lang="cs-CZ" sz="3600">
                <a:solidFill>
                  <a:schemeClr val="dk2"/>
                </a:solidFill>
              </a:rPr>
              <a:t>Tēmas</a:t>
            </a:r>
            <a:endParaRPr b="1" sz="3600">
              <a:solidFill>
                <a:schemeClr val="dk2"/>
              </a:solidFill>
            </a:endParaRPr>
          </a:p>
        </p:txBody>
      </p:sp>
      <p:sp>
        <p:nvSpPr>
          <p:cNvPr id="106" name="Google Shape;106;p2"/>
          <p:cNvSpPr/>
          <p:nvPr/>
        </p:nvSpPr>
        <p:spPr>
          <a:xfrm rot="5400000">
            <a:off x="6032938" y="-6032938"/>
            <a:ext cx="126124" cy="12192000"/>
          </a:xfrm>
          <a:prstGeom prst="rect">
            <a:avLst/>
          </a:prstGeom>
          <a:solidFill>
            <a:srgbClr val="4472C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07" name="Google Shape;107;p2"/>
          <p:cNvPicPr preferRelativeResize="0"/>
          <p:nvPr/>
        </p:nvPicPr>
        <p:blipFill rotWithShape="1">
          <a:blip r:embed="rId5">
            <a:alphaModFix/>
          </a:blip>
          <a:srcRect b="0" l="0" r="0" t="0"/>
          <a:stretch/>
        </p:blipFill>
        <p:spPr>
          <a:xfrm>
            <a:off x="536748" y="6492876"/>
            <a:ext cx="1940961" cy="228600"/>
          </a:xfrm>
          <a:prstGeom prst="rect">
            <a:avLst/>
          </a:prstGeom>
          <a:noFill/>
          <a:ln>
            <a:noFill/>
          </a:ln>
        </p:spPr>
      </p:pic>
      <p:sp>
        <p:nvSpPr>
          <p:cNvPr id="108" name="Google Shape;108;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fld id="{00000000-1234-1234-1234-123412341234}" type="slidenum">
              <a:rPr lang="cs-CZ"/>
              <a:t>‹#›</a:t>
            </a:fld>
            <a:endParaRPr/>
          </a:p>
        </p:txBody>
      </p:sp>
      <p:grpSp>
        <p:nvGrpSpPr>
          <p:cNvPr id="109" name="Google Shape;109;p2"/>
          <p:cNvGrpSpPr/>
          <p:nvPr/>
        </p:nvGrpSpPr>
        <p:grpSpPr>
          <a:xfrm>
            <a:off x="838200" y="1537398"/>
            <a:ext cx="10967682" cy="4894601"/>
            <a:chOff x="0" y="0"/>
            <a:chExt cx="10967682" cy="4894601"/>
          </a:xfrm>
        </p:grpSpPr>
        <p:cxnSp>
          <p:nvCxnSpPr>
            <p:cNvPr id="110" name="Google Shape;110;p2"/>
            <p:cNvCxnSpPr/>
            <p:nvPr/>
          </p:nvCxnSpPr>
          <p:spPr>
            <a:xfrm>
              <a:off x="0" y="0"/>
              <a:ext cx="10967682" cy="0"/>
            </a:xfrm>
            <a:prstGeom prst="straightConnector1">
              <a:avLst/>
            </a:prstGeom>
            <a:solidFill>
              <a:srgbClr val="4372C3"/>
            </a:solidFill>
            <a:ln cap="flat" cmpd="sng" w="12700">
              <a:solidFill>
                <a:srgbClr val="4372C3"/>
              </a:solidFill>
              <a:prstDash val="solid"/>
              <a:miter lim="800000"/>
              <a:headEnd len="sm" w="sm" type="none"/>
              <a:tailEnd len="sm" w="sm" type="none"/>
            </a:ln>
          </p:spPr>
        </p:cxnSp>
        <p:sp>
          <p:nvSpPr>
            <p:cNvPr id="111" name="Google Shape;111;p2"/>
            <p:cNvSpPr/>
            <p:nvPr/>
          </p:nvSpPr>
          <p:spPr>
            <a:xfrm>
              <a:off x="0" y="0"/>
              <a:ext cx="2193536" cy="4894601"/>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2"/>
            <p:cNvSpPr txBox="1"/>
            <p:nvPr/>
          </p:nvSpPr>
          <p:spPr>
            <a:xfrm>
              <a:off x="0" y="0"/>
              <a:ext cx="2193536" cy="4894601"/>
            </a:xfrm>
            <a:prstGeom prst="rect">
              <a:avLst/>
            </a:prstGeom>
            <a:noFill/>
            <a:ln>
              <a:noFill/>
            </a:ln>
          </p:spPr>
          <p:txBody>
            <a:bodyPr anchorCtr="0" anchor="t" bIns="137150" lIns="137150" spcFirstLastPara="1" rIns="137150" wrap="square" tIns="137150">
              <a:noAutofit/>
            </a:bodyPr>
            <a:lstStyle/>
            <a:p>
              <a:pPr indent="0" lvl="0" marL="0" marR="0" rtl="0" algn="l">
                <a:lnSpc>
                  <a:spcPct val="90000"/>
                </a:lnSpc>
                <a:spcBef>
                  <a:spcPts val="0"/>
                </a:spcBef>
                <a:spcAft>
                  <a:spcPts val="0"/>
                </a:spcAft>
                <a:buClr>
                  <a:schemeClr val="dk1"/>
                </a:buClr>
                <a:buSzPts val="3600"/>
                <a:buFont typeface="Calibri"/>
                <a:buNone/>
              </a:pPr>
              <a:r>
                <a:rPr b="0" i="0" lang="cs-CZ" sz="3600" u="none" cap="none" strike="noStrike">
                  <a:solidFill>
                    <a:schemeClr val="dk1"/>
                  </a:solidFill>
                  <a:latin typeface="Calibri"/>
                  <a:ea typeface="Calibri"/>
                  <a:cs typeface="Calibri"/>
                  <a:sym typeface="Calibri"/>
                </a:rPr>
                <a:t>Primārā prevencija</a:t>
              </a:r>
              <a:endParaRPr b="0" i="0" sz="3600" u="none" cap="none" strike="noStrike">
                <a:solidFill>
                  <a:schemeClr val="dk1"/>
                </a:solidFill>
                <a:latin typeface="Calibri"/>
                <a:ea typeface="Calibri"/>
                <a:cs typeface="Calibri"/>
                <a:sym typeface="Calibri"/>
              </a:endParaRPr>
            </a:p>
          </p:txBody>
        </p:sp>
        <p:sp>
          <p:nvSpPr>
            <p:cNvPr id="113" name="Google Shape;113;p2"/>
            <p:cNvSpPr/>
            <p:nvPr/>
          </p:nvSpPr>
          <p:spPr>
            <a:xfrm>
              <a:off x="2358051" y="25751"/>
              <a:ext cx="8609630" cy="515032"/>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2"/>
            <p:cNvSpPr txBox="1"/>
            <p:nvPr/>
          </p:nvSpPr>
          <p:spPr>
            <a:xfrm>
              <a:off x="2358051" y="25751"/>
              <a:ext cx="8609630" cy="515032"/>
            </a:xfrm>
            <a:prstGeom prst="rect">
              <a:avLst/>
            </a:prstGeom>
            <a:noFill/>
            <a:ln>
              <a:noFill/>
            </a:ln>
          </p:spPr>
          <p:txBody>
            <a:bodyPr anchorCtr="0" anchor="t" bIns="83800" lIns="83800" spcFirstLastPara="1" rIns="83800" wrap="square" tIns="83800">
              <a:noAutofit/>
            </a:bodyPr>
            <a:lstStyle/>
            <a:p>
              <a:pPr indent="0" lvl="0" marL="0" marR="0" rtl="0" algn="l">
                <a:lnSpc>
                  <a:spcPct val="90000"/>
                </a:lnSpc>
                <a:spcBef>
                  <a:spcPts val="0"/>
                </a:spcBef>
                <a:spcAft>
                  <a:spcPts val="0"/>
                </a:spcAft>
                <a:buClr>
                  <a:schemeClr val="dk2"/>
                </a:buClr>
                <a:buSzPts val="2200"/>
                <a:buFont typeface="Calibri"/>
                <a:buNone/>
              </a:pPr>
              <a:r>
                <a:rPr b="0" i="0" lang="cs-CZ" sz="2200" u="none" cap="none" strike="noStrike">
                  <a:solidFill>
                    <a:schemeClr val="dk2"/>
                  </a:solidFill>
                  <a:latin typeface="Calibri"/>
                  <a:ea typeface="Calibri"/>
                  <a:cs typeface="Calibri"/>
                  <a:sym typeface="Calibri"/>
                </a:rPr>
                <a:t>Primārās prevencijas iedalījums</a:t>
              </a:r>
              <a:endParaRPr b="0" i="0" sz="2200" u="none" cap="none" strike="noStrike">
                <a:solidFill>
                  <a:schemeClr val="dk2"/>
                </a:solidFill>
                <a:latin typeface="Calibri"/>
                <a:ea typeface="Calibri"/>
                <a:cs typeface="Calibri"/>
                <a:sym typeface="Calibri"/>
              </a:endParaRPr>
            </a:p>
          </p:txBody>
        </p:sp>
        <p:cxnSp>
          <p:nvCxnSpPr>
            <p:cNvPr id="115" name="Google Shape;115;p2"/>
            <p:cNvCxnSpPr/>
            <p:nvPr/>
          </p:nvCxnSpPr>
          <p:spPr>
            <a:xfrm>
              <a:off x="2193536" y="540784"/>
              <a:ext cx="8774145" cy="0"/>
            </a:xfrm>
            <a:prstGeom prst="straightConnector1">
              <a:avLst/>
            </a:prstGeom>
            <a:solidFill>
              <a:srgbClr val="4372C3"/>
            </a:solidFill>
            <a:ln cap="flat" cmpd="sng" w="12700">
              <a:solidFill>
                <a:srgbClr val="BFC8E3"/>
              </a:solidFill>
              <a:prstDash val="solid"/>
              <a:miter lim="800000"/>
              <a:headEnd len="sm" w="sm" type="none"/>
              <a:tailEnd len="sm" w="sm" type="none"/>
            </a:ln>
          </p:spPr>
        </p:cxnSp>
        <p:sp>
          <p:nvSpPr>
            <p:cNvPr id="116" name="Google Shape;116;p2"/>
            <p:cNvSpPr/>
            <p:nvPr/>
          </p:nvSpPr>
          <p:spPr>
            <a:xfrm>
              <a:off x="2358051" y="566535"/>
              <a:ext cx="8609630" cy="515032"/>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2"/>
            <p:cNvSpPr txBox="1"/>
            <p:nvPr/>
          </p:nvSpPr>
          <p:spPr>
            <a:xfrm>
              <a:off x="2358051" y="566535"/>
              <a:ext cx="8609630" cy="515032"/>
            </a:xfrm>
            <a:prstGeom prst="rect">
              <a:avLst/>
            </a:prstGeom>
            <a:noFill/>
            <a:ln>
              <a:noFill/>
            </a:ln>
          </p:spPr>
          <p:txBody>
            <a:bodyPr anchorCtr="0" anchor="t" bIns="83800" lIns="83800" spcFirstLastPara="1" rIns="83800" wrap="square" tIns="83800">
              <a:noAutofit/>
            </a:bodyPr>
            <a:lstStyle/>
            <a:p>
              <a:pPr indent="0" lvl="0" marL="0" marR="0" rtl="0" algn="l">
                <a:lnSpc>
                  <a:spcPct val="90000"/>
                </a:lnSpc>
                <a:spcBef>
                  <a:spcPts val="0"/>
                </a:spcBef>
                <a:spcAft>
                  <a:spcPts val="0"/>
                </a:spcAft>
                <a:buClr>
                  <a:schemeClr val="dk2"/>
                </a:buClr>
                <a:buSzPts val="2200"/>
                <a:buFont typeface="Calibri"/>
                <a:buNone/>
              </a:pPr>
              <a:r>
                <a:rPr b="0" i="0" lang="cs-CZ" sz="2200" u="none" cap="none" strike="noStrike">
                  <a:solidFill>
                    <a:schemeClr val="dk2"/>
                  </a:solidFill>
                  <a:latin typeface="Calibri"/>
                  <a:ea typeface="Calibri"/>
                  <a:cs typeface="Calibri"/>
                  <a:sym typeface="Calibri"/>
                </a:rPr>
                <a:t>Politikas formulēšana / veselības un drošības plāna izstrāde</a:t>
              </a:r>
              <a:endParaRPr b="0" i="0" sz="2200" u="none" cap="none" strike="noStrike">
                <a:solidFill>
                  <a:schemeClr val="dk1"/>
                </a:solidFill>
                <a:latin typeface="Calibri"/>
                <a:ea typeface="Calibri"/>
                <a:cs typeface="Calibri"/>
                <a:sym typeface="Calibri"/>
              </a:endParaRPr>
            </a:p>
          </p:txBody>
        </p:sp>
        <p:cxnSp>
          <p:nvCxnSpPr>
            <p:cNvPr id="118" name="Google Shape;118;p2"/>
            <p:cNvCxnSpPr/>
            <p:nvPr/>
          </p:nvCxnSpPr>
          <p:spPr>
            <a:xfrm>
              <a:off x="2193536" y="1081568"/>
              <a:ext cx="8774145" cy="0"/>
            </a:xfrm>
            <a:prstGeom prst="straightConnector1">
              <a:avLst/>
            </a:prstGeom>
            <a:solidFill>
              <a:srgbClr val="4372C3"/>
            </a:solidFill>
            <a:ln cap="flat" cmpd="sng" w="12700">
              <a:solidFill>
                <a:srgbClr val="BFC8E3"/>
              </a:solidFill>
              <a:prstDash val="solid"/>
              <a:miter lim="800000"/>
              <a:headEnd len="sm" w="sm" type="none"/>
              <a:tailEnd len="sm" w="sm" type="none"/>
            </a:ln>
          </p:spPr>
        </p:cxnSp>
        <p:sp>
          <p:nvSpPr>
            <p:cNvPr id="119" name="Google Shape;119;p2"/>
            <p:cNvSpPr/>
            <p:nvPr/>
          </p:nvSpPr>
          <p:spPr>
            <a:xfrm>
              <a:off x="2358051" y="1107319"/>
              <a:ext cx="8609630" cy="515032"/>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2"/>
            <p:cNvSpPr txBox="1"/>
            <p:nvPr/>
          </p:nvSpPr>
          <p:spPr>
            <a:xfrm>
              <a:off x="2358051" y="1107319"/>
              <a:ext cx="8609630" cy="515032"/>
            </a:xfrm>
            <a:prstGeom prst="rect">
              <a:avLst/>
            </a:prstGeom>
            <a:noFill/>
            <a:ln>
              <a:noFill/>
            </a:ln>
          </p:spPr>
          <p:txBody>
            <a:bodyPr anchorCtr="0" anchor="t" bIns="83800" lIns="83800" spcFirstLastPara="1" rIns="83800" wrap="square" tIns="83800">
              <a:noAutofit/>
            </a:bodyPr>
            <a:lstStyle/>
            <a:p>
              <a:pPr indent="0" lvl="0" marL="0" marR="0" rtl="0" algn="l">
                <a:lnSpc>
                  <a:spcPct val="90000"/>
                </a:lnSpc>
                <a:spcBef>
                  <a:spcPts val="0"/>
                </a:spcBef>
                <a:spcAft>
                  <a:spcPts val="0"/>
                </a:spcAft>
                <a:buClr>
                  <a:schemeClr val="dk2"/>
                </a:buClr>
                <a:buSzPts val="2200"/>
                <a:buFont typeface="Calibri"/>
                <a:buNone/>
              </a:pPr>
              <a:r>
                <a:rPr b="0" i="0" lang="cs-CZ" sz="2200" u="none" cap="none" strike="noStrike">
                  <a:solidFill>
                    <a:schemeClr val="dk2"/>
                  </a:solidFill>
                  <a:latin typeface="Calibri"/>
                  <a:ea typeface="Calibri"/>
                  <a:cs typeface="Calibri"/>
                  <a:sym typeface="Calibri"/>
                </a:rPr>
                <a:t>Politikas formulēšana un veselības aizsardzības un drošības plāna izstrāde</a:t>
              </a:r>
              <a:endParaRPr b="0" i="0" sz="2200" u="none" cap="none" strike="noStrike">
                <a:solidFill>
                  <a:schemeClr val="dk1"/>
                </a:solidFill>
                <a:latin typeface="Calibri"/>
                <a:ea typeface="Calibri"/>
                <a:cs typeface="Calibri"/>
                <a:sym typeface="Calibri"/>
              </a:endParaRPr>
            </a:p>
          </p:txBody>
        </p:sp>
        <p:cxnSp>
          <p:nvCxnSpPr>
            <p:cNvPr id="121" name="Google Shape;121;p2"/>
            <p:cNvCxnSpPr/>
            <p:nvPr/>
          </p:nvCxnSpPr>
          <p:spPr>
            <a:xfrm>
              <a:off x="2193536" y="1622352"/>
              <a:ext cx="8774145" cy="0"/>
            </a:xfrm>
            <a:prstGeom prst="straightConnector1">
              <a:avLst/>
            </a:prstGeom>
            <a:solidFill>
              <a:srgbClr val="4372C3"/>
            </a:solidFill>
            <a:ln cap="flat" cmpd="sng" w="12700">
              <a:solidFill>
                <a:srgbClr val="BFC8E3"/>
              </a:solidFill>
              <a:prstDash val="solid"/>
              <a:miter lim="800000"/>
              <a:headEnd len="sm" w="sm" type="none"/>
              <a:tailEnd len="sm" w="sm" type="none"/>
            </a:ln>
          </p:spPr>
        </p:cxnSp>
        <p:sp>
          <p:nvSpPr>
            <p:cNvPr id="122" name="Google Shape;122;p2"/>
            <p:cNvSpPr/>
            <p:nvPr/>
          </p:nvSpPr>
          <p:spPr>
            <a:xfrm>
              <a:off x="2358051" y="1648103"/>
              <a:ext cx="8609630" cy="515032"/>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2"/>
            <p:cNvSpPr txBox="1"/>
            <p:nvPr/>
          </p:nvSpPr>
          <p:spPr>
            <a:xfrm>
              <a:off x="2358051" y="1648103"/>
              <a:ext cx="8609630" cy="515032"/>
            </a:xfrm>
            <a:prstGeom prst="rect">
              <a:avLst/>
            </a:prstGeom>
            <a:noFill/>
            <a:ln>
              <a:noFill/>
            </a:ln>
          </p:spPr>
          <p:txBody>
            <a:bodyPr anchorCtr="0" anchor="t" bIns="83800" lIns="83800" spcFirstLastPara="1" rIns="83800" wrap="square" tIns="83800">
              <a:noAutofit/>
            </a:bodyPr>
            <a:lstStyle/>
            <a:p>
              <a:pPr indent="0" lvl="0" marL="0" marR="0" rtl="0" algn="l">
                <a:lnSpc>
                  <a:spcPct val="90000"/>
                </a:lnSpc>
                <a:spcBef>
                  <a:spcPts val="0"/>
                </a:spcBef>
                <a:spcAft>
                  <a:spcPts val="0"/>
                </a:spcAft>
                <a:buClr>
                  <a:schemeClr val="dk2"/>
                </a:buClr>
                <a:buSzPts val="2200"/>
                <a:buFont typeface="Calibri"/>
                <a:buNone/>
              </a:pPr>
              <a:r>
                <a:rPr b="0" i="0" lang="cs-CZ" sz="2200" u="none" cap="none" strike="noStrike">
                  <a:solidFill>
                    <a:schemeClr val="dk2"/>
                  </a:solidFill>
                  <a:latin typeface="Calibri"/>
                  <a:ea typeface="Calibri"/>
                  <a:cs typeface="Calibri"/>
                  <a:sym typeface="Calibri"/>
                </a:rPr>
                <a:t>Efektīvas stratēģijas izveide vardarbības novēršanai darbavietā</a:t>
              </a:r>
              <a:endParaRPr b="0" i="0" sz="2200" u="none" cap="none" strike="noStrike">
                <a:solidFill>
                  <a:schemeClr val="dk1"/>
                </a:solidFill>
                <a:latin typeface="Calibri"/>
                <a:ea typeface="Calibri"/>
                <a:cs typeface="Calibri"/>
                <a:sym typeface="Calibri"/>
              </a:endParaRPr>
            </a:p>
          </p:txBody>
        </p:sp>
        <p:cxnSp>
          <p:nvCxnSpPr>
            <p:cNvPr id="124" name="Google Shape;124;p2"/>
            <p:cNvCxnSpPr/>
            <p:nvPr/>
          </p:nvCxnSpPr>
          <p:spPr>
            <a:xfrm>
              <a:off x="2193536" y="2163136"/>
              <a:ext cx="8774145" cy="0"/>
            </a:xfrm>
            <a:prstGeom prst="straightConnector1">
              <a:avLst/>
            </a:prstGeom>
            <a:solidFill>
              <a:srgbClr val="4372C3"/>
            </a:solidFill>
            <a:ln cap="flat" cmpd="sng" w="12700">
              <a:solidFill>
                <a:srgbClr val="BFC8E3"/>
              </a:solidFill>
              <a:prstDash val="solid"/>
              <a:miter lim="800000"/>
              <a:headEnd len="sm" w="sm" type="none"/>
              <a:tailEnd len="sm" w="sm" type="none"/>
            </a:ln>
          </p:spPr>
        </p:cxnSp>
        <p:sp>
          <p:nvSpPr>
            <p:cNvPr id="125" name="Google Shape;125;p2"/>
            <p:cNvSpPr/>
            <p:nvPr/>
          </p:nvSpPr>
          <p:spPr>
            <a:xfrm>
              <a:off x="2358051" y="2188888"/>
              <a:ext cx="8609630" cy="515032"/>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2"/>
            <p:cNvSpPr txBox="1"/>
            <p:nvPr/>
          </p:nvSpPr>
          <p:spPr>
            <a:xfrm>
              <a:off x="2358051" y="2188888"/>
              <a:ext cx="8609630" cy="515032"/>
            </a:xfrm>
            <a:prstGeom prst="rect">
              <a:avLst/>
            </a:prstGeom>
            <a:noFill/>
            <a:ln>
              <a:noFill/>
            </a:ln>
          </p:spPr>
          <p:txBody>
            <a:bodyPr anchorCtr="0" anchor="t" bIns="83800" lIns="83800" spcFirstLastPara="1" rIns="83800" wrap="square" tIns="83800">
              <a:noAutofit/>
            </a:bodyPr>
            <a:lstStyle/>
            <a:p>
              <a:pPr indent="0" lvl="0" marL="0" marR="0" rtl="0" algn="l">
                <a:lnSpc>
                  <a:spcPct val="90000"/>
                </a:lnSpc>
                <a:spcBef>
                  <a:spcPts val="0"/>
                </a:spcBef>
                <a:spcAft>
                  <a:spcPts val="0"/>
                </a:spcAft>
                <a:buClr>
                  <a:schemeClr val="dk2"/>
                </a:buClr>
                <a:buSzPts val="2200"/>
                <a:buFont typeface="Calibri"/>
                <a:buNone/>
              </a:pPr>
              <a:r>
                <a:rPr b="1" i="0" lang="cs-CZ" sz="2200" u="none" cap="none" strike="noStrike">
                  <a:solidFill>
                    <a:schemeClr val="dk2"/>
                  </a:solidFill>
                  <a:latin typeface="Calibri"/>
                  <a:ea typeface="Calibri"/>
                  <a:cs typeface="Calibri"/>
                  <a:sym typeface="Calibri"/>
                </a:rPr>
                <a:t>Vardarbības darbavietā tipoloģija</a:t>
              </a:r>
              <a:endParaRPr b="0" i="0" sz="2200" u="none" cap="none" strike="noStrike">
                <a:solidFill>
                  <a:schemeClr val="dk2"/>
                </a:solidFill>
                <a:latin typeface="Calibri"/>
                <a:ea typeface="Calibri"/>
                <a:cs typeface="Calibri"/>
                <a:sym typeface="Calibri"/>
              </a:endParaRPr>
            </a:p>
          </p:txBody>
        </p:sp>
        <p:cxnSp>
          <p:nvCxnSpPr>
            <p:cNvPr id="127" name="Google Shape;127;p2"/>
            <p:cNvCxnSpPr/>
            <p:nvPr/>
          </p:nvCxnSpPr>
          <p:spPr>
            <a:xfrm>
              <a:off x="2193536" y="2703920"/>
              <a:ext cx="8774145" cy="0"/>
            </a:xfrm>
            <a:prstGeom prst="straightConnector1">
              <a:avLst/>
            </a:prstGeom>
            <a:solidFill>
              <a:srgbClr val="4372C3"/>
            </a:solidFill>
            <a:ln cap="flat" cmpd="sng" w="12700">
              <a:solidFill>
                <a:srgbClr val="BFC8E3"/>
              </a:solidFill>
              <a:prstDash val="solid"/>
              <a:miter lim="800000"/>
              <a:headEnd len="sm" w="sm" type="none"/>
              <a:tailEnd len="sm" w="sm" type="none"/>
            </a:ln>
          </p:spPr>
        </p:cxnSp>
        <p:sp>
          <p:nvSpPr>
            <p:cNvPr id="128" name="Google Shape;128;p2"/>
            <p:cNvSpPr/>
            <p:nvPr/>
          </p:nvSpPr>
          <p:spPr>
            <a:xfrm>
              <a:off x="2358051" y="2729672"/>
              <a:ext cx="8609630" cy="515032"/>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2"/>
            <p:cNvSpPr txBox="1"/>
            <p:nvPr/>
          </p:nvSpPr>
          <p:spPr>
            <a:xfrm>
              <a:off x="2358051" y="2729672"/>
              <a:ext cx="8609630" cy="515032"/>
            </a:xfrm>
            <a:prstGeom prst="rect">
              <a:avLst/>
            </a:prstGeom>
            <a:noFill/>
            <a:ln>
              <a:noFill/>
            </a:ln>
          </p:spPr>
          <p:txBody>
            <a:bodyPr anchorCtr="0" anchor="t" bIns="83800" lIns="83800" spcFirstLastPara="1" rIns="83800" wrap="square" tIns="83800">
              <a:noAutofit/>
            </a:bodyPr>
            <a:lstStyle/>
            <a:p>
              <a:pPr indent="0" lvl="0" marL="0" marR="0" rtl="0" algn="l">
                <a:lnSpc>
                  <a:spcPct val="90000"/>
                </a:lnSpc>
                <a:spcBef>
                  <a:spcPts val="0"/>
                </a:spcBef>
                <a:spcAft>
                  <a:spcPts val="0"/>
                </a:spcAft>
                <a:buClr>
                  <a:schemeClr val="dk2"/>
                </a:buClr>
                <a:buSzPts val="2200"/>
                <a:buFont typeface="Calibri"/>
                <a:buNone/>
              </a:pPr>
              <a:r>
                <a:rPr b="0" i="0" lang="cs-CZ" sz="2200" u="none" cap="none" strike="noStrike">
                  <a:solidFill>
                    <a:schemeClr val="dk2"/>
                  </a:solidFill>
                  <a:latin typeface="Calibri"/>
                  <a:ea typeface="Calibri"/>
                  <a:cs typeface="Calibri"/>
                  <a:sym typeface="Calibri"/>
                </a:rPr>
                <a:t>Indikatori, kas liecina par iespējamu darbinieka vardarbību</a:t>
              </a:r>
              <a:endParaRPr b="0" i="0" sz="2200" u="none" cap="none" strike="noStrike">
                <a:solidFill>
                  <a:schemeClr val="dk2"/>
                </a:solidFill>
                <a:latin typeface="Calibri"/>
                <a:ea typeface="Calibri"/>
                <a:cs typeface="Calibri"/>
                <a:sym typeface="Calibri"/>
              </a:endParaRPr>
            </a:p>
          </p:txBody>
        </p:sp>
        <p:cxnSp>
          <p:nvCxnSpPr>
            <p:cNvPr id="130" name="Google Shape;130;p2"/>
            <p:cNvCxnSpPr/>
            <p:nvPr/>
          </p:nvCxnSpPr>
          <p:spPr>
            <a:xfrm>
              <a:off x="2193536" y="3244704"/>
              <a:ext cx="8774145" cy="0"/>
            </a:xfrm>
            <a:prstGeom prst="straightConnector1">
              <a:avLst/>
            </a:prstGeom>
            <a:solidFill>
              <a:srgbClr val="4372C3"/>
            </a:solidFill>
            <a:ln cap="flat" cmpd="sng" w="12700">
              <a:solidFill>
                <a:srgbClr val="BFC8E3"/>
              </a:solidFill>
              <a:prstDash val="solid"/>
              <a:miter lim="800000"/>
              <a:headEnd len="sm" w="sm" type="none"/>
              <a:tailEnd len="sm" w="sm" type="none"/>
            </a:ln>
          </p:spPr>
        </p:cxnSp>
        <p:sp>
          <p:nvSpPr>
            <p:cNvPr id="131" name="Google Shape;131;p2"/>
            <p:cNvSpPr/>
            <p:nvPr/>
          </p:nvSpPr>
          <p:spPr>
            <a:xfrm>
              <a:off x="2358051" y="3270456"/>
              <a:ext cx="8609630" cy="515032"/>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2"/>
            <p:cNvSpPr txBox="1"/>
            <p:nvPr/>
          </p:nvSpPr>
          <p:spPr>
            <a:xfrm>
              <a:off x="2358051" y="3270456"/>
              <a:ext cx="8609630" cy="515032"/>
            </a:xfrm>
            <a:prstGeom prst="rect">
              <a:avLst/>
            </a:prstGeom>
            <a:noFill/>
            <a:ln>
              <a:noFill/>
            </a:ln>
          </p:spPr>
          <p:txBody>
            <a:bodyPr anchorCtr="0" anchor="t" bIns="83800" lIns="83800" spcFirstLastPara="1" rIns="83800" wrap="square" tIns="83800">
              <a:noAutofit/>
            </a:bodyPr>
            <a:lstStyle/>
            <a:p>
              <a:pPr indent="0" lvl="0" marL="0" marR="0" rtl="0" algn="l">
                <a:lnSpc>
                  <a:spcPct val="90000"/>
                </a:lnSpc>
                <a:spcBef>
                  <a:spcPts val="0"/>
                </a:spcBef>
                <a:spcAft>
                  <a:spcPts val="0"/>
                </a:spcAft>
                <a:buClr>
                  <a:schemeClr val="dk2"/>
                </a:buClr>
                <a:buSzPts val="2200"/>
                <a:buFont typeface="Calibri"/>
                <a:buNone/>
              </a:pPr>
              <a:r>
                <a:rPr b="0" i="0" lang="cs-CZ" sz="2200" u="none" cap="none" strike="noStrike">
                  <a:solidFill>
                    <a:schemeClr val="dk2"/>
                  </a:solidFill>
                  <a:latin typeface="Calibri"/>
                  <a:ea typeface="Calibri"/>
                  <a:cs typeface="Calibri"/>
                  <a:sym typeface="Calibri"/>
                </a:rPr>
                <a:t>Vardarbības un uzmākšanās novēršana HORECA nozarē</a:t>
              </a:r>
              <a:endParaRPr b="0" i="0" sz="2200" u="none" cap="none" strike="noStrike">
                <a:solidFill>
                  <a:schemeClr val="dk2"/>
                </a:solidFill>
                <a:latin typeface="Calibri"/>
                <a:ea typeface="Calibri"/>
                <a:cs typeface="Calibri"/>
                <a:sym typeface="Calibri"/>
              </a:endParaRPr>
            </a:p>
          </p:txBody>
        </p:sp>
        <p:cxnSp>
          <p:nvCxnSpPr>
            <p:cNvPr id="133" name="Google Shape;133;p2"/>
            <p:cNvCxnSpPr/>
            <p:nvPr/>
          </p:nvCxnSpPr>
          <p:spPr>
            <a:xfrm>
              <a:off x="2193536" y="3785488"/>
              <a:ext cx="8774145" cy="0"/>
            </a:xfrm>
            <a:prstGeom prst="straightConnector1">
              <a:avLst/>
            </a:prstGeom>
            <a:solidFill>
              <a:srgbClr val="4372C3"/>
            </a:solidFill>
            <a:ln cap="flat" cmpd="sng" w="12700">
              <a:solidFill>
                <a:srgbClr val="BFC8E3"/>
              </a:solidFill>
              <a:prstDash val="solid"/>
              <a:miter lim="800000"/>
              <a:headEnd len="sm" w="sm" type="none"/>
              <a:tailEnd len="sm" w="sm" type="none"/>
            </a:ln>
          </p:spPr>
        </p:cxnSp>
        <p:sp>
          <p:nvSpPr>
            <p:cNvPr id="134" name="Google Shape;134;p2"/>
            <p:cNvSpPr/>
            <p:nvPr/>
          </p:nvSpPr>
          <p:spPr>
            <a:xfrm>
              <a:off x="2358051" y="3811240"/>
              <a:ext cx="8609630" cy="515032"/>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2"/>
            <p:cNvSpPr txBox="1"/>
            <p:nvPr/>
          </p:nvSpPr>
          <p:spPr>
            <a:xfrm>
              <a:off x="2358051" y="3811240"/>
              <a:ext cx="8609630" cy="515032"/>
            </a:xfrm>
            <a:prstGeom prst="rect">
              <a:avLst/>
            </a:prstGeom>
            <a:noFill/>
            <a:ln>
              <a:noFill/>
            </a:ln>
          </p:spPr>
          <p:txBody>
            <a:bodyPr anchorCtr="0" anchor="t" bIns="83800" lIns="83800" spcFirstLastPara="1" rIns="83800" wrap="square" tIns="83800">
              <a:noAutofit/>
            </a:bodyPr>
            <a:lstStyle/>
            <a:p>
              <a:pPr indent="0" lvl="0" marL="0" marR="0" rtl="0" algn="l">
                <a:lnSpc>
                  <a:spcPct val="90000"/>
                </a:lnSpc>
                <a:spcBef>
                  <a:spcPts val="0"/>
                </a:spcBef>
                <a:spcAft>
                  <a:spcPts val="0"/>
                </a:spcAft>
                <a:buClr>
                  <a:schemeClr val="dk2"/>
                </a:buClr>
                <a:buSzPts val="2200"/>
                <a:buFont typeface="Calibri"/>
                <a:buNone/>
              </a:pPr>
              <a:r>
                <a:rPr b="0" i="0" lang="cs-CZ" sz="2200" u="none" cap="none" strike="noStrike">
                  <a:solidFill>
                    <a:schemeClr val="dk2"/>
                  </a:solidFill>
                  <a:latin typeface="Calibri"/>
                  <a:ea typeface="Calibri"/>
                  <a:cs typeface="Calibri"/>
                  <a:sym typeface="Calibri"/>
                </a:rPr>
                <a:t>1.uzdevums</a:t>
              </a:r>
              <a:endParaRPr b="0" i="0" sz="2200" u="none" cap="none" strike="noStrike">
                <a:solidFill>
                  <a:schemeClr val="dk2"/>
                </a:solidFill>
                <a:latin typeface="Calibri"/>
                <a:ea typeface="Calibri"/>
                <a:cs typeface="Calibri"/>
                <a:sym typeface="Calibri"/>
              </a:endParaRPr>
            </a:p>
          </p:txBody>
        </p:sp>
        <p:cxnSp>
          <p:nvCxnSpPr>
            <p:cNvPr id="136" name="Google Shape;136;p2"/>
            <p:cNvCxnSpPr/>
            <p:nvPr/>
          </p:nvCxnSpPr>
          <p:spPr>
            <a:xfrm>
              <a:off x="2193536" y="4326272"/>
              <a:ext cx="8774145" cy="0"/>
            </a:xfrm>
            <a:prstGeom prst="straightConnector1">
              <a:avLst/>
            </a:prstGeom>
            <a:solidFill>
              <a:srgbClr val="4372C3"/>
            </a:solidFill>
            <a:ln cap="flat" cmpd="sng" w="12700">
              <a:solidFill>
                <a:srgbClr val="BFC8E3"/>
              </a:solidFill>
              <a:prstDash val="solid"/>
              <a:miter lim="800000"/>
              <a:headEnd len="sm" w="sm" type="none"/>
              <a:tailEnd len="sm" w="sm" type="none"/>
            </a:ln>
          </p:spPr>
        </p:cxnSp>
        <p:sp>
          <p:nvSpPr>
            <p:cNvPr id="137" name="Google Shape;137;p2"/>
            <p:cNvSpPr/>
            <p:nvPr/>
          </p:nvSpPr>
          <p:spPr>
            <a:xfrm>
              <a:off x="2358051" y="4352024"/>
              <a:ext cx="8609630" cy="515032"/>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2"/>
            <p:cNvSpPr txBox="1"/>
            <p:nvPr/>
          </p:nvSpPr>
          <p:spPr>
            <a:xfrm>
              <a:off x="2358051" y="4352024"/>
              <a:ext cx="8609630" cy="515032"/>
            </a:xfrm>
            <a:prstGeom prst="rect">
              <a:avLst/>
            </a:prstGeom>
            <a:noFill/>
            <a:ln>
              <a:noFill/>
            </a:ln>
          </p:spPr>
          <p:txBody>
            <a:bodyPr anchorCtr="0" anchor="t" bIns="83800" lIns="83800" spcFirstLastPara="1" rIns="83800" wrap="square" tIns="83800">
              <a:noAutofit/>
            </a:bodyPr>
            <a:lstStyle/>
            <a:p>
              <a:pPr indent="0" lvl="0" marL="0" marR="0" rtl="0" algn="l">
                <a:lnSpc>
                  <a:spcPct val="90000"/>
                </a:lnSpc>
                <a:spcBef>
                  <a:spcPts val="0"/>
                </a:spcBef>
                <a:spcAft>
                  <a:spcPts val="0"/>
                </a:spcAft>
                <a:buClr>
                  <a:schemeClr val="dk2"/>
                </a:buClr>
                <a:buSzPts val="2200"/>
                <a:buFont typeface="Calibri"/>
                <a:buNone/>
              </a:pPr>
              <a:r>
                <a:rPr b="0" i="0" lang="cs-CZ" sz="2200" u="none" cap="none" strike="noStrike">
                  <a:solidFill>
                    <a:schemeClr val="dk2"/>
                  </a:solidFill>
                  <a:latin typeface="Calibri"/>
                  <a:ea typeface="Calibri"/>
                  <a:cs typeface="Calibri"/>
                  <a:sym typeface="Calibri"/>
                </a:rPr>
                <a:t>2.uzdevums</a:t>
              </a:r>
              <a:endParaRPr b="0" i="0" sz="2200" u="none" cap="none" strike="noStrike">
                <a:solidFill>
                  <a:schemeClr val="dk2"/>
                </a:solidFill>
                <a:latin typeface="Calibri"/>
                <a:ea typeface="Calibri"/>
                <a:cs typeface="Calibri"/>
                <a:sym typeface="Calibri"/>
              </a:endParaRPr>
            </a:p>
          </p:txBody>
        </p:sp>
        <p:cxnSp>
          <p:nvCxnSpPr>
            <p:cNvPr id="139" name="Google Shape;139;p2"/>
            <p:cNvCxnSpPr/>
            <p:nvPr/>
          </p:nvCxnSpPr>
          <p:spPr>
            <a:xfrm>
              <a:off x="2193536" y="4867056"/>
              <a:ext cx="8774145" cy="0"/>
            </a:xfrm>
            <a:prstGeom prst="straightConnector1">
              <a:avLst/>
            </a:prstGeom>
            <a:solidFill>
              <a:srgbClr val="4372C3"/>
            </a:solidFill>
            <a:ln cap="flat" cmpd="sng" w="12700">
              <a:solidFill>
                <a:srgbClr val="BFC8E3"/>
              </a:solidFill>
              <a:prstDash val="solid"/>
              <a:miter lim="800000"/>
              <a:headEnd len="sm" w="sm" type="none"/>
              <a:tailEnd len="sm" w="sm" type="none"/>
            </a:ln>
          </p:spPr>
        </p:cxnSp>
      </p:grpSp>
    </p:spTree>
  </p:cSld>
  <p:clrMapOvr>
    <a:masterClrMapping/>
  </p:clrMapOvr>
  <p:transition spd="slow" p14:dur="1500">
    <p:split orient="ver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pic>
        <p:nvPicPr>
          <p:cNvPr id="145" name="Google Shape;145;p3"/>
          <p:cNvPicPr preferRelativeResize="0"/>
          <p:nvPr/>
        </p:nvPicPr>
        <p:blipFill rotWithShape="1">
          <a:blip r:embed="rId3">
            <a:alphaModFix/>
          </a:blip>
          <a:srcRect b="0" l="0" r="0" t="0"/>
          <a:stretch/>
        </p:blipFill>
        <p:spPr>
          <a:xfrm>
            <a:off x="10983349" y="3531686"/>
            <a:ext cx="1208650" cy="2848106"/>
          </a:xfrm>
          <a:prstGeom prst="rect">
            <a:avLst/>
          </a:prstGeom>
          <a:noFill/>
          <a:ln>
            <a:noFill/>
          </a:ln>
        </p:spPr>
      </p:pic>
      <p:pic>
        <p:nvPicPr>
          <p:cNvPr descr="Obsah obrázku text, královna&#10;&#10;Popis byl vytvořen automaticky" id="146" name="Google Shape;146;p3"/>
          <p:cNvPicPr preferRelativeResize="0"/>
          <p:nvPr/>
        </p:nvPicPr>
        <p:blipFill rotWithShape="1">
          <a:blip r:embed="rId4">
            <a:alphaModFix/>
          </a:blip>
          <a:srcRect b="1709" l="0" r="-1" t="0"/>
          <a:stretch/>
        </p:blipFill>
        <p:spPr>
          <a:xfrm>
            <a:off x="1" y="10"/>
            <a:ext cx="4657344" cy="6857990"/>
          </a:xfrm>
          <a:custGeom>
            <a:rect b="b" l="l" r="r" t="t"/>
            <a:pathLst>
              <a:path extrusionOk="0" h="6858000" w="4657344">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ln>
            <a:noFill/>
          </a:ln>
        </p:spPr>
      </p:pic>
      <p:pic>
        <p:nvPicPr>
          <p:cNvPr id="147" name="Google Shape;147;p3"/>
          <p:cNvPicPr preferRelativeResize="0"/>
          <p:nvPr/>
        </p:nvPicPr>
        <p:blipFill rotWithShape="1">
          <a:blip r:embed="rId5">
            <a:alphaModFix/>
          </a:blip>
          <a:srcRect b="0" l="0" r="0" t="0"/>
          <a:stretch/>
        </p:blipFill>
        <p:spPr>
          <a:xfrm rot="-5400000">
            <a:off x="5044893" y="-547764"/>
            <a:ext cx="962159" cy="2057687"/>
          </a:xfrm>
          <a:prstGeom prst="rect">
            <a:avLst/>
          </a:prstGeom>
          <a:noFill/>
          <a:ln>
            <a:noFill/>
          </a:ln>
        </p:spPr>
      </p:pic>
      <p:sp>
        <p:nvSpPr>
          <p:cNvPr id="148" name="Google Shape;148;p3"/>
          <p:cNvSpPr txBox="1"/>
          <p:nvPr>
            <p:ph type="title"/>
          </p:nvPr>
        </p:nvSpPr>
        <p:spPr>
          <a:xfrm>
            <a:off x="369790" y="265893"/>
            <a:ext cx="11517409" cy="772417"/>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Clr>
                <a:schemeClr val="dk2"/>
              </a:buClr>
              <a:buSzPts val="3600"/>
              <a:buFont typeface="Calibri"/>
              <a:buNone/>
            </a:pPr>
            <a:r>
              <a:rPr b="1" lang="cs-CZ" sz="3600">
                <a:solidFill>
                  <a:schemeClr val="dk2"/>
                </a:solidFill>
              </a:rPr>
              <a:t>Primārā prevencija</a:t>
            </a:r>
            <a:endParaRPr b="1" sz="3600">
              <a:solidFill>
                <a:schemeClr val="dk2"/>
              </a:solidFill>
            </a:endParaRPr>
          </a:p>
        </p:txBody>
      </p:sp>
      <p:grpSp>
        <p:nvGrpSpPr>
          <p:cNvPr id="149" name="Google Shape;149;p3"/>
          <p:cNvGrpSpPr/>
          <p:nvPr/>
        </p:nvGrpSpPr>
        <p:grpSpPr>
          <a:xfrm>
            <a:off x="4255126" y="725080"/>
            <a:ext cx="6279030" cy="6000060"/>
            <a:chOff x="3950325" y="-39324"/>
            <a:chExt cx="6279030" cy="6000060"/>
          </a:xfrm>
        </p:grpSpPr>
        <p:sp>
          <p:nvSpPr>
            <p:cNvPr id="150" name="Google Shape;150;p3"/>
            <p:cNvSpPr/>
            <p:nvPr/>
          </p:nvSpPr>
          <p:spPr>
            <a:xfrm>
              <a:off x="4531881" y="810398"/>
              <a:ext cx="5150338" cy="5150338"/>
            </a:xfrm>
            <a:prstGeom prst="blockArc">
              <a:avLst>
                <a:gd fmla="val 9000000" name="adj1"/>
                <a:gd fmla="val 16200000" name="adj2"/>
                <a:gd fmla="val 4634" name="adj3"/>
              </a:avLst>
            </a:prstGeom>
            <a:gradFill>
              <a:gsLst>
                <a:gs pos="0">
                  <a:srgbClr val="B5C2E2"/>
                </a:gs>
                <a:gs pos="50000">
                  <a:srgbClr val="A8B8DF"/>
                </a:gs>
                <a:gs pos="100000">
                  <a:srgbClr val="90A0C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3"/>
            <p:cNvSpPr/>
            <p:nvPr/>
          </p:nvSpPr>
          <p:spPr>
            <a:xfrm>
              <a:off x="4531881" y="810398"/>
              <a:ext cx="5150338" cy="5150338"/>
            </a:xfrm>
            <a:prstGeom prst="blockArc">
              <a:avLst>
                <a:gd fmla="val 1800000" name="adj1"/>
                <a:gd fmla="val 9000000" name="adj2"/>
                <a:gd fmla="val 4634" name="adj3"/>
              </a:avLst>
            </a:prstGeom>
            <a:gradFill>
              <a:gsLst>
                <a:gs pos="0">
                  <a:srgbClr val="B5C2E2"/>
                </a:gs>
                <a:gs pos="50000">
                  <a:srgbClr val="A8B8DF"/>
                </a:gs>
                <a:gs pos="100000">
                  <a:srgbClr val="90A0C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3"/>
            <p:cNvSpPr/>
            <p:nvPr/>
          </p:nvSpPr>
          <p:spPr>
            <a:xfrm>
              <a:off x="4531881" y="810398"/>
              <a:ext cx="5150338" cy="5150338"/>
            </a:xfrm>
            <a:prstGeom prst="blockArc">
              <a:avLst>
                <a:gd fmla="val 16200000" name="adj1"/>
                <a:gd fmla="val 1800000" name="adj2"/>
                <a:gd fmla="val 4634" name="adj3"/>
              </a:avLst>
            </a:prstGeom>
            <a:gradFill>
              <a:gsLst>
                <a:gs pos="0">
                  <a:srgbClr val="B5C2E2"/>
                </a:gs>
                <a:gs pos="50000">
                  <a:srgbClr val="A8B8DF"/>
                </a:gs>
                <a:gs pos="100000">
                  <a:srgbClr val="90A0C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3"/>
            <p:cNvSpPr/>
            <p:nvPr/>
          </p:nvSpPr>
          <p:spPr>
            <a:xfrm>
              <a:off x="5768194" y="2112669"/>
              <a:ext cx="2677711" cy="2545796"/>
            </a:xfrm>
            <a:prstGeom prst="ellipse">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3"/>
            <p:cNvSpPr txBox="1"/>
            <p:nvPr/>
          </p:nvSpPr>
          <p:spPr>
            <a:xfrm>
              <a:off x="6160336" y="2485492"/>
              <a:ext cx="1893427" cy="1800150"/>
            </a:xfrm>
            <a:prstGeom prst="rect">
              <a:avLst/>
            </a:prstGeom>
            <a:noFill/>
            <a:ln>
              <a:noFill/>
            </a:ln>
          </p:spPr>
          <p:txBody>
            <a:bodyPr anchorCtr="0" anchor="ctr" bIns="40625" lIns="40625" spcFirstLastPara="1" rIns="40625" wrap="square" tIns="40625">
              <a:noAutofit/>
            </a:bodyPr>
            <a:lstStyle/>
            <a:p>
              <a:pPr indent="0" lvl="0" marL="0" marR="0" rtl="0" algn="ctr">
                <a:lnSpc>
                  <a:spcPct val="90000"/>
                </a:lnSpc>
                <a:spcBef>
                  <a:spcPts val="0"/>
                </a:spcBef>
                <a:spcAft>
                  <a:spcPts val="0"/>
                </a:spcAft>
                <a:buClr>
                  <a:schemeClr val="lt1"/>
                </a:buClr>
                <a:buSzPts val="3200"/>
                <a:buFont typeface="Calibri"/>
                <a:buNone/>
              </a:pPr>
              <a:r>
                <a:rPr b="0" i="0" lang="cs-CZ" sz="3200" u="none" cap="none" strike="noStrike">
                  <a:solidFill>
                    <a:schemeClr val="lt1"/>
                  </a:solidFill>
                  <a:latin typeface="Calibri"/>
                  <a:ea typeface="Calibri"/>
                  <a:cs typeface="Calibri"/>
                  <a:sym typeface="Calibri"/>
                </a:rPr>
                <a:t>Kas ir primārā prevencija?</a:t>
              </a:r>
              <a:endParaRPr b="0" i="0" sz="3200" u="none" cap="none" strike="noStrike">
                <a:solidFill>
                  <a:schemeClr val="lt1"/>
                </a:solidFill>
                <a:latin typeface="Calibri"/>
                <a:ea typeface="Calibri"/>
                <a:cs typeface="Calibri"/>
                <a:sym typeface="Calibri"/>
              </a:endParaRPr>
            </a:p>
          </p:txBody>
        </p:sp>
        <p:sp>
          <p:nvSpPr>
            <p:cNvPr id="155" name="Google Shape;155;p3"/>
            <p:cNvSpPr/>
            <p:nvPr/>
          </p:nvSpPr>
          <p:spPr>
            <a:xfrm>
              <a:off x="6145485" y="-39324"/>
              <a:ext cx="1923129" cy="1818788"/>
            </a:xfrm>
            <a:prstGeom prst="ellipse">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3"/>
            <p:cNvSpPr txBox="1"/>
            <p:nvPr/>
          </p:nvSpPr>
          <p:spPr>
            <a:xfrm>
              <a:off x="6427121" y="227031"/>
              <a:ext cx="1359857" cy="1286078"/>
            </a:xfrm>
            <a:prstGeom prst="rect">
              <a:avLst/>
            </a:prstGeom>
            <a:noFill/>
            <a:ln>
              <a:noFill/>
            </a:ln>
          </p:spPr>
          <p:txBody>
            <a:bodyPr anchorCtr="0" anchor="ctr" bIns="25400" lIns="25400" spcFirstLastPara="1" rIns="25400" wrap="square" tIns="25400">
              <a:noAutofit/>
            </a:bodyPr>
            <a:lstStyle/>
            <a:p>
              <a:pPr indent="0" lvl="0" marL="0" marR="0" rtl="0" algn="ctr">
                <a:lnSpc>
                  <a:spcPct val="90000"/>
                </a:lnSpc>
                <a:spcBef>
                  <a:spcPts val="0"/>
                </a:spcBef>
                <a:spcAft>
                  <a:spcPts val="0"/>
                </a:spcAft>
                <a:buClr>
                  <a:schemeClr val="lt1"/>
                </a:buClr>
                <a:buSzPts val="2000"/>
                <a:buFont typeface="Calibri"/>
                <a:buNone/>
              </a:pPr>
              <a:r>
                <a:rPr b="0" i="0" lang="cs-CZ" sz="2000" u="none" cap="none" strike="noStrike">
                  <a:solidFill>
                    <a:schemeClr val="lt1"/>
                  </a:solidFill>
                  <a:latin typeface="Calibri"/>
                  <a:ea typeface="Calibri"/>
                  <a:cs typeface="Calibri"/>
                  <a:sym typeface="Calibri"/>
                </a:rPr>
                <a:t>prasmju attīstīšana</a:t>
              </a:r>
              <a:endParaRPr b="0" i="0" sz="2000" u="none" cap="none" strike="noStrike">
                <a:solidFill>
                  <a:schemeClr val="lt1"/>
                </a:solidFill>
                <a:latin typeface="Calibri"/>
                <a:ea typeface="Calibri"/>
                <a:cs typeface="Calibri"/>
                <a:sym typeface="Calibri"/>
              </a:endParaRPr>
            </a:p>
          </p:txBody>
        </p:sp>
        <p:sp>
          <p:nvSpPr>
            <p:cNvPr id="157" name="Google Shape;157;p3"/>
            <p:cNvSpPr/>
            <p:nvPr/>
          </p:nvSpPr>
          <p:spPr>
            <a:xfrm>
              <a:off x="8341714" y="3738903"/>
              <a:ext cx="1887641" cy="1808826"/>
            </a:xfrm>
            <a:prstGeom prst="ellipse">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3"/>
            <p:cNvSpPr txBox="1"/>
            <p:nvPr/>
          </p:nvSpPr>
          <p:spPr>
            <a:xfrm>
              <a:off x="8618153" y="4003799"/>
              <a:ext cx="1334763" cy="1279034"/>
            </a:xfrm>
            <a:prstGeom prst="rect">
              <a:avLst/>
            </a:prstGeom>
            <a:noFill/>
            <a:ln>
              <a:noFill/>
            </a:ln>
          </p:spPr>
          <p:txBody>
            <a:bodyPr anchorCtr="0" anchor="ctr" bIns="25400" lIns="25400" spcFirstLastPara="1" rIns="25400" wrap="square" tIns="25400">
              <a:noAutofit/>
            </a:bodyPr>
            <a:lstStyle/>
            <a:p>
              <a:pPr indent="0" lvl="0" marL="0" marR="0" rtl="0" algn="ctr">
                <a:lnSpc>
                  <a:spcPct val="90000"/>
                </a:lnSpc>
                <a:spcBef>
                  <a:spcPts val="0"/>
                </a:spcBef>
                <a:spcAft>
                  <a:spcPts val="0"/>
                </a:spcAft>
                <a:buClr>
                  <a:schemeClr val="lt1"/>
                </a:buClr>
                <a:buSzPts val="2000"/>
                <a:buFont typeface="Calibri"/>
                <a:buNone/>
              </a:pPr>
              <a:r>
                <a:rPr b="0" i="0" lang="cs-CZ" sz="2000" u="none" cap="none" strike="noStrike">
                  <a:solidFill>
                    <a:schemeClr val="lt1"/>
                  </a:solidFill>
                  <a:latin typeface="Calibri"/>
                  <a:ea typeface="Calibri"/>
                  <a:cs typeface="Calibri"/>
                  <a:sym typeface="Calibri"/>
                </a:rPr>
                <a:t>stresa situāciju pārvarēšana</a:t>
              </a:r>
              <a:endParaRPr b="0" i="0" sz="2000" u="none" cap="none" strike="noStrike">
                <a:solidFill>
                  <a:schemeClr val="lt1"/>
                </a:solidFill>
                <a:latin typeface="Calibri"/>
                <a:ea typeface="Calibri"/>
                <a:cs typeface="Calibri"/>
                <a:sym typeface="Calibri"/>
              </a:endParaRPr>
            </a:p>
          </p:txBody>
        </p:sp>
        <p:sp>
          <p:nvSpPr>
            <p:cNvPr id="159" name="Google Shape;159;p3"/>
            <p:cNvSpPr/>
            <p:nvPr/>
          </p:nvSpPr>
          <p:spPr>
            <a:xfrm>
              <a:off x="3950325" y="3703415"/>
              <a:ext cx="1956478" cy="1879801"/>
            </a:xfrm>
            <a:prstGeom prst="ellipse">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3"/>
            <p:cNvSpPr txBox="1"/>
            <p:nvPr/>
          </p:nvSpPr>
          <p:spPr>
            <a:xfrm>
              <a:off x="4236845" y="3978705"/>
              <a:ext cx="1383438" cy="1329221"/>
            </a:xfrm>
            <a:prstGeom prst="rect">
              <a:avLst/>
            </a:prstGeom>
            <a:noFill/>
            <a:ln>
              <a:noFill/>
            </a:ln>
          </p:spPr>
          <p:txBody>
            <a:bodyPr anchorCtr="0" anchor="ctr" bIns="20300" lIns="20300" spcFirstLastPara="1" rIns="20300" wrap="square" tIns="20300">
              <a:noAutofit/>
            </a:bodyPr>
            <a:lstStyle/>
            <a:p>
              <a:pPr indent="0" lvl="0" marL="0" marR="0" rtl="0" algn="ctr">
                <a:lnSpc>
                  <a:spcPct val="90000"/>
                </a:lnSpc>
                <a:spcBef>
                  <a:spcPts val="0"/>
                </a:spcBef>
                <a:spcAft>
                  <a:spcPts val="0"/>
                </a:spcAft>
                <a:buClr>
                  <a:schemeClr val="lt1"/>
                </a:buClr>
                <a:buSzPts val="1600"/>
                <a:buFont typeface="Calibri"/>
                <a:buNone/>
              </a:pPr>
              <a:r>
                <a:rPr b="0" i="0" lang="cs-CZ" sz="1600" u="none" cap="none" strike="noStrike">
                  <a:solidFill>
                    <a:schemeClr val="lt1"/>
                  </a:solidFill>
                  <a:latin typeface="Calibri"/>
                  <a:ea typeface="Calibri"/>
                  <a:cs typeface="Calibri"/>
                  <a:sym typeface="Calibri"/>
                </a:rPr>
                <a:t>ar sliktu uzņēmuma stratēģiju saistīto risku līmeņa novēršana un samazināšana</a:t>
              </a:r>
              <a:endParaRPr b="0" i="0" sz="1600" u="none" cap="none" strike="noStrike">
                <a:solidFill>
                  <a:schemeClr val="lt1"/>
                </a:solidFill>
                <a:latin typeface="Calibri"/>
                <a:ea typeface="Calibri"/>
                <a:cs typeface="Calibri"/>
                <a:sym typeface="Calibri"/>
              </a:endParaRPr>
            </a:p>
          </p:txBody>
        </p:sp>
      </p:grpSp>
      <p:sp>
        <p:nvSpPr>
          <p:cNvPr id="161" name="Google Shape;161;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cs-CZ"/>
              <a:t>‹#›</a:t>
            </a:fld>
            <a:endParaRPr/>
          </a:p>
        </p:txBody>
      </p:sp>
      <p:sp>
        <p:nvSpPr>
          <p:cNvPr id="162" name="Google Shape;162;p3"/>
          <p:cNvSpPr txBox="1"/>
          <p:nvPr/>
        </p:nvSpPr>
        <p:spPr>
          <a:xfrm>
            <a:off x="9275008" y="6379792"/>
            <a:ext cx="273696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cs-CZ" sz="1200" u="none" cap="none" strike="noStrike">
                <a:solidFill>
                  <a:srgbClr val="6789B9"/>
                </a:solidFill>
                <a:latin typeface="Calibri"/>
                <a:ea typeface="Calibri"/>
                <a:cs typeface="Calibri"/>
                <a:sym typeface="Calibri"/>
              </a:rPr>
              <a:t>https://www.weedout.eu/</a:t>
            </a:r>
            <a:endParaRPr/>
          </a:p>
        </p:txBody>
      </p:sp>
    </p:spTree>
  </p:cSld>
  <p:clrMapOvr>
    <a:masterClrMapping/>
  </p:clrMapOvr>
  <p:transition spd="slow">
    <p:wipe dir="l"/>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7" name="Shape 167"/>
        <p:cNvGrpSpPr/>
        <p:nvPr/>
      </p:nvGrpSpPr>
      <p:grpSpPr>
        <a:xfrm>
          <a:off x="0" y="0"/>
          <a:ext cx="0" cy="0"/>
          <a:chOff x="0" y="0"/>
          <a:chExt cx="0" cy="0"/>
        </a:xfrm>
      </p:grpSpPr>
      <p:sp>
        <p:nvSpPr>
          <p:cNvPr id="168" name="Google Shape;168;p4"/>
          <p:cNvSpPr/>
          <p:nvPr/>
        </p:nvSpPr>
        <p:spPr>
          <a:xfrm>
            <a:off x="-1"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9" name="Google Shape;169;p4"/>
          <p:cNvSpPr/>
          <p:nvPr/>
        </p:nvSpPr>
        <p:spPr>
          <a:xfrm flipH="1">
            <a:off x="5125019" y="0"/>
            <a:ext cx="7066978" cy="6858000"/>
          </a:xfrm>
          <a:prstGeom prst="rect">
            <a:avLst/>
          </a:prstGeom>
          <a:gradFill>
            <a:gsLst>
              <a:gs pos="0">
                <a:srgbClr val="FFFFFF">
                  <a:alpha val="0"/>
                </a:srgbClr>
              </a:gs>
              <a:gs pos="19000">
                <a:srgbClr val="FFFFFF">
                  <a:alpha val="37647"/>
                </a:srgbClr>
              </a:gs>
              <a:gs pos="35000">
                <a:srgbClr val="FFFFFF">
                  <a:alpha val="76862"/>
                </a:srgbClr>
              </a:gs>
              <a:gs pos="48000">
                <a:schemeClr val="lt1"/>
              </a:gs>
              <a:gs pos="100000">
                <a:schemeClr val="lt1"/>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70" name="Google Shape;170;p4"/>
          <p:cNvGrpSpPr/>
          <p:nvPr/>
        </p:nvGrpSpPr>
        <p:grpSpPr>
          <a:xfrm>
            <a:off x="4820599" y="1253061"/>
            <a:ext cx="6481296" cy="4050810"/>
            <a:chOff x="0" y="600960"/>
            <a:chExt cx="6481296" cy="4050810"/>
          </a:xfrm>
        </p:grpSpPr>
        <p:sp>
          <p:nvSpPr>
            <p:cNvPr id="171" name="Google Shape;171;p4"/>
            <p:cNvSpPr/>
            <p:nvPr/>
          </p:nvSpPr>
          <p:spPr>
            <a:xfrm>
              <a:off x="0" y="600960"/>
              <a:ext cx="6481296" cy="4050810"/>
            </a:xfrm>
            <a:custGeom>
              <a:rect b="b" l="l" r="r" t="t"/>
              <a:pathLst>
                <a:path extrusionOk="0" h="120000" w="120000">
                  <a:moveTo>
                    <a:pt x="0" y="120000"/>
                  </a:moveTo>
                  <a:quadBezTo>
                    <a:pt x="20000" y="40000"/>
                    <a:pt x="101250" y="15000"/>
                  </a:quadBezTo>
                  <a:lnTo>
                    <a:pt x="100194" y="0"/>
                  </a:lnTo>
                  <a:lnTo>
                    <a:pt x="120000" y="24000"/>
                  </a:lnTo>
                  <a:lnTo>
                    <a:pt x="104419" y="60000"/>
                  </a:lnTo>
                  <a:lnTo>
                    <a:pt x="103363" y="45000"/>
                  </a:lnTo>
                  <a:quadBezTo>
                    <a:pt x="30000" y="55000"/>
                    <a:pt x="0" y="120000"/>
                  </a:quadBezTo>
                  <a:close/>
                </a:path>
              </a:pathLst>
            </a:custGeom>
            <a:solidFill>
              <a:srgbClr val="CCD3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4"/>
            <p:cNvSpPr/>
            <p:nvPr/>
          </p:nvSpPr>
          <p:spPr>
            <a:xfrm>
              <a:off x="1506901" y="2808651"/>
              <a:ext cx="226845" cy="226845"/>
            </a:xfrm>
            <a:prstGeom prst="ellipse">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4"/>
            <p:cNvSpPr/>
            <p:nvPr/>
          </p:nvSpPr>
          <p:spPr>
            <a:xfrm>
              <a:off x="1620324" y="2922074"/>
              <a:ext cx="2106421" cy="172969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4"/>
            <p:cNvSpPr txBox="1"/>
            <p:nvPr/>
          </p:nvSpPr>
          <p:spPr>
            <a:xfrm>
              <a:off x="1620324" y="2922074"/>
              <a:ext cx="2106421" cy="1729695"/>
            </a:xfrm>
            <a:prstGeom prst="rect">
              <a:avLst/>
            </a:prstGeom>
            <a:noFill/>
            <a:ln>
              <a:noFill/>
            </a:ln>
          </p:spPr>
          <p:txBody>
            <a:bodyPr anchorCtr="0" anchor="t" bIns="0" lIns="120200" spcFirstLastPara="1" rIns="0" wrap="square" tIns="0">
              <a:noAutofit/>
            </a:bodyPr>
            <a:lstStyle/>
            <a:p>
              <a:pPr indent="0" lvl="0" marL="0" marR="0" rtl="0" algn="l">
                <a:lnSpc>
                  <a:spcPct val="90000"/>
                </a:lnSpc>
                <a:spcBef>
                  <a:spcPts val="0"/>
                </a:spcBef>
                <a:spcAft>
                  <a:spcPts val="0"/>
                </a:spcAft>
                <a:buClr>
                  <a:schemeClr val="dk1"/>
                </a:buClr>
                <a:buSzPts val="3000"/>
                <a:buFont typeface="Calibri"/>
                <a:buNone/>
              </a:pPr>
              <a:r>
                <a:rPr lang="cs-CZ" sz="3000">
                  <a:solidFill>
                    <a:schemeClr val="dk1"/>
                  </a:solidFill>
                  <a:latin typeface="Calibri"/>
                  <a:ea typeface="Calibri"/>
                  <a:cs typeface="Calibri"/>
                  <a:sym typeface="Calibri"/>
                </a:rPr>
                <a:t>politikas formulēšana (plāns)</a:t>
              </a:r>
              <a:endParaRPr/>
            </a:p>
          </p:txBody>
        </p:sp>
        <p:sp>
          <p:nvSpPr>
            <p:cNvPr id="175" name="Google Shape;175;p4"/>
            <p:cNvSpPr/>
            <p:nvPr/>
          </p:nvSpPr>
          <p:spPr>
            <a:xfrm>
              <a:off x="3597119" y="1775695"/>
              <a:ext cx="388877" cy="388877"/>
            </a:xfrm>
            <a:prstGeom prst="ellipse">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4"/>
            <p:cNvSpPr/>
            <p:nvPr/>
          </p:nvSpPr>
          <p:spPr>
            <a:xfrm>
              <a:off x="3791558" y="1970134"/>
              <a:ext cx="2106421" cy="2681636"/>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4"/>
            <p:cNvSpPr txBox="1"/>
            <p:nvPr/>
          </p:nvSpPr>
          <p:spPr>
            <a:xfrm>
              <a:off x="3791558" y="1970134"/>
              <a:ext cx="2106421" cy="2681636"/>
            </a:xfrm>
            <a:prstGeom prst="rect">
              <a:avLst/>
            </a:prstGeom>
            <a:noFill/>
            <a:ln>
              <a:noFill/>
            </a:ln>
          </p:spPr>
          <p:txBody>
            <a:bodyPr anchorCtr="0" anchor="t" bIns="0" lIns="206050" spcFirstLastPara="1" rIns="0" wrap="square" tIns="0">
              <a:noAutofit/>
            </a:bodyPr>
            <a:lstStyle/>
            <a:p>
              <a:pPr indent="0" lvl="0" marL="0" marR="0" rtl="0" algn="l">
                <a:lnSpc>
                  <a:spcPct val="90000"/>
                </a:lnSpc>
                <a:spcBef>
                  <a:spcPts val="0"/>
                </a:spcBef>
                <a:spcAft>
                  <a:spcPts val="0"/>
                </a:spcAft>
                <a:buClr>
                  <a:schemeClr val="dk1"/>
                </a:buClr>
                <a:buSzPts val="3000"/>
                <a:buFont typeface="Calibri"/>
                <a:buNone/>
              </a:pPr>
              <a:r>
                <a:rPr lang="cs-CZ" sz="3000">
                  <a:solidFill>
                    <a:schemeClr val="dk1"/>
                  </a:solidFill>
                  <a:latin typeface="Calibri"/>
                  <a:ea typeface="Calibri"/>
                  <a:cs typeface="Calibri"/>
                  <a:sym typeface="Calibri"/>
                </a:rPr>
                <a:t>apmācības</a:t>
              </a:r>
              <a:endParaRPr sz="3000">
                <a:solidFill>
                  <a:schemeClr val="dk1"/>
                </a:solidFill>
                <a:latin typeface="Calibri"/>
                <a:ea typeface="Calibri"/>
                <a:cs typeface="Calibri"/>
                <a:sym typeface="Calibri"/>
              </a:endParaRPr>
            </a:p>
          </p:txBody>
        </p:sp>
      </p:grpSp>
      <p:pic>
        <p:nvPicPr>
          <p:cNvPr id="178" name="Google Shape;178;p4"/>
          <p:cNvPicPr preferRelativeResize="0"/>
          <p:nvPr/>
        </p:nvPicPr>
        <p:blipFill rotWithShape="1">
          <a:blip r:embed="rId3">
            <a:alphaModFix/>
          </a:blip>
          <a:srcRect b="0" l="0" r="0" t="0"/>
          <a:stretch/>
        </p:blipFill>
        <p:spPr>
          <a:xfrm>
            <a:off x="11217316" y="3166386"/>
            <a:ext cx="962159" cy="2057687"/>
          </a:xfrm>
          <a:prstGeom prst="rect">
            <a:avLst/>
          </a:prstGeom>
          <a:noFill/>
          <a:ln>
            <a:noFill/>
          </a:ln>
        </p:spPr>
      </p:pic>
      <p:pic>
        <p:nvPicPr>
          <p:cNvPr id="179" name="Google Shape;179;p4"/>
          <p:cNvPicPr preferRelativeResize="0"/>
          <p:nvPr/>
        </p:nvPicPr>
        <p:blipFill rotWithShape="1">
          <a:blip r:embed="rId4">
            <a:alphaModFix/>
          </a:blip>
          <a:srcRect b="0" l="0" r="0" t="0"/>
          <a:stretch/>
        </p:blipFill>
        <p:spPr>
          <a:xfrm rot="5400000">
            <a:off x="9303594" y="5562898"/>
            <a:ext cx="771713" cy="1818492"/>
          </a:xfrm>
          <a:prstGeom prst="rect">
            <a:avLst/>
          </a:prstGeom>
          <a:noFill/>
          <a:ln>
            <a:noFill/>
          </a:ln>
        </p:spPr>
      </p:pic>
      <p:pic>
        <p:nvPicPr>
          <p:cNvPr id="180" name="Google Shape;180;p4"/>
          <p:cNvPicPr preferRelativeResize="0"/>
          <p:nvPr/>
        </p:nvPicPr>
        <p:blipFill rotWithShape="1">
          <a:blip r:embed="rId4">
            <a:alphaModFix/>
          </a:blip>
          <a:srcRect b="0" l="0" r="0" t="0"/>
          <a:stretch/>
        </p:blipFill>
        <p:spPr>
          <a:xfrm rot="5400000">
            <a:off x="5884269" y="4573024"/>
            <a:ext cx="1361550" cy="3208405"/>
          </a:xfrm>
          <a:prstGeom prst="rect">
            <a:avLst/>
          </a:prstGeom>
          <a:noFill/>
          <a:ln>
            <a:noFill/>
          </a:ln>
        </p:spPr>
      </p:pic>
      <p:sp>
        <p:nvSpPr>
          <p:cNvPr id="181" name="Google Shape;181;p4"/>
          <p:cNvSpPr txBox="1"/>
          <p:nvPr>
            <p:ph type="title"/>
          </p:nvPr>
        </p:nvSpPr>
        <p:spPr>
          <a:xfrm>
            <a:off x="369790" y="265893"/>
            <a:ext cx="11517409" cy="772417"/>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Clr>
                <a:schemeClr val="dk2"/>
              </a:buClr>
              <a:buSzPts val="3600"/>
              <a:buFont typeface="Calibri"/>
              <a:buNone/>
            </a:pPr>
            <a:r>
              <a:rPr b="1" lang="cs-CZ" sz="3600">
                <a:solidFill>
                  <a:schemeClr val="dk2"/>
                </a:solidFill>
              </a:rPr>
              <a:t>Primārās prevencijas iedalījums</a:t>
            </a:r>
            <a:endParaRPr b="1" sz="3600">
              <a:solidFill>
                <a:schemeClr val="dk2"/>
              </a:solidFill>
            </a:endParaRPr>
          </a:p>
        </p:txBody>
      </p:sp>
      <p:pic>
        <p:nvPicPr>
          <p:cNvPr descr="Obsah obrázku ovoce&#10;&#10;Popis byl vytvořen automaticky" id="182" name="Google Shape;182;p4"/>
          <p:cNvPicPr preferRelativeResize="0"/>
          <p:nvPr/>
        </p:nvPicPr>
        <p:blipFill rotWithShape="1">
          <a:blip r:embed="rId5">
            <a:alphaModFix/>
          </a:blip>
          <a:srcRect b="1709" l="0" r="-1" t="0"/>
          <a:stretch/>
        </p:blipFill>
        <p:spPr>
          <a:xfrm>
            <a:off x="1" y="10"/>
            <a:ext cx="4657344" cy="6857990"/>
          </a:xfrm>
          <a:custGeom>
            <a:rect b="b" l="l" r="r" t="t"/>
            <a:pathLst>
              <a:path extrusionOk="0" h="6858000" w="4657344">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ln>
            <a:noFill/>
          </a:ln>
        </p:spPr>
      </p:pic>
    </p:spTree>
  </p:cSld>
  <p:clrMapOvr>
    <a:masterClrMapping/>
  </p:clrMapOvr>
  <p:transition spd="slow" p14:dur="1500">
    <p:split orient="ver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7" name="Shape 187"/>
        <p:cNvGrpSpPr/>
        <p:nvPr/>
      </p:nvGrpSpPr>
      <p:grpSpPr>
        <a:xfrm>
          <a:off x="0" y="0"/>
          <a:ext cx="0" cy="0"/>
          <a:chOff x="0" y="0"/>
          <a:chExt cx="0" cy="0"/>
        </a:xfrm>
      </p:grpSpPr>
      <p:sp>
        <p:nvSpPr>
          <p:cNvPr id="188" name="Google Shape;188;p5"/>
          <p:cNvSpPr/>
          <p:nvPr/>
        </p:nvSpPr>
        <p:spPr>
          <a:xfrm>
            <a:off x="-1"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9" name="Google Shape;189;p5"/>
          <p:cNvSpPr/>
          <p:nvPr/>
        </p:nvSpPr>
        <p:spPr>
          <a:xfrm flipH="1">
            <a:off x="5125019" y="0"/>
            <a:ext cx="7066978" cy="6858000"/>
          </a:xfrm>
          <a:prstGeom prst="rect">
            <a:avLst/>
          </a:prstGeom>
          <a:gradFill>
            <a:gsLst>
              <a:gs pos="0">
                <a:srgbClr val="FFFFFF">
                  <a:alpha val="0"/>
                </a:srgbClr>
              </a:gs>
              <a:gs pos="19000">
                <a:srgbClr val="FFFFFF">
                  <a:alpha val="37647"/>
                </a:srgbClr>
              </a:gs>
              <a:gs pos="35000">
                <a:srgbClr val="FFFFFF">
                  <a:alpha val="76862"/>
                </a:srgbClr>
              </a:gs>
              <a:gs pos="48000">
                <a:schemeClr val="lt1"/>
              </a:gs>
              <a:gs pos="100000">
                <a:schemeClr val="lt1"/>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0" name="Google Shape;190;p5"/>
          <p:cNvSpPr txBox="1"/>
          <p:nvPr/>
        </p:nvSpPr>
        <p:spPr>
          <a:xfrm>
            <a:off x="640080" y="325369"/>
            <a:ext cx="4368602" cy="1956841"/>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200"/>
              <a:buFont typeface="Calibri"/>
              <a:buNone/>
            </a:pPr>
            <a:br>
              <a:rPr lang="cs-CZ" sz="4200">
                <a:solidFill>
                  <a:schemeClr val="dk1"/>
                </a:solidFill>
                <a:latin typeface="Calibri"/>
                <a:ea typeface="Calibri"/>
                <a:cs typeface="Calibri"/>
                <a:sym typeface="Calibri"/>
              </a:rPr>
            </a:br>
            <a:endParaRPr b="1" sz="4200">
              <a:solidFill>
                <a:schemeClr val="dk1"/>
              </a:solidFill>
              <a:latin typeface="Calibri"/>
              <a:ea typeface="Calibri"/>
              <a:cs typeface="Calibri"/>
              <a:sym typeface="Calibri"/>
            </a:endParaRPr>
          </a:p>
        </p:txBody>
      </p:sp>
      <p:grpSp>
        <p:nvGrpSpPr>
          <p:cNvPr id="191" name="Google Shape;191;p5"/>
          <p:cNvGrpSpPr/>
          <p:nvPr/>
        </p:nvGrpSpPr>
        <p:grpSpPr>
          <a:xfrm>
            <a:off x="1997239" y="1336422"/>
            <a:ext cx="6995316" cy="4312242"/>
            <a:chOff x="0" y="299513"/>
            <a:chExt cx="6995316" cy="4312242"/>
          </a:xfrm>
        </p:grpSpPr>
        <p:sp>
          <p:nvSpPr>
            <p:cNvPr id="192" name="Google Shape;192;p5"/>
            <p:cNvSpPr/>
            <p:nvPr/>
          </p:nvSpPr>
          <p:spPr>
            <a:xfrm>
              <a:off x="2139470" y="2063710"/>
              <a:ext cx="2716375" cy="2548045"/>
            </a:xfrm>
            <a:prstGeom prst="ellipse">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5"/>
            <p:cNvSpPr txBox="1"/>
            <p:nvPr/>
          </p:nvSpPr>
          <p:spPr>
            <a:xfrm>
              <a:off x="2537274" y="2436863"/>
              <a:ext cx="1920767" cy="1801739"/>
            </a:xfrm>
            <a:prstGeom prst="rect">
              <a:avLst/>
            </a:prstGeom>
            <a:noFill/>
            <a:ln>
              <a:noFill/>
            </a:ln>
          </p:spPr>
          <p:txBody>
            <a:bodyPr anchorCtr="0" anchor="ctr" bIns="16500" lIns="16500" spcFirstLastPara="1" rIns="16500" wrap="square" tIns="16500">
              <a:noAutofit/>
            </a:bodyPr>
            <a:lstStyle/>
            <a:p>
              <a:pPr indent="0" lvl="0" marL="0" marR="0" rtl="0" algn="ctr">
                <a:lnSpc>
                  <a:spcPct val="90000"/>
                </a:lnSpc>
                <a:spcBef>
                  <a:spcPts val="0"/>
                </a:spcBef>
                <a:spcAft>
                  <a:spcPts val="0"/>
                </a:spcAft>
                <a:buClr>
                  <a:schemeClr val="lt1"/>
                </a:buClr>
                <a:buSzPts val="2600"/>
                <a:buFont typeface="Calibri"/>
                <a:buNone/>
              </a:pPr>
              <a:r>
                <a:rPr lang="cs-CZ" sz="2600">
                  <a:solidFill>
                    <a:schemeClr val="lt1"/>
                  </a:solidFill>
                  <a:latin typeface="Calibri"/>
                  <a:ea typeface="Calibri"/>
                  <a:cs typeface="Calibri"/>
                  <a:sym typeface="Calibri"/>
                </a:rPr>
                <a:t>uzņēmuma politikas formulēšana</a:t>
              </a:r>
              <a:endParaRPr sz="2600">
                <a:solidFill>
                  <a:schemeClr val="lt1"/>
                </a:solidFill>
                <a:latin typeface="Calibri"/>
                <a:ea typeface="Calibri"/>
                <a:cs typeface="Calibri"/>
                <a:sym typeface="Calibri"/>
              </a:endParaRPr>
            </a:p>
          </p:txBody>
        </p:sp>
        <p:sp>
          <p:nvSpPr>
            <p:cNvPr id="194" name="Google Shape;194;p5"/>
            <p:cNvSpPr/>
            <p:nvPr/>
          </p:nvSpPr>
          <p:spPr>
            <a:xfrm rot="-8298973">
              <a:off x="814272" y="1458367"/>
              <a:ext cx="1852315" cy="629250"/>
            </a:xfrm>
            <a:prstGeom prst="leftArrow">
              <a:avLst>
                <a:gd fmla="val 60000" name="adj1"/>
                <a:gd fmla="val 50000" name="adj2"/>
              </a:avLst>
            </a:prstGeom>
            <a:gradFill>
              <a:gsLst>
                <a:gs pos="0">
                  <a:srgbClr val="B5C2E2"/>
                </a:gs>
                <a:gs pos="50000">
                  <a:srgbClr val="A8B8DF"/>
                </a:gs>
                <a:gs pos="100000">
                  <a:srgbClr val="90A0C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5"/>
            <p:cNvSpPr/>
            <p:nvPr/>
          </p:nvSpPr>
          <p:spPr>
            <a:xfrm>
              <a:off x="0" y="318079"/>
              <a:ext cx="2097502" cy="1678001"/>
            </a:xfrm>
            <a:prstGeom prst="roundRect">
              <a:avLst>
                <a:gd fmla="val 10000" name="adj"/>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5"/>
            <p:cNvSpPr txBox="1"/>
            <p:nvPr/>
          </p:nvSpPr>
          <p:spPr>
            <a:xfrm>
              <a:off x="49147" y="367226"/>
              <a:ext cx="1999208" cy="1579707"/>
            </a:xfrm>
            <a:prstGeom prst="rect">
              <a:avLst/>
            </a:prstGeom>
            <a:no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Clr>
                  <a:schemeClr val="lt1"/>
                </a:buClr>
                <a:buSzPts val="2400"/>
                <a:buFont typeface="Calibri"/>
                <a:buNone/>
              </a:pPr>
              <a:r>
                <a:rPr lang="cs-CZ" sz="2400">
                  <a:solidFill>
                    <a:schemeClr val="lt1"/>
                  </a:solidFill>
                  <a:latin typeface="Calibri"/>
                  <a:ea typeface="Calibri"/>
                  <a:cs typeface="Calibri"/>
                  <a:sym typeface="Calibri"/>
                </a:rPr>
                <a:t>turpmākā attīstība</a:t>
              </a:r>
              <a:endParaRPr sz="2400">
                <a:solidFill>
                  <a:schemeClr val="lt1"/>
                </a:solidFill>
                <a:latin typeface="Calibri"/>
                <a:ea typeface="Calibri"/>
                <a:cs typeface="Calibri"/>
                <a:sym typeface="Calibri"/>
              </a:endParaRPr>
            </a:p>
          </p:txBody>
        </p:sp>
        <p:sp>
          <p:nvSpPr>
            <p:cNvPr id="197" name="Google Shape;197;p5"/>
            <p:cNvSpPr/>
            <p:nvPr/>
          </p:nvSpPr>
          <p:spPr>
            <a:xfrm rot="-2515509">
              <a:off x="4320839" y="1446728"/>
              <a:ext cx="1864345" cy="629250"/>
            </a:xfrm>
            <a:prstGeom prst="leftArrow">
              <a:avLst>
                <a:gd fmla="val 60000" name="adj1"/>
                <a:gd fmla="val 50000" name="adj2"/>
              </a:avLst>
            </a:prstGeom>
            <a:gradFill>
              <a:gsLst>
                <a:gs pos="0">
                  <a:srgbClr val="B5C2E2"/>
                </a:gs>
                <a:gs pos="50000">
                  <a:srgbClr val="A8B8DF"/>
                </a:gs>
                <a:gs pos="100000">
                  <a:srgbClr val="90A0C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5"/>
            <p:cNvSpPr/>
            <p:nvPr/>
          </p:nvSpPr>
          <p:spPr>
            <a:xfrm>
              <a:off x="4897814" y="299513"/>
              <a:ext cx="2097502" cy="1678001"/>
            </a:xfrm>
            <a:prstGeom prst="roundRect">
              <a:avLst>
                <a:gd fmla="val 10000" name="adj"/>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5"/>
            <p:cNvSpPr txBox="1"/>
            <p:nvPr/>
          </p:nvSpPr>
          <p:spPr>
            <a:xfrm>
              <a:off x="4946961" y="348660"/>
              <a:ext cx="1999208" cy="1579707"/>
            </a:xfrm>
            <a:prstGeom prst="rect">
              <a:avLst/>
            </a:prstGeom>
            <a:no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Clr>
                  <a:schemeClr val="lt1"/>
                </a:buClr>
                <a:buSzPts val="2400"/>
                <a:buFont typeface="Calibri"/>
                <a:buNone/>
              </a:pPr>
              <a:r>
                <a:rPr lang="cs-CZ" sz="2400">
                  <a:solidFill>
                    <a:schemeClr val="lt1"/>
                  </a:solidFill>
                  <a:latin typeface="Calibri"/>
                  <a:ea typeface="Calibri"/>
                  <a:cs typeface="Calibri"/>
                  <a:sym typeface="Calibri"/>
                </a:rPr>
                <a:t>esamība</a:t>
              </a:r>
              <a:endParaRPr sz="2400">
                <a:solidFill>
                  <a:schemeClr val="lt1"/>
                </a:solidFill>
                <a:latin typeface="Calibri"/>
                <a:ea typeface="Calibri"/>
                <a:cs typeface="Calibri"/>
                <a:sym typeface="Calibri"/>
              </a:endParaRPr>
            </a:p>
          </p:txBody>
        </p:sp>
      </p:grpSp>
      <p:pic>
        <p:nvPicPr>
          <p:cNvPr id="200" name="Google Shape;200;p5"/>
          <p:cNvPicPr preferRelativeResize="0"/>
          <p:nvPr/>
        </p:nvPicPr>
        <p:blipFill rotWithShape="1">
          <a:blip r:embed="rId3">
            <a:alphaModFix/>
          </a:blip>
          <a:srcRect b="0" l="0" r="0" t="0"/>
          <a:stretch/>
        </p:blipFill>
        <p:spPr>
          <a:xfrm rot="5400000">
            <a:off x="818213" y="4802385"/>
            <a:ext cx="1309887" cy="2801343"/>
          </a:xfrm>
          <a:prstGeom prst="rect">
            <a:avLst/>
          </a:prstGeom>
          <a:noFill/>
          <a:ln>
            <a:noFill/>
          </a:ln>
        </p:spPr>
      </p:pic>
      <p:pic>
        <p:nvPicPr>
          <p:cNvPr id="201" name="Google Shape;201;p5"/>
          <p:cNvPicPr preferRelativeResize="0"/>
          <p:nvPr/>
        </p:nvPicPr>
        <p:blipFill rotWithShape="1">
          <a:blip r:embed="rId4">
            <a:alphaModFix/>
          </a:blip>
          <a:srcRect b="0" l="0" r="0" t="0"/>
          <a:stretch/>
        </p:blipFill>
        <p:spPr>
          <a:xfrm rot="-5400000">
            <a:off x="3024090" y="-652553"/>
            <a:ext cx="962159" cy="2267266"/>
          </a:xfrm>
          <a:prstGeom prst="rect">
            <a:avLst/>
          </a:prstGeom>
          <a:noFill/>
          <a:ln>
            <a:noFill/>
          </a:ln>
        </p:spPr>
      </p:pic>
      <p:sp>
        <p:nvSpPr>
          <p:cNvPr id="202" name="Google Shape;202;p5"/>
          <p:cNvSpPr txBox="1"/>
          <p:nvPr>
            <p:ph type="title"/>
          </p:nvPr>
        </p:nvSpPr>
        <p:spPr>
          <a:xfrm>
            <a:off x="369790" y="265893"/>
            <a:ext cx="11517409" cy="77241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3600"/>
              <a:buFont typeface="Calibri"/>
              <a:buNone/>
            </a:pPr>
            <a:r>
              <a:rPr b="1" lang="cs-CZ" sz="3600">
                <a:solidFill>
                  <a:schemeClr val="dk2"/>
                </a:solidFill>
              </a:rPr>
              <a:t>Politikas formulēšana / veselības un drošības plāna izstrāde</a:t>
            </a:r>
            <a:endParaRPr b="1" sz="3600">
              <a:solidFill>
                <a:schemeClr val="dk2"/>
              </a:solidFill>
            </a:endParaRPr>
          </a:p>
        </p:txBody>
      </p:sp>
      <p:grpSp>
        <p:nvGrpSpPr>
          <p:cNvPr id="203" name="Google Shape;203;p5"/>
          <p:cNvGrpSpPr/>
          <p:nvPr/>
        </p:nvGrpSpPr>
        <p:grpSpPr>
          <a:xfrm>
            <a:off x="8949936" y="3258974"/>
            <a:ext cx="2250399" cy="3480376"/>
            <a:chOff x="2000355" y="1743"/>
            <a:chExt cx="2250399" cy="3480376"/>
          </a:xfrm>
        </p:grpSpPr>
        <p:sp>
          <p:nvSpPr>
            <p:cNvPr id="204" name="Google Shape;204;p5"/>
            <p:cNvSpPr/>
            <p:nvPr/>
          </p:nvSpPr>
          <p:spPr>
            <a:xfrm>
              <a:off x="2000355" y="1743"/>
              <a:ext cx="2250399" cy="838644"/>
            </a:xfrm>
            <a:prstGeom prst="roundRect">
              <a:avLst>
                <a:gd fmla="val 16667"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5"/>
            <p:cNvSpPr txBox="1"/>
            <p:nvPr/>
          </p:nvSpPr>
          <p:spPr>
            <a:xfrm>
              <a:off x="2041294" y="42682"/>
              <a:ext cx="2168521" cy="756766"/>
            </a:xfrm>
            <a:prstGeom prst="rect">
              <a:avLst/>
            </a:prstGeom>
            <a:noFill/>
            <a:ln>
              <a:noFill/>
            </a:ln>
          </p:spPr>
          <p:txBody>
            <a:bodyPr anchorCtr="0" anchor="ctr" bIns="41900" lIns="83800" spcFirstLastPara="1" rIns="83800" wrap="square" tIns="41900">
              <a:noAutofit/>
            </a:bodyPr>
            <a:lstStyle/>
            <a:p>
              <a:pPr indent="0" lvl="0" marL="0" marR="0" rtl="0" algn="ctr">
                <a:lnSpc>
                  <a:spcPct val="90000"/>
                </a:lnSpc>
                <a:spcBef>
                  <a:spcPts val="0"/>
                </a:spcBef>
                <a:spcAft>
                  <a:spcPts val="0"/>
                </a:spcAft>
                <a:buClr>
                  <a:schemeClr val="lt1"/>
                </a:buClr>
                <a:buSzPts val="2200"/>
                <a:buFont typeface="Calibri"/>
                <a:buNone/>
              </a:pPr>
              <a:r>
                <a:rPr lang="cs-CZ" sz="2200">
                  <a:solidFill>
                    <a:schemeClr val="lt1"/>
                  </a:solidFill>
                  <a:latin typeface="Calibri"/>
                  <a:ea typeface="Calibri"/>
                  <a:cs typeface="Calibri"/>
                  <a:sym typeface="Calibri"/>
                </a:rPr>
                <a:t>uzņēmuma kultūra</a:t>
              </a:r>
              <a:endParaRPr sz="2200">
                <a:solidFill>
                  <a:schemeClr val="lt1"/>
                </a:solidFill>
                <a:latin typeface="Calibri"/>
                <a:ea typeface="Calibri"/>
                <a:cs typeface="Calibri"/>
                <a:sym typeface="Calibri"/>
              </a:endParaRPr>
            </a:p>
          </p:txBody>
        </p:sp>
        <p:sp>
          <p:nvSpPr>
            <p:cNvPr id="206" name="Google Shape;206;p5"/>
            <p:cNvSpPr/>
            <p:nvPr/>
          </p:nvSpPr>
          <p:spPr>
            <a:xfrm>
              <a:off x="2000355" y="882320"/>
              <a:ext cx="2250399" cy="838644"/>
            </a:xfrm>
            <a:prstGeom prst="roundRect">
              <a:avLst>
                <a:gd fmla="val 16667"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5"/>
            <p:cNvSpPr txBox="1"/>
            <p:nvPr/>
          </p:nvSpPr>
          <p:spPr>
            <a:xfrm>
              <a:off x="2041294" y="923259"/>
              <a:ext cx="2168521" cy="756766"/>
            </a:xfrm>
            <a:prstGeom prst="rect">
              <a:avLst/>
            </a:prstGeom>
            <a:noFill/>
            <a:ln>
              <a:noFill/>
            </a:ln>
          </p:spPr>
          <p:txBody>
            <a:bodyPr anchorCtr="0" anchor="ctr" bIns="41900" lIns="83800" spcFirstLastPara="1" rIns="83800" wrap="square" tIns="41900">
              <a:noAutofit/>
            </a:bodyPr>
            <a:lstStyle/>
            <a:p>
              <a:pPr indent="0" lvl="0" marL="0" marR="0" rtl="0" algn="ctr">
                <a:lnSpc>
                  <a:spcPct val="90000"/>
                </a:lnSpc>
                <a:spcBef>
                  <a:spcPts val="0"/>
                </a:spcBef>
                <a:spcAft>
                  <a:spcPts val="0"/>
                </a:spcAft>
                <a:buClr>
                  <a:schemeClr val="lt1"/>
                </a:buClr>
                <a:buSzPts val="2200"/>
                <a:buFont typeface="Calibri"/>
                <a:buNone/>
              </a:pPr>
              <a:r>
                <a:rPr lang="cs-CZ" sz="2200">
                  <a:solidFill>
                    <a:schemeClr val="lt1"/>
                  </a:solidFill>
                  <a:latin typeface="Calibri"/>
                  <a:ea typeface="Calibri"/>
                  <a:cs typeface="Calibri"/>
                  <a:sym typeface="Calibri"/>
                </a:rPr>
                <a:t>vadītāju vadības stils</a:t>
              </a:r>
              <a:endParaRPr sz="2200">
                <a:solidFill>
                  <a:schemeClr val="lt1"/>
                </a:solidFill>
                <a:latin typeface="Calibri"/>
                <a:ea typeface="Calibri"/>
                <a:cs typeface="Calibri"/>
                <a:sym typeface="Calibri"/>
              </a:endParaRPr>
            </a:p>
          </p:txBody>
        </p:sp>
        <p:sp>
          <p:nvSpPr>
            <p:cNvPr id="208" name="Google Shape;208;p5"/>
            <p:cNvSpPr/>
            <p:nvPr/>
          </p:nvSpPr>
          <p:spPr>
            <a:xfrm>
              <a:off x="2000355" y="1762898"/>
              <a:ext cx="2250399" cy="838644"/>
            </a:xfrm>
            <a:prstGeom prst="roundRect">
              <a:avLst>
                <a:gd fmla="val 16667"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5"/>
            <p:cNvSpPr txBox="1"/>
            <p:nvPr/>
          </p:nvSpPr>
          <p:spPr>
            <a:xfrm>
              <a:off x="2041294" y="1803837"/>
              <a:ext cx="2168521" cy="756766"/>
            </a:xfrm>
            <a:prstGeom prst="rect">
              <a:avLst/>
            </a:prstGeom>
            <a:noFill/>
            <a:ln>
              <a:noFill/>
            </a:ln>
          </p:spPr>
          <p:txBody>
            <a:bodyPr anchorCtr="0" anchor="ctr" bIns="41900" lIns="83800" spcFirstLastPara="1" rIns="83800" wrap="square" tIns="41900">
              <a:noAutofit/>
            </a:bodyPr>
            <a:lstStyle/>
            <a:p>
              <a:pPr indent="0" lvl="0" marL="0" marR="0" rtl="0" algn="ctr">
                <a:lnSpc>
                  <a:spcPct val="90000"/>
                </a:lnSpc>
                <a:spcBef>
                  <a:spcPts val="0"/>
                </a:spcBef>
                <a:spcAft>
                  <a:spcPts val="0"/>
                </a:spcAft>
                <a:buClr>
                  <a:schemeClr val="lt1"/>
                </a:buClr>
                <a:buSzPts val="2200"/>
                <a:buFont typeface="Calibri"/>
                <a:buNone/>
              </a:pPr>
              <a:r>
                <a:rPr lang="cs-CZ" sz="2200">
                  <a:solidFill>
                    <a:schemeClr val="lt1"/>
                  </a:solidFill>
                  <a:latin typeface="Calibri"/>
                  <a:ea typeface="Calibri"/>
                  <a:cs typeface="Calibri"/>
                  <a:sym typeface="Calibri"/>
                </a:rPr>
                <a:t>viņu iesaistīšanās pakāpe</a:t>
              </a:r>
              <a:endParaRPr sz="2200">
                <a:solidFill>
                  <a:schemeClr val="lt1"/>
                </a:solidFill>
                <a:latin typeface="Calibri"/>
                <a:ea typeface="Calibri"/>
                <a:cs typeface="Calibri"/>
                <a:sym typeface="Calibri"/>
              </a:endParaRPr>
            </a:p>
          </p:txBody>
        </p:sp>
        <p:sp>
          <p:nvSpPr>
            <p:cNvPr id="210" name="Google Shape;210;p5"/>
            <p:cNvSpPr/>
            <p:nvPr/>
          </p:nvSpPr>
          <p:spPr>
            <a:xfrm>
              <a:off x="2000355" y="2643475"/>
              <a:ext cx="2250399" cy="838644"/>
            </a:xfrm>
            <a:prstGeom prst="roundRect">
              <a:avLst>
                <a:gd fmla="val 16667"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5"/>
            <p:cNvSpPr txBox="1"/>
            <p:nvPr/>
          </p:nvSpPr>
          <p:spPr>
            <a:xfrm>
              <a:off x="2041294" y="2684414"/>
              <a:ext cx="2168521" cy="756766"/>
            </a:xfrm>
            <a:prstGeom prst="rect">
              <a:avLst/>
            </a:prstGeom>
            <a:noFill/>
            <a:ln>
              <a:noFill/>
            </a:ln>
          </p:spPr>
          <p:txBody>
            <a:bodyPr anchorCtr="0" anchor="ctr" bIns="41900" lIns="83800" spcFirstLastPara="1" rIns="83800" wrap="square" tIns="41900">
              <a:noAutofit/>
            </a:bodyPr>
            <a:lstStyle/>
            <a:p>
              <a:pPr indent="0" lvl="0" marL="0" marR="0" rtl="0" algn="ctr">
                <a:lnSpc>
                  <a:spcPct val="90000"/>
                </a:lnSpc>
                <a:spcBef>
                  <a:spcPts val="0"/>
                </a:spcBef>
                <a:spcAft>
                  <a:spcPts val="0"/>
                </a:spcAft>
                <a:buClr>
                  <a:schemeClr val="lt1"/>
                </a:buClr>
                <a:buSzPts val="2200"/>
                <a:buFont typeface="Calibri"/>
                <a:buNone/>
              </a:pPr>
              <a:r>
                <a:rPr lang="cs-CZ" sz="2200">
                  <a:solidFill>
                    <a:schemeClr val="lt1"/>
                  </a:solidFill>
                  <a:latin typeface="Calibri"/>
                  <a:ea typeface="Calibri"/>
                  <a:cs typeface="Calibri"/>
                  <a:sym typeface="Calibri"/>
                </a:rPr>
                <a:t>u.t.t.</a:t>
              </a:r>
              <a:endParaRPr sz="2200">
                <a:solidFill>
                  <a:schemeClr val="lt1"/>
                </a:solidFill>
                <a:latin typeface="Calibri"/>
                <a:ea typeface="Calibri"/>
                <a:cs typeface="Calibri"/>
                <a:sym typeface="Calibri"/>
              </a:endParaRPr>
            </a:p>
          </p:txBody>
        </p:sp>
      </p:grpSp>
      <p:sp>
        <p:nvSpPr>
          <p:cNvPr id="212" name="Google Shape;212;p5"/>
          <p:cNvSpPr/>
          <p:nvPr/>
        </p:nvSpPr>
        <p:spPr>
          <a:xfrm rot="5400000">
            <a:off x="6491150" y="4700967"/>
            <a:ext cx="916860" cy="3163397"/>
          </a:xfrm>
          <a:prstGeom prst="bentUpArrow">
            <a:avLst>
              <a:gd fmla="val 25000" name="adj1"/>
              <a:gd fmla="val 25000" name="adj2"/>
              <a:gd fmla="val 25000" name="adj3"/>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transition spd="slow">
    <p:wipe dir="l"/>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pic>
        <p:nvPicPr>
          <p:cNvPr id="218" name="Google Shape;218;p6"/>
          <p:cNvPicPr preferRelativeResize="0"/>
          <p:nvPr/>
        </p:nvPicPr>
        <p:blipFill rotWithShape="1">
          <a:blip r:embed="rId3">
            <a:alphaModFix/>
          </a:blip>
          <a:srcRect b="0" l="0" r="0" t="0"/>
          <a:stretch/>
        </p:blipFill>
        <p:spPr>
          <a:xfrm rot="-5400000">
            <a:off x="4761771" y="-795164"/>
            <a:ext cx="1396721" cy="2987048"/>
          </a:xfrm>
          <a:prstGeom prst="rect">
            <a:avLst/>
          </a:prstGeom>
          <a:noFill/>
          <a:ln>
            <a:noFill/>
          </a:ln>
        </p:spPr>
      </p:pic>
      <p:sp>
        <p:nvSpPr>
          <p:cNvPr id="219" name="Google Shape;219;p6"/>
          <p:cNvSpPr txBox="1"/>
          <p:nvPr>
            <p:ph type="title"/>
          </p:nvPr>
        </p:nvSpPr>
        <p:spPr>
          <a:xfrm>
            <a:off x="293476" y="184971"/>
            <a:ext cx="10515600" cy="890203"/>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100000"/>
              </a:lnSpc>
              <a:spcBef>
                <a:spcPts val="0"/>
              </a:spcBef>
              <a:spcAft>
                <a:spcPts val="0"/>
              </a:spcAft>
              <a:buClr>
                <a:schemeClr val="dk2"/>
              </a:buClr>
              <a:buSzPct val="100000"/>
              <a:buFont typeface="Calibri"/>
              <a:buNone/>
            </a:pPr>
            <a:r>
              <a:rPr b="1" lang="cs-CZ" sz="3600">
                <a:solidFill>
                  <a:schemeClr val="dk2"/>
                </a:solidFill>
              </a:rPr>
              <a:t>Politikas formulēšana un veselības aizsardzības un drošības plāna izstrāde</a:t>
            </a:r>
            <a:endParaRPr b="1" sz="3600">
              <a:solidFill>
                <a:schemeClr val="dk2"/>
              </a:solidFill>
            </a:endParaRPr>
          </a:p>
        </p:txBody>
      </p:sp>
      <p:pic>
        <p:nvPicPr>
          <p:cNvPr id="220" name="Google Shape;220;p6"/>
          <p:cNvPicPr preferRelativeResize="0"/>
          <p:nvPr/>
        </p:nvPicPr>
        <p:blipFill rotWithShape="1">
          <a:blip r:embed="rId4">
            <a:alphaModFix/>
          </a:blip>
          <a:srcRect b="0" l="0" r="0" t="0"/>
          <a:stretch/>
        </p:blipFill>
        <p:spPr>
          <a:xfrm>
            <a:off x="0" y="4577237"/>
            <a:ext cx="943107" cy="2095792"/>
          </a:xfrm>
          <a:prstGeom prst="rect">
            <a:avLst/>
          </a:prstGeom>
          <a:noFill/>
          <a:ln>
            <a:noFill/>
          </a:ln>
        </p:spPr>
      </p:pic>
      <p:grpSp>
        <p:nvGrpSpPr>
          <p:cNvPr id="221" name="Google Shape;221;p6"/>
          <p:cNvGrpSpPr/>
          <p:nvPr/>
        </p:nvGrpSpPr>
        <p:grpSpPr>
          <a:xfrm>
            <a:off x="945114" y="1674228"/>
            <a:ext cx="9964011" cy="4376655"/>
            <a:chOff x="2007" y="0"/>
            <a:chExt cx="9964011" cy="4376655"/>
          </a:xfrm>
        </p:grpSpPr>
        <p:sp>
          <p:nvSpPr>
            <p:cNvPr id="222" name="Google Shape;222;p6"/>
            <p:cNvSpPr/>
            <p:nvPr/>
          </p:nvSpPr>
          <p:spPr>
            <a:xfrm rot="5400000">
              <a:off x="5159533" y="-867495"/>
              <a:ext cx="3501324" cy="6111645"/>
            </a:xfrm>
            <a:prstGeom prst="round2SameRect">
              <a:avLst>
                <a:gd fmla="val 16667" name="adj1"/>
                <a:gd fmla="val 0" name="adj2"/>
              </a:avLst>
            </a:prstGeom>
            <a:solidFill>
              <a:srgbClr val="CCD3EA">
                <a:alpha val="89803"/>
              </a:srgbClr>
            </a:solidFill>
            <a:ln cap="flat" cmpd="sng" w="12700">
              <a:solidFill>
                <a:srgbClr val="CCD3EA">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6"/>
            <p:cNvSpPr txBox="1"/>
            <p:nvPr/>
          </p:nvSpPr>
          <p:spPr>
            <a:xfrm>
              <a:off x="3854373" y="608586"/>
              <a:ext cx="5940724" cy="3159482"/>
            </a:xfrm>
            <a:prstGeom prst="rect">
              <a:avLst/>
            </a:prstGeom>
            <a:noFill/>
            <a:ln>
              <a:noFill/>
            </a:ln>
          </p:spPr>
          <p:txBody>
            <a:bodyPr anchorCtr="0" anchor="ctr" bIns="123825" lIns="247650" spcFirstLastPara="1" rIns="247650" wrap="square" tIns="123825">
              <a:noAutofit/>
            </a:bodyPr>
            <a:lstStyle/>
            <a:p>
              <a:pPr indent="-285750" lvl="1" marL="285750" marR="0" rtl="0" algn="l">
                <a:lnSpc>
                  <a:spcPct val="90000"/>
                </a:lnSpc>
                <a:spcBef>
                  <a:spcPts val="0"/>
                </a:spcBef>
                <a:spcAft>
                  <a:spcPts val="0"/>
                </a:spcAft>
                <a:buClr>
                  <a:schemeClr val="dk1"/>
                </a:buClr>
                <a:buSzPts val="4000"/>
                <a:buFont typeface="Calibri"/>
                <a:buChar char="•"/>
              </a:pPr>
              <a:r>
                <a:rPr b="0" i="0" lang="cs-CZ" sz="4000" u="none" cap="none" strike="noStrike">
                  <a:solidFill>
                    <a:schemeClr val="dk1"/>
                  </a:solidFill>
                  <a:latin typeface="Calibri"/>
                  <a:ea typeface="Calibri"/>
                  <a:cs typeface="Calibri"/>
                  <a:sym typeface="Calibri"/>
                </a:rPr>
                <a:t>veselība,</a:t>
              </a:r>
              <a:endParaRPr b="0" i="0" sz="4000" u="none" cap="none" strike="noStrike">
                <a:solidFill>
                  <a:schemeClr val="dk1"/>
                </a:solidFill>
                <a:latin typeface="Calibri"/>
                <a:ea typeface="Calibri"/>
                <a:cs typeface="Calibri"/>
                <a:sym typeface="Calibri"/>
              </a:endParaRPr>
            </a:p>
            <a:p>
              <a:pPr indent="-285750" lvl="1" marL="285750" marR="0" rtl="0" algn="l">
                <a:lnSpc>
                  <a:spcPct val="90000"/>
                </a:lnSpc>
                <a:spcBef>
                  <a:spcPts val="600"/>
                </a:spcBef>
                <a:spcAft>
                  <a:spcPts val="0"/>
                </a:spcAft>
                <a:buClr>
                  <a:schemeClr val="dk1"/>
                </a:buClr>
                <a:buSzPts val="4000"/>
                <a:buFont typeface="Calibri"/>
                <a:buChar char="•"/>
              </a:pPr>
              <a:r>
                <a:rPr b="0" i="0" lang="cs-CZ" sz="4000" u="none" cap="none" strike="noStrike">
                  <a:solidFill>
                    <a:schemeClr val="dk1"/>
                  </a:solidFill>
                  <a:latin typeface="Calibri"/>
                  <a:ea typeface="Calibri"/>
                  <a:cs typeface="Calibri"/>
                  <a:sym typeface="Calibri"/>
                </a:rPr>
                <a:t>ilgmūžība,</a:t>
              </a:r>
              <a:endParaRPr b="0" i="0" sz="4000" u="none" cap="none" strike="noStrike">
                <a:solidFill>
                  <a:schemeClr val="dk1"/>
                </a:solidFill>
                <a:latin typeface="Calibri"/>
                <a:ea typeface="Calibri"/>
                <a:cs typeface="Calibri"/>
                <a:sym typeface="Calibri"/>
              </a:endParaRPr>
            </a:p>
            <a:p>
              <a:pPr indent="-285750" lvl="1" marL="285750" marR="0" rtl="0" algn="l">
                <a:lnSpc>
                  <a:spcPct val="90000"/>
                </a:lnSpc>
                <a:spcBef>
                  <a:spcPts val="600"/>
                </a:spcBef>
                <a:spcAft>
                  <a:spcPts val="0"/>
                </a:spcAft>
                <a:buClr>
                  <a:schemeClr val="dk1"/>
                </a:buClr>
                <a:buSzPts val="4000"/>
                <a:buFont typeface="Calibri"/>
                <a:buChar char="•"/>
              </a:pPr>
              <a:r>
                <a:rPr b="0" i="0" lang="cs-CZ" sz="4000" u="none" cap="none" strike="noStrike">
                  <a:solidFill>
                    <a:schemeClr val="dk1"/>
                  </a:solidFill>
                  <a:latin typeface="Calibri"/>
                  <a:ea typeface="Calibri"/>
                  <a:cs typeface="Calibri"/>
                  <a:sym typeface="Calibri"/>
                </a:rPr>
                <a:t>vide.</a:t>
              </a:r>
              <a:endParaRPr b="0" i="0" sz="4000" u="none" cap="none" strike="noStrike">
                <a:solidFill>
                  <a:schemeClr val="dk1"/>
                </a:solidFill>
                <a:latin typeface="Calibri"/>
                <a:ea typeface="Calibri"/>
                <a:cs typeface="Calibri"/>
                <a:sym typeface="Calibri"/>
              </a:endParaRPr>
            </a:p>
          </p:txBody>
        </p:sp>
        <p:sp>
          <p:nvSpPr>
            <p:cNvPr id="224" name="Google Shape;224;p6"/>
            <p:cNvSpPr/>
            <p:nvPr/>
          </p:nvSpPr>
          <p:spPr>
            <a:xfrm>
              <a:off x="2007" y="0"/>
              <a:ext cx="3852365" cy="4376655"/>
            </a:xfrm>
            <a:prstGeom prst="roundRect">
              <a:avLst>
                <a:gd fmla="val 16667"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6"/>
            <p:cNvSpPr txBox="1"/>
            <p:nvPr/>
          </p:nvSpPr>
          <p:spPr>
            <a:xfrm>
              <a:off x="190064" y="188057"/>
              <a:ext cx="3476251" cy="4000541"/>
            </a:xfrm>
            <a:prstGeom prst="rect">
              <a:avLst/>
            </a:prstGeom>
            <a:noFill/>
            <a:ln>
              <a:noFill/>
            </a:ln>
          </p:spPr>
          <p:txBody>
            <a:bodyPr anchorCtr="0" anchor="ctr" bIns="76200" lIns="152400" spcFirstLastPara="1" rIns="152400" wrap="square" tIns="76200">
              <a:noAutofit/>
            </a:bodyPr>
            <a:lstStyle/>
            <a:p>
              <a:pPr indent="0" lvl="0" marL="0" marR="0" rtl="0" algn="ctr">
                <a:lnSpc>
                  <a:spcPct val="90000"/>
                </a:lnSpc>
                <a:spcBef>
                  <a:spcPts val="0"/>
                </a:spcBef>
                <a:spcAft>
                  <a:spcPts val="0"/>
                </a:spcAft>
                <a:buClr>
                  <a:schemeClr val="lt1"/>
                </a:buClr>
                <a:buSzPts val="4000"/>
                <a:buFont typeface="Calibri"/>
                <a:buNone/>
              </a:pPr>
              <a:r>
                <a:rPr lang="cs-CZ" sz="4000">
                  <a:solidFill>
                    <a:schemeClr val="lt1"/>
                  </a:solidFill>
                  <a:latin typeface="Calibri"/>
                  <a:ea typeface="Calibri"/>
                  <a:cs typeface="Calibri"/>
                  <a:sym typeface="Calibri"/>
                </a:rPr>
                <a:t>Globālās uzbūves pamatiezīmes:</a:t>
              </a:r>
              <a:endParaRPr sz="4000">
                <a:solidFill>
                  <a:schemeClr val="lt1"/>
                </a:solidFill>
                <a:latin typeface="Calibri"/>
                <a:ea typeface="Calibri"/>
                <a:cs typeface="Calibri"/>
                <a:sym typeface="Calibri"/>
              </a:endParaRPr>
            </a:p>
          </p:txBody>
        </p:sp>
      </p:grpSp>
    </p:spTree>
  </p:cSld>
  <p:clrMapOvr>
    <a:masterClrMapping/>
  </p:clrMapOvr>
  <p:transition spd="slow" p14:dur="1500">
    <p:split orient="ver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0" name="Shape 230"/>
        <p:cNvGrpSpPr/>
        <p:nvPr/>
      </p:nvGrpSpPr>
      <p:grpSpPr>
        <a:xfrm>
          <a:off x="0" y="0"/>
          <a:ext cx="0" cy="0"/>
          <a:chOff x="0" y="0"/>
          <a:chExt cx="0" cy="0"/>
        </a:xfrm>
      </p:grpSpPr>
      <p:sp>
        <p:nvSpPr>
          <p:cNvPr id="231" name="Google Shape;231;p7"/>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2" name="Google Shape;232;p7"/>
          <p:cNvSpPr/>
          <p:nvPr/>
        </p:nvSpPr>
        <p:spPr>
          <a:xfrm flipH="1" rot="-2700000">
            <a:off x="-376156" y="-253670"/>
            <a:ext cx="1827638" cy="1376989"/>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3" name="Google Shape;233;p7"/>
          <p:cNvSpPr/>
          <p:nvPr/>
        </p:nvSpPr>
        <p:spPr>
          <a:xfrm flipH="1" rot="-2700000">
            <a:off x="891641" y="422146"/>
            <a:ext cx="645368" cy="645368"/>
          </a:xfrm>
          <a:prstGeom prst="rect">
            <a:avLst/>
          </a:pr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4" name="Google Shape;234;p7"/>
          <p:cNvSpPr/>
          <p:nvPr/>
        </p:nvSpPr>
        <p:spPr>
          <a:xfrm flipH="1" rot="-2700000">
            <a:off x="10043482" y="655140"/>
            <a:ext cx="687472" cy="687472"/>
          </a:xfrm>
          <a:prstGeom prst="rect">
            <a:avLst/>
          </a:prstGeom>
          <a:solidFill>
            <a:schemeClr val="accent4">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5" name="Google Shape;235;p7"/>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6" name="Google Shape;236;p7"/>
          <p:cNvSpPr/>
          <p:nvPr/>
        </p:nvSpPr>
        <p:spPr>
          <a:xfrm flipH="1">
            <a:off x="7976344" y="6115501"/>
            <a:ext cx="1494513" cy="742499"/>
          </a:xfrm>
          <a:prstGeom prst="triangle">
            <a:avLst>
              <a:gd fmla="val 50000" name="adj"/>
            </a:avLst>
          </a:pr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7" name="Google Shape;237;p7"/>
          <p:cNvSpPr/>
          <p:nvPr/>
        </p:nvSpPr>
        <p:spPr>
          <a:xfrm flipH="1">
            <a:off x="7604080" y="6453143"/>
            <a:ext cx="814903" cy="404857"/>
          </a:xfrm>
          <a:prstGeom prst="triangle">
            <a:avLst>
              <a:gd fmla="val 50000" name="adj"/>
            </a:avLst>
          </a:pr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38" name="Google Shape;238;p7"/>
          <p:cNvGrpSpPr/>
          <p:nvPr/>
        </p:nvGrpSpPr>
        <p:grpSpPr>
          <a:xfrm>
            <a:off x="51748" y="1390125"/>
            <a:ext cx="5424366" cy="4464399"/>
            <a:chOff x="2743436" y="768"/>
            <a:chExt cx="5424366" cy="4464399"/>
          </a:xfrm>
        </p:grpSpPr>
        <p:sp>
          <p:nvSpPr>
            <p:cNvPr id="239" name="Google Shape;239;p7"/>
            <p:cNvSpPr/>
            <p:nvPr/>
          </p:nvSpPr>
          <p:spPr>
            <a:xfrm>
              <a:off x="4371421" y="768"/>
              <a:ext cx="2168395" cy="1409457"/>
            </a:xfrm>
            <a:prstGeom prst="roundRect">
              <a:avLst>
                <a:gd fmla="val 16667" name="adj"/>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7"/>
            <p:cNvSpPr txBox="1"/>
            <p:nvPr/>
          </p:nvSpPr>
          <p:spPr>
            <a:xfrm>
              <a:off x="4440225" y="69572"/>
              <a:ext cx="2030787" cy="1271849"/>
            </a:xfrm>
            <a:prstGeom prst="rect">
              <a:avLst/>
            </a:prstGeom>
            <a:noFill/>
            <a:ln>
              <a:noFill/>
            </a:ln>
          </p:spPr>
          <p:txBody>
            <a:bodyPr anchorCtr="0" anchor="ctr" bIns="133350" lIns="133350" spcFirstLastPara="1" rIns="133350" wrap="square" tIns="133350">
              <a:noAutofit/>
            </a:bodyPr>
            <a:lstStyle/>
            <a:p>
              <a:pPr indent="0" lvl="0" marL="0" marR="0" rtl="0" algn="ctr">
                <a:lnSpc>
                  <a:spcPct val="90000"/>
                </a:lnSpc>
                <a:spcBef>
                  <a:spcPts val="0"/>
                </a:spcBef>
                <a:spcAft>
                  <a:spcPts val="0"/>
                </a:spcAft>
                <a:buClr>
                  <a:schemeClr val="lt1"/>
                </a:buClr>
                <a:buSzPts val="3500"/>
                <a:buFont typeface="Noto Sans Symbols"/>
                <a:buNone/>
              </a:pPr>
              <a:r>
                <a:rPr lang="cs-CZ" sz="3500">
                  <a:solidFill>
                    <a:schemeClr val="lt1"/>
                  </a:solidFill>
                  <a:latin typeface="Calibri"/>
                  <a:ea typeface="Calibri"/>
                  <a:cs typeface="Calibri"/>
                  <a:sym typeface="Calibri"/>
                </a:rPr>
                <a:t>veselība</a:t>
              </a:r>
              <a:endParaRPr sz="3500">
                <a:solidFill>
                  <a:schemeClr val="lt1"/>
                </a:solidFill>
                <a:latin typeface="Calibri"/>
                <a:ea typeface="Calibri"/>
                <a:cs typeface="Calibri"/>
                <a:sym typeface="Calibri"/>
              </a:endParaRPr>
            </a:p>
          </p:txBody>
        </p:sp>
        <p:sp>
          <p:nvSpPr>
            <p:cNvPr id="241" name="Google Shape;241;p7"/>
            <p:cNvSpPr/>
            <p:nvPr/>
          </p:nvSpPr>
          <p:spPr>
            <a:xfrm>
              <a:off x="3575783" y="705496"/>
              <a:ext cx="3759671" cy="3759671"/>
            </a:xfrm>
            <a:custGeom>
              <a:rect b="b" l="l" r="r" t="t"/>
              <a:pathLst>
                <a:path extrusionOk="0" h="120000" w="120000">
                  <a:moveTo>
                    <a:pt x="95108" y="11344"/>
                  </a:moveTo>
                  <a:lnTo>
                    <a:pt x="95108" y="11344"/>
                  </a:lnTo>
                  <a:cubicBezTo>
                    <a:pt x="112730" y="24059"/>
                    <a:pt x="122099" y="45308"/>
                    <a:pt x="119603" y="66894"/>
                  </a:cubicBezTo>
                </a:path>
              </a:pathLst>
            </a:custGeom>
            <a:noFill/>
            <a:ln cap="flat" cmpd="sng" w="9525">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7"/>
            <p:cNvSpPr/>
            <p:nvPr/>
          </p:nvSpPr>
          <p:spPr>
            <a:xfrm>
              <a:off x="5999407" y="2820521"/>
              <a:ext cx="2168395" cy="1409457"/>
            </a:xfrm>
            <a:prstGeom prst="roundRect">
              <a:avLst>
                <a:gd fmla="val 16667" name="adj"/>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7"/>
            <p:cNvSpPr txBox="1"/>
            <p:nvPr/>
          </p:nvSpPr>
          <p:spPr>
            <a:xfrm>
              <a:off x="6068211" y="2889325"/>
              <a:ext cx="2030787" cy="1271849"/>
            </a:xfrm>
            <a:prstGeom prst="rect">
              <a:avLst/>
            </a:prstGeom>
            <a:noFill/>
            <a:ln>
              <a:noFill/>
            </a:ln>
          </p:spPr>
          <p:txBody>
            <a:bodyPr anchorCtr="0" anchor="ctr" bIns="133350" lIns="133350" spcFirstLastPara="1" rIns="133350" wrap="square" tIns="133350">
              <a:noAutofit/>
            </a:bodyPr>
            <a:lstStyle/>
            <a:p>
              <a:pPr indent="0" lvl="0" marL="0" marR="0" rtl="0" algn="ctr">
                <a:lnSpc>
                  <a:spcPct val="90000"/>
                </a:lnSpc>
                <a:spcBef>
                  <a:spcPts val="0"/>
                </a:spcBef>
                <a:spcAft>
                  <a:spcPts val="0"/>
                </a:spcAft>
                <a:buClr>
                  <a:schemeClr val="lt1"/>
                </a:buClr>
                <a:buSzPts val="3500"/>
                <a:buFont typeface="Noto Sans Symbols"/>
                <a:buNone/>
              </a:pPr>
              <a:r>
                <a:rPr lang="cs-CZ" sz="3500">
                  <a:solidFill>
                    <a:schemeClr val="lt1"/>
                  </a:solidFill>
                  <a:latin typeface="Calibri"/>
                  <a:ea typeface="Calibri"/>
                  <a:cs typeface="Calibri"/>
                  <a:sym typeface="Calibri"/>
                </a:rPr>
                <a:t>ilgmūžība</a:t>
              </a:r>
              <a:endParaRPr sz="3500">
                <a:solidFill>
                  <a:schemeClr val="lt1"/>
                </a:solidFill>
                <a:latin typeface="Calibri"/>
                <a:ea typeface="Calibri"/>
                <a:cs typeface="Calibri"/>
                <a:sym typeface="Calibri"/>
              </a:endParaRPr>
            </a:p>
          </p:txBody>
        </p:sp>
        <p:sp>
          <p:nvSpPr>
            <p:cNvPr id="244" name="Google Shape;244;p7"/>
            <p:cNvSpPr/>
            <p:nvPr/>
          </p:nvSpPr>
          <p:spPr>
            <a:xfrm>
              <a:off x="3575783" y="705496"/>
              <a:ext cx="3759671" cy="3759671"/>
            </a:xfrm>
            <a:custGeom>
              <a:rect b="b" l="l" r="r" t="t"/>
              <a:pathLst>
                <a:path extrusionOk="0" h="120000" w="120000">
                  <a:moveTo>
                    <a:pt x="88550" y="112772"/>
                  </a:moveTo>
                  <a:cubicBezTo>
                    <a:pt x="70737" y="122409"/>
                    <a:pt x="49264" y="122409"/>
                    <a:pt x="31451" y="112772"/>
                  </a:cubicBezTo>
                </a:path>
              </a:pathLst>
            </a:custGeom>
            <a:noFill/>
            <a:ln cap="flat" cmpd="sng" w="9525">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7"/>
            <p:cNvSpPr/>
            <p:nvPr/>
          </p:nvSpPr>
          <p:spPr>
            <a:xfrm>
              <a:off x="2743436" y="2820521"/>
              <a:ext cx="2168395" cy="1409457"/>
            </a:xfrm>
            <a:prstGeom prst="roundRect">
              <a:avLst>
                <a:gd fmla="val 16667" name="adj"/>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7"/>
            <p:cNvSpPr txBox="1"/>
            <p:nvPr/>
          </p:nvSpPr>
          <p:spPr>
            <a:xfrm>
              <a:off x="2812240" y="2889325"/>
              <a:ext cx="2030787" cy="1271849"/>
            </a:xfrm>
            <a:prstGeom prst="rect">
              <a:avLst/>
            </a:prstGeom>
            <a:noFill/>
            <a:ln>
              <a:noFill/>
            </a:ln>
          </p:spPr>
          <p:txBody>
            <a:bodyPr anchorCtr="0" anchor="ctr" bIns="133350" lIns="133350" spcFirstLastPara="1" rIns="133350" wrap="square" tIns="133350">
              <a:noAutofit/>
            </a:bodyPr>
            <a:lstStyle/>
            <a:p>
              <a:pPr indent="0" lvl="0" marL="0" marR="0" rtl="0" algn="ctr">
                <a:lnSpc>
                  <a:spcPct val="90000"/>
                </a:lnSpc>
                <a:spcBef>
                  <a:spcPts val="0"/>
                </a:spcBef>
                <a:spcAft>
                  <a:spcPts val="0"/>
                </a:spcAft>
                <a:buClr>
                  <a:schemeClr val="lt1"/>
                </a:buClr>
                <a:buSzPts val="3500"/>
                <a:buFont typeface="Noto Sans Symbols"/>
                <a:buNone/>
              </a:pPr>
              <a:r>
                <a:rPr lang="cs-CZ" sz="3500">
                  <a:solidFill>
                    <a:schemeClr val="lt1"/>
                  </a:solidFill>
                  <a:latin typeface="Calibri"/>
                  <a:ea typeface="Calibri"/>
                  <a:cs typeface="Calibri"/>
                  <a:sym typeface="Calibri"/>
                </a:rPr>
                <a:t>vide</a:t>
              </a:r>
              <a:endParaRPr sz="3500">
                <a:solidFill>
                  <a:schemeClr val="lt1"/>
                </a:solidFill>
                <a:latin typeface="Calibri"/>
                <a:ea typeface="Calibri"/>
                <a:cs typeface="Calibri"/>
                <a:sym typeface="Calibri"/>
              </a:endParaRPr>
            </a:p>
          </p:txBody>
        </p:sp>
        <p:sp>
          <p:nvSpPr>
            <p:cNvPr id="247" name="Google Shape;247;p7"/>
            <p:cNvSpPr/>
            <p:nvPr/>
          </p:nvSpPr>
          <p:spPr>
            <a:xfrm>
              <a:off x="3575783" y="705496"/>
              <a:ext cx="3759671" cy="3759671"/>
            </a:xfrm>
            <a:custGeom>
              <a:rect b="b" l="l" r="r" t="t"/>
              <a:pathLst>
                <a:path extrusionOk="0" h="120000" w="120000">
                  <a:moveTo>
                    <a:pt x="397" y="66893"/>
                  </a:moveTo>
                  <a:cubicBezTo>
                    <a:pt x="-2100" y="45307"/>
                    <a:pt x="7270" y="24058"/>
                    <a:pt x="24892" y="11343"/>
                  </a:cubicBezTo>
                </a:path>
              </a:pathLst>
            </a:custGeom>
            <a:noFill/>
            <a:ln cap="flat" cmpd="sng" w="9525">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248" name="Google Shape;248;p7"/>
          <p:cNvPicPr preferRelativeResize="0"/>
          <p:nvPr/>
        </p:nvPicPr>
        <p:blipFill rotWithShape="1">
          <a:blip r:embed="rId3">
            <a:alphaModFix/>
          </a:blip>
          <a:srcRect b="0" l="0" r="0" t="0"/>
          <a:stretch/>
        </p:blipFill>
        <p:spPr>
          <a:xfrm>
            <a:off x="5486189" y="0"/>
            <a:ext cx="6705811" cy="6858000"/>
          </a:xfrm>
          <a:prstGeom prst="rect">
            <a:avLst/>
          </a:prstGeom>
          <a:noFill/>
          <a:ln>
            <a:noFill/>
          </a:ln>
        </p:spPr>
      </p:pic>
      <p:pic>
        <p:nvPicPr>
          <p:cNvPr id="249" name="Google Shape;249;p7"/>
          <p:cNvPicPr preferRelativeResize="0"/>
          <p:nvPr/>
        </p:nvPicPr>
        <p:blipFill rotWithShape="1">
          <a:blip r:embed="rId4">
            <a:alphaModFix/>
          </a:blip>
          <a:srcRect b="0" l="0" r="0" t="0"/>
          <a:stretch/>
        </p:blipFill>
        <p:spPr>
          <a:xfrm rot="5400000">
            <a:off x="3938136" y="5306082"/>
            <a:ext cx="993612" cy="2124954"/>
          </a:xfrm>
          <a:prstGeom prst="rect">
            <a:avLst/>
          </a:prstGeom>
          <a:noFill/>
          <a:ln>
            <a:noFill/>
          </a:ln>
        </p:spPr>
      </p:pic>
    </p:spTree>
  </p:cSld>
  <p:clrMapOvr>
    <a:masterClrMapping/>
  </p:clrMapOvr>
  <p:transition spd="slow">
    <p:push/>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pic>
        <p:nvPicPr>
          <p:cNvPr id="255" name="Google Shape;255;p8"/>
          <p:cNvPicPr preferRelativeResize="0"/>
          <p:nvPr/>
        </p:nvPicPr>
        <p:blipFill rotWithShape="1">
          <a:blip r:embed="rId3">
            <a:alphaModFix/>
          </a:blip>
          <a:srcRect b="0" l="0" r="0" t="0"/>
          <a:stretch/>
        </p:blipFill>
        <p:spPr>
          <a:xfrm>
            <a:off x="10855356" y="115744"/>
            <a:ext cx="1336645" cy="2858568"/>
          </a:xfrm>
          <a:prstGeom prst="rect">
            <a:avLst/>
          </a:prstGeom>
          <a:noFill/>
          <a:ln>
            <a:noFill/>
          </a:ln>
        </p:spPr>
      </p:pic>
      <p:pic>
        <p:nvPicPr>
          <p:cNvPr id="256" name="Google Shape;256;p8"/>
          <p:cNvPicPr preferRelativeResize="0"/>
          <p:nvPr/>
        </p:nvPicPr>
        <p:blipFill rotWithShape="1">
          <a:blip r:embed="rId4">
            <a:alphaModFix/>
          </a:blip>
          <a:srcRect b="0" l="0" r="0" t="0"/>
          <a:stretch/>
        </p:blipFill>
        <p:spPr>
          <a:xfrm>
            <a:off x="0" y="4762208"/>
            <a:ext cx="943107" cy="2095792"/>
          </a:xfrm>
          <a:prstGeom prst="rect">
            <a:avLst/>
          </a:prstGeom>
          <a:noFill/>
          <a:ln>
            <a:noFill/>
          </a:ln>
        </p:spPr>
      </p:pic>
      <p:sp>
        <p:nvSpPr>
          <p:cNvPr id="257" name="Google Shape;257;p8"/>
          <p:cNvSpPr txBox="1"/>
          <p:nvPr>
            <p:ph type="title"/>
          </p:nvPr>
        </p:nvSpPr>
        <p:spPr>
          <a:xfrm>
            <a:off x="287593" y="178312"/>
            <a:ext cx="10515600" cy="1070385"/>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2"/>
              </a:buClr>
              <a:buSzPct val="100000"/>
              <a:buFont typeface="Calibri"/>
              <a:buNone/>
            </a:pPr>
            <a:r>
              <a:rPr b="1" lang="cs-CZ" sz="3600">
                <a:solidFill>
                  <a:schemeClr val="dk2"/>
                </a:solidFill>
              </a:rPr>
              <a:t>Efektīvas stratēģijas izveide vardarbības novēršanai darbavietā</a:t>
            </a:r>
            <a:endParaRPr b="1" sz="3600"/>
          </a:p>
        </p:txBody>
      </p:sp>
      <p:grpSp>
        <p:nvGrpSpPr>
          <p:cNvPr id="258" name="Google Shape;258;p8"/>
          <p:cNvGrpSpPr/>
          <p:nvPr/>
        </p:nvGrpSpPr>
        <p:grpSpPr>
          <a:xfrm>
            <a:off x="595416" y="1825624"/>
            <a:ext cx="11212561" cy="4351338"/>
            <a:chOff x="5481" y="-1"/>
            <a:chExt cx="11212561" cy="4351338"/>
          </a:xfrm>
        </p:grpSpPr>
        <p:sp>
          <p:nvSpPr>
            <p:cNvPr id="259" name="Google Shape;259;p8"/>
            <p:cNvSpPr/>
            <p:nvPr/>
          </p:nvSpPr>
          <p:spPr>
            <a:xfrm rot="-5400000">
              <a:off x="-1512560" y="1518040"/>
              <a:ext cx="4351338" cy="1315256"/>
            </a:xfrm>
            <a:prstGeom prst="flowChartManualOperation">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8"/>
            <p:cNvSpPr txBox="1"/>
            <p:nvPr/>
          </p:nvSpPr>
          <p:spPr>
            <a:xfrm>
              <a:off x="5481" y="870267"/>
              <a:ext cx="1315256" cy="2610802"/>
            </a:xfrm>
            <a:prstGeom prst="rect">
              <a:avLst/>
            </a:prstGeom>
            <a:noFill/>
            <a:ln>
              <a:noFill/>
            </a:ln>
          </p:spPr>
          <p:txBody>
            <a:bodyPr anchorCtr="0" anchor="ctr" bIns="0" lIns="114300" spcFirstLastPara="1" rIns="111125" wrap="square" tIns="0">
              <a:noAutofit/>
            </a:bodyPr>
            <a:lstStyle/>
            <a:p>
              <a:pPr indent="0" lvl="0" marL="0" marR="0" rtl="0" algn="ctr">
                <a:lnSpc>
                  <a:spcPct val="90000"/>
                </a:lnSpc>
                <a:spcBef>
                  <a:spcPts val="0"/>
                </a:spcBef>
                <a:spcAft>
                  <a:spcPts val="0"/>
                </a:spcAft>
                <a:buClr>
                  <a:schemeClr val="lt1"/>
                </a:buClr>
                <a:buSzPts val="1750"/>
                <a:buFont typeface="Calibri"/>
                <a:buNone/>
              </a:pPr>
              <a:r>
                <a:rPr lang="cs-CZ" sz="1750">
                  <a:solidFill>
                    <a:schemeClr val="lt1"/>
                  </a:solidFill>
                  <a:latin typeface="Calibri"/>
                  <a:ea typeface="Calibri"/>
                  <a:cs typeface="Calibri"/>
                  <a:sym typeface="Calibri"/>
                </a:rPr>
                <a:t>nepiecie-šams vadības atbalsts</a:t>
              </a:r>
              <a:endParaRPr sz="1750">
                <a:solidFill>
                  <a:schemeClr val="lt1"/>
                </a:solidFill>
                <a:latin typeface="Calibri"/>
                <a:ea typeface="Calibri"/>
                <a:cs typeface="Calibri"/>
                <a:sym typeface="Calibri"/>
              </a:endParaRPr>
            </a:p>
          </p:txBody>
        </p:sp>
        <p:sp>
          <p:nvSpPr>
            <p:cNvPr id="261" name="Google Shape;261;p8"/>
            <p:cNvSpPr/>
            <p:nvPr/>
          </p:nvSpPr>
          <p:spPr>
            <a:xfrm rot="-5400000">
              <a:off x="-98659" y="1518040"/>
              <a:ext cx="4351338" cy="1315256"/>
            </a:xfrm>
            <a:prstGeom prst="flowChartManualOperation">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8"/>
            <p:cNvSpPr txBox="1"/>
            <p:nvPr/>
          </p:nvSpPr>
          <p:spPr>
            <a:xfrm>
              <a:off x="1419382" y="870267"/>
              <a:ext cx="1315256" cy="2610802"/>
            </a:xfrm>
            <a:prstGeom prst="rect">
              <a:avLst/>
            </a:prstGeom>
            <a:noFill/>
            <a:ln>
              <a:noFill/>
            </a:ln>
          </p:spPr>
          <p:txBody>
            <a:bodyPr anchorCtr="0" anchor="ctr" bIns="0" lIns="114300" spcFirstLastPara="1" rIns="111125" wrap="square" tIns="0">
              <a:noAutofit/>
            </a:bodyPr>
            <a:lstStyle/>
            <a:p>
              <a:pPr indent="0" lvl="0" marL="0" marR="0" rtl="0" algn="ctr">
                <a:lnSpc>
                  <a:spcPct val="90000"/>
                </a:lnSpc>
                <a:spcBef>
                  <a:spcPts val="0"/>
                </a:spcBef>
                <a:spcAft>
                  <a:spcPts val="0"/>
                </a:spcAft>
                <a:buClr>
                  <a:schemeClr val="lt1"/>
                </a:buClr>
                <a:buSzPts val="1750"/>
                <a:buFont typeface="Calibri"/>
                <a:buNone/>
              </a:pPr>
              <a:r>
                <a:rPr lang="cs-CZ" sz="1750">
                  <a:solidFill>
                    <a:schemeClr val="lt1"/>
                  </a:solidFill>
                  <a:latin typeface="Calibri"/>
                  <a:ea typeface="Calibri"/>
                  <a:cs typeface="Calibri"/>
                  <a:sym typeface="Calibri"/>
                </a:rPr>
                <a:t>nav vienas universālas stratēģijas</a:t>
              </a:r>
              <a:endParaRPr sz="1750">
                <a:solidFill>
                  <a:schemeClr val="lt1"/>
                </a:solidFill>
                <a:latin typeface="Calibri"/>
                <a:ea typeface="Calibri"/>
                <a:cs typeface="Calibri"/>
                <a:sym typeface="Calibri"/>
              </a:endParaRPr>
            </a:p>
          </p:txBody>
        </p:sp>
        <p:sp>
          <p:nvSpPr>
            <p:cNvPr id="263" name="Google Shape;263;p8"/>
            <p:cNvSpPr/>
            <p:nvPr/>
          </p:nvSpPr>
          <p:spPr>
            <a:xfrm rot="-5400000">
              <a:off x="1315241" y="1518040"/>
              <a:ext cx="4351338" cy="1315256"/>
            </a:xfrm>
            <a:prstGeom prst="flowChartManualOperation">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8"/>
            <p:cNvSpPr txBox="1"/>
            <p:nvPr/>
          </p:nvSpPr>
          <p:spPr>
            <a:xfrm>
              <a:off x="2833282" y="870267"/>
              <a:ext cx="1315256" cy="2610802"/>
            </a:xfrm>
            <a:prstGeom prst="rect">
              <a:avLst/>
            </a:prstGeom>
            <a:noFill/>
            <a:ln>
              <a:noFill/>
            </a:ln>
          </p:spPr>
          <p:txBody>
            <a:bodyPr anchorCtr="0" anchor="ctr" bIns="0" lIns="114300" spcFirstLastPara="1" rIns="111125" wrap="square" tIns="0">
              <a:noAutofit/>
            </a:bodyPr>
            <a:lstStyle/>
            <a:p>
              <a:pPr indent="0" lvl="0" marL="0" marR="0" rtl="0" algn="ctr">
                <a:lnSpc>
                  <a:spcPct val="90000"/>
                </a:lnSpc>
                <a:spcBef>
                  <a:spcPts val="0"/>
                </a:spcBef>
                <a:spcAft>
                  <a:spcPts val="0"/>
                </a:spcAft>
                <a:buClr>
                  <a:schemeClr val="lt1"/>
                </a:buClr>
                <a:buSzPts val="1750"/>
                <a:buFont typeface="Calibri"/>
                <a:buNone/>
              </a:pPr>
              <a:r>
                <a:rPr lang="cs-CZ" sz="1750">
                  <a:solidFill>
                    <a:schemeClr val="lt1"/>
                  </a:solidFill>
                  <a:latin typeface="Calibri"/>
                  <a:ea typeface="Calibri"/>
                  <a:cs typeface="Calibri"/>
                  <a:sym typeface="Calibri"/>
                </a:rPr>
                <a:t>plānam jābūt pro-aktīvam, nevis reaktīvam</a:t>
              </a:r>
              <a:endParaRPr sz="1750">
                <a:solidFill>
                  <a:schemeClr val="lt1"/>
                </a:solidFill>
                <a:latin typeface="Calibri"/>
                <a:ea typeface="Calibri"/>
                <a:cs typeface="Calibri"/>
                <a:sym typeface="Calibri"/>
              </a:endParaRPr>
            </a:p>
          </p:txBody>
        </p:sp>
        <p:sp>
          <p:nvSpPr>
            <p:cNvPr id="265" name="Google Shape;265;p8"/>
            <p:cNvSpPr/>
            <p:nvPr/>
          </p:nvSpPr>
          <p:spPr>
            <a:xfrm rot="-5400000">
              <a:off x="2729142" y="1518040"/>
              <a:ext cx="4351338" cy="1315256"/>
            </a:xfrm>
            <a:prstGeom prst="flowChartManualOperation">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8"/>
            <p:cNvSpPr txBox="1"/>
            <p:nvPr/>
          </p:nvSpPr>
          <p:spPr>
            <a:xfrm>
              <a:off x="4247183" y="870267"/>
              <a:ext cx="1315256" cy="2610802"/>
            </a:xfrm>
            <a:prstGeom prst="rect">
              <a:avLst/>
            </a:prstGeom>
            <a:noFill/>
            <a:ln>
              <a:noFill/>
            </a:ln>
          </p:spPr>
          <p:txBody>
            <a:bodyPr anchorCtr="0" anchor="ctr" bIns="0" lIns="114300" spcFirstLastPara="1" rIns="111125" wrap="square" tIns="0">
              <a:noAutofit/>
            </a:bodyPr>
            <a:lstStyle/>
            <a:p>
              <a:pPr indent="0" lvl="0" marL="0" marR="0" rtl="0" algn="ctr">
                <a:lnSpc>
                  <a:spcPct val="90000"/>
                </a:lnSpc>
                <a:spcBef>
                  <a:spcPts val="0"/>
                </a:spcBef>
                <a:spcAft>
                  <a:spcPts val="0"/>
                </a:spcAft>
                <a:buClr>
                  <a:schemeClr val="lt1"/>
                </a:buClr>
                <a:buSzPts val="1750"/>
                <a:buFont typeface="Calibri"/>
                <a:buNone/>
              </a:pPr>
              <a:r>
                <a:rPr lang="cs-CZ" sz="1750">
                  <a:solidFill>
                    <a:schemeClr val="lt1"/>
                  </a:solidFill>
                  <a:latin typeface="Calibri"/>
                  <a:ea typeface="Calibri"/>
                  <a:cs typeface="Calibri"/>
                  <a:sym typeface="Calibri"/>
                </a:rPr>
                <a:t>plānā jāņem vērā darba vietas kultūra</a:t>
              </a:r>
              <a:endParaRPr sz="1750">
                <a:solidFill>
                  <a:schemeClr val="lt1"/>
                </a:solidFill>
                <a:latin typeface="Calibri"/>
                <a:ea typeface="Calibri"/>
                <a:cs typeface="Calibri"/>
                <a:sym typeface="Calibri"/>
              </a:endParaRPr>
            </a:p>
          </p:txBody>
        </p:sp>
        <p:sp>
          <p:nvSpPr>
            <p:cNvPr id="267" name="Google Shape;267;p8"/>
            <p:cNvSpPr/>
            <p:nvPr/>
          </p:nvSpPr>
          <p:spPr>
            <a:xfrm rot="-5400000">
              <a:off x="4143042" y="1518040"/>
              <a:ext cx="4351338" cy="1315256"/>
            </a:xfrm>
            <a:prstGeom prst="flowChartManualOperation">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8"/>
            <p:cNvSpPr txBox="1"/>
            <p:nvPr/>
          </p:nvSpPr>
          <p:spPr>
            <a:xfrm>
              <a:off x="5661083" y="870267"/>
              <a:ext cx="1315256" cy="2610802"/>
            </a:xfrm>
            <a:prstGeom prst="rect">
              <a:avLst/>
            </a:prstGeom>
            <a:noFill/>
            <a:ln>
              <a:noFill/>
            </a:ln>
          </p:spPr>
          <p:txBody>
            <a:bodyPr anchorCtr="0" anchor="ctr" bIns="0" lIns="114300" spcFirstLastPara="1" rIns="111125" wrap="square" tIns="0">
              <a:noAutofit/>
            </a:bodyPr>
            <a:lstStyle/>
            <a:p>
              <a:pPr indent="0" lvl="0" marL="0" marR="0" rtl="0" algn="ctr">
                <a:lnSpc>
                  <a:spcPct val="90000"/>
                </a:lnSpc>
                <a:spcBef>
                  <a:spcPts val="0"/>
                </a:spcBef>
                <a:spcAft>
                  <a:spcPts val="0"/>
                </a:spcAft>
                <a:buClr>
                  <a:schemeClr val="lt1"/>
                </a:buClr>
                <a:buSzPts val="1750"/>
                <a:buFont typeface="Calibri"/>
                <a:buNone/>
              </a:pPr>
              <a:r>
                <a:rPr lang="cs-CZ" sz="1750">
                  <a:solidFill>
                    <a:schemeClr val="lt1"/>
                  </a:solidFill>
                  <a:latin typeface="Calibri"/>
                  <a:ea typeface="Calibri"/>
                  <a:cs typeface="Calibri"/>
                  <a:sym typeface="Calibri"/>
                </a:rPr>
                <a:t>gatavoties un reaģēt uz vardarbību darbavietā</a:t>
              </a:r>
              <a:endParaRPr sz="1750">
                <a:solidFill>
                  <a:schemeClr val="lt1"/>
                </a:solidFill>
                <a:latin typeface="Calibri"/>
                <a:ea typeface="Calibri"/>
                <a:cs typeface="Calibri"/>
                <a:sym typeface="Calibri"/>
              </a:endParaRPr>
            </a:p>
          </p:txBody>
        </p:sp>
        <p:sp>
          <p:nvSpPr>
            <p:cNvPr id="269" name="Google Shape;269;p8"/>
            <p:cNvSpPr/>
            <p:nvPr/>
          </p:nvSpPr>
          <p:spPr>
            <a:xfrm rot="-5400000">
              <a:off x="5556943" y="1518040"/>
              <a:ext cx="4351338" cy="1315256"/>
            </a:xfrm>
            <a:prstGeom prst="flowChartManualOperation">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8"/>
            <p:cNvSpPr txBox="1"/>
            <p:nvPr/>
          </p:nvSpPr>
          <p:spPr>
            <a:xfrm>
              <a:off x="7074984" y="870267"/>
              <a:ext cx="1315256" cy="2610802"/>
            </a:xfrm>
            <a:prstGeom prst="rect">
              <a:avLst/>
            </a:prstGeom>
            <a:noFill/>
            <a:ln>
              <a:noFill/>
            </a:ln>
          </p:spPr>
          <p:txBody>
            <a:bodyPr anchorCtr="0" anchor="ctr" bIns="0" lIns="114300" spcFirstLastPara="1" rIns="111125" wrap="square" tIns="0">
              <a:noAutofit/>
            </a:bodyPr>
            <a:lstStyle/>
            <a:p>
              <a:pPr indent="0" lvl="0" marL="0" marR="0" rtl="0" algn="ctr">
                <a:lnSpc>
                  <a:spcPct val="90000"/>
                </a:lnSpc>
                <a:spcBef>
                  <a:spcPts val="0"/>
                </a:spcBef>
                <a:spcAft>
                  <a:spcPts val="0"/>
                </a:spcAft>
                <a:buClr>
                  <a:schemeClr val="lt1"/>
                </a:buClr>
                <a:buSzPts val="1750"/>
                <a:buFont typeface="Calibri"/>
                <a:buNone/>
              </a:pPr>
              <a:r>
                <a:rPr lang="cs-CZ" sz="1750">
                  <a:solidFill>
                    <a:schemeClr val="lt1"/>
                  </a:solidFill>
                  <a:latin typeface="Calibri"/>
                  <a:ea typeface="Calibri"/>
                  <a:cs typeface="Calibri"/>
                  <a:sym typeface="Calibri"/>
                </a:rPr>
                <a:t>vadītājiem ir aktīvi jāiesaistās darbinieku informēšanā par vardarbības darba vietā politiku</a:t>
              </a:r>
              <a:endParaRPr sz="1750">
                <a:solidFill>
                  <a:schemeClr val="lt1"/>
                </a:solidFill>
                <a:latin typeface="Calibri"/>
                <a:ea typeface="Calibri"/>
                <a:cs typeface="Calibri"/>
                <a:sym typeface="Calibri"/>
              </a:endParaRPr>
            </a:p>
          </p:txBody>
        </p:sp>
        <p:sp>
          <p:nvSpPr>
            <p:cNvPr id="271" name="Google Shape;271;p8"/>
            <p:cNvSpPr/>
            <p:nvPr/>
          </p:nvSpPr>
          <p:spPr>
            <a:xfrm rot="-5400000">
              <a:off x="6970844" y="1518040"/>
              <a:ext cx="4351338" cy="1315256"/>
            </a:xfrm>
            <a:prstGeom prst="flowChartManualOperation">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8"/>
            <p:cNvSpPr txBox="1"/>
            <p:nvPr/>
          </p:nvSpPr>
          <p:spPr>
            <a:xfrm>
              <a:off x="8488885" y="870267"/>
              <a:ext cx="1315256" cy="2610802"/>
            </a:xfrm>
            <a:prstGeom prst="rect">
              <a:avLst/>
            </a:prstGeom>
            <a:noFill/>
            <a:ln>
              <a:noFill/>
            </a:ln>
          </p:spPr>
          <p:txBody>
            <a:bodyPr anchorCtr="0" anchor="ctr" bIns="0" lIns="114300" spcFirstLastPara="1" rIns="111125" wrap="square" tIns="0">
              <a:noAutofit/>
            </a:bodyPr>
            <a:lstStyle/>
            <a:p>
              <a:pPr indent="0" lvl="0" marL="0" marR="0" rtl="0" algn="ctr">
                <a:lnSpc>
                  <a:spcPct val="90000"/>
                </a:lnSpc>
                <a:spcBef>
                  <a:spcPts val="0"/>
                </a:spcBef>
                <a:spcAft>
                  <a:spcPts val="0"/>
                </a:spcAft>
                <a:buClr>
                  <a:schemeClr val="lt1"/>
                </a:buClr>
                <a:buSzPts val="1750"/>
                <a:buFont typeface="Calibri"/>
                <a:buNone/>
              </a:pPr>
              <a:r>
                <a:rPr lang="cs-CZ" sz="1750">
                  <a:solidFill>
                    <a:schemeClr val="lt1"/>
                  </a:solidFill>
                  <a:latin typeface="Calibri"/>
                  <a:ea typeface="Calibri"/>
                  <a:cs typeface="Calibri"/>
                  <a:sym typeface="Calibri"/>
                </a:rPr>
                <a:t>praktizējiet savu plānu</a:t>
              </a:r>
              <a:endParaRPr sz="1750">
                <a:solidFill>
                  <a:schemeClr val="lt1"/>
                </a:solidFill>
                <a:latin typeface="Calibri"/>
                <a:ea typeface="Calibri"/>
                <a:cs typeface="Calibri"/>
                <a:sym typeface="Calibri"/>
              </a:endParaRPr>
            </a:p>
          </p:txBody>
        </p:sp>
        <p:sp>
          <p:nvSpPr>
            <p:cNvPr id="273" name="Google Shape;273;p8"/>
            <p:cNvSpPr/>
            <p:nvPr/>
          </p:nvSpPr>
          <p:spPr>
            <a:xfrm rot="-5400000">
              <a:off x="8384745" y="1518040"/>
              <a:ext cx="4351338" cy="1315256"/>
            </a:xfrm>
            <a:prstGeom prst="flowChartManualOperation">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8"/>
            <p:cNvSpPr txBox="1"/>
            <p:nvPr/>
          </p:nvSpPr>
          <p:spPr>
            <a:xfrm>
              <a:off x="9902786" y="870267"/>
              <a:ext cx="1315256" cy="2610802"/>
            </a:xfrm>
            <a:prstGeom prst="rect">
              <a:avLst/>
            </a:prstGeom>
            <a:noFill/>
            <a:ln>
              <a:noFill/>
            </a:ln>
          </p:spPr>
          <p:txBody>
            <a:bodyPr anchorCtr="0" anchor="ctr" bIns="0" lIns="114300" spcFirstLastPara="1" rIns="111125" wrap="square" tIns="0">
              <a:noAutofit/>
            </a:bodyPr>
            <a:lstStyle/>
            <a:p>
              <a:pPr indent="0" lvl="0" marL="0" marR="0" rtl="0" algn="ctr">
                <a:lnSpc>
                  <a:spcPct val="90000"/>
                </a:lnSpc>
                <a:spcBef>
                  <a:spcPts val="0"/>
                </a:spcBef>
                <a:spcAft>
                  <a:spcPts val="0"/>
                </a:spcAft>
                <a:buClr>
                  <a:schemeClr val="lt1"/>
                </a:buClr>
                <a:buSzPts val="1750"/>
                <a:buFont typeface="Calibri"/>
                <a:buNone/>
              </a:pPr>
              <a:r>
                <a:rPr lang="cs-CZ" sz="1750">
                  <a:solidFill>
                    <a:schemeClr val="lt1"/>
                  </a:solidFill>
                  <a:latin typeface="Calibri"/>
                  <a:ea typeface="Calibri"/>
                  <a:cs typeface="Calibri"/>
                  <a:sym typeface="Calibri"/>
                </a:rPr>
                <a:t>pārvērtējiet, pārdomā-jiet un pārskatiet</a:t>
              </a:r>
              <a:endParaRPr sz="1750">
                <a:solidFill>
                  <a:schemeClr val="lt1"/>
                </a:solidFill>
                <a:latin typeface="Calibri"/>
                <a:ea typeface="Calibri"/>
                <a:cs typeface="Calibri"/>
                <a:sym typeface="Calibri"/>
              </a:endParaRPr>
            </a:p>
          </p:txBody>
        </p:sp>
      </p:grpSp>
    </p:spTree>
  </p:cSld>
  <p:clrMapOvr>
    <a:masterClrMapping/>
  </p:clrMapOvr>
  <p:transition spd="slow">
    <p:wipe dir="l"/>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79" name="Shape 279"/>
        <p:cNvGrpSpPr/>
        <p:nvPr/>
      </p:nvGrpSpPr>
      <p:grpSpPr>
        <a:xfrm>
          <a:off x="0" y="0"/>
          <a:ext cx="0" cy="0"/>
          <a:chOff x="0" y="0"/>
          <a:chExt cx="0" cy="0"/>
        </a:xfrm>
      </p:grpSpPr>
      <p:sp>
        <p:nvSpPr>
          <p:cNvPr id="280" name="Google Shape;280;p9"/>
          <p:cNvSpPr txBox="1"/>
          <p:nvPr>
            <p:ph type="title"/>
          </p:nvPr>
        </p:nvSpPr>
        <p:spPr>
          <a:xfrm>
            <a:off x="196645" y="291090"/>
            <a:ext cx="11157153" cy="7118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2"/>
              </a:buClr>
              <a:buSzPts val="3600"/>
              <a:buFont typeface="Calibri"/>
              <a:buNone/>
            </a:pPr>
            <a:r>
              <a:rPr b="1" lang="cs-CZ" sz="3600">
                <a:solidFill>
                  <a:schemeClr val="dk2"/>
                </a:solidFill>
                <a:latin typeface="Calibri"/>
                <a:ea typeface="Calibri"/>
                <a:cs typeface="Calibri"/>
                <a:sym typeface="Calibri"/>
              </a:rPr>
              <a:t>Vardarbības darbavietā tipoloģija</a:t>
            </a:r>
            <a:endParaRPr b="1" sz="3600">
              <a:solidFill>
                <a:schemeClr val="dk2"/>
              </a:solidFill>
              <a:latin typeface="Calibri"/>
              <a:ea typeface="Calibri"/>
              <a:cs typeface="Calibri"/>
              <a:sym typeface="Calibri"/>
            </a:endParaRPr>
          </a:p>
        </p:txBody>
      </p:sp>
      <p:sp>
        <p:nvSpPr>
          <p:cNvPr id="281" name="Google Shape;281;p9"/>
          <p:cNvSpPr/>
          <p:nvPr/>
        </p:nvSpPr>
        <p:spPr>
          <a:xfrm rot="5400000">
            <a:off x="6032938" y="-6032938"/>
            <a:ext cx="126124" cy="12192000"/>
          </a:xfrm>
          <a:prstGeom prst="rect">
            <a:avLst/>
          </a:prstGeom>
          <a:solidFill>
            <a:srgbClr val="4472C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aphicFrame>
        <p:nvGraphicFramePr>
          <p:cNvPr id="282" name="Google Shape;282;p9"/>
          <p:cNvGraphicFramePr/>
          <p:nvPr/>
        </p:nvGraphicFramePr>
        <p:xfrm>
          <a:off x="501445" y="1465006"/>
          <a:ext cx="3000000" cy="3000000"/>
        </p:xfrm>
        <a:graphic>
          <a:graphicData uri="http://schemas.openxmlformats.org/drawingml/2006/table">
            <a:tbl>
              <a:tblPr bandRow="1" firstCol="1" firstRow="1">
                <a:noFill/>
                <a:tableStyleId>{73DDF5CA-8E08-4E81-93D6-04AC8FBD8211}</a:tableStyleId>
              </a:tblPr>
              <a:tblGrid>
                <a:gridCol w="2775400"/>
                <a:gridCol w="8076950"/>
              </a:tblGrid>
              <a:tr h="365200">
                <a:tc gridSpan="2">
                  <a:txBody>
                    <a:bodyPr/>
                    <a:lstStyle/>
                    <a:p>
                      <a:pPr indent="0" lvl="0" marL="0" marR="0" rtl="0" algn="just">
                        <a:lnSpc>
                          <a:spcPct val="107000"/>
                        </a:lnSpc>
                        <a:spcBef>
                          <a:spcPts val="0"/>
                        </a:spcBef>
                        <a:spcAft>
                          <a:spcPts val="0"/>
                        </a:spcAft>
                        <a:buNone/>
                      </a:pPr>
                      <a:r>
                        <a:t/>
                      </a:r>
                      <a:endParaRPr sz="1600" u="none" cap="none" strike="noStrike">
                        <a:latin typeface="Calibri"/>
                        <a:ea typeface="Calibri"/>
                        <a:cs typeface="Calibri"/>
                        <a:sym typeface="Calibri"/>
                      </a:endParaRPr>
                    </a:p>
                  </a:txBody>
                  <a:tcPr marT="0" marB="0" marR="65675" marL="65675" anchor="ctr"/>
                </a:tc>
                <a:tc hMerge="1"/>
              </a:tr>
              <a:tr h="365200">
                <a:tc>
                  <a:txBody>
                    <a:bodyPr/>
                    <a:lstStyle/>
                    <a:p>
                      <a:pPr indent="0" lvl="0" marL="0" marR="0" rtl="0" algn="just">
                        <a:lnSpc>
                          <a:spcPct val="107000"/>
                        </a:lnSpc>
                        <a:spcBef>
                          <a:spcPts val="0"/>
                        </a:spcBef>
                        <a:spcAft>
                          <a:spcPts val="0"/>
                        </a:spcAft>
                        <a:buNone/>
                      </a:pPr>
                      <a:r>
                        <a:rPr lang="cs-CZ" sz="1800" u="none" cap="none" strike="noStrike"/>
                        <a:t>Tips</a:t>
                      </a:r>
                      <a:endParaRPr sz="1600" u="none" cap="none" strike="noStrike">
                        <a:latin typeface="Calibri"/>
                        <a:ea typeface="Calibri"/>
                        <a:cs typeface="Calibri"/>
                        <a:sym typeface="Calibri"/>
                      </a:endParaRPr>
                    </a:p>
                  </a:txBody>
                  <a:tcPr marT="0" marB="0" marR="65675" marL="65675" anchor="ctr"/>
                </a:tc>
                <a:tc>
                  <a:txBody>
                    <a:bodyPr/>
                    <a:lstStyle/>
                    <a:p>
                      <a:pPr indent="0" lvl="0" marL="0" marR="0" rtl="0" algn="just">
                        <a:lnSpc>
                          <a:spcPct val="107000"/>
                        </a:lnSpc>
                        <a:spcBef>
                          <a:spcPts val="0"/>
                        </a:spcBef>
                        <a:spcAft>
                          <a:spcPts val="0"/>
                        </a:spcAft>
                        <a:buNone/>
                      </a:pPr>
                      <a:r>
                        <a:rPr lang="cs-CZ" sz="1800" u="none" cap="none" strike="noStrike"/>
                        <a:t>Apraksts</a:t>
                      </a:r>
                      <a:endParaRPr sz="1800" u="none" cap="none" strike="noStrike"/>
                    </a:p>
                  </a:txBody>
                  <a:tcPr marT="0" marB="0" marR="65675" marL="65675" anchor="ctr"/>
                </a:tc>
              </a:tr>
              <a:tr h="1007800">
                <a:tc>
                  <a:txBody>
                    <a:bodyPr/>
                    <a:lstStyle/>
                    <a:p>
                      <a:pPr indent="0" lvl="0" marL="0" marR="0" rtl="0" algn="just">
                        <a:lnSpc>
                          <a:spcPct val="107000"/>
                        </a:lnSpc>
                        <a:spcBef>
                          <a:spcPts val="0"/>
                        </a:spcBef>
                        <a:spcAft>
                          <a:spcPts val="0"/>
                        </a:spcAft>
                        <a:buNone/>
                      </a:pPr>
                      <a:r>
                        <a:rPr lang="cs-CZ" sz="1800" u="none" cap="none" strike="noStrike"/>
                        <a:t>I.   Noziedzīgs nodoms</a:t>
                      </a:r>
                      <a:endParaRPr sz="1600" u="none" cap="none" strike="noStrike">
                        <a:latin typeface="Calibri"/>
                        <a:ea typeface="Calibri"/>
                        <a:cs typeface="Calibri"/>
                        <a:sym typeface="Calibri"/>
                      </a:endParaRPr>
                    </a:p>
                  </a:txBody>
                  <a:tcPr marT="0" marB="0" marR="65675" marL="65675" anchor="ctr"/>
                </a:tc>
                <a:tc>
                  <a:txBody>
                    <a:bodyPr/>
                    <a:lstStyle/>
                    <a:p>
                      <a:pPr indent="0" lvl="0" marL="0" marR="0" rtl="0" algn="just">
                        <a:lnSpc>
                          <a:spcPct val="107000"/>
                        </a:lnSpc>
                        <a:spcBef>
                          <a:spcPts val="0"/>
                        </a:spcBef>
                        <a:spcAft>
                          <a:spcPts val="0"/>
                        </a:spcAft>
                        <a:buNone/>
                      </a:pPr>
                      <a:r>
                        <a:rPr lang="cs-CZ" sz="1800" u="none" cap="none" strike="noStrike">
                          <a:solidFill>
                            <a:srgbClr val="494949"/>
                          </a:solidFill>
                          <a:latin typeface="Calibri"/>
                          <a:ea typeface="Calibri"/>
                          <a:cs typeface="Calibri"/>
                          <a:sym typeface="Calibri"/>
                        </a:rPr>
                        <a:t>Likumpārkāpējam nav darījuma attiecību ar darbavietu, un parasti viņš ierodas konkrētajā darbavietā, lai veiktu laupīšanu vai citu noziedzīgu nodarījumu.</a:t>
                      </a:r>
                      <a:endParaRPr sz="1800" u="none" cap="none" strike="noStrike">
                        <a:latin typeface="Calibri"/>
                        <a:ea typeface="Calibri"/>
                        <a:cs typeface="Calibri"/>
                        <a:sym typeface="Calibri"/>
                      </a:endParaRPr>
                    </a:p>
                  </a:txBody>
                  <a:tcPr marT="0" marB="0" marR="68575" marL="68575" anchor="ctr"/>
                </a:tc>
              </a:tr>
              <a:tr h="1329100">
                <a:tc>
                  <a:txBody>
                    <a:bodyPr/>
                    <a:lstStyle/>
                    <a:p>
                      <a:pPr indent="0" lvl="0" marL="0" marR="0" rtl="0" algn="just">
                        <a:lnSpc>
                          <a:spcPct val="107000"/>
                        </a:lnSpc>
                        <a:spcBef>
                          <a:spcPts val="0"/>
                        </a:spcBef>
                        <a:spcAft>
                          <a:spcPts val="0"/>
                        </a:spcAft>
                        <a:buNone/>
                      </a:pPr>
                      <a:r>
                        <a:rPr lang="cs-CZ" sz="1800" u="none" cap="none" strike="noStrike"/>
                        <a:t>II.  Apmeklētājs/klients</a:t>
                      </a:r>
                      <a:endParaRPr sz="1600" u="none" cap="none" strike="noStrike">
                        <a:latin typeface="Calibri"/>
                        <a:ea typeface="Calibri"/>
                        <a:cs typeface="Calibri"/>
                        <a:sym typeface="Calibri"/>
                      </a:endParaRPr>
                    </a:p>
                  </a:txBody>
                  <a:tcPr marT="0" marB="0" marR="65675" marL="65675" anchor="ctr"/>
                </a:tc>
                <a:tc>
                  <a:txBody>
                    <a:bodyPr/>
                    <a:lstStyle/>
                    <a:p>
                      <a:pPr indent="0" lvl="0" marL="0" marR="0" rtl="0" algn="just">
                        <a:lnSpc>
                          <a:spcPct val="107000"/>
                        </a:lnSpc>
                        <a:spcBef>
                          <a:spcPts val="0"/>
                        </a:spcBef>
                        <a:spcAft>
                          <a:spcPts val="0"/>
                        </a:spcAft>
                        <a:buNone/>
                      </a:pPr>
                      <a:r>
                        <a:rPr lang="cs-CZ" sz="1800" u="none" cap="none" strike="noStrike">
                          <a:solidFill>
                            <a:srgbClr val="494949"/>
                          </a:solidFill>
                          <a:latin typeface="Calibri"/>
                          <a:ea typeface="Calibri"/>
                          <a:cs typeface="Calibri"/>
                          <a:sym typeface="Calibri"/>
                        </a:rPr>
                        <a:t>Likumpārkāpējs ir konkrētas darbavietas klients vai tās sniegtā pakalpojuma saņēmējs. Uzbrucējs var būt pašreizējais vai bijušais klients, pacients, pasūtītājs, pasažieris, aizdomās turētais, ieslodzītais vai cietumnieks.</a:t>
                      </a:r>
                      <a:endParaRPr sz="1800" u="none" cap="none" strike="noStrike">
                        <a:latin typeface="Calibri"/>
                        <a:ea typeface="Calibri"/>
                        <a:cs typeface="Calibri"/>
                        <a:sym typeface="Calibri"/>
                      </a:endParaRPr>
                    </a:p>
                  </a:txBody>
                  <a:tcPr marT="0" marB="0" marR="68575" marL="68575" anchor="ctr"/>
                </a:tc>
              </a:tr>
              <a:tr h="1007800">
                <a:tc>
                  <a:txBody>
                    <a:bodyPr/>
                    <a:lstStyle/>
                    <a:p>
                      <a:pPr indent="0" lvl="0" marL="0" marR="0" rtl="0" algn="just">
                        <a:lnSpc>
                          <a:spcPct val="107000"/>
                        </a:lnSpc>
                        <a:spcBef>
                          <a:spcPts val="0"/>
                        </a:spcBef>
                        <a:spcAft>
                          <a:spcPts val="0"/>
                        </a:spcAft>
                        <a:buNone/>
                      </a:pPr>
                      <a:r>
                        <a:rPr lang="cs-CZ" sz="1800" u="none" cap="none" strike="noStrike"/>
                        <a:t>III.  Kolēģis</a:t>
                      </a:r>
                      <a:endParaRPr sz="1600" u="none" cap="none" strike="noStrike">
                        <a:latin typeface="Calibri"/>
                        <a:ea typeface="Calibri"/>
                        <a:cs typeface="Calibri"/>
                        <a:sym typeface="Calibri"/>
                      </a:endParaRPr>
                    </a:p>
                  </a:txBody>
                  <a:tcPr marT="0" marB="0" marR="65675" marL="65675" anchor="ctr"/>
                </a:tc>
                <a:tc>
                  <a:txBody>
                    <a:bodyPr/>
                    <a:lstStyle/>
                    <a:p>
                      <a:pPr indent="0" lvl="0" marL="0" marR="0" rtl="0" algn="just">
                        <a:lnSpc>
                          <a:spcPct val="107000"/>
                        </a:lnSpc>
                        <a:spcBef>
                          <a:spcPts val="0"/>
                        </a:spcBef>
                        <a:spcAft>
                          <a:spcPts val="0"/>
                        </a:spcAft>
                        <a:buNone/>
                      </a:pPr>
                      <a:r>
                        <a:rPr lang="cs-CZ" sz="1800" u="none" cap="none" strike="noStrike">
                          <a:solidFill>
                            <a:srgbClr val="494949"/>
                          </a:solidFill>
                          <a:latin typeface="Calibri"/>
                          <a:ea typeface="Calibri"/>
                          <a:cs typeface="Calibri"/>
                          <a:sym typeface="Calibri"/>
                        </a:rPr>
                        <a:t>Likumpārkāpējs ir saistīts ar darba attiecībām ar konkrēto darbavietu. Parasti tas ir uzbrukums, ko veicis pašreizējais vai bijušais darbinieks, darba vadītājs vai vadītājs.</a:t>
                      </a:r>
                      <a:endParaRPr sz="1800" u="none" cap="none" strike="noStrike">
                        <a:latin typeface="Calibri"/>
                        <a:ea typeface="Calibri"/>
                        <a:cs typeface="Calibri"/>
                        <a:sym typeface="Calibri"/>
                      </a:endParaRPr>
                    </a:p>
                  </a:txBody>
                  <a:tcPr marT="0" marB="0" marR="68575" marL="68575" anchor="ctr"/>
                </a:tc>
              </a:tr>
              <a:tr h="686500">
                <a:tc>
                  <a:txBody>
                    <a:bodyPr/>
                    <a:lstStyle/>
                    <a:p>
                      <a:pPr indent="0" lvl="0" marL="0" marR="0" rtl="0" algn="just">
                        <a:lnSpc>
                          <a:spcPct val="107000"/>
                        </a:lnSpc>
                        <a:spcBef>
                          <a:spcPts val="0"/>
                        </a:spcBef>
                        <a:spcAft>
                          <a:spcPts val="0"/>
                        </a:spcAft>
                        <a:buNone/>
                      </a:pPr>
                      <a:r>
                        <a:rPr lang="cs-CZ" sz="1800" u="none" cap="none" strike="noStrike"/>
                        <a:t>IV.  Personiskās attiecības</a:t>
                      </a:r>
                      <a:endParaRPr sz="1600" u="none" cap="none" strike="noStrike">
                        <a:latin typeface="Calibri"/>
                        <a:ea typeface="Calibri"/>
                        <a:cs typeface="Calibri"/>
                        <a:sym typeface="Calibri"/>
                      </a:endParaRPr>
                    </a:p>
                  </a:txBody>
                  <a:tcPr marT="0" marB="0" marR="65675" marL="65675" anchor="ctr"/>
                </a:tc>
                <a:tc>
                  <a:txBody>
                    <a:bodyPr/>
                    <a:lstStyle/>
                    <a:p>
                      <a:pPr indent="0" lvl="0" marL="0" marR="0" rtl="0" algn="just">
                        <a:lnSpc>
                          <a:spcPct val="107000"/>
                        </a:lnSpc>
                        <a:spcBef>
                          <a:spcPts val="0"/>
                        </a:spcBef>
                        <a:spcAft>
                          <a:spcPts val="0"/>
                        </a:spcAft>
                        <a:buNone/>
                      </a:pPr>
                      <a:r>
                        <a:rPr lang="cs-CZ" sz="1800" u="none" cap="none" strike="noStrike">
                          <a:solidFill>
                            <a:srgbClr val="494949"/>
                          </a:solidFill>
                          <a:latin typeface="Calibri"/>
                          <a:ea typeface="Calibri"/>
                          <a:cs typeface="Calibri"/>
                          <a:sym typeface="Calibri"/>
                        </a:rPr>
                        <a:t>Likumpārkāpējs ir persona, kas konkrētajā darba vietā nestrādā, bet kurai šobrīd ir vai ir bijušas personiskas attiecības ar kādu darbinieku.</a:t>
                      </a:r>
                      <a:endParaRPr sz="1800" u="none" cap="none" strike="noStrike">
                        <a:latin typeface="Calibri"/>
                        <a:ea typeface="Calibri"/>
                        <a:cs typeface="Calibri"/>
                        <a:sym typeface="Calibri"/>
                      </a:endParaRPr>
                    </a:p>
                  </a:txBody>
                  <a:tcPr marT="0" marB="0" marR="68575" marL="68575" anchor="ctr"/>
                </a:tc>
              </a:tr>
            </a:tbl>
          </a:graphicData>
        </a:graphic>
      </p:graphicFrame>
    </p:spTree>
  </p:cSld>
  <p:clrMapOvr>
    <a:masterClrMapping/>
  </p:clrMapOvr>
  <p:transition spd="slow" p14:dur="1500">
    <p:split orient="vert"/>
  </p:transition>
</p:sld>
</file>

<file path=ppt/theme/theme1.xml><?xml version="1.0" encoding="utf-8"?>
<a:theme xmlns:a="http://schemas.openxmlformats.org/drawingml/2006/main" xmlns:r="http://schemas.openxmlformats.org/officeDocument/2006/relationships" name="Motiv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2022-09-13T11:40:43Z</dcterms:created>
  <dc:creator>Sonja  Karbon</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0x010100CCDC99E37D3BB34F911D876D5359BBAC</vt:lpwstr>
  </property>
</Properties>
</file>