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9906000" cx="6858000"/>
  <p:notesSz cx="6858000" cy="9144000"/>
  <p:embeddedFontLst>
    <p:embeddedFont>
      <p:font typeface="Raleway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hOAo8OVf5DV4q3oLUwM1fmYc9L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" Target="slides/slide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2.xml"/><Relationship Id="rId18" Type="http://schemas.openxmlformats.org/officeDocument/2006/relationships/font" Target="fonts/Ralew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tuation cards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6532"/>
            <a:ext cx="6858000" cy="96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4"/>
          <p:cNvSpPr txBox="1"/>
          <p:nvPr>
            <p:ph type="ctrTitle"/>
          </p:nvPr>
        </p:nvSpPr>
        <p:spPr>
          <a:xfrm>
            <a:off x="471488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1800"/>
              <a:buFont typeface="Calibri"/>
              <a:buNone/>
              <a:defRPr b="1" sz="1800">
                <a:solidFill>
                  <a:srgbClr val="6EA0D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subTitle"/>
          </p:nvPr>
        </p:nvSpPr>
        <p:spPr>
          <a:xfrm>
            <a:off x="471488" y="130845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  <a:defRPr sz="1200">
                <a:solidFill>
                  <a:srgbClr val="1A244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14"/>
          <p:cNvSpPr txBox="1"/>
          <p:nvPr/>
        </p:nvSpPr>
        <p:spPr>
          <a:xfrm>
            <a:off x="2542903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ming down cards">
  <p:cSld name="Calming down card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8765"/>
            <a:ext cx="6858000" cy="96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/>
          <p:nvPr>
            <p:ph type="ctrTitle"/>
          </p:nvPr>
        </p:nvSpPr>
        <p:spPr>
          <a:xfrm>
            <a:off x="471488" y="1467853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800"/>
              <a:buFont typeface="Calibri"/>
              <a:buNone/>
              <a:defRPr b="1" sz="1800">
                <a:solidFill>
                  <a:srgbClr val="6DC6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subTitle"/>
          </p:nvPr>
        </p:nvSpPr>
        <p:spPr>
          <a:xfrm>
            <a:off x="471488" y="1995256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  <a:defRPr sz="1200">
                <a:solidFill>
                  <a:srgbClr val="1A244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15"/>
          <p:cNvSpPr txBox="1"/>
          <p:nvPr/>
        </p:nvSpPr>
        <p:spPr>
          <a:xfrm>
            <a:off x="2542903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rsation cards">
  <p:cSld name="Concersation card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6532"/>
            <a:ext cx="6858000" cy="96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6"/>
          <p:cNvSpPr txBox="1"/>
          <p:nvPr>
            <p:ph type="ctrTitle"/>
          </p:nvPr>
        </p:nvSpPr>
        <p:spPr>
          <a:xfrm>
            <a:off x="471488" y="143679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  <a:defRPr b="1" sz="1800">
                <a:solidFill>
                  <a:srgbClr val="645E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subTitle"/>
          </p:nvPr>
        </p:nvSpPr>
        <p:spPr>
          <a:xfrm>
            <a:off x="471488" y="196419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  <a:defRPr sz="1200">
                <a:solidFill>
                  <a:srgbClr val="1A244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1" name="Google Shape;31;p16"/>
          <p:cNvSpPr txBox="1"/>
          <p:nvPr/>
        </p:nvSpPr>
        <p:spPr>
          <a:xfrm>
            <a:off x="2542903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inking cards">
  <p:cSld name="Thinking card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8765"/>
            <a:ext cx="6858000" cy="96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7"/>
          <p:cNvSpPr txBox="1"/>
          <p:nvPr>
            <p:ph type="ctrTitle"/>
          </p:nvPr>
        </p:nvSpPr>
        <p:spPr>
          <a:xfrm>
            <a:off x="471488" y="13234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800"/>
              <a:buFont typeface="Calibri"/>
              <a:buNone/>
              <a:defRPr b="1" sz="1800">
                <a:solidFill>
                  <a:srgbClr val="63BC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subTitle"/>
          </p:nvPr>
        </p:nvSpPr>
        <p:spPr>
          <a:xfrm>
            <a:off x="471488" y="18508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  <a:defRPr sz="1200">
                <a:solidFill>
                  <a:srgbClr val="1A244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6" name="Google Shape;36;p17"/>
          <p:cNvSpPr txBox="1"/>
          <p:nvPr/>
        </p:nvSpPr>
        <p:spPr>
          <a:xfrm>
            <a:off x="2542903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cards">
  <p:cSld name="Action card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6532"/>
            <a:ext cx="6858000" cy="96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8"/>
          <p:cNvSpPr txBox="1"/>
          <p:nvPr>
            <p:ph type="ctrTitle"/>
          </p:nvPr>
        </p:nvSpPr>
        <p:spPr>
          <a:xfrm>
            <a:off x="471488" y="1467853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  <a:defRPr b="1" sz="1800">
                <a:solidFill>
                  <a:srgbClr val="F29A1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subTitle"/>
          </p:nvPr>
        </p:nvSpPr>
        <p:spPr>
          <a:xfrm>
            <a:off x="471488" y="1995256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  <a:defRPr sz="1200">
                <a:solidFill>
                  <a:srgbClr val="1A244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1" name="Google Shape;41;p18"/>
          <p:cNvSpPr txBox="1"/>
          <p:nvPr/>
        </p:nvSpPr>
        <p:spPr>
          <a:xfrm>
            <a:off x="2542903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9.jpg"/><Relationship Id="rId8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69" y="3589214"/>
            <a:ext cx="6865470" cy="2084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1"/>
          <p:cNvGrpSpPr/>
          <p:nvPr/>
        </p:nvGrpSpPr>
        <p:grpSpPr>
          <a:xfrm>
            <a:off x="0" y="-1362"/>
            <a:ext cx="6865470" cy="4124183"/>
            <a:chOff x="0" y="1314450"/>
            <a:chExt cx="6865470" cy="4226928"/>
          </a:xfrm>
        </p:grpSpPr>
        <p:pic>
          <p:nvPicPr>
            <p:cNvPr id="48" name="Google Shape;48;p1"/>
            <p:cNvPicPr preferRelativeResize="0"/>
            <p:nvPr/>
          </p:nvPicPr>
          <p:blipFill rotWithShape="1">
            <a:blip r:embed="rId4">
              <a:alphaModFix/>
            </a:blip>
            <a:srcRect b="16111" l="0" r="0" t="0"/>
            <a:stretch/>
          </p:blipFill>
          <p:spPr>
            <a:xfrm>
              <a:off x="0" y="1314450"/>
              <a:ext cx="6865470" cy="4226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1"/>
            <p:cNvSpPr/>
            <p:nvPr/>
          </p:nvSpPr>
          <p:spPr>
            <a:xfrm>
              <a:off x="1238250" y="3467100"/>
              <a:ext cx="2190750" cy="704850"/>
            </a:xfrm>
            <a:prstGeom prst="rect">
              <a:avLst/>
            </a:prstGeom>
            <a:solidFill>
              <a:srgbClr val="1A26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Google Shape;5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2610" y="4711196"/>
            <a:ext cx="3380829" cy="12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6">
            <a:alphaModFix/>
          </a:blip>
          <a:srcRect b="0" l="0" r="19875" t="0"/>
          <a:stretch/>
        </p:blipFill>
        <p:spPr>
          <a:xfrm>
            <a:off x="4603025" y="3742676"/>
            <a:ext cx="2262446" cy="209916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/>
          <p:nvPr/>
        </p:nvSpPr>
        <p:spPr>
          <a:xfrm>
            <a:off x="1238251" y="0"/>
            <a:ext cx="2190750" cy="5442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7">
            <a:alphaModFix/>
          </a:blip>
          <a:srcRect b="0" l="1774" r="1774" t="0"/>
          <a:stretch/>
        </p:blipFill>
        <p:spPr>
          <a:xfrm>
            <a:off x="1443655" y="70501"/>
            <a:ext cx="1830692" cy="3985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1238250" y="2137868"/>
            <a:ext cx="2804361" cy="7956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400" u="none" cap="none" strike="noStrike">
                <a:solidFill>
                  <a:srgbClr val="F29A1F"/>
                </a:solidFill>
                <a:latin typeface="Raleway"/>
                <a:ea typeface="Raleway"/>
                <a:cs typeface="Raleway"/>
                <a:sym typeface="Raleway"/>
              </a:rPr>
              <a:t>Vítejte</a:t>
            </a:r>
            <a:endParaRPr b="0" i="0" sz="24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361223" y="5406190"/>
            <a:ext cx="61281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13335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500" u="none" cap="none" strike="noStrike">
                <a:solidFill>
                  <a:srgbClr val="6689BA"/>
                </a:solidFill>
                <a:latin typeface="Raleway"/>
                <a:ea typeface="Raleway"/>
                <a:cs typeface="Raleway"/>
                <a:sym typeface="Raleway"/>
              </a:rPr>
              <a:t>S radostí vám představujeme deskovou hru "Rozpoznej a jednej", </a:t>
            </a:r>
            <a:r>
              <a:rPr b="0" i="0" lang="cs-CZ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inovativní interaktivní nástroj určený speciálně k řešení a potlačování násilí na pracovišti v odvětví HORECA. Tato hra spojuje principy zážitkového učení a konstruktivní metodiky s cílem usnadnit pochopení násilí na pracovišti, jeho příčiny a účinné strategie prevence a zvládání. </a:t>
            </a:r>
            <a:endParaRPr b="0" i="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335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335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Tento document je doplněk ke hře </a:t>
            </a:r>
            <a:r>
              <a:rPr b="1" i="0" lang="cs-CZ" sz="1300" u="none" cap="none" strike="noStrike">
                <a:solidFill>
                  <a:srgbClr val="6689BA"/>
                </a:solidFill>
                <a:latin typeface="Raleway"/>
                <a:ea typeface="Raleway"/>
                <a:cs typeface="Raleway"/>
                <a:sym typeface="Raleway"/>
              </a:rPr>
              <a:t>"Rozpoznej a jednej", </a:t>
            </a:r>
            <a:r>
              <a:rPr b="0" i="0" lang="cs-CZ" sz="13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jedná se o </a:t>
            </a:r>
            <a:r>
              <a:rPr b="0" i="0" lang="cs-CZ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upravitelné karty, které umožňují hru více přizpůsobit a zacílit.</a:t>
            </a:r>
            <a:endParaRPr sz="1300"/>
          </a:p>
          <a:p>
            <a:pPr indent="0" lvl="0" marL="13335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Vedoucí hry vyzve hráče, aby své situace na pracovišti a/nebo jejich řešení napsali na prázdné kartičky, nebo může vedoucí hry kartičky vyplnit ve wordovém dokumentu a vytisknout je. </a:t>
            </a:r>
            <a:endParaRPr sz="1300"/>
          </a:p>
          <a:p>
            <a:pPr indent="0" lvl="0" marL="13335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 přípravě karet se smíchají s tištěnou verzí hry a tento doplněk lze případně hrát i jako samostatnou hru.</a:t>
            </a:r>
            <a:endParaRPr b="0" i="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3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sz="1000">
                <a:solidFill>
                  <a:schemeClr val="dk1"/>
                </a:solidFill>
              </a:rPr>
              <a:t>    Podpora Evropské komise při tvorbě této publikace nepředstavuje souhlas s obsahem, který odráží   </a:t>
            </a:r>
            <a:br>
              <a:rPr lang="cs-CZ" sz="1000">
                <a:solidFill>
                  <a:schemeClr val="dk1"/>
                </a:solidFill>
              </a:rPr>
            </a:br>
            <a:r>
              <a:rPr lang="cs-CZ" sz="1000">
                <a:solidFill>
                  <a:schemeClr val="dk1"/>
                </a:solidFill>
              </a:rPr>
              <a:t>    pouze názory autorů, a Komise nemůže být zodpovědná za jakékoliv využití informací obsažených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000">
                <a:solidFill>
                  <a:schemeClr val="dk1"/>
                </a:solidFill>
              </a:rPr>
              <a:t>    v této publikaci.</a:t>
            </a:r>
            <a:endParaRPr sz="1000">
              <a:solidFill>
                <a:schemeClr val="dk1"/>
              </a:solidFill>
            </a:endParaRPr>
          </a:p>
          <a:p>
            <a:pPr indent="0" lvl="0" marL="133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4447" y="4496561"/>
            <a:ext cx="2469918" cy="909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/>
          <p:nvPr>
            <p:ph type="ctrTitle"/>
          </p:nvPr>
        </p:nvSpPr>
        <p:spPr>
          <a:xfrm>
            <a:off x="471488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lang="cs-CZ"/>
              <a:t>AKCE</a:t>
            </a:r>
            <a:endParaRPr/>
          </a:p>
        </p:txBody>
      </p:sp>
      <p:sp>
        <p:nvSpPr>
          <p:cNvPr id="246" name="Google Shape;246;p10"/>
          <p:cNvSpPr txBox="1"/>
          <p:nvPr>
            <p:ph idx="1" type="subTitle"/>
          </p:nvPr>
        </p:nvSpPr>
        <p:spPr>
          <a:xfrm>
            <a:off x="471488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b="0" i="0" lang="cs-CZ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Požádám o pomoc manažera, ochranku nebo jiný personál.</a:t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2528887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2528887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Budu používat neutrální výraz tváře a řeč těla, abych se vyhnul vyhrocení situace.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4650455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4650455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Požádám někoho, aby tohoto zákazníka obsloužil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471488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471488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Pokud se situace zhorší, neverbálně upozorním spolupracovníky nebo ochranku.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2528887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2528887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Zaznamenám podrobnosti o události pro budoucí použití nebo pro oficiální hlášení.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4650455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4650455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Budu se řídit našimi pokyny pro řešení </a:t>
            </a:r>
            <a:r>
              <a:rPr b="0" i="0" lang="cs-CZ" sz="1200" u="none" cap="none" strike="noStrike">
                <a:solidFill>
                  <a:srgbClr val="1A244F"/>
                </a:solidFill>
                <a:latin typeface="Arial"/>
                <a:ea typeface="Arial"/>
                <a:cs typeface="Arial"/>
                <a:sym typeface="Arial"/>
              </a:rPr>
              <a:t>takových</a:t>
            </a: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incidentů.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471488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471488" y="781854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Kliknutím sem přidáte vlastní akční strategii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2528887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2528887" y="781854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akční strategii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4650455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4650455" y="781854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akční strategii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 txBox="1"/>
          <p:nvPr/>
        </p:nvSpPr>
        <p:spPr>
          <a:xfrm>
            <a:off x="457199" y="21778"/>
            <a:ext cx="1126274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>
            <p:ph type="ctrTitle"/>
          </p:nvPr>
        </p:nvSpPr>
        <p:spPr>
          <a:xfrm>
            <a:off x="471488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lang="cs-CZ"/>
              <a:t>AKCE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2528887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2528887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Nastavte jasné důsledky pro nedodržování postupů a odměňujte ty, kteří je pravidelně dodržují.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4650455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4650455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Ujistěte se, že jsou postupy jasně vyznačeny a připomenuty na viditelných místech.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471488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471488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akční strategii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2528887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2528887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akční strategii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4650455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4650455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akční strategii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471488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471488" y="781854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akční strategii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 txBox="1"/>
          <p:nvPr/>
        </p:nvSpPr>
        <p:spPr>
          <a:xfrm>
            <a:off x="2528887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2528887" y="781854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akční strategii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 txBox="1"/>
          <p:nvPr/>
        </p:nvSpPr>
        <p:spPr>
          <a:xfrm>
            <a:off x="4650455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AKCE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 txBox="1"/>
          <p:nvPr/>
        </p:nvSpPr>
        <p:spPr>
          <a:xfrm>
            <a:off x="4650455" y="781854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akční strategii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1"/>
          <p:cNvSpPr txBox="1"/>
          <p:nvPr/>
        </p:nvSpPr>
        <p:spPr>
          <a:xfrm>
            <a:off x="457199" y="21778"/>
            <a:ext cx="1126274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 Z ROZHOVORU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 txBox="1"/>
          <p:nvPr/>
        </p:nvSpPr>
        <p:spPr>
          <a:xfrm>
            <a:off x="471487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Pravidelně monitorujte a zaznamenávejte případy problémů, abyste je mohli řešit okamžitě.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ctrTitle"/>
          </p:nvPr>
        </p:nvSpPr>
        <p:spPr>
          <a:xfrm>
            <a:off x="471488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lang="cs-CZ" sz="2000"/>
              <a:t>PŘÍBĚH</a:t>
            </a:r>
            <a:endParaRPr sz="2000"/>
          </a:p>
        </p:txBody>
      </p:sp>
      <p:sp>
        <p:nvSpPr>
          <p:cNvPr id="62" name="Google Shape;62;p2"/>
          <p:cNvSpPr txBox="1"/>
          <p:nvPr>
            <p:ph idx="1" type="subTitle"/>
          </p:nvPr>
        </p:nvSpPr>
        <p:spPr>
          <a:xfrm>
            <a:off x="471488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None/>
            </a:pPr>
            <a:r>
              <a:rPr b="0" i="0" lang="cs-CZ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Zákazník špatně pochopil poznámku servírky o pomalejší kuchyni a myslí si, že je nezdvořilá.</a:t>
            </a: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2535420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2535420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Zákazník, který má už tak špatný den, ztratí trpělivost kvůli pomalé obsluze a začne mluvit hlasitěji a rychleji.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4677729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4677729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Zákazníci poblíž se cítí nepříjemně a mají o servírku obavy, když na ni někdo křičí. Diskutují, zda mají zasáhnout, nebo požádat personál o pomoc.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471488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471488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2535420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2535420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4677729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4677729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471488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471488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2535420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2535420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4677729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4677729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457199" y="21778"/>
            <a:ext cx="1126274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>
            <p:ph type="ctrTitle"/>
          </p:nvPr>
        </p:nvSpPr>
        <p:spPr>
          <a:xfrm>
            <a:off x="471488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lang="cs-CZ" sz="2000"/>
              <a:t>PŘÍBĚH</a:t>
            </a:r>
            <a:endParaRPr sz="2000"/>
          </a:p>
        </p:txBody>
      </p:sp>
      <p:sp>
        <p:nvSpPr>
          <p:cNvPr id="85" name="Google Shape;85;p3"/>
          <p:cNvSpPr txBox="1"/>
          <p:nvPr>
            <p:ph idx="1" type="subTitle"/>
          </p:nvPr>
        </p:nvSpPr>
        <p:spPr>
          <a:xfrm>
            <a:off x="471488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lang="cs-CZ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Na pracovišti po mě chtějí  </a:t>
            </a:r>
            <a:r>
              <a:rPr b="0" i="0" lang="cs-CZ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vyprazdňování oleje nebo umývání láhví po nakládaných hermelínech i když to nemám v popisu práce.</a:t>
            </a:r>
            <a:endParaRPr/>
          </a:p>
        </p:txBody>
      </p:sp>
      <p:sp>
        <p:nvSpPr>
          <p:cNvPr id="86" name="Google Shape;86;p3"/>
          <p:cNvSpPr txBox="1"/>
          <p:nvPr/>
        </p:nvSpPr>
        <p:spPr>
          <a:xfrm>
            <a:off x="2535420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2535420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Často jsme řešili absenci zaměstnanců kteří měli přijít na směnu a nedorazili. Majitel byl pak na mě nepříjemný.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4677729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4677729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Dodavatelé měnili své dodací časy a občas přijížděli d čase kdy jsme měli narváno. Byli pak naštvaní že na nás musí čekat s převzetím zboží.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471488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71488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Zaměstnanci nedodržovali hygienické postupy a zákazníci byli nevrlí a stěžovali si i přes následné zlepšení a vyřešení problému.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2535420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2535420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4677729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4677729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471488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471488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2535420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2535420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4677729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cs-CZ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PŘÍBĚH</a:t>
            </a:r>
            <a:endParaRPr b="1" i="0" sz="2000" u="none" cap="none" strike="noStrike">
              <a:solidFill>
                <a:srgbClr val="6EA0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677729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text s konkrétní situací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457199" y="21778"/>
            <a:ext cx="2497874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 Z ROZHOVORU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ctrTitle"/>
          </p:nvPr>
        </p:nvSpPr>
        <p:spPr>
          <a:xfrm>
            <a:off x="471488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lang="cs-CZ" sz="1600">
                <a:solidFill>
                  <a:srgbClr val="6DC6A9"/>
                </a:solidFill>
              </a:rPr>
              <a:t>UKLIDNĚNÍ</a:t>
            </a:r>
            <a:endParaRPr sz="1600">
              <a:solidFill>
                <a:srgbClr val="6DC6A9"/>
              </a:solidFill>
            </a:endParaRPr>
          </a:p>
        </p:txBody>
      </p:sp>
      <p:sp>
        <p:nvSpPr>
          <p:cNvPr id="108" name="Google Shape;108;p4"/>
          <p:cNvSpPr txBox="1"/>
          <p:nvPr>
            <p:ph idx="1" type="subTitle"/>
          </p:nvPr>
        </p:nvSpPr>
        <p:spPr>
          <a:xfrm>
            <a:off x="471488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b="0" i="0" lang="cs-CZ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Vezmu si krátký oddechový čas, abych mohl poodstoupit a znovu v klidu zhodnotil situaci.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2528887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2528887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Budu zhluboka dýchat, abych stabilizoval své emoce a pročistil svou mysl.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4586287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4586287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Krátce odstoupím a budu počítat do deseti.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471488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71488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 uvolnění napětí použiji jemné relaxační techniky, například uvolnění ramen.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2528887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2528887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586287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586287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471488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71488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528887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2528887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4586287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4586287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457199" y="21778"/>
            <a:ext cx="1126274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ctrTitle"/>
          </p:nvPr>
        </p:nvSpPr>
        <p:spPr>
          <a:xfrm>
            <a:off x="471488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lang="cs-CZ" sz="1600"/>
              <a:t>UKLIDNĚNÍ</a:t>
            </a:r>
            <a:endParaRPr sz="1600">
              <a:solidFill>
                <a:srgbClr val="6DC6A9"/>
              </a:solidFill>
            </a:endParaRPr>
          </a:p>
        </p:txBody>
      </p:sp>
      <p:sp>
        <p:nvSpPr>
          <p:cNvPr id="131" name="Google Shape;131;p5"/>
          <p:cNvSpPr txBox="1"/>
          <p:nvPr>
            <p:ph idx="1" type="subTitle"/>
          </p:nvPr>
        </p:nvSpPr>
        <p:spPr>
          <a:xfrm>
            <a:off x="471488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None/>
            </a:pPr>
            <a:r>
              <a:rPr b="0" i="0" lang="cs-CZ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Uvědomte si, že tyto situace nejsou ve vaší plné kontrole a že se s nimi snažíte pracovat co nejlépe.</a:t>
            </a:r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2528887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2528887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Připomeňte si a svému týmu předchozí úspěchy a zlepšení, která byla dosažena.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4586287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4586287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Zajistěte pro sebe a zaměstnance prostředí, kde mohou odreagovat a snížit stres.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471488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471488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2528887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2528887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4586287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4586287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71488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471488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2528887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528887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4586287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UKLIDNĚNÍ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586287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svou vlastní strategii zklidnění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57199" y="21778"/>
            <a:ext cx="1126274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 Z ROZHOVORU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ctrTitle"/>
          </p:nvPr>
        </p:nvSpPr>
        <p:spPr>
          <a:xfrm>
            <a:off x="471488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lang="cs-CZ"/>
              <a:t>UVAŽOVÁNÍ</a:t>
            </a:r>
            <a:endParaRPr/>
          </a:p>
        </p:txBody>
      </p:sp>
      <p:sp>
        <p:nvSpPr>
          <p:cNvPr id="154" name="Google Shape;154;p6"/>
          <p:cNvSpPr txBox="1"/>
          <p:nvPr>
            <p:ph idx="1" type="subTitle"/>
          </p:nvPr>
        </p:nvSpPr>
        <p:spPr>
          <a:xfrm>
            <a:off x="471488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None/>
            </a:pPr>
            <a:r>
              <a:rPr b="0" i="0" lang="cs-CZ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Připomenu si, že si nemám brát chování zákazníka osobně.</a:t>
            </a:r>
            <a:endParaRPr/>
          </a:p>
        </p:txBody>
      </p:sp>
      <p:sp>
        <p:nvSpPr>
          <p:cNvPr id="155" name="Google Shape;155;p6"/>
          <p:cNvSpPr txBox="1"/>
          <p:nvPr/>
        </p:nvSpPr>
        <p:spPr>
          <a:xfrm>
            <a:off x="2528887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2528887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Na chvíli se od situace vzdálím, abych získal/a klid a přehled.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4650455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4650455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Zjistím možné příčiny frustrace zákazníka.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471487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471487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Vymyslím nejlepší způsob, jak řešit zákazníkovy obavy, aniž bych vyvolal další agresi.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2528886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2528886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650454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4650454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471488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471488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2528887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2528887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4650455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4650455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457199" y="21778"/>
            <a:ext cx="1126274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/>
          <p:nvPr>
            <p:ph type="ctrTitle"/>
          </p:nvPr>
        </p:nvSpPr>
        <p:spPr>
          <a:xfrm>
            <a:off x="471488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lang="cs-CZ"/>
              <a:t>UVAŽOVÁNÍ</a:t>
            </a:r>
            <a:endParaRPr/>
          </a:p>
        </p:txBody>
      </p:sp>
      <p:sp>
        <p:nvSpPr>
          <p:cNvPr id="177" name="Google Shape;177;p7"/>
          <p:cNvSpPr txBox="1"/>
          <p:nvPr>
            <p:ph idx="1" type="subTitle"/>
          </p:nvPr>
        </p:nvSpPr>
        <p:spPr>
          <a:xfrm>
            <a:off x="471488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None/>
            </a:pPr>
            <a:r>
              <a:rPr b="0" i="0" lang="cs-CZ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Analyzujte problém a identifikujte vzory, které vám mohou pomoci lépe se připravit na příště.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2528887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2528887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Zkoumejte, proč došlo k problémů a identifikujte klíčové faktory.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4650455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4650455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Posuďte dopady na zákazníky a na pověst podniku, abyste mohli určit prioritu řešení.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471487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71487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2528886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2528886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4650454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4650454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471488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471488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2528887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2528887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4650455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cs-CZ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UVAŽOVÁNÍ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4650455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Klikněte sem a přidejte vlastní strategii uvažování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457199" y="21778"/>
            <a:ext cx="1126274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 Z ROZHOVORU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/>
          <p:nvPr/>
        </p:nvSpPr>
        <p:spPr>
          <a:xfrm>
            <a:off x="471488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471488" y="18769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Všechna nedorozumění nebo postupy klidně vysvětlím.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2573004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2573004" y="18769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Za případné problémy se službami se omluvím a navrhnu praktická řešení.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4586288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4586288" y="18769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Zeptám se, jestli je ještě něco, s čím bychom mohli pomoci.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471488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471488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 případě nepřijatelného chování budu asertivně informovat o hranicích.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2573004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2573004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4586288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4586288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471488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471488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2573004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2573004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4586288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4586288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457199" y="21778"/>
            <a:ext cx="1126274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/>
          <p:nvPr/>
        </p:nvSpPr>
        <p:spPr>
          <a:xfrm>
            <a:off x="471488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2573004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4586288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471488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2573004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2573004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4586288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4586288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471488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471488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2573004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2573004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4586288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KONVERZACE</a:t>
            </a:r>
            <a:endParaRPr b="1" i="0" sz="1600" u="none" cap="none" strike="noStrike">
              <a:solidFill>
                <a:srgbClr val="63BC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4586288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471487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Kliknutím sem přidáte vlastní konverzační strategie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471487" y="192207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Jasně formulujte vaše potřeby, očekávání a postihy za jejich nedodržení.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2467138" y="192207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Zajistěte pravidelná školení pro zaměstnance a diskutujte o důležitosti postupů a o dopadech jejich nedodržování.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4637966" y="192207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Sdílejte s týmem zpětnou vazbu od zákazníků a použijte ji jako motivaci pro zlepšení.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457199" y="21778"/>
            <a:ext cx="1126274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 Z ROZHOVORU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2023-11-15T12:12:11Z</dcterms:created>
  <dc:creator>Dizains OutLoud</dc:creator>
</cp:coreProperties>
</file>