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Lst>
  <p:sldSz cy="5143500" cx="9144000"/>
  <p:notesSz cx="6858000" cy="9144000"/>
  <p:embeddedFontLst>
    <p:embeddedFont>
      <p:font typeface="Montserrat SemiBold"/>
      <p:regular r:id="rId154"/>
      <p:bold r:id="rId155"/>
      <p:italic r:id="rId156"/>
      <p:boldItalic r:id="rId157"/>
    </p:embeddedFont>
    <p:embeddedFont>
      <p:font typeface="Raleway"/>
      <p:regular r:id="rId158"/>
      <p:bold r:id="rId159"/>
      <p:italic r:id="rId160"/>
      <p:boldItalic r:id="rId161"/>
    </p:embeddedFont>
    <p:embeddedFont>
      <p:font typeface="Roboto"/>
      <p:regular r:id="rId162"/>
      <p:bold r:id="rId163"/>
      <p:italic r:id="rId164"/>
      <p:boldItalic r:id="rId165"/>
    </p:embeddedFont>
    <p:embeddedFont>
      <p:font typeface="Montserrat ExtraBold"/>
      <p:bold r:id="rId166"/>
      <p:boldItalic r:id="rId1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68" roundtripDataSignature="AMtx7mieaigmQ3KWk1AHNfDFnW86fUYE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font" Target="fonts/Roboto-boldItalic.fntdata"/><Relationship Id="rId69" Type="http://schemas.openxmlformats.org/officeDocument/2006/relationships/slide" Target="slides/slide64.xml"/><Relationship Id="rId164" Type="http://schemas.openxmlformats.org/officeDocument/2006/relationships/font" Target="fonts/Roboto-italic.fntdata"/><Relationship Id="rId163" Type="http://schemas.openxmlformats.org/officeDocument/2006/relationships/font" Target="fonts/Roboto-bold.fntdata"/><Relationship Id="rId162" Type="http://schemas.openxmlformats.org/officeDocument/2006/relationships/font" Target="fonts/Roboto-regular.fntdata"/><Relationship Id="rId168" Type="http://customschemas.google.com/relationships/presentationmetadata" Target="metadata"/><Relationship Id="rId167" Type="http://schemas.openxmlformats.org/officeDocument/2006/relationships/font" Target="fonts/MontserratExtraBold-boldItalic.fntdata"/><Relationship Id="rId166" Type="http://schemas.openxmlformats.org/officeDocument/2006/relationships/font" Target="fonts/MontserratExtraBold-bold.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Raleway-boldItalic.fntdata"/><Relationship Id="rId54" Type="http://schemas.openxmlformats.org/officeDocument/2006/relationships/slide" Target="slides/slide49.xml"/><Relationship Id="rId160" Type="http://schemas.openxmlformats.org/officeDocument/2006/relationships/font" Target="fonts/Raleway-italic.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Raleway-bold.fntdata"/><Relationship Id="rId59" Type="http://schemas.openxmlformats.org/officeDocument/2006/relationships/slide" Target="slides/slide54.xml"/><Relationship Id="rId154" Type="http://schemas.openxmlformats.org/officeDocument/2006/relationships/font" Target="fonts/MontserratSemiBold-regular.fntdata"/><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font" Target="fonts/Raleway-regular.fntdata"/><Relationship Id="rId157" Type="http://schemas.openxmlformats.org/officeDocument/2006/relationships/font" Target="fonts/MontserratSemiBold-boldItalic.fntdata"/><Relationship Id="rId156" Type="http://schemas.openxmlformats.org/officeDocument/2006/relationships/font" Target="fonts/MontserratSemiBold-italic.fntdata"/><Relationship Id="rId155"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2523351e7b7_47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6" name="Google Shape;1646;g2523351e7b7_47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2523351e7b7_47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4" name="Google Shape;1664;g2523351e7b7_47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g2523351e7b7_47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1" name="Google Shape;1681;g2523351e7b7_47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g2523351e7b7_4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3" name="Google Shape;1693;g2523351e7b7_4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g2523351e7b7_5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7" name="Google Shape;1707;g2523351e7b7_5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g2523351e7b7_5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8" name="Google Shape;1718;g2523351e7b7_5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g2523351e7b7_52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5" name="Google Shape;1745;g2523351e7b7_5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2523351e7b7_5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2" name="Google Shape;1772;g2523351e7b7_5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g2523351e7b7_5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4" name="Google Shape;1784;g2523351e7b7_5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3" name="Shape 1793"/>
        <p:cNvGrpSpPr/>
        <p:nvPr/>
      </p:nvGrpSpPr>
      <p:grpSpPr>
        <a:xfrm>
          <a:off x="0" y="0"/>
          <a:ext cx="0" cy="0"/>
          <a:chOff x="0" y="0"/>
          <a:chExt cx="0" cy="0"/>
        </a:xfrm>
      </p:grpSpPr>
      <p:sp>
        <p:nvSpPr>
          <p:cNvPr id="1794" name="Google Shape;1794;g2523351e7b7_5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5" name="Google Shape;1795;g2523351e7b7_5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523351e7b7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523351e7b7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g2523351e7b7_57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4" name="Google Shape;1804;g2523351e7b7_57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2523351e7b7_57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5" name="Google Shape;1815;g2523351e7b7_57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g2523351e7b7_5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3" name="Google Shape;1833;g2523351e7b7_5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2523351e7b7_57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7" name="Google Shape;1847;g2523351e7b7_57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g2523351e7b7_57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0" name="Google Shape;1860;g2523351e7b7_57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g2523351e7b7_57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3" name="Google Shape;1873;g2523351e7b7_57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7" name="Shape 1887"/>
        <p:cNvGrpSpPr/>
        <p:nvPr/>
      </p:nvGrpSpPr>
      <p:grpSpPr>
        <a:xfrm>
          <a:off x="0" y="0"/>
          <a:ext cx="0" cy="0"/>
          <a:chOff x="0" y="0"/>
          <a:chExt cx="0" cy="0"/>
        </a:xfrm>
      </p:grpSpPr>
      <p:sp>
        <p:nvSpPr>
          <p:cNvPr id="1888" name="Google Shape;1888;g2523351e7b7_57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9" name="Google Shape;1889;g2523351e7b7_57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g2523351e7b7_5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0" name="Google Shape;1900;g2523351e7b7_5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g2523351e7b7_57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9" name="Google Shape;1909;g2523351e7b7_57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g2523351e7b7_57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4" name="Google Shape;1924;g2523351e7b7_57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8" name="Shape 1938"/>
        <p:cNvGrpSpPr/>
        <p:nvPr/>
      </p:nvGrpSpPr>
      <p:grpSpPr>
        <a:xfrm>
          <a:off x="0" y="0"/>
          <a:ext cx="0" cy="0"/>
          <a:chOff x="0" y="0"/>
          <a:chExt cx="0" cy="0"/>
        </a:xfrm>
      </p:grpSpPr>
      <p:sp>
        <p:nvSpPr>
          <p:cNvPr id="1939" name="Google Shape;1939;g2523351e7b7_57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0" name="Google Shape;1940;g2523351e7b7_57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2523351e7b7_57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8" name="Google Shape;1958;g2523351e7b7_57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g2523351e7b7_57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9" name="Google Shape;1969;g2523351e7b7_57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4" name="Shape 1974"/>
        <p:cNvGrpSpPr/>
        <p:nvPr/>
      </p:nvGrpSpPr>
      <p:grpSpPr>
        <a:xfrm>
          <a:off x="0" y="0"/>
          <a:ext cx="0" cy="0"/>
          <a:chOff x="0" y="0"/>
          <a:chExt cx="0" cy="0"/>
        </a:xfrm>
      </p:grpSpPr>
      <p:sp>
        <p:nvSpPr>
          <p:cNvPr id="1975" name="Google Shape;1975;g2523351e7b7_57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6" name="Google Shape;1976;g2523351e7b7_57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4" name="Shape 1994"/>
        <p:cNvGrpSpPr/>
        <p:nvPr/>
      </p:nvGrpSpPr>
      <p:grpSpPr>
        <a:xfrm>
          <a:off x="0" y="0"/>
          <a:ext cx="0" cy="0"/>
          <a:chOff x="0" y="0"/>
          <a:chExt cx="0" cy="0"/>
        </a:xfrm>
      </p:grpSpPr>
      <p:sp>
        <p:nvSpPr>
          <p:cNvPr id="1995" name="Google Shape;1995;g2523351e7b7_57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6" name="Google Shape;1996;g2523351e7b7_57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2523351e7b7_57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7" name="Google Shape;2007;g2523351e7b7_57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2523351e7b7_57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6" name="Google Shape;2016;g2523351e7b7_57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g2523351e7b7_57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5" name="Google Shape;2035;g2523351e7b7_57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g2523351e7b7_57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1" name="Google Shape;2051;g2523351e7b7_57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6" name="Shape 2066"/>
        <p:cNvGrpSpPr/>
        <p:nvPr/>
      </p:nvGrpSpPr>
      <p:grpSpPr>
        <a:xfrm>
          <a:off x="0" y="0"/>
          <a:ext cx="0" cy="0"/>
          <a:chOff x="0" y="0"/>
          <a:chExt cx="0" cy="0"/>
        </a:xfrm>
      </p:grpSpPr>
      <p:sp>
        <p:nvSpPr>
          <p:cNvPr id="2067" name="Google Shape;2067;g2523351e7b7_57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8" name="Google Shape;2068;g2523351e7b7_57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4" name="Shape 2084"/>
        <p:cNvGrpSpPr/>
        <p:nvPr/>
      </p:nvGrpSpPr>
      <p:grpSpPr>
        <a:xfrm>
          <a:off x="0" y="0"/>
          <a:ext cx="0" cy="0"/>
          <a:chOff x="0" y="0"/>
          <a:chExt cx="0" cy="0"/>
        </a:xfrm>
      </p:grpSpPr>
      <p:sp>
        <p:nvSpPr>
          <p:cNvPr id="2085" name="Google Shape;2085;g2523351e7b7_57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6" name="Google Shape;2086;g2523351e7b7_57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5" name="Shape 2095"/>
        <p:cNvGrpSpPr/>
        <p:nvPr/>
      </p:nvGrpSpPr>
      <p:grpSpPr>
        <a:xfrm>
          <a:off x="0" y="0"/>
          <a:ext cx="0" cy="0"/>
          <a:chOff x="0" y="0"/>
          <a:chExt cx="0" cy="0"/>
        </a:xfrm>
      </p:grpSpPr>
      <p:sp>
        <p:nvSpPr>
          <p:cNvPr id="2096" name="Google Shape;2096;g2523351e7b7_57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7" name="Google Shape;2097;g2523351e7b7_57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9" name="Shape 2109"/>
        <p:cNvGrpSpPr/>
        <p:nvPr/>
      </p:nvGrpSpPr>
      <p:grpSpPr>
        <a:xfrm>
          <a:off x="0" y="0"/>
          <a:ext cx="0" cy="0"/>
          <a:chOff x="0" y="0"/>
          <a:chExt cx="0" cy="0"/>
        </a:xfrm>
      </p:grpSpPr>
      <p:sp>
        <p:nvSpPr>
          <p:cNvPr id="2110" name="Google Shape;2110;g2523351e7b7_57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1" name="Google Shape;2111;g2523351e7b7_57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5" name="Shape 2125"/>
        <p:cNvGrpSpPr/>
        <p:nvPr/>
      </p:nvGrpSpPr>
      <p:grpSpPr>
        <a:xfrm>
          <a:off x="0" y="0"/>
          <a:ext cx="0" cy="0"/>
          <a:chOff x="0" y="0"/>
          <a:chExt cx="0" cy="0"/>
        </a:xfrm>
      </p:grpSpPr>
      <p:sp>
        <p:nvSpPr>
          <p:cNvPr id="2126" name="Google Shape;2126;g2523351e7b7_57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7" name="Google Shape;2127;g2523351e7b7_57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8" name="Shape 2148"/>
        <p:cNvGrpSpPr/>
        <p:nvPr/>
      </p:nvGrpSpPr>
      <p:grpSpPr>
        <a:xfrm>
          <a:off x="0" y="0"/>
          <a:ext cx="0" cy="0"/>
          <a:chOff x="0" y="0"/>
          <a:chExt cx="0" cy="0"/>
        </a:xfrm>
      </p:grpSpPr>
      <p:sp>
        <p:nvSpPr>
          <p:cNvPr id="2149" name="Google Shape;2149;g2523351e7b7_57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0" name="Google Shape;2150;g2523351e7b7_57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g2523351e7b7_57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3" name="Google Shape;2173;g2523351e7b7_57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9" name="Shape 2189"/>
        <p:cNvGrpSpPr/>
        <p:nvPr/>
      </p:nvGrpSpPr>
      <p:grpSpPr>
        <a:xfrm>
          <a:off x="0" y="0"/>
          <a:ext cx="0" cy="0"/>
          <a:chOff x="0" y="0"/>
          <a:chExt cx="0" cy="0"/>
        </a:xfrm>
      </p:grpSpPr>
      <p:sp>
        <p:nvSpPr>
          <p:cNvPr id="2190" name="Google Shape;2190;g2523351e7b7_57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1" name="Google Shape;2191;g2523351e7b7_57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0" name="Shape 2200"/>
        <p:cNvGrpSpPr/>
        <p:nvPr/>
      </p:nvGrpSpPr>
      <p:grpSpPr>
        <a:xfrm>
          <a:off x="0" y="0"/>
          <a:ext cx="0" cy="0"/>
          <a:chOff x="0" y="0"/>
          <a:chExt cx="0" cy="0"/>
        </a:xfrm>
      </p:grpSpPr>
      <p:sp>
        <p:nvSpPr>
          <p:cNvPr id="2201" name="Google Shape;2201;g2523351e7b7_57_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2" name="Google Shape;2202;g2523351e7b7_57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"Domino"</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g2523351e7b7_57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3" name="Google Shape;2213;g2523351e7b7_57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3" name="Shape 2223"/>
        <p:cNvGrpSpPr/>
        <p:nvPr/>
      </p:nvGrpSpPr>
      <p:grpSpPr>
        <a:xfrm>
          <a:off x="0" y="0"/>
          <a:ext cx="0" cy="0"/>
          <a:chOff x="0" y="0"/>
          <a:chExt cx="0" cy="0"/>
        </a:xfrm>
      </p:grpSpPr>
      <p:sp>
        <p:nvSpPr>
          <p:cNvPr id="2224" name="Google Shape;2224;g2523351e7b7_57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5" name="Google Shape;2225;g2523351e7b7_57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6" name="Shape 2236"/>
        <p:cNvGrpSpPr/>
        <p:nvPr/>
      </p:nvGrpSpPr>
      <p:grpSpPr>
        <a:xfrm>
          <a:off x="0" y="0"/>
          <a:ext cx="0" cy="0"/>
          <a:chOff x="0" y="0"/>
          <a:chExt cx="0" cy="0"/>
        </a:xfrm>
      </p:grpSpPr>
      <p:sp>
        <p:nvSpPr>
          <p:cNvPr id="2237" name="Google Shape;2237;g2523351e7b7_57_3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8" name="Google Shape;2238;g2523351e7b7_57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7" name="Shape 2247"/>
        <p:cNvGrpSpPr/>
        <p:nvPr/>
      </p:nvGrpSpPr>
      <p:grpSpPr>
        <a:xfrm>
          <a:off x="0" y="0"/>
          <a:ext cx="0" cy="0"/>
          <a:chOff x="0" y="0"/>
          <a:chExt cx="0" cy="0"/>
        </a:xfrm>
      </p:grpSpPr>
      <p:sp>
        <p:nvSpPr>
          <p:cNvPr id="2248" name="Google Shape;2248;g2523351e7b7_57_3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9" name="Google Shape;2249;g2523351e7b7_57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2" name="Shape 2262"/>
        <p:cNvGrpSpPr/>
        <p:nvPr/>
      </p:nvGrpSpPr>
      <p:grpSpPr>
        <a:xfrm>
          <a:off x="0" y="0"/>
          <a:ext cx="0" cy="0"/>
          <a:chOff x="0" y="0"/>
          <a:chExt cx="0" cy="0"/>
        </a:xfrm>
      </p:grpSpPr>
      <p:sp>
        <p:nvSpPr>
          <p:cNvPr id="2263" name="Google Shape;2263;g2523351e7b7_57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4" name="Google Shape;2264;g2523351e7b7_57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6" name="Shape 2276"/>
        <p:cNvGrpSpPr/>
        <p:nvPr/>
      </p:nvGrpSpPr>
      <p:grpSpPr>
        <a:xfrm>
          <a:off x="0" y="0"/>
          <a:ext cx="0" cy="0"/>
          <a:chOff x="0" y="0"/>
          <a:chExt cx="0" cy="0"/>
        </a:xfrm>
      </p:grpSpPr>
      <p:sp>
        <p:nvSpPr>
          <p:cNvPr id="2277" name="Google Shape;2277;g2523351e7b7_57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8" name="Google Shape;2278;g2523351e7b7_57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g2523351e7b7_57_4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2" name="Google Shape;2292;g2523351e7b7_57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7" name="Shape 2307"/>
        <p:cNvGrpSpPr/>
        <p:nvPr/>
      </p:nvGrpSpPr>
      <p:grpSpPr>
        <a:xfrm>
          <a:off x="0" y="0"/>
          <a:ext cx="0" cy="0"/>
          <a:chOff x="0" y="0"/>
          <a:chExt cx="0" cy="0"/>
        </a:xfrm>
      </p:grpSpPr>
      <p:sp>
        <p:nvSpPr>
          <p:cNvPr id="2308" name="Google Shape;2308;g2523351e7b7_57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9" name="Google Shape;2309;g2523351e7b7_57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8" name="Shape 2318"/>
        <p:cNvGrpSpPr/>
        <p:nvPr/>
      </p:nvGrpSpPr>
      <p:grpSpPr>
        <a:xfrm>
          <a:off x="0" y="0"/>
          <a:ext cx="0" cy="0"/>
          <a:chOff x="0" y="0"/>
          <a:chExt cx="0" cy="0"/>
        </a:xfrm>
      </p:grpSpPr>
      <p:sp>
        <p:nvSpPr>
          <p:cNvPr id="2319" name="Google Shape;2319;g2523351e7b7_57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0" name="Google Shape;2320;g2523351e7b7_57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4" name="Shape 2334"/>
        <p:cNvGrpSpPr/>
        <p:nvPr/>
      </p:nvGrpSpPr>
      <p:grpSpPr>
        <a:xfrm>
          <a:off x="0" y="0"/>
          <a:ext cx="0" cy="0"/>
          <a:chOff x="0" y="0"/>
          <a:chExt cx="0" cy="0"/>
        </a:xfrm>
      </p:grpSpPr>
      <p:sp>
        <p:nvSpPr>
          <p:cNvPr id="2335" name="Google Shape;2335;g2523351e7b7_57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6" name="Google Shape;2336;g2523351e7b7_57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7" name="Shape 2347"/>
        <p:cNvGrpSpPr/>
        <p:nvPr/>
      </p:nvGrpSpPr>
      <p:grpSpPr>
        <a:xfrm>
          <a:off x="0" y="0"/>
          <a:ext cx="0" cy="0"/>
          <a:chOff x="0" y="0"/>
          <a:chExt cx="0" cy="0"/>
        </a:xfrm>
      </p:grpSpPr>
      <p:sp>
        <p:nvSpPr>
          <p:cNvPr id="2348" name="Google Shape;2348;g2523351e7b7_57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9" name="Google Shape;2349;g2523351e7b7_57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23351e7b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2523351e7b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523351e7b7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2523351e7b7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523351e7b7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523351e7b7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23351e7b7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g2523351e7b7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523351e7b7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g2523351e7b7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523351e7b7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2523351e7b7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9" name="Google Shape;509;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23351e7b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 name="Google Shape;75;g2523351e7b7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23351e7b7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g2523351e7b7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3" name="Google Shape;543;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523351e7b7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g2523351e7b7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5" name="Google Shape;575;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2" name="Google Shape;612;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9" name="Google Shape;629;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523351e7b7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 name="Google Shape;646;g2523351e7b7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0" name="Google Shape;660;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523351e7b7_1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g2523351e7b7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f1b98778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27f1b98778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523351e7b7_17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2523351e7b7_17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523351e7b7_17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g2523351e7b7_17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523351e7b7_17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g2523351e7b7_17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523351e7b7_17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g2523351e7b7_17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523351e7b7_17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g2523351e7b7_17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523351e7b7_17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 name="Google Shape;752;g2523351e7b7_17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523351e7b7_1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g2523351e7b7_1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523351e7b7_17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 name="Google Shape;802;g2523351e7b7_17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523351e7b7_17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g2523351e7b7_17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523351e7b7_2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9" name="Google Shape;849;g2523351e7b7_2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f1b987787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27f1b987787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523351e7b7_2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0" name="Google Shape;860;g2523351e7b7_2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523351e7b7_2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5" name="Google Shape;875;g2523351e7b7_2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523351e7b7_2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0" name="Google Shape;890;g2523351e7b7_2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2523351e7b7_2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2" name="Google Shape;902;g2523351e7b7_2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2523351e7b7_22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0" name="Google Shape;920;g2523351e7b7_2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523351e7b7_2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g2523351e7b7_2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523351e7b7_2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9" name="Google Shape;949;g2523351e7b7_2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2523351e7b7_2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0" name="Google Shape;960;g2523351e7b7_2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523351e7b7_2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 name="Google Shape;971;g2523351e7b7_2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523351e7b7_27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4" name="Google Shape;984;g2523351e7b7_27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f1b987787_1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27f1b987787_1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2523351e7b7_2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1" name="Google Shape;1001;g2523351e7b7_2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523351e7b7_27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4" name="Google Shape;1014;g2523351e7b7_27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523351e7b7_27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0" name="Google Shape;1030;g2523351e7b7_27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2523351e7b7_27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g2523351e7b7_27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2523351e7b7_3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6" name="Google Shape;1056;g2523351e7b7_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523351e7b7_3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7" name="Google Shape;1067;g2523351e7b7_3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2523351e7b7_3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9" name="Google Shape;1079;g2523351e7b7_3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2523351e7b7_3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4" name="Google Shape;1094;g2523351e7b7_3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2523351e7b7_3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8" name="Google Shape;1108;g2523351e7b7_3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2523351e7b7_32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4" name="Google Shape;1124;g2523351e7b7_32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f1b987787_1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27f1b987787_1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2523351e7b7_32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0" name="Google Shape;1140;g2523351e7b7_32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523351e7b7_32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4" name="Google Shape;1164;g2523351e7b7_32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523351e7b7_3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8" name="Google Shape;1188;g2523351e7b7_3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2523351e7b7_3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9" name="Google Shape;1199;g2523351e7b7_3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2523351e7b7_3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6" name="Google Shape;1216;g2523351e7b7_3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2523351e7b7_37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0" name="Google Shape;1230;g2523351e7b7_37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2523351e7b7_37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6" name="Google Shape;1246;g2523351e7b7_37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2523351e7b7_37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3" name="Google Shape;1263;g2523351e7b7_37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2523351e7b7_37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0" name="Google Shape;1280;g2523351e7b7_37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2523351e7b7_3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4" name="Google Shape;1294;g2523351e7b7_3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f1b987787_1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g27f1b987787_1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2523351e7b7_37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9" name="Google Shape;1319;g2523351e7b7_37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2523351e7b7_4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5" name="Google Shape;1345;g2523351e7b7_4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2523351e7b7_4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6" name="Google Shape;1356;g2523351e7b7_4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2523351e7b7_4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3" name="Google Shape;1373;g2523351e7b7_4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2523351e7b7_4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8" name="Google Shape;1388;g2523351e7b7_42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2523351e7b7_4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6" name="Google Shape;1406;g2523351e7b7_4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2523351e7b7_4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3" name="Google Shape;1423;g2523351e7b7_4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2523351e7b7_4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1" name="Google Shape;1441;g2523351e7b7_4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2523351e7b7_4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6" name="Google Shape;1456;g2523351e7b7_4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2523351e7b7_42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3" name="Google Shape;1473;g2523351e7b7_4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2523351e7b7_42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0" name="Google Shape;1490;g2523351e7b7_4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g2523351e7b7_42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7" name="Google Shape;1507;g2523351e7b7_42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2523351e7b7_42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4" name="Google Shape;1524;g2523351e7b7_42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2523351e7b7_42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6" name="Google Shape;1536;g2523351e7b7_42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2523351e7b7_4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8" name="Google Shape;1548;g2523351e7b7_4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2523351e7b7_4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9" name="Google Shape;1559;g2523351e7b7_4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2523351e7b7_4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7" name="Google Shape;1577;g2523351e7b7_4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2523351e7b7_47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5" name="Google Shape;1595;g2523351e7b7_47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2523351e7b7_47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2" name="Google Shape;1612;g2523351e7b7_47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2523351e7b7_47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1" name="Google Shape;1631;g2523351e7b7_47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8.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8.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8.pn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8.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2.png"/><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2.png"/><Relationship Id="rId4" Type="http://schemas.openxmlformats.org/officeDocument/2006/relationships/image" Target="../media/image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2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11.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6.png"/><Relationship Id="rId4" Type="http://schemas.openxmlformats.org/officeDocument/2006/relationships/image" Target="../media/image31.png"/><Relationship Id="rId9"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25.png"/><Relationship Id="rId8" Type="http://schemas.openxmlformats.org/officeDocument/2006/relationships/image" Target="../media/image2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31.png"/><Relationship Id="rId8" Type="http://schemas.openxmlformats.org/officeDocument/2006/relationships/image" Target="../media/image1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31.png"/><Relationship Id="rId8" Type="http://schemas.openxmlformats.org/officeDocument/2006/relationships/image" Target="../media/image1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2.png"/><Relationship Id="rId4" Type="http://schemas.openxmlformats.org/officeDocument/2006/relationships/image" Target="../media/image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55.png"/><Relationship Id="rId4" Type="http://schemas.openxmlformats.org/officeDocument/2006/relationships/image" Target="../media/image1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8.png"/><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55.png"/><Relationship Id="rId4" Type="http://schemas.openxmlformats.org/officeDocument/2006/relationships/image" Target="../media/image14.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31.png"/><Relationship Id="rId7" Type="http://schemas.openxmlformats.org/officeDocument/2006/relationships/image" Target="../media/image10.png"/><Relationship Id="rId8" Type="http://schemas.openxmlformats.org/officeDocument/2006/relationships/image" Target="../media/image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3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23.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23.png"/><Relationship Id="rId5" Type="http://schemas.openxmlformats.org/officeDocument/2006/relationships/image" Target="../media/image2.png"/><Relationship Id="rId6" Type="http://schemas.openxmlformats.org/officeDocument/2006/relationships/image" Target="../media/image25.png"/><Relationship Id="rId7" Type="http://schemas.openxmlformats.org/officeDocument/2006/relationships/image" Target="../media/image17.png"/><Relationship Id="rId8" Type="http://schemas.openxmlformats.org/officeDocument/2006/relationships/image" Target="../media/image2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8.png"/><Relationship Id="rId4" Type="http://schemas.openxmlformats.org/officeDocument/2006/relationships/image" Target="../media/image2.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2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image" Target="../media/image2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 Id="rId3" Type="http://schemas.openxmlformats.org/officeDocument/2006/relationships/image" Target="../media/image2.png"/><Relationship Id="rId4" Type="http://schemas.openxmlformats.org/officeDocument/2006/relationships/image" Target="../media/image8.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25.png"/><Relationship Id="rId4" Type="http://schemas.openxmlformats.org/officeDocument/2006/relationships/image" Target="../media/image1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image" Target="../media/image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27.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31.png"/><Relationship Id="rId7" Type="http://schemas.openxmlformats.org/officeDocument/2006/relationships/image" Target="../media/image11.png"/><Relationship Id="rId8"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3.jp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27.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5.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27.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3.png"/><Relationship Id="rId6"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14.png"/><Relationship Id="rId13" Type="http://schemas.openxmlformats.org/officeDocument/2006/relationships/image" Target="../media/image17.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33.png"/><Relationship Id="rId14"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3" Type="http://schemas.openxmlformats.org/officeDocument/2006/relationships/image" Target="../media/image27.png"/><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2.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2.pn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5.png"/><Relationship Id="rId13" Type="http://schemas.openxmlformats.org/officeDocument/2006/relationships/image" Target="../media/image27.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31.png"/><Relationship Id="rId8"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1.png"/><Relationship Id="rId6" Type="http://schemas.openxmlformats.org/officeDocument/2006/relationships/image" Target="../media/image5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png"/><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1.png"/><Relationship Id="rId6" Type="http://schemas.openxmlformats.org/officeDocument/2006/relationships/image" Target="../media/image1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3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2.png"/><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2.png"/><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2.png"/><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2.png"/><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2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8.png"/><Relationship Id="rId4" Type="http://schemas.openxmlformats.org/officeDocument/2006/relationships/image" Target="../media/image33.png"/><Relationship Id="rId5" Type="http://schemas.openxmlformats.org/officeDocument/2006/relationships/image" Target="../media/image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8.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
          <p:cNvGrpSpPr/>
          <p:nvPr/>
        </p:nvGrpSpPr>
        <p:grpSpPr>
          <a:xfrm>
            <a:off x="-356" y="0"/>
            <a:ext cx="9143665" cy="5143674"/>
            <a:chOff x="7481200" y="-261875"/>
            <a:chExt cx="7008251" cy="4337725"/>
          </a:xfrm>
        </p:grpSpPr>
        <p:pic>
          <p:nvPicPr>
            <p:cNvPr id="55" name="Google Shape;55;p1"/>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6" name="Google Shape;56;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7" name="Google Shape;57;p1"/>
          <p:cNvGrpSpPr/>
          <p:nvPr/>
        </p:nvGrpSpPr>
        <p:grpSpPr>
          <a:xfrm>
            <a:off x="381300" y="223625"/>
            <a:ext cx="8437249" cy="4920049"/>
            <a:chOff x="7481193" y="-261873"/>
            <a:chExt cx="7008264" cy="4094581"/>
          </a:xfrm>
        </p:grpSpPr>
        <p:pic>
          <p:nvPicPr>
            <p:cNvPr id="58" name="Google Shape;58;p1"/>
            <p:cNvPicPr preferRelativeResize="0"/>
            <p:nvPr/>
          </p:nvPicPr>
          <p:blipFill rotWithShape="1">
            <a:blip r:embed="rId3">
              <a:alphaModFix/>
            </a:blip>
            <a:srcRect b="20394" l="0" r="0" t="0"/>
            <a:stretch/>
          </p:blipFill>
          <p:spPr>
            <a:xfrm>
              <a:off x="7481193" y="-261873"/>
              <a:ext cx="7008264" cy="4094581"/>
            </a:xfrm>
            <a:prstGeom prst="rect">
              <a:avLst/>
            </a:prstGeom>
            <a:noFill/>
            <a:ln>
              <a:noFill/>
            </a:ln>
          </p:spPr>
        </p:pic>
        <p:pic>
          <p:nvPicPr>
            <p:cNvPr id="59" name="Google Shape;59;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60" name="Google Shape;60;p1"/>
          <p:cNvSpPr txBox="1"/>
          <p:nvPr/>
        </p:nvSpPr>
        <p:spPr>
          <a:xfrm>
            <a:off x="1962850" y="2657950"/>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Leitfaden für Ausbilder</a:t>
            </a:r>
            <a:endParaRPr b="0" i="0" sz="2600" u="none" cap="none" strike="noStrike">
              <a:solidFill>
                <a:srgbClr val="FFAB40"/>
              </a:solidFill>
              <a:latin typeface="Montserrat SemiBold"/>
              <a:ea typeface="Montserrat SemiBold"/>
              <a:cs typeface="Montserrat SemiBold"/>
              <a:sym typeface="Montserrat SemiBold"/>
            </a:endParaRPr>
          </a:p>
        </p:txBody>
      </p:sp>
      <p:sp>
        <p:nvSpPr>
          <p:cNvPr id="61" name="Google Shape;61;p1"/>
          <p:cNvSpPr/>
          <p:nvPr/>
        </p:nvSpPr>
        <p:spPr>
          <a:xfrm>
            <a:off x="1973200" y="0"/>
            <a:ext cx="1749600" cy="933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1"/>
          <p:cNvPicPr preferRelativeResize="0"/>
          <p:nvPr/>
        </p:nvPicPr>
        <p:blipFill>
          <a:blip r:embed="rId4">
            <a:alphaModFix/>
          </a:blip>
          <a:stretch>
            <a:fillRect/>
          </a:stretch>
        </p:blipFill>
        <p:spPr>
          <a:xfrm>
            <a:off x="1966652" y="394648"/>
            <a:ext cx="1753912" cy="368253"/>
          </a:xfrm>
          <a:prstGeom prst="rect">
            <a:avLst/>
          </a:prstGeom>
          <a:noFill/>
          <a:ln>
            <a:noFill/>
          </a:ln>
        </p:spPr>
      </p:pic>
      <p:sp>
        <p:nvSpPr>
          <p:cNvPr id="63" name="Google Shape;63;p1"/>
          <p:cNvSpPr txBox="1"/>
          <p:nvPr/>
        </p:nvSpPr>
        <p:spPr>
          <a:xfrm>
            <a:off x="411025" y="4557625"/>
            <a:ext cx="8345400" cy="4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lv-LV" sz="900">
                <a:solidFill>
                  <a:schemeClr val="lt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sz="9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55"/>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257" name="Google Shape;257;p55"/>
          <p:cNvSpPr txBox="1"/>
          <p:nvPr/>
        </p:nvSpPr>
        <p:spPr>
          <a:xfrm>
            <a:off x="489600" y="158400"/>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Ihre Rolle als Ausbilder</a:t>
            </a:r>
            <a:endParaRPr b="1" i="0" sz="2900" u="none" cap="none" strike="noStrike">
              <a:solidFill>
                <a:srgbClr val="FFFFFF"/>
              </a:solidFill>
              <a:latin typeface="Raleway"/>
              <a:ea typeface="Raleway"/>
              <a:cs typeface="Raleway"/>
              <a:sym typeface="Raleway"/>
            </a:endParaRPr>
          </a:p>
        </p:txBody>
      </p:sp>
      <p:sp>
        <p:nvSpPr>
          <p:cNvPr id="258" name="Google Shape;258;p55"/>
          <p:cNvSpPr txBox="1"/>
          <p:nvPr/>
        </p:nvSpPr>
        <p:spPr>
          <a:xfrm>
            <a:off x="921300" y="1103798"/>
            <a:ext cx="7712902" cy="379177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Das Spiel in einem digitalen Format macht es einem breiteren Publikum zugänglich und bietet eine zusätzliche Ebene der Bequemlichkeit und Flexibilität, die es den Teilnehmern ermöglicht, sich unabhängig von ihrem Standort am Lernen zu beteiligen.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Indem Sie dieses Spiel als Lern- und Bewertungsinstrument nutzen, hoffen wir, dass Sie </a:t>
            </a:r>
            <a:r>
              <a:rPr b="1" i="0" lang="lv-LV" sz="1600" u="none" cap="none" strike="noStrike">
                <a:solidFill>
                  <a:srgbClr val="2B3E85"/>
                </a:solidFill>
                <a:latin typeface="Raleway"/>
                <a:ea typeface="Raleway"/>
                <a:cs typeface="Raleway"/>
                <a:sym typeface="Raleway"/>
              </a:rPr>
              <a:t>einen Kulturwandel innerhalb des HORECA-Sektors anregen und Folgendes fördern werden ein integratives, sicheres und respektvolles Arbeitsumfeld zu fördern. </a:t>
            </a:r>
            <a:endParaRPr b="1"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Denken Sie daran, dass </a:t>
            </a:r>
            <a:r>
              <a:rPr b="1" i="0" lang="lv-LV" sz="1600" u="none" cap="none" strike="noStrike">
                <a:solidFill>
                  <a:srgbClr val="2B3E85"/>
                </a:solidFill>
                <a:latin typeface="Raleway"/>
                <a:ea typeface="Raleway"/>
                <a:cs typeface="Raleway"/>
                <a:sym typeface="Raleway"/>
              </a:rPr>
              <a:t>Ihre Rolle auf dieser transformativen Reise von zentraler Bedeutung ist, und wir freuen uns auf die positiven Auswirkungen, die dieses Spiel unter Ihrer fachkundigen Leitung haben wird.</a:t>
            </a:r>
            <a:endParaRPr b="1" i="0" sz="1600" u="none" cap="none" strike="noStrike">
              <a:solidFill>
                <a:srgbClr val="2B3E85"/>
              </a:solidFill>
              <a:latin typeface="Raleway"/>
              <a:ea typeface="Raleway"/>
              <a:cs typeface="Raleway"/>
              <a:sym typeface="Raleway"/>
            </a:endParaRPr>
          </a:p>
        </p:txBody>
      </p:sp>
      <p:pic>
        <p:nvPicPr>
          <p:cNvPr id="259" name="Google Shape;259;p55"/>
          <p:cNvPicPr preferRelativeResize="0"/>
          <p:nvPr/>
        </p:nvPicPr>
        <p:blipFill rotWithShape="1">
          <a:blip r:embed="rId4">
            <a:alphaModFix/>
          </a:blip>
          <a:srcRect b="0" l="0" r="11598" t="0"/>
          <a:stretch/>
        </p:blipFill>
        <p:spPr>
          <a:xfrm>
            <a:off x="5947625" y="50050"/>
            <a:ext cx="3196376" cy="1496100"/>
          </a:xfrm>
          <a:prstGeom prst="rect">
            <a:avLst/>
          </a:prstGeom>
          <a:noFill/>
          <a:ln>
            <a:noFill/>
          </a:ln>
        </p:spPr>
      </p:pic>
      <p:grpSp>
        <p:nvGrpSpPr>
          <p:cNvPr id="260" name="Google Shape;260;p55"/>
          <p:cNvGrpSpPr/>
          <p:nvPr/>
        </p:nvGrpSpPr>
        <p:grpSpPr>
          <a:xfrm>
            <a:off x="800457" y="1146293"/>
            <a:ext cx="290237" cy="321991"/>
            <a:chOff x="534570" y="3018006"/>
            <a:chExt cx="290237" cy="321991"/>
          </a:xfrm>
        </p:grpSpPr>
        <p:sp>
          <p:nvSpPr>
            <p:cNvPr id="261" name="Google Shape;261;p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7" name="Shape 1647"/>
        <p:cNvGrpSpPr/>
        <p:nvPr/>
      </p:nvGrpSpPr>
      <p:grpSpPr>
        <a:xfrm>
          <a:off x="0" y="0"/>
          <a:ext cx="0" cy="0"/>
          <a:chOff x="0" y="0"/>
          <a:chExt cx="0" cy="0"/>
        </a:xfrm>
      </p:grpSpPr>
      <p:sp>
        <p:nvSpPr>
          <p:cNvPr id="1648" name="Google Shape;1648;g2523351e7b7_47_86"/>
          <p:cNvSpPr txBox="1"/>
          <p:nvPr/>
        </p:nvSpPr>
        <p:spPr>
          <a:xfrm>
            <a:off x="367200" y="1992425"/>
            <a:ext cx="3813300" cy="253912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Führen Sie nach jeder Aufführung eine Diskussion über die </a:t>
            </a:r>
            <a:r>
              <a:rPr b="1" i="0" lang="lv-LV" sz="1500" u="none" cap="none" strike="noStrike">
                <a:solidFill>
                  <a:srgbClr val="2B3E85"/>
                </a:solidFill>
                <a:latin typeface="Raleway"/>
                <a:ea typeface="Raleway"/>
                <a:cs typeface="Raleway"/>
                <a:sym typeface="Raleway"/>
              </a:rPr>
              <a:t>im Theaterstück dargestellten Präventions- oder Managementstrategien. </a:t>
            </a:r>
            <a:endParaRPr b="1"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2B3E85"/>
                </a:solidFill>
                <a:latin typeface="Raleway"/>
                <a:ea typeface="Raleway"/>
                <a:cs typeface="Raleway"/>
                <a:sym typeface="Raleway"/>
              </a:rPr>
              <a:t>Ermutigen Sie die Spieler, Fragen zu stellen, </a:t>
            </a:r>
            <a:r>
              <a:rPr b="0" i="0" lang="lv-LV" sz="1500" u="none" cap="none" strike="noStrike">
                <a:solidFill>
                  <a:srgbClr val="2B3E85"/>
                </a:solidFill>
                <a:latin typeface="Raleway"/>
                <a:ea typeface="Raleway"/>
                <a:cs typeface="Raleway"/>
                <a:sym typeface="Raleway"/>
              </a:rPr>
              <a:t>Feedback zu geben und ihre eigenen Erfahrungen mit ähnlichen Szenarien zu teilen.</a:t>
            </a:r>
            <a:endParaRPr b="0" i="0" sz="1500" u="none" cap="none" strike="noStrike">
              <a:solidFill>
                <a:srgbClr val="2B3E85"/>
              </a:solidFill>
              <a:latin typeface="Raleway"/>
              <a:ea typeface="Raleway"/>
              <a:cs typeface="Raleway"/>
              <a:sym typeface="Raleway"/>
            </a:endParaRPr>
          </a:p>
        </p:txBody>
      </p:sp>
      <p:sp>
        <p:nvSpPr>
          <p:cNvPr id="1649" name="Google Shape;1649;g2523351e7b7_47_86"/>
          <p:cNvSpPr txBox="1"/>
          <p:nvPr/>
        </p:nvSpPr>
        <p:spPr>
          <a:xfrm>
            <a:off x="489600" y="1493700"/>
            <a:ext cx="396557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Raleway"/>
              <a:ea typeface="Raleway"/>
              <a:cs typeface="Raleway"/>
              <a:sym typeface="Raleway"/>
            </a:endParaRPr>
          </a:p>
        </p:txBody>
      </p:sp>
      <p:grpSp>
        <p:nvGrpSpPr>
          <p:cNvPr id="1650" name="Google Shape;1650;g2523351e7b7_47_86"/>
          <p:cNvGrpSpPr/>
          <p:nvPr/>
        </p:nvGrpSpPr>
        <p:grpSpPr>
          <a:xfrm>
            <a:off x="241889" y="3207699"/>
            <a:ext cx="290237" cy="321991"/>
            <a:chOff x="534570" y="3018006"/>
            <a:chExt cx="290237" cy="321991"/>
          </a:xfrm>
        </p:grpSpPr>
        <p:sp>
          <p:nvSpPr>
            <p:cNvPr id="1651" name="Google Shape;1651;g2523351e7b7_47_8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g2523351e7b7_47_8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53" name="Google Shape;1653;g2523351e7b7_47_86"/>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g2523351e7b7_47_86"/>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g2523351e7b7_47_86"/>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g2523351e7b7_47_86"/>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7" name="Google Shape;1657;g2523351e7b7_47_86"/>
          <p:cNvPicPr preferRelativeResize="0"/>
          <p:nvPr/>
        </p:nvPicPr>
        <p:blipFill rotWithShape="1">
          <a:blip r:embed="rId3">
            <a:alphaModFix/>
          </a:blip>
          <a:srcRect b="0" l="0" r="1262" t="0"/>
          <a:stretch/>
        </p:blipFill>
        <p:spPr>
          <a:xfrm rot="-5400000">
            <a:off x="7148383" y="2059711"/>
            <a:ext cx="2752149" cy="1217325"/>
          </a:xfrm>
          <a:prstGeom prst="rect">
            <a:avLst/>
          </a:prstGeom>
          <a:noFill/>
          <a:ln>
            <a:noFill/>
          </a:ln>
        </p:spPr>
      </p:pic>
      <p:grpSp>
        <p:nvGrpSpPr>
          <p:cNvPr id="1658" name="Google Shape;1658;g2523351e7b7_47_86"/>
          <p:cNvGrpSpPr/>
          <p:nvPr/>
        </p:nvGrpSpPr>
        <p:grpSpPr>
          <a:xfrm>
            <a:off x="0" y="-72000"/>
            <a:ext cx="9144001" cy="1519199"/>
            <a:chOff x="0" y="-72000"/>
            <a:chExt cx="9144001" cy="1519199"/>
          </a:xfrm>
        </p:grpSpPr>
        <p:pic>
          <p:nvPicPr>
            <p:cNvPr id="1659" name="Google Shape;1659;g2523351e7b7_47_86"/>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1660" name="Google Shape;1660;g2523351e7b7_47_86"/>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661" name="Google Shape;1661;g2523351e7b7_47_86"/>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5" name="Shape 1665"/>
        <p:cNvGrpSpPr/>
        <p:nvPr/>
      </p:nvGrpSpPr>
      <p:grpSpPr>
        <a:xfrm>
          <a:off x="0" y="0"/>
          <a:ext cx="0" cy="0"/>
          <a:chOff x="0" y="0"/>
          <a:chExt cx="0" cy="0"/>
        </a:xfrm>
      </p:grpSpPr>
      <p:sp>
        <p:nvSpPr>
          <p:cNvPr id="1666" name="Google Shape;1666;g2523351e7b7_47_102"/>
          <p:cNvSpPr txBox="1"/>
          <p:nvPr/>
        </p:nvSpPr>
        <p:spPr>
          <a:xfrm>
            <a:off x="367199" y="1577950"/>
            <a:ext cx="4852163" cy="333549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Durch die Einbindung von Theater in das Training, können Sie eine unterhaltsame und fesselnde Lernerfahrung schaffen, die die Spieler dazu anregt, kreativ und kritisch über </a:t>
            </a:r>
            <a:r>
              <a:rPr b="1" i="0" lang="lv-LV" sz="1500" u="none" cap="none" strike="noStrike">
                <a:solidFill>
                  <a:srgbClr val="2B3E85"/>
                </a:solidFill>
                <a:latin typeface="Raleway"/>
                <a:ea typeface="Raleway"/>
                <a:cs typeface="Raleway"/>
                <a:sym typeface="Raleway"/>
              </a:rPr>
              <a:t>Gewaltprävention und -management am Arbeitsplatz </a:t>
            </a:r>
            <a:r>
              <a:rPr b="0" i="0" lang="lv-LV" sz="1500" u="none" cap="none" strike="noStrike">
                <a:solidFill>
                  <a:srgbClr val="2B3E85"/>
                </a:solidFill>
                <a:latin typeface="Raleway"/>
                <a:ea typeface="Raleway"/>
                <a:cs typeface="Raleway"/>
                <a:sym typeface="Raleway"/>
              </a:rPr>
              <a:t>nachzudenken</a:t>
            </a:r>
            <a:r>
              <a:rPr b="1" i="0" lang="lv-LV" sz="1500" u="none" cap="none" strike="noStrike">
                <a:solidFill>
                  <a:srgbClr val="2B3E85"/>
                </a:solidFill>
                <a:latin typeface="Raleway"/>
                <a:ea typeface="Raleway"/>
                <a:cs typeface="Raleway"/>
                <a:sym typeface="Raleway"/>
              </a:rPr>
              <a:t>. </a:t>
            </a:r>
            <a:endParaRPr b="1"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Darüber hinaus können die Spieler durch die Arbeit in kleinen Gruppen </a:t>
            </a:r>
            <a:r>
              <a:rPr b="1" i="0" lang="lv-LV" sz="1500" u="none" cap="none" strike="noStrike">
                <a:solidFill>
                  <a:srgbClr val="2B3E85"/>
                </a:solidFill>
                <a:latin typeface="Raleway"/>
                <a:ea typeface="Raleway"/>
                <a:cs typeface="Raleway"/>
                <a:sym typeface="Raleway"/>
              </a:rPr>
              <a:t>Teamwork und Zusammen-arbeit üben und </a:t>
            </a:r>
            <a:r>
              <a:rPr b="0" i="0" lang="lv-LV" sz="1500" u="none" cap="none" strike="noStrike">
                <a:solidFill>
                  <a:srgbClr val="2B3E85"/>
                </a:solidFill>
                <a:latin typeface="Raleway"/>
                <a:ea typeface="Raleway"/>
                <a:cs typeface="Raleway"/>
                <a:sym typeface="Raleway"/>
              </a:rPr>
              <a:t>gleichzeitig Vertrauen in ihre Fähigkeit gewinnen, schwierige Situationen am Arbeitsplatz zu meistern.</a:t>
            </a:r>
            <a:endParaRPr b="0" i="0" sz="1500" u="none" cap="none" strike="noStrike">
              <a:solidFill>
                <a:srgbClr val="2B3E85"/>
              </a:solidFill>
              <a:latin typeface="Raleway"/>
              <a:ea typeface="Raleway"/>
              <a:cs typeface="Raleway"/>
              <a:sym typeface="Raleway"/>
            </a:endParaRPr>
          </a:p>
        </p:txBody>
      </p:sp>
      <p:grpSp>
        <p:nvGrpSpPr>
          <p:cNvPr id="1667" name="Google Shape;1667;g2523351e7b7_47_102"/>
          <p:cNvGrpSpPr/>
          <p:nvPr/>
        </p:nvGrpSpPr>
        <p:grpSpPr>
          <a:xfrm>
            <a:off x="169061" y="3301431"/>
            <a:ext cx="290237" cy="321991"/>
            <a:chOff x="534570" y="3018006"/>
            <a:chExt cx="290237" cy="321991"/>
          </a:xfrm>
        </p:grpSpPr>
        <p:sp>
          <p:nvSpPr>
            <p:cNvPr id="1668" name="Google Shape;1668;g2523351e7b7_47_10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g2523351e7b7_47_10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0" name="Google Shape;1670;g2523351e7b7_47_102"/>
          <p:cNvSpPr/>
          <p:nvPr/>
        </p:nvSpPr>
        <p:spPr>
          <a:xfrm>
            <a:off x="6186207" y="2360494"/>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g2523351e7b7_47_102"/>
          <p:cNvSpPr/>
          <p:nvPr/>
        </p:nvSpPr>
        <p:spPr>
          <a:xfrm>
            <a:off x="5521472" y="1902225"/>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g2523351e7b7_47_102"/>
          <p:cNvSpPr/>
          <p:nvPr/>
        </p:nvSpPr>
        <p:spPr>
          <a:xfrm>
            <a:off x="5483200" y="1949936"/>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g2523351e7b7_47_102"/>
          <p:cNvSpPr/>
          <p:nvPr/>
        </p:nvSpPr>
        <p:spPr>
          <a:xfrm rot="449369">
            <a:off x="6185147" y="2312977"/>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4" name="Google Shape;1674;g2523351e7b7_47_102"/>
          <p:cNvPicPr preferRelativeResize="0"/>
          <p:nvPr/>
        </p:nvPicPr>
        <p:blipFill rotWithShape="1">
          <a:blip r:embed="rId3">
            <a:alphaModFix/>
          </a:blip>
          <a:srcRect b="0" l="13874" r="1263" t="0"/>
          <a:stretch/>
        </p:blipFill>
        <p:spPr>
          <a:xfrm rot="-5400000">
            <a:off x="7347974" y="1947738"/>
            <a:ext cx="2365500" cy="1217325"/>
          </a:xfrm>
          <a:prstGeom prst="rect">
            <a:avLst/>
          </a:prstGeom>
          <a:noFill/>
          <a:ln>
            <a:noFill/>
          </a:ln>
        </p:spPr>
      </p:pic>
      <p:grpSp>
        <p:nvGrpSpPr>
          <p:cNvPr id="1675" name="Google Shape;1675;g2523351e7b7_47_102"/>
          <p:cNvGrpSpPr/>
          <p:nvPr/>
        </p:nvGrpSpPr>
        <p:grpSpPr>
          <a:xfrm>
            <a:off x="0" y="-72000"/>
            <a:ext cx="9144001" cy="1519199"/>
            <a:chOff x="0" y="-72000"/>
            <a:chExt cx="9144001" cy="1519199"/>
          </a:xfrm>
        </p:grpSpPr>
        <p:pic>
          <p:nvPicPr>
            <p:cNvPr id="1676" name="Google Shape;1676;g2523351e7b7_47_102"/>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1677" name="Google Shape;1677;g2523351e7b7_47_102"/>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678" name="Google Shape;1678;g2523351e7b7_47_102"/>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2" name="Shape 1682"/>
        <p:cNvGrpSpPr/>
        <p:nvPr/>
      </p:nvGrpSpPr>
      <p:grpSpPr>
        <a:xfrm>
          <a:off x="0" y="0"/>
          <a:ext cx="0" cy="0"/>
          <a:chOff x="0" y="0"/>
          <a:chExt cx="0" cy="0"/>
        </a:xfrm>
      </p:grpSpPr>
      <p:sp>
        <p:nvSpPr>
          <p:cNvPr id="1683" name="Google Shape;1683;g2523351e7b7_47_117"/>
          <p:cNvSpPr txBox="1"/>
          <p:nvPr/>
        </p:nvSpPr>
        <p:spPr>
          <a:xfrm>
            <a:off x="489600" y="145242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grpSp>
        <p:nvGrpSpPr>
          <p:cNvPr id="1684" name="Google Shape;1684;g2523351e7b7_47_117"/>
          <p:cNvGrpSpPr/>
          <p:nvPr/>
        </p:nvGrpSpPr>
        <p:grpSpPr>
          <a:xfrm>
            <a:off x="360000" y="1800000"/>
            <a:ext cx="8516076" cy="3231624"/>
            <a:chOff x="231574" y="1828250"/>
            <a:chExt cx="8516076" cy="3231624"/>
          </a:xfrm>
        </p:grpSpPr>
        <p:sp>
          <p:nvSpPr>
            <p:cNvPr id="1685" name="Google Shape;1685;g2523351e7b7_47_117"/>
            <p:cNvSpPr txBox="1"/>
            <p:nvPr/>
          </p:nvSpPr>
          <p:spPr>
            <a:xfrm>
              <a:off x="231574" y="1828250"/>
              <a:ext cx="4453713" cy="3231624"/>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rgbClr val="2B3E85"/>
                  </a:solidFill>
                  <a:latin typeface="Raleway"/>
                  <a:ea typeface="Raleway"/>
                  <a:cs typeface="Raleway"/>
                  <a:sym typeface="Raleway"/>
                </a:rPr>
                <a:t>Welche Präventions- und Management-strategien haben Sie während des Spiels als besonders wirksam empfunden? Warum?</a:t>
              </a:r>
              <a:endParaRPr b="0" i="0" sz="1500" u="none" cap="none" strike="noStrike">
                <a:solidFill>
                  <a:srgbClr val="2B3E85"/>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rgbClr val="2B3E85"/>
                  </a:solidFill>
                  <a:latin typeface="Raleway"/>
                  <a:ea typeface="Raleway"/>
                  <a:cs typeface="Raleway"/>
                  <a:sym typeface="Raleway"/>
                </a:rPr>
                <a:t>Wie kann die Umsetzung dieser Strategien Ihrer Meinung nach zu einem sichereren und integrativeren Arbeitsumfeld beitragen?</a:t>
              </a:r>
              <a:endParaRPr b="0" i="0" sz="1500" u="none" cap="none" strike="noStrike">
                <a:solidFill>
                  <a:srgbClr val="2B3E85"/>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rgbClr val="2B3E85"/>
                  </a:solidFill>
                  <a:latin typeface="Raleway"/>
                  <a:ea typeface="Raleway"/>
                  <a:cs typeface="Raleway"/>
                  <a:sym typeface="Raleway"/>
                </a:rPr>
                <a:t>Gab es Präventions- oder Management-strategien, deren Anwendung während des Spiels für Sie eine besondere Herausforderung darstellte? Wie können sie verbessert werden?</a:t>
              </a:r>
              <a:endParaRPr b="0" i="0" sz="1500" u="none" cap="none" strike="noStrike">
                <a:solidFill>
                  <a:srgbClr val="2B3E85"/>
                </a:solidFill>
                <a:latin typeface="Raleway"/>
                <a:ea typeface="Raleway"/>
                <a:cs typeface="Raleway"/>
                <a:sym typeface="Raleway"/>
              </a:endParaRPr>
            </a:p>
          </p:txBody>
        </p:sp>
        <p:sp>
          <p:nvSpPr>
            <p:cNvPr id="1686" name="Google Shape;1686;g2523351e7b7_47_117"/>
            <p:cNvSpPr txBox="1"/>
            <p:nvPr/>
          </p:nvSpPr>
          <p:spPr>
            <a:xfrm>
              <a:off x="4564955" y="1828250"/>
              <a:ext cx="4182695" cy="320854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rgbClr val="2B3E85"/>
                  </a:solidFill>
                  <a:latin typeface="Raleway"/>
                  <a:ea typeface="Raleway"/>
                  <a:cs typeface="Raleway"/>
                  <a:sym typeface="Raleway"/>
                </a:rPr>
                <a:t>Welche Strategien sind Ihrer Meinung nach am relevantesten oder am besten auf Ihren Arbeitsplatz anwendbar? Und die größte Herausforderung?</a:t>
              </a:r>
              <a:br>
                <a:rPr b="0" i="0" lang="lv-LV" sz="1500" u="none" cap="none" strike="noStrike">
                  <a:solidFill>
                    <a:srgbClr val="2B3E85"/>
                  </a:solidFill>
                  <a:latin typeface="Raleway"/>
                  <a:ea typeface="Raleway"/>
                  <a:cs typeface="Raleway"/>
                  <a:sym typeface="Raleway"/>
                </a:rPr>
              </a:br>
              <a:endParaRPr b="0" i="0" sz="1500" u="none" cap="none" strike="noStrike">
                <a:solidFill>
                  <a:srgbClr val="2B3E85"/>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rgbClr val="2B3E85"/>
                  </a:solidFill>
                  <a:latin typeface="Raleway"/>
                  <a:ea typeface="Raleway"/>
                  <a:cs typeface="Raleway"/>
                  <a:sym typeface="Raleway"/>
                </a:rPr>
                <a:t>Wie wollen Sie die Präventions- und Managementstrategien in den Arbeitsalltag integrieren?</a:t>
              </a:r>
              <a:br>
                <a:rPr b="0" i="0" lang="lv-LV" sz="1500" u="none" cap="none" strike="noStrike">
                  <a:solidFill>
                    <a:srgbClr val="2B3E85"/>
                  </a:solidFill>
                  <a:latin typeface="Raleway"/>
                  <a:ea typeface="Raleway"/>
                  <a:cs typeface="Raleway"/>
                  <a:sym typeface="Raleway"/>
                </a:rPr>
              </a:br>
              <a:endParaRPr b="0" i="0" sz="1500" u="none" cap="none" strike="noStrike">
                <a:solidFill>
                  <a:srgbClr val="2B3E85"/>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rgbClr val="2B3E85"/>
                  </a:solidFill>
                  <a:latin typeface="Raleway"/>
                  <a:ea typeface="Raleway"/>
                  <a:cs typeface="Raleway"/>
                  <a:sym typeface="Raleway"/>
                </a:rPr>
                <a:t>Welche Rolle spielen Ihrer Meinung nach die Mitarbeiter auf den verschie-denen Ebenen des Unternehmens bei der Prävention und Bewältigung von Gewalt am Arbeitsplatz?</a:t>
              </a:r>
              <a:endParaRPr b="0" i="0" sz="1500" u="none" cap="none" strike="noStrike">
                <a:solidFill>
                  <a:srgbClr val="2B3E85"/>
                </a:solidFill>
                <a:latin typeface="Raleway"/>
                <a:ea typeface="Raleway"/>
                <a:cs typeface="Raleway"/>
                <a:sym typeface="Raleway"/>
              </a:endParaRPr>
            </a:p>
          </p:txBody>
        </p:sp>
      </p:grpSp>
      <p:pic>
        <p:nvPicPr>
          <p:cNvPr id="1687" name="Google Shape;1687;g2523351e7b7_47_117"/>
          <p:cNvPicPr preferRelativeResize="0"/>
          <p:nvPr/>
        </p:nvPicPr>
        <p:blipFill rotWithShape="1">
          <a:blip r:embed="rId3">
            <a:alphaModFix/>
          </a:blip>
          <a:srcRect b="0" l="13873" r="8091" t="0"/>
          <a:stretch/>
        </p:blipFill>
        <p:spPr>
          <a:xfrm rot="5400000">
            <a:off x="7454294" y="3258106"/>
            <a:ext cx="2175225" cy="1217350"/>
          </a:xfrm>
          <a:prstGeom prst="rect">
            <a:avLst/>
          </a:prstGeom>
          <a:noFill/>
          <a:ln>
            <a:noFill/>
          </a:ln>
        </p:spPr>
      </p:pic>
      <p:pic>
        <p:nvPicPr>
          <p:cNvPr id="1688" name="Google Shape;1688;g2523351e7b7_47_117"/>
          <p:cNvPicPr preferRelativeResize="0"/>
          <p:nvPr/>
        </p:nvPicPr>
        <p:blipFill rotWithShape="1">
          <a:blip r:embed="rId4">
            <a:alphaModFix/>
          </a:blip>
          <a:srcRect b="0" l="0" r="0" t="0"/>
          <a:stretch/>
        </p:blipFill>
        <p:spPr>
          <a:xfrm>
            <a:off x="0" y="-3851"/>
            <a:ext cx="9144001" cy="1447200"/>
          </a:xfrm>
          <a:prstGeom prst="rect">
            <a:avLst/>
          </a:prstGeom>
          <a:noFill/>
          <a:ln>
            <a:noFill/>
          </a:ln>
        </p:spPr>
      </p:pic>
      <p:sp>
        <p:nvSpPr>
          <p:cNvPr id="1689" name="Google Shape;1689;g2523351e7b7_47_117"/>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sp>
        <p:nvSpPr>
          <p:cNvPr id="1690" name="Google Shape;1690;g2523351e7b7_47_117"/>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4" name="Shape 1694"/>
        <p:cNvGrpSpPr/>
        <p:nvPr/>
      </p:nvGrpSpPr>
      <p:grpSpPr>
        <a:xfrm>
          <a:off x="0" y="0"/>
          <a:ext cx="0" cy="0"/>
          <a:chOff x="0" y="0"/>
          <a:chExt cx="0" cy="0"/>
        </a:xfrm>
      </p:grpSpPr>
      <p:sp>
        <p:nvSpPr>
          <p:cNvPr id="1695" name="Google Shape;1695;g2523351e7b7_47_128"/>
          <p:cNvSpPr txBox="1"/>
          <p:nvPr/>
        </p:nvSpPr>
        <p:spPr>
          <a:xfrm>
            <a:off x="489600" y="1454400"/>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grpSp>
        <p:nvGrpSpPr>
          <p:cNvPr id="1696" name="Google Shape;1696;g2523351e7b7_47_128"/>
          <p:cNvGrpSpPr/>
          <p:nvPr/>
        </p:nvGrpSpPr>
        <p:grpSpPr>
          <a:xfrm>
            <a:off x="360000" y="1800000"/>
            <a:ext cx="8135624" cy="2492960"/>
            <a:chOff x="231575" y="1828250"/>
            <a:chExt cx="8135624" cy="2492960"/>
          </a:xfrm>
        </p:grpSpPr>
        <p:sp>
          <p:nvSpPr>
            <p:cNvPr id="1697" name="Google Shape;1697;g2523351e7b7_47_128"/>
            <p:cNvSpPr txBox="1"/>
            <p:nvPr/>
          </p:nvSpPr>
          <p:spPr>
            <a:xfrm>
              <a:off x="231575" y="1828250"/>
              <a:ext cx="4317600" cy="249296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rgbClr val="2B3E85"/>
                  </a:solidFill>
                  <a:latin typeface="Raleway"/>
                  <a:ea typeface="Raleway"/>
                  <a:cs typeface="Raleway"/>
                  <a:sym typeface="Raleway"/>
                </a:rPr>
                <a:t>Können Sie persönliche Erfahrungen oder Beobachtungen im Zusammenhang mit den im Spiel besprochenen Präventions- oder Managementstrategien beschreiben?</a:t>
              </a:r>
              <a:endParaRPr b="0" i="0" sz="1500" u="none" cap="none" strike="noStrike">
                <a:solidFill>
                  <a:srgbClr val="2B3E85"/>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rgbClr val="2B3E85"/>
                  </a:solidFill>
                  <a:latin typeface="Raleway"/>
                  <a:ea typeface="Raleway"/>
                  <a:cs typeface="Raleway"/>
                  <a:sym typeface="Raleway"/>
                </a:rPr>
                <a:t>Wie hat das Spiel Ihrer Meinung nach Ihr Verständnis für die Bedeutung von Präventions- und Managementstrategien zur Bekämpfung von Gewalt am Arbeitsplatz beeinflusst?</a:t>
              </a:r>
              <a:endParaRPr b="0" i="0" sz="1500" u="none" cap="none" strike="noStrike">
                <a:solidFill>
                  <a:srgbClr val="2B3E85"/>
                </a:solidFill>
                <a:latin typeface="Raleway"/>
                <a:ea typeface="Raleway"/>
                <a:cs typeface="Raleway"/>
                <a:sym typeface="Raleway"/>
              </a:endParaRPr>
            </a:p>
          </p:txBody>
        </p:sp>
        <p:sp>
          <p:nvSpPr>
            <p:cNvPr id="1698" name="Google Shape;1698;g2523351e7b7_47_128"/>
            <p:cNvSpPr txBox="1"/>
            <p:nvPr/>
          </p:nvSpPr>
          <p:spPr>
            <a:xfrm>
              <a:off x="4506200" y="1828250"/>
              <a:ext cx="3860999" cy="1754296"/>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rgbClr val="2B3E85"/>
                  </a:solidFill>
                  <a:latin typeface="Raleway"/>
                  <a:ea typeface="Raleway"/>
                  <a:cs typeface="Raleway"/>
                  <a:sym typeface="Raleway"/>
                </a:rPr>
                <a:t>Gab es unerwartete Einsichten oder Erkenntnisse über Präventions- und Managementstrategien und deren Auswirkungen auf Gewalt am Arbeitsplatz, die Sie durch das Spielen dieses Moduls gewonnen haben?</a:t>
              </a:r>
              <a:endParaRPr b="0" i="0" sz="1500" u="none" cap="none" strike="noStrike">
                <a:solidFill>
                  <a:srgbClr val="2B3E85"/>
                </a:solidFill>
                <a:latin typeface="Raleway"/>
                <a:ea typeface="Raleway"/>
                <a:cs typeface="Raleway"/>
                <a:sym typeface="Raleway"/>
              </a:endParaRPr>
            </a:p>
          </p:txBody>
        </p:sp>
      </p:grpSp>
      <p:sp>
        <p:nvSpPr>
          <p:cNvPr id="1699" name="Google Shape;1699;g2523351e7b7_47_128"/>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Prävention und Managementstrategien</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pic>
        <p:nvPicPr>
          <p:cNvPr id="1700" name="Google Shape;1700;g2523351e7b7_47_128"/>
          <p:cNvPicPr preferRelativeResize="0"/>
          <p:nvPr/>
        </p:nvPicPr>
        <p:blipFill rotWithShape="1">
          <a:blip r:embed="rId3">
            <a:alphaModFix/>
          </a:blip>
          <a:srcRect b="0" l="13877" r="20848" t="0"/>
          <a:stretch/>
        </p:blipFill>
        <p:spPr>
          <a:xfrm rot="5400000">
            <a:off x="7031033" y="3038101"/>
            <a:ext cx="2509476" cy="1678925"/>
          </a:xfrm>
          <a:prstGeom prst="rect">
            <a:avLst/>
          </a:prstGeom>
          <a:noFill/>
          <a:ln>
            <a:noFill/>
          </a:ln>
        </p:spPr>
      </p:pic>
      <p:grpSp>
        <p:nvGrpSpPr>
          <p:cNvPr id="1701" name="Google Shape;1701;g2523351e7b7_47_128"/>
          <p:cNvGrpSpPr/>
          <p:nvPr/>
        </p:nvGrpSpPr>
        <p:grpSpPr>
          <a:xfrm>
            <a:off x="0" y="-72000"/>
            <a:ext cx="9144001" cy="1519199"/>
            <a:chOff x="0" y="-72000"/>
            <a:chExt cx="9144001" cy="1519199"/>
          </a:xfrm>
        </p:grpSpPr>
        <p:pic>
          <p:nvPicPr>
            <p:cNvPr id="1702" name="Google Shape;1702;g2523351e7b7_47_128"/>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1703" name="Google Shape;1703;g2523351e7b7_47_128"/>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704" name="Google Shape;1704;g2523351e7b7_47_128"/>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pic>
        <p:nvPicPr>
          <p:cNvPr id="1709" name="Google Shape;1709;g2523351e7b7_5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10" name="Google Shape;1710;g2523351e7b7_5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Andere wichtige </a:t>
            </a:r>
            <a:r>
              <a:rPr b="1" i="0" lang="lv-LV" sz="4100" u="none" cap="none" strike="noStrike">
                <a:solidFill>
                  <a:srgbClr val="2B3E85"/>
                </a:solidFill>
                <a:latin typeface="Raleway"/>
                <a:ea typeface="Raleway"/>
                <a:cs typeface="Raleway"/>
                <a:sym typeface="Raleway"/>
              </a:rPr>
              <a:t>Fragen </a:t>
            </a:r>
            <a:br>
              <a:rPr b="1" i="0" lang="lv-LV" sz="4100" u="none" cap="none" strike="noStrike">
                <a:solidFill>
                  <a:srgbClr val="2B3E85"/>
                </a:solidFill>
                <a:latin typeface="Raleway"/>
                <a:ea typeface="Raleway"/>
                <a:cs typeface="Raleway"/>
                <a:sym typeface="Raleway"/>
              </a:rPr>
            </a:br>
            <a:r>
              <a:rPr b="1" i="0" lang="lv-LV" sz="3700" u="none" cap="none" strike="noStrike">
                <a:solidFill>
                  <a:srgbClr val="FFFFFF"/>
                </a:solidFill>
                <a:latin typeface="Raleway"/>
                <a:ea typeface="Raleway"/>
                <a:cs typeface="Raleway"/>
                <a:sym typeface="Raleway"/>
              </a:rPr>
              <a:t>die zu stellen sind, um Erkenntnisse über das Spiel zu gewinnen</a:t>
            </a:r>
            <a:endParaRPr b="1" i="0" sz="3700" u="none" cap="none" strike="noStrike">
              <a:solidFill>
                <a:srgbClr val="FFFFFF"/>
              </a:solidFill>
              <a:latin typeface="Raleway"/>
              <a:ea typeface="Raleway"/>
              <a:cs typeface="Raleway"/>
              <a:sym typeface="Raleway"/>
            </a:endParaRPr>
          </a:p>
        </p:txBody>
      </p:sp>
      <p:pic>
        <p:nvPicPr>
          <p:cNvPr id="1711" name="Google Shape;1711;g2523351e7b7_5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12" name="Google Shape;1712;g2523351e7b7_5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13" name="Google Shape;1713;g2523351e7b7_5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714" name="Google Shape;1714;g2523351e7b7_5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15" name="Google Shape;1715;g2523351e7b7_5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9" name="Shape 1719"/>
        <p:cNvGrpSpPr/>
        <p:nvPr/>
      </p:nvGrpSpPr>
      <p:grpSpPr>
        <a:xfrm>
          <a:off x="0" y="0"/>
          <a:ext cx="0" cy="0"/>
          <a:chOff x="0" y="0"/>
          <a:chExt cx="0" cy="0"/>
        </a:xfrm>
      </p:grpSpPr>
      <p:sp>
        <p:nvSpPr>
          <p:cNvPr id="1720" name="Google Shape;1720;g2523351e7b7_52_11"/>
          <p:cNvSpPr txBox="1"/>
          <p:nvPr/>
        </p:nvSpPr>
        <p:spPr>
          <a:xfrm>
            <a:off x="550259" y="1475950"/>
            <a:ext cx="4497086" cy="355478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Welche Herausforderungen oder Hindernisse sehen Sie bei der Verhütung und Bekämpfung von Gewalt am Arbeitsplatz in Ihrer Organisation oder Branche?</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Wie können Sie die Erkenntnisse, die Sie aus diesem Spiel gewonnen haben, in Zukunft auf Ihr persönliches und berufliches Leben anwenden?</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Wie hat das Spielen dieses Spiels Ihr Verständnis von Gewalt am Arbeitsplatz und deren Auswirkungen auf den Arbeitsplatz verändert?</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Was war die wertvollste Lektion oder Erkenntnis, die Sie durch die Teilnahme am Spiel gewonnen haben, und wie wird sie Ihr persönliches und berufliches Leben beeinflussen?</a:t>
            </a:r>
            <a:endParaRPr b="0" i="0" sz="1500" u="none" cap="none" strike="noStrike">
              <a:solidFill>
                <a:srgbClr val="2B3E85"/>
              </a:solidFill>
              <a:latin typeface="Raleway"/>
              <a:ea typeface="Raleway"/>
              <a:cs typeface="Raleway"/>
              <a:sym typeface="Raleway"/>
            </a:endParaRPr>
          </a:p>
        </p:txBody>
      </p:sp>
      <p:sp>
        <p:nvSpPr>
          <p:cNvPr id="1721" name="Google Shape;1721;g2523351e7b7_52_11"/>
          <p:cNvSpPr txBox="1"/>
          <p:nvPr/>
        </p:nvSpPr>
        <p:spPr>
          <a:xfrm>
            <a:off x="5306200" y="1476000"/>
            <a:ext cx="3756880" cy="186971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Inwiefern hat das Spiel Ihrer Meinung nach dazu beigetragen, dass Sie die besprochenen Themen und Strategien verstehen?</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Welche Aspekte des Spiels fanden Sie am interessantesten und wie haben sie Ihre Lernerfahrung verbessert?</a:t>
            </a:r>
            <a:endParaRPr b="0" i="0" sz="1500" u="none" cap="none" strike="noStrike">
              <a:solidFill>
                <a:srgbClr val="2B3E85"/>
              </a:solidFill>
              <a:latin typeface="Raleway"/>
              <a:ea typeface="Raleway"/>
              <a:cs typeface="Raleway"/>
              <a:sym typeface="Raleway"/>
            </a:endParaRPr>
          </a:p>
        </p:txBody>
      </p:sp>
      <p:grpSp>
        <p:nvGrpSpPr>
          <p:cNvPr id="1722" name="Google Shape;1722;g2523351e7b7_52_11"/>
          <p:cNvGrpSpPr/>
          <p:nvPr/>
        </p:nvGrpSpPr>
        <p:grpSpPr>
          <a:xfrm>
            <a:off x="257563" y="1527655"/>
            <a:ext cx="290237" cy="321991"/>
            <a:chOff x="534570" y="3018006"/>
            <a:chExt cx="290237" cy="321991"/>
          </a:xfrm>
        </p:grpSpPr>
        <p:sp>
          <p:nvSpPr>
            <p:cNvPr id="1723" name="Google Shape;1723;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5" name="Google Shape;1725;g2523351e7b7_52_11"/>
          <p:cNvGrpSpPr/>
          <p:nvPr/>
        </p:nvGrpSpPr>
        <p:grpSpPr>
          <a:xfrm>
            <a:off x="259269" y="2511415"/>
            <a:ext cx="290237" cy="321991"/>
            <a:chOff x="534570" y="3018006"/>
            <a:chExt cx="290237" cy="321991"/>
          </a:xfrm>
        </p:grpSpPr>
        <p:sp>
          <p:nvSpPr>
            <p:cNvPr id="1726" name="Google Shape;1726;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8" name="Google Shape;1728;g2523351e7b7_52_11"/>
          <p:cNvGrpSpPr/>
          <p:nvPr/>
        </p:nvGrpSpPr>
        <p:grpSpPr>
          <a:xfrm>
            <a:off x="5016470" y="1526205"/>
            <a:ext cx="290237" cy="321991"/>
            <a:chOff x="534570" y="3018006"/>
            <a:chExt cx="290237" cy="321991"/>
          </a:xfrm>
        </p:grpSpPr>
        <p:sp>
          <p:nvSpPr>
            <p:cNvPr id="1729" name="Google Shape;1729;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1" name="Google Shape;1731;g2523351e7b7_52_11"/>
          <p:cNvGrpSpPr/>
          <p:nvPr/>
        </p:nvGrpSpPr>
        <p:grpSpPr>
          <a:xfrm>
            <a:off x="5024562" y="2495847"/>
            <a:ext cx="290237" cy="321991"/>
            <a:chOff x="534570" y="3018006"/>
            <a:chExt cx="290237" cy="321991"/>
          </a:xfrm>
        </p:grpSpPr>
        <p:sp>
          <p:nvSpPr>
            <p:cNvPr id="1732" name="Google Shape;1732;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4" name="Google Shape;1734;g2523351e7b7_52_11"/>
          <p:cNvGrpSpPr/>
          <p:nvPr/>
        </p:nvGrpSpPr>
        <p:grpSpPr>
          <a:xfrm>
            <a:off x="259269" y="3260231"/>
            <a:ext cx="290237" cy="321991"/>
            <a:chOff x="534570" y="3018006"/>
            <a:chExt cx="290237" cy="321991"/>
          </a:xfrm>
        </p:grpSpPr>
        <p:sp>
          <p:nvSpPr>
            <p:cNvPr id="1735" name="Google Shape;1735;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37" name="Google Shape;1737;g2523351e7b7_52_11"/>
          <p:cNvPicPr preferRelativeResize="0"/>
          <p:nvPr/>
        </p:nvPicPr>
        <p:blipFill rotWithShape="1">
          <a:blip r:embed="rId3">
            <a:alphaModFix/>
          </a:blip>
          <a:srcRect b="0" l="0" r="0" t="0"/>
          <a:stretch/>
        </p:blipFill>
        <p:spPr>
          <a:xfrm>
            <a:off x="0" y="-3851"/>
            <a:ext cx="9144001" cy="1447200"/>
          </a:xfrm>
          <a:prstGeom prst="rect">
            <a:avLst/>
          </a:prstGeom>
          <a:noFill/>
          <a:ln>
            <a:noFill/>
          </a:ln>
        </p:spPr>
      </p:pic>
      <p:sp>
        <p:nvSpPr>
          <p:cNvPr id="1738" name="Google Shape;1738;g2523351e7b7_52_11"/>
          <p:cNvSpPr txBox="1"/>
          <p:nvPr/>
        </p:nvSpPr>
        <p:spPr>
          <a:xfrm>
            <a:off x="489600" y="143230"/>
            <a:ext cx="4412100" cy="9258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chemeClr val="lt1"/>
                </a:solidFill>
                <a:latin typeface="Raleway"/>
                <a:ea typeface="Raleway"/>
                <a:cs typeface="Raleway"/>
                <a:sym typeface="Raleway"/>
              </a:rPr>
              <a:t>GROSSE FRAGEN</a:t>
            </a:r>
            <a:endParaRPr b="1" i="0" sz="3500" u="none" cap="none" strike="noStrike">
              <a:solidFill>
                <a:schemeClr val="lt1"/>
              </a:solidFill>
              <a:latin typeface="Raleway"/>
              <a:ea typeface="Raleway"/>
              <a:cs typeface="Raleway"/>
              <a:sym typeface="Raleway"/>
            </a:endParaRPr>
          </a:p>
        </p:txBody>
      </p:sp>
      <p:pic>
        <p:nvPicPr>
          <p:cNvPr id="1739" name="Google Shape;1739;g2523351e7b7_52_11"/>
          <p:cNvPicPr preferRelativeResize="0"/>
          <p:nvPr/>
        </p:nvPicPr>
        <p:blipFill rotWithShape="1">
          <a:blip r:embed="rId4">
            <a:alphaModFix/>
          </a:blip>
          <a:srcRect b="0" l="13877" r="20848" t="0"/>
          <a:stretch/>
        </p:blipFill>
        <p:spPr>
          <a:xfrm rot="5400000">
            <a:off x="7042735" y="3037099"/>
            <a:ext cx="2509476" cy="1678925"/>
          </a:xfrm>
          <a:prstGeom prst="rect">
            <a:avLst/>
          </a:prstGeom>
          <a:noFill/>
          <a:ln>
            <a:noFill/>
          </a:ln>
        </p:spPr>
      </p:pic>
      <p:grpSp>
        <p:nvGrpSpPr>
          <p:cNvPr id="1740" name="Google Shape;1740;g2523351e7b7_52_11"/>
          <p:cNvGrpSpPr/>
          <p:nvPr/>
        </p:nvGrpSpPr>
        <p:grpSpPr>
          <a:xfrm>
            <a:off x="259269" y="3965651"/>
            <a:ext cx="290237" cy="321991"/>
            <a:chOff x="534570" y="3018006"/>
            <a:chExt cx="290237" cy="321991"/>
          </a:xfrm>
        </p:grpSpPr>
        <p:sp>
          <p:nvSpPr>
            <p:cNvPr id="1741" name="Google Shape;1741;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6" name="Shape 1746"/>
        <p:cNvGrpSpPr/>
        <p:nvPr/>
      </p:nvGrpSpPr>
      <p:grpSpPr>
        <a:xfrm>
          <a:off x="0" y="0"/>
          <a:ext cx="0" cy="0"/>
          <a:chOff x="0" y="0"/>
          <a:chExt cx="0" cy="0"/>
        </a:xfrm>
      </p:grpSpPr>
      <p:sp>
        <p:nvSpPr>
          <p:cNvPr id="1747" name="Google Shape;1747;g2523351e7b7_52_34"/>
          <p:cNvSpPr txBox="1"/>
          <p:nvPr/>
        </p:nvSpPr>
        <p:spPr>
          <a:xfrm>
            <a:off x="550800" y="1475950"/>
            <a:ext cx="4025100" cy="364712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Gab es Aspekte des Spiels, die Sie herausfordernd oder verwirrend fanden?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Wie könnte das Spiel verbessert werden, um diese Probleme besser zu lösen?</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Können Sie bestimmte Strategien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oder Verhaltensweisen aus dem Spiel, die Sie in Ihre täglichen Arbeitsabläufe einbauen wollen, um ein integrativeres und respektvolleres Arbeitsumfeld zu schaffen?</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Wie glauben Sie, dass der Schwerpunkt des Spiels auf Empathie und dem Verständnis der Perspektiven von Opfern, Mobbern und Unbeteiligten Ihren Ansatz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Beziehungen am Arbeitsplatz und Konfliktlösung beeinflussen?</a:t>
            </a:r>
            <a:endParaRPr b="0" i="0" sz="1500" u="none" cap="none" strike="noStrike">
              <a:solidFill>
                <a:srgbClr val="2B3E85"/>
              </a:solidFill>
              <a:latin typeface="Raleway"/>
              <a:ea typeface="Raleway"/>
              <a:cs typeface="Raleway"/>
              <a:sym typeface="Raleway"/>
            </a:endParaRPr>
          </a:p>
        </p:txBody>
      </p:sp>
      <p:sp>
        <p:nvSpPr>
          <p:cNvPr id="1748" name="Google Shape;1748;g2523351e7b7_52_34"/>
          <p:cNvSpPr txBox="1"/>
          <p:nvPr/>
        </p:nvSpPr>
        <p:spPr>
          <a:xfrm>
            <a:off x="5153800" y="1476000"/>
            <a:ext cx="3990200" cy="343937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Inwiefern könnten die Erkenntnisse aus diesem Spiel Ihrer Meinung nach dazu beitragen, die Teamdynamik zu verbessern und eine bessere Zusammenarbeit am Arbeitsplatz zu fördern?</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Wie wollen Sie die aus diesem Spiel gewonnenen Erkenntnisse mit Ihren Kollegen oder anderen Beteiligten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in Ihrer Organisation weiterzugeben?</a:t>
            </a:r>
            <a:endParaRPr b="0" i="0" sz="15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Wenn Sie auf Ihre Erfahrungen mit dem Spiel zurückblicken, wie würden Sie seine Wirksamkeit als Schulungsinstrument für den Umgang mit Gewalt am Arbeitsplatz bewerten und warum?</a:t>
            </a:r>
            <a:endParaRPr b="0" i="0" sz="1500" u="none" cap="none" strike="noStrike">
              <a:solidFill>
                <a:srgbClr val="2B3E85"/>
              </a:solidFill>
              <a:latin typeface="Raleway"/>
              <a:ea typeface="Raleway"/>
              <a:cs typeface="Raleway"/>
              <a:sym typeface="Raleway"/>
            </a:endParaRPr>
          </a:p>
        </p:txBody>
      </p:sp>
      <p:grpSp>
        <p:nvGrpSpPr>
          <p:cNvPr id="1749" name="Google Shape;1749;g2523351e7b7_52_34"/>
          <p:cNvGrpSpPr/>
          <p:nvPr/>
        </p:nvGrpSpPr>
        <p:grpSpPr>
          <a:xfrm>
            <a:off x="259269" y="1526205"/>
            <a:ext cx="290237" cy="321991"/>
            <a:chOff x="534570" y="3018006"/>
            <a:chExt cx="290237" cy="321991"/>
          </a:xfrm>
        </p:grpSpPr>
        <p:sp>
          <p:nvSpPr>
            <p:cNvPr id="1750" name="Google Shape;1750;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2" name="Google Shape;1752;g2523351e7b7_52_34"/>
          <p:cNvGrpSpPr/>
          <p:nvPr/>
        </p:nvGrpSpPr>
        <p:grpSpPr>
          <a:xfrm>
            <a:off x="259269" y="2483805"/>
            <a:ext cx="290237" cy="321991"/>
            <a:chOff x="534570" y="3018006"/>
            <a:chExt cx="290237" cy="321991"/>
          </a:xfrm>
        </p:grpSpPr>
        <p:sp>
          <p:nvSpPr>
            <p:cNvPr id="1753" name="Google Shape;1753;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5" name="Google Shape;1755;g2523351e7b7_52_34"/>
          <p:cNvGrpSpPr/>
          <p:nvPr/>
        </p:nvGrpSpPr>
        <p:grpSpPr>
          <a:xfrm>
            <a:off x="4864070" y="1526205"/>
            <a:ext cx="290237" cy="321991"/>
            <a:chOff x="534570" y="3018006"/>
            <a:chExt cx="290237" cy="321991"/>
          </a:xfrm>
        </p:grpSpPr>
        <p:sp>
          <p:nvSpPr>
            <p:cNvPr id="1756" name="Google Shape;1756;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8" name="Google Shape;1758;g2523351e7b7_52_34"/>
          <p:cNvGrpSpPr/>
          <p:nvPr/>
        </p:nvGrpSpPr>
        <p:grpSpPr>
          <a:xfrm>
            <a:off x="4864070" y="2714331"/>
            <a:ext cx="290237" cy="321991"/>
            <a:chOff x="534570" y="3018006"/>
            <a:chExt cx="290237" cy="321991"/>
          </a:xfrm>
        </p:grpSpPr>
        <p:sp>
          <p:nvSpPr>
            <p:cNvPr id="1759" name="Google Shape;1759;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1" name="Google Shape;1761;g2523351e7b7_52_34"/>
          <p:cNvGrpSpPr/>
          <p:nvPr/>
        </p:nvGrpSpPr>
        <p:grpSpPr>
          <a:xfrm>
            <a:off x="259269" y="3664831"/>
            <a:ext cx="290237" cy="321991"/>
            <a:chOff x="534570" y="3018006"/>
            <a:chExt cx="290237" cy="321991"/>
          </a:xfrm>
        </p:grpSpPr>
        <p:sp>
          <p:nvSpPr>
            <p:cNvPr id="1762" name="Google Shape;1762;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64" name="Google Shape;1764;g2523351e7b7_52_34"/>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765" name="Google Shape;1765;g2523351e7b7_52_34"/>
          <p:cNvSpPr txBox="1"/>
          <p:nvPr/>
        </p:nvSpPr>
        <p:spPr>
          <a:xfrm>
            <a:off x="489600" y="144000"/>
            <a:ext cx="4412100" cy="9258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chemeClr val="lt1"/>
                </a:solidFill>
                <a:latin typeface="Raleway"/>
                <a:ea typeface="Raleway"/>
                <a:cs typeface="Raleway"/>
                <a:sym typeface="Raleway"/>
              </a:rPr>
              <a:t>GROSSE FRAGEN</a:t>
            </a:r>
            <a:endParaRPr b="1" i="0" sz="3500" u="none" cap="none" strike="noStrike">
              <a:solidFill>
                <a:schemeClr val="lt1"/>
              </a:solidFill>
              <a:latin typeface="Raleway"/>
              <a:ea typeface="Raleway"/>
              <a:cs typeface="Raleway"/>
              <a:sym typeface="Raleway"/>
            </a:endParaRPr>
          </a:p>
        </p:txBody>
      </p:sp>
      <p:pic>
        <p:nvPicPr>
          <p:cNvPr id="1766" name="Google Shape;1766;g2523351e7b7_52_34"/>
          <p:cNvPicPr preferRelativeResize="0"/>
          <p:nvPr/>
        </p:nvPicPr>
        <p:blipFill rotWithShape="1">
          <a:blip r:embed="rId4">
            <a:alphaModFix/>
          </a:blip>
          <a:srcRect b="0" l="13877" r="20848" t="0"/>
          <a:stretch/>
        </p:blipFill>
        <p:spPr>
          <a:xfrm rot="5400000">
            <a:off x="7159678" y="3154478"/>
            <a:ext cx="2368040" cy="1584300"/>
          </a:xfrm>
          <a:prstGeom prst="rect">
            <a:avLst/>
          </a:prstGeom>
          <a:noFill/>
          <a:ln>
            <a:noFill/>
          </a:ln>
        </p:spPr>
      </p:pic>
      <p:grpSp>
        <p:nvGrpSpPr>
          <p:cNvPr id="1767" name="Google Shape;1767;g2523351e7b7_52_34"/>
          <p:cNvGrpSpPr/>
          <p:nvPr/>
        </p:nvGrpSpPr>
        <p:grpSpPr>
          <a:xfrm>
            <a:off x="4875428" y="3596043"/>
            <a:ext cx="290237" cy="321991"/>
            <a:chOff x="534570" y="3018006"/>
            <a:chExt cx="290237" cy="321991"/>
          </a:xfrm>
        </p:grpSpPr>
        <p:sp>
          <p:nvSpPr>
            <p:cNvPr id="1768" name="Google Shape;1768;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3" name="Shape 1773"/>
        <p:cNvGrpSpPr/>
        <p:nvPr/>
      </p:nvGrpSpPr>
      <p:grpSpPr>
        <a:xfrm>
          <a:off x="0" y="0"/>
          <a:ext cx="0" cy="0"/>
          <a:chOff x="0" y="0"/>
          <a:chExt cx="0" cy="0"/>
        </a:xfrm>
      </p:grpSpPr>
      <p:sp>
        <p:nvSpPr>
          <p:cNvPr id="1774" name="Google Shape;1774;g2523351e7b7_52_57"/>
          <p:cNvSpPr txBox="1"/>
          <p:nvPr/>
        </p:nvSpPr>
        <p:spPr>
          <a:xfrm>
            <a:off x="540000" y="1720844"/>
            <a:ext cx="4225500" cy="337012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500"/>
              <a:buFont typeface="Arial"/>
              <a:buNone/>
            </a:pPr>
            <a:r>
              <a:rPr b="0" i="0" lang="lv-LV" sz="1500" u="none" cap="none" strike="noStrike">
                <a:solidFill>
                  <a:srgbClr val="2B3E85"/>
                </a:solidFill>
                <a:latin typeface="Raleway"/>
                <a:ea typeface="Raleway"/>
                <a:cs typeface="Raleway"/>
                <a:sym typeface="Raleway"/>
              </a:rPr>
              <a:t>Wir empfehlen dringend, dieses Instrument zu verwenden als </a:t>
            </a:r>
            <a:r>
              <a:rPr b="1" i="0" lang="lv-LV" sz="1500" u="none" cap="none" strike="noStrike">
                <a:solidFill>
                  <a:srgbClr val="2B3E85"/>
                </a:solidFill>
                <a:latin typeface="Raleway"/>
                <a:ea typeface="Raleway"/>
                <a:cs typeface="Raleway"/>
                <a:sym typeface="Raleway"/>
              </a:rPr>
              <a:t>als Gesprächsanlass, als Instrument zur Sensibilisierung, als </a:t>
            </a:r>
            <a:r>
              <a:rPr b="0" i="0" lang="lv-LV" sz="1500" u="none" cap="none" strike="noStrike">
                <a:solidFill>
                  <a:srgbClr val="2B3E85"/>
                </a:solidFill>
                <a:latin typeface="Raleway"/>
                <a:ea typeface="Raleway"/>
                <a:cs typeface="Raleway"/>
                <a:sym typeface="Raleway"/>
              </a:rPr>
              <a:t>Instrument für Diskussionen über Prozesse und Verfahren, nicht zur Ermittlung von Gewinnern und Verlierern.</a:t>
            </a:r>
            <a:endParaRPr b="0" i="0" sz="15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Wenn Sie sehen, dass während des Spiels Diskussionen beginnen, </a:t>
            </a:r>
            <a:r>
              <a:rPr b="1" i="0" lang="lv-LV" sz="1500" u="none" cap="none" strike="noStrike">
                <a:solidFill>
                  <a:srgbClr val="2B3E85"/>
                </a:solidFill>
                <a:latin typeface="Raleway"/>
                <a:ea typeface="Raleway"/>
                <a:cs typeface="Raleway"/>
                <a:sym typeface="Raleway"/>
              </a:rPr>
              <a:t>sollten Sie diese nicht mit Gewalt beenden, sondern den Schwerpunkt der Diskussion auf Arbeitsplatzthemen verlagern.</a:t>
            </a:r>
            <a:endParaRPr b="1" i="0" sz="1500" u="none" cap="none" strike="noStrike">
              <a:solidFill>
                <a:srgbClr val="2B3E85"/>
              </a:solidFill>
              <a:latin typeface="Raleway"/>
              <a:ea typeface="Raleway"/>
              <a:cs typeface="Raleway"/>
              <a:sym typeface="Raleway"/>
            </a:endParaRPr>
          </a:p>
        </p:txBody>
      </p:sp>
      <p:grpSp>
        <p:nvGrpSpPr>
          <p:cNvPr id="1775" name="Google Shape;1775;g2523351e7b7_52_57"/>
          <p:cNvGrpSpPr/>
          <p:nvPr/>
        </p:nvGrpSpPr>
        <p:grpSpPr>
          <a:xfrm>
            <a:off x="245160" y="1641704"/>
            <a:ext cx="290237" cy="321991"/>
            <a:chOff x="534570" y="3018006"/>
            <a:chExt cx="290237" cy="321991"/>
          </a:xfrm>
        </p:grpSpPr>
        <p:sp>
          <p:nvSpPr>
            <p:cNvPr id="1776" name="Google Shape;1776;g2523351e7b7_5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g2523351e7b7_5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78" name="Google Shape;1778;g2523351e7b7_52_57"/>
          <p:cNvPicPr preferRelativeResize="0"/>
          <p:nvPr/>
        </p:nvPicPr>
        <p:blipFill rotWithShape="1">
          <a:blip r:embed="rId3">
            <a:alphaModFix/>
          </a:blip>
          <a:srcRect b="0" l="0" r="0" t="0"/>
          <a:stretch/>
        </p:blipFill>
        <p:spPr>
          <a:xfrm>
            <a:off x="0" y="0"/>
            <a:ext cx="9144001" cy="1564326"/>
          </a:xfrm>
          <a:prstGeom prst="rect">
            <a:avLst/>
          </a:prstGeom>
          <a:noFill/>
          <a:ln>
            <a:noFill/>
          </a:ln>
        </p:spPr>
      </p:pic>
      <p:sp>
        <p:nvSpPr>
          <p:cNvPr id="1779" name="Google Shape;1779;g2523351e7b7_52_57"/>
          <p:cNvSpPr txBox="1"/>
          <p:nvPr/>
        </p:nvSpPr>
        <p:spPr>
          <a:xfrm>
            <a:off x="489600" y="144000"/>
            <a:ext cx="5217236" cy="9535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chemeClr val="lt1"/>
                </a:solidFill>
                <a:latin typeface="Raleway"/>
                <a:ea typeface="Raleway"/>
                <a:cs typeface="Raleway"/>
                <a:sym typeface="Raleway"/>
              </a:rPr>
              <a:t>Wer wird gewinnen?</a:t>
            </a:r>
            <a:endParaRPr b="1" i="0" sz="3500" u="none" cap="none" strike="noStrike">
              <a:solidFill>
                <a:schemeClr val="lt1"/>
              </a:solidFill>
              <a:latin typeface="Raleway"/>
              <a:ea typeface="Raleway"/>
              <a:cs typeface="Raleway"/>
              <a:sym typeface="Raleway"/>
            </a:endParaRPr>
          </a:p>
        </p:txBody>
      </p:sp>
      <p:pic>
        <p:nvPicPr>
          <p:cNvPr id="1780" name="Google Shape;1780;g2523351e7b7_52_57"/>
          <p:cNvPicPr preferRelativeResize="0"/>
          <p:nvPr/>
        </p:nvPicPr>
        <p:blipFill rotWithShape="1">
          <a:blip r:embed="rId4">
            <a:alphaModFix/>
          </a:blip>
          <a:srcRect b="0" l="0" r="0" t="0"/>
          <a:stretch/>
        </p:blipFill>
        <p:spPr>
          <a:xfrm rot="5400000">
            <a:off x="5871419" y="1846458"/>
            <a:ext cx="4631224" cy="1916225"/>
          </a:xfrm>
          <a:prstGeom prst="rect">
            <a:avLst/>
          </a:prstGeom>
          <a:noFill/>
          <a:ln>
            <a:noFill/>
          </a:ln>
        </p:spPr>
      </p:pic>
      <p:pic>
        <p:nvPicPr>
          <p:cNvPr id="1781" name="Google Shape;1781;g2523351e7b7_52_57"/>
          <p:cNvPicPr preferRelativeResize="0"/>
          <p:nvPr/>
        </p:nvPicPr>
        <p:blipFill rotWithShape="1">
          <a:blip r:embed="rId5">
            <a:alphaModFix/>
          </a:blip>
          <a:srcRect b="-8577" l="0" r="-9938" t="0"/>
          <a:stretch/>
        </p:blipFill>
        <p:spPr>
          <a:xfrm>
            <a:off x="5992800" y="2940925"/>
            <a:ext cx="2667300" cy="18984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5" name="Shape 1785"/>
        <p:cNvGrpSpPr/>
        <p:nvPr/>
      </p:nvGrpSpPr>
      <p:grpSpPr>
        <a:xfrm>
          <a:off x="0" y="0"/>
          <a:ext cx="0" cy="0"/>
          <a:chOff x="0" y="0"/>
          <a:chExt cx="0" cy="0"/>
        </a:xfrm>
      </p:grpSpPr>
      <p:pic>
        <p:nvPicPr>
          <p:cNvPr id="1786" name="Google Shape;1786;g2523351e7b7_52_6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87" name="Google Shape;1787;g2523351e7b7_52_68"/>
          <p:cNvSpPr txBox="1"/>
          <p:nvPr/>
        </p:nvSpPr>
        <p:spPr>
          <a:xfrm>
            <a:off x="827250" y="12719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Der Zweck des Spiels </a:t>
            </a:r>
            <a:br>
              <a:rPr b="1" i="0" lang="lv-LV" sz="3500" u="none" cap="none" strike="noStrike">
                <a:solidFill>
                  <a:srgbClr val="FFFFFF"/>
                </a:solidFill>
                <a:latin typeface="Raleway"/>
                <a:ea typeface="Raleway"/>
                <a:cs typeface="Raleway"/>
                <a:sym typeface="Raleway"/>
              </a:rPr>
            </a:br>
            <a:r>
              <a:rPr b="1" i="0" lang="lv-LV" sz="3500" u="none" cap="none" strike="noStrike">
                <a:solidFill>
                  <a:srgbClr val="FFFFFF"/>
                </a:solidFill>
                <a:latin typeface="Raleway"/>
                <a:ea typeface="Raleway"/>
                <a:cs typeface="Raleway"/>
                <a:sym typeface="Raleway"/>
              </a:rPr>
              <a:t>ist nicht, einen Gewinner zu ermitteln, sondern </a:t>
            </a:r>
            <a:r>
              <a:rPr b="1" i="0" lang="lv-LV" sz="4000" u="none" cap="none" strike="noStrike">
                <a:solidFill>
                  <a:srgbClr val="2B3E85"/>
                </a:solidFill>
                <a:latin typeface="Raleway"/>
                <a:ea typeface="Raleway"/>
                <a:cs typeface="Raleway"/>
                <a:sym typeface="Raleway"/>
              </a:rPr>
              <a:t>eine Diskussion anzuregen</a:t>
            </a:r>
            <a:endParaRPr b="1" i="0" sz="4000" u="none" cap="none" strike="noStrike">
              <a:solidFill>
                <a:srgbClr val="2B3E85"/>
              </a:solidFill>
              <a:latin typeface="Raleway"/>
              <a:ea typeface="Raleway"/>
              <a:cs typeface="Raleway"/>
              <a:sym typeface="Raleway"/>
            </a:endParaRPr>
          </a:p>
        </p:txBody>
      </p:sp>
      <p:pic>
        <p:nvPicPr>
          <p:cNvPr id="1788" name="Google Shape;1788;g2523351e7b7_52_6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89" name="Google Shape;1789;g2523351e7b7_52_6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90" name="Google Shape;1790;g2523351e7b7_52_68"/>
          <p:cNvPicPr preferRelativeResize="0"/>
          <p:nvPr/>
        </p:nvPicPr>
        <p:blipFill rotWithShape="1">
          <a:blip r:embed="rId6">
            <a:alphaModFix/>
          </a:blip>
          <a:srcRect b="0" l="0" r="11793" t="-989"/>
          <a:stretch/>
        </p:blipFill>
        <p:spPr>
          <a:xfrm rot="5400000">
            <a:off x="5605888" y="1617913"/>
            <a:ext cx="1881850" cy="5194375"/>
          </a:xfrm>
          <a:prstGeom prst="rect">
            <a:avLst/>
          </a:prstGeom>
          <a:noFill/>
          <a:ln>
            <a:noFill/>
          </a:ln>
        </p:spPr>
      </p:pic>
      <p:pic>
        <p:nvPicPr>
          <p:cNvPr id="1791" name="Google Shape;1791;g2523351e7b7_52_68"/>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92" name="Google Shape;1792;g2523351e7b7_52_68"/>
          <p:cNvPicPr preferRelativeResize="0"/>
          <p:nvPr/>
        </p:nvPicPr>
        <p:blipFill rotWithShape="1">
          <a:blip r:embed="rId7">
            <a:alphaModFix/>
          </a:blip>
          <a:srcRect b="9722" l="0" r="2572" t="0"/>
          <a:stretch/>
        </p:blipFill>
        <p:spPr>
          <a:xfrm>
            <a:off x="6711450" y="3515675"/>
            <a:ext cx="2432548" cy="1624249"/>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6" name="Shape 1796"/>
        <p:cNvGrpSpPr/>
        <p:nvPr/>
      </p:nvGrpSpPr>
      <p:grpSpPr>
        <a:xfrm>
          <a:off x="0" y="0"/>
          <a:ext cx="0" cy="0"/>
          <a:chOff x="0" y="0"/>
          <a:chExt cx="0" cy="0"/>
        </a:xfrm>
      </p:grpSpPr>
      <p:pic>
        <p:nvPicPr>
          <p:cNvPr id="1797" name="Google Shape;1797;g2523351e7b7_57_0"/>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798" name="Google Shape;1798;g2523351e7b7_57_0"/>
          <p:cNvSpPr txBox="1"/>
          <p:nvPr/>
        </p:nvSpPr>
        <p:spPr>
          <a:xfrm>
            <a:off x="489599" y="436425"/>
            <a:ext cx="7421593" cy="7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40"/>
              <a:buFont typeface="Arial"/>
              <a:buNone/>
            </a:pPr>
            <a:r>
              <a:rPr b="1" i="0" lang="lv-LV" sz="3500" u="none" cap="none" strike="noStrike">
                <a:solidFill>
                  <a:srgbClr val="FFFFFF"/>
                </a:solidFill>
                <a:latin typeface="Raleway"/>
                <a:ea typeface="Raleway"/>
                <a:cs typeface="Raleway"/>
                <a:sym typeface="Raleway"/>
              </a:rPr>
              <a:t>Einige Möglichkeiten zum Spielen  </a:t>
            </a:r>
            <a:endParaRPr b="1" i="0" sz="3500" u="none" cap="none" strike="noStrike">
              <a:solidFill>
                <a:srgbClr val="FFFFFF"/>
              </a:solidFill>
              <a:latin typeface="Raleway"/>
              <a:ea typeface="Raleway"/>
              <a:cs typeface="Raleway"/>
              <a:sym typeface="Raleway"/>
            </a:endParaRPr>
          </a:p>
        </p:txBody>
      </p:sp>
      <p:sp>
        <p:nvSpPr>
          <p:cNvPr id="1799" name="Google Shape;1799;g2523351e7b7_57_0"/>
          <p:cNvSpPr txBox="1"/>
          <p:nvPr/>
        </p:nvSpPr>
        <p:spPr>
          <a:xfrm>
            <a:off x="427896" y="1525336"/>
            <a:ext cx="4993189" cy="301618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Gruppenspiel</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Soziometrie</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Soziometrie für individuelles Spielen</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Lösen Sie die Situation</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Vier Wege zum Frieden</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Domino</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Wählen Sie eine Lösung</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Ja, aber... Erfinde eine Geschichte</a:t>
            </a:r>
            <a:endParaRPr b="0" i="0" sz="2000" u="none" cap="none" strike="noStrike">
              <a:solidFill>
                <a:srgbClr val="000000"/>
              </a:solidFill>
              <a:latin typeface="Raleway"/>
              <a:ea typeface="Raleway"/>
              <a:cs typeface="Raleway"/>
              <a:sym typeface="Raleway"/>
            </a:endParaRPr>
          </a:p>
        </p:txBody>
      </p:sp>
      <p:pic>
        <p:nvPicPr>
          <p:cNvPr id="1800" name="Google Shape;1800;g2523351e7b7_57_0"/>
          <p:cNvPicPr preferRelativeResize="0"/>
          <p:nvPr/>
        </p:nvPicPr>
        <p:blipFill rotWithShape="1">
          <a:blip r:embed="rId4">
            <a:alphaModFix/>
          </a:blip>
          <a:srcRect b="0" l="0" r="0" t="0"/>
          <a:stretch/>
        </p:blipFill>
        <p:spPr>
          <a:xfrm rot="5400000">
            <a:off x="5864219" y="1858448"/>
            <a:ext cx="4631224" cy="1916225"/>
          </a:xfrm>
          <a:prstGeom prst="rect">
            <a:avLst/>
          </a:prstGeom>
          <a:noFill/>
          <a:ln>
            <a:noFill/>
          </a:ln>
        </p:spPr>
      </p:pic>
      <p:pic>
        <p:nvPicPr>
          <p:cNvPr id="1801" name="Google Shape;1801;g2523351e7b7_57_0"/>
          <p:cNvPicPr preferRelativeResize="0"/>
          <p:nvPr/>
        </p:nvPicPr>
        <p:blipFill rotWithShape="1">
          <a:blip r:embed="rId5">
            <a:alphaModFix/>
          </a:blip>
          <a:srcRect b="8339" l="0" r="-5496" t="0"/>
          <a:stretch/>
        </p:blipFill>
        <p:spPr>
          <a:xfrm>
            <a:off x="5104575" y="2885900"/>
            <a:ext cx="3605576" cy="225760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2523351e7b7_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68" name="Google Shape;268;g2523351e7b7_7_0"/>
          <p:cNvSpPr txBox="1"/>
          <p:nvPr/>
        </p:nvSpPr>
        <p:spPr>
          <a:xfrm>
            <a:off x="827250" y="1419275"/>
            <a:ext cx="7241400" cy="2096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1.</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Vorbereitung </a:t>
            </a:r>
            <a:br>
              <a:rPr b="1" i="0" lang="lv-LV" sz="4200" u="none" cap="none" strike="noStrike">
                <a:solidFill>
                  <a:srgbClr val="FFFFFF"/>
                </a:solidFill>
                <a:latin typeface="Raleway"/>
                <a:ea typeface="Raleway"/>
                <a:cs typeface="Raleway"/>
                <a:sym typeface="Raleway"/>
              </a:rPr>
            </a:br>
            <a:r>
              <a:rPr b="1" i="0" lang="lv-LV" sz="4200" u="none" cap="none" strike="noStrike">
                <a:solidFill>
                  <a:srgbClr val="FFFFFF"/>
                </a:solidFill>
                <a:latin typeface="Raleway"/>
                <a:ea typeface="Raleway"/>
                <a:cs typeface="Raleway"/>
                <a:sym typeface="Raleway"/>
              </a:rPr>
              <a:t>für eine Schulungssitzung</a:t>
            </a:r>
            <a:endParaRPr b="1" i="0" sz="4200" u="none" cap="none" strike="noStrike">
              <a:solidFill>
                <a:srgbClr val="FFFFFF"/>
              </a:solidFill>
              <a:latin typeface="Raleway"/>
              <a:ea typeface="Raleway"/>
              <a:cs typeface="Raleway"/>
              <a:sym typeface="Raleway"/>
            </a:endParaRPr>
          </a:p>
        </p:txBody>
      </p:sp>
      <p:pic>
        <p:nvPicPr>
          <p:cNvPr id="269" name="Google Shape;269;g2523351e7b7_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70" name="Google Shape;270;g2523351e7b7_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71" name="Google Shape;271;g2523351e7b7_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272" name="Google Shape;272;g2523351e7b7_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273" name="Google Shape;273;g2523351e7b7_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5" name="Shape 1805"/>
        <p:cNvGrpSpPr/>
        <p:nvPr/>
      </p:nvGrpSpPr>
      <p:grpSpPr>
        <a:xfrm>
          <a:off x="0" y="0"/>
          <a:ext cx="0" cy="0"/>
          <a:chOff x="0" y="0"/>
          <a:chExt cx="0" cy="0"/>
        </a:xfrm>
      </p:grpSpPr>
      <p:pic>
        <p:nvPicPr>
          <p:cNvPr id="1806" name="Google Shape;1806;g2523351e7b7_57_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07" name="Google Shape;1807;g2523351e7b7_57_9"/>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1</a:t>
            </a:r>
            <a:r>
              <a:rPr b="1" i="0" lang="lv-LV" sz="3900" u="none" cap="none" strike="noStrike">
                <a:solidFill>
                  <a:srgbClr val="2B3E85"/>
                </a:solidFill>
                <a:latin typeface="Raleway"/>
                <a:ea typeface="Raleway"/>
                <a:cs typeface="Raleway"/>
                <a:sym typeface="Raleway"/>
              </a:rPr>
              <a:t>. </a:t>
            </a:r>
            <a:r>
              <a:rPr b="1" i="0" lang="lv-LV" sz="4500" u="none" cap="none" strike="noStrike">
                <a:solidFill>
                  <a:srgbClr val="2B3E85"/>
                </a:solidFill>
                <a:latin typeface="Raleway"/>
                <a:ea typeface="Raleway"/>
                <a:cs typeface="Raleway"/>
                <a:sym typeface="Raleway"/>
              </a:rPr>
              <a:t>das Spiel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Gruppenspiel</a:t>
            </a:r>
            <a:endParaRPr b="1" i="0" sz="4200" u="none" cap="none" strike="noStrike">
              <a:solidFill>
                <a:srgbClr val="FFFFFF"/>
              </a:solidFill>
              <a:latin typeface="Raleway"/>
              <a:ea typeface="Raleway"/>
              <a:cs typeface="Raleway"/>
              <a:sym typeface="Raleway"/>
            </a:endParaRPr>
          </a:p>
        </p:txBody>
      </p:sp>
      <p:pic>
        <p:nvPicPr>
          <p:cNvPr id="1808" name="Google Shape;1808;g2523351e7b7_57_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09" name="Google Shape;1809;g2523351e7b7_57_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10" name="Google Shape;1810;g2523351e7b7_57_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811" name="Google Shape;1811;g2523351e7b7_57_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12" name="Google Shape;1812;g2523351e7b7_57_9"/>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pic>
        <p:nvPicPr>
          <p:cNvPr id="1817" name="Google Shape;1817;g2523351e7b7_57_19"/>
          <p:cNvPicPr preferRelativeResize="0"/>
          <p:nvPr/>
        </p:nvPicPr>
        <p:blipFill rotWithShape="1">
          <a:blip r:embed="rId3">
            <a:alphaModFix/>
          </a:blip>
          <a:srcRect b="0" l="69" r="58" t="0"/>
          <a:stretch/>
        </p:blipFill>
        <p:spPr>
          <a:xfrm>
            <a:off x="3429629" y="3263710"/>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18" name="Google Shape;1818;g2523351e7b7_57_19"/>
          <p:cNvPicPr preferRelativeResize="0"/>
          <p:nvPr/>
        </p:nvPicPr>
        <p:blipFill rotWithShape="1">
          <a:blip r:embed="rId4">
            <a:alphaModFix/>
          </a:blip>
          <a:srcRect b="0" l="69" r="58" t="0"/>
          <a:stretch/>
        </p:blipFill>
        <p:spPr>
          <a:xfrm>
            <a:off x="3494520" y="3326874"/>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19" name="Google Shape;1819;g2523351e7b7_57_19"/>
          <p:cNvPicPr preferRelativeResize="0"/>
          <p:nvPr/>
        </p:nvPicPr>
        <p:blipFill rotWithShape="1">
          <a:blip r:embed="rId5">
            <a:alphaModFix/>
          </a:blip>
          <a:srcRect b="0" l="69" r="58" t="0"/>
          <a:stretch/>
        </p:blipFill>
        <p:spPr>
          <a:xfrm>
            <a:off x="4801101" y="3268669"/>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0" name="Google Shape;1820;g2523351e7b7_57_19"/>
          <p:cNvPicPr preferRelativeResize="0"/>
          <p:nvPr/>
        </p:nvPicPr>
        <p:blipFill rotWithShape="1">
          <a:blip r:embed="rId5">
            <a:alphaModFix/>
          </a:blip>
          <a:srcRect b="0" l="69" r="58" t="0"/>
          <a:stretch/>
        </p:blipFill>
        <p:spPr>
          <a:xfrm>
            <a:off x="4884813" y="3328747"/>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1" name="Google Shape;1821;g2523351e7b7_57_19"/>
          <p:cNvPicPr preferRelativeResize="0"/>
          <p:nvPr/>
        </p:nvPicPr>
        <p:blipFill rotWithShape="1">
          <a:blip r:embed="rId6">
            <a:alphaModFix/>
          </a:blip>
          <a:srcRect b="0" l="1540" r="1540" t="0"/>
          <a:stretch/>
        </p:blipFill>
        <p:spPr>
          <a:xfrm rot="-4260000">
            <a:off x="3830400" y="1355400"/>
            <a:ext cx="12639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2" name="Google Shape;1822;g2523351e7b7_57_19"/>
          <p:cNvPicPr preferRelativeResize="0"/>
          <p:nvPr/>
        </p:nvPicPr>
        <p:blipFill rotWithShape="1">
          <a:blip r:embed="rId7">
            <a:alphaModFix/>
          </a:blip>
          <a:srcRect b="0" l="1559" r="1559" t="0"/>
          <a:stretch/>
        </p:blipFill>
        <p:spPr>
          <a:xfrm rot="-5880000">
            <a:off x="5500800" y="-828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3" name="Google Shape;1823;g2523351e7b7_57_19"/>
          <p:cNvPicPr preferRelativeResize="0"/>
          <p:nvPr/>
        </p:nvPicPr>
        <p:blipFill rotWithShape="1">
          <a:blip r:embed="rId8">
            <a:alphaModFix/>
          </a:blip>
          <a:srcRect b="0" l="1559" r="1559" t="0"/>
          <a:stretch/>
        </p:blipFill>
        <p:spPr>
          <a:xfrm rot="-5400000">
            <a:off x="7412400" y="24300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4" name="Google Shape;1824;g2523351e7b7_57_19"/>
          <p:cNvPicPr preferRelativeResize="0"/>
          <p:nvPr/>
        </p:nvPicPr>
        <p:blipFill rotWithShape="1">
          <a:blip r:embed="rId9">
            <a:alphaModFix/>
          </a:blip>
          <a:srcRect b="0" l="1559" r="1559" t="0"/>
          <a:stretch/>
        </p:blipFill>
        <p:spPr>
          <a:xfrm rot="5400000">
            <a:off x="903600" y="20592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5" name="Google Shape;1825;g2523351e7b7_57_19"/>
          <p:cNvPicPr preferRelativeResize="0"/>
          <p:nvPr/>
        </p:nvPicPr>
        <p:blipFill rotWithShape="1">
          <a:blip r:embed="rId10">
            <a:alphaModFix/>
          </a:blip>
          <a:srcRect b="0" l="1559" r="1559" t="0"/>
          <a:stretch/>
        </p:blipFill>
        <p:spPr>
          <a:xfrm rot="5880000">
            <a:off x="1854000" y="900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6" name="Google Shape;1826;g2523351e7b7_57_19"/>
          <p:cNvPicPr preferRelativeResize="0"/>
          <p:nvPr/>
        </p:nvPicPr>
        <p:blipFill rotWithShape="1">
          <a:blip r:embed="rId10">
            <a:alphaModFix/>
          </a:blip>
          <a:srcRect b="0" l="1559" r="1559" t="0"/>
          <a:stretch/>
        </p:blipFill>
        <p:spPr>
          <a:xfrm rot="5400000">
            <a:off x="964800" y="9684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7" name="Google Shape;1827;g2523351e7b7_57_19"/>
          <p:cNvPicPr preferRelativeResize="0"/>
          <p:nvPr/>
        </p:nvPicPr>
        <p:blipFill rotWithShape="1">
          <a:blip r:embed="rId9">
            <a:alphaModFix/>
          </a:blip>
          <a:srcRect b="0" l="1559" r="1559" t="0"/>
          <a:stretch/>
        </p:blipFill>
        <p:spPr>
          <a:xfrm rot="-5880000">
            <a:off x="6544800" y="7812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8" name="Google Shape;1828;g2523351e7b7_57_19"/>
          <p:cNvPicPr preferRelativeResize="0"/>
          <p:nvPr/>
        </p:nvPicPr>
        <p:blipFill rotWithShape="1">
          <a:blip r:embed="rId10">
            <a:alphaModFix/>
          </a:blip>
          <a:srcRect b="0" l="1559" r="1559" t="0"/>
          <a:stretch/>
        </p:blipFill>
        <p:spPr>
          <a:xfrm rot="-5700000">
            <a:off x="7257600" y="11340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29" name="Google Shape;1829;g2523351e7b7_57_19"/>
          <p:cNvPicPr preferRelativeResize="0"/>
          <p:nvPr/>
        </p:nvPicPr>
        <p:blipFill rotWithShape="1">
          <a:blip r:embed="rId8">
            <a:alphaModFix/>
          </a:blip>
          <a:srcRect b="0" l="1559" r="1559" t="0"/>
          <a:stretch/>
        </p:blipFill>
        <p:spPr>
          <a:xfrm rot="4980000">
            <a:off x="1393200" y="31284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0" name="Google Shape;1830;g2523351e7b7_57_19"/>
          <p:cNvPicPr preferRelativeResize="0"/>
          <p:nvPr/>
        </p:nvPicPr>
        <p:blipFill rotWithShape="1">
          <a:blip r:embed="rId7">
            <a:alphaModFix/>
          </a:blip>
          <a:srcRect b="0" l="1559" r="1559" t="0"/>
          <a:stretch/>
        </p:blipFill>
        <p:spPr>
          <a:xfrm rot="-5400000">
            <a:off x="6757200" y="3445200"/>
            <a:ext cx="1242000" cy="186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4" name="Shape 1834"/>
        <p:cNvGrpSpPr/>
        <p:nvPr/>
      </p:nvGrpSpPr>
      <p:grpSpPr>
        <a:xfrm>
          <a:off x="0" y="0"/>
          <a:ext cx="0" cy="0"/>
          <a:chOff x="0" y="0"/>
          <a:chExt cx="0" cy="0"/>
        </a:xfrm>
      </p:grpSpPr>
      <p:pic>
        <p:nvPicPr>
          <p:cNvPr id="1835" name="Google Shape;1835;g2523351e7b7_57_38"/>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836" name="Google Shape;1836;g2523351e7b7_57_38"/>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Gruppenspiel</a:t>
            </a:r>
            <a:endParaRPr b="1" i="0" sz="35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37" name="Google Shape;1837;g2523351e7b7_57_38"/>
          <p:cNvSpPr txBox="1"/>
          <p:nvPr/>
        </p:nvSpPr>
        <p:spPr>
          <a:xfrm>
            <a:off x="396000" y="1725975"/>
            <a:ext cx="4989600" cy="3364993"/>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Anzahl der Teilnehmer 2-6</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Die Spieler sitzen in einem Kreis am Tisch.</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Spielleiter mischt alle vier Gruppen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alle vier Gruppen von Lösungskarten und verteilt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6 Karten an jeden Teilnehmer.</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Die restlichen Karten werden verdeckt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neben den Situationskartenstapel gelegt.</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erste Spielleiter wird ausgewählt. Das Spiel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wird von allen Teilnehmern geleitet - jeder wählt abwechselnd eine Situationskarte aus, um sie zu analysieren.</a:t>
            </a:r>
            <a:endParaRPr b="0" i="0" sz="1500" u="none" cap="none" strike="noStrike">
              <a:solidFill>
                <a:schemeClr val="dk1"/>
              </a:solidFill>
              <a:latin typeface="Raleway"/>
              <a:ea typeface="Raleway"/>
              <a:cs typeface="Raleway"/>
              <a:sym typeface="Raleway"/>
            </a:endParaRPr>
          </a:p>
        </p:txBody>
      </p:sp>
      <p:sp>
        <p:nvSpPr>
          <p:cNvPr id="1838" name="Google Shape;1838;g2523351e7b7_57_38"/>
          <p:cNvSpPr txBox="1"/>
          <p:nvPr/>
        </p:nvSpPr>
        <p:spPr>
          <a:xfrm>
            <a:off x="489600" y="1357874"/>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1839" name="Google Shape;1839;g2523351e7b7_57_38"/>
          <p:cNvGrpSpPr/>
          <p:nvPr/>
        </p:nvGrpSpPr>
        <p:grpSpPr>
          <a:xfrm>
            <a:off x="-674130" y="2410756"/>
            <a:ext cx="290237" cy="321991"/>
            <a:chOff x="534570" y="3018006"/>
            <a:chExt cx="290237" cy="321991"/>
          </a:xfrm>
        </p:grpSpPr>
        <p:sp>
          <p:nvSpPr>
            <p:cNvPr id="1840" name="Google Shape;1840;g2523351e7b7_57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g2523351e7b7_57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42" name="Google Shape;1842;g2523351e7b7_57_38"/>
          <p:cNvPicPr preferRelativeResize="0"/>
          <p:nvPr/>
        </p:nvPicPr>
        <p:blipFill rotWithShape="1">
          <a:blip r:embed="rId4">
            <a:alphaModFix/>
          </a:blip>
          <a:srcRect b="0" l="0" r="25946" t="0"/>
          <a:stretch/>
        </p:blipFill>
        <p:spPr>
          <a:xfrm rot="5400000">
            <a:off x="6915338" y="2924850"/>
            <a:ext cx="2849149" cy="1591949"/>
          </a:xfrm>
          <a:prstGeom prst="rect">
            <a:avLst/>
          </a:prstGeom>
          <a:noFill/>
          <a:ln>
            <a:noFill/>
          </a:ln>
        </p:spPr>
      </p:pic>
      <p:pic>
        <p:nvPicPr>
          <p:cNvPr id="1843" name="Google Shape;1843;g2523351e7b7_57_38"/>
          <p:cNvPicPr preferRelativeResize="0"/>
          <p:nvPr/>
        </p:nvPicPr>
        <p:blipFill rotWithShape="1">
          <a:blip r:embed="rId5">
            <a:alphaModFix/>
          </a:blip>
          <a:srcRect b="0" l="0" r="0" t="0"/>
          <a:stretch/>
        </p:blipFill>
        <p:spPr>
          <a:xfrm>
            <a:off x="6241756" y="2252582"/>
            <a:ext cx="903528" cy="2221693"/>
          </a:xfrm>
          <a:prstGeom prst="rect">
            <a:avLst/>
          </a:prstGeom>
          <a:noFill/>
          <a:ln>
            <a:noFill/>
          </a:ln>
        </p:spPr>
      </p:pic>
      <p:pic>
        <p:nvPicPr>
          <p:cNvPr id="1844" name="Google Shape;1844;g2523351e7b7_57_38"/>
          <p:cNvPicPr preferRelativeResize="0"/>
          <p:nvPr/>
        </p:nvPicPr>
        <p:blipFill rotWithShape="1">
          <a:blip r:embed="rId5">
            <a:alphaModFix/>
          </a:blip>
          <a:srcRect b="0" l="0" r="0" t="0"/>
          <a:stretch/>
        </p:blipFill>
        <p:spPr>
          <a:xfrm>
            <a:off x="7402622" y="2252582"/>
            <a:ext cx="903528" cy="2221693"/>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8" name="Shape 1848"/>
        <p:cNvGrpSpPr/>
        <p:nvPr/>
      </p:nvGrpSpPr>
      <p:grpSpPr>
        <a:xfrm>
          <a:off x="0" y="0"/>
          <a:ext cx="0" cy="0"/>
          <a:chOff x="0" y="0"/>
          <a:chExt cx="0" cy="0"/>
        </a:xfrm>
      </p:grpSpPr>
      <p:pic>
        <p:nvPicPr>
          <p:cNvPr id="1849" name="Google Shape;1849;g2523351e7b7_57_51"/>
          <p:cNvPicPr preferRelativeResize="0"/>
          <p:nvPr/>
        </p:nvPicPr>
        <p:blipFill rotWithShape="1">
          <a:blip r:embed="rId3">
            <a:alphaModFix/>
          </a:blip>
          <a:srcRect b="0" l="0" r="0" t="0"/>
          <a:stretch/>
        </p:blipFill>
        <p:spPr>
          <a:xfrm>
            <a:off x="0" y="7399"/>
            <a:ext cx="9144001" cy="1447200"/>
          </a:xfrm>
          <a:prstGeom prst="rect">
            <a:avLst/>
          </a:prstGeom>
          <a:noFill/>
          <a:ln>
            <a:noFill/>
          </a:ln>
        </p:spPr>
      </p:pic>
      <p:sp>
        <p:nvSpPr>
          <p:cNvPr id="1850" name="Google Shape;1850;g2523351e7b7_57_51"/>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Gruppenspiel</a:t>
            </a:r>
            <a:endParaRPr b="1" i="0" sz="35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51" name="Google Shape;1851;g2523351e7b7_57_51"/>
          <p:cNvSpPr txBox="1"/>
          <p:nvPr/>
        </p:nvSpPr>
        <p:spPr>
          <a:xfrm>
            <a:off x="360000" y="1728000"/>
            <a:ext cx="6369388" cy="3339345"/>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erste Spieler </a:t>
            </a:r>
            <a:r>
              <a:rPr b="1" i="0" lang="lv-LV" sz="1500" u="none" cap="none" strike="noStrike">
                <a:solidFill>
                  <a:srgbClr val="2B3E85"/>
                </a:solidFill>
                <a:latin typeface="Raleway"/>
                <a:ea typeface="Raleway"/>
                <a:cs typeface="Raleway"/>
                <a:sym typeface="Raleway"/>
              </a:rPr>
              <a:t>wählt eine Situation aus dem Stapel Situationen und liest sie vor. </a:t>
            </a:r>
            <a:r>
              <a:rPr b="0" i="0" lang="lv-LV" sz="1500" u="none" cap="none" strike="noStrike">
                <a:solidFill>
                  <a:srgbClr val="2B3E85"/>
                </a:solidFill>
                <a:latin typeface="Raleway"/>
                <a:ea typeface="Raleway"/>
                <a:cs typeface="Raleway"/>
                <a:sym typeface="Raleway"/>
              </a:rPr>
              <a:t>Die Situation kann bei Bedarf an das jeweilige Arbeitsumfeld angepasst werden.</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Spielleiter fordert jeden Teilnehmer auf, eine Karte in der Hand zu finden, die </a:t>
            </a:r>
            <a:r>
              <a:rPr b="1" i="0" lang="lv-LV" sz="1500" u="none" cap="none" strike="noStrike">
                <a:solidFill>
                  <a:srgbClr val="2B3E85"/>
                </a:solidFill>
                <a:latin typeface="Raleway"/>
                <a:ea typeface="Raleway"/>
                <a:cs typeface="Raleway"/>
                <a:sym typeface="Raleway"/>
              </a:rPr>
              <a:t>zur Lösung der gegebenen Situation beitragen </a:t>
            </a:r>
            <a:r>
              <a:rPr b="0" i="0" lang="lv-LV" sz="1500" u="none" cap="none" strike="noStrike">
                <a:solidFill>
                  <a:srgbClr val="2B3E85"/>
                </a:solidFill>
                <a:latin typeface="Raleway"/>
                <a:ea typeface="Raleway"/>
                <a:cs typeface="Raleway"/>
                <a:sym typeface="Raleway"/>
              </a:rPr>
              <a:t>würde. Die Teilnehmer legen abwechselnd ihre Karten ab und erläutern wie eine bestimmte Karte zur Lösung der Situation bei-tragen kann. </a:t>
            </a:r>
            <a:r>
              <a:rPr b="1" i="0" lang="lv-LV" sz="1500" u="none" cap="none" strike="noStrike">
                <a:solidFill>
                  <a:srgbClr val="2B3E85"/>
                </a:solidFill>
                <a:latin typeface="Raleway"/>
                <a:ea typeface="Raleway"/>
                <a:cs typeface="Raleway"/>
                <a:sym typeface="Raleway"/>
              </a:rPr>
              <a:t>Die Gruppe diskutiert darüber, ob die Lösung akzep-tiert wird oder nicht.</a:t>
            </a:r>
            <a:r>
              <a:rPr b="0" i="0" lang="lv-LV" sz="1500" u="none" cap="none" strike="noStrike">
                <a:solidFill>
                  <a:srgbClr val="2B3E85"/>
                </a:solidFill>
                <a:latin typeface="Raleway"/>
                <a:ea typeface="Raleway"/>
                <a:cs typeface="Raleway"/>
                <a:sym typeface="Raleway"/>
              </a:rPr>
              <a:t> Wenn die Meinungen auseinandergehen, hat der Spielleiter das letzte Wort.</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Wenn jemand keine passende Lösungskarte hat, nimmt er eine neue Lösung vom Stapel, bis er eine passende Lösung gefunden hat.</a:t>
            </a:r>
            <a:endParaRPr b="0" i="0" sz="1500" u="none" cap="none" strike="noStrike">
              <a:solidFill>
                <a:srgbClr val="2B3E85"/>
              </a:solidFill>
              <a:latin typeface="Raleway"/>
              <a:ea typeface="Raleway"/>
              <a:cs typeface="Raleway"/>
              <a:sym typeface="Raleway"/>
            </a:endParaRPr>
          </a:p>
        </p:txBody>
      </p:sp>
      <p:sp>
        <p:nvSpPr>
          <p:cNvPr id="1852" name="Google Shape;1852;g2523351e7b7_57_51"/>
          <p:cNvSpPr txBox="1"/>
          <p:nvPr/>
        </p:nvSpPr>
        <p:spPr>
          <a:xfrm>
            <a:off x="489600" y="13572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pic>
        <p:nvPicPr>
          <p:cNvPr id="1853" name="Google Shape;1853;g2523351e7b7_57_51"/>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854" name="Google Shape;1854;g2523351e7b7_57_51"/>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5" name="Google Shape;1855;g2523351e7b7_57_51"/>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6" name="Google Shape;1856;g2523351e7b7_57_51"/>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7" name="Google Shape;1857;g2523351e7b7_57_51"/>
          <p:cNvPicPr preferRelativeResize="0"/>
          <p:nvPr/>
        </p:nvPicPr>
        <p:blipFill rotWithShape="1">
          <a:blip r:embed="rId8">
            <a:alphaModFix/>
          </a:blip>
          <a:srcRect b="10" l="0" r="0" t="0"/>
          <a:stretch/>
        </p:blipFill>
        <p:spPr>
          <a:xfrm>
            <a:off x="6936751" y="216056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1" name="Shape 1861"/>
        <p:cNvGrpSpPr/>
        <p:nvPr/>
      </p:nvGrpSpPr>
      <p:grpSpPr>
        <a:xfrm>
          <a:off x="0" y="0"/>
          <a:ext cx="0" cy="0"/>
          <a:chOff x="0" y="0"/>
          <a:chExt cx="0" cy="0"/>
        </a:xfrm>
      </p:grpSpPr>
      <p:pic>
        <p:nvPicPr>
          <p:cNvPr id="1862" name="Google Shape;1862;g2523351e7b7_57_63"/>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863" name="Google Shape;1863;g2523351e7b7_57_63"/>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Gruppenspiel</a:t>
            </a:r>
            <a:endParaRPr b="1" i="0" sz="35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64" name="Google Shape;1864;g2523351e7b7_57_63"/>
          <p:cNvSpPr txBox="1"/>
          <p:nvPr/>
        </p:nvSpPr>
        <p:spPr>
          <a:xfrm>
            <a:off x="519429" y="1728000"/>
            <a:ext cx="5158484" cy="241601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Nachdem jeder seine Situation gespielt hat,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werden die gespielten Karten beiseite gelegt und der Spieler zur Linken des Spielleiters übernimmt die Kontrolle des Spiels.</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Neue Lösungskarten werden nicht genommen - das Spiel wird mit der vorhandenen Anzahl von Karten fortgesetzt.</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Das Spiel endet, wenn ein Spieler keine Karten mehr hat.</a:t>
            </a:r>
            <a:endParaRPr b="0" i="0" sz="1500" u="none" cap="none" strike="noStrike">
              <a:solidFill>
                <a:srgbClr val="2B3E85"/>
              </a:solidFill>
              <a:latin typeface="Raleway"/>
              <a:ea typeface="Raleway"/>
              <a:cs typeface="Raleway"/>
              <a:sym typeface="Raleway"/>
            </a:endParaRPr>
          </a:p>
        </p:txBody>
      </p:sp>
      <p:sp>
        <p:nvSpPr>
          <p:cNvPr id="1865" name="Google Shape;1865;g2523351e7b7_57_63"/>
          <p:cNvSpPr txBox="1"/>
          <p:nvPr/>
        </p:nvSpPr>
        <p:spPr>
          <a:xfrm>
            <a:off x="489600" y="13572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Schließen</a:t>
            </a:r>
            <a:endParaRPr b="1" i="0" sz="2600" u="none" cap="none" strike="noStrike">
              <a:solidFill>
                <a:srgbClr val="6689BA"/>
              </a:solidFill>
              <a:latin typeface="Arial"/>
              <a:ea typeface="Arial"/>
              <a:cs typeface="Arial"/>
              <a:sym typeface="Arial"/>
            </a:endParaRPr>
          </a:p>
        </p:txBody>
      </p:sp>
      <p:pic>
        <p:nvPicPr>
          <p:cNvPr id="1866" name="Google Shape;1866;g2523351e7b7_57_63"/>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867" name="Google Shape;1867;g2523351e7b7_57_63"/>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8" name="Google Shape;1868;g2523351e7b7_57_63"/>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9" name="Google Shape;1869;g2523351e7b7_57_63"/>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70" name="Google Shape;1870;g2523351e7b7_57_63"/>
          <p:cNvPicPr preferRelativeResize="0"/>
          <p:nvPr/>
        </p:nvPicPr>
        <p:blipFill rotWithShape="1">
          <a:blip r:embed="rId8">
            <a:alphaModFix/>
          </a:blip>
          <a:srcRect b="10" l="0" r="0" t="0"/>
          <a:stretch/>
        </p:blipFill>
        <p:spPr>
          <a:xfrm>
            <a:off x="6211751" y="231721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4" name="Shape 1874"/>
        <p:cNvGrpSpPr/>
        <p:nvPr/>
      </p:nvGrpSpPr>
      <p:grpSpPr>
        <a:xfrm>
          <a:off x="0" y="0"/>
          <a:ext cx="0" cy="0"/>
          <a:chOff x="0" y="0"/>
          <a:chExt cx="0" cy="0"/>
        </a:xfrm>
      </p:grpSpPr>
      <p:pic>
        <p:nvPicPr>
          <p:cNvPr id="1875" name="Google Shape;1875;g2523351e7b7_57_75"/>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876" name="Google Shape;1876;g2523351e7b7_57_75"/>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Gruppenspiel</a:t>
            </a:r>
            <a:endParaRPr b="1" i="0" sz="35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77" name="Google Shape;1877;g2523351e7b7_57_75"/>
          <p:cNvSpPr txBox="1"/>
          <p:nvPr/>
        </p:nvSpPr>
        <p:spPr>
          <a:xfrm>
            <a:off x="504000" y="1756800"/>
            <a:ext cx="5118466" cy="274944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Wenn die Spieler sehen, dass jemand Schwierigkeiten hat, Lösungen zu finden, ist es </a:t>
            </a:r>
            <a:r>
              <a:rPr b="1" i="0" lang="lv-LV" sz="1500" u="none" cap="none" strike="noStrike">
                <a:solidFill>
                  <a:srgbClr val="2B3E85"/>
                </a:solidFill>
                <a:latin typeface="Raleway"/>
                <a:ea typeface="Raleway"/>
                <a:cs typeface="Raleway"/>
                <a:sym typeface="Raleway"/>
              </a:rPr>
              <a:t>möglich, das Spiel mit offenen Karten zu spielen, </a:t>
            </a:r>
            <a:r>
              <a:rPr b="0" i="0" lang="lv-LV" sz="1500" u="none" cap="none" strike="noStrike">
                <a:solidFill>
                  <a:srgbClr val="2B3E85"/>
                </a:solidFill>
                <a:latin typeface="Raleway"/>
                <a:ea typeface="Raleway"/>
                <a:cs typeface="Raleway"/>
                <a:sym typeface="Raleway"/>
              </a:rPr>
              <a:t>wobei alle Spieler die Karten der anderen sehen und sich gegenseitig helfen können.</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Diese Methode ist hilfreich, um zu diskutieren</a:t>
            </a:r>
            <a:r>
              <a:rPr b="1" i="0" lang="lv-LV" sz="1500" u="none" cap="none" strike="noStrike">
                <a:solidFill>
                  <a:srgbClr val="2B3E85"/>
                </a:solidFill>
                <a:latin typeface="Raleway"/>
                <a:ea typeface="Raleway"/>
                <a:cs typeface="Raleway"/>
                <a:sym typeface="Raleway"/>
              </a:rPr>
              <a:t>, warum einer Teilnehmer eine Lösungskarte nicht spielen will eine Lösungskarte nicht auszuspielen </a:t>
            </a:r>
            <a:r>
              <a:rPr b="0" i="0" lang="lv-LV" sz="1500" u="none" cap="none" strike="noStrike">
                <a:solidFill>
                  <a:srgbClr val="2B3E85"/>
                </a:solidFill>
                <a:latin typeface="Raleway"/>
                <a:ea typeface="Raleway"/>
                <a:cs typeface="Raleway"/>
                <a:sym typeface="Raleway"/>
              </a:rPr>
              <a:t>- der Grund könnte entweder unflexibles Denken oder ein anderes Verständnis der Situation sein.</a:t>
            </a:r>
            <a:endParaRPr b="0" i="0" sz="1500" u="none" cap="none" strike="noStrike">
              <a:solidFill>
                <a:srgbClr val="2B3E85"/>
              </a:solidFill>
              <a:latin typeface="Raleway"/>
              <a:ea typeface="Raleway"/>
              <a:cs typeface="Raleway"/>
              <a:sym typeface="Raleway"/>
            </a:endParaRPr>
          </a:p>
        </p:txBody>
      </p:sp>
      <p:sp>
        <p:nvSpPr>
          <p:cNvPr id="1878" name="Google Shape;1878;g2523351e7b7_57_75"/>
          <p:cNvSpPr txBox="1"/>
          <p:nvPr/>
        </p:nvSpPr>
        <p:spPr>
          <a:xfrm>
            <a:off x="489600" y="1357200"/>
            <a:ext cx="412300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Einige Bemerkungen</a:t>
            </a:r>
            <a:endParaRPr b="1" i="0" sz="2600" u="none" cap="none" strike="noStrike">
              <a:solidFill>
                <a:srgbClr val="6689BA"/>
              </a:solidFill>
              <a:latin typeface="Arial"/>
              <a:ea typeface="Arial"/>
              <a:cs typeface="Arial"/>
              <a:sym typeface="Arial"/>
            </a:endParaRPr>
          </a:p>
        </p:txBody>
      </p:sp>
      <p:sp>
        <p:nvSpPr>
          <p:cNvPr id="1879" name="Google Shape;1879;g2523351e7b7_57_75"/>
          <p:cNvSpPr/>
          <p:nvPr/>
        </p:nvSpPr>
        <p:spPr>
          <a:xfrm>
            <a:off x="6215249" y="2607727"/>
            <a:ext cx="2235900" cy="19323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g2523351e7b7_57_75"/>
          <p:cNvSpPr/>
          <p:nvPr/>
        </p:nvSpPr>
        <p:spPr>
          <a:xfrm>
            <a:off x="6106477" y="1898400"/>
            <a:ext cx="1010700" cy="9468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g2523351e7b7_57_75"/>
          <p:cNvSpPr/>
          <p:nvPr/>
        </p:nvSpPr>
        <p:spPr>
          <a:xfrm>
            <a:off x="6071275" y="1942566"/>
            <a:ext cx="1010700" cy="946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g2523351e7b7_57_75"/>
          <p:cNvSpPr/>
          <p:nvPr/>
        </p:nvSpPr>
        <p:spPr>
          <a:xfrm rot="449788">
            <a:off x="6214401" y="2563152"/>
            <a:ext cx="2186791" cy="19308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3" name="Google Shape;1883;g2523351e7b7_57_75"/>
          <p:cNvPicPr preferRelativeResize="0"/>
          <p:nvPr/>
        </p:nvPicPr>
        <p:blipFill rotWithShape="1">
          <a:blip r:embed="rId4">
            <a:alphaModFix/>
          </a:blip>
          <a:srcRect b="0" l="0" r="32983" t="0"/>
          <a:stretch/>
        </p:blipFill>
        <p:spPr>
          <a:xfrm rot="10800000">
            <a:off x="7469026" y="4044832"/>
            <a:ext cx="1674849" cy="1091450"/>
          </a:xfrm>
          <a:prstGeom prst="rect">
            <a:avLst/>
          </a:prstGeom>
          <a:noFill/>
          <a:ln>
            <a:noFill/>
          </a:ln>
        </p:spPr>
      </p:pic>
      <p:grpSp>
        <p:nvGrpSpPr>
          <p:cNvPr id="1884" name="Google Shape;1884;g2523351e7b7_57_75"/>
          <p:cNvGrpSpPr/>
          <p:nvPr/>
        </p:nvGrpSpPr>
        <p:grpSpPr>
          <a:xfrm>
            <a:off x="207679" y="3245264"/>
            <a:ext cx="290237" cy="321991"/>
            <a:chOff x="534570" y="3018006"/>
            <a:chExt cx="290237" cy="321991"/>
          </a:xfrm>
        </p:grpSpPr>
        <p:sp>
          <p:nvSpPr>
            <p:cNvPr id="1885" name="Google Shape;1885;g2523351e7b7_57_7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g2523351e7b7_57_7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pic>
        <p:nvPicPr>
          <p:cNvPr id="1891" name="Google Shape;1891;g2523351e7b7_57_9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92" name="Google Shape;1892;g2523351e7b7_57_90"/>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2</a:t>
            </a:r>
            <a:r>
              <a:rPr b="1" i="0" lang="lv-LV" sz="3900" u="none" cap="none" strike="noStrike">
                <a:solidFill>
                  <a:srgbClr val="2B3E85"/>
                </a:solidFill>
                <a:latin typeface="Raleway"/>
                <a:ea typeface="Raleway"/>
                <a:cs typeface="Raleway"/>
                <a:sym typeface="Raleway"/>
              </a:rPr>
              <a:t>. das Spiel </a:t>
            </a:r>
            <a:endParaRPr b="1" i="0" sz="39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Soziometrie</a:t>
            </a:r>
            <a:endParaRPr b="1" i="0" sz="4200" u="none" cap="none" strike="noStrike">
              <a:solidFill>
                <a:srgbClr val="FFFFFF"/>
              </a:solidFill>
              <a:latin typeface="Raleway"/>
              <a:ea typeface="Raleway"/>
              <a:cs typeface="Raleway"/>
              <a:sym typeface="Raleway"/>
            </a:endParaRPr>
          </a:p>
        </p:txBody>
      </p:sp>
      <p:pic>
        <p:nvPicPr>
          <p:cNvPr id="1893" name="Google Shape;1893;g2523351e7b7_57_9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94" name="Google Shape;1894;g2523351e7b7_57_9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95" name="Google Shape;1895;g2523351e7b7_57_9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896" name="Google Shape;1896;g2523351e7b7_57_9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97" name="Google Shape;1897;g2523351e7b7_57_9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g2523351e7b7_57_100"/>
          <p:cNvSpPr txBox="1"/>
          <p:nvPr/>
        </p:nvSpPr>
        <p:spPr>
          <a:xfrm>
            <a:off x="801389" y="4243725"/>
            <a:ext cx="8957400" cy="5385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800" u="none" cap="none" strike="noStrike">
              <a:solidFill>
                <a:srgbClr val="2B3E85"/>
              </a:solidFill>
              <a:latin typeface="Montserrat ExtraBold"/>
              <a:ea typeface="Montserrat ExtraBold"/>
              <a:cs typeface="Montserrat ExtraBold"/>
              <a:sym typeface="Montserrat ExtraBold"/>
            </a:endParaRPr>
          </a:p>
        </p:txBody>
      </p:sp>
      <p:pic>
        <p:nvPicPr>
          <p:cNvPr id="1903" name="Google Shape;1903;g2523351e7b7_57_100"/>
          <p:cNvPicPr preferRelativeResize="0"/>
          <p:nvPr/>
        </p:nvPicPr>
        <p:blipFill rotWithShape="1">
          <a:blip r:embed="rId3">
            <a:alphaModFix/>
          </a:blip>
          <a:srcRect b="0" l="0" r="0" t="0"/>
          <a:stretch/>
        </p:blipFill>
        <p:spPr>
          <a:xfrm>
            <a:off x="1351399" y="1836975"/>
            <a:ext cx="899650" cy="2273550"/>
          </a:xfrm>
          <a:prstGeom prst="rect">
            <a:avLst/>
          </a:prstGeom>
          <a:noFill/>
          <a:ln>
            <a:noFill/>
          </a:ln>
        </p:spPr>
      </p:pic>
      <p:pic>
        <p:nvPicPr>
          <p:cNvPr id="1904" name="Google Shape;1904;g2523351e7b7_57_100"/>
          <p:cNvPicPr preferRelativeResize="0"/>
          <p:nvPr/>
        </p:nvPicPr>
        <p:blipFill rotWithShape="1">
          <a:blip r:embed="rId3">
            <a:alphaModFix/>
          </a:blip>
          <a:srcRect b="0" l="0" r="0" t="0"/>
          <a:stretch/>
        </p:blipFill>
        <p:spPr>
          <a:xfrm>
            <a:off x="337899" y="1836975"/>
            <a:ext cx="899650" cy="2273550"/>
          </a:xfrm>
          <a:prstGeom prst="rect">
            <a:avLst/>
          </a:prstGeom>
          <a:noFill/>
          <a:ln>
            <a:noFill/>
          </a:ln>
        </p:spPr>
      </p:pic>
      <p:pic>
        <p:nvPicPr>
          <p:cNvPr id="1905" name="Google Shape;1905;g2523351e7b7_57_100"/>
          <p:cNvPicPr preferRelativeResize="0"/>
          <p:nvPr/>
        </p:nvPicPr>
        <p:blipFill rotWithShape="1">
          <a:blip r:embed="rId3">
            <a:alphaModFix/>
          </a:blip>
          <a:srcRect b="0" l="0" r="0" t="0"/>
          <a:stretch/>
        </p:blipFill>
        <p:spPr>
          <a:xfrm>
            <a:off x="6064149" y="1836975"/>
            <a:ext cx="899650" cy="2273550"/>
          </a:xfrm>
          <a:prstGeom prst="rect">
            <a:avLst/>
          </a:prstGeom>
          <a:noFill/>
          <a:ln>
            <a:noFill/>
          </a:ln>
        </p:spPr>
      </p:pic>
      <p:pic>
        <p:nvPicPr>
          <p:cNvPr id="1906" name="Google Shape;1906;g2523351e7b7_57_100"/>
          <p:cNvPicPr preferRelativeResize="0"/>
          <p:nvPr/>
        </p:nvPicPr>
        <p:blipFill rotWithShape="1">
          <a:blip r:embed="rId4">
            <a:alphaModFix/>
          </a:blip>
          <a:srcRect b="0" l="1540" r="1540" t="0"/>
          <a:stretch/>
        </p:blipFill>
        <p:spPr>
          <a:xfrm>
            <a:off x="3163999" y="360975"/>
            <a:ext cx="1987200" cy="2804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0" name="Shape 1910"/>
        <p:cNvGrpSpPr/>
        <p:nvPr/>
      </p:nvGrpSpPr>
      <p:grpSpPr>
        <a:xfrm>
          <a:off x="0" y="0"/>
          <a:ext cx="0" cy="0"/>
          <a:chOff x="0" y="0"/>
          <a:chExt cx="0" cy="0"/>
        </a:xfrm>
      </p:grpSpPr>
      <p:grpSp>
        <p:nvGrpSpPr>
          <p:cNvPr id="1911" name="Google Shape;1911;g2523351e7b7_57_108"/>
          <p:cNvGrpSpPr/>
          <p:nvPr/>
        </p:nvGrpSpPr>
        <p:grpSpPr>
          <a:xfrm>
            <a:off x="0" y="0"/>
            <a:ext cx="9144001" cy="1447200"/>
            <a:chOff x="0" y="0"/>
            <a:chExt cx="9144001" cy="1447200"/>
          </a:xfrm>
        </p:grpSpPr>
        <p:pic>
          <p:nvPicPr>
            <p:cNvPr id="1912" name="Google Shape;1912;g2523351e7b7_57_108"/>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913" name="Google Shape;1913;g2523351e7b7_57_108"/>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Soziometrie</a:t>
              </a:r>
              <a:endParaRPr b="1" i="0" sz="35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grpSp>
      <p:sp>
        <p:nvSpPr>
          <p:cNvPr id="1914" name="Google Shape;1914;g2523351e7b7_57_108"/>
          <p:cNvSpPr txBox="1"/>
          <p:nvPr/>
        </p:nvSpPr>
        <p:spPr>
          <a:xfrm>
            <a:off x="504000" y="1725975"/>
            <a:ext cx="5090336" cy="323675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Anzahl der Spieler - von </a:t>
            </a:r>
            <a:r>
              <a:rPr b="1" i="0" lang="lv-LV" sz="1500" u="none" cap="none" strike="noStrike">
                <a:solidFill>
                  <a:srgbClr val="2B3E85"/>
                </a:solidFill>
                <a:latin typeface="Raleway"/>
                <a:ea typeface="Raleway"/>
                <a:cs typeface="Raleway"/>
                <a:sym typeface="Raleway"/>
              </a:rPr>
              <a:t>2 bis 20 </a:t>
            </a:r>
            <a:r>
              <a:rPr b="0" i="0" lang="lv-LV" sz="1500" u="none" cap="none" strike="noStrike">
                <a:solidFill>
                  <a:srgbClr val="2B3E85"/>
                </a:solidFill>
                <a:latin typeface="Raleway"/>
                <a:ea typeface="Raleway"/>
                <a:cs typeface="Raleway"/>
                <a:sym typeface="Raleway"/>
              </a:rPr>
              <a:t>und je nach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der Kapazität des Raumes.</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Spielleiter wählt im Voraus </a:t>
            </a:r>
            <a:r>
              <a:rPr b="1" i="0" lang="lv-LV" sz="1500" u="none" cap="none" strike="noStrike">
                <a:solidFill>
                  <a:srgbClr val="2B3E85"/>
                </a:solidFill>
                <a:latin typeface="Raleway"/>
                <a:ea typeface="Raleway"/>
                <a:cs typeface="Raleway"/>
                <a:sym typeface="Raleway"/>
              </a:rPr>
              <a:t>10-20 Situationen </a:t>
            </a:r>
            <a:r>
              <a:rPr b="0" i="0" lang="lv-LV" sz="1500" u="none" cap="none" strike="noStrike">
                <a:solidFill>
                  <a:srgbClr val="2B3E85"/>
                </a:solidFill>
                <a:latin typeface="Raleway"/>
                <a:ea typeface="Raleway"/>
                <a:cs typeface="Raleway"/>
                <a:sym typeface="Raleway"/>
              </a:rPr>
              <a:t>aus, die während des Spiels analysiert werden sollen.</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Es wird empfohlen, diese Situationen entsprechend der spezifischen Arbeitsumgebung zu ergänzen und anzupassen, wobei die Karten nur als Anregung für die Ideen der Situationen dienen.</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500" u="none" cap="none" strike="noStrike">
                <a:solidFill>
                  <a:srgbClr val="2B3E85"/>
                </a:solidFill>
                <a:latin typeface="Raleway"/>
                <a:ea typeface="Raleway"/>
                <a:cs typeface="Raleway"/>
                <a:sym typeface="Raleway"/>
              </a:rPr>
              <a:t>Eine Belastungsskala von 0-10 oder von -10 bis </a:t>
            </a:r>
            <a:r>
              <a:rPr b="0" i="0" lang="lv-LV" sz="1500" u="none" cap="none" strike="noStrike">
                <a:solidFill>
                  <a:srgbClr val="2B3E85"/>
                </a:solidFill>
                <a:latin typeface="Raleway"/>
                <a:ea typeface="Raleway"/>
                <a:cs typeface="Raleway"/>
                <a:sym typeface="Raleway"/>
              </a:rPr>
              <a:t>+10 wird auf dem Boden entsprechend der Kapazität erstellt der Räumlichkeiten.</a:t>
            </a:r>
            <a:endParaRPr b="0" i="0" sz="1500" u="none" cap="none" strike="noStrike">
              <a:solidFill>
                <a:srgbClr val="2B3E85"/>
              </a:solidFill>
              <a:latin typeface="Raleway"/>
              <a:ea typeface="Raleway"/>
              <a:cs typeface="Raleway"/>
              <a:sym typeface="Raleway"/>
            </a:endParaRPr>
          </a:p>
        </p:txBody>
      </p:sp>
      <p:sp>
        <p:nvSpPr>
          <p:cNvPr id="1915" name="Google Shape;1915;g2523351e7b7_57_108"/>
          <p:cNvSpPr txBox="1"/>
          <p:nvPr/>
        </p:nvSpPr>
        <p:spPr>
          <a:xfrm>
            <a:off x="489600" y="13572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1916" name="Google Shape;1916;g2523351e7b7_57_108"/>
          <p:cNvGrpSpPr/>
          <p:nvPr/>
        </p:nvGrpSpPr>
        <p:grpSpPr>
          <a:xfrm>
            <a:off x="-674130" y="2410756"/>
            <a:ext cx="290237" cy="321991"/>
            <a:chOff x="534570" y="3018006"/>
            <a:chExt cx="290237" cy="321991"/>
          </a:xfrm>
        </p:grpSpPr>
        <p:sp>
          <p:nvSpPr>
            <p:cNvPr id="1917" name="Google Shape;1917;g2523351e7b7_57_10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g2523351e7b7_57_10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19" name="Google Shape;1919;g2523351e7b7_57_108"/>
          <p:cNvPicPr preferRelativeResize="0"/>
          <p:nvPr/>
        </p:nvPicPr>
        <p:blipFill rotWithShape="1">
          <a:blip r:embed="rId4">
            <a:alphaModFix/>
          </a:blip>
          <a:srcRect b="0" l="0" r="25946" t="0"/>
          <a:stretch/>
        </p:blipFill>
        <p:spPr>
          <a:xfrm rot="5400000">
            <a:off x="6931665" y="2913875"/>
            <a:ext cx="2849149" cy="1591949"/>
          </a:xfrm>
          <a:prstGeom prst="rect">
            <a:avLst/>
          </a:prstGeom>
          <a:noFill/>
          <a:ln>
            <a:noFill/>
          </a:ln>
        </p:spPr>
      </p:pic>
      <p:pic>
        <p:nvPicPr>
          <p:cNvPr id="1920" name="Google Shape;1920;g2523351e7b7_57_108"/>
          <p:cNvPicPr preferRelativeResize="0"/>
          <p:nvPr/>
        </p:nvPicPr>
        <p:blipFill rotWithShape="1">
          <a:blip r:embed="rId5">
            <a:alphaModFix/>
          </a:blip>
          <a:srcRect b="0" l="0" r="0" t="0"/>
          <a:stretch/>
        </p:blipFill>
        <p:spPr>
          <a:xfrm>
            <a:off x="6218650" y="2182750"/>
            <a:ext cx="923193" cy="2270049"/>
          </a:xfrm>
          <a:prstGeom prst="rect">
            <a:avLst/>
          </a:prstGeom>
          <a:noFill/>
          <a:ln>
            <a:noFill/>
          </a:ln>
        </p:spPr>
      </p:pic>
      <p:pic>
        <p:nvPicPr>
          <p:cNvPr id="1921" name="Google Shape;1921;g2523351e7b7_57_108"/>
          <p:cNvPicPr preferRelativeResize="0"/>
          <p:nvPr/>
        </p:nvPicPr>
        <p:blipFill rotWithShape="1">
          <a:blip r:embed="rId5">
            <a:alphaModFix/>
          </a:blip>
          <a:srcRect b="0" l="0" r="0" t="0"/>
          <a:stretch/>
        </p:blipFill>
        <p:spPr>
          <a:xfrm>
            <a:off x="7404782" y="2182750"/>
            <a:ext cx="923193" cy="2270049"/>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5" name="Shape 1925"/>
        <p:cNvGrpSpPr/>
        <p:nvPr/>
      </p:nvGrpSpPr>
      <p:grpSpPr>
        <a:xfrm>
          <a:off x="0" y="0"/>
          <a:ext cx="0" cy="0"/>
          <a:chOff x="0" y="0"/>
          <a:chExt cx="0" cy="0"/>
        </a:xfrm>
      </p:grpSpPr>
      <p:sp>
        <p:nvSpPr>
          <p:cNvPr id="1926" name="Google Shape;1926;g2523351e7b7_57_121"/>
          <p:cNvSpPr txBox="1"/>
          <p:nvPr/>
        </p:nvSpPr>
        <p:spPr>
          <a:xfrm>
            <a:off x="371310" y="1815781"/>
            <a:ext cx="5077200" cy="282151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Spielleiter liest die Situation vor und fordert die Teilnehmer auf, einzuschätzen, wie hoch ihr Stress-niveau in der gegebenen Situation wäre, und dies auf der Skala anzugeben.</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Spielleiter kann dazu ermutigen, </a:t>
            </a:r>
            <a:r>
              <a:rPr b="1" i="0" lang="lv-LV" sz="1500" u="none" cap="none" strike="noStrike">
                <a:solidFill>
                  <a:srgbClr val="2B3E85"/>
                </a:solidFill>
                <a:latin typeface="Raleway"/>
                <a:ea typeface="Raleway"/>
                <a:cs typeface="Raleway"/>
                <a:sym typeface="Raleway"/>
              </a:rPr>
              <a:t>mehr über die getroffenen Entscheidungen zu sprechen, beson-ders wenn sie in der Gruppe sehr unterschiedlich sind.</a:t>
            </a:r>
            <a:r>
              <a:rPr b="0" i="0" lang="lv-LV" sz="1500" u="none" cap="none" strike="noStrike">
                <a:solidFill>
                  <a:srgbClr val="2B3E85"/>
                </a:solidFill>
                <a:latin typeface="Raleway"/>
                <a:ea typeface="Raleway"/>
                <a:cs typeface="Raleway"/>
                <a:sym typeface="Raleway"/>
              </a:rPr>
              <a:t> Dies ist ein guter Start für Gruppendiskussionen über beruflichen Stress und wie man damit umgeht.</a:t>
            </a:r>
            <a:endParaRPr b="0" i="0" sz="1500" u="none" cap="none" strike="noStrike">
              <a:solidFill>
                <a:srgbClr val="2B3E85"/>
              </a:solidFill>
              <a:latin typeface="Raleway"/>
              <a:ea typeface="Raleway"/>
              <a:cs typeface="Raleway"/>
              <a:sym typeface="Raleway"/>
            </a:endParaRPr>
          </a:p>
        </p:txBody>
      </p:sp>
      <p:sp>
        <p:nvSpPr>
          <p:cNvPr id="1927" name="Google Shape;1927;g2523351e7b7_57_121"/>
          <p:cNvSpPr txBox="1"/>
          <p:nvPr/>
        </p:nvSpPr>
        <p:spPr>
          <a:xfrm>
            <a:off x="489600" y="13572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928" name="Google Shape;1928;g2523351e7b7_57_121"/>
          <p:cNvGrpSpPr/>
          <p:nvPr/>
        </p:nvGrpSpPr>
        <p:grpSpPr>
          <a:xfrm>
            <a:off x="215843" y="2977167"/>
            <a:ext cx="290237" cy="321991"/>
            <a:chOff x="534570" y="3018006"/>
            <a:chExt cx="290237" cy="321991"/>
          </a:xfrm>
        </p:grpSpPr>
        <p:sp>
          <p:nvSpPr>
            <p:cNvPr id="1929" name="Google Shape;1929;g2523351e7b7_57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g2523351e7b7_57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31" name="Google Shape;1931;g2523351e7b7_57_121"/>
          <p:cNvPicPr preferRelativeResize="0"/>
          <p:nvPr/>
        </p:nvPicPr>
        <p:blipFill rotWithShape="1">
          <a:blip r:embed="rId3">
            <a:alphaModFix/>
          </a:blip>
          <a:srcRect b="0" l="0" r="25946" t="0"/>
          <a:stretch/>
        </p:blipFill>
        <p:spPr>
          <a:xfrm rot="5400000">
            <a:off x="6914787" y="2910861"/>
            <a:ext cx="2849149" cy="1591949"/>
          </a:xfrm>
          <a:prstGeom prst="rect">
            <a:avLst/>
          </a:prstGeom>
          <a:noFill/>
          <a:ln>
            <a:noFill/>
          </a:ln>
        </p:spPr>
      </p:pic>
      <p:pic>
        <p:nvPicPr>
          <p:cNvPr id="1932" name="Google Shape;1932;g2523351e7b7_57_121"/>
          <p:cNvPicPr preferRelativeResize="0"/>
          <p:nvPr/>
        </p:nvPicPr>
        <p:blipFill rotWithShape="1">
          <a:blip r:embed="rId4">
            <a:alphaModFix/>
          </a:blip>
          <a:srcRect b="0" l="0" r="0" t="0"/>
          <a:stretch/>
        </p:blipFill>
        <p:spPr>
          <a:xfrm>
            <a:off x="5846775" y="2224975"/>
            <a:ext cx="831751" cy="2045201"/>
          </a:xfrm>
          <a:prstGeom prst="rect">
            <a:avLst/>
          </a:prstGeom>
          <a:noFill/>
          <a:ln>
            <a:noFill/>
          </a:ln>
        </p:spPr>
      </p:pic>
      <p:pic>
        <p:nvPicPr>
          <p:cNvPr id="1933" name="Google Shape;1933;g2523351e7b7_57_121"/>
          <p:cNvPicPr preferRelativeResize="0"/>
          <p:nvPr/>
        </p:nvPicPr>
        <p:blipFill rotWithShape="1">
          <a:blip r:embed="rId4">
            <a:alphaModFix/>
          </a:blip>
          <a:srcRect b="0" l="0" r="0" t="0"/>
          <a:stretch/>
        </p:blipFill>
        <p:spPr>
          <a:xfrm>
            <a:off x="7751549" y="2224975"/>
            <a:ext cx="831751" cy="2045201"/>
          </a:xfrm>
          <a:prstGeom prst="rect">
            <a:avLst/>
          </a:prstGeom>
          <a:noFill/>
          <a:ln>
            <a:noFill/>
          </a:ln>
        </p:spPr>
      </p:pic>
      <p:sp>
        <p:nvSpPr>
          <p:cNvPr id="1934" name="Google Shape;1934;g2523351e7b7_57_121"/>
          <p:cNvSpPr txBox="1"/>
          <p:nvPr/>
        </p:nvSpPr>
        <p:spPr>
          <a:xfrm>
            <a:off x="5809248" y="4290332"/>
            <a:ext cx="38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 </a:t>
            </a:r>
            <a:endParaRPr b="1" i="0" sz="1300" u="none" cap="none" strike="noStrike">
              <a:solidFill>
                <a:srgbClr val="6689BA"/>
              </a:solidFill>
              <a:latin typeface="Montserrat ExtraBold"/>
              <a:ea typeface="Montserrat ExtraBold"/>
              <a:cs typeface="Montserrat ExtraBold"/>
              <a:sym typeface="Montserrat ExtraBold"/>
            </a:endParaRPr>
          </a:p>
        </p:txBody>
      </p:sp>
      <p:grpSp>
        <p:nvGrpSpPr>
          <p:cNvPr id="1935" name="Google Shape;1935;g2523351e7b7_57_121"/>
          <p:cNvGrpSpPr/>
          <p:nvPr/>
        </p:nvGrpSpPr>
        <p:grpSpPr>
          <a:xfrm>
            <a:off x="0" y="0"/>
            <a:ext cx="9144001" cy="1447200"/>
            <a:chOff x="0" y="0"/>
            <a:chExt cx="9144001" cy="1447200"/>
          </a:xfrm>
        </p:grpSpPr>
        <p:pic>
          <p:nvPicPr>
            <p:cNvPr id="1936" name="Google Shape;1936;g2523351e7b7_57_121"/>
            <p:cNvPicPr preferRelativeResize="0"/>
            <p:nvPr/>
          </p:nvPicPr>
          <p:blipFill rotWithShape="1">
            <a:blip r:embed="rId5">
              <a:alphaModFix/>
            </a:blip>
            <a:srcRect b="0" l="0" r="0" t="0"/>
            <a:stretch/>
          </p:blipFill>
          <p:spPr>
            <a:xfrm>
              <a:off x="0" y="0"/>
              <a:ext cx="9144001" cy="1447200"/>
            </a:xfrm>
            <a:prstGeom prst="rect">
              <a:avLst/>
            </a:prstGeom>
            <a:noFill/>
            <a:ln>
              <a:noFill/>
            </a:ln>
          </p:spPr>
        </p:pic>
        <p:sp>
          <p:nvSpPr>
            <p:cNvPr id="1937" name="Google Shape;1937;g2523351e7b7_57_121"/>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Soziometrie</a:t>
              </a:r>
              <a:endParaRPr b="1" i="0" sz="2500" u="none" cap="none" strike="noStrike">
                <a:solidFill>
                  <a:srgbClr val="FFFFFF"/>
                </a:solidFill>
                <a:latin typeface="Raleway"/>
                <a:ea typeface="Raleway"/>
                <a:cs typeface="Raleway"/>
                <a:sym typeface="Raleway"/>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57"/>
          <p:cNvGrpSpPr/>
          <p:nvPr/>
        </p:nvGrpSpPr>
        <p:grpSpPr>
          <a:xfrm>
            <a:off x="0" y="0"/>
            <a:ext cx="9144001" cy="1094400"/>
            <a:chOff x="0" y="0"/>
            <a:chExt cx="9144001" cy="1094400"/>
          </a:xfrm>
        </p:grpSpPr>
        <p:pic>
          <p:nvPicPr>
            <p:cNvPr id="279" name="Google Shape;279;p57"/>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280" name="Google Shape;280;p57"/>
            <p:cNvSpPr txBox="1"/>
            <p:nvPr/>
          </p:nvSpPr>
          <p:spPr>
            <a:xfrm>
              <a:off x="489600" y="1584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Das Spiel verstehen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grpSp>
      <p:sp>
        <p:nvSpPr>
          <p:cNvPr id="281" name="Google Shape;281;p57"/>
          <p:cNvSpPr txBox="1"/>
          <p:nvPr/>
        </p:nvSpPr>
        <p:spPr>
          <a:xfrm>
            <a:off x="1206225" y="1089405"/>
            <a:ext cx="6831300" cy="322546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Bevor Sie mit dem Training beginnen, sollten Sie sich unbedingt </a:t>
            </a:r>
            <a:r>
              <a:rPr b="1" i="0" lang="lv-LV" sz="1600" u="none" cap="none" strike="noStrike">
                <a:solidFill>
                  <a:srgbClr val="2B3E85"/>
                </a:solidFill>
                <a:latin typeface="Raleway"/>
                <a:ea typeface="Raleway"/>
                <a:cs typeface="Raleway"/>
                <a:sym typeface="Raleway"/>
              </a:rPr>
              <a:t>mit dem Spiel "Erkennen und Handeln" und seinen Komponenten vertraut machen</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Machen Sie sich mit dem Inhalt des Brettspiels vertraut und verstehen Sie die verschiedenen Problemsituationskarten und Lösungskarten. Fühlen Sie sich frei, die Karten, die nicht mit Ihren Trainingszielen in Verbindung stehen, herauszunehmen.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Wenn Sie wissen, wie diese Karten zusammenwirken, können Sie die Teilnehmer reibungslos und effektiv durch das Spiel führen.</a:t>
            </a:r>
            <a:endParaRPr b="0" i="0" sz="1600" u="none" cap="none" strike="noStrike">
              <a:solidFill>
                <a:srgbClr val="2B3E85"/>
              </a:solidFill>
              <a:latin typeface="Raleway"/>
              <a:ea typeface="Raleway"/>
              <a:cs typeface="Raleway"/>
              <a:sym typeface="Raleway"/>
            </a:endParaRPr>
          </a:p>
        </p:txBody>
      </p:sp>
      <p:pic>
        <p:nvPicPr>
          <p:cNvPr id="282" name="Google Shape;282;p57"/>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283" name="Google Shape;283;p57"/>
          <p:cNvGrpSpPr/>
          <p:nvPr/>
        </p:nvGrpSpPr>
        <p:grpSpPr>
          <a:xfrm>
            <a:off x="1087573" y="1128984"/>
            <a:ext cx="290237" cy="321991"/>
            <a:chOff x="534570" y="3018006"/>
            <a:chExt cx="290237" cy="321991"/>
          </a:xfrm>
        </p:grpSpPr>
        <p:sp>
          <p:nvSpPr>
            <p:cNvPr id="284" name="Google Shape;284;p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1" name="Shape 1941"/>
        <p:cNvGrpSpPr/>
        <p:nvPr/>
      </p:nvGrpSpPr>
      <p:grpSpPr>
        <a:xfrm>
          <a:off x="0" y="0"/>
          <a:ext cx="0" cy="0"/>
          <a:chOff x="0" y="0"/>
          <a:chExt cx="0" cy="0"/>
        </a:xfrm>
      </p:grpSpPr>
      <p:sp>
        <p:nvSpPr>
          <p:cNvPr id="1942" name="Google Shape;1942;g2523351e7b7_57_13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Soziometrie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43" name="Google Shape;1943;g2523351e7b7_57_135"/>
          <p:cNvSpPr txBox="1"/>
          <p:nvPr/>
        </p:nvSpPr>
        <p:spPr>
          <a:xfrm>
            <a:off x="363142" y="1850989"/>
            <a:ext cx="43107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rgbClr val="2B3E85"/>
                </a:solidFill>
                <a:latin typeface="Raleway"/>
                <a:ea typeface="Raleway"/>
                <a:cs typeface="Raleway"/>
                <a:sym typeface="Raleway"/>
              </a:rPr>
              <a:t>Das Spiel wird widerspiegeln</a:t>
            </a:r>
            <a:r>
              <a:rPr b="1" i="0" lang="lv-LV" sz="1500" u="none" cap="none" strike="noStrike">
                <a:solidFill>
                  <a:srgbClr val="2B3E85"/>
                </a:solidFill>
                <a:latin typeface="Raleway"/>
                <a:ea typeface="Raleway"/>
                <a:cs typeface="Raleway"/>
                <a:sym typeface="Raleway"/>
              </a:rPr>
              <a:t>, wie unterschiedlich jeder Mensch in jeder Situation reagiert </a:t>
            </a:r>
            <a:r>
              <a:rPr b="0" i="0" lang="lv-LV" sz="1500" u="none" cap="none" strike="noStrike">
                <a:solidFill>
                  <a:srgbClr val="2B3E85"/>
                </a:solidFill>
                <a:latin typeface="Raleway"/>
                <a:ea typeface="Raleway"/>
                <a:cs typeface="Raleway"/>
                <a:sym typeface="Raleway"/>
              </a:rPr>
              <a:t>- was für den einen eine große Stressquelle ist, kann für den anderen in Ordnung sein. </a:t>
            </a:r>
            <a:endParaRPr b="0" i="0" sz="14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Solche Diskussionen helfen, die Perspektive der einzelnen Akteure zu verstehen.</a:t>
            </a:r>
            <a:endParaRPr b="0" i="0" sz="1500" u="none" cap="none" strike="noStrike">
              <a:solidFill>
                <a:srgbClr val="2B3E85"/>
              </a:solidFill>
              <a:latin typeface="Raleway"/>
              <a:ea typeface="Raleway"/>
              <a:cs typeface="Raleway"/>
              <a:sym typeface="Raleway"/>
            </a:endParaRPr>
          </a:p>
        </p:txBody>
      </p:sp>
      <p:sp>
        <p:nvSpPr>
          <p:cNvPr id="1944" name="Google Shape;1944;g2523351e7b7_57_135"/>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945" name="Google Shape;1945;g2523351e7b7_57_135"/>
          <p:cNvGrpSpPr/>
          <p:nvPr/>
        </p:nvGrpSpPr>
        <p:grpSpPr>
          <a:xfrm>
            <a:off x="-674130" y="2410756"/>
            <a:ext cx="290237" cy="321991"/>
            <a:chOff x="534570" y="3018006"/>
            <a:chExt cx="290237" cy="321991"/>
          </a:xfrm>
        </p:grpSpPr>
        <p:sp>
          <p:nvSpPr>
            <p:cNvPr id="1946" name="Google Shape;1946;g2523351e7b7_57_1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g2523351e7b7_57_1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48" name="Google Shape;1948;g2523351e7b7_57_135"/>
          <p:cNvSpPr/>
          <p:nvPr/>
        </p:nvSpPr>
        <p:spPr>
          <a:xfrm>
            <a:off x="6290101" y="2497477"/>
            <a:ext cx="2517300" cy="21762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g2523351e7b7_57_135"/>
          <p:cNvSpPr/>
          <p:nvPr/>
        </p:nvSpPr>
        <p:spPr>
          <a:xfrm>
            <a:off x="5311997" y="166215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g2523351e7b7_57_135"/>
          <p:cNvSpPr/>
          <p:nvPr/>
        </p:nvSpPr>
        <p:spPr>
          <a:xfrm>
            <a:off x="5273725" y="170986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g2523351e7b7_57_135"/>
          <p:cNvSpPr/>
          <p:nvPr/>
        </p:nvSpPr>
        <p:spPr>
          <a:xfrm rot="449424">
            <a:off x="6289029" y="2447122"/>
            <a:ext cx="2462412" cy="217440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52" name="Google Shape;1952;g2523351e7b7_57_135"/>
          <p:cNvPicPr preferRelativeResize="0"/>
          <p:nvPr/>
        </p:nvPicPr>
        <p:blipFill rotWithShape="1">
          <a:blip r:embed="rId3">
            <a:alphaModFix/>
          </a:blip>
          <a:srcRect b="0" l="0" r="1262" t="0"/>
          <a:stretch/>
        </p:blipFill>
        <p:spPr>
          <a:xfrm rot="-5400000">
            <a:off x="6925427" y="2930041"/>
            <a:ext cx="3062399" cy="1354550"/>
          </a:xfrm>
          <a:prstGeom prst="rect">
            <a:avLst/>
          </a:prstGeom>
          <a:noFill/>
          <a:ln>
            <a:noFill/>
          </a:ln>
        </p:spPr>
      </p:pic>
      <p:grpSp>
        <p:nvGrpSpPr>
          <p:cNvPr id="1953" name="Google Shape;1953;g2523351e7b7_57_135"/>
          <p:cNvGrpSpPr/>
          <p:nvPr/>
        </p:nvGrpSpPr>
        <p:grpSpPr>
          <a:xfrm>
            <a:off x="0" y="0"/>
            <a:ext cx="9144001" cy="1447200"/>
            <a:chOff x="0" y="0"/>
            <a:chExt cx="9144001" cy="1447200"/>
          </a:xfrm>
        </p:grpSpPr>
        <p:pic>
          <p:nvPicPr>
            <p:cNvPr id="1954" name="Google Shape;1954;g2523351e7b7_57_135"/>
            <p:cNvPicPr preferRelativeResize="0"/>
            <p:nvPr/>
          </p:nvPicPr>
          <p:blipFill rotWithShape="1">
            <a:blip r:embed="rId4">
              <a:alphaModFix/>
            </a:blip>
            <a:srcRect b="0" l="0" r="0" t="0"/>
            <a:stretch/>
          </p:blipFill>
          <p:spPr>
            <a:xfrm>
              <a:off x="0" y="0"/>
              <a:ext cx="9144001" cy="1447200"/>
            </a:xfrm>
            <a:prstGeom prst="rect">
              <a:avLst/>
            </a:prstGeom>
            <a:noFill/>
            <a:ln>
              <a:noFill/>
            </a:ln>
          </p:spPr>
        </p:pic>
        <p:sp>
          <p:nvSpPr>
            <p:cNvPr id="1955" name="Google Shape;1955;g2523351e7b7_57_135"/>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Soziometrie</a:t>
              </a:r>
              <a:endParaRPr b="1" i="0" sz="2500" u="none" cap="none" strike="noStrike">
                <a:solidFill>
                  <a:srgbClr val="FFFFFF"/>
                </a:solidFill>
                <a:latin typeface="Raleway"/>
                <a:ea typeface="Raleway"/>
                <a:cs typeface="Raleway"/>
                <a:sym typeface="Raleway"/>
              </a:endParaRPr>
            </a:p>
          </p:txBody>
        </p:sp>
      </p:gr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pic>
        <p:nvPicPr>
          <p:cNvPr id="1960" name="Google Shape;1960;g2523351e7b7_57_1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61" name="Google Shape;1961;g2523351e7b7_57_15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900" u="none" cap="none" strike="noStrike">
                <a:solidFill>
                  <a:srgbClr val="2B3E85"/>
                </a:solidFill>
                <a:latin typeface="Raleway"/>
                <a:ea typeface="Raleway"/>
                <a:cs typeface="Raleway"/>
                <a:sym typeface="Raleway"/>
              </a:rPr>
              <a:t>3. Spiel </a:t>
            </a:r>
            <a:endParaRPr b="1" i="0" sz="39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Soziometrie für das individuelle Spiel</a:t>
            </a:r>
            <a:endParaRPr b="1" i="0" sz="4700" u="none" cap="none" strike="noStrike">
              <a:solidFill>
                <a:schemeClr val="lt1"/>
              </a:solidFill>
              <a:latin typeface="Arial"/>
              <a:ea typeface="Arial"/>
              <a:cs typeface="Arial"/>
              <a:sym typeface="Arial"/>
            </a:endParaRPr>
          </a:p>
        </p:txBody>
      </p:sp>
      <p:pic>
        <p:nvPicPr>
          <p:cNvPr id="1962" name="Google Shape;1962;g2523351e7b7_57_15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63" name="Google Shape;1963;g2523351e7b7_57_15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64" name="Google Shape;1964;g2523351e7b7_57_1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965" name="Google Shape;1965;g2523351e7b7_57_150"/>
          <p:cNvPicPr preferRelativeResize="0"/>
          <p:nvPr/>
        </p:nvPicPr>
        <p:blipFill rotWithShape="1">
          <a:blip r:embed="rId6">
            <a:alphaModFix/>
          </a:blip>
          <a:srcRect b="0" l="27634" r="0" t="10873"/>
          <a:stretch/>
        </p:blipFill>
        <p:spPr>
          <a:xfrm rot="-5400000">
            <a:off x="1520300" y="2053824"/>
            <a:ext cx="1543775" cy="4584374"/>
          </a:xfrm>
          <a:prstGeom prst="rect">
            <a:avLst/>
          </a:prstGeom>
          <a:noFill/>
          <a:ln>
            <a:noFill/>
          </a:ln>
        </p:spPr>
      </p:pic>
      <p:pic>
        <p:nvPicPr>
          <p:cNvPr id="1966" name="Google Shape;1966;g2523351e7b7_57_15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g2523351e7b7_57_16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500" u="none" cap="none" strike="noStrike">
              <a:solidFill>
                <a:srgbClr val="2B3E85"/>
              </a:solidFill>
              <a:latin typeface="Montserrat ExtraBold"/>
              <a:ea typeface="Montserrat ExtraBold"/>
              <a:cs typeface="Montserrat ExtraBold"/>
              <a:sym typeface="Montserrat ExtraBold"/>
            </a:endParaRPr>
          </a:p>
        </p:txBody>
      </p:sp>
      <p:pic>
        <p:nvPicPr>
          <p:cNvPr id="1972" name="Google Shape;1972;g2523351e7b7_57_160"/>
          <p:cNvPicPr preferRelativeResize="0"/>
          <p:nvPr/>
        </p:nvPicPr>
        <p:blipFill rotWithShape="1">
          <a:blip r:embed="rId3">
            <a:alphaModFix/>
          </a:blip>
          <a:srcRect b="0" l="0" r="0" t="0"/>
          <a:stretch/>
        </p:blipFill>
        <p:spPr>
          <a:xfrm>
            <a:off x="1572199" y="1836975"/>
            <a:ext cx="899650" cy="2273550"/>
          </a:xfrm>
          <a:prstGeom prst="rect">
            <a:avLst/>
          </a:prstGeom>
          <a:noFill/>
          <a:ln>
            <a:noFill/>
          </a:ln>
        </p:spPr>
      </p:pic>
      <p:pic>
        <p:nvPicPr>
          <p:cNvPr id="1973" name="Google Shape;1973;g2523351e7b7_57_160"/>
          <p:cNvPicPr preferRelativeResize="0"/>
          <p:nvPr/>
        </p:nvPicPr>
        <p:blipFill rotWithShape="1">
          <a:blip r:embed="rId4">
            <a:alphaModFix/>
          </a:blip>
          <a:srcRect b="0" l="1540" r="1540" t="0"/>
          <a:stretch/>
        </p:blipFill>
        <p:spPr>
          <a:xfrm>
            <a:off x="3924000" y="547200"/>
            <a:ext cx="1987200" cy="2804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7" name="Shape 1977"/>
        <p:cNvGrpSpPr/>
        <p:nvPr/>
      </p:nvGrpSpPr>
      <p:grpSpPr>
        <a:xfrm>
          <a:off x="0" y="0"/>
          <a:ext cx="0" cy="0"/>
          <a:chOff x="0" y="0"/>
          <a:chExt cx="0" cy="0"/>
        </a:xfrm>
      </p:grpSpPr>
      <p:sp>
        <p:nvSpPr>
          <p:cNvPr id="1978" name="Google Shape;1978;g2523351e7b7_57_166"/>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Soziometrie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79" name="Google Shape;1979;g2523351e7b7_57_166"/>
          <p:cNvSpPr txBox="1"/>
          <p:nvPr/>
        </p:nvSpPr>
        <p:spPr>
          <a:xfrm>
            <a:off x="540000" y="1850400"/>
            <a:ext cx="4021375" cy="241601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Anzahl der Spieler - </a:t>
            </a:r>
            <a:r>
              <a:rPr b="1" i="0" lang="lv-LV" sz="1500" u="none" cap="none" strike="noStrike">
                <a:solidFill>
                  <a:srgbClr val="2B3E85"/>
                </a:solidFill>
                <a:latin typeface="Raleway"/>
                <a:ea typeface="Raleway"/>
                <a:cs typeface="Raleway"/>
                <a:sym typeface="Raleway"/>
              </a:rPr>
              <a:t>1 oder 2</a:t>
            </a:r>
            <a:endParaRPr b="1"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Der Spieler wählt Situationen aus und ordnet sie auf einer Stressskala ein.</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Sobald die Situation auf der Skala platziert ist, kann der Spieler die Lösungskarten verwenden suchen, was die Situation auf ein niedrigeres Stressniveau bringen könnte.</a:t>
            </a:r>
            <a:endParaRPr b="0" i="0" sz="1500" u="none" cap="none" strike="noStrike">
              <a:solidFill>
                <a:srgbClr val="2B3E85"/>
              </a:solidFill>
              <a:latin typeface="Raleway"/>
              <a:ea typeface="Raleway"/>
              <a:cs typeface="Raleway"/>
              <a:sym typeface="Raleway"/>
            </a:endParaRPr>
          </a:p>
        </p:txBody>
      </p:sp>
      <p:sp>
        <p:nvSpPr>
          <p:cNvPr id="1980" name="Google Shape;1980;g2523351e7b7_57_166"/>
          <p:cNvSpPr txBox="1"/>
          <p:nvPr/>
        </p:nvSpPr>
        <p:spPr>
          <a:xfrm>
            <a:off x="489600" y="1368000"/>
            <a:ext cx="4073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Vorbereitung und Spiel</a:t>
            </a:r>
            <a:endParaRPr b="1" i="0" sz="2600" u="none" cap="none" strike="noStrike">
              <a:solidFill>
                <a:srgbClr val="6689BA"/>
              </a:solidFill>
              <a:latin typeface="Arial"/>
              <a:ea typeface="Arial"/>
              <a:cs typeface="Arial"/>
              <a:sym typeface="Arial"/>
            </a:endParaRPr>
          </a:p>
        </p:txBody>
      </p:sp>
      <p:grpSp>
        <p:nvGrpSpPr>
          <p:cNvPr id="1981" name="Google Shape;1981;g2523351e7b7_57_166"/>
          <p:cNvGrpSpPr/>
          <p:nvPr/>
        </p:nvGrpSpPr>
        <p:grpSpPr>
          <a:xfrm>
            <a:off x="-674130" y="2410756"/>
            <a:ext cx="290237" cy="321991"/>
            <a:chOff x="534570" y="3018006"/>
            <a:chExt cx="290237" cy="321991"/>
          </a:xfrm>
        </p:grpSpPr>
        <p:sp>
          <p:nvSpPr>
            <p:cNvPr id="1982" name="Google Shape;1982;g2523351e7b7_57_1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g2523351e7b7_57_1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84" name="Google Shape;1984;g2523351e7b7_57_166"/>
          <p:cNvPicPr preferRelativeResize="0"/>
          <p:nvPr/>
        </p:nvPicPr>
        <p:blipFill rotWithShape="1">
          <a:blip r:embed="rId3">
            <a:alphaModFix/>
          </a:blip>
          <a:srcRect b="0" l="0" r="25946" t="0"/>
          <a:stretch/>
        </p:blipFill>
        <p:spPr>
          <a:xfrm rot="5400000">
            <a:off x="6915332" y="2916684"/>
            <a:ext cx="2849149" cy="1591949"/>
          </a:xfrm>
          <a:prstGeom prst="rect">
            <a:avLst/>
          </a:prstGeom>
          <a:noFill/>
          <a:ln>
            <a:noFill/>
          </a:ln>
        </p:spPr>
      </p:pic>
      <p:sp>
        <p:nvSpPr>
          <p:cNvPr id="1985" name="Google Shape;1985;g2523351e7b7_57_166"/>
          <p:cNvSpPr txBox="1"/>
          <p:nvPr/>
        </p:nvSpPr>
        <p:spPr>
          <a:xfrm>
            <a:off x="5200521" y="4184200"/>
            <a:ext cx="446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 </a:t>
            </a:r>
            <a:endParaRPr b="1" i="0" sz="1300" u="none" cap="none" strike="noStrike">
              <a:solidFill>
                <a:srgbClr val="6689BA"/>
              </a:solidFill>
              <a:latin typeface="Montserrat ExtraBold"/>
              <a:ea typeface="Montserrat ExtraBold"/>
              <a:cs typeface="Montserrat ExtraBold"/>
              <a:sym typeface="Montserrat ExtraBold"/>
            </a:endParaRPr>
          </a:p>
        </p:txBody>
      </p:sp>
      <p:pic>
        <p:nvPicPr>
          <p:cNvPr id="1986" name="Google Shape;1986;g2523351e7b7_57_166"/>
          <p:cNvPicPr preferRelativeResize="0"/>
          <p:nvPr/>
        </p:nvPicPr>
        <p:blipFill rotWithShape="1">
          <a:blip r:embed="rId4">
            <a:alphaModFix/>
          </a:blip>
          <a:srcRect b="0" l="69" r="78" t="0"/>
          <a:stretch/>
        </p:blipFill>
        <p:spPr>
          <a:xfrm>
            <a:off x="7549746" y="1670231"/>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7" name="Google Shape;1987;g2523351e7b7_57_166"/>
          <p:cNvPicPr preferRelativeResize="0"/>
          <p:nvPr/>
        </p:nvPicPr>
        <p:blipFill rotWithShape="1">
          <a:blip r:embed="rId5">
            <a:alphaModFix/>
          </a:blip>
          <a:srcRect b="0" l="69" r="58" t="0"/>
          <a:stretch/>
        </p:blipFill>
        <p:spPr>
          <a:xfrm>
            <a:off x="7503289" y="161332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8" name="Google Shape;1988;g2523351e7b7_57_166"/>
          <p:cNvPicPr preferRelativeResize="0"/>
          <p:nvPr/>
        </p:nvPicPr>
        <p:blipFill rotWithShape="1">
          <a:blip r:embed="rId6">
            <a:alphaModFix/>
          </a:blip>
          <a:srcRect b="0" l="69" r="58" t="0"/>
          <a:stretch/>
        </p:blipFill>
        <p:spPr>
          <a:xfrm rot="737515">
            <a:off x="7549734" y="1670280"/>
            <a:ext cx="834224" cy="12508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89" name="Google Shape;1989;g2523351e7b7_57_166"/>
          <p:cNvPicPr preferRelativeResize="0"/>
          <p:nvPr/>
        </p:nvPicPr>
        <p:blipFill rotWithShape="1">
          <a:blip r:embed="rId7">
            <a:alphaModFix/>
          </a:blip>
          <a:srcRect b="10" l="0" r="0" t="0"/>
          <a:stretch/>
        </p:blipFill>
        <p:spPr>
          <a:xfrm>
            <a:off x="7359472" y="182800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1990" name="Google Shape;1990;g2523351e7b7_57_166"/>
          <p:cNvGrpSpPr/>
          <p:nvPr/>
        </p:nvGrpSpPr>
        <p:grpSpPr>
          <a:xfrm>
            <a:off x="0" y="0"/>
            <a:ext cx="9144001" cy="1447200"/>
            <a:chOff x="0" y="0"/>
            <a:chExt cx="9144001" cy="1447200"/>
          </a:xfrm>
        </p:grpSpPr>
        <p:pic>
          <p:nvPicPr>
            <p:cNvPr id="1991" name="Google Shape;1991;g2523351e7b7_57_166"/>
            <p:cNvPicPr preferRelativeResize="0"/>
            <p:nvPr/>
          </p:nvPicPr>
          <p:blipFill rotWithShape="1">
            <a:blip r:embed="rId8">
              <a:alphaModFix/>
            </a:blip>
            <a:srcRect b="0" l="0" r="0" t="0"/>
            <a:stretch/>
          </p:blipFill>
          <p:spPr>
            <a:xfrm>
              <a:off x="0" y="0"/>
              <a:ext cx="9144001" cy="1447200"/>
            </a:xfrm>
            <a:prstGeom prst="rect">
              <a:avLst/>
            </a:prstGeom>
            <a:noFill/>
            <a:ln>
              <a:noFill/>
            </a:ln>
          </p:spPr>
        </p:pic>
        <p:sp>
          <p:nvSpPr>
            <p:cNvPr id="1992" name="Google Shape;1992;g2523351e7b7_57_166"/>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Soziometrie</a:t>
              </a:r>
              <a:endParaRPr b="1" i="0" sz="2500" u="none" cap="none" strike="noStrike">
                <a:solidFill>
                  <a:srgbClr val="FFFFFF"/>
                </a:solidFill>
                <a:latin typeface="Raleway"/>
                <a:ea typeface="Raleway"/>
                <a:cs typeface="Raleway"/>
                <a:sym typeface="Raleway"/>
              </a:endParaRPr>
            </a:p>
          </p:txBody>
        </p:sp>
      </p:grpSp>
      <p:pic>
        <p:nvPicPr>
          <p:cNvPr id="1993" name="Google Shape;1993;g2523351e7b7_57_166"/>
          <p:cNvPicPr preferRelativeResize="0"/>
          <p:nvPr/>
        </p:nvPicPr>
        <p:blipFill rotWithShape="1">
          <a:blip r:embed="rId9">
            <a:alphaModFix/>
          </a:blip>
          <a:srcRect b="0" l="1540" r="1540" t="0"/>
          <a:stretch/>
        </p:blipFill>
        <p:spPr>
          <a:xfrm>
            <a:off x="5932800" y="2707200"/>
            <a:ext cx="936000" cy="1400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7" name="Shape 1997"/>
        <p:cNvGrpSpPr/>
        <p:nvPr/>
      </p:nvGrpSpPr>
      <p:grpSpPr>
        <a:xfrm>
          <a:off x="0" y="0"/>
          <a:ext cx="0" cy="0"/>
          <a:chOff x="0" y="0"/>
          <a:chExt cx="0" cy="0"/>
        </a:xfrm>
      </p:grpSpPr>
      <p:pic>
        <p:nvPicPr>
          <p:cNvPr id="1998" name="Google Shape;1998;g2523351e7b7_57_183"/>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99" name="Google Shape;1999;g2523351e7b7_57_183"/>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900" u="none" cap="none" strike="noStrike">
                <a:solidFill>
                  <a:srgbClr val="2B3E85"/>
                </a:solidFill>
                <a:latin typeface="Raleway"/>
                <a:ea typeface="Raleway"/>
                <a:cs typeface="Raleway"/>
                <a:sym typeface="Raleway"/>
              </a:rPr>
              <a:t>4. Spiel </a:t>
            </a:r>
            <a:endParaRPr b="1" i="0" sz="39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Lösen Sie die Situation</a:t>
            </a:r>
            <a:endParaRPr b="1" i="0" sz="4700" u="none" cap="none" strike="noStrike">
              <a:solidFill>
                <a:schemeClr val="lt1"/>
              </a:solidFill>
              <a:latin typeface="Arial"/>
              <a:ea typeface="Arial"/>
              <a:cs typeface="Arial"/>
              <a:sym typeface="Arial"/>
            </a:endParaRPr>
          </a:p>
        </p:txBody>
      </p:sp>
      <p:pic>
        <p:nvPicPr>
          <p:cNvPr id="2000" name="Google Shape;2000;g2523351e7b7_57_183"/>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01" name="Google Shape;2001;g2523351e7b7_57_183"/>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02" name="Google Shape;2002;g2523351e7b7_57_183"/>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03" name="Google Shape;2003;g2523351e7b7_57_183"/>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04" name="Google Shape;2004;g2523351e7b7_57_183"/>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8" name="Shape 2008"/>
        <p:cNvGrpSpPr/>
        <p:nvPr/>
      </p:nvGrpSpPr>
      <p:grpSpPr>
        <a:xfrm>
          <a:off x="0" y="0"/>
          <a:ext cx="0" cy="0"/>
          <a:chOff x="0" y="0"/>
          <a:chExt cx="0" cy="0"/>
        </a:xfrm>
      </p:grpSpPr>
      <p:pic>
        <p:nvPicPr>
          <p:cNvPr id="2009" name="Google Shape;2009;g2523351e7b7_57_193"/>
          <p:cNvPicPr preferRelativeResize="0"/>
          <p:nvPr/>
        </p:nvPicPr>
        <p:blipFill rotWithShape="1">
          <a:blip r:embed="rId3">
            <a:alphaModFix/>
          </a:blip>
          <a:srcRect b="0" l="69" r="58" t="0"/>
          <a:stretch/>
        </p:blipFill>
        <p:spPr>
          <a:xfrm>
            <a:off x="3836131" y="772557"/>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0" name="Google Shape;2010;g2523351e7b7_57_193"/>
          <p:cNvPicPr preferRelativeResize="0"/>
          <p:nvPr/>
        </p:nvPicPr>
        <p:blipFill rotWithShape="1">
          <a:blip r:embed="rId3">
            <a:alphaModFix/>
          </a:blip>
          <a:srcRect b="0" l="69" r="58" t="0"/>
          <a:stretch/>
        </p:blipFill>
        <p:spPr>
          <a:xfrm>
            <a:off x="3528809" y="620536"/>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1" name="Google Shape;2011;g2523351e7b7_57_193"/>
          <p:cNvPicPr preferRelativeResize="0"/>
          <p:nvPr/>
        </p:nvPicPr>
        <p:blipFill rotWithShape="1">
          <a:blip r:embed="rId4">
            <a:alphaModFix/>
          </a:blip>
          <a:srcRect b="0" l="1559" r="1559" t="0"/>
          <a:stretch/>
        </p:blipFill>
        <p:spPr>
          <a:xfrm rot="420000">
            <a:off x="637200" y="1436400"/>
            <a:ext cx="2102400" cy="315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2" name="Google Shape;2012;g2523351e7b7_57_193"/>
          <p:cNvPicPr preferRelativeResize="0"/>
          <p:nvPr/>
        </p:nvPicPr>
        <p:blipFill rotWithShape="1">
          <a:blip r:embed="rId5">
            <a:alphaModFix/>
          </a:blip>
          <a:srcRect b="0" l="1559" r="1559" t="0"/>
          <a:stretch/>
        </p:blipFill>
        <p:spPr>
          <a:xfrm rot="-840000">
            <a:off x="6537600" y="1339200"/>
            <a:ext cx="1940400" cy="2908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3" name="Google Shape;2013;g2523351e7b7_57_193"/>
          <p:cNvPicPr preferRelativeResize="0"/>
          <p:nvPr/>
        </p:nvPicPr>
        <p:blipFill rotWithShape="1">
          <a:blip r:embed="rId6">
            <a:alphaModFix/>
          </a:blip>
          <a:srcRect b="0" l="1540" r="1540" t="0"/>
          <a:stretch/>
        </p:blipFill>
        <p:spPr>
          <a:xfrm rot="-240000">
            <a:off x="3931200" y="486000"/>
            <a:ext cx="2023200" cy="303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7" name="Shape 2017"/>
        <p:cNvGrpSpPr/>
        <p:nvPr/>
      </p:nvGrpSpPr>
      <p:grpSpPr>
        <a:xfrm>
          <a:off x="0" y="0"/>
          <a:ext cx="0" cy="0"/>
          <a:chOff x="0" y="0"/>
          <a:chExt cx="0" cy="0"/>
        </a:xfrm>
      </p:grpSpPr>
      <p:pic>
        <p:nvPicPr>
          <p:cNvPr id="2018" name="Google Shape;2018;g2523351e7b7_57_201"/>
          <p:cNvPicPr preferRelativeResize="0"/>
          <p:nvPr/>
        </p:nvPicPr>
        <p:blipFill rotWithShape="1">
          <a:blip r:embed="rId3">
            <a:alphaModFix/>
          </a:blip>
          <a:srcRect b="0" l="69" r="58" t="0"/>
          <a:stretch/>
        </p:blipFill>
        <p:spPr>
          <a:xfrm rot="415793">
            <a:off x="6635326" y="2219777"/>
            <a:ext cx="1496835" cy="2244508"/>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2019" name="Google Shape;2019;g2523351e7b7_57_201"/>
          <p:cNvGrpSpPr/>
          <p:nvPr/>
        </p:nvGrpSpPr>
        <p:grpSpPr>
          <a:xfrm>
            <a:off x="0" y="-1"/>
            <a:ext cx="9144001" cy="1447200"/>
            <a:chOff x="0" y="-1"/>
            <a:chExt cx="9144001" cy="1447200"/>
          </a:xfrm>
        </p:grpSpPr>
        <p:pic>
          <p:nvPicPr>
            <p:cNvPr id="2020" name="Google Shape;2020;g2523351e7b7_57_201"/>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2021" name="Google Shape;2021;g2523351e7b7_57_201"/>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Lösen Sie die Situation</a:t>
              </a:r>
              <a:endParaRPr b="1" i="0" sz="3500" u="none" cap="none" strike="noStrike">
                <a:solidFill>
                  <a:srgbClr val="FFFFFF"/>
                </a:solidFill>
                <a:latin typeface="Raleway"/>
                <a:ea typeface="Raleway"/>
                <a:cs typeface="Raleway"/>
                <a:sym typeface="Raleway"/>
              </a:endParaRPr>
            </a:p>
          </p:txBody>
        </p:sp>
      </p:grpSp>
      <p:sp>
        <p:nvSpPr>
          <p:cNvPr id="2022" name="Google Shape;2022;g2523351e7b7_57_201"/>
          <p:cNvSpPr txBox="1"/>
          <p:nvPr/>
        </p:nvSpPr>
        <p:spPr>
          <a:xfrm>
            <a:off x="540000" y="1850400"/>
            <a:ext cx="3254700" cy="167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Anzahl der Spieler - </a:t>
            </a:r>
            <a:r>
              <a:rPr b="1" i="0" lang="lv-LV" sz="1600" u="none" cap="none" strike="noStrike">
                <a:solidFill>
                  <a:srgbClr val="2B3E85"/>
                </a:solidFill>
                <a:latin typeface="Raleway"/>
                <a:ea typeface="Raleway"/>
                <a:cs typeface="Raleway"/>
                <a:sym typeface="Raleway"/>
              </a:rPr>
              <a:t>2-6</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Spielleiter wählt die zu besprechenden Situationen aus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Jeder Spieler erhält 3 Karten aus jeder Lösungsgruppe</a:t>
            </a:r>
            <a:endParaRPr b="0" i="0" sz="1600" u="none" cap="none" strike="noStrike">
              <a:solidFill>
                <a:srgbClr val="2B3E85"/>
              </a:solidFill>
              <a:latin typeface="Raleway"/>
              <a:ea typeface="Raleway"/>
              <a:cs typeface="Raleway"/>
              <a:sym typeface="Raleway"/>
            </a:endParaRPr>
          </a:p>
        </p:txBody>
      </p:sp>
      <p:sp>
        <p:nvSpPr>
          <p:cNvPr id="2023" name="Google Shape;2023;g2523351e7b7_57_201"/>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2024" name="Google Shape;2024;g2523351e7b7_57_201"/>
          <p:cNvGrpSpPr/>
          <p:nvPr/>
        </p:nvGrpSpPr>
        <p:grpSpPr>
          <a:xfrm>
            <a:off x="-674130" y="2410756"/>
            <a:ext cx="290237" cy="321991"/>
            <a:chOff x="534570" y="3018006"/>
            <a:chExt cx="290237" cy="321991"/>
          </a:xfrm>
        </p:grpSpPr>
        <p:sp>
          <p:nvSpPr>
            <p:cNvPr id="2025" name="Google Shape;2025;g2523351e7b7_57_20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g2523351e7b7_57_20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27" name="Google Shape;2027;g2523351e7b7_57_201"/>
          <p:cNvPicPr preferRelativeResize="0"/>
          <p:nvPr/>
        </p:nvPicPr>
        <p:blipFill rotWithShape="1">
          <a:blip r:embed="rId5">
            <a:alphaModFix/>
          </a:blip>
          <a:srcRect b="0" l="0" r="25946" t="0"/>
          <a:stretch/>
        </p:blipFill>
        <p:spPr>
          <a:xfrm>
            <a:off x="6294850" y="3545335"/>
            <a:ext cx="2849149" cy="1591949"/>
          </a:xfrm>
          <a:prstGeom prst="rect">
            <a:avLst/>
          </a:prstGeom>
          <a:noFill/>
          <a:ln>
            <a:noFill/>
          </a:ln>
        </p:spPr>
      </p:pic>
      <p:pic>
        <p:nvPicPr>
          <p:cNvPr id="2028" name="Google Shape;2028;g2523351e7b7_57_201"/>
          <p:cNvPicPr preferRelativeResize="0"/>
          <p:nvPr/>
        </p:nvPicPr>
        <p:blipFill rotWithShape="1">
          <a:blip r:embed="rId6">
            <a:alphaModFix/>
          </a:blip>
          <a:srcRect b="0" l="69" r="78" t="0"/>
          <a:stretch/>
        </p:blipFill>
        <p:spPr>
          <a:xfrm>
            <a:off x="5836125" y="1936788"/>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9" name="Google Shape;2029;g2523351e7b7_57_201"/>
          <p:cNvPicPr preferRelativeResize="0"/>
          <p:nvPr/>
        </p:nvPicPr>
        <p:blipFill rotWithShape="1">
          <a:blip r:embed="rId7">
            <a:alphaModFix/>
          </a:blip>
          <a:srcRect b="0" l="69" r="58" t="0"/>
          <a:stretch/>
        </p:blipFill>
        <p:spPr>
          <a:xfrm>
            <a:off x="5203149" y="182092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0" name="Google Shape;2030;g2523351e7b7_57_201"/>
          <p:cNvPicPr preferRelativeResize="0"/>
          <p:nvPr/>
        </p:nvPicPr>
        <p:blipFill rotWithShape="1">
          <a:blip r:embed="rId3">
            <a:alphaModFix/>
          </a:blip>
          <a:srcRect b="0" l="69" r="58" t="0"/>
          <a:stretch/>
        </p:blipFill>
        <p:spPr>
          <a:xfrm rot="737379">
            <a:off x="6055878" y="2294053"/>
            <a:ext cx="1496801" cy="22444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1" name="Google Shape;2031;g2523351e7b7_57_201"/>
          <p:cNvPicPr preferRelativeResize="0"/>
          <p:nvPr/>
        </p:nvPicPr>
        <p:blipFill rotWithShape="1">
          <a:blip r:embed="rId8">
            <a:alphaModFix/>
          </a:blip>
          <a:srcRect b="10" l="0" r="0" t="0"/>
          <a:stretch/>
        </p:blipFill>
        <p:spPr>
          <a:xfrm>
            <a:off x="5494705" y="2219885"/>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2" name="Google Shape;2032;g2523351e7b7_57_201"/>
          <p:cNvPicPr preferRelativeResize="0"/>
          <p:nvPr/>
        </p:nvPicPr>
        <p:blipFill rotWithShape="1">
          <a:blip r:embed="rId8">
            <a:alphaModFix/>
          </a:blip>
          <a:srcRect b="10" l="0" r="0" t="0"/>
          <a:stretch/>
        </p:blipFill>
        <p:spPr>
          <a:xfrm>
            <a:off x="4862025" y="241094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6" name="Shape 2036"/>
        <p:cNvGrpSpPr/>
        <p:nvPr/>
      </p:nvGrpSpPr>
      <p:grpSpPr>
        <a:xfrm>
          <a:off x="0" y="0"/>
          <a:ext cx="0" cy="0"/>
          <a:chOff x="0" y="0"/>
          <a:chExt cx="0" cy="0"/>
        </a:xfrm>
      </p:grpSpPr>
      <p:sp>
        <p:nvSpPr>
          <p:cNvPr id="2037" name="Google Shape;2037;g2523351e7b7_57_218"/>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Lösen Sie die Situation</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38" name="Google Shape;2038;g2523351e7b7_57_218"/>
          <p:cNvSpPr txBox="1"/>
          <p:nvPr/>
        </p:nvSpPr>
        <p:spPr>
          <a:xfrm>
            <a:off x="489600" y="1850400"/>
            <a:ext cx="4354800" cy="273405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Spielleiter </a:t>
            </a:r>
            <a:r>
              <a:rPr b="1" i="0" lang="lv-LV" sz="1600" u="none" cap="none" strike="noStrike">
                <a:solidFill>
                  <a:srgbClr val="2B3E85"/>
                </a:solidFill>
                <a:latin typeface="Raleway"/>
                <a:ea typeface="Raleway"/>
                <a:cs typeface="Raleway"/>
                <a:sym typeface="Raleway"/>
              </a:rPr>
              <a:t>liest die Situation vor</a:t>
            </a:r>
            <a:r>
              <a:rPr b="0" i="0" lang="lv-LV" sz="1600" u="none" cap="none" strike="noStrike">
                <a:solidFill>
                  <a:srgbClr val="2B3E85"/>
                </a:solidFill>
                <a:latin typeface="Raleway"/>
                <a:ea typeface="Raleway"/>
                <a:cs typeface="Raleway"/>
                <a:sym typeface="Raleway"/>
              </a:rPr>
              <a:t>, erläutert sie genauer und ändert oder ergänzt sie gegebenenfalls entsprechend der Situation der Organisation. </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6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Jeder Spieler legt abwechselnd eine Lösungskarte aus und erklärt, wie diese Karte die Situation verbessern kann.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2039" name="Google Shape;2039;g2523351e7b7_57_218"/>
          <p:cNvSpPr txBox="1"/>
          <p:nvPr/>
        </p:nvSpPr>
        <p:spPr>
          <a:xfrm>
            <a:off x="489600" y="13680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Raleway"/>
              <a:ea typeface="Raleway"/>
              <a:cs typeface="Raleway"/>
              <a:sym typeface="Raleway"/>
            </a:endParaRPr>
          </a:p>
        </p:txBody>
      </p:sp>
      <p:grpSp>
        <p:nvGrpSpPr>
          <p:cNvPr id="2040" name="Google Shape;2040;g2523351e7b7_57_218"/>
          <p:cNvGrpSpPr/>
          <p:nvPr/>
        </p:nvGrpSpPr>
        <p:grpSpPr>
          <a:xfrm>
            <a:off x="-674130" y="2410756"/>
            <a:ext cx="290237" cy="321991"/>
            <a:chOff x="534570" y="3018006"/>
            <a:chExt cx="290237" cy="321991"/>
          </a:xfrm>
        </p:grpSpPr>
        <p:sp>
          <p:nvSpPr>
            <p:cNvPr id="2041" name="Google Shape;2041;g2523351e7b7_57_21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g2523351e7b7_57_21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43" name="Google Shape;2043;g2523351e7b7_57_218"/>
          <p:cNvPicPr preferRelativeResize="0"/>
          <p:nvPr/>
        </p:nvPicPr>
        <p:blipFill rotWithShape="1">
          <a:blip r:embed="rId3">
            <a:alphaModFix/>
          </a:blip>
          <a:srcRect b="0" l="0" r="25946" t="0"/>
          <a:stretch/>
        </p:blipFill>
        <p:spPr>
          <a:xfrm>
            <a:off x="6294850" y="3545335"/>
            <a:ext cx="2849149" cy="1591949"/>
          </a:xfrm>
          <a:prstGeom prst="rect">
            <a:avLst/>
          </a:prstGeom>
          <a:noFill/>
          <a:ln>
            <a:noFill/>
          </a:ln>
        </p:spPr>
      </p:pic>
      <p:grpSp>
        <p:nvGrpSpPr>
          <p:cNvPr id="2044" name="Google Shape;2044;g2523351e7b7_57_218"/>
          <p:cNvGrpSpPr/>
          <p:nvPr/>
        </p:nvGrpSpPr>
        <p:grpSpPr>
          <a:xfrm>
            <a:off x="0" y="-1"/>
            <a:ext cx="9144001" cy="1447200"/>
            <a:chOff x="0" y="-1"/>
            <a:chExt cx="9144001" cy="1447200"/>
          </a:xfrm>
        </p:grpSpPr>
        <p:pic>
          <p:nvPicPr>
            <p:cNvPr id="2045" name="Google Shape;2045;g2523351e7b7_57_218"/>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2046" name="Google Shape;2046;g2523351e7b7_57_218"/>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Lösen Sie die Situation</a:t>
              </a:r>
              <a:endParaRPr b="1" i="0" sz="3500" u="none" cap="none" strike="noStrike">
                <a:solidFill>
                  <a:srgbClr val="FFFFFF"/>
                </a:solidFill>
                <a:latin typeface="Raleway"/>
                <a:ea typeface="Raleway"/>
                <a:cs typeface="Raleway"/>
                <a:sym typeface="Raleway"/>
              </a:endParaRPr>
            </a:p>
          </p:txBody>
        </p:sp>
      </p:grpSp>
      <p:pic>
        <p:nvPicPr>
          <p:cNvPr id="2047" name="Google Shape;2047;g2523351e7b7_57_218"/>
          <p:cNvPicPr preferRelativeResize="0"/>
          <p:nvPr/>
        </p:nvPicPr>
        <p:blipFill rotWithShape="1">
          <a:blip r:embed="rId5">
            <a:alphaModFix/>
          </a:blip>
          <a:srcRect b="0" l="1540" r="1540" t="0"/>
          <a:stretch/>
        </p:blipFill>
        <p:spPr>
          <a:xfrm rot="420000">
            <a:off x="5623200" y="1828800"/>
            <a:ext cx="1494000" cy="2242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8" name="Google Shape;2048;g2523351e7b7_57_218"/>
          <p:cNvPicPr preferRelativeResize="0"/>
          <p:nvPr/>
        </p:nvPicPr>
        <p:blipFill rotWithShape="1">
          <a:blip r:embed="rId6">
            <a:alphaModFix/>
          </a:blip>
          <a:srcRect b="0" l="1559" r="1559" t="0"/>
          <a:stretch/>
        </p:blipFill>
        <p:spPr>
          <a:xfrm rot="-120000">
            <a:off x="6998400" y="2437200"/>
            <a:ext cx="1447200" cy="2167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2" name="Shape 2052"/>
        <p:cNvGrpSpPr/>
        <p:nvPr/>
      </p:nvGrpSpPr>
      <p:grpSpPr>
        <a:xfrm>
          <a:off x="0" y="0"/>
          <a:ext cx="0" cy="0"/>
          <a:chOff x="0" y="0"/>
          <a:chExt cx="0" cy="0"/>
        </a:xfrm>
      </p:grpSpPr>
      <p:sp>
        <p:nvSpPr>
          <p:cNvPr id="2053" name="Google Shape;2053;g2523351e7b7_57_231"/>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Lösen Sie die Situation</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54" name="Google Shape;2054;g2523351e7b7_57_231"/>
          <p:cNvSpPr txBox="1"/>
          <p:nvPr/>
        </p:nvSpPr>
        <p:spPr>
          <a:xfrm>
            <a:off x="489600" y="1850400"/>
            <a:ext cx="4060500" cy="216466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nächste Spieler legt seine Karte ab, wählt frei aus, wo er seine Lösung vermutet, und liest die gesamte Lösungsreihenfolge vor.</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nächste Spieler legt seine Karte auf einen einen Platz seiner Wahl und liest die gesamte Lösungsfolge vor.</a:t>
            </a:r>
            <a:endParaRPr b="0" i="0" sz="1600" u="none" cap="none" strike="noStrike">
              <a:solidFill>
                <a:srgbClr val="2B3E85"/>
              </a:solidFill>
              <a:latin typeface="Raleway"/>
              <a:ea typeface="Raleway"/>
              <a:cs typeface="Raleway"/>
              <a:sym typeface="Raleway"/>
            </a:endParaRPr>
          </a:p>
        </p:txBody>
      </p:sp>
      <p:sp>
        <p:nvSpPr>
          <p:cNvPr id="2055" name="Google Shape;2055;g2523351e7b7_57_231"/>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2056" name="Google Shape;2056;g2523351e7b7_57_231"/>
          <p:cNvGrpSpPr/>
          <p:nvPr/>
        </p:nvGrpSpPr>
        <p:grpSpPr>
          <a:xfrm>
            <a:off x="-674130" y="2410756"/>
            <a:ext cx="290237" cy="321991"/>
            <a:chOff x="534570" y="3018006"/>
            <a:chExt cx="290237" cy="321991"/>
          </a:xfrm>
        </p:grpSpPr>
        <p:sp>
          <p:nvSpPr>
            <p:cNvPr id="2057" name="Google Shape;2057;g2523351e7b7_57_2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g2523351e7b7_57_2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59" name="Google Shape;2059;g2523351e7b7_57_231"/>
          <p:cNvPicPr preferRelativeResize="0"/>
          <p:nvPr/>
        </p:nvPicPr>
        <p:blipFill rotWithShape="1">
          <a:blip r:embed="rId3">
            <a:alphaModFix/>
          </a:blip>
          <a:srcRect b="0" l="0" r="25946" t="0"/>
          <a:stretch/>
        </p:blipFill>
        <p:spPr>
          <a:xfrm>
            <a:off x="6294850" y="3545334"/>
            <a:ext cx="2849149" cy="1591949"/>
          </a:xfrm>
          <a:prstGeom prst="rect">
            <a:avLst/>
          </a:prstGeom>
          <a:noFill/>
          <a:ln>
            <a:noFill/>
          </a:ln>
        </p:spPr>
      </p:pic>
      <p:grpSp>
        <p:nvGrpSpPr>
          <p:cNvPr id="2060" name="Google Shape;2060;g2523351e7b7_57_231"/>
          <p:cNvGrpSpPr/>
          <p:nvPr/>
        </p:nvGrpSpPr>
        <p:grpSpPr>
          <a:xfrm>
            <a:off x="0" y="-1"/>
            <a:ext cx="9144001" cy="1447200"/>
            <a:chOff x="0" y="-1"/>
            <a:chExt cx="9144001" cy="1447200"/>
          </a:xfrm>
        </p:grpSpPr>
        <p:pic>
          <p:nvPicPr>
            <p:cNvPr id="2061" name="Google Shape;2061;g2523351e7b7_57_231"/>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2062" name="Google Shape;2062;g2523351e7b7_57_231"/>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Lösen Sie die Situation</a:t>
              </a:r>
              <a:endParaRPr b="1" i="0" sz="3500" u="none" cap="none" strike="noStrike">
                <a:solidFill>
                  <a:srgbClr val="FFFFFF"/>
                </a:solidFill>
                <a:latin typeface="Raleway"/>
                <a:ea typeface="Raleway"/>
                <a:cs typeface="Raleway"/>
                <a:sym typeface="Raleway"/>
              </a:endParaRPr>
            </a:p>
          </p:txBody>
        </p:sp>
      </p:grpSp>
      <p:pic>
        <p:nvPicPr>
          <p:cNvPr id="2063" name="Google Shape;2063;g2523351e7b7_57_231"/>
          <p:cNvPicPr preferRelativeResize="0"/>
          <p:nvPr/>
        </p:nvPicPr>
        <p:blipFill rotWithShape="1">
          <a:blip r:embed="rId5">
            <a:alphaModFix/>
          </a:blip>
          <a:srcRect b="0" l="1540" r="1540" t="0"/>
          <a:stretch/>
        </p:blipFill>
        <p:spPr>
          <a:xfrm>
            <a:off x="6156000" y="1767600"/>
            <a:ext cx="1306800" cy="1962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4" name="Google Shape;2064;g2523351e7b7_57_231"/>
          <p:cNvPicPr preferRelativeResize="0"/>
          <p:nvPr/>
        </p:nvPicPr>
        <p:blipFill rotWithShape="1">
          <a:blip r:embed="rId6">
            <a:alphaModFix/>
          </a:blip>
          <a:srcRect b="0" l="1559" r="1559" t="0"/>
          <a:stretch/>
        </p:blipFill>
        <p:spPr>
          <a:xfrm rot="-120000">
            <a:off x="7239600" y="2228400"/>
            <a:ext cx="1263600" cy="189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5" name="Google Shape;2065;g2523351e7b7_57_231"/>
          <p:cNvPicPr preferRelativeResize="0"/>
          <p:nvPr/>
        </p:nvPicPr>
        <p:blipFill rotWithShape="1">
          <a:blip r:embed="rId7">
            <a:alphaModFix/>
          </a:blip>
          <a:srcRect b="0" l="1559" r="1559" t="0"/>
          <a:stretch/>
        </p:blipFill>
        <p:spPr>
          <a:xfrm rot="-660000">
            <a:off x="5436000" y="2836800"/>
            <a:ext cx="1238400" cy="18576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9" name="Shape 2069"/>
        <p:cNvGrpSpPr/>
        <p:nvPr/>
      </p:nvGrpSpPr>
      <p:grpSpPr>
        <a:xfrm>
          <a:off x="0" y="0"/>
          <a:ext cx="0" cy="0"/>
          <a:chOff x="0" y="0"/>
          <a:chExt cx="0" cy="0"/>
        </a:xfrm>
      </p:grpSpPr>
      <p:sp>
        <p:nvSpPr>
          <p:cNvPr id="2070" name="Google Shape;2070;g2523351e7b7_57_245"/>
          <p:cNvSpPr txBox="1"/>
          <p:nvPr/>
        </p:nvSpPr>
        <p:spPr>
          <a:xfrm>
            <a:off x="865375" y="5716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Lösen Sie die Situation</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71" name="Google Shape;2071;g2523351e7b7_57_245"/>
          <p:cNvSpPr txBox="1"/>
          <p:nvPr/>
        </p:nvSpPr>
        <p:spPr>
          <a:xfrm>
            <a:off x="489600" y="1811525"/>
            <a:ext cx="4621831" cy="30315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Die Spielteilnehmer setzen Lösungen ein solange die Gruppe sich einig ist, dass die spezifische Situation gelöst ist.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Wenn die Lösungskette sehr lang ist,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kann sie gruppiert werden.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Das Spiel hat keinen Gewinner, sondern </a:t>
            </a:r>
            <a:r>
              <a:rPr b="1" i="0" lang="lv-LV" sz="1600" u="none" cap="none" strike="noStrike">
                <a:solidFill>
                  <a:srgbClr val="2B3E85"/>
                </a:solidFill>
                <a:latin typeface="Raleway"/>
                <a:ea typeface="Raleway"/>
                <a:cs typeface="Raleway"/>
                <a:sym typeface="Raleway"/>
              </a:rPr>
              <a:t>soll eine Diskussion in Gang bringen </a:t>
            </a:r>
            <a:r>
              <a:rPr b="0" i="0" lang="lv-LV" sz="1600" u="none" cap="none" strike="noStrike">
                <a:solidFill>
                  <a:srgbClr val="2B3E85"/>
                </a:solidFill>
                <a:latin typeface="Raleway"/>
                <a:ea typeface="Raleway"/>
                <a:cs typeface="Raleway"/>
                <a:sym typeface="Raleway"/>
              </a:rPr>
              <a:t>und verschiedene Lösungsmöglichkeiten, Lösungsgruppen und Kombinationen aufzeigen.</a:t>
            </a:r>
            <a:endParaRPr b="0" i="0" sz="1600" u="none" cap="none" strike="noStrike">
              <a:solidFill>
                <a:srgbClr val="2B3E85"/>
              </a:solidFill>
              <a:latin typeface="Raleway"/>
              <a:ea typeface="Raleway"/>
              <a:cs typeface="Raleway"/>
              <a:sym typeface="Raleway"/>
            </a:endParaRPr>
          </a:p>
        </p:txBody>
      </p:sp>
      <p:sp>
        <p:nvSpPr>
          <p:cNvPr id="2072" name="Google Shape;2072;g2523351e7b7_57_245"/>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Schließen</a:t>
            </a:r>
            <a:endParaRPr b="1" i="0" sz="2600" u="none" cap="none" strike="noStrike">
              <a:solidFill>
                <a:srgbClr val="6689BA"/>
              </a:solidFill>
              <a:latin typeface="Arial"/>
              <a:ea typeface="Arial"/>
              <a:cs typeface="Arial"/>
              <a:sym typeface="Arial"/>
            </a:endParaRPr>
          </a:p>
        </p:txBody>
      </p:sp>
      <p:grpSp>
        <p:nvGrpSpPr>
          <p:cNvPr id="2073" name="Google Shape;2073;g2523351e7b7_57_245"/>
          <p:cNvGrpSpPr/>
          <p:nvPr/>
        </p:nvGrpSpPr>
        <p:grpSpPr>
          <a:xfrm>
            <a:off x="207679" y="3413981"/>
            <a:ext cx="290237" cy="321991"/>
            <a:chOff x="534570" y="3018006"/>
            <a:chExt cx="290237" cy="321991"/>
          </a:xfrm>
        </p:grpSpPr>
        <p:sp>
          <p:nvSpPr>
            <p:cNvPr id="2074" name="Google Shape;2074;g2523351e7b7_57_24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g2523351e7b7_57_24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6" name="Google Shape;2076;g2523351e7b7_57_245"/>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g2523351e7b7_57_245"/>
          <p:cNvSpPr/>
          <p:nvPr/>
        </p:nvSpPr>
        <p:spPr>
          <a:xfrm>
            <a:off x="5555687" y="1631464"/>
            <a:ext cx="1277400" cy="11964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g2523351e7b7_57_245"/>
          <p:cNvSpPr/>
          <p:nvPr/>
        </p:nvSpPr>
        <p:spPr>
          <a:xfrm>
            <a:off x="5511200" y="1687279"/>
            <a:ext cx="1277400" cy="1196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g2523351e7b7_57_245"/>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0" name="Google Shape;2080;g2523351e7b7_57_245"/>
          <p:cNvPicPr preferRelativeResize="0"/>
          <p:nvPr/>
        </p:nvPicPr>
        <p:blipFill rotWithShape="1">
          <a:blip r:embed="rId3">
            <a:alphaModFix/>
          </a:blip>
          <a:srcRect b="0" l="0" r="31082" t="0"/>
          <a:stretch/>
        </p:blipFill>
        <p:spPr>
          <a:xfrm rot="10800000">
            <a:off x="7016480" y="3788104"/>
            <a:ext cx="2127520" cy="1348194"/>
          </a:xfrm>
          <a:prstGeom prst="rect">
            <a:avLst/>
          </a:prstGeom>
          <a:noFill/>
          <a:ln>
            <a:noFill/>
          </a:ln>
        </p:spPr>
      </p:pic>
      <p:grpSp>
        <p:nvGrpSpPr>
          <p:cNvPr id="2081" name="Google Shape;2081;g2523351e7b7_57_245"/>
          <p:cNvGrpSpPr/>
          <p:nvPr/>
        </p:nvGrpSpPr>
        <p:grpSpPr>
          <a:xfrm>
            <a:off x="0" y="-1"/>
            <a:ext cx="9144001" cy="1447200"/>
            <a:chOff x="0" y="-1"/>
            <a:chExt cx="9144001" cy="1447200"/>
          </a:xfrm>
        </p:grpSpPr>
        <p:pic>
          <p:nvPicPr>
            <p:cNvPr id="2082" name="Google Shape;2082;g2523351e7b7_57_245"/>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2083" name="Google Shape;2083;g2523351e7b7_57_245"/>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Lösen Sie die Situation</a:t>
              </a:r>
              <a:endParaRPr b="1" i="0" sz="3500" u="none" cap="none" strike="noStrike">
                <a:solidFill>
                  <a:srgbClr val="FFFFFF"/>
                </a:solidFill>
                <a:latin typeface="Raleway"/>
                <a:ea typeface="Raleway"/>
                <a:cs typeface="Raleway"/>
                <a:sym typeface="Raleway"/>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58"/>
          <p:cNvGrpSpPr/>
          <p:nvPr/>
        </p:nvGrpSpPr>
        <p:grpSpPr>
          <a:xfrm>
            <a:off x="0" y="0"/>
            <a:ext cx="9144001" cy="1094400"/>
            <a:chOff x="0" y="0"/>
            <a:chExt cx="9144001" cy="1094400"/>
          </a:xfrm>
        </p:grpSpPr>
        <p:pic>
          <p:nvPicPr>
            <p:cNvPr id="291" name="Google Shape;291;p58"/>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292" name="Google Shape;292;p58"/>
            <p:cNvSpPr txBox="1"/>
            <p:nvPr/>
          </p:nvSpPr>
          <p:spPr>
            <a:xfrm>
              <a:off x="489600" y="1584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Verstehen Sie Ihr Publikum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grpSp>
      <p:sp>
        <p:nvSpPr>
          <p:cNvPr id="293" name="Google Shape;293;p58"/>
          <p:cNvSpPr txBox="1"/>
          <p:nvPr/>
        </p:nvSpPr>
        <p:spPr>
          <a:xfrm>
            <a:off x="949625" y="1103642"/>
            <a:ext cx="7412080" cy="435808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Lernen Sie Ihre Zielgruppe kennen. </a:t>
            </a:r>
            <a:r>
              <a:rPr b="0" i="0" lang="lv-LV" sz="1600" u="none" cap="none" strike="noStrike">
                <a:solidFill>
                  <a:srgbClr val="2B3E85"/>
                </a:solidFill>
                <a:latin typeface="Raleway"/>
                <a:ea typeface="Raleway"/>
                <a:cs typeface="Raleway"/>
                <a:sym typeface="Raleway"/>
              </a:rPr>
              <a:t>Recherchieren Sie den HORECA-Sektor, dem sie angehören, und machen Sie sich ein Bild von den gemeinsamen Herausforderungen, mit denen sie in Bezug auf Gewalt am Arbeitsplatz konfrontiert sind.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Wenn Sie die Perspektive der Kinder verstehen, können Sie die Spielszenarien mit ihren realen Erfahrungen verknüpfen und so den Lernprozess verbessern.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Bevor Sie die Schulung mit dem Brettspiel "Erkennen und Handeln" durchführen, sollten Sie einige Dinge über Ihre Schulungsteilnehmer wissen, um Ihren Ansatz anzupassen und eine möglichst effektive Lernerfahrung zu ermöglichen: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grpSp>
        <p:nvGrpSpPr>
          <p:cNvPr id="294" name="Google Shape;294;p58"/>
          <p:cNvGrpSpPr/>
          <p:nvPr/>
        </p:nvGrpSpPr>
        <p:grpSpPr>
          <a:xfrm>
            <a:off x="822824" y="1168077"/>
            <a:ext cx="290237" cy="321991"/>
            <a:chOff x="534570" y="3018006"/>
            <a:chExt cx="290237" cy="321991"/>
          </a:xfrm>
        </p:grpSpPr>
        <p:sp>
          <p:nvSpPr>
            <p:cNvPr id="295" name="Google Shape;295;p5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97" name="Google Shape;297;p58"/>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7" name="Shape 2087"/>
        <p:cNvGrpSpPr/>
        <p:nvPr/>
      </p:nvGrpSpPr>
      <p:grpSpPr>
        <a:xfrm>
          <a:off x="0" y="0"/>
          <a:ext cx="0" cy="0"/>
          <a:chOff x="0" y="0"/>
          <a:chExt cx="0" cy="0"/>
        </a:xfrm>
      </p:grpSpPr>
      <p:pic>
        <p:nvPicPr>
          <p:cNvPr id="2088" name="Google Shape;2088;g2523351e7b7_57_26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89" name="Google Shape;2089;g2523351e7b7_57_260"/>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900" u="none" cap="none" strike="noStrike">
                <a:solidFill>
                  <a:srgbClr val="2B3E85"/>
                </a:solidFill>
                <a:latin typeface="Raleway"/>
                <a:ea typeface="Raleway"/>
                <a:cs typeface="Raleway"/>
                <a:sym typeface="Raleway"/>
              </a:rPr>
              <a:t>5. Spiel </a:t>
            </a:r>
            <a:endParaRPr b="1" i="0" sz="39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Vier Wege zum Frieden</a:t>
            </a:r>
            <a:endParaRPr b="1" i="0" sz="4700" u="none" cap="none" strike="noStrike">
              <a:solidFill>
                <a:schemeClr val="lt1"/>
              </a:solidFill>
              <a:latin typeface="Arial"/>
              <a:ea typeface="Arial"/>
              <a:cs typeface="Arial"/>
              <a:sym typeface="Arial"/>
            </a:endParaRPr>
          </a:p>
        </p:txBody>
      </p:sp>
      <p:pic>
        <p:nvPicPr>
          <p:cNvPr id="2090" name="Google Shape;2090;g2523351e7b7_57_26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91" name="Google Shape;2091;g2523351e7b7_57_26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92" name="Google Shape;2092;g2523351e7b7_57_26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93" name="Google Shape;2093;g2523351e7b7_57_26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94" name="Google Shape;2094;g2523351e7b7_57_260"/>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8" name="Shape 2098"/>
        <p:cNvGrpSpPr/>
        <p:nvPr/>
      </p:nvGrpSpPr>
      <p:grpSpPr>
        <a:xfrm>
          <a:off x="0" y="0"/>
          <a:ext cx="0" cy="0"/>
          <a:chOff x="0" y="0"/>
          <a:chExt cx="0" cy="0"/>
        </a:xfrm>
      </p:grpSpPr>
      <p:pic>
        <p:nvPicPr>
          <p:cNvPr id="2099" name="Google Shape;2099;g2523351e7b7_57_270"/>
          <p:cNvPicPr preferRelativeResize="0"/>
          <p:nvPr/>
        </p:nvPicPr>
        <p:blipFill rotWithShape="1">
          <a:blip r:embed="rId3">
            <a:alphaModFix/>
          </a:blip>
          <a:srcRect b="0" l="1540" r="1540" t="0"/>
          <a:stretch/>
        </p:blipFill>
        <p:spPr>
          <a:xfrm>
            <a:off x="374400" y="1429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2100" name="Google Shape;2100;g2523351e7b7_57_270"/>
          <p:cNvGrpSpPr/>
          <p:nvPr/>
        </p:nvGrpSpPr>
        <p:grpSpPr>
          <a:xfrm>
            <a:off x="2289600" y="237600"/>
            <a:ext cx="6465600" cy="4719600"/>
            <a:chOff x="2289600" y="237600"/>
            <a:chExt cx="6465600" cy="4719600"/>
          </a:xfrm>
        </p:grpSpPr>
        <p:pic>
          <p:nvPicPr>
            <p:cNvPr id="2101" name="Google Shape;2101;g2523351e7b7_57_270"/>
            <p:cNvPicPr preferRelativeResize="0"/>
            <p:nvPr/>
          </p:nvPicPr>
          <p:blipFill rotWithShape="1">
            <a:blip r:embed="rId4">
              <a:alphaModFix/>
            </a:blip>
            <a:srcRect b="0" l="1559" r="1559" t="0"/>
            <a:stretch/>
          </p:blipFill>
          <p:spPr>
            <a:xfrm>
              <a:off x="55872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2" name="Google Shape;2102;g2523351e7b7_57_270"/>
            <p:cNvPicPr preferRelativeResize="0"/>
            <p:nvPr/>
          </p:nvPicPr>
          <p:blipFill rotWithShape="1">
            <a:blip r:embed="rId4">
              <a:alphaModFix/>
            </a:blip>
            <a:srcRect b="0" l="1559" r="1559" t="0"/>
            <a:stretch/>
          </p:blipFill>
          <p:spPr>
            <a:xfrm>
              <a:off x="55872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3" name="Google Shape;2103;g2523351e7b7_57_270"/>
            <p:cNvPicPr preferRelativeResize="0"/>
            <p:nvPr/>
          </p:nvPicPr>
          <p:blipFill rotWithShape="1">
            <a:blip r:embed="rId5">
              <a:alphaModFix/>
            </a:blip>
            <a:srcRect b="0" l="1559" r="1559" t="0"/>
            <a:stretch/>
          </p:blipFill>
          <p:spPr>
            <a:xfrm>
              <a:off x="39384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4" name="Google Shape;2104;g2523351e7b7_57_270"/>
            <p:cNvPicPr preferRelativeResize="0"/>
            <p:nvPr/>
          </p:nvPicPr>
          <p:blipFill rotWithShape="1">
            <a:blip r:embed="rId5">
              <a:alphaModFix/>
            </a:blip>
            <a:srcRect b="0" l="1559" r="1559" t="0"/>
            <a:stretch/>
          </p:blipFill>
          <p:spPr>
            <a:xfrm>
              <a:off x="39384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5" name="Google Shape;2105;g2523351e7b7_57_270"/>
            <p:cNvPicPr preferRelativeResize="0"/>
            <p:nvPr/>
          </p:nvPicPr>
          <p:blipFill rotWithShape="1">
            <a:blip r:embed="rId6">
              <a:alphaModFix/>
            </a:blip>
            <a:srcRect b="0" l="1559" r="1559" t="0"/>
            <a:stretch/>
          </p:blipFill>
          <p:spPr>
            <a:xfrm>
              <a:off x="22896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6" name="Google Shape;2106;g2523351e7b7_57_270"/>
            <p:cNvPicPr preferRelativeResize="0"/>
            <p:nvPr/>
          </p:nvPicPr>
          <p:blipFill rotWithShape="1">
            <a:blip r:embed="rId6">
              <a:alphaModFix/>
            </a:blip>
            <a:srcRect b="0" l="1559" r="1559" t="0"/>
            <a:stretch/>
          </p:blipFill>
          <p:spPr>
            <a:xfrm>
              <a:off x="22896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7" name="Google Shape;2107;g2523351e7b7_57_270"/>
            <p:cNvPicPr preferRelativeResize="0"/>
            <p:nvPr/>
          </p:nvPicPr>
          <p:blipFill rotWithShape="1">
            <a:blip r:embed="rId7">
              <a:alphaModFix/>
            </a:blip>
            <a:srcRect b="0" l="1559" r="1559" t="0"/>
            <a:stretch/>
          </p:blipFill>
          <p:spPr>
            <a:xfrm>
              <a:off x="72324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8" name="Google Shape;2108;g2523351e7b7_57_270"/>
            <p:cNvPicPr preferRelativeResize="0"/>
            <p:nvPr/>
          </p:nvPicPr>
          <p:blipFill rotWithShape="1">
            <a:blip r:embed="rId7">
              <a:alphaModFix/>
            </a:blip>
            <a:srcRect b="0" l="1559" r="1559" t="0"/>
            <a:stretch/>
          </p:blipFill>
          <p:spPr>
            <a:xfrm>
              <a:off x="72324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gr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2" name="Shape 2112"/>
        <p:cNvGrpSpPr/>
        <p:nvPr/>
      </p:nvGrpSpPr>
      <p:grpSpPr>
        <a:xfrm>
          <a:off x="0" y="0"/>
          <a:ext cx="0" cy="0"/>
          <a:chOff x="0" y="0"/>
          <a:chExt cx="0" cy="0"/>
        </a:xfrm>
      </p:grpSpPr>
      <p:sp>
        <p:nvSpPr>
          <p:cNvPr id="2113" name="Google Shape;2113;g2523351e7b7_57_282"/>
          <p:cNvSpPr txBox="1"/>
          <p:nvPr/>
        </p:nvSpPr>
        <p:spPr>
          <a:xfrm>
            <a:off x="538584" y="1810800"/>
            <a:ext cx="4220975" cy="229290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Anzahl der Spieler - </a:t>
            </a:r>
            <a:r>
              <a:rPr b="1" i="0" lang="lv-LV" sz="1600" u="none" cap="none" strike="noStrike">
                <a:solidFill>
                  <a:srgbClr val="2B3E85"/>
                </a:solidFill>
                <a:latin typeface="Raleway"/>
                <a:ea typeface="Raleway"/>
                <a:cs typeface="Raleway"/>
                <a:sym typeface="Raleway"/>
              </a:rPr>
              <a:t>1-6 oder 2-6 Gruppen </a:t>
            </a:r>
            <a:r>
              <a:rPr b="0" i="0" lang="lv-LV" sz="1600" u="none" cap="none" strike="noStrike">
                <a:solidFill>
                  <a:srgbClr val="2B3E85"/>
                </a:solidFill>
                <a:latin typeface="Raleway"/>
                <a:ea typeface="Raleway"/>
                <a:cs typeface="Raleway"/>
                <a:sym typeface="Raleway"/>
              </a:rPr>
              <a:t>(bis zu 6 Teilnehmer in jeder Gruppe)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Spielleiter wählt 1-3 Situationen aus, die im Spiel besprochen werden.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Es wird empfohlen, die Situationen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die Situationen </a:t>
            </a:r>
            <a:r>
              <a:rPr b="0" i="0" lang="lv-LV" sz="1600" u="none" cap="none" strike="noStrike">
                <a:solidFill>
                  <a:srgbClr val="2B3E85"/>
                </a:solidFill>
                <a:latin typeface="Raleway"/>
                <a:ea typeface="Raleway"/>
                <a:cs typeface="Raleway"/>
                <a:sym typeface="Raleway"/>
              </a:rPr>
              <a:t>so anzupassen, dass sie für die Organisation angemessen klingen.</a:t>
            </a:r>
            <a:endParaRPr b="0" i="0" sz="1600" u="none" cap="none" strike="noStrike">
              <a:solidFill>
                <a:srgbClr val="2B3E85"/>
              </a:solidFill>
              <a:latin typeface="Raleway"/>
              <a:ea typeface="Raleway"/>
              <a:cs typeface="Raleway"/>
              <a:sym typeface="Raleway"/>
            </a:endParaRPr>
          </a:p>
        </p:txBody>
      </p:sp>
      <p:sp>
        <p:nvSpPr>
          <p:cNvPr id="2114" name="Google Shape;2114;g2523351e7b7_57_282"/>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2115" name="Google Shape;2115;g2523351e7b7_57_282"/>
          <p:cNvGrpSpPr/>
          <p:nvPr/>
        </p:nvGrpSpPr>
        <p:grpSpPr>
          <a:xfrm>
            <a:off x="215844" y="2506202"/>
            <a:ext cx="290237" cy="321991"/>
            <a:chOff x="534570" y="3018006"/>
            <a:chExt cx="290237" cy="321991"/>
          </a:xfrm>
        </p:grpSpPr>
        <p:sp>
          <p:nvSpPr>
            <p:cNvPr id="2116" name="Google Shape;2116;g2523351e7b7_57_28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g2523351e7b7_57_28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18" name="Google Shape;2118;g2523351e7b7_57_282"/>
          <p:cNvPicPr preferRelativeResize="0"/>
          <p:nvPr/>
        </p:nvPicPr>
        <p:blipFill rotWithShape="1">
          <a:blip r:embed="rId3">
            <a:alphaModFix/>
          </a:blip>
          <a:srcRect b="0" l="0" r="25946" t="0"/>
          <a:stretch/>
        </p:blipFill>
        <p:spPr>
          <a:xfrm rot="5400000">
            <a:off x="6912843" y="2915047"/>
            <a:ext cx="2849149" cy="1591949"/>
          </a:xfrm>
          <a:prstGeom prst="rect">
            <a:avLst/>
          </a:prstGeom>
          <a:noFill/>
          <a:ln>
            <a:noFill/>
          </a:ln>
        </p:spPr>
      </p:pic>
      <p:pic>
        <p:nvPicPr>
          <p:cNvPr id="2119" name="Google Shape;2119;g2523351e7b7_57_282"/>
          <p:cNvPicPr preferRelativeResize="0"/>
          <p:nvPr/>
        </p:nvPicPr>
        <p:blipFill rotWithShape="1">
          <a:blip r:embed="rId4">
            <a:alphaModFix/>
          </a:blip>
          <a:srcRect b="0" l="1540" r="1540" t="0"/>
          <a:stretch/>
        </p:blipFill>
        <p:spPr>
          <a:xfrm rot="300000">
            <a:off x="6872400" y="23220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0" name="Google Shape;2120;g2523351e7b7_57_282"/>
          <p:cNvPicPr preferRelativeResize="0"/>
          <p:nvPr/>
        </p:nvPicPr>
        <p:blipFill rotWithShape="1">
          <a:blip r:embed="rId4">
            <a:alphaModFix/>
          </a:blip>
          <a:srcRect b="0" l="1540" r="1540" t="0"/>
          <a:stretch/>
        </p:blipFill>
        <p:spPr>
          <a:xfrm>
            <a:off x="6109200" y="2055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1" name="Google Shape;2121;g2523351e7b7_57_282"/>
          <p:cNvPicPr preferRelativeResize="0"/>
          <p:nvPr/>
        </p:nvPicPr>
        <p:blipFill rotWithShape="1">
          <a:blip r:embed="rId4">
            <a:alphaModFix/>
          </a:blip>
          <a:srcRect b="0" l="1540" r="1540" t="0"/>
          <a:stretch/>
        </p:blipFill>
        <p:spPr>
          <a:xfrm rot="-420000">
            <a:off x="5432400" y="23220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2122" name="Google Shape;2122;g2523351e7b7_57_282"/>
          <p:cNvGrpSpPr/>
          <p:nvPr/>
        </p:nvGrpSpPr>
        <p:grpSpPr>
          <a:xfrm>
            <a:off x="0" y="-1"/>
            <a:ext cx="9144001" cy="1447200"/>
            <a:chOff x="0" y="-1"/>
            <a:chExt cx="9144001" cy="1447200"/>
          </a:xfrm>
        </p:grpSpPr>
        <p:pic>
          <p:nvPicPr>
            <p:cNvPr id="2123" name="Google Shape;2123;g2523351e7b7_57_282"/>
            <p:cNvPicPr preferRelativeResize="0"/>
            <p:nvPr/>
          </p:nvPicPr>
          <p:blipFill rotWithShape="1">
            <a:blip r:embed="rId5">
              <a:alphaModFix/>
            </a:blip>
            <a:srcRect b="0" l="0" r="0" t="0"/>
            <a:stretch/>
          </p:blipFill>
          <p:spPr>
            <a:xfrm>
              <a:off x="0" y="-1"/>
              <a:ext cx="9144001" cy="1447200"/>
            </a:xfrm>
            <a:prstGeom prst="rect">
              <a:avLst/>
            </a:prstGeom>
            <a:noFill/>
            <a:ln>
              <a:noFill/>
            </a:ln>
          </p:spPr>
        </p:pic>
        <p:sp>
          <p:nvSpPr>
            <p:cNvPr id="2124" name="Google Shape;2124;g2523351e7b7_57_282"/>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Vier Wege zum Frieden</a:t>
              </a:r>
              <a:endParaRPr/>
            </a:p>
          </p:txBody>
        </p:sp>
      </p:gr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8" name="Shape 2128"/>
        <p:cNvGrpSpPr/>
        <p:nvPr/>
      </p:nvGrpSpPr>
      <p:grpSpPr>
        <a:xfrm>
          <a:off x="0" y="0"/>
          <a:ext cx="0" cy="0"/>
          <a:chOff x="0" y="0"/>
          <a:chExt cx="0" cy="0"/>
        </a:xfrm>
      </p:grpSpPr>
      <p:sp>
        <p:nvSpPr>
          <p:cNvPr id="2129" name="Google Shape;2129;g2523351e7b7_57_296"/>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Vie Wege zum Frieden</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30" name="Google Shape;2130;g2523351e7b7_57_296"/>
          <p:cNvSpPr txBox="1"/>
          <p:nvPr/>
        </p:nvSpPr>
        <p:spPr>
          <a:xfrm>
            <a:off x="516728" y="1818000"/>
            <a:ext cx="3971100" cy="228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Vor dem Spiel </a:t>
            </a:r>
            <a:r>
              <a:rPr b="1" i="0" lang="lv-LV" sz="1600" u="none" cap="none" strike="noStrike">
                <a:solidFill>
                  <a:srgbClr val="2B3E85"/>
                </a:solidFill>
                <a:latin typeface="Raleway"/>
                <a:ea typeface="Raleway"/>
                <a:cs typeface="Raleway"/>
                <a:sym typeface="Raleway"/>
              </a:rPr>
              <a:t>wählt </a:t>
            </a:r>
            <a:r>
              <a:rPr b="0" i="0" lang="lv-LV" sz="1600" u="none" cap="none" strike="noStrike">
                <a:solidFill>
                  <a:srgbClr val="2B3E85"/>
                </a:solidFill>
                <a:latin typeface="Raleway"/>
                <a:ea typeface="Raleway"/>
                <a:cs typeface="Raleway"/>
                <a:sym typeface="Raleway"/>
              </a:rPr>
              <a:t>der Spielleiter </a:t>
            </a:r>
            <a:r>
              <a:rPr b="1" i="0" lang="lv-LV" sz="1600" u="none" cap="none" strike="noStrike">
                <a:solidFill>
                  <a:srgbClr val="2B3E85"/>
                </a:solidFill>
                <a:latin typeface="Raleway"/>
                <a:ea typeface="Raleway"/>
                <a:cs typeface="Raleway"/>
                <a:sym typeface="Raleway"/>
              </a:rPr>
              <a:t>2-4 Lösungen </a:t>
            </a:r>
            <a:r>
              <a:rPr b="0" i="0" lang="lv-LV" sz="1600" u="none" cap="none" strike="noStrike">
                <a:solidFill>
                  <a:srgbClr val="2B3E85"/>
                </a:solidFill>
                <a:latin typeface="Raleway"/>
                <a:ea typeface="Raleway"/>
                <a:cs typeface="Raleway"/>
                <a:sym typeface="Raleway"/>
              </a:rPr>
              <a:t>aus jeder Gruppe aus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jeder Gruppe von Lösungen aus und legt sie in die Matrix:</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100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Beruhigungsstrategien</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Strategien des Denkens</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Verhandlungsstrategien</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Aktionsstrategien</a:t>
            </a:r>
            <a:endParaRPr b="0" i="0" sz="1600" u="none" cap="none" strike="noStrike">
              <a:solidFill>
                <a:srgbClr val="2B3E85"/>
              </a:solidFill>
              <a:latin typeface="Raleway"/>
              <a:ea typeface="Raleway"/>
              <a:cs typeface="Raleway"/>
              <a:sym typeface="Raleway"/>
            </a:endParaRPr>
          </a:p>
        </p:txBody>
      </p:sp>
      <p:sp>
        <p:nvSpPr>
          <p:cNvPr id="2131" name="Google Shape;2131;g2523351e7b7_57_296"/>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2132" name="Google Shape;2132;g2523351e7b7_57_296"/>
          <p:cNvGrpSpPr/>
          <p:nvPr/>
        </p:nvGrpSpPr>
        <p:grpSpPr>
          <a:xfrm>
            <a:off x="-674130" y="2410756"/>
            <a:ext cx="290237" cy="321991"/>
            <a:chOff x="534570" y="3018006"/>
            <a:chExt cx="290237" cy="321991"/>
          </a:xfrm>
        </p:grpSpPr>
        <p:sp>
          <p:nvSpPr>
            <p:cNvPr id="2133" name="Google Shape;2133;g2523351e7b7_57_29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g2523351e7b7_57_29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35" name="Google Shape;2135;g2523351e7b7_57_296"/>
          <p:cNvPicPr preferRelativeResize="0"/>
          <p:nvPr/>
        </p:nvPicPr>
        <p:blipFill rotWithShape="1">
          <a:blip r:embed="rId3">
            <a:alphaModFix/>
          </a:blip>
          <a:srcRect b="0" l="0" r="25946" t="0"/>
          <a:stretch/>
        </p:blipFill>
        <p:spPr>
          <a:xfrm rot="5400000">
            <a:off x="6923326" y="2925409"/>
            <a:ext cx="2849149" cy="1591949"/>
          </a:xfrm>
          <a:prstGeom prst="rect">
            <a:avLst/>
          </a:prstGeom>
          <a:noFill/>
          <a:ln>
            <a:noFill/>
          </a:ln>
        </p:spPr>
      </p:pic>
      <p:grpSp>
        <p:nvGrpSpPr>
          <p:cNvPr id="2136" name="Google Shape;2136;g2523351e7b7_57_296"/>
          <p:cNvGrpSpPr/>
          <p:nvPr/>
        </p:nvGrpSpPr>
        <p:grpSpPr>
          <a:xfrm>
            <a:off x="4917600" y="1818000"/>
            <a:ext cx="3726000" cy="2718000"/>
            <a:chOff x="2289600" y="237600"/>
            <a:chExt cx="6465600" cy="4719600"/>
          </a:xfrm>
        </p:grpSpPr>
        <p:pic>
          <p:nvPicPr>
            <p:cNvPr id="2137" name="Google Shape;2137;g2523351e7b7_57_296"/>
            <p:cNvPicPr preferRelativeResize="0"/>
            <p:nvPr/>
          </p:nvPicPr>
          <p:blipFill rotWithShape="1">
            <a:blip r:embed="rId4">
              <a:alphaModFix/>
            </a:blip>
            <a:srcRect b="0" l="1559" r="1559" t="0"/>
            <a:stretch/>
          </p:blipFill>
          <p:spPr>
            <a:xfrm>
              <a:off x="55872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8" name="Google Shape;2138;g2523351e7b7_57_296"/>
            <p:cNvPicPr preferRelativeResize="0"/>
            <p:nvPr/>
          </p:nvPicPr>
          <p:blipFill rotWithShape="1">
            <a:blip r:embed="rId4">
              <a:alphaModFix/>
            </a:blip>
            <a:srcRect b="0" l="1559" r="1559" t="0"/>
            <a:stretch/>
          </p:blipFill>
          <p:spPr>
            <a:xfrm>
              <a:off x="55872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9" name="Google Shape;2139;g2523351e7b7_57_296"/>
            <p:cNvPicPr preferRelativeResize="0"/>
            <p:nvPr/>
          </p:nvPicPr>
          <p:blipFill rotWithShape="1">
            <a:blip r:embed="rId5">
              <a:alphaModFix/>
            </a:blip>
            <a:srcRect b="0" l="1559" r="1559" t="0"/>
            <a:stretch/>
          </p:blipFill>
          <p:spPr>
            <a:xfrm>
              <a:off x="39384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0" name="Google Shape;2140;g2523351e7b7_57_296"/>
            <p:cNvPicPr preferRelativeResize="0"/>
            <p:nvPr/>
          </p:nvPicPr>
          <p:blipFill rotWithShape="1">
            <a:blip r:embed="rId5">
              <a:alphaModFix/>
            </a:blip>
            <a:srcRect b="0" l="1559" r="1559" t="0"/>
            <a:stretch/>
          </p:blipFill>
          <p:spPr>
            <a:xfrm>
              <a:off x="39384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1" name="Google Shape;2141;g2523351e7b7_57_296"/>
            <p:cNvPicPr preferRelativeResize="0"/>
            <p:nvPr/>
          </p:nvPicPr>
          <p:blipFill rotWithShape="1">
            <a:blip r:embed="rId6">
              <a:alphaModFix/>
            </a:blip>
            <a:srcRect b="0" l="1559" r="1559" t="0"/>
            <a:stretch/>
          </p:blipFill>
          <p:spPr>
            <a:xfrm>
              <a:off x="22896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2" name="Google Shape;2142;g2523351e7b7_57_296"/>
            <p:cNvPicPr preferRelativeResize="0"/>
            <p:nvPr/>
          </p:nvPicPr>
          <p:blipFill rotWithShape="1">
            <a:blip r:embed="rId6">
              <a:alphaModFix/>
            </a:blip>
            <a:srcRect b="0" l="1559" r="1559" t="0"/>
            <a:stretch/>
          </p:blipFill>
          <p:spPr>
            <a:xfrm>
              <a:off x="22896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3" name="Google Shape;2143;g2523351e7b7_57_296"/>
            <p:cNvPicPr preferRelativeResize="0"/>
            <p:nvPr/>
          </p:nvPicPr>
          <p:blipFill rotWithShape="1">
            <a:blip r:embed="rId7">
              <a:alphaModFix/>
            </a:blip>
            <a:srcRect b="0" l="1559" r="1559" t="0"/>
            <a:stretch/>
          </p:blipFill>
          <p:spPr>
            <a:xfrm>
              <a:off x="7232400" y="237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4" name="Google Shape;2144;g2523351e7b7_57_296"/>
            <p:cNvPicPr preferRelativeResize="0"/>
            <p:nvPr/>
          </p:nvPicPr>
          <p:blipFill rotWithShape="1">
            <a:blip r:embed="rId7">
              <a:alphaModFix/>
            </a:blip>
            <a:srcRect b="0" l="1559" r="1559" t="0"/>
            <a:stretch/>
          </p:blipFill>
          <p:spPr>
            <a:xfrm>
              <a:off x="7232400" y="26712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grpSp>
      <p:grpSp>
        <p:nvGrpSpPr>
          <p:cNvPr id="2145" name="Google Shape;2145;g2523351e7b7_57_296"/>
          <p:cNvGrpSpPr/>
          <p:nvPr/>
        </p:nvGrpSpPr>
        <p:grpSpPr>
          <a:xfrm>
            <a:off x="0" y="-1"/>
            <a:ext cx="9144001" cy="1447200"/>
            <a:chOff x="0" y="-1"/>
            <a:chExt cx="9144001" cy="1447200"/>
          </a:xfrm>
        </p:grpSpPr>
        <p:pic>
          <p:nvPicPr>
            <p:cNvPr id="2146" name="Google Shape;2146;g2523351e7b7_57_296"/>
            <p:cNvPicPr preferRelativeResize="0"/>
            <p:nvPr/>
          </p:nvPicPr>
          <p:blipFill rotWithShape="1">
            <a:blip r:embed="rId8">
              <a:alphaModFix/>
            </a:blip>
            <a:srcRect b="0" l="0" r="0" t="0"/>
            <a:stretch/>
          </p:blipFill>
          <p:spPr>
            <a:xfrm>
              <a:off x="0" y="-1"/>
              <a:ext cx="9144001" cy="1447200"/>
            </a:xfrm>
            <a:prstGeom prst="rect">
              <a:avLst/>
            </a:prstGeom>
            <a:noFill/>
            <a:ln>
              <a:noFill/>
            </a:ln>
          </p:spPr>
        </p:pic>
        <p:sp>
          <p:nvSpPr>
            <p:cNvPr id="2147" name="Google Shape;2147;g2523351e7b7_57_296"/>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Vier Wege zum Frieden</a:t>
              </a:r>
              <a:endParaRPr/>
            </a:p>
          </p:txBody>
        </p:sp>
      </p:gr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1" name="Shape 2151"/>
        <p:cNvGrpSpPr/>
        <p:nvPr/>
      </p:nvGrpSpPr>
      <p:grpSpPr>
        <a:xfrm>
          <a:off x="0" y="0"/>
          <a:ext cx="0" cy="0"/>
          <a:chOff x="0" y="0"/>
          <a:chExt cx="0" cy="0"/>
        </a:xfrm>
      </p:grpSpPr>
      <p:pic>
        <p:nvPicPr>
          <p:cNvPr id="2152" name="Google Shape;2152;g2523351e7b7_57_315"/>
          <p:cNvPicPr preferRelativeResize="0"/>
          <p:nvPr/>
        </p:nvPicPr>
        <p:blipFill rotWithShape="1">
          <a:blip r:embed="rId3">
            <a:alphaModFix/>
          </a:blip>
          <a:srcRect b="0" l="1540" r="1540" t="0"/>
          <a:stretch/>
        </p:blipFill>
        <p:spPr>
          <a:xfrm>
            <a:off x="6976800" y="5616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153" name="Google Shape;2153;g2523351e7b7_57_31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Vier Wege zum Frieden</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54" name="Google Shape;2154;g2523351e7b7_57_315"/>
          <p:cNvSpPr txBox="1"/>
          <p:nvPr/>
        </p:nvSpPr>
        <p:spPr>
          <a:xfrm>
            <a:off x="489600" y="1828800"/>
            <a:ext cx="4207650" cy="340603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Der Spieler oder die Spieler werden in die in die jeweilige Situation eingeführt.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Der Leiter fordert die Teilnehmer auf, </a:t>
            </a:r>
            <a:r>
              <a:rPr b="1" i="0" lang="lv-LV" sz="1600" u="none" cap="none" strike="noStrike">
                <a:solidFill>
                  <a:srgbClr val="2B3E85"/>
                </a:solidFill>
                <a:latin typeface="Raleway"/>
                <a:ea typeface="Raleway"/>
                <a:cs typeface="Raleway"/>
                <a:sym typeface="Raleway"/>
              </a:rPr>
              <a:t>die erste vorrangige Lösung zu finden</a:t>
            </a:r>
            <a:r>
              <a:rPr b="0" i="0" lang="lv-LV" sz="1600" u="none" cap="none" strike="noStrike">
                <a:solidFill>
                  <a:srgbClr val="2B3E85"/>
                </a:solidFill>
                <a:latin typeface="Raleway"/>
                <a:ea typeface="Raleway"/>
                <a:cs typeface="Raleway"/>
                <a:sym typeface="Raleway"/>
              </a:rPr>
              <a:t>, sowie sowie die am zweitbesten geeignete Karte in jeder Gruppe von Lösungen.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Die Spieler diskutieren in Gruppen oder einzeln Schritt für Schritt über Lösungen und ordnen die am besten geeigneten in der Reihenfolge ihrer Priorität ein.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2155" name="Google Shape;2155;g2523351e7b7_57_315"/>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2156" name="Google Shape;2156;g2523351e7b7_57_315"/>
          <p:cNvGrpSpPr/>
          <p:nvPr/>
        </p:nvGrpSpPr>
        <p:grpSpPr>
          <a:xfrm>
            <a:off x="232170" y="2589022"/>
            <a:ext cx="290237" cy="321991"/>
            <a:chOff x="534570" y="3018006"/>
            <a:chExt cx="290237" cy="321991"/>
          </a:xfrm>
        </p:grpSpPr>
        <p:sp>
          <p:nvSpPr>
            <p:cNvPr id="2157" name="Google Shape;2157;g2523351e7b7_57_31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g2523351e7b7_57_31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59" name="Google Shape;2159;g2523351e7b7_57_315"/>
          <p:cNvPicPr preferRelativeResize="0"/>
          <p:nvPr/>
        </p:nvPicPr>
        <p:blipFill rotWithShape="1">
          <a:blip r:embed="rId4">
            <a:alphaModFix/>
          </a:blip>
          <a:srcRect b="0" l="0" r="25946" t="0"/>
          <a:stretch/>
        </p:blipFill>
        <p:spPr>
          <a:xfrm rot="5400000">
            <a:off x="6920367" y="2914868"/>
            <a:ext cx="2849149" cy="1591949"/>
          </a:xfrm>
          <a:prstGeom prst="rect">
            <a:avLst/>
          </a:prstGeom>
          <a:noFill/>
          <a:ln>
            <a:noFill/>
          </a:ln>
        </p:spPr>
      </p:pic>
      <p:grpSp>
        <p:nvGrpSpPr>
          <p:cNvPr id="2160" name="Google Shape;2160;g2523351e7b7_57_315"/>
          <p:cNvGrpSpPr/>
          <p:nvPr/>
        </p:nvGrpSpPr>
        <p:grpSpPr>
          <a:xfrm>
            <a:off x="0" y="-1"/>
            <a:ext cx="9144001" cy="1447200"/>
            <a:chOff x="0" y="-1"/>
            <a:chExt cx="9144001" cy="1447200"/>
          </a:xfrm>
        </p:grpSpPr>
        <p:pic>
          <p:nvPicPr>
            <p:cNvPr id="2161" name="Google Shape;2161;g2523351e7b7_57_315"/>
            <p:cNvPicPr preferRelativeResize="0"/>
            <p:nvPr/>
          </p:nvPicPr>
          <p:blipFill rotWithShape="1">
            <a:blip r:embed="rId5">
              <a:alphaModFix/>
            </a:blip>
            <a:srcRect b="0" l="0" r="0" t="0"/>
            <a:stretch/>
          </p:blipFill>
          <p:spPr>
            <a:xfrm>
              <a:off x="0" y="-1"/>
              <a:ext cx="9144001" cy="1447200"/>
            </a:xfrm>
            <a:prstGeom prst="rect">
              <a:avLst/>
            </a:prstGeom>
            <a:noFill/>
            <a:ln>
              <a:noFill/>
            </a:ln>
          </p:spPr>
        </p:pic>
        <p:sp>
          <p:nvSpPr>
            <p:cNvPr id="2162" name="Google Shape;2162;g2523351e7b7_57_315"/>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Vier Wege zum Frieden</a:t>
              </a:r>
              <a:endParaRPr/>
            </a:p>
          </p:txBody>
        </p:sp>
      </p:grpSp>
      <p:pic>
        <p:nvPicPr>
          <p:cNvPr id="2163" name="Google Shape;2163;g2523351e7b7_57_315"/>
          <p:cNvPicPr preferRelativeResize="0"/>
          <p:nvPr/>
        </p:nvPicPr>
        <p:blipFill rotWithShape="1">
          <a:blip r:embed="rId6">
            <a:alphaModFix/>
          </a:blip>
          <a:srcRect b="0" l="1559" r="1559" t="0"/>
          <a:stretch/>
        </p:blipFill>
        <p:spPr>
          <a:xfrm>
            <a:off x="5104800" y="28224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4" name="Google Shape;2164;g2523351e7b7_57_315"/>
          <p:cNvPicPr preferRelativeResize="0"/>
          <p:nvPr/>
        </p:nvPicPr>
        <p:blipFill rotWithShape="1">
          <a:blip r:embed="rId7">
            <a:alphaModFix/>
          </a:blip>
          <a:srcRect b="0" l="1559" r="1559" t="0"/>
          <a:stretch/>
        </p:blipFill>
        <p:spPr>
          <a:xfrm>
            <a:off x="6976800" y="19296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5" name="Google Shape;2165;g2523351e7b7_57_315"/>
          <p:cNvPicPr preferRelativeResize="0"/>
          <p:nvPr/>
        </p:nvPicPr>
        <p:blipFill rotWithShape="1">
          <a:blip r:embed="rId8">
            <a:alphaModFix/>
          </a:blip>
          <a:srcRect b="0" l="1559" r="1559" t="0"/>
          <a:stretch/>
        </p:blipFill>
        <p:spPr>
          <a:xfrm>
            <a:off x="7912800" y="19296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6" name="Google Shape;2166;g2523351e7b7_57_315"/>
          <p:cNvPicPr preferRelativeResize="0"/>
          <p:nvPr/>
        </p:nvPicPr>
        <p:blipFill rotWithShape="1">
          <a:blip r:embed="rId7">
            <a:alphaModFix/>
          </a:blip>
          <a:srcRect b="0" l="1559" r="1559" t="0"/>
          <a:stretch/>
        </p:blipFill>
        <p:spPr>
          <a:xfrm>
            <a:off x="6976800" y="32976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7" name="Google Shape;2167;g2523351e7b7_57_315"/>
          <p:cNvPicPr preferRelativeResize="0"/>
          <p:nvPr/>
        </p:nvPicPr>
        <p:blipFill rotWithShape="1">
          <a:blip r:embed="rId8">
            <a:alphaModFix/>
          </a:blip>
          <a:srcRect b="0" l="1559" r="1559" t="0"/>
          <a:stretch/>
        </p:blipFill>
        <p:spPr>
          <a:xfrm>
            <a:off x="7912800" y="32976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8" name="Google Shape;2168;g2523351e7b7_57_315"/>
          <p:cNvPicPr preferRelativeResize="0"/>
          <p:nvPr/>
        </p:nvPicPr>
        <p:blipFill rotWithShape="1">
          <a:blip r:embed="rId9">
            <a:alphaModFix/>
          </a:blip>
          <a:srcRect b="0" l="1559" r="1559" t="0"/>
          <a:stretch/>
        </p:blipFill>
        <p:spPr>
          <a:xfrm>
            <a:off x="6044400" y="28224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9" name="Google Shape;2169;g2523351e7b7_57_315"/>
          <p:cNvPicPr preferRelativeResize="0"/>
          <p:nvPr/>
        </p:nvPicPr>
        <p:blipFill rotWithShape="1">
          <a:blip r:embed="rId9">
            <a:alphaModFix/>
          </a:blip>
          <a:srcRect b="0" l="1559" r="1559" t="0"/>
          <a:stretch/>
        </p:blipFill>
        <p:spPr>
          <a:xfrm>
            <a:off x="6044400" y="26244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70" name="Google Shape;2170;g2523351e7b7_57_315"/>
          <p:cNvPicPr preferRelativeResize="0"/>
          <p:nvPr/>
        </p:nvPicPr>
        <p:blipFill rotWithShape="1">
          <a:blip r:embed="rId6">
            <a:alphaModFix/>
          </a:blip>
          <a:srcRect b="0" l="1559" r="1559" t="0"/>
          <a:stretch/>
        </p:blipFill>
        <p:spPr>
          <a:xfrm>
            <a:off x="5104800" y="2624400"/>
            <a:ext cx="864000" cy="1285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4" name="Shape 2174"/>
        <p:cNvGrpSpPr/>
        <p:nvPr/>
      </p:nvGrpSpPr>
      <p:grpSpPr>
        <a:xfrm>
          <a:off x="0" y="0"/>
          <a:ext cx="0" cy="0"/>
          <a:chOff x="0" y="0"/>
          <a:chExt cx="0" cy="0"/>
        </a:xfrm>
      </p:grpSpPr>
      <p:sp>
        <p:nvSpPr>
          <p:cNvPr id="2175" name="Google Shape;2175;g2523351e7b7_57_33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Vier Wege zum Frieden</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76" name="Google Shape;2176;g2523351e7b7_57_335"/>
          <p:cNvSpPr txBox="1"/>
          <p:nvPr/>
        </p:nvSpPr>
        <p:spPr>
          <a:xfrm>
            <a:off x="507977" y="1833600"/>
            <a:ext cx="5581505" cy="30315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Jede Gruppe stellt dem Team ihre Lösung in der vor-gegebenen Reihenfolge vor - zuerst werde ich mich beruhigen ...., dann werde ich denken ...., dann werde ich sagen .... Dann werde ich handeln....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Die Gruppe kann dann diskutieren, ob diese Reihen-</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folge für die Situation am besten geeignet ist und wie eine Änderung der Reihenfolge der Karten die Lösung verändert.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Dieses Spiel hilft bei der Diskussion von Werten und Prioritäten sowie von Prozessen und Verfahren.</a:t>
            </a:r>
            <a:endParaRPr b="1" i="0" sz="1600" u="none" cap="none" strike="noStrike">
              <a:solidFill>
                <a:srgbClr val="2B3E85"/>
              </a:solidFill>
              <a:latin typeface="Raleway"/>
              <a:ea typeface="Raleway"/>
              <a:cs typeface="Raleway"/>
              <a:sym typeface="Raleway"/>
            </a:endParaRPr>
          </a:p>
        </p:txBody>
      </p:sp>
      <p:sp>
        <p:nvSpPr>
          <p:cNvPr id="2177" name="Google Shape;2177;g2523351e7b7_57_335"/>
          <p:cNvSpPr txBox="1"/>
          <p:nvPr/>
        </p:nvSpPr>
        <p:spPr>
          <a:xfrm>
            <a:off x="489600" y="1368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Schließen</a:t>
            </a:r>
            <a:endParaRPr b="1" i="0" sz="2600" u="none" cap="none" strike="noStrike">
              <a:solidFill>
                <a:srgbClr val="6689BA"/>
              </a:solidFill>
              <a:latin typeface="Arial"/>
              <a:ea typeface="Arial"/>
              <a:cs typeface="Arial"/>
              <a:sym typeface="Arial"/>
            </a:endParaRPr>
          </a:p>
        </p:txBody>
      </p:sp>
      <p:grpSp>
        <p:nvGrpSpPr>
          <p:cNvPr id="2178" name="Google Shape;2178;g2523351e7b7_57_335"/>
          <p:cNvGrpSpPr/>
          <p:nvPr/>
        </p:nvGrpSpPr>
        <p:grpSpPr>
          <a:xfrm>
            <a:off x="256668" y="3050409"/>
            <a:ext cx="290237" cy="321991"/>
            <a:chOff x="534570" y="3018006"/>
            <a:chExt cx="290237" cy="321991"/>
          </a:xfrm>
        </p:grpSpPr>
        <p:sp>
          <p:nvSpPr>
            <p:cNvPr id="2179" name="Google Shape;2179;g2523351e7b7_57_3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g2523351e7b7_57_3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1" name="Google Shape;2181;g2523351e7b7_57_335"/>
          <p:cNvSpPr/>
          <p:nvPr/>
        </p:nvSpPr>
        <p:spPr>
          <a:xfrm>
            <a:off x="6820640" y="2735716"/>
            <a:ext cx="1999500" cy="1728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g2523351e7b7_57_335"/>
          <p:cNvSpPr/>
          <p:nvPr/>
        </p:nvSpPr>
        <p:spPr>
          <a:xfrm>
            <a:off x="6187450" y="1885424"/>
            <a:ext cx="873000" cy="81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g2523351e7b7_57_335"/>
          <p:cNvSpPr/>
          <p:nvPr/>
        </p:nvSpPr>
        <p:spPr>
          <a:xfrm>
            <a:off x="6157052" y="1923318"/>
            <a:ext cx="873000" cy="81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g2523351e7b7_57_335"/>
          <p:cNvSpPr/>
          <p:nvPr/>
        </p:nvSpPr>
        <p:spPr>
          <a:xfrm rot="449545">
            <a:off x="6819799" y="2695751"/>
            <a:ext cx="1955597" cy="172701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5" name="Google Shape;2185;g2523351e7b7_57_335"/>
          <p:cNvPicPr preferRelativeResize="0"/>
          <p:nvPr/>
        </p:nvPicPr>
        <p:blipFill rotWithShape="1">
          <a:blip r:embed="rId3">
            <a:alphaModFix/>
          </a:blip>
          <a:srcRect b="0" l="0" r="1262" t="0"/>
          <a:stretch/>
        </p:blipFill>
        <p:spPr>
          <a:xfrm rot="-5400000">
            <a:off x="7111741" y="3114569"/>
            <a:ext cx="2804926" cy="1240675"/>
          </a:xfrm>
          <a:prstGeom prst="rect">
            <a:avLst/>
          </a:prstGeom>
          <a:noFill/>
          <a:ln>
            <a:noFill/>
          </a:ln>
        </p:spPr>
      </p:pic>
      <p:grpSp>
        <p:nvGrpSpPr>
          <p:cNvPr id="2186" name="Google Shape;2186;g2523351e7b7_57_335"/>
          <p:cNvGrpSpPr/>
          <p:nvPr/>
        </p:nvGrpSpPr>
        <p:grpSpPr>
          <a:xfrm>
            <a:off x="0" y="-1"/>
            <a:ext cx="9144001" cy="1447200"/>
            <a:chOff x="0" y="-1"/>
            <a:chExt cx="9144001" cy="1447200"/>
          </a:xfrm>
        </p:grpSpPr>
        <p:pic>
          <p:nvPicPr>
            <p:cNvPr id="2187" name="Google Shape;2187;g2523351e7b7_57_335"/>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2188" name="Google Shape;2188;g2523351e7b7_57_335"/>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Vier Wege zum Frieden</a:t>
              </a:r>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2" name="Shape 2192"/>
        <p:cNvGrpSpPr/>
        <p:nvPr/>
      </p:nvGrpSpPr>
      <p:grpSpPr>
        <a:xfrm>
          <a:off x="0" y="0"/>
          <a:ext cx="0" cy="0"/>
          <a:chOff x="0" y="0"/>
          <a:chExt cx="0" cy="0"/>
        </a:xfrm>
      </p:grpSpPr>
      <p:pic>
        <p:nvPicPr>
          <p:cNvPr id="2193" name="Google Shape;2193;g2523351e7b7_57_3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194" name="Google Shape;2194;g2523351e7b7_57_350"/>
          <p:cNvSpPr txBox="1"/>
          <p:nvPr/>
        </p:nvSpPr>
        <p:spPr>
          <a:xfrm>
            <a:off x="9796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900" u="none" cap="none" strike="noStrike">
                <a:solidFill>
                  <a:srgbClr val="2B3E85"/>
                </a:solidFill>
                <a:latin typeface="Raleway"/>
                <a:ea typeface="Raleway"/>
                <a:cs typeface="Raleway"/>
                <a:sym typeface="Raleway"/>
              </a:rPr>
              <a:t>6. Spiel </a:t>
            </a:r>
            <a:endParaRPr b="1" i="0" sz="39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Domino</a:t>
            </a:r>
            <a:endParaRPr b="1" i="0" sz="4700" u="none" cap="none" strike="noStrike">
              <a:solidFill>
                <a:schemeClr val="lt1"/>
              </a:solidFill>
              <a:latin typeface="Arial"/>
              <a:ea typeface="Arial"/>
              <a:cs typeface="Arial"/>
              <a:sym typeface="Arial"/>
            </a:endParaRPr>
          </a:p>
        </p:txBody>
      </p:sp>
      <p:pic>
        <p:nvPicPr>
          <p:cNvPr id="2195" name="Google Shape;2195;g2523351e7b7_57_350"/>
          <p:cNvPicPr preferRelativeResize="0"/>
          <p:nvPr/>
        </p:nvPicPr>
        <p:blipFill rotWithShape="1">
          <a:blip r:embed="rId4">
            <a:alphaModFix/>
          </a:blip>
          <a:srcRect b="0" l="0" r="0" t="0"/>
          <a:stretch/>
        </p:blipFill>
        <p:spPr>
          <a:xfrm>
            <a:off x="6559050" y="135150"/>
            <a:ext cx="1605250" cy="908575"/>
          </a:xfrm>
          <a:prstGeom prst="rect">
            <a:avLst/>
          </a:prstGeom>
          <a:noFill/>
          <a:ln>
            <a:noFill/>
          </a:ln>
        </p:spPr>
      </p:pic>
      <p:pic>
        <p:nvPicPr>
          <p:cNvPr id="2196" name="Google Shape;2196;g2523351e7b7_57_350"/>
          <p:cNvPicPr preferRelativeResize="0"/>
          <p:nvPr/>
        </p:nvPicPr>
        <p:blipFill rotWithShape="1">
          <a:blip r:embed="rId5">
            <a:alphaModFix/>
          </a:blip>
          <a:srcRect b="0" l="0" r="0" t="0"/>
          <a:stretch/>
        </p:blipFill>
        <p:spPr>
          <a:xfrm>
            <a:off x="924575" y="311600"/>
            <a:ext cx="1569475" cy="555675"/>
          </a:xfrm>
          <a:prstGeom prst="rect">
            <a:avLst/>
          </a:prstGeom>
          <a:noFill/>
          <a:ln>
            <a:noFill/>
          </a:ln>
        </p:spPr>
      </p:pic>
      <p:pic>
        <p:nvPicPr>
          <p:cNvPr id="2197" name="Google Shape;2197;g2523351e7b7_57_3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198" name="Google Shape;2198;g2523351e7b7_57_35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199" name="Google Shape;2199;g2523351e7b7_57_350"/>
          <p:cNvPicPr preferRelativeResize="0"/>
          <p:nvPr/>
        </p:nvPicPr>
        <p:blipFill rotWithShape="1">
          <a:blip r:embed="rId7">
            <a:alphaModFix/>
          </a:blip>
          <a:srcRect b="2075" l="0" r="22963" t="0"/>
          <a:stretch/>
        </p:blipFill>
        <p:spPr>
          <a:xfrm>
            <a:off x="6179875" y="2428275"/>
            <a:ext cx="2964127" cy="27152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3" name="Shape 2203"/>
        <p:cNvGrpSpPr/>
        <p:nvPr/>
      </p:nvGrpSpPr>
      <p:grpSpPr>
        <a:xfrm>
          <a:off x="0" y="0"/>
          <a:ext cx="0" cy="0"/>
          <a:chOff x="0" y="0"/>
          <a:chExt cx="0" cy="0"/>
        </a:xfrm>
      </p:grpSpPr>
      <p:pic>
        <p:nvPicPr>
          <p:cNvPr id="2204" name="Google Shape;2204;g2523351e7b7_57_360"/>
          <p:cNvPicPr preferRelativeResize="0"/>
          <p:nvPr/>
        </p:nvPicPr>
        <p:blipFill rotWithShape="1">
          <a:blip r:embed="rId3">
            <a:alphaModFix/>
          </a:blip>
          <a:srcRect b="0" l="1540" r="1540" t="0"/>
          <a:stretch/>
        </p:blipFill>
        <p:spPr>
          <a:xfrm>
            <a:off x="308337" y="580456"/>
            <a:ext cx="1463193" cy="213304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5" name="Google Shape;2205;g2523351e7b7_57_360"/>
          <p:cNvPicPr preferRelativeResize="0"/>
          <p:nvPr/>
        </p:nvPicPr>
        <p:blipFill rotWithShape="1">
          <a:blip r:embed="rId4">
            <a:alphaModFix/>
          </a:blip>
          <a:srcRect b="0" l="1559" r="1559" t="0"/>
          <a:stretch/>
        </p:blipFill>
        <p:spPr>
          <a:xfrm rot="-5400000">
            <a:off x="2205278" y="585735"/>
            <a:ext cx="1461600" cy="213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6" name="Google Shape;2206;g2523351e7b7_57_360"/>
          <p:cNvPicPr preferRelativeResize="0"/>
          <p:nvPr/>
        </p:nvPicPr>
        <p:blipFill rotWithShape="1">
          <a:blip r:embed="rId4">
            <a:alphaModFix/>
          </a:blip>
          <a:srcRect b="0" l="1559" r="1559" t="0"/>
          <a:stretch/>
        </p:blipFill>
        <p:spPr>
          <a:xfrm>
            <a:off x="308337" y="2809696"/>
            <a:ext cx="1461600" cy="213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7" name="Google Shape;2207;g2523351e7b7_57_360"/>
          <p:cNvPicPr preferRelativeResize="0"/>
          <p:nvPr/>
        </p:nvPicPr>
        <p:blipFill rotWithShape="1">
          <a:blip r:embed="rId5">
            <a:alphaModFix/>
          </a:blip>
          <a:srcRect b="0" l="1559" r="1559" t="0"/>
          <a:stretch/>
        </p:blipFill>
        <p:spPr>
          <a:xfrm>
            <a:off x="4107290" y="583128"/>
            <a:ext cx="1461600" cy="213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8" name="Google Shape;2208;g2523351e7b7_57_360"/>
          <p:cNvPicPr preferRelativeResize="0"/>
          <p:nvPr/>
        </p:nvPicPr>
        <p:blipFill rotWithShape="1">
          <a:blip r:embed="rId6">
            <a:alphaModFix/>
          </a:blip>
          <a:srcRect b="0" l="1559" r="1559" t="0"/>
          <a:stretch/>
        </p:blipFill>
        <p:spPr>
          <a:xfrm rot="-5400000">
            <a:off x="6017438" y="-293468"/>
            <a:ext cx="1461600" cy="213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9" name="Google Shape;2209;g2523351e7b7_57_360"/>
          <p:cNvPicPr preferRelativeResize="0"/>
          <p:nvPr/>
        </p:nvPicPr>
        <p:blipFill rotWithShape="1">
          <a:blip r:embed="rId7">
            <a:alphaModFix/>
          </a:blip>
          <a:srcRect b="0" l="1559" r="1559" t="0"/>
          <a:stretch/>
        </p:blipFill>
        <p:spPr>
          <a:xfrm>
            <a:off x="6354038" y="1646980"/>
            <a:ext cx="1461600" cy="213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10" name="Google Shape;2210;g2523351e7b7_57_360"/>
          <p:cNvPicPr preferRelativeResize="0"/>
          <p:nvPr/>
        </p:nvPicPr>
        <p:blipFill rotWithShape="1">
          <a:blip r:embed="rId7">
            <a:alphaModFix/>
          </a:blip>
          <a:srcRect b="0" l="1559" r="1559" t="0"/>
          <a:stretch/>
        </p:blipFill>
        <p:spPr>
          <a:xfrm>
            <a:off x="6352445" y="2965568"/>
            <a:ext cx="1461600" cy="213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4" name="Shape 2214"/>
        <p:cNvGrpSpPr/>
        <p:nvPr/>
      </p:nvGrpSpPr>
      <p:grpSpPr>
        <a:xfrm>
          <a:off x="0" y="0"/>
          <a:ext cx="0" cy="0"/>
          <a:chOff x="0" y="0"/>
          <a:chExt cx="0" cy="0"/>
        </a:xfrm>
      </p:grpSpPr>
      <p:sp>
        <p:nvSpPr>
          <p:cNvPr id="2215" name="Google Shape;2215;g2523351e7b7_57_370"/>
          <p:cNvSpPr txBox="1"/>
          <p:nvPr/>
        </p:nvSpPr>
        <p:spPr>
          <a:xfrm>
            <a:off x="994847" y="18282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216" name="Google Shape;2216;g2523351e7b7_57_370"/>
          <p:cNvSpPr txBox="1"/>
          <p:nvPr/>
        </p:nvSpPr>
        <p:spPr>
          <a:xfrm>
            <a:off x="489600" y="1711020"/>
            <a:ext cx="4871275" cy="340603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Leiter des Spiels wählt eine Situation aus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und erklärt sie den Teilnehmern, wobei er sie auf die spezifische Organisation und Situation anwendet.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Die Situation befindet sich in der Mitte eines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eines großen Tisches.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None/>
            </a:pPr>
            <a:r>
              <a:rPr b="0" i="0" lang="lv-LV" sz="1600" u="none" cap="none" strike="noStrike">
                <a:solidFill>
                  <a:srgbClr val="2B3E85"/>
                </a:solidFill>
                <a:latin typeface="Raleway"/>
                <a:ea typeface="Raleway"/>
                <a:cs typeface="Raleway"/>
                <a:sym typeface="Raleway"/>
              </a:rPr>
              <a:t>Alle vier Gruppen der Lösungskarten werden zusammen gemischt.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None/>
            </a:pPr>
            <a:r>
              <a:rPr b="0" i="0" lang="lv-LV" sz="1600" u="none" cap="none" strike="noStrike">
                <a:solidFill>
                  <a:srgbClr val="2B3E85"/>
                </a:solidFill>
                <a:latin typeface="Raleway"/>
                <a:ea typeface="Raleway"/>
                <a:cs typeface="Raleway"/>
                <a:sym typeface="Raleway"/>
              </a:rPr>
              <a:t>Jeder Spieler erhält sechs Lösungskarten. Die restlichen Lösungskarten werden in der Nähe abgelegt. </a:t>
            </a:r>
            <a:endParaRPr b="0" i="0" sz="1600" u="none" cap="none" strike="noStrike">
              <a:solidFill>
                <a:srgbClr val="2B3E85"/>
              </a:solidFill>
              <a:latin typeface="Raleway"/>
              <a:ea typeface="Raleway"/>
              <a:cs typeface="Raleway"/>
              <a:sym typeface="Raleway"/>
            </a:endParaRPr>
          </a:p>
        </p:txBody>
      </p:sp>
      <p:sp>
        <p:nvSpPr>
          <p:cNvPr id="2217" name="Google Shape;2217;g2523351e7b7_57_370"/>
          <p:cNvSpPr txBox="1"/>
          <p:nvPr/>
        </p:nvSpPr>
        <p:spPr>
          <a:xfrm>
            <a:off x="489600"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pic>
        <p:nvPicPr>
          <p:cNvPr id="2218" name="Google Shape;2218;g2523351e7b7_57_370"/>
          <p:cNvPicPr preferRelativeResize="0"/>
          <p:nvPr/>
        </p:nvPicPr>
        <p:blipFill rotWithShape="1">
          <a:blip r:embed="rId3">
            <a:alphaModFix/>
          </a:blip>
          <a:srcRect b="0" l="0" r="25946" t="0"/>
          <a:stretch/>
        </p:blipFill>
        <p:spPr>
          <a:xfrm>
            <a:off x="6294850" y="3548076"/>
            <a:ext cx="2849149" cy="1591949"/>
          </a:xfrm>
          <a:prstGeom prst="rect">
            <a:avLst/>
          </a:prstGeom>
          <a:noFill/>
          <a:ln>
            <a:noFill/>
          </a:ln>
        </p:spPr>
      </p:pic>
      <p:grpSp>
        <p:nvGrpSpPr>
          <p:cNvPr id="2219" name="Google Shape;2219;g2523351e7b7_57_370"/>
          <p:cNvGrpSpPr/>
          <p:nvPr/>
        </p:nvGrpSpPr>
        <p:grpSpPr>
          <a:xfrm>
            <a:off x="0" y="-1"/>
            <a:ext cx="9144001" cy="1447200"/>
            <a:chOff x="0" y="-1"/>
            <a:chExt cx="9144001" cy="1447200"/>
          </a:xfrm>
        </p:grpSpPr>
        <p:pic>
          <p:nvPicPr>
            <p:cNvPr id="2220" name="Google Shape;2220;g2523351e7b7_57_370"/>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2221" name="Google Shape;2221;g2523351e7b7_57_370"/>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Domino</a:t>
              </a:r>
              <a:endParaRPr b="1" i="0" sz="3500" u="none" cap="none" strike="noStrike">
                <a:solidFill>
                  <a:srgbClr val="FFFFFF"/>
                </a:solidFill>
                <a:latin typeface="Raleway"/>
                <a:ea typeface="Raleway"/>
                <a:cs typeface="Raleway"/>
                <a:sym typeface="Raleway"/>
              </a:endParaRPr>
            </a:p>
          </p:txBody>
        </p:sp>
      </p:grpSp>
      <p:pic>
        <p:nvPicPr>
          <p:cNvPr id="2222" name="Google Shape;2222;g2523351e7b7_57_370"/>
          <p:cNvPicPr preferRelativeResize="0"/>
          <p:nvPr/>
        </p:nvPicPr>
        <p:blipFill rotWithShape="1">
          <a:blip r:embed="rId5">
            <a:alphaModFix/>
          </a:blip>
          <a:srcRect b="0" l="1540" r="1540" t="0"/>
          <a:stretch/>
        </p:blipFill>
        <p:spPr>
          <a:xfrm>
            <a:off x="6228000" y="1605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6" name="Shape 2226"/>
        <p:cNvGrpSpPr/>
        <p:nvPr/>
      </p:nvGrpSpPr>
      <p:grpSpPr>
        <a:xfrm>
          <a:off x="0" y="0"/>
          <a:ext cx="0" cy="0"/>
          <a:chOff x="0" y="0"/>
          <a:chExt cx="0" cy="0"/>
        </a:xfrm>
      </p:grpSpPr>
      <p:sp>
        <p:nvSpPr>
          <p:cNvPr id="2227" name="Google Shape;2227;g2523351e7b7_57_379"/>
          <p:cNvSpPr txBox="1"/>
          <p:nvPr/>
        </p:nvSpPr>
        <p:spPr>
          <a:xfrm>
            <a:off x="865375" y="6268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228" name="Google Shape;2228;g2523351e7b7_57_379"/>
          <p:cNvSpPr txBox="1"/>
          <p:nvPr/>
        </p:nvSpPr>
        <p:spPr>
          <a:xfrm>
            <a:off x="489600" y="1832400"/>
            <a:ext cx="40350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Jeder Teilnehmer stellt der Reihe nach seine Lösung vor und </a:t>
            </a:r>
            <a:r>
              <a:rPr b="1" i="0" lang="lv-LV" sz="1600" u="none" cap="none" strike="noStrike">
                <a:solidFill>
                  <a:srgbClr val="2B3E85"/>
                </a:solidFill>
                <a:latin typeface="Raleway"/>
                <a:ea typeface="Raleway"/>
                <a:cs typeface="Raleway"/>
                <a:sym typeface="Raleway"/>
              </a:rPr>
              <a:t>erklärt, wie sie der Reihe nach zur Lösungskette beiträgt.</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Wenn es keine passende Karte gibt, zieht der Spieler vom verdeckten Stapel.</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Die Gruppe entscheidet gemeinsam, ob die Lösung angemessen ist oder nicht.</a:t>
            </a:r>
            <a:endParaRPr b="0" i="0" sz="1600" u="none" cap="none" strike="noStrike">
              <a:solidFill>
                <a:srgbClr val="2B3E85"/>
              </a:solidFill>
              <a:latin typeface="Raleway"/>
              <a:ea typeface="Raleway"/>
              <a:cs typeface="Raleway"/>
              <a:sym typeface="Raleway"/>
            </a:endParaRPr>
          </a:p>
        </p:txBody>
      </p:sp>
      <p:sp>
        <p:nvSpPr>
          <p:cNvPr id="2229" name="Google Shape;2229;g2523351e7b7_57_379"/>
          <p:cNvSpPr txBox="1"/>
          <p:nvPr/>
        </p:nvSpPr>
        <p:spPr>
          <a:xfrm>
            <a:off x="489600"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pic>
        <p:nvPicPr>
          <p:cNvPr id="2230" name="Google Shape;2230;g2523351e7b7_57_379"/>
          <p:cNvPicPr preferRelativeResize="0"/>
          <p:nvPr/>
        </p:nvPicPr>
        <p:blipFill rotWithShape="1">
          <a:blip r:embed="rId3">
            <a:alphaModFix/>
          </a:blip>
          <a:srcRect b="0" l="0" r="25946" t="0"/>
          <a:stretch/>
        </p:blipFill>
        <p:spPr>
          <a:xfrm>
            <a:off x="6294850" y="3544296"/>
            <a:ext cx="2849149" cy="1591949"/>
          </a:xfrm>
          <a:prstGeom prst="rect">
            <a:avLst/>
          </a:prstGeom>
          <a:noFill/>
          <a:ln>
            <a:noFill/>
          </a:ln>
        </p:spPr>
      </p:pic>
      <p:grpSp>
        <p:nvGrpSpPr>
          <p:cNvPr id="2231" name="Google Shape;2231;g2523351e7b7_57_379"/>
          <p:cNvGrpSpPr/>
          <p:nvPr/>
        </p:nvGrpSpPr>
        <p:grpSpPr>
          <a:xfrm>
            <a:off x="0" y="-1"/>
            <a:ext cx="9144001" cy="1447200"/>
            <a:chOff x="0" y="-1"/>
            <a:chExt cx="9144001" cy="1447200"/>
          </a:xfrm>
        </p:grpSpPr>
        <p:pic>
          <p:nvPicPr>
            <p:cNvPr id="2232" name="Google Shape;2232;g2523351e7b7_57_379"/>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2233" name="Google Shape;2233;g2523351e7b7_57_379"/>
            <p:cNvSpPr txBox="1"/>
            <p:nvPr/>
          </p:nvSpPr>
          <p:spPr>
            <a:xfrm>
              <a:off x="489600" y="144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Domino</a:t>
              </a:r>
              <a:endParaRPr b="1" i="0" sz="3500" u="none" cap="none" strike="noStrike">
                <a:solidFill>
                  <a:srgbClr val="FFFFFF"/>
                </a:solidFill>
                <a:latin typeface="Raleway"/>
                <a:ea typeface="Raleway"/>
                <a:cs typeface="Raleway"/>
                <a:sym typeface="Raleway"/>
              </a:endParaRPr>
            </a:p>
          </p:txBody>
        </p:sp>
      </p:grpSp>
      <p:pic>
        <p:nvPicPr>
          <p:cNvPr id="2234" name="Google Shape;2234;g2523351e7b7_57_379"/>
          <p:cNvPicPr preferRelativeResize="0"/>
          <p:nvPr/>
        </p:nvPicPr>
        <p:blipFill rotWithShape="1">
          <a:blip r:embed="rId5">
            <a:alphaModFix/>
          </a:blip>
          <a:srcRect b="0" l="1540" r="1540" t="0"/>
          <a:stretch/>
        </p:blipFill>
        <p:spPr>
          <a:xfrm>
            <a:off x="5155488" y="1803600"/>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35" name="Google Shape;2235;g2523351e7b7_57_379"/>
          <p:cNvPicPr preferRelativeResize="0"/>
          <p:nvPr/>
        </p:nvPicPr>
        <p:blipFill rotWithShape="1">
          <a:blip r:embed="rId6">
            <a:alphaModFix/>
          </a:blip>
          <a:srcRect b="0" l="1559" r="1559" t="0"/>
          <a:stretch/>
        </p:blipFill>
        <p:spPr>
          <a:xfrm rot="-5400000">
            <a:off x="7143993" y="1442708"/>
            <a:ext cx="1522800" cy="22860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p59"/>
          <p:cNvGrpSpPr/>
          <p:nvPr/>
        </p:nvGrpSpPr>
        <p:grpSpPr>
          <a:xfrm>
            <a:off x="0" y="0"/>
            <a:ext cx="9144001" cy="1094400"/>
            <a:chOff x="0" y="0"/>
            <a:chExt cx="9144001" cy="1094400"/>
          </a:xfrm>
        </p:grpSpPr>
        <p:pic>
          <p:nvPicPr>
            <p:cNvPr id="303" name="Google Shape;303;p59"/>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304" name="Google Shape;304;p59"/>
            <p:cNvSpPr txBox="1"/>
            <p:nvPr/>
          </p:nvSpPr>
          <p:spPr>
            <a:xfrm>
              <a:off x="489600" y="1584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Verstehen Sie Ihr Publikum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grpSp>
      <p:sp>
        <p:nvSpPr>
          <p:cNvPr id="305" name="Google Shape;305;p59"/>
          <p:cNvSpPr txBox="1"/>
          <p:nvPr/>
        </p:nvSpPr>
        <p:spPr>
          <a:xfrm>
            <a:off x="677300" y="1094775"/>
            <a:ext cx="7686300" cy="407493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Ihre Rollen und Erfahrungen: </a:t>
            </a:r>
            <a:r>
              <a:rPr b="0" i="0" lang="lv-LV" sz="1600" u="none" cap="none" strike="noStrike">
                <a:solidFill>
                  <a:srgbClr val="2B3E85"/>
                </a:solidFill>
                <a:latin typeface="Raleway"/>
                <a:ea typeface="Raleway"/>
                <a:cs typeface="Raleway"/>
                <a:sym typeface="Raleway"/>
              </a:rPr>
              <a:t>Machen Sie sich ein Bild von ihrer Position im HORECA-Sektor und ihrer Berufserfahrung. Dies wird Ihnen helfen, die Spielszenarien anzupassen um sie relevanter zu machen.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Frühere Schulungen: </a:t>
            </a:r>
            <a:r>
              <a:rPr b="0" i="0" lang="lv-LV" sz="1600" u="none" cap="none" strike="noStrike">
                <a:solidFill>
                  <a:srgbClr val="2B3E85"/>
                </a:solidFill>
                <a:latin typeface="Raleway"/>
                <a:ea typeface="Raleway"/>
                <a:cs typeface="Raleway"/>
                <a:sym typeface="Raleway"/>
              </a:rPr>
              <a:t>Sind sie mit den Konzepten der Gewaltprävention und des Gewaltmanagements am Arbeitsplatz vertraut? Haben sie bereits an ähnlichen Schulungen teilgenommen? Dies kann Ihnen dabei helfen, die vorhandenen Kenntnisse einzuschätzen und Bereiche zu ermitteln, die weiter erforscht werden sollten.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Vertrautheit mit Spielen</a:t>
            </a:r>
            <a:r>
              <a:rPr b="0" i="0" lang="lv-LV" sz="1600" u="none" cap="none" strike="noStrike">
                <a:solidFill>
                  <a:srgbClr val="2B3E85"/>
                </a:solidFill>
                <a:latin typeface="Raleway"/>
                <a:ea typeface="Raleway"/>
                <a:cs typeface="Raleway"/>
                <a:sym typeface="Raleway"/>
              </a:rPr>
              <a:t>: Nicht jeder ist gleich gut mit spielbasiertem Lernen vertraut. Wenn Sie wissen, wie vertraut die Teilnehmer mit Spielen sind, können Sie die Art und Weise, wie Sie das Spiel einführen und verwalten, anpassen.</a:t>
            </a:r>
            <a:endParaRPr b="0" i="0" sz="1600" u="none" cap="none" strike="noStrike">
              <a:solidFill>
                <a:srgbClr val="2B3E85"/>
              </a:solidFill>
              <a:latin typeface="Raleway"/>
              <a:ea typeface="Raleway"/>
              <a:cs typeface="Raleway"/>
              <a:sym typeface="Raleway"/>
            </a:endParaRPr>
          </a:p>
        </p:txBody>
      </p:sp>
      <p:grpSp>
        <p:nvGrpSpPr>
          <p:cNvPr id="306" name="Google Shape;306;p59"/>
          <p:cNvGrpSpPr/>
          <p:nvPr/>
        </p:nvGrpSpPr>
        <p:grpSpPr>
          <a:xfrm>
            <a:off x="553590" y="1122032"/>
            <a:ext cx="290237" cy="321991"/>
            <a:chOff x="534570" y="3018006"/>
            <a:chExt cx="290237" cy="321991"/>
          </a:xfrm>
        </p:grpSpPr>
        <p:sp>
          <p:nvSpPr>
            <p:cNvPr id="307" name="Google Shape;307;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9" name="Google Shape;309;p59"/>
          <p:cNvGrpSpPr/>
          <p:nvPr/>
        </p:nvGrpSpPr>
        <p:grpSpPr>
          <a:xfrm>
            <a:off x="553590" y="2178407"/>
            <a:ext cx="290237" cy="321991"/>
            <a:chOff x="534570" y="3018006"/>
            <a:chExt cx="290237" cy="321991"/>
          </a:xfrm>
        </p:grpSpPr>
        <p:sp>
          <p:nvSpPr>
            <p:cNvPr id="310" name="Google Shape;310;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2" name="Google Shape;312;p59"/>
          <p:cNvGrpSpPr/>
          <p:nvPr/>
        </p:nvGrpSpPr>
        <p:grpSpPr>
          <a:xfrm>
            <a:off x="553590" y="3793286"/>
            <a:ext cx="290237" cy="321991"/>
            <a:chOff x="534570" y="3018006"/>
            <a:chExt cx="290237" cy="321991"/>
          </a:xfrm>
        </p:grpSpPr>
        <p:sp>
          <p:nvSpPr>
            <p:cNvPr id="313" name="Google Shape;313;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15" name="Google Shape;315;p59"/>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9" name="Shape 2239"/>
        <p:cNvGrpSpPr/>
        <p:nvPr/>
      </p:nvGrpSpPr>
      <p:grpSpPr>
        <a:xfrm>
          <a:off x="0" y="0"/>
          <a:ext cx="0" cy="0"/>
          <a:chOff x="0" y="0"/>
          <a:chExt cx="0" cy="0"/>
        </a:xfrm>
      </p:grpSpPr>
      <p:pic>
        <p:nvPicPr>
          <p:cNvPr id="2240" name="Google Shape;2240;g2523351e7b7_57_38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41" name="Google Shape;2241;g2523351e7b7_57_389"/>
          <p:cNvSpPr txBox="1"/>
          <p:nvPr/>
        </p:nvSpPr>
        <p:spPr>
          <a:xfrm>
            <a:off x="827250" y="12299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900" u="none" cap="none" strike="noStrike">
                <a:solidFill>
                  <a:srgbClr val="2B3E85"/>
                </a:solidFill>
                <a:latin typeface="Raleway"/>
                <a:ea typeface="Raleway"/>
                <a:cs typeface="Raleway"/>
                <a:sym typeface="Raleway"/>
              </a:rPr>
              <a:t>7. Spiel </a:t>
            </a:r>
            <a:endParaRPr b="1" i="0" sz="39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Wählen Sie das Problem</a:t>
            </a:r>
            <a:endParaRPr b="1" i="0" sz="4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Wählen Sie die Lösung</a:t>
            </a:r>
            <a:endParaRPr b="1" i="0" sz="4700" u="none" cap="none" strike="noStrike">
              <a:solidFill>
                <a:schemeClr val="lt1"/>
              </a:solidFill>
              <a:latin typeface="Arial"/>
              <a:ea typeface="Arial"/>
              <a:cs typeface="Arial"/>
              <a:sym typeface="Arial"/>
            </a:endParaRPr>
          </a:p>
        </p:txBody>
      </p:sp>
      <p:pic>
        <p:nvPicPr>
          <p:cNvPr id="2242" name="Google Shape;2242;g2523351e7b7_57_38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243" name="Google Shape;2243;g2523351e7b7_57_38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244" name="Google Shape;2244;g2523351e7b7_57_389"/>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245" name="Google Shape;2245;g2523351e7b7_57_389"/>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246" name="Google Shape;2246;g2523351e7b7_57_389"/>
          <p:cNvPicPr preferRelativeResize="0"/>
          <p:nvPr/>
        </p:nvPicPr>
        <p:blipFill rotWithShape="1">
          <a:blip r:embed="rId7">
            <a:alphaModFix/>
          </a:blip>
          <a:srcRect b="13374" l="0" r="16156" t="0"/>
          <a:stretch/>
        </p:blipFill>
        <p:spPr>
          <a:xfrm>
            <a:off x="6781225" y="3397125"/>
            <a:ext cx="2362772" cy="175917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0" name="Shape 2250"/>
        <p:cNvGrpSpPr/>
        <p:nvPr/>
      </p:nvGrpSpPr>
      <p:grpSpPr>
        <a:xfrm>
          <a:off x="0" y="0"/>
          <a:ext cx="0" cy="0"/>
          <a:chOff x="0" y="0"/>
          <a:chExt cx="0" cy="0"/>
        </a:xfrm>
      </p:grpSpPr>
      <p:pic>
        <p:nvPicPr>
          <p:cNvPr id="2251" name="Google Shape;2251;g2523351e7b7_57_399"/>
          <p:cNvPicPr preferRelativeResize="0"/>
          <p:nvPr/>
        </p:nvPicPr>
        <p:blipFill rotWithShape="1">
          <a:blip r:embed="rId3">
            <a:alphaModFix/>
          </a:blip>
          <a:srcRect b="0" l="1540" r="1540" t="0"/>
          <a:stretch/>
        </p:blipFill>
        <p:spPr>
          <a:xfrm>
            <a:off x="4068000" y="8604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2" name="Google Shape;2252;g2523351e7b7_57_399"/>
          <p:cNvPicPr preferRelativeResize="0"/>
          <p:nvPr/>
        </p:nvPicPr>
        <p:blipFill rotWithShape="1">
          <a:blip r:embed="rId4">
            <a:alphaModFix/>
          </a:blip>
          <a:srcRect b="0" l="1559" r="1559" t="0"/>
          <a:stretch/>
        </p:blipFill>
        <p:spPr>
          <a:xfrm rot="6300000">
            <a:off x="1926000" y="1116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3" name="Google Shape;2253;g2523351e7b7_57_399"/>
          <p:cNvPicPr preferRelativeResize="0"/>
          <p:nvPr/>
        </p:nvPicPr>
        <p:blipFill rotWithShape="1">
          <a:blip r:embed="rId4">
            <a:alphaModFix/>
          </a:blip>
          <a:srcRect b="0" l="1559" r="1559" t="0"/>
          <a:stretch/>
        </p:blipFill>
        <p:spPr>
          <a:xfrm rot="-4860000">
            <a:off x="6796800" y="745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4" name="Google Shape;2254;g2523351e7b7_57_399"/>
          <p:cNvPicPr preferRelativeResize="0"/>
          <p:nvPr/>
        </p:nvPicPr>
        <p:blipFill rotWithShape="1">
          <a:blip r:embed="rId4">
            <a:alphaModFix/>
          </a:blip>
          <a:srcRect b="0" l="1559" r="1559" t="0"/>
          <a:stretch/>
        </p:blipFill>
        <p:spPr>
          <a:xfrm rot="-1740000">
            <a:off x="5994000" y="26424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5" name="Google Shape;2255;g2523351e7b7_57_399"/>
          <p:cNvPicPr preferRelativeResize="0"/>
          <p:nvPr/>
        </p:nvPicPr>
        <p:blipFill rotWithShape="1">
          <a:blip r:embed="rId5">
            <a:alphaModFix/>
          </a:blip>
          <a:srcRect b="0" l="1559" r="1559" t="0"/>
          <a:stretch/>
        </p:blipFill>
        <p:spPr>
          <a:xfrm rot="-3480000">
            <a:off x="6775200" y="17928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6" name="Google Shape;2256;g2523351e7b7_57_399"/>
          <p:cNvPicPr preferRelativeResize="0"/>
          <p:nvPr/>
        </p:nvPicPr>
        <p:blipFill rotWithShape="1">
          <a:blip r:embed="rId5">
            <a:alphaModFix/>
          </a:blip>
          <a:srcRect b="0" l="1559" r="1559" t="0"/>
          <a:stretch/>
        </p:blipFill>
        <p:spPr>
          <a:xfrm rot="-6720000">
            <a:off x="6102000" y="61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7" name="Google Shape;2257;g2523351e7b7_57_399"/>
          <p:cNvPicPr preferRelativeResize="0"/>
          <p:nvPr/>
        </p:nvPicPr>
        <p:blipFill rotWithShape="1">
          <a:blip r:embed="rId5">
            <a:alphaModFix/>
          </a:blip>
          <a:srcRect b="0" l="1559" r="1559" t="0"/>
          <a:stretch/>
        </p:blipFill>
        <p:spPr>
          <a:xfrm rot="-840000">
            <a:off x="4788000" y="30456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8" name="Google Shape;2258;g2523351e7b7_57_399"/>
          <p:cNvPicPr preferRelativeResize="0"/>
          <p:nvPr/>
        </p:nvPicPr>
        <p:blipFill rotWithShape="1">
          <a:blip r:embed="rId6">
            <a:alphaModFix/>
          </a:blip>
          <a:srcRect b="0" l="1559" r="1559" t="0"/>
          <a:stretch/>
        </p:blipFill>
        <p:spPr>
          <a:xfrm rot="4740000">
            <a:off x="878400" y="1105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9" name="Google Shape;2259;g2523351e7b7_57_399"/>
          <p:cNvPicPr preferRelativeResize="0"/>
          <p:nvPr/>
        </p:nvPicPr>
        <p:blipFill rotWithShape="1">
          <a:blip r:embed="rId6">
            <a:alphaModFix/>
          </a:blip>
          <a:srcRect b="0" l="1559" r="1559" t="0"/>
          <a:stretch/>
        </p:blipFill>
        <p:spPr>
          <a:xfrm rot="1620000">
            <a:off x="2361600" y="2774999"/>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0" name="Google Shape;2260;g2523351e7b7_57_399"/>
          <p:cNvPicPr preferRelativeResize="0"/>
          <p:nvPr/>
        </p:nvPicPr>
        <p:blipFill rotWithShape="1">
          <a:blip r:embed="rId7">
            <a:alphaModFix/>
          </a:blip>
          <a:srcRect b="0" l="1559" r="1559" t="0"/>
          <a:stretch/>
        </p:blipFill>
        <p:spPr>
          <a:xfrm rot="4140000">
            <a:off x="1476000" y="2166276"/>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1" name="Google Shape;2261;g2523351e7b7_57_399"/>
          <p:cNvPicPr preferRelativeResize="0"/>
          <p:nvPr/>
        </p:nvPicPr>
        <p:blipFill rotWithShape="1">
          <a:blip r:embed="rId7">
            <a:alphaModFix/>
          </a:blip>
          <a:srcRect b="0" l="1559" r="1559" t="0"/>
          <a:stretch/>
        </p:blipFill>
        <p:spPr>
          <a:xfrm>
            <a:off x="3459600" y="30456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5" name="Shape 2265"/>
        <p:cNvGrpSpPr/>
        <p:nvPr/>
      </p:nvGrpSpPr>
      <p:grpSpPr>
        <a:xfrm>
          <a:off x="0" y="0"/>
          <a:ext cx="0" cy="0"/>
          <a:chOff x="0" y="0"/>
          <a:chExt cx="0" cy="0"/>
        </a:xfrm>
      </p:grpSpPr>
      <p:sp>
        <p:nvSpPr>
          <p:cNvPr id="2266" name="Google Shape;2266;g2523351e7b7_57_413"/>
          <p:cNvSpPr txBox="1"/>
          <p:nvPr/>
        </p:nvSpPr>
        <p:spPr>
          <a:xfrm>
            <a:off x="489600" y="1864800"/>
            <a:ext cx="4342200" cy="265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Anzahl der Teilnehmer - </a:t>
            </a:r>
            <a:r>
              <a:rPr b="1" i="0" lang="lv-LV" sz="1600" u="none" cap="none" strike="noStrike">
                <a:solidFill>
                  <a:srgbClr val="2B3E85"/>
                </a:solidFill>
                <a:latin typeface="Raleway"/>
                <a:ea typeface="Raleway"/>
                <a:cs typeface="Raleway"/>
                <a:sym typeface="Raleway"/>
              </a:rPr>
              <a:t>1- viele</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Jeder Teilnehmer erhält mehrere Lösungskarten (die Anzahl hängt von der Anzahl der Teilnehmer ab) und mehrere Problemsituationskarten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Spielleiter legt eine Storykarte in die Mitte des Tisches und erklärt sie, wobei er sie gegebenenfalls an die Situation der jeweiligen Organisation anpasst.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der jeweiligen Organisation an.</a:t>
            </a:r>
            <a:endParaRPr b="0" i="0" sz="1600" u="none" cap="none" strike="noStrike">
              <a:solidFill>
                <a:srgbClr val="2B3E85"/>
              </a:solidFill>
              <a:latin typeface="Raleway"/>
              <a:ea typeface="Raleway"/>
              <a:cs typeface="Raleway"/>
              <a:sym typeface="Raleway"/>
            </a:endParaRPr>
          </a:p>
        </p:txBody>
      </p:sp>
      <p:sp>
        <p:nvSpPr>
          <p:cNvPr id="2267" name="Google Shape;2267;g2523351e7b7_57_413"/>
          <p:cNvSpPr txBox="1"/>
          <p:nvPr/>
        </p:nvSpPr>
        <p:spPr>
          <a:xfrm>
            <a:off x="489600"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pic>
        <p:nvPicPr>
          <p:cNvPr id="2268" name="Google Shape;2268;g2523351e7b7_57_413"/>
          <p:cNvPicPr preferRelativeResize="0"/>
          <p:nvPr/>
        </p:nvPicPr>
        <p:blipFill rotWithShape="1">
          <a:blip r:embed="rId3">
            <a:alphaModFix/>
          </a:blip>
          <a:srcRect b="0" l="0" r="25946" t="0"/>
          <a:stretch/>
        </p:blipFill>
        <p:spPr>
          <a:xfrm>
            <a:off x="6294850" y="3548076"/>
            <a:ext cx="2849149" cy="1591949"/>
          </a:xfrm>
          <a:prstGeom prst="rect">
            <a:avLst/>
          </a:prstGeom>
          <a:noFill/>
          <a:ln>
            <a:noFill/>
          </a:ln>
        </p:spPr>
      </p:pic>
      <p:grpSp>
        <p:nvGrpSpPr>
          <p:cNvPr id="2269" name="Google Shape;2269;g2523351e7b7_57_413"/>
          <p:cNvGrpSpPr/>
          <p:nvPr/>
        </p:nvGrpSpPr>
        <p:grpSpPr>
          <a:xfrm>
            <a:off x="5607072" y="1399066"/>
            <a:ext cx="3128999" cy="2614934"/>
            <a:chOff x="5607072" y="1399066"/>
            <a:chExt cx="3128999" cy="2614934"/>
          </a:xfrm>
        </p:grpSpPr>
        <p:pic>
          <p:nvPicPr>
            <p:cNvPr id="2270" name="Google Shape;2270;g2523351e7b7_57_413"/>
            <p:cNvPicPr preferRelativeResize="0"/>
            <p:nvPr/>
          </p:nvPicPr>
          <p:blipFill rotWithShape="1">
            <a:blip r:embed="rId4">
              <a:alphaModFix/>
            </a:blip>
            <a:srcRect b="0" l="1559" r="1559" t="0"/>
            <a:stretch/>
          </p:blipFill>
          <p:spPr>
            <a:xfrm rot="420000">
              <a:off x="7365600" y="14688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1" name="Google Shape;2271;g2523351e7b7_57_413"/>
            <p:cNvPicPr preferRelativeResize="0"/>
            <p:nvPr/>
          </p:nvPicPr>
          <p:blipFill rotWithShape="1">
            <a:blip r:embed="rId5">
              <a:alphaModFix/>
            </a:blip>
            <a:srcRect b="0" l="1559" r="1559" t="0"/>
            <a:stretch/>
          </p:blipFill>
          <p:spPr>
            <a:xfrm rot="-360000">
              <a:off x="5702400" y="1627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2" name="Google Shape;2272;g2523351e7b7_57_413"/>
            <p:cNvPicPr preferRelativeResize="0"/>
            <p:nvPr/>
          </p:nvPicPr>
          <p:blipFill rotWithShape="1">
            <a:blip r:embed="rId6">
              <a:alphaModFix/>
            </a:blip>
            <a:srcRect b="0" l="1559" r="1559" t="0"/>
            <a:stretch/>
          </p:blipFill>
          <p:spPr>
            <a:xfrm>
              <a:off x="6465600" y="21240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grpSp>
      <p:grpSp>
        <p:nvGrpSpPr>
          <p:cNvPr id="2273" name="Google Shape;2273;g2523351e7b7_57_413"/>
          <p:cNvGrpSpPr/>
          <p:nvPr/>
        </p:nvGrpSpPr>
        <p:grpSpPr>
          <a:xfrm>
            <a:off x="0" y="-208350"/>
            <a:ext cx="9144001" cy="1443600"/>
            <a:chOff x="0" y="-208350"/>
            <a:chExt cx="9144001" cy="1443600"/>
          </a:xfrm>
        </p:grpSpPr>
        <p:pic>
          <p:nvPicPr>
            <p:cNvPr id="2274" name="Google Shape;2274;g2523351e7b7_57_413"/>
            <p:cNvPicPr preferRelativeResize="0"/>
            <p:nvPr/>
          </p:nvPicPr>
          <p:blipFill rotWithShape="1">
            <a:blip r:embed="rId7">
              <a:alphaModFix/>
            </a:blip>
            <a:srcRect b="0" l="0" r="0" t="0"/>
            <a:stretch/>
          </p:blipFill>
          <p:spPr>
            <a:xfrm>
              <a:off x="0" y="-208350"/>
              <a:ext cx="9144001" cy="1443600"/>
            </a:xfrm>
            <a:prstGeom prst="rect">
              <a:avLst/>
            </a:prstGeom>
            <a:noFill/>
            <a:ln>
              <a:noFill/>
            </a:ln>
          </p:spPr>
        </p:pic>
        <p:sp>
          <p:nvSpPr>
            <p:cNvPr id="2275" name="Google Shape;2275;g2523351e7b7_57_413"/>
            <p:cNvSpPr txBox="1"/>
            <p:nvPr/>
          </p:nvSpPr>
          <p:spPr>
            <a:xfrm>
              <a:off x="489600" y="8768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Wählen Sie das Problem</a:t>
              </a:r>
              <a:endParaRPr b="1" i="0" sz="3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Wählen Sie die Lösung</a:t>
              </a:r>
              <a:endParaRPr b="1" i="0" sz="3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3500"/>
                <a:buFont typeface="Arial"/>
                <a:buNone/>
              </a:pPr>
              <a:r>
                <a:t/>
              </a:r>
              <a:endParaRPr b="1" i="0" sz="3500" u="none" cap="none" strike="noStrike">
                <a:solidFill>
                  <a:srgbClr val="FFFFFF"/>
                </a:solidFill>
                <a:latin typeface="Raleway"/>
                <a:ea typeface="Raleway"/>
                <a:cs typeface="Raleway"/>
                <a:sym typeface="Raleway"/>
              </a:endParaRPr>
            </a:p>
          </p:txBody>
        </p:sp>
      </p:gr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9" name="Shape 2279"/>
        <p:cNvGrpSpPr/>
        <p:nvPr/>
      </p:nvGrpSpPr>
      <p:grpSpPr>
        <a:xfrm>
          <a:off x="0" y="0"/>
          <a:ext cx="0" cy="0"/>
          <a:chOff x="0" y="0"/>
          <a:chExt cx="0" cy="0"/>
        </a:xfrm>
      </p:grpSpPr>
      <p:sp>
        <p:nvSpPr>
          <p:cNvPr id="2280" name="Google Shape;2280;g2523351e7b7_57_424"/>
          <p:cNvSpPr txBox="1"/>
          <p:nvPr/>
        </p:nvSpPr>
        <p:spPr>
          <a:xfrm>
            <a:off x="489600" y="1864800"/>
            <a:ext cx="3804600" cy="228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Jeder Teilnehmer legt abwechselnd seine Lösungskarten ab, wenn er sieht, dass er sie hat.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Die Teilnehmer können ihre Karten zufällig ablegen, denn </a:t>
            </a:r>
            <a:r>
              <a:rPr b="1" i="0" lang="lv-LV" sz="1600" u="none" cap="none" strike="noStrike">
                <a:solidFill>
                  <a:srgbClr val="2B3E85"/>
                </a:solidFill>
                <a:latin typeface="Raleway"/>
                <a:ea typeface="Raleway"/>
                <a:cs typeface="Raleway"/>
                <a:sym typeface="Raleway"/>
              </a:rPr>
              <a:t>der wichtigste Teil ist die Diskussion </a:t>
            </a:r>
            <a:r>
              <a:rPr b="0" i="0" lang="lv-LV" sz="1600" u="none" cap="none" strike="noStrike">
                <a:solidFill>
                  <a:srgbClr val="2B3E85"/>
                </a:solidFill>
                <a:latin typeface="Raleway"/>
                <a:ea typeface="Raleway"/>
                <a:cs typeface="Raleway"/>
                <a:sym typeface="Raleway"/>
              </a:rPr>
              <a:t>und die Demonstration, dass es für jede Situation verschiedene Lösungen gibt.</a:t>
            </a:r>
            <a:endParaRPr b="0" i="0" sz="1600" u="none" cap="none" strike="noStrike">
              <a:solidFill>
                <a:srgbClr val="2B3E85"/>
              </a:solidFill>
              <a:latin typeface="Raleway"/>
              <a:ea typeface="Raleway"/>
              <a:cs typeface="Raleway"/>
              <a:sym typeface="Raleway"/>
            </a:endParaRPr>
          </a:p>
        </p:txBody>
      </p:sp>
      <p:sp>
        <p:nvSpPr>
          <p:cNvPr id="2281" name="Google Shape;2281;g2523351e7b7_57_424"/>
          <p:cNvSpPr txBox="1"/>
          <p:nvPr/>
        </p:nvSpPr>
        <p:spPr>
          <a:xfrm>
            <a:off x="489600"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pic>
        <p:nvPicPr>
          <p:cNvPr id="2282" name="Google Shape;2282;g2523351e7b7_57_424"/>
          <p:cNvPicPr preferRelativeResize="0"/>
          <p:nvPr/>
        </p:nvPicPr>
        <p:blipFill rotWithShape="1">
          <a:blip r:embed="rId3">
            <a:alphaModFix/>
          </a:blip>
          <a:srcRect b="0" l="0" r="25946" t="0"/>
          <a:stretch/>
        </p:blipFill>
        <p:spPr>
          <a:xfrm>
            <a:off x="6294850" y="3548076"/>
            <a:ext cx="2849149" cy="1591949"/>
          </a:xfrm>
          <a:prstGeom prst="rect">
            <a:avLst/>
          </a:prstGeom>
          <a:noFill/>
          <a:ln>
            <a:noFill/>
          </a:ln>
        </p:spPr>
      </p:pic>
      <p:grpSp>
        <p:nvGrpSpPr>
          <p:cNvPr id="2283" name="Google Shape;2283;g2523351e7b7_57_424"/>
          <p:cNvGrpSpPr/>
          <p:nvPr/>
        </p:nvGrpSpPr>
        <p:grpSpPr>
          <a:xfrm>
            <a:off x="5607072" y="1399066"/>
            <a:ext cx="3128999" cy="2614934"/>
            <a:chOff x="5607072" y="1399066"/>
            <a:chExt cx="3128999" cy="2614934"/>
          </a:xfrm>
        </p:grpSpPr>
        <p:pic>
          <p:nvPicPr>
            <p:cNvPr id="2284" name="Google Shape;2284;g2523351e7b7_57_424"/>
            <p:cNvPicPr preferRelativeResize="0"/>
            <p:nvPr/>
          </p:nvPicPr>
          <p:blipFill rotWithShape="1">
            <a:blip r:embed="rId4">
              <a:alphaModFix/>
            </a:blip>
            <a:srcRect b="0" l="1559" r="1559" t="0"/>
            <a:stretch/>
          </p:blipFill>
          <p:spPr>
            <a:xfrm rot="420000">
              <a:off x="7365600" y="14688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85" name="Google Shape;2285;g2523351e7b7_57_424"/>
            <p:cNvPicPr preferRelativeResize="0"/>
            <p:nvPr/>
          </p:nvPicPr>
          <p:blipFill rotWithShape="1">
            <a:blip r:embed="rId5">
              <a:alphaModFix/>
            </a:blip>
            <a:srcRect b="0" l="1559" r="1559" t="0"/>
            <a:stretch/>
          </p:blipFill>
          <p:spPr>
            <a:xfrm rot="-360000">
              <a:off x="5702400" y="1627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86" name="Google Shape;2286;g2523351e7b7_57_424"/>
            <p:cNvPicPr preferRelativeResize="0"/>
            <p:nvPr/>
          </p:nvPicPr>
          <p:blipFill rotWithShape="1">
            <a:blip r:embed="rId6">
              <a:alphaModFix/>
            </a:blip>
            <a:srcRect b="0" l="1559" r="1559" t="0"/>
            <a:stretch/>
          </p:blipFill>
          <p:spPr>
            <a:xfrm>
              <a:off x="6465600" y="21240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grpSp>
      <p:grpSp>
        <p:nvGrpSpPr>
          <p:cNvPr id="2287" name="Google Shape;2287;g2523351e7b7_57_424"/>
          <p:cNvGrpSpPr/>
          <p:nvPr/>
        </p:nvGrpSpPr>
        <p:grpSpPr>
          <a:xfrm>
            <a:off x="0" y="-208350"/>
            <a:ext cx="9144001" cy="1443600"/>
            <a:chOff x="0" y="-208350"/>
            <a:chExt cx="9144001" cy="1443600"/>
          </a:xfrm>
        </p:grpSpPr>
        <p:pic>
          <p:nvPicPr>
            <p:cNvPr id="2288" name="Google Shape;2288;g2523351e7b7_57_424"/>
            <p:cNvPicPr preferRelativeResize="0"/>
            <p:nvPr/>
          </p:nvPicPr>
          <p:blipFill rotWithShape="1">
            <a:blip r:embed="rId7">
              <a:alphaModFix/>
            </a:blip>
            <a:srcRect b="0" l="0" r="0" t="0"/>
            <a:stretch/>
          </p:blipFill>
          <p:spPr>
            <a:xfrm>
              <a:off x="0" y="-208350"/>
              <a:ext cx="9144001" cy="1443600"/>
            </a:xfrm>
            <a:prstGeom prst="rect">
              <a:avLst/>
            </a:prstGeom>
            <a:noFill/>
            <a:ln>
              <a:noFill/>
            </a:ln>
          </p:spPr>
        </p:pic>
        <p:sp>
          <p:nvSpPr>
            <p:cNvPr id="2289" name="Google Shape;2289;g2523351e7b7_57_424"/>
            <p:cNvSpPr txBox="1"/>
            <p:nvPr/>
          </p:nvSpPr>
          <p:spPr>
            <a:xfrm>
              <a:off x="489600" y="8768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Wählen Sie das Problem</a:t>
              </a:r>
              <a:endParaRPr b="1" i="0" sz="3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Wählen Sie die Lösung</a:t>
              </a:r>
              <a:endParaRPr b="1" i="0" sz="3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3500"/>
                <a:buFont typeface="Arial"/>
                <a:buNone/>
              </a:pPr>
              <a:r>
                <a:t/>
              </a:r>
              <a:endParaRPr b="1" i="0" sz="3500" u="none" cap="none" strike="noStrike">
                <a:solidFill>
                  <a:srgbClr val="FFFFFF"/>
                </a:solidFill>
                <a:latin typeface="Raleway"/>
                <a:ea typeface="Raleway"/>
                <a:cs typeface="Raleway"/>
                <a:sym typeface="Raleway"/>
              </a:endParaRPr>
            </a:p>
          </p:txBody>
        </p:sp>
      </p:gr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3" name="Shape 2293"/>
        <p:cNvGrpSpPr/>
        <p:nvPr/>
      </p:nvGrpSpPr>
      <p:grpSpPr>
        <a:xfrm>
          <a:off x="0" y="0"/>
          <a:ext cx="0" cy="0"/>
          <a:chOff x="0" y="0"/>
          <a:chExt cx="0" cy="0"/>
        </a:xfrm>
      </p:grpSpPr>
      <p:grpSp>
        <p:nvGrpSpPr>
          <p:cNvPr id="2294" name="Google Shape;2294;g2523351e7b7_57_435"/>
          <p:cNvGrpSpPr/>
          <p:nvPr/>
        </p:nvGrpSpPr>
        <p:grpSpPr>
          <a:xfrm>
            <a:off x="0" y="-208350"/>
            <a:ext cx="9144001" cy="1443600"/>
            <a:chOff x="0" y="-208350"/>
            <a:chExt cx="9144001" cy="1443600"/>
          </a:xfrm>
        </p:grpSpPr>
        <p:pic>
          <p:nvPicPr>
            <p:cNvPr id="2295" name="Google Shape;2295;g2523351e7b7_57_435"/>
            <p:cNvPicPr preferRelativeResize="0"/>
            <p:nvPr/>
          </p:nvPicPr>
          <p:blipFill rotWithShape="1">
            <a:blip r:embed="rId3">
              <a:alphaModFix/>
            </a:blip>
            <a:srcRect b="0" l="0" r="0" t="0"/>
            <a:stretch/>
          </p:blipFill>
          <p:spPr>
            <a:xfrm>
              <a:off x="0" y="-208350"/>
              <a:ext cx="9144001" cy="1443600"/>
            </a:xfrm>
            <a:prstGeom prst="rect">
              <a:avLst/>
            </a:prstGeom>
            <a:noFill/>
            <a:ln>
              <a:noFill/>
            </a:ln>
          </p:spPr>
        </p:pic>
        <p:sp>
          <p:nvSpPr>
            <p:cNvPr id="2296" name="Google Shape;2296;g2523351e7b7_57_435"/>
            <p:cNvSpPr txBox="1"/>
            <p:nvPr/>
          </p:nvSpPr>
          <p:spPr>
            <a:xfrm>
              <a:off x="489600" y="8768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Wählen Sie das Problem</a:t>
              </a:r>
              <a:endParaRPr b="1" i="0" sz="3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Wählen Sie die Lösung</a:t>
              </a:r>
              <a:endParaRPr b="1" i="0" sz="35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3500"/>
                <a:buFont typeface="Arial"/>
                <a:buNone/>
              </a:pPr>
              <a:r>
                <a:t/>
              </a:r>
              <a:endParaRPr b="1" i="0" sz="3500" u="none" cap="none" strike="noStrike">
                <a:solidFill>
                  <a:srgbClr val="FFFFFF"/>
                </a:solidFill>
                <a:latin typeface="Raleway"/>
                <a:ea typeface="Raleway"/>
                <a:cs typeface="Raleway"/>
                <a:sym typeface="Raleway"/>
              </a:endParaRPr>
            </a:p>
          </p:txBody>
        </p:sp>
      </p:grpSp>
      <p:sp>
        <p:nvSpPr>
          <p:cNvPr id="2297" name="Google Shape;2297;g2523351e7b7_57_435"/>
          <p:cNvSpPr txBox="1"/>
          <p:nvPr/>
        </p:nvSpPr>
        <p:spPr>
          <a:xfrm>
            <a:off x="538151" y="1788600"/>
            <a:ext cx="4804151" cy="30315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Wenn alle Optionen platziert sind, werden die Lösungskarten zufällig an die Spieler zurückgegeben und die nächste Geschichten- oder Lösungskarte wird in die Tischmitte gelegt.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Wenn eine Lösungskarte gelegt wird, legen die Spieler die entsprechenden Geschichtenkarten um sie herum.</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Seien Sie darauf vorbereitet, dass diese Art von Spiel viele Diskussionen auslösen wird</a:t>
            </a:r>
            <a:r>
              <a:rPr b="0" i="0" lang="lv-LV" sz="1600" u="none" cap="none" strike="noStrike">
                <a:solidFill>
                  <a:srgbClr val="2B3E85"/>
                </a:solidFill>
                <a:latin typeface="Raleway"/>
                <a:ea typeface="Raleway"/>
                <a:cs typeface="Raleway"/>
                <a:sym typeface="Raleway"/>
              </a:rPr>
              <a:t>, aber das ist ja auch der Sinn dieses Spiels.</a:t>
            </a:r>
            <a:endParaRPr b="0" i="0" sz="1600" u="none" cap="none" strike="noStrike">
              <a:solidFill>
                <a:srgbClr val="2B3E85"/>
              </a:solidFill>
              <a:latin typeface="Raleway"/>
              <a:ea typeface="Raleway"/>
              <a:cs typeface="Raleway"/>
              <a:sym typeface="Raleway"/>
            </a:endParaRPr>
          </a:p>
        </p:txBody>
      </p:sp>
      <p:sp>
        <p:nvSpPr>
          <p:cNvPr id="2298" name="Google Shape;2298;g2523351e7b7_57_435"/>
          <p:cNvSpPr txBox="1"/>
          <p:nvPr/>
        </p:nvSpPr>
        <p:spPr>
          <a:xfrm>
            <a:off x="521967" y="1276142"/>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Schließen</a:t>
            </a:r>
            <a:endParaRPr b="1" i="0" sz="2600" u="none" cap="none" strike="noStrike">
              <a:solidFill>
                <a:srgbClr val="6689BA"/>
              </a:solidFill>
              <a:latin typeface="Arial"/>
              <a:ea typeface="Arial"/>
              <a:cs typeface="Arial"/>
              <a:sym typeface="Arial"/>
            </a:endParaRPr>
          </a:p>
        </p:txBody>
      </p:sp>
      <p:grpSp>
        <p:nvGrpSpPr>
          <p:cNvPr id="2299" name="Google Shape;2299;g2523351e7b7_57_435"/>
          <p:cNvGrpSpPr/>
          <p:nvPr/>
        </p:nvGrpSpPr>
        <p:grpSpPr>
          <a:xfrm>
            <a:off x="235206" y="3138775"/>
            <a:ext cx="290237" cy="321991"/>
            <a:chOff x="534570" y="3018006"/>
            <a:chExt cx="290237" cy="321991"/>
          </a:xfrm>
        </p:grpSpPr>
        <p:sp>
          <p:nvSpPr>
            <p:cNvPr id="2300" name="Google Shape;2300;g2523351e7b7_57_4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g2523351e7b7_57_4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2" name="Google Shape;2302;g2523351e7b7_57_435"/>
          <p:cNvSpPr/>
          <p:nvPr/>
        </p:nvSpPr>
        <p:spPr>
          <a:xfrm>
            <a:off x="6297488" y="2503994"/>
            <a:ext cx="2510100" cy="2169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g2523351e7b7_57_435"/>
          <p:cNvSpPr/>
          <p:nvPr/>
        </p:nvSpPr>
        <p:spPr>
          <a:xfrm>
            <a:off x="5550496" y="1640299"/>
            <a:ext cx="953400" cy="887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g2523351e7b7_57_43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g2523351e7b7_57_435"/>
          <p:cNvSpPr/>
          <p:nvPr/>
        </p:nvSpPr>
        <p:spPr>
          <a:xfrm rot="449488">
            <a:off x="6296504" y="2453804"/>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6" name="Google Shape;2306;g2523351e7b7_57_435"/>
          <p:cNvPicPr preferRelativeResize="0"/>
          <p:nvPr/>
        </p:nvPicPr>
        <p:blipFill rotWithShape="1">
          <a:blip r:embed="rId4">
            <a:alphaModFix/>
          </a:blip>
          <a:srcRect b="0" l="0" r="1262" t="0"/>
          <a:stretch/>
        </p:blipFill>
        <p:spPr>
          <a:xfrm rot="-5400000">
            <a:off x="7116480" y="3118239"/>
            <a:ext cx="2804926" cy="1240675"/>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0" name="Shape 2310"/>
        <p:cNvGrpSpPr/>
        <p:nvPr/>
      </p:nvGrpSpPr>
      <p:grpSpPr>
        <a:xfrm>
          <a:off x="0" y="0"/>
          <a:ext cx="0" cy="0"/>
          <a:chOff x="0" y="0"/>
          <a:chExt cx="0" cy="0"/>
        </a:xfrm>
      </p:grpSpPr>
      <p:pic>
        <p:nvPicPr>
          <p:cNvPr id="2311" name="Google Shape;2311;g2523351e7b7_57_4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312" name="Google Shape;2312;g2523351e7b7_57_450"/>
          <p:cNvSpPr txBox="1"/>
          <p:nvPr/>
        </p:nvSpPr>
        <p:spPr>
          <a:xfrm>
            <a:off x="1055850" y="1153775"/>
            <a:ext cx="6248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900" u="none" cap="none" strike="noStrike">
                <a:solidFill>
                  <a:srgbClr val="2B3E85"/>
                </a:solidFill>
                <a:latin typeface="Raleway"/>
                <a:ea typeface="Raleway"/>
                <a:cs typeface="Raleway"/>
                <a:sym typeface="Raleway"/>
              </a:rPr>
              <a:t>8. Spiel </a:t>
            </a:r>
            <a:endParaRPr b="1" i="0" sz="39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Eine Geschichte erfinden - ja, aber...</a:t>
            </a:r>
            <a:endParaRPr b="1" i="0" sz="4700" u="none" cap="none" strike="noStrike">
              <a:solidFill>
                <a:schemeClr val="lt1"/>
              </a:solidFill>
              <a:latin typeface="Arial"/>
              <a:ea typeface="Arial"/>
              <a:cs typeface="Arial"/>
              <a:sym typeface="Arial"/>
            </a:endParaRPr>
          </a:p>
        </p:txBody>
      </p:sp>
      <p:pic>
        <p:nvPicPr>
          <p:cNvPr id="2313" name="Google Shape;2313;g2523351e7b7_57_450"/>
          <p:cNvPicPr preferRelativeResize="0"/>
          <p:nvPr/>
        </p:nvPicPr>
        <p:blipFill rotWithShape="1">
          <a:blip r:embed="rId4">
            <a:alphaModFix/>
          </a:blip>
          <a:srcRect b="0" l="0" r="0" t="0"/>
          <a:stretch/>
        </p:blipFill>
        <p:spPr>
          <a:xfrm>
            <a:off x="6482850" y="135150"/>
            <a:ext cx="1605250" cy="908575"/>
          </a:xfrm>
          <a:prstGeom prst="rect">
            <a:avLst/>
          </a:prstGeom>
          <a:noFill/>
          <a:ln>
            <a:noFill/>
          </a:ln>
        </p:spPr>
      </p:pic>
      <p:pic>
        <p:nvPicPr>
          <p:cNvPr id="2314" name="Google Shape;2314;g2523351e7b7_57_450"/>
          <p:cNvPicPr preferRelativeResize="0"/>
          <p:nvPr/>
        </p:nvPicPr>
        <p:blipFill rotWithShape="1">
          <a:blip r:embed="rId5">
            <a:alphaModFix/>
          </a:blip>
          <a:srcRect b="0" l="0" r="0" t="0"/>
          <a:stretch/>
        </p:blipFill>
        <p:spPr>
          <a:xfrm>
            <a:off x="1000775" y="311600"/>
            <a:ext cx="1569475" cy="555675"/>
          </a:xfrm>
          <a:prstGeom prst="rect">
            <a:avLst/>
          </a:prstGeom>
          <a:noFill/>
          <a:ln>
            <a:noFill/>
          </a:ln>
        </p:spPr>
      </p:pic>
      <p:pic>
        <p:nvPicPr>
          <p:cNvPr id="2315" name="Google Shape;2315;g2523351e7b7_57_450"/>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316" name="Google Shape;2316;g2523351e7b7_57_450"/>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317" name="Google Shape;2317;g2523351e7b7_57_450"/>
          <p:cNvPicPr preferRelativeResize="0"/>
          <p:nvPr/>
        </p:nvPicPr>
        <p:blipFill rotWithShape="1">
          <a:blip r:embed="rId7">
            <a:alphaModFix/>
          </a:blip>
          <a:srcRect b="13374" l="0" r="16156" t="0"/>
          <a:stretch/>
        </p:blipFill>
        <p:spPr>
          <a:xfrm>
            <a:off x="6085101" y="2878825"/>
            <a:ext cx="3058898" cy="2277475"/>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1" name="Shape 2321"/>
        <p:cNvGrpSpPr/>
        <p:nvPr/>
      </p:nvGrpSpPr>
      <p:grpSpPr>
        <a:xfrm>
          <a:off x="0" y="0"/>
          <a:ext cx="0" cy="0"/>
          <a:chOff x="0" y="0"/>
          <a:chExt cx="0" cy="0"/>
        </a:xfrm>
      </p:grpSpPr>
      <p:pic>
        <p:nvPicPr>
          <p:cNvPr id="2322" name="Google Shape;2322;g2523351e7b7_57_460"/>
          <p:cNvPicPr preferRelativeResize="0"/>
          <p:nvPr/>
        </p:nvPicPr>
        <p:blipFill rotWithShape="1">
          <a:blip r:embed="rId3">
            <a:alphaModFix/>
          </a:blip>
          <a:srcRect b="0" l="1559" r="1559" t="0"/>
          <a:stretch/>
        </p:blipFill>
        <p:spPr>
          <a:xfrm rot="420000">
            <a:off x="4091204" y="773355"/>
            <a:ext cx="1382400" cy="207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3" name="Google Shape;2323;g2523351e7b7_57_460"/>
          <p:cNvPicPr preferRelativeResize="0"/>
          <p:nvPr/>
        </p:nvPicPr>
        <p:blipFill rotWithShape="1">
          <a:blip r:embed="rId4">
            <a:alphaModFix/>
          </a:blip>
          <a:srcRect b="0" l="1540" r="1540" t="0"/>
          <a:stretch/>
        </p:blipFill>
        <p:spPr>
          <a:xfrm rot="-6720000">
            <a:off x="6102000" y="61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4" name="Google Shape;2324;g2523351e7b7_57_460"/>
          <p:cNvPicPr preferRelativeResize="0"/>
          <p:nvPr/>
        </p:nvPicPr>
        <p:blipFill rotWithShape="1">
          <a:blip r:embed="rId4">
            <a:alphaModFix/>
          </a:blip>
          <a:srcRect b="0" l="1540" r="1540" t="0"/>
          <a:stretch/>
        </p:blipFill>
        <p:spPr>
          <a:xfrm rot="-4860000">
            <a:off x="6962400" y="8604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5" name="Google Shape;2325;g2523351e7b7_57_460"/>
          <p:cNvPicPr preferRelativeResize="0"/>
          <p:nvPr/>
        </p:nvPicPr>
        <p:blipFill rotWithShape="1">
          <a:blip r:embed="rId4">
            <a:alphaModFix/>
          </a:blip>
          <a:srcRect b="0" l="1540" r="1540" t="0"/>
          <a:stretch/>
        </p:blipFill>
        <p:spPr>
          <a:xfrm rot="-3480000">
            <a:off x="6667200" y="17784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6" name="Google Shape;2326;g2523351e7b7_57_460"/>
          <p:cNvPicPr preferRelativeResize="0"/>
          <p:nvPr/>
        </p:nvPicPr>
        <p:blipFill rotWithShape="1">
          <a:blip r:embed="rId4">
            <a:alphaModFix/>
          </a:blip>
          <a:srcRect b="0" l="1540" r="1540" t="0"/>
          <a:stretch/>
        </p:blipFill>
        <p:spPr>
          <a:xfrm rot="-1740000">
            <a:off x="5860800" y="27180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7" name="Google Shape;2327;g2523351e7b7_57_460"/>
          <p:cNvPicPr preferRelativeResize="0"/>
          <p:nvPr/>
        </p:nvPicPr>
        <p:blipFill rotWithShape="1">
          <a:blip r:embed="rId4">
            <a:alphaModFix/>
          </a:blip>
          <a:srcRect b="0" l="1540" r="1540" t="0"/>
          <a:stretch/>
        </p:blipFill>
        <p:spPr>
          <a:xfrm rot="-840000">
            <a:off x="4788000" y="30456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8" name="Google Shape;2328;g2523351e7b7_57_460"/>
          <p:cNvPicPr preferRelativeResize="0"/>
          <p:nvPr/>
        </p:nvPicPr>
        <p:blipFill rotWithShape="1">
          <a:blip r:embed="rId4">
            <a:alphaModFix/>
          </a:blip>
          <a:srcRect b="0" l="1540" r="1540" t="0"/>
          <a:stretch/>
        </p:blipFill>
        <p:spPr>
          <a:xfrm>
            <a:off x="3420000" y="30456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9" name="Google Shape;2329;g2523351e7b7_57_460"/>
          <p:cNvPicPr preferRelativeResize="0"/>
          <p:nvPr/>
        </p:nvPicPr>
        <p:blipFill rotWithShape="1">
          <a:blip r:embed="rId4">
            <a:alphaModFix/>
          </a:blip>
          <a:srcRect b="0" l="1540" r="1540" t="0"/>
          <a:stretch/>
        </p:blipFill>
        <p:spPr>
          <a:xfrm rot="1620000">
            <a:off x="2307600" y="24948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0" name="Google Shape;2330;g2523351e7b7_57_460"/>
          <p:cNvPicPr preferRelativeResize="0"/>
          <p:nvPr/>
        </p:nvPicPr>
        <p:blipFill rotWithShape="1">
          <a:blip r:embed="rId4">
            <a:alphaModFix/>
          </a:blip>
          <a:srcRect b="0" l="1540" r="1540" t="0"/>
          <a:stretch/>
        </p:blipFill>
        <p:spPr>
          <a:xfrm rot="4140000">
            <a:off x="1098000" y="21816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1" name="Google Shape;2331;g2523351e7b7_57_460"/>
          <p:cNvPicPr preferRelativeResize="0"/>
          <p:nvPr/>
        </p:nvPicPr>
        <p:blipFill rotWithShape="1">
          <a:blip r:embed="rId4">
            <a:alphaModFix/>
          </a:blip>
          <a:srcRect b="0" l="1540" r="1540" t="0"/>
          <a:stretch/>
        </p:blipFill>
        <p:spPr>
          <a:xfrm rot="5280000">
            <a:off x="954000" y="925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2" name="Google Shape;2332;g2523351e7b7_57_460"/>
          <p:cNvPicPr preferRelativeResize="0"/>
          <p:nvPr/>
        </p:nvPicPr>
        <p:blipFill rotWithShape="1">
          <a:blip r:embed="rId4">
            <a:alphaModFix/>
          </a:blip>
          <a:srcRect b="0" l="1540" r="1540" t="0"/>
          <a:stretch/>
        </p:blipFill>
        <p:spPr>
          <a:xfrm rot="6300000">
            <a:off x="1922400" y="61200"/>
            <a:ext cx="1260000" cy="18900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3" name="Google Shape;2333;g2523351e7b7_57_460"/>
          <p:cNvPicPr preferRelativeResize="0"/>
          <p:nvPr/>
        </p:nvPicPr>
        <p:blipFill rotWithShape="1">
          <a:blip r:embed="rId3">
            <a:alphaModFix/>
          </a:blip>
          <a:srcRect b="0" l="1559" r="1559" t="0"/>
          <a:stretch/>
        </p:blipFill>
        <p:spPr>
          <a:xfrm>
            <a:off x="3841200" y="640800"/>
            <a:ext cx="1382400" cy="20736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7" name="Shape 2337"/>
        <p:cNvGrpSpPr/>
        <p:nvPr/>
      </p:nvGrpSpPr>
      <p:grpSpPr>
        <a:xfrm>
          <a:off x="0" y="0"/>
          <a:ext cx="0" cy="0"/>
          <a:chOff x="0" y="0"/>
          <a:chExt cx="0" cy="0"/>
        </a:xfrm>
      </p:grpSpPr>
      <p:pic>
        <p:nvPicPr>
          <p:cNvPr id="2338" name="Google Shape;2338;g2523351e7b7_57_475"/>
          <p:cNvPicPr preferRelativeResize="0"/>
          <p:nvPr/>
        </p:nvPicPr>
        <p:blipFill rotWithShape="1">
          <a:blip r:embed="rId3">
            <a:alphaModFix/>
          </a:blip>
          <a:srcRect b="0" l="1559" r="1559" t="0"/>
          <a:stretch/>
        </p:blipFill>
        <p:spPr>
          <a:xfrm>
            <a:off x="7142400" y="1612800"/>
            <a:ext cx="1382400" cy="20736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339" name="Google Shape;2339;g2523351e7b7_57_475"/>
          <p:cNvSpPr txBox="1"/>
          <p:nvPr/>
        </p:nvSpPr>
        <p:spPr>
          <a:xfrm>
            <a:off x="865375" y="5901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Eine Geschichte erfinden - ja, aber...</a:t>
            </a:r>
            <a:endParaRPr b="1" i="0" sz="2400" u="none" cap="none" strike="noStrike">
              <a:solidFill>
                <a:srgbClr val="FFFFFF"/>
              </a:solidFill>
              <a:latin typeface="Raleway"/>
              <a:ea typeface="Raleway"/>
              <a:cs typeface="Raleway"/>
              <a:sym typeface="Raleway"/>
            </a:endParaRPr>
          </a:p>
        </p:txBody>
      </p:sp>
      <p:sp>
        <p:nvSpPr>
          <p:cNvPr id="2340" name="Google Shape;2340;g2523351e7b7_57_475"/>
          <p:cNvSpPr txBox="1"/>
          <p:nvPr/>
        </p:nvSpPr>
        <p:spPr>
          <a:xfrm>
            <a:off x="489600" y="1796692"/>
            <a:ext cx="5203652" cy="32777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Jeder Spieler erhält eine Geschichtenkarte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und eine Lösungskarte.</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Spielleiter beginnt die Geschichte mit der Problemsituation und der nächste Spieler setzt sie fort. Der nächste Spieler setzt die Geschichte fort, indem er entweder "Ja" hinzufügt und die Lösung auf seiner Karte erwähnt oder "Aber" sagt und die Situation auf der Problemkarte erwähnt.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Der nächste Spieler setzt dann die Geschichte fort. Sie können die Texte auf ihren Karten ändern oder anpassen.</a:t>
            </a:r>
            <a:endParaRPr b="0" i="0" sz="1600" u="none" cap="none" strike="noStrike">
              <a:solidFill>
                <a:srgbClr val="2B3E85"/>
              </a:solidFill>
              <a:latin typeface="Raleway"/>
              <a:ea typeface="Raleway"/>
              <a:cs typeface="Raleway"/>
              <a:sym typeface="Raleway"/>
            </a:endParaRPr>
          </a:p>
        </p:txBody>
      </p:sp>
      <p:sp>
        <p:nvSpPr>
          <p:cNvPr id="2341" name="Google Shape;2341;g2523351e7b7_57_475"/>
          <p:cNvSpPr txBox="1"/>
          <p:nvPr/>
        </p:nvSpPr>
        <p:spPr>
          <a:xfrm>
            <a:off x="489600" y="1338402"/>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pic>
        <p:nvPicPr>
          <p:cNvPr id="2342" name="Google Shape;2342;g2523351e7b7_57_475"/>
          <p:cNvPicPr preferRelativeResize="0"/>
          <p:nvPr/>
        </p:nvPicPr>
        <p:blipFill rotWithShape="1">
          <a:blip r:embed="rId4">
            <a:alphaModFix/>
          </a:blip>
          <a:srcRect b="0" l="0" r="25946" t="0"/>
          <a:stretch/>
        </p:blipFill>
        <p:spPr>
          <a:xfrm>
            <a:off x="6294850" y="3548076"/>
            <a:ext cx="2849149" cy="1591949"/>
          </a:xfrm>
          <a:prstGeom prst="rect">
            <a:avLst/>
          </a:prstGeom>
          <a:noFill/>
          <a:ln>
            <a:noFill/>
          </a:ln>
        </p:spPr>
      </p:pic>
      <p:pic>
        <p:nvPicPr>
          <p:cNvPr id="2343" name="Google Shape;2343;g2523351e7b7_57_475"/>
          <p:cNvPicPr preferRelativeResize="0"/>
          <p:nvPr/>
        </p:nvPicPr>
        <p:blipFill rotWithShape="1">
          <a:blip r:embed="rId5">
            <a:alphaModFix/>
          </a:blip>
          <a:srcRect b="0" l="1540" r="1540" t="0"/>
          <a:stretch/>
        </p:blipFill>
        <p:spPr>
          <a:xfrm>
            <a:off x="6138000" y="2239200"/>
            <a:ext cx="1382400" cy="20736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2344" name="Google Shape;2344;g2523351e7b7_57_475"/>
          <p:cNvGrpSpPr/>
          <p:nvPr/>
        </p:nvGrpSpPr>
        <p:grpSpPr>
          <a:xfrm>
            <a:off x="8092" y="0"/>
            <a:ext cx="9144001" cy="1447200"/>
            <a:chOff x="8092" y="0"/>
            <a:chExt cx="9144001" cy="1447200"/>
          </a:xfrm>
        </p:grpSpPr>
        <p:pic>
          <p:nvPicPr>
            <p:cNvPr id="2345" name="Google Shape;2345;g2523351e7b7_57_475"/>
            <p:cNvPicPr preferRelativeResize="0"/>
            <p:nvPr/>
          </p:nvPicPr>
          <p:blipFill rotWithShape="1">
            <a:blip r:embed="rId6">
              <a:alphaModFix/>
            </a:blip>
            <a:srcRect b="0" l="0" r="0" t="0"/>
            <a:stretch/>
          </p:blipFill>
          <p:spPr>
            <a:xfrm>
              <a:off x="8092" y="0"/>
              <a:ext cx="9144001" cy="1447200"/>
            </a:xfrm>
            <a:prstGeom prst="rect">
              <a:avLst/>
            </a:prstGeom>
            <a:noFill/>
            <a:ln>
              <a:noFill/>
            </a:ln>
          </p:spPr>
        </p:pic>
        <p:sp>
          <p:nvSpPr>
            <p:cNvPr id="2346" name="Google Shape;2346;g2523351e7b7_57_475"/>
            <p:cNvSpPr txBox="1"/>
            <p:nvPr/>
          </p:nvSpPr>
          <p:spPr>
            <a:xfrm>
              <a:off x="489600" y="402944"/>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Eine Geschichte erfinden - ja, aber...</a:t>
              </a:r>
              <a:endParaRPr b="1" i="0" sz="3500" u="none" cap="none" strike="noStrike">
                <a:solidFill>
                  <a:srgbClr val="FFFFFF"/>
                </a:solidFill>
                <a:latin typeface="Raleway"/>
                <a:ea typeface="Raleway"/>
                <a:cs typeface="Raleway"/>
                <a:sym typeface="Raleway"/>
              </a:endParaRPr>
            </a:p>
          </p:txBody>
        </p:sp>
      </p:gr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0" name="Shape 2350"/>
        <p:cNvGrpSpPr/>
        <p:nvPr/>
      </p:nvGrpSpPr>
      <p:grpSpPr>
        <a:xfrm>
          <a:off x="0" y="0"/>
          <a:ext cx="0" cy="0"/>
          <a:chOff x="0" y="0"/>
          <a:chExt cx="0" cy="0"/>
        </a:xfrm>
      </p:grpSpPr>
      <p:sp>
        <p:nvSpPr>
          <p:cNvPr id="2351" name="Google Shape;2351;g2523351e7b7_57_485"/>
          <p:cNvSpPr txBox="1"/>
          <p:nvPr/>
        </p:nvSpPr>
        <p:spPr>
          <a:xfrm>
            <a:off x="865375" y="627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Eine Geschichte erfinden - ja, aber...</a:t>
            </a:r>
            <a:endParaRPr b="1" i="0" sz="2400" u="none" cap="none" strike="noStrike">
              <a:solidFill>
                <a:srgbClr val="FFFFFF"/>
              </a:solidFill>
              <a:latin typeface="Raleway"/>
              <a:ea typeface="Raleway"/>
              <a:cs typeface="Raleway"/>
              <a:sym typeface="Raleway"/>
            </a:endParaRPr>
          </a:p>
        </p:txBody>
      </p:sp>
      <p:sp>
        <p:nvSpPr>
          <p:cNvPr id="2352" name="Google Shape;2352;g2523351e7b7_57_485"/>
          <p:cNvSpPr txBox="1"/>
          <p:nvPr/>
        </p:nvSpPr>
        <p:spPr>
          <a:xfrm>
            <a:off x="489600" y="1864800"/>
            <a:ext cx="3958200" cy="241088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Die Geschichte ist zu Ende, wenn der Kreis endet, wenn alle ihre Karten ausgespielt haben oder wenn die Spieler die Geschichte logisch zu Ende bringen.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Dieses Spiel eignet sich hervorragend zum Eisbrechen, für teambildende Aktivitäten und zum Aufwärmen.</a:t>
            </a:r>
            <a:endParaRPr b="1" i="0" sz="1600" u="none" cap="none" strike="noStrike">
              <a:solidFill>
                <a:srgbClr val="2B3E85"/>
              </a:solidFill>
              <a:latin typeface="Raleway"/>
              <a:ea typeface="Raleway"/>
              <a:cs typeface="Raleway"/>
              <a:sym typeface="Raleway"/>
            </a:endParaRPr>
          </a:p>
        </p:txBody>
      </p:sp>
      <p:sp>
        <p:nvSpPr>
          <p:cNvPr id="2353" name="Google Shape;2353;g2523351e7b7_57_485"/>
          <p:cNvSpPr txBox="1"/>
          <p:nvPr/>
        </p:nvSpPr>
        <p:spPr>
          <a:xfrm>
            <a:off x="489600" y="13660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2354" name="Google Shape;2354;g2523351e7b7_57_485"/>
          <p:cNvGrpSpPr/>
          <p:nvPr/>
        </p:nvGrpSpPr>
        <p:grpSpPr>
          <a:xfrm>
            <a:off x="219022" y="3284172"/>
            <a:ext cx="290237" cy="321991"/>
            <a:chOff x="534570" y="3018006"/>
            <a:chExt cx="290237" cy="321991"/>
          </a:xfrm>
        </p:grpSpPr>
        <p:sp>
          <p:nvSpPr>
            <p:cNvPr id="2355" name="Google Shape;2355;g2523351e7b7_57_4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g2523351e7b7_57_4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7" name="Google Shape;2357;g2523351e7b7_57_485"/>
          <p:cNvSpPr/>
          <p:nvPr/>
        </p:nvSpPr>
        <p:spPr>
          <a:xfrm>
            <a:off x="6297488" y="2312069"/>
            <a:ext cx="2510100" cy="2169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g2523351e7b7_57_485"/>
          <p:cNvSpPr/>
          <p:nvPr/>
        </p:nvSpPr>
        <p:spPr>
          <a:xfrm>
            <a:off x="5550496" y="1640299"/>
            <a:ext cx="953400" cy="887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g2523351e7b7_57_48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g2523351e7b7_57_485"/>
          <p:cNvSpPr/>
          <p:nvPr/>
        </p:nvSpPr>
        <p:spPr>
          <a:xfrm rot="449488">
            <a:off x="6296504" y="2261879"/>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61" name="Google Shape;2361;g2523351e7b7_57_485"/>
          <p:cNvPicPr preferRelativeResize="0"/>
          <p:nvPr/>
        </p:nvPicPr>
        <p:blipFill rotWithShape="1">
          <a:blip r:embed="rId3">
            <a:alphaModFix/>
          </a:blip>
          <a:srcRect b="0" l="0" r="1262" t="0"/>
          <a:stretch/>
        </p:blipFill>
        <p:spPr>
          <a:xfrm rot="-5400000">
            <a:off x="6260517" y="2264021"/>
            <a:ext cx="3991851" cy="1765675"/>
          </a:xfrm>
          <a:prstGeom prst="rect">
            <a:avLst/>
          </a:prstGeom>
          <a:noFill/>
          <a:ln>
            <a:noFill/>
          </a:ln>
        </p:spPr>
      </p:pic>
      <p:grpSp>
        <p:nvGrpSpPr>
          <p:cNvPr id="2362" name="Google Shape;2362;g2523351e7b7_57_485"/>
          <p:cNvGrpSpPr/>
          <p:nvPr/>
        </p:nvGrpSpPr>
        <p:grpSpPr>
          <a:xfrm>
            <a:off x="8092" y="0"/>
            <a:ext cx="9144001" cy="1447200"/>
            <a:chOff x="8092" y="0"/>
            <a:chExt cx="9144001" cy="1447200"/>
          </a:xfrm>
        </p:grpSpPr>
        <p:pic>
          <p:nvPicPr>
            <p:cNvPr id="2363" name="Google Shape;2363;g2523351e7b7_57_485"/>
            <p:cNvPicPr preferRelativeResize="0"/>
            <p:nvPr/>
          </p:nvPicPr>
          <p:blipFill rotWithShape="1">
            <a:blip r:embed="rId4">
              <a:alphaModFix/>
            </a:blip>
            <a:srcRect b="0" l="0" r="0" t="0"/>
            <a:stretch/>
          </p:blipFill>
          <p:spPr>
            <a:xfrm>
              <a:off x="8092" y="0"/>
              <a:ext cx="9144001" cy="1447200"/>
            </a:xfrm>
            <a:prstGeom prst="rect">
              <a:avLst/>
            </a:prstGeom>
            <a:noFill/>
            <a:ln>
              <a:noFill/>
            </a:ln>
          </p:spPr>
        </p:pic>
        <p:sp>
          <p:nvSpPr>
            <p:cNvPr id="2364" name="Google Shape;2364;g2523351e7b7_57_485"/>
            <p:cNvSpPr txBox="1"/>
            <p:nvPr/>
          </p:nvSpPr>
          <p:spPr>
            <a:xfrm>
              <a:off x="489600" y="402944"/>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3500"/>
                <a:buFont typeface="Arial"/>
                <a:buNone/>
              </a:pPr>
              <a:r>
                <a:rPr b="1" i="0" lang="lv-LV" sz="3500" u="none" cap="none" strike="noStrike">
                  <a:solidFill>
                    <a:srgbClr val="FFFFFF"/>
                  </a:solidFill>
                  <a:latin typeface="Raleway"/>
                  <a:ea typeface="Raleway"/>
                  <a:cs typeface="Raleway"/>
                  <a:sym typeface="Raleway"/>
                </a:rPr>
                <a:t>Eine Geschichte erfinden - ja, aber...</a:t>
              </a:r>
              <a:endParaRPr b="1" i="0" sz="3500" u="none" cap="none" strike="noStrike">
                <a:solidFill>
                  <a:srgbClr val="FFFFFF"/>
                </a:solidFill>
                <a:latin typeface="Raleway"/>
                <a:ea typeface="Raleway"/>
                <a:cs typeface="Raleway"/>
                <a:sym typeface="Raleway"/>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grpSp>
        <p:nvGrpSpPr>
          <p:cNvPr id="321" name="Google Shape;321;p60"/>
          <p:cNvGrpSpPr/>
          <p:nvPr/>
        </p:nvGrpSpPr>
        <p:grpSpPr>
          <a:xfrm>
            <a:off x="0" y="0"/>
            <a:ext cx="9144001" cy="1094400"/>
            <a:chOff x="0" y="0"/>
            <a:chExt cx="9144001" cy="1094400"/>
          </a:xfrm>
        </p:grpSpPr>
        <p:pic>
          <p:nvPicPr>
            <p:cNvPr id="322" name="Google Shape;322;p60"/>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323" name="Google Shape;323;p60"/>
            <p:cNvSpPr txBox="1"/>
            <p:nvPr/>
          </p:nvSpPr>
          <p:spPr>
            <a:xfrm>
              <a:off x="489600" y="1584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Verstehen Sie Ihr Publikum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grpSp>
      <p:sp>
        <p:nvSpPr>
          <p:cNvPr id="324" name="Google Shape;324;p60"/>
          <p:cNvSpPr txBox="1"/>
          <p:nvPr/>
        </p:nvSpPr>
        <p:spPr>
          <a:xfrm>
            <a:off x="798425" y="1089405"/>
            <a:ext cx="7278600" cy="379177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Erwartungshaltung</a:t>
            </a:r>
            <a:r>
              <a:rPr b="0" i="0" lang="lv-LV" sz="1600" u="none" cap="none" strike="noStrike">
                <a:solidFill>
                  <a:srgbClr val="2B3E85"/>
                </a:solidFill>
                <a:latin typeface="Raleway"/>
                <a:ea typeface="Raleway"/>
                <a:cs typeface="Raleway"/>
                <a:sym typeface="Raleway"/>
              </a:rPr>
              <a:t>: Es ist wichtig zu wissen, was sie sich von dieser Schulung erhoffen. Gibt es bestimmte Fähigkeiten oder Kenntnisse, die sie zu erwerben hoffen?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Lernstile</a:t>
            </a:r>
            <a:r>
              <a:rPr b="0" i="0" lang="lv-LV" sz="1600" u="none" cap="none" strike="noStrike">
                <a:solidFill>
                  <a:srgbClr val="2B3E85"/>
                </a:solidFill>
                <a:latin typeface="Raleway"/>
                <a:ea typeface="Raleway"/>
                <a:cs typeface="Raleway"/>
                <a:sym typeface="Raleway"/>
              </a:rPr>
              <a:t>: Wenn Sie die bevorzugten Lernstile der Teilnehmer kennen, können Sie Ihre Lehrmethode so anpassen, dass das Engagement und das Verständnis der Teilnehmer verbessert werden.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Kultureller Hintergrund und Sensibilität:</a:t>
            </a:r>
            <a:r>
              <a:rPr b="0" i="0" lang="lv-LV" sz="1600" u="none" cap="none" strike="noStrike">
                <a:solidFill>
                  <a:srgbClr val="2B3E85"/>
                </a:solidFill>
                <a:latin typeface="Raleway"/>
                <a:ea typeface="Raleway"/>
                <a:cs typeface="Raleway"/>
                <a:sym typeface="Raleway"/>
              </a:rPr>
              <a:t> Wenn Sie eine Gruppe von Auszubildenden mit unterschiedlichen kulturellen Hintergründen haben, können Sie sicherstellen, dass Sie eine respektvolle und integrative Schulung durchführen.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grpSp>
        <p:nvGrpSpPr>
          <p:cNvPr id="325" name="Google Shape;325;p60"/>
          <p:cNvGrpSpPr/>
          <p:nvPr/>
        </p:nvGrpSpPr>
        <p:grpSpPr>
          <a:xfrm>
            <a:off x="672903" y="1159879"/>
            <a:ext cx="290237" cy="321991"/>
            <a:chOff x="534570" y="3018006"/>
            <a:chExt cx="290237" cy="321991"/>
          </a:xfrm>
        </p:grpSpPr>
        <p:sp>
          <p:nvSpPr>
            <p:cNvPr id="326" name="Google Shape;326;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8" name="Google Shape;328;p60"/>
          <p:cNvGrpSpPr/>
          <p:nvPr/>
        </p:nvGrpSpPr>
        <p:grpSpPr>
          <a:xfrm>
            <a:off x="657465" y="2207328"/>
            <a:ext cx="290237" cy="321991"/>
            <a:chOff x="534570" y="3018006"/>
            <a:chExt cx="290237" cy="321991"/>
          </a:xfrm>
        </p:grpSpPr>
        <p:sp>
          <p:nvSpPr>
            <p:cNvPr id="329" name="Google Shape;329;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1" name="Google Shape;331;p60"/>
          <p:cNvGrpSpPr/>
          <p:nvPr/>
        </p:nvGrpSpPr>
        <p:grpSpPr>
          <a:xfrm>
            <a:off x="645214" y="3255704"/>
            <a:ext cx="290237" cy="321991"/>
            <a:chOff x="534570" y="3018006"/>
            <a:chExt cx="290237" cy="321991"/>
          </a:xfrm>
        </p:grpSpPr>
        <p:sp>
          <p:nvSpPr>
            <p:cNvPr id="332" name="Google Shape;332;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34" name="Google Shape;334;p60"/>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1"/>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40" name="Google Shape;340;p61"/>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341" name="Google Shape;341;p61"/>
          <p:cNvSpPr txBox="1"/>
          <p:nvPr/>
        </p:nvSpPr>
        <p:spPr>
          <a:xfrm>
            <a:off x="489600" y="158400"/>
            <a:ext cx="80010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Verstehen Sie Ihr Publikum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42" name="Google Shape;342;p61"/>
          <p:cNvSpPr txBox="1"/>
          <p:nvPr/>
        </p:nvSpPr>
        <p:spPr>
          <a:xfrm>
            <a:off x="579900" y="1095770"/>
            <a:ext cx="8313247" cy="412109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Erfahrungen aus dem wirklichen Leben</a:t>
            </a:r>
            <a:r>
              <a:rPr b="0" i="0" lang="lv-LV" sz="1600" u="none" cap="none" strike="noStrike">
                <a:solidFill>
                  <a:srgbClr val="2B3E85"/>
                </a:solidFill>
                <a:latin typeface="Raleway"/>
                <a:ea typeface="Raleway"/>
                <a:cs typeface="Raleway"/>
                <a:sym typeface="Raleway"/>
              </a:rPr>
              <a:t>: Wenn sie sich wohlfühlen, können ihre Erfahrungen oder Beobachtungen von Gewalt am Arbeitsplatz wertvolle Einblicke liefern und die Schulung verständlicher machen.</a:t>
            </a:r>
            <a:endParaRPr b="0" i="0" sz="1600" u="none" cap="none" strike="noStrike">
              <a:solidFill>
                <a:srgbClr val="2B3E85"/>
              </a:solidFill>
              <a:latin typeface="Arial"/>
              <a:ea typeface="Arial"/>
              <a:cs typeface="Arial"/>
              <a:sym typeface="Arial"/>
            </a:endParaRPr>
          </a:p>
          <a:p>
            <a:pPr indent="0" lvl="0" marL="133350" marR="0" rtl="0" algn="l">
              <a:lnSpc>
                <a:spcPct val="875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Organisatorische Richtlinien</a:t>
            </a:r>
            <a:r>
              <a:rPr b="0" i="0" lang="lv-LV" sz="1600" u="none" cap="none" strike="noStrike">
                <a:solidFill>
                  <a:srgbClr val="2B3E85"/>
                </a:solidFill>
                <a:latin typeface="Raleway"/>
                <a:ea typeface="Raleway"/>
                <a:cs typeface="Raleway"/>
                <a:sym typeface="Raleway"/>
              </a:rPr>
              <a:t>: Die Kenntnis der Unternehmensrichtlinien der Teilnehmer in Bezug auf Gewalt am Arbeitsplatz kann Ihnen helfen, die Spielszenarien mit den realen Situationen am Arbeitsplatz zu verbinden.</a:t>
            </a:r>
            <a:endParaRPr b="0" i="0" sz="1600" u="none" cap="none" strike="noStrike">
              <a:solidFill>
                <a:srgbClr val="2B3E85"/>
              </a:solidFill>
              <a:latin typeface="Arial"/>
              <a:ea typeface="Arial"/>
              <a:cs typeface="Arial"/>
              <a:sym typeface="Arial"/>
            </a:endParaRPr>
          </a:p>
          <a:p>
            <a:pPr indent="0" lvl="0" marL="133350" marR="0" rtl="0" algn="l">
              <a:lnSpc>
                <a:spcPct val="87500"/>
              </a:lnSpc>
              <a:spcBef>
                <a:spcPts val="0"/>
              </a:spcBef>
              <a:spcAft>
                <a:spcPts val="0"/>
              </a:spcAft>
              <a:buClr>
                <a:srgbClr val="000000"/>
              </a:buClr>
              <a:buSzPts val="1600"/>
              <a:buFont typeface="Arial"/>
              <a:buNone/>
            </a:pPr>
            <a:r>
              <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Kommunikationsstile</a:t>
            </a:r>
            <a:r>
              <a:rPr b="0" i="0" lang="lv-LV" sz="1600" u="none" cap="none" strike="noStrike">
                <a:solidFill>
                  <a:srgbClr val="2B3E85"/>
                </a:solidFill>
                <a:latin typeface="Raleway"/>
                <a:ea typeface="Raleway"/>
                <a:cs typeface="Raleway"/>
                <a:sym typeface="Raleway"/>
              </a:rPr>
              <a:t>: Wie kommunizieren sie am liebsten? Fühlen sie sich bei offenen Diskussionen wohler, oder bevorzugen sie eher strukturierte Formate wie Fragen und Antworten oder Diskussionen in kleinen Gruppen?</a:t>
            </a:r>
            <a:endParaRPr b="0" i="0" sz="1600" u="none" cap="none" strike="noStrike">
              <a:solidFill>
                <a:srgbClr val="2B3E85"/>
              </a:solidFill>
              <a:latin typeface="Arial"/>
              <a:ea typeface="Arial"/>
              <a:cs typeface="Arial"/>
              <a:sym typeface="Arial"/>
            </a:endParaRPr>
          </a:p>
          <a:p>
            <a:pPr indent="0" lvl="0" marL="133350" marR="0" rtl="0" algn="l">
              <a:lnSpc>
                <a:spcPct val="875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Technologiekompetenz</a:t>
            </a:r>
            <a:r>
              <a:rPr b="0" i="0" lang="lv-LV" sz="1600" u="none" cap="none" strike="noStrike">
                <a:solidFill>
                  <a:srgbClr val="2B3E85"/>
                </a:solidFill>
                <a:latin typeface="Raleway"/>
                <a:ea typeface="Raleway"/>
                <a:cs typeface="Raleway"/>
                <a:sym typeface="Raleway"/>
              </a:rPr>
              <a:t>: Wenn Sie während der Schulung eine digitale Version des Spiels oder andere digitale Hilfsmittel verwenden, ist es wichtig, den Grad der Vertrautheit der Teilnehmer mit der Technologie zu ermitteln.</a:t>
            </a:r>
            <a:endParaRPr b="0" i="0" sz="1600" u="none" cap="none" strike="noStrike">
              <a:solidFill>
                <a:srgbClr val="2B3E85"/>
              </a:solidFill>
              <a:latin typeface="Raleway"/>
              <a:ea typeface="Raleway"/>
              <a:cs typeface="Raleway"/>
              <a:sym typeface="Raleway"/>
            </a:endParaRPr>
          </a:p>
        </p:txBody>
      </p:sp>
      <p:grpSp>
        <p:nvGrpSpPr>
          <p:cNvPr id="343" name="Google Shape;343;p61"/>
          <p:cNvGrpSpPr/>
          <p:nvPr/>
        </p:nvGrpSpPr>
        <p:grpSpPr>
          <a:xfrm>
            <a:off x="462233" y="1110482"/>
            <a:ext cx="290237" cy="321991"/>
            <a:chOff x="534570" y="3018006"/>
            <a:chExt cx="290237" cy="321991"/>
          </a:xfrm>
        </p:grpSpPr>
        <p:sp>
          <p:nvSpPr>
            <p:cNvPr id="344" name="Google Shape;344;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6" name="Google Shape;346;p61"/>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347" name="Google Shape;347;p61"/>
          <p:cNvGrpSpPr/>
          <p:nvPr/>
        </p:nvGrpSpPr>
        <p:grpSpPr>
          <a:xfrm>
            <a:off x="462233" y="2109007"/>
            <a:ext cx="290237" cy="321991"/>
            <a:chOff x="534570" y="3018006"/>
            <a:chExt cx="290237" cy="321991"/>
          </a:xfrm>
        </p:grpSpPr>
        <p:sp>
          <p:nvSpPr>
            <p:cNvPr id="348" name="Google Shape;348;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0" name="Google Shape;350;p61"/>
          <p:cNvGrpSpPr/>
          <p:nvPr/>
        </p:nvGrpSpPr>
        <p:grpSpPr>
          <a:xfrm>
            <a:off x="462302" y="3137005"/>
            <a:ext cx="290237" cy="321991"/>
            <a:chOff x="534570" y="3018006"/>
            <a:chExt cx="290237" cy="321991"/>
          </a:xfrm>
        </p:grpSpPr>
        <p:sp>
          <p:nvSpPr>
            <p:cNvPr id="351" name="Google Shape;351;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3" name="Google Shape;353;p61"/>
          <p:cNvGrpSpPr/>
          <p:nvPr/>
        </p:nvGrpSpPr>
        <p:grpSpPr>
          <a:xfrm>
            <a:off x="462233" y="4181796"/>
            <a:ext cx="290237" cy="321991"/>
            <a:chOff x="534570" y="3018006"/>
            <a:chExt cx="290237" cy="321991"/>
          </a:xfrm>
        </p:grpSpPr>
        <p:sp>
          <p:nvSpPr>
            <p:cNvPr id="354" name="Google Shape;354;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g2523351e7b7_0_92"/>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61" name="Google Shape;361;g2523351e7b7_0_92"/>
          <p:cNvSpPr txBox="1"/>
          <p:nvPr/>
        </p:nvSpPr>
        <p:spPr>
          <a:xfrm>
            <a:off x="827250" y="1753775"/>
            <a:ext cx="7241400" cy="17619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2.</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Überprüfung der Regeln</a:t>
            </a:r>
            <a:endParaRPr b="1" i="0" sz="4200" u="none" cap="none" strike="noStrike">
              <a:solidFill>
                <a:srgbClr val="FFFFFF"/>
              </a:solidFill>
              <a:latin typeface="Raleway"/>
              <a:ea typeface="Raleway"/>
              <a:cs typeface="Raleway"/>
              <a:sym typeface="Raleway"/>
            </a:endParaRPr>
          </a:p>
        </p:txBody>
      </p:sp>
      <p:pic>
        <p:nvPicPr>
          <p:cNvPr id="362" name="Google Shape;362;g2523351e7b7_0_92"/>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63" name="Google Shape;363;g2523351e7b7_0_92"/>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364" name="Google Shape;364;g2523351e7b7_0_92"/>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365" name="Google Shape;365;g2523351e7b7_0_92"/>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366" name="Google Shape;366;g2523351e7b7_0_92"/>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72" name="Google Shape;372;p63"/>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373" name="Google Shape;373;p63"/>
          <p:cNvSpPr txBox="1"/>
          <p:nvPr/>
        </p:nvSpPr>
        <p:spPr>
          <a:xfrm>
            <a:off x="489600" y="1584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Überprüfung der Regeln</a:t>
            </a:r>
            <a:endParaRPr b="1" i="0" sz="2800" u="none" cap="none" strike="noStrike">
              <a:solidFill>
                <a:srgbClr val="FFFFFF"/>
              </a:solidFill>
              <a:latin typeface="Raleway"/>
              <a:ea typeface="Raleway"/>
              <a:cs typeface="Raleway"/>
              <a:sym typeface="Raleway"/>
            </a:endParaRPr>
          </a:p>
        </p:txBody>
      </p:sp>
      <p:sp>
        <p:nvSpPr>
          <p:cNvPr id="374" name="Google Shape;374;p63"/>
          <p:cNvSpPr txBox="1"/>
          <p:nvPr/>
        </p:nvSpPr>
        <p:spPr>
          <a:xfrm>
            <a:off x="736675" y="1103786"/>
            <a:ext cx="7670950" cy="35086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Vergewissern Sie sich, dass Sie die Spielregeln gründlich gelesen und verstanden haben. </a:t>
            </a:r>
            <a:r>
              <a:rPr b="0" i="0" lang="lv-LV" sz="1600" u="none" cap="none" strike="noStrike">
                <a:solidFill>
                  <a:srgbClr val="2B3E85"/>
                </a:solidFill>
                <a:latin typeface="Raleway"/>
                <a:ea typeface="Raleway"/>
                <a:cs typeface="Raleway"/>
                <a:sym typeface="Raleway"/>
              </a:rPr>
              <a:t>Auf diese Weise sind Sie in der Lage, sie klar zu erklären und alle Fragen der Teilnehmer zu beantworten. Denken Sie daran, dass der Zweck des Spiels darin besteht, das Lernen zu erleichtern, daher sind Klarheit und Verständnis der Spielmechanismen von entscheidender Bedeutung.</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Die grundlegenden Spielregeln finden Sie am Ende der Präsentation, aber Sie können gerne improvisieren, sie anpassen und teilweise oder ganz ändern.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Sie können Ihre eigenen Inhalte entwickeln oder die Auszubildenden darum bitten, dies zu tun - zum Beispiel, indem Sie Ihre eigenen Problemsituationen oder Lösungen schaffen.</a:t>
            </a:r>
            <a:endParaRPr b="0" i="0" sz="1600" u="none" cap="none" strike="noStrike">
              <a:solidFill>
                <a:srgbClr val="2B3E85"/>
              </a:solidFill>
              <a:latin typeface="Arial"/>
              <a:ea typeface="Arial"/>
              <a:cs typeface="Arial"/>
              <a:sym typeface="Arial"/>
            </a:endParaRPr>
          </a:p>
        </p:txBody>
      </p:sp>
      <p:pic>
        <p:nvPicPr>
          <p:cNvPr id="375" name="Google Shape;375;p63"/>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376" name="Google Shape;376;p63"/>
          <p:cNvGrpSpPr/>
          <p:nvPr/>
        </p:nvGrpSpPr>
        <p:grpSpPr>
          <a:xfrm>
            <a:off x="599648" y="1123666"/>
            <a:ext cx="290237" cy="321991"/>
            <a:chOff x="534570" y="3018006"/>
            <a:chExt cx="290237" cy="321991"/>
          </a:xfrm>
        </p:grpSpPr>
        <p:sp>
          <p:nvSpPr>
            <p:cNvPr id="377" name="Google Shape;377;p6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g2523351e7b7_0_106"/>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84" name="Google Shape;384;g2523351e7b7_0_106"/>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3.</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Einrichten der Umgebung</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385" name="Google Shape;385;g2523351e7b7_0_106"/>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86" name="Google Shape;386;g2523351e7b7_0_106"/>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387" name="Google Shape;387;g2523351e7b7_0_106"/>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388" name="Google Shape;388;g2523351e7b7_0_106"/>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389" name="Google Shape;389;g2523351e7b7_0_106"/>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53"/>
          <p:cNvPicPr preferRelativeResize="0"/>
          <p:nvPr/>
        </p:nvPicPr>
        <p:blipFill rotWithShape="1">
          <a:blip r:embed="rId3">
            <a:alphaModFix/>
          </a:blip>
          <a:srcRect b="0" l="0" r="0" t="0"/>
          <a:stretch/>
        </p:blipFill>
        <p:spPr>
          <a:xfrm>
            <a:off x="0" y="0"/>
            <a:ext cx="9144001" cy="1123200"/>
          </a:xfrm>
          <a:prstGeom prst="rect">
            <a:avLst/>
          </a:prstGeom>
          <a:noFill/>
          <a:ln>
            <a:noFill/>
          </a:ln>
        </p:spPr>
      </p:pic>
      <p:sp>
        <p:nvSpPr>
          <p:cNvPr id="69" name="Google Shape;69;p53"/>
          <p:cNvSpPr txBox="1"/>
          <p:nvPr/>
        </p:nvSpPr>
        <p:spPr>
          <a:xfrm>
            <a:off x="586800" y="475200"/>
            <a:ext cx="7898400" cy="7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1" i="0" lang="lv-LV" sz="3300" u="none" cap="none" strike="noStrike">
                <a:solidFill>
                  <a:srgbClr val="FFFFFF"/>
                </a:solidFill>
                <a:latin typeface="Raleway"/>
                <a:ea typeface="Raleway"/>
                <a:cs typeface="Raleway"/>
                <a:sym typeface="Raleway"/>
              </a:rPr>
              <a:t>Herzlich willkommen!</a:t>
            </a:r>
            <a:endParaRPr b="1" i="0" sz="3300" u="none" cap="none" strike="noStrike">
              <a:solidFill>
                <a:srgbClr val="FFFFFF"/>
              </a:solidFill>
              <a:latin typeface="Raleway"/>
              <a:ea typeface="Raleway"/>
              <a:cs typeface="Raleway"/>
              <a:sym typeface="Raleway"/>
            </a:endParaRPr>
          </a:p>
        </p:txBody>
      </p:sp>
      <p:sp>
        <p:nvSpPr>
          <p:cNvPr id="70" name="Google Shape;70;p53"/>
          <p:cNvSpPr txBox="1"/>
          <p:nvPr/>
        </p:nvSpPr>
        <p:spPr>
          <a:xfrm>
            <a:off x="465448" y="1136332"/>
            <a:ext cx="8312100" cy="3582489"/>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6689BA"/>
                </a:solidFill>
                <a:latin typeface="Raleway"/>
                <a:ea typeface="Raleway"/>
                <a:cs typeface="Raleway"/>
                <a:sym typeface="Raleway"/>
              </a:rPr>
              <a:t>Wir freuen uns, Ihnen das Brettspiel "Erkennen und Handeln" vorstellen</a:t>
            </a:r>
            <a:br>
              <a:rPr b="1" i="0" lang="lv-LV" sz="1600" u="none" cap="none" strike="noStrike">
                <a:solidFill>
                  <a:srgbClr val="6689BA"/>
                </a:solidFill>
                <a:latin typeface="Raleway"/>
                <a:ea typeface="Raleway"/>
                <a:cs typeface="Raleway"/>
                <a:sym typeface="Raleway"/>
              </a:rPr>
            </a:br>
            <a:r>
              <a:rPr b="1" i="0" lang="lv-LV" sz="1600" u="none" cap="none" strike="noStrike">
                <a:solidFill>
                  <a:srgbClr val="6689BA"/>
                </a:solidFill>
                <a:latin typeface="Raleway"/>
                <a:ea typeface="Raleway"/>
                <a:cs typeface="Raleway"/>
                <a:sym typeface="Raleway"/>
              </a:rPr>
              <a:t>zu können, </a:t>
            </a:r>
            <a:r>
              <a:rPr b="0" i="0" lang="lv-LV" sz="1600" u="none" cap="none" strike="noStrike">
                <a:solidFill>
                  <a:srgbClr val="000000"/>
                </a:solidFill>
                <a:latin typeface="Raleway"/>
                <a:ea typeface="Raleway"/>
                <a:cs typeface="Raleway"/>
                <a:sym typeface="Raleway"/>
              </a:rPr>
              <a:t>ein innovatives, interaktives Instrument, das speziell für die</a:t>
            </a:r>
            <a:br>
              <a:rPr b="0" i="0" lang="lv-LV" sz="1600" u="none" cap="none" strike="noStrike">
                <a:solidFill>
                  <a:srgbClr val="000000"/>
                </a:solidFill>
                <a:latin typeface="Raleway"/>
                <a:ea typeface="Raleway"/>
                <a:cs typeface="Raleway"/>
                <a:sym typeface="Raleway"/>
              </a:rPr>
            </a:br>
            <a:r>
              <a:rPr b="0" i="0" lang="lv-LV" sz="1600" u="none" cap="none" strike="noStrike">
                <a:solidFill>
                  <a:srgbClr val="000000"/>
                </a:solidFill>
                <a:latin typeface="Raleway"/>
                <a:ea typeface="Raleway"/>
                <a:cs typeface="Raleway"/>
                <a:sym typeface="Raleway"/>
              </a:rPr>
              <a:t>Bekämpfung von Gewalt am Arbeitsplatz im HORECA-Sektor entwickelt wurde. Dieses Spiel integriert die Prinzipien des Erfahrungslernens und der konstruktiven Methodik, um das Verständnis für Gewalt am Arbeitsplatz, ihre Ursachen und effektive Präventions- und Managementstrategien zu fördern.</a:t>
            </a:r>
            <a:endParaRPr b="0" i="0" sz="1600" u="none" cap="none" strike="noStrike">
              <a:solidFill>
                <a:srgbClr val="000000"/>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000000"/>
                </a:solidFill>
                <a:latin typeface="Raleway"/>
                <a:ea typeface="Raleway"/>
                <a:cs typeface="Raleway"/>
                <a:sym typeface="Raleway"/>
              </a:rPr>
              <a:t>Das Spiel legt den Schwerpunkt auf Empathie und Verständnis aus der Perspektive aller Beteiligten. </a:t>
            </a:r>
            <a:r>
              <a:rPr b="0" i="0" lang="lv-LV" sz="1600" u="none" cap="none" strike="noStrike">
                <a:solidFill>
                  <a:srgbClr val="000000"/>
                </a:solidFill>
                <a:latin typeface="Raleway"/>
                <a:ea typeface="Raleway"/>
                <a:cs typeface="Raleway"/>
                <a:sym typeface="Raleway"/>
              </a:rPr>
              <a:t>Dieser ganzheitliche Ansatz fördert ein umfassendes Verständnis für die Komplexität Gewalt am Arbeitsplatz und vermittelt Ihnen und den Teilnehmern die notwendigen Fähigkeiten, um solche Situationen zu erkennen und wirksam darauf zu reagieren.</a:t>
            </a:r>
            <a:endParaRPr b="0" i="0" sz="1600" u="none" cap="none" strike="noStrike">
              <a:solidFill>
                <a:srgbClr val="000000"/>
              </a:solidFill>
              <a:latin typeface="Raleway"/>
              <a:ea typeface="Raleway"/>
              <a:cs typeface="Raleway"/>
              <a:sym typeface="Raleway"/>
            </a:endParaRPr>
          </a:p>
        </p:txBody>
      </p:sp>
      <p:pic>
        <p:nvPicPr>
          <p:cNvPr id="71" name="Google Shape;71;p53"/>
          <p:cNvPicPr preferRelativeResize="0"/>
          <p:nvPr/>
        </p:nvPicPr>
        <p:blipFill rotWithShape="1">
          <a:blip r:embed="rId4">
            <a:alphaModFix/>
          </a:blip>
          <a:srcRect b="0" l="0" r="13073" t="26291"/>
          <a:stretch/>
        </p:blipFill>
        <p:spPr>
          <a:xfrm>
            <a:off x="5118250" y="0"/>
            <a:ext cx="4025749" cy="1412375"/>
          </a:xfrm>
          <a:prstGeom prst="rect">
            <a:avLst/>
          </a:prstGeom>
          <a:noFill/>
          <a:ln>
            <a:noFill/>
          </a:ln>
        </p:spPr>
      </p:pic>
      <p:pic>
        <p:nvPicPr>
          <p:cNvPr id="72" name="Google Shape;72;p53"/>
          <p:cNvPicPr preferRelativeResize="0"/>
          <p:nvPr/>
        </p:nvPicPr>
        <p:blipFill rotWithShape="1">
          <a:blip r:embed="rId5">
            <a:alphaModFix/>
          </a:blip>
          <a:srcRect b="-13378" l="-7501" r="12300" t="-20417"/>
          <a:stretch/>
        </p:blipFill>
        <p:spPr>
          <a:xfrm>
            <a:off x="7749600" y="651175"/>
            <a:ext cx="1394401" cy="14123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95" name="Google Shape;395;p65"/>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396" name="Google Shape;396;p65"/>
          <p:cNvSpPr txBox="1"/>
          <p:nvPr/>
        </p:nvSpPr>
        <p:spPr>
          <a:xfrm>
            <a:off x="489600" y="158400"/>
            <a:ext cx="77772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Einrichten der Umgebung</a:t>
            </a:r>
            <a:endParaRPr b="1" i="0" sz="2800" u="none" cap="none" strike="noStrike">
              <a:solidFill>
                <a:srgbClr val="FFFFFF"/>
              </a:solidFill>
              <a:latin typeface="Raleway"/>
              <a:ea typeface="Raleway"/>
              <a:cs typeface="Raleway"/>
              <a:sym typeface="Raleway"/>
            </a:endParaRPr>
          </a:p>
        </p:txBody>
      </p:sp>
      <p:sp>
        <p:nvSpPr>
          <p:cNvPr id="397" name="Google Shape;397;p65"/>
          <p:cNvSpPr txBox="1"/>
          <p:nvPr/>
        </p:nvSpPr>
        <p:spPr>
          <a:xfrm>
            <a:off x="855074" y="1095397"/>
            <a:ext cx="7285513" cy="294231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Ob das Spiel persönlich oder digital gespielt werden soll, </a:t>
            </a:r>
            <a:br>
              <a:rPr b="0"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Stellen Sie sicher, dass die Umgebung für die Schulung angemessen eingerichtet ist. </a:t>
            </a:r>
            <a:endParaRPr b="1"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Richten Sie bei persönlichen Sitzungen den Raum so ein, dass die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die Teilnehmer bequem unterbringen und sich leicht bewegen können. </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Machen Sie sich bei den hybriden und digitalen Sitzungen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mit der Plattform vertraut, um einen reibungslosen Ablauf für alle Teilnehmer zu gewährleisten.</a:t>
            </a:r>
            <a:endParaRPr b="0" i="0" sz="1600" u="none" cap="none" strike="noStrike">
              <a:solidFill>
                <a:srgbClr val="2B3E85"/>
              </a:solidFill>
              <a:latin typeface="Raleway"/>
              <a:ea typeface="Raleway"/>
              <a:cs typeface="Raleway"/>
              <a:sym typeface="Raleway"/>
            </a:endParaRPr>
          </a:p>
        </p:txBody>
      </p:sp>
      <p:pic>
        <p:nvPicPr>
          <p:cNvPr id="398" name="Google Shape;398;p65"/>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399" name="Google Shape;399;p65"/>
          <p:cNvGrpSpPr/>
          <p:nvPr/>
        </p:nvGrpSpPr>
        <p:grpSpPr>
          <a:xfrm>
            <a:off x="723630" y="1135600"/>
            <a:ext cx="290237" cy="321991"/>
            <a:chOff x="534570" y="3018006"/>
            <a:chExt cx="290237" cy="321991"/>
          </a:xfrm>
        </p:grpSpPr>
        <p:sp>
          <p:nvSpPr>
            <p:cNvPr id="400" name="Google Shape;400;p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g2523351e7b7_0_12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07" name="Google Shape;407;g2523351e7b7_0_120"/>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4.</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Planung für Diskussion und Feedback</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08" name="Google Shape;408;g2523351e7b7_0_12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09" name="Google Shape;409;g2523351e7b7_0_12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10" name="Google Shape;410;g2523351e7b7_0_12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11" name="Google Shape;411;g2523351e7b7_0_12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12" name="Google Shape;412;g2523351e7b7_0_12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67"/>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418" name="Google Shape;418;p67"/>
          <p:cNvSpPr txBox="1"/>
          <p:nvPr/>
        </p:nvSpPr>
        <p:spPr>
          <a:xfrm>
            <a:off x="489600" y="1584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Planung für Diskussion und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19" name="Google Shape;419;p67"/>
          <p:cNvSpPr txBox="1"/>
          <p:nvPr/>
        </p:nvSpPr>
        <p:spPr>
          <a:xfrm>
            <a:off x="762975" y="1101415"/>
            <a:ext cx="6906300" cy="354555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Planen Sie im Schulungsprogramm Zeit für Diskussionen und Feedback ein.</a:t>
            </a:r>
            <a:r>
              <a:rPr b="0" i="0" lang="lv-LV" sz="1600" u="none" cap="none" strike="noStrike">
                <a:solidFill>
                  <a:srgbClr val="2B3E85"/>
                </a:solidFill>
                <a:latin typeface="Raleway"/>
                <a:ea typeface="Raleway"/>
                <a:cs typeface="Raleway"/>
                <a:sym typeface="Raleway"/>
              </a:rPr>
              <a:t> Diese Aktivitäten sind wesentliche Bestandteile des Lernprozesses.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Bereiten Sie einige Leitfragen oder Aufforderungen vor, um diese Diskussionen zu erleichtern, und konzentrieren Sie sich dabei auf die Lernziele des Spiels.</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Das Sammeln von Feedback nach dem Spiel kann helfen, die Effektivität des Spiels zu bewerten, künftige Iterationen zu verbessern und Einblicke in den Lernprozess der Teilnehmer zu geben. Sie können das Feedback nicht nur zum Inhalt der Schulung, sondern auch zu den Spielstrategien einholen</a:t>
            </a:r>
            <a:endParaRPr b="0" i="0" sz="1600" u="none" cap="none" strike="noStrike">
              <a:solidFill>
                <a:srgbClr val="2B3E85"/>
              </a:solidFill>
              <a:latin typeface="Arial"/>
              <a:ea typeface="Arial"/>
              <a:cs typeface="Arial"/>
              <a:sym typeface="Arial"/>
            </a:endParaRPr>
          </a:p>
        </p:txBody>
      </p:sp>
      <p:pic>
        <p:nvPicPr>
          <p:cNvPr id="420" name="Google Shape;420;p67"/>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21" name="Google Shape;421;p67"/>
          <p:cNvGrpSpPr/>
          <p:nvPr/>
        </p:nvGrpSpPr>
        <p:grpSpPr>
          <a:xfrm>
            <a:off x="637557" y="1143704"/>
            <a:ext cx="290237" cy="321991"/>
            <a:chOff x="534570" y="3018006"/>
            <a:chExt cx="290237" cy="321991"/>
          </a:xfrm>
        </p:grpSpPr>
        <p:sp>
          <p:nvSpPr>
            <p:cNvPr id="422" name="Google Shape;422;p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68"/>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429" name="Google Shape;429;p68"/>
          <p:cNvSpPr txBox="1"/>
          <p:nvPr/>
        </p:nvSpPr>
        <p:spPr>
          <a:xfrm>
            <a:off x="565650" y="1088801"/>
            <a:ext cx="7590300" cy="382871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Umfrage oder Fragebogen</a:t>
            </a:r>
            <a:r>
              <a:rPr b="0" i="0" lang="lv-LV" sz="1600" u="none" cap="none" strike="noStrike">
                <a:solidFill>
                  <a:srgbClr val="2B3E85"/>
                </a:solidFill>
                <a:latin typeface="Raleway"/>
                <a:ea typeface="Raleway"/>
                <a:cs typeface="Raleway"/>
                <a:sym typeface="Raleway"/>
              </a:rPr>
              <a:t>: Entwerfen Sie eine Umfrage oder einen Fragebogen nach der Schulung, um die Erfahrungen der Teilnehmer mit dem Spiel, den wahrgenommenen Wert der Schulung und die Anwendung der erlernten Strategien in ihrem Arbeitsumfeld zu erfragen. Dies kann über digitale Tools wie Google Forms oder SurveyMonkey oder über einen physischen Fragebogen erfolgen.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Gruppendiskussion</a:t>
            </a:r>
            <a:r>
              <a:rPr b="0" i="0" lang="lv-LV" sz="1600" u="none" cap="none" strike="noStrike">
                <a:solidFill>
                  <a:srgbClr val="2B3E85"/>
                </a:solidFill>
                <a:latin typeface="Raleway"/>
                <a:ea typeface="Raleway"/>
                <a:cs typeface="Raleway"/>
                <a:sym typeface="Raleway"/>
              </a:rPr>
              <a:t>: Vereinbaren Sie nach dem Spiel eine Nachbesprechung. Ermutigen Sie die Teilnehmer, sich über ihre Erfahrungen, die wichtigsten Erkenntnisse und Verbesserungsvorschläge auszutauschen. Sie können diese Diskussion mit spezifischen Aufforderungen oder offenen Fragen strukturieren.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430" name="Google Shape;430;p68"/>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31" name="Google Shape;431;p68"/>
          <p:cNvGrpSpPr/>
          <p:nvPr/>
        </p:nvGrpSpPr>
        <p:grpSpPr>
          <a:xfrm>
            <a:off x="437913" y="1146684"/>
            <a:ext cx="290237" cy="321991"/>
            <a:chOff x="534570" y="3018006"/>
            <a:chExt cx="290237" cy="321991"/>
          </a:xfrm>
        </p:grpSpPr>
        <p:sp>
          <p:nvSpPr>
            <p:cNvPr id="432" name="Google Shape;432;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4" name="Google Shape;434;p68"/>
          <p:cNvGrpSpPr/>
          <p:nvPr/>
        </p:nvGrpSpPr>
        <p:grpSpPr>
          <a:xfrm>
            <a:off x="437913" y="3016712"/>
            <a:ext cx="290237" cy="321991"/>
            <a:chOff x="534570" y="3018006"/>
            <a:chExt cx="290237" cy="321991"/>
          </a:xfrm>
        </p:grpSpPr>
        <p:sp>
          <p:nvSpPr>
            <p:cNvPr id="435" name="Google Shape;435;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7" name="Google Shape;437;p68"/>
          <p:cNvSpPr txBox="1"/>
          <p:nvPr/>
        </p:nvSpPr>
        <p:spPr>
          <a:xfrm>
            <a:off x="489600" y="1584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Planung für Diskussion und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2523351e7b7_0_141"/>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443" name="Google Shape;443;g2523351e7b7_0_141"/>
          <p:cNvSpPr txBox="1"/>
          <p:nvPr/>
        </p:nvSpPr>
        <p:spPr>
          <a:xfrm>
            <a:off x="565650" y="1088801"/>
            <a:ext cx="7274700" cy="326240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Individuelle Interviews</a:t>
            </a:r>
            <a:r>
              <a:rPr b="0" i="0" lang="lv-LV" sz="1600" u="none" cap="none" strike="noStrike">
                <a:solidFill>
                  <a:srgbClr val="2B3E85"/>
                </a:solidFill>
                <a:latin typeface="Raleway"/>
                <a:ea typeface="Raleway"/>
                <a:cs typeface="Raleway"/>
                <a:sym typeface="Raleway"/>
              </a:rPr>
              <a:t>: Führen Sie Einzelgespräche mit den Teilnehmern. Auf diese Weise kann ein ausführlicheres Feedback eingeholt werden, und die Teilnehmer haben die Möglichkeit, Gedanken mitzuteilen, die ihnen in einer Gruppe vielleicht nicht so angenehm wären.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in einer Gruppe mitzuteilen.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chemeClr val="dk1"/>
              </a:buClr>
              <a:buSzPts val="1600"/>
              <a:buFont typeface="Arial"/>
              <a:buNone/>
            </a:pPr>
            <a:r>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Selbstreflexion</a:t>
            </a:r>
            <a:r>
              <a:rPr b="0" i="0" lang="lv-LV" sz="1600" u="none" cap="none" strike="noStrike">
                <a:solidFill>
                  <a:srgbClr val="2B3E85"/>
                </a:solidFill>
                <a:latin typeface="Raleway"/>
                <a:ea typeface="Raleway"/>
                <a:cs typeface="Raleway"/>
                <a:sym typeface="Raleway"/>
              </a:rPr>
              <a:t>: Bitten Sie die Teilnehmer, eine kurze Reflexion über ihre Erfahrungen mit dem Spiel und das Gelernte zu schreiben. Dies kann ihnen helfen, das erworbene Wissen zu verinnerlichen und Ihnen wertvolle Einblicke in ihren Lernprozess geben.</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444" name="Google Shape;444;g2523351e7b7_0_141"/>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45" name="Google Shape;445;g2523351e7b7_0_141"/>
          <p:cNvGrpSpPr/>
          <p:nvPr/>
        </p:nvGrpSpPr>
        <p:grpSpPr>
          <a:xfrm>
            <a:off x="413637" y="1154776"/>
            <a:ext cx="290237" cy="321991"/>
            <a:chOff x="534570" y="3018006"/>
            <a:chExt cx="290237" cy="321991"/>
          </a:xfrm>
        </p:grpSpPr>
        <p:sp>
          <p:nvSpPr>
            <p:cNvPr id="446" name="Google Shape;446;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8" name="Google Shape;448;g2523351e7b7_0_141"/>
          <p:cNvGrpSpPr/>
          <p:nvPr/>
        </p:nvGrpSpPr>
        <p:grpSpPr>
          <a:xfrm>
            <a:off x="437913" y="2713152"/>
            <a:ext cx="290237" cy="321991"/>
            <a:chOff x="534570" y="3018006"/>
            <a:chExt cx="290237" cy="321991"/>
          </a:xfrm>
        </p:grpSpPr>
        <p:sp>
          <p:nvSpPr>
            <p:cNvPr id="449" name="Google Shape;449;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1" name="Google Shape;451;g2523351e7b7_0_141"/>
          <p:cNvSpPr txBox="1"/>
          <p:nvPr/>
        </p:nvSpPr>
        <p:spPr>
          <a:xfrm>
            <a:off x="489600" y="1584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Planung für Diskussion und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70"/>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457" name="Google Shape;457;p70"/>
          <p:cNvSpPr txBox="1"/>
          <p:nvPr/>
        </p:nvSpPr>
        <p:spPr>
          <a:xfrm>
            <a:off x="489600" y="1584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Planung für Diskussion und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58" name="Google Shape;458;p70"/>
          <p:cNvSpPr txBox="1"/>
          <p:nvPr/>
        </p:nvSpPr>
        <p:spPr>
          <a:xfrm>
            <a:off x="627400" y="1092255"/>
            <a:ext cx="7541700" cy="333549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2B3E85"/>
                </a:solidFill>
                <a:latin typeface="Raleway"/>
                <a:ea typeface="Raleway"/>
                <a:cs typeface="Raleway"/>
                <a:sym typeface="Raleway"/>
              </a:rPr>
              <a:t>Online-Feedback-Plattformen</a:t>
            </a:r>
            <a:r>
              <a:rPr b="0" i="0" lang="lv-LV" sz="1500" u="none" cap="none" strike="noStrike">
                <a:solidFill>
                  <a:srgbClr val="2B3E85"/>
                </a:solidFill>
                <a:latin typeface="Raleway"/>
                <a:ea typeface="Raleway"/>
                <a:cs typeface="Raleway"/>
                <a:sym typeface="Raleway"/>
              </a:rPr>
              <a:t>: Wenn Ihre Schulung eine digitale Komponente hat, sollten Sie den Einsatz von Online-Feedback-Plattformen in Betracht ziehen, auf denen die Teilnehmer ihre Kommentare hinterlassen und die Schulung bewerten können.</a:t>
            </a:r>
            <a:endParaRPr b="0" i="0" sz="14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2B3E85"/>
                </a:solidFill>
                <a:latin typeface="Raleway"/>
                <a:ea typeface="Raleway"/>
                <a:cs typeface="Raleway"/>
                <a:sym typeface="Raleway"/>
              </a:rPr>
              <a:t>Beobachtung</a:t>
            </a:r>
            <a:r>
              <a:rPr b="0" i="0" lang="lv-LV" sz="1500" u="none" cap="none" strike="noStrike">
                <a:solidFill>
                  <a:srgbClr val="2B3E85"/>
                </a:solidFill>
                <a:latin typeface="Raleway"/>
                <a:ea typeface="Raleway"/>
                <a:cs typeface="Raleway"/>
                <a:sym typeface="Raleway"/>
              </a:rPr>
              <a:t>: Achten Sie als Trainer auf die Dynamik während des Spiels. Waren die Teilnehmer engagiert? Schienen sie die Szenarien und Strategien zu verstehen? Dies kann Aufschluss über die Wirksamkeit des Spiels geben.</a:t>
            </a:r>
            <a:endParaRPr b="0" i="0" sz="14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2B3E85"/>
                </a:solidFill>
                <a:latin typeface="Raleway"/>
                <a:ea typeface="Raleway"/>
                <a:cs typeface="Raleway"/>
                <a:sym typeface="Raleway"/>
              </a:rPr>
              <a:t>Tests vor und nach dem Spiel</a:t>
            </a:r>
            <a:r>
              <a:rPr b="0" i="0" lang="lv-LV" sz="1500" u="none" cap="none" strike="noStrike">
                <a:solidFill>
                  <a:srgbClr val="2B3E85"/>
                </a:solidFill>
                <a:latin typeface="Raleway"/>
                <a:ea typeface="Raleway"/>
                <a:cs typeface="Raleway"/>
                <a:sym typeface="Raleway"/>
              </a:rPr>
              <a:t>: Bewerten Sie das Wissen der Teilnehmer vor und nach dem Spiel, um die Lernergebnisse zu messen. Dies kann durch Quizfragen oder kurze Antwortfragen geschehen.</a:t>
            </a:r>
            <a:endParaRPr b="0" i="0" sz="1500" u="none" cap="none" strike="noStrike">
              <a:solidFill>
                <a:srgbClr val="2B3E85"/>
              </a:solidFill>
              <a:latin typeface="Raleway"/>
              <a:ea typeface="Raleway"/>
              <a:cs typeface="Raleway"/>
              <a:sym typeface="Raleway"/>
            </a:endParaRPr>
          </a:p>
        </p:txBody>
      </p:sp>
      <p:pic>
        <p:nvPicPr>
          <p:cNvPr id="459" name="Google Shape;459;p70"/>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60" name="Google Shape;460;p70"/>
          <p:cNvGrpSpPr/>
          <p:nvPr/>
        </p:nvGrpSpPr>
        <p:grpSpPr>
          <a:xfrm>
            <a:off x="494557" y="1137541"/>
            <a:ext cx="290237" cy="321991"/>
            <a:chOff x="534570" y="3018006"/>
            <a:chExt cx="290237" cy="321991"/>
          </a:xfrm>
        </p:grpSpPr>
        <p:sp>
          <p:nvSpPr>
            <p:cNvPr id="461" name="Google Shape;461;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3" name="Google Shape;463;p70"/>
          <p:cNvGrpSpPr/>
          <p:nvPr/>
        </p:nvGrpSpPr>
        <p:grpSpPr>
          <a:xfrm>
            <a:off x="502649" y="2379066"/>
            <a:ext cx="290237" cy="321991"/>
            <a:chOff x="534570" y="3018006"/>
            <a:chExt cx="290237" cy="321991"/>
          </a:xfrm>
        </p:grpSpPr>
        <p:sp>
          <p:nvSpPr>
            <p:cNvPr id="464" name="Google Shape;464;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6" name="Google Shape;466;p70"/>
          <p:cNvGrpSpPr/>
          <p:nvPr/>
        </p:nvGrpSpPr>
        <p:grpSpPr>
          <a:xfrm>
            <a:off x="494557" y="3385923"/>
            <a:ext cx="290237" cy="321991"/>
            <a:chOff x="534570" y="3018006"/>
            <a:chExt cx="290237" cy="321991"/>
          </a:xfrm>
        </p:grpSpPr>
        <p:sp>
          <p:nvSpPr>
            <p:cNvPr id="467" name="Google Shape;467;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523351e7b7_0_167"/>
          <p:cNvSpPr txBox="1"/>
          <p:nvPr/>
        </p:nvSpPr>
        <p:spPr>
          <a:xfrm>
            <a:off x="789275" y="1379025"/>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Planung für Diskussion und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74" name="Google Shape;474;g2523351e7b7_0_167"/>
          <p:cNvSpPr txBox="1"/>
          <p:nvPr/>
        </p:nvSpPr>
        <p:spPr>
          <a:xfrm>
            <a:off x="627400" y="1096548"/>
            <a:ext cx="7160100" cy="241293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Feedback-Box</a:t>
            </a:r>
            <a:r>
              <a:rPr b="0" i="0" lang="lv-LV" sz="1600" u="none" cap="none" strike="noStrike">
                <a:solidFill>
                  <a:srgbClr val="2B3E85"/>
                </a:solidFill>
                <a:latin typeface="Raleway"/>
                <a:ea typeface="Raleway"/>
                <a:cs typeface="Raleway"/>
                <a:sym typeface="Raleway"/>
              </a:rPr>
              <a:t>: Wenn Anonymität erwünscht ist, kann eine physische oder digitale Feedback-Box hilfreich sein, in die die Teilnehmer ihre Kommentare oder Vorschläge einwerfen können.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Peer-Feedback</a:t>
            </a:r>
            <a:r>
              <a:rPr b="0" i="0" lang="lv-LV" sz="1600" u="none" cap="none" strike="noStrike">
                <a:solidFill>
                  <a:srgbClr val="2B3E85"/>
                </a:solidFill>
                <a:latin typeface="Raleway"/>
                <a:ea typeface="Raleway"/>
                <a:cs typeface="Raleway"/>
                <a:sym typeface="Raleway"/>
              </a:rPr>
              <a:t>: Lassen Sie die Teilnehmer in kleinen Gruppen einander Feedback zu ihrer Spielleistung, ihrer Teamarbeit und den erlernten Strategien geben. Anschließend können sie das Feedback zusammenfassen und mit der größeren Gruppe oder dem Trainer teilen.</a:t>
            </a:r>
            <a:endParaRPr b="1" i="0" sz="1600" u="none" cap="none" strike="noStrike">
              <a:solidFill>
                <a:srgbClr val="2B3E85"/>
              </a:solidFill>
              <a:latin typeface="Raleway"/>
              <a:ea typeface="Raleway"/>
              <a:cs typeface="Raleway"/>
              <a:sym typeface="Raleway"/>
            </a:endParaRPr>
          </a:p>
        </p:txBody>
      </p:sp>
      <p:grpSp>
        <p:nvGrpSpPr>
          <p:cNvPr id="475" name="Google Shape;475;g2523351e7b7_0_167"/>
          <p:cNvGrpSpPr/>
          <p:nvPr/>
        </p:nvGrpSpPr>
        <p:grpSpPr>
          <a:xfrm>
            <a:off x="502649" y="1141834"/>
            <a:ext cx="290237" cy="321991"/>
            <a:chOff x="534570" y="3018006"/>
            <a:chExt cx="290237" cy="321991"/>
          </a:xfrm>
        </p:grpSpPr>
        <p:sp>
          <p:nvSpPr>
            <p:cNvPr id="476" name="Google Shape;476;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8" name="Google Shape;478;g2523351e7b7_0_167"/>
          <p:cNvGrpSpPr/>
          <p:nvPr/>
        </p:nvGrpSpPr>
        <p:grpSpPr>
          <a:xfrm>
            <a:off x="502649" y="2187044"/>
            <a:ext cx="290237" cy="321991"/>
            <a:chOff x="534570" y="3018006"/>
            <a:chExt cx="290237" cy="321991"/>
          </a:xfrm>
        </p:grpSpPr>
        <p:sp>
          <p:nvSpPr>
            <p:cNvPr id="479" name="Google Shape;479;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81" name="Google Shape;481;g2523351e7b7_0_167"/>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482" name="Google Shape;482;g2523351e7b7_0_167"/>
          <p:cNvSpPr txBox="1"/>
          <p:nvPr/>
        </p:nvSpPr>
        <p:spPr>
          <a:xfrm>
            <a:off x="489600" y="1584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Planung für Diskussion und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pic>
        <p:nvPicPr>
          <p:cNvPr id="483" name="Google Shape;483;g2523351e7b7_0_167"/>
          <p:cNvPicPr preferRelativeResize="0"/>
          <p:nvPr/>
        </p:nvPicPr>
        <p:blipFill rotWithShape="1">
          <a:blip r:embed="rId4">
            <a:alphaModFix/>
          </a:blip>
          <a:srcRect b="0" l="0" r="0" t="21017"/>
          <a:stretch/>
        </p:blipFill>
        <p:spPr>
          <a:xfrm>
            <a:off x="5279625" y="0"/>
            <a:ext cx="3864375" cy="1262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g2523351e7b7_0_184"/>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89" name="Google Shape;489;g2523351e7b7_0_184"/>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5.</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Spielen mit Managern</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90" name="Google Shape;490;g2523351e7b7_0_184"/>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91" name="Google Shape;491;g2523351e7b7_0_184"/>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92" name="Google Shape;492;g2523351e7b7_0_184"/>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93" name="Google Shape;493;g2523351e7b7_0_184"/>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94" name="Google Shape;494;g2523351e7b7_0_184"/>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73"/>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500" name="Google Shape;500;p73"/>
          <p:cNvSpPr txBox="1"/>
          <p:nvPr/>
        </p:nvSpPr>
        <p:spPr>
          <a:xfrm>
            <a:off x="489600" y="1584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Mit den Managern spielen</a:t>
            </a:r>
            <a:endParaRPr b="1" i="0" sz="2800" u="none" cap="none" strike="noStrike">
              <a:solidFill>
                <a:srgbClr val="FFFFFF"/>
              </a:solidFill>
              <a:latin typeface="Arial"/>
              <a:ea typeface="Arial"/>
              <a:cs typeface="Arial"/>
              <a:sym typeface="Arial"/>
            </a:endParaRPr>
          </a:p>
        </p:txBody>
      </p:sp>
      <p:sp>
        <p:nvSpPr>
          <p:cNvPr id="501" name="Google Shape;501;p73"/>
          <p:cNvSpPr txBox="1"/>
          <p:nvPr/>
        </p:nvSpPr>
        <p:spPr>
          <a:xfrm>
            <a:off x="847025" y="1092604"/>
            <a:ext cx="7440600" cy="375484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Das Spielen eines Brettspiels wie "Erkennen und Handeln" in einem Trainingssetting mit HORECA-Managern kann sicherlich einige einzigartige Herausforderungen und Probleme mit sich bringen. </a:t>
            </a:r>
            <a:endParaRPr b="1"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600"/>
              <a:buFont typeface="Arial"/>
              <a:buNone/>
            </a:pP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Hier sind einige Punkte, die ein Ausbilder beachten sollte:</a:t>
            </a:r>
            <a:br>
              <a:rPr b="1"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Arial"/>
              <a:ea typeface="Arial"/>
              <a:cs typeface="Arial"/>
              <a:sym typeface="Arial"/>
            </a:endParaRPr>
          </a:p>
          <a:p>
            <a:pPr indent="-311150" lvl="0" marL="444500" marR="0" rtl="0" algn="l">
              <a:lnSpc>
                <a:spcPct val="115000"/>
              </a:lnSpc>
              <a:spcBef>
                <a:spcPts val="0"/>
              </a:spcBef>
              <a:spcAft>
                <a:spcPts val="0"/>
              </a:spcAft>
              <a:buClr>
                <a:srgbClr val="000000"/>
              </a:buClr>
              <a:buSzPts val="1500"/>
              <a:buFont typeface="Arial"/>
              <a:buChar char="-"/>
            </a:pPr>
            <a:r>
              <a:rPr b="0" i="0" lang="lv-LV" sz="1600" u="none" cap="none" strike="noStrike">
                <a:solidFill>
                  <a:srgbClr val="2B3E85"/>
                </a:solidFill>
                <a:latin typeface="Raleway"/>
                <a:ea typeface="Raleway"/>
                <a:cs typeface="Raleway"/>
                <a:sym typeface="Raleway"/>
              </a:rPr>
              <a:t>Hierarchie</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600" u="none" cap="none" strike="noStrike">
                <a:solidFill>
                  <a:srgbClr val="2B3E85"/>
                </a:solidFill>
                <a:latin typeface="Raleway"/>
                <a:ea typeface="Raleway"/>
                <a:cs typeface="Raleway"/>
                <a:sym typeface="Raleway"/>
              </a:rPr>
              <a:t>Wettbewerbsfähigkeit</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600" u="none" cap="none" strike="noStrike">
                <a:solidFill>
                  <a:srgbClr val="2B3E85"/>
                </a:solidFill>
                <a:latin typeface="Raleway"/>
                <a:ea typeface="Raleway"/>
                <a:cs typeface="Raleway"/>
                <a:sym typeface="Raleway"/>
              </a:rPr>
              <a:t>Unterschiedliche Lernstile</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600" u="none" cap="none" strike="noStrike">
                <a:solidFill>
                  <a:srgbClr val="2B3E85"/>
                </a:solidFill>
                <a:latin typeface="Raleway"/>
                <a:ea typeface="Raleway"/>
                <a:cs typeface="Raleway"/>
                <a:sym typeface="Raleway"/>
              </a:rPr>
              <a:t>Sensible Themen</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600" u="none" cap="none" strike="noStrike">
                <a:solidFill>
                  <a:srgbClr val="2B3E85"/>
                </a:solidFill>
                <a:latin typeface="Raleway"/>
                <a:ea typeface="Raleway"/>
                <a:cs typeface="Raleway"/>
                <a:sym typeface="Raleway"/>
              </a:rPr>
              <a:t>Zeitliche Beschränkungen</a:t>
            </a:r>
            <a:endParaRPr b="0" i="0" sz="16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190500" lvl="0" marL="41910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502" name="Google Shape;502;p73"/>
          <p:cNvSpPr txBox="1"/>
          <p:nvPr/>
        </p:nvSpPr>
        <p:spPr>
          <a:xfrm>
            <a:off x="3775400" y="2655462"/>
            <a:ext cx="3968678" cy="1600408"/>
          </a:xfrm>
          <a:prstGeom prst="rect">
            <a:avLst/>
          </a:prstGeom>
          <a:noFill/>
          <a:ln>
            <a:noFill/>
          </a:ln>
        </p:spPr>
        <p:txBody>
          <a:bodyPr anchorCtr="0" anchor="t" bIns="91425" lIns="91425" spcFirstLastPara="1" rIns="91425" wrap="square" tIns="91425">
            <a:spAutoFit/>
          </a:bodyPr>
          <a:lstStyle/>
          <a:p>
            <a:pPr indent="-285750" lvl="0" marL="419100" marR="0" rtl="0" algn="l">
              <a:lnSpc>
                <a:spcPct val="115000"/>
              </a:lnSpc>
              <a:spcBef>
                <a:spcPts val="0"/>
              </a:spcBef>
              <a:spcAft>
                <a:spcPts val="0"/>
              </a:spcAft>
              <a:buClr>
                <a:schemeClr val="dk1"/>
              </a:buClr>
              <a:buSzPts val="1500"/>
              <a:buFont typeface="Arial"/>
              <a:buChar char="-"/>
            </a:pPr>
            <a:r>
              <a:rPr b="0" i="0" lang="lv-LV" sz="1600" u="none" cap="none" strike="noStrike">
                <a:solidFill>
                  <a:srgbClr val="2B3E85"/>
                </a:solidFill>
                <a:latin typeface="Raleway"/>
                <a:ea typeface="Raleway"/>
                <a:cs typeface="Raleway"/>
                <a:sym typeface="Raleway"/>
              </a:rPr>
              <a:t>Anwendung im wirklichen Leben </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600" u="none" cap="none" strike="noStrike">
                <a:solidFill>
                  <a:srgbClr val="2B3E85"/>
                </a:solidFill>
                <a:latin typeface="Raleway"/>
                <a:ea typeface="Raleway"/>
                <a:cs typeface="Raleway"/>
                <a:sym typeface="Raleway"/>
              </a:rPr>
              <a:t>Defensivität:</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600" u="none" cap="none" strike="noStrike">
                <a:solidFill>
                  <a:srgbClr val="2B3E85"/>
                </a:solidFill>
                <a:latin typeface="Raleway"/>
                <a:ea typeface="Raleway"/>
                <a:cs typeface="Raleway"/>
                <a:sym typeface="Raleway"/>
              </a:rPr>
              <a:t>Kulturelle Erwägungen</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600" u="none" cap="none" strike="noStrike">
                <a:solidFill>
                  <a:srgbClr val="2B3E85"/>
                </a:solidFill>
                <a:latin typeface="Raleway"/>
                <a:ea typeface="Raleway"/>
                <a:cs typeface="Raleway"/>
                <a:sym typeface="Raleway"/>
              </a:rPr>
              <a:t>Vertraulichkeit</a:t>
            </a:r>
            <a:endParaRPr b="0" i="0" sz="1600" u="none" cap="none" strike="noStrike">
              <a:solidFill>
                <a:srgbClr val="2B3E85"/>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600" u="none" cap="none" strike="noStrike">
                <a:solidFill>
                  <a:srgbClr val="2B3E85"/>
                </a:solidFill>
                <a:latin typeface="Raleway"/>
                <a:ea typeface="Raleway"/>
                <a:cs typeface="Raleway"/>
                <a:sym typeface="Raleway"/>
              </a:rPr>
              <a:t>Nachbereitung</a:t>
            </a:r>
            <a:endParaRPr b="0" i="0" sz="1600" u="none" cap="none" strike="noStrike">
              <a:solidFill>
                <a:srgbClr val="2B3E85"/>
              </a:solidFill>
              <a:latin typeface="Arial"/>
              <a:ea typeface="Arial"/>
              <a:cs typeface="Arial"/>
              <a:sym typeface="Arial"/>
            </a:endParaRPr>
          </a:p>
        </p:txBody>
      </p:sp>
      <p:grpSp>
        <p:nvGrpSpPr>
          <p:cNvPr id="503" name="Google Shape;503;p73"/>
          <p:cNvGrpSpPr/>
          <p:nvPr/>
        </p:nvGrpSpPr>
        <p:grpSpPr>
          <a:xfrm>
            <a:off x="647745" y="2881546"/>
            <a:ext cx="290237" cy="321991"/>
            <a:chOff x="534570" y="3018006"/>
            <a:chExt cx="290237" cy="321991"/>
          </a:xfrm>
        </p:grpSpPr>
        <p:sp>
          <p:nvSpPr>
            <p:cNvPr id="504" name="Google Shape;504;p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06" name="Google Shape;506;p73"/>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74"/>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512" name="Google Shape;512;p74"/>
          <p:cNvSpPr txBox="1"/>
          <p:nvPr/>
        </p:nvSpPr>
        <p:spPr>
          <a:xfrm>
            <a:off x="489600" y="1584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Für Manager</a:t>
            </a:r>
            <a:endParaRPr b="1" i="0" sz="2800" u="none" cap="none" strike="noStrike">
              <a:solidFill>
                <a:srgbClr val="FFFFFF"/>
              </a:solidFill>
              <a:latin typeface="Arial"/>
              <a:ea typeface="Arial"/>
              <a:cs typeface="Arial"/>
              <a:sym typeface="Arial"/>
            </a:endParaRPr>
          </a:p>
        </p:txBody>
      </p:sp>
      <p:sp>
        <p:nvSpPr>
          <p:cNvPr id="513" name="Google Shape;513;p74"/>
          <p:cNvSpPr txBox="1"/>
          <p:nvPr/>
        </p:nvSpPr>
        <p:spPr>
          <a:xfrm>
            <a:off x="506300" y="1089167"/>
            <a:ext cx="8325930" cy="407493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Hierarchie</a:t>
            </a:r>
            <a:r>
              <a:rPr b="0" i="0" lang="lv-LV" sz="1600" u="none" cap="none" strike="noStrike">
                <a:solidFill>
                  <a:srgbClr val="2B3E85"/>
                </a:solidFill>
                <a:latin typeface="Raleway"/>
                <a:ea typeface="Raleway"/>
                <a:cs typeface="Raleway"/>
                <a:sym typeface="Raleway"/>
              </a:rPr>
              <a:t>: Da es sich um eine Gruppe von Managern handelt, kann es je nach Position im Unternehmen eine gewisse Dynamik geben. Es ist wichtig, ein Umfeld zu schaffen, in dem sich alle Teilnehmer gleichermaßen wohl fühlen und zur Teilnahme ermutigt werden.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Konkurrenzdenken</a:t>
            </a:r>
            <a:r>
              <a:rPr b="0" i="0" lang="lv-LV" sz="1600" u="none" cap="none" strike="noStrike">
                <a:solidFill>
                  <a:srgbClr val="2B3E85"/>
                </a:solidFill>
                <a:latin typeface="Raleway"/>
                <a:ea typeface="Raleway"/>
                <a:cs typeface="Raleway"/>
                <a:sym typeface="Raleway"/>
              </a:rPr>
              <a:t>: Manager haben oft einen Wettbewerbsgeist, was sowohl positiv als auch negativ sein kann. Er kann zwar das Engagement erhöhen, kann aber auch dazu führen, dass sich einige Teilnehmer mehr darauf konzentrieren, das Spiel zu "gewinnen", als daraus zu lernen.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Unterschiedliche Lernstile</a:t>
            </a:r>
            <a:r>
              <a:rPr b="0" i="0" lang="lv-LV" sz="1600" u="none" cap="none" strike="noStrike">
                <a:solidFill>
                  <a:srgbClr val="2B3E85"/>
                </a:solidFill>
                <a:latin typeface="Raleway"/>
                <a:ea typeface="Raleway"/>
                <a:cs typeface="Raleway"/>
                <a:sym typeface="Raleway"/>
              </a:rPr>
              <a:t>: Die Menschen lernen auf unterschiedliche Weise. Manche beschäftigen sich eher mit visuellen Hilfsmitteln, während andere Diskussionen bevorzugen. Es ist wichtig, eine Vielzahl von Lehrstrategien zu verwenden, um diesen Unterschieden gerecht zu werden.</a:t>
            </a:r>
            <a:endParaRPr b="0" i="0" sz="1600" u="none" cap="none" strike="noStrike">
              <a:solidFill>
                <a:srgbClr val="2B3E85"/>
              </a:solidFill>
              <a:latin typeface="Arial"/>
              <a:ea typeface="Arial"/>
              <a:cs typeface="Arial"/>
              <a:sym typeface="Arial"/>
            </a:endParaRPr>
          </a:p>
        </p:txBody>
      </p:sp>
      <p:pic>
        <p:nvPicPr>
          <p:cNvPr id="514" name="Google Shape;514;p74"/>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15" name="Google Shape;515;p74"/>
          <p:cNvGrpSpPr/>
          <p:nvPr/>
        </p:nvGrpSpPr>
        <p:grpSpPr>
          <a:xfrm>
            <a:off x="384598" y="1124128"/>
            <a:ext cx="290237" cy="321991"/>
            <a:chOff x="534570" y="3018006"/>
            <a:chExt cx="290237" cy="321991"/>
          </a:xfrm>
        </p:grpSpPr>
        <p:sp>
          <p:nvSpPr>
            <p:cNvPr id="516" name="Google Shape;516;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8" name="Google Shape;518;p74"/>
          <p:cNvGrpSpPr/>
          <p:nvPr/>
        </p:nvGrpSpPr>
        <p:grpSpPr>
          <a:xfrm>
            <a:off x="384598" y="2433423"/>
            <a:ext cx="290237" cy="321991"/>
            <a:chOff x="534570" y="3018006"/>
            <a:chExt cx="290237" cy="321991"/>
          </a:xfrm>
        </p:grpSpPr>
        <p:sp>
          <p:nvSpPr>
            <p:cNvPr id="519" name="Google Shape;519;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p74"/>
          <p:cNvGrpSpPr/>
          <p:nvPr/>
        </p:nvGrpSpPr>
        <p:grpSpPr>
          <a:xfrm>
            <a:off x="384598" y="3771067"/>
            <a:ext cx="290237" cy="321991"/>
            <a:chOff x="534570" y="3018006"/>
            <a:chExt cx="290237" cy="321991"/>
          </a:xfrm>
        </p:grpSpPr>
        <p:sp>
          <p:nvSpPr>
            <p:cNvPr id="522" name="Google Shape;522;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523351e7b7_0_5"/>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8" name="Google Shape;78;g2523351e7b7_0_5"/>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79" name="Google Shape;79;g2523351e7b7_0_5"/>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Das Spiel </a:t>
            </a:r>
            <a:r>
              <a:rPr b="1" i="0" lang="lv-LV" sz="2800" u="none" cap="none" strike="noStrike">
                <a:solidFill>
                  <a:srgbClr val="FFFFFF"/>
                </a:solidFill>
                <a:latin typeface="Raleway"/>
                <a:ea typeface="Raleway"/>
                <a:cs typeface="Raleway"/>
                <a:sym typeface="Raleway"/>
              </a:rPr>
              <a:t>"Erkennen und Handeln" besteht aus:</a:t>
            </a:r>
            <a:endParaRPr b="1" i="0" sz="2800" u="none" cap="none" strike="noStrike">
              <a:solidFill>
                <a:srgbClr val="FFFFFF"/>
              </a:solidFill>
              <a:latin typeface="Raleway"/>
              <a:ea typeface="Raleway"/>
              <a:cs typeface="Raleway"/>
              <a:sym typeface="Raleway"/>
            </a:endParaRPr>
          </a:p>
        </p:txBody>
      </p:sp>
      <p:sp>
        <p:nvSpPr>
          <p:cNvPr id="80" name="Google Shape;80;g2523351e7b7_0_5"/>
          <p:cNvSpPr txBox="1"/>
          <p:nvPr/>
        </p:nvSpPr>
        <p:spPr>
          <a:xfrm>
            <a:off x="464100" y="107350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Problemsituationskarten und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Lösungskarten, aufgeteilt in vier Lösungsgruppen:</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81" name="Google Shape;81;g2523351e7b7_0_5"/>
          <p:cNvPicPr preferRelativeResize="0"/>
          <p:nvPr/>
        </p:nvPicPr>
        <p:blipFill rotWithShape="1">
          <a:blip r:embed="rId4">
            <a:alphaModFix/>
          </a:blip>
          <a:srcRect b="0" l="69" r="58" t="0"/>
          <a:stretch/>
        </p:blipFill>
        <p:spPr>
          <a:xfrm>
            <a:off x="494452" y="20919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2" name="Google Shape;82;g2523351e7b7_0_5"/>
          <p:cNvPicPr preferRelativeResize="0"/>
          <p:nvPr/>
        </p:nvPicPr>
        <p:blipFill rotWithShape="1">
          <a:blip r:embed="rId4">
            <a:alphaModFix/>
          </a:blip>
          <a:srcRect b="0" l="69" r="58" t="0"/>
          <a:stretch/>
        </p:blipFill>
        <p:spPr>
          <a:xfrm>
            <a:off x="455473" y="21733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3" name="Google Shape;83;g2523351e7b7_0_5"/>
          <p:cNvPicPr preferRelativeResize="0"/>
          <p:nvPr/>
        </p:nvPicPr>
        <p:blipFill rotWithShape="1">
          <a:blip r:embed="rId5">
            <a:alphaModFix/>
          </a:blip>
          <a:srcRect b="10" l="0" r="0" t="0"/>
          <a:stretch/>
        </p:blipFill>
        <p:spPr>
          <a:xfrm>
            <a:off x="4110327" y="21037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4" name="Google Shape;84;g2523351e7b7_0_5"/>
          <p:cNvPicPr preferRelativeResize="0"/>
          <p:nvPr/>
        </p:nvPicPr>
        <p:blipFill rotWithShape="1">
          <a:blip r:embed="rId5">
            <a:alphaModFix/>
          </a:blip>
          <a:srcRect b="10" l="0" r="0" t="0"/>
          <a:stretch/>
        </p:blipFill>
        <p:spPr>
          <a:xfrm>
            <a:off x="4069454" y="21507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5" name="Google Shape;85;g2523351e7b7_0_5"/>
          <p:cNvPicPr preferRelativeResize="0"/>
          <p:nvPr/>
        </p:nvPicPr>
        <p:blipFill rotWithShape="1">
          <a:blip r:embed="rId6">
            <a:alphaModFix/>
          </a:blip>
          <a:srcRect b="0" l="69" r="58" t="0"/>
          <a:stretch/>
        </p:blipFill>
        <p:spPr>
          <a:xfrm>
            <a:off x="5787703" y="21037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6" name="Google Shape;86;g2523351e7b7_0_5"/>
          <p:cNvPicPr preferRelativeResize="0"/>
          <p:nvPr/>
        </p:nvPicPr>
        <p:blipFill rotWithShape="1">
          <a:blip r:embed="rId6">
            <a:alphaModFix/>
          </a:blip>
          <a:srcRect b="0" l="69" r="58" t="0"/>
          <a:stretch/>
        </p:blipFill>
        <p:spPr>
          <a:xfrm>
            <a:off x="5730330" y="21507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7" name="Google Shape;87;g2523351e7b7_0_5"/>
          <p:cNvPicPr preferRelativeResize="0"/>
          <p:nvPr/>
        </p:nvPicPr>
        <p:blipFill rotWithShape="1">
          <a:blip r:embed="rId7">
            <a:alphaModFix/>
          </a:blip>
          <a:srcRect b="0" l="69" r="78" t="0"/>
          <a:stretch/>
        </p:blipFill>
        <p:spPr>
          <a:xfrm>
            <a:off x="7450528" y="21037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8" name="Google Shape;88;g2523351e7b7_0_5"/>
          <p:cNvPicPr preferRelativeResize="0"/>
          <p:nvPr/>
        </p:nvPicPr>
        <p:blipFill rotWithShape="1">
          <a:blip r:embed="rId7">
            <a:alphaModFix/>
          </a:blip>
          <a:srcRect b="0" l="69" r="78" t="0"/>
          <a:stretch/>
        </p:blipFill>
        <p:spPr>
          <a:xfrm>
            <a:off x="7416891" y="21507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89" name="Google Shape;89;g2523351e7b7_0_5"/>
          <p:cNvSpPr txBox="1"/>
          <p:nvPr/>
        </p:nvSpPr>
        <p:spPr>
          <a:xfrm>
            <a:off x="4174735" y="1625836"/>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Strategien des Denkens </a:t>
            </a:r>
            <a:endParaRPr b="1" i="0" sz="1000" u="none" cap="none" strike="noStrike">
              <a:solidFill>
                <a:srgbClr val="674EA7"/>
              </a:solidFill>
              <a:latin typeface="Arial"/>
              <a:ea typeface="Arial"/>
              <a:cs typeface="Arial"/>
              <a:sym typeface="Arial"/>
            </a:endParaRPr>
          </a:p>
        </p:txBody>
      </p:sp>
      <p:sp>
        <p:nvSpPr>
          <p:cNvPr id="90" name="Google Shape;90;g2523351e7b7_0_5"/>
          <p:cNvSpPr txBox="1"/>
          <p:nvPr/>
        </p:nvSpPr>
        <p:spPr>
          <a:xfrm>
            <a:off x="5780725" y="1635311"/>
            <a:ext cx="1700448" cy="5231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Konversations-strategien</a:t>
            </a:r>
            <a:endParaRPr b="1" i="0" sz="1000" u="none" cap="none" strike="noStrike">
              <a:solidFill>
                <a:srgbClr val="6AA84F"/>
              </a:solidFill>
              <a:latin typeface="Arial"/>
              <a:ea typeface="Arial"/>
              <a:cs typeface="Arial"/>
              <a:sym typeface="Arial"/>
            </a:endParaRPr>
          </a:p>
        </p:txBody>
      </p:sp>
      <p:sp>
        <p:nvSpPr>
          <p:cNvPr id="91" name="Google Shape;91;g2523351e7b7_0_5"/>
          <p:cNvSpPr txBox="1"/>
          <p:nvPr/>
        </p:nvSpPr>
        <p:spPr>
          <a:xfrm>
            <a:off x="7518875" y="1621650"/>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Aktions-strategien</a:t>
            </a:r>
            <a:endParaRPr b="1" i="0" sz="1000" u="none" cap="none" strike="noStrike">
              <a:solidFill>
                <a:srgbClr val="E69138"/>
              </a:solidFill>
              <a:latin typeface="Arial"/>
              <a:ea typeface="Arial"/>
              <a:cs typeface="Arial"/>
              <a:sym typeface="Arial"/>
            </a:endParaRPr>
          </a:p>
        </p:txBody>
      </p:sp>
      <p:pic>
        <p:nvPicPr>
          <p:cNvPr id="92" name="Google Shape;92;g2523351e7b7_0_5"/>
          <p:cNvPicPr preferRelativeResize="0"/>
          <p:nvPr/>
        </p:nvPicPr>
        <p:blipFill rotWithShape="1">
          <a:blip r:embed="rId8">
            <a:alphaModFix/>
          </a:blip>
          <a:srcRect b="0" l="79" r="68" t="0"/>
          <a:stretch/>
        </p:blipFill>
        <p:spPr>
          <a:xfrm>
            <a:off x="2437164" y="21167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3" name="Google Shape;93;g2523351e7b7_0_5"/>
          <p:cNvPicPr preferRelativeResize="0"/>
          <p:nvPr/>
        </p:nvPicPr>
        <p:blipFill rotWithShape="1">
          <a:blip r:embed="rId8">
            <a:alphaModFix/>
          </a:blip>
          <a:srcRect b="0" l="79" r="68" t="0"/>
          <a:stretch/>
        </p:blipFill>
        <p:spPr>
          <a:xfrm>
            <a:off x="2379791" y="21636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94" name="Google Shape;94;g2523351e7b7_0_5"/>
          <p:cNvSpPr txBox="1"/>
          <p:nvPr/>
        </p:nvSpPr>
        <p:spPr>
          <a:xfrm>
            <a:off x="2396460" y="1654909"/>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Strategien</a:t>
            </a:r>
            <a:br>
              <a:rPr b="1" i="0" lang="lv-LV" sz="1000" u="none" cap="none" strike="noStrike">
                <a:solidFill>
                  <a:srgbClr val="1EAEAE"/>
                </a:solidFill>
                <a:latin typeface="Arial"/>
                <a:ea typeface="Arial"/>
                <a:cs typeface="Arial"/>
                <a:sym typeface="Arial"/>
              </a:rPr>
            </a:br>
            <a:r>
              <a:rPr b="1" i="0" lang="lv-LV" sz="1000" u="none" cap="none" strike="noStrike">
                <a:solidFill>
                  <a:srgbClr val="1EAEAE"/>
                </a:solidFill>
                <a:latin typeface="Arial"/>
                <a:ea typeface="Arial"/>
                <a:cs typeface="Arial"/>
                <a:sym typeface="Arial"/>
              </a:rPr>
              <a:t>zur Beruhigung</a:t>
            </a:r>
            <a:endParaRPr b="1" i="0" sz="1000" u="none" cap="none" strike="noStrike">
              <a:solidFill>
                <a:srgbClr val="1EAEAE"/>
              </a:solidFill>
              <a:latin typeface="Arial"/>
              <a:ea typeface="Arial"/>
              <a:cs typeface="Arial"/>
              <a:sym typeface="Arial"/>
            </a:endParaRPr>
          </a:p>
        </p:txBody>
      </p:sp>
      <p:sp>
        <p:nvSpPr>
          <p:cNvPr id="95" name="Google Shape;95;g2523351e7b7_0_5"/>
          <p:cNvSpPr txBox="1"/>
          <p:nvPr/>
        </p:nvSpPr>
        <p:spPr>
          <a:xfrm>
            <a:off x="666650" y="1746624"/>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Geschichten</a:t>
            </a:r>
            <a:endParaRPr b="1" i="0" sz="1000" u="none" cap="none" strike="noStrike">
              <a:solidFill>
                <a:srgbClr val="0B5394"/>
              </a:solidFill>
              <a:latin typeface="Arial"/>
              <a:ea typeface="Arial"/>
              <a:cs typeface="Arial"/>
              <a:sym typeface="Arial"/>
            </a:endParaRPr>
          </a:p>
        </p:txBody>
      </p:sp>
      <p:pic>
        <p:nvPicPr>
          <p:cNvPr id="96" name="Google Shape;96;g2523351e7b7_0_5"/>
          <p:cNvPicPr preferRelativeResize="0"/>
          <p:nvPr/>
        </p:nvPicPr>
        <p:blipFill rotWithShape="1">
          <a:blip r:embed="rId9">
            <a:alphaModFix/>
          </a:blip>
          <a:srcRect b="0" l="1540" r="1540" t="0"/>
          <a:stretch/>
        </p:blipFill>
        <p:spPr>
          <a:xfrm>
            <a:off x="323175" y="317160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7" name="Google Shape;97;g2523351e7b7_0_5"/>
          <p:cNvPicPr preferRelativeResize="0"/>
          <p:nvPr/>
        </p:nvPicPr>
        <p:blipFill rotWithShape="1">
          <a:blip r:embed="rId10">
            <a:alphaModFix/>
          </a:blip>
          <a:srcRect b="0" l="1559" r="1559" t="0"/>
          <a:stretch/>
        </p:blipFill>
        <p:spPr>
          <a:xfrm>
            <a:off x="2247494" y="31608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8" name="Google Shape;98;g2523351e7b7_0_5"/>
          <p:cNvPicPr preferRelativeResize="0"/>
          <p:nvPr/>
        </p:nvPicPr>
        <p:blipFill rotWithShape="1">
          <a:blip r:embed="rId11">
            <a:alphaModFix/>
          </a:blip>
          <a:srcRect b="0" l="1559" r="1559" t="0"/>
          <a:stretch/>
        </p:blipFill>
        <p:spPr>
          <a:xfrm>
            <a:off x="3937156"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9" name="Google Shape;99;g2523351e7b7_0_5"/>
          <p:cNvPicPr preferRelativeResize="0"/>
          <p:nvPr/>
        </p:nvPicPr>
        <p:blipFill rotWithShape="1">
          <a:blip r:embed="rId12">
            <a:alphaModFix/>
          </a:blip>
          <a:srcRect b="0" l="1559" r="1559" t="0"/>
          <a:stretch/>
        </p:blipFill>
        <p:spPr>
          <a:xfrm>
            <a:off x="559803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0" name="Google Shape;100;g2523351e7b7_0_5"/>
          <p:cNvPicPr preferRelativeResize="0"/>
          <p:nvPr/>
        </p:nvPicPr>
        <p:blipFill rotWithShape="1">
          <a:blip r:embed="rId13">
            <a:alphaModFix/>
          </a:blip>
          <a:srcRect b="0" l="1559" r="1559" t="0"/>
          <a:stretch/>
        </p:blipFill>
        <p:spPr>
          <a:xfrm>
            <a:off x="728459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g2523351e7b7_0_209"/>
          <p:cNvPicPr preferRelativeResize="0"/>
          <p:nvPr/>
        </p:nvPicPr>
        <p:blipFill rotWithShape="1">
          <a:blip r:embed="rId3">
            <a:alphaModFix/>
          </a:blip>
          <a:srcRect b="0" l="0" r="0" t="0"/>
          <a:stretch/>
        </p:blipFill>
        <p:spPr>
          <a:xfrm>
            <a:off x="-9360" y="-125"/>
            <a:ext cx="9144001" cy="1094400"/>
          </a:xfrm>
          <a:prstGeom prst="rect">
            <a:avLst/>
          </a:prstGeom>
          <a:noFill/>
          <a:ln>
            <a:noFill/>
          </a:ln>
        </p:spPr>
      </p:pic>
      <p:sp>
        <p:nvSpPr>
          <p:cNvPr id="529" name="Google Shape;529;g2523351e7b7_0_209"/>
          <p:cNvSpPr txBox="1"/>
          <p:nvPr/>
        </p:nvSpPr>
        <p:spPr>
          <a:xfrm>
            <a:off x="489600" y="1584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Für Manager</a:t>
            </a:r>
            <a:endParaRPr b="1" i="0" sz="2800" u="none" cap="none" strike="noStrike">
              <a:solidFill>
                <a:srgbClr val="FFFFFF"/>
              </a:solidFill>
              <a:latin typeface="Arial"/>
              <a:ea typeface="Arial"/>
              <a:cs typeface="Arial"/>
              <a:sym typeface="Arial"/>
            </a:endParaRPr>
          </a:p>
        </p:txBody>
      </p:sp>
      <p:sp>
        <p:nvSpPr>
          <p:cNvPr id="530" name="Google Shape;530;g2523351e7b7_0_209"/>
          <p:cNvSpPr txBox="1"/>
          <p:nvPr/>
        </p:nvSpPr>
        <p:spPr>
          <a:xfrm>
            <a:off x="963500" y="1097259"/>
            <a:ext cx="7268100" cy="379177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Sensible Themen</a:t>
            </a:r>
            <a:r>
              <a:rPr b="0" i="0" lang="lv-LV" sz="1600" u="none" cap="none" strike="noStrike">
                <a:solidFill>
                  <a:srgbClr val="2B3E85"/>
                </a:solidFill>
                <a:latin typeface="Raleway"/>
                <a:ea typeface="Raleway"/>
                <a:cs typeface="Raleway"/>
                <a:sym typeface="Raleway"/>
              </a:rPr>
              <a:t>: Gewalt am Arbeitsplatz ist ein heikles Thema, und einige Führungskräfte haben sie vielleicht selbst erlebt oder miterlebt. Es ist wichtig, ein respektvolles und sicheres Umfeld für alle zu schaffen.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Zeitliche Beschränkungen</a:t>
            </a:r>
            <a:r>
              <a:rPr b="0" i="0" lang="lv-LV" sz="1600" u="none" cap="none" strike="noStrike">
                <a:solidFill>
                  <a:srgbClr val="2B3E85"/>
                </a:solidFill>
                <a:latin typeface="Raleway"/>
                <a:ea typeface="Raleway"/>
                <a:cs typeface="Raleway"/>
                <a:sym typeface="Raleway"/>
              </a:rPr>
              <a:t>: Manager haben oft einen vollen Terminkalender, daher ist es wichtig, das Spiel und die Schulung kurz und ansprechend zu gestalten. Es ist auch wichtig, dass die Sitzung pünktlich beginnt und endet.</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chemeClr val="dk1"/>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Anwendung im wirklichen Leben</a:t>
            </a:r>
            <a:r>
              <a:rPr b="0" i="0" lang="lv-LV" sz="1600" u="none" cap="none" strike="noStrike">
                <a:solidFill>
                  <a:srgbClr val="2B3E85"/>
                </a:solidFill>
                <a:latin typeface="Raleway"/>
                <a:ea typeface="Raleway"/>
                <a:cs typeface="Raleway"/>
                <a:sym typeface="Raleway"/>
              </a:rPr>
              <a:t>: Führungskräfte sind eher bereit, sich zu engagieren, wenn sie sehen können, wie die erlernten Fähigkeiten in ihrer Rolle angewendet werden können. Stellen Sie sicher, dass die Spielszenarien realistisch und relevant sind.</a:t>
            </a:r>
            <a:endParaRPr b="1" i="0" sz="1600" u="none" cap="none" strike="noStrike">
              <a:solidFill>
                <a:srgbClr val="2B3E85"/>
              </a:solidFill>
              <a:latin typeface="Raleway"/>
              <a:ea typeface="Raleway"/>
              <a:cs typeface="Raleway"/>
              <a:sym typeface="Raleway"/>
            </a:endParaRPr>
          </a:p>
        </p:txBody>
      </p:sp>
      <p:pic>
        <p:nvPicPr>
          <p:cNvPr id="531" name="Google Shape;531;g2523351e7b7_0_209"/>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32" name="Google Shape;532;g2523351e7b7_0_209"/>
          <p:cNvGrpSpPr/>
          <p:nvPr/>
        </p:nvGrpSpPr>
        <p:grpSpPr>
          <a:xfrm>
            <a:off x="825614" y="1124128"/>
            <a:ext cx="290237" cy="321991"/>
            <a:chOff x="534570" y="3018006"/>
            <a:chExt cx="290237" cy="321991"/>
          </a:xfrm>
        </p:grpSpPr>
        <p:sp>
          <p:nvSpPr>
            <p:cNvPr id="533" name="Google Shape;533;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5" name="Google Shape;535;g2523351e7b7_0_209"/>
          <p:cNvGrpSpPr/>
          <p:nvPr/>
        </p:nvGrpSpPr>
        <p:grpSpPr>
          <a:xfrm>
            <a:off x="825614" y="2158295"/>
            <a:ext cx="290237" cy="321991"/>
            <a:chOff x="534570" y="3018006"/>
            <a:chExt cx="290237" cy="321991"/>
          </a:xfrm>
        </p:grpSpPr>
        <p:sp>
          <p:nvSpPr>
            <p:cNvPr id="536" name="Google Shape;536;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8" name="Google Shape;538;g2523351e7b7_0_209"/>
          <p:cNvGrpSpPr/>
          <p:nvPr/>
        </p:nvGrpSpPr>
        <p:grpSpPr>
          <a:xfrm>
            <a:off x="825614" y="3487847"/>
            <a:ext cx="290237" cy="321991"/>
            <a:chOff x="534570" y="3018006"/>
            <a:chExt cx="290237" cy="321991"/>
          </a:xfrm>
        </p:grpSpPr>
        <p:sp>
          <p:nvSpPr>
            <p:cNvPr id="539" name="Google Shape;539;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46" name="Google Shape;546;p76"/>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547" name="Google Shape;547;p76"/>
          <p:cNvSpPr txBox="1"/>
          <p:nvPr/>
        </p:nvSpPr>
        <p:spPr>
          <a:xfrm>
            <a:off x="489600" y="158400"/>
            <a:ext cx="7895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Planung für Diskussion und Feedback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548" name="Google Shape;548;p76"/>
          <p:cNvSpPr txBox="1"/>
          <p:nvPr/>
        </p:nvSpPr>
        <p:spPr>
          <a:xfrm>
            <a:off x="394650" y="1101278"/>
            <a:ext cx="8660338" cy="4025687"/>
          </a:xfrm>
          <a:prstGeom prst="rect">
            <a:avLst/>
          </a:prstGeom>
          <a:noFill/>
          <a:ln>
            <a:noFill/>
          </a:ln>
        </p:spPr>
        <p:txBody>
          <a:bodyPr anchorCtr="0" anchor="t" bIns="91425" lIns="91425" spcFirstLastPara="1" rIns="91425" wrap="square" tIns="91425">
            <a:spAutoFit/>
          </a:bodyPr>
          <a:lstStyle/>
          <a:p>
            <a:pPr indent="0" lvl="0" marL="133350" marR="0" rtl="0" algn="l">
              <a:lnSpc>
                <a:spcPct val="10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Defensivität</a:t>
            </a:r>
            <a:r>
              <a:rPr b="0" i="0" lang="lv-LV" sz="1600" u="none" cap="none" strike="noStrike">
                <a:solidFill>
                  <a:srgbClr val="2B3E85"/>
                </a:solidFill>
                <a:latin typeface="Raleway"/>
                <a:ea typeface="Raleway"/>
                <a:cs typeface="Raleway"/>
                <a:sym typeface="Raleway"/>
              </a:rPr>
              <a:t>: Wenn einige Manager in einem Umfeld tätig waren, in dem es zu Gewalt am Arbeitsplatz gekommen ist, fühlen sie sich möglicherweise defensiv oder unwohl. Versichern Sie ihnen, dass der Zweck des Spiels nicht darin besteht, Schuld zuzuweisen, sondern Präventions- und Managementstrategien zu lernen.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0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Kulturelle Erwägungen</a:t>
            </a:r>
            <a:r>
              <a:rPr b="0" i="0" lang="lv-LV" sz="1600" u="none" cap="none" strike="noStrike">
                <a:solidFill>
                  <a:srgbClr val="2B3E85"/>
                </a:solidFill>
                <a:latin typeface="Raleway"/>
                <a:ea typeface="Raleway"/>
                <a:cs typeface="Raleway"/>
                <a:sym typeface="Raleway"/>
              </a:rPr>
              <a:t>: Wenn Sie eine heterogene Gruppe von Managern haben, sollten Sie sicherstellen, dass Inhalte und Diskussionen mit Respekt behandelt werden.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0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Vertraulichkeit</a:t>
            </a:r>
            <a:r>
              <a:rPr b="0" i="0" lang="lv-LV" sz="1600" u="none" cap="none" strike="noStrike">
                <a:solidFill>
                  <a:srgbClr val="2B3E85"/>
                </a:solidFill>
                <a:latin typeface="Raleway"/>
                <a:ea typeface="Raleway"/>
                <a:cs typeface="Raleway"/>
                <a:sym typeface="Raleway"/>
              </a:rPr>
              <a:t>: Stellen Sie sicher, dass alle persönlichen Erfahrungen, die während der Schulung mitgeteilt werden, mit Respekt und Vertraulichkeit behandelt werden. Dies wird eine offene und ehrliche Kommunikation fördern.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0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Nachbereitung: </a:t>
            </a:r>
            <a:r>
              <a:rPr b="0" i="0" lang="lv-LV" sz="1600" u="none" cap="none" strike="noStrike">
                <a:solidFill>
                  <a:srgbClr val="2B3E85"/>
                </a:solidFill>
                <a:latin typeface="Raleway"/>
                <a:ea typeface="Raleway"/>
                <a:cs typeface="Raleway"/>
                <a:sym typeface="Raleway"/>
              </a:rPr>
              <a:t>Nach dem Spiel können einige Probleme oder Fragen auftauchen. Achten Sie darauf, dass Sie Zeit für eine Diskussion lassen und Ressourcen für weiteres Lernen und Unterstützung zur Verfügung stellen.</a:t>
            </a:r>
            <a:endParaRPr b="0" i="0" sz="1600" u="none" cap="none" strike="noStrike">
              <a:solidFill>
                <a:srgbClr val="2B3E85"/>
              </a:solidFill>
              <a:latin typeface="Arial"/>
              <a:ea typeface="Arial"/>
              <a:cs typeface="Arial"/>
              <a:sym typeface="Arial"/>
            </a:endParaRPr>
          </a:p>
        </p:txBody>
      </p:sp>
      <p:pic>
        <p:nvPicPr>
          <p:cNvPr id="549" name="Google Shape;549;p76"/>
          <p:cNvPicPr preferRelativeResize="0"/>
          <p:nvPr/>
        </p:nvPicPr>
        <p:blipFill rotWithShape="1">
          <a:blip r:embed="rId4">
            <a:alphaModFix/>
          </a:blip>
          <a:srcRect b="0" l="0" r="0" t="21017"/>
          <a:stretch/>
        </p:blipFill>
        <p:spPr>
          <a:xfrm>
            <a:off x="6603675" y="0"/>
            <a:ext cx="2540326" cy="830175"/>
          </a:xfrm>
          <a:prstGeom prst="rect">
            <a:avLst/>
          </a:prstGeom>
          <a:noFill/>
          <a:ln>
            <a:noFill/>
          </a:ln>
        </p:spPr>
      </p:pic>
      <p:grpSp>
        <p:nvGrpSpPr>
          <p:cNvPr id="550" name="Google Shape;550;p76"/>
          <p:cNvGrpSpPr/>
          <p:nvPr/>
        </p:nvGrpSpPr>
        <p:grpSpPr>
          <a:xfrm>
            <a:off x="270287" y="1114012"/>
            <a:ext cx="290237" cy="321991"/>
            <a:chOff x="534570" y="3018006"/>
            <a:chExt cx="290237" cy="321991"/>
          </a:xfrm>
        </p:grpSpPr>
        <p:sp>
          <p:nvSpPr>
            <p:cNvPr id="551" name="Google Shape;551;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3" name="Google Shape;553;p76"/>
          <p:cNvGrpSpPr/>
          <p:nvPr/>
        </p:nvGrpSpPr>
        <p:grpSpPr>
          <a:xfrm>
            <a:off x="270287" y="2328796"/>
            <a:ext cx="290237" cy="321991"/>
            <a:chOff x="534570" y="3018006"/>
            <a:chExt cx="290237" cy="321991"/>
          </a:xfrm>
        </p:grpSpPr>
        <p:sp>
          <p:nvSpPr>
            <p:cNvPr id="554" name="Google Shape;554;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6" name="Google Shape;556;p76"/>
          <p:cNvGrpSpPr/>
          <p:nvPr/>
        </p:nvGrpSpPr>
        <p:grpSpPr>
          <a:xfrm>
            <a:off x="270287" y="3093795"/>
            <a:ext cx="290237" cy="321991"/>
            <a:chOff x="534570" y="3018006"/>
            <a:chExt cx="290237" cy="321991"/>
          </a:xfrm>
        </p:grpSpPr>
        <p:sp>
          <p:nvSpPr>
            <p:cNvPr id="557" name="Google Shape;557;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9" name="Google Shape;559;p76"/>
          <p:cNvGrpSpPr/>
          <p:nvPr/>
        </p:nvGrpSpPr>
        <p:grpSpPr>
          <a:xfrm>
            <a:off x="270287" y="4109646"/>
            <a:ext cx="290237" cy="321991"/>
            <a:chOff x="534570" y="3018006"/>
            <a:chExt cx="290237" cy="321991"/>
          </a:xfrm>
        </p:grpSpPr>
        <p:sp>
          <p:nvSpPr>
            <p:cNvPr id="560" name="Google Shape;560;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g2523351e7b7_0_23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567" name="Google Shape;567;g2523351e7b7_0_239"/>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6.</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Struktur der Ausbildung</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568" name="Google Shape;568;g2523351e7b7_0_23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569" name="Google Shape;569;g2523351e7b7_0_23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570" name="Google Shape;570;g2523351e7b7_0_23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571" name="Google Shape;571;g2523351e7b7_0_23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572" name="Google Shape;572;g2523351e7b7_0_239"/>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78"/>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578" name="Google Shape;578;p78"/>
          <p:cNvSpPr txBox="1"/>
          <p:nvPr/>
        </p:nvSpPr>
        <p:spPr>
          <a:xfrm>
            <a:off x="489600" y="1584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 der Ausbildung</a:t>
            </a:r>
            <a:endParaRPr b="1" i="0" sz="2800" u="none" cap="none" strike="noStrike">
              <a:solidFill>
                <a:srgbClr val="FFFFFF"/>
              </a:solidFill>
              <a:latin typeface="Arial"/>
              <a:ea typeface="Arial"/>
              <a:cs typeface="Arial"/>
              <a:sym typeface="Arial"/>
            </a:endParaRPr>
          </a:p>
        </p:txBody>
      </p:sp>
      <p:sp>
        <p:nvSpPr>
          <p:cNvPr id="579" name="Google Shape;579;p78"/>
          <p:cNvSpPr txBox="1"/>
          <p:nvPr/>
        </p:nvSpPr>
        <p:spPr>
          <a:xfrm>
            <a:off x="574800" y="1095726"/>
            <a:ext cx="7633800" cy="343475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Einleitung</a:t>
            </a:r>
            <a:r>
              <a:rPr b="0" i="0" lang="lv-LV" sz="1600" u="none" cap="none" strike="noStrike">
                <a:solidFill>
                  <a:srgbClr val="2B3E85"/>
                </a:solidFill>
                <a:latin typeface="Raleway"/>
                <a:ea typeface="Raleway"/>
                <a:cs typeface="Raleway"/>
                <a:sym typeface="Raleway"/>
              </a:rPr>
              <a:t>: Kurze Erläuterung des Spiels und seiner Ziele.</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Spielablauf</a:t>
            </a:r>
            <a:r>
              <a:rPr b="0" i="0" lang="lv-LV" sz="1600" u="none" cap="none" strike="noStrike">
                <a:solidFill>
                  <a:srgbClr val="2B3E85"/>
                </a:solidFill>
                <a:latin typeface="Raleway"/>
                <a:ea typeface="Raleway"/>
                <a:cs typeface="Raleway"/>
                <a:sym typeface="Raleway"/>
              </a:rPr>
              <a:t>: Das Spiel abwechselnd spielen, jede Situation und Lösung besprechen.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Theoretische Sitzung: </a:t>
            </a:r>
            <a:r>
              <a:rPr b="0" i="0" lang="lv-LV" sz="1600" u="none" cap="none" strike="noStrike">
                <a:solidFill>
                  <a:srgbClr val="2B3E85"/>
                </a:solidFill>
                <a:latin typeface="Raleway"/>
                <a:ea typeface="Raleway"/>
                <a:cs typeface="Raleway"/>
                <a:sym typeface="Raleway"/>
              </a:rPr>
              <a:t>Vorstellung der wichtigsten theoretischen Konzepte über Gewalt am Arbeitsplatz, </a:t>
            </a:r>
            <a:endParaRPr b="1"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Nachbesprechung</a:t>
            </a:r>
            <a:r>
              <a:rPr b="0" i="0" lang="lv-LV" sz="1600" u="none" cap="none" strike="noStrike">
                <a:solidFill>
                  <a:srgbClr val="2B3E85"/>
                </a:solidFill>
                <a:latin typeface="Raleway"/>
                <a:ea typeface="Raleway"/>
                <a:cs typeface="Raleway"/>
                <a:sym typeface="Raleway"/>
              </a:rPr>
              <a:t>: Gruppendiskussion mit Reflexion über das Spiel und die wichtigsten Lernergebnisse.</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Rückmeldung</a:t>
            </a:r>
            <a:r>
              <a:rPr b="0" i="0" lang="lv-LV" sz="1600" u="none" cap="none" strike="noStrike">
                <a:solidFill>
                  <a:srgbClr val="2B3E85"/>
                </a:solidFill>
                <a:latin typeface="Raleway"/>
                <a:ea typeface="Raleway"/>
                <a:cs typeface="Raleway"/>
                <a:sym typeface="Raleway"/>
              </a:rPr>
              <a:t>: Sammlung von Feedback für zukünftige Verbesserungen.</a:t>
            </a:r>
            <a:endParaRPr b="0" i="0" sz="1600" u="none" cap="none" strike="noStrike">
              <a:solidFill>
                <a:srgbClr val="2B3E85"/>
              </a:solidFill>
              <a:latin typeface="Arial"/>
              <a:ea typeface="Arial"/>
              <a:cs typeface="Arial"/>
              <a:sym typeface="Arial"/>
            </a:endParaRPr>
          </a:p>
        </p:txBody>
      </p:sp>
      <p:pic>
        <p:nvPicPr>
          <p:cNvPr id="580" name="Google Shape;580;p78"/>
          <p:cNvPicPr preferRelativeResize="0"/>
          <p:nvPr/>
        </p:nvPicPr>
        <p:blipFill rotWithShape="1">
          <a:blip r:embed="rId4">
            <a:alphaModFix/>
          </a:blip>
          <a:srcRect b="0" l="0" r="0" t="21017"/>
          <a:stretch/>
        </p:blipFill>
        <p:spPr>
          <a:xfrm>
            <a:off x="5118674" y="0"/>
            <a:ext cx="4025324" cy="1315475"/>
          </a:xfrm>
          <a:prstGeom prst="rect">
            <a:avLst/>
          </a:prstGeom>
          <a:noFill/>
          <a:ln>
            <a:noFill/>
          </a:ln>
        </p:spPr>
      </p:pic>
      <p:grpSp>
        <p:nvGrpSpPr>
          <p:cNvPr id="581" name="Google Shape;581;p78"/>
          <p:cNvGrpSpPr/>
          <p:nvPr/>
        </p:nvGrpSpPr>
        <p:grpSpPr>
          <a:xfrm>
            <a:off x="454097" y="1143512"/>
            <a:ext cx="290237" cy="321991"/>
            <a:chOff x="534570" y="3018006"/>
            <a:chExt cx="290237" cy="321991"/>
          </a:xfrm>
        </p:grpSpPr>
        <p:sp>
          <p:nvSpPr>
            <p:cNvPr id="582" name="Google Shape;582;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4" name="Google Shape;584;p78"/>
          <p:cNvGrpSpPr/>
          <p:nvPr/>
        </p:nvGrpSpPr>
        <p:grpSpPr>
          <a:xfrm>
            <a:off x="454097" y="1646421"/>
            <a:ext cx="290237" cy="321991"/>
            <a:chOff x="534570" y="3018006"/>
            <a:chExt cx="290237" cy="321991"/>
          </a:xfrm>
        </p:grpSpPr>
        <p:sp>
          <p:nvSpPr>
            <p:cNvPr id="585" name="Google Shape;585;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7" name="Google Shape;587;p78"/>
          <p:cNvGrpSpPr/>
          <p:nvPr/>
        </p:nvGrpSpPr>
        <p:grpSpPr>
          <a:xfrm>
            <a:off x="446005" y="2398187"/>
            <a:ext cx="290237" cy="321991"/>
            <a:chOff x="534570" y="3018006"/>
            <a:chExt cx="290237" cy="321991"/>
          </a:xfrm>
        </p:grpSpPr>
        <p:sp>
          <p:nvSpPr>
            <p:cNvPr id="588" name="Google Shape;588;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0" name="Google Shape;590;p78"/>
          <p:cNvGrpSpPr/>
          <p:nvPr/>
        </p:nvGrpSpPr>
        <p:grpSpPr>
          <a:xfrm>
            <a:off x="452673" y="3198604"/>
            <a:ext cx="290237" cy="321991"/>
            <a:chOff x="534570" y="3018006"/>
            <a:chExt cx="290237" cy="321991"/>
          </a:xfrm>
        </p:grpSpPr>
        <p:sp>
          <p:nvSpPr>
            <p:cNvPr id="591" name="Google Shape;591;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3" name="Google Shape;593;p78"/>
          <p:cNvGrpSpPr/>
          <p:nvPr/>
        </p:nvGrpSpPr>
        <p:grpSpPr>
          <a:xfrm>
            <a:off x="454097" y="4000818"/>
            <a:ext cx="290237" cy="321991"/>
            <a:chOff x="534570" y="3018006"/>
            <a:chExt cx="290237" cy="321991"/>
          </a:xfrm>
        </p:grpSpPr>
        <p:sp>
          <p:nvSpPr>
            <p:cNvPr id="594" name="Google Shape;594;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79"/>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601" name="Google Shape;601;p79"/>
          <p:cNvSpPr txBox="1"/>
          <p:nvPr/>
        </p:nvSpPr>
        <p:spPr>
          <a:xfrm>
            <a:off x="489600" y="158400"/>
            <a:ext cx="80538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 der Ausbildung</a:t>
            </a:r>
            <a:endParaRPr b="1" i="0" sz="2800" u="none" cap="none" strike="noStrike">
              <a:solidFill>
                <a:srgbClr val="FFFFFF"/>
              </a:solidFill>
              <a:latin typeface="Arial"/>
              <a:ea typeface="Arial"/>
              <a:cs typeface="Arial"/>
              <a:sym typeface="Arial"/>
            </a:endParaRPr>
          </a:p>
        </p:txBody>
      </p:sp>
      <p:sp>
        <p:nvSpPr>
          <p:cNvPr id="602" name="Google Shape;602;p79"/>
          <p:cNvSpPr txBox="1"/>
          <p:nvPr/>
        </p:nvSpPr>
        <p:spPr>
          <a:xfrm>
            <a:off x="798425" y="1090314"/>
            <a:ext cx="7436400" cy="354555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Einleitung</a:t>
            </a:r>
            <a:r>
              <a:rPr b="0" i="0" lang="lv-LV" sz="1600" u="none" cap="none" strike="noStrike">
                <a:solidFill>
                  <a:srgbClr val="2B3E85"/>
                </a:solidFill>
                <a:latin typeface="Raleway"/>
                <a:ea typeface="Raleway"/>
                <a:cs typeface="Raleway"/>
                <a:sym typeface="Raleway"/>
              </a:rPr>
              <a:t>: Beginnen Sie mit einer Aufwärmübung, um das Eis zu brechen und eine Beziehung zwischen den Teilnehmern aufzubauen. Erklären Sie anschließend kurz das Spiel, seine Ziele und seine Bedeutung für ihre Rolle als HORECA-Manager. Führen Sie in das Thema Gewalt am Arbeitsplatz ein und erörtern Sie kurz deren Formen und Auswirkungen.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Theorie-Sitzung</a:t>
            </a:r>
            <a:r>
              <a:rPr b="0" i="0" lang="lv-LV" sz="1600" u="none" cap="none" strike="noStrike">
                <a:solidFill>
                  <a:srgbClr val="2B3E85"/>
                </a:solidFill>
                <a:latin typeface="Raleway"/>
                <a:ea typeface="Raleway"/>
                <a:cs typeface="Raleway"/>
                <a:sym typeface="Raleway"/>
              </a:rPr>
              <a:t>: Vorstellung der wichtigsten theoretischen Konzepte über Gewalt am Arbeitsplatz, ihre Arten, Anzeichen und möglichen Auswirkungen auf die Belegschaft. Dies könnte beinhalten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eine Präsentation, ein Video oder die gemeinsame Lektüre und Diskussion eines relevanten Artikels oder einer Fallstudie.</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603" name="Google Shape;603;p79"/>
          <p:cNvPicPr preferRelativeResize="0"/>
          <p:nvPr/>
        </p:nvPicPr>
        <p:blipFill rotWithShape="1">
          <a:blip r:embed="rId4">
            <a:alphaModFix/>
          </a:blip>
          <a:srcRect b="0" l="0" r="0" t="21017"/>
          <a:stretch/>
        </p:blipFill>
        <p:spPr>
          <a:xfrm>
            <a:off x="5319924" y="0"/>
            <a:ext cx="3824074" cy="1249700"/>
          </a:xfrm>
          <a:prstGeom prst="rect">
            <a:avLst/>
          </a:prstGeom>
          <a:noFill/>
          <a:ln>
            <a:noFill/>
          </a:ln>
        </p:spPr>
      </p:pic>
      <p:grpSp>
        <p:nvGrpSpPr>
          <p:cNvPr id="604" name="Google Shape;604;p79"/>
          <p:cNvGrpSpPr/>
          <p:nvPr/>
        </p:nvGrpSpPr>
        <p:grpSpPr>
          <a:xfrm>
            <a:off x="671990" y="1125250"/>
            <a:ext cx="290237" cy="321991"/>
            <a:chOff x="534570" y="3018006"/>
            <a:chExt cx="290237" cy="321991"/>
          </a:xfrm>
        </p:grpSpPr>
        <p:sp>
          <p:nvSpPr>
            <p:cNvPr id="605" name="Google Shape;605;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7" name="Google Shape;607;p79"/>
          <p:cNvGrpSpPr/>
          <p:nvPr/>
        </p:nvGrpSpPr>
        <p:grpSpPr>
          <a:xfrm>
            <a:off x="663898" y="2729003"/>
            <a:ext cx="290237" cy="321991"/>
            <a:chOff x="534570" y="3018006"/>
            <a:chExt cx="290237" cy="321991"/>
          </a:xfrm>
        </p:grpSpPr>
        <p:sp>
          <p:nvSpPr>
            <p:cNvPr id="608" name="Google Shape;608;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80"/>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615" name="Google Shape;615;p80"/>
          <p:cNvSpPr txBox="1"/>
          <p:nvPr/>
        </p:nvSpPr>
        <p:spPr>
          <a:xfrm>
            <a:off x="489600" y="1584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 der Ausbildung</a:t>
            </a:r>
            <a:endParaRPr b="1" i="0" sz="2800" u="none" cap="none" strike="noStrike">
              <a:solidFill>
                <a:srgbClr val="FFFFFF"/>
              </a:solidFill>
              <a:latin typeface="Arial"/>
              <a:ea typeface="Arial"/>
              <a:cs typeface="Arial"/>
              <a:sym typeface="Arial"/>
            </a:endParaRPr>
          </a:p>
        </p:txBody>
      </p:sp>
      <p:sp>
        <p:nvSpPr>
          <p:cNvPr id="616" name="Google Shape;616;p80"/>
          <p:cNvSpPr txBox="1"/>
          <p:nvPr/>
        </p:nvSpPr>
        <p:spPr>
          <a:xfrm>
            <a:off x="561625" y="1090977"/>
            <a:ext cx="8331000" cy="464124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Analyse des realen Lebens</a:t>
            </a:r>
            <a:r>
              <a:rPr b="0" i="0" lang="lv-LV" sz="1600" u="none" cap="none" strike="noStrike">
                <a:solidFill>
                  <a:srgbClr val="2B3E85"/>
                </a:solidFill>
                <a:latin typeface="Raleway"/>
                <a:ea typeface="Raleway"/>
                <a:cs typeface="Raleway"/>
                <a:sym typeface="Raleway"/>
              </a:rPr>
              <a:t>: Diskutieren Sie Beispiele aus der Praxis oder Fallstudien über Gewalt am Arbeitsplatz in der HORECA-Branche. Dies gibt der Theorie einen Kontext und macht sie nachvollziehbar. Bitten Sie die Teilnehmer, (ohne sensible Details preiszugeben) über ihre Erfahrungen zu berichten und wie sie mit diesen Situationen umgegangen sind.</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Erklärung des Spiels</a:t>
            </a:r>
            <a:r>
              <a:rPr b="0" i="0" lang="lv-LV" sz="1600" u="none" cap="none" strike="noStrike">
                <a:solidFill>
                  <a:srgbClr val="2B3E85"/>
                </a:solidFill>
                <a:latin typeface="Raleway"/>
                <a:ea typeface="Raleway"/>
                <a:cs typeface="Raleway"/>
                <a:sym typeface="Raleway"/>
              </a:rPr>
              <a:t>: Gehen Sie die Spielregeln im Detail durch. Vergewissern Sie sich, dass alle den Aufbau des Spiels, den Zweck der Problem- und Lösungskarten und das Punktesystem (falls zutreffend) verstanden haben.</a:t>
            </a:r>
            <a:endParaRPr b="0" i="0" sz="1600" u="none" cap="none" strike="noStrike">
              <a:solidFill>
                <a:srgbClr val="2B3E85"/>
              </a:solidFill>
              <a:latin typeface="Arial"/>
              <a:ea typeface="Arial"/>
              <a:cs typeface="Arial"/>
              <a:sym typeface="Arial"/>
            </a:endParaRPr>
          </a:p>
          <a:p>
            <a:pPr indent="0" lvl="0" marL="133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Spielablauf</a:t>
            </a:r>
            <a:r>
              <a:rPr b="0" i="0" lang="lv-LV" sz="1600" u="none" cap="none" strike="noStrike">
                <a:solidFill>
                  <a:srgbClr val="2B3E85"/>
                </a:solidFill>
                <a:latin typeface="Raleway"/>
                <a:ea typeface="Raleway"/>
                <a:cs typeface="Raleway"/>
                <a:sym typeface="Raleway"/>
              </a:rPr>
              <a:t>: Die Teilnehmer spielen das Spiel abwechselnd und diskutieren die einzelnen Situationen und Lösungen. Der Trainer sollte die Diskussion moderieren und sicherstellen, dass sich alle beteiligen und dass das Gespräch respektvoll und produktiv bleibt.</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617" name="Google Shape;617;p80"/>
          <p:cNvPicPr preferRelativeResize="0"/>
          <p:nvPr/>
        </p:nvPicPr>
        <p:blipFill rotWithShape="1">
          <a:blip r:embed="rId4">
            <a:alphaModFix/>
          </a:blip>
          <a:srcRect b="0" l="0" r="0" t="21017"/>
          <a:stretch/>
        </p:blipFill>
        <p:spPr>
          <a:xfrm>
            <a:off x="5880175" y="0"/>
            <a:ext cx="3263824" cy="1066599"/>
          </a:xfrm>
          <a:prstGeom prst="rect">
            <a:avLst/>
          </a:prstGeom>
          <a:noFill/>
          <a:ln>
            <a:noFill/>
          </a:ln>
        </p:spPr>
      </p:pic>
      <p:grpSp>
        <p:nvGrpSpPr>
          <p:cNvPr id="618" name="Google Shape;618;p80"/>
          <p:cNvGrpSpPr/>
          <p:nvPr/>
        </p:nvGrpSpPr>
        <p:grpSpPr>
          <a:xfrm>
            <a:off x="427098" y="1120055"/>
            <a:ext cx="290237" cy="321991"/>
            <a:chOff x="534570" y="3018006"/>
            <a:chExt cx="290237" cy="321991"/>
          </a:xfrm>
        </p:grpSpPr>
        <p:sp>
          <p:nvSpPr>
            <p:cNvPr id="619" name="Google Shape;619;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1" name="Google Shape;621;p80"/>
          <p:cNvGrpSpPr/>
          <p:nvPr/>
        </p:nvGrpSpPr>
        <p:grpSpPr>
          <a:xfrm>
            <a:off x="435190" y="2650980"/>
            <a:ext cx="290237" cy="321991"/>
            <a:chOff x="534570" y="3018006"/>
            <a:chExt cx="290237" cy="321991"/>
          </a:xfrm>
        </p:grpSpPr>
        <p:sp>
          <p:nvSpPr>
            <p:cNvPr id="622" name="Google Shape;622;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4" name="Google Shape;624;p80"/>
          <p:cNvGrpSpPr/>
          <p:nvPr/>
        </p:nvGrpSpPr>
        <p:grpSpPr>
          <a:xfrm>
            <a:off x="435259" y="3797425"/>
            <a:ext cx="290237" cy="321991"/>
            <a:chOff x="534570" y="3018006"/>
            <a:chExt cx="290237" cy="321991"/>
          </a:xfrm>
        </p:grpSpPr>
        <p:sp>
          <p:nvSpPr>
            <p:cNvPr id="625" name="Google Shape;625;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pic>
        <p:nvPicPr>
          <p:cNvPr id="631" name="Google Shape;631;p81"/>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632" name="Google Shape;632;p81"/>
          <p:cNvSpPr txBox="1"/>
          <p:nvPr/>
        </p:nvSpPr>
        <p:spPr>
          <a:xfrm>
            <a:off x="489600" y="1584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 der Ausbildung</a:t>
            </a:r>
            <a:endParaRPr b="1" i="0" sz="2800" u="none" cap="none" strike="noStrike">
              <a:solidFill>
                <a:srgbClr val="FFFFFF"/>
              </a:solidFill>
              <a:latin typeface="Arial"/>
              <a:ea typeface="Arial"/>
              <a:cs typeface="Arial"/>
              <a:sym typeface="Arial"/>
            </a:endParaRPr>
          </a:p>
        </p:txBody>
      </p:sp>
      <p:sp>
        <p:nvSpPr>
          <p:cNvPr id="633" name="Google Shape;633;p81"/>
          <p:cNvSpPr txBox="1"/>
          <p:nvPr/>
        </p:nvSpPr>
        <p:spPr>
          <a:xfrm>
            <a:off x="529871" y="1069818"/>
            <a:ext cx="8363276" cy="471510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Anwendung auf das reale Leben:</a:t>
            </a:r>
            <a:r>
              <a:rPr b="0" i="0" lang="lv-LV" sz="1600" u="none" cap="none" strike="noStrike">
                <a:solidFill>
                  <a:srgbClr val="2B3E85"/>
                </a:solidFill>
                <a:latin typeface="Raleway"/>
                <a:ea typeface="Raleway"/>
                <a:cs typeface="Raleway"/>
                <a:sym typeface="Raleway"/>
              </a:rPr>
              <a:t> Leiten Sie nach dem Spiel eine Diskussion darüber, wie die Lektionen aus dem Spiel auf reale Situationen angewendet werden können. Ermutigen Sie die Teilnehmer, sich darüber auszutauschen, wie sie ähnliche Szenarien an ihrem eigenen Arbeitsplatz handhaben würden.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Nachbesprechung:</a:t>
            </a:r>
            <a:r>
              <a:rPr b="0" i="0" lang="lv-LV" sz="1600" u="none" cap="none" strike="noStrike">
                <a:solidFill>
                  <a:srgbClr val="2B3E85"/>
                </a:solidFill>
                <a:latin typeface="Raleway"/>
                <a:ea typeface="Raleway"/>
                <a:cs typeface="Raleway"/>
                <a:sym typeface="Raleway"/>
              </a:rPr>
              <a:t> Führen Sie eine Gruppendiskussion über das Spiel, die gewählten Lösungen und die wichtigsten Lernergebnisse. Dies ist eine Gelegenheit, die in der Schulung behandelten theoretischen Konzepte und ihre Anwendung im Spiel zu vertiefen.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Nachbereitung:</a:t>
            </a:r>
            <a:r>
              <a:rPr b="0" i="0" lang="lv-LV" sz="1600" u="none" cap="none" strike="noStrike">
                <a:solidFill>
                  <a:srgbClr val="2B3E85"/>
                </a:solidFill>
                <a:latin typeface="Raleway"/>
                <a:ea typeface="Raleway"/>
                <a:cs typeface="Raleway"/>
                <a:sym typeface="Raleway"/>
              </a:rPr>
              <a:t> Rekapitulieren Sie die wichtigsten Erkenntnisse aus der Schulung. Besprechen Sie die nächsten Schritte, wie etwa Folgeaktivitäten, die Anwendung von Strategien am Arbeitsplatz oder zusätzliche Ressourcen, um mehr über Gewalt am Arbeitsplatz zu erfahren.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634" name="Google Shape;634;p81"/>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635" name="Google Shape;635;p81"/>
          <p:cNvGrpSpPr/>
          <p:nvPr/>
        </p:nvGrpSpPr>
        <p:grpSpPr>
          <a:xfrm>
            <a:off x="393799" y="1160598"/>
            <a:ext cx="290237" cy="321991"/>
            <a:chOff x="534570" y="3018006"/>
            <a:chExt cx="290237" cy="321991"/>
          </a:xfrm>
        </p:grpSpPr>
        <p:sp>
          <p:nvSpPr>
            <p:cNvPr id="636" name="Google Shape;636;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8" name="Google Shape;638;p81"/>
          <p:cNvGrpSpPr/>
          <p:nvPr/>
        </p:nvGrpSpPr>
        <p:grpSpPr>
          <a:xfrm>
            <a:off x="401891" y="2463825"/>
            <a:ext cx="290237" cy="321991"/>
            <a:chOff x="534570" y="3018006"/>
            <a:chExt cx="290237" cy="321991"/>
          </a:xfrm>
        </p:grpSpPr>
        <p:sp>
          <p:nvSpPr>
            <p:cNvPr id="639" name="Google Shape;639;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1" name="Google Shape;641;p81"/>
          <p:cNvGrpSpPr/>
          <p:nvPr/>
        </p:nvGrpSpPr>
        <p:grpSpPr>
          <a:xfrm>
            <a:off x="409983" y="3847972"/>
            <a:ext cx="290237" cy="321991"/>
            <a:chOff x="534570" y="3018006"/>
            <a:chExt cx="290237" cy="321991"/>
          </a:xfrm>
        </p:grpSpPr>
        <p:sp>
          <p:nvSpPr>
            <p:cNvPr id="642" name="Google Shape;642;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g2523351e7b7_0_292"/>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649" name="Google Shape;649;g2523351e7b7_0_292"/>
          <p:cNvSpPr txBox="1"/>
          <p:nvPr/>
        </p:nvSpPr>
        <p:spPr>
          <a:xfrm>
            <a:off x="489600" y="158400"/>
            <a:ext cx="8040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 der Ausbildung</a:t>
            </a:r>
            <a:endParaRPr b="1" i="0" sz="2800" u="none" cap="none" strike="noStrike">
              <a:solidFill>
                <a:srgbClr val="FFFFFF"/>
              </a:solidFill>
              <a:latin typeface="Arial"/>
              <a:ea typeface="Arial"/>
              <a:cs typeface="Arial"/>
              <a:sym typeface="Arial"/>
            </a:endParaRPr>
          </a:p>
        </p:txBody>
      </p:sp>
      <p:sp>
        <p:nvSpPr>
          <p:cNvPr id="650" name="Google Shape;650;g2523351e7b7_0_292"/>
          <p:cNvSpPr txBox="1"/>
          <p:nvPr/>
        </p:nvSpPr>
        <p:spPr>
          <a:xfrm>
            <a:off x="693200" y="1288302"/>
            <a:ext cx="7896900" cy="3582489"/>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Rückmeldung</a:t>
            </a:r>
            <a:r>
              <a:rPr b="0" i="0" lang="lv-LV" sz="1600" u="none" cap="none" strike="noStrike">
                <a:solidFill>
                  <a:srgbClr val="2B3E85"/>
                </a:solidFill>
                <a:latin typeface="Raleway"/>
                <a:ea typeface="Raleway"/>
                <a:cs typeface="Raleway"/>
                <a:sym typeface="Raleway"/>
              </a:rPr>
              <a:t>: Sammeln Sie Feedback über die Schulung. Dies kann durch eine Umfrage, eine Gruppendiskussion oder ein persönliches Gespräch geschehen. Das Feedback liefert wertvolle Informationen für die Verbesserung künftiger Schulungen.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600"/>
              <a:buFont typeface="Arial"/>
              <a:buNone/>
            </a:pPr>
            <a:r>
              <a:rPr b="0" i="0" lang="lv-LV" sz="1600" u="none" cap="none" strike="noStrike">
                <a:solidFill>
                  <a:srgbClr val="2B3E85"/>
                </a:solidFill>
                <a:latin typeface="Raleway"/>
                <a:ea typeface="Raleway"/>
                <a:cs typeface="Raleway"/>
                <a:sym typeface="Raleway"/>
              </a:rPr>
              <a:t>Denken Sie daran, dass es </a:t>
            </a:r>
            <a:r>
              <a:rPr b="1" i="0" lang="lv-LV" sz="1600" u="none" cap="none" strike="noStrike">
                <a:solidFill>
                  <a:srgbClr val="2B3E85"/>
                </a:solidFill>
                <a:latin typeface="Raleway"/>
                <a:ea typeface="Raleway"/>
                <a:cs typeface="Raleway"/>
                <a:sym typeface="Raleway"/>
              </a:rPr>
              <a:t>wichtig ist, ein sicheres, integratives und respektvolles Schulungsumfeld zu schaffen. </a:t>
            </a:r>
            <a:r>
              <a:rPr b="0" i="0" lang="lv-LV" sz="1600" u="none" cap="none" strike="noStrike">
                <a:solidFill>
                  <a:srgbClr val="2B3E85"/>
                </a:solidFill>
                <a:latin typeface="Raleway"/>
                <a:ea typeface="Raleway"/>
                <a:cs typeface="Raleway"/>
                <a:sym typeface="Raleway"/>
              </a:rPr>
              <a:t>Während der Diskussion können heikle Themen auftauchen. Seien Sie darauf vorbereitet, diese angemessen zu behandeln.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600"/>
              <a:buFont typeface="Arial"/>
              <a:buNone/>
            </a:pPr>
            <a:r>
              <a:rPr b="0" i="0" lang="lv-LV" sz="1600" u="none" cap="none" strike="noStrike">
                <a:solidFill>
                  <a:srgbClr val="2B3E85"/>
                </a:solidFill>
                <a:latin typeface="Raleway"/>
                <a:ea typeface="Raleway"/>
                <a:cs typeface="Raleway"/>
                <a:sym typeface="Raleway"/>
              </a:rPr>
              <a:t>Fühlen Sie sich frei, Elemente der Sitzung entsprechend der Gruppendynamik zu ändern.</a:t>
            </a:r>
            <a:endParaRPr b="1" i="0" sz="1600" u="none" cap="none" strike="noStrike">
              <a:solidFill>
                <a:srgbClr val="2B3E85"/>
              </a:solidFill>
              <a:latin typeface="Raleway"/>
              <a:ea typeface="Raleway"/>
              <a:cs typeface="Raleway"/>
              <a:sym typeface="Raleway"/>
            </a:endParaRPr>
          </a:p>
        </p:txBody>
      </p:sp>
      <p:pic>
        <p:nvPicPr>
          <p:cNvPr id="651" name="Google Shape;651;g2523351e7b7_0_292"/>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652" name="Google Shape;652;g2523351e7b7_0_292"/>
          <p:cNvGrpSpPr/>
          <p:nvPr/>
        </p:nvGrpSpPr>
        <p:grpSpPr>
          <a:xfrm>
            <a:off x="570399" y="1290070"/>
            <a:ext cx="290237" cy="321991"/>
            <a:chOff x="534570" y="3018006"/>
            <a:chExt cx="290237" cy="321991"/>
          </a:xfrm>
        </p:grpSpPr>
        <p:sp>
          <p:nvSpPr>
            <p:cNvPr id="653" name="Google Shape;653;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5" name="Google Shape;655;g2523351e7b7_0_292"/>
          <p:cNvGrpSpPr/>
          <p:nvPr/>
        </p:nvGrpSpPr>
        <p:grpSpPr>
          <a:xfrm>
            <a:off x="563731" y="2698493"/>
            <a:ext cx="290237" cy="321991"/>
            <a:chOff x="534570" y="3018006"/>
            <a:chExt cx="290237" cy="321991"/>
          </a:xfrm>
        </p:grpSpPr>
        <p:sp>
          <p:nvSpPr>
            <p:cNvPr id="656" name="Google Shape;656;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82"/>
          <p:cNvPicPr preferRelativeResize="0"/>
          <p:nvPr/>
        </p:nvPicPr>
        <p:blipFill rotWithShape="1">
          <a:blip r:embed="rId3">
            <a:alphaModFix/>
          </a:blip>
          <a:srcRect b="0" l="0" r="0" t="0"/>
          <a:stretch/>
        </p:blipFill>
        <p:spPr>
          <a:xfrm>
            <a:off x="4500302" y="1091050"/>
            <a:ext cx="4631224" cy="1916225"/>
          </a:xfrm>
          <a:prstGeom prst="rect">
            <a:avLst/>
          </a:prstGeom>
          <a:noFill/>
          <a:ln>
            <a:noFill/>
          </a:ln>
        </p:spPr>
      </p:pic>
      <p:sp>
        <p:nvSpPr>
          <p:cNvPr id="663" name="Google Shape;663;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64" name="Google Shape;664;p82"/>
          <p:cNvPicPr preferRelativeResize="0"/>
          <p:nvPr/>
        </p:nvPicPr>
        <p:blipFill rotWithShape="1">
          <a:blip r:embed="rId4">
            <a:alphaModFix/>
          </a:blip>
          <a:srcRect b="0" l="0" r="0" t="0"/>
          <a:stretch/>
        </p:blipFill>
        <p:spPr>
          <a:xfrm>
            <a:off x="0" y="-3850"/>
            <a:ext cx="9144001" cy="1094900"/>
          </a:xfrm>
          <a:prstGeom prst="rect">
            <a:avLst/>
          </a:prstGeom>
          <a:noFill/>
          <a:ln>
            <a:noFill/>
          </a:ln>
        </p:spPr>
      </p:pic>
      <p:sp>
        <p:nvSpPr>
          <p:cNvPr id="665" name="Google Shape;665;p82"/>
          <p:cNvSpPr txBox="1"/>
          <p:nvPr/>
        </p:nvSpPr>
        <p:spPr>
          <a:xfrm>
            <a:off x="489600" y="158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Struktur der Ausbildung</a:t>
            </a:r>
            <a:endParaRPr b="1" i="0" sz="2800" u="none" cap="none" strike="noStrike">
              <a:solidFill>
                <a:srgbClr val="FFFFFF"/>
              </a:solidFill>
              <a:latin typeface="Arial"/>
              <a:ea typeface="Arial"/>
              <a:cs typeface="Arial"/>
              <a:sym typeface="Arial"/>
            </a:endParaRPr>
          </a:p>
        </p:txBody>
      </p:sp>
      <p:pic>
        <p:nvPicPr>
          <p:cNvPr id="666" name="Google Shape;666;p82"/>
          <p:cNvPicPr preferRelativeResize="0"/>
          <p:nvPr/>
        </p:nvPicPr>
        <p:blipFill rotWithShape="1">
          <a:blip r:embed="rId5">
            <a:alphaModFix/>
          </a:blip>
          <a:srcRect b="8339" l="0" r="6015" t="0"/>
          <a:stretch/>
        </p:blipFill>
        <p:spPr>
          <a:xfrm>
            <a:off x="6548038" y="3312249"/>
            <a:ext cx="2605476" cy="1831251"/>
          </a:xfrm>
          <a:prstGeom prst="rect">
            <a:avLst/>
          </a:prstGeom>
          <a:noFill/>
          <a:ln>
            <a:noFill/>
          </a:ln>
          <a:effectLst>
            <a:outerShdw blurRad="314325" rotWithShape="0" algn="bl" dir="5940000" dist="38100">
              <a:srgbClr val="000000">
                <a:alpha val="49019"/>
              </a:srgbClr>
            </a:outerShdw>
          </a:effectLst>
        </p:spPr>
      </p:pic>
      <p:sp>
        <p:nvSpPr>
          <p:cNvPr id="667" name="Google Shape;667;p82"/>
          <p:cNvSpPr txBox="1"/>
          <p:nvPr/>
        </p:nvSpPr>
        <p:spPr>
          <a:xfrm>
            <a:off x="360252" y="1091050"/>
            <a:ext cx="6585600" cy="528141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Rückmeldung</a:t>
            </a:r>
            <a:r>
              <a:rPr b="0" i="0" lang="lv-LV" sz="1600" u="none" cap="none" strike="noStrike">
                <a:solidFill>
                  <a:srgbClr val="2B3E85"/>
                </a:solidFill>
                <a:latin typeface="Raleway"/>
                <a:ea typeface="Raleway"/>
                <a:cs typeface="Raleway"/>
                <a:sym typeface="Raleway"/>
              </a:rPr>
              <a:t>: Sammeln Sie Feedback über die Schulung. Dies kann durch eine Umfrage, eine Gruppendiskussion oder ein persönliches Gespräch geschehen. Das Feedback liefert wertvolle Informationen für die Verbesserung künftiger Schulungen.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Denken Sie daran, dass es wichtig ist, ein sicheres, integratives und respektvolles Schulungsumfeld zu schaffen. Während der Diskussion können heikle Themen auftauchen. Seien Sie darauf vorbereitet, diese angemessen zu behandeln.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Fühlen Sie sich frei, Elemente der Sitzung entsprechend der Gruppendynamik zu ändern</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grpSp>
        <p:nvGrpSpPr>
          <p:cNvPr id="672" name="Google Shape;672;g2523351e7b7_17_0"/>
          <p:cNvGrpSpPr/>
          <p:nvPr/>
        </p:nvGrpSpPr>
        <p:grpSpPr>
          <a:xfrm>
            <a:off x="-356" y="0"/>
            <a:ext cx="9143665" cy="5143674"/>
            <a:chOff x="7481200" y="-261875"/>
            <a:chExt cx="7008251" cy="4337725"/>
          </a:xfrm>
        </p:grpSpPr>
        <p:pic>
          <p:nvPicPr>
            <p:cNvPr id="673" name="Google Shape;673;g2523351e7b7_17_0"/>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674" name="Google Shape;674;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675" name="Google Shape;675;g2523351e7b7_17_0"/>
          <p:cNvGrpSpPr/>
          <p:nvPr/>
        </p:nvGrpSpPr>
        <p:grpSpPr>
          <a:xfrm>
            <a:off x="375592" y="152400"/>
            <a:ext cx="8543051" cy="4991274"/>
            <a:chOff x="7481202" y="-261875"/>
            <a:chExt cx="7008245" cy="4209204"/>
          </a:xfrm>
        </p:grpSpPr>
        <p:pic>
          <p:nvPicPr>
            <p:cNvPr id="676" name="Google Shape;676;g2523351e7b7_17_0"/>
            <p:cNvPicPr preferRelativeResize="0"/>
            <p:nvPr/>
          </p:nvPicPr>
          <p:blipFill rotWithShape="1">
            <a:blip r:embed="rId3">
              <a:alphaModFix/>
            </a:blip>
            <a:srcRect b="18165" l="0" r="0" t="0"/>
            <a:stretch/>
          </p:blipFill>
          <p:spPr>
            <a:xfrm>
              <a:off x="7481202" y="-261875"/>
              <a:ext cx="7008245" cy="4209204"/>
            </a:xfrm>
            <a:prstGeom prst="rect">
              <a:avLst/>
            </a:prstGeom>
            <a:noFill/>
            <a:ln>
              <a:noFill/>
            </a:ln>
          </p:spPr>
        </p:pic>
        <p:pic>
          <p:nvPicPr>
            <p:cNvPr id="677" name="Google Shape;677;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678" name="Google Shape;678;g2523351e7b7_17_0"/>
          <p:cNvSpPr txBox="1"/>
          <p:nvPr/>
        </p:nvSpPr>
        <p:spPr>
          <a:xfrm>
            <a:off x="1870749" y="2573575"/>
            <a:ext cx="3429533"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Wie spielt man es?</a:t>
            </a:r>
            <a:endParaRPr b="0" i="0" sz="2600" u="none" cap="none" strike="noStrike">
              <a:solidFill>
                <a:srgbClr val="FFAB40"/>
              </a:solidFill>
              <a:latin typeface="Montserrat SemiBold"/>
              <a:ea typeface="Montserrat SemiBold"/>
              <a:cs typeface="Montserrat SemiBold"/>
              <a:sym typeface="Montserrat SemiBold"/>
            </a:endParaRPr>
          </a:p>
        </p:txBody>
      </p:sp>
      <p:pic>
        <p:nvPicPr>
          <p:cNvPr id="679" name="Google Shape;679;g2523351e7b7_17_0"/>
          <p:cNvPicPr preferRelativeResize="0"/>
          <p:nvPr/>
        </p:nvPicPr>
        <p:blipFill rotWithShape="1">
          <a:blip r:embed="rId4">
            <a:alphaModFix/>
          </a:blip>
          <a:srcRect b="0" l="0" r="0" t="0"/>
          <a:stretch/>
        </p:blipFill>
        <p:spPr>
          <a:xfrm>
            <a:off x="2007302" y="-10"/>
            <a:ext cx="1753914" cy="7103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7f1b987787_1_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06" name="Google Shape;106;g27f1b987787_1_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07" name="Google Shape;107;g27f1b987787_1_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Das Spiel </a:t>
            </a:r>
            <a:r>
              <a:rPr b="1" i="0" lang="lv-LV" sz="2800" u="none" cap="none" strike="noStrike">
                <a:solidFill>
                  <a:srgbClr val="FFFFFF"/>
                </a:solidFill>
                <a:latin typeface="Raleway"/>
                <a:ea typeface="Raleway"/>
                <a:cs typeface="Raleway"/>
                <a:sym typeface="Raleway"/>
              </a:rPr>
              <a:t>"Erkennen und Handeln" besteht aus:</a:t>
            </a:r>
            <a:endParaRPr b="1" i="0" sz="2800" u="none" cap="none" strike="noStrike">
              <a:solidFill>
                <a:srgbClr val="FFFFFF"/>
              </a:solidFill>
              <a:latin typeface="Raleway"/>
              <a:ea typeface="Raleway"/>
              <a:cs typeface="Raleway"/>
              <a:sym typeface="Raleway"/>
            </a:endParaRPr>
          </a:p>
        </p:txBody>
      </p:sp>
      <p:sp>
        <p:nvSpPr>
          <p:cNvPr id="108" name="Google Shape;108;g27f1b987787_1_0"/>
          <p:cNvSpPr txBox="1"/>
          <p:nvPr/>
        </p:nvSpPr>
        <p:spPr>
          <a:xfrm>
            <a:off x="464100" y="1072800"/>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Problemsituationskarten und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Lösungskarten, aufgeteilt in vier Lösungsgruppen:</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109" name="Google Shape;109;g27f1b987787_1_0"/>
          <p:cNvSpPr txBox="1"/>
          <p:nvPr/>
        </p:nvSpPr>
        <p:spPr>
          <a:xfrm>
            <a:off x="4174735" y="1627200"/>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Strategien des Denkens </a:t>
            </a:r>
            <a:endParaRPr b="1" i="0" sz="1000" u="none" cap="none" strike="noStrike">
              <a:solidFill>
                <a:srgbClr val="674EA7"/>
              </a:solidFill>
              <a:latin typeface="Arial"/>
              <a:ea typeface="Arial"/>
              <a:cs typeface="Arial"/>
              <a:sym typeface="Arial"/>
            </a:endParaRPr>
          </a:p>
        </p:txBody>
      </p:sp>
      <p:sp>
        <p:nvSpPr>
          <p:cNvPr id="110" name="Google Shape;110;g27f1b987787_1_0"/>
          <p:cNvSpPr txBox="1"/>
          <p:nvPr/>
        </p:nvSpPr>
        <p:spPr>
          <a:xfrm>
            <a:off x="5781600" y="1634400"/>
            <a:ext cx="1699200" cy="6770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Konversations-strategien</a:t>
            </a:r>
            <a:endParaRPr b="1" i="0" sz="1000" u="none" cap="none" strike="noStrike">
              <a:solidFill>
                <a:srgbClr val="6AA84F"/>
              </a:solidFill>
              <a:latin typeface="Arial"/>
              <a:ea typeface="Arial"/>
              <a:cs typeface="Arial"/>
              <a:sym typeface="Arial"/>
            </a:endParaRPr>
          </a:p>
        </p:txBody>
      </p:sp>
      <p:sp>
        <p:nvSpPr>
          <p:cNvPr id="111" name="Google Shape;111;g27f1b987787_1_0"/>
          <p:cNvSpPr txBox="1"/>
          <p:nvPr/>
        </p:nvSpPr>
        <p:spPr>
          <a:xfrm>
            <a:off x="7518875" y="1623600"/>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Aktions-strategien</a:t>
            </a:r>
            <a:endParaRPr b="1" i="0" sz="1000" u="none" cap="none" strike="noStrike">
              <a:solidFill>
                <a:srgbClr val="E69138"/>
              </a:solidFill>
              <a:latin typeface="Arial"/>
              <a:ea typeface="Arial"/>
              <a:cs typeface="Arial"/>
              <a:sym typeface="Arial"/>
            </a:endParaRPr>
          </a:p>
        </p:txBody>
      </p:sp>
      <p:sp>
        <p:nvSpPr>
          <p:cNvPr id="112" name="Google Shape;112;g27f1b987787_1_0"/>
          <p:cNvSpPr txBox="1"/>
          <p:nvPr/>
        </p:nvSpPr>
        <p:spPr>
          <a:xfrm>
            <a:off x="2396460" y="1656000"/>
            <a:ext cx="1354800" cy="5231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Strategien</a:t>
            </a:r>
            <a:br>
              <a:rPr b="1" i="0" lang="lv-LV" sz="1000" u="none" cap="none" strike="noStrike">
                <a:solidFill>
                  <a:srgbClr val="1EAEAE"/>
                </a:solidFill>
                <a:latin typeface="Arial"/>
                <a:ea typeface="Arial"/>
                <a:cs typeface="Arial"/>
                <a:sym typeface="Arial"/>
              </a:rPr>
            </a:br>
            <a:r>
              <a:rPr b="1" i="0" lang="lv-LV" sz="1000" u="none" cap="none" strike="noStrike">
                <a:solidFill>
                  <a:srgbClr val="1EAEAE"/>
                </a:solidFill>
                <a:latin typeface="Arial"/>
                <a:ea typeface="Arial"/>
                <a:cs typeface="Arial"/>
                <a:sym typeface="Arial"/>
              </a:rPr>
              <a:t>zur Beruhigung</a:t>
            </a:r>
            <a:endParaRPr b="1" i="0" sz="1000" u="none" cap="none" strike="noStrike">
              <a:solidFill>
                <a:srgbClr val="1EAEAE"/>
              </a:solidFill>
              <a:latin typeface="Arial"/>
              <a:ea typeface="Arial"/>
              <a:cs typeface="Arial"/>
              <a:sym typeface="Arial"/>
            </a:endParaRPr>
          </a:p>
        </p:txBody>
      </p:sp>
      <p:sp>
        <p:nvSpPr>
          <p:cNvPr id="113" name="Google Shape;113;g27f1b987787_1_0"/>
          <p:cNvSpPr txBox="1"/>
          <p:nvPr/>
        </p:nvSpPr>
        <p:spPr>
          <a:xfrm>
            <a:off x="666650" y="17460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Geschichten</a:t>
            </a:r>
            <a:endParaRPr b="1" i="0" sz="1000" u="none" cap="none" strike="noStrike">
              <a:solidFill>
                <a:srgbClr val="0B5394"/>
              </a:solidFill>
              <a:latin typeface="Arial"/>
              <a:ea typeface="Arial"/>
              <a:cs typeface="Arial"/>
              <a:sym typeface="Arial"/>
            </a:endParaRPr>
          </a:p>
        </p:txBody>
      </p:sp>
      <p:pic>
        <p:nvPicPr>
          <p:cNvPr id="114" name="Google Shape;114;g27f1b987787_1_0"/>
          <p:cNvPicPr preferRelativeResize="0"/>
          <p:nvPr/>
        </p:nvPicPr>
        <p:blipFill rotWithShape="1">
          <a:blip r:embed="rId4">
            <a:alphaModFix/>
          </a:blip>
          <a:srcRect b="0" l="69" r="58" t="0"/>
          <a:stretch/>
        </p:blipFill>
        <p:spPr>
          <a:xfrm>
            <a:off x="494452" y="20919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5" name="Google Shape;115;g27f1b987787_1_0"/>
          <p:cNvPicPr preferRelativeResize="0"/>
          <p:nvPr/>
        </p:nvPicPr>
        <p:blipFill rotWithShape="1">
          <a:blip r:embed="rId4">
            <a:alphaModFix/>
          </a:blip>
          <a:srcRect b="0" l="69" r="58" t="0"/>
          <a:stretch/>
        </p:blipFill>
        <p:spPr>
          <a:xfrm>
            <a:off x="455473" y="21733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6" name="Google Shape;116;g27f1b987787_1_0"/>
          <p:cNvPicPr preferRelativeResize="0"/>
          <p:nvPr/>
        </p:nvPicPr>
        <p:blipFill rotWithShape="1">
          <a:blip r:embed="rId5">
            <a:alphaModFix/>
          </a:blip>
          <a:srcRect b="0" l="79" r="68" t="0"/>
          <a:stretch/>
        </p:blipFill>
        <p:spPr>
          <a:xfrm>
            <a:off x="2437164" y="21167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7" name="Google Shape;117;g27f1b987787_1_0"/>
          <p:cNvPicPr preferRelativeResize="0"/>
          <p:nvPr/>
        </p:nvPicPr>
        <p:blipFill rotWithShape="1">
          <a:blip r:embed="rId5">
            <a:alphaModFix/>
          </a:blip>
          <a:srcRect b="0" l="79" r="68" t="0"/>
          <a:stretch/>
        </p:blipFill>
        <p:spPr>
          <a:xfrm>
            <a:off x="2379791" y="21636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8" name="Google Shape;118;g27f1b987787_1_0"/>
          <p:cNvPicPr preferRelativeResize="0"/>
          <p:nvPr/>
        </p:nvPicPr>
        <p:blipFill rotWithShape="1">
          <a:blip r:embed="rId6">
            <a:alphaModFix/>
          </a:blip>
          <a:srcRect b="10" l="0" r="0" t="0"/>
          <a:stretch/>
        </p:blipFill>
        <p:spPr>
          <a:xfrm>
            <a:off x="4110327" y="21037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9" name="Google Shape;119;g27f1b987787_1_0"/>
          <p:cNvPicPr preferRelativeResize="0"/>
          <p:nvPr/>
        </p:nvPicPr>
        <p:blipFill rotWithShape="1">
          <a:blip r:embed="rId6">
            <a:alphaModFix/>
          </a:blip>
          <a:srcRect b="10" l="0" r="0" t="0"/>
          <a:stretch/>
        </p:blipFill>
        <p:spPr>
          <a:xfrm>
            <a:off x="4069454" y="21507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0" name="Google Shape;120;g27f1b987787_1_0"/>
          <p:cNvPicPr preferRelativeResize="0"/>
          <p:nvPr/>
        </p:nvPicPr>
        <p:blipFill rotWithShape="1">
          <a:blip r:embed="rId7">
            <a:alphaModFix/>
          </a:blip>
          <a:srcRect b="0" l="69" r="58" t="0"/>
          <a:stretch/>
        </p:blipFill>
        <p:spPr>
          <a:xfrm>
            <a:off x="5787703" y="21037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1" name="Google Shape;121;g27f1b987787_1_0"/>
          <p:cNvPicPr preferRelativeResize="0"/>
          <p:nvPr/>
        </p:nvPicPr>
        <p:blipFill rotWithShape="1">
          <a:blip r:embed="rId7">
            <a:alphaModFix/>
          </a:blip>
          <a:srcRect b="0" l="69" r="58" t="0"/>
          <a:stretch/>
        </p:blipFill>
        <p:spPr>
          <a:xfrm>
            <a:off x="5730330" y="21507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2" name="Google Shape;122;g27f1b987787_1_0"/>
          <p:cNvPicPr preferRelativeResize="0"/>
          <p:nvPr/>
        </p:nvPicPr>
        <p:blipFill rotWithShape="1">
          <a:blip r:embed="rId8">
            <a:alphaModFix/>
          </a:blip>
          <a:srcRect b="0" l="69" r="78" t="0"/>
          <a:stretch/>
        </p:blipFill>
        <p:spPr>
          <a:xfrm>
            <a:off x="7450528" y="21037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3" name="Google Shape;123;g27f1b987787_1_0"/>
          <p:cNvPicPr preferRelativeResize="0"/>
          <p:nvPr/>
        </p:nvPicPr>
        <p:blipFill rotWithShape="1">
          <a:blip r:embed="rId8">
            <a:alphaModFix/>
          </a:blip>
          <a:srcRect b="0" l="69" r="78" t="0"/>
          <a:stretch/>
        </p:blipFill>
        <p:spPr>
          <a:xfrm>
            <a:off x="7416891" y="21507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4" name="Google Shape;124;g27f1b987787_1_0"/>
          <p:cNvPicPr preferRelativeResize="0"/>
          <p:nvPr/>
        </p:nvPicPr>
        <p:blipFill rotWithShape="1">
          <a:blip r:embed="rId9">
            <a:alphaModFix/>
          </a:blip>
          <a:srcRect b="0" l="1540" r="1540" t="0"/>
          <a:stretch/>
        </p:blipFill>
        <p:spPr>
          <a:xfrm>
            <a:off x="323175" y="317160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5" name="Google Shape;125;g27f1b987787_1_0"/>
          <p:cNvPicPr preferRelativeResize="0"/>
          <p:nvPr/>
        </p:nvPicPr>
        <p:blipFill rotWithShape="1">
          <a:blip r:embed="rId10">
            <a:alphaModFix/>
          </a:blip>
          <a:srcRect b="0" l="1559" r="1559" t="0"/>
          <a:stretch/>
        </p:blipFill>
        <p:spPr>
          <a:xfrm>
            <a:off x="2247494" y="31608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6" name="Google Shape;126;g27f1b987787_1_0"/>
          <p:cNvPicPr preferRelativeResize="0"/>
          <p:nvPr/>
        </p:nvPicPr>
        <p:blipFill rotWithShape="1">
          <a:blip r:embed="rId11">
            <a:alphaModFix/>
          </a:blip>
          <a:srcRect b="0" l="1559" r="1559" t="0"/>
          <a:stretch/>
        </p:blipFill>
        <p:spPr>
          <a:xfrm>
            <a:off x="3937156"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7" name="Google Shape;127;g27f1b987787_1_0"/>
          <p:cNvPicPr preferRelativeResize="0"/>
          <p:nvPr/>
        </p:nvPicPr>
        <p:blipFill rotWithShape="1">
          <a:blip r:embed="rId12">
            <a:alphaModFix/>
          </a:blip>
          <a:srcRect b="0" l="1559" r="1559" t="0"/>
          <a:stretch/>
        </p:blipFill>
        <p:spPr>
          <a:xfrm>
            <a:off x="559803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8" name="Google Shape;128;g27f1b987787_1_0"/>
          <p:cNvPicPr preferRelativeResize="0"/>
          <p:nvPr/>
        </p:nvPicPr>
        <p:blipFill rotWithShape="1">
          <a:blip r:embed="rId13">
            <a:alphaModFix/>
          </a:blip>
          <a:srcRect b="0" l="1559" r="1559" t="0"/>
          <a:stretch/>
        </p:blipFill>
        <p:spPr>
          <a:xfrm>
            <a:off x="728459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id="684" name="Google Shape;684;g2523351e7b7_17_4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685" name="Google Shape;685;g2523351e7b7_17_48"/>
          <p:cNvSpPr txBox="1"/>
          <p:nvPr/>
        </p:nvSpPr>
        <p:spPr>
          <a:xfrm>
            <a:off x="827250" y="1152600"/>
            <a:ext cx="74895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1. Modul</a:t>
            </a:r>
            <a:r>
              <a:rPr b="1" i="0" lang="lv-LV" sz="3600" u="none" cap="none" strike="noStrike">
                <a:solidFill>
                  <a:srgbClr val="FFFFFF"/>
                </a:solidFill>
                <a:latin typeface="Raleway"/>
                <a:ea typeface="Raleway"/>
                <a:cs typeface="Raleway"/>
                <a:sym typeface="Raleway"/>
              </a:rPr>
              <a:t> </a:t>
            </a:r>
            <a:endParaRPr b="1" i="0" sz="3600" u="none" cap="none" strike="noStrike">
              <a:solidFill>
                <a:srgbClr val="000000"/>
              </a:solidFill>
              <a:latin typeface="Raleway"/>
              <a:ea typeface="Raleway"/>
              <a:cs typeface="Raleway"/>
              <a:sym typeface="Raleway"/>
            </a:endParaRPr>
          </a:p>
          <a:p>
            <a:pPr indent="0" lvl="0" marL="457200" marR="0" rtl="0" algn="l">
              <a:lnSpc>
                <a:spcPct val="90000"/>
              </a:lnSpc>
              <a:spcBef>
                <a:spcPts val="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Ursachen und Wirkungsmechanismen</a:t>
            </a:r>
            <a:endParaRPr b="1" i="0" sz="4200" u="none" cap="none" strike="noStrike">
              <a:solidFill>
                <a:srgbClr val="FFFFFF"/>
              </a:solidFill>
              <a:latin typeface="Raleway"/>
              <a:ea typeface="Raleway"/>
              <a:cs typeface="Raleway"/>
              <a:sym typeface="Raleway"/>
            </a:endParaRPr>
          </a:p>
        </p:txBody>
      </p:sp>
      <p:pic>
        <p:nvPicPr>
          <p:cNvPr id="686" name="Google Shape;686;g2523351e7b7_17_4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687" name="Google Shape;687;g2523351e7b7_17_4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688" name="Google Shape;688;g2523351e7b7_17_48"/>
          <p:cNvPicPr preferRelativeResize="0"/>
          <p:nvPr/>
        </p:nvPicPr>
        <p:blipFill rotWithShape="1">
          <a:blip r:embed="rId6">
            <a:alphaModFix/>
          </a:blip>
          <a:srcRect b="0" l="0" r="-583" t="-989"/>
          <a:stretch/>
        </p:blipFill>
        <p:spPr>
          <a:xfrm rot="5400000">
            <a:off x="5440413" y="1487038"/>
            <a:ext cx="2145900" cy="5194375"/>
          </a:xfrm>
          <a:prstGeom prst="rect">
            <a:avLst/>
          </a:prstGeom>
          <a:noFill/>
          <a:ln>
            <a:noFill/>
          </a:ln>
        </p:spPr>
      </p:pic>
      <p:pic>
        <p:nvPicPr>
          <p:cNvPr id="689" name="Google Shape;689;g2523351e7b7_17_48"/>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690" name="Google Shape;690;g2523351e7b7_17_48"/>
          <p:cNvPicPr preferRelativeResize="0"/>
          <p:nvPr/>
        </p:nvPicPr>
        <p:blipFill rotWithShape="1">
          <a:blip r:embed="rId7">
            <a:alphaModFix/>
          </a:blip>
          <a:srcRect b="8337" l="0" r="6015" t="0"/>
          <a:stretch/>
        </p:blipFill>
        <p:spPr>
          <a:xfrm>
            <a:off x="6538525" y="3312250"/>
            <a:ext cx="2605476" cy="18312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4" name="Shape 694"/>
        <p:cNvGrpSpPr/>
        <p:nvPr/>
      </p:nvGrpSpPr>
      <p:grpSpPr>
        <a:xfrm>
          <a:off x="0" y="0"/>
          <a:ext cx="0" cy="0"/>
          <a:chOff x="0" y="0"/>
          <a:chExt cx="0" cy="0"/>
        </a:xfrm>
      </p:grpSpPr>
      <p:pic>
        <p:nvPicPr>
          <p:cNvPr id="695" name="Google Shape;695;g2523351e7b7_17_58"/>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696" name="Google Shape;696;g2523351e7b7_17_58"/>
          <p:cNvSpPr txBox="1"/>
          <p:nvPr/>
        </p:nvSpPr>
        <p:spPr>
          <a:xfrm>
            <a:off x="489175" y="158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endParaRPr b="1" i="0" sz="2800" u="none" cap="none" strike="noStrike">
              <a:solidFill>
                <a:srgbClr val="FFFFFF"/>
              </a:solidFill>
              <a:latin typeface="Raleway"/>
              <a:ea typeface="Raleway"/>
              <a:cs typeface="Raleway"/>
              <a:sym typeface="Raleway"/>
            </a:endParaRPr>
          </a:p>
        </p:txBody>
      </p:sp>
      <p:sp>
        <p:nvSpPr>
          <p:cNvPr id="697" name="Google Shape;697;g2523351e7b7_17_58"/>
          <p:cNvSpPr txBox="1"/>
          <p:nvPr/>
        </p:nvSpPr>
        <p:spPr>
          <a:xfrm>
            <a:off x="597300" y="1741900"/>
            <a:ext cx="3974700" cy="329933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Wählen Sie vor dem Spiel die Geschichtenkarten aus, die mit Ihrem Arbeitsplatz zu tun haben. </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600"/>
              <a:buFont typeface="Arial"/>
              <a:buNone/>
            </a:pP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Wählen Sie aus jeder Kategorie von Lösungskarten Karten aus, die sich speziell auf zum Thema </a:t>
            </a:r>
            <a:r>
              <a:rPr b="1" i="0" lang="lv-LV" sz="1600" u="none" cap="none" strike="noStrike">
                <a:solidFill>
                  <a:srgbClr val="2B3E85"/>
                </a:solidFill>
                <a:latin typeface="Raleway"/>
                <a:ea typeface="Raleway"/>
                <a:cs typeface="Raleway"/>
                <a:sym typeface="Raleway"/>
              </a:rPr>
              <a:t>Mobbing am Arbeitsplatz</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698" name="Google Shape;698;g2523351e7b7_17_58"/>
          <p:cNvPicPr preferRelativeResize="0"/>
          <p:nvPr/>
        </p:nvPicPr>
        <p:blipFill rotWithShape="1">
          <a:blip r:embed="rId4">
            <a:alphaModFix/>
          </a:blip>
          <a:srcRect b="0" l="0" r="16443" t="0"/>
          <a:stretch/>
        </p:blipFill>
        <p:spPr>
          <a:xfrm rot="5400000">
            <a:off x="6990992" y="2976588"/>
            <a:ext cx="2889700" cy="1430951"/>
          </a:xfrm>
          <a:prstGeom prst="rect">
            <a:avLst/>
          </a:prstGeom>
          <a:noFill/>
          <a:ln>
            <a:noFill/>
          </a:ln>
        </p:spPr>
      </p:pic>
      <p:pic>
        <p:nvPicPr>
          <p:cNvPr id="699" name="Google Shape;699;g2523351e7b7_17_58"/>
          <p:cNvPicPr preferRelativeResize="0"/>
          <p:nvPr/>
        </p:nvPicPr>
        <p:blipFill rotWithShape="1">
          <a:blip r:embed="rId5">
            <a:alphaModFix/>
          </a:blip>
          <a:srcRect b="0" l="69" r="58" t="0"/>
          <a:stretch/>
        </p:blipFill>
        <p:spPr>
          <a:xfrm>
            <a:off x="7379069" y="205947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00" name="Google Shape;700;g2523351e7b7_17_58"/>
          <p:cNvPicPr preferRelativeResize="0"/>
          <p:nvPr/>
        </p:nvPicPr>
        <p:blipFill rotWithShape="1">
          <a:blip r:embed="rId5">
            <a:alphaModFix/>
          </a:blip>
          <a:srcRect b="0" l="69" r="58" t="0"/>
          <a:stretch/>
        </p:blipFill>
        <p:spPr>
          <a:xfrm>
            <a:off x="7340117" y="210691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01" name="Google Shape;701;g2523351e7b7_17_58"/>
          <p:cNvPicPr preferRelativeResize="0"/>
          <p:nvPr/>
        </p:nvPicPr>
        <p:blipFill rotWithShape="1">
          <a:blip r:embed="rId5">
            <a:alphaModFix/>
          </a:blip>
          <a:srcRect b="0" l="69" r="58" t="0"/>
          <a:stretch/>
        </p:blipFill>
        <p:spPr>
          <a:xfrm>
            <a:off x="7285118" y="215432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02" name="Google Shape;702;g2523351e7b7_17_58"/>
          <p:cNvPicPr preferRelativeResize="0"/>
          <p:nvPr/>
        </p:nvPicPr>
        <p:blipFill rotWithShape="1">
          <a:blip r:embed="rId5">
            <a:alphaModFix/>
          </a:blip>
          <a:srcRect b="0" l="69" r="58" t="0"/>
          <a:stretch/>
        </p:blipFill>
        <p:spPr>
          <a:xfrm>
            <a:off x="7238577" y="2193873"/>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03" name="Google Shape;703;g2523351e7b7_17_58"/>
          <p:cNvPicPr preferRelativeResize="0"/>
          <p:nvPr/>
        </p:nvPicPr>
        <p:blipFill rotWithShape="1">
          <a:blip r:embed="rId5">
            <a:alphaModFix/>
          </a:blip>
          <a:srcRect b="0" l="69" r="58" t="0"/>
          <a:stretch/>
        </p:blipFill>
        <p:spPr>
          <a:xfrm>
            <a:off x="7199598" y="22752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704" name="Google Shape;704;g2523351e7b7_17_58"/>
          <p:cNvSpPr txBox="1"/>
          <p:nvPr/>
        </p:nvSpPr>
        <p:spPr>
          <a:xfrm>
            <a:off x="281724" y="1500175"/>
            <a:ext cx="3400151" cy="644762"/>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pic>
        <p:nvPicPr>
          <p:cNvPr id="705" name="Google Shape;705;g2523351e7b7_17_58"/>
          <p:cNvPicPr preferRelativeResize="0"/>
          <p:nvPr/>
        </p:nvPicPr>
        <p:blipFill rotWithShape="1">
          <a:blip r:embed="rId6">
            <a:alphaModFix/>
          </a:blip>
          <a:srcRect b="0" l="1540" r="1540" t="0"/>
          <a:stretch/>
        </p:blipFill>
        <p:spPr>
          <a:xfrm>
            <a:off x="5579193" y="1903171"/>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06" name="Google Shape;706;g2523351e7b7_17_58"/>
          <p:cNvPicPr preferRelativeResize="0"/>
          <p:nvPr/>
        </p:nvPicPr>
        <p:blipFill rotWithShape="1">
          <a:blip r:embed="rId6">
            <a:alphaModFix/>
          </a:blip>
          <a:srcRect b="0" l="1540" r="1540" t="0"/>
          <a:stretch/>
        </p:blipFill>
        <p:spPr>
          <a:xfrm>
            <a:off x="5106006" y="286800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07" name="Google Shape;707;g2523351e7b7_17_58"/>
          <p:cNvPicPr preferRelativeResize="0"/>
          <p:nvPr/>
        </p:nvPicPr>
        <p:blipFill rotWithShape="1">
          <a:blip r:embed="rId6">
            <a:alphaModFix/>
          </a:blip>
          <a:srcRect b="0" l="1540" r="1540" t="0"/>
          <a:stretch/>
        </p:blipFill>
        <p:spPr>
          <a:xfrm>
            <a:off x="4694634" y="233813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1" name="Shape 711"/>
        <p:cNvGrpSpPr/>
        <p:nvPr/>
      </p:nvGrpSpPr>
      <p:grpSpPr>
        <a:xfrm>
          <a:off x="0" y="0"/>
          <a:ext cx="0" cy="0"/>
          <a:chOff x="0" y="0"/>
          <a:chExt cx="0" cy="0"/>
        </a:xfrm>
      </p:grpSpPr>
      <p:pic>
        <p:nvPicPr>
          <p:cNvPr id="712" name="Google Shape;712;g2523351e7b7_17_74"/>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713" name="Google Shape;713;g2523351e7b7_17_74"/>
          <p:cNvSpPr txBox="1"/>
          <p:nvPr/>
        </p:nvSpPr>
        <p:spPr>
          <a:xfrm>
            <a:off x="489175" y="158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14" name="Google Shape;714;g2523351e7b7_17_74"/>
          <p:cNvSpPr txBox="1"/>
          <p:nvPr/>
        </p:nvSpPr>
        <p:spPr>
          <a:xfrm>
            <a:off x="613925" y="1498125"/>
            <a:ext cx="4047900" cy="329933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600"/>
              <a:buFont typeface="Arial"/>
              <a:buNone/>
            </a:pPr>
            <a:r>
              <a:rPr b="1" i="0" lang="lv-LV" sz="1600" u="none" cap="none" strike="noStrike">
                <a:solidFill>
                  <a:srgbClr val="2B3E85"/>
                </a:solidFill>
                <a:latin typeface="Raleway"/>
                <a:ea typeface="Raleway"/>
                <a:cs typeface="Raleway"/>
                <a:sym typeface="Raleway"/>
              </a:rPr>
              <a:t>Jeder Spieler sollte auch einen Satz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von Lösungskarten erhalten, </a:t>
            </a:r>
            <a:r>
              <a:rPr b="0" i="0" lang="lv-LV" sz="1600" u="none" cap="none" strike="noStrike">
                <a:solidFill>
                  <a:srgbClr val="2B3E85"/>
                </a:solidFill>
                <a:latin typeface="Raleway"/>
                <a:ea typeface="Raleway"/>
                <a:cs typeface="Raleway"/>
                <a:sym typeface="Raleway"/>
              </a:rPr>
              <a:t>mit einer gleichen Anzahl von Karten aus jeder Kategorie. (4-12). Mischen</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Sie die Karten mit den</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Problemstellungen und</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legen Sie sie verdeckt auf</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den Tisch.</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715" name="Google Shape;715;g2523351e7b7_17_74"/>
          <p:cNvPicPr preferRelativeResize="0"/>
          <p:nvPr/>
        </p:nvPicPr>
        <p:blipFill rotWithShape="1">
          <a:blip r:embed="rId4">
            <a:alphaModFix/>
          </a:blip>
          <a:srcRect b="0" l="0" r="16443" t="0"/>
          <a:stretch/>
        </p:blipFill>
        <p:spPr>
          <a:xfrm rot="5400000">
            <a:off x="7211518" y="3216589"/>
            <a:ext cx="2571750" cy="1273500"/>
          </a:xfrm>
          <a:prstGeom prst="rect">
            <a:avLst/>
          </a:prstGeom>
          <a:noFill/>
          <a:ln>
            <a:noFill/>
          </a:ln>
        </p:spPr>
      </p:pic>
      <p:sp>
        <p:nvSpPr>
          <p:cNvPr id="716" name="Google Shape;716;g2523351e7b7_17_74"/>
          <p:cNvSpPr txBox="1"/>
          <p:nvPr/>
        </p:nvSpPr>
        <p:spPr>
          <a:xfrm>
            <a:off x="737124" y="1256400"/>
            <a:ext cx="297711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pic>
        <p:nvPicPr>
          <p:cNvPr id="717" name="Google Shape;717;g2523351e7b7_17_74"/>
          <p:cNvPicPr preferRelativeResize="0"/>
          <p:nvPr/>
        </p:nvPicPr>
        <p:blipFill rotWithShape="1">
          <a:blip r:embed="rId5">
            <a:alphaModFix/>
          </a:blip>
          <a:srcRect b="0" l="79" r="68" t="0"/>
          <a:stretch/>
        </p:blipFill>
        <p:spPr>
          <a:xfrm>
            <a:off x="7172576" y="149811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18" name="Google Shape;718;g2523351e7b7_17_74"/>
          <p:cNvPicPr preferRelativeResize="0"/>
          <p:nvPr/>
        </p:nvPicPr>
        <p:blipFill rotWithShape="1">
          <a:blip r:embed="rId5">
            <a:alphaModFix/>
          </a:blip>
          <a:srcRect b="0" l="79" r="68" t="0"/>
          <a:stretch/>
        </p:blipFill>
        <p:spPr>
          <a:xfrm>
            <a:off x="7136202" y="15296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19" name="Google Shape;719;g2523351e7b7_17_74"/>
          <p:cNvPicPr preferRelativeResize="0"/>
          <p:nvPr/>
        </p:nvPicPr>
        <p:blipFill rotWithShape="1">
          <a:blip r:embed="rId5">
            <a:alphaModFix/>
          </a:blip>
          <a:srcRect b="0" l="79" r="68" t="0"/>
          <a:stretch/>
        </p:blipFill>
        <p:spPr>
          <a:xfrm>
            <a:off x="7095639" y="15725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20" name="Google Shape;720;g2523351e7b7_17_74"/>
          <p:cNvPicPr preferRelativeResize="0"/>
          <p:nvPr/>
        </p:nvPicPr>
        <p:blipFill rotWithShape="1">
          <a:blip r:embed="rId5">
            <a:alphaModFix/>
          </a:blip>
          <a:srcRect b="0" l="79" r="68" t="0"/>
          <a:stretch/>
        </p:blipFill>
        <p:spPr>
          <a:xfrm>
            <a:off x="7038266" y="161948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21" name="Google Shape;721;g2523351e7b7_17_74"/>
          <p:cNvPicPr preferRelativeResize="0"/>
          <p:nvPr/>
        </p:nvPicPr>
        <p:blipFill rotWithShape="1">
          <a:blip r:embed="rId6">
            <a:alphaModFix/>
          </a:blip>
          <a:srcRect b="0" l="1559" r="1559" t="0"/>
          <a:stretch/>
        </p:blipFill>
        <p:spPr>
          <a:xfrm rot="-600000">
            <a:off x="3534364" y="278984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22" name="Google Shape;722;g2523351e7b7_17_74"/>
          <p:cNvPicPr preferRelativeResize="0"/>
          <p:nvPr/>
        </p:nvPicPr>
        <p:blipFill rotWithShape="1">
          <a:blip r:embed="rId6">
            <a:alphaModFix/>
          </a:blip>
          <a:srcRect b="0" l="1559" r="1559" t="0"/>
          <a:stretch/>
        </p:blipFill>
        <p:spPr>
          <a:xfrm rot="360000">
            <a:off x="4063564" y="267464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23" name="Google Shape;723;g2523351e7b7_17_74"/>
          <p:cNvPicPr preferRelativeResize="0"/>
          <p:nvPr/>
        </p:nvPicPr>
        <p:blipFill rotWithShape="1">
          <a:blip r:embed="rId7">
            <a:alphaModFix/>
          </a:blip>
          <a:srcRect b="0" l="1559" r="1559" t="0"/>
          <a:stretch/>
        </p:blipFill>
        <p:spPr>
          <a:xfrm>
            <a:off x="5157964" y="264944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24" name="Google Shape;724;g2523351e7b7_17_74"/>
          <p:cNvPicPr preferRelativeResize="0"/>
          <p:nvPr/>
        </p:nvPicPr>
        <p:blipFill rotWithShape="1">
          <a:blip r:embed="rId8">
            <a:alphaModFix/>
          </a:blip>
          <a:srcRect b="0" l="1559" r="1559" t="0"/>
          <a:stretch/>
        </p:blipFill>
        <p:spPr>
          <a:xfrm rot="660000">
            <a:off x="6360364" y="277184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25" name="Google Shape;725;g2523351e7b7_17_74"/>
          <p:cNvPicPr preferRelativeResize="0"/>
          <p:nvPr/>
        </p:nvPicPr>
        <p:blipFill rotWithShape="1">
          <a:blip r:embed="rId9">
            <a:alphaModFix/>
          </a:blip>
          <a:srcRect b="0" l="1559" r="1559" t="0"/>
          <a:stretch/>
        </p:blipFill>
        <p:spPr>
          <a:xfrm rot="240000">
            <a:off x="7220764" y="277184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9" name="Shape 729"/>
        <p:cNvGrpSpPr/>
        <p:nvPr/>
      </p:nvGrpSpPr>
      <p:grpSpPr>
        <a:xfrm>
          <a:off x="0" y="0"/>
          <a:ext cx="0" cy="0"/>
          <a:chOff x="0" y="0"/>
          <a:chExt cx="0" cy="0"/>
        </a:xfrm>
      </p:grpSpPr>
      <p:pic>
        <p:nvPicPr>
          <p:cNvPr id="730" name="Google Shape;730;g2523351e7b7_17_91"/>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731" name="Google Shape;731;g2523351e7b7_17_91"/>
          <p:cNvSpPr txBox="1"/>
          <p:nvPr/>
        </p:nvSpPr>
        <p:spPr>
          <a:xfrm>
            <a:off x="489175" y="158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32" name="Google Shape;732;g2523351e7b7_17_91"/>
          <p:cNvSpPr txBox="1"/>
          <p:nvPr/>
        </p:nvSpPr>
        <p:spPr>
          <a:xfrm>
            <a:off x="717800" y="1983725"/>
            <a:ext cx="4363998" cy="326240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Der erste Spieler zieht eine Karte mit einer Problemsituation</a:t>
            </a:r>
            <a:r>
              <a:rPr b="0" i="0" lang="lv-LV" sz="1600" u="none" cap="none" strike="noStrike">
                <a:solidFill>
                  <a:srgbClr val="2B3E85"/>
                </a:solidFill>
                <a:latin typeface="Raleway"/>
                <a:ea typeface="Raleway"/>
                <a:cs typeface="Raleway"/>
                <a:sym typeface="Raleway"/>
              </a:rPr>
              <a:t>, die mit Mobbing am Arbeitsplatz zu tun hat, und liest sie der Gruppe laut vor. </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Die anderen Spieler wählen dann eine Lösungskarte </a:t>
            </a:r>
            <a:r>
              <a:rPr b="0" i="0" lang="lv-LV" sz="1600" u="none" cap="none" strike="noStrike">
                <a:solidFill>
                  <a:srgbClr val="2B3E85"/>
                </a:solidFill>
                <a:latin typeface="Raleway"/>
                <a:ea typeface="Raleway"/>
                <a:cs typeface="Raleway"/>
                <a:sym typeface="Raleway"/>
              </a:rPr>
              <a:t>aus ihrer Hand, die ihrer Meinung nach am besten geeignet ist, Mobbing zu verhindern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oder das Mobbingverhalten zu verhindern.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2B3E85"/>
              </a:solidFill>
              <a:latin typeface="Arial"/>
              <a:ea typeface="Arial"/>
              <a:cs typeface="Arial"/>
              <a:sym typeface="Arial"/>
            </a:endParaRPr>
          </a:p>
        </p:txBody>
      </p:sp>
      <p:pic>
        <p:nvPicPr>
          <p:cNvPr id="733" name="Google Shape;733;g2523351e7b7_17_91"/>
          <p:cNvPicPr preferRelativeResize="0"/>
          <p:nvPr/>
        </p:nvPicPr>
        <p:blipFill rotWithShape="1">
          <a:blip r:embed="rId4">
            <a:alphaModFix/>
          </a:blip>
          <a:srcRect b="0" l="0" r="27943" t="0"/>
          <a:stretch/>
        </p:blipFill>
        <p:spPr>
          <a:xfrm rot="5400000">
            <a:off x="7128000" y="3132000"/>
            <a:ext cx="2571750" cy="1476725"/>
          </a:xfrm>
          <a:prstGeom prst="rect">
            <a:avLst/>
          </a:prstGeom>
          <a:noFill/>
          <a:ln>
            <a:noFill/>
          </a:ln>
        </p:spPr>
      </p:pic>
      <p:sp>
        <p:nvSpPr>
          <p:cNvPr id="734" name="Google Shape;734;g2523351e7b7_17_91"/>
          <p:cNvSpPr txBox="1"/>
          <p:nvPr/>
        </p:nvSpPr>
        <p:spPr>
          <a:xfrm>
            <a:off x="841000" y="148500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pic>
        <p:nvPicPr>
          <p:cNvPr id="735" name="Google Shape;735;g2523351e7b7_17_91"/>
          <p:cNvPicPr preferRelativeResize="0"/>
          <p:nvPr/>
        </p:nvPicPr>
        <p:blipFill rotWithShape="1">
          <a:blip r:embed="rId5">
            <a:alphaModFix/>
          </a:blip>
          <a:srcRect b="0" l="1540" r="1540" t="0"/>
          <a:stretch/>
        </p:blipFill>
        <p:spPr>
          <a:xfrm>
            <a:off x="5407200" y="1850400"/>
            <a:ext cx="1458000" cy="2181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36" name="Google Shape;736;g2523351e7b7_17_91"/>
          <p:cNvPicPr preferRelativeResize="0"/>
          <p:nvPr/>
        </p:nvPicPr>
        <p:blipFill rotWithShape="1">
          <a:blip r:embed="rId6">
            <a:alphaModFix/>
          </a:blip>
          <a:srcRect b="0" l="1559" r="1559" t="0"/>
          <a:stretch/>
        </p:blipFill>
        <p:spPr>
          <a:xfrm rot="660000">
            <a:off x="6699600" y="2401200"/>
            <a:ext cx="1440000" cy="21600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0" name="Shape 740"/>
        <p:cNvGrpSpPr/>
        <p:nvPr/>
      </p:nvGrpSpPr>
      <p:grpSpPr>
        <a:xfrm>
          <a:off x="0" y="0"/>
          <a:ext cx="0" cy="0"/>
          <a:chOff x="0" y="0"/>
          <a:chExt cx="0" cy="0"/>
        </a:xfrm>
      </p:grpSpPr>
      <p:pic>
        <p:nvPicPr>
          <p:cNvPr id="741" name="Google Shape;741;g2523351e7b7_17_101"/>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742" name="Google Shape;742;g2523351e7b7_17_101"/>
          <p:cNvSpPr txBox="1"/>
          <p:nvPr/>
        </p:nvSpPr>
        <p:spPr>
          <a:xfrm>
            <a:off x="489175" y="158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43" name="Google Shape;743;g2523351e7b7_17_101"/>
          <p:cNvSpPr txBox="1"/>
          <p:nvPr/>
        </p:nvSpPr>
        <p:spPr>
          <a:xfrm>
            <a:off x="717800" y="1755125"/>
            <a:ext cx="3987000" cy="313929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Sobald alle Spieler eine Lösungskarte ausgewählt haben, </a:t>
            </a:r>
            <a:r>
              <a:rPr b="1" i="0" lang="lv-LV" sz="1600" u="none" cap="none" strike="noStrike">
                <a:solidFill>
                  <a:srgbClr val="2B3E85"/>
                </a:solidFill>
                <a:latin typeface="Raleway"/>
                <a:ea typeface="Raleway"/>
                <a:cs typeface="Raleway"/>
                <a:sym typeface="Raleway"/>
              </a:rPr>
              <a:t>sammelt der erste Spieler sie ein und liest sie der Gruppe laut vor</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Die Gruppe diskutiert dann die verschiedenen Lösungen und </a:t>
            </a:r>
            <a:r>
              <a:rPr b="1" i="0" lang="lv-LV" sz="1600" u="none" cap="none" strike="noStrike">
                <a:solidFill>
                  <a:srgbClr val="2B3E85"/>
                </a:solidFill>
                <a:latin typeface="Raleway"/>
                <a:ea typeface="Raleway"/>
                <a:cs typeface="Raleway"/>
                <a:sym typeface="Raleway"/>
              </a:rPr>
              <a:t>bewertet, welche davon am effektivsten </a:t>
            </a:r>
            <a:r>
              <a:rPr b="0" i="0" lang="lv-LV" sz="1600" u="none" cap="none" strike="noStrike">
                <a:solidFill>
                  <a:srgbClr val="2B3E85"/>
                </a:solidFill>
                <a:latin typeface="Raleway"/>
                <a:ea typeface="Raleway"/>
                <a:cs typeface="Raleway"/>
                <a:sym typeface="Raleway"/>
              </a:rPr>
              <a:t>zur Verhinderung</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Mobbing am Arbeitsplatz zu</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verhindern oder zu bekämpfen.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2B3E85"/>
              </a:solidFill>
              <a:latin typeface="Raleway"/>
              <a:ea typeface="Raleway"/>
              <a:cs typeface="Raleway"/>
              <a:sym typeface="Raleway"/>
            </a:endParaRPr>
          </a:p>
        </p:txBody>
      </p:sp>
      <p:pic>
        <p:nvPicPr>
          <p:cNvPr id="744" name="Google Shape;744;g2523351e7b7_17_101"/>
          <p:cNvPicPr preferRelativeResize="0"/>
          <p:nvPr/>
        </p:nvPicPr>
        <p:blipFill rotWithShape="1">
          <a:blip r:embed="rId4">
            <a:alphaModFix/>
          </a:blip>
          <a:srcRect b="0" l="0" r="16443" t="0"/>
          <a:stretch/>
        </p:blipFill>
        <p:spPr>
          <a:xfrm rot="5400000">
            <a:off x="7219610" y="3215995"/>
            <a:ext cx="2571750" cy="1273500"/>
          </a:xfrm>
          <a:prstGeom prst="rect">
            <a:avLst/>
          </a:prstGeom>
          <a:noFill/>
          <a:ln>
            <a:noFill/>
          </a:ln>
        </p:spPr>
      </p:pic>
      <p:sp>
        <p:nvSpPr>
          <p:cNvPr id="745" name="Google Shape;745;g2523351e7b7_17_101"/>
          <p:cNvSpPr txBox="1"/>
          <p:nvPr/>
        </p:nvSpPr>
        <p:spPr>
          <a:xfrm>
            <a:off x="717800" y="12564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pic>
        <p:nvPicPr>
          <p:cNvPr id="746" name="Google Shape;746;g2523351e7b7_17_101"/>
          <p:cNvPicPr preferRelativeResize="0"/>
          <p:nvPr/>
        </p:nvPicPr>
        <p:blipFill rotWithShape="1">
          <a:blip r:embed="rId5">
            <a:alphaModFix/>
          </a:blip>
          <a:srcRect b="0" l="1540" r="1540" t="0"/>
          <a:stretch/>
        </p:blipFill>
        <p:spPr>
          <a:xfrm>
            <a:off x="5734800" y="1404000"/>
            <a:ext cx="1458000" cy="2181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7" name="Google Shape;747;g2523351e7b7_17_101"/>
          <p:cNvPicPr preferRelativeResize="0"/>
          <p:nvPr/>
        </p:nvPicPr>
        <p:blipFill rotWithShape="1">
          <a:blip r:embed="rId6">
            <a:alphaModFix/>
          </a:blip>
          <a:srcRect b="0" l="1559" r="1559" t="0"/>
          <a:stretch/>
        </p:blipFill>
        <p:spPr>
          <a:xfrm rot="-600000">
            <a:off x="4756368" y="2509200"/>
            <a:ext cx="1375200" cy="2059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8" name="Google Shape;748;g2523351e7b7_17_101"/>
          <p:cNvPicPr preferRelativeResize="0"/>
          <p:nvPr/>
        </p:nvPicPr>
        <p:blipFill rotWithShape="1">
          <a:blip r:embed="rId7">
            <a:alphaModFix/>
          </a:blip>
          <a:srcRect b="0" l="1559" r="1559" t="0"/>
          <a:stretch/>
        </p:blipFill>
        <p:spPr>
          <a:xfrm>
            <a:off x="6642000" y="2740972"/>
            <a:ext cx="1375200" cy="2059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9" name="Google Shape;749;g2523351e7b7_17_101"/>
          <p:cNvPicPr preferRelativeResize="0"/>
          <p:nvPr/>
        </p:nvPicPr>
        <p:blipFill rotWithShape="1">
          <a:blip r:embed="rId8">
            <a:alphaModFix/>
          </a:blip>
          <a:srcRect b="0" l="1559" r="1559" t="0"/>
          <a:stretch/>
        </p:blipFill>
        <p:spPr>
          <a:xfrm rot="420000">
            <a:off x="7318800" y="1922400"/>
            <a:ext cx="1440000" cy="21600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3" name="Shape 753"/>
        <p:cNvGrpSpPr/>
        <p:nvPr/>
      </p:nvGrpSpPr>
      <p:grpSpPr>
        <a:xfrm>
          <a:off x="0" y="0"/>
          <a:ext cx="0" cy="0"/>
          <a:chOff x="0" y="0"/>
          <a:chExt cx="0" cy="0"/>
        </a:xfrm>
      </p:grpSpPr>
      <p:pic>
        <p:nvPicPr>
          <p:cNvPr id="754" name="Google Shape;754;g2523351e7b7_17_113"/>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755" name="Google Shape;755;g2523351e7b7_17_113"/>
          <p:cNvSpPr txBox="1"/>
          <p:nvPr/>
        </p:nvSpPr>
        <p:spPr>
          <a:xfrm>
            <a:off x="489175" y="158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56" name="Google Shape;756;g2523351e7b7_17_113"/>
          <p:cNvSpPr txBox="1"/>
          <p:nvPr/>
        </p:nvSpPr>
        <p:spPr>
          <a:xfrm>
            <a:off x="793999" y="1570357"/>
            <a:ext cx="5631077" cy="33855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Bitten Sie die Spieler nach jeder Runde, </a:t>
            </a:r>
            <a:r>
              <a:rPr b="1" i="0" lang="lv-LV" sz="1600" u="none" cap="none" strike="noStrike">
                <a:solidFill>
                  <a:srgbClr val="2B3E85"/>
                </a:solidFill>
                <a:latin typeface="Raleway"/>
                <a:ea typeface="Raleway"/>
                <a:cs typeface="Raleway"/>
                <a:sym typeface="Raleway"/>
              </a:rPr>
              <a:t>die Ursachen und Mechanismen von Mobbing am Arbeitsplatz zu identifizieren</a:t>
            </a:r>
            <a:r>
              <a:rPr b="0" i="0" lang="lv-LV" sz="1600" u="none" cap="none" strike="noStrike">
                <a:solidFill>
                  <a:srgbClr val="2B3E85"/>
                </a:solidFill>
                <a:latin typeface="Raleway"/>
                <a:ea typeface="Raleway"/>
                <a:cs typeface="Raleway"/>
                <a:sym typeface="Raleway"/>
              </a:rPr>
              <a:t>, die auf der Karte mit der Problemstellung zu sehen waren.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Ermutigen Sie sie, </a:t>
            </a:r>
            <a:r>
              <a:rPr b="1" i="0" lang="lv-LV" sz="1600" u="none" cap="none" strike="noStrike">
                <a:solidFill>
                  <a:srgbClr val="2B3E85"/>
                </a:solidFill>
                <a:latin typeface="Raleway"/>
                <a:ea typeface="Raleway"/>
                <a:cs typeface="Raleway"/>
                <a:sym typeface="Raleway"/>
              </a:rPr>
              <a:t>Muster und gemeinsame Themen zu erkennen </a:t>
            </a:r>
            <a:r>
              <a:rPr b="0" i="0" lang="lv-LV" sz="1600" u="none" cap="none" strike="noStrike">
                <a:solidFill>
                  <a:srgbClr val="2B3E85"/>
                </a:solidFill>
                <a:latin typeface="Raleway"/>
                <a:ea typeface="Raleway"/>
                <a:cs typeface="Raleway"/>
                <a:sym typeface="Raleway"/>
              </a:rPr>
              <a:t>und zu diskutieren wie die Lösungskarten diese Ursachen und Mechanismen ansprechen.</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Verwenden Sie im weiteren Verlauf des Spiels die Karten mit den Problemsituationen</a:t>
            </a:r>
            <a:r>
              <a:rPr b="1" i="0" lang="lv-LV" sz="1600" u="none" cap="none" strike="noStrike">
                <a:solidFill>
                  <a:srgbClr val="2B3E85"/>
                </a:solidFill>
                <a:latin typeface="Raleway"/>
                <a:ea typeface="Raleway"/>
                <a:cs typeface="Raleway"/>
                <a:sym typeface="Raleway"/>
              </a:rPr>
              <a:t>, um Diskussionen über bestimmte Arten von Mobbingverhalten </a:t>
            </a:r>
            <a:r>
              <a:rPr b="0" i="0" lang="lv-LV" sz="1600" u="none" cap="none" strike="noStrike">
                <a:solidFill>
                  <a:srgbClr val="2B3E85"/>
                </a:solidFill>
                <a:latin typeface="Raleway"/>
                <a:ea typeface="Raleway"/>
                <a:cs typeface="Raleway"/>
                <a:sym typeface="Raleway"/>
              </a:rPr>
              <a:t>und die verschiedenen Faktoren, die dazu beitragen, </a:t>
            </a:r>
            <a:r>
              <a:rPr b="1" i="0" lang="lv-LV" sz="1600" u="none" cap="none" strike="noStrike">
                <a:solidFill>
                  <a:srgbClr val="2B3E85"/>
                </a:solidFill>
                <a:latin typeface="Raleway"/>
                <a:ea typeface="Raleway"/>
                <a:cs typeface="Raleway"/>
                <a:sym typeface="Raleway"/>
              </a:rPr>
              <a:t>anzuregen.</a:t>
            </a:r>
            <a:endParaRPr b="0" i="0" sz="1600" u="none" cap="none" strike="noStrike">
              <a:solidFill>
                <a:srgbClr val="2B3E85"/>
              </a:solidFill>
              <a:latin typeface="Raleway"/>
              <a:ea typeface="Raleway"/>
              <a:cs typeface="Raleway"/>
              <a:sym typeface="Raleway"/>
            </a:endParaRPr>
          </a:p>
        </p:txBody>
      </p:sp>
      <p:sp>
        <p:nvSpPr>
          <p:cNvPr id="757" name="Google Shape;757;g2523351e7b7_17_113"/>
          <p:cNvSpPr txBox="1"/>
          <p:nvPr/>
        </p:nvSpPr>
        <p:spPr>
          <a:xfrm>
            <a:off x="794000" y="1104000"/>
            <a:ext cx="4579112"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Abspielen und Schließen</a:t>
            </a:r>
            <a:endParaRPr b="1" i="0" sz="2600" u="none" cap="none" strike="noStrike">
              <a:solidFill>
                <a:srgbClr val="6689BA"/>
              </a:solidFill>
              <a:latin typeface="Raleway"/>
              <a:ea typeface="Raleway"/>
              <a:cs typeface="Raleway"/>
              <a:sym typeface="Raleway"/>
            </a:endParaRPr>
          </a:p>
        </p:txBody>
      </p:sp>
      <p:sp>
        <p:nvSpPr>
          <p:cNvPr id="758" name="Google Shape;758;g2523351e7b7_17_113"/>
          <p:cNvSpPr/>
          <p:nvPr/>
        </p:nvSpPr>
        <p:spPr>
          <a:xfrm>
            <a:off x="6868776" y="2398808"/>
            <a:ext cx="1933500" cy="15831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g2523351e7b7_17_113"/>
          <p:cNvSpPr/>
          <p:nvPr/>
        </p:nvSpPr>
        <p:spPr>
          <a:xfrm>
            <a:off x="6477589" y="1391241"/>
            <a:ext cx="1361100" cy="12072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2523351e7b7_17_113"/>
          <p:cNvSpPr/>
          <p:nvPr/>
        </p:nvSpPr>
        <p:spPr>
          <a:xfrm>
            <a:off x="6397828" y="1471846"/>
            <a:ext cx="1361100" cy="12072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g2523351e7b7_17_113"/>
          <p:cNvSpPr/>
          <p:nvPr/>
        </p:nvSpPr>
        <p:spPr>
          <a:xfrm rot="426282">
            <a:off x="6844454" y="2385913"/>
            <a:ext cx="1889508" cy="158326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2" name="Google Shape;762;g2523351e7b7_17_113"/>
          <p:cNvPicPr preferRelativeResize="0"/>
          <p:nvPr/>
        </p:nvPicPr>
        <p:blipFill rotWithShape="1">
          <a:blip r:embed="rId4">
            <a:alphaModFix/>
          </a:blip>
          <a:srcRect b="0" l="0" r="35852" t="0"/>
          <a:stretch/>
        </p:blipFill>
        <p:spPr>
          <a:xfrm rot="5400000">
            <a:off x="7253833" y="3256602"/>
            <a:ext cx="2286675" cy="1474850"/>
          </a:xfrm>
          <a:prstGeom prst="rect">
            <a:avLst/>
          </a:prstGeom>
          <a:noFill/>
          <a:ln>
            <a:noFill/>
          </a:ln>
        </p:spPr>
      </p:pic>
      <p:grpSp>
        <p:nvGrpSpPr>
          <p:cNvPr id="763" name="Google Shape;763;g2523351e7b7_17_113"/>
          <p:cNvGrpSpPr/>
          <p:nvPr/>
        </p:nvGrpSpPr>
        <p:grpSpPr>
          <a:xfrm>
            <a:off x="534570" y="2742202"/>
            <a:ext cx="290237" cy="321991"/>
            <a:chOff x="534570" y="3018006"/>
            <a:chExt cx="290237" cy="321991"/>
          </a:xfrm>
        </p:grpSpPr>
        <p:sp>
          <p:nvSpPr>
            <p:cNvPr id="764" name="Google Shape;764;g2523351e7b7_17_11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2523351e7b7_17_11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9" name="Shape 769"/>
        <p:cNvGrpSpPr/>
        <p:nvPr/>
      </p:nvGrpSpPr>
      <p:grpSpPr>
        <a:xfrm>
          <a:off x="0" y="0"/>
          <a:ext cx="0" cy="0"/>
          <a:chOff x="0" y="0"/>
          <a:chExt cx="0" cy="0"/>
        </a:xfrm>
      </p:grpSpPr>
      <p:pic>
        <p:nvPicPr>
          <p:cNvPr id="770" name="Google Shape;770;g2523351e7b7_17_128"/>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771" name="Google Shape;771;g2523351e7b7_17_128"/>
          <p:cNvSpPr txBox="1"/>
          <p:nvPr/>
        </p:nvSpPr>
        <p:spPr>
          <a:xfrm>
            <a:off x="489175" y="158400"/>
            <a:ext cx="7752300" cy="714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72" name="Google Shape;772;g2523351e7b7_17_128"/>
          <p:cNvSpPr txBox="1"/>
          <p:nvPr/>
        </p:nvSpPr>
        <p:spPr>
          <a:xfrm>
            <a:off x="717800" y="1457028"/>
            <a:ext cx="4344682" cy="374868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Was waren zentrale Erkenntnisse, die Sie aus dem Spiel mitgenommen haben?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hat das Spiel Ihr Verständnis von Mobbing am Arbeitsplatz und dessen Ursachen verändert?</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Inwiefern hat das Spiel Sie dazu</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veranlasst, anders über Mobbingpräventions- und -managementstrategien am Arbeitsplatz nachzudenken?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Gab es Momente im Spiel, die Sie besonders berührt haben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oder Ihre Perspektive auf Mobbing am Arbeitsplatz verändert haben?</a:t>
            </a:r>
            <a:endParaRPr b="0" i="0" sz="1600" u="none" cap="none" strike="noStrike">
              <a:solidFill>
                <a:srgbClr val="2B3E85"/>
              </a:solidFill>
              <a:latin typeface="Raleway"/>
              <a:ea typeface="Raleway"/>
              <a:cs typeface="Raleway"/>
              <a:sym typeface="Raleway"/>
            </a:endParaRPr>
          </a:p>
        </p:txBody>
      </p:sp>
      <p:pic>
        <p:nvPicPr>
          <p:cNvPr id="773" name="Google Shape;773;g2523351e7b7_17_128"/>
          <p:cNvPicPr preferRelativeResize="0"/>
          <p:nvPr/>
        </p:nvPicPr>
        <p:blipFill rotWithShape="1">
          <a:blip r:embed="rId4">
            <a:alphaModFix/>
          </a:blip>
          <a:srcRect b="0" l="16443" r="0" t="34105"/>
          <a:stretch/>
        </p:blipFill>
        <p:spPr>
          <a:xfrm rot="5400000">
            <a:off x="7211879" y="3210034"/>
            <a:ext cx="2907066" cy="948550"/>
          </a:xfrm>
          <a:prstGeom prst="rect">
            <a:avLst/>
          </a:prstGeom>
          <a:noFill/>
          <a:ln>
            <a:noFill/>
          </a:ln>
        </p:spPr>
      </p:pic>
      <p:sp>
        <p:nvSpPr>
          <p:cNvPr id="774" name="Google Shape;774;g2523351e7b7_17_128"/>
          <p:cNvSpPr txBox="1"/>
          <p:nvPr/>
        </p:nvSpPr>
        <p:spPr>
          <a:xfrm>
            <a:off x="717800" y="1093103"/>
            <a:ext cx="3755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sp>
        <p:nvSpPr>
          <p:cNvPr id="775" name="Google Shape;775;g2523351e7b7_17_128"/>
          <p:cNvSpPr txBox="1"/>
          <p:nvPr/>
        </p:nvSpPr>
        <p:spPr>
          <a:xfrm>
            <a:off x="4871406" y="1076201"/>
            <a:ext cx="4232949" cy="397028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Haben Sie Bereiche identifiziert, wo Sie Ihr Verhalten oder Ihre Kommunikation in Bezug auf Mobbingpräventions- und dessen Management am Arbeitsplatz verbessern könnten?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Hat Sie das Spiel dazu ermutigt, mehr über Mobbing am Arbeitsplatz zu sprechen, entweder als Zeuge oder als Opfer?</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Haben Sie konkrete Schritte oder Maßnahmen ermittelt, die Sie ergreifen können, um Mobbing am Arbeitsplatz zu verhindern oder zu bekämpfen?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Hat Sie das Spiel angeregt, sich weiter mit Mobbingprävention und dessen Manage-ment am Arbeitsplatz auseinzusetzen?</a:t>
            </a:r>
            <a:endParaRPr b="0" i="0" sz="1600" u="none" cap="none" strike="noStrike">
              <a:solidFill>
                <a:srgbClr val="2B3E85"/>
              </a:solidFill>
              <a:latin typeface="Raleway"/>
              <a:ea typeface="Raleway"/>
              <a:cs typeface="Raleway"/>
              <a:sym typeface="Raleway"/>
            </a:endParaRPr>
          </a:p>
        </p:txBody>
      </p:sp>
      <p:grpSp>
        <p:nvGrpSpPr>
          <p:cNvPr id="776" name="Google Shape;776;g2523351e7b7_17_128"/>
          <p:cNvGrpSpPr/>
          <p:nvPr/>
        </p:nvGrpSpPr>
        <p:grpSpPr>
          <a:xfrm>
            <a:off x="443679" y="1481947"/>
            <a:ext cx="290237" cy="321991"/>
            <a:chOff x="534570" y="3018006"/>
            <a:chExt cx="290237" cy="321991"/>
          </a:xfrm>
        </p:grpSpPr>
        <p:sp>
          <p:nvSpPr>
            <p:cNvPr id="777" name="Google Shape;777;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9" name="Google Shape;779;g2523351e7b7_17_128"/>
          <p:cNvGrpSpPr/>
          <p:nvPr/>
        </p:nvGrpSpPr>
        <p:grpSpPr>
          <a:xfrm>
            <a:off x="443679" y="2057376"/>
            <a:ext cx="290237" cy="321991"/>
            <a:chOff x="534570" y="3018006"/>
            <a:chExt cx="290237" cy="321991"/>
          </a:xfrm>
        </p:grpSpPr>
        <p:sp>
          <p:nvSpPr>
            <p:cNvPr id="780" name="Google Shape;780;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2" name="Google Shape;782;g2523351e7b7_17_128"/>
          <p:cNvGrpSpPr/>
          <p:nvPr/>
        </p:nvGrpSpPr>
        <p:grpSpPr>
          <a:xfrm>
            <a:off x="459863" y="2833219"/>
            <a:ext cx="290237" cy="321991"/>
            <a:chOff x="534570" y="3018006"/>
            <a:chExt cx="290237" cy="321991"/>
          </a:xfrm>
        </p:grpSpPr>
        <p:sp>
          <p:nvSpPr>
            <p:cNvPr id="783" name="Google Shape;783;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5" name="Google Shape;785;g2523351e7b7_17_128"/>
          <p:cNvGrpSpPr/>
          <p:nvPr/>
        </p:nvGrpSpPr>
        <p:grpSpPr>
          <a:xfrm>
            <a:off x="451771" y="4078398"/>
            <a:ext cx="290237" cy="321991"/>
            <a:chOff x="534570" y="3018006"/>
            <a:chExt cx="290237" cy="321991"/>
          </a:xfrm>
        </p:grpSpPr>
        <p:sp>
          <p:nvSpPr>
            <p:cNvPr id="786" name="Google Shape;786;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8" name="Google Shape;788;g2523351e7b7_17_128"/>
          <p:cNvGrpSpPr/>
          <p:nvPr/>
        </p:nvGrpSpPr>
        <p:grpSpPr>
          <a:xfrm>
            <a:off x="4625096" y="1165556"/>
            <a:ext cx="290237" cy="321991"/>
            <a:chOff x="534570" y="3018006"/>
            <a:chExt cx="290237" cy="321991"/>
          </a:xfrm>
        </p:grpSpPr>
        <p:sp>
          <p:nvSpPr>
            <p:cNvPr id="789" name="Google Shape;789;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1" name="Google Shape;791;g2523351e7b7_17_128"/>
          <p:cNvGrpSpPr/>
          <p:nvPr/>
        </p:nvGrpSpPr>
        <p:grpSpPr>
          <a:xfrm>
            <a:off x="4625096" y="2317024"/>
            <a:ext cx="290237" cy="321991"/>
            <a:chOff x="534570" y="3018006"/>
            <a:chExt cx="290237" cy="321991"/>
          </a:xfrm>
        </p:grpSpPr>
        <p:sp>
          <p:nvSpPr>
            <p:cNvPr id="792" name="Google Shape;792;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4" name="Google Shape;794;g2523351e7b7_17_128"/>
          <p:cNvGrpSpPr/>
          <p:nvPr/>
        </p:nvGrpSpPr>
        <p:grpSpPr>
          <a:xfrm>
            <a:off x="4625096" y="3154220"/>
            <a:ext cx="290237" cy="321991"/>
            <a:chOff x="534570" y="3018006"/>
            <a:chExt cx="290237" cy="321991"/>
          </a:xfrm>
        </p:grpSpPr>
        <p:sp>
          <p:nvSpPr>
            <p:cNvPr id="795" name="Google Shape;795;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7" name="Google Shape;797;g2523351e7b7_17_128"/>
          <p:cNvGrpSpPr/>
          <p:nvPr/>
        </p:nvGrpSpPr>
        <p:grpSpPr>
          <a:xfrm>
            <a:off x="4622245" y="4133566"/>
            <a:ext cx="290237" cy="321991"/>
            <a:chOff x="534570" y="3018006"/>
            <a:chExt cx="290237" cy="321991"/>
          </a:xfrm>
        </p:grpSpPr>
        <p:sp>
          <p:nvSpPr>
            <p:cNvPr id="798" name="Google Shape;798;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3" name="Shape 803"/>
        <p:cNvGrpSpPr/>
        <p:nvPr/>
      </p:nvGrpSpPr>
      <p:grpSpPr>
        <a:xfrm>
          <a:off x="0" y="0"/>
          <a:ext cx="0" cy="0"/>
          <a:chOff x="0" y="0"/>
          <a:chExt cx="0" cy="0"/>
        </a:xfrm>
      </p:grpSpPr>
      <p:pic>
        <p:nvPicPr>
          <p:cNvPr id="804" name="Google Shape;804;g2523351e7b7_17_16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05" name="Google Shape;805;g2523351e7b7_17_161"/>
          <p:cNvSpPr txBox="1"/>
          <p:nvPr/>
        </p:nvSpPr>
        <p:spPr>
          <a:xfrm>
            <a:off x="489175" y="158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06" name="Google Shape;806;g2523351e7b7_17_161"/>
          <p:cNvSpPr txBox="1"/>
          <p:nvPr/>
        </p:nvSpPr>
        <p:spPr>
          <a:xfrm>
            <a:off x="717800" y="1576779"/>
            <a:ext cx="4406432" cy="374868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Nennen Sie Beispiele aus dem Spiel, bei dem das Verstehen der Ursache oder des Wirkungsmechanismus geholfen hat, eine Schwierigkeit im Zusammenhang mit Gewalt am Arbeitsplatz zu bewältigen?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können die Erkenntnisse über diese Ursachen und Mechanismen Ihrer Meinung nach dazu beitragen, Gewalt am Arbeitsplatz zu verhindern oder zu verringern?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Hat das Spiel Ihre Sichtweise auf die Faktoren und die Dynamik, die zu Gewalt am Arbeitsplatz beitragen, verändert? Wenn ja, auf welche Weise?</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807" name="Google Shape;807;g2523351e7b7_17_161"/>
          <p:cNvPicPr preferRelativeResize="0"/>
          <p:nvPr/>
        </p:nvPicPr>
        <p:blipFill rotWithShape="1">
          <a:blip r:embed="rId4">
            <a:alphaModFix/>
          </a:blip>
          <a:srcRect b="0" l="16443" r="0" t="34105"/>
          <a:stretch/>
        </p:blipFill>
        <p:spPr>
          <a:xfrm rot="5400000">
            <a:off x="7207976" y="3208488"/>
            <a:ext cx="2907066" cy="948550"/>
          </a:xfrm>
          <a:prstGeom prst="rect">
            <a:avLst/>
          </a:prstGeom>
          <a:noFill/>
          <a:ln>
            <a:noFill/>
          </a:ln>
        </p:spPr>
      </p:pic>
      <p:sp>
        <p:nvSpPr>
          <p:cNvPr id="808" name="Google Shape;808;g2523351e7b7_17_161"/>
          <p:cNvSpPr txBox="1"/>
          <p:nvPr/>
        </p:nvSpPr>
        <p:spPr>
          <a:xfrm>
            <a:off x="717800" y="1162038"/>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sp>
        <p:nvSpPr>
          <p:cNvPr id="809" name="Google Shape;809;g2523351e7b7_17_161"/>
          <p:cNvSpPr txBox="1"/>
          <p:nvPr/>
        </p:nvSpPr>
        <p:spPr>
          <a:xfrm>
            <a:off x="5184000" y="1595654"/>
            <a:ext cx="3942728" cy="307465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Welche Ursachen oder Mechanismen müssen Ihrer Meinung nach unbedingt angegangen werden, um einen integrativeren und sichereren Arbeitsplatz zu schaffen?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Basierend auf Ihren Erfahrungen beim Spielen. Welche Strategien können Unternehmen anwenden, um proaktiv gegen diese Ursachen und Mechanismen vorzugehen und so das Risiko von Gewalt am Arbeitsplatz zu verringern?</a:t>
            </a:r>
            <a:endParaRPr b="0" i="0" sz="1600" u="none" cap="none" strike="noStrike">
              <a:solidFill>
                <a:srgbClr val="2B3E85"/>
              </a:solidFill>
              <a:latin typeface="Raleway"/>
              <a:ea typeface="Raleway"/>
              <a:cs typeface="Raleway"/>
              <a:sym typeface="Raleway"/>
            </a:endParaRPr>
          </a:p>
        </p:txBody>
      </p:sp>
      <p:grpSp>
        <p:nvGrpSpPr>
          <p:cNvPr id="810" name="Google Shape;810;g2523351e7b7_17_161"/>
          <p:cNvGrpSpPr/>
          <p:nvPr/>
        </p:nvGrpSpPr>
        <p:grpSpPr>
          <a:xfrm>
            <a:off x="459863" y="1706895"/>
            <a:ext cx="290237" cy="321991"/>
            <a:chOff x="534570" y="3018006"/>
            <a:chExt cx="290237" cy="321991"/>
          </a:xfrm>
        </p:grpSpPr>
        <p:sp>
          <p:nvSpPr>
            <p:cNvPr id="811" name="Google Shape;811;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3" name="Google Shape;813;g2523351e7b7_17_161"/>
          <p:cNvGrpSpPr/>
          <p:nvPr/>
        </p:nvGrpSpPr>
        <p:grpSpPr>
          <a:xfrm>
            <a:off x="451840" y="2767776"/>
            <a:ext cx="290237" cy="321991"/>
            <a:chOff x="534570" y="3018006"/>
            <a:chExt cx="290237" cy="321991"/>
          </a:xfrm>
        </p:grpSpPr>
        <p:sp>
          <p:nvSpPr>
            <p:cNvPr id="814" name="Google Shape;814;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6" name="Google Shape;816;g2523351e7b7_17_161"/>
          <p:cNvGrpSpPr/>
          <p:nvPr/>
        </p:nvGrpSpPr>
        <p:grpSpPr>
          <a:xfrm>
            <a:off x="459863" y="3816478"/>
            <a:ext cx="290237" cy="321991"/>
            <a:chOff x="534570" y="3018006"/>
            <a:chExt cx="290237" cy="321991"/>
          </a:xfrm>
        </p:grpSpPr>
        <p:sp>
          <p:nvSpPr>
            <p:cNvPr id="817" name="Google Shape;817;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9" name="Google Shape;819;g2523351e7b7_17_161"/>
          <p:cNvGrpSpPr/>
          <p:nvPr/>
        </p:nvGrpSpPr>
        <p:grpSpPr>
          <a:xfrm>
            <a:off x="4932592" y="1609816"/>
            <a:ext cx="290237" cy="321991"/>
            <a:chOff x="534570" y="3018006"/>
            <a:chExt cx="290237" cy="321991"/>
          </a:xfrm>
        </p:grpSpPr>
        <p:sp>
          <p:nvSpPr>
            <p:cNvPr id="820" name="Google Shape;820;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2" name="Google Shape;822;g2523351e7b7_17_161"/>
          <p:cNvGrpSpPr/>
          <p:nvPr/>
        </p:nvGrpSpPr>
        <p:grpSpPr>
          <a:xfrm>
            <a:off x="4932592" y="2769366"/>
            <a:ext cx="290237" cy="321991"/>
            <a:chOff x="534570" y="3018006"/>
            <a:chExt cx="290237" cy="321991"/>
          </a:xfrm>
        </p:grpSpPr>
        <p:sp>
          <p:nvSpPr>
            <p:cNvPr id="823" name="Google Shape;823;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8" name="Shape 828"/>
        <p:cNvGrpSpPr/>
        <p:nvPr/>
      </p:nvGrpSpPr>
      <p:grpSpPr>
        <a:xfrm>
          <a:off x="0" y="0"/>
          <a:ext cx="0" cy="0"/>
          <a:chOff x="0" y="0"/>
          <a:chExt cx="0" cy="0"/>
        </a:xfrm>
      </p:grpSpPr>
      <p:pic>
        <p:nvPicPr>
          <p:cNvPr id="829" name="Google Shape;829;g2523351e7b7_17_185"/>
          <p:cNvPicPr preferRelativeResize="0"/>
          <p:nvPr/>
        </p:nvPicPr>
        <p:blipFill rotWithShape="1">
          <a:blip r:embed="rId3">
            <a:alphaModFix/>
          </a:blip>
          <a:srcRect b="0" l="0" r="0" t="0"/>
          <a:stretch/>
        </p:blipFill>
        <p:spPr>
          <a:xfrm>
            <a:off x="0" y="0"/>
            <a:ext cx="9144001" cy="1094400"/>
          </a:xfrm>
          <a:prstGeom prst="rect">
            <a:avLst/>
          </a:prstGeom>
          <a:noFill/>
          <a:ln>
            <a:noFill/>
          </a:ln>
        </p:spPr>
      </p:pic>
      <p:sp>
        <p:nvSpPr>
          <p:cNvPr id="830" name="Google Shape;830;g2523351e7b7_17_185"/>
          <p:cNvSpPr txBox="1"/>
          <p:nvPr/>
        </p:nvSpPr>
        <p:spPr>
          <a:xfrm>
            <a:off x="489175" y="12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Ursachen und Wirkungsmechanismen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31" name="Google Shape;831;g2523351e7b7_17_185"/>
          <p:cNvSpPr txBox="1"/>
          <p:nvPr/>
        </p:nvSpPr>
        <p:spPr>
          <a:xfrm>
            <a:off x="717799" y="1585729"/>
            <a:ext cx="3633300" cy="341167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Können Sie persönliche Erfahrungen oder Beobachtungen beschreiben, die mit den im Spiel behandelten Ursachen oder Mechanismen zusammenhängen?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kann das Verständnis der Ursachen und Wirkungs-mechanismen Ihrer Meinung nach zu einer gesünderen Arbeits-platzkultur und einem besseren Wohlbefinden der Mitarbeiter beitragen?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832" name="Google Shape;832;g2523351e7b7_17_185"/>
          <p:cNvPicPr preferRelativeResize="0"/>
          <p:nvPr/>
        </p:nvPicPr>
        <p:blipFill rotWithShape="1">
          <a:blip r:embed="rId4">
            <a:alphaModFix/>
          </a:blip>
          <a:srcRect b="0" l="16443" r="0" t="34105"/>
          <a:stretch/>
        </p:blipFill>
        <p:spPr>
          <a:xfrm rot="5400000">
            <a:off x="7207973" y="3212296"/>
            <a:ext cx="2907066" cy="948550"/>
          </a:xfrm>
          <a:prstGeom prst="rect">
            <a:avLst/>
          </a:prstGeom>
          <a:noFill/>
          <a:ln>
            <a:noFill/>
          </a:ln>
        </p:spPr>
      </p:pic>
      <p:sp>
        <p:nvSpPr>
          <p:cNvPr id="833" name="Google Shape;833;g2523351e7b7_17_185"/>
          <p:cNvSpPr txBox="1"/>
          <p:nvPr/>
        </p:nvSpPr>
        <p:spPr>
          <a:xfrm>
            <a:off x="717800" y="1104217"/>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sp>
        <p:nvSpPr>
          <p:cNvPr id="834" name="Google Shape;834;g2523351e7b7_17_185"/>
          <p:cNvSpPr txBox="1"/>
          <p:nvPr/>
        </p:nvSpPr>
        <p:spPr>
          <a:xfrm>
            <a:off x="4959350" y="1205405"/>
            <a:ext cx="3633300" cy="329625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Welche Rolle spielen Ihrer Meinung nach die Mitarbeiter auf den verschiedenen Ebenen des Unternehmens bei der Ermittlung und Bekämpfung der Ursachen und Mechanismen, die zu Gewalt am Arbeitsplatz beitragen?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Gab es irgendwelche unerwarteten Einsichten oder Erkenntnisse über Ursachen und Mechanismen und deren Auswirkungen auf Gewalt am Arbeitsplatz, die Sie durch das Spielen gewonnen haben?</a:t>
            </a:r>
            <a:endParaRPr b="0" i="0" sz="1600" u="none" cap="none" strike="noStrike">
              <a:solidFill>
                <a:srgbClr val="2B3E85"/>
              </a:solidFill>
              <a:latin typeface="Raleway"/>
              <a:ea typeface="Raleway"/>
              <a:cs typeface="Raleway"/>
              <a:sym typeface="Raleway"/>
            </a:endParaRPr>
          </a:p>
        </p:txBody>
      </p:sp>
      <p:grpSp>
        <p:nvGrpSpPr>
          <p:cNvPr id="835" name="Google Shape;835;g2523351e7b7_17_185"/>
          <p:cNvGrpSpPr/>
          <p:nvPr/>
        </p:nvGrpSpPr>
        <p:grpSpPr>
          <a:xfrm>
            <a:off x="427495" y="1684747"/>
            <a:ext cx="290237" cy="321991"/>
            <a:chOff x="534570" y="3018006"/>
            <a:chExt cx="290237" cy="321991"/>
          </a:xfrm>
        </p:grpSpPr>
        <p:sp>
          <p:nvSpPr>
            <p:cNvPr id="836" name="Google Shape;836;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8" name="Google Shape;838;g2523351e7b7_17_185"/>
          <p:cNvGrpSpPr/>
          <p:nvPr/>
        </p:nvGrpSpPr>
        <p:grpSpPr>
          <a:xfrm>
            <a:off x="427495" y="2854519"/>
            <a:ext cx="290237" cy="321991"/>
            <a:chOff x="534570" y="3018006"/>
            <a:chExt cx="290237" cy="321991"/>
          </a:xfrm>
        </p:grpSpPr>
        <p:sp>
          <p:nvSpPr>
            <p:cNvPr id="839" name="Google Shape;839;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1" name="Google Shape;841;g2523351e7b7_17_185"/>
          <p:cNvGrpSpPr/>
          <p:nvPr/>
        </p:nvGrpSpPr>
        <p:grpSpPr>
          <a:xfrm>
            <a:off x="4685229" y="1304423"/>
            <a:ext cx="290237" cy="321991"/>
            <a:chOff x="534570" y="3018006"/>
            <a:chExt cx="290237" cy="321991"/>
          </a:xfrm>
        </p:grpSpPr>
        <p:sp>
          <p:nvSpPr>
            <p:cNvPr id="842" name="Google Shape;842;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4" name="Google Shape;844;g2523351e7b7_17_185"/>
          <p:cNvGrpSpPr/>
          <p:nvPr/>
        </p:nvGrpSpPr>
        <p:grpSpPr>
          <a:xfrm>
            <a:off x="4693321" y="2926615"/>
            <a:ext cx="290237" cy="321991"/>
            <a:chOff x="534570" y="3018006"/>
            <a:chExt cx="290237" cy="321991"/>
          </a:xfrm>
        </p:grpSpPr>
        <p:sp>
          <p:nvSpPr>
            <p:cNvPr id="845" name="Google Shape;845;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g2523351e7b7_2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852" name="Google Shape;852;g2523351e7b7_22_0"/>
          <p:cNvSpPr txBox="1"/>
          <p:nvPr/>
        </p:nvSpPr>
        <p:spPr>
          <a:xfrm>
            <a:off x="827250" y="1119925"/>
            <a:ext cx="7489500" cy="2472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2. Modul </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Auswirkungen der Exposition </a:t>
            </a:r>
            <a:br>
              <a:rPr b="1" i="0" lang="lv-LV" sz="4400" u="none" cap="none" strike="noStrike">
                <a:solidFill>
                  <a:srgbClr val="FFFFFF"/>
                </a:solidFill>
                <a:latin typeface="Raleway"/>
                <a:ea typeface="Raleway"/>
                <a:cs typeface="Raleway"/>
                <a:sym typeface="Raleway"/>
              </a:rPr>
            </a:br>
            <a:r>
              <a:rPr b="1" i="0" lang="lv-LV" sz="4400" u="none" cap="none" strike="noStrike">
                <a:solidFill>
                  <a:srgbClr val="FFFFFF"/>
                </a:solidFill>
                <a:latin typeface="Raleway"/>
                <a:ea typeface="Raleway"/>
                <a:cs typeface="Raleway"/>
                <a:sym typeface="Raleway"/>
              </a:rPr>
              <a:t>Gewalt am Arbeitsplatz</a:t>
            </a:r>
            <a:endParaRPr b="1" i="0" sz="4400" u="none" cap="none" strike="noStrike">
              <a:solidFill>
                <a:srgbClr val="FFFFFF"/>
              </a:solidFill>
              <a:latin typeface="Arial"/>
              <a:ea typeface="Arial"/>
              <a:cs typeface="Arial"/>
              <a:sym typeface="Arial"/>
            </a:endParaRPr>
          </a:p>
        </p:txBody>
      </p:sp>
      <p:pic>
        <p:nvPicPr>
          <p:cNvPr id="853" name="Google Shape;853;g2523351e7b7_2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854" name="Google Shape;854;g2523351e7b7_2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855" name="Google Shape;855;g2523351e7b7_22_0"/>
          <p:cNvPicPr preferRelativeResize="0"/>
          <p:nvPr/>
        </p:nvPicPr>
        <p:blipFill rotWithShape="1">
          <a:blip r:embed="rId6">
            <a:alphaModFix/>
          </a:blip>
          <a:srcRect b="0" l="0" r="-583" t="-989"/>
          <a:stretch/>
        </p:blipFill>
        <p:spPr>
          <a:xfrm rot="5400000">
            <a:off x="5147888" y="1788013"/>
            <a:ext cx="2145900" cy="5194375"/>
          </a:xfrm>
          <a:prstGeom prst="rect">
            <a:avLst/>
          </a:prstGeom>
          <a:noFill/>
          <a:ln>
            <a:noFill/>
          </a:ln>
        </p:spPr>
      </p:pic>
      <p:pic>
        <p:nvPicPr>
          <p:cNvPr id="856" name="Google Shape;856;g2523351e7b7_22_0"/>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857" name="Google Shape;857;g2523351e7b7_22_0"/>
          <p:cNvPicPr preferRelativeResize="0"/>
          <p:nvPr/>
        </p:nvPicPr>
        <p:blipFill rotWithShape="1">
          <a:blip r:embed="rId7">
            <a:alphaModFix/>
          </a:blip>
          <a:srcRect b="8339" l="0" r="12295" t="0"/>
          <a:stretch/>
        </p:blipFill>
        <p:spPr>
          <a:xfrm>
            <a:off x="6538525" y="3181175"/>
            <a:ext cx="2605476" cy="19623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7f1b987787_1_34"/>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34" name="Google Shape;134;g27f1b987787_1_34"/>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35" name="Google Shape;135;g27f1b987787_1_34"/>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Das Spiel </a:t>
            </a:r>
            <a:r>
              <a:rPr b="1" i="0" lang="lv-LV" sz="2800" u="none" cap="none" strike="noStrike">
                <a:solidFill>
                  <a:srgbClr val="FFFFFF"/>
                </a:solidFill>
                <a:latin typeface="Raleway"/>
                <a:ea typeface="Raleway"/>
                <a:cs typeface="Raleway"/>
                <a:sym typeface="Raleway"/>
              </a:rPr>
              <a:t>"Erkennen und Handeln" besteht aus:</a:t>
            </a:r>
            <a:endParaRPr b="1" i="0" sz="2800" u="none" cap="none" strike="noStrike">
              <a:solidFill>
                <a:srgbClr val="FFFFFF"/>
              </a:solidFill>
              <a:latin typeface="Raleway"/>
              <a:ea typeface="Raleway"/>
              <a:cs typeface="Raleway"/>
              <a:sym typeface="Raleway"/>
            </a:endParaRPr>
          </a:p>
        </p:txBody>
      </p:sp>
      <p:sp>
        <p:nvSpPr>
          <p:cNvPr id="136" name="Google Shape;136;g27f1b987787_1_34"/>
          <p:cNvSpPr txBox="1"/>
          <p:nvPr/>
        </p:nvSpPr>
        <p:spPr>
          <a:xfrm>
            <a:off x="464100" y="1072800"/>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Problemsituationskarten und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Lösungskarten, aufgeteilt in vier Lösungsgruppen:</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137" name="Google Shape;137;g27f1b987787_1_34"/>
          <p:cNvSpPr txBox="1"/>
          <p:nvPr/>
        </p:nvSpPr>
        <p:spPr>
          <a:xfrm>
            <a:off x="4174735" y="1627200"/>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Strategien des Denkens </a:t>
            </a:r>
            <a:endParaRPr b="1" i="0" sz="1000" u="none" cap="none" strike="noStrike">
              <a:solidFill>
                <a:srgbClr val="674EA7"/>
              </a:solidFill>
              <a:latin typeface="Arial"/>
              <a:ea typeface="Arial"/>
              <a:cs typeface="Arial"/>
              <a:sym typeface="Arial"/>
            </a:endParaRPr>
          </a:p>
        </p:txBody>
      </p:sp>
      <p:sp>
        <p:nvSpPr>
          <p:cNvPr id="138" name="Google Shape;138;g27f1b987787_1_34"/>
          <p:cNvSpPr txBox="1"/>
          <p:nvPr/>
        </p:nvSpPr>
        <p:spPr>
          <a:xfrm>
            <a:off x="5781600" y="1634400"/>
            <a:ext cx="1699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Konversations-strategien</a:t>
            </a:r>
            <a:endParaRPr b="1" i="0" sz="1000" u="none" cap="none" strike="noStrike">
              <a:solidFill>
                <a:srgbClr val="6AA84F"/>
              </a:solidFill>
              <a:latin typeface="Arial"/>
              <a:ea typeface="Arial"/>
              <a:cs typeface="Arial"/>
              <a:sym typeface="Arial"/>
            </a:endParaRPr>
          </a:p>
        </p:txBody>
      </p:sp>
      <p:sp>
        <p:nvSpPr>
          <p:cNvPr id="139" name="Google Shape;139;g27f1b987787_1_34"/>
          <p:cNvSpPr txBox="1"/>
          <p:nvPr/>
        </p:nvSpPr>
        <p:spPr>
          <a:xfrm>
            <a:off x="7518875" y="1623600"/>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Aktions-strategien</a:t>
            </a:r>
            <a:endParaRPr b="1" i="0" sz="1000" u="none" cap="none" strike="noStrike">
              <a:solidFill>
                <a:srgbClr val="E69138"/>
              </a:solidFill>
              <a:latin typeface="Arial"/>
              <a:ea typeface="Arial"/>
              <a:cs typeface="Arial"/>
              <a:sym typeface="Arial"/>
            </a:endParaRPr>
          </a:p>
        </p:txBody>
      </p:sp>
      <p:sp>
        <p:nvSpPr>
          <p:cNvPr id="140" name="Google Shape;140;g27f1b987787_1_34"/>
          <p:cNvSpPr txBox="1"/>
          <p:nvPr/>
        </p:nvSpPr>
        <p:spPr>
          <a:xfrm>
            <a:off x="2396460" y="1656000"/>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Strategien</a:t>
            </a:r>
            <a:br>
              <a:rPr b="1" i="0" lang="lv-LV" sz="1000" u="none" cap="none" strike="noStrike">
                <a:solidFill>
                  <a:srgbClr val="1EAEAE"/>
                </a:solidFill>
                <a:latin typeface="Arial"/>
                <a:ea typeface="Arial"/>
                <a:cs typeface="Arial"/>
                <a:sym typeface="Arial"/>
              </a:rPr>
            </a:br>
            <a:r>
              <a:rPr b="1" i="0" lang="lv-LV" sz="1000" u="none" cap="none" strike="noStrike">
                <a:solidFill>
                  <a:srgbClr val="1EAEAE"/>
                </a:solidFill>
                <a:latin typeface="Arial"/>
                <a:ea typeface="Arial"/>
                <a:cs typeface="Arial"/>
                <a:sym typeface="Arial"/>
              </a:rPr>
              <a:t>zur Beruhigung</a:t>
            </a:r>
            <a:endParaRPr b="1" i="0" sz="1000" u="none" cap="none" strike="noStrike">
              <a:solidFill>
                <a:srgbClr val="1EAEAE"/>
              </a:solidFill>
              <a:latin typeface="Arial"/>
              <a:ea typeface="Arial"/>
              <a:cs typeface="Arial"/>
              <a:sym typeface="Arial"/>
            </a:endParaRPr>
          </a:p>
        </p:txBody>
      </p:sp>
      <p:sp>
        <p:nvSpPr>
          <p:cNvPr id="141" name="Google Shape;141;g27f1b987787_1_34"/>
          <p:cNvSpPr txBox="1"/>
          <p:nvPr/>
        </p:nvSpPr>
        <p:spPr>
          <a:xfrm>
            <a:off x="666650" y="17460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Geschichten</a:t>
            </a:r>
            <a:endParaRPr b="1" i="0" sz="1000" u="none" cap="none" strike="noStrike">
              <a:solidFill>
                <a:srgbClr val="0B5394"/>
              </a:solidFill>
              <a:latin typeface="Arial"/>
              <a:ea typeface="Arial"/>
              <a:cs typeface="Arial"/>
              <a:sym typeface="Arial"/>
            </a:endParaRPr>
          </a:p>
        </p:txBody>
      </p:sp>
      <p:pic>
        <p:nvPicPr>
          <p:cNvPr id="142" name="Google Shape;142;g27f1b987787_1_34"/>
          <p:cNvPicPr preferRelativeResize="0"/>
          <p:nvPr/>
        </p:nvPicPr>
        <p:blipFill rotWithShape="1">
          <a:blip r:embed="rId4">
            <a:alphaModFix/>
          </a:blip>
          <a:srcRect b="0" l="69" r="58" t="0"/>
          <a:stretch/>
        </p:blipFill>
        <p:spPr>
          <a:xfrm>
            <a:off x="494452" y="20919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3" name="Google Shape;143;g27f1b987787_1_34"/>
          <p:cNvPicPr preferRelativeResize="0"/>
          <p:nvPr/>
        </p:nvPicPr>
        <p:blipFill rotWithShape="1">
          <a:blip r:embed="rId4">
            <a:alphaModFix/>
          </a:blip>
          <a:srcRect b="0" l="69" r="58" t="0"/>
          <a:stretch/>
        </p:blipFill>
        <p:spPr>
          <a:xfrm>
            <a:off x="455473" y="21733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4" name="Google Shape;144;g27f1b987787_1_34"/>
          <p:cNvPicPr preferRelativeResize="0"/>
          <p:nvPr/>
        </p:nvPicPr>
        <p:blipFill rotWithShape="1">
          <a:blip r:embed="rId5">
            <a:alphaModFix/>
          </a:blip>
          <a:srcRect b="0" l="79" r="68" t="0"/>
          <a:stretch/>
        </p:blipFill>
        <p:spPr>
          <a:xfrm>
            <a:off x="2437164" y="21167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 name="Google Shape;145;g27f1b987787_1_34"/>
          <p:cNvPicPr preferRelativeResize="0"/>
          <p:nvPr/>
        </p:nvPicPr>
        <p:blipFill rotWithShape="1">
          <a:blip r:embed="rId5">
            <a:alphaModFix/>
          </a:blip>
          <a:srcRect b="0" l="79" r="68" t="0"/>
          <a:stretch/>
        </p:blipFill>
        <p:spPr>
          <a:xfrm>
            <a:off x="2379791" y="21636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6" name="Google Shape;146;g27f1b987787_1_34"/>
          <p:cNvPicPr preferRelativeResize="0"/>
          <p:nvPr/>
        </p:nvPicPr>
        <p:blipFill rotWithShape="1">
          <a:blip r:embed="rId6">
            <a:alphaModFix/>
          </a:blip>
          <a:srcRect b="10" l="0" r="0" t="0"/>
          <a:stretch/>
        </p:blipFill>
        <p:spPr>
          <a:xfrm>
            <a:off x="4110327" y="21037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7" name="Google Shape;147;g27f1b987787_1_34"/>
          <p:cNvPicPr preferRelativeResize="0"/>
          <p:nvPr/>
        </p:nvPicPr>
        <p:blipFill rotWithShape="1">
          <a:blip r:embed="rId6">
            <a:alphaModFix/>
          </a:blip>
          <a:srcRect b="10" l="0" r="0" t="0"/>
          <a:stretch/>
        </p:blipFill>
        <p:spPr>
          <a:xfrm>
            <a:off x="4069454" y="21507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8" name="Google Shape;148;g27f1b987787_1_34"/>
          <p:cNvPicPr preferRelativeResize="0"/>
          <p:nvPr/>
        </p:nvPicPr>
        <p:blipFill rotWithShape="1">
          <a:blip r:embed="rId7">
            <a:alphaModFix/>
          </a:blip>
          <a:srcRect b="0" l="69" r="58" t="0"/>
          <a:stretch/>
        </p:blipFill>
        <p:spPr>
          <a:xfrm>
            <a:off x="5787703" y="21037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9" name="Google Shape;149;g27f1b987787_1_34"/>
          <p:cNvPicPr preferRelativeResize="0"/>
          <p:nvPr/>
        </p:nvPicPr>
        <p:blipFill rotWithShape="1">
          <a:blip r:embed="rId7">
            <a:alphaModFix/>
          </a:blip>
          <a:srcRect b="0" l="69" r="58" t="0"/>
          <a:stretch/>
        </p:blipFill>
        <p:spPr>
          <a:xfrm>
            <a:off x="5730330" y="21507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0" name="Google Shape;150;g27f1b987787_1_34"/>
          <p:cNvPicPr preferRelativeResize="0"/>
          <p:nvPr/>
        </p:nvPicPr>
        <p:blipFill rotWithShape="1">
          <a:blip r:embed="rId8">
            <a:alphaModFix/>
          </a:blip>
          <a:srcRect b="0" l="69" r="78" t="0"/>
          <a:stretch/>
        </p:blipFill>
        <p:spPr>
          <a:xfrm>
            <a:off x="7450528" y="21037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1" name="Google Shape;151;g27f1b987787_1_34"/>
          <p:cNvPicPr preferRelativeResize="0"/>
          <p:nvPr/>
        </p:nvPicPr>
        <p:blipFill rotWithShape="1">
          <a:blip r:embed="rId8">
            <a:alphaModFix/>
          </a:blip>
          <a:srcRect b="0" l="69" r="78" t="0"/>
          <a:stretch/>
        </p:blipFill>
        <p:spPr>
          <a:xfrm>
            <a:off x="7416891" y="21507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2" name="Google Shape;152;g27f1b987787_1_34"/>
          <p:cNvPicPr preferRelativeResize="0"/>
          <p:nvPr/>
        </p:nvPicPr>
        <p:blipFill rotWithShape="1">
          <a:blip r:embed="rId9">
            <a:alphaModFix/>
          </a:blip>
          <a:srcRect b="0" l="1540" r="1540" t="0"/>
          <a:stretch/>
        </p:blipFill>
        <p:spPr>
          <a:xfrm>
            <a:off x="323175" y="317160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3" name="Google Shape;153;g27f1b987787_1_34"/>
          <p:cNvPicPr preferRelativeResize="0"/>
          <p:nvPr/>
        </p:nvPicPr>
        <p:blipFill rotWithShape="1">
          <a:blip r:embed="rId10">
            <a:alphaModFix/>
          </a:blip>
          <a:srcRect b="0" l="1559" r="1559" t="0"/>
          <a:stretch/>
        </p:blipFill>
        <p:spPr>
          <a:xfrm>
            <a:off x="2247494" y="31608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4" name="Google Shape;154;g27f1b987787_1_34"/>
          <p:cNvPicPr preferRelativeResize="0"/>
          <p:nvPr/>
        </p:nvPicPr>
        <p:blipFill rotWithShape="1">
          <a:blip r:embed="rId11">
            <a:alphaModFix/>
          </a:blip>
          <a:srcRect b="0" l="1559" r="1559" t="0"/>
          <a:stretch/>
        </p:blipFill>
        <p:spPr>
          <a:xfrm>
            <a:off x="3937156"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5" name="Google Shape;155;g27f1b987787_1_34"/>
          <p:cNvPicPr preferRelativeResize="0"/>
          <p:nvPr/>
        </p:nvPicPr>
        <p:blipFill rotWithShape="1">
          <a:blip r:embed="rId12">
            <a:alphaModFix/>
          </a:blip>
          <a:srcRect b="0" l="1559" r="1559" t="0"/>
          <a:stretch/>
        </p:blipFill>
        <p:spPr>
          <a:xfrm>
            <a:off x="559803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6" name="Google Shape;156;g27f1b987787_1_34"/>
          <p:cNvPicPr preferRelativeResize="0"/>
          <p:nvPr/>
        </p:nvPicPr>
        <p:blipFill rotWithShape="1">
          <a:blip r:embed="rId13">
            <a:alphaModFix/>
          </a:blip>
          <a:srcRect b="0" l="1559" r="1559" t="0"/>
          <a:stretch/>
        </p:blipFill>
        <p:spPr>
          <a:xfrm>
            <a:off x="728459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1" name="Shape 861"/>
        <p:cNvGrpSpPr/>
        <p:nvPr/>
      </p:nvGrpSpPr>
      <p:grpSpPr>
        <a:xfrm>
          <a:off x="0" y="0"/>
          <a:ext cx="0" cy="0"/>
          <a:chOff x="0" y="0"/>
          <a:chExt cx="0" cy="0"/>
        </a:xfrm>
      </p:grpSpPr>
      <p:pic>
        <p:nvPicPr>
          <p:cNvPr id="862" name="Google Shape;862;g2523351e7b7_22_11"/>
          <p:cNvPicPr preferRelativeResize="0"/>
          <p:nvPr/>
        </p:nvPicPr>
        <p:blipFill rotWithShape="1">
          <a:blip r:embed="rId3">
            <a:alphaModFix/>
          </a:blip>
          <a:srcRect b="0" l="0" r="0" t="0"/>
          <a:stretch/>
        </p:blipFill>
        <p:spPr>
          <a:xfrm>
            <a:off x="0" y="-3850"/>
            <a:ext cx="9144001" cy="1166400"/>
          </a:xfrm>
          <a:prstGeom prst="rect">
            <a:avLst/>
          </a:prstGeom>
          <a:noFill/>
          <a:ln>
            <a:noFill/>
          </a:ln>
        </p:spPr>
      </p:pic>
      <p:sp>
        <p:nvSpPr>
          <p:cNvPr id="863" name="Google Shape;863;g2523351e7b7_22_11"/>
          <p:cNvSpPr txBox="1"/>
          <p:nvPr/>
        </p:nvSpPr>
        <p:spPr>
          <a:xfrm>
            <a:off x="352800" y="152400"/>
            <a:ext cx="803983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Auswirkungen von Gewalt am Arbeitsplatz</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64" name="Google Shape;864;g2523351e7b7_22_11"/>
          <p:cNvSpPr txBox="1"/>
          <p:nvPr/>
        </p:nvSpPr>
        <p:spPr>
          <a:xfrm>
            <a:off x="612000" y="1678925"/>
            <a:ext cx="5484456" cy="329933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Legen Sie Karten mit Problemsituationen aus, die sich speziell auf die Auswirkungen von Gewalt am Arbeits-platz, die für Ihre Situation oder die Schulungsziele</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mit der Vorderseite nach oben auf einen Tisch. Diese Problemkarten sollten verschiedene Szenarien beschreiben, wie z. B. </a:t>
            </a:r>
            <a:r>
              <a:rPr b="1" i="0" lang="lv-LV" sz="1600" u="none" cap="none" strike="noStrike">
                <a:solidFill>
                  <a:srgbClr val="2B3E85"/>
                </a:solidFill>
                <a:latin typeface="Raleway"/>
                <a:ea typeface="Raleway"/>
                <a:cs typeface="Raleway"/>
                <a:sym typeface="Raleway"/>
              </a:rPr>
              <a:t>verbale oder körperliche Gewalt, Drohungen oder Belästigungen usw.</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600" u="none" cap="none" strike="noStrike">
                <a:solidFill>
                  <a:srgbClr val="2B3E85"/>
                </a:solidFill>
                <a:latin typeface="Raleway"/>
                <a:ea typeface="Raleway"/>
                <a:cs typeface="Raleway"/>
                <a:sym typeface="Raleway"/>
              </a:rPr>
              <a:t>Jeder Spieler kann die Situation frei wählen.</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Stellen Sie sicher, dass </a:t>
            </a:r>
            <a:r>
              <a:rPr b="1" i="0" lang="lv-LV" sz="1600" u="none" cap="none" strike="noStrike">
                <a:solidFill>
                  <a:srgbClr val="2B3E85"/>
                </a:solidFill>
                <a:latin typeface="Raleway"/>
                <a:ea typeface="Raleway"/>
                <a:cs typeface="Raleway"/>
                <a:sym typeface="Raleway"/>
              </a:rPr>
              <a:t>jeder Spieler mindestens eine Karte mit einer Problemsituation hat</a:t>
            </a:r>
            <a:r>
              <a:rPr b="0" i="0" lang="lv-LV" sz="1600" u="none" cap="none" strike="noStrike">
                <a:solidFill>
                  <a:srgbClr val="2B3E85"/>
                </a:solidFill>
                <a:latin typeface="Raleway"/>
                <a:ea typeface="Raleway"/>
                <a:cs typeface="Raleway"/>
                <a:sym typeface="Raleway"/>
              </a:rPr>
              <a:t>.</a:t>
            </a:r>
            <a:endParaRPr b="1" i="0" sz="1600" u="none" cap="none" strike="noStrike">
              <a:solidFill>
                <a:srgbClr val="2B3E85"/>
              </a:solidFill>
              <a:latin typeface="Raleway"/>
              <a:ea typeface="Raleway"/>
              <a:cs typeface="Raleway"/>
              <a:sym typeface="Raleway"/>
            </a:endParaRPr>
          </a:p>
        </p:txBody>
      </p:sp>
      <p:pic>
        <p:nvPicPr>
          <p:cNvPr id="865" name="Google Shape;865;g2523351e7b7_22_11"/>
          <p:cNvPicPr preferRelativeResize="0"/>
          <p:nvPr/>
        </p:nvPicPr>
        <p:blipFill rotWithShape="1">
          <a:blip r:embed="rId4">
            <a:alphaModFix/>
          </a:blip>
          <a:srcRect b="0" l="0" r="16443" t="0"/>
          <a:stretch/>
        </p:blipFill>
        <p:spPr>
          <a:xfrm>
            <a:off x="6556066" y="944688"/>
            <a:ext cx="2571750" cy="1273500"/>
          </a:xfrm>
          <a:prstGeom prst="rect">
            <a:avLst/>
          </a:prstGeom>
          <a:noFill/>
          <a:ln>
            <a:noFill/>
          </a:ln>
        </p:spPr>
      </p:pic>
      <p:sp>
        <p:nvSpPr>
          <p:cNvPr id="866" name="Google Shape;866;g2523351e7b7_22_11"/>
          <p:cNvSpPr txBox="1"/>
          <p:nvPr/>
        </p:nvSpPr>
        <p:spPr>
          <a:xfrm>
            <a:off x="720000" y="1164016"/>
            <a:ext cx="3107913"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867" name="Google Shape;867;g2523351e7b7_22_11"/>
          <p:cNvGrpSpPr/>
          <p:nvPr/>
        </p:nvGrpSpPr>
        <p:grpSpPr>
          <a:xfrm>
            <a:off x="494051" y="3899394"/>
            <a:ext cx="290237" cy="321991"/>
            <a:chOff x="534570" y="3018006"/>
            <a:chExt cx="290237" cy="321991"/>
          </a:xfrm>
        </p:grpSpPr>
        <p:sp>
          <p:nvSpPr>
            <p:cNvPr id="868" name="Google Shape;868;g2523351e7b7_2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g2523351e7b7_2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70" name="Google Shape;870;g2523351e7b7_22_11"/>
          <p:cNvPicPr preferRelativeResize="0"/>
          <p:nvPr/>
        </p:nvPicPr>
        <p:blipFill rotWithShape="1">
          <a:blip r:embed="rId5">
            <a:alphaModFix/>
          </a:blip>
          <a:srcRect b="0" l="1540" r="1540" t="0"/>
          <a:stretch/>
        </p:blipFill>
        <p:spPr>
          <a:xfrm>
            <a:off x="6096456" y="23688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71" name="Google Shape;871;g2523351e7b7_22_11"/>
          <p:cNvPicPr preferRelativeResize="0"/>
          <p:nvPr/>
        </p:nvPicPr>
        <p:blipFill rotWithShape="1">
          <a:blip r:embed="rId5">
            <a:alphaModFix/>
          </a:blip>
          <a:srcRect b="0" l="1540" r="1540" t="0"/>
          <a:stretch/>
        </p:blipFill>
        <p:spPr>
          <a:xfrm>
            <a:off x="6886800" y="18432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72" name="Google Shape;872;g2523351e7b7_22_11"/>
          <p:cNvPicPr preferRelativeResize="0"/>
          <p:nvPr/>
        </p:nvPicPr>
        <p:blipFill rotWithShape="1">
          <a:blip r:embed="rId5">
            <a:alphaModFix/>
          </a:blip>
          <a:srcRect b="0" l="1540" r="1540" t="0"/>
          <a:stretch/>
        </p:blipFill>
        <p:spPr>
          <a:xfrm>
            <a:off x="6404400" y="2617200"/>
            <a:ext cx="1263600" cy="1900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6" name="Shape 876"/>
        <p:cNvGrpSpPr/>
        <p:nvPr/>
      </p:nvGrpSpPr>
      <p:grpSpPr>
        <a:xfrm>
          <a:off x="0" y="0"/>
          <a:ext cx="0" cy="0"/>
          <a:chOff x="0" y="0"/>
          <a:chExt cx="0" cy="0"/>
        </a:xfrm>
      </p:grpSpPr>
      <p:pic>
        <p:nvPicPr>
          <p:cNvPr id="877" name="Google Shape;877;g2523351e7b7_22_25"/>
          <p:cNvPicPr preferRelativeResize="0"/>
          <p:nvPr/>
        </p:nvPicPr>
        <p:blipFill rotWithShape="1">
          <a:blip r:embed="rId3">
            <a:alphaModFix/>
          </a:blip>
          <a:srcRect b="0" l="0" r="0" t="0"/>
          <a:stretch/>
        </p:blipFill>
        <p:spPr>
          <a:xfrm>
            <a:off x="0" y="0"/>
            <a:ext cx="9144001" cy="1166400"/>
          </a:xfrm>
          <a:prstGeom prst="rect">
            <a:avLst/>
          </a:prstGeom>
          <a:noFill/>
          <a:ln>
            <a:noFill/>
          </a:ln>
        </p:spPr>
      </p:pic>
      <p:sp>
        <p:nvSpPr>
          <p:cNvPr id="878" name="Google Shape;878;g2523351e7b7_22_25"/>
          <p:cNvSpPr txBox="1"/>
          <p:nvPr/>
        </p:nvSpPr>
        <p:spPr>
          <a:xfrm>
            <a:off x="870200" y="1604749"/>
            <a:ext cx="4472414" cy="38779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Bitten Sie die Spieler</a:t>
            </a:r>
            <a:r>
              <a:rPr b="1" i="0" lang="lv-LV" sz="1600" u="none" cap="none" strike="noStrike">
                <a:solidFill>
                  <a:srgbClr val="2B3E85"/>
                </a:solidFill>
                <a:latin typeface="Raleway"/>
                <a:ea typeface="Raleway"/>
                <a:cs typeface="Raleway"/>
                <a:sym typeface="Raleway"/>
              </a:rPr>
              <a:t>, sich in eine Reihe zu stellen</a:t>
            </a:r>
            <a:r>
              <a:rPr b="0" i="0" lang="lv-LV" sz="1600" u="none" cap="none" strike="noStrike">
                <a:solidFill>
                  <a:srgbClr val="2B3E85"/>
                </a:solidFill>
                <a:latin typeface="Raleway"/>
                <a:ea typeface="Raleway"/>
                <a:cs typeface="Raleway"/>
                <a:sym typeface="Raleway"/>
              </a:rPr>
              <a: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Bitten Sie die Spieler, ihre Karten zu lesen und darüber nachzudenken, wie das auf der Karte beschriebene Szenario </a:t>
            </a:r>
            <a:r>
              <a:rPr b="1" i="0" lang="lv-LV" sz="1600" u="none" cap="none" strike="noStrike">
                <a:solidFill>
                  <a:srgbClr val="2B3E85"/>
                </a:solidFill>
                <a:latin typeface="Raleway"/>
                <a:ea typeface="Raleway"/>
                <a:cs typeface="Raleway"/>
                <a:sym typeface="Raleway"/>
              </a:rPr>
              <a:t>sie persönlich betreffen </a:t>
            </a:r>
            <a:r>
              <a:rPr b="0" i="0" lang="lv-LV" sz="1600" u="none" cap="none" strike="noStrike">
                <a:solidFill>
                  <a:srgbClr val="2B3E85"/>
                </a:solidFill>
                <a:latin typeface="Raleway"/>
                <a:ea typeface="Raleway"/>
                <a:cs typeface="Raleway"/>
                <a:sym typeface="Raleway"/>
              </a:rPr>
              <a:t>könnte</a:t>
            </a:r>
            <a:r>
              <a:rPr b="1" i="0" lang="lv-LV" sz="1600" u="none" cap="none" strike="noStrike">
                <a:solidFill>
                  <a:srgbClr val="2B3E85"/>
                </a:solidFill>
                <a:latin typeface="Raleway"/>
                <a:ea typeface="Raleway"/>
                <a:cs typeface="Raleway"/>
                <a:sym typeface="Raleway"/>
              </a:rPr>
              <a:t>. </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Ermutigen Sie sie, </a:t>
            </a:r>
            <a:r>
              <a:rPr b="1" i="0" lang="lv-LV" sz="1600" u="none" cap="none" strike="noStrike">
                <a:solidFill>
                  <a:srgbClr val="2B3E85"/>
                </a:solidFill>
                <a:latin typeface="Raleway"/>
                <a:ea typeface="Raleway"/>
                <a:cs typeface="Raleway"/>
                <a:sym typeface="Raleway"/>
              </a:rPr>
              <a:t>sowohl die unmittelbaren Auswirkungen </a:t>
            </a:r>
            <a:r>
              <a:rPr b="0" i="0" lang="lv-LV" sz="1600" u="none" cap="none" strike="noStrike">
                <a:solidFill>
                  <a:srgbClr val="2B3E85"/>
                </a:solidFill>
                <a:latin typeface="Raleway"/>
                <a:ea typeface="Raleway"/>
                <a:cs typeface="Raleway"/>
                <a:sym typeface="Raleway"/>
              </a:rPr>
              <a:t>des Szenarios als auch die möglichen langfristigen Auswirkungen auf ihre psychische Gesundheit, Arbeitszu-friedenheit und -leistung zu </a:t>
            </a:r>
            <a:r>
              <a:rPr b="1" i="0" lang="lv-LV" sz="1600" u="none" cap="none" strike="noStrike">
                <a:solidFill>
                  <a:srgbClr val="2B3E85"/>
                </a:solidFill>
                <a:latin typeface="Raleway"/>
                <a:ea typeface="Raleway"/>
                <a:cs typeface="Raleway"/>
                <a:sym typeface="Raleway"/>
              </a:rPr>
              <a:t>bedenken</a:t>
            </a:r>
            <a:r>
              <a:rPr b="0" i="0" lang="lv-LV" sz="1600" u="none" cap="none" strike="noStrike">
                <a:solidFill>
                  <a:srgbClr val="2B3E85"/>
                </a:solidFill>
                <a:latin typeface="Raleway"/>
                <a:ea typeface="Raleway"/>
                <a:cs typeface="Raleway"/>
                <a:sym typeface="Raleway"/>
              </a:rPr>
              <a: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879" name="Google Shape;879;g2523351e7b7_22_25"/>
          <p:cNvPicPr preferRelativeResize="0"/>
          <p:nvPr/>
        </p:nvPicPr>
        <p:blipFill rotWithShape="1">
          <a:blip r:embed="rId4">
            <a:alphaModFix/>
          </a:blip>
          <a:srcRect b="0" l="0" r="16443" t="0"/>
          <a:stretch/>
        </p:blipFill>
        <p:spPr>
          <a:xfrm>
            <a:off x="6564158" y="1256400"/>
            <a:ext cx="2571750" cy="1273500"/>
          </a:xfrm>
          <a:prstGeom prst="rect">
            <a:avLst/>
          </a:prstGeom>
          <a:noFill/>
          <a:ln>
            <a:noFill/>
          </a:ln>
        </p:spPr>
      </p:pic>
      <p:sp>
        <p:nvSpPr>
          <p:cNvPr id="880" name="Google Shape;880;g2523351e7b7_22_25"/>
          <p:cNvSpPr txBox="1"/>
          <p:nvPr/>
        </p:nvSpPr>
        <p:spPr>
          <a:xfrm>
            <a:off x="870200" y="1106024"/>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sp>
        <p:nvSpPr>
          <p:cNvPr id="881" name="Google Shape;881;g2523351e7b7_22_25"/>
          <p:cNvSpPr txBox="1"/>
          <p:nvPr/>
        </p:nvSpPr>
        <p:spPr>
          <a:xfrm>
            <a:off x="352800" y="151200"/>
            <a:ext cx="8017288"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Auswirkungen von Gewalt am Arbeitsplatz</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882" name="Google Shape;882;g2523351e7b7_22_25"/>
          <p:cNvPicPr preferRelativeResize="0"/>
          <p:nvPr/>
        </p:nvPicPr>
        <p:blipFill rotWithShape="1">
          <a:blip r:embed="rId5">
            <a:alphaModFix/>
          </a:blip>
          <a:srcRect b="0" l="0" r="0" t="0"/>
          <a:stretch/>
        </p:blipFill>
        <p:spPr>
          <a:xfrm>
            <a:off x="5373489" y="2434500"/>
            <a:ext cx="768942" cy="1943226"/>
          </a:xfrm>
          <a:prstGeom prst="rect">
            <a:avLst/>
          </a:prstGeom>
          <a:noFill/>
          <a:ln>
            <a:noFill/>
          </a:ln>
        </p:spPr>
      </p:pic>
      <p:pic>
        <p:nvPicPr>
          <p:cNvPr id="883" name="Google Shape;883;g2523351e7b7_22_25"/>
          <p:cNvPicPr preferRelativeResize="0"/>
          <p:nvPr/>
        </p:nvPicPr>
        <p:blipFill rotWithShape="1">
          <a:blip r:embed="rId5">
            <a:alphaModFix/>
          </a:blip>
          <a:srcRect b="0" l="0" r="0" t="0"/>
          <a:stretch/>
        </p:blipFill>
        <p:spPr>
          <a:xfrm>
            <a:off x="6238864" y="2434500"/>
            <a:ext cx="768942" cy="1943226"/>
          </a:xfrm>
          <a:prstGeom prst="rect">
            <a:avLst/>
          </a:prstGeom>
          <a:noFill/>
          <a:ln>
            <a:noFill/>
          </a:ln>
        </p:spPr>
      </p:pic>
      <p:pic>
        <p:nvPicPr>
          <p:cNvPr id="884" name="Google Shape;884;g2523351e7b7_22_25"/>
          <p:cNvPicPr preferRelativeResize="0"/>
          <p:nvPr/>
        </p:nvPicPr>
        <p:blipFill rotWithShape="1">
          <a:blip r:embed="rId5">
            <a:alphaModFix/>
          </a:blip>
          <a:srcRect b="0" l="0" r="0" t="0"/>
          <a:stretch/>
        </p:blipFill>
        <p:spPr>
          <a:xfrm>
            <a:off x="7323614" y="2434500"/>
            <a:ext cx="768942" cy="1943226"/>
          </a:xfrm>
          <a:prstGeom prst="rect">
            <a:avLst/>
          </a:prstGeom>
          <a:noFill/>
          <a:ln>
            <a:noFill/>
          </a:ln>
        </p:spPr>
      </p:pic>
      <p:grpSp>
        <p:nvGrpSpPr>
          <p:cNvPr id="885" name="Google Shape;885;g2523351e7b7_22_25"/>
          <p:cNvGrpSpPr/>
          <p:nvPr/>
        </p:nvGrpSpPr>
        <p:grpSpPr>
          <a:xfrm>
            <a:off x="612263" y="3499330"/>
            <a:ext cx="290237" cy="321991"/>
            <a:chOff x="534570" y="3018006"/>
            <a:chExt cx="290237" cy="321991"/>
          </a:xfrm>
        </p:grpSpPr>
        <p:sp>
          <p:nvSpPr>
            <p:cNvPr id="886" name="Google Shape;886;g2523351e7b7_22_2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2523351e7b7_22_2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1" name="Shape 891"/>
        <p:cNvGrpSpPr/>
        <p:nvPr/>
      </p:nvGrpSpPr>
      <p:grpSpPr>
        <a:xfrm>
          <a:off x="0" y="0"/>
          <a:ext cx="0" cy="0"/>
          <a:chOff x="0" y="0"/>
          <a:chExt cx="0" cy="0"/>
        </a:xfrm>
      </p:grpSpPr>
      <p:pic>
        <p:nvPicPr>
          <p:cNvPr id="892" name="Google Shape;892;g2523351e7b7_22_39"/>
          <p:cNvPicPr preferRelativeResize="0"/>
          <p:nvPr/>
        </p:nvPicPr>
        <p:blipFill rotWithShape="1">
          <a:blip r:embed="rId3">
            <a:alphaModFix/>
          </a:blip>
          <a:srcRect b="0" l="0" r="0" t="0"/>
          <a:stretch/>
        </p:blipFill>
        <p:spPr>
          <a:xfrm>
            <a:off x="0" y="0"/>
            <a:ext cx="9144001" cy="1166400"/>
          </a:xfrm>
          <a:prstGeom prst="rect">
            <a:avLst/>
          </a:prstGeom>
          <a:noFill/>
          <a:ln>
            <a:noFill/>
          </a:ln>
        </p:spPr>
      </p:pic>
      <p:sp>
        <p:nvSpPr>
          <p:cNvPr id="893" name="Google Shape;893;g2523351e7b7_22_39"/>
          <p:cNvSpPr txBox="1"/>
          <p:nvPr/>
        </p:nvSpPr>
        <p:spPr>
          <a:xfrm>
            <a:off x="717800" y="1797825"/>
            <a:ext cx="3938100" cy="329933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Sobald die Spieler Zeit hatten </a:t>
            </a:r>
            <a:endParaRPr b="0" i="0" sz="16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um ihre Karten zu prüfen, </a:t>
            </a:r>
            <a:r>
              <a:rPr b="1" i="0" lang="lv-LV" sz="1600" u="none" cap="none" strike="noStrike">
                <a:solidFill>
                  <a:srgbClr val="2B3E85"/>
                </a:solidFill>
                <a:latin typeface="Raleway"/>
                <a:ea typeface="Raleway"/>
                <a:cs typeface="Raleway"/>
                <a:sym typeface="Raleway"/>
              </a:rPr>
              <a:t>bitten Sie sie zu nehmen</a:t>
            </a:r>
            <a:r>
              <a:rPr b="0" i="0" lang="lv-LV" sz="1600" u="none" cap="none" strike="noStrike">
                <a:solidFill>
                  <a:srgbClr val="2B3E85"/>
                </a:solidFill>
                <a:latin typeface="Raleway"/>
                <a:ea typeface="Raleway"/>
                <a:cs typeface="Raleway"/>
                <a:sym typeface="Raleway"/>
              </a:rPr>
              <a:t>: </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Drei Schritte vorwärts </a:t>
            </a:r>
            <a:r>
              <a:rPr b="0" i="0" lang="lv-LV" sz="1600" u="none" cap="none" strike="noStrike">
                <a:solidFill>
                  <a:srgbClr val="2B3E85"/>
                </a:solidFill>
                <a:latin typeface="Raleway"/>
                <a:ea typeface="Raleway"/>
                <a:cs typeface="Raleway"/>
                <a:sym typeface="Raleway"/>
              </a:rPr>
              <a:t>- wenn das auf ihrer Karte beschriebene Szenario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einen erheblichen Einfluss auf sie hatte. </a:t>
            </a:r>
            <a:endParaRPr b="0" i="0" sz="16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Zwei </a:t>
            </a:r>
            <a:r>
              <a:rPr b="0" i="0" lang="lv-LV" sz="1600" u="none" cap="none" strike="noStrike">
                <a:solidFill>
                  <a:srgbClr val="2B3E85"/>
                </a:solidFill>
                <a:latin typeface="Raleway"/>
                <a:ea typeface="Raleway"/>
                <a:cs typeface="Raleway"/>
                <a:sym typeface="Raleway"/>
              </a:rPr>
              <a:t>- wenn auch milde, </a:t>
            </a:r>
            <a:r>
              <a:rPr b="1" i="0" lang="lv-LV" sz="1600" u="none" cap="none" strike="noStrike">
                <a:solidFill>
                  <a:srgbClr val="2B3E85"/>
                </a:solidFill>
                <a:latin typeface="Raleway"/>
                <a:ea typeface="Raleway"/>
                <a:cs typeface="Raleway"/>
                <a:sym typeface="Raleway"/>
              </a:rPr>
              <a:t>eine</a:t>
            </a:r>
            <a:r>
              <a:rPr b="0" i="0" lang="lv-LV" sz="1600" u="none" cap="none" strike="noStrike">
                <a:solidFill>
                  <a:srgbClr val="2B3E85"/>
                </a:solidFill>
                <a:latin typeface="Raleway"/>
                <a:ea typeface="Raleway"/>
                <a:cs typeface="Raleway"/>
                <a:sym typeface="Raleway"/>
              </a:rPr>
              <a:t>, wenn auch geringe, </a:t>
            </a:r>
            <a:r>
              <a:rPr b="1" i="0" lang="lv-LV" sz="1600" u="none" cap="none" strike="noStrike">
                <a:solidFill>
                  <a:srgbClr val="2B3E85"/>
                </a:solidFill>
                <a:latin typeface="Raleway"/>
                <a:ea typeface="Raleway"/>
                <a:cs typeface="Raleway"/>
                <a:sym typeface="Raleway"/>
              </a:rPr>
              <a:t>keine </a:t>
            </a:r>
            <a:r>
              <a:rPr b="0" i="0" lang="lv-LV" sz="1600" u="none" cap="none" strike="noStrike">
                <a:solidFill>
                  <a:srgbClr val="2B3E85"/>
                </a:solidFill>
                <a:latin typeface="Raleway"/>
                <a:ea typeface="Raleway"/>
                <a:cs typeface="Raleway"/>
                <a:sym typeface="Raleway"/>
              </a:rPr>
              <a:t>- wenn nicht eine oder er/sie nicht in einer solchen Situation gewesen ist</a:t>
            </a:r>
            <a:endParaRPr b="0" i="0" sz="1600" u="none" cap="none" strike="noStrike">
              <a:solidFill>
                <a:srgbClr val="2B3E85"/>
              </a:solidFill>
              <a:latin typeface="Raleway"/>
              <a:ea typeface="Raleway"/>
              <a:cs typeface="Raleway"/>
              <a:sym typeface="Raleway"/>
            </a:endParaRPr>
          </a:p>
        </p:txBody>
      </p:sp>
      <p:pic>
        <p:nvPicPr>
          <p:cNvPr id="894" name="Google Shape;894;g2523351e7b7_22_39"/>
          <p:cNvPicPr preferRelativeResize="0"/>
          <p:nvPr/>
        </p:nvPicPr>
        <p:blipFill rotWithShape="1">
          <a:blip r:embed="rId4">
            <a:alphaModFix/>
          </a:blip>
          <a:srcRect b="0" l="0" r="25946" t="0"/>
          <a:stretch/>
        </p:blipFill>
        <p:spPr>
          <a:xfrm>
            <a:off x="6864775" y="823950"/>
            <a:ext cx="2279225" cy="1273500"/>
          </a:xfrm>
          <a:prstGeom prst="rect">
            <a:avLst/>
          </a:prstGeom>
          <a:noFill/>
          <a:ln>
            <a:noFill/>
          </a:ln>
        </p:spPr>
      </p:pic>
      <p:sp>
        <p:nvSpPr>
          <p:cNvPr id="895" name="Google Shape;895;g2523351e7b7_22_39"/>
          <p:cNvSpPr txBox="1"/>
          <p:nvPr/>
        </p:nvSpPr>
        <p:spPr>
          <a:xfrm>
            <a:off x="717800" y="12991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sp>
        <p:nvSpPr>
          <p:cNvPr id="896" name="Google Shape;896;g2523351e7b7_22_39"/>
          <p:cNvSpPr txBox="1"/>
          <p:nvPr/>
        </p:nvSpPr>
        <p:spPr>
          <a:xfrm>
            <a:off x="351225" y="151200"/>
            <a:ext cx="8024032"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Auswirkungen von Gewalt am Arbeitsplatz</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897" name="Google Shape;897;g2523351e7b7_22_39"/>
          <p:cNvPicPr preferRelativeResize="0"/>
          <p:nvPr/>
        </p:nvPicPr>
        <p:blipFill rotWithShape="1">
          <a:blip r:embed="rId5">
            <a:alphaModFix/>
          </a:blip>
          <a:srcRect b="0" l="0" r="0" t="0"/>
          <a:stretch/>
        </p:blipFill>
        <p:spPr>
          <a:xfrm>
            <a:off x="5023775" y="2125317"/>
            <a:ext cx="1012113" cy="2557746"/>
          </a:xfrm>
          <a:prstGeom prst="rect">
            <a:avLst/>
          </a:prstGeom>
          <a:noFill/>
          <a:ln>
            <a:noFill/>
          </a:ln>
        </p:spPr>
      </p:pic>
      <p:pic>
        <p:nvPicPr>
          <p:cNvPr id="898" name="Google Shape;898;g2523351e7b7_22_39"/>
          <p:cNvPicPr preferRelativeResize="0"/>
          <p:nvPr/>
        </p:nvPicPr>
        <p:blipFill rotWithShape="1">
          <a:blip r:embed="rId5">
            <a:alphaModFix/>
          </a:blip>
          <a:srcRect b="0" l="0" r="0" t="0"/>
          <a:stretch/>
        </p:blipFill>
        <p:spPr>
          <a:xfrm>
            <a:off x="6403763" y="1945050"/>
            <a:ext cx="625650" cy="1581109"/>
          </a:xfrm>
          <a:prstGeom prst="rect">
            <a:avLst/>
          </a:prstGeom>
          <a:noFill/>
          <a:ln>
            <a:noFill/>
          </a:ln>
        </p:spPr>
      </p:pic>
      <p:pic>
        <p:nvPicPr>
          <p:cNvPr id="899" name="Google Shape;899;g2523351e7b7_22_39"/>
          <p:cNvPicPr preferRelativeResize="0"/>
          <p:nvPr/>
        </p:nvPicPr>
        <p:blipFill rotWithShape="1">
          <a:blip r:embed="rId5">
            <a:alphaModFix/>
          </a:blip>
          <a:srcRect b="0" l="0" r="0" t="0"/>
          <a:stretch/>
        </p:blipFill>
        <p:spPr>
          <a:xfrm>
            <a:off x="7522402" y="2548825"/>
            <a:ext cx="768942" cy="19432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3" name="Shape 903"/>
        <p:cNvGrpSpPr/>
        <p:nvPr/>
      </p:nvGrpSpPr>
      <p:grpSpPr>
        <a:xfrm>
          <a:off x="0" y="0"/>
          <a:ext cx="0" cy="0"/>
          <a:chOff x="0" y="0"/>
          <a:chExt cx="0" cy="0"/>
        </a:xfrm>
      </p:grpSpPr>
      <p:pic>
        <p:nvPicPr>
          <p:cNvPr id="904" name="Google Shape;904;g2523351e7b7_22_50"/>
          <p:cNvPicPr preferRelativeResize="0"/>
          <p:nvPr/>
        </p:nvPicPr>
        <p:blipFill rotWithShape="1">
          <a:blip r:embed="rId3">
            <a:alphaModFix/>
          </a:blip>
          <a:srcRect b="0" l="0" r="0" t="0"/>
          <a:stretch/>
        </p:blipFill>
        <p:spPr>
          <a:xfrm>
            <a:off x="0" y="0"/>
            <a:ext cx="9144001" cy="1166400"/>
          </a:xfrm>
          <a:prstGeom prst="rect">
            <a:avLst/>
          </a:prstGeom>
          <a:noFill/>
          <a:ln>
            <a:noFill/>
          </a:ln>
        </p:spPr>
      </p:pic>
      <p:sp>
        <p:nvSpPr>
          <p:cNvPr id="905" name="Google Shape;905;g2523351e7b7_22_50"/>
          <p:cNvSpPr txBox="1"/>
          <p:nvPr/>
        </p:nvSpPr>
        <p:spPr>
          <a:xfrm>
            <a:off x="717800" y="1662285"/>
            <a:ext cx="4437900" cy="403799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Ermutigen Sie sie, sich frei im Raum zu bewegen und in einem gewissen Abstand zueinander zu stehen, um die Schwere des Aufpralls anzuzeigen.</a:t>
            </a:r>
            <a:endParaRPr b="0" i="0" sz="16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Ermutigen Sie sie, </a:t>
            </a:r>
            <a:r>
              <a:rPr b="0" i="0" lang="lv-LV" sz="1600" u="none" cap="none" strike="noStrike">
                <a:solidFill>
                  <a:srgbClr val="2B3E85"/>
                </a:solidFill>
                <a:latin typeface="Raleway"/>
                <a:ea typeface="Raleway"/>
                <a:cs typeface="Raleway"/>
                <a:sym typeface="Raleway"/>
              </a:rPr>
              <a:t>darüber </a:t>
            </a:r>
            <a:r>
              <a:rPr b="1" i="0" lang="lv-LV" sz="1600" u="none" cap="none" strike="noStrike">
                <a:solidFill>
                  <a:srgbClr val="2B3E85"/>
                </a:solidFill>
                <a:latin typeface="Raleway"/>
                <a:ea typeface="Raleway"/>
                <a:cs typeface="Raleway"/>
                <a:sym typeface="Raleway"/>
              </a:rPr>
              <a:t>nachzudenken</a:t>
            </a:r>
            <a:r>
              <a:rPr b="0" i="0" lang="lv-LV" sz="1600" u="none" cap="none" strike="noStrike">
                <a:solidFill>
                  <a:srgbClr val="2B3E85"/>
                </a:solidFill>
                <a:latin typeface="Raleway"/>
                <a:ea typeface="Raleway"/>
                <a:cs typeface="Raleway"/>
                <a:sym typeface="Raleway"/>
              </a:rPr>
              <a:t>, wie sich Gewalt am Arbeitsplatz auf verschiedene Personen unterschiedlich auswirken kann, und überlegen Sie, wie sie sich gegenseitig bei der Bewältigung dieser Auswirkungen unterstützen können.</a:t>
            </a:r>
            <a:endParaRPr b="0" i="0" sz="1600" u="none" cap="none" strike="noStrike">
              <a:solidFill>
                <a:srgbClr val="2B3E8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pic>
        <p:nvPicPr>
          <p:cNvPr id="906" name="Google Shape;906;g2523351e7b7_22_50"/>
          <p:cNvPicPr preferRelativeResize="0"/>
          <p:nvPr/>
        </p:nvPicPr>
        <p:blipFill rotWithShape="1">
          <a:blip r:embed="rId4">
            <a:alphaModFix/>
          </a:blip>
          <a:srcRect b="0" l="0" r="42185" t="0"/>
          <a:stretch/>
        </p:blipFill>
        <p:spPr>
          <a:xfrm>
            <a:off x="7364500" y="900050"/>
            <a:ext cx="1779500" cy="1273500"/>
          </a:xfrm>
          <a:prstGeom prst="rect">
            <a:avLst/>
          </a:prstGeom>
          <a:noFill/>
          <a:ln>
            <a:noFill/>
          </a:ln>
        </p:spPr>
      </p:pic>
      <p:sp>
        <p:nvSpPr>
          <p:cNvPr id="907" name="Google Shape;907;g2523351e7b7_22_50"/>
          <p:cNvSpPr txBox="1"/>
          <p:nvPr/>
        </p:nvSpPr>
        <p:spPr>
          <a:xfrm>
            <a:off x="717800" y="116356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sp>
        <p:nvSpPr>
          <p:cNvPr id="908" name="Google Shape;908;g2523351e7b7_22_50"/>
          <p:cNvSpPr txBox="1"/>
          <p:nvPr/>
        </p:nvSpPr>
        <p:spPr>
          <a:xfrm>
            <a:off x="351225" y="149704"/>
            <a:ext cx="7999756"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Auswirkungen von Gewalt am Arbeitsplatz</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909" name="Google Shape;909;g2523351e7b7_22_50"/>
          <p:cNvPicPr preferRelativeResize="0"/>
          <p:nvPr/>
        </p:nvPicPr>
        <p:blipFill rotWithShape="1">
          <a:blip r:embed="rId5">
            <a:alphaModFix/>
          </a:blip>
          <a:srcRect b="0" l="0" r="0" t="0"/>
          <a:stretch/>
        </p:blipFill>
        <p:spPr>
          <a:xfrm>
            <a:off x="5389364" y="2525900"/>
            <a:ext cx="768942" cy="1943226"/>
          </a:xfrm>
          <a:prstGeom prst="rect">
            <a:avLst/>
          </a:prstGeom>
          <a:noFill/>
          <a:ln>
            <a:noFill/>
          </a:ln>
        </p:spPr>
      </p:pic>
      <p:pic>
        <p:nvPicPr>
          <p:cNvPr id="910" name="Google Shape;910;g2523351e7b7_22_50"/>
          <p:cNvPicPr preferRelativeResize="0"/>
          <p:nvPr/>
        </p:nvPicPr>
        <p:blipFill rotWithShape="1">
          <a:blip r:embed="rId5">
            <a:alphaModFix/>
          </a:blip>
          <a:srcRect b="0" l="0" r="0" t="0"/>
          <a:stretch/>
        </p:blipFill>
        <p:spPr>
          <a:xfrm>
            <a:off x="6526500" y="1787350"/>
            <a:ext cx="604325" cy="1527242"/>
          </a:xfrm>
          <a:prstGeom prst="rect">
            <a:avLst/>
          </a:prstGeom>
          <a:noFill/>
          <a:ln>
            <a:noFill/>
          </a:ln>
        </p:spPr>
      </p:pic>
      <p:pic>
        <p:nvPicPr>
          <p:cNvPr id="911" name="Google Shape;911;g2523351e7b7_22_50"/>
          <p:cNvPicPr preferRelativeResize="0"/>
          <p:nvPr/>
        </p:nvPicPr>
        <p:blipFill rotWithShape="1">
          <a:blip r:embed="rId5">
            <a:alphaModFix/>
          </a:blip>
          <a:srcRect b="0" l="0" r="0" t="0"/>
          <a:stretch/>
        </p:blipFill>
        <p:spPr>
          <a:xfrm>
            <a:off x="7715744" y="2464950"/>
            <a:ext cx="903580" cy="2283525"/>
          </a:xfrm>
          <a:prstGeom prst="rect">
            <a:avLst/>
          </a:prstGeom>
          <a:noFill/>
          <a:ln>
            <a:noFill/>
          </a:ln>
        </p:spPr>
      </p:pic>
      <p:grpSp>
        <p:nvGrpSpPr>
          <p:cNvPr id="912" name="Google Shape;912;g2523351e7b7_22_50"/>
          <p:cNvGrpSpPr/>
          <p:nvPr/>
        </p:nvGrpSpPr>
        <p:grpSpPr>
          <a:xfrm>
            <a:off x="459863" y="1617887"/>
            <a:ext cx="290237" cy="321991"/>
            <a:chOff x="534570" y="3018006"/>
            <a:chExt cx="290237" cy="321991"/>
          </a:xfrm>
        </p:grpSpPr>
        <p:sp>
          <p:nvSpPr>
            <p:cNvPr id="913" name="Google Shape;913;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5" name="Google Shape;915;g2523351e7b7_22_50"/>
          <p:cNvGrpSpPr/>
          <p:nvPr/>
        </p:nvGrpSpPr>
        <p:grpSpPr>
          <a:xfrm>
            <a:off x="451840" y="2975651"/>
            <a:ext cx="290237" cy="321991"/>
            <a:chOff x="534570" y="3018006"/>
            <a:chExt cx="290237" cy="321991"/>
          </a:xfrm>
        </p:grpSpPr>
        <p:sp>
          <p:nvSpPr>
            <p:cNvPr id="916" name="Google Shape;916;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1" name="Shape 921"/>
        <p:cNvGrpSpPr/>
        <p:nvPr/>
      </p:nvGrpSpPr>
      <p:grpSpPr>
        <a:xfrm>
          <a:off x="0" y="0"/>
          <a:ext cx="0" cy="0"/>
          <a:chOff x="0" y="0"/>
          <a:chExt cx="0" cy="0"/>
        </a:xfrm>
      </p:grpSpPr>
      <p:pic>
        <p:nvPicPr>
          <p:cNvPr id="922" name="Google Shape;922;g2523351e7b7_22_67"/>
          <p:cNvPicPr preferRelativeResize="0"/>
          <p:nvPr/>
        </p:nvPicPr>
        <p:blipFill rotWithShape="1">
          <a:blip r:embed="rId3">
            <a:alphaModFix/>
          </a:blip>
          <a:srcRect b="0" l="0" r="0" t="0"/>
          <a:stretch/>
        </p:blipFill>
        <p:spPr>
          <a:xfrm>
            <a:off x="0" y="0"/>
            <a:ext cx="9144001" cy="1166400"/>
          </a:xfrm>
          <a:prstGeom prst="rect">
            <a:avLst/>
          </a:prstGeom>
          <a:noFill/>
          <a:ln>
            <a:noFill/>
          </a:ln>
        </p:spPr>
      </p:pic>
      <p:sp>
        <p:nvSpPr>
          <p:cNvPr id="923" name="Google Shape;923;g2523351e7b7_22_67"/>
          <p:cNvSpPr txBox="1"/>
          <p:nvPr/>
        </p:nvSpPr>
        <p:spPr>
          <a:xfrm>
            <a:off x="717800" y="2012025"/>
            <a:ext cx="4410880" cy="28930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Fordern Sie die Spieler im weiteren Verlauf des Spiels auf, über die </a:t>
            </a:r>
            <a:r>
              <a:rPr b="1" i="0" lang="lv-LV" sz="1600" u="none" cap="none" strike="noStrike">
                <a:solidFill>
                  <a:srgbClr val="2B3E85"/>
                </a:solidFill>
                <a:latin typeface="Raleway"/>
                <a:ea typeface="Raleway"/>
                <a:cs typeface="Raleway"/>
                <a:sym typeface="Raleway"/>
              </a:rPr>
              <a:t>Auswirkungen von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von Gewalt am Arbeitsplatz auf sich selbst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und auf andere. </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Bitten Sie sie, Strategien zu überlegen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für den Umgang mit Gewalt am Arbeitsplatz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und die Unterstützung derjenigen, die von Gewalt betroffen sind.</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924" name="Google Shape;924;g2523351e7b7_22_67"/>
          <p:cNvSpPr txBox="1"/>
          <p:nvPr/>
        </p:nvSpPr>
        <p:spPr>
          <a:xfrm>
            <a:off x="717800" y="1427025"/>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Arial"/>
              <a:ea typeface="Arial"/>
              <a:cs typeface="Arial"/>
              <a:sym typeface="Arial"/>
            </a:endParaRPr>
          </a:p>
        </p:txBody>
      </p:sp>
      <p:sp>
        <p:nvSpPr>
          <p:cNvPr id="925" name="Google Shape;925;g2523351e7b7_22_67"/>
          <p:cNvSpPr txBox="1"/>
          <p:nvPr/>
        </p:nvSpPr>
        <p:spPr>
          <a:xfrm>
            <a:off x="351225" y="151200"/>
            <a:ext cx="80564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Auswirkungen von Gewalt am Arbeitsplatz</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26" name="Google Shape;926;g2523351e7b7_22_67"/>
          <p:cNvSpPr/>
          <p:nvPr/>
        </p:nvSpPr>
        <p:spPr>
          <a:xfrm>
            <a:off x="5979907" y="2632688"/>
            <a:ext cx="2146800" cy="1757700"/>
          </a:xfrm>
          <a:prstGeom prst="wedgeEllipseCallout">
            <a:avLst>
              <a:gd fmla="val -34446" name="adj1"/>
              <a:gd fmla="val 5596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g2523351e7b7_22_67"/>
          <p:cNvSpPr/>
          <p:nvPr/>
        </p:nvSpPr>
        <p:spPr>
          <a:xfrm>
            <a:off x="5233920" y="1996937"/>
            <a:ext cx="1511100" cy="1340400"/>
          </a:xfrm>
          <a:prstGeom prst="wedgeEllipseCallout">
            <a:avLst>
              <a:gd fmla="val 37986" name="adj1"/>
              <a:gd fmla="val 5467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g2523351e7b7_22_67"/>
          <p:cNvSpPr/>
          <p:nvPr/>
        </p:nvSpPr>
        <p:spPr>
          <a:xfrm>
            <a:off x="5181300" y="2059479"/>
            <a:ext cx="1511100" cy="1340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g2523351e7b7_22_67"/>
          <p:cNvSpPr/>
          <p:nvPr/>
        </p:nvSpPr>
        <p:spPr>
          <a:xfrm rot="426342">
            <a:off x="5979858" y="2591429"/>
            <a:ext cx="2097812" cy="175800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0" name="Google Shape;930;g2523351e7b7_22_67"/>
          <p:cNvPicPr preferRelativeResize="0"/>
          <p:nvPr/>
        </p:nvPicPr>
        <p:blipFill rotWithShape="1">
          <a:blip r:embed="rId4">
            <a:alphaModFix/>
          </a:blip>
          <a:srcRect b="0" l="0" r="27557" t="0"/>
          <a:stretch/>
        </p:blipFill>
        <p:spPr>
          <a:xfrm>
            <a:off x="6605097" y="3064001"/>
            <a:ext cx="2538902" cy="14500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4" name="Shape 934"/>
        <p:cNvGrpSpPr/>
        <p:nvPr/>
      </p:nvGrpSpPr>
      <p:grpSpPr>
        <a:xfrm>
          <a:off x="0" y="0"/>
          <a:ext cx="0" cy="0"/>
          <a:chOff x="0" y="0"/>
          <a:chExt cx="0" cy="0"/>
        </a:xfrm>
      </p:grpSpPr>
      <p:pic>
        <p:nvPicPr>
          <p:cNvPr id="935" name="Google Shape;935;g2523351e7b7_22_79"/>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936" name="Google Shape;936;g2523351e7b7_22_79"/>
          <p:cNvSpPr txBox="1"/>
          <p:nvPr/>
        </p:nvSpPr>
        <p:spPr>
          <a:xfrm>
            <a:off x="717799" y="1699314"/>
            <a:ext cx="5617764" cy="326240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Indem Sie die Soziometrie und die Karten mit der Problemsituation auf diese Weise einbeziehen, können Sie </a:t>
            </a:r>
            <a:r>
              <a:rPr b="1" i="0" lang="lv-LV" sz="1600" u="none" cap="none" strike="noStrike">
                <a:solidFill>
                  <a:srgbClr val="2B3E85"/>
                </a:solidFill>
                <a:latin typeface="Raleway"/>
                <a:ea typeface="Raleway"/>
                <a:cs typeface="Raleway"/>
                <a:sym typeface="Raleway"/>
              </a:rPr>
              <a:t>den Spielern helfen, die persönlichen Auswirkungen von Gewalt am Arbeitsplatz zu verstehen </a:t>
            </a:r>
            <a:r>
              <a:rPr b="0" i="0" lang="lv-LV" sz="1600" u="none" cap="none" strike="noStrike">
                <a:solidFill>
                  <a:srgbClr val="2B3E85"/>
                </a:solidFill>
                <a:latin typeface="Raleway"/>
                <a:ea typeface="Raleway"/>
                <a:cs typeface="Raleway"/>
                <a:sym typeface="Raleway"/>
              </a:rPr>
              <a:t>und sich in ihre Kollegen hineinzuversetzen, die auf unterschiedliche Weise davon betroffen sind.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Darüber hinaus können Sie sie auffordern, über </a:t>
            </a:r>
            <a:r>
              <a:rPr b="1" i="0" lang="lv-LV" sz="1600" u="none" cap="none" strike="noStrike">
                <a:solidFill>
                  <a:srgbClr val="2B3E85"/>
                </a:solidFill>
                <a:latin typeface="Raleway"/>
                <a:ea typeface="Raleway"/>
                <a:cs typeface="Raleway"/>
                <a:sym typeface="Raleway"/>
              </a:rPr>
              <a:t>Strategien zum Umgang mit Gewalt am Arbeitsplatz </a:t>
            </a:r>
            <a:r>
              <a:rPr b="0" i="0" lang="lv-LV" sz="1600" u="none" cap="none" strike="noStrike">
                <a:solidFill>
                  <a:srgbClr val="2B3E85"/>
                </a:solidFill>
                <a:latin typeface="Raleway"/>
                <a:ea typeface="Raleway"/>
                <a:cs typeface="Raleway"/>
                <a:sym typeface="Raleway"/>
              </a:rPr>
              <a:t>nachzudenken </a:t>
            </a:r>
            <a:r>
              <a:rPr b="1" i="0" lang="lv-LV" sz="1600" u="none" cap="none" strike="noStrike">
                <a:solidFill>
                  <a:srgbClr val="2B3E85"/>
                </a:solidFill>
                <a:latin typeface="Raleway"/>
                <a:ea typeface="Raleway"/>
                <a:cs typeface="Raleway"/>
                <a:sym typeface="Raleway"/>
              </a:rPr>
              <a:t>und sich gegenseitig als Team zu unterstützen.</a:t>
            </a:r>
            <a:endParaRPr b="1" i="0" sz="1600" u="none" cap="none" strike="noStrike">
              <a:solidFill>
                <a:srgbClr val="2B3E85"/>
              </a:solidFill>
              <a:latin typeface="Raleway"/>
              <a:ea typeface="Raleway"/>
              <a:cs typeface="Raleway"/>
              <a:sym typeface="Raleway"/>
            </a:endParaRPr>
          </a:p>
        </p:txBody>
      </p:sp>
      <p:sp>
        <p:nvSpPr>
          <p:cNvPr id="937" name="Google Shape;937;g2523351e7b7_22_79"/>
          <p:cNvSpPr txBox="1"/>
          <p:nvPr/>
        </p:nvSpPr>
        <p:spPr>
          <a:xfrm>
            <a:off x="717800" y="1162866"/>
            <a:ext cx="3962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Arial"/>
              <a:ea typeface="Arial"/>
              <a:cs typeface="Arial"/>
              <a:sym typeface="Arial"/>
            </a:endParaRPr>
          </a:p>
        </p:txBody>
      </p:sp>
      <p:sp>
        <p:nvSpPr>
          <p:cNvPr id="938" name="Google Shape;938;g2523351e7b7_22_79"/>
          <p:cNvSpPr txBox="1"/>
          <p:nvPr/>
        </p:nvSpPr>
        <p:spPr>
          <a:xfrm>
            <a:off x="352800" y="151200"/>
            <a:ext cx="7983571"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Auswirkungen von Gewalt am Arbeitsplatz</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39" name="Google Shape;939;g2523351e7b7_22_79"/>
          <p:cNvSpPr/>
          <p:nvPr/>
        </p:nvSpPr>
        <p:spPr>
          <a:xfrm>
            <a:off x="6817375" y="2789022"/>
            <a:ext cx="1968300" cy="16116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g2523351e7b7_22_79"/>
          <p:cNvSpPr/>
          <p:nvPr/>
        </p:nvSpPr>
        <p:spPr>
          <a:xfrm>
            <a:off x="6440455" y="1928525"/>
            <a:ext cx="1385400" cy="12291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g2523351e7b7_22_79"/>
          <p:cNvSpPr/>
          <p:nvPr/>
        </p:nvSpPr>
        <p:spPr>
          <a:xfrm>
            <a:off x="6335563" y="1985870"/>
            <a:ext cx="1385400" cy="12291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g2523351e7b7_22_79"/>
          <p:cNvSpPr/>
          <p:nvPr/>
        </p:nvSpPr>
        <p:spPr>
          <a:xfrm rot="426304">
            <a:off x="6760651" y="2751168"/>
            <a:ext cx="1923370" cy="16116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3" name="Google Shape;943;g2523351e7b7_22_79"/>
          <p:cNvPicPr preferRelativeResize="0"/>
          <p:nvPr/>
        </p:nvPicPr>
        <p:blipFill rotWithShape="1">
          <a:blip r:embed="rId4">
            <a:alphaModFix/>
          </a:blip>
          <a:srcRect b="0" l="0" r="32853" t="0"/>
          <a:stretch/>
        </p:blipFill>
        <p:spPr>
          <a:xfrm>
            <a:off x="6896000" y="1172646"/>
            <a:ext cx="2247999" cy="1385175"/>
          </a:xfrm>
          <a:prstGeom prst="rect">
            <a:avLst/>
          </a:prstGeom>
          <a:noFill/>
          <a:ln>
            <a:noFill/>
          </a:ln>
        </p:spPr>
      </p:pic>
      <p:grpSp>
        <p:nvGrpSpPr>
          <p:cNvPr id="944" name="Google Shape;944;g2523351e7b7_22_79"/>
          <p:cNvGrpSpPr/>
          <p:nvPr/>
        </p:nvGrpSpPr>
        <p:grpSpPr>
          <a:xfrm>
            <a:off x="427495" y="3577404"/>
            <a:ext cx="290237" cy="321991"/>
            <a:chOff x="534570" y="3018006"/>
            <a:chExt cx="290237" cy="321991"/>
          </a:xfrm>
        </p:grpSpPr>
        <p:sp>
          <p:nvSpPr>
            <p:cNvPr id="945" name="Google Shape;945;g2523351e7b7_22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g2523351e7b7_22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0" name="Shape 950"/>
        <p:cNvGrpSpPr/>
        <p:nvPr/>
      </p:nvGrpSpPr>
      <p:grpSpPr>
        <a:xfrm>
          <a:off x="0" y="0"/>
          <a:ext cx="0" cy="0"/>
          <a:chOff x="0" y="0"/>
          <a:chExt cx="0" cy="0"/>
        </a:xfrm>
      </p:grpSpPr>
      <p:pic>
        <p:nvPicPr>
          <p:cNvPr id="951" name="Google Shape;951;g2523351e7b7_22_94"/>
          <p:cNvPicPr preferRelativeResize="0"/>
          <p:nvPr/>
        </p:nvPicPr>
        <p:blipFill rotWithShape="1">
          <a:blip r:embed="rId3">
            <a:alphaModFix/>
          </a:blip>
          <a:srcRect b="0" l="0" r="0" t="0"/>
          <a:stretch/>
        </p:blipFill>
        <p:spPr>
          <a:xfrm>
            <a:off x="0" y="-3850"/>
            <a:ext cx="9144001" cy="1166400"/>
          </a:xfrm>
          <a:prstGeom prst="rect">
            <a:avLst/>
          </a:prstGeom>
          <a:noFill/>
          <a:ln>
            <a:noFill/>
          </a:ln>
        </p:spPr>
      </p:pic>
      <p:pic>
        <p:nvPicPr>
          <p:cNvPr id="952" name="Google Shape;952;g2523351e7b7_22_94"/>
          <p:cNvPicPr preferRelativeResize="0"/>
          <p:nvPr/>
        </p:nvPicPr>
        <p:blipFill rotWithShape="1">
          <a:blip r:embed="rId4">
            <a:alphaModFix/>
          </a:blip>
          <a:srcRect b="0" l="16443" r="0" t="34105"/>
          <a:stretch/>
        </p:blipFill>
        <p:spPr>
          <a:xfrm>
            <a:off x="7208400" y="-3850"/>
            <a:ext cx="1935600" cy="631575"/>
          </a:xfrm>
          <a:prstGeom prst="rect">
            <a:avLst/>
          </a:prstGeom>
          <a:noFill/>
          <a:ln>
            <a:noFill/>
          </a:ln>
        </p:spPr>
      </p:pic>
      <p:sp>
        <p:nvSpPr>
          <p:cNvPr id="953" name="Google Shape;953;g2523351e7b7_22_94"/>
          <p:cNvSpPr txBox="1"/>
          <p:nvPr/>
        </p:nvSpPr>
        <p:spPr>
          <a:xfrm>
            <a:off x="670350" y="111051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grpSp>
        <p:nvGrpSpPr>
          <p:cNvPr id="954" name="Google Shape;954;g2523351e7b7_22_94"/>
          <p:cNvGrpSpPr/>
          <p:nvPr/>
        </p:nvGrpSpPr>
        <p:grpSpPr>
          <a:xfrm>
            <a:off x="231575" y="1098800"/>
            <a:ext cx="8912425" cy="4067237"/>
            <a:chOff x="231575" y="1175000"/>
            <a:chExt cx="8912425" cy="4067237"/>
          </a:xfrm>
        </p:grpSpPr>
        <p:sp>
          <p:nvSpPr>
            <p:cNvPr id="955" name="Google Shape;955;g2523351e7b7_22_94"/>
            <p:cNvSpPr txBox="1"/>
            <p:nvPr/>
          </p:nvSpPr>
          <p:spPr>
            <a:xfrm>
              <a:off x="231575" y="1642134"/>
              <a:ext cx="4680290" cy="3576333"/>
            </a:xfrm>
            <a:prstGeom prst="rect">
              <a:avLst/>
            </a:prstGeom>
            <a:noFill/>
            <a:ln>
              <a:noFill/>
            </a:ln>
          </p:spPr>
          <p:txBody>
            <a:bodyPr anchorCtr="0" anchor="t" bIns="91425" lIns="91425" spcFirstLastPara="1" rIns="91425" wrap="square" tIns="91425">
              <a:spAutoFit/>
            </a:bodyPr>
            <a:lstStyle/>
            <a:p>
              <a:pPr indent="-323850" lvl="0" marL="457200" marR="0" rtl="0" algn="l">
                <a:lnSpc>
                  <a:spcPct val="85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Was fanden Sie am interessantesten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am Spiel?</a:t>
              </a:r>
              <a:endParaRPr b="0" i="0" sz="1600" u="none" cap="none" strike="noStrike">
                <a:solidFill>
                  <a:srgbClr val="2B3E85"/>
                </a:solidFill>
                <a:latin typeface="Raleway"/>
                <a:ea typeface="Raleway"/>
                <a:cs typeface="Raleway"/>
                <a:sym typeface="Raleway"/>
              </a:endParaRPr>
            </a:p>
            <a:p>
              <a:pPr indent="-323850" lvl="0" marL="457200" marR="0" rtl="0" algn="l">
                <a:lnSpc>
                  <a:spcPct val="85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Gab es Momente im Spiel, die Sie besonders beeindruckt haben oder Ihre Sichtweise auf Gewalt am Arbeitsplatz verändert haben?</a:t>
              </a:r>
              <a:endParaRPr b="0" i="0" sz="1600" u="none" cap="none" strike="noStrike">
                <a:solidFill>
                  <a:srgbClr val="2B3E85"/>
                </a:solidFill>
                <a:latin typeface="Raleway"/>
                <a:ea typeface="Raleway"/>
                <a:cs typeface="Raleway"/>
                <a:sym typeface="Raleway"/>
              </a:endParaRPr>
            </a:p>
            <a:p>
              <a:pPr indent="-323850" lvl="0" marL="457200" marR="0" rtl="0" algn="l">
                <a:lnSpc>
                  <a:spcPct val="85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Haben Sie bestimmte Schritte oder Maßnahmen festgelegt, die Sie ergreifen können, um Gewalt am Arbeitsplatz zu verhindern oder zu bekämpfen?</a:t>
              </a:r>
              <a:endParaRPr b="0" i="0" sz="1600" u="none" cap="none" strike="noStrike">
                <a:solidFill>
                  <a:srgbClr val="2B3E85"/>
                </a:solidFill>
                <a:latin typeface="Raleway"/>
                <a:ea typeface="Raleway"/>
                <a:cs typeface="Raleway"/>
                <a:sym typeface="Raleway"/>
              </a:endParaRPr>
            </a:p>
            <a:p>
              <a:pPr indent="-323850" lvl="0" marL="457200" marR="0" rtl="0" algn="l">
                <a:lnSpc>
                  <a:spcPct val="85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Hat das Spielen des Spiels Sie ermutigt, mehr über Gewalt am Arbeitsplatz zu sprechen, entweder als Zeuge oder als Opfer?</a:t>
              </a:r>
              <a:endParaRPr b="0" i="0" sz="1600" u="none" cap="none" strike="noStrike">
                <a:solidFill>
                  <a:srgbClr val="2B3E85"/>
                </a:solidFill>
                <a:latin typeface="Raleway"/>
                <a:ea typeface="Raleway"/>
                <a:cs typeface="Raleway"/>
                <a:sym typeface="Raleway"/>
              </a:endParaRPr>
            </a:p>
          </p:txBody>
        </p:sp>
        <p:sp>
          <p:nvSpPr>
            <p:cNvPr id="956" name="Google Shape;956;g2523351e7b7_22_94"/>
            <p:cNvSpPr txBox="1"/>
            <p:nvPr/>
          </p:nvSpPr>
          <p:spPr>
            <a:xfrm>
              <a:off x="4473150" y="1175000"/>
              <a:ext cx="4670850" cy="4067237"/>
            </a:xfrm>
            <a:prstGeom prst="rect">
              <a:avLst/>
            </a:prstGeom>
            <a:noFill/>
            <a:ln>
              <a:noFill/>
            </a:ln>
          </p:spPr>
          <p:txBody>
            <a:bodyPr anchorCtr="0" anchor="t" bIns="91425" lIns="91425" spcFirstLastPara="1" rIns="91425" wrap="square" tIns="91425">
              <a:spAutoFit/>
            </a:bodyPr>
            <a:lstStyle/>
            <a:p>
              <a:pPr indent="-323850" lvl="0" marL="457200" marR="0" rtl="0" algn="l">
                <a:lnSpc>
                  <a:spcPct val="85000"/>
                </a:lnSpc>
                <a:spcBef>
                  <a:spcPts val="900"/>
                </a:spcBef>
                <a:spcAft>
                  <a:spcPts val="0"/>
                </a:spcAft>
                <a:buClr>
                  <a:srgbClr val="6689BA"/>
                </a:buClr>
                <a:buSzPts val="1500"/>
                <a:buFont typeface="Raleway"/>
                <a:buAutoNum type="arabicPeriod" startAt="5"/>
              </a:pPr>
              <a:r>
                <a:rPr b="0" i="0" lang="lv-LV" sz="1600" u="none" cap="none" strike="noStrike">
                  <a:solidFill>
                    <a:srgbClr val="2B3E85"/>
                  </a:solidFill>
                  <a:latin typeface="Raleway"/>
                  <a:ea typeface="Raleway"/>
                  <a:cs typeface="Raleway"/>
                  <a:sym typeface="Raleway"/>
                </a:rPr>
                <a:t>Haben Sie spezielle Ressourcen oder Unterstützungssysteme ermittelt die Sie</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in Anspruch nehmen können, wenn Sie Gewalt am Arbeitsplatz ausgesetzt sind?</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323850" lvl="0" marL="457200" marR="0" rtl="0" algn="l">
                <a:lnSpc>
                  <a:spcPct val="85000"/>
                </a:lnSpc>
                <a:spcBef>
                  <a:spcPts val="0"/>
                </a:spcBef>
                <a:spcAft>
                  <a:spcPts val="0"/>
                </a:spcAft>
                <a:buClr>
                  <a:srgbClr val="6689BA"/>
                </a:buClr>
                <a:buSzPts val="1500"/>
                <a:buFont typeface="Raleway"/>
                <a:buAutoNum type="arabicPeriod" startAt="5"/>
              </a:pPr>
              <a:r>
                <a:rPr b="0" i="0" lang="lv-LV" sz="1600" u="none" cap="none" strike="noStrike">
                  <a:solidFill>
                    <a:srgbClr val="2B3E85"/>
                  </a:solidFill>
                  <a:latin typeface="Raleway"/>
                  <a:ea typeface="Raleway"/>
                  <a:cs typeface="Raleway"/>
                  <a:sym typeface="Raleway"/>
                </a:rPr>
                <a:t>Inwiefern könnte das Spiel Ihrer Meinung nach verbessert werden, um Erkenntnisse, Schlussfolgerungen und Verhaltens-änderungen zu erleichtern?</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323850" lvl="0" marL="457200" marR="0" rtl="0" algn="l">
                <a:lnSpc>
                  <a:spcPct val="85000"/>
                </a:lnSpc>
                <a:spcBef>
                  <a:spcPts val="0"/>
                </a:spcBef>
                <a:spcAft>
                  <a:spcPts val="0"/>
                </a:spcAft>
                <a:buClr>
                  <a:srgbClr val="6689BA"/>
                </a:buClr>
                <a:buSzPts val="1500"/>
                <a:buFont typeface="Raleway"/>
                <a:buAutoNum type="arabicPeriod" startAt="5"/>
              </a:pPr>
              <a:r>
                <a:rPr b="0" i="0" lang="lv-LV" sz="1600" u="none" cap="none" strike="noStrike">
                  <a:solidFill>
                    <a:srgbClr val="2B3E85"/>
                  </a:solidFill>
                  <a:latin typeface="Raleway"/>
                  <a:ea typeface="Raleway"/>
                  <a:cs typeface="Raleway"/>
                  <a:sym typeface="Raleway"/>
                </a:rPr>
                <a:t>Welche besonderen Erkenntnisse oder Beobachtungen haben Sie beim Spielen gewonnen?</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highlight>
                  <a:srgbClr val="444654"/>
                </a:highlight>
                <a:latin typeface="Roboto"/>
                <a:ea typeface="Roboto"/>
                <a:cs typeface="Roboto"/>
                <a:sym typeface="Roboto"/>
              </a:endParaRPr>
            </a:p>
            <a:p>
              <a:pPr indent="-323850" lvl="0" marL="457200" marR="0" rtl="0" algn="l">
                <a:lnSpc>
                  <a:spcPct val="85000"/>
                </a:lnSpc>
                <a:spcBef>
                  <a:spcPts val="0"/>
                </a:spcBef>
                <a:spcAft>
                  <a:spcPts val="0"/>
                </a:spcAft>
                <a:buClr>
                  <a:srgbClr val="6689BA"/>
                </a:buClr>
                <a:buSzPts val="1500"/>
                <a:buFont typeface="Raleway"/>
                <a:buAutoNum type="arabicPeriod" startAt="5"/>
              </a:pPr>
              <a:r>
                <a:rPr b="0" i="0" lang="lv-LV" sz="1600" u="none" cap="none" strike="noStrike">
                  <a:solidFill>
                    <a:srgbClr val="2B3E85"/>
                  </a:solidFill>
                  <a:latin typeface="Raleway"/>
                  <a:ea typeface="Raleway"/>
                  <a:cs typeface="Raleway"/>
                  <a:sym typeface="Raleway"/>
                </a:rPr>
                <a:t>Haben Sie irgendwelche Vorurteile oder Annahmen erkannt, die Sie in Bezug auf Gewalt am Arbeitsplatz und ihre Auswirkungen hatten?</a:t>
              </a:r>
              <a:endParaRPr b="0" i="0" sz="1600" u="none" cap="none" strike="noStrike">
                <a:solidFill>
                  <a:srgbClr val="2B3E85"/>
                </a:solidFill>
                <a:latin typeface="Raleway"/>
                <a:ea typeface="Raleway"/>
                <a:cs typeface="Raleway"/>
                <a:sym typeface="Raleway"/>
              </a:endParaRPr>
            </a:p>
          </p:txBody>
        </p:sp>
      </p:grpSp>
      <p:sp>
        <p:nvSpPr>
          <p:cNvPr id="957" name="Google Shape;957;g2523351e7b7_22_94"/>
          <p:cNvSpPr txBox="1"/>
          <p:nvPr/>
        </p:nvSpPr>
        <p:spPr>
          <a:xfrm>
            <a:off x="351224" y="152400"/>
            <a:ext cx="7967387"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Auswirkungen von Gewalt am Arbeitsplatz</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pic>
        <p:nvPicPr>
          <p:cNvPr id="962" name="Google Shape;962;g2523351e7b7_2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963" name="Google Shape;963;g2523351e7b7_27_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 </a:t>
            </a:r>
            <a:endParaRPr b="1" i="0" sz="3000" u="none" cap="none" strike="noStrike">
              <a:solidFill>
                <a:srgbClr val="2B3E85"/>
              </a:solidFill>
              <a:latin typeface="Raleway"/>
              <a:ea typeface="Raleway"/>
              <a:cs typeface="Raleway"/>
              <a:sym typeface="Raleway"/>
            </a:endParaRPr>
          </a:p>
          <a:p>
            <a:pPr indent="0" lvl="0" marL="457200" marR="0" rtl="0" algn="l">
              <a:lnSpc>
                <a:spcPct val="90000"/>
              </a:lnSpc>
              <a:spcBef>
                <a:spcPts val="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EU- und nationale Instrumente zur Bekämpfung von Gewalt am Arbeitsplatz / Rechtsgrundlage</a:t>
            </a:r>
            <a:endParaRPr b="1" i="0" sz="3900" u="none" cap="none" strike="noStrike">
              <a:solidFill>
                <a:srgbClr val="FFFFFF"/>
              </a:solidFill>
              <a:latin typeface="Arial"/>
              <a:ea typeface="Arial"/>
              <a:cs typeface="Arial"/>
              <a:sym typeface="Arial"/>
            </a:endParaRPr>
          </a:p>
        </p:txBody>
      </p:sp>
      <p:pic>
        <p:nvPicPr>
          <p:cNvPr id="964" name="Google Shape;964;g2523351e7b7_2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965" name="Google Shape;965;g2523351e7b7_2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966" name="Google Shape;966;g2523351e7b7_2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967" name="Google Shape;967;g2523351e7b7_27_0"/>
          <p:cNvPicPr preferRelativeResize="0"/>
          <p:nvPr/>
        </p:nvPicPr>
        <p:blipFill rotWithShape="1">
          <a:blip r:embed="rId6">
            <a:alphaModFix/>
          </a:blip>
          <a:srcRect b="0" l="33092" r="0" t="19871"/>
          <a:stretch/>
        </p:blipFill>
        <p:spPr>
          <a:xfrm rot="-5400000">
            <a:off x="1346975" y="2369127"/>
            <a:ext cx="1427400" cy="4121350"/>
          </a:xfrm>
          <a:prstGeom prst="rect">
            <a:avLst/>
          </a:prstGeom>
          <a:noFill/>
          <a:ln>
            <a:noFill/>
          </a:ln>
        </p:spPr>
      </p:pic>
      <p:pic>
        <p:nvPicPr>
          <p:cNvPr id="968" name="Google Shape;968;g2523351e7b7_2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2" name="Shape 972"/>
        <p:cNvGrpSpPr/>
        <p:nvPr/>
      </p:nvGrpSpPr>
      <p:grpSpPr>
        <a:xfrm>
          <a:off x="0" y="0"/>
          <a:ext cx="0" cy="0"/>
          <a:chOff x="0" y="0"/>
          <a:chExt cx="0" cy="0"/>
        </a:xfrm>
      </p:grpSpPr>
      <p:pic>
        <p:nvPicPr>
          <p:cNvPr id="973" name="Google Shape;973;g2523351e7b7_27_11"/>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74" name="Google Shape;974;g2523351e7b7_27_11"/>
          <p:cNvSpPr txBox="1"/>
          <p:nvPr/>
        </p:nvSpPr>
        <p:spPr>
          <a:xfrm>
            <a:off x="489174" y="73504"/>
            <a:ext cx="8727653"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EU- und nationale Instrumente zur Bekämpfung von Gewalt am Arbeitsplatz/Rechtsgrundlage</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75" name="Google Shape;975;g2523351e7b7_27_11"/>
          <p:cNvSpPr txBox="1"/>
          <p:nvPr/>
        </p:nvSpPr>
        <p:spPr>
          <a:xfrm>
            <a:off x="378000" y="1837375"/>
            <a:ext cx="5456358" cy="329933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600"/>
              <a:buFont typeface="Arial"/>
              <a:buNone/>
            </a:pPr>
            <a:r>
              <a:rPr b="0" i="0" lang="lv-LV" sz="1600" u="none" cap="none" strike="noStrike">
                <a:solidFill>
                  <a:srgbClr val="2B3E85"/>
                </a:solidFill>
                <a:latin typeface="Raleway"/>
                <a:ea typeface="Raleway"/>
                <a:cs typeface="Raleway"/>
                <a:sym typeface="Raleway"/>
              </a:rPr>
              <a:t>Bereiten Sie einen Satz von Karten mit Problemstellungen vor, die mit Gewalt am Arbeitsplatz zu tun haben. Jede Karte sollte ein anderes Szenario beschreiben, das </a:t>
            </a:r>
            <a:r>
              <a:rPr b="1" i="0" lang="lv-LV" sz="1600" u="none" cap="none" strike="noStrike">
                <a:solidFill>
                  <a:srgbClr val="2B3E85"/>
                </a:solidFill>
                <a:latin typeface="Raleway"/>
                <a:ea typeface="Raleway"/>
                <a:cs typeface="Raleway"/>
                <a:sym typeface="Raleway"/>
              </a:rPr>
              <a:t>möglicherweise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am Arbeitsplatz auftreten könnte.</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Teilen Sie die Spieler in kleine Gruppen von 3 bis 4 Personen ein </a:t>
            </a:r>
            <a:r>
              <a:rPr b="0" i="0" lang="lv-LV" sz="1600" u="none" cap="none" strike="noStrike">
                <a:solidFill>
                  <a:srgbClr val="2B3E85"/>
                </a:solidFill>
                <a:latin typeface="Raleway"/>
                <a:ea typeface="Raleway"/>
                <a:cs typeface="Raleway"/>
                <a:sym typeface="Raleway"/>
              </a:rPr>
              <a:t>und verteilen Sie die Problemkarten gleichmäßig an die Gruppen. Weisen Sie die Spieler an, ihre Karten zu lesen und das auf der Karte beschriebene Szenario mit ihrer Gruppe besprechen.</a:t>
            </a:r>
            <a:endParaRPr b="1" i="0" sz="1600" u="none" cap="none" strike="noStrike">
              <a:solidFill>
                <a:srgbClr val="2B3E85"/>
              </a:solidFill>
              <a:latin typeface="Raleway"/>
              <a:ea typeface="Raleway"/>
              <a:cs typeface="Raleway"/>
              <a:sym typeface="Raleway"/>
            </a:endParaRPr>
          </a:p>
        </p:txBody>
      </p:sp>
      <p:pic>
        <p:nvPicPr>
          <p:cNvPr id="976" name="Google Shape;976;g2523351e7b7_27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977" name="Google Shape;977;g2523351e7b7_27_11"/>
          <p:cNvSpPr txBox="1"/>
          <p:nvPr/>
        </p:nvSpPr>
        <p:spPr>
          <a:xfrm>
            <a:off x="489600" y="1338650"/>
            <a:ext cx="3103805"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pic>
        <p:nvPicPr>
          <p:cNvPr id="978" name="Google Shape;978;g2523351e7b7_27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79" name="Google Shape;979;g2523351e7b7_27_11"/>
          <p:cNvPicPr preferRelativeResize="0"/>
          <p:nvPr/>
        </p:nvPicPr>
        <p:blipFill rotWithShape="1">
          <a:blip r:embed="rId6">
            <a:alphaModFix/>
          </a:blip>
          <a:srcRect b="0" l="1540" r="1540" t="0"/>
          <a:stretch/>
        </p:blipFill>
        <p:spPr>
          <a:xfrm>
            <a:off x="5950800" y="23688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80" name="Google Shape;980;g2523351e7b7_27_11"/>
          <p:cNvPicPr preferRelativeResize="0"/>
          <p:nvPr/>
        </p:nvPicPr>
        <p:blipFill rotWithShape="1">
          <a:blip r:embed="rId6">
            <a:alphaModFix/>
          </a:blip>
          <a:srcRect b="0" l="1540" r="1540" t="0"/>
          <a:stretch/>
        </p:blipFill>
        <p:spPr>
          <a:xfrm>
            <a:off x="6886800" y="18432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81" name="Google Shape;981;g2523351e7b7_27_11"/>
          <p:cNvPicPr preferRelativeResize="0"/>
          <p:nvPr/>
        </p:nvPicPr>
        <p:blipFill rotWithShape="1">
          <a:blip r:embed="rId6">
            <a:alphaModFix/>
          </a:blip>
          <a:srcRect b="0" l="1540" r="1540" t="0"/>
          <a:stretch/>
        </p:blipFill>
        <p:spPr>
          <a:xfrm>
            <a:off x="6404400" y="2617200"/>
            <a:ext cx="1263600" cy="1900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5" name="Shape 985"/>
        <p:cNvGrpSpPr/>
        <p:nvPr/>
      </p:nvGrpSpPr>
      <p:grpSpPr>
        <a:xfrm>
          <a:off x="0" y="0"/>
          <a:ext cx="0" cy="0"/>
          <a:chOff x="0" y="0"/>
          <a:chExt cx="0" cy="0"/>
        </a:xfrm>
      </p:grpSpPr>
      <p:pic>
        <p:nvPicPr>
          <p:cNvPr id="986" name="Google Shape;986;g2523351e7b7_27_22"/>
          <p:cNvPicPr preferRelativeResize="0"/>
          <p:nvPr/>
        </p:nvPicPr>
        <p:blipFill rotWithShape="1">
          <a:blip r:embed="rId3">
            <a:alphaModFix/>
          </a:blip>
          <a:srcRect b="0" l="22420" r="-2069" t="0"/>
          <a:stretch/>
        </p:blipFill>
        <p:spPr>
          <a:xfrm rot="10800000">
            <a:off x="5946175" y="1236971"/>
            <a:ext cx="3207300" cy="1666150"/>
          </a:xfrm>
          <a:prstGeom prst="rect">
            <a:avLst/>
          </a:prstGeom>
          <a:noFill/>
          <a:ln>
            <a:noFill/>
          </a:ln>
        </p:spPr>
      </p:pic>
      <p:pic>
        <p:nvPicPr>
          <p:cNvPr id="987" name="Google Shape;987;g2523351e7b7_27_22"/>
          <p:cNvPicPr preferRelativeResize="0"/>
          <p:nvPr/>
        </p:nvPicPr>
        <p:blipFill rotWithShape="1">
          <a:blip r:embed="rId4">
            <a:alphaModFix/>
          </a:blip>
          <a:srcRect b="0" l="0" r="0" t="0"/>
          <a:stretch/>
        </p:blipFill>
        <p:spPr>
          <a:xfrm>
            <a:off x="9474" y="0"/>
            <a:ext cx="9144001" cy="1242000"/>
          </a:xfrm>
          <a:prstGeom prst="rect">
            <a:avLst/>
          </a:prstGeom>
          <a:noFill/>
          <a:ln>
            <a:noFill/>
          </a:ln>
        </p:spPr>
      </p:pic>
      <p:sp>
        <p:nvSpPr>
          <p:cNvPr id="988" name="Google Shape;988;g2523351e7b7_27_22"/>
          <p:cNvSpPr txBox="1"/>
          <p:nvPr/>
        </p:nvSpPr>
        <p:spPr>
          <a:xfrm>
            <a:off x="489175" y="72000"/>
            <a:ext cx="87264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EU- und nationale Instrumente zur Bekämpfung von Gewalt am Arbeitsplatz / Rechtsgrundlage</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989" name="Google Shape;989;g2523351e7b7_27_22"/>
          <p:cNvSpPr txBox="1"/>
          <p:nvPr/>
        </p:nvSpPr>
        <p:spPr>
          <a:xfrm>
            <a:off x="729974" y="2042225"/>
            <a:ext cx="5711286" cy="28930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Ermutigen Sie die Spieler, das Internet und andere Ressourcen zu nutzen</a:t>
            </a:r>
            <a:r>
              <a:rPr b="1" i="0" lang="lv-LV" sz="1600" u="none" cap="none" strike="noStrike">
                <a:solidFill>
                  <a:srgbClr val="2B3E85"/>
                </a:solidFill>
                <a:latin typeface="Raleway"/>
                <a:ea typeface="Raleway"/>
                <a:cs typeface="Raleway"/>
                <a:sym typeface="Raleway"/>
              </a:rPr>
              <a:t>, um das Thema weiter zu recher-chieren </a:t>
            </a:r>
            <a:r>
              <a:rPr b="0" i="0" lang="lv-LV" sz="1600" u="none" cap="none" strike="noStrike">
                <a:solidFill>
                  <a:srgbClr val="2B3E85"/>
                </a:solidFill>
                <a:latin typeface="Raleway"/>
                <a:ea typeface="Raleway"/>
                <a:cs typeface="Raleway"/>
                <a:sym typeface="Raleway"/>
              </a:rPr>
              <a:t>und die verschiedenen Arten von Regeln und Vorschriften zu identifizieren, gegen die in dem auf ihrer Karte beschriebenen Szenario verstoßen werden könnte.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Erinnern Sie sie daran, dass sie </a:t>
            </a:r>
            <a:r>
              <a:rPr b="1" i="0" lang="lv-LV" sz="1600" u="none" cap="none" strike="noStrike">
                <a:solidFill>
                  <a:srgbClr val="2B3E85"/>
                </a:solidFill>
                <a:latin typeface="Raleway"/>
                <a:ea typeface="Raleway"/>
                <a:cs typeface="Raleway"/>
                <a:sym typeface="Raleway"/>
              </a:rPr>
              <a:t>versuchen </a:t>
            </a:r>
            <a:r>
              <a:rPr b="0" i="0" lang="lv-LV" sz="1600" u="none" cap="none" strike="noStrike">
                <a:solidFill>
                  <a:srgbClr val="2B3E85"/>
                </a:solidFill>
                <a:latin typeface="Raleway"/>
                <a:ea typeface="Raleway"/>
                <a:cs typeface="Raleway"/>
                <a:sym typeface="Raleway"/>
              </a:rPr>
              <a:t>sollten</a:t>
            </a:r>
            <a:r>
              <a:rPr b="1" i="0" lang="lv-LV" sz="1600" u="none" cap="none" strike="noStrike">
                <a:solidFill>
                  <a:srgbClr val="2B3E85"/>
                </a:solidFill>
                <a:latin typeface="Raleway"/>
                <a:ea typeface="Raleway"/>
                <a:cs typeface="Raleway"/>
                <a:sym typeface="Raleway"/>
              </a:rPr>
              <a:t>, kritisch und breit gefächert </a:t>
            </a:r>
            <a:r>
              <a:rPr b="0" i="0" lang="lv-LV" sz="1600" u="none" cap="none" strike="noStrike">
                <a:solidFill>
                  <a:srgbClr val="2B3E85"/>
                </a:solidFill>
                <a:latin typeface="Raleway"/>
                <a:ea typeface="Raleway"/>
                <a:cs typeface="Raleway"/>
                <a:sym typeface="Raleway"/>
              </a:rPr>
              <a:t>über die verschiedenen Arten von Regeln </a:t>
            </a:r>
            <a:r>
              <a:rPr b="1" i="0" lang="lv-LV" sz="1600" u="none" cap="none" strike="noStrike">
                <a:solidFill>
                  <a:srgbClr val="2B3E85"/>
                </a:solidFill>
                <a:latin typeface="Raleway"/>
                <a:ea typeface="Raleway"/>
                <a:cs typeface="Raleway"/>
                <a:sym typeface="Raleway"/>
              </a:rPr>
              <a:t>nachzudenken</a:t>
            </a:r>
            <a:r>
              <a:rPr b="0" i="0" lang="lv-LV" sz="1600" u="none" cap="none" strike="noStrike">
                <a:solidFill>
                  <a:srgbClr val="2B3E85"/>
                </a:solidFill>
                <a:latin typeface="Raleway"/>
                <a:ea typeface="Raleway"/>
                <a:cs typeface="Raleway"/>
                <a:sym typeface="Raleway"/>
              </a:rPr>
              <a:t>, die dabei eine Rolle spielen können, einschließlich Unternehmensrichtlinien, Arbeitsgesetze und Menschenrechtskonventionen.</a:t>
            </a:r>
            <a:endParaRPr b="1" i="0" sz="1600" u="none" cap="none" strike="noStrike">
              <a:solidFill>
                <a:srgbClr val="2B3E85"/>
              </a:solidFill>
              <a:latin typeface="Raleway"/>
              <a:ea typeface="Raleway"/>
              <a:cs typeface="Raleway"/>
              <a:sym typeface="Raleway"/>
            </a:endParaRPr>
          </a:p>
        </p:txBody>
      </p:sp>
      <p:sp>
        <p:nvSpPr>
          <p:cNvPr id="990" name="Google Shape;990;g2523351e7b7_27_22"/>
          <p:cNvSpPr txBox="1"/>
          <p:nvPr/>
        </p:nvSpPr>
        <p:spPr>
          <a:xfrm>
            <a:off x="729975" y="1543500"/>
            <a:ext cx="2409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991" name="Google Shape;991;g2523351e7b7_27_22"/>
          <p:cNvGrpSpPr/>
          <p:nvPr/>
        </p:nvGrpSpPr>
        <p:grpSpPr>
          <a:xfrm>
            <a:off x="472038" y="2063557"/>
            <a:ext cx="290237" cy="321991"/>
            <a:chOff x="534570" y="3018006"/>
            <a:chExt cx="290237" cy="321991"/>
          </a:xfrm>
        </p:grpSpPr>
        <p:sp>
          <p:nvSpPr>
            <p:cNvPr id="992" name="Google Shape;992;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4" name="Google Shape;994;g2523351e7b7_27_22"/>
          <p:cNvGrpSpPr/>
          <p:nvPr/>
        </p:nvGrpSpPr>
        <p:grpSpPr>
          <a:xfrm>
            <a:off x="468487" y="3699578"/>
            <a:ext cx="290237" cy="321991"/>
            <a:chOff x="534570" y="3018006"/>
            <a:chExt cx="290237" cy="321991"/>
          </a:xfrm>
        </p:grpSpPr>
        <p:sp>
          <p:nvSpPr>
            <p:cNvPr id="995" name="Google Shape;995;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7" name="Google Shape;997;g2523351e7b7_27_22"/>
          <p:cNvSpPr/>
          <p:nvPr/>
        </p:nvSpPr>
        <p:spPr>
          <a:xfrm rot="-1911451">
            <a:off x="7160052" y="3210383"/>
            <a:ext cx="1071979" cy="1203249"/>
          </a:xfrm>
          <a:prstGeom prst="upArrow">
            <a:avLst>
              <a:gd fmla="val 50000" name="adj1"/>
              <a:gd fmla="val 5000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g2523351e7b7_27_22"/>
          <p:cNvSpPr/>
          <p:nvPr/>
        </p:nvSpPr>
        <p:spPr>
          <a:xfrm rot="-1911451">
            <a:off x="7160055" y="314041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7f1b987787_1_67"/>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62" name="Google Shape;162;g27f1b987787_1_67"/>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63" name="Google Shape;163;g27f1b987787_1_67"/>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Das Spiel </a:t>
            </a:r>
            <a:r>
              <a:rPr b="1" i="0" lang="lv-LV" sz="2800" u="none" cap="none" strike="noStrike">
                <a:solidFill>
                  <a:srgbClr val="FFFFFF"/>
                </a:solidFill>
                <a:latin typeface="Raleway"/>
                <a:ea typeface="Raleway"/>
                <a:cs typeface="Raleway"/>
                <a:sym typeface="Raleway"/>
              </a:rPr>
              <a:t>"Erkennen und Handeln" besteht aus:</a:t>
            </a:r>
            <a:endParaRPr b="1" i="0" sz="2800" u="none" cap="none" strike="noStrike">
              <a:solidFill>
                <a:srgbClr val="FFFFFF"/>
              </a:solidFill>
              <a:latin typeface="Raleway"/>
              <a:ea typeface="Raleway"/>
              <a:cs typeface="Raleway"/>
              <a:sym typeface="Raleway"/>
            </a:endParaRPr>
          </a:p>
        </p:txBody>
      </p:sp>
      <p:sp>
        <p:nvSpPr>
          <p:cNvPr id="164" name="Google Shape;164;g27f1b987787_1_67"/>
          <p:cNvSpPr txBox="1"/>
          <p:nvPr/>
        </p:nvSpPr>
        <p:spPr>
          <a:xfrm>
            <a:off x="464100" y="1072800"/>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Problemsituationskarten und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Lösungskarten, aufgeteilt in vier Lösungsgruppen:</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165" name="Google Shape;165;g27f1b987787_1_67"/>
          <p:cNvSpPr txBox="1"/>
          <p:nvPr/>
        </p:nvSpPr>
        <p:spPr>
          <a:xfrm>
            <a:off x="4174735" y="1627200"/>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Strategien des Denkens </a:t>
            </a:r>
            <a:endParaRPr b="1" i="0" sz="1000" u="none" cap="none" strike="noStrike">
              <a:solidFill>
                <a:srgbClr val="674EA7"/>
              </a:solidFill>
              <a:latin typeface="Arial"/>
              <a:ea typeface="Arial"/>
              <a:cs typeface="Arial"/>
              <a:sym typeface="Arial"/>
            </a:endParaRPr>
          </a:p>
        </p:txBody>
      </p:sp>
      <p:sp>
        <p:nvSpPr>
          <p:cNvPr id="166" name="Google Shape;166;g27f1b987787_1_67"/>
          <p:cNvSpPr txBox="1"/>
          <p:nvPr/>
        </p:nvSpPr>
        <p:spPr>
          <a:xfrm>
            <a:off x="5781600" y="1634400"/>
            <a:ext cx="1699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Konversations-strategien</a:t>
            </a:r>
            <a:endParaRPr b="1" i="0" sz="1000" u="none" cap="none" strike="noStrike">
              <a:solidFill>
                <a:srgbClr val="6AA84F"/>
              </a:solidFill>
              <a:latin typeface="Arial"/>
              <a:ea typeface="Arial"/>
              <a:cs typeface="Arial"/>
              <a:sym typeface="Arial"/>
            </a:endParaRPr>
          </a:p>
        </p:txBody>
      </p:sp>
      <p:sp>
        <p:nvSpPr>
          <p:cNvPr id="167" name="Google Shape;167;g27f1b987787_1_67"/>
          <p:cNvSpPr txBox="1"/>
          <p:nvPr/>
        </p:nvSpPr>
        <p:spPr>
          <a:xfrm>
            <a:off x="7518875" y="1623600"/>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Aktions-strategien</a:t>
            </a:r>
            <a:endParaRPr b="1" i="0" sz="1000" u="none" cap="none" strike="noStrike">
              <a:solidFill>
                <a:srgbClr val="E69138"/>
              </a:solidFill>
              <a:latin typeface="Arial"/>
              <a:ea typeface="Arial"/>
              <a:cs typeface="Arial"/>
              <a:sym typeface="Arial"/>
            </a:endParaRPr>
          </a:p>
        </p:txBody>
      </p:sp>
      <p:sp>
        <p:nvSpPr>
          <p:cNvPr id="168" name="Google Shape;168;g27f1b987787_1_67"/>
          <p:cNvSpPr txBox="1"/>
          <p:nvPr/>
        </p:nvSpPr>
        <p:spPr>
          <a:xfrm>
            <a:off x="2396460" y="1656000"/>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Strategien</a:t>
            </a:r>
            <a:br>
              <a:rPr b="1" i="0" lang="lv-LV" sz="1000" u="none" cap="none" strike="noStrike">
                <a:solidFill>
                  <a:srgbClr val="1EAEAE"/>
                </a:solidFill>
                <a:latin typeface="Arial"/>
                <a:ea typeface="Arial"/>
                <a:cs typeface="Arial"/>
                <a:sym typeface="Arial"/>
              </a:rPr>
            </a:br>
            <a:r>
              <a:rPr b="1" i="0" lang="lv-LV" sz="1000" u="none" cap="none" strike="noStrike">
                <a:solidFill>
                  <a:srgbClr val="1EAEAE"/>
                </a:solidFill>
                <a:latin typeface="Arial"/>
                <a:ea typeface="Arial"/>
                <a:cs typeface="Arial"/>
                <a:sym typeface="Arial"/>
              </a:rPr>
              <a:t>zur Beruhigung</a:t>
            </a:r>
            <a:endParaRPr b="1" i="0" sz="1000" u="none" cap="none" strike="noStrike">
              <a:solidFill>
                <a:srgbClr val="1EAEAE"/>
              </a:solidFill>
              <a:latin typeface="Arial"/>
              <a:ea typeface="Arial"/>
              <a:cs typeface="Arial"/>
              <a:sym typeface="Arial"/>
            </a:endParaRPr>
          </a:p>
        </p:txBody>
      </p:sp>
      <p:sp>
        <p:nvSpPr>
          <p:cNvPr id="169" name="Google Shape;169;g27f1b987787_1_67"/>
          <p:cNvSpPr txBox="1"/>
          <p:nvPr/>
        </p:nvSpPr>
        <p:spPr>
          <a:xfrm>
            <a:off x="666650" y="17460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Geschichten</a:t>
            </a:r>
            <a:endParaRPr b="1" i="0" sz="1000" u="none" cap="none" strike="noStrike">
              <a:solidFill>
                <a:srgbClr val="0B5394"/>
              </a:solidFill>
              <a:latin typeface="Arial"/>
              <a:ea typeface="Arial"/>
              <a:cs typeface="Arial"/>
              <a:sym typeface="Arial"/>
            </a:endParaRPr>
          </a:p>
        </p:txBody>
      </p:sp>
      <p:pic>
        <p:nvPicPr>
          <p:cNvPr id="170" name="Google Shape;170;g27f1b987787_1_67"/>
          <p:cNvPicPr preferRelativeResize="0"/>
          <p:nvPr/>
        </p:nvPicPr>
        <p:blipFill rotWithShape="1">
          <a:blip r:embed="rId4">
            <a:alphaModFix/>
          </a:blip>
          <a:srcRect b="0" l="69" r="58" t="0"/>
          <a:stretch/>
        </p:blipFill>
        <p:spPr>
          <a:xfrm>
            <a:off x="494452" y="20919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1" name="Google Shape;171;g27f1b987787_1_67"/>
          <p:cNvPicPr preferRelativeResize="0"/>
          <p:nvPr/>
        </p:nvPicPr>
        <p:blipFill rotWithShape="1">
          <a:blip r:embed="rId4">
            <a:alphaModFix/>
          </a:blip>
          <a:srcRect b="0" l="69" r="58" t="0"/>
          <a:stretch/>
        </p:blipFill>
        <p:spPr>
          <a:xfrm>
            <a:off x="455473" y="21733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2" name="Google Shape;172;g27f1b987787_1_67"/>
          <p:cNvPicPr preferRelativeResize="0"/>
          <p:nvPr/>
        </p:nvPicPr>
        <p:blipFill rotWithShape="1">
          <a:blip r:embed="rId5">
            <a:alphaModFix/>
          </a:blip>
          <a:srcRect b="0" l="79" r="68" t="0"/>
          <a:stretch/>
        </p:blipFill>
        <p:spPr>
          <a:xfrm>
            <a:off x="2437164" y="21167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3" name="Google Shape;173;g27f1b987787_1_67"/>
          <p:cNvPicPr preferRelativeResize="0"/>
          <p:nvPr/>
        </p:nvPicPr>
        <p:blipFill rotWithShape="1">
          <a:blip r:embed="rId5">
            <a:alphaModFix/>
          </a:blip>
          <a:srcRect b="0" l="79" r="68" t="0"/>
          <a:stretch/>
        </p:blipFill>
        <p:spPr>
          <a:xfrm>
            <a:off x="2379791" y="21636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4" name="Google Shape;174;g27f1b987787_1_67"/>
          <p:cNvPicPr preferRelativeResize="0"/>
          <p:nvPr/>
        </p:nvPicPr>
        <p:blipFill rotWithShape="1">
          <a:blip r:embed="rId6">
            <a:alphaModFix/>
          </a:blip>
          <a:srcRect b="10" l="0" r="0" t="0"/>
          <a:stretch/>
        </p:blipFill>
        <p:spPr>
          <a:xfrm>
            <a:off x="4110327" y="21037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5" name="Google Shape;175;g27f1b987787_1_67"/>
          <p:cNvPicPr preferRelativeResize="0"/>
          <p:nvPr/>
        </p:nvPicPr>
        <p:blipFill rotWithShape="1">
          <a:blip r:embed="rId6">
            <a:alphaModFix/>
          </a:blip>
          <a:srcRect b="10" l="0" r="0" t="0"/>
          <a:stretch/>
        </p:blipFill>
        <p:spPr>
          <a:xfrm>
            <a:off x="4069454" y="21507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6" name="Google Shape;176;g27f1b987787_1_67"/>
          <p:cNvPicPr preferRelativeResize="0"/>
          <p:nvPr/>
        </p:nvPicPr>
        <p:blipFill rotWithShape="1">
          <a:blip r:embed="rId7">
            <a:alphaModFix/>
          </a:blip>
          <a:srcRect b="0" l="69" r="58" t="0"/>
          <a:stretch/>
        </p:blipFill>
        <p:spPr>
          <a:xfrm>
            <a:off x="5787703" y="21037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7" name="Google Shape;177;g27f1b987787_1_67"/>
          <p:cNvPicPr preferRelativeResize="0"/>
          <p:nvPr/>
        </p:nvPicPr>
        <p:blipFill rotWithShape="1">
          <a:blip r:embed="rId7">
            <a:alphaModFix/>
          </a:blip>
          <a:srcRect b="0" l="69" r="58" t="0"/>
          <a:stretch/>
        </p:blipFill>
        <p:spPr>
          <a:xfrm>
            <a:off x="5730330" y="21507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8" name="Google Shape;178;g27f1b987787_1_67"/>
          <p:cNvPicPr preferRelativeResize="0"/>
          <p:nvPr/>
        </p:nvPicPr>
        <p:blipFill rotWithShape="1">
          <a:blip r:embed="rId8">
            <a:alphaModFix/>
          </a:blip>
          <a:srcRect b="0" l="69" r="78" t="0"/>
          <a:stretch/>
        </p:blipFill>
        <p:spPr>
          <a:xfrm>
            <a:off x="7450528" y="21037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9" name="Google Shape;179;g27f1b987787_1_67"/>
          <p:cNvPicPr preferRelativeResize="0"/>
          <p:nvPr/>
        </p:nvPicPr>
        <p:blipFill rotWithShape="1">
          <a:blip r:embed="rId8">
            <a:alphaModFix/>
          </a:blip>
          <a:srcRect b="0" l="69" r="78" t="0"/>
          <a:stretch/>
        </p:blipFill>
        <p:spPr>
          <a:xfrm>
            <a:off x="7416891" y="21507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0" name="Google Shape;180;g27f1b987787_1_67"/>
          <p:cNvPicPr preferRelativeResize="0"/>
          <p:nvPr/>
        </p:nvPicPr>
        <p:blipFill rotWithShape="1">
          <a:blip r:embed="rId9">
            <a:alphaModFix/>
          </a:blip>
          <a:srcRect b="0" l="58" r="59" t="0"/>
          <a:stretch/>
        </p:blipFill>
        <p:spPr>
          <a:xfrm>
            <a:off x="323175" y="316966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1" name="Google Shape;181;g27f1b987787_1_67"/>
          <p:cNvPicPr preferRelativeResize="0"/>
          <p:nvPr/>
        </p:nvPicPr>
        <p:blipFill rotWithShape="1">
          <a:blip r:embed="rId10">
            <a:alphaModFix/>
          </a:blip>
          <a:srcRect b="0" l="1540" r="1540" t="0"/>
          <a:stretch/>
        </p:blipFill>
        <p:spPr>
          <a:xfrm>
            <a:off x="323175" y="3171600"/>
            <a:ext cx="1263900" cy="1894500"/>
          </a:xfrm>
          <a:prstGeom prst="roundRect">
            <a:avLst>
              <a:gd fmla="val 8322" name="adj"/>
            </a:avLst>
          </a:prstGeom>
          <a:noFill/>
          <a:ln>
            <a:noFill/>
          </a:ln>
        </p:spPr>
      </p:pic>
      <p:pic>
        <p:nvPicPr>
          <p:cNvPr id="182" name="Google Shape;182;g27f1b987787_1_67"/>
          <p:cNvPicPr preferRelativeResize="0"/>
          <p:nvPr/>
        </p:nvPicPr>
        <p:blipFill rotWithShape="1">
          <a:blip r:embed="rId11">
            <a:alphaModFix/>
          </a:blip>
          <a:srcRect b="0" l="1559" r="1559" t="0"/>
          <a:stretch/>
        </p:blipFill>
        <p:spPr>
          <a:xfrm>
            <a:off x="2247494" y="31608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3" name="Google Shape;183;g27f1b987787_1_67"/>
          <p:cNvPicPr preferRelativeResize="0"/>
          <p:nvPr/>
        </p:nvPicPr>
        <p:blipFill rotWithShape="1">
          <a:blip r:embed="rId12">
            <a:alphaModFix/>
          </a:blip>
          <a:srcRect b="0" l="1559" r="1559" t="0"/>
          <a:stretch/>
        </p:blipFill>
        <p:spPr>
          <a:xfrm>
            <a:off x="3937156"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4" name="Google Shape;184;g27f1b987787_1_67"/>
          <p:cNvPicPr preferRelativeResize="0"/>
          <p:nvPr/>
        </p:nvPicPr>
        <p:blipFill rotWithShape="1">
          <a:blip r:embed="rId13">
            <a:alphaModFix/>
          </a:blip>
          <a:srcRect b="0" l="1559" r="1559" t="0"/>
          <a:stretch/>
        </p:blipFill>
        <p:spPr>
          <a:xfrm>
            <a:off x="559803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 name="Google Shape;185;g27f1b987787_1_67"/>
          <p:cNvPicPr preferRelativeResize="0"/>
          <p:nvPr/>
        </p:nvPicPr>
        <p:blipFill rotWithShape="1">
          <a:blip r:embed="rId14">
            <a:alphaModFix/>
          </a:blip>
          <a:srcRect b="0" l="1559" r="1559" t="0"/>
          <a:stretch/>
        </p:blipFill>
        <p:spPr>
          <a:xfrm>
            <a:off x="728459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2" name="Shape 1002"/>
        <p:cNvGrpSpPr/>
        <p:nvPr/>
      </p:nvGrpSpPr>
      <p:grpSpPr>
        <a:xfrm>
          <a:off x="0" y="0"/>
          <a:ext cx="0" cy="0"/>
          <a:chOff x="0" y="0"/>
          <a:chExt cx="0" cy="0"/>
        </a:xfrm>
      </p:grpSpPr>
      <p:pic>
        <p:nvPicPr>
          <p:cNvPr id="1003" name="Google Shape;1003;g2523351e7b7_27_38"/>
          <p:cNvPicPr preferRelativeResize="0"/>
          <p:nvPr/>
        </p:nvPicPr>
        <p:blipFill rotWithShape="1">
          <a:blip r:embed="rId3">
            <a:alphaModFix/>
          </a:blip>
          <a:srcRect b="0" l="0" r="0" t="0"/>
          <a:stretch/>
        </p:blipFill>
        <p:spPr>
          <a:xfrm>
            <a:off x="0" y="0"/>
            <a:ext cx="9144001" cy="1242000"/>
          </a:xfrm>
          <a:prstGeom prst="rect">
            <a:avLst/>
          </a:prstGeom>
          <a:noFill/>
          <a:ln>
            <a:noFill/>
          </a:ln>
        </p:spPr>
      </p:pic>
      <p:sp>
        <p:nvSpPr>
          <p:cNvPr id="1004" name="Google Shape;1004;g2523351e7b7_27_38"/>
          <p:cNvSpPr txBox="1"/>
          <p:nvPr/>
        </p:nvSpPr>
        <p:spPr>
          <a:xfrm>
            <a:off x="489175" y="72000"/>
            <a:ext cx="87264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EU- und nationale Instrumente zur Bekämpfung von Gewalt am Arbeitsplatz / Rechtsgrundlage</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05" name="Google Shape;1005;g2523351e7b7_27_38"/>
          <p:cNvSpPr txBox="1"/>
          <p:nvPr/>
        </p:nvSpPr>
        <p:spPr>
          <a:xfrm>
            <a:off x="717800" y="2032375"/>
            <a:ext cx="4206300" cy="28930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Nachdem die Spieler Zeit hatten, ihre Problemsituation zu diskutieren und zu erforschen, bitten Sie jede Gruppe, ihre Ergebnisse mit der der größeren Gruppe mitzuteilen.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Ermutigen Sie die Akteure</a:t>
            </a:r>
            <a:r>
              <a:rPr b="1" i="0" lang="lv-LV" sz="1600" u="none" cap="none" strike="noStrike">
                <a:solidFill>
                  <a:srgbClr val="2B3E85"/>
                </a:solidFill>
                <a:latin typeface="Raleway"/>
                <a:ea typeface="Raleway"/>
                <a:cs typeface="Raleway"/>
                <a:sym typeface="Raleway"/>
              </a:rPr>
              <a:t>, ihre Ergebnisse </a:t>
            </a:r>
            <a:r>
              <a:rPr b="0" i="0" lang="lv-LV" sz="1600" u="none" cap="none" strike="noStrike">
                <a:solidFill>
                  <a:srgbClr val="2B3E85"/>
                </a:solidFill>
                <a:latin typeface="Raleway"/>
                <a:ea typeface="Raleway"/>
                <a:cs typeface="Raleway"/>
                <a:sym typeface="Raleway"/>
              </a:rPr>
              <a:t>klar und ansprechend </a:t>
            </a:r>
            <a:r>
              <a:rPr b="1" i="0" lang="lv-LV" sz="1600" u="none" cap="none" strike="noStrike">
                <a:solidFill>
                  <a:srgbClr val="2B3E85"/>
                </a:solidFill>
                <a:latin typeface="Raleway"/>
                <a:ea typeface="Raleway"/>
                <a:cs typeface="Raleway"/>
                <a:sym typeface="Raleway"/>
              </a:rPr>
              <a:t>zu präsentieren </a:t>
            </a:r>
            <a:r>
              <a:rPr b="0" i="0" lang="lv-LV" sz="1600" u="none" cap="none" strike="noStrike">
                <a:solidFill>
                  <a:srgbClr val="2B3E85"/>
                </a:solidFill>
                <a:latin typeface="Raleway"/>
                <a:ea typeface="Raleway"/>
                <a:cs typeface="Raleway"/>
                <a:sym typeface="Raleway"/>
              </a:rPr>
              <a:t>und dabei nach Möglichkeit Beispiele und Anekdoten aus ihren eigenen Erfahrungen zu verwenden.</a:t>
            </a:r>
            <a:endParaRPr b="1" i="0" sz="1600" u="none" cap="none" strike="noStrike">
              <a:solidFill>
                <a:srgbClr val="2B3E85"/>
              </a:solidFill>
              <a:latin typeface="Raleway"/>
              <a:ea typeface="Raleway"/>
              <a:cs typeface="Raleway"/>
              <a:sym typeface="Raleway"/>
            </a:endParaRPr>
          </a:p>
        </p:txBody>
      </p:sp>
      <p:sp>
        <p:nvSpPr>
          <p:cNvPr id="1006" name="Google Shape;1006;g2523351e7b7_27_38"/>
          <p:cNvSpPr txBox="1"/>
          <p:nvPr/>
        </p:nvSpPr>
        <p:spPr>
          <a:xfrm>
            <a:off x="717799" y="1533650"/>
            <a:ext cx="4256671"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 und Abschluss </a:t>
            </a:r>
            <a:endParaRPr b="1" i="0" sz="2600" u="none" cap="none" strike="noStrike">
              <a:solidFill>
                <a:srgbClr val="6689BA"/>
              </a:solidFill>
              <a:latin typeface="Arial"/>
              <a:ea typeface="Arial"/>
              <a:cs typeface="Arial"/>
              <a:sym typeface="Arial"/>
            </a:endParaRPr>
          </a:p>
        </p:txBody>
      </p:sp>
      <p:sp>
        <p:nvSpPr>
          <p:cNvPr id="1007" name="Google Shape;1007;g2523351e7b7_27_38"/>
          <p:cNvSpPr/>
          <p:nvPr/>
        </p:nvSpPr>
        <p:spPr>
          <a:xfrm>
            <a:off x="5905368" y="2555514"/>
            <a:ext cx="2055000" cy="17760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g2523351e7b7_27_38"/>
          <p:cNvSpPr/>
          <p:nvPr/>
        </p:nvSpPr>
        <p:spPr>
          <a:xfrm>
            <a:off x="5191271" y="1913112"/>
            <a:ext cx="1446300" cy="13545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g2523351e7b7_27_38"/>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g2523351e7b7_27_38"/>
          <p:cNvSpPr/>
          <p:nvPr/>
        </p:nvSpPr>
        <p:spPr>
          <a:xfrm rot="449778">
            <a:off x="5904445" y="2514513"/>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1" name="Google Shape;1011;g2523351e7b7_27_38"/>
          <p:cNvPicPr preferRelativeResize="0"/>
          <p:nvPr/>
        </p:nvPicPr>
        <p:blipFill rotWithShape="1">
          <a:blip r:embed="rId4">
            <a:alphaModFix/>
          </a:blip>
          <a:srcRect b="0" l="0" r="26852" t="0"/>
          <a:stretch/>
        </p:blipFill>
        <p:spPr>
          <a:xfrm>
            <a:off x="6587275" y="2887700"/>
            <a:ext cx="2556725" cy="1526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5" name="Shape 1015"/>
        <p:cNvGrpSpPr/>
        <p:nvPr/>
      </p:nvGrpSpPr>
      <p:grpSpPr>
        <a:xfrm>
          <a:off x="0" y="0"/>
          <a:ext cx="0" cy="0"/>
          <a:chOff x="0" y="0"/>
          <a:chExt cx="0" cy="0"/>
        </a:xfrm>
      </p:grpSpPr>
      <p:pic>
        <p:nvPicPr>
          <p:cNvPr id="1016" name="Google Shape;1016;g2523351e7b7_27_50"/>
          <p:cNvPicPr preferRelativeResize="0"/>
          <p:nvPr/>
        </p:nvPicPr>
        <p:blipFill rotWithShape="1">
          <a:blip r:embed="rId3">
            <a:alphaModFix/>
          </a:blip>
          <a:srcRect b="0" l="0" r="0" t="0"/>
          <a:stretch/>
        </p:blipFill>
        <p:spPr>
          <a:xfrm>
            <a:off x="0" y="0"/>
            <a:ext cx="9144001" cy="1242000"/>
          </a:xfrm>
          <a:prstGeom prst="rect">
            <a:avLst/>
          </a:prstGeom>
          <a:noFill/>
          <a:ln>
            <a:noFill/>
          </a:ln>
        </p:spPr>
      </p:pic>
      <p:sp>
        <p:nvSpPr>
          <p:cNvPr id="1017" name="Google Shape;1017;g2523351e7b7_27_50"/>
          <p:cNvSpPr txBox="1"/>
          <p:nvPr/>
        </p:nvSpPr>
        <p:spPr>
          <a:xfrm>
            <a:off x="489600" y="72000"/>
            <a:ext cx="87264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EU- und nationale Instrumente zur Bekämpfung von Gewalt am Arbeitsplatz / Rechtsgrundlage</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18" name="Google Shape;1018;g2523351e7b7_27_50"/>
          <p:cNvSpPr txBox="1"/>
          <p:nvPr/>
        </p:nvSpPr>
        <p:spPr>
          <a:xfrm>
            <a:off x="717799" y="2032375"/>
            <a:ext cx="4845704" cy="28930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Verwenden Sie im weiteren Verlauf des Spiels die Karten mit den Problemsituationen</a:t>
            </a:r>
            <a:r>
              <a:rPr b="1" i="0" lang="lv-LV" sz="1600" u="none" cap="none" strike="noStrike">
                <a:solidFill>
                  <a:srgbClr val="2B3E85"/>
                </a:solidFill>
                <a:latin typeface="Raleway"/>
                <a:ea typeface="Raleway"/>
                <a:cs typeface="Raleway"/>
                <a:sym typeface="Raleway"/>
              </a:rPr>
              <a:t>, um Diskussionen </a:t>
            </a:r>
            <a:r>
              <a:rPr b="0" i="0" lang="lv-LV" sz="1600" u="none" cap="none" strike="noStrike">
                <a:solidFill>
                  <a:srgbClr val="2B3E85"/>
                </a:solidFill>
                <a:latin typeface="Raleway"/>
                <a:ea typeface="Raleway"/>
                <a:cs typeface="Raleway"/>
                <a:sym typeface="Raleway"/>
              </a:rPr>
              <a:t>über verschiedene Arten von Regeln und Vorschriften </a:t>
            </a:r>
            <a:r>
              <a:rPr b="1" i="0" lang="lv-LV" sz="1600" u="none" cap="none" strike="noStrike">
                <a:solidFill>
                  <a:srgbClr val="2B3E85"/>
                </a:solidFill>
                <a:latin typeface="Raleway"/>
                <a:ea typeface="Raleway"/>
                <a:cs typeface="Raleway"/>
                <a:sym typeface="Raleway"/>
              </a:rPr>
              <a:t>anzuregen</a:t>
            </a:r>
            <a:r>
              <a:rPr b="0" i="0" lang="lv-LV" sz="1600" u="none" cap="none" strike="noStrike">
                <a:solidFill>
                  <a:srgbClr val="2B3E85"/>
                </a:solidFill>
                <a:latin typeface="Raleway"/>
                <a:ea typeface="Raleway"/>
                <a:cs typeface="Raleway"/>
                <a:sym typeface="Raleway"/>
              </a:rPr>
              <a:t>, die am Arbeitsplatz verletzt werden können.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Ermutigen Sie die Teilnehmer</a:t>
            </a:r>
            <a:r>
              <a:rPr b="1" i="0" lang="lv-LV" sz="1600" u="none" cap="none" strike="noStrike">
                <a:solidFill>
                  <a:srgbClr val="2B3E85"/>
                </a:solidFill>
                <a:latin typeface="Raleway"/>
                <a:ea typeface="Raleway"/>
                <a:cs typeface="Raleway"/>
                <a:sym typeface="Raleway"/>
              </a:rPr>
              <a:t>, kritisch </a:t>
            </a:r>
            <a:r>
              <a:rPr b="0" i="0" lang="lv-LV" sz="1600" u="none" cap="none" strike="noStrike">
                <a:solidFill>
                  <a:srgbClr val="2B3E85"/>
                </a:solidFill>
                <a:latin typeface="Raleway"/>
                <a:ea typeface="Raleway"/>
                <a:cs typeface="Raleway"/>
                <a:sym typeface="Raleway"/>
              </a:rPr>
              <a:t>darüber </a:t>
            </a:r>
            <a:r>
              <a:rPr b="1" i="0" lang="lv-LV" sz="1600" u="none" cap="none" strike="noStrike">
                <a:solidFill>
                  <a:srgbClr val="2B3E85"/>
                </a:solidFill>
                <a:latin typeface="Raleway"/>
                <a:ea typeface="Raleway"/>
                <a:cs typeface="Raleway"/>
                <a:sym typeface="Raleway"/>
              </a:rPr>
              <a:t>nachzudenken</a:t>
            </a:r>
            <a:r>
              <a:rPr b="0" i="0" lang="lv-LV" sz="1600" u="none" cap="none" strike="noStrike">
                <a:solidFill>
                  <a:srgbClr val="2B3E85"/>
                </a:solidFill>
                <a:latin typeface="Raleway"/>
                <a:ea typeface="Raleway"/>
                <a:cs typeface="Raleway"/>
                <a:sym typeface="Raleway"/>
              </a:rPr>
              <a:t>, wie verschiedene Arten von Gewalt am Arbeitsplatz gegen unterschied-liche Regeln verstoßen können, und die möglichen Folgen solcher Verstöße zu bedenken.</a:t>
            </a:r>
            <a:endParaRPr b="1" i="0" sz="1600" u="none" cap="none" strike="noStrike">
              <a:solidFill>
                <a:srgbClr val="2B3E85"/>
              </a:solidFill>
              <a:latin typeface="Raleway"/>
              <a:ea typeface="Raleway"/>
              <a:cs typeface="Raleway"/>
              <a:sym typeface="Raleway"/>
            </a:endParaRPr>
          </a:p>
        </p:txBody>
      </p:sp>
      <p:sp>
        <p:nvSpPr>
          <p:cNvPr id="1019" name="Google Shape;1019;g2523351e7b7_27_50"/>
          <p:cNvSpPr txBox="1"/>
          <p:nvPr/>
        </p:nvSpPr>
        <p:spPr>
          <a:xfrm>
            <a:off x="717799" y="1533650"/>
            <a:ext cx="4435787"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 und Abschluss</a:t>
            </a:r>
            <a:endParaRPr b="1" i="0" sz="2600" u="none" cap="none" strike="noStrike">
              <a:solidFill>
                <a:srgbClr val="6689BA"/>
              </a:solidFill>
              <a:latin typeface="Raleway"/>
              <a:ea typeface="Raleway"/>
              <a:cs typeface="Raleway"/>
              <a:sym typeface="Raleway"/>
            </a:endParaRPr>
          </a:p>
        </p:txBody>
      </p:sp>
      <p:sp>
        <p:nvSpPr>
          <p:cNvPr id="1020" name="Google Shape;1020;g2523351e7b7_27_50"/>
          <p:cNvSpPr/>
          <p:nvPr/>
        </p:nvSpPr>
        <p:spPr>
          <a:xfrm>
            <a:off x="5990693" y="2667239"/>
            <a:ext cx="2055000" cy="17760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g2523351e7b7_27_50"/>
          <p:cNvSpPr/>
          <p:nvPr/>
        </p:nvSpPr>
        <p:spPr>
          <a:xfrm>
            <a:off x="5563503" y="1913112"/>
            <a:ext cx="1446300" cy="1354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g2523351e7b7_27_50"/>
          <p:cNvSpPr/>
          <p:nvPr/>
        </p:nvSpPr>
        <p:spPr>
          <a:xfrm>
            <a:off x="5472672"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g2523351e7b7_27_50"/>
          <p:cNvSpPr/>
          <p:nvPr/>
        </p:nvSpPr>
        <p:spPr>
          <a:xfrm rot="449778">
            <a:off x="5989770" y="2626238"/>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24" name="Google Shape;1024;g2523351e7b7_27_50"/>
          <p:cNvPicPr preferRelativeResize="0"/>
          <p:nvPr/>
        </p:nvPicPr>
        <p:blipFill rotWithShape="1">
          <a:blip r:embed="rId4">
            <a:alphaModFix/>
          </a:blip>
          <a:srcRect b="0" l="0" r="31082" t="0"/>
          <a:stretch/>
        </p:blipFill>
        <p:spPr>
          <a:xfrm>
            <a:off x="6736965" y="1239841"/>
            <a:ext cx="2408926" cy="1526500"/>
          </a:xfrm>
          <a:prstGeom prst="rect">
            <a:avLst/>
          </a:prstGeom>
          <a:noFill/>
          <a:ln>
            <a:noFill/>
          </a:ln>
        </p:spPr>
      </p:pic>
      <p:grpSp>
        <p:nvGrpSpPr>
          <p:cNvPr id="1025" name="Google Shape;1025;g2523351e7b7_27_50"/>
          <p:cNvGrpSpPr/>
          <p:nvPr/>
        </p:nvGrpSpPr>
        <p:grpSpPr>
          <a:xfrm>
            <a:off x="427495" y="3354869"/>
            <a:ext cx="290237" cy="321991"/>
            <a:chOff x="534570" y="3018006"/>
            <a:chExt cx="290237" cy="321991"/>
          </a:xfrm>
        </p:grpSpPr>
        <p:sp>
          <p:nvSpPr>
            <p:cNvPr id="1026" name="Google Shape;1026;g2523351e7b7_27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g2523351e7b7_27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1" name="Shape 1031"/>
        <p:cNvGrpSpPr/>
        <p:nvPr/>
      </p:nvGrpSpPr>
      <p:grpSpPr>
        <a:xfrm>
          <a:off x="0" y="0"/>
          <a:ext cx="0" cy="0"/>
          <a:chOff x="0" y="0"/>
          <a:chExt cx="0" cy="0"/>
        </a:xfrm>
      </p:grpSpPr>
      <p:pic>
        <p:nvPicPr>
          <p:cNvPr id="1032" name="Google Shape;1032;g2523351e7b7_27_6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1033" name="Google Shape;1033;g2523351e7b7_27_65"/>
          <p:cNvSpPr txBox="1"/>
          <p:nvPr/>
        </p:nvSpPr>
        <p:spPr>
          <a:xfrm>
            <a:off x="489175" y="72000"/>
            <a:ext cx="87264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EU- und nationale Instrumente zur Bekämpfung von Gewalt am Arbeitsplatz / Rechtsgrundlage</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34" name="Google Shape;1034;g2523351e7b7_27_65"/>
          <p:cNvSpPr txBox="1"/>
          <p:nvPr/>
        </p:nvSpPr>
        <p:spPr>
          <a:xfrm>
            <a:off x="717800" y="1879975"/>
            <a:ext cx="5175400" cy="28930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Indem Sie die Karten mit den Problemsituationen auf diese Weise verwenden, können Sie die Spieler dazu anregen</a:t>
            </a:r>
            <a:r>
              <a:rPr b="1" i="0" lang="lv-LV" sz="1600" u="none" cap="none" strike="noStrike">
                <a:solidFill>
                  <a:srgbClr val="2B3E85"/>
                </a:solidFill>
                <a:latin typeface="Raleway"/>
                <a:ea typeface="Raleway"/>
                <a:cs typeface="Raleway"/>
                <a:sym typeface="Raleway"/>
              </a:rPr>
              <a:t>, zu analysieren, welche Art von Regeln und Vorschriften </a:t>
            </a:r>
            <a:r>
              <a:rPr b="0" i="0" lang="lv-LV" sz="1600" u="none" cap="none" strike="noStrike">
                <a:solidFill>
                  <a:srgbClr val="2B3E85"/>
                </a:solidFill>
                <a:latin typeface="Raleway"/>
                <a:ea typeface="Raleway"/>
                <a:cs typeface="Raleway"/>
                <a:sym typeface="Raleway"/>
              </a:rPr>
              <a:t>bei verschiedenen Arten von Gewalt am Arbeitsplatz </a:t>
            </a:r>
            <a:r>
              <a:rPr b="1" i="0" lang="lv-LV" sz="1600" u="none" cap="none" strike="noStrike">
                <a:solidFill>
                  <a:srgbClr val="2B3E85"/>
                </a:solidFill>
                <a:latin typeface="Raleway"/>
                <a:ea typeface="Raleway"/>
                <a:cs typeface="Raleway"/>
                <a:sym typeface="Raleway"/>
              </a:rPr>
              <a:t>verletzt werden könnten</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Darüber hinaus können Sie sie auffordern</a:t>
            </a:r>
            <a:r>
              <a:rPr b="1" i="0" lang="lv-LV" sz="1600" u="none" cap="none" strike="noStrike">
                <a:solidFill>
                  <a:srgbClr val="2B3E85"/>
                </a:solidFill>
                <a:latin typeface="Raleway"/>
                <a:ea typeface="Raleway"/>
                <a:cs typeface="Raleway"/>
                <a:sym typeface="Raleway"/>
              </a:rPr>
              <a:t>, kritisch über die möglichen Folgen solcher Verstöße nachzudenken </a:t>
            </a:r>
            <a:r>
              <a:rPr b="0" i="0" lang="lv-LV" sz="1600" u="none" cap="none" strike="noStrike">
                <a:solidFill>
                  <a:srgbClr val="2B3E85"/>
                </a:solidFill>
                <a:latin typeface="Raleway"/>
                <a:ea typeface="Raleway"/>
                <a:cs typeface="Raleway"/>
                <a:sym typeface="Raleway"/>
              </a:rPr>
              <a:t>und zu überlegen, welche Rolle sie bei der Förderung eines sicheren und unterstützenden Arbeitsumfelds spielen können.</a:t>
            </a:r>
            <a:endParaRPr b="1" i="0" sz="1600" u="none" cap="none" strike="noStrike">
              <a:solidFill>
                <a:srgbClr val="2B3E85"/>
              </a:solidFill>
              <a:latin typeface="Raleway"/>
              <a:ea typeface="Raleway"/>
              <a:cs typeface="Raleway"/>
              <a:sym typeface="Raleway"/>
            </a:endParaRPr>
          </a:p>
        </p:txBody>
      </p:sp>
      <p:sp>
        <p:nvSpPr>
          <p:cNvPr id="1035" name="Google Shape;1035;g2523351e7b7_27_65"/>
          <p:cNvSpPr txBox="1"/>
          <p:nvPr/>
        </p:nvSpPr>
        <p:spPr>
          <a:xfrm>
            <a:off x="717800" y="1381250"/>
            <a:ext cx="4283078"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 und Abschluss</a:t>
            </a:r>
            <a:endParaRPr b="1" i="0" sz="2600" u="none" cap="none" strike="noStrike">
              <a:solidFill>
                <a:srgbClr val="6689BA"/>
              </a:solidFill>
              <a:latin typeface="Raleway"/>
              <a:ea typeface="Raleway"/>
              <a:cs typeface="Raleway"/>
              <a:sym typeface="Raleway"/>
            </a:endParaRPr>
          </a:p>
        </p:txBody>
      </p:sp>
      <p:grpSp>
        <p:nvGrpSpPr>
          <p:cNvPr id="1036" name="Google Shape;1036;g2523351e7b7_27_65"/>
          <p:cNvGrpSpPr/>
          <p:nvPr/>
        </p:nvGrpSpPr>
        <p:grpSpPr>
          <a:xfrm>
            <a:off x="452437" y="3266718"/>
            <a:ext cx="290237" cy="321991"/>
            <a:chOff x="534570" y="3018006"/>
            <a:chExt cx="290237" cy="321991"/>
          </a:xfrm>
        </p:grpSpPr>
        <p:sp>
          <p:nvSpPr>
            <p:cNvPr id="1037" name="Google Shape;1037;g2523351e7b7_27_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g2523351e7b7_27_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39" name="Google Shape;1039;g2523351e7b7_27_65"/>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1040" name="Google Shape;1040;g2523351e7b7_27_65"/>
          <p:cNvPicPr preferRelativeResize="0"/>
          <p:nvPr/>
        </p:nvPicPr>
        <p:blipFill rotWithShape="1">
          <a:blip r:embed="rId5">
            <a:alphaModFix/>
          </a:blip>
          <a:srcRect b="0" l="1540" r="1540" t="0"/>
          <a:stretch/>
        </p:blipFill>
        <p:spPr>
          <a:xfrm>
            <a:off x="5950800" y="23688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41" name="Google Shape;1041;g2523351e7b7_27_65"/>
          <p:cNvPicPr preferRelativeResize="0"/>
          <p:nvPr/>
        </p:nvPicPr>
        <p:blipFill rotWithShape="1">
          <a:blip r:embed="rId5">
            <a:alphaModFix/>
          </a:blip>
          <a:srcRect b="0" l="1540" r="1540" t="0"/>
          <a:stretch/>
        </p:blipFill>
        <p:spPr>
          <a:xfrm>
            <a:off x="6886800" y="18432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42" name="Google Shape;1042;g2523351e7b7_27_65"/>
          <p:cNvPicPr preferRelativeResize="0"/>
          <p:nvPr/>
        </p:nvPicPr>
        <p:blipFill rotWithShape="1">
          <a:blip r:embed="rId5">
            <a:alphaModFix/>
          </a:blip>
          <a:srcRect b="0" l="1540" r="1540" t="0"/>
          <a:stretch/>
        </p:blipFill>
        <p:spPr>
          <a:xfrm>
            <a:off x="6404400" y="2617200"/>
            <a:ext cx="1263600" cy="1900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6" name="Shape 1046"/>
        <p:cNvGrpSpPr/>
        <p:nvPr/>
      </p:nvGrpSpPr>
      <p:grpSpPr>
        <a:xfrm>
          <a:off x="0" y="0"/>
          <a:ext cx="0" cy="0"/>
          <a:chOff x="0" y="0"/>
          <a:chExt cx="0" cy="0"/>
        </a:xfrm>
      </p:grpSpPr>
      <p:pic>
        <p:nvPicPr>
          <p:cNvPr id="1047" name="Google Shape;1047;g2523351e7b7_27_79"/>
          <p:cNvPicPr preferRelativeResize="0"/>
          <p:nvPr/>
        </p:nvPicPr>
        <p:blipFill rotWithShape="1">
          <a:blip r:embed="rId3">
            <a:alphaModFix/>
          </a:blip>
          <a:srcRect b="0" l="0" r="0" t="0"/>
          <a:stretch/>
        </p:blipFill>
        <p:spPr>
          <a:xfrm>
            <a:off x="0" y="-3850"/>
            <a:ext cx="9144001" cy="1242000"/>
          </a:xfrm>
          <a:prstGeom prst="rect">
            <a:avLst/>
          </a:prstGeom>
          <a:noFill/>
          <a:ln>
            <a:noFill/>
          </a:ln>
        </p:spPr>
      </p:pic>
      <p:pic>
        <p:nvPicPr>
          <p:cNvPr id="1048" name="Google Shape;1048;g2523351e7b7_27_79"/>
          <p:cNvPicPr preferRelativeResize="0"/>
          <p:nvPr/>
        </p:nvPicPr>
        <p:blipFill rotWithShape="1">
          <a:blip r:embed="rId4">
            <a:alphaModFix/>
          </a:blip>
          <a:srcRect b="8582" l="16443" r="0" t="42289"/>
          <a:stretch/>
        </p:blipFill>
        <p:spPr>
          <a:xfrm>
            <a:off x="6294675" y="842225"/>
            <a:ext cx="2849325" cy="693150"/>
          </a:xfrm>
          <a:prstGeom prst="rect">
            <a:avLst/>
          </a:prstGeom>
          <a:noFill/>
          <a:ln>
            <a:noFill/>
          </a:ln>
        </p:spPr>
      </p:pic>
      <p:sp>
        <p:nvSpPr>
          <p:cNvPr id="1049" name="Google Shape;1049;g2523351e7b7_27_79"/>
          <p:cNvSpPr txBox="1"/>
          <p:nvPr/>
        </p:nvSpPr>
        <p:spPr>
          <a:xfrm>
            <a:off x="489600" y="1167250"/>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grpSp>
        <p:nvGrpSpPr>
          <p:cNvPr id="1050" name="Google Shape;1050;g2523351e7b7_27_79"/>
          <p:cNvGrpSpPr/>
          <p:nvPr/>
        </p:nvGrpSpPr>
        <p:grpSpPr>
          <a:xfrm>
            <a:off x="48552" y="1492286"/>
            <a:ext cx="9095449" cy="3633272"/>
            <a:chOff x="48552" y="1704611"/>
            <a:chExt cx="8863874" cy="3633272"/>
          </a:xfrm>
        </p:grpSpPr>
        <p:sp>
          <p:nvSpPr>
            <p:cNvPr id="1051" name="Google Shape;1051;g2523351e7b7_27_79"/>
            <p:cNvSpPr txBox="1"/>
            <p:nvPr/>
          </p:nvSpPr>
          <p:spPr>
            <a:xfrm>
              <a:off x="48552" y="1723054"/>
              <a:ext cx="4677197" cy="3527089"/>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a:pPr>
              <a:r>
                <a:rPr b="0" i="0" lang="lv-LV" sz="1600" u="none" cap="none" strike="noStrike">
                  <a:solidFill>
                    <a:srgbClr val="2B3E85"/>
                  </a:solidFill>
                  <a:latin typeface="Raleway"/>
                  <a:ea typeface="Raleway"/>
                  <a:cs typeface="Raleway"/>
                  <a:sym typeface="Raleway"/>
                </a:rPr>
                <a:t>Was sind zentrale Erkenntnisse die Sie aus diesem Spiel gewonnen haben?</a:t>
              </a:r>
              <a:endParaRPr b="0" i="0" sz="1600" u="none" cap="none" strike="noStrike">
                <a:solidFill>
                  <a:srgbClr val="2B3E85"/>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600" u="none" cap="none" strike="noStrike">
                  <a:solidFill>
                    <a:srgbClr val="2B3E85"/>
                  </a:solidFill>
                  <a:latin typeface="Raleway"/>
                  <a:ea typeface="Raleway"/>
                  <a:cs typeface="Raleway"/>
                  <a:sym typeface="Raleway"/>
                </a:rPr>
                <a:t>Wie hat sich Ihre Einstellung zu Gewalt am Arbeitsplatz nach dem Spiel auf Basis von EU- und nationalen Regeln verändert?</a:t>
              </a:r>
              <a:endParaRPr b="0" i="0" sz="1600" u="none" cap="none" strike="noStrike">
                <a:solidFill>
                  <a:srgbClr val="2B3E85"/>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600" u="none" cap="none" strike="noStrike">
                  <a:solidFill>
                    <a:srgbClr val="2B3E85"/>
                  </a:solidFill>
                  <a:latin typeface="Raleway"/>
                  <a:ea typeface="Raleway"/>
                  <a:cs typeface="Raleway"/>
                  <a:sym typeface="Raleway"/>
                </a:rPr>
                <a:t>Haben Sie eine Schlussfolgerung, die Sie aus dem Spiel über EU- und nationalen Regeln zur Bekämpfung von Gewalt am Arbeitsplatz gezogen haben?</a:t>
              </a:r>
              <a:endParaRPr b="0" i="0" sz="1600" u="none" cap="none" strike="noStrike">
                <a:solidFill>
                  <a:srgbClr val="2B3E85"/>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600" u="none" cap="none" strike="noStrike">
                  <a:solidFill>
                    <a:srgbClr val="2B3E85"/>
                  </a:solidFill>
                  <a:latin typeface="Raleway"/>
                  <a:ea typeface="Raleway"/>
                  <a:cs typeface="Raleway"/>
                  <a:sym typeface="Raleway"/>
                </a:rPr>
                <a:t>Wie wollen Sie das Wissen und die Erkenntnisse, die Sie bei diesem Spiel gewonnen haben, in Ihrer täglichen Arbeit in der HORECA-Branche anwenden?</a:t>
              </a:r>
              <a:endParaRPr b="0" i="0" sz="1600" u="none" cap="none" strike="noStrike">
                <a:solidFill>
                  <a:srgbClr val="2B3E85"/>
                </a:solidFill>
                <a:latin typeface="Raleway"/>
                <a:ea typeface="Raleway"/>
                <a:cs typeface="Raleway"/>
                <a:sym typeface="Raleway"/>
              </a:endParaRPr>
            </a:p>
          </p:txBody>
        </p:sp>
        <p:sp>
          <p:nvSpPr>
            <p:cNvPr id="1052" name="Google Shape;1052;g2523351e7b7_27_79"/>
            <p:cNvSpPr txBox="1"/>
            <p:nvPr/>
          </p:nvSpPr>
          <p:spPr>
            <a:xfrm>
              <a:off x="4551463" y="1704611"/>
              <a:ext cx="4360963" cy="3633272"/>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600" u="none" cap="none" strike="noStrike">
                  <a:solidFill>
                    <a:srgbClr val="2B3E85"/>
                  </a:solidFill>
                  <a:latin typeface="Raleway"/>
                  <a:ea typeface="Raleway"/>
                  <a:cs typeface="Raleway"/>
                  <a:sym typeface="Raleway"/>
                </a:rPr>
                <a:t>Können Sie eine Situation aus dem Spiel beschreiben, in der ein Lösung Sie über-rascht oder Ihre bisherigen Annahmen über den Umgang damit verändert hat?</a:t>
              </a:r>
              <a:endParaRPr b="0" i="0" sz="1600" u="none" cap="none" strike="noStrike">
                <a:solidFill>
                  <a:srgbClr val="2B3E85"/>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600" u="none" cap="none" strike="noStrike">
                  <a:solidFill>
                    <a:srgbClr val="2B3E85"/>
                  </a:solidFill>
                  <a:latin typeface="Raleway"/>
                  <a:ea typeface="Raleway"/>
                  <a:cs typeface="Raleway"/>
                  <a:sym typeface="Raleway"/>
                </a:rPr>
                <a:t>Sehen Sie Verbesserungsmöglichkeiten in den Rechtsgrundlagen der EU und der Mitgliedstaaten zur Bekämpfung von Gewalt am Arbeitsplatz? Wie könnten diese behoben werden?</a:t>
              </a:r>
              <a:endParaRPr b="0" i="0" sz="1600" u="none" cap="none" strike="noStrike">
                <a:solidFill>
                  <a:srgbClr val="2B3E85"/>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600" u="none" cap="none" strike="noStrike">
                  <a:solidFill>
                    <a:srgbClr val="2B3E85"/>
                  </a:solidFill>
                  <a:latin typeface="Raleway"/>
                  <a:ea typeface="Raleway"/>
                  <a:cs typeface="Raleway"/>
                  <a:sym typeface="Raleway"/>
                </a:rPr>
                <a:t>Wie kann das Bewusstsein und das Verständnis für die Rechtsgrundlagen von EU- und Nationalstaaten dazu beitragen, ein sichereres und integrativeres Arbeitsumfeld zu fördern?</a:t>
              </a:r>
              <a:endParaRPr b="0" i="0" sz="1600" u="none" cap="none" strike="noStrike">
                <a:solidFill>
                  <a:srgbClr val="2B3E85"/>
                </a:solidFill>
                <a:latin typeface="Raleway"/>
                <a:ea typeface="Raleway"/>
                <a:cs typeface="Raleway"/>
                <a:sym typeface="Raleway"/>
              </a:endParaRPr>
            </a:p>
          </p:txBody>
        </p:sp>
      </p:grpSp>
      <p:sp>
        <p:nvSpPr>
          <p:cNvPr id="1053" name="Google Shape;1053;g2523351e7b7_27_79"/>
          <p:cNvSpPr txBox="1"/>
          <p:nvPr/>
        </p:nvSpPr>
        <p:spPr>
          <a:xfrm>
            <a:off x="489175" y="72000"/>
            <a:ext cx="87264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3. Modul</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EU- und nationale Instrumente zur Bekämpfung von Gewalt am Arbeitsplatz / Rechtsgrundlage</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pic>
        <p:nvPicPr>
          <p:cNvPr id="1058" name="Google Shape;1058;g2523351e7b7_3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059" name="Google Shape;1059;g2523351e7b7_32_0"/>
          <p:cNvSpPr txBox="1"/>
          <p:nvPr/>
        </p:nvSpPr>
        <p:spPr>
          <a:xfrm>
            <a:off x="703200" y="1152600"/>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000" u="none" cap="none" strike="noStrike">
                <a:solidFill>
                  <a:srgbClr val="2B3E85"/>
                </a:solidFill>
                <a:latin typeface="Raleway"/>
                <a:ea typeface="Raleway"/>
                <a:cs typeface="Raleway"/>
                <a:sym typeface="Raleway"/>
              </a:rPr>
              <a:t>4</a:t>
            </a:r>
            <a:r>
              <a:rPr b="1" i="0" lang="lv-LV" sz="34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 </a:t>
            </a:r>
            <a:endParaRPr b="1" i="0" sz="30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3400" u="none" cap="none" strike="noStrike">
                <a:solidFill>
                  <a:srgbClr val="FFFFFF"/>
                </a:solidFill>
                <a:latin typeface="Raleway"/>
                <a:ea typeface="Raleway"/>
                <a:cs typeface="Raleway"/>
                <a:sym typeface="Raleway"/>
              </a:rPr>
              <a:t>Gender-Überlegungen </a:t>
            </a:r>
            <a:br>
              <a:rPr b="1" i="0" lang="lv-LV" sz="3400" u="none" cap="none" strike="noStrike">
                <a:solidFill>
                  <a:srgbClr val="FFFFFF"/>
                </a:solidFill>
                <a:latin typeface="Raleway"/>
                <a:ea typeface="Raleway"/>
                <a:cs typeface="Raleway"/>
                <a:sym typeface="Raleway"/>
              </a:rPr>
            </a:br>
            <a:r>
              <a:rPr b="1" i="0" lang="lv-LV" sz="3400" u="none" cap="none" strike="noStrike">
                <a:solidFill>
                  <a:srgbClr val="FFFFFF"/>
                </a:solidFill>
                <a:latin typeface="Raleway"/>
                <a:ea typeface="Raleway"/>
                <a:cs typeface="Raleway"/>
                <a:sym typeface="Raleway"/>
              </a:rPr>
              <a:t>und interkulturelles Management </a:t>
            </a:r>
            <a:br>
              <a:rPr b="1" i="0" lang="lv-LV" sz="3400" u="none" cap="none" strike="noStrike">
                <a:solidFill>
                  <a:srgbClr val="FFFFFF"/>
                </a:solidFill>
                <a:latin typeface="Raleway"/>
                <a:ea typeface="Raleway"/>
                <a:cs typeface="Raleway"/>
                <a:sym typeface="Raleway"/>
              </a:rPr>
            </a:br>
            <a:r>
              <a:rPr b="1" i="0" lang="lv-LV" sz="3400" u="none" cap="none" strike="noStrike">
                <a:solidFill>
                  <a:srgbClr val="FFFFFF"/>
                </a:solidFill>
                <a:latin typeface="Raleway"/>
                <a:ea typeface="Raleway"/>
                <a:cs typeface="Raleway"/>
                <a:sym typeface="Raleway"/>
              </a:rPr>
              <a:t>zum Verständnis von Gewalt am Arbeitsplatz</a:t>
            </a:r>
            <a:endParaRPr b="1" i="0" sz="3400" u="none" cap="none" strike="noStrike">
              <a:solidFill>
                <a:srgbClr val="FFFFFF"/>
              </a:solidFill>
              <a:latin typeface="Arial"/>
              <a:ea typeface="Arial"/>
              <a:cs typeface="Arial"/>
              <a:sym typeface="Arial"/>
            </a:endParaRPr>
          </a:p>
        </p:txBody>
      </p:sp>
      <p:pic>
        <p:nvPicPr>
          <p:cNvPr id="1060" name="Google Shape;1060;g2523351e7b7_3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061" name="Google Shape;1061;g2523351e7b7_3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062" name="Google Shape;1062;g2523351e7b7_3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063" name="Google Shape;1063;g2523351e7b7_32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064" name="Google Shape;1064;g2523351e7b7_32_0"/>
          <p:cNvPicPr preferRelativeResize="0"/>
          <p:nvPr/>
        </p:nvPicPr>
        <p:blipFill rotWithShape="1">
          <a:blip r:embed="rId7">
            <a:alphaModFix/>
          </a:blip>
          <a:srcRect b="2075" l="0" r="22963" t="0"/>
          <a:stretch/>
        </p:blipFill>
        <p:spPr>
          <a:xfrm>
            <a:off x="7134850" y="3303050"/>
            <a:ext cx="2009149" cy="184045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8" name="Shape 1068"/>
        <p:cNvGrpSpPr/>
        <p:nvPr/>
      </p:nvGrpSpPr>
      <p:grpSpPr>
        <a:xfrm>
          <a:off x="0" y="0"/>
          <a:ext cx="0" cy="0"/>
          <a:chOff x="0" y="0"/>
          <a:chExt cx="0" cy="0"/>
        </a:xfrm>
      </p:grpSpPr>
      <p:pic>
        <p:nvPicPr>
          <p:cNvPr id="1069" name="Google Shape;1069;g2523351e7b7_32_11"/>
          <p:cNvPicPr preferRelativeResize="0"/>
          <p:nvPr/>
        </p:nvPicPr>
        <p:blipFill rotWithShape="1">
          <a:blip r:embed="rId3">
            <a:alphaModFix/>
          </a:blip>
          <a:srcRect b="0" l="0" r="0" t="0"/>
          <a:stretch/>
        </p:blipFill>
        <p:spPr>
          <a:xfrm>
            <a:off x="0" y="0"/>
            <a:ext cx="9144001" cy="1447450"/>
          </a:xfrm>
          <a:prstGeom prst="rect">
            <a:avLst/>
          </a:prstGeom>
          <a:noFill/>
          <a:ln>
            <a:noFill/>
          </a:ln>
        </p:spPr>
      </p:pic>
      <p:sp>
        <p:nvSpPr>
          <p:cNvPr id="1070" name="Google Shape;1070;g2523351e7b7_32_11"/>
          <p:cNvSpPr txBox="1"/>
          <p:nvPr/>
        </p:nvSpPr>
        <p:spPr>
          <a:xfrm>
            <a:off x="489175" y="-62217"/>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4. Modul</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Gender-Überlegungen und interkulturelles Management zum Verständnis von Gewalt am Arbeitsplatz</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71" name="Google Shape;1071;g2523351e7b7_32_11"/>
          <p:cNvSpPr txBox="1"/>
          <p:nvPr/>
        </p:nvSpPr>
        <p:spPr>
          <a:xfrm>
            <a:off x="356400" y="2032375"/>
            <a:ext cx="5947296"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Bereiten Sie eine Reihe von Karten mit Problemstellungen zum Thema Gewalt am Arbeitsplatz, die auch </a:t>
            </a:r>
            <a:r>
              <a:rPr b="1" i="0" lang="lv-LV" sz="1600" u="none" cap="none" strike="noStrike">
                <a:solidFill>
                  <a:srgbClr val="2B3E85"/>
                </a:solidFill>
                <a:latin typeface="Raleway"/>
                <a:ea typeface="Raleway"/>
                <a:cs typeface="Raleway"/>
                <a:sym typeface="Raleway"/>
              </a:rPr>
              <a:t>geschlechts-spezifische und kulturelle Aspekte berücksichtigen</a:t>
            </a:r>
            <a:r>
              <a:rPr b="0" i="0" lang="lv-LV" sz="1600" u="none" cap="none" strike="noStrike">
                <a:solidFill>
                  <a:srgbClr val="2B3E85"/>
                </a:solidFill>
                <a:latin typeface="Raleway"/>
                <a:ea typeface="Raleway"/>
                <a:cs typeface="Raleway"/>
                <a:sym typeface="Raleway"/>
              </a:rPr>
              <a:t>. </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Eine Karte könnte zum Beispiel eine Situation beschreiben, in der eine weibliche Angestellte unerwünschten sexuellen Annäherungsversuchen eines männlichen Kollegen ausgesetzt ist, oder eine Situation, in der ein Angestellter, der einer Minderheit angehört, rassistische Bemerkungen von einem Vorgesetzten zu hören bekommt.</a:t>
            </a:r>
            <a:endParaRPr b="1" i="0" sz="1600" u="none" cap="none" strike="noStrike">
              <a:solidFill>
                <a:srgbClr val="2B3E85"/>
              </a:solidFill>
              <a:latin typeface="Raleway"/>
              <a:ea typeface="Raleway"/>
              <a:cs typeface="Raleway"/>
              <a:sym typeface="Raleway"/>
            </a:endParaRPr>
          </a:p>
        </p:txBody>
      </p:sp>
      <p:pic>
        <p:nvPicPr>
          <p:cNvPr id="1072" name="Google Shape;1072;g2523351e7b7_32_11"/>
          <p:cNvPicPr preferRelativeResize="0"/>
          <p:nvPr/>
        </p:nvPicPr>
        <p:blipFill rotWithShape="1">
          <a:blip r:embed="rId4">
            <a:alphaModFix/>
          </a:blip>
          <a:srcRect b="0" l="0" r="16443" t="0"/>
          <a:stretch/>
        </p:blipFill>
        <p:spPr>
          <a:xfrm>
            <a:off x="6572250" y="1169916"/>
            <a:ext cx="2571750" cy="1273500"/>
          </a:xfrm>
          <a:prstGeom prst="rect">
            <a:avLst/>
          </a:prstGeom>
          <a:noFill/>
          <a:ln>
            <a:noFill/>
          </a:ln>
        </p:spPr>
      </p:pic>
      <p:sp>
        <p:nvSpPr>
          <p:cNvPr id="1073" name="Google Shape;1073;g2523351e7b7_32_11"/>
          <p:cNvSpPr txBox="1"/>
          <p:nvPr/>
        </p:nvSpPr>
        <p:spPr>
          <a:xfrm>
            <a:off x="486000" y="1523850"/>
            <a:ext cx="3334391"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pic>
        <p:nvPicPr>
          <p:cNvPr id="1074" name="Google Shape;1074;g2523351e7b7_32_11"/>
          <p:cNvPicPr preferRelativeResize="0"/>
          <p:nvPr/>
        </p:nvPicPr>
        <p:blipFill rotWithShape="1">
          <a:blip r:embed="rId5">
            <a:alphaModFix/>
          </a:blip>
          <a:srcRect b="0" l="1540" r="1540" t="0"/>
          <a:stretch/>
        </p:blipFill>
        <p:spPr>
          <a:xfrm>
            <a:off x="6525332" y="2724848"/>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75" name="Google Shape;1075;g2523351e7b7_32_11"/>
          <p:cNvPicPr preferRelativeResize="0"/>
          <p:nvPr/>
        </p:nvPicPr>
        <p:blipFill rotWithShape="1">
          <a:blip r:embed="rId5">
            <a:alphaModFix/>
          </a:blip>
          <a:srcRect b="0" l="1540" r="1540" t="0"/>
          <a:stretch/>
        </p:blipFill>
        <p:spPr>
          <a:xfrm>
            <a:off x="7461332" y="2199248"/>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76" name="Google Shape;1076;g2523351e7b7_32_11"/>
          <p:cNvPicPr preferRelativeResize="0"/>
          <p:nvPr/>
        </p:nvPicPr>
        <p:blipFill rotWithShape="1">
          <a:blip r:embed="rId5">
            <a:alphaModFix/>
          </a:blip>
          <a:srcRect b="0" l="1540" r="1540" t="0"/>
          <a:stretch/>
        </p:blipFill>
        <p:spPr>
          <a:xfrm>
            <a:off x="6978932" y="2973248"/>
            <a:ext cx="1263600" cy="1900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0" name="Shape 1080"/>
        <p:cNvGrpSpPr/>
        <p:nvPr/>
      </p:nvGrpSpPr>
      <p:grpSpPr>
        <a:xfrm>
          <a:off x="0" y="0"/>
          <a:ext cx="0" cy="0"/>
          <a:chOff x="0" y="0"/>
          <a:chExt cx="0" cy="0"/>
        </a:xfrm>
      </p:grpSpPr>
      <p:pic>
        <p:nvPicPr>
          <p:cNvPr id="1081" name="Google Shape;1081;g2523351e7b7_32_23"/>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082" name="Google Shape;1082;g2523351e7b7_32_23"/>
          <p:cNvSpPr txBox="1"/>
          <p:nvPr/>
        </p:nvSpPr>
        <p:spPr>
          <a:xfrm>
            <a:off x="489175" y="-61200"/>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4. Modul</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Gender-Überlegungen und interkulturelles Management zum Verständnis von Gewalt am Arbeitsplatz</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83" name="Google Shape;1083;g2523351e7b7_32_23"/>
          <p:cNvSpPr txBox="1"/>
          <p:nvPr/>
        </p:nvSpPr>
        <p:spPr>
          <a:xfrm>
            <a:off x="356400" y="2032375"/>
            <a:ext cx="5222250"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Teilen Sie die Spieler in kleine Gruppen ein. Die Gruppe besteht aus 3-4 Personen </a:t>
            </a:r>
            <a:r>
              <a:rPr b="0" i="0" lang="lv-LV" sz="1600" u="none" cap="none" strike="noStrike">
                <a:solidFill>
                  <a:srgbClr val="2B3E85"/>
                </a:solidFill>
                <a:latin typeface="Raleway"/>
                <a:ea typeface="Raleway"/>
                <a:cs typeface="Raleway"/>
                <a:sym typeface="Raleway"/>
              </a:rPr>
              <a:t>und verteilt die Karten mit den Problemstellungen gleichmäßig unter ihnen. </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600" u="none" cap="none" strike="noStrike">
                <a:solidFill>
                  <a:srgbClr val="2B3E85"/>
                </a:solidFill>
                <a:latin typeface="Raleway"/>
                <a:ea typeface="Raleway"/>
                <a:cs typeface="Raleway"/>
                <a:sym typeface="Raleway"/>
              </a:rPr>
              <a:t>Weisen Sie die Spieler an, ihre Karten zu lesen und </a:t>
            </a:r>
            <a:r>
              <a:rPr b="1" i="0" lang="lv-LV" sz="1600" u="none" cap="none" strike="noStrike">
                <a:solidFill>
                  <a:srgbClr val="2B3E85"/>
                </a:solidFill>
                <a:latin typeface="Raleway"/>
                <a:ea typeface="Raleway"/>
                <a:cs typeface="Raleway"/>
                <a:sym typeface="Raleway"/>
              </a:rPr>
              <a:t>das </a:t>
            </a:r>
            <a:r>
              <a:rPr b="0" i="0" lang="lv-LV" sz="1600" u="none" cap="none" strike="noStrike">
                <a:solidFill>
                  <a:srgbClr val="2B3E85"/>
                </a:solidFill>
                <a:latin typeface="Raleway"/>
                <a:ea typeface="Raleway"/>
                <a:cs typeface="Raleway"/>
                <a:sym typeface="Raleway"/>
              </a:rPr>
              <a:t>auf der Karte beschriebene </a:t>
            </a:r>
            <a:r>
              <a:rPr b="1" i="0" lang="lv-LV" sz="1600" u="none" cap="none" strike="noStrike">
                <a:solidFill>
                  <a:srgbClr val="2B3E85"/>
                </a:solidFill>
                <a:latin typeface="Raleway"/>
                <a:ea typeface="Raleway"/>
                <a:cs typeface="Raleway"/>
                <a:sym typeface="Raleway"/>
              </a:rPr>
              <a:t>Szenario </a:t>
            </a:r>
            <a:r>
              <a:rPr b="0" i="0" lang="lv-LV" sz="1600" u="none" cap="none" strike="noStrike">
                <a:solidFill>
                  <a:srgbClr val="2B3E85"/>
                </a:solidFill>
                <a:latin typeface="Raleway"/>
                <a:ea typeface="Raleway"/>
                <a:cs typeface="Raleway"/>
                <a:sym typeface="Raleway"/>
              </a:rPr>
              <a:t>mit ihrer Gruppe </a:t>
            </a:r>
            <a:r>
              <a:rPr b="1" i="0" lang="lv-LV" sz="1600" u="none" cap="none" strike="noStrike">
                <a:solidFill>
                  <a:srgbClr val="2B3E85"/>
                </a:solidFill>
                <a:latin typeface="Raleway"/>
                <a:ea typeface="Raleway"/>
                <a:cs typeface="Raleway"/>
                <a:sym typeface="Raleway"/>
              </a:rPr>
              <a:t>zu besprechen</a:t>
            </a:r>
            <a:r>
              <a:rPr b="0" i="0" lang="lv-LV" sz="1600" u="none" cap="none" strike="noStrike">
                <a:solidFill>
                  <a:srgbClr val="2B3E85"/>
                </a:solidFill>
                <a:latin typeface="Raleway"/>
                <a:ea typeface="Raleway"/>
                <a:cs typeface="Raleway"/>
                <a:sym typeface="Raleway"/>
              </a:rPr>
              <a:t>, wobei sie besonders auf geschlechtsspezifische oder kulturelle Aspekte achten sollten.</a:t>
            </a:r>
            <a:endParaRPr b="1" i="0" sz="1600" u="none" cap="none" strike="noStrike">
              <a:solidFill>
                <a:srgbClr val="2B3E85"/>
              </a:solidFill>
              <a:latin typeface="Raleway"/>
              <a:ea typeface="Raleway"/>
              <a:cs typeface="Raleway"/>
              <a:sym typeface="Raleway"/>
            </a:endParaRPr>
          </a:p>
        </p:txBody>
      </p:sp>
      <p:sp>
        <p:nvSpPr>
          <p:cNvPr id="1084" name="Google Shape;1084;g2523351e7b7_32_23"/>
          <p:cNvSpPr txBox="1"/>
          <p:nvPr/>
        </p:nvSpPr>
        <p:spPr>
          <a:xfrm>
            <a:off x="489600" y="1533650"/>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pic>
        <p:nvPicPr>
          <p:cNvPr id="1085" name="Google Shape;1085;g2523351e7b7_32_23"/>
          <p:cNvPicPr preferRelativeResize="0"/>
          <p:nvPr/>
        </p:nvPicPr>
        <p:blipFill rotWithShape="1">
          <a:blip r:embed="rId4">
            <a:alphaModFix/>
          </a:blip>
          <a:srcRect b="0" l="0" r="16443" t="0"/>
          <a:stretch/>
        </p:blipFill>
        <p:spPr>
          <a:xfrm>
            <a:off x="6572250" y="1155080"/>
            <a:ext cx="2571750" cy="1273500"/>
          </a:xfrm>
          <a:prstGeom prst="rect">
            <a:avLst/>
          </a:prstGeom>
          <a:noFill/>
          <a:ln>
            <a:noFill/>
          </a:ln>
        </p:spPr>
      </p:pic>
      <p:grpSp>
        <p:nvGrpSpPr>
          <p:cNvPr id="1086" name="Google Shape;1086;g2523351e7b7_32_23"/>
          <p:cNvGrpSpPr/>
          <p:nvPr/>
        </p:nvGrpSpPr>
        <p:grpSpPr>
          <a:xfrm>
            <a:off x="324217" y="3311671"/>
            <a:ext cx="290237" cy="321991"/>
            <a:chOff x="534570" y="3018006"/>
            <a:chExt cx="290237" cy="321991"/>
          </a:xfrm>
        </p:grpSpPr>
        <p:sp>
          <p:nvSpPr>
            <p:cNvPr id="1087" name="Google Shape;1087;g2523351e7b7_32_2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g2523351e7b7_32_2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89" name="Google Shape;1089;g2523351e7b7_32_23"/>
          <p:cNvPicPr preferRelativeResize="0"/>
          <p:nvPr/>
        </p:nvPicPr>
        <p:blipFill rotWithShape="1">
          <a:blip r:embed="rId5">
            <a:alphaModFix/>
          </a:blip>
          <a:srcRect b="0" l="1540" r="1540" t="0"/>
          <a:stretch/>
        </p:blipFill>
        <p:spPr>
          <a:xfrm>
            <a:off x="5950800" y="23688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90" name="Google Shape;1090;g2523351e7b7_32_23"/>
          <p:cNvPicPr preferRelativeResize="0"/>
          <p:nvPr/>
        </p:nvPicPr>
        <p:blipFill rotWithShape="1">
          <a:blip r:embed="rId5">
            <a:alphaModFix/>
          </a:blip>
          <a:srcRect b="0" l="1540" r="1540" t="0"/>
          <a:stretch/>
        </p:blipFill>
        <p:spPr>
          <a:xfrm>
            <a:off x="6886800" y="18432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91" name="Google Shape;1091;g2523351e7b7_32_23"/>
          <p:cNvPicPr preferRelativeResize="0"/>
          <p:nvPr/>
        </p:nvPicPr>
        <p:blipFill rotWithShape="1">
          <a:blip r:embed="rId5">
            <a:alphaModFix/>
          </a:blip>
          <a:srcRect b="0" l="1540" r="1540" t="0"/>
          <a:stretch/>
        </p:blipFill>
        <p:spPr>
          <a:xfrm>
            <a:off x="6404400" y="2617200"/>
            <a:ext cx="1263600" cy="1900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5" name="Shape 1095"/>
        <p:cNvGrpSpPr/>
        <p:nvPr/>
      </p:nvGrpSpPr>
      <p:grpSpPr>
        <a:xfrm>
          <a:off x="0" y="0"/>
          <a:ext cx="0" cy="0"/>
          <a:chOff x="0" y="0"/>
          <a:chExt cx="0" cy="0"/>
        </a:xfrm>
      </p:grpSpPr>
      <p:pic>
        <p:nvPicPr>
          <p:cNvPr id="1096" name="Google Shape;1096;g2523351e7b7_32_38"/>
          <p:cNvPicPr preferRelativeResize="0"/>
          <p:nvPr/>
        </p:nvPicPr>
        <p:blipFill rotWithShape="1">
          <a:blip r:embed="rId3">
            <a:alphaModFix/>
          </a:blip>
          <a:srcRect b="0" l="0" r="0" t="0"/>
          <a:stretch/>
        </p:blipFill>
        <p:spPr>
          <a:xfrm>
            <a:off x="0" y="-3850"/>
            <a:ext cx="9144001" cy="1447200"/>
          </a:xfrm>
          <a:prstGeom prst="rect">
            <a:avLst/>
          </a:prstGeom>
          <a:noFill/>
          <a:ln>
            <a:noFill/>
          </a:ln>
        </p:spPr>
      </p:pic>
      <p:sp>
        <p:nvSpPr>
          <p:cNvPr id="1097" name="Google Shape;1097;g2523351e7b7_32_38"/>
          <p:cNvSpPr txBox="1"/>
          <p:nvPr/>
        </p:nvSpPr>
        <p:spPr>
          <a:xfrm>
            <a:off x="489175" y="-61200"/>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4. Modul</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Gender-Überlegungen und interkulturelles Management zum Verständnis von Gewalt am Arbeitsplatz</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98" name="Google Shape;1098;g2523351e7b7_32_38"/>
          <p:cNvSpPr txBox="1"/>
          <p:nvPr/>
        </p:nvSpPr>
        <p:spPr>
          <a:xfrm>
            <a:off x="356050" y="1807200"/>
            <a:ext cx="6158038" cy="326240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Ermutigen Sie die Spieler das Internet und andere Ressourcen zu nutzen</a:t>
            </a:r>
            <a:r>
              <a:rPr b="1" i="0" lang="lv-LV" sz="1600" u="none" cap="none" strike="noStrike">
                <a:solidFill>
                  <a:srgbClr val="2B3E85"/>
                </a:solidFill>
                <a:latin typeface="Raleway"/>
                <a:ea typeface="Raleway"/>
                <a:cs typeface="Raleway"/>
                <a:sym typeface="Raleway"/>
              </a:rPr>
              <a:t>, um das Thema weiter zu recher-chieren </a:t>
            </a:r>
            <a:r>
              <a:rPr b="0" i="0" lang="lv-LV" sz="1600" u="none" cap="none" strike="noStrike">
                <a:solidFill>
                  <a:srgbClr val="2B3E85"/>
                </a:solidFill>
                <a:latin typeface="Raleway"/>
                <a:ea typeface="Raleway"/>
                <a:cs typeface="Raleway"/>
                <a:sym typeface="Raleway"/>
              </a:rPr>
              <a:t>und Strategien zur Lösung des auf ihrer Karte beschriebenen Problems zu geschlechtsspezifischen und kulturellen Aspekten zu finden.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600" u="none" cap="none" strike="noStrike">
                <a:solidFill>
                  <a:srgbClr val="2B3E85"/>
                </a:solidFill>
                <a:latin typeface="Raleway"/>
                <a:ea typeface="Raleway"/>
                <a:cs typeface="Raleway"/>
                <a:sym typeface="Raleway"/>
              </a:rPr>
              <a:t>Erinnern Sie sie daran, dass sie versuchen sollten, kritisch und umfassend darüber nachzudenken, </a:t>
            </a:r>
            <a:r>
              <a:rPr b="1" i="0" lang="lv-LV" sz="1600" u="none" cap="none" strike="noStrike">
                <a:solidFill>
                  <a:srgbClr val="2B3E85"/>
                </a:solidFill>
                <a:latin typeface="Raleway"/>
                <a:ea typeface="Raleway"/>
                <a:cs typeface="Raleway"/>
                <a:sym typeface="Raleway"/>
              </a:rPr>
              <a:t>wie geschlechtsspezifi-sche und kulturelle Dynamiken bei Gewalt am Arbeitsplatz eine Rolle spielen können </a:t>
            </a:r>
            <a:r>
              <a:rPr b="0" i="0" lang="lv-LV" sz="1600" u="none" cap="none" strike="noStrike">
                <a:solidFill>
                  <a:srgbClr val="2B3E85"/>
                </a:solidFill>
                <a:latin typeface="Raleway"/>
                <a:ea typeface="Raleway"/>
                <a:cs typeface="Raleway"/>
                <a:sym typeface="Raleway"/>
              </a:rPr>
              <a:t>und wie diese Dynamiken in einer konstruktiven Weise angegangen werden können.</a:t>
            </a:r>
            <a:endParaRPr b="0" i="0" sz="1600" u="none" cap="none" strike="noStrike">
              <a:solidFill>
                <a:srgbClr val="2B3E85"/>
              </a:solidFill>
              <a:latin typeface="Raleway"/>
              <a:ea typeface="Raleway"/>
              <a:cs typeface="Raleway"/>
              <a:sym typeface="Raleway"/>
            </a:endParaRPr>
          </a:p>
        </p:txBody>
      </p:sp>
      <p:sp>
        <p:nvSpPr>
          <p:cNvPr id="1099" name="Google Shape;1099;g2523351e7b7_32_38"/>
          <p:cNvSpPr txBox="1"/>
          <p:nvPr/>
        </p:nvSpPr>
        <p:spPr>
          <a:xfrm>
            <a:off x="489600" y="1348935"/>
            <a:ext cx="228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100" name="Google Shape;1100;g2523351e7b7_32_38"/>
          <p:cNvGrpSpPr/>
          <p:nvPr/>
        </p:nvGrpSpPr>
        <p:grpSpPr>
          <a:xfrm>
            <a:off x="210930" y="3401798"/>
            <a:ext cx="290237" cy="321991"/>
            <a:chOff x="534570" y="3018006"/>
            <a:chExt cx="290237" cy="321991"/>
          </a:xfrm>
        </p:grpSpPr>
        <p:sp>
          <p:nvSpPr>
            <p:cNvPr id="1101" name="Google Shape;1101;g2523351e7b7_32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g2523351e7b7_32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03" name="Google Shape;1103;g2523351e7b7_32_38"/>
          <p:cNvPicPr preferRelativeResize="0"/>
          <p:nvPr/>
        </p:nvPicPr>
        <p:blipFill rotWithShape="1">
          <a:blip r:embed="rId4">
            <a:alphaModFix/>
          </a:blip>
          <a:srcRect b="0" l="-563" r="11436" t="0"/>
          <a:stretch/>
        </p:blipFill>
        <p:spPr>
          <a:xfrm rot="10800000">
            <a:off x="6189817" y="1440453"/>
            <a:ext cx="2952000" cy="1370450"/>
          </a:xfrm>
          <a:prstGeom prst="rect">
            <a:avLst/>
          </a:prstGeom>
          <a:noFill/>
          <a:ln>
            <a:noFill/>
          </a:ln>
        </p:spPr>
      </p:pic>
      <p:sp>
        <p:nvSpPr>
          <p:cNvPr id="1104" name="Google Shape;1104;g2523351e7b7_32_38"/>
          <p:cNvSpPr/>
          <p:nvPr/>
        </p:nvSpPr>
        <p:spPr>
          <a:xfrm rot="-1911451">
            <a:off x="7150577" y="2839333"/>
            <a:ext cx="1071979" cy="1203249"/>
          </a:xfrm>
          <a:prstGeom prst="upArrow">
            <a:avLst>
              <a:gd fmla="val 50000" name="adj1"/>
              <a:gd fmla="val 50000" name="adj2"/>
            </a:avLst>
          </a:prstGeom>
          <a:solidFill>
            <a:srgbClr val="1EAEAE">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2523351e7b7_32_38"/>
          <p:cNvSpPr/>
          <p:nvPr/>
        </p:nvSpPr>
        <p:spPr>
          <a:xfrm rot="-1911451">
            <a:off x="7150580" y="276936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9" name="Shape 1109"/>
        <p:cNvGrpSpPr/>
        <p:nvPr/>
      </p:nvGrpSpPr>
      <p:grpSpPr>
        <a:xfrm>
          <a:off x="0" y="0"/>
          <a:ext cx="0" cy="0"/>
          <a:chOff x="0" y="0"/>
          <a:chExt cx="0" cy="0"/>
        </a:xfrm>
      </p:grpSpPr>
      <p:pic>
        <p:nvPicPr>
          <p:cNvPr id="1110" name="Google Shape;1110;g2523351e7b7_32_51"/>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111" name="Google Shape;1111;g2523351e7b7_32_51"/>
          <p:cNvSpPr txBox="1"/>
          <p:nvPr/>
        </p:nvSpPr>
        <p:spPr>
          <a:xfrm>
            <a:off x="489175" y="-61200"/>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4. Modul</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Gender-Überlegungen und interkulturelles Management zum Verständnis von Gewalt am Arbeitsplatz</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12" name="Google Shape;1112;g2523351e7b7_32_51"/>
          <p:cNvSpPr txBox="1"/>
          <p:nvPr/>
        </p:nvSpPr>
        <p:spPr>
          <a:xfrm>
            <a:off x="356400" y="2072275"/>
            <a:ext cx="5753087"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Nachdem die Spieler Zeit hatten, ihre Problemstellungen diskutieren und zu erforschen, bitten Sie jede Gruppe</a:t>
            </a:r>
            <a:r>
              <a:rPr b="1" i="0" lang="lv-LV" sz="1600" u="none" cap="none" strike="noStrike">
                <a:solidFill>
                  <a:srgbClr val="2B3E85"/>
                </a:solidFill>
                <a:latin typeface="Raleway"/>
                <a:ea typeface="Raleway"/>
                <a:cs typeface="Raleway"/>
                <a:sym typeface="Raleway"/>
              </a:rPr>
              <a:t>, ihre Ergebnisse der größeren Gruppe mitzuteilen.</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Ermutigen Sie die Spieler, kritisch darüber nachzuden-ken, </a:t>
            </a:r>
            <a:r>
              <a:rPr b="1" i="0" lang="lv-LV" sz="1600" u="none" cap="none" strike="noStrike">
                <a:solidFill>
                  <a:srgbClr val="2B3E85"/>
                </a:solidFill>
                <a:latin typeface="Raleway"/>
                <a:ea typeface="Raleway"/>
                <a:cs typeface="Raleway"/>
                <a:sym typeface="Raleway"/>
              </a:rPr>
              <a:t>wie verschiedene Arten von Gewalt am Arbeits-platz verschiedene Geschlechter und kulturelle Gruppen betreffen können</a:t>
            </a:r>
            <a:r>
              <a:rPr b="0" i="0" lang="lv-LV" sz="1600" u="none" cap="none" strike="noStrike">
                <a:solidFill>
                  <a:srgbClr val="2B3E85"/>
                </a:solidFill>
                <a:latin typeface="Raleway"/>
                <a:ea typeface="Raleway"/>
                <a:cs typeface="Raleway"/>
                <a:sym typeface="Raleway"/>
              </a:rPr>
              <a:t>, und die möglichen Konsequenzen zu bedenken zu bedenken, wenn diese Überlegungen ignoriert oder falsch gehandhabt werden.</a:t>
            </a:r>
            <a:endParaRPr b="0" i="0" sz="1600" u="none" cap="none" strike="noStrike">
              <a:solidFill>
                <a:srgbClr val="2B3E85"/>
              </a:solidFill>
              <a:latin typeface="Raleway"/>
              <a:ea typeface="Raleway"/>
              <a:cs typeface="Raleway"/>
              <a:sym typeface="Raleway"/>
            </a:endParaRPr>
          </a:p>
        </p:txBody>
      </p:sp>
      <p:sp>
        <p:nvSpPr>
          <p:cNvPr id="1113" name="Google Shape;1113;g2523351e7b7_32_51"/>
          <p:cNvSpPr txBox="1"/>
          <p:nvPr/>
        </p:nvSpPr>
        <p:spPr>
          <a:xfrm>
            <a:off x="489600" y="1533090"/>
            <a:ext cx="4184055"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Abspielen und Schließen</a:t>
            </a:r>
            <a:endParaRPr b="1" i="0" sz="2600" u="none" cap="none" strike="noStrike">
              <a:solidFill>
                <a:srgbClr val="6689BA"/>
              </a:solidFill>
              <a:latin typeface="Arial"/>
              <a:ea typeface="Arial"/>
              <a:cs typeface="Arial"/>
              <a:sym typeface="Arial"/>
            </a:endParaRPr>
          </a:p>
        </p:txBody>
      </p:sp>
      <p:grpSp>
        <p:nvGrpSpPr>
          <p:cNvPr id="1114" name="Google Shape;1114;g2523351e7b7_32_51"/>
          <p:cNvGrpSpPr/>
          <p:nvPr/>
        </p:nvGrpSpPr>
        <p:grpSpPr>
          <a:xfrm>
            <a:off x="295260" y="3102036"/>
            <a:ext cx="290237" cy="321991"/>
            <a:chOff x="534570" y="3018006"/>
            <a:chExt cx="290237" cy="321991"/>
          </a:xfrm>
        </p:grpSpPr>
        <p:sp>
          <p:nvSpPr>
            <p:cNvPr id="1115" name="Google Shape;1115;g2523351e7b7_32_5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g2523351e7b7_32_5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7" name="Google Shape;1117;g2523351e7b7_32_51"/>
          <p:cNvSpPr/>
          <p:nvPr/>
        </p:nvSpPr>
        <p:spPr>
          <a:xfrm>
            <a:off x="6702996" y="2647760"/>
            <a:ext cx="1733100" cy="1497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2523351e7b7_32_51"/>
          <p:cNvSpPr/>
          <p:nvPr/>
        </p:nvSpPr>
        <p:spPr>
          <a:xfrm>
            <a:off x="6028767" y="2011727"/>
            <a:ext cx="1219800" cy="1142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g2523351e7b7_32_51"/>
          <p:cNvSpPr/>
          <p:nvPr/>
        </p:nvSpPr>
        <p:spPr>
          <a:xfrm>
            <a:off x="6018652" y="206502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g2523351e7b7_32_51"/>
          <p:cNvSpPr/>
          <p:nvPr/>
        </p:nvSpPr>
        <p:spPr>
          <a:xfrm rot="449688">
            <a:off x="6734636" y="261316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21" name="Google Shape;1121;g2523351e7b7_32_51"/>
          <p:cNvPicPr preferRelativeResize="0"/>
          <p:nvPr/>
        </p:nvPicPr>
        <p:blipFill rotWithShape="1">
          <a:blip r:embed="rId4">
            <a:alphaModFix/>
          </a:blip>
          <a:srcRect b="0" l="0" r="31082" t="0"/>
          <a:stretch/>
        </p:blipFill>
        <p:spPr>
          <a:xfrm>
            <a:off x="7112321" y="1448718"/>
            <a:ext cx="2031679" cy="128745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5" name="Shape 1125"/>
        <p:cNvGrpSpPr/>
        <p:nvPr/>
      </p:nvGrpSpPr>
      <p:grpSpPr>
        <a:xfrm>
          <a:off x="0" y="0"/>
          <a:ext cx="0" cy="0"/>
          <a:chOff x="0" y="0"/>
          <a:chExt cx="0" cy="0"/>
        </a:xfrm>
      </p:grpSpPr>
      <p:pic>
        <p:nvPicPr>
          <p:cNvPr id="1126" name="Google Shape;1126;g2523351e7b7_32_66"/>
          <p:cNvPicPr preferRelativeResize="0"/>
          <p:nvPr/>
        </p:nvPicPr>
        <p:blipFill rotWithShape="1">
          <a:blip r:embed="rId3">
            <a:alphaModFix/>
          </a:blip>
          <a:srcRect b="0" l="0" r="0" t="0"/>
          <a:stretch/>
        </p:blipFill>
        <p:spPr>
          <a:xfrm>
            <a:off x="0" y="7575"/>
            <a:ext cx="9144001" cy="1447200"/>
          </a:xfrm>
          <a:prstGeom prst="rect">
            <a:avLst/>
          </a:prstGeom>
          <a:noFill/>
          <a:ln>
            <a:noFill/>
          </a:ln>
        </p:spPr>
      </p:pic>
      <p:sp>
        <p:nvSpPr>
          <p:cNvPr id="1127" name="Google Shape;1127;g2523351e7b7_32_66"/>
          <p:cNvSpPr txBox="1"/>
          <p:nvPr/>
        </p:nvSpPr>
        <p:spPr>
          <a:xfrm>
            <a:off x="489175" y="-61200"/>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4. Modul</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Gender-Überlegungen und interkulturelles Management zum Verständnis von Gewalt am Arbeitsplatz</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28" name="Google Shape;1128;g2523351e7b7_32_66"/>
          <p:cNvSpPr txBox="1"/>
          <p:nvPr/>
        </p:nvSpPr>
        <p:spPr>
          <a:xfrm>
            <a:off x="356399" y="1917713"/>
            <a:ext cx="5647891" cy="326240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Indem Sie die Karten mit den Problemsituationen auf diese Weise verwenden, können Sie die Spieler über geschlechtsspezifische und kulturelle Aspekte von Gewalt am Arbeitsplatz aufklären und ihnen zeigen,</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wie sie diese konstruktiv und integrativ angehen können.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Außerdem können Sie sie auffordern, kritisch darüber nachzudenken, </a:t>
            </a:r>
            <a:r>
              <a:rPr b="1" i="0" lang="lv-LV" sz="1600" u="none" cap="none" strike="noStrike">
                <a:solidFill>
                  <a:srgbClr val="2B3E85"/>
                </a:solidFill>
                <a:latin typeface="Raleway"/>
                <a:ea typeface="Raleway"/>
                <a:cs typeface="Raleway"/>
                <a:sym typeface="Raleway"/>
              </a:rPr>
              <a:t>wie ein sicheres und unterstützendes Arbeitsumfeld geschaffen werden kann</a:t>
            </a:r>
            <a:r>
              <a:rPr b="0" i="0" lang="lv-LV" sz="1600" u="none" cap="none" strike="noStrike">
                <a:solidFill>
                  <a:srgbClr val="2B3E85"/>
                </a:solidFill>
                <a:latin typeface="Raleway"/>
                <a:ea typeface="Raleway"/>
                <a:cs typeface="Raleway"/>
                <a:sym typeface="Raleway"/>
              </a:rPr>
              <a:t>, das die besonderen Bedürfnisse und Perspektiven aller Mitarbeiter berücksichtigt.</a:t>
            </a:r>
            <a:endParaRPr b="0" i="0" sz="1600" u="none" cap="none" strike="noStrike">
              <a:solidFill>
                <a:srgbClr val="2B3E85"/>
              </a:solidFill>
              <a:latin typeface="Raleway"/>
              <a:ea typeface="Raleway"/>
              <a:cs typeface="Raleway"/>
              <a:sym typeface="Raleway"/>
            </a:endParaRPr>
          </a:p>
        </p:txBody>
      </p:sp>
      <p:sp>
        <p:nvSpPr>
          <p:cNvPr id="1129" name="Google Shape;1129;g2523351e7b7_32_66"/>
          <p:cNvSpPr txBox="1"/>
          <p:nvPr/>
        </p:nvSpPr>
        <p:spPr>
          <a:xfrm>
            <a:off x="489600" y="1418988"/>
            <a:ext cx="4127411"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Abspielen und Schließen</a:t>
            </a:r>
            <a:endParaRPr b="1" i="0" sz="2600" u="none" cap="none" strike="noStrike">
              <a:solidFill>
                <a:srgbClr val="6689BA"/>
              </a:solidFill>
              <a:latin typeface="Arial"/>
              <a:ea typeface="Arial"/>
              <a:cs typeface="Arial"/>
              <a:sym typeface="Arial"/>
            </a:endParaRPr>
          </a:p>
        </p:txBody>
      </p:sp>
      <p:grpSp>
        <p:nvGrpSpPr>
          <p:cNvPr id="1130" name="Google Shape;1130;g2523351e7b7_32_66"/>
          <p:cNvGrpSpPr/>
          <p:nvPr/>
        </p:nvGrpSpPr>
        <p:grpSpPr>
          <a:xfrm>
            <a:off x="259482" y="3499685"/>
            <a:ext cx="290237" cy="321991"/>
            <a:chOff x="534570" y="3018006"/>
            <a:chExt cx="290237" cy="321991"/>
          </a:xfrm>
        </p:grpSpPr>
        <p:sp>
          <p:nvSpPr>
            <p:cNvPr id="1131" name="Google Shape;1131;g2523351e7b7_32_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2523351e7b7_32_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3" name="Google Shape;1133;g2523351e7b7_32_66"/>
          <p:cNvSpPr/>
          <p:nvPr/>
        </p:nvSpPr>
        <p:spPr>
          <a:xfrm>
            <a:off x="6484512" y="2953042"/>
            <a:ext cx="1733100" cy="1497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2523351e7b7_32_66"/>
          <p:cNvSpPr/>
          <p:nvPr/>
        </p:nvSpPr>
        <p:spPr>
          <a:xfrm>
            <a:off x="5810283" y="2317009"/>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g2523351e7b7_32_66"/>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2523351e7b7_32_66"/>
          <p:cNvSpPr/>
          <p:nvPr/>
        </p:nvSpPr>
        <p:spPr>
          <a:xfrm rot="449688">
            <a:off x="6483784" y="234391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37" name="Google Shape;1137;g2523351e7b7_32_66"/>
          <p:cNvPicPr preferRelativeResize="0"/>
          <p:nvPr/>
        </p:nvPicPr>
        <p:blipFill rotWithShape="1">
          <a:blip r:embed="rId4">
            <a:alphaModFix/>
          </a:blip>
          <a:srcRect b="0" l="0" r="31082" t="0"/>
          <a:stretch/>
        </p:blipFill>
        <p:spPr>
          <a:xfrm>
            <a:off x="7112321" y="1437936"/>
            <a:ext cx="2031679" cy="1287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7f1b987787_1_10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91" name="Google Shape;191;g27f1b987787_1_10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92" name="Google Shape;192;g27f1b987787_1_10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Das Spiel </a:t>
            </a:r>
            <a:r>
              <a:rPr b="1" i="0" lang="lv-LV" sz="2800" u="none" cap="none" strike="noStrike">
                <a:solidFill>
                  <a:srgbClr val="FFFFFF"/>
                </a:solidFill>
                <a:latin typeface="Raleway"/>
                <a:ea typeface="Raleway"/>
                <a:cs typeface="Raleway"/>
                <a:sym typeface="Raleway"/>
              </a:rPr>
              <a:t>"Erkennen und Handeln" besteht aus:</a:t>
            </a:r>
            <a:endParaRPr b="1" i="0" sz="2800" u="none" cap="none" strike="noStrike">
              <a:solidFill>
                <a:srgbClr val="FFFFFF"/>
              </a:solidFill>
              <a:latin typeface="Raleway"/>
              <a:ea typeface="Raleway"/>
              <a:cs typeface="Raleway"/>
              <a:sym typeface="Raleway"/>
            </a:endParaRPr>
          </a:p>
        </p:txBody>
      </p:sp>
      <p:sp>
        <p:nvSpPr>
          <p:cNvPr id="193" name="Google Shape;193;g27f1b987787_1_100"/>
          <p:cNvSpPr txBox="1"/>
          <p:nvPr/>
        </p:nvSpPr>
        <p:spPr>
          <a:xfrm>
            <a:off x="464100" y="1072800"/>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Problemsituationskarten und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Lösungskarten, aufgeteilt in vier Lösungsgruppen:</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194" name="Google Shape;194;g27f1b987787_1_100"/>
          <p:cNvSpPr txBox="1"/>
          <p:nvPr/>
        </p:nvSpPr>
        <p:spPr>
          <a:xfrm>
            <a:off x="4174735" y="1627200"/>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Strategien des Denkens </a:t>
            </a:r>
            <a:endParaRPr b="1" i="0" sz="1000" u="none" cap="none" strike="noStrike">
              <a:solidFill>
                <a:srgbClr val="674EA7"/>
              </a:solidFill>
              <a:latin typeface="Arial"/>
              <a:ea typeface="Arial"/>
              <a:cs typeface="Arial"/>
              <a:sym typeface="Arial"/>
            </a:endParaRPr>
          </a:p>
        </p:txBody>
      </p:sp>
      <p:sp>
        <p:nvSpPr>
          <p:cNvPr id="195" name="Google Shape;195;g27f1b987787_1_100"/>
          <p:cNvSpPr txBox="1"/>
          <p:nvPr/>
        </p:nvSpPr>
        <p:spPr>
          <a:xfrm>
            <a:off x="5781600" y="1634400"/>
            <a:ext cx="1699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Konversations-strategien</a:t>
            </a:r>
            <a:endParaRPr b="1" i="0" sz="1000" u="none" cap="none" strike="noStrike">
              <a:solidFill>
                <a:srgbClr val="6AA84F"/>
              </a:solidFill>
              <a:latin typeface="Arial"/>
              <a:ea typeface="Arial"/>
              <a:cs typeface="Arial"/>
              <a:sym typeface="Arial"/>
            </a:endParaRPr>
          </a:p>
        </p:txBody>
      </p:sp>
      <p:sp>
        <p:nvSpPr>
          <p:cNvPr id="196" name="Google Shape;196;g27f1b987787_1_100"/>
          <p:cNvSpPr txBox="1"/>
          <p:nvPr/>
        </p:nvSpPr>
        <p:spPr>
          <a:xfrm>
            <a:off x="7518875" y="1623600"/>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Aktions-strategien</a:t>
            </a:r>
            <a:endParaRPr b="1" i="0" sz="1000" u="none" cap="none" strike="noStrike">
              <a:solidFill>
                <a:srgbClr val="E69138"/>
              </a:solidFill>
              <a:latin typeface="Arial"/>
              <a:ea typeface="Arial"/>
              <a:cs typeface="Arial"/>
              <a:sym typeface="Arial"/>
            </a:endParaRPr>
          </a:p>
        </p:txBody>
      </p:sp>
      <p:sp>
        <p:nvSpPr>
          <p:cNvPr id="197" name="Google Shape;197;g27f1b987787_1_100"/>
          <p:cNvSpPr txBox="1"/>
          <p:nvPr/>
        </p:nvSpPr>
        <p:spPr>
          <a:xfrm>
            <a:off x="2396460" y="1656000"/>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Strategien</a:t>
            </a:r>
            <a:br>
              <a:rPr b="1" i="0" lang="lv-LV" sz="1000" u="none" cap="none" strike="noStrike">
                <a:solidFill>
                  <a:srgbClr val="1EAEAE"/>
                </a:solidFill>
                <a:latin typeface="Arial"/>
                <a:ea typeface="Arial"/>
                <a:cs typeface="Arial"/>
                <a:sym typeface="Arial"/>
              </a:rPr>
            </a:br>
            <a:r>
              <a:rPr b="1" i="0" lang="lv-LV" sz="1000" u="none" cap="none" strike="noStrike">
                <a:solidFill>
                  <a:srgbClr val="1EAEAE"/>
                </a:solidFill>
                <a:latin typeface="Arial"/>
                <a:ea typeface="Arial"/>
                <a:cs typeface="Arial"/>
                <a:sym typeface="Arial"/>
              </a:rPr>
              <a:t>zur Beruhigung</a:t>
            </a:r>
            <a:endParaRPr b="1" i="0" sz="1000" u="none" cap="none" strike="noStrike">
              <a:solidFill>
                <a:srgbClr val="1EAEAE"/>
              </a:solidFill>
              <a:latin typeface="Arial"/>
              <a:ea typeface="Arial"/>
              <a:cs typeface="Arial"/>
              <a:sym typeface="Arial"/>
            </a:endParaRPr>
          </a:p>
        </p:txBody>
      </p:sp>
      <p:sp>
        <p:nvSpPr>
          <p:cNvPr id="198" name="Google Shape;198;g27f1b987787_1_100"/>
          <p:cNvSpPr txBox="1"/>
          <p:nvPr/>
        </p:nvSpPr>
        <p:spPr>
          <a:xfrm>
            <a:off x="666650" y="17460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Geschichten</a:t>
            </a:r>
            <a:endParaRPr b="1" i="0" sz="1000" u="none" cap="none" strike="noStrike">
              <a:solidFill>
                <a:srgbClr val="0B5394"/>
              </a:solidFill>
              <a:latin typeface="Arial"/>
              <a:ea typeface="Arial"/>
              <a:cs typeface="Arial"/>
              <a:sym typeface="Arial"/>
            </a:endParaRPr>
          </a:p>
        </p:txBody>
      </p:sp>
      <p:pic>
        <p:nvPicPr>
          <p:cNvPr id="199" name="Google Shape;199;g27f1b987787_1_100"/>
          <p:cNvPicPr preferRelativeResize="0"/>
          <p:nvPr/>
        </p:nvPicPr>
        <p:blipFill rotWithShape="1">
          <a:blip r:embed="rId4">
            <a:alphaModFix/>
          </a:blip>
          <a:srcRect b="0" l="69" r="58" t="0"/>
          <a:stretch/>
        </p:blipFill>
        <p:spPr>
          <a:xfrm>
            <a:off x="494452" y="20919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 name="Google Shape;200;g27f1b987787_1_100"/>
          <p:cNvPicPr preferRelativeResize="0"/>
          <p:nvPr/>
        </p:nvPicPr>
        <p:blipFill rotWithShape="1">
          <a:blip r:embed="rId4">
            <a:alphaModFix/>
          </a:blip>
          <a:srcRect b="0" l="69" r="58" t="0"/>
          <a:stretch/>
        </p:blipFill>
        <p:spPr>
          <a:xfrm>
            <a:off x="455473" y="21733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 name="Google Shape;201;g27f1b987787_1_100"/>
          <p:cNvPicPr preferRelativeResize="0"/>
          <p:nvPr/>
        </p:nvPicPr>
        <p:blipFill rotWithShape="1">
          <a:blip r:embed="rId5">
            <a:alphaModFix/>
          </a:blip>
          <a:srcRect b="0" l="79" r="68" t="0"/>
          <a:stretch/>
        </p:blipFill>
        <p:spPr>
          <a:xfrm>
            <a:off x="2437164" y="21167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 name="Google Shape;202;g27f1b987787_1_100"/>
          <p:cNvPicPr preferRelativeResize="0"/>
          <p:nvPr/>
        </p:nvPicPr>
        <p:blipFill rotWithShape="1">
          <a:blip r:embed="rId5">
            <a:alphaModFix/>
          </a:blip>
          <a:srcRect b="0" l="79" r="68" t="0"/>
          <a:stretch/>
        </p:blipFill>
        <p:spPr>
          <a:xfrm>
            <a:off x="2379791" y="21636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3" name="Google Shape;203;g27f1b987787_1_100"/>
          <p:cNvPicPr preferRelativeResize="0"/>
          <p:nvPr/>
        </p:nvPicPr>
        <p:blipFill rotWithShape="1">
          <a:blip r:embed="rId6">
            <a:alphaModFix/>
          </a:blip>
          <a:srcRect b="10" l="0" r="0" t="0"/>
          <a:stretch/>
        </p:blipFill>
        <p:spPr>
          <a:xfrm>
            <a:off x="4110327" y="21037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 name="Google Shape;204;g27f1b987787_1_100"/>
          <p:cNvPicPr preferRelativeResize="0"/>
          <p:nvPr/>
        </p:nvPicPr>
        <p:blipFill rotWithShape="1">
          <a:blip r:embed="rId6">
            <a:alphaModFix/>
          </a:blip>
          <a:srcRect b="10" l="0" r="0" t="0"/>
          <a:stretch/>
        </p:blipFill>
        <p:spPr>
          <a:xfrm>
            <a:off x="4069454" y="21507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5" name="Google Shape;205;g27f1b987787_1_100"/>
          <p:cNvPicPr preferRelativeResize="0"/>
          <p:nvPr/>
        </p:nvPicPr>
        <p:blipFill rotWithShape="1">
          <a:blip r:embed="rId7">
            <a:alphaModFix/>
          </a:blip>
          <a:srcRect b="0" l="69" r="58" t="0"/>
          <a:stretch/>
        </p:blipFill>
        <p:spPr>
          <a:xfrm>
            <a:off x="5787703" y="21037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 name="Google Shape;206;g27f1b987787_1_100"/>
          <p:cNvPicPr preferRelativeResize="0"/>
          <p:nvPr/>
        </p:nvPicPr>
        <p:blipFill rotWithShape="1">
          <a:blip r:embed="rId7">
            <a:alphaModFix/>
          </a:blip>
          <a:srcRect b="0" l="69" r="58" t="0"/>
          <a:stretch/>
        </p:blipFill>
        <p:spPr>
          <a:xfrm>
            <a:off x="5730330" y="21507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 name="Google Shape;207;g27f1b987787_1_100"/>
          <p:cNvPicPr preferRelativeResize="0"/>
          <p:nvPr/>
        </p:nvPicPr>
        <p:blipFill rotWithShape="1">
          <a:blip r:embed="rId8">
            <a:alphaModFix/>
          </a:blip>
          <a:srcRect b="0" l="69" r="78" t="0"/>
          <a:stretch/>
        </p:blipFill>
        <p:spPr>
          <a:xfrm>
            <a:off x="7450528" y="21037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 name="Google Shape;208;g27f1b987787_1_100"/>
          <p:cNvPicPr preferRelativeResize="0"/>
          <p:nvPr/>
        </p:nvPicPr>
        <p:blipFill rotWithShape="1">
          <a:blip r:embed="rId8">
            <a:alphaModFix/>
          </a:blip>
          <a:srcRect b="0" l="69" r="78" t="0"/>
          <a:stretch/>
        </p:blipFill>
        <p:spPr>
          <a:xfrm>
            <a:off x="7416891" y="21507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 name="Google Shape;209;g27f1b987787_1_100"/>
          <p:cNvPicPr preferRelativeResize="0"/>
          <p:nvPr/>
        </p:nvPicPr>
        <p:blipFill rotWithShape="1">
          <a:blip r:embed="rId9">
            <a:alphaModFix/>
          </a:blip>
          <a:srcRect b="0" l="1540" r="1540" t="0"/>
          <a:stretch/>
        </p:blipFill>
        <p:spPr>
          <a:xfrm>
            <a:off x="323175" y="317160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0" name="Google Shape;210;g27f1b987787_1_100"/>
          <p:cNvPicPr preferRelativeResize="0"/>
          <p:nvPr/>
        </p:nvPicPr>
        <p:blipFill rotWithShape="1">
          <a:blip r:embed="rId10">
            <a:alphaModFix/>
          </a:blip>
          <a:srcRect b="0" l="1559" r="1559" t="0"/>
          <a:stretch/>
        </p:blipFill>
        <p:spPr>
          <a:xfrm>
            <a:off x="3937156"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1" name="Google Shape;211;g27f1b987787_1_100"/>
          <p:cNvPicPr preferRelativeResize="0"/>
          <p:nvPr/>
        </p:nvPicPr>
        <p:blipFill rotWithShape="1">
          <a:blip r:embed="rId11">
            <a:alphaModFix/>
          </a:blip>
          <a:srcRect b="0" l="1559" r="1559" t="0"/>
          <a:stretch/>
        </p:blipFill>
        <p:spPr>
          <a:xfrm>
            <a:off x="559803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 name="Google Shape;212;g27f1b987787_1_100"/>
          <p:cNvPicPr preferRelativeResize="0"/>
          <p:nvPr/>
        </p:nvPicPr>
        <p:blipFill rotWithShape="1">
          <a:blip r:embed="rId12">
            <a:alphaModFix/>
          </a:blip>
          <a:srcRect b="0" l="1559" r="1559" t="0"/>
          <a:stretch/>
        </p:blipFill>
        <p:spPr>
          <a:xfrm>
            <a:off x="2247494" y="31608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 name="Google Shape;213;g27f1b987787_1_100"/>
          <p:cNvPicPr preferRelativeResize="0"/>
          <p:nvPr/>
        </p:nvPicPr>
        <p:blipFill rotWithShape="1">
          <a:blip r:embed="rId13">
            <a:alphaModFix/>
          </a:blip>
          <a:srcRect b="0" l="1559" r="1559" t="0"/>
          <a:stretch/>
        </p:blipFill>
        <p:spPr>
          <a:xfrm>
            <a:off x="728459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1" name="Shape 1141"/>
        <p:cNvGrpSpPr/>
        <p:nvPr/>
      </p:nvGrpSpPr>
      <p:grpSpPr>
        <a:xfrm>
          <a:off x="0" y="0"/>
          <a:ext cx="0" cy="0"/>
          <a:chOff x="0" y="0"/>
          <a:chExt cx="0" cy="0"/>
        </a:xfrm>
      </p:grpSpPr>
      <p:sp>
        <p:nvSpPr>
          <p:cNvPr id="1142" name="Google Shape;1142;g2523351e7b7_32_81"/>
          <p:cNvSpPr txBox="1"/>
          <p:nvPr/>
        </p:nvSpPr>
        <p:spPr>
          <a:xfrm>
            <a:off x="503493" y="1701713"/>
            <a:ext cx="4998769" cy="374868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hat sich Ihr Verständnis für geschlechtspezi-fische und kulturelle Faktoren bei Gewalt am Ar-beitsplatz nach Spiel entwickelt?</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Können Sie uns eine bestimmte Erkenntnis oder Lektion mitteilen, die Sie über geschlechtsspezifi-sche Überlegungen oder interkulturelles Management im Zusammenhang mit Mobbing oder Gewalt am Arbeitsplatz gelernt haben?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Auf welche Herausforderungen sind Sie gestoßen, als Sie versucht haben, Problemsituationen aus verschiedenen geschlechtsspezifischen und kulturellen Perspektiven anzugehen? Wie haben Sie diese Herausforderungen gemeistert?</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1143" name="Google Shape;1143;g2523351e7b7_32_81"/>
          <p:cNvSpPr txBox="1"/>
          <p:nvPr/>
        </p:nvSpPr>
        <p:spPr>
          <a:xfrm>
            <a:off x="4896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sp>
        <p:nvSpPr>
          <p:cNvPr id="1144" name="Google Shape;1144;g2523351e7b7_32_81"/>
          <p:cNvSpPr txBox="1"/>
          <p:nvPr/>
        </p:nvSpPr>
        <p:spPr>
          <a:xfrm>
            <a:off x="5494492" y="1718856"/>
            <a:ext cx="3598507" cy="329625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kann das Bewusstsein für geschlechtsspezifische und kulturelle Faktoren Ihrer Meinung nach dazu beitragen, Vorfälle von Gewalt am Arbeitsplatz zu verhindern, zu erkennen und zu bewältigen?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Können Sie eine Situation aus dem Spiel beschreiben, in der die Berücksichtigung geschlechts-spezifischer oder kultureller Faktoren zu einer effektiveren oder integrativeren Lösung geführt hat?</a:t>
            </a:r>
            <a:endParaRPr b="0" i="0" sz="1600" u="none" cap="none" strike="noStrike">
              <a:solidFill>
                <a:srgbClr val="2B3E85"/>
              </a:solidFill>
              <a:latin typeface="Raleway"/>
              <a:ea typeface="Raleway"/>
              <a:cs typeface="Raleway"/>
              <a:sym typeface="Raleway"/>
            </a:endParaRPr>
          </a:p>
        </p:txBody>
      </p:sp>
      <p:grpSp>
        <p:nvGrpSpPr>
          <p:cNvPr id="1145" name="Google Shape;1145;g2523351e7b7_32_81"/>
          <p:cNvGrpSpPr/>
          <p:nvPr/>
        </p:nvGrpSpPr>
        <p:grpSpPr>
          <a:xfrm>
            <a:off x="233287" y="1847831"/>
            <a:ext cx="290237" cy="321991"/>
            <a:chOff x="534570" y="3018006"/>
            <a:chExt cx="290237" cy="321991"/>
          </a:xfrm>
        </p:grpSpPr>
        <p:sp>
          <p:nvSpPr>
            <p:cNvPr id="1146" name="Google Shape;1146;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8" name="Google Shape;1148;g2523351e7b7_32_81"/>
          <p:cNvGrpSpPr/>
          <p:nvPr/>
        </p:nvGrpSpPr>
        <p:grpSpPr>
          <a:xfrm>
            <a:off x="241379" y="2590179"/>
            <a:ext cx="290237" cy="321991"/>
            <a:chOff x="534570" y="3018006"/>
            <a:chExt cx="290237" cy="321991"/>
          </a:xfrm>
        </p:grpSpPr>
        <p:sp>
          <p:nvSpPr>
            <p:cNvPr id="1149" name="Google Shape;1149;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1" name="Google Shape;1151;g2523351e7b7_32_81"/>
          <p:cNvGrpSpPr/>
          <p:nvPr/>
        </p:nvGrpSpPr>
        <p:grpSpPr>
          <a:xfrm>
            <a:off x="5228210" y="1766911"/>
            <a:ext cx="290237" cy="321991"/>
            <a:chOff x="534570" y="3018006"/>
            <a:chExt cx="290237" cy="321991"/>
          </a:xfrm>
        </p:grpSpPr>
        <p:sp>
          <p:nvSpPr>
            <p:cNvPr id="1152" name="Google Shape;1152;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4" name="Google Shape;1154;g2523351e7b7_32_81"/>
          <p:cNvGrpSpPr/>
          <p:nvPr/>
        </p:nvGrpSpPr>
        <p:grpSpPr>
          <a:xfrm>
            <a:off x="5236302" y="3431015"/>
            <a:ext cx="290237" cy="321991"/>
            <a:chOff x="534570" y="3018006"/>
            <a:chExt cx="290237" cy="321991"/>
          </a:xfrm>
        </p:grpSpPr>
        <p:sp>
          <p:nvSpPr>
            <p:cNvPr id="1155" name="Google Shape;1155;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57" name="Google Shape;1157;g2523351e7b7_32_81"/>
          <p:cNvPicPr preferRelativeResize="0"/>
          <p:nvPr/>
        </p:nvPicPr>
        <p:blipFill rotWithShape="1">
          <a:blip r:embed="rId3">
            <a:alphaModFix/>
          </a:blip>
          <a:srcRect b="0" l="0" r="0" t="0"/>
          <a:stretch/>
        </p:blipFill>
        <p:spPr>
          <a:xfrm>
            <a:off x="0" y="-3850"/>
            <a:ext cx="9144001" cy="1447200"/>
          </a:xfrm>
          <a:prstGeom prst="rect">
            <a:avLst/>
          </a:prstGeom>
          <a:noFill/>
          <a:ln>
            <a:noFill/>
          </a:ln>
        </p:spPr>
      </p:pic>
      <p:sp>
        <p:nvSpPr>
          <p:cNvPr id="1158" name="Google Shape;1158;g2523351e7b7_32_81"/>
          <p:cNvSpPr txBox="1"/>
          <p:nvPr/>
        </p:nvSpPr>
        <p:spPr>
          <a:xfrm>
            <a:off x="489600" y="-61200"/>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4. Modul</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Gender-Überlegungen und interkulturelles Management zum Verständnis von Gewalt am Arbeitsplatz</a:t>
            </a:r>
            <a:endParaRPr b="1" i="0" sz="2500" u="none" cap="none" strike="noStrike">
              <a:solidFill>
                <a:srgbClr val="FFFFFF"/>
              </a:solidFill>
              <a:latin typeface="Raleway"/>
              <a:ea typeface="Raleway"/>
              <a:cs typeface="Raleway"/>
              <a:sym typeface="Raleway"/>
            </a:endParaRPr>
          </a:p>
        </p:txBody>
      </p:sp>
      <p:grpSp>
        <p:nvGrpSpPr>
          <p:cNvPr id="1159" name="Google Shape;1159;g2523351e7b7_32_81"/>
          <p:cNvGrpSpPr/>
          <p:nvPr/>
        </p:nvGrpSpPr>
        <p:grpSpPr>
          <a:xfrm>
            <a:off x="233287" y="3747699"/>
            <a:ext cx="290237" cy="321991"/>
            <a:chOff x="534570" y="3018006"/>
            <a:chExt cx="290237" cy="321991"/>
          </a:xfrm>
        </p:grpSpPr>
        <p:sp>
          <p:nvSpPr>
            <p:cNvPr id="1160" name="Google Shape;1160;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5" name="Shape 1165"/>
        <p:cNvGrpSpPr/>
        <p:nvPr/>
      </p:nvGrpSpPr>
      <p:grpSpPr>
        <a:xfrm>
          <a:off x="0" y="0"/>
          <a:ext cx="0" cy="0"/>
          <a:chOff x="0" y="0"/>
          <a:chExt cx="0" cy="0"/>
        </a:xfrm>
      </p:grpSpPr>
      <p:sp>
        <p:nvSpPr>
          <p:cNvPr id="1166" name="Google Shape;1166;g2523351e7b7_32_104"/>
          <p:cNvSpPr txBox="1"/>
          <p:nvPr/>
        </p:nvSpPr>
        <p:spPr>
          <a:xfrm>
            <a:off x="489600" y="1702759"/>
            <a:ext cx="4870377" cy="341167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wollen Sie die Erkenntnisse aus diesemSpiel und die aus diesem Spiel gezogenen Lehren für Gewalt am Arbeitsplatz unter Berücksichtigung geschlechtsspezifischer und kultureller Faktoren in Ihrer täglichen Arbeit berücksichtigen?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Inwiefern hat Ihnen das Spiel geholfen, Empathie und Verständnis für unterschiedliche Geschlech-ter und kulturelle Hintergründe zu entwickeln,</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die Gewalt am Arbeitsplatz erleben können?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könnte sich Ihre Arbeitsplatzkultur durch die Einbeziehung geschlechtsspezifischer und interkultureller Aspekte bei der Behandlung von Gewalt am Arbeitsplatz verändern?</a:t>
            </a:r>
            <a:endParaRPr b="0" i="0" sz="1600" u="none" cap="none" strike="noStrike">
              <a:solidFill>
                <a:srgbClr val="2B3E85"/>
              </a:solidFill>
              <a:latin typeface="Raleway"/>
              <a:ea typeface="Raleway"/>
              <a:cs typeface="Raleway"/>
              <a:sym typeface="Raleway"/>
            </a:endParaRPr>
          </a:p>
        </p:txBody>
      </p:sp>
      <p:sp>
        <p:nvSpPr>
          <p:cNvPr id="1167" name="Google Shape;1167;g2523351e7b7_32_104"/>
          <p:cNvSpPr txBox="1"/>
          <p:nvPr/>
        </p:nvSpPr>
        <p:spPr>
          <a:xfrm>
            <a:off x="489600" y="1357765"/>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sp>
        <p:nvSpPr>
          <p:cNvPr id="1168" name="Google Shape;1168;g2523351e7b7_32_104"/>
          <p:cNvSpPr txBox="1"/>
          <p:nvPr/>
        </p:nvSpPr>
        <p:spPr>
          <a:xfrm>
            <a:off x="5421664" y="1701713"/>
            <a:ext cx="3722335" cy="3517856"/>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Welche Strategien oder bewährten Verfahren haben Sie aus dem Spiel gelernt, die dazu beitragen könnten, ein integrativeres und respekt-volleres Arbeitsumfeld für unter-schiedliche Geschlechter und kulturelle Hintergründe zu schaffen?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Gibt es zusätzliche geschlechtsspezi-fische oder kulturelle Faktoren, die Ihrer Meinung nach beim Umgang mit Gewalt am Arbeitsplatz berück-sichtigt werden sollten? Wie könnten diese Faktoren in bestehende Strate-gien/Praktiken integriert werden?</a:t>
            </a:r>
            <a:endParaRPr b="0" i="0" sz="1600" u="none" cap="none" strike="noStrike">
              <a:solidFill>
                <a:srgbClr val="2B3E85"/>
              </a:solidFill>
              <a:latin typeface="Raleway"/>
              <a:ea typeface="Raleway"/>
              <a:cs typeface="Raleway"/>
              <a:sym typeface="Raleway"/>
            </a:endParaRPr>
          </a:p>
        </p:txBody>
      </p:sp>
      <p:grpSp>
        <p:nvGrpSpPr>
          <p:cNvPr id="1169" name="Google Shape;1169;g2523351e7b7_32_104"/>
          <p:cNvGrpSpPr/>
          <p:nvPr/>
        </p:nvGrpSpPr>
        <p:grpSpPr>
          <a:xfrm>
            <a:off x="217103" y="1807371"/>
            <a:ext cx="290237" cy="321991"/>
            <a:chOff x="534570" y="3018006"/>
            <a:chExt cx="290237" cy="321991"/>
          </a:xfrm>
        </p:grpSpPr>
        <p:sp>
          <p:nvSpPr>
            <p:cNvPr id="1170" name="Google Shape;1170;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2" name="Google Shape;1172;g2523351e7b7_32_104"/>
          <p:cNvGrpSpPr/>
          <p:nvPr/>
        </p:nvGrpSpPr>
        <p:grpSpPr>
          <a:xfrm>
            <a:off x="233356" y="2956863"/>
            <a:ext cx="290237" cy="321991"/>
            <a:chOff x="534570" y="3018006"/>
            <a:chExt cx="290237" cy="321991"/>
          </a:xfrm>
        </p:grpSpPr>
        <p:sp>
          <p:nvSpPr>
            <p:cNvPr id="1173" name="Google Shape;1173;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5" name="Google Shape;1175;g2523351e7b7_32_104"/>
          <p:cNvGrpSpPr/>
          <p:nvPr/>
        </p:nvGrpSpPr>
        <p:grpSpPr>
          <a:xfrm>
            <a:off x="5261926" y="1694083"/>
            <a:ext cx="290237" cy="321991"/>
            <a:chOff x="534570" y="3018006"/>
            <a:chExt cx="290237" cy="321991"/>
          </a:xfrm>
        </p:grpSpPr>
        <p:sp>
          <p:nvSpPr>
            <p:cNvPr id="1176" name="Google Shape;1176;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8" name="Google Shape;1178;g2523351e7b7_32_104"/>
          <p:cNvGrpSpPr/>
          <p:nvPr/>
        </p:nvGrpSpPr>
        <p:grpSpPr>
          <a:xfrm>
            <a:off x="5261926" y="3439107"/>
            <a:ext cx="290237" cy="321991"/>
            <a:chOff x="534570" y="3018006"/>
            <a:chExt cx="290237" cy="321991"/>
          </a:xfrm>
        </p:grpSpPr>
        <p:sp>
          <p:nvSpPr>
            <p:cNvPr id="1179" name="Google Shape;1179;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1" name="Google Shape;1181;g2523351e7b7_32_104"/>
          <p:cNvPicPr preferRelativeResize="0"/>
          <p:nvPr/>
        </p:nvPicPr>
        <p:blipFill rotWithShape="1">
          <a:blip r:embed="rId3">
            <a:alphaModFix/>
          </a:blip>
          <a:srcRect b="0" l="0" r="0" t="0"/>
          <a:stretch/>
        </p:blipFill>
        <p:spPr>
          <a:xfrm>
            <a:off x="0" y="-3850"/>
            <a:ext cx="9144001" cy="1447200"/>
          </a:xfrm>
          <a:prstGeom prst="rect">
            <a:avLst/>
          </a:prstGeom>
          <a:noFill/>
          <a:ln>
            <a:noFill/>
          </a:ln>
        </p:spPr>
      </p:pic>
      <p:sp>
        <p:nvSpPr>
          <p:cNvPr id="1182" name="Google Shape;1182;g2523351e7b7_32_104"/>
          <p:cNvSpPr txBox="1"/>
          <p:nvPr/>
        </p:nvSpPr>
        <p:spPr>
          <a:xfrm>
            <a:off x="489175" y="-61200"/>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4. Modul</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Gender-Überlegungen und interkulturelles Management zum Verständnis von Gewalt am Arbeitsplatz</a:t>
            </a:r>
            <a:endParaRPr b="1" i="0" sz="2500" u="none" cap="none" strike="noStrike">
              <a:solidFill>
                <a:srgbClr val="FFFFFF"/>
              </a:solidFill>
              <a:latin typeface="Raleway"/>
              <a:ea typeface="Raleway"/>
              <a:cs typeface="Raleway"/>
              <a:sym typeface="Raleway"/>
            </a:endParaRPr>
          </a:p>
        </p:txBody>
      </p:sp>
      <p:grpSp>
        <p:nvGrpSpPr>
          <p:cNvPr id="1183" name="Google Shape;1183;g2523351e7b7_32_104"/>
          <p:cNvGrpSpPr/>
          <p:nvPr/>
        </p:nvGrpSpPr>
        <p:grpSpPr>
          <a:xfrm>
            <a:off x="217103" y="3998551"/>
            <a:ext cx="290237" cy="321991"/>
            <a:chOff x="534570" y="3018006"/>
            <a:chExt cx="290237" cy="321991"/>
          </a:xfrm>
        </p:grpSpPr>
        <p:sp>
          <p:nvSpPr>
            <p:cNvPr id="1184" name="Google Shape;1184;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pic>
        <p:nvPicPr>
          <p:cNvPr id="1190" name="Google Shape;1190;g2523351e7b7_3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191" name="Google Shape;1191;g2523351e7b7_37_0"/>
          <p:cNvSpPr txBox="1"/>
          <p:nvPr/>
        </p:nvSpPr>
        <p:spPr>
          <a:xfrm>
            <a:off x="703200" y="1152599"/>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100" u="none" cap="none" strike="noStrike">
                <a:solidFill>
                  <a:srgbClr val="2B3E85"/>
                </a:solidFill>
                <a:latin typeface="Raleway"/>
                <a:ea typeface="Raleway"/>
                <a:cs typeface="Raleway"/>
                <a:sym typeface="Raleway"/>
              </a:rPr>
              <a:t>5</a:t>
            </a:r>
            <a:r>
              <a:rPr b="1" i="0" lang="lv-LV" sz="35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 </a:t>
            </a:r>
            <a:endParaRPr b="1" i="0" sz="30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Organisatorische Faktoren, die mit der Exposition </a:t>
            </a:r>
            <a:br>
              <a:rPr b="1" i="0" lang="lv-LV" sz="3500" u="none" cap="none" strike="noStrike">
                <a:solidFill>
                  <a:srgbClr val="FFFFFF"/>
                </a:solidFill>
                <a:latin typeface="Raleway"/>
                <a:ea typeface="Raleway"/>
                <a:cs typeface="Raleway"/>
                <a:sym typeface="Raleway"/>
              </a:rPr>
            </a:br>
            <a:r>
              <a:rPr b="1" i="0" lang="lv-LV" sz="3500" u="none" cap="none" strike="noStrike">
                <a:solidFill>
                  <a:srgbClr val="FFFFFF"/>
                </a:solidFill>
                <a:latin typeface="Raleway"/>
                <a:ea typeface="Raleway"/>
                <a:cs typeface="Raleway"/>
                <a:sym typeface="Raleway"/>
              </a:rPr>
              <a:t>mit verschiedenen Formen von Gewalt</a:t>
            </a:r>
            <a:endParaRPr b="1" i="0" sz="3500" u="none" cap="none" strike="noStrike">
              <a:solidFill>
                <a:srgbClr val="FFFFFF"/>
              </a:solidFill>
              <a:latin typeface="Arial"/>
              <a:ea typeface="Arial"/>
              <a:cs typeface="Arial"/>
              <a:sym typeface="Arial"/>
            </a:endParaRPr>
          </a:p>
        </p:txBody>
      </p:sp>
      <p:pic>
        <p:nvPicPr>
          <p:cNvPr id="1192" name="Google Shape;1192;g2523351e7b7_3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193" name="Google Shape;1193;g2523351e7b7_3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194" name="Google Shape;1194;g2523351e7b7_3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195" name="Google Shape;1195;g2523351e7b7_37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196" name="Google Shape;1196;g2523351e7b7_37_0"/>
          <p:cNvPicPr preferRelativeResize="0"/>
          <p:nvPr/>
        </p:nvPicPr>
        <p:blipFill rotWithShape="1">
          <a:blip r:embed="rId7">
            <a:alphaModFix/>
          </a:blip>
          <a:srcRect b="2075" l="0" r="22963" t="0"/>
          <a:stretch/>
        </p:blipFill>
        <p:spPr>
          <a:xfrm>
            <a:off x="7069275" y="3242975"/>
            <a:ext cx="2074726" cy="1900523"/>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0" name="Shape 1200"/>
        <p:cNvGrpSpPr/>
        <p:nvPr/>
      </p:nvGrpSpPr>
      <p:grpSpPr>
        <a:xfrm>
          <a:off x="0" y="0"/>
          <a:ext cx="0" cy="0"/>
          <a:chOff x="0" y="0"/>
          <a:chExt cx="0" cy="0"/>
        </a:xfrm>
      </p:grpSpPr>
      <p:pic>
        <p:nvPicPr>
          <p:cNvPr id="1201" name="Google Shape;1201;g2523351e7b7_37_11"/>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202" name="Google Shape;1202;g2523351e7b7_37_11"/>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03" name="Google Shape;1203;g2523351e7b7_37_11"/>
          <p:cNvSpPr txBox="1"/>
          <p:nvPr/>
        </p:nvSpPr>
        <p:spPr>
          <a:xfrm>
            <a:off x="376311" y="1992425"/>
            <a:ext cx="5830279"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600" u="none" cap="none" strike="noStrike">
                <a:solidFill>
                  <a:srgbClr val="2B3E85"/>
                </a:solidFill>
                <a:latin typeface="Raleway"/>
                <a:ea typeface="Raleway"/>
                <a:cs typeface="Raleway"/>
                <a:sym typeface="Raleway"/>
              </a:rPr>
              <a:t>Bereiten Sie eine Reihe von Karten mit Problemsituationen vor, die sich auf verschiedene Formen von Gewalt am Arbeitsplatz beziehen, die </a:t>
            </a:r>
            <a:r>
              <a:rPr b="1" i="0" lang="lv-LV" sz="1600" u="none" cap="none" strike="noStrike">
                <a:solidFill>
                  <a:srgbClr val="2B3E85"/>
                </a:solidFill>
                <a:latin typeface="Raleway"/>
                <a:ea typeface="Raleway"/>
                <a:cs typeface="Raleway"/>
                <a:sym typeface="Raleway"/>
              </a:rPr>
              <a:t>mit organisatorischen Faktoren zusammenhängen</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Eine Karte könnte z.B. eine Situation beschreiben in der ein Mitarbeiter aufgrund von unzureichenden Sicherheits-protokollen oder unzureichender Schulung Gewalt ausgesetzt ist oder eine Situation, in der ein feindseliges Arbeitsumfeld zu Mobbing oder Belästigung führt.</a:t>
            </a:r>
            <a:endParaRPr b="0" i="0" sz="1600" u="none" cap="none" strike="noStrike">
              <a:solidFill>
                <a:srgbClr val="2B3E85"/>
              </a:solidFill>
              <a:latin typeface="Raleway"/>
              <a:ea typeface="Raleway"/>
              <a:cs typeface="Raleway"/>
              <a:sym typeface="Raleway"/>
            </a:endParaRPr>
          </a:p>
        </p:txBody>
      </p:sp>
      <p:sp>
        <p:nvSpPr>
          <p:cNvPr id="1204" name="Google Shape;1204;g2523351e7b7_37_11"/>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1205" name="Google Shape;1205;g2523351e7b7_37_11"/>
          <p:cNvGrpSpPr/>
          <p:nvPr/>
        </p:nvGrpSpPr>
        <p:grpSpPr>
          <a:xfrm>
            <a:off x="235206" y="3275259"/>
            <a:ext cx="290237" cy="321991"/>
            <a:chOff x="534570" y="3018006"/>
            <a:chExt cx="290237" cy="321991"/>
          </a:xfrm>
        </p:grpSpPr>
        <p:sp>
          <p:nvSpPr>
            <p:cNvPr id="1206" name="Google Shape;1206;g2523351e7b7_3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g2523351e7b7_3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08" name="Google Shape;1208;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209" name="Google Shape;1209;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sp>
        <p:nvSpPr>
          <p:cNvPr id="1210" name="Google Shape;1210;g2523351e7b7_37_11"/>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pic>
        <p:nvPicPr>
          <p:cNvPr id="1211" name="Google Shape;1211;g2523351e7b7_37_11"/>
          <p:cNvPicPr preferRelativeResize="0"/>
          <p:nvPr/>
        </p:nvPicPr>
        <p:blipFill rotWithShape="1">
          <a:blip r:embed="rId5">
            <a:alphaModFix/>
          </a:blip>
          <a:srcRect b="0" l="1540" r="1540" t="0"/>
          <a:stretch/>
        </p:blipFill>
        <p:spPr>
          <a:xfrm>
            <a:off x="6282572" y="23688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12" name="Google Shape;1212;g2523351e7b7_37_11"/>
          <p:cNvPicPr preferRelativeResize="0"/>
          <p:nvPr/>
        </p:nvPicPr>
        <p:blipFill rotWithShape="1">
          <a:blip r:embed="rId5">
            <a:alphaModFix/>
          </a:blip>
          <a:srcRect b="0" l="1540" r="1540" t="0"/>
          <a:stretch/>
        </p:blipFill>
        <p:spPr>
          <a:xfrm>
            <a:off x="7218572" y="18432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13" name="Google Shape;1213;g2523351e7b7_37_11"/>
          <p:cNvPicPr preferRelativeResize="0"/>
          <p:nvPr/>
        </p:nvPicPr>
        <p:blipFill rotWithShape="1">
          <a:blip r:embed="rId5">
            <a:alphaModFix/>
          </a:blip>
          <a:srcRect b="0" l="1540" r="1540" t="0"/>
          <a:stretch/>
        </p:blipFill>
        <p:spPr>
          <a:xfrm>
            <a:off x="6736172" y="2617200"/>
            <a:ext cx="1263600" cy="1900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7" name="Shape 1217"/>
        <p:cNvGrpSpPr/>
        <p:nvPr/>
      </p:nvGrpSpPr>
      <p:grpSpPr>
        <a:xfrm>
          <a:off x="0" y="0"/>
          <a:ext cx="0" cy="0"/>
          <a:chOff x="0" y="0"/>
          <a:chExt cx="0" cy="0"/>
        </a:xfrm>
      </p:grpSpPr>
      <p:pic>
        <p:nvPicPr>
          <p:cNvPr id="1218" name="Google Shape;1218;g2523351e7b7_37_27"/>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219" name="Google Shape;1219;g2523351e7b7_37_27"/>
          <p:cNvSpPr txBox="1"/>
          <p:nvPr/>
        </p:nvSpPr>
        <p:spPr>
          <a:xfrm>
            <a:off x="378000" y="1994400"/>
            <a:ext cx="4013400" cy="750945"/>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Verteilen Sie die </a:t>
            </a:r>
            <a:r>
              <a:rPr b="1" i="0" lang="lv-LV" sz="1600" u="none" cap="none" strike="noStrike">
                <a:solidFill>
                  <a:srgbClr val="2B3E85"/>
                </a:solidFill>
                <a:latin typeface="Raleway"/>
                <a:ea typeface="Raleway"/>
                <a:cs typeface="Raleway"/>
                <a:sym typeface="Raleway"/>
              </a:rPr>
              <a:t>Flipchart-Seiten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und Marker </a:t>
            </a:r>
            <a:r>
              <a:rPr b="0" i="0" lang="lv-LV" sz="1600" u="none" cap="none" strike="noStrike">
                <a:solidFill>
                  <a:srgbClr val="2B3E85"/>
                </a:solidFill>
                <a:latin typeface="Raleway"/>
                <a:ea typeface="Raleway"/>
                <a:cs typeface="Raleway"/>
                <a:sym typeface="Raleway"/>
              </a:rPr>
              <a:t>an das Team.</a:t>
            </a:r>
            <a:endParaRPr b="0" i="0" sz="1600" u="none" cap="none" strike="noStrike">
              <a:solidFill>
                <a:srgbClr val="2B3E85"/>
              </a:solidFill>
              <a:latin typeface="Raleway"/>
              <a:ea typeface="Raleway"/>
              <a:cs typeface="Raleway"/>
              <a:sym typeface="Raleway"/>
            </a:endParaRPr>
          </a:p>
        </p:txBody>
      </p:sp>
      <p:sp>
        <p:nvSpPr>
          <p:cNvPr id="1220" name="Google Shape;1220;g2523351e7b7_37_27"/>
          <p:cNvSpPr txBox="1"/>
          <p:nvPr/>
        </p:nvSpPr>
        <p:spPr>
          <a:xfrm>
            <a:off x="489600" y="14940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pic>
        <p:nvPicPr>
          <p:cNvPr id="1221" name="Google Shape;1221;g2523351e7b7_37_27"/>
          <p:cNvPicPr preferRelativeResize="0"/>
          <p:nvPr/>
        </p:nvPicPr>
        <p:blipFill rotWithShape="1">
          <a:blip r:embed="rId4">
            <a:alphaModFix/>
          </a:blip>
          <a:srcRect b="0" l="16833" r="-1852" t="0"/>
          <a:stretch/>
        </p:blipFill>
        <p:spPr>
          <a:xfrm rot="10800000">
            <a:off x="6607624" y="1888575"/>
            <a:ext cx="2616751" cy="1273500"/>
          </a:xfrm>
          <a:prstGeom prst="rect">
            <a:avLst/>
          </a:prstGeom>
          <a:noFill/>
          <a:ln>
            <a:noFill/>
          </a:ln>
        </p:spPr>
      </p:pic>
      <p:sp>
        <p:nvSpPr>
          <p:cNvPr id="1222" name="Google Shape;1222;g2523351e7b7_37_27"/>
          <p:cNvSpPr/>
          <p:nvPr/>
        </p:nvSpPr>
        <p:spPr>
          <a:xfrm>
            <a:off x="5016102" y="2675059"/>
            <a:ext cx="1431300" cy="1787700"/>
          </a:xfrm>
          <a:prstGeom prst="foldedCorner">
            <a:avLst>
              <a:gd fmla="val 16667"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g2523351e7b7_37_27"/>
          <p:cNvSpPr/>
          <p:nvPr/>
        </p:nvSpPr>
        <p:spPr>
          <a:xfrm rot="127586">
            <a:off x="4929647" y="2766285"/>
            <a:ext cx="1431085" cy="1787699"/>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g2523351e7b7_37_27"/>
          <p:cNvSpPr/>
          <p:nvPr/>
        </p:nvSpPr>
        <p:spPr>
          <a:xfrm rot="-516269">
            <a:off x="5685760" y="1983432"/>
            <a:ext cx="1429692" cy="1789861"/>
          </a:xfrm>
          <a:prstGeom prst="foldedCorner">
            <a:avLst>
              <a:gd fmla="val 26229"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g2523351e7b7_37_27"/>
          <p:cNvSpPr/>
          <p:nvPr/>
        </p:nvSpPr>
        <p:spPr>
          <a:xfrm rot="-388691">
            <a:off x="5615105" y="2086944"/>
            <a:ext cx="1430534" cy="1788928"/>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g2523351e7b7_37_27"/>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sp>
        <p:nvSpPr>
          <p:cNvPr id="1227" name="Google Shape;1227;g2523351e7b7_37_27"/>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1" name="Shape 1231"/>
        <p:cNvGrpSpPr/>
        <p:nvPr/>
      </p:nvGrpSpPr>
      <p:grpSpPr>
        <a:xfrm>
          <a:off x="0" y="0"/>
          <a:ext cx="0" cy="0"/>
          <a:chOff x="0" y="0"/>
          <a:chExt cx="0" cy="0"/>
        </a:xfrm>
      </p:grpSpPr>
      <p:pic>
        <p:nvPicPr>
          <p:cNvPr id="1232" name="Google Shape;1232;g2523351e7b7_37_40"/>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233" name="Google Shape;1233;g2523351e7b7_37_40"/>
          <p:cNvSpPr txBox="1"/>
          <p:nvPr/>
        </p:nvSpPr>
        <p:spPr>
          <a:xfrm>
            <a:off x="378000" y="1992425"/>
            <a:ext cx="5148860"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Teilen Sie die Spieler in kleine Teams von 3-7 Personen ein und verteilen Sie die Problemkarten gleichmäßig unter ihnen. Weisen Sie die Teams an, ihre Karten zu lesen und </a:t>
            </a:r>
            <a:r>
              <a:rPr b="1" i="0" lang="lv-LV" sz="1600" u="none" cap="none" strike="noStrike">
                <a:solidFill>
                  <a:srgbClr val="2B3E85"/>
                </a:solidFill>
                <a:latin typeface="Raleway"/>
                <a:ea typeface="Raleway"/>
                <a:cs typeface="Raleway"/>
                <a:sym typeface="Raleway"/>
              </a:rPr>
              <a:t>mögliche Lösungen </a:t>
            </a:r>
            <a:r>
              <a:rPr b="0" i="0" lang="lv-LV" sz="1600" u="none" cap="none" strike="noStrike">
                <a:solidFill>
                  <a:srgbClr val="2B3E85"/>
                </a:solidFill>
                <a:latin typeface="Raleway"/>
                <a:ea typeface="Raleway"/>
                <a:cs typeface="Raleway"/>
                <a:sym typeface="Raleway"/>
              </a:rPr>
              <a:t>für das auf der Karte beschriebene Problem </a:t>
            </a:r>
            <a:r>
              <a:rPr b="1" i="0" lang="lv-LV" sz="1600" u="none" cap="none" strike="noStrike">
                <a:solidFill>
                  <a:srgbClr val="2B3E85"/>
                </a:solidFill>
                <a:latin typeface="Raleway"/>
                <a:ea typeface="Raleway"/>
                <a:cs typeface="Raleway"/>
                <a:sym typeface="Raleway"/>
              </a:rPr>
              <a:t>zu finden</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Ermutigen Sie sie, kreativ zu denken und </a:t>
            </a:r>
            <a:r>
              <a:rPr b="1" i="0" lang="lv-LV" sz="1600" u="none" cap="none" strike="noStrike">
                <a:solidFill>
                  <a:srgbClr val="2B3E85"/>
                </a:solidFill>
                <a:latin typeface="Raleway"/>
                <a:ea typeface="Raleway"/>
                <a:cs typeface="Raleway"/>
                <a:sym typeface="Raleway"/>
              </a:rPr>
              <a:t>die möglichen organisatorischen Faktoren zu </a:t>
            </a:r>
            <a:r>
              <a:rPr b="0" i="0" lang="lv-LV" sz="1600" u="none" cap="none" strike="noStrike">
                <a:solidFill>
                  <a:srgbClr val="2B3E85"/>
                </a:solidFill>
                <a:latin typeface="Raleway"/>
                <a:ea typeface="Raleway"/>
                <a:cs typeface="Raleway"/>
                <a:sym typeface="Raleway"/>
              </a:rPr>
              <a:t>berücksichtigen</a:t>
            </a:r>
            <a:r>
              <a:rPr b="1" i="0" lang="lv-LV" sz="1600" u="none" cap="none" strike="noStrike">
                <a:solidFill>
                  <a:srgbClr val="2B3E85"/>
                </a:solidFill>
                <a:latin typeface="Raleway"/>
                <a:ea typeface="Raleway"/>
                <a:cs typeface="Raleway"/>
                <a:sym typeface="Raleway"/>
              </a:rPr>
              <a:t>, die zu dem Problem beitragen können</a:t>
            </a:r>
            <a:r>
              <a:rPr b="0" i="0" lang="lv-LV" sz="1600" u="none" cap="none" strike="noStrike">
                <a:solidFill>
                  <a:srgbClr val="2B3E85"/>
                </a:solidFill>
                <a:latin typeface="Raleway"/>
                <a:ea typeface="Raleway"/>
                <a:cs typeface="Raleway"/>
                <a:sym typeface="Raleway"/>
              </a:rPr>
              <a:t>.</a:t>
            </a:r>
            <a:endParaRPr b="0" i="0" sz="1600" u="none" cap="none" strike="noStrike">
              <a:solidFill>
                <a:srgbClr val="2B3E85"/>
              </a:solidFill>
              <a:latin typeface="Raleway"/>
              <a:ea typeface="Raleway"/>
              <a:cs typeface="Raleway"/>
              <a:sym typeface="Raleway"/>
            </a:endParaRPr>
          </a:p>
        </p:txBody>
      </p:sp>
      <p:sp>
        <p:nvSpPr>
          <p:cNvPr id="1234" name="Google Shape;1234;g2523351e7b7_37_40"/>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235" name="Google Shape;1235;g2523351e7b7_37_40"/>
          <p:cNvGrpSpPr/>
          <p:nvPr/>
        </p:nvGrpSpPr>
        <p:grpSpPr>
          <a:xfrm>
            <a:off x="154286" y="3504390"/>
            <a:ext cx="290237" cy="321991"/>
            <a:chOff x="534570" y="3018006"/>
            <a:chExt cx="290237" cy="321991"/>
          </a:xfrm>
        </p:grpSpPr>
        <p:sp>
          <p:nvSpPr>
            <p:cNvPr id="1236" name="Google Shape;1236;g2523351e7b7_37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g2523351e7b7_37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38" name="Google Shape;1238;g2523351e7b7_37_40"/>
          <p:cNvPicPr preferRelativeResize="0"/>
          <p:nvPr/>
        </p:nvPicPr>
        <p:blipFill rotWithShape="1">
          <a:blip r:embed="rId4">
            <a:alphaModFix/>
          </a:blip>
          <a:srcRect b="0" l="0" r="25946" t="0"/>
          <a:stretch/>
        </p:blipFill>
        <p:spPr>
          <a:xfrm>
            <a:off x="6864775" y="1440290"/>
            <a:ext cx="2279225" cy="1273500"/>
          </a:xfrm>
          <a:prstGeom prst="rect">
            <a:avLst/>
          </a:prstGeom>
          <a:noFill/>
          <a:ln>
            <a:noFill/>
          </a:ln>
        </p:spPr>
      </p:pic>
      <p:pic>
        <p:nvPicPr>
          <p:cNvPr id="1239" name="Google Shape;1239;g2523351e7b7_37_40"/>
          <p:cNvPicPr preferRelativeResize="0"/>
          <p:nvPr/>
        </p:nvPicPr>
        <p:blipFill rotWithShape="1">
          <a:blip r:embed="rId5">
            <a:alphaModFix/>
          </a:blip>
          <a:srcRect b="0" l="0" r="0" t="0"/>
          <a:stretch/>
        </p:blipFill>
        <p:spPr>
          <a:xfrm>
            <a:off x="6053377" y="2370550"/>
            <a:ext cx="717246" cy="1812600"/>
          </a:xfrm>
          <a:prstGeom prst="rect">
            <a:avLst/>
          </a:prstGeom>
          <a:noFill/>
          <a:ln>
            <a:noFill/>
          </a:ln>
        </p:spPr>
      </p:pic>
      <p:pic>
        <p:nvPicPr>
          <p:cNvPr id="1240" name="Google Shape;1240;g2523351e7b7_37_40"/>
          <p:cNvPicPr preferRelativeResize="0"/>
          <p:nvPr/>
        </p:nvPicPr>
        <p:blipFill rotWithShape="1">
          <a:blip r:embed="rId5">
            <a:alphaModFix/>
          </a:blip>
          <a:srcRect b="0" l="0" r="0" t="0"/>
          <a:stretch/>
        </p:blipFill>
        <p:spPr>
          <a:xfrm>
            <a:off x="6885492" y="2370550"/>
            <a:ext cx="717246" cy="1812600"/>
          </a:xfrm>
          <a:prstGeom prst="rect">
            <a:avLst/>
          </a:prstGeom>
          <a:noFill/>
          <a:ln>
            <a:noFill/>
          </a:ln>
        </p:spPr>
      </p:pic>
      <p:pic>
        <p:nvPicPr>
          <p:cNvPr id="1241" name="Google Shape;1241;g2523351e7b7_37_40"/>
          <p:cNvPicPr preferRelativeResize="0"/>
          <p:nvPr/>
        </p:nvPicPr>
        <p:blipFill rotWithShape="1">
          <a:blip r:embed="rId5">
            <a:alphaModFix/>
          </a:blip>
          <a:srcRect b="0" l="0" r="0" t="0"/>
          <a:stretch/>
        </p:blipFill>
        <p:spPr>
          <a:xfrm>
            <a:off x="7717607" y="2370550"/>
            <a:ext cx="717246" cy="1812600"/>
          </a:xfrm>
          <a:prstGeom prst="rect">
            <a:avLst/>
          </a:prstGeom>
          <a:noFill/>
          <a:ln>
            <a:noFill/>
          </a:ln>
        </p:spPr>
      </p:pic>
      <p:sp>
        <p:nvSpPr>
          <p:cNvPr id="1242" name="Google Shape;1242;g2523351e7b7_37_40"/>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43" name="Google Shape;1243;g2523351e7b7_37_40"/>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7" name="Shape 1247"/>
        <p:cNvGrpSpPr/>
        <p:nvPr/>
      </p:nvGrpSpPr>
      <p:grpSpPr>
        <a:xfrm>
          <a:off x="0" y="0"/>
          <a:ext cx="0" cy="0"/>
          <a:chOff x="0" y="0"/>
          <a:chExt cx="0" cy="0"/>
        </a:xfrm>
      </p:grpSpPr>
      <p:pic>
        <p:nvPicPr>
          <p:cNvPr id="1248" name="Google Shape;1248;g2523351e7b7_37_55"/>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249" name="Google Shape;1249;g2523351e7b7_37_55"/>
          <p:cNvSpPr txBox="1"/>
          <p:nvPr/>
        </p:nvSpPr>
        <p:spPr>
          <a:xfrm>
            <a:off x="378000" y="1992425"/>
            <a:ext cx="4593233" cy="273302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Nachdem die Teams Zeit hatten, zu diskutieren und Lösungen zu finden, bitten Sie </a:t>
            </a:r>
            <a:r>
              <a:rPr b="1" i="0" lang="lv-LV" sz="1600" u="none" cap="none" strike="noStrike">
                <a:solidFill>
                  <a:srgbClr val="2B3E85"/>
                </a:solidFill>
                <a:latin typeface="Raleway"/>
                <a:ea typeface="Raleway"/>
                <a:cs typeface="Raleway"/>
                <a:sym typeface="Raleway"/>
              </a:rPr>
              <a:t>ihre Ideen </a:t>
            </a:r>
            <a:r>
              <a:rPr b="0" i="0" lang="lv-LV" sz="1600" u="none" cap="none" strike="noStrike">
                <a:solidFill>
                  <a:srgbClr val="2B3E85"/>
                </a:solidFill>
                <a:latin typeface="Raleway"/>
                <a:ea typeface="Raleway"/>
                <a:cs typeface="Raleway"/>
                <a:sym typeface="Raleway"/>
              </a:rPr>
              <a:t>vor der größeren Gruppe zu </a:t>
            </a:r>
            <a:r>
              <a:rPr b="1" i="0" lang="lv-LV" sz="1600" u="none" cap="none" strike="noStrike">
                <a:solidFill>
                  <a:srgbClr val="2B3E85"/>
                </a:solidFill>
                <a:latin typeface="Raleway"/>
                <a:ea typeface="Raleway"/>
                <a:cs typeface="Raleway"/>
                <a:sym typeface="Raleway"/>
              </a:rPr>
              <a:t>präsentieren</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Ermutigen Sie die Teams, ihre Präsentationen ansprechend und kreativ in ihren Präsentationen zu sein. Verwenden Sie Flipchart und Stifte.</a:t>
            </a:r>
            <a:endParaRPr b="0" i="0" sz="1600" u="none" cap="none" strike="noStrike">
              <a:solidFill>
                <a:srgbClr val="2B3E85"/>
              </a:solidFill>
              <a:latin typeface="Raleway"/>
              <a:ea typeface="Raleway"/>
              <a:cs typeface="Raleway"/>
              <a:sym typeface="Raleway"/>
            </a:endParaRPr>
          </a:p>
        </p:txBody>
      </p:sp>
      <p:sp>
        <p:nvSpPr>
          <p:cNvPr id="1250" name="Google Shape;1250;g2523351e7b7_37_55"/>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251" name="Google Shape;1251;g2523351e7b7_37_55"/>
          <p:cNvGrpSpPr/>
          <p:nvPr/>
        </p:nvGrpSpPr>
        <p:grpSpPr>
          <a:xfrm>
            <a:off x="225766" y="2911119"/>
            <a:ext cx="290237" cy="321991"/>
            <a:chOff x="534570" y="3018006"/>
            <a:chExt cx="290237" cy="321991"/>
          </a:xfrm>
        </p:grpSpPr>
        <p:sp>
          <p:nvSpPr>
            <p:cNvPr id="1252" name="Google Shape;1252;g2523351e7b7_37_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g2523351e7b7_37_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54" name="Google Shape;1254;g2523351e7b7_37_55"/>
          <p:cNvPicPr preferRelativeResize="0"/>
          <p:nvPr/>
        </p:nvPicPr>
        <p:blipFill rotWithShape="1">
          <a:blip r:embed="rId4">
            <a:alphaModFix/>
          </a:blip>
          <a:srcRect b="0" l="30485" r="-1847" t="0"/>
          <a:stretch/>
        </p:blipFill>
        <p:spPr>
          <a:xfrm rot="10800000">
            <a:off x="7195901" y="1904125"/>
            <a:ext cx="1952274" cy="1131850"/>
          </a:xfrm>
          <a:prstGeom prst="rect">
            <a:avLst/>
          </a:prstGeom>
          <a:noFill/>
          <a:ln>
            <a:noFill/>
          </a:ln>
        </p:spPr>
      </p:pic>
      <p:sp>
        <p:nvSpPr>
          <p:cNvPr id="1255" name="Google Shape;1255;g2523351e7b7_37_55"/>
          <p:cNvSpPr/>
          <p:nvPr/>
        </p:nvSpPr>
        <p:spPr>
          <a:xfrm>
            <a:off x="5581000" y="2539525"/>
            <a:ext cx="1451700" cy="1902300"/>
          </a:xfrm>
          <a:prstGeom prst="foldedCorner">
            <a:avLst>
              <a:gd fmla="val 16667"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g2523351e7b7_37_55"/>
          <p:cNvSpPr/>
          <p:nvPr/>
        </p:nvSpPr>
        <p:spPr>
          <a:xfrm rot="133603">
            <a:off x="5493339" y="2636621"/>
            <a:ext cx="1451596" cy="190224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g2523351e7b7_37_55"/>
          <p:cNvSpPr/>
          <p:nvPr/>
        </p:nvSpPr>
        <p:spPr>
          <a:xfrm rot="-541460">
            <a:off x="6346938" y="1692086"/>
            <a:ext cx="1451669" cy="1902167"/>
          </a:xfrm>
          <a:prstGeom prst="foldedCorner">
            <a:avLst>
              <a:gd fmla="val 26229"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2523351e7b7_37_55"/>
          <p:cNvSpPr/>
          <p:nvPr/>
        </p:nvSpPr>
        <p:spPr>
          <a:xfrm rot="-408027">
            <a:off x="6275544" y="1801701"/>
            <a:ext cx="1451713" cy="190215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2523351e7b7_37_55"/>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sp>
        <p:nvSpPr>
          <p:cNvPr id="1260" name="Google Shape;1260;g2523351e7b7_37_55"/>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4" name="Shape 1264"/>
        <p:cNvGrpSpPr/>
        <p:nvPr/>
      </p:nvGrpSpPr>
      <p:grpSpPr>
        <a:xfrm>
          <a:off x="0" y="0"/>
          <a:ext cx="0" cy="0"/>
          <a:chOff x="0" y="0"/>
          <a:chExt cx="0" cy="0"/>
        </a:xfrm>
      </p:grpSpPr>
      <p:pic>
        <p:nvPicPr>
          <p:cNvPr id="1265" name="Google Shape;1265;g2523351e7b7_37_71"/>
          <p:cNvPicPr preferRelativeResize="0"/>
          <p:nvPr/>
        </p:nvPicPr>
        <p:blipFill rotWithShape="1">
          <a:blip r:embed="rId3">
            <a:alphaModFix/>
          </a:blip>
          <a:srcRect b="0" l="0" r="0" t="0"/>
          <a:stretch/>
        </p:blipFill>
        <p:spPr>
          <a:xfrm>
            <a:off x="0" y="-3851"/>
            <a:ext cx="9144001" cy="1447200"/>
          </a:xfrm>
          <a:prstGeom prst="rect">
            <a:avLst/>
          </a:prstGeom>
          <a:noFill/>
          <a:ln>
            <a:noFill/>
          </a:ln>
        </p:spPr>
      </p:pic>
      <p:sp>
        <p:nvSpPr>
          <p:cNvPr id="1266" name="Google Shape;1266;g2523351e7b7_37_71"/>
          <p:cNvSpPr txBox="1"/>
          <p:nvPr/>
        </p:nvSpPr>
        <p:spPr>
          <a:xfrm>
            <a:off x="378000" y="1841125"/>
            <a:ext cx="5601850" cy="329933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Verwenden Sie im weiteren Verlauf des Spiels die Karten mit den Problemsituationen, um weitere Diskussionen über die </a:t>
            </a:r>
            <a:r>
              <a:rPr b="1" i="0" lang="lv-LV" sz="1600" u="none" cap="none" strike="noStrike">
                <a:solidFill>
                  <a:srgbClr val="2B3E85"/>
                </a:solidFill>
                <a:latin typeface="Raleway"/>
                <a:ea typeface="Raleway"/>
                <a:cs typeface="Raleway"/>
                <a:sym typeface="Raleway"/>
              </a:rPr>
              <a:t>organisatorischen Faktoren </a:t>
            </a:r>
            <a:r>
              <a:rPr b="0" i="0" lang="lv-LV" sz="1600" u="none" cap="none" strike="noStrike">
                <a:solidFill>
                  <a:srgbClr val="2B3E85"/>
                </a:solidFill>
                <a:latin typeface="Raleway"/>
                <a:ea typeface="Raleway"/>
                <a:cs typeface="Raleway"/>
                <a:sym typeface="Raleway"/>
              </a:rPr>
              <a:t>anzuregen</a:t>
            </a:r>
            <a:r>
              <a:rPr b="1" i="0" lang="lv-LV" sz="1600" u="none" cap="none" strike="noStrike">
                <a:solidFill>
                  <a:srgbClr val="2B3E85"/>
                </a:solidFill>
                <a:latin typeface="Raleway"/>
                <a:ea typeface="Raleway"/>
                <a:cs typeface="Raleway"/>
                <a:sym typeface="Raleway"/>
              </a:rPr>
              <a:t>, die zu Gewalt am Arbeitsplatz beitragen.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Ermutigen Sie die Akteure, über die Schaffung </a:t>
            </a:r>
            <a:br>
              <a:rPr b="0"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ein sicheres und unterstützendes Umfeld zu schaffen</a:t>
            </a:r>
            <a:r>
              <a:rPr b="0" i="0" lang="lv-LV" sz="1600" u="none" cap="none" strike="noStrike">
                <a:solidFill>
                  <a:srgbClr val="2B3E85"/>
                </a:solidFill>
                <a:latin typeface="Raleway"/>
                <a:ea typeface="Raleway"/>
                <a:cs typeface="Raleway"/>
                <a:sym typeface="Raleway"/>
              </a:rPr>
              <a:t>, das sich mit diesen Faktoren auseinandersetzt, und die potenziellen Vorteile des Aufbaus eines starken Teams zu bedenken, das gemeinsam daran arbeitet, diese Probleme zu erkennen und anzugehen.</a:t>
            </a:r>
            <a:endParaRPr b="0" i="0" sz="1600" u="none" cap="none" strike="noStrike">
              <a:solidFill>
                <a:srgbClr val="2B3E85"/>
              </a:solidFill>
              <a:latin typeface="Raleway"/>
              <a:ea typeface="Raleway"/>
              <a:cs typeface="Raleway"/>
              <a:sym typeface="Raleway"/>
            </a:endParaRPr>
          </a:p>
        </p:txBody>
      </p:sp>
      <p:sp>
        <p:nvSpPr>
          <p:cNvPr id="1267" name="Google Shape;1267;g2523351e7b7_37_71"/>
          <p:cNvSpPr txBox="1"/>
          <p:nvPr/>
        </p:nvSpPr>
        <p:spPr>
          <a:xfrm>
            <a:off x="489600" y="1342400"/>
            <a:ext cx="393097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Raleway"/>
              <a:ea typeface="Raleway"/>
              <a:cs typeface="Raleway"/>
              <a:sym typeface="Raleway"/>
            </a:endParaRPr>
          </a:p>
        </p:txBody>
      </p:sp>
      <p:grpSp>
        <p:nvGrpSpPr>
          <p:cNvPr id="1268" name="Google Shape;1268;g2523351e7b7_37_71"/>
          <p:cNvGrpSpPr/>
          <p:nvPr/>
        </p:nvGrpSpPr>
        <p:grpSpPr>
          <a:xfrm>
            <a:off x="254762" y="3179302"/>
            <a:ext cx="290237" cy="321991"/>
            <a:chOff x="534570" y="3018006"/>
            <a:chExt cx="290237" cy="321991"/>
          </a:xfrm>
        </p:grpSpPr>
        <p:sp>
          <p:nvSpPr>
            <p:cNvPr id="1269" name="Google Shape;1269;g2523351e7b7_37_7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g2523351e7b7_37_7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1" name="Google Shape;1271;g2523351e7b7_37_71"/>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g2523351e7b7_37_71"/>
          <p:cNvSpPr/>
          <p:nvPr/>
        </p:nvSpPr>
        <p:spPr>
          <a:xfrm>
            <a:off x="5979850" y="1927401"/>
            <a:ext cx="1236900" cy="11388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g2523351e7b7_37_71"/>
          <p:cNvSpPr/>
          <p:nvPr/>
        </p:nvSpPr>
        <p:spPr>
          <a:xfrm>
            <a:off x="5936775" y="1980536"/>
            <a:ext cx="1236900" cy="1138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g2523351e7b7_37_71"/>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5" name="Google Shape;1275;g2523351e7b7_37_71"/>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
        <p:nvSpPr>
          <p:cNvPr id="1276" name="Google Shape;1276;g2523351e7b7_37_71"/>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sp>
        <p:nvSpPr>
          <p:cNvPr id="1277" name="Google Shape;1277;g2523351e7b7_37_71"/>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1" name="Shape 1281"/>
        <p:cNvGrpSpPr/>
        <p:nvPr/>
      </p:nvGrpSpPr>
      <p:grpSpPr>
        <a:xfrm>
          <a:off x="0" y="0"/>
          <a:ext cx="0" cy="0"/>
          <a:chOff x="0" y="0"/>
          <a:chExt cx="0" cy="0"/>
        </a:xfrm>
      </p:grpSpPr>
      <p:pic>
        <p:nvPicPr>
          <p:cNvPr id="1282" name="Google Shape;1282;g2523351e7b7_37_87"/>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283" name="Google Shape;1283;g2523351e7b7_37_87"/>
          <p:cNvSpPr txBox="1"/>
          <p:nvPr/>
        </p:nvSpPr>
        <p:spPr>
          <a:xfrm>
            <a:off x="378000" y="1992425"/>
            <a:ext cx="4817004"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Durch den Einsatz der Problemlösungskarten können Sie die Spieler in eine </a:t>
            </a:r>
            <a:r>
              <a:rPr b="1" i="0" lang="lv-LV" sz="1600" u="none" cap="none" strike="noStrike">
                <a:solidFill>
                  <a:srgbClr val="2B3E85"/>
                </a:solidFill>
                <a:latin typeface="Raleway"/>
                <a:ea typeface="Raleway"/>
                <a:cs typeface="Raleway"/>
                <a:sym typeface="Raleway"/>
              </a:rPr>
              <a:t>konstruktive Diskussion </a:t>
            </a:r>
            <a:r>
              <a:rPr b="0" i="0" lang="lv-LV" sz="1600" u="none" cap="none" strike="noStrike">
                <a:solidFill>
                  <a:srgbClr val="2B3E85"/>
                </a:solidFill>
                <a:latin typeface="Raleway"/>
                <a:ea typeface="Raleway"/>
                <a:cs typeface="Raleway"/>
                <a:sym typeface="Raleway"/>
              </a:rPr>
              <a:t>über organisatorische Faktoren verwickeln, ihnen die Möglichkeit geben, kreative Lösungen zu finden, und den Sinn für Teamwork und Zusammenarbeit fördern, indem Sie die Spieler ermutigen, gemeinsam an der Identifizierung und Lösung dieser Probleme zu arbeiten, so dass alle am Arbeitsplatz davon profitieren.</a:t>
            </a:r>
            <a:endParaRPr b="0" i="0" sz="1600" u="none" cap="none" strike="noStrike">
              <a:solidFill>
                <a:srgbClr val="2B3E85"/>
              </a:solidFill>
              <a:latin typeface="Raleway"/>
              <a:ea typeface="Raleway"/>
              <a:cs typeface="Raleway"/>
              <a:sym typeface="Raleway"/>
            </a:endParaRPr>
          </a:p>
        </p:txBody>
      </p:sp>
      <p:sp>
        <p:nvSpPr>
          <p:cNvPr id="1284" name="Google Shape;1284;g2523351e7b7_37_87"/>
          <p:cNvSpPr txBox="1"/>
          <p:nvPr/>
        </p:nvSpPr>
        <p:spPr>
          <a:xfrm>
            <a:off x="489600" y="1493700"/>
            <a:ext cx="3836098"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Raleway"/>
              <a:ea typeface="Raleway"/>
              <a:cs typeface="Raleway"/>
              <a:sym typeface="Raleway"/>
            </a:endParaRPr>
          </a:p>
        </p:txBody>
      </p:sp>
      <p:sp>
        <p:nvSpPr>
          <p:cNvPr id="1285" name="Google Shape;1285;g2523351e7b7_37_87"/>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g2523351e7b7_37_87"/>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g2523351e7b7_37_87"/>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g2523351e7b7_37_87"/>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9" name="Google Shape;1289;g2523351e7b7_37_87"/>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
        <p:nvSpPr>
          <p:cNvPr id="1290" name="Google Shape;1290;g2523351e7b7_37_87"/>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sp>
        <p:nvSpPr>
          <p:cNvPr id="1291" name="Google Shape;1291;g2523351e7b7_37_87"/>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5" name="Shape 1295"/>
        <p:cNvGrpSpPr/>
        <p:nvPr/>
      </p:nvGrpSpPr>
      <p:grpSpPr>
        <a:xfrm>
          <a:off x="0" y="0"/>
          <a:ext cx="0" cy="0"/>
          <a:chOff x="0" y="0"/>
          <a:chExt cx="0" cy="0"/>
        </a:xfrm>
      </p:grpSpPr>
      <p:sp>
        <p:nvSpPr>
          <p:cNvPr id="1296" name="Google Shape;1296;g2523351e7b7_37_100"/>
          <p:cNvSpPr txBox="1"/>
          <p:nvPr/>
        </p:nvSpPr>
        <p:spPr>
          <a:xfrm>
            <a:off x="489600" y="1848050"/>
            <a:ext cx="4438450" cy="319007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Welche organisatorischen Schlüsselfak-toren haben Sie während des Spiels festge-stellt die zu Gewalt am Arbeitsplatz oder Mobbing beitragen?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Können Sie ein Beispiel aus dem Spiel nennen, bei dem ein organisatorischer</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Faktor (in-)direkt zu einer schwierigen Situ-ation mit Gewalt oder Mobbing geführt hat?</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können diese organisatorischen Faktoren Ihrer Meinung nach dazu beitragen, das Auftreten von Gewalt am Arbeitsplatz zu verhindern oder zu verringern?</a:t>
            </a:r>
            <a:endParaRPr b="0" i="0" sz="1600" u="none" cap="none" strike="noStrike">
              <a:solidFill>
                <a:srgbClr val="2B3E85"/>
              </a:solidFill>
              <a:latin typeface="Raleway"/>
              <a:ea typeface="Raleway"/>
              <a:cs typeface="Raleway"/>
              <a:sym typeface="Raleway"/>
            </a:endParaRPr>
          </a:p>
        </p:txBody>
      </p:sp>
      <p:sp>
        <p:nvSpPr>
          <p:cNvPr id="1297" name="Google Shape;1297;g2523351e7b7_37_100"/>
          <p:cNvSpPr txBox="1"/>
          <p:nvPr/>
        </p:nvSpPr>
        <p:spPr>
          <a:xfrm>
            <a:off x="489600" y="1380749"/>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sp>
        <p:nvSpPr>
          <p:cNvPr id="1298" name="Google Shape;1298;g2523351e7b7_37_100"/>
          <p:cNvSpPr txBox="1"/>
          <p:nvPr/>
        </p:nvSpPr>
        <p:spPr>
          <a:xfrm>
            <a:off x="5078174" y="1866925"/>
            <a:ext cx="3531255" cy="263145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Hat das Spiel Ihre Sichtweise über die Rolle organisatorischer Faktoren bei der Gestaltung der Arbeitsumgebung verändert? Wenn ja, auf welche Weise?</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600" u="none" cap="none" strike="noStrike">
                <a:solidFill>
                  <a:srgbClr val="2B3E85"/>
                </a:solidFill>
                <a:latin typeface="Raleway"/>
                <a:ea typeface="Raleway"/>
                <a:cs typeface="Raleway"/>
                <a:sym typeface="Raleway"/>
              </a:rPr>
              <a:t>Welche organisatorischen Faktoren sind Ihrer Meinung nach am wichtigsten, um einen integrativen und sicheren Arbeitsplatz zu schaffen?</a:t>
            </a:r>
            <a:endParaRPr b="0" i="0" sz="1600" u="none" cap="none" strike="noStrike">
              <a:solidFill>
                <a:srgbClr val="2B3E85"/>
              </a:solidFill>
              <a:latin typeface="Raleway"/>
              <a:ea typeface="Raleway"/>
              <a:cs typeface="Raleway"/>
              <a:sym typeface="Raleway"/>
            </a:endParaRPr>
          </a:p>
        </p:txBody>
      </p:sp>
      <p:grpSp>
        <p:nvGrpSpPr>
          <p:cNvPr id="1299" name="Google Shape;1299;g2523351e7b7_37_100"/>
          <p:cNvGrpSpPr/>
          <p:nvPr/>
        </p:nvGrpSpPr>
        <p:grpSpPr>
          <a:xfrm>
            <a:off x="180015" y="1924031"/>
            <a:ext cx="290237" cy="321991"/>
            <a:chOff x="534570" y="3018006"/>
            <a:chExt cx="290237" cy="321991"/>
          </a:xfrm>
        </p:grpSpPr>
        <p:sp>
          <p:nvSpPr>
            <p:cNvPr id="1300" name="Google Shape;1300;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2" name="Google Shape;1302;g2523351e7b7_37_100"/>
          <p:cNvGrpSpPr/>
          <p:nvPr/>
        </p:nvGrpSpPr>
        <p:grpSpPr>
          <a:xfrm>
            <a:off x="180015" y="2901047"/>
            <a:ext cx="290237" cy="321991"/>
            <a:chOff x="534570" y="3018006"/>
            <a:chExt cx="290237" cy="321991"/>
          </a:xfrm>
        </p:grpSpPr>
        <p:sp>
          <p:nvSpPr>
            <p:cNvPr id="1303" name="Google Shape;1303;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5" name="Google Shape;1305;g2523351e7b7_37_100"/>
          <p:cNvGrpSpPr/>
          <p:nvPr/>
        </p:nvGrpSpPr>
        <p:grpSpPr>
          <a:xfrm>
            <a:off x="4787870" y="1952343"/>
            <a:ext cx="290237" cy="321991"/>
            <a:chOff x="534570" y="3018006"/>
            <a:chExt cx="290237" cy="321991"/>
          </a:xfrm>
        </p:grpSpPr>
        <p:sp>
          <p:nvSpPr>
            <p:cNvPr id="1306" name="Google Shape;1306;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8" name="Google Shape;1308;g2523351e7b7_37_100"/>
          <p:cNvGrpSpPr/>
          <p:nvPr/>
        </p:nvGrpSpPr>
        <p:grpSpPr>
          <a:xfrm>
            <a:off x="4787870" y="3086431"/>
            <a:ext cx="290237" cy="321991"/>
            <a:chOff x="534570" y="3018006"/>
            <a:chExt cx="290237" cy="321991"/>
          </a:xfrm>
        </p:grpSpPr>
        <p:sp>
          <p:nvSpPr>
            <p:cNvPr id="1309" name="Google Shape;1309;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1" name="Google Shape;1311;g2523351e7b7_37_100"/>
          <p:cNvGrpSpPr/>
          <p:nvPr/>
        </p:nvGrpSpPr>
        <p:grpSpPr>
          <a:xfrm>
            <a:off x="144275" y="3964103"/>
            <a:ext cx="290237" cy="321991"/>
            <a:chOff x="534570" y="3018006"/>
            <a:chExt cx="290237" cy="321991"/>
          </a:xfrm>
        </p:grpSpPr>
        <p:sp>
          <p:nvSpPr>
            <p:cNvPr id="1312" name="Google Shape;1312;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14" name="Google Shape;1314;g2523351e7b7_37_100"/>
          <p:cNvPicPr preferRelativeResize="0"/>
          <p:nvPr/>
        </p:nvPicPr>
        <p:blipFill rotWithShape="1">
          <a:blip r:embed="rId3">
            <a:alphaModFix/>
          </a:blip>
          <a:srcRect b="0" l="0" r="0" t="0"/>
          <a:stretch/>
        </p:blipFill>
        <p:spPr>
          <a:xfrm>
            <a:off x="0" y="-3851"/>
            <a:ext cx="9144001" cy="1447200"/>
          </a:xfrm>
          <a:prstGeom prst="rect">
            <a:avLst/>
          </a:prstGeom>
          <a:noFill/>
          <a:ln>
            <a:noFill/>
          </a:ln>
        </p:spPr>
      </p:pic>
      <p:sp>
        <p:nvSpPr>
          <p:cNvPr id="1315" name="Google Shape;1315;g2523351e7b7_37_100"/>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sp>
        <p:nvSpPr>
          <p:cNvPr id="1316" name="Google Shape;1316;g2523351e7b7_37_100"/>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7f1b987787_1_133"/>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19" name="Google Shape;219;g27f1b987787_1_133"/>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220" name="Google Shape;220;g27f1b987787_1_133"/>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Das Spiel </a:t>
            </a:r>
            <a:r>
              <a:rPr b="1" i="0" lang="lv-LV" sz="2800" u="none" cap="none" strike="noStrike">
                <a:solidFill>
                  <a:srgbClr val="FFFFFF"/>
                </a:solidFill>
                <a:latin typeface="Raleway"/>
                <a:ea typeface="Raleway"/>
                <a:cs typeface="Raleway"/>
                <a:sym typeface="Raleway"/>
              </a:rPr>
              <a:t>"Erkennen und Handeln" besteht aus:</a:t>
            </a:r>
            <a:endParaRPr b="1" i="0" sz="2800" u="none" cap="none" strike="noStrike">
              <a:solidFill>
                <a:srgbClr val="FFFFFF"/>
              </a:solidFill>
              <a:latin typeface="Raleway"/>
              <a:ea typeface="Raleway"/>
              <a:cs typeface="Raleway"/>
              <a:sym typeface="Raleway"/>
            </a:endParaRPr>
          </a:p>
        </p:txBody>
      </p:sp>
      <p:sp>
        <p:nvSpPr>
          <p:cNvPr id="221" name="Google Shape;221;g27f1b987787_1_133"/>
          <p:cNvSpPr txBox="1"/>
          <p:nvPr/>
        </p:nvSpPr>
        <p:spPr>
          <a:xfrm>
            <a:off x="464100" y="1072800"/>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Problemsituationskarten und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Lösungskarten, aufgeteilt in vier Lösungsgruppen:</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222" name="Google Shape;222;g27f1b987787_1_133"/>
          <p:cNvSpPr txBox="1"/>
          <p:nvPr/>
        </p:nvSpPr>
        <p:spPr>
          <a:xfrm>
            <a:off x="4174735" y="1627200"/>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Strategien des Denkens </a:t>
            </a:r>
            <a:endParaRPr b="1" i="0" sz="1000" u="none" cap="none" strike="noStrike">
              <a:solidFill>
                <a:srgbClr val="674EA7"/>
              </a:solidFill>
              <a:latin typeface="Arial"/>
              <a:ea typeface="Arial"/>
              <a:cs typeface="Arial"/>
              <a:sym typeface="Arial"/>
            </a:endParaRPr>
          </a:p>
        </p:txBody>
      </p:sp>
      <p:sp>
        <p:nvSpPr>
          <p:cNvPr id="223" name="Google Shape;223;g27f1b987787_1_133"/>
          <p:cNvSpPr txBox="1"/>
          <p:nvPr/>
        </p:nvSpPr>
        <p:spPr>
          <a:xfrm>
            <a:off x="5781600" y="1634400"/>
            <a:ext cx="1699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Konversations-strategien</a:t>
            </a:r>
            <a:endParaRPr b="1" i="0" sz="1000" u="none" cap="none" strike="noStrike">
              <a:solidFill>
                <a:srgbClr val="6AA84F"/>
              </a:solidFill>
              <a:latin typeface="Arial"/>
              <a:ea typeface="Arial"/>
              <a:cs typeface="Arial"/>
              <a:sym typeface="Arial"/>
            </a:endParaRPr>
          </a:p>
        </p:txBody>
      </p:sp>
      <p:sp>
        <p:nvSpPr>
          <p:cNvPr id="224" name="Google Shape;224;g27f1b987787_1_133"/>
          <p:cNvSpPr txBox="1"/>
          <p:nvPr/>
        </p:nvSpPr>
        <p:spPr>
          <a:xfrm>
            <a:off x="7518875" y="1623600"/>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Aktions-strategien</a:t>
            </a:r>
            <a:endParaRPr b="1" i="0" sz="1000" u="none" cap="none" strike="noStrike">
              <a:solidFill>
                <a:srgbClr val="E69138"/>
              </a:solidFill>
              <a:latin typeface="Arial"/>
              <a:ea typeface="Arial"/>
              <a:cs typeface="Arial"/>
              <a:sym typeface="Arial"/>
            </a:endParaRPr>
          </a:p>
        </p:txBody>
      </p:sp>
      <p:sp>
        <p:nvSpPr>
          <p:cNvPr id="225" name="Google Shape;225;g27f1b987787_1_133"/>
          <p:cNvSpPr txBox="1"/>
          <p:nvPr/>
        </p:nvSpPr>
        <p:spPr>
          <a:xfrm>
            <a:off x="2396460" y="1656000"/>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Strategien</a:t>
            </a:r>
            <a:br>
              <a:rPr b="1" i="0" lang="lv-LV" sz="1000" u="none" cap="none" strike="noStrike">
                <a:solidFill>
                  <a:srgbClr val="1EAEAE"/>
                </a:solidFill>
                <a:latin typeface="Arial"/>
                <a:ea typeface="Arial"/>
                <a:cs typeface="Arial"/>
                <a:sym typeface="Arial"/>
              </a:rPr>
            </a:br>
            <a:r>
              <a:rPr b="1" i="0" lang="lv-LV" sz="1000" u="none" cap="none" strike="noStrike">
                <a:solidFill>
                  <a:srgbClr val="1EAEAE"/>
                </a:solidFill>
                <a:latin typeface="Arial"/>
                <a:ea typeface="Arial"/>
                <a:cs typeface="Arial"/>
                <a:sym typeface="Arial"/>
              </a:rPr>
              <a:t>zur Beruhigung</a:t>
            </a:r>
            <a:endParaRPr b="1" i="0" sz="1000" u="none" cap="none" strike="noStrike">
              <a:solidFill>
                <a:srgbClr val="1EAEAE"/>
              </a:solidFill>
              <a:latin typeface="Arial"/>
              <a:ea typeface="Arial"/>
              <a:cs typeface="Arial"/>
              <a:sym typeface="Arial"/>
            </a:endParaRPr>
          </a:p>
        </p:txBody>
      </p:sp>
      <p:sp>
        <p:nvSpPr>
          <p:cNvPr id="226" name="Google Shape;226;g27f1b987787_1_133"/>
          <p:cNvSpPr txBox="1"/>
          <p:nvPr/>
        </p:nvSpPr>
        <p:spPr>
          <a:xfrm>
            <a:off x="666650" y="17460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Geschichten</a:t>
            </a:r>
            <a:endParaRPr b="1" i="0" sz="1000" u="none" cap="none" strike="noStrike">
              <a:solidFill>
                <a:srgbClr val="0B5394"/>
              </a:solidFill>
              <a:latin typeface="Arial"/>
              <a:ea typeface="Arial"/>
              <a:cs typeface="Arial"/>
              <a:sym typeface="Arial"/>
            </a:endParaRPr>
          </a:p>
        </p:txBody>
      </p:sp>
      <p:pic>
        <p:nvPicPr>
          <p:cNvPr id="227" name="Google Shape;227;g27f1b987787_1_133"/>
          <p:cNvPicPr preferRelativeResize="0"/>
          <p:nvPr/>
        </p:nvPicPr>
        <p:blipFill rotWithShape="1">
          <a:blip r:embed="rId4">
            <a:alphaModFix/>
          </a:blip>
          <a:srcRect b="0" l="69" r="58" t="0"/>
          <a:stretch/>
        </p:blipFill>
        <p:spPr>
          <a:xfrm>
            <a:off x="494452" y="20919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8" name="Google Shape;228;g27f1b987787_1_133"/>
          <p:cNvPicPr preferRelativeResize="0"/>
          <p:nvPr/>
        </p:nvPicPr>
        <p:blipFill rotWithShape="1">
          <a:blip r:embed="rId4">
            <a:alphaModFix/>
          </a:blip>
          <a:srcRect b="0" l="69" r="58" t="0"/>
          <a:stretch/>
        </p:blipFill>
        <p:spPr>
          <a:xfrm>
            <a:off x="455473" y="21733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9" name="Google Shape;229;g27f1b987787_1_133"/>
          <p:cNvPicPr preferRelativeResize="0"/>
          <p:nvPr/>
        </p:nvPicPr>
        <p:blipFill rotWithShape="1">
          <a:blip r:embed="rId5">
            <a:alphaModFix/>
          </a:blip>
          <a:srcRect b="0" l="79" r="68" t="0"/>
          <a:stretch/>
        </p:blipFill>
        <p:spPr>
          <a:xfrm>
            <a:off x="2437164" y="21167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 name="Google Shape;230;g27f1b987787_1_133"/>
          <p:cNvPicPr preferRelativeResize="0"/>
          <p:nvPr/>
        </p:nvPicPr>
        <p:blipFill rotWithShape="1">
          <a:blip r:embed="rId5">
            <a:alphaModFix/>
          </a:blip>
          <a:srcRect b="0" l="79" r="68" t="0"/>
          <a:stretch/>
        </p:blipFill>
        <p:spPr>
          <a:xfrm>
            <a:off x="2379791" y="21636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1" name="Google Shape;231;g27f1b987787_1_133"/>
          <p:cNvPicPr preferRelativeResize="0"/>
          <p:nvPr/>
        </p:nvPicPr>
        <p:blipFill rotWithShape="1">
          <a:blip r:embed="rId6">
            <a:alphaModFix/>
          </a:blip>
          <a:srcRect b="10" l="0" r="0" t="0"/>
          <a:stretch/>
        </p:blipFill>
        <p:spPr>
          <a:xfrm>
            <a:off x="4110327" y="21037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 name="Google Shape;232;g27f1b987787_1_133"/>
          <p:cNvPicPr preferRelativeResize="0"/>
          <p:nvPr/>
        </p:nvPicPr>
        <p:blipFill rotWithShape="1">
          <a:blip r:embed="rId6">
            <a:alphaModFix/>
          </a:blip>
          <a:srcRect b="10" l="0" r="0" t="0"/>
          <a:stretch/>
        </p:blipFill>
        <p:spPr>
          <a:xfrm>
            <a:off x="4069454" y="21507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 name="Google Shape;233;g27f1b987787_1_133"/>
          <p:cNvPicPr preferRelativeResize="0"/>
          <p:nvPr/>
        </p:nvPicPr>
        <p:blipFill rotWithShape="1">
          <a:blip r:embed="rId7">
            <a:alphaModFix/>
          </a:blip>
          <a:srcRect b="0" l="69" r="58" t="0"/>
          <a:stretch/>
        </p:blipFill>
        <p:spPr>
          <a:xfrm>
            <a:off x="5787703" y="21037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4" name="Google Shape;234;g27f1b987787_1_133"/>
          <p:cNvPicPr preferRelativeResize="0"/>
          <p:nvPr/>
        </p:nvPicPr>
        <p:blipFill rotWithShape="1">
          <a:blip r:embed="rId7">
            <a:alphaModFix/>
          </a:blip>
          <a:srcRect b="0" l="69" r="58" t="0"/>
          <a:stretch/>
        </p:blipFill>
        <p:spPr>
          <a:xfrm>
            <a:off x="5730330" y="21507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5" name="Google Shape;235;g27f1b987787_1_133"/>
          <p:cNvPicPr preferRelativeResize="0"/>
          <p:nvPr/>
        </p:nvPicPr>
        <p:blipFill rotWithShape="1">
          <a:blip r:embed="rId8">
            <a:alphaModFix/>
          </a:blip>
          <a:srcRect b="0" l="69" r="78" t="0"/>
          <a:stretch/>
        </p:blipFill>
        <p:spPr>
          <a:xfrm>
            <a:off x="7450528" y="21037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6" name="Google Shape;236;g27f1b987787_1_133"/>
          <p:cNvPicPr preferRelativeResize="0"/>
          <p:nvPr/>
        </p:nvPicPr>
        <p:blipFill rotWithShape="1">
          <a:blip r:embed="rId8">
            <a:alphaModFix/>
          </a:blip>
          <a:srcRect b="0" l="69" r="78" t="0"/>
          <a:stretch/>
        </p:blipFill>
        <p:spPr>
          <a:xfrm>
            <a:off x="7416891" y="21507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7" name="Google Shape;237;g27f1b987787_1_133"/>
          <p:cNvPicPr preferRelativeResize="0"/>
          <p:nvPr/>
        </p:nvPicPr>
        <p:blipFill rotWithShape="1">
          <a:blip r:embed="rId9">
            <a:alphaModFix/>
          </a:blip>
          <a:srcRect b="0" l="1540" r="1540" t="0"/>
          <a:stretch/>
        </p:blipFill>
        <p:spPr>
          <a:xfrm>
            <a:off x="323175" y="317160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8" name="Google Shape;238;g27f1b987787_1_133"/>
          <p:cNvPicPr preferRelativeResize="0"/>
          <p:nvPr/>
        </p:nvPicPr>
        <p:blipFill rotWithShape="1">
          <a:blip r:embed="rId10">
            <a:alphaModFix/>
          </a:blip>
          <a:srcRect b="0" l="1559" r="1559" t="0"/>
          <a:stretch/>
        </p:blipFill>
        <p:spPr>
          <a:xfrm>
            <a:off x="2247494" y="31608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9" name="Google Shape;239;g27f1b987787_1_133"/>
          <p:cNvPicPr preferRelativeResize="0"/>
          <p:nvPr/>
        </p:nvPicPr>
        <p:blipFill rotWithShape="1">
          <a:blip r:embed="rId11">
            <a:alphaModFix/>
          </a:blip>
          <a:srcRect b="0" l="1559" r="1559" t="0"/>
          <a:stretch/>
        </p:blipFill>
        <p:spPr>
          <a:xfrm>
            <a:off x="3937156"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0" name="Google Shape;240;g27f1b987787_1_133"/>
          <p:cNvPicPr preferRelativeResize="0"/>
          <p:nvPr/>
        </p:nvPicPr>
        <p:blipFill rotWithShape="1">
          <a:blip r:embed="rId12">
            <a:alphaModFix/>
          </a:blip>
          <a:srcRect b="0" l="1559" r="1559" t="0"/>
          <a:stretch/>
        </p:blipFill>
        <p:spPr>
          <a:xfrm>
            <a:off x="559803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1" name="Google Shape;241;g27f1b987787_1_133"/>
          <p:cNvPicPr preferRelativeResize="0"/>
          <p:nvPr/>
        </p:nvPicPr>
        <p:blipFill rotWithShape="1">
          <a:blip r:embed="rId13">
            <a:alphaModFix/>
          </a:blip>
          <a:srcRect b="0" l="1559" r="1559" t="0"/>
          <a:stretch/>
        </p:blipFill>
        <p:spPr>
          <a:xfrm>
            <a:off x="7284593" y="314640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0" name="Shape 1320"/>
        <p:cNvGrpSpPr/>
        <p:nvPr/>
      </p:nvGrpSpPr>
      <p:grpSpPr>
        <a:xfrm>
          <a:off x="0" y="0"/>
          <a:ext cx="0" cy="0"/>
          <a:chOff x="0" y="0"/>
          <a:chExt cx="0" cy="0"/>
        </a:xfrm>
      </p:grpSpPr>
      <p:sp>
        <p:nvSpPr>
          <p:cNvPr id="1321" name="Google Shape;1321;g2523351e7b7_37_124"/>
          <p:cNvSpPr txBox="1"/>
          <p:nvPr/>
        </p:nvSpPr>
        <p:spPr>
          <a:xfrm>
            <a:off x="489600" y="1357765"/>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grpSp>
        <p:nvGrpSpPr>
          <p:cNvPr id="1322" name="Google Shape;1322;g2523351e7b7_37_124"/>
          <p:cNvGrpSpPr/>
          <p:nvPr/>
        </p:nvGrpSpPr>
        <p:grpSpPr>
          <a:xfrm>
            <a:off x="499380" y="1747574"/>
            <a:ext cx="8369491" cy="3411673"/>
            <a:chOff x="499380" y="1642378"/>
            <a:chExt cx="8369491" cy="3411673"/>
          </a:xfrm>
        </p:grpSpPr>
        <p:sp>
          <p:nvSpPr>
            <p:cNvPr id="1323" name="Google Shape;1323;g2523351e7b7_37_124"/>
            <p:cNvSpPr txBox="1"/>
            <p:nvPr/>
          </p:nvSpPr>
          <p:spPr>
            <a:xfrm>
              <a:off x="499380" y="1642378"/>
              <a:ext cx="4397058" cy="341167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Welche Schritte können Unternehmen, Ihrer Meinung, nach auf Basis der Erfahrungen beim Spielen des Spiels vornehmen, um die Faktoren proaktiv anzugehen und das Risiko von Gewalt am Arbeitsplatz zu verringern?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Können Sie persönliche Erfahrungen oder Beobachtungen beschreiben mit denen im Spiel besprochenen organisatorischen Faktoren im Spiel?</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Wie kann die Verbesserung organisatori-scher Faktoren Ihrer Meinung nach zu einer gesünderen Arbeitsplatzkultur und höherem Wohlbefinden der Mitarbeiter führen?</a:t>
              </a:r>
              <a:endParaRPr b="0" i="0" sz="1600" u="none" cap="none" strike="noStrike">
                <a:solidFill>
                  <a:srgbClr val="2B3E85"/>
                </a:solidFill>
                <a:latin typeface="Raleway"/>
                <a:ea typeface="Raleway"/>
                <a:cs typeface="Raleway"/>
                <a:sym typeface="Raleway"/>
              </a:endParaRPr>
            </a:p>
          </p:txBody>
        </p:sp>
        <p:sp>
          <p:nvSpPr>
            <p:cNvPr id="1324" name="Google Shape;1324;g2523351e7b7_37_124"/>
            <p:cNvSpPr txBox="1"/>
            <p:nvPr/>
          </p:nvSpPr>
          <p:spPr>
            <a:xfrm>
              <a:off x="5154375" y="1645069"/>
              <a:ext cx="3714496" cy="3296257"/>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Welche Rolle spielen Ihrer Meinung nach die Mitarbeiter auf den ver-schiedenen Ebenen des Unter-nehmens bei der Ermittlung und Bekämpfung von organisatorischen Faktoren, die zu Gewalt am Arbeitsplatz beitragen?</a:t>
              </a:r>
              <a:endParaRPr b="0" i="0" sz="1600" u="none" cap="none" strike="noStrike">
                <a:solidFill>
                  <a:srgbClr val="2B3E85"/>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Gab es unerwartete Einsichten oder Erkenntnisse über organisatorische Faktoren und deren Auswirkungen auf Gewalt am Arbeitsplatz, die Sie durch das Spielen dieses Moduls gewonnen haben?</a:t>
              </a:r>
              <a:endParaRPr b="0" i="0" sz="1600" u="none" cap="none" strike="noStrike">
                <a:solidFill>
                  <a:srgbClr val="2B3E85"/>
                </a:solidFill>
                <a:latin typeface="Raleway"/>
                <a:ea typeface="Raleway"/>
                <a:cs typeface="Raleway"/>
                <a:sym typeface="Raleway"/>
              </a:endParaRPr>
            </a:p>
          </p:txBody>
        </p:sp>
      </p:grpSp>
      <p:grpSp>
        <p:nvGrpSpPr>
          <p:cNvPr id="1325" name="Google Shape;1325;g2523351e7b7_37_124"/>
          <p:cNvGrpSpPr/>
          <p:nvPr/>
        </p:nvGrpSpPr>
        <p:grpSpPr>
          <a:xfrm>
            <a:off x="231939" y="1823555"/>
            <a:ext cx="290237" cy="321991"/>
            <a:chOff x="534570" y="3018006"/>
            <a:chExt cx="290237" cy="321991"/>
          </a:xfrm>
        </p:grpSpPr>
        <p:sp>
          <p:nvSpPr>
            <p:cNvPr id="1326" name="Google Shape;1326;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8" name="Google Shape;1328;g2523351e7b7_37_124"/>
          <p:cNvGrpSpPr/>
          <p:nvPr/>
        </p:nvGrpSpPr>
        <p:grpSpPr>
          <a:xfrm>
            <a:off x="240031" y="3098627"/>
            <a:ext cx="290237" cy="321991"/>
            <a:chOff x="534570" y="3018006"/>
            <a:chExt cx="290237" cy="321991"/>
          </a:xfrm>
        </p:grpSpPr>
        <p:sp>
          <p:nvSpPr>
            <p:cNvPr id="1329" name="Google Shape;1329;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1" name="Google Shape;1331;g2523351e7b7_37_124"/>
          <p:cNvGrpSpPr/>
          <p:nvPr/>
        </p:nvGrpSpPr>
        <p:grpSpPr>
          <a:xfrm>
            <a:off x="4896438" y="1825005"/>
            <a:ext cx="290237" cy="321991"/>
            <a:chOff x="534570" y="3018006"/>
            <a:chExt cx="290237" cy="321991"/>
          </a:xfrm>
        </p:grpSpPr>
        <p:sp>
          <p:nvSpPr>
            <p:cNvPr id="1332" name="Google Shape;1332;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4" name="Google Shape;1334;g2523351e7b7_37_124"/>
          <p:cNvGrpSpPr/>
          <p:nvPr/>
        </p:nvGrpSpPr>
        <p:grpSpPr>
          <a:xfrm>
            <a:off x="4888346" y="3487659"/>
            <a:ext cx="290237" cy="321991"/>
            <a:chOff x="534570" y="3018006"/>
            <a:chExt cx="290237" cy="321991"/>
          </a:xfrm>
        </p:grpSpPr>
        <p:sp>
          <p:nvSpPr>
            <p:cNvPr id="1335" name="Google Shape;1335;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7" name="Google Shape;1337;g2523351e7b7_37_124"/>
          <p:cNvGrpSpPr/>
          <p:nvPr/>
        </p:nvGrpSpPr>
        <p:grpSpPr>
          <a:xfrm>
            <a:off x="231939" y="4041651"/>
            <a:ext cx="290237" cy="321991"/>
            <a:chOff x="534570" y="3018006"/>
            <a:chExt cx="290237" cy="321991"/>
          </a:xfrm>
        </p:grpSpPr>
        <p:sp>
          <p:nvSpPr>
            <p:cNvPr id="1338" name="Google Shape;1338;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40" name="Google Shape;1340;g2523351e7b7_37_124"/>
          <p:cNvPicPr preferRelativeResize="0"/>
          <p:nvPr/>
        </p:nvPicPr>
        <p:blipFill rotWithShape="1">
          <a:blip r:embed="rId3">
            <a:alphaModFix/>
          </a:blip>
          <a:srcRect b="0" l="0" r="0" t="0"/>
          <a:stretch/>
        </p:blipFill>
        <p:spPr>
          <a:xfrm>
            <a:off x="0" y="-3850"/>
            <a:ext cx="9144001" cy="1447200"/>
          </a:xfrm>
          <a:prstGeom prst="rect">
            <a:avLst/>
          </a:prstGeom>
          <a:noFill/>
          <a:ln>
            <a:noFill/>
          </a:ln>
        </p:spPr>
      </p:pic>
      <p:sp>
        <p:nvSpPr>
          <p:cNvPr id="1341" name="Google Shape;1341;g2523351e7b7_37_124"/>
          <p:cNvSpPr txBox="1"/>
          <p:nvPr/>
        </p:nvSpPr>
        <p:spPr>
          <a:xfrm>
            <a:off x="489600" y="-368696"/>
            <a:ext cx="8569937"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500"/>
              <a:buFont typeface="Arial"/>
              <a:buNone/>
            </a:pPr>
            <a:br>
              <a:rPr b="1" i="0" lang="lv-LV" sz="2500" u="none" cap="none" strike="noStrike">
                <a:solidFill>
                  <a:srgbClr val="FFFFFF"/>
                </a:solidFill>
                <a:latin typeface="Raleway"/>
                <a:ea typeface="Raleway"/>
                <a:cs typeface="Raleway"/>
                <a:sym typeface="Raleway"/>
              </a:rPr>
            </a:br>
            <a:r>
              <a:rPr b="1" i="0" lang="lv-LV" sz="2500" u="none" cap="none" strike="noStrike">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Organisatorische Faktoren im Zusammenhang mit der Exposition gegenüber verschiedenen Formen von Gewalt</a:t>
            </a:r>
            <a:endParaRPr b="1" i="0" sz="2600" u="none" cap="none" strike="noStrike">
              <a:solidFill>
                <a:srgbClr val="FFFFFF"/>
              </a:solidFill>
              <a:latin typeface="Raleway"/>
              <a:ea typeface="Raleway"/>
              <a:cs typeface="Raleway"/>
              <a:sym typeface="Raleway"/>
            </a:endParaRPr>
          </a:p>
        </p:txBody>
      </p:sp>
      <p:sp>
        <p:nvSpPr>
          <p:cNvPr id="1342" name="Google Shape;1342;g2523351e7b7_37_124"/>
          <p:cNvSpPr txBox="1"/>
          <p:nvPr/>
        </p:nvSpPr>
        <p:spPr>
          <a:xfrm>
            <a:off x="489600" y="-346659"/>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5. Modul</a:t>
            </a:r>
            <a:endParaRPr b="0" i="0" sz="2500" u="none"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pic>
        <p:nvPicPr>
          <p:cNvPr id="1347" name="Google Shape;1347;g2523351e7b7_4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348" name="Google Shape;1348;g2523351e7b7_4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Gesprächsführung in schwierigen Situationen</a:t>
            </a:r>
            <a:endParaRPr b="1" i="0" sz="3900" u="none" cap="none" strike="noStrike">
              <a:solidFill>
                <a:srgbClr val="FFFFFF"/>
              </a:solidFill>
              <a:latin typeface="Arial"/>
              <a:ea typeface="Arial"/>
              <a:cs typeface="Arial"/>
              <a:sym typeface="Arial"/>
            </a:endParaRPr>
          </a:p>
        </p:txBody>
      </p:sp>
      <p:pic>
        <p:nvPicPr>
          <p:cNvPr id="1349" name="Google Shape;1349;g2523351e7b7_4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350" name="Google Shape;1350;g2523351e7b7_4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351" name="Google Shape;1351;g2523351e7b7_4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352" name="Google Shape;1352;g2523351e7b7_4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353" name="Google Shape;1353;g2523351e7b7_4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7" name="Shape 1357"/>
        <p:cNvGrpSpPr/>
        <p:nvPr/>
      </p:nvGrpSpPr>
      <p:grpSpPr>
        <a:xfrm>
          <a:off x="0" y="0"/>
          <a:ext cx="0" cy="0"/>
          <a:chOff x="0" y="0"/>
          <a:chExt cx="0" cy="0"/>
        </a:xfrm>
      </p:grpSpPr>
      <p:pic>
        <p:nvPicPr>
          <p:cNvPr id="1358" name="Google Shape;1358;g2523351e7b7_42_11"/>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359" name="Google Shape;1359;g2523351e7b7_42_11"/>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1360" name="Google Shape;1360;g2523351e7b7_42_11"/>
          <p:cNvSpPr txBox="1"/>
          <p:nvPr/>
        </p:nvSpPr>
        <p:spPr>
          <a:xfrm>
            <a:off x="367200" y="1992425"/>
            <a:ext cx="5009068"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Bereiten Sie vor dem Spiel eine Reihe von Karten mit Problemsituationen vor, die mit </a:t>
            </a:r>
            <a:r>
              <a:rPr b="1" i="0" lang="lv-LV" sz="1600" u="none" cap="none" strike="noStrike">
                <a:solidFill>
                  <a:srgbClr val="2B3E85"/>
                </a:solidFill>
                <a:latin typeface="Raleway"/>
                <a:ea typeface="Raleway"/>
                <a:cs typeface="Raleway"/>
                <a:sym typeface="Raleway"/>
              </a:rPr>
              <a:t>schwierigen Gesprächen am Arbeitsplatz </a:t>
            </a:r>
            <a:r>
              <a:rPr b="0" i="0" lang="lv-LV" sz="1600" u="none" cap="none" strike="noStrike">
                <a:solidFill>
                  <a:srgbClr val="2B3E85"/>
                </a:solidFill>
                <a:latin typeface="Raleway"/>
                <a:ea typeface="Raleway"/>
                <a:cs typeface="Raleway"/>
                <a:sym typeface="Raleway"/>
              </a:rPr>
              <a:t>zusammenhängen</a:t>
            </a:r>
            <a:r>
              <a:rPr b="1" i="0" lang="lv-LV" sz="1600" u="none" cap="none" strike="noStrike">
                <a:solidFill>
                  <a:srgbClr val="2B3E85"/>
                </a:solidFill>
                <a:latin typeface="Raleway"/>
                <a:ea typeface="Raleway"/>
                <a:cs typeface="Raleway"/>
                <a:sym typeface="Raleway"/>
              </a:rPr>
              <a:t>.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Eine Karte könnte zum Beispiel eine Situation beschreiben in der ein Mitarbeiter konfrontativ oder aggressiv ist oder aggressiv verhält, oder eine Situation, in der sich ein Kollege unkooperativ oder schwierig in der Zusammenarbeit verhält.</a:t>
            </a:r>
            <a:endParaRPr b="0" i="0" sz="1600" u="none" cap="none" strike="noStrike">
              <a:solidFill>
                <a:srgbClr val="2B3E85"/>
              </a:solidFill>
              <a:latin typeface="Raleway"/>
              <a:ea typeface="Raleway"/>
              <a:cs typeface="Raleway"/>
              <a:sym typeface="Raleway"/>
            </a:endParaRPr>
          </a:p>
        </p:txBody>
      </p:sp>
      <p:sp>
        <p:nvSpPr>
          <p:cNvPr id="1361" name="Google Shape;1361;g2523351e7b7_42_11"/>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1362" name="Google Shape;1362;g2523351e7b7_42_11"/>
          <p:cNvGrpSpPr/>
          <p:nvPr/>
        </p:nvGrpSpPr>
        <p:grpSpPr>
          <a:xfrm>
            <a:off x="154286" y="2975855"/>
            <a:ext cx="290237" cy="321991"/>
            <a:chOff x="534570" y="3018006"/>
            <a:chExt cx="290237" cy="321991"/>
          </a:xfrm>
        </p:grpSpPr>
        <p:sp>
          <p:nvSpPr>
            <p:cNvPr id="1363" name="Google Shape;1363;g2523351e7b7_4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g2523351e7b7_4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65" name="Google Shape;1365;g2523351e7b7_42_11"/>
          <p:cNvPicPr preferRelativeResize="0"/>
          <p:nvPr/>
        </p:nvPicPr>
        <p:blipFill rotWithShape="1">
          <a:blip r:embed="rId4">
            <a:alphaModFix/>
          </a:blip>
          <a:srcRect b="0" l="0" r="16443" t="0"/>
          <a:stretch/>
        </p:blipFill>
        <p:spPr>
          <a:xfrm>
            <a:off x="6572250" y="1455160"/>
            <a:ext cx="2571750" cy="1273500"/>
          </a:xfrm>
          <a:prstGeom prst="rect">
            <a:avLst/>
          </a:prstGeom>
          <a:noFill/>
          <a:ln>
            <a:noFill/>
          </a:ln>
        </p:spPr>
      </p:pic>
      <p:sp>
        <p:nvSpPr>
          <p:cNvPr id="1366" name="Google Shape;1366;g2523351e7b7_42_11"/>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grpSp>
        <p:nvGrpSpPr>
          <p:cNvPr id="1367" name="Google Shape;1367;g2523351e7b7_42_11"/>
          <p:cNvGrpSpPr/>
          <p:nvPr/>
        </p:nvGrpSpPr>
        <p:grpSpPr>
          <a:xfrm>
            <a:off x="5376268" y="2215432"/>
            <a:ext cx="2199600" cy="2674800"/>
            <a:chOff x="5950800" y="1843200"/>
            <a:chExt cx="2199600" cy="2674800"/>
          </a:xfrm>
        </p:grpSpPr>
        <p:pic>
          <p:nvPicPr>
            <p:cNvPr id="1368" name="Google Shape;1368;g2523351e7b7_42_11"/>
            <p:cNvPicPr preferRelativeResize="0"/>
            <p:nvPr/>
          </p:nvPicPr>
          <p:blipFill rotWithShape="1">
            <a:blip r:embed="rId5">
              <a:alphaModFix/>
            </a:blip>
            <a:srcRect b="0" l="1540" r="1540" t="0"/>
            <a:stretch/>
          </p:blipFill>
          <p:spPr>
            <a:xfrm>
              <a:off x="5950800" y="23688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69" name="Google Shape;1369;g2523351e7b7_42_11"/>
            <p:cNvPicPr preferRelativeResize="0"/>
            <p:nvPr/>
          </p:nvPicPr>
          <p:blipFill rotWithShape="1">
            <a:blip r:embed="rId5">
              <a:alphaModFix/>
            </a:blip>
            <a:srcRect b="0" l="1540" r="1540" t="0"/>
            <a:stretch/>
          </p:blipFill>
          <p:spPr>
            <a:xfrm>
              <a:off x="6886800" y="1843200"/>
              <a:ext cx="1263600" cy="1893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70" name="Google Shape;1370;g2523351e7b7_42_11"/>
            <p:cNvPicPr preferRelativeResize="0"/>
            <p:nvPr/>
          </p:nvPicPr>
          <p:blipFill rotWithShape="1">
            <a:blip r:embed="rId5">
              <a:alphaModFix/>
            </a:blip>
            <a:srcRect b="0" l="1540" r="1540" t="0"/>
            <a:stretch/>
          </p:blipFill>
          <p:spPr>
            <a:xfrm>
              <a:off x="6404400" y="2617200"/>
              <a:ext cx="1263600" cy="1900800"/>
            </a:xfrm>
            <a:prstGeom prst="roundRect">
              <a:avLst>
                <a:gd fmla="val 8322" name="adj"/>
              </a:avLst>
            </a:prstGeom>
            <a:noFill/>
            <a:ln>
              <a:noFill/>
            </a:ln>
            <a:effectLst>
              <a:outerShdw blurRad="271463" rotWithShape="0" algn="bl" dir="4380000" dist="57150">
                <a:srgbClr val="000000">
                  <a:alpha val="32941"/>
                </a:srgbClr>
              </a:outerShdw>
            </a:effectLst>
          </p:spPr>
        </p:pic>
      </p:gr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4" name="Shape 1374"/>
        <p:cNvGrpSpPr/>
        <p:nvPr/>
      </p:nvGrpSpPr>
      <p:grpSpPr>
        <a:xfrm>
          <a:off x="0" y="0"/>
          <a:ext cx="0" cy="0"/>
          <a:chOff x="0" y="0"/>
          <a:chExt cx="0" cy="0"/>
        </a:xfrm>
      </p:grpSpPr>
      <p:pic>
        <p:nvPicPr>
          <p:cNvPr id="1375" name="Google Shape;1375;g2523351e7b7_42_26"/>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376" name="Google Shape;1376;g2523351e7b7_42_26"/>
          <p:cNvSpPr txBox="1"/>
          <p:nvPr/>
        </p:nvSpPr>
        <p:spPr>
          <a:xfrm>
            <a:off x="367199" y="1992425"/>
            <a:ext cx="4544665" cy="241293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Teilen Sie die Spieler in Paare oder Kleingruppen auf und verteilen Sie die Karten mit den Problemsituationen gleichmäßig an die Spieler.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Weisen Sie die Spieler an, ihre Karten zu lesen und </a:t>
            </a:r>
            <a:r>
              <a:rPr b="1" i="0" lang="lv-LV" sz="1600" u="none" cap="none" strike="noStrike">
                <a:solidFill>
                  <a:srgbClr val="2B3E85"/>
                </a:solidFill>
                <a:latin typeface="Raleway"/>
                <a:ea typeface="Raleway"/>
                <a:cs typeface="Raleway"/>
                <a:sym typeface="Raleway"/>
              </a:rPr>
              <a:t>die spezifische Herausforderung zu identifizieren, die im Szenario.</a:t>
            </a:r>
            <a:endParaRPr b="1" i="0" sz="1600" u="none" cap="none" strike="noStrike">
              <a:solidFill>
                <a:srgbClr val="2B3E85"/>
              </a:solidFill>
              <a:latin typeface="Raleway"/>
              <a:ea typeface="Raleway"/>
              <a:cs typeface="Raleway"/>
              <a:sym typeface="Raleway"/>
            </a:endParaRPr>
          </a:p>
        </p:txBody>
      </p:sp>
      <p:sp>
        <p:nvSpPr>
          <p:cNvPr id="1377" name="Google Shape;1377;g2523351e7b7_42_26"/>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1378" name="Google Shape;1378;g2523351e7b7_42_26"/>
          <p:cNvGrpSpPr/>
          <p:nvPr/>
        </p:nvGrpSpPr>
        <p:grpSpPr>
          <a:xfrm>
            <a:off x="154286" y="3226707"/>
            <a:ext cx="290237" cy="321991"/>
            <a:chOff x="534570" y="3018006"/>
            <a:chExt cx="290237" cy="321991"/>
          </a:xfrm>
        </p:grpSpPr>
        <p:sp>
          <p:nvSpPr>
            <p:cNvPr id="1379" name="Google Shape;1379;g2523351e7b7_42_2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g2523351e7b7_42_2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81" name="Google Shape;1381;g2523351e7b7_42_26"/>
          <p:cNvPicPr preferRelativeResize="0"/>
          <p:nvPr/>
        </p:nvPicPr>
        <p:blipFill rotWithShape="1">
          <a:blip r:embed="rId4">
            <a:alphaModFix/>
          </a:blip>
          <a:srcRect b="0" l="0" r="25946" t="0"/>
          <a:stretch/>
        </p:blipFill>
        <p:spPr>
          <a:xfrm>
            <a:off x="7154750" y="1451082"/>
            <a:ext cx="1989249" cy="1111475"/>
          </a:xfrm>
          <a:prstGeom prst="rect">
            <a:avLst/>
          </a:prstGeom>
          <a:noFill/>
          <a:ln>
            <a:noFill/>
          </a:ln>
        </p:spPr>
      </p:pic>
      <p:pic>
        <p:nvPicPr>
          <p:cNvPr id="1382" name="Google Shape;1382;g2523351e7b7_42_26"/>
          <p:cNvPicPr preferRelativeResize="0"/>
          <p:nvPr/>
        </p:nvPicPr>
        <p:blipFill rotWithShape="1">
          <a:blip r:embed="rId5">
            <a:alphaModFix/>
          </a:blip>
          <a:srcRect b="0" l="0" r="0" t="0"/>
          <a:stretch/>
        </p:blipFill>
        <p:spPr>
          <a:xfrm>
            <a:off x="5831775" y="1992425"/>
            <a:ext cx="996480" cy="2450251"/>
          </a:xfrm>
          <a:prstGeom prst="rect">
            <a:avLst/>
          </a:prstGeom>
          <a:noFill/>
          <a:ln>
            <a:noFill/>
          </a:ln>
        </p:spPr>
      </p:pic>
      <p:pic>
        <p:nvPicPr>
          <p:cNvPr id="1383" name="Google Shape;1383;g2523351e7b7_42_26"/>
          <p:cNvPicPr preferRelativeResize="0"/>
          <p:nvPr/>
        </p:nvPicPr>
        <p:blipFill rotWithShape="1">
          <a:blip r:embed="rId5">
            <a:alphaModFix/>
          </a:blip>
          <a:srcRect b="0" l="0" r="0" t="0"/>
          <a:stretch/>
        </p:blipFill>
        <p:spPr>
          <a:xfrm>
            <a:off x="6987845" y="1992425"/>
            <a:ext cx="996480" cy="2450251"/>
          </a:xfrm>
          <a:prstGeom prst="rect">
            <a:avLst/>
          </a:prstGeom>
          <a:noFill/>
          <a:ln>
            <a:noFill/>
          </a:ln>
        </p:spPr>
      </p:pic>
      <p:sp>
        <p:nvSpPr>
          <p:cNvPr id="1384" name="Google Shape;1384;g2523351e7b7_42_26"/>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385" name="Google Shape;1385;g2523351e7b7_42_26"/>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9" name="Shape 1389"/>
        <p:cNvGrpSpPr/>
        <p:nvPr/>
      </p:nvGrpSpPr>
      <p:grpSpPr>
        <a:xfrm>
          <a:off x="0" y="0"/>
          <a:ext cx="0" cy="0"/>
          <a:chOff x="0" y="0"/>
          <a:chExt cx="0" cy="0"/>
        </a:xfrm>
      </p:grpSpPr>
      <p:pic>
        <p:nvPicPr>
          <p:cNvPr id="1390" name="Google Shape;1390;g2523351e7b7_42_40"/>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391" name="Google Shape;1391;g2523351e7b7_42_40"/>
          <p:cNvSpPr txBox="1"/>
          <p:nvPr/>
        </p:nvSpPr>
        <p:spPr>
          <a:xfrm>
            <a:off x="367200" y="1992425"/>
            <a:ext cx="5062556" cy="297924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Sobald die Spieler die Herausforderung erkannt haben, sollten sie </a:t>
            </a:r>
            <a:r>
              <a:rPr b="1" i="0" lang="lv-LV" sz="1600" u="none" cap="none" strike="noStrike">
                <a:solidFill>
                  <a:srgbClr val="2B3E85"/>
                </a:solidFill>
                <a:latin typeface="Raleway"/>
                <a:ea typeface="Raleway"/>
                <a:cs typeface="Raleway"/>
                <a:sym typeface="Raleway"/>
              </a:rPr>
              <a:t>eine Karte der Gesprächs-strategiegruppe von den Lösungskarten auswählen. </a:t>
            </a:r>
            <a:endParaRPr b="1"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Weisen Sie die Spieler an, eine oder mehrere Strategien auszuwählen, von denen sie glauben, dass sie wirksam wären, um </a:t>
            </a:r>
            <a:r>
              <a:rPr b="1" i="0" lang="lv-LV" sz="1600" u="none" cap="none" strike="noStrike">
                <a:solidFill>
                  <a:srgbClr val="2B3E85"/>
                </a:solidFill>
                <a:latin typeface="Raleway"/>
                <a:ea typeface="Raleway"/>
                <a:cs typeface="Raleway"/>
                <a:sym typeface="Raleway"/>
              </a:rPr>
              <a:t>die auf ihrer Problemkarte dargestellte Herausforderung zu bewältigen.</a:t>
            </a:r>
            <a:endParaRPr b="1" i="0" sz="1600" u="none" cap="none" strike="noStrike">
              <a:solidFill>
                <a:srgbClr val="2B3E85"/>
              </a:solidFill>
              <a:latin typeface="Raleway"/>
              <a:ea typeface="Raleway"/>
              <a:cs typeface="Raleway"/>
              <a:sym typeface="Raleway"/>
            </a:endParaRPr>
          </a:p>
        </p:txBody>
      </p:sp>
      <p:sp>
        <p:nvSpPr>
          <p:cNvPr id="1392" name="Google Shape;1392;g2523351e7b7_42_40"/>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393" name="Google Shape;1393;g2523351e7b7_42_40"/>
          <p:cNvGrpSpPr/>
          <p:nvPr/>
        </p:nvGrpSpPr>
        <p:grpSpPr>
          <a:xfrm>
            <a:off x="235206" y="3275259"/>
            <a:ext cx="290237" cy="321991"/>
            <a:chOff x="534570" y="3018006"/>
            <a:chExt cx="290237" cy="321991"/>
          </a:xfrm>
        </p:grpSpPr>
        <p:sp>
          <p:nvSpPr>
            <p:cNvPr id="1394" name="Google Shape;1394;g2523351e7b7_42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g2523351e7b7_42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96" name="Google Shape;1396;g2523351e7b7_42_40"/>
          <p:cNvPicPr preferRelativeResize="0"/>
          <p:nvPr/>
        </p:nvPicPr>
        <p:blipFill rotWithShape="1">
          <a:blip r:embed="rId4">
            <a:alphaModFix/>
          </a:blip>
          <a:srcRect b="0" l="0" r="25946" t="0"/>
          <a:stretch/>
        </p:blipFill>
        <p:spPr>
          <a:xfrm>
            <a:off x="6858549" y="3864089"/>
            <a:ext cx="2279225" cy="1273500"/>
          </a:xfrm>
          <a:prstGeom prst="rect">
            <a:avLst/>
          </a:prstGeom>
          <a:noFill/>
          <a:ln>
            <a:noFill/>
          </a:ln>
        </p:spPr>
      </p:pic>
      <p:pic>
        <p:nvPicPr>
          <p:cNvPr id="1397" name="Google Shape;1397;g2523351e7b7_42_40"/>
          <p:cNvPicPr preferRelativeResize="0"/>
          <p:nvPr/>
        </p:nvPicPr>
        <p:blipFill rotWithShape="1">
          <a:blip r:embed="rId5">
            <a:alphaModFix/>
          </a:blip>
          <a:srcRect b="0" l="69" r="58" t="0"/>
          <a:stretch/>
        </p:blipFill>
        <p:spPr>
          <a:xfrm>
            <a:off x="7023067" y="17164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98" name="Google Shape;1398;g2523351e7b7_42_40"/>
          <p:cNvPicPr preferRelativeResize="0"/>
          <p:nvPr/>
        </p:nvPicPr>
        <p:blipFill rotWithShape="1">
          <a:blip r:embed="rId5">
            <a:alphaModFix/>
          </a:blip>
          <a:srcRect b="0" l="69" r="58" t="0"/>
          <a:stretch/>
        </p:blipFill>
        <p:spPr>
          <a:xfrm>
            <a:off x="6985086" y="17502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99" name="Google Shape;1399;g2523351e7b7_42_40"/>
          <p:cNvPicPr preferRelativeResize="0"/>
          <p:nvPr/>
        </p:nvPicPr>
        <p:blipFill rotWithShape="1">
          <a:blip r:embed="rId5">
            <a:alphaModFix/>
          </a:blip>
          <a:srcRect b="0" l="69" r="58" t="0"/>
          <a:stretch/>
        </p:blipFill>
        <p:spPr>
          <a:xfrm>
            <a:off x="6942731" y="17962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00" name="Google Shape;1400;g2523351e7b7_42_40"/>
          <p:cNvPicPr preferRelativeResize="0"/>
          <p:nvPr/>
        </p:nvPicPr>
        <p:blipFill rotWithShape="1">
          <a:blip r:embed="rId5">
            <a:alphaModFix/>
          </a:blip>
          <a:srcRect b="0" l="69" r="58" t="0"/>
          <a:stretch/>
        </p:blipFill>
        <p:spPr>
          <a:xfrm>
            <a:off x="6882823" y="18465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01" name="Google Shape;1401;g2523351e7b7_42_40"/>
          <p:cNvPicPr preferRelativeResize="0"/>
          <p:nvPr/>
        </p:nvPicPr>
        <p:blipFill rotWithShape="1">
          <a:blip r:embed="rId6">
            <a:alphaModFix/>
          </a:blip>
          <a:srcRect b="0" l="29" r="18" t="0"/>
          <a:stretch/>
        </p:blipFill>
        <p:spPr>
          <a:xfrm>
            <a:off x="6048549" y="2293734"/>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402" name="Google Shape;1402;g2523351e7b7_42_40"/>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403" name="Google Shape;1403;g2523351e7b7_42_40"/>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7" name="Shape 1407"/>
        <p:cNvGrpSpPr/>
        <p:nvPr/>
      </p:nvGrpSpPr>
      <p:grpSpPr>
        <a:xfrm>
          <a:off x="0" y="0"/>
          <a:ext cx="0" cy="0"/>
          <a:chOff x="0" y="0"/>
          <a:chExt cx="0" cy="0"/>
        </a:xfrm>
      </p:grpSpPr>
      <p:pic>
        <p:nvPicPr>
          <p:cNvPr id="1408" name="Google Shape;1408;g2523351e7b7_42_57"/>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409" name="Google Shape;1409;g2523351e7b7_42_57"/>
          <p:cNvSpPr txBox="1"/>
          <p:nvPr/>
        </p:nvSpPr>
        <p:spPr>
          <a:xfrm>
            <a:off x="367200" y="1992425"/>
            <a:ext cx="5167752"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Sobald die Spieler ihre Gesprächsstrategien ausgewählt haben, weisen Sie sie an, sich im Trainingsraum zu bewegen und ein anderes Paar oder eine andere kleine Gruppe zu finden</a:t>
            </a:r>
            <a:r>
              <a:rPr b="1" i="0" lang="lv-LV" sz="1600" u="none" cap="none" strike="noStrike">
                <a:solidFill>
                  <a:srgbClr val="2B3E85"/>
                </a:solidFill>
                <a:latin typeface="Raleway"/>
                <a:ea typeface="Raleway"/>
                <a:cs typeface="Raleway"/>
                <a:sym typeface="Raleway"/>
              </a:rPr>
              <a:t>, mit der sie ihre Problemsituation und die ausgewählten Strategien besprechen können</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Ermutigen Sie sie, ihre Ideen und Perspektiven miteinander zu teilen, Feedback zu geben und Verbesserungsvorschläge zu machen.</a:t>
            </a:r>
            <a:endParaRPr b="0" i="0" sz="1600" u="none" cap="none" strike="noStrike">
              <a:solidFill>
                <a:srgbClr val="2B3E85"/>
              </a:solidFill>
              <a:latin typeface="Raleway"/>
              <a:ea typeface="Raleway"/>
              <a:cs typeface="Raleway"/>
              <a:sym typeface="Raleway"/>
            </a:endParaRPr>
          </a:p>
        </p:txBody>
      </p:sp>
      <p:sp>
        <p:nvSpPr>
          <p:cNvPr id="1410" name="Google Shape;1410;g2523351e7b7_42_57"/>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411" name="Google Shape;1411;g2523351e7b7_42_57"/>
          <p:cNvGrpSpPr/>
          <p:nvPr/>
        </p:nvGrpSpPr>
        <p:grpSpPr>
          <a:xfrm>
            <a:off x="154286" y="3764083"/>
            <a:ext cx="290237" cy="321991"/>
            <a:chOff x="534570" y="3018006"/>
            <a:chExt cx="290237" cy="321991"/>
          </a:xfrm>
        </p:grpSpPr>
        <p:sp>
          <p:nvSpPr>
            <p:cNvPr id="1412" name="Google Shape;1412;g2523351e7b7_4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g2523351e7b7_4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4" name="Google Shape;1414;g2523351e7b7_42_57"/>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g2523351e7b7_42_57"/>
          <p:cNvSpPr/>
          <p:nvPr/>
        </p:nvSpPr>
        <p:spPr>
          <a:xfrm>
            <a:off x="5754371" y="1684325"/>
            <a:ext cx="1411200" cy="1321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g2523351e7b7_42_57"/>
          <p:cNvSpPr/>
          <p:nvPr/>
        </p:nvSpPr>
        <p:spPr>
          <a:xfrm>
            <a:off x="5705225" y="1745985"/>
            <a:ext cx="1411200" cy="1321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g2523351e7b7_42_57"/>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8" name="Google Shape;1418;g2523351e7b7_42_57"/>
          <p:cNvPicPr preferRelativeResize="0"/>
          <p:nvPr/>
        </p:nvPicPr>
        <p:blipFill rotWithShape="1">
          <a:blip r:embed="rId4">
            <a:alphaModFix/>
          </a:blip>
          <a:srcRect b="0" l="0" r="17783" t="0"/>
          <a:stretch/>
        </p:blipFill>
        <p:spPr>
          <a:xfrm>
            <a:off x="6900150" y="1453487"/>
            <a:ext cx="2243849" cy="1191925"/>
          </a:xfrm>
          <a:prstGeom prst="rect">
            <a:avLst/>
          </a:prstGeom>
          <a:noFill/>
          <a:ln>
            <a:noFill/>
          </a:ln>
        </p:spPr>
      </p:pic>
      <p:sp>
        <p:nvSpPr>
          <p:cNvPr id="1419" name="Google Shape;1419;g2523351e7b7_42_57"/>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420" name="Google Shape;1420;g2523351e7b7_42_57"/>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4" name="Shape 1424"/>
        <p:cNvGrpSpPr/>
        <p:nvPr/>
      </p:nvGrpSpPr>
      <p:grpSpPr>
        <a:xfrm>
          <a:off x="0" y="0"/>
          <a:ext cx="0" cy="0"/>
          <a:chOff x="0" y="0"/>
          <a:chExt cx="0" cy="0"/>
        </a:xfrm>
      </p:grpSpPr>
      <p:pic>
        <p:nvPicPr>
          <p:cNvPr id="1425" name="Google Shape;1425;g2523351e7b7_42_73"/>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426" name="Google Shape;1426;g2523351e7b7_42_73"/>
          <p:cNvSpPr txBox="1"/>
          <p:nvPr/>
        </p:nvSpPr>
        <p:spPr>
          <a:xfrm>
            <a:off x="367200" y="1992425"/>
            <a:ext cx="4681500"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Sobald die Spieler die Herausforderung erkannt haben, sollten sie </a:t>
            </a:r>
            <a:r>
              <a:rPr b="1" i="0" lang="lv-LV" sz="1600" u="none" cap="none" strike="noStrike">
                <a:solidFill>
                  <a:srgbClr val="2B3E85"/>
                </a:solidFill>
                <a:latin typeface="Raleway"/>
                <a:ea typeface="Raleway"/>
                <a:cs typeface="Raleway"/>
                <a:sym typeface="Raleway"/>
              </a:rPr>
              <a:t>eine Karte der Gesprächsstrategiegruppe von den Lösungskarten auswählen. </a:t>
            </a:r>
            <a:endParaRPr b="1"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Weisen Sie die Spieler an, eine oder mehrere Strategien auszuwählen, von denen sie glauben, dass sie wirksam wären, um </a:t>
            </a:r>
            <a:r>
              <a:rPr b="1" i="0" lang="lv-LV" sz="1600" u="none" cap="none" strike="noStrike">
                <a:solidFill>
                  <a:srgbClr val="2B3E85"/>
                </a:solidFill>
                <a:latin typeface="Raleway"/>
                <a:ea typeface="Raleway"/>
                <a:cs typeface="Raleway"/>
                <a:sym typeface="Raleway"/>
              </a:rPr>
              <a:t>die auf ihrer Problemkarte dargestellte Herausforderung zu bewältigen.</a:t>
            </a:r>
            <a:endParaRPr b="1" i="0" sz="1600" u="none" cap="none" strike="noStrike">
              <a:solidFill>
                <a:srgbClr val="2B3E85"/>
              </a:solidFill>
              <a:latin typeface="Raleway"/>
              <a:ea typeface="Raleway"/>
              <a:cs typeface="Raleway"/>
              <a:sym typeface="Raleway"/>
            </a:endParaRPr>
          </a:p>
        </p:txBody>
      </p:sp>
      <p:sp>
        <p:nvSpPr>
          <p:cNvPr id="1427" name="Google Shape;1427;g2523351e7b7_42_73"/>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428" name="Google Shape;1428;g2523351e7b7_42_73"/>
          <p:cNvGrpSpPr/>
          <p:nvPr/>
        </p:nvGrpSpPr>
        <p:grpSpPr>
          <a:xfrm>
            <a:off x="162378" y="3202431"/>
            <a:ext cx="290237" cy="321991"/>
            <a:chOff x="534570" y="3018006"/>
            <a:chExt cx="290237" cy="321991"/>
          </a:xfrm>
        </p:grpSpPr>
        <p:sp>
          <p:nvSpPr>
            <p:cNvPr id="1429" name="Google Shape;1429;g2523351e7b7_42_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g2523351e7b7_42_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31" name="Google Shape;1431;g2523351e7b7_42_73"/>
          <p:cNvPicPr preferRelativeResize="0"/>
          <p:nvPr/>
        </p:nvPicPr>
        <p:blipFill rotWithShape="1">
          <a:blip r:embed="rId4">
            <a:alphaModFix/>
          </a:blip>
          <a:srcRect b="0" l="0" r="25946" t="0"/>
          <a:stretch/>
        </p:blipFill>
        <p:spPr>
          <a:xfrm>
            <a:off x="6864775" y="1437594"/>
            <a:ext cx="2279225" cy="1273500"/>
          </a:xfrm>
          <a:prstGeom prst="rect">
            <a:avLst/>
          </a:prstGeom>
          <a:noFill/>
          <a:ln>
            <a:noFill/>
          </a:ln>
        </p:spPr>
      </p:pic>
      <p:pic>
        <p:nvPicPr>
          <p:cNvPr id="1432" name="Google Shape;1432;g2523351e7b7_42_73"/>
          <p:cNvPicPr preferRelativeResize="0"/>
          <p:nvPr/>
        </p:nvPicPr>
        <p:blipFill rotWithShape="1">
          <a:blip r:embed="rId5">
            <a:alphaModFix/>
          </a:blip>
          <a:srcRect b="0" l="69" r="58" t="0"/>
          <a:stretch/>
        </p:blipFill>
        <p:spPr>
          <a:xfrm>
            <a:off x="7023067" y="19450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33" name="Google Shape;1433;g2523351e7b7_42_73"/>
          <p:cNvPicPr preferRelativeResize="0"/>
          <p:nvPr/>
        </p:nvPicPr>
        <p:blipFill rotWithShape="1">
          <a:blip r:embed="rId5">
            <a:alphaModFix/>
          </a:blip>
          <a:srcRect b="0" l="69" r="58" t="0"/>
          <a:stretch/>
        </p:blipFill>
        <p:spPr>
          <a:xfrm>
            <a:off x="6985086" y="19788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34" name="Google Shape;1434;g2523351e7b7_42_73"/>
          <p:cNvPicPr preferRelativeResize="0"/>
          <p:nvPr/>
        </p:nvPicPr>
        <p:blipFill rotWithShape="1">
          <a:blip r:embed="rId5">
            <a:alphaModFix/>
          </a:blip>
          <a:srcRect b="0" l="69" r="58" t="0"/>
          <a:stretch/>
        </p:blipFill>
        <p:spPr>
          <a:xfrm>
            <a:off x="6942731" y="20248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35" name="Google Shape;1435;g2523351e7b7_42_73"/>
          <p:cNvPicPr preferRelativeResize="0"/>
          <p:nvPr/>
        </p:nvPicPr>
        <p:blipFill rotWithShape="1">
          <a:blip r:embed="rId5">
            <a:alphaModFix/>
          </a:blip>
          <a:srcRect b="0" l="69" r="58" t="0"/>
          <a:stretch/>
        </p:blipFill>
        <p:spPr>
          <a:xfrm>
            <a:off x="6882823" y="20751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436" name="Google Shape;1436;g2523351e7b7_42_73"/>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437" name="Google Shape;1437;g2523351e7b7_42_73"/>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pic>
        <p:nvPicPr>
          <p:cNvPr id="1438" name="Google Shape;1438;g2523351e7b7_42_73"/>
          <p:cNvPicPr preferRelativeResize="0"/>
          <p:nvPr/>
        </p:nvPicPr>
        <p:blipFill rotWithShape="1">
          <a:blip r:embed="rId6">
            <a:alphaModFix/>
          </a:blip>
          <a:srcRect b="0" l="1559" r="1559" t="0"/>
          <a:stretch/>
        </p:blipFill>
        <p:spPr>
          <a:xfrm>
            <a:off x="5788800" y="2523600"/>
            <a:ext cx="1303200" cy="2008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2" name="Shape 1442"/>
        <p:cNvGrpSpPr/>
        <p:nvPr/>
      </p:nvGrpSpPr>
      <p:grpSpPr>
        <a:xfrm>
          <a:off x="0" y="0"/>
          <a:ext cx="0" cy="0"/>
          <a:chOff x="0" y="0"/>
          <a:chExt cx="0" cy="0"/>
        </a:xfrm>
      </p:grpSpPr>
      <p:pic>
        <p:nvPicPr>
          <p:cNvPr id="1443" name="Google Shape;1443;g2523351e7b7_42_90"/>
          <p:cNvPicPr preferRelativeResize="0"/>
          <p:nvPr/>
        </p:nvPicPr>
        <p:blipFill rotWithShape="1">
          <a:blip r:embed="rId3">
            <a:alphaModFix/>
          </a:blip>
          <a:srcRect b="0" l="0" r="0" t="0"/>
          <a:stretch/>
        </p:blipFill>
        <p:spPr>
          <a:xfrm>
            <a:off x="0" y="-1"/>
            <a:ext cx="9144001" cy="1447200"/>
          </a:xfrm>
          <a:prstGeom prst="rect">
            <a:avLst/>
          </a:prstGeom>
          <a:noFill/>
          <a:ln>
            <a:noFill/>
          </a:ln>
        </p:spPr>
      </p:pic>
      <p:sp>
        <p:nvSpPr>
          <p:cNvPr id="1444" name="Google Shape;1444;g2523351e7b7_42_90"/>
          <p:cNvSpPr txBox="1"/>
          <p:nvPr/>
        </p:nvSpPr>
        <p:spPr>
          <a:xfrm>
            <a:off x="367199" y="2205175"/>
            <a:ext cx="3960425" cy="1883562"/>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Nach einer bestimmten Zeitspanne</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(z. B. 5-10 Minuten), weisen Sie die Spieler an</a:t>
            </a:r>
            <a:r>
              <a:rPr b="1" i="0" lang="lv-LV" sz="1600" u="none" cap="none" strike="noStrike">
                <a:solidFill>
                  <a:srgbClr val="2B3E85"/>
                </a:solidFill>
                <a:latin typeface="Raleway"/>
                <a:ea typeface="Raleway"/>
                <a:cs typeface="Raleway"/>
                <a:sym typeface="Raleway"/>
              </a:rPr>
              <a:t>, die Partner oder Gruppen zu wechseln und den Prozess mit einer anderen Problemsituation und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verschiedenen Gesprächsstrategien.</a:t>
            </a:r>
            <a:endParaRPr b="1" i="0" sz="1600" u="none" cap="none" strike="noStrike">
              <a:solidFill>
                <a:srgbClr val="2B3E85"/>
              </a:solidFill>
              <a:latin typeface="Raleway"/>
              <a:ea typeface="Raleway"/>
              <a:cs typeface="Raleway"/>
              <a:sym typeface="Raleway"/>
            </a:endParaRPr>
          </a:p>
        </p:txBody>
      </p:sp>
      <p:pic>
        <p:nvPicPr>
          <p:cNvPr id="1445" name="Google Shape;1445;g2523351e7b7_42_90"/>
          <p:cNvPicPr preferRelativeResize="0"/>
          <p:nvPr/>
        </p:nvPicPr>
        <p:blipFill rotWithShape="1">
          <a:blip r:embed="rId4">
            <a:alphaModFix/>
          </a:blip>
          <a:srcRect b="0" l="0" r="25946" t="0"/>
          <a:stretch/>
        </p:blipFill>
        <p:spPr>
          <a:xfrm>
            <a:off x="6864775" y="1449058"/>
            <a:ext cx="2279225" cy="1273500"/>
          </a:xfrm>
          <a:prstGeom prst="rect">
            <a:avLst/>
          </a:prstGeom>
          <a:noFill/>
          <a:ln>
            <a:noFill/>
          </a:ln>
        </p:spPr>
      </p:pic>
      <p:sp>
        <p:nvSpPr>
          <p:cNvPr id="1446" name="Google Shape;1446;g2523351e7b7_42_90"/>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447" name="Google Shape;1447;g2523351e7b7_42_90"/>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pic>
        <p:nvPicPr>
          <p:cNvPr id="1448" name="Google Shape;1448;g2523351e7b7_42_90"/>
          <p:cNvPicPr preferRelativeResize="0"/>
          <p:nvPr/>
        </p:nvPicPr>
        <p:blipFill rotWithShape="1">
          <a:blip r:embed="rId5">
            <a:alphaModFix/>
          </a:blip>
          <a:srcRect b="0" l="1540" r="1540" t="0"/>
          <a:stretch/>
        </p:blipFill>
        <p:spPr>
          <a:xfrm rot="-420000">
            <a:off x="4928400" y="2023200"/>
            <a:ext cx="1335600" cy="2001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49" name="Google Shape;1449;g2523351e7b7_42_90"/>
          <p:cNvPicPr preferRelativeResize="0"/>
          <p:nvPr/>
        </p:nvPicPr>
        <p:blipFill rotWithShape="1">
          <a:blip r:embed="rId6">
            <a:alphaModFix/>
          </a:blip>
          <a:srcRect b="0" l="1559" r="1559" t="0"/>
          <a:stretch/>
        </p:blipFill>
        <p:spPr>
          <a:xfrm rot="540000">
            <a:off x="5684400" y="2469600"/>
            <a:ext cx="1303200" cy="2008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0" name="Google Shape;1450;g2523351e7b7_42_90"/>
          <p:cNvPicPr preferRelativeResize="0"/>
          <p:nvPr/>
        </p:nvPicPr>
        <p:blipFill rotWithShape="1">
          <a:blip r:embed="rId7">
            <a:alphaModFix/>
          </a:blip>
          <a:srcRect b="0" l="69" r="58" t="0"/>
          <a:stretch/>
        </p:blipFill>
        <p:spPr>
          <a:xfrm>
            <a:off x="7480800" y="2772000"/>
            <a:ext cx="1224000" cy="1911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1" name="Google Shape;1451;g2523351e7b7_42_90"/>
          <p:cNvPicPr preferRelativeResize="0"/>
          <p:nvPr/>
        </p:nvPicPr>
        <p:blipFill rotWithShape="1">
          <a:blip r:embed="rId7">
            <a:alphaModFix/>
          </a:blip>
          <a:srcRect b="0" l="69" r="58" t="0"/>
          <a:stretch/>
        </p:blipFill>
        <p:spPr>
          <a:xfrm>
            <a:off x="7488000" y="2696400"/>
            <a:ext cx="1224000" cy="19116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2" name="Google Shape;1452;g2523351e7b7_42_90"/>
          <p:cNvPicPr preferRelativeResize="0"/>
          <p:nvPr/>
        </p:nvPicPr>
        <p:blipFill rotWithShape="1">
          <a:blip r:embed="rId7">
            <a:alphaModFix/>
          </a:blip>
          <a:srcRect b="0" l="69" r="58" t="0"/>
          <a:stretch/>
        </p:blipFill>
        <p:spPr>
          <a:xfrm>
            <a:off x="7488000" y="2592000"/>
            <a:ext cx="1224000" cy="19116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453" name="Google Shape;1453;g2523351e7b7_42_90"/>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7" name="Shape 1457"/>
        <p:cNvGrpSpPr/>
        <p:nvPr/>
      </p:nvGrpSpPr>
      <p:grpSpPr>
        <a:xfrm>
          <a:off x="0" y="0"/>
          <a:ext cx="0" cy="0"/>
          <a:chOff x="0" y="0"/>
          <a:chExt cx="0" cy="0"/>
        </a:xfrm>
      </p:grpSpPr>
      <p:pic>
        <p:nvPicPr>
          <p:cNvPr id="1458" name="Google Shape;1458;g2523351e7b7_42_105"/>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459" name="Google Shape;1459;g2523351e7b7_42_105"/>
          <p:cNvSpPr txBox="1"/>
          <p:nvPr/>
        </p:nvSpPr>
        <p:spPr>
          <a:xfrm>
            <a:off x="368220" y="1953202"/>
            <a:ext cx="5313756" cy="294231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Das Spiel ist für die Arbeitsumgebung konzipiert und </a:t>
            </a:r>
            <a:r>
              <a:rPr b="1" i="0" lang="lv-LV" sz="1600" u="none" cap="none" strike="noStrike">
                <a:solidFill>
                  <a:srgbClr val="2B3E85"/>
                </a:solidFill>
                <a:latin typeface="Raleway"/>
                <a:ea typeface="Raleway"/>
                <a:cs typeface="Raleway"/>
                <a:sym typeface="Raleway"/>
              </a:rPr>
              <a:t>kann einzeln gespielt werden, in Gruppen, zu zweit und in großen Gruppen von bis zu 50 Personen.</a:t>
            </a:r>
            <a:endParaRPr b="1"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Jeder kann das Spiel benutzen - </a:t>
            </a:r>
            <a:r>
              <a:rPr b="1" i="0" lang="lv-LV" sz="1600" u="none" cap="none" strike="noStrike">
                <a:solidFill>
                  <a:srgbClr val="2B3E85"/>
                </a:solidFill>
                <a:latin typeface="Raleway"/>
                <a:ea typeface="Raleway"/>
                <a:cs typeface="Raleway"/>
                <a:sym typeface="Raleway"/>
              </a:rPr>
              <a:t>eine besondere Ausbildung ist nicht erforderlich.</a:t>
            </a:r>
            <a:endParaRPr b="1"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Es wird empfohlen, vor jedem Spiel die </a:t>
            </a:r>
            <a:r>
              <a:rPr b="1" i="0" lang="lv-LV" sz="1600" u="none" cap="none" strike="noStrike">
                <a:solidFill>
                  <a:srgbClr val="2B3E85"/>
                </a:solidFill>
                <a:latin typeface="Raleway"/>
                <a:ea typeface="Raleway"/>
                <a:cs typeface="Raleway"/>
                <a:sym typeface="Raleway"/>
              </a:rPr>
              <a:t>Situationen und Lösungen zu </a:t>
            </a:r>
            <a:r>
              <a:rPr b="0" i="0" lang="lv-LV" sz="1600" u="none" cap="none" strike="noStrike">
                <a:solidFill>
                  <a:srgbClr val="2B3E85"/>
                </a:solidFill>
                <a:latin typeface="Raleway"/>
                <a:ea typeface="Raleway"/>
                <a:cs typeface="Raleway"/>
                <a:sym typeface="Raleway"/>
              </a:rPr>
              <a:t>überprüfen und </a:t>
            </a:r>
            <a:r>
              <a:rPr b="1" i="0" lang="lv-LV" sz="1600" u="none" cap="none" strike="noStrike">
                <a:solidFill>
                  <a:srgbClr val="2B3E85"/>
                </a:solidFill>
                <a:latin typeface="Raleway"/>
                <a:ea typeface="Raleway"/>
                <a:cs typeface="Raleway"/>
                <a:sym typeface="Raleway"/>
              </a:rPr>
              <a:t>auszuwählen, die für das jeweilige Arbeitsumfeld geeignet sind.</a:t>
            </a:r>
            <a:endParaRPr b="1" i="0" sz="1600" u="none" cap="none" strike="noStrike">
              <a:solidFill>
                <a:srgbClr val="2B3E85"/>
              </a:solidFill>
              <a:latin typeface="Raleway"/>
              <a:ea typeface="Raleway"/>
              <a:cs typeface="Raleway"/>
              <a:sym typeface="Raleway"/>
            </a:endParaRPr>
          </a:p>
        </p:txBody>
      </p:sp>
      <p:pic>
        <p:nvPicPr>
          <p:cNvPr id="1460" name="Google Shape;1460;g2523351e7b7_42_105"/>
          <p:cNvPicPr preferRelativeResize="0"/>
          <p:nvPr/>
        </p:nvPicPr>
        <p:blipFill rotWithShape="1">
          <a:blip r:embed="rId4">
            <a:alphaModFix/>
          </a:blip>
          <a:srcRect b="0" l="0" r="25946" t="0"/>
          <a:stretch/>
        </p:blipFill>
        <p:spPr>
          <a:xfrm>
            <a:off x="6864775" y="1450406"/>
            <a:ext cx="2279225" cy="1273500"/>
          </a:xfrm>
          <a:prstGeom prst="rect">
            <a:avLst/>
          </a:prstGeom>
          <a:noFill/>
          <a:ln>
            <a:noFill/>
          </a:ln>
        </p:spPr>
      </p:pic>
      <p:grpSp>
        <p:nvGrpSpPr>
          <p:cNvPr id="1461" name="Google Shape;1461;g2523351e7b7_42_105"/>
          <p:cNvGrpSpPr/>
          <p:nvPr/>
        </p:nvGrpSpPr>
        <p:grpSpPr>
          <a:xfrm>
            <a:off x="186654" y="3201508"/>
            <a:ext cx="290237" cy="321991"/>
            <a:chOff x="534570" y="3018006"/>
            <a:chExt cx="290237" cy="321991"/>
          </a:xfrm>
        </p:grpSpPr>
        <p:sp>
          <p:nvSpPr>
            <p:cNvPr id="1462" name="Google Shape;1462;g2523351e7b7_42_10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g2523351e7b7_42_10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64" name="Google Shape;1464;g2523351e7b7_42_105"/>
          <p:cNvPicPr preferRelativeResize="0"/>
          <p:nvPr/>
        </p:nvPicPr>
        <p:blipFill rotWithShape="1">
          <a:blip r:embed="rId5">
            <a:alphaModFix/>
          </a:blip>
          <a:srcRect b="0" l="0" r="0" t="0"/>
          <a:stretch/>
        </p:blipFill>
        <p:spPr>
          <a:xfrm>
            <a:off x="5681977" y="2342337"/>
            <a:ext cx="768942" cy="1943226"/>
          </a:xfrm>
          <a:prstGeom prst="rect">
            <a:avLst/>
          </a:prstGeom>
          <a:noFill/>
          <a:ln>
            <a:noFill/>
          </a:ln>
        </p:spPr>
      </p:pic>
      <p:pic>
        <p:nvPicPr>
          <p:cNvPr id="1465" name="Google Shape;1465;g2523351e7b7_42_105"/>
          <p:cNvPicPr preferRelativeResize="0"/>
          <p:nvPr/>
        </p:nvPicPr>
        <p:blipFill rotWithShape="1">
          <a:blip r:embed="rId5">
            <a:alphaModFix/>
          </a:blip>
          <a:srcRect b="0" l="0" r="0" t="0"/>
          <a:stretch/>
        </p:blipFill>
        <p:spPr>
          <a:xfrm>
            <a:off x="6714225" y="2012600"/>
            <a:ext cx="397050" cy="1003400"/>
          </a:xfrm>
          <a:prstGeom prst="rect">
            <a:avLst/>
          </a:prstGeom>
          <a:noFill/>
          <a:ln>
            <a:noFill/>
          </a:ln>
        </p:spPr>
      </p:pic>
      <p:pic>
        <p:nvPicPr>
          <p:cNvPr id="1466" name="Google Shape;1466;g2523351e7b7_42_105"/>
          <p:cNvPicPr preferRelativeResize="0"/>
          <p:nvPr/>
        </p:nvPicPr>
        <p:blipFill rotWithShape="1">
          <a:blip r:embed="rId5">
            <a:alphaModFix/>
          </a:blip>
          <a:srcRect b="0" l="0" r="0" t="0"/>
          <a:stretch/>
        </p:blipFill>
        <p:spPr>
          <a:xfrm>
            <a:off x="7690375" y="2400822"/>
            <a:ext cx="928950" cy="2347653"/>
          </a:xfrm>
          <a:prstGeom prst="rect">
            <a:avLst/>
          </a:prstGeom>
          <a:noFill/>
          <a:ln>
            <a:noFill/>
          </a:ln>
        </p:spPr>
      </p:pic>
      <p:pic>
        <p:nvPicPr>
          <p:cNvPr id="1467" name="Google Shape;1467;g2523351e7b7_42_105"/>
          <p:cNvPicPr preferRelativeResize="0"/>
          <p:nvPr/>
        </p:nvPicPr>
        <p:blipFill rotWithShape="1">
          <a:blip r:embed="rId5">
            <a:alphaModFix/>
          </a:blip>
          <a:srcRect b="0" l="0" r="0" t="0"/>
          <a:stretch/>
        </p:blipFill>
        <p:spPr>
          <a:xfrm>
            <a:off x="7202300" y="2012600"/>
            <a:ext cx="397050" cy="1003400"/>
          </a:xfrm>
          <a:prstGeom prst="rect">
            <a:avLst/>
          </a:prstGeom>
          <a:noFill/>
          <a:ln>
            <a:noFill/>
          </a:ln>
        </p:spPr>
      </p:pic>
      <p:sp>
        <p:nvSpPr>
          <p:cNvPr id="1468" name="Google Shape;1468;g2523351e7b7_42_105"/>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469" name="Google Shape;1469;g2523351e7b7_42_105"/>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1470" name="Google Shape;1470;g2523351e7b7_42_105"/>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4" name="Shape 1474"/>
        <p:cNvGrpSpPr/>
        <p:nvPr/>
      </p:nvGrpSpPr>
      <p:grpSpPr>
        <a:xfrm>
          <a:off x="0" y="0"/>
          <a:ext cx="0" cy="0"/>
          <a:chOff x="0" y="0"/>
          <a:chExt cx="0" cy="0"/>
        </a:xfrm>
      </p:grpSpPr>
      <p:pic>
        <p:nvPicPr>
          <p:cNvPr id="1475" name="Google Shape;1475;g2523351e7b7_42_121"/>
          <p:cNvPicPr preferRelativeResize="0"/>
          <p:nvPr/>
        </p:nvPicPr>
        <p:blipFill rotWithShape="1">
          <a:blip r:embed="rId3">
            <a:alphaModFix/>
          </a:blip>
          <a:srcRect b="0" l="0" r="0" t="0"/>
          <a:stretch/>
        </p:blipFill>
        <p:spPr>
          <a:xfrm>
            <a:off x="0" y="-7650"/>
            <a:ext cx="9144001" cy="1447200"/>
          </a:xfrm>
          <a:prstGeom prst="rect">
            <a:avLst/>
          </a:prstGeom>
          <a:noFill/>
          <a:ln>
            <a:noFill/>
          </a:ln>
        </p:spPr>
      </p:pic>
      <p:sp>
        <p:nvSpPr>
          <p:cNvPr id="1476" name="Google Shape;1476;g2523351e7b7_42_121"/>
          <p:cNvSpPr txBox="1"/>
          <p:nvPr/>
        </p:nvSpPr>
        <p:spPr>
          <a:xfrm>
            <a:off x="367200" y="1930950"/>
            <a:ext cx="5400600" cy="30161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Sobald alle Spieler die Möglichkeit hatten, mehrere Problemsituationskarten und Gesprächsstrategien mit verschiedenen Partnern oder Gruppen zu diskutieren, bringen Sie alle wieder als große Gruppe zusammen.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Bitten Sie Freiwillige ihre</a:t>
            </a:r>
            <a:r>
              <a:rPr b="1" i="0" lang="lv-LV" sz="1600" u="none" cap="none" strike="noStrike">
                <a:solidFill>
                  <a:srgbClr val="2B3E85"/>
                </a:solidFill>
                <a:latin typeface="Raleway"/>
                <a:ea typeface="Raleway"/>
                <a:cs typeface="Raleway"/>
                <a:sym typeface="Raleway"/>
              </a:rPr>
              <a:t> Erfahrungen und Erkenntnisse aus den Diskussionen mitzuteilen, und ermutigen Sie die Teilnehmer, sowohl positive als auch negative Beispiele </a:t>
            </a:r>
            <a:r>
              <a:rPr b="0" i="0" lang="lv-LV" sz="1600" u="none" cap="none" strike="noStrike">
                <a:solidFill>
                  <a:srgbClr val="2B3E85"/>
                </a:solidFill>
                <a:latin typeface="Raleway"/>
                <a:ea typeface="Raleway"/>
                <a:cs typeface="Raleway"/>
                <a:sym typeface="Raleway"/>
              </a:rPr>
              <a:t>für die Gesprächsführung in schwierigen Situationen zu </a:t>
            </a:r>
            <a:r>
              <a:rPr b="1" i="0" lang="lv-LV" sz="1600" u="none" cap="none" strike="noStrike">
                <a:solidFill>
                  <a:srgbClr val="2B3E85"/>
                </a:solidFill>
                <a:latin typeface="Raleway"/>
                <a:ea typeface="Raleway"/>
                <a:cs typeface="Raleway"/>
                <a:sym typeface="Raleway"/>
              </a:rPr>
              <a:t>nennen</a:t>
            </a:r>
            <a:r>
              <a:rPr b="0" i="0" lang="lv-LV" sz="1600" u="none" cap="none" strike="noStrike">
                <a:solidFill>
                  <a:srgbClr val="2B3E85"/>
                </a:solidFill>
                <a:latin typeface="Raleway"/>
                <a:ea typeface="Raleway"/>
                <a:cs typeface="Raleway"/>
                <a:sym typeface="Raleway"/>
              </a:rPr>
              <a:t>.</a:t>
            </a:r>
            <a:endParaRPr b="0" i="0" sz="1600" u="none" cap="none" strike="noStrike">
              <a:solidFill>
                <a:srgbClr val="2B3E85"/>
              </a:solidFill>
              <a:latin typeface="Raleway"/>
              <a:ea typeface="Raleway"/>
              <a:cs typeface="Raleway"/>
              <a:sym typeface="Raleway"/>
            </a:endParaRPr>
          </a:p>
        </p:txBody>
      </p:sp>
      <p:sp>
        <p:nvSpPr>
          <p:cNvPr id="1477" name="Google Shape;1477;g2523351e7b7_42_121"/>
          <p:cNvSpPr txBox="1"/>
          <p:nvPr/>
        </p:nvSpPr>
        <p:spPr>
          <a:xfrm>
            <a:off x="468000" y="1432225"/>
            <a:ext cx="400603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Raleway"/>
              <a:ea typeface="Raleway"/>
              <a:cs typeface="Raleway"/>
              <a:sym typeface="Raleway"/>
            </a:endParaRPr>
          </a:p>
        </p:txBody>
      </p:sp>
      <p:grpSp>
        <p:nvGrpSpPr>
          <p:cNvPr id="1478" name="Google Shape;1478;g2523351e7b7_42_121"/>
          <p:cNvGrpSpPr/>
          <p:nvPr/>
        </p:nvGrpSpPr>
        <p:grpSpPr>
          <a:xfrm>
            <a:off x="154286" y="3138796"/>
            <a:ext cx="290237" cy="321991"/>
            <a:chOff x="534570" y="3018006"/>
            <a:chExt cx="290237" cy="321991"/>
          </a:xfrm>
        </p:grpSpPr>
        <p:sp>
          <p:nvSpPr>
            <p:cNvPr id="1479" name="Google Shape;1479;g2523351e7b7_42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g2523351e7b7_42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1" name="Google Shape;1481;g2523351e7b7_42_121"/>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g2523351e7b7_42_121"/>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g2523351e7b7_42_121"/>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g2523351e7b7_42_121"/>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85" name="Google Shape;1485;g2523351e7b7_42_121"/>
          <p:cNvPicPr preferRelativeResize="0"/>
          <p:nvPr/>
        </p:nvPicPr>
        <p:blipFill rotWithShape="1">
          <a:blip r:embed="rId4">
            <a:alphaModFix/>
          </a:blip>
          <a:srcRect b="0" l="0" r="31082" t="0"/>
          <a:stretch/>
        </p:blipFill>
        <p:spPr>
          <a:xfrm rot="10800000">
            <a:off x="7112321" y="3448787"/>
            <a:ext cx="2031679" cy="1287455"/>
          </a:xfrm>
          <a:prstGeom prst="rect">
            <a:avLst/>
          </a:prstGeom>
          <a:noFill/>
          <a:ln>
            <a:noFill/>
          </a:ln>
        </p:spPr>
      </p:pic>
      <p:sp>
        <p:nvSpPr>
          <p:cNvPr id="1486" name="Google Shape;1486;g2523351e7b7_42_121"/>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487" name="Google Shape;1487;g2523351e7b7_42_121"/>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54"/>
          <p:cNvPicPr preferRelativeResize="0"/>
          <p:nvPr/>
        </p:nvPicPr>
        <p:blipFill rotWithShape="1">
          <a:blip r:embed="rId3">
            <a:alphaModFix/>
          </a:blip>
          <a:srcRect b="0" l="0" r="0" t="11948"/>
          <a:stretch/>
        </p:blipFill>
        <p:spPr>
          <a:xfrm>
            <a:off x="0" y="0"/>
            <a:ext cx="9144001" cy="1094400"/>
          </a:xfrm>
          <a:prstGeom prst="rect">
            <a:avLst/>
          </a:prstGeom>
          <a:noFill/>
          <a:ln>
            <a:noFill/>
          </a:ln>
        </p:spPr>
      </p:pic>
      <p:sp>
        <p:nvSpPr>
          <p:cNvPr id="247" name="Google Shape;247;p54"/>
          <p:cNvSpPr txBox="1"/>
          <p:nvPr/>
        </p:nvSpPr>
        <p:spPr>
          <a:xfrm>
            <a:off x="1525450" y="1100171"/>
            <a:ext cx="6111900" cy="278611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Als Trainer </a:t>
            </a:r>
            <a:r>
              <a:rPr b="0" i="0" lang="lv-LV" sz="1600" u="none" cap="none" strike="noStrike">
                <a:solidFill>
                  <a:srgbClr val="2B3E85"/>
                </a:solidFill>
                <a:latin typeface="Raleway"/>
                <a:ea typeface="Raleway"/>
                <a:cs typeface="Raleway"/>
                <a:sym typeface="Raleway"/>
              </a:rPr>
              <a:t>führen Sie die Teilnehmer durch verschiedene Szenarien und beteiligen sie an Diskussionen auf der Grundlage der Situations- und Strategiekarten.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Dieser Prozess wird es den Teilnehmern ermöglichen, aktiv zu lernen und über die verschiedenen Facetten von Gewalt am Arbeitsplatz nachzudenken, wodurch ein gemeinsames Verständnis und ein offener Dialog über dieses wichtige Thema gefördert werden.</a:t>
            </a:r>
            <a:endParaRPr b="0" i="0" sz="1600" u="none" cap="none" strike="noStrike">
              <a:solidFill>
                <a:srgbClr val="2B3E85"/>
              </a:solidFill>
              <a:latin typeface="Raleway"/>
              <a:ea typeface="Raleway"/>
              <a:cs typeface="Raleway"/>
              <a:sym typeface="Raleway"/>
            </a:endParaRPr>
          </a:p>
        </p:txBody>
      </p:sp>
      <p:pic>
        <p:nvPicPr>
          <p:cNvPr id="248" name="Google Shape;248;p54"/>
          <p:cNvPicPr preferRelativeResize="0"/>
          <p:nvPr/>
        </p:nvPicPr>
        <p:blipFill rotWithShape="1">
          <a:blip r:embed="rId4">
            <a:alphaModFix/>
          </a:blip>
          <a:srcRect b="12898" l="0" r="0" t="0"/>
          <a:stretch/>
        </p:blipFill>
        <p:spPr>
          <a:xfrm>
            <a:off x="5605087" y="-148874"/>
            <a:ext cx="3449901" cy="1243274"/>
          </a:xfrm>
          <a:prstGeom prst="rect">
            <a:avLst/>
          </a:prstGeom>
          <a:noFill/>
          <a:ln>
            <a:noFill/>
          </a:ln>
        </p:spPr>
      </p:pic>
      <p:grpSp>
        <p:nvGrpSpPr>
          <p:cNvPr id="249" name="Google Shape;249;p54"/>
          <p:cNvGrpSpPr/>
          <p:nvPr/>
        </p:nvGrpSpPr>
        <p:grpSpPr>
          <a:xfrm>
            <a:off x="1385807" y="1134111"/>
            <a:ext cx="290237" cy="321991"/>
            <a:chOff x="534570" y="3018006"/>
            <a:chExt cx="290237" cy="321991"/>
          </a:xfrm>
        </p:grpSpPr>
        <p:sp>
          <p:nvSpPr>
            <p:cNvPr id="250" name="Google Shape;250;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1" name="Shape 1491"/>
        <p:cNvGrpSpPr/>
        <p:nvPr/>
      </p:nvGrpSpPr>
      <p:grpSpPr>
        <a:xfrm>
          <a:off x="0" y="0"/>
          <a:ext cx="0" cy="0"/>
          <a:chOff x="0" y="0"/>
          <a:chExt cx="0" cy="0"/>
        </a:xfrm>
      </p:grpSpPr>
      <p:pic>
        <p:nvPicPr>
          <p:cNvPr id="1492" name="Google Shape;1492;g2523351e7b7_42_137"/>
          <p:cNvPicPr preferRelativeResize="0"/>
          <p:nvPr/>
        </p:nvPicPr>
        <p:blipFill rotWithShape="1">
          <a:blip r:embed="rId3">
            <a:alphaModFix/>
          </a:blip>
          <a:srcRect b="0" l="0" r="0" t="0"/>
          <a:stretch/>
        </p:blipFill>
        <p:spPr>
          <a:xfrm>
            <a:off x="0" y="0"/>
            <a:ext cx="9144001" cy="1447200"/>
          </a:xfrm>
          <a:prstGeom prst="rect">
            <a:avLst/>
          </a:prstGeom>
          <a:noFill/>
          <a:ln>
            <a:noFill/>
          </a:ln>
        </p:spPr>
      </p:pic>
      <p:sp>
        <p:nvSpPr>
          <p:cNvPr id="1493" name="Google Shape;1493;g2523351e7b7_42_137"/>
          <p:cNvSpPr txBox="1"/>
          <p:nvPr/>
        </p:nvSpPr>
        <p:spPr>
          <a:xfrm>
            <a:off x="367199" y="2294500"/>
            <a:ext cx="4029405" cy="244987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Ermutigen Sie die Akteure, kritisch über die spezifischen Faktoren nachzudenken, die zu schwierigen Gesprächen beitragen, und zu überlegen</a:t>
            </a:r>
            <a:r>
              <a:rPr b="1" i="0" lang="lv-LV" sz="1600" u="none" cap="none" strike="noStrike">
                <a:solidFill>
                  <a:srgbClr val="2B3E85"/>
                </a:solidFill>
                <a:latin typeface="Raleway"/>
                <a:ea typeface="Raleway"/>
                <a:cs typeface="Raleway"/>
                <a:sym typeface="Raleway"/>
              </a:rPr>
              <a:t>, wie sie verschiedene Strategien anwenden könnten, um diese Herausforderungen auf konstruktive Weise anzugehen.</a:t>
            </a:r>
            <a:endParaRPr/>
          </a:p>
        </p:txBody>
      </p:sp>
      <p:sp>
        <p:nvSpPr>
          <p:cNvPr id="1494" name="Google Shape;1494;g2523351e7b7_42_137"/>
          <p:cNvSpPr txBox="1"/>
          <p:nvPr/>
        </p:nvSpPr>
        <p:spPr>
          <a:xfrm>
            <a:off x="489600" y="1795775"/>
            <a:ext cx="3907005"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Raleway"/>
              <a:ea typeface="Raleway"/>
              <a:cs typeface="Raleway"/>
              <a:sym typeface="Raleway"/>
            </a:endParaRPr>
          </a:p>
        </p:txBody>
      </p:sp>
      <p:grpSp>
        <p:nvGrpSpPr>
          <p:cNvPr id="1495" name="Google Shape;1495;g2523351e7b7_42_137"/>
          <p:cNvGrpSpPr/>
          <p:nvPr/>
        </p:nvGrpSpPr>
        <p:grpSpPr>
          <a:xfrm>
            <a:off x="219022" y="2275385"/>
            <a:ext cx="290237" cy="321991"/>
            <a:chOff x="534570" y="3018006"/>
            <a:chExt cx="290237" cy="321991"/>
          </a:xfrm>
        </p:grpSpPr>
        <p:sp>
          <p:nvSpPr>
            <p:cNvPr id="1496" name="Google Shape;1496;g2523351e7b7_42_13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g2523351e7b7_42_13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8" name="Google Shape;1498;g2523351e7b7_42_137"/>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g2523351e7b7_42_137"/>
          <p:cNvSpPr/>
          <p:nvPr/>
        </p:nvSpPr>
        <p:spPr>
          <a:xfrm>
            <a:off x="5439899" y="1854201"/>
            <a:ext cx="1162800" cy="10080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g2523351e7b7_42_137"/>
          <p:cNvSpPr/>
          <p:nvPr/>
        </p:nvSpPr>
        <p:spPr>
          <a:xfrm>
            <a:off x="5399401" y="1901228"/>
            <a:ext cx="1162800" cy="10080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g2523351e7b7_42_137"/>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2" name="Google Shape;1502;g2523351e7b7_42_137"/>
          <p:cNvPicPr preferRelativeResize="0"/>
          <p:nvPr/>
        </p:nvPicPr>
        <p:blipFill rotWithShape="1">
          <a:blip r:embed="rId4">
            <a:alphaModFix/>
          </a:blip>
          <a:srcRect b="0" l="0" r="31082" t="0"/>
          <a:stretch/>
        </p:blipFill>
        <p:spPr>
          <a:xfrm rot="10800000">
            <a:off x="7016480" y="1445977"/>
            <a:ext cx="2127520" cy="1348194"/>
          </a:xfrm>
          <a:prstGeom prst="rect">
            <a:avLst/>
          </a:prstGeom>
          <a:noFill/>
          <a:ln>
            <a:noFill/>
          </a:ln>
        </p:spPr>
      </p:pic>
      <p:sp>
        <p:nvSpPr>
          <p:cNvPr id="1503" name="Google Shape;1503;g2523351e7b7_42_137"/>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504" name="Google Shape;1504;g2523351e7b7_42_137"/>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8" name="Shape 1508"/>
        <p:cNvGrpSpPr/>
        <p:nvPr/>
      </p:nvGrpSpPr>
      <p:grpSpPr>
        <a:xfrm>
          <a:off x="0" y="0"/>
          <a:ext cx="0" cy="0"/>
          <a:chOff x="0" y="0"/>
          <a:chExt cx="0" cy="0"/>
        </a:xfrm>
      </p:grpSpPr>
      <p:pic>
        <p:nvPicPr>
          <p:cNvPr id="1509" name="Google Shape;1509;g2523351e7b7_42_153"/>
          <p:cNvPicPr preferRelativeResize="0"/>
          <p:nvPr/>
        </p:nvPicPr>
        <p:blipFill rotWithShape="1">
          <a:blip r:embed="rId3">
            <a:alphaModFix/>
          </a:blip>
          <a:srcRect b="0" l="0" r="0" t="0"/>
          <a:stretch/>
        </p:blipFill>
        <p:spPr>
          <a:xfrm>
            <a:off x="0" y="-3851"/>
            <a:ext cx="9144001" cy="1447200"/>
          </a:xfrm>
          <a:prstGeom prst="rect">
            <a:avLst/>
          </a:prstGeom>
          <a:noFill/>
          <a:ln>
            <a:noFill/>
          </a:ln>
        </p:spPr>
      </p:pic>
      <p:sp>
        <p:nvSpPr>
          <p:cNvPr id="1510" name="Google Shape;1510;g2523351e7b7_42_153"/>
          <p:cNvSpPr txBox="1"/>
          <p:nvPr/>
        </p:nvSpPr>
        <p:spPr>
          <a:xfrm>
            <a:off x="367200" y="1868515"/>
            <a:ext cx="6024000" cy="326240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Durch die Aufteilung der Spieler in kleine Gruppen können Sie eine dynamische und fesselnde Lernerfahrung schaffen, welche die aktive Teilnahme und Zusammenarbeit fördert.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Außerdem können Sie durch den Austausch über positive und negative Beispiele in der Gesprächsführung in schwierigen Situationen </a:t>
            </a:r>
            <a:r>
              <a:rPr b="1" i="0" lang="lv-LV" sz="1600" u="none" cap="none" strike="noStrike">
                <a:solidFill>
                  <a:srgbClr val="2B3E85"/>
                </a:solidFill>
                <a:latin typeface="Raleway"/>
                <a:ea typeface="Raleway"/>
                <a:cs typeface="Raleway"/>
                <a:sym typeface="Raleway"/>
              </a:rPr>
              <a:t>den Teilnehmern helfen, ein differenzierteres Verständnis für wirksame Kommunikationsstrategien zu entwickeln und ihr Selbstvertrauen im Umgang mit schwierigen Gesprächen am Arbeitsplatz zu stärken.</a:t>
            </a:r>
            <a:endParaRPr b="1" i="0" sz="1600" u="none" cap="none" strike="noStrike">
              <a:solidFill>
                <a:srgbClr val="2B3E85"/>
              </a:solidFill>
              <a:latin typeface="Raleway"/>
              <a:ea typeface="Raleway"/>
              <a:cs typeface="Raleway"/>
              <a:sym typeface="Raleway"/>
            </a:endParaRPr>
          </a:p>
        </p:txBody>
      </p:sp>
      <p:sp>
        <p:nvSpPr>
          <p:cNvPr id="1511" name="Google Shape;1511;g2523351e7b7_42_153"/>
          <p:cNvSpPr txBox="1"/>
          <p:nvPr/>
        </p:nvSpPr>
        <p:spPr>
          <a:xfrm>
            <a:off x="489600" y="1345502"/>
            <a:ext cx="3706625"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Raleway"/>
              <a:ea typeface="Raleway"/>
              <a:cs typeface="Raleway"/>
              <a:sym typeface="Raleway"/>
            </a:endParaRPr>
          </a:p>
        </p:txBody>
      </p:sp>
      <p:grpSp>
        <p:nvGrpSpPr>
          <p:cNvPr id="1512" name="Google Shape;1512;g2523351e7b7_42_153"/>
          <p:cNvGrpSpPr/>
          <p:nvPr/>
        </p:nvGrpSpPr>
        <p:grpSpPr>
          <a:xfrm>
            <a:off x="178560" y="3381923"/>
            <a:ext cx="290237" cy="321991"/>
            <a:chOff x="534570" y="3018006"/>
            <a:chExt cx="290237" cy="321991"/>
          </a:xfrm>
        </p:grpSpPr>
        <p:sp>
          <p:nvSpPr>
            <p:cNvPr id="1513" name="Google Shape;1513;g2523351e7b7_42_15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g2523351e7b7_42_15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5" name="Google Shape;1515;g2523351e7b7_42_153"/>
          <p:cNvSpPr/>
          <p:nvPr/>
        </p:nvSpPr>
        <p:spPr>
          <a:xfrm>
            <a:off x="6956647" y="2013154"/>
            <a:ext cx="1658700" cy="14337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g2523351e7b7_42_153"/>
          <p:cNvSpPr/>
          <p:nvPr/>
        </p:nvSpPr>
        <p:spPr>
          <a:xfrm>
            <a:off x="6328897" y="1629923"/>
            <a:ext cx="920100" cy="8619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g2523351e7b7_42_153"/>
          <p:cNvSpPr/>
          <p:nvPr/>
        </p:nvSpPr>
        <p:spPr>
          <a:xfrm>
            <a:off x="6296850" y="1670130"/>
            <a:ext cx="920100" cy="8619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g2523351e7b7_42_153"/>
          <p:cNvSpPr/>
          <p:nvPr/>
        </p:nvSpPr>
        <p:spPr>
          <a:xfrm rot="449420">
            <a:off x="6955946" y="1979981"/>
            <a:ext cx="1622445" cy="143278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9" name="Google Shape;1519;g2523351e7b7_42_153"/>
          <p:cNvPicPr preferRelativeResize="0"/>
          <p:nvPr/>
        </p:nvPicPr>
        <p:blipFill rotWithShape="1">
          <a:blip r:embed="rId4">
            <a:alphaModFix/>
          </a:blip>
          <a:srcRect b="0" l="0" r="1262" t="0"/>
          <a:stretch/>
        </p:blipFill>
        <p:spPr>
          <a:xfrm rot="-5400000">
            <a:off x="7145670" y="3157265"/>
            <a:ext cx="2752149" cy="1217325"/>
          </a:xfrm>
          <a:prstGeom prst="rect">
            <a:avLst/>
          </a:prstGeom>
          <a:noFill/>
          <a:ln>
            <a:noFill/>
          </a:ln>
        </p:spPr>
      </p:pic>
      <p:sp>
        <p:nvSpPr>
          <p:cNvPr id="1520" name="Google Shape;1520;g2523351e7b7_42_153"/>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521" name="Google Shape;1521;g2523351e7b7_42_153"/>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5" name="Shape 1525"/>
        <p:cNvGrpSpPr/>
        <p:nvPr/>
      </p:nvGrpSpPr>
      <p:grpSpPr>
        <a:xfrm>
          <a:off x="0" y="0"/>
          <a:ext cx="0" cy="0"/>
          <a:chOff x="0" y="0"/>
          <a:chExt cx="0" cy="0"/>
        </a:xfrm>
      </p:grpSpPr>
      <p:pic>
        <p:nvPicPr>
          <p:cNvPr id="1526" name="Google Shape;1526;g2523351e7b7_42_169"/>
          <p:cNvPicPr preferRelativeResize="0"/>
          <p:nvPr/>
        </p:nvPicPr>
        <p:blipFill rotWithShape="1">
          <a:blip r:embed="rId3">
            <a:alphaModFix/>
          </a:blip>
          <a:srcRect b="0" l="0" r="0" t="0"/>
          <a:stretch/>
        </p:blipFill>
        <p:spPr>
          <a:xfrm>
            <a:off x="-1" y="0"/>
            <a:ext cx="9144001" cy="1447200"/>
          </a:xfrm>
          <a:prstGeom prst="rect">
            <a:avLst/>
          </a:prstGeom>
          <a:noFill/>
          <a:ln>
            <a:noFill/>
          </a:ln>
        </p:spPr>
      </p:pic>
      <p:pic>
        <p:nvPicPr>
          <p:cNvPr id="1527" name="Google Shape;1527;g2523351e7b7_42_169"/>
          <p:cNvPicPr preferRelativeResize="0"/>
          <p:nvPr/>
        </p:nvPicPr>
        <p:blipFill rotWithShape="1">
          <a:blip r:embed="rId4">
            <a:alphaModFix/>
          </a:blip>
          <a:srcRect b="0" l="16443" r="0" t="34105"/>
          <a:stretch/>
        </p:blipFill>
        <p:spPr>
          <a:xfrm>
            <a:off x="7148862" y="1456082"/>
            <a:ext cx="1995138" cy="651001"/>
          </a:xfrm>
          <a:prstGeom prst="rect">
            <a:avLst/>
          </a:prstGeom>
          <a:noFill/>
          <a:ln>
            <a:noFill/>
          </a:ln>
        </p:spPr>
      </p:pic>
      <p:sp>
        <p:nvSpPr>
          <p:cNvPr id="1528" name="Google Shape;1528;g2523351e7b7_42_169"/>
          <p:cNvSpPr txBox="1"/>
          <p:nvPr/>
        </p:nvSpPr>
        <p:spPr>
          <a:xfrm>
            <a:off x="489600" y="137957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grpSp>
        <p:nvGrpSpPr>
          <p:cNvPr id="1529" name="Google Shape;1529;g2523351e7b7_42_169"/>
          <p:cNvGrpSpPr/>
          <p:nvPr/>
        </p:nvGrpSpPr>
        <p:grpSpPr>
          <a:xfrm>
            <a:off x="36000" y="1728000"/>
            <a:ext cx="8886075" cy="3411673"/>
            <a:chOff x="36000" y="1728000"/>
            <a:chExt cx="8886075" cy="3411673"/>
          </a:xfrm>
        </p:grpSpPr>
        <p:sp>
          <p:nvSpPr>
            <p:cNvPr id="1530" name="Google Shape;1530;g2523351e7b7_42_169"/>
            <p:cNvSpPr txBox="1"/>
            <p:nvPr/>
          </p:nvSpPr>
          <p:spPr>
            <a:xfrm>
              <a:off x="36000" y="1728000"/>
              <a:ext cx="4867773" cy="3411673"/>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Wie hat sich Ihr Verständnis für (in-)effektive</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Gesprächsstrategien in Situationen verän-dert, nachdem Sie das Spiel gespielt haben?</a:t>
              </a:r>
              <a:endParaRPr b="0" i="0" sz="1600" u="none" cap="none" strike="noStrike">
                <a:solidFill>
                  <a:srgbClr val="2B3E85"/>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Können Sie uns eine bestimmte Erkenntnis oder Lektion mitteilen, die Sie beim Üben der Gesprächsstrategien in diesem Spiel gelernt haben?</a:t>
              </a:r>
              <a:endParaRPr b="0" i="0" sz="1600" u="none" cap="none" strike="noStrike">
                <a:solidFill>
                  <a:srgbClr val="2B3E85"/>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Auf welche Herausforderungen sind Sie gestoßen, als Sie versucht haben, die Situa-tionen mit den Ihnen zugewiesenen Ge-sprächsstrategien zu bewältigen? Wie haben Sie die Herausforderungen gemeistert?</a:t>
              </a:r>
              <a:endParaRPr b="0" i="0" sz="1600" u="none" cap="none" strike="noStrike">
                <a:solidFill>
                  <a:srgbClr val="2B3E85"/>
                </a:solidFill>
                <a:latin typeface="Raleway"/>
                <a:ea typeface="Raleway"/>
                <a:cs typeface="Raleway"/>
                <a:sym typeface="Raleway"/>
              </a:endParaRPr>
            </a:p>
          </p:txBody>
        </p:sp>
        <p:sp>
          <p:nvSpPr>
            <p:cNvPr id="1531" name="Google Shape;1531;g2523351e7b7_42_169"/>
            <p:cNvSpPr txBox="1"/>
            <p:nvPr/>
          </p:nvSpPr>
          <p:spPr>
            <a:xfrm>
              <a:off x="4741275" y="1728000"/>
              <a:ext cx="4180800" cy="318084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600" u="none" cap="none" strike="noStrike">
                  <a:solidFill>
                    <a:srgbClr val="2B3E85"/>
                  </a:solidFill>
                  <a:latin typeface="Raleway"/>
                  <a:ea typeface="Raleway"/>
                  <a:cs typeface="Raleway"/>
                  <a:sym typeface="Raleway"/>
                </a:rPr>
                <a:t>Wie kann Ihrer Meinung nach das Bewusstsein und die Anwendung wirksamer Gesprächsstrategien Ihnen dabei helfen können, Vorfälle von Gewalt am Arbeitsplatz in der HORECA-Branche zu verhindern, zu erkennen und zu bewältigen?</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600" u="none" cap="none" strike="noStrike">
                  <a:solidFill>
                    <a:srgbClr val="2B3E85"/>
                  </a:solidFill>
                  <a:latin typeface="Raleway"/>
                  <a:ea typeface="Raleway"/>
                  <a:cs typeface="Raleway"/>
                  <a:sym typeface="Raleway"/>
                </a:rPr>
                <a:t>Können Sie eine Situation aus dem Spiel beschreiben, in der eine effektive Gesprächsstrategie zu einer erfolgreichen Lösung einer schwierigen Situation geführt hat?</a:t>
              </a:r>
              <a:endParaRPr b="0" i="0" sz="1600" u="none" cap="none" strike="noStrike">
                <a:solidFill>
                  <a:srgbClr val="2B3E85"/>
                </a:solidFill>
                <a:latin typeface="Raleway"/>
                <a:ea typeface="Raleway"/>
                <a:cs typeface="Raleway"/>
                <a:sym typeface="Raleway"/>
              </a:endParaRPr>
            </a:p>
          </p:txBody>
        </p:sp>
      </p:grpSp>
      <p:sp>
        <p:nvSpPr>
          <p:cNvPr id="1532" name="Google Shape;1532;g2523351e7b7_42_169"/>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533" name="Google Shape;1533;g2523351e7b7_42_169"/>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7" name="Shape 1537"/>
        <p:cNvGrpSpPr/>
        <p:nvPr/>
      </p:nvGrpSpPr>
      <p:grpSpPr>
        <a:xfrm>
          <a:off x="0" y="0"/>
          <a:ext cx="0" cy="0"/>
          <a:chOff x="0" y="0"/>
          <a:chExt cx="0" cy="0"/>
        </a:xfrm>
      </p:grpSpPr>
      <p:pic>
        <p:nvPicPr>
          <p:cNvPr id="1538" name="Google Shape;1538;g2523351e7b7_42_180"/>
          <p:cNvPicPr preferRelativeResize="0"/>
          <p:nvPr/>
        </p:nvPicPr>
        <p:blipFill rotWithShape="1">
          <a:blip r:embed="rId3">
            <a:alphaModFix/>
          </a:blip>
          <a:srcRect b="0" l="0" r="0" t="0"/>
          <a:stretch/>
        </p:blipFill>
        <p:spPr>
          <a:xfrm>
            <a:off x="0" y="-3850"/>
            <a:ext cx="9144001" cy="1447200"/>
          </a:xfrm>
          <a:prstGeom prst="rect">
            <a:avLst/>
          </a:prstGeom>
          <a:noFill/>
          <a:ln>
            <a:noFill/>
          </a:ln>
        </p:spPr>
      </p:pic>
      <p:pic>
        <p:nvPicPr>
          <p:cNvPr id="1539" name="Google Shape;1539;g2523351e7b7_42_180"/>
          <p:cNvPicPr preferRelativeResize="0"/>
          <p:nvPr/>
        </p:nvPicPr>
        <p:blipFill rotWithShape="1">
          <a:blip r:embed="rId4">
            <a:alphaModFix/>
          </a:blip>
          <a:srcRect b="0" l="16443" r="0" t="34105"/>
          <a:stretch/>
        </p:blipFill>
        <p:spPr>
          <a:xfrm>
            <a:off x="7148862" y="1436526"/>
            <a:ext cx="1995138" cy="651001"/>
          </a:xfrm>
          <a:prstGeom prst="rect">
            <a:avLst/>
          </a:prstGeom>
          <a:noFill/>
          <a:ln>
            <a:noFill/>
          </a:ln>
        </p:spPr>
      </p:pic>
      <p:sp>
        <p:nvSpPr>
          <p:cNvPr id="1540" name="Google Shape;1540;g2523351e7b7_42_180"/>
          <p:cNvSpPr txBox="1"/>
          <p:nvPr/>
        </p:nvSpPr>
        <p:spPr>
          <a:xfrm>
            <a:off x="489600" y="1404000"/>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Fragen nach dem Spiel</a:t>
            </a:r>
            <a:endParaRPr b="1" i="0" sz="2300" u="none" cap="none" strike="noStrike">
              <a:solidFill>
                <a:srgbClr val="6689BA"/>
              </a:solidFill>
              <a:latin typeface="Arial"/>
              <a:ea typeface="Arial"/>
              <a:cs typeface="Arial"/>
              <a:sym typeface="Arial"/>
            </a:endParaRPr>
          </a:p>
        </p:txBody>
      </p:sp>
      <p:grpSp>
        <p:nvGrpSpPr>
          <p:cNvPr id="1541" name="Google Shape;1541;g2523351e7b7_42_180"/>
          <p:cNvGrpSpPr/>
          <p:nvPr/>
        </p:nvGrpSpPr>
        <p:grpSpPr>
          <a:xfrm>
            <a:off x="53550" y="1752050"/>
            <a:ext cx="9025715" cy="3411673"/>
            <a:chOff x="231575" y="1828250"/>
            <a:chExt cx="8714474" cy="3411673"/>
          </a:xfrm>
        </p:grpSpPr>
        <p:sp>
          <p:nvSpPr>
            <p:cNvPr id="1542" name="Google Shape;1542;g2523351e7b7_42_180"/>
            <p:cNvSpPr txBox="1"/>
            <p:nvPr/>
          </p:nvSpPr>
          <p:spPr>
            <a:xfrm>
              <a:off x="231575" y="1828250"/>
              <a:ext cx="4887000" cy="3411673"/>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Wie wollen Sie die Erkenntnisse und Lektio-nen aus dem Spiel anwenden, um Gewalt am Arbeitsplatz und ähnliche Situa-tionen durch effektive Kommunikation zu bewältigen?</a:t>
              </a:r>
              <a:endParaRPr b="0" i="0" sz="1600" u="none" cap="none" strike="noStrike">
                <a:solidFill>
                  <a:srgbClr val="2B3E85"/>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Inwiefern hat das Spiel Ihnen geholfen, Ein-fühlungsvermögen und Verständnis für Men-schen zu entwickeln, die sich in schwierigen Situationen befinden, die eine effektive Kommunikation erfordern?</a:t>
              </a:r>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600" u="none" cap="none" strike="noStrike">
                  <a:solidFill>
                    <a:srgbClr val="2B3E85"/>
                  </a:solidFill>
                  <a:latin typeface="Raleway"/>
                  <a:ea typeface="Raleway"/>
                  <a:cs typeface="Raleway"/>
                  <a:sym typeface="Raleway"/>
                </a:rPr>
                <a:t>Wie könnte sich Ihrer Meinung nach Ihre Ar-beitsplatzkultur durch die Einführung wirk-samer Gesprächsstrategien bei der Be-wältigung schwieriger Situationen verändern?</a:t>
              </a:r>
              <a:endParaRPr b="0" i="0" sz="1600" u="none" cap="none" strike="noStrike">
                <a:solidFill>
                  <a:srgbClr val="2B3E85"/>
                </a:solidFill>
                <a:latin typeface="Raleway"/>
                <a:ea typeface="Raleway"/>
                <a:cs typeface="Raleway"/>
                <a:sym typeface="Raleway"/>
              </a:endParaRPr>
            </a:p>
          </p:txBody>
        </p:sp>
        <p:sp>
          <p:nvSpPr>
            <p:cNvPr id="1543" name="Google Shape;1543;g2523351e7b7_42_180"/>
            <p:cNvSpPr txBox="1"/>
            <p:nvPr/>
          </p:nvSpPr>
          <p:spPr>
            <a:xfrm>
              <a:off x="4789538" y="1828250"/>
              <a:ext cx="4156511" cy="340244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600" u="none" cap="none" strike="noStrike">
                  <a:solidFill>
                    <a:srgbClr val="2B3E85"/>
                  </a:solidFill>
                  <a:latin typeface="Raleway"/>
                  <a:ea typeface="Raleway"/>
                  <a:cs typeface="Raleway"/>
                  <a:sym typeface="Raleway"/>
                </a:rPr>
                <a:t>Welche zusätzlichen Gesprächsstrate-gien oder bewährten Praktiken haben Sie, die dazu beitragen könnten, ein integrativeres und respektvolleres Arbeitsumfeld zu schaffen?</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600" u="none" cap="none" strike="noStrike">
                  <a:solidFill>
                    <a:srgbClr val="2B3E85"/>
                  </a:solidFill>
                  <a:latin typeface="Raleway"/>
                  <a:ea typeface="Raleway"/>
                  <a:cs typeface="Raleway"/>
                  <a:sym typeface="Raleway"/>
                </a:rPr>
                <a:t>Gibt es bestimmte Gesprächs-strategien, die Sie als besonders hilfreich oder nicht hilfreich empfunden haben? Wie</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könnten diese Strategien verfeinert</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oder verbessert werden, um in schwierigen Situationen bessere Ergebnisse zu erzielen?</a:t>
              </a:r>
              <a:endParaRPr b="0" i="0" sz="1600" u="none" cap="none" strike="noStrike">
                <a:solidFill>
                  <a:srgbClr val="2B3E85"/>
                </a:solidFill>
                <a:latin typeface="Raleway"/>
                <a:ea typeface="Raleway"/>
                <a:cs typeface="Raleway"/>
                <a:sym typeface="Raleway"/>
              </a:endParaRPr>
            </a:p>
          </p:txBody>
        </p:sp>
      </p:grpSp>
      <p:sp>
        <p:nvSpPr>
          <p:cNvPr id="1544" name="Google Shape;1544;g2523351e7b7_42_180"/>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6. Modul</a:t>
            </a:r>
            <a:endParaRPr b="0" i="0" sz="2500" u="none" cap="none" strike="noStrike">
              <a:solidFill>
                <a:srgbClr val="000000"/>
              </a:solidFill>
              <a:latin typeface="Arial"/>
              <a:ea typeface="Arial"/>
              <a:cs typeface="Arial"/>
              <a:sym typeface="Arial"/>
            </a:endParaRPr>
          </a:p>
        </p:txBody>
      </p:sp>
      <p:sp>
        <p:nvSpPr>
          <p:cNvPr id="1545" name="Google Shape;1545;g2523351e7b7_42_180"/>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Gesprächsführung in schwierigen Situationen</a:t>
            </a:r>
            <a:endParaRPr b="1" i="0" sz="2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pic>
        <p:nvPicPr>
          <p:cNvPr id="1550" name="Google Shape;1550;g2523351e7b7_4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551" name="Google Shape;1551;g2523351e7b7_47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Prävention und Managementstrategien</a:t>
            </a:r>
            <a:endParaRPr b="1" i="0" sz="3900" u="none" cap="none" strike="noStrike">
              <a:solidFill>
                <a:srgbClr val="FFFFFF"/>
              </a:solidFill>
              <a:latin typeface="Arial"/>
              <a:ea typeface="Arial"/>
              <a:cs typeface="Arial"/>
              <a:sym typeface="Arial"/>
            </a:endParaRPr>
          </a:p>
        </p:txBody>
      </p:sp>
      <p:pic>
        <p:nvPicPr>
          <p:cNvPr id="1552" name="Google Shape;1552;g2523351e7b7_4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553" name="Google Shape;1553;g2523351e7b7_4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554" name="Google Shape;1554;g2523351e7b7_4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555" name="Google Shape;1555;g2523351e7b7_4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556" name="Google Shape;1556;g2523351e7b7_4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0" name="Shape 1560"/>
        <p:cNvGrpSpPr/>
        <p:nvPr/>
      </p:nvGrpSpPr>
      <p:grpSpPr>
        <a:xfrm>
          <a:off x="0" y="0"/>
          <a:ext cx="0" cy="0"/>
          <a:chOff x="0" y="0"/>
          <a:chExt cx="0" cy="0"/>
        </a:xfrm>
      </p:grpSpPr>
      <p:sp>
        <p:nvSpPr>
          <p:cNvPr id="1561" name="Google Shape;1561;g2523351e7b7_47_11"/>
          <p:cNvSpPr txBox="1"/>
          <p:nvPr/>
        </p:nvSpPr>
        <p:spPr>
          <a:xfrm>
            <a:off x="367200" y="1992425"/>
            <a:ext cx="4911002" cy="297924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Bereiten Sie vor der Durchführung des Spiels eine Reihe von Karten mit Problemsituationen vor, die sich auf die </a:t>
            </a:r>
            <a:r>
              <a:rPr b="1" i="0" lang="lv-LV" sz="1600" u="none" cap="none" strike="noStrike">
                <a:solidFill>
                  <a:srgbClr val="2B3E85"/>
                </a:solidFill>
                <a:latin typeface="Raleway"/>
                <a:ea typeface="Raleway"/>
                <a:cs typeface="Raleway"/>
                <a:sym typeface="Raleway"/>
              </a:rPr>
              <a:t>Prävention von Gewalt am und Management. </a:t>
            </a:r>
            <a:endParaRPr b="1"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600" u="none" cap="none" strike="noStrike">
                <a:solidFill>
                  <a:srgbClr val="2B3E85"/>
                </a:solidFill>
                <a:latin typeface="Raleway"/>
                <a:ea typeface="Raleway"/>
                <a:cs typeface="Raleway"/>
                <a:sym typeface="Raleway"/>
              </a:rPr>
              <a:t>Eine Karte könnte zum Beispiel eine Situation beschreiben, in der ein Mitarbeiter schikaniert oder belästigt wird, oder eine Situation, in der eine potenzielle Bedrohung durch Gewalt am Arbeitsplatz, besteht.</a:t>
            </a:r>
            <a:endParaRPr b="0" i="0" sz="1600" u="none" cap="none" strike="noStrike">
              <a:solidFill>
                <a:srgbClr val="2B3E85"/>
              </a:solidFill>
              <a:latin typeface="Raleway"/>
              <a:ea typeface="Raleway"/>
              <a:cs typeface="Raleway"/>
              <a:sym typeface="Raleway"/>
            </a:endParaRPr>
          </a:p>
        </p:txBody>
      </p:sp>
      <p:sp>
        <p:nvSpPr>
          <p:cNvPr id="1562" name="Google Shape;1562;g2523351e7b7_47_11"/>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1563" name="Google Shape;1563;g2523351e7b7_47_11"/>
          <p:cNvGrpSpPr/>
          <p:nvPr/>
        </p:nvGrpSpPr>
        <p:grpSpPr>
          <a:xfrm>
            <a:off x="154286" y="3228316"/>
            <a:ext cx="290237" cy="321991"/>
            <a:chOff x="534570" y="3018006"/>
            <a:chExt cx="290237" cy="321991"/>
          </a:xfrm>
        </p:grpSpPr>
        <p:sp>
          <p:nvSpPr>
            <p:cNvPr id="1564" name="Google Shape;1564;g2523351e7b7_4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g2523351e7b7_4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66" name="Google Shape;1566;g2523351e7b7_47_11"/>
          <p:cNvPicPr preferRelativeResize="0"/>
          <p:nvPr/>
        </p:nvPicPr>
        <p:blipFill rotWithShape="1">
          <a:blip r:embed="rId3">
            <a:alphaModFix/>
          </a:blip>
          <a:srcRect b="0" l="0" r="16443" t="0"/>
          <a:stretch/>
        </p:blipFill>
        <p:spPr>
          <a:xfrm>
            <a:off x="6572250" y="944688"/>
            <a:ext cx="2571750" cy="1273500"/>
          </a:xfrm>
          <a:prstGeom prst="rect">
            <a:avLst/>
          </a:prstGeom>
          <a:noFill/>
          <a:ln>
            <a:noFill/>
          </a:ln>
        </p:spPr>
      </p:pic>
      <p:pic>
        <p:nvPicPr>
          <p:cNvPr id="1567" name="Google Shape;1567;g2523351e7b7_47_11"/>
          <p:cNvPicPr preferRelativeResize="0"/>
          <p:nvPr/>
        </p:nvPicPr>
        <p:blipFill rotWithShape="1">
          <a:blip r:embed="rId3">
            <a:alphaModFix/>
          </a:blip>
          <a:srcRect b="0" l="0" r="16443" t="0"/>
          <a:stretch/>
        </p:blipFill>
        <p:spPr>
          <a:xfrm>
            <a:off x="6572250" y="1454484"/>
            <a:ext cx="2571750" cy="1273500"/>
          </a:xfrm>
          <a:prstGeom prst="rect">
            <a:avLst/>
          </a:prstGeom>
          <a:noFill/>
          <a:ln>
            <a:noFill/>
          </a:ln>
        </p:spPr>
      </p:pic>
      <p:pic>
        <p:nvPicPr>
          <p:cNvPr id="1568" name="Google Shape;1568;g2523351e7b7_47_11"/>
          <p:cNvPicPr preferRelativeResize="0"/>
          <p:nvPr/>
        </p:nvPicPr>
        <p:blipFill rotWithShape="1">
          <a:blip r:embed="rId4">
            <a:alphaModFix/>
          </a:blip>
          <a:srcRect b="0" l="58"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69" name="Google Shape;1569;g2523351e7b7_47_11"/>
          <p:cNvPicPr preferRelativeResize="0"/>
          <p:nvPr/>
        </p:nvPicPr>
        <p:blipFill rotWithShape="1">
          <a:blip r:embed="rId4">
            <a:alphaModFix/>
          </a:blip>
          <a:srcRect b="0" l="58"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70" name="Google Shape;1570;g2523351e7b7_47_11"/>
          <p:cNvPicPr preferRelativeResize="0"/>
          <p:nvPr/>
        </p:nvPicPr>
        <p:blipFill rotWithShape="1">
          <a:blip r:embed="rId4">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1571" name="Google Shape;1571;g2523351e7b7_47_11"/>
          <p:cNvGrpSpPr/>
          <p:nvPr/>
        </p:nvGrpSpPr>
        <p:grpSpPr>
          <a:xfrm>
            <a:off x="0" y="-72000"/>
            <a:ext cx="9144001" cy="1519199"/>
            <a:chOff x="0" y="-72000"/>
            <a:chExt cx="9144001" cy="1519199"/>
          </a:xfrm>
        </p:grpSpPr>
        <p:pic>
          <p:nvPicPr>
            <p:cNvPr id="1572" name="Google Shape;1572;g2523351e7b7_47_11"/>
            <p:cNvPicPr preferRelativeResize="0"/>
            <p:nvPr/>
          </p:nvPicPr>
          <p:blipFill rotWithShape="1">
            <a:blip r:embed="rId5">
              <a:alphaModFix/>
            </a:blip>
            <a:srcRect b="0" l="0" r="0" t="0"/>
            <a:stretch/>
          </p:blipFill>
          <p:spPr>
            <a:xfrm>
              <a:off x="0" y="-1"/>
              <a:ext cx="9144001" cy="1447200"/>
            </a:xfrm>
            <a:prstGeom prst="rect">
              <a:avLst/>
            </a:prstGeom>
            <a:noFill/>
            <a:ln>
              <a:noFill/>
            </a:ln>
          </p:spPr>
        </p:pic>
        <p:sp>
          <p:nvSpPr>
            <p:cNvPr id="1573" name="Google Shape;1573;g2523351e7b7_47_11"/>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574" name="Google Shape;1574;g2523351e7b7_47_11"/>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8" name="Shape 1578"/>
        <p:cNvGrpSpPr/>
        <p:nvPr/>
      </p:nvGrpSpPr>
      <p:grpSpPr>
        <a:xfrm>
          <a:off x="0" y="0"/>
          <a:ext cx="0" cy="0"/>
          <a:chOff x="0" y="0"/>
          <a:chExt cx="0" cy="0"/>
        </a:xfrm>
      </p:grpSpPr>
      <p:sp>
        <p:nvSpPr>
          <p:cNvPr id="1579" name="Google Shape;1579;g2523351e7b7_47_2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Prävention und Managementstrategien</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80" name="Google Shape;1580;g2523351e7b7_47_27"/>
          <p:cNvSpPr txBox="1"/>
          <p:nvPr/>
        </p:nvSpPr>
        <p:spPr>
          <a:xfrm>
            <a:off x="367200" y="1992425"/>
            <a:ext cx="4428636" cy="241293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Teilen Sie die Spieler in kleine Gruppen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Verteilen Sie die Karten mit den Problem-stellungen gleichmäßig auf 3-4 Personen.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Weisen Sie die Spieler an, ihre Karten zu lesen und </a:t>
            </a:r>
            <a:r>
              <a:rPr b="1" i="0" lang="lv-LV" sz="1600" u="none" cap="none" strike="noStrike">
                <a:solidFill>
                  <a:srgbClr val="2B3E85"/>
                </a:solidFill>
                <a:latin typeface="Raleway"/>
                <a:ea typeface="Raleway"/>
                <a:cs typeface="Raleway"/>
                <a:sym typeface="Raleway"/>
              </a:rPr>
              <a:t>die spezifischen Herausforderungen zu identifizieren, die in den Szenarien dargestellt sind.</a:t>
            </a:r>
            <a:endParaRPr b="1" i="0" sz="1600" u="none" cap="none" strike="noStrike">
              <a:solidFill>
                <a:srgbClr val="2B3E85"/>
              </a:solidFill>
              <a:latin typeface="Raleway"/>
              <a:ea typeface="Raleway"/>
              <a:cs typeface="Raleway"/>
              <a:sym typeface="Raleway"/>
            </a:endParaRPr>
          </a:p>
        </p:txBody>
      </p:sp>
      <p:sp>
        <p:nvSpPr>
          <p:cNvPr id="1581" name="Google Shape;1581;g2523351e7b7_47_27"/>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Vorbereiten von</a:t>
            </a:r>
            <a:endParaRPr b="1" i="0" sz="2600" u="none" cap="none" strike="noStrike">
              <a:solidFill>
                <a:srgbClr val="6689BA"/>
              </a:solidFill>
              <a:latin typeface="Arial"/>
              <a:ea typeface="Arial"/>
              <a:cs typeface="Arial"/>
              <a:sym typeface="Arial"/>
            </a:endParaRPr>
          </a:p>
        </p:txBody>
      </p:sp>
      <p:grpSp>
        <p:nvGrpSpPr>
          <p:cNvPr id="1582" name="Google Shape;1582;g2523351e7b7_47_27"/>
          <p:cNvGrpSpPr/>
          <p:nvPr/>
        </p:nvGrpSpPr>
        <p:grpSpPr>
          <a:xfrm>
            <a:off x="169061" y="2911119"/>
            <a:ext cx="290237" cy="321991"/>
            <a:chOff x="534570" y="3018006"/>
            <a:chExt cx="290237" cy="321991"/>
          </a:xfrm>
        </p:grpSpPr>
        <p:sp>
          <p:nvSpPr>
            <p:cNvPr id="1583" name="Google Shape;1583;g2523351e7b7_47_2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g2523351e7b7_47_2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85" name="Google Shape;1585;g2523351e7b7_47_27"/>
          <p:cNvPicPr preferRelativeResize="0"/>
          <p:nvPr/>
        </p:nvPicPr>
        <p:blipFill rotWithShape="1">
          <a:blip r:embed="rId3">
            <a:alphaModFix/>
          </a:blip>
          <a:srcRect b="0" l="0" r="25946" t="0"/>
          <a:stretch/>
        </p:blipFill>
        <p:spPr>
          <a:xfrm>
            <a:off x="6864775" y="1367462"/>
            <a:ext cx="2279225" cy="1273500"/>
          </a:xfrm>
          <a:prstGeom prst="rect">
            <a:avLst/>
          </a:prstGeom>
          <a:noFill/>
          <a:ln>
            <a:noFill/>
          </a:ln>
        </p:spPr>
      </p:pic>
      <p:pic>
        <p:nvPicPr>
          <p:cNvPr id="1586" name="Google Shape;1586;g2523351e7b7_47_27"/>
          <p:cNvPicPr preferRelativeResize="0"/>
          <p:nvPr/>
        </p:nvPicPr>
        <p:blipFill rotWithShape="1">
          <a:blip r:embed="rId4">
            <a:alphaModFix/>
          </a:blip>
          <a:srcRect b="0" l="0" r="0" t="0"/>
          <a:stretch/>
        </p:blipFill>
        <p:spPr>
          <a:xfrm>
            <a:off x="5406275" y="2252582"/>
            <a:ext cx="903528" cy="2221693"/>
          </a:xfrm>
          <a:prstGeom prst="rect">
            <a:avLst/>
          </a:prstGeom>
          <a:noFill/>
          <a:ln>
            <a:noFill/>
          </a:ln>
        </p:spPr>
      </p:pic>
      <p:pic>
        <p:nvPicPr>
          <p:cNvPr id="1587" name="Google Shape;1587;g2523351e7b7_47_27"/>
          <p:cNvPicPr preferRelativeResize="0"/>
          <p:nvPr/>
        </p:nvPicPr>
        <p:blipFill rotWithShape="1">
          <a:blip r:embed="rId4">
            <a:alphaModFix/>
          </a:blip>
          <a:srcRect b="0" l="0" r="0" t="0"/>
          <a:stretch/>
        </p:blipFill>
        <p:spPr>
          <a:xfrm>
            <a:off x="6454506" y="2252582"/>
            <a:ext cx="903528" cy="2221693"/>
          </a:xfrm>
          <a:prstGeom prst="rect">
            <a:avLst/>
          </a:prstGeom>
          <a:noFill/>
          <a:ln>
            <a:noFill/>
          </a:ln>
        </p:spPr>
      </p:pic>
      <p:pic>
        <p:nvPicPr>
          <p:cNvPr id="1588" name="Google Shape;1588;g2523351e7b7_47_27"/>
          <p:cNvPicPr preferRelativeResize="0"/>
          <p:nvPr/>
        </p:nvPicPr>
        <p:blipFill rotWithShape="1">
          <a:blip r:embed="rId4">
            <a:alphaModFix/>
          </a:blip>
          <a:srcRect b="0" l="0" r="0" t="0"/>
          <a:stretch/>
        </p:blipFill>
        <p:spPr>
          <a:xfrm>
            <a:off x="7502747" y="2252582"/>
            <a:ext cx="903528" cy="2221693"/>
          </a:xfrm>
          <a:prstGeom prst="rect">
            <a:avLst/>
          </a:prstGeom>
          <a:noFill/>
          <a:ln>
            <a:noFill/>
          </a:ln>
        </p:spPr>
      </p:pic>
      <p:grpSp>
        <p:nvGrpSpPr>
          <p:cNvPr id="1589" name="Google Shape;1589;g2523351e7b7_47_27"/>
          <p:cNvGrpSpPr/>
          <p:nvPr/>
        </p:nvGrpSpPr>
        <p:grpSpPr>
          <a:xfrm>
            <a:off x="0" y="-72000"/>
            <a:ext cx="9144001" cy="1519199"/>
            <a:chOff x="0" y="-72000"/>
            <a:chExt cx="9144001" cy="1519199"/>
          </a:xfrm>
        </p:grpSpPr>
        <p:pic>
          <p:nvPicPr>
            <p:cNvPr id="1590" name="Google Shape;1590;g2523351e7b7_47_27"/>
            <p:cNvPicPr preferRelativeResize="0"/>
            <p:nvPr/>
          </p:nvPicPr>
          <p:blipFill rotWithShape="1">
            <a:blip r:embed="rId5">
              <a:alphaModFix/>
            </a:blip>
            <a:srcRect b="0" l="0" r="0" t="0"/>
            <a:stretch/>
          </p:blipFill>
          <p:spPr>
            <a:xfrm>
              <a:off x="0" y="-1"/>
              <a:ext cx="9144001" cy="1447200"/>
            </a:xfrm>
            <a:prstGeom prst="rect">
              <a:avLst/>
            </a:prstGeom>
            <a:noFill/>
            <a:ln>
              <a:noFill/>
            </a:ln>
          </p:spPr>
        </p:pic>
        <p:sp>
          <p:nvSpPr>
            <p:cNvPr id="1591" name="Google Shape;1591;g2523351e7b7_47_27"/>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592" name="Google Shape;1592;g2523351e7b7_47_27"/>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6" name="Shape 1596"/>
        <p:cNvGrpSpPr/>
        <p:nvPr/>
      </p:nvGrpSpPr>
      <p:grpSpPr>
        <a:xfrm>
          <a:off x="0" y="0"/>
          <a:ext cx="0" cy="0"/>
          <a:chOff x="0" y="0"/>
          <a:chExt cx="0" cy="0"/>
        </a:xfrm>
      </p:grpSpPr>
      <p:sp>
        <p:nvSpPr>
          <p:cNvPr id="1597" name="Google Shape;1597;g2523351e7b7_47_42"/>
          <p:cNvSpPr txBox="1"/>
          <p:nvPr/>
        </p:nvSpPr>
        <p:spPr>
          <a:xfrm>
            <a:off x="367200" y="1992425"/>
            <a:ext cx="5120153" cy="297924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Jede Gruppe hat die Aufgabe, ein </a:t>
            </a:r>
            <a:r>
              <a:rPr b="1" i="0" lang="lv-LV" sz="1600" u="none" cap="none" strike="noStrike">
                <a:solidFill>
                  <a:srgbClr val="2B3E85"/>
                </a:solidFill>
                <a:latin typeface="Raleway"/>
                <a:ea typeface="Raleway"/>
                <a:cs typeface="Raleway"/>
                <a:sym typeface="Raleway"/>
              </a:rPr>
              <a:t>kurzes Improvisationstheaterstück </a:t>
            </a:r>
            <a:r>
              <a:rPr b="0" i="0" lang="lv-LV" sz="1600" u="none" cap="none" strike="noStrike">
                <a:solidFill>
                  <a:srgbClr val="2B3E85"/>
                </a:solidFill>
                <a:latin typeface="Raleway"/>
                <a:ea typeface="Raleway"/>
                <a:cs typeface="Raleway"/>
                <a:sym typeface="Raleway"/>
              </a:rPr>
              <a:t>zu entwickeln</a:t>
            </a:r>
            <a:r>
              <a:rPr b="1" i="0" lang="lv-LV" sz="1600" u="none" cap="none" strike="noStrike">
                <a:solidFill>
                  <a:srgbClr val="2B3E85"/>
                </a:solidFill>
                <a:latin typeface="Raleway"/>
                <a:ea typeface="Raleway"/>
                <a:cs typeface="Raleway"/>
                <a:sym typeface="Raleway"/>
              </a:rPr>
              <a:t>, das eine Präventions- oder Managementstrategie für das Szenario der Gewalt am Arbeitsplatz </a:t>
            </a:r>
            <a:r>
              <a:rPr b="0" i="0" lang="lv-LV" sz="1600" u="none" cap="none" strike="noStrike">
                <a:solidFill>
                  <a:srgbClr val="2B3E85"/>
                </a:solidFill>
                <a:latin typeface="Raleway"/>
                <a:ea typeface="Raleway"/>
                <a:cs typeface="Raleway"/>
                <a:sym typeface="Raleway"/>
              </a:rPr>
              <a:t>auf ihrer Karte </a:t>
            </a:r>
            <a:r>
              <a:rPr b="1" i="0" lang="lv-LV" sz="1600" u="none" cap="none" strike="noStrike">
                <a:solidFill>
                  <a:srgbClr val="2B3E85"/>
                </a:solidFill>
                <a:latin typeface="Raleway"/>
                <a:ea typeface="Raleway"/>
                <a:cs typeface="Raleway"/>
                <a:sym typeface="Raleway"/>
              </a:rPr>
              <a:t>veranschaulicht</a:t>
            </a:r>
            <a:r>
              <a:rPr b="0" i="0" lang="lv-LV" sz="1600" u="none" cap="none" strike="noStrike">
                <a:solidFill>
                  <a:srgbClr val="2B3E85"/>
                </a:solidFill>
                <a:latin typeface="Raleway"/>
                <a:ea typeface="Raleway"/>
                <a:cs typeface="Raleway"/>
                <a:sym typeface="Raleway"/>
              </a:rPr>
              <a:t>.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Weisen Sie die Gruppen an, verschiedene Präventions- und Managementstrategien, die sie in ihrem Drama anwenden könnten, zu diskutieren und in einem Brainstorming zusammenzustellen.</a:t>
            </a:r>
            <a:endParaRPr b="0" i="0" sz="1600" u="none" cap="none" strike="noStrike">
              <a:solidFill>
                <a:srgbClr val="2B3E85"/>
              </a:solidFill>
              <a:latin typeface="Raleway"/>
              <a:ea typeface="Raleway"/>
              <a:cs typeface="Raleway"/>
              <a:sym typeface="Raleway"/>
            </a:endParaRPr>
          </a:p>
        </p:txBody>
      </p:sp>
      <p:sp>
        <p:nvSpPr>
          <p:cNvPr id="1598" name="Google Shape;1598;g2523351e7b7_47_42"/>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599" name="Google Shape;1599;g2523351e7b7_47_42"/>
          <p:cNvGrpSpPr/>
          <p:nvPr/>
        </p:nvGrpSpPr>
        <p:grpSpPr>
          <a:xfrm>
            <a:off x="209521" y="3496298"/>
            <a:ext cx="290237" cy="321991"/>
            <a:chOff x="534570" y="3018006"/>
            <a:chExt cx="290237" cy="321991"/>
          </a:xfrm>
        </p:grpSpPr>
        <p:sp>
          <p:nvSpPr>
            <p:cNvPr id="1600" name="Google Shape;1600;g2523351e7b7_47_4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g2523351e7b7_47_4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02" name="Google Shape;1602;g2523351e7b7_47_42"/>
          <p:cNvPicPr preferRelativeResize="0"/>
          <p:nvPr/>
        </p:nvPicPr>
        <p:blipFill rotWithShape="1">
          <a:blip r:embed="rId3">
            <a:alphaModFix/>
          </a:blip>
          <a:srcRect b="0" l="0" r="25946" t="0"/>
          <a:stretch/>
        </p:blipFill>
        <p:spPr>
          <a:xfrm>
            <a:off x="6864775" y="1285194"/>
            <a:ext cx="2279225" cy="1273500"/>
          </a:xfrm>
          <a:prstGeom prst="rect">
            <a:avLst/>
          </a:prstGeom>
          <a:noFill/>
          <a:ln>
            <a:noFill/>
          </a:ln>
        </p:spPr>
      </p:pic>
      <p:pic>
        <p:nvPicPr>
          <p:cNvPr id="1603" name="Google Shape;1603;g2523351e7b7_47_42"/>
          <p:cNvPicPr preferRelativeResize="0"/>
          <p:nvPr/>
        </p:nvPicPr>
        <p:blipFill rotWithShape="1">
          <a:blip r:embed="rId4">
            <a:alphaModFix/>
          </a:blip>
          <a:srcRect b="0" l="0" r="0" t="0"/>
          <a:stretch/>
        </p:blipFill>
        <p:spPr>
          <a:xfrm>
            <a:off x="5543925" y="2350550"/>
            <a:ext cx="838524" cy="2061875"/>
          </a:xfrm>
          <a:prstGeom prst="rect">
            <a:avLst/>
          </a:prstGeom>
          <a:noFill/>
          <a:ln>
            <a:noFill/>
          </a:ln>
        </p:spPr>
      </p:pic>
      <p:pic>
        <p:nvPicPr>
          <p:cNvPr id="1604" name="Google Shape;1604;g2523351e7b7_47_42"/>
          <p:cNvPicPr preferRelativeResize="0"/>
          <p:nvPr/>
        </p:nvPicPr>
        <p:blipFill rotWithShape="1">
          <a:blip r:embed="rId4">
            <a:alphaModFix/>
          </a:blip>
          <a:srcRect b="0" l="0" r="0" t="0"/>
          <a:stretch/>
        </p:blipFill>
        <p:spPr>
          <a:xfrm>
            <a:off x="7012200" y="1952400"/>
            <a:ext cx="609175" cy="1497899"/>
          </a:xfrm>
          <a:prstGeom prst="rect">
            <a:avLst/>
          </a:prstGeom>
          <a:noFill/>
          <a:ln>
            <a:noFill/>
          </a:ln>
        </p:spPr>
      </p:pic>
      <p:pic>
        <p:nvPicPr>
          <p:cNvPr id="1605" name="Google Shape;1605;g2523351e7b7_47_42"/>
          <p:cNvPicPr preferRelativeResize="0"/>
          <p:nvPr/>
        </p:nvPicPr>
        <p:blipFill rotWithShape="1">
          <a:blip r:embed="rId4">
            <a:alphaModFix/>
          </a:blip>
          <a:srcRect b="0" l="0" r="0" t="0"/>
          <a:stretch/>
        </p:blipFill>
        <p:spPr>
          <a:xfrm>
            <a:off x="7677947" y="2350557"/>
            <a:ext cx="903528" cy="2221693"/>
          </a:xfrm>
          <a:prstGeom prst="rect">
            <a:avLst/>
          </a:prstGeom>
          <a:noFill/>
          <a:ln>
            <a:noFill/>
          </a:ln>
        </p:spPr>
      </p:pic>
      <p:grpSp>
        <p:nvGrpSpPr>
          <p:cNvPr id="1606" name="Google Shape;1606;g2523351e7b7_47_42"/>
          <p:cNvGrpSpPr/>
          <p:nvPr/>
        </p:nvGrpSpPr>
        <p:grpSpPr>
          <a:xfrm>
            <a:off x="0" y="-72000"/>
            <a:ext cx="9144001" cy="1519199"/>
            <a:chOff x="0" y="-72000"/>
            <a:chExt cx="9144001" cy="1519199"/>
          </a:xfrm>
        </p:grpSpPr>
        <p:pic>
          <p:nvPicPr>
            <p:cNvPr id="1607" name="Google Shape;1607;g2523351e7b7_47_42"/>
            <p:cNvPicPr preferRelativeResize="0"/>
            <p:nvPr/>
          </p:nvPicPr>
          <p:blipFill rotWithShape="1">
            <a:blip r:embed="rId5">
              <a:alphaModFix/>
            </a:blip>
            <a:srcRect b="0" l="0" r="0" t="0"/>
            <a:stretch/>
          </p:blipFill>
          <p:spPr>
            <a:xfrm>
              <a:off x="0" y="-1"/>
              <a:ext cx="9144001" cy="1447200"/>
            </a:xfrm>
            <a:prstGeom prst="rect">
              <a:avLst/>
            </a:prstGeom>
            <a:noFill/>
            <a:ln>
              <a:noFill/>
            </a:ln>
          </p:spPr>
        </p:pic>
        <p:sp>
          <p:nvSpPr>
            <p:cNvPr id="1608" name="Google Shape;1608;g2523351e7b7_47_42"/>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609" name="Google Shape;1609;g2523351e7b7_47_42"/>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3" name="Shape 1613"/>
        <p:cNvGrpSpPr/>
        <p:nvPr/>
      </p:nvGrpSpPr>
      <p:grpSpPr>
        <a:xfrm>
          <a:off x="0" y="0"/>
          <a:ext cx="0" cy="0"/>
          <a:chOff x="0" y="0"/>
          <a:chExt cx="0" cy="0"/>
        </a:xfrm>
      </p:grpSpPr>
      <p:sp>
        <p:nvSpPr>
          <p:cNvPr id="1614" name="Google Shape;1614;g2523351e7b7_47_5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Prävention und Managementstrategien</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15" name="Google Shape;1615;g2523351e7b7_47_57"/>
          <p:cNvSpPr txBox="1"/>
          <p:nvPr/>
        </p:nvSpPr>
        <p:spPr>
          <a:xfrm>
            <a:off x="367199" y="1992425"/>
            <a:ext cx="4366641" cy="2696092"/>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Sobald die Gruppen ihre Präventions- oder Managementstrategie festgelegt haben, sollten sie ihr kurzes Drama proben und vorbereiten. </a:t>
            </a:r>
            <a:endParaRPr b="0" i="0" sz="16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Sie sollten sich überlegen, welche Figuren, Dialoge, Schauplätze und Handlungen </a:t>
            </a:r>
            <a:r>
              <a:rPr b="0" i="0" lang="lv-LV" sz="1600" u="none" cap="none" strike="noStrike">
                <a:solidFill>
                  <a:srgbClr val="2B3E85"/>
                </a:solidFill>
                <a:latin typeface="Raleway"/>
                <a:ea typeface="Raleway"/>
                <a:cs typeface="Raleway"/>
                <a:sym typeface="Raleway"/>
              </a:rPr>
              <a:t>ihre gewählte Strategie am besten veranschaulichen würden.</a:t>
            </a:r>
            <a:endParaRPr b="0" i="0" sz="1600" u="none" cap="none" strike="noStrike">
              <a:solidFill>
                <a:srgbClr val="2B3E85"/>
              </a:solidFill>
              <a:latin typeface="Raleway"/>
              <a:ea typeface="Raleway"/>
              <a:cs typeface="Raleway"/>
              <a:sym typeface="Raleway"/>
            </a:endParaRPr>
          </a:p>
        </p:txBody>
      </p:sp>
      <p:sp>
        <p:nvSpPr>
          <p:cNvPr id="1616" name="Google Shape;1616;g2523351e7b7_47_57"/>
          <p:cNvSpPr txBox="1"/>
          <p:nvPr/>
        </p:nvSpPr>
        <p:spPr>
          <a:xfrm>
            <a:off x="489600" y="149370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Spielen</a:t>
            </a:r>
            <a:endParaRPr b="1" i="0" sz="2600" u="none" cap="none" strike="noStrike">
              <a:solidFill>
                <a:srgbClr val="6689BA"/>
              </a:solidFill>
              <a:latin typeface="Arial"/>
              <a:ea typeface="Arial"/>
              <a:cs typeface="Arial"/>
              <a:sym typeface="Arial"/>
            </a:endParaRPr>
          </a:p>
        </p:txBody>
      </p:sp>
      <p:grpSp>
        <p:nvGrpSpPr>
          <p:cNvPr id="1617" name="Google Shape;1617;g2523351e7b7_47_57"/>
          <p:cNvGrpSpPr/>
          <p:nvPr/>
        </p:nvGrpSpPr>
        <p:grpSpPr>
          <a:xfrm>
            <a:off x="169061" y="3264343"/>
            <a:ext cx="290237" cy="321991"/>
            <a:chOff x="534570" y="3018006"/>
            <a:chExt cx="290237" cy="321991"/>
          </a:xfrm>
        </p:grpSpPr>
        <p:sp>
          <p:nvSpPr>
            <p:cNvPr id="1618" name="Google Shape;1618;g2523351e7b7_47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g2523351e7b7_47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0" name="Google Shape;1620;g2523351e7b7_47_57"/>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2523351e7b7_47_57"/>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g2523351e7b7_47_57"/>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g2523351e7b7_47_57"/>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24" name="Google Shape;1624;g2523351e7b7_47_57"/>
          <p:cNvPicPr preferRelativeResize="0"/>
          <p:nvPr/>
        </p:nvPicPr>
        <p:blipFill rotWithShape="1">
          <a:blip r:embed="rId3">
            <a:alphaModFix/>
          </a:blip>
          <a:srcRect b="0" l="0" r="1262" t="0"/>
          <a:stretch/>
        </p:blipFill>
        <p:spPr>
          <a:xfrm rot="-5400000">
            <a:off x="7156475" y="2132539"/>
            <a:ext cx="2752149" cy="1217325"/>
          </a:xfrm>
          <a:prstGeom prst="rect">
            <a:avLst/>
          </a:prstGeom>
          <a:noFill/>
          <a:ln>
            <a:noFill/>
          </a:ln>
        </p:spPr>
      </p:pic>
      <p:grpSp>
        <p:nvGrpSpPr>
          <p:cNvPr id="1625" name="Google Shape;1625;g2523351e7b7_47_57"/>
          <p:cNvGrpSpPr/>
          <p:nvPr/>
        </p:nvGrpSpPr>
        <p:grpSpPr>
          <a:xfrm>
            <a:off x="0" y="-72000"/>
            <a:ext cx="9144001" cy="1519199"/>
            <a:chOff x="0" y="-72000"/>
            <a:chExt cx="9144001" cy="1519199"/>
          </a:xfrm>
        </p:grpSpPr>
        <p:pic>
          <p:nvPicPr>
            <p:cNvPr id="1626" name="Google Shape;1626;g2523351e7b7_47_57"/>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1627" name="Google Shape;1627;g2523351e7b7_47_57"/>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628" name="Google Shape;1628;g2523351e7b7_47_57"/>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2" name="Shape 1632"/>
        <p:cNvGrpSpPr/>
        <p:nvPr/>
      </p:nvGrpSpPr>
      <p:grpSpPr>
        <a:xfrm>
          <a:off x="0" y="0"/>
          <a:ext cx="0" cy="0"/>
          <a:chOff x="0" y="0"/>
          <a:chExt cx="0" cy="0"/>
        </a:xfrm>
      </p:grpSpPr>
      <p:sp>
        <p:nvSpPr>
          <p:cNvPr id="1633" name="Google Shape;1633;g2523351e7b7_47_73"/>
          <p:cNvSpPr txBox="1"/>
          <p:nvPr/>
        </p:nvSpPr>
        <p:spPr>
          <a:xfrm>
            <a:off x="367200" y="1992425"/>
            <a:ext cx="4949267" cy="253912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Wenn die Gruppen ihre Stücke geprobt haben Theaterstücke geprobt haben, versammeln sich alle als große Gruppe zusammen. </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B3E85"/>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Jede Gruppe sollte nacheinander ein kurzes Theaterstück aufführen, in dem die von ihr gewählte </a:t>
            </a:r>
            <a:r>
              <a:rPr b="1" i="0" lang="lv-LV" sz="1500" u="none" cap="none" strike="noStrike">
                <a:solidFill>
                  <a:srgbClr val="2B3E85"/>
                </a:solidFill>
                <a:latin typeface="Raleway"/>
                <a:ea typeface="Raleway"/>
                <a:cs typeface="Raleway"/>
                <a:sym typeface="Raleway"/>
              </a:rPr>
              <a:t>Präventions- oder Managementstrategie für das Szenario der Gewalt am Arbeitsplatz auf ihrer Karte </a:t>
            </a:r>
            <a:r>
              <a:rPr b="0" i="0" lang="lv-LV" sz="1500" u="none" cap="none" strike="noStrike">
                <a:solidFill>
                  <a:srgbClr val="2B3E85"/>
                </a:solidFill>
                <a:latin typeface="Raleway"/>
                <a:ea typeface="Raleway"/>
                <a:cs typeface="Raleway"/>
                <a:sym typeface="Raleway"/>
              </a:rPr>
              <a:t>dargestellt wird</a:t>
            </a:r>
            <a:r>
              <a:rPr b="1" i="0" lang="lv-LV" sz="1500" u="none" cap="none" strike="noStrike">
                <a:solidFill>
                  <a:srgbClr val="2B3E85"/>
                </a:solidFill>
                <a:latin typeface="Raleway"/>
                <a:ea typeface="Raleway"/>
                <a:cs typeface="Raleway"/>
                <a:sym typeface="Raleway"/>
              </a:rPr>
              <a:t>.</a:t>
            </a:r>
            <a:endParaRPr b="1" i="0" sz="1500" u="none" cap="none" strike="noStrike">
              <a:solidFill>
                <a:srgbClr val="2B3E85"/>
              </a:solidFill>
              <a:latin typeface="Raleway"/>
              <a:ea typeface="Raleway"/>
              <a:cs typeface="Raleway"/>
              <a:sym typeface="Raleway"/>
            </a:endParaRPr>
          </a:p>
        </p:txBody>
      </p:sp>
      <p:sp>
        <p:nvSpPr>
          <p:cNvPr id="1634" name="Google Shape;1634;g2523351e7b7_47_73"/>
          <p:cNvSpPr txBox="1"/>
          <p:nvPr/>
        </p:nvSpPr>
        <p:spPr>
          <a:xfrm>
            <a:off x="489600" y="1493700"/>
            <a:ext cx="37525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Spiel und Abschluss</a:t>
            </a:r>
            <a:endParaRPr b="1" i="0" sz="2600" u="none" cap="none" strike="noStrike">
              <a:solidFill>
                <a:srgbClr val="6689BA"/>
              </a:solidFill>
              <a:latin typeface="Raleway"/>
              <a:ea typeface="Raleway"/>
              <a:cs typeface="Raleway"/>
              <a:sym typeface="Raleway"/>
            </a:endParaRPr>
          </a:p>
        </p:txBody>
      </p:sp>
      <p:sp>
        <p:nvSpPr>
          <p:cNvPr id="1635" name="Google Shape;1635;g2523351e7b7_47_73"/>
          <p:cNvSpPr/>
          <p:nvPr/>
        </p:nvSpPr>
        <p:spPr>
          <a:xfrm>
            <a:off x="6347390" y="2493067"/>
            <a:ext cx="2448900" cy="2116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g2523351e7b7_47_73"/>
          <p:cNvSpPr/>
          <p:nvPr/>
        </p:nvSpPr>
        <p:spPr>
          <a:xfrm>
            <a:off x="5133522" y="1714500"/>
            <a:ext cx="1098900" cy="10227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g2523351e7b7_47_73"/>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g2523351e7b7_47_73"/>
          <p:cNvSpPr/>
          <p:nvPr/>
        </p:nvSpPr>
        <p:spPr>
          <a:xfrm rot="449448">
            <a:off x="6346331" y="2444091"/>
            <a:ext cx="2395544" cy="2115499"/>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9" name="Google Shape;1639;g2523351e7b7_47_73"/>
          <p:cNvPicPr preferRelativeResize="0"/>
          <p:nvPr/>
        </p:nvPicPr>
        <p:blipFill rotWithShape="1">
          <a:blip r:embed="rId3">
            <a:alphaModFix/>
          </a:blip>
          <a:srcRect b="0" l="0" r="1262" t="0"/>
          <a:stretch/>
        </p:blipFill>
        <p:spPr>
          <a:xfrm rot="-5400000">
            <a:off x="7140291" y="2059711"/>
            <a:ext cx="2752149" cy="1217325"/>
          </a:xfrm>
          <a:prstGeom prst="rect">
            <a:avLst/>
          </a:prstGeom>
          <a:noFill/>
          <a:ln>
            <a:noFill/>
          </a:ln>
        </p:spPr>
      </p:pic>
      <p:grpSp>
        <p:nvGrpSpPr>
          <p:cNvPr id="1640" name="Google Shape;1640;g2523351e7b7_47_73"/>
          <p:cNvGrpSpPr/>
          <p:nvPr/>
        </p:nvGrpSpPr>
        <p:grpSpPr>
          <a:xfrm>
            <a:off x="0" y="-72000"/>
            <a:ext cx="9144001" cy="1519199"/>
            <a:chOff x="0" y="-72000"/>
            <a:chExt cx="9144001" cy="1519199"/>
          </a:xfrm>
        </p:grpSpPr>
        <p:pic>
          <p:nvPicPr>
            <p:cNvPr id="1641" name="Google Shape;1641;g2523351e7b7_47_73"/>
            <p:cNvPicPr preferRelativeResize="0"/>
            <p:nvPr/>
          </p:nvPicPr>
          <p:blipFill rotWithShape="1">
            <a:blip r:embed="rId4">
              <a:alphaModFix/>
            </a:blip>
            <a:srcRect b="0" l="0" r="0" t="0"/>
            <a:stretch/>
          </p:blipFill>
          <p:spPr>
            <a:xfrm>
              <a:off x="0" y="-1"/>
              <a:ext cx="9144001" cy="1447200"/>
            </a:xfrm>
            <a:prstGeom prst="rect">
              <a:avLst/>
            </a:prstGeom>
            <a:noFill/>
            <a:ln>
              <a:noFill/>
            </a:ln>
          </p:spPr>
        </p:pic>
        <p:sp>
          <p:nvSpPr>
            <p:cNvPr id="1642" name="Google Shape;1642;g2523351e7b7_47_73"/>
            <p:cNvSpPr txBox="1"/>
            <p:nvPr/>
          </p:nvSpPr>
          <p:spPr>
            <a:xfrm>
              <a:off x="489600" y="-72000"/>
              <a:ext cx="3000000" cy="78736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7. Modul</a:t>
              </a:r>
              <a:endParaRPr b="0" i="0" sz="2500" u="none" cap="none" strike="noStrike">
                <a:solidFill>
                  <a:srgbClr val="000000"/>
                </a:solidFill>
                <a:latin typeface="Arial"/>
                <a:ea typeface="Arial"/>
                <a:cs typeface="Arial"/>
                <a:sym typeface="Arial"/>
              </a:endParaRPr>
            </a:p>
          </p:txBody>
        </p:sp>
        <p:sp>
          <p:nvSpPr>
            <p:cNvPr id="1643" name="Google Shape;1643;g2523351e7b7_47_73"/>
            <p:cNvSpPr txBox="1"/>
            <p:nvPr/>
          </p:nvSpPr>
          <p:spPr>
            <a:xfrm>
              <a:off x="489600" y="2520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Prävention und Managementstrategien</a:t>
              </a:r>
              <a:endParaRPr b="1" i="0" sz="2800" u="none" cap="none" strike="noStrike">
                <a:solidFill>
                  <a:srgbClr val="FFFFFF"/>
                </a:solidFill>
                <a:latin typeface="Raleway"/>
                <a:ea typeface="Raleway"/>
                <a:cs typeface="Raleway"/>
                <a:sym typeface="Raleway"/>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Liga</dc:creator>
</cp:coreProperties>
</file>