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Lst>
  <p:sldSz cy="5143500" cx="9144000"/>
  <p:notesSz cx="6858000" cy="9144000"/>
  <p:embeddedFontLst>
    <p:embeddedFont>
      <p:font typeface="Montserrat SemiBold"/>
      <p:regular r:id="rId149"/>
      <p:bold r:id="rId150"/>
      <p:italic r:id="rId151"/>
      <p:boldItalic r:id="rId152"/>
    </p:embeddedFont>
    <p:embeddedFont>
      <p:font typeface="Raleway"/>
      <p:regular r:id="rId153"/>
      <p:bold r:id="rId154"/>
      <p:italic r:id="rId155"/>
      <p:boldItalic r:id="rId156"/>
    </p:embeddedFont>
    <p:embeddedFont>
      <p:font typeface="Roboto"/>
      <p:regular r:id="rId157"/>
      <p:bold r:id="rId158"/>
      <p:italic r:id="rId159"/>
      <p:boldItalic r:id="rId160"/>
    </p:embeddedFont>
    <p:embeddedFont>
      <p:font typeface="Montserrat ExtraBold"/>
      <p:bold r:id="rId161"/>
      <p:boldItalic r:id="rId1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63" roundtripDataSignature="AMtx7mhom0vbpCoVpqnBtD+Z6VB4rbqC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font" Target="fonts/MontserratSemiBold-bold.fntdata"/><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MontserratSemiBold-regular.fntdata"/><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163" Type="http://customschemas.google.com/relationships/presentationmetadata" Target="metadata"/><Relationship Id="rId162" Type="http://schemas.openxmlformats.org/officeDocument/2006/relationships/font" Target="fonts/MontserratExtraBold-boldItalic.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MontserratExtraBold-bold.fntdata"/><Relationship Id="rId54" Type="http://schemas.openxmlformats.org/officeDocument/2006/relationships/slide" Target="slides/slide49.xml"/><Relationship Id="rId160" Type="http://schemas.openxmlformats.org/officeDocument/2006/relationships/font" Target="fonts/Roboto-boldItalic.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Roboto-italic.fntdata"/><Relationship Id="rId59" Type="http://schemas.openxmlformats.org/officeDocument/2006/relationships/slide" Target="slides/slide54.xml"/><Relationship Id="rId154" Type="http://schemas.openxmlformats.org/officeDocument/2006/relationships/font" Target="fonts/Raleway-bold.fntdata"/><Relationship Id="rId58" Type="http://schemas.openxmlformats.org/officeDocument/2006/relationships/slide" Target="slides/slide53.xml"/><Relationship Id="rId153" Type="http://schemas.openxmlformats.org/officeDocument/2006/relationships/font" Target="fonts/Raleway-regular.fntdata"/><Relationship Id="rId152" Type="http://schemas.openxmlformats.org/officeDocument/2006/relationships/font" Target="fonts/MontserratSemiBold-boldItalic.fntdata"/><Relationship Id="rId151" Type="http://schemas.openxmlformats.org/officeDocument/2006/relationships/font" Target="fonts/MontserratSemiBold-italic.fntdata"/><Relationship Id="rId158" Type="http://schemas.openxmlformats.org/officeDocument/2006/relationships/font" Target="fonts/Roboto-bold.fntdata"/><Relationship Id="rId157" Type="http://schemas.openxmlformats.org/officeDocument/2006/relationships/font" Target="fonts/Roboto-regular.fntdata"/><Relationship Id="rId156" Type="http://schemas.openxmlformats.org/officeDocument/2006/relationships/font" Target="fonts/Raleway-boldItalic.fntdata"/><Relationship Id="rId155"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2523351e7b7_5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5" name="Google Shape;1585;g2523351e7b7_5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2523351e7b7_5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9" name="Google Shape;1609;g2523351e7b7_5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2523351e7b7_5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3" name="Google Shape;1633;g2523351e7b7_5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g2523351e7b7_5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5" name="Google Shape;1645;g2523351e7b7_5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2523351e7b7_5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6" name="Google Shape;1656;g2523351e7b7_5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3" name="Shape 1663"/>
        <p:cNvGrpSpPr/>
        <p:nvPr/>
      </p:nvGrpSpPr>
      <p:grpSpPr>
        <a:xfrm>
          <a:off x="0" y="0"/>
          <a:ext cx="0" cy="0"/>
          <a:chOff x="0" y="0"/>
          <a:chExt cx="0" cy="0"/>
        </a:xfrm>
      </p:grpSpPr>
      <p:sp>
        <p:nvSpPr>
          <p:cNvPr id="1664" name="Google Shape;1664;g2523351e7b7_57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5" name="Google Shape;1665;g2523351e7b7_57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2523351e7b7_5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6" name="Google Shape;1676;g2523351e7b7_5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2523351e7b7_5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6" name="Google Shape;1696;g2523351e7b7_5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g2523351e7b7_57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0" name="Google Shape;1710;g2523351e7b7_57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g2523351e7b7_57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3" name="Google Shape;1723;g2523351e7b7_57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2523351e7b7_57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6" name="Google Shape;1736;g2523351e7b7_57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2523351e7b7_57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2" name="Google Shape;1752;g2523351e7b7_57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g2523351e7b7_5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3" name="Google Shape;1763;g2523351e7b7_5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2523351e7b7_57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2" name="Google Shape;1772;g2523351e7b7_57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2523351e7b7_57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6" name="Google Shape;1786;g2523351e7b7_57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2523351e7b7_57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1" name="Google Shape;1801;g2523351e7b7_57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2523351e7b7_57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7" name="Google Shape;1817;g2523351e7b7_57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g2523351e7b7_57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8" name="Google Shape;1828;g2523351e7b7_57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2523351e7b7_57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5" name="Google Shape;1835;g2523351e7b7_57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g2523351e7b7_57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3" name="Google Shape;1853;g2523351e7b7_57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23351e7b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523351e7b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2" name="Shape 1862"/>
        <p:cNvGrpSpPr/>
        <p:nvPr/>
      </p:nvGrpSpPr>
      <p:grpSpPr>
        <a:xfrm>
          <a:off x="0" y="0"/>
          <a:ext cx="0" cy="0"/>
          <a:chOff x="0" y="0"/>
          <a:chExt cx="0" cy="0"/>
        </a:xfrm>
      </p:grpSpPr>
      <p:sp>
        <p:nvSpPr>
          <p:cNvPr id="1863" name="Google Shape;1863;g2523351e7b7_57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4" name="Google Shape;1864;g2523351e7b7_57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g2523351e7b7_57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3" name="Google Shape;1873;g2523351e7b7_57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g2523351e7b7_57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1" name="Google Shape;1891;g2523351e7b7_57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3" name="Shape 1903"/>
        <p:cNvGrpSpPr/>
        <p:nvPr/>
      </p:nvGrpSpPr>
      <p:grpSpPr>
        <a:xfrm>
          <a:off x="0" y="0"/>
          <a:ext cx="0" cy="0"/>
          <a:chOff x="0" y="0"/>
          <a:chExt cx="0" cy="0"/>
        </a:xfrm>
      </p:grpSpPr>
      <p:sp>
        <p:nvSpPr>
          <p:cNvPr id="1904" name="Google Shape;1904;g2523351e7b7_57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5" name="Google Shape;1905;g2523351e7b7_57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2523351e7b7_57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0" name="Google Shape;1920;g2523351e7b7_57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g2523351e7b7_57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6" name="Google Shape;1936;g2523351e7b7_57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g2523351e7b7_57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7" name="Google Shape;1947;g2523351e7b7_57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g2523351e7b7_57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0" name="Google Shape;1960;g2523351e7b7_57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g2523351e7b7_57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5" name="Google Shape;1975;g2523351e7b7_57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2523351e7b7_57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5" name="Google Shape;1995;g2523351e7b7_57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2523351e7b7_57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6" name="Google Shape;2016;g2523351e7b7_57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0" name="Shape 2030"/>
        <p:cNvGrpSpPr/>
        <p:nvPr/>
      </p:nvGrpSpPr>
      <p:grpSpPr>
        <a:xfrm>
          <a:off x="0" y="0"/>
          <a:ext cx="0" cy="0"/>
          <a:chOff x="0" y="0"/>
          <a:chExt cx="0" cy="0"/>
        </a:xfrm>
      </p:grpSpPr>
      <p:sp>
        <p:nvSpPr>
          <p:cNvPr id="2031" name="Google Shape;2031;g2523351e7b7_57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2" name="Google Shape;2032;g2523351e7b7_57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g2523351e7b7_57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3" name="Google Shape;2043;g2523351e7b7_57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"Domino"</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2523351e7b7_57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4" name="Google Shape;2054;g2523351e7b7_57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g2523351e7b7_57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4" name="Google Shape;2064;g2523351e7b7_57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g2523351e7b7_57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5" name="Google Shape;2075;g2523351e7b7_57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2523351e7b7_57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6" name="Google Shape;2086;g2523351e7b7_57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2523351e7b7_57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1" name="Google Shape;2101;g2523351e7b7_57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1" name="Shape 2111"/>
        <p:cNvGrpSpPr/>
        <p:nvPr/>
      </p:nvGrpSpPr>
      <p:grpSpPr>
        <a:xfrm>
          <a:off x="0" y="0"/>
          <a:ext cx="0" cy="0"/>
          <a:chOff x="0" y="0"/>
          <a:chExt cx="0" cy="0"/>
        </a:xfrm>
      </p:grpSpPr>
      <p:sp>
        <p:nvSpPr>
          <p:cNvPr id="2112" name="Google Shape;2112;g2523351e7b7_57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3" name="Google Shape;2113;g2523351e7b7_57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3" name="Shape 2123"/>
        <p:cNvGrpSpPr/>
        <p:nvPr/>
      </p:nvGrpSpPr>
      <p:grpSpPr>
        <a:xfrm>
          <a:off x="0" y="0"/>
          <a:ext cx="0" cy="0"/>
          <a:chOff x="0" y="0"/>
          <a:chExt cx="0" cy="0"/>
        </a:xfrm>
      </p:grpSpPr>
      <p:sp>
        <p:nvSpPr>
          <p:cNvPr id="2124" name="Google Shape;2124;g2523351e7b7_57_4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5" name="Google Shape;2125;g2523351e7b7_57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23351e7b7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523351e7b7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g2523351e7b7_57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1" name="Google Shape;2141;g2523351e7b7_57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2523351e7b7_57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2" name="Google Shape;2152;g2523351e7b7_57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g2523351e7b7_57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8" name="Google Shape;2168;g2523351e7b7_57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g2523351e7b7_57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9" name="Google Shape;2179;g2523351e7b7_57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523351e7b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523351e7b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523351e7b7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2523351e7b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523351e7b7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g2523351e7b7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523351e7b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2523351e7b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7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7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23351e7b7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g2523351e7b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7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23351e7b7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523351e7b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7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7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23351e7b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g2523351e7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p8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p8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523351e7b7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3" name="Google Shape;523;g2523351e7b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523351e7b7_1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2523351e7b7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523351e7b7_17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g2523351e7b7_17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523351e7b7_17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g2523351e7b7_17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523351e7b7_17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2523351e7b7_17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523351e7b7_17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g2523351e7b7_17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523351e7b7_17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g2523351e7b7_17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523351e7b7_17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2523351e7b7_17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523351e7b7_1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2523351e7b7_1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523351e7b7_17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g2523351e7b7_17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523351e7b7_17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2523351e7b7_17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523351e7b7_2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g2523351e7b7_2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523351e7b7_2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g2523351e7b7_2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523351e7b7_2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g2523351e7b7_2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523351e7b7_2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g2523351e7b7_2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523351e7b7_2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g2523351e7b7_2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523351e7b7_2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g2523351e7b7_2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523351e7b7_2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1" name="Google Shape;811;g2523351e7b7_2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523351e7b7_2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g2523351e7b7_2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523351e7b7_2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8" name="Google Shape;838;g2523351e7b7_2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523351e7b7_2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g2523351e7b7_2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523351e7b7_27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 name="Google Shape;861;g2523351e7b7_27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523351e7b7_2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g2523351e7b7_2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523351e7b7_2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1" name="Google Shape;891;g2523351e7b7_2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2523351e7b7_27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7" name="Google Shape;907;g2523351e7b7_27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523351e7b7_27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g2523351e7b7_27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523351e7b7_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g2523351e7b7_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23351e7b7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2523351e7b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523351e7b7_3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4" name="Google Shape;944;g2523351e7b7_3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523351e7b7_3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g2523351e7b7_3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523351e7b7_3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3" name="Google Shape;973;g2523351e7b7_3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523351e7b7_3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7" name="Google Shape;987;g2523351e7b7_3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2523351e7b7_32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3" name="Google Shape;1003;g2523351e7b7_32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2523351e7b7_32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9" name="Google Shape;1019;g2523351e7b7_3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2523351e7b7_3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3" name="Google Shape;1043;g2523351e7b7_3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523351e7b7_3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7" name="Google Shape;1067;g2523351e7b7_3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2523351e7b7_3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8" name="Google Shape;1078;g2523351e7b7_3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523351e7b7_3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5" name="Google Shape;1095;g2523351e7b7_3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523351e7b7_37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9" name="Google Shape;1109;g2523351e7b7_37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2523351e7b7_37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5" name="Google Shape;1125;g2523351e7b7_37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2523351e7b7_37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2" name="Google Shape;1142;g2523351e7b7_37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2523351e7b7_37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9" name="Google Shape;1159;g2523351e7b7_37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523351e7b7_3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3" name="Google Shape;1173;g2523351e7b7_3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523351e7b7_37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8" name="Google Shape;1198;g2523351e7b7_37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2523351e7b7_4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3" name="Google Shape;1223;g2523351e7b7_4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2523351e7b7_4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4" name="Google Shape;1234;g2523351e7b7_4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523351e7b7_4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0" name="Google Shape;1250;g2523351e7b7_4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523351e7b7_4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5" name="Google Shape;1265;g2523351e7b7_4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523351e7b7_4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3" name="Google Shape;1283;g2523351e7b7_4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2523351e7b7_4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0" name="Google Shape;1300;g2523351e7b7_4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2523351e7b7_4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8" name="Google Shape;1318;g2523351e7b7_4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2523351e7b7_4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4" name="Google Shape;1334;g2523351e7b7_4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523351e7b7_4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1" name="Google Shape;1351;g2523351e7b7_4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2523351e7b7_4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g2523351e7b7_4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523351e7b7_4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5" name="Google Shape;1385;g2523351e7b7_4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2523351e7b7_4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2" name="Google Shape;1402;g2523351e7b7_42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2523351e7b7_4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4" name="Google Shape;1414;g2523351e7b7_42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523351e7b7_4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6" name="Google Shape;1426;g2523351e7b7_4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2523351e7b7_4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7" name="Google Shape;1437;g2523351e7b7_4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2523351e7b7_4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4" name="Google Shape;1454;g2523351e7b7_4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523351e7b7_47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0" name="Google Shape;1470;g2523351e7b7_47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2523351e7b7_47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6" name="Google Shape;1486;g2523351e7b7_47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2523351e7b7_47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3" name="Google Shape;1503;g2523351e7b7_47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2523351e7b7_4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7" name="Google Shape;1517;g2523351e7b7_47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2523351e7b7_47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4" name="Google Shape;1534;g2523351e7b7_47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2523351e7b7_47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0" name="Google Shape;1550;g2523351e7b7_47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2523351e7b7_4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2" name="Google Shape;1562;g2523351e7b7_4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2523351e7b7_5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4" name="Google Shape;1574;g2523351e7b7_5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4.png"/><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4.png"/><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06.xml.rels><?xml version="1.0" encoding="UTF-8" standalone="yes"?><Relationships xmlns="http://schemas.openxmlformats.org/package/2006/relationships"><Relationship Id="rId11" Type="http://schemas.openxmlformats.org/officeDocument/2006/relationships/image" Target="../media/image80.png"/><Relationship Id="rId10" Type="http://schemas.openxmlformats.org/officeDocument/2006/relationships/image" Target="../media/image6.png"/><Relationship Id="rId13" Type="http://schemas.openxmlformats.org/officeDocument/2006/relationships/image" Target="../media/image58.png"/><Relationship Id="rId12"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57.png"/><Relationship Id="rId4" Type="http://schemas.openxmlformats.org/officeDocument/2006/relationships/image" Target="../media/image65.png"/><Relationship Id="rId9" Type="http://schemas.openxmlformats.org/officeDocument/2006/relationships/image" Target="../media/image16.png"/><Relationship Id="rId15" Type="http://schemas.openxmlformats.org/officeDocument/2006/relationships/image" Target="../media/image56.png"/><Relationship Id="rId14" Type="http://schemas.openxmlformats.org/officeDocument/2006/relationships/image" Target="../media/image54.png"/><Relationship Id="rId16" Type="http://schemas.openxmlformats.org/officeDocument/2006/relationships/image" Target="../media/image55.png"/><Relationship Id="rId5" Type="http://schemas.openxmlformats.org/officeDocument/2006/relationships/image" Target="../media/image27.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14.png"/><Relationship Id="rId4" Type="http://schemas.openxmlformats.org/officeDocument/2006/relationships/image" Target="../media/image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80.png"/><Relationship Id="rId4" Type="http://schemas.openxmlformats.org/officeDocument/2006/relationships/image" Target="../media/image6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14.png"/><Relationship Id="rId4" Type="http://schemas.openxmlformats.org/officeDocument/2006/relationships/image" Target="../media/image9.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64.png"/><Relationship Id="rId4" Type="http://schemas.openxmlformats.org/officeDocument/2006/relationships/image" Target="../media/image6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64.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16.png"/><Relationship Id="rId4" Type="http://schemas.openxmlformats.org/officeDocument/2006/relationships/image" Target="../media/image68.png"/><Relationship Id="rId5" Type="http://schemas.openxmlformats.org/officeDocument/2006/relationships/image" Target="../media/image54.png"/><Relationship Id="rId6" Type="http://schemas.openxmlformats.org/officeDocument/2006/relationships/image" Target="../media/image10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3.png"/><Relationship Id="rId6" Type="http://schemas.openxmlformats.org/officeDocument/2006/relationships/image" Target="../media/image68.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3.png"/><Relationship Id="rId6" Type="http://schemas.openxmlformats.org/officeDocument/2006/relationships/image" Target="../media/image68.png"/><Relationship Id="rId7" Type="http://schemas.openxmlformats.org/officeDocument/2006/relationships/image" Target="../media/image5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 Id="rId3" Type="http://schemas.openxmlformats.org/officeDocument/2006/relationships/image" Target="../media/image14.png"/><Relationship Id="rId4" Type="http://schemas.openxmlformats.org/officeDocument/2006/relationships/image" Target="../media/image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26.xml.rels><?xml version="1.0" encoding="UTF-8" standalone="yes"?><Relationships xmlns="http://schemas.openxmlformats.org/package/2006/relationships"><Relationship Id="rId11" Type="http://schemas.openxmlformats.org/officeDocument/2006/relationships/image" Target="../media/image87.png"/><Relationship Id="rId10"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70.png"/><Relationship Id="rId4" Type="http://schemas.openxmlformats.org/officeDocument/2006/relationships/image" Target="../media/image96.png"/><Relationship Id="rId9" Type="http://schemas.openxmlformats.org/officeDocument/2006/relationships/image" Target="../media/image78.png"/><Relationship Id="rId5" Type="http://schemas.openxmlformats.org/officeDocument/2006/relationships/image" Target="../media/image71.png"/><Relationship Id="rId6" Type="http://schemas.openxmlformats.org/officeDocument/2006/relationships/image" Target="../media/image86.png"/><Relationship Id="rId7" Type="http://schemas.openxmlformats.org/officeDocument/2006/relationships/image" Target="../media/image72.png"/><Relationship Id="rId8" Type="http://schemas.openxmlformats.org/officeDocument/2006/relationships/image" Target="../media/image7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70.png"/></Relationships>
</file>

<file path=ppt/slides/_rels/slide128.xml.rels><?xml version="1.0" encoding="UTF-8" standalone="yes"?><Relationships xmlns="http://schemas.openxmlformats.org/package/2006/relationships"><Relationship Id="rId11" Type="http://schemas.openxmlformats.org/officeDocument/2006/relationships/image" Target="../media/image75.png"/><Relationship Id="rId10" Type="http://schemas.openxmlformats.org/officeDocument/2006/relationships/image" Target="../media/image78.png"/><Relationship Id="rId12"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73.png"/><Relationship Id="rId5" Type="http://schemas.openxmlformats.org/officeDocument/2006/relationships/image" Target="../media/image96.png"/><Relationship Id="rId6" Type="http://schemas.openxmlformats.org/officeDocument/2006/relationships/image" Target="../media/image71.png"/><Relationship Id="rId7" Type="http://schemas.openxmlformats.org/officeDocument/2006/relationships/image" Target="../media/image86.png"/><Relationship Id="rId8" Type="http://schemas.openxmlformats.org/officeDocument/2006/relationships/image" Target="../media/image72.png"/></Relationships>
</file>

<file path=ppt/slides/_rels/slide129.xml.rels><?xml version="1.0" encoding="UTF-8" standalone="yes"?><Relationships xmlns="http://schemas.openxmlformats.org/package/2006/relationships"><Relationship Id="rId11" Type="http://schemas.openxmlformats.org/officeDocument/2006/relationships/image" Target="../media/image70.png"/><Relationship Id="rId10"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75.png"/><Relationship Id="rId5" Type="http://schemas.openxmlformats.org/officeDocument/2006/relationships/image" Target="../media/image71.png"/><Relationship Id="rId6" Type="http://schemas.openxmlformats.org/officeDocument/2006/relationships/image" Target="../media/image86.png"/><Relationship Id="rId7" Type="http://schemas.openxmlformats.org/officeDocument/2006/relationships/image" Target="../media/image72.png"/><Relationship Id="rId8"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14.png"/><Relationship Id="rId4" Type="http://schemas.openxmlformats.org/officeDocument/2006/relationships/image" Target="../media/image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70.png"/><Relationship Id="rId4" Type="http://schemas.openxmlformats.org/officeDocument/2006/relationships/image" Target="../media/image96.png"/><Relationship Id="rId5" Type="http://schemas.openxmlformats.org/officeDocument/2006/relationships/image" Target="../media/image71.png"/><Relationship Id="rId6" Type="http://schemas.openxmlformats.org/officeDocument/2006/relationships/image" Target="../media/image73.png"/><Relationship Id="rId7" Type="http://schemas.openxmlformats.org/officeDocument/2006/relationships/image" Target="../media/image75.png"/><Relationship Id="rId8" Type="http://schemas.openxmlformats.org/officeDocument/2006/relationships/image" Target="../media/image8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7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70.png"/><Relationship Id="rId6" Type="http://schemas.openxmlformats.org/officeDocument/2006/relationships/image" Target="../media/image96.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36.xml.rels><?xml version="1.0" encoding="UTF-8" standalone="yes"?><Relationships xmlns="http://schemas.openxmlformats.org/package/2006/relationships"><Relationship Id="rId11" Type="http://schemas.openxmlformats.org/officeDocument/2006/relationships/image" Target="../media/image87.png"/><Relationship Id="rId10" Type="http://schemas.openxmlformats.org/officeDocument/2006/relationships/image" Target="../media/image75.png"/><Relationship Id="rId13" Type="http://schemas.openxmlformats.org/officeDocument/2006/relationships/image" Target="../media/image88.png"/><Relationship Id="rId12"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70.png"/><Relationship Id="rId4" Type="http://schemas.openxmlformats.org/officeDocument/2006/relationships/image" Target="../media/image96.png"/><Relationship Id="rId9" Type="http://schemas.openxmlformats.org/officeDocument/2006/relationships/image" Target="../media/image78.png"/><Relationship Id="rId5" Type="http://schemas.openxmlformats.org/officeDocument/2006/relationships/image" Target="../media/image71.png"/><Relationship Id="rId6" Type="http://schemas.openxmlformats.org/officeDocument/2006/relationships/image" Target="../media/image86.png"/><Relationship Id="rId7" Type="http://schemas.openxmlformats.org/officeDocument/2006/relationships/image" Target="../media/image72.png"/><Relationship Id="rId8" Type="http://schemas.openxmlformats.org/officeDocument/2006/relationships/image" Target="../media/image7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71.png"/><Relationship Id="rId6" Type="http://schemas.openxmlformats.org/officeDocument/2006/relationships/image" Target="../media/image100.png"/><Relationship Id="rId7" Type="http://schemas.openxmlformats.org/officeDocument/2006/relationships/image" Target="../media/image96.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71.png"/><Relationship Id="rId6" Type="http://schemas.openxmlformats.org/officeDocument/2006/relationships/image" Target="../media/image100.png"/><Relationship Id="rId7" Type="http://schemas.openxmlformats.org/officeDocument/2006/relationships/image" Target="../media/image96.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1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41.xml.rels><?xml version="1.0" encoding="UTF-8" standalone="yes"?><Relationships xmlns="http://schemas.openxmlformats.org/package/2006/relationships"><Relationship Id="rId11" Type="http://schemas.openxmlformats.org/officeDocument/2006/relationships/image" Target="../media/image101.png"/><Relationship Id="rId10" Type="http://schemas.openxmlformats.org/officeDocument/2006/relationships/image" Target="../media/image95.png"/><Relationship Id="rId13" Type="http://schemas.openxmlformats.org/officeDocument/2006/relationships/image" Target="../media/image106.png"/><Relationship Id="rId12"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64.png"/><Relationship Id="rId4" Type="http://schemas.openxmlformats.org/officeDocument/2006/relationships/image" Target="../media/image104.png"/><Relationship Id="rId9" Type="http://schemas.openxmlformats.org/officeDocument/2006/relationships/image" Target="../media/image93.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4.png"/><Relationship Id="rId8" Type="http://schemas.openxmlformats.org/officeDocument/2006/relationships/image" Target="../media/image92.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94.png"/><Relationship Id="rId6" Type="http://schemas.openxmlformats.org/officeDocument/2006/relationships/image" Target="../media/image10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1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7.png"/><Relationship Id="rId13" Type="http://schemas.openxmlformats.org/officeDocument/2006/relationships/image" Target="../media/image46.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4.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46.png"/><Relationship Id="rId5" Type="http://schemas.openxmlformats.org/officeDocument/2006/relationships/image" Target="../media/image17.png"/><Relationship Id="rId6" Type="http://schemas.openxmlformats.org/officeDocument/2006/relationships/image" Target="../media/image47.png"/><Relationship Id="rId7" Type="http://schemas.openxmlformats.org/officeDocument/2006/relationships/image" Target="../media/image41.png"/><Relationship Id="rId8"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41.png"/><Relationship Id="rId7" Type="http://schemas.openxmlformats.org/officeDocument/2006/relationships/image" Target="../media/image46.png"/><Relationship Id="rId8"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4.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4.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4.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4.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9.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4.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4.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4.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4.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4.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4.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4.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4.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4.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4.pn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4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4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4.png"/><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4.png"/><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4.png"/><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4.pn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4.pn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4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4.png"/><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4.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4.png"/><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4.png"/><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4.pn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4.png"/><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
          <p:cNvGrpSpPr/>
          <p:nvPr/>
        </p:nvGrpSpPr>
        <p:grpSpPr>
          <a:xfrm>
            <a:off x="-356" y="0"/>
            <a:ext cx="9143665" cy="5143674"/>
            <a:chOff x="7481200" y="-261875"/>
            <a:chExt cx="7008251" cy="4337725"/>
          </a:xfrm>
        </p:grpSpPr>
        <p:pic>
          <p:nvPicPr>
            <p:cNvPr id="55" name="Google Shape;55;p1"/>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6" name="Google Shape;56;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7" name="Google Shape;57;p1"/>
          <p:cNvGrpSpPr/>
          <p:nvPr/>
        </p:nvGrpSpPr>
        <p:grpSpPr>
          <a:xfrm>
            <a:off x="381300" y="223625"/>
            <a:ext cx="8437249" cy="4920049"/>
            <a:chOff x="7481193" y="-261873"/>
            <a:chExt cx="7008264" cy="4094581"/>
          </a:xfrm>
        </p:grpSpPr>
        <p:pic>
          <p:nvPicPr>
            <p:cNvPr id="58" name="Google Shape;58;p1"/>
            <p:cNvPicPr preferRelativeResize="0"/>
            <p:nvPr/>
          </p:nvPicPr>
          <p:blipFill rotWithShape="1">
            <a:blip r:embed="rId3">
              <a:alphaModFix/>
            </a:blip>
            <a:srcRect b="20394" l="0" r="0" t="0"/>
            <a:stretch/>
          </p:blipFill>
          <p:spPr>
            <a:xfrm>
              <a:off x="7481193" y="-261873"/>
              <a:ext cx="7008264" cy="4094581"/>
            </a:xfrm>
            <a:prstGeom prst="rect">
              <a:avLst/>
            </a:prstGeom>
            <a:noFill/>
            <a:ln>
              <a:noFill/>
            </a:ln>
          </p:spPr>
        </p:pic>
        <p:pic>
          <p:nvPicPr>
            <p:cNvPr id="59" name="Google Shape;59;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0" name="Google Shape;60;p1"/>
          <p:cNvSpPr txBox="1"/>
          <p:nvPr/>
        </p:nvSpPr>
        <p:spPr>
          <a:xfrm>
            <a:off x="1962850" y="2657950"/>
            <a:ext cx="3274168"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Mokymų vadovas</a:t>
            </a:r>
            <a:endParaRPr b="0" i="0" sz="2600" u="none" cap="none" strike="noStrike">
              <a:solidFill>
                <a:srgbClr val="FFAB40"/>
              </a:solidFill>
              <a:latin typeface="Montserrat SemiBold"/>
              <a:ea typeface="Montserrat SemiBold"/>
              <a:cs typeface="Montserrat SemiBold"/>
              <a:sym typeface="Montserrat SemiBold"/>
            </a:endParaRPr>
          </a:p>
        </p:txBody>
      </p:sp>
      <p:sp>
        <p:nvSpPr>
          <p:cNvPr id="61" name="Google Shape;61;p1"/>
          <p:cNvSpPr/>
          <p:nvPr/>
        </p:nvSpPr>
        <p:spPr>
          <a:xfrm>
            <a:off x="1973200" y="0"/>
            <a:ext cx="1749600" cy="933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
          <p:cNvPicPr preferRelativeResize="0"/>
          <p:nvPr/>
        </p:nvPicPr>
        <p:blipFill>
          <a:blip r:embed="rId4">
            <a:alphaModFix/>
          </a:blip>
          <a:stretch>
            <a:fillRect/>
          </a:stretch>
        </p:blipFill>
        <p:spPr>
          <a:xfrm>
            <a:off x="1966652" y="391650"/>
            <a:ext cx="1753912" cy="374248"/>
          </a:xfrm>
          <a:prstGeom prst="rect">
            <a:avLst/>
          </a:prstGeom>
          <a:noFill/>
          <a:ln>
            <a:noFill/>
          </a:ln>
        </p:spPr>
      </p:pic>
      <p:sp>
        <p:nvSpPr>
          <p:cNvPr id="63" name="Google Shape;63;p1"/>
          <p:cNvSpPr txBox="1"/>
          <p:nvPr/>
        </p:nvSpPr>
        <p:spPr>
          <a:xfrm>
            <a:off x="513225" y="4466775"/>
            <a:ext cx="7879800" cy="374400"/>
          </a:xfrm>
          <a:prstGeom prst="rect">
            <a:avLst/>
          </a:prstGeom>
          <a:noFill/>
          <a:ln>
            <a:noFill/>
          </a:ln>
        </p:spPr>
        <p:txBody>
          <a:bodyPr anchorCtr="0" anchor="t" bIns="91425" lIns="91425" spcFirstLastPara="1" rIns="91425" wrap="square" tIns="91425">
            <a:noAutofit/>
          </a:bodyPr>
          <a:lstStyle/>
          <a:p>
            <a:pPr indent="0" lvl="0" marL="0" marR="228600" rtl="0" algn="l">
              <a:spcBef>
                <a:spcPts val="0"/>
              </a:spcBef>
              <a:spcAft>
                <a:spcPts val="0"/>
              </a:spcAft>
              <a:buClr>
                <a:schemeClr val="dk1"/>
              </a:buClr>
              <a:buSzPts val="1100"/>
              <a:buFont typeface="Arial"/>
              <a:buNone/>
            </a:pPr>
            <a:r>
              <a:rPr lang="lv-LV" sz="1000">
                <a:solidFill>
                  <a:schemeClr val="lt1"/>
                </a:solidFill>
                <a:latin typeface="Times New Roman"/>
                <a:ea typeface="Times New Roman"/>
                <a:cs typeface="Times New Roman"/>
                <a:sym typeface="Times New Roman"/>
              </a:rPr>
              <a:t> </a:t>
            </a:r>
            <a:r>
              <a:rPr lang="lv-LV" sz="1000">
                <a:solidFill>
                  <a:schemeClr val="lt1"/>
                </a:solidFill>
                <a:latin typeface="Calibri"/>
                <a:ea typeface="Calibri"/>
                <a:cs typeface="Calibri"/>
                <a:sym typeface="Calibri"/>
              </a:rPr>
              <a:t>Europos Komisijos parama šio leidinio rengimui nereiškia pritarimo jo turiniui, kuriame pateikiama autorių nuomonė, todėl Europos </a:t>
            </a:r>
            <a:br>
              <a:rPr lang="lv-LV" sz="1000">
                <a:solidFill>
                  <a:schemeClr val="lt1"/>
                </a:solidFill>
                <a:latin typeface="Calibri"/>
                <a:ea typeface="Calibri"/>
                <a:cs typeface="Calibri"/>
                <a:sym typeface="Calibri"/>
              </a:rPr>
            </a:br>
            <a:r>
              <a:rPr lang="lv-LV" sz="1000">
                <a:solidFill>
                  <a:schemeClr val="lt1"/>
                </a:solidFill>
                <a:latin typeface="Calibri"/>
                <a:ea typeface="Calibri"/>
                <a:cs typeface="Calibri"/>
                <a:sym typeface="Calibri"/>
              </a:rPr>
              <a:t> Komisija negali būti laikoma atsakinga už informaciją panaudotą šiame leidinyje.</a:t>
            </a:r>
            <a:endParaRPr sz="17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88" name="Google Shape;188;p60"/>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189" name="Google Shape;189;p60"/>
          <p:cNvSpPr txBox="1"/>
          <p:nvPr/>
        </p:nvSpPr>
        <p:spPr>
          <a:xfrm>
            <a:off x="973450" y="8939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Suprasti savo auditoriją</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190" name="Google Shape;190;p60"/>
          <p:cNvSpPr txBox="1"/>
          <p:nvPr/>
        </p:nvSpPr>
        <p:spPr>
          <a:xfrm>
            <a:off x="798425" y="1777225"/>
            <a:ext cx="72786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Lūkesčiai</a:t>
            </a:r>
            <a:r>
              <a:rPr b="0" i="0" lang="lv-LV" sz="1500" u="none" cap="none" strike="noStrike">
                <a:solidFill>
                  <a:srgbClr val="000000"/>
                </a:solidFill>
                <a:latin typeface="Raleway"/>
                <a:ea typeface="Raleway"/>
                <a:cs typeface="Raleway"/>
                <a:sym typeface="Raleway"/>
              </a:rPr>
              <a:t>: Labai svarbu žinoti, ką jie tikisi gauti iš šių mokymų. Ar jie tikisi įgyti konkrečių įgūdžių ar žinių?</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Mokymosi stiliai</a:t>
            </a:r>
            <a:r>
              <a:rPr b="0" i="0" lang="lv-LV" sz="1500" u="none" cap="none" strike="noStrike">
                <a:solidFill>
                  <a:srgbClr val="000000"/>
                </a:solidFill>
                <a:latin typeface="Raleway"/>
                <a:ea typeface="Raleway"/>
                <a:cs typeface="Raleway"/>
                <a:sym typeface="Raleway"/>
              </a:rPr>
              <a:t>: Suprasdami besimokančiųjų pageidaujamus mokymosi stilius, galėsite pritaikyti mokymo metodą, kad jie geriau įsitrauktų ir geriau suprastų.</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Kultūrinė aplinka ir jautrumas:</a:t>
            </a:r>
            <a:r>
              <a:rPr b="0" i="0" lang="lv-LV" sz="1500" u="none" cap="none" strike="noStrike">
                <a:solidFill>
                  <a:srgbClr val="000000"/>
                </a:solidFill>
                <a:latin typeface="Raleway"/>
                <a:ea typeface="Raleway"/>
                <a:cs typeface="Raleway"/>
                <a:sym typeface="Raleway"/>
              </a:rPr>
              <a:t> Jei turite įvairialypę mokymų dalyvių grupę, žinodami jų kultūrinę kilmę galite užtikrinti, kad mokymai vyks pagarbiai ir įtraukiančiai.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grpSp>
        <p:nvGrpSpPr>
          <p:cNvPr id="191" name="Google Shape;191;p60"/>
          <p:cNvGrpSpPr/>
          <p:nvPr/>
        </p:nvGrpSpPr>
        <p:grpSpPr>
          <a:xfrm>
            <a:off x="564770" y="1925043"/>
            <a:ext cx="290237" cy="321991"/>
            <a:chOff x="534570" y="3018006"/>
            <a:chExt cx="290237" cy="321991"/>
          </a:xfrm>
        </p:grpSpPr>
        <p:sp>
          <p:nvSpPr>
            <p:cNvPr id="192" name="Google Shape;192;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 name="Google Shape;194;p60"/>
          <p:cNvGrpSpPr/>
          <p:nvPr/>
        </p:nvGrpSpPr>
        <p:grpSpPr>
          <a:xfrm>
            <a:off x="564770" y="2631968"/>
            <a:ext cx="290237" cy="321991"/>
            <a:chOff x="534570" y="3018006"/>
            <a:chExt cx="290237" cy="321991"/>
          </a:xfrm>
        </p:grpSpPr>
        <p:sp>
          <p:nvSpPr>
            <p:cNvPr id="195" name="Google Shape;195;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 name="Google Shape;197;p60"/>
          <p:cNvGrpSpPr/>
          <p:nvPr/>
        </p:nvGrpSpPr>
        <p:grpSpPr>
          <a:xfrm>
            <a:off x="564770" y="3441818"/>
            <a:ext cx="290237" cy="321991"/>
            <a:chOff x="534570" y="3018006"/>
            <a:chExt cx="290237" cy="321991"/>
          </a:xfrm>
        </p:grpSpPr>
        <p:sp>
          <p:nvSpPr>
            <p:cNvPr id="198" name="Google Shape;198;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0" name="Google Shape;200;p60"/>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6" name="Shape 1586"/>
        <p:cNvGrpSpPr/>
        <p:nvPr/>
      </p:nvGrpSpPr>
      <p:grpSpPr>
        <a:xfrm>
          <a:off x="0" y="0"/>
          <a:ext cx="0" cy="0"/>
          <a:chOff x="0" y="0"/>
          <a:chExt cx="0" cy="0"/>
        </a:xfrm>
      </p:grpSpPr>
      <p:sp>
        <p:nvSpPr>
          <p:cNvPr id="1587" name="Google Shape;1587;g2523351e7b7_52_11"/>
          <p:cNvSpPr txBox="1"/>
          <p:nvPr/>
        </p:nvSpPr>
        <p:spPr>
          <a:xfrm>
            <a:off x="717800" y="1475950"/>
            <a:ext cx="40752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Kokių iššūkių ar kliūčių numatote smurto darbe prevencijai ir sprendimui jūsų organizacijoje ar pramonės šakoje?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įžvalgas, gautas žaidžiant šį žaidimą, pritaikyti savo asmeniniame ir profesiniame gyvenime?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šis žaidimas pakeitė jūsų supratimą apie smurtą darbe ir jo poveikį darbo vietoje?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Kokią vertingiausią pamoką ar įžvalgą gavote dalyvaudami žaidime ir kaip manote, kad tai paveiks jūsų asmeninį ir profesinį gyvenimą?</a:t>
            </a:r>
            <a:endParaRPr b="0" i="0" sz="1500" u="none" cap="none" strike="noStrike">
              <a:solidFill>
                <a:schemeClr val="dk1"/>
              </a:solidFill>
              <a:latin typeface="Raleway"/>
              <a:ea typeface="Raleway"/>
              <a:cs typeface="Raleway"/>
              <a:sym typeface="Raleway"/>
            </a:endParaRPr>
          </a:p>
        </p:txBody>
      </p:sp>
      <p:sp>
        <p:nvSpPr>
          <p:cNvPr id="1588" name="Google Shape;1588;g2523351e7b7_52_11"/>
          <p:cNvSpPr txBox="1"/>
          <p:nvPr/>
        </p:nvSpPr>
        <p:spPr>
          <a:xfrm>
            <a:off x="5306200" y="1494825"/>
            <a:ext cx="3178800" cy="217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manote, kaip patyriminio mokymosi forma padėjo suprasti aptartas problemas ir strategijas?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Kurie žaidimo aspektai jums pasirodė įdomiausi ir kaip jie pagerino jūsų mokymosi patirtį?</a:t>
            </a:r>
            <a:endParaRPr b="0" i="0" sz="1500" u="none" cap="none" strike="noStrike">
              <a:solidFill>
                <a:schemeClr val="dk1"/>
              </a:solidFill>
              <a:latin typeface="Raleway"/>
              <a:ea typeface="Raleway"/>
              <a:cs typeface="Raleway"/>
              <a:sym typeface="Raleway"/>
            </a:endParaRPr>
          </a:p>
        </p:txBody>
      </p:sp>
      <p:grpSp>
        <p:nvGrpSpPr>
          <p:cNvPr id="1589" name="Google Shape;1589;g2523351e7b7_52_11"/>
          <p:cNvGrpSpPr/>
          <p:nvPr/>
        </p:nvGrpSpPr>
        <p:grpSpPr>
          <a:xfrm>
            <a:off x="427495" y="1551931"/>
            <a:ext cx="290237" cy="321991"/>
            <a:chOff x="534570" y="3018006"/>
            <a:chExt cx="290237" cy="321991"/>
          </a:xfrm>
        </p:grpSpPr>
        <p:sp>
          <p:nvSpPr>
            <p:cNvPr id="1590" name="Google Shape;1590;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2" name="Google Shape;1592;g2523351e7b7_52_11"/>
          <p:cNvGrpSpPr/>
          <p:nvPr/>
        </p:nvGrpSpPr>
        <p:grpSpPr>
          <a:xfrm>
            <a:off x="427495" y="2697531"/>
            <a:ext cx="290237" cy="321991"/>
            <a:chOff x="534570" y="3018006"/>
            <a:chExt cx="290237" cy="321991"/>
          </a:xfrm>
        </p:grpSpPr>
        <p:sp>
          <p:nvSpPr>
            <p:cNvPr id="1593" name="Google Shape;1593;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5" name="Google Shape;1595;g2523351e7b7_52_11"/>
          <p:cNvGrpSpPr/>
          <p:nvPr/>
        </p:nvGrpSpPr>
        <p:grpSpPr>
          <a:xfrm>
            <a:off x="5016470" y="1580243"/>
            <a:ext cx="290237" cy="321991"/>
            <a:chOff x="534570" y="3018006"/>
            <a:chExt cx="290237" cy="321991"/>
          </a:xfrm>
        </p:grpSpPr>
        <p:sp>
          <p:nvSpPr>
            <p:cNvPr id="1596" name="Google Shape;1596;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8" name="Google Shape;1598;g2523351e7b7_52_11"/>
          <p:cNvGrpSpPr/>
          <p:nvPr/>
        </p:nvGrpSpPr>
        <p:grpSpPr>
          <a:xfrm>
            <a:off x="5016470" y="2714331"/>
            <a:ext cx="290237" cy="321991"/>
            <a:chOff x="534570" y="3018006"/>
            <a:chExt cx="290237" cy="321991"/>
          </a:xfrm>
        </p:grpSpPr>
        <p:sp>
          <p:nvSpPr>
            <p:cNvPr id="1599" name="Google Shape;1599;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1" name="Google Shape;1601;g2523351e7b7_52_11"/>
          <p:cNvGrpSpPr/>
          <p:nvPr/>
        </p:nvGrpSpPr>
        <p:grpSpPr>
          <a:xfrm>
            <a:off x="427495" y="3664831"/>
            <a:ext cx="290237" cy="321991"/>
            <a:chOff x="534570" y="3018006"/>
            <a:chExt cx="290237" cy="321991"/>
          </a:xfrm>
        </p:grpSpPr>
        <p:sp>
          <p:nvSpPr>
            <p:cNvPr id="1602" name="Google Shape;1602;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04" name="Google Shape;1604;g2523351e7b7_52_11"/>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605" name="Google Shape;1605;g2523351e7b7_52_11"/>
          <p:cNvSpPr txBox="1"/>
          <p:nvPr/>
        </p:nvSpPr>
        <p:spPr>
          <a:xfrm>
            <a:off x="742175" y="539738"/>
            <a:ext cx="4412100" cy="66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2B3E85"/>
                </a:solidFill>
                <a:latin typeface="Raleway"/>
                <a:ea typeface="Raleway"/>
                <a:cs typeface="Raleway"/>
                <a:sym typeface="Raleway"/>
              </a:rPr>
              <a:t>DIDŽIULIAI KLAUSIMAI</a:t>
            </a:r>
            <a:endParaRPr b="1" i="0" sz="3500" u="none" cap="none" strike="noStrike">
              <a:solidFill>
                <a:srgbClr val="2B3E85"/>
              </a:solidFill>
              <a:latin typeface="Raleway"/>
              <a:ea typeface="Raleway"/>
              <a:cs typeface="Raleway"/>
              <a:sym typeface="Raleway"/>
            </a:endParaRPr>
          </a:p>
        </p:txBody>
      </p:sp>
      <p:pic>
        <p:nvPicPr>
          <p:cNvPr id="1606" name="Google Shape;1606;g2523351e7b7_52_11"/>
          <p:cNvPicPr preferRelativeResize="0"/>
          <p:nvPr/>
        </p:nvPicPr>
        <p:blipFill rotWithShape="1">
          <a:blip r:embed="rId4">
            <a:alphaModFix/>
          </a:blip>
          <a:srcRect b="0" l="13877" r="20848" t="0"/>
          <a:stretch/>
        </p:blipFill>
        <p:spPr>
          <a:xfrm>
            <a:off x="6634525" y="-80050"/>
            <a:ext cx="2509476" cy="16789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0" name="Shape 1610"/>
        <p:cNvGrpSpPr/>
        <p:nvPr/>
      </p:nvGrpSpPr>
      <p:grpSpPr>
        <a:xfrm>
          <a:off x="0" y="0"/>
          <a:ext cx="0" cy="0"/>
          <a:chOff x="0" y="0"/>
          <a:chExt cx="0" cy="0"/>
        </a:xfrm>
      </p:grpSpPr>
      <p:sp>
        <p:nvSpPr>
          <p:cNvPr id="1611" name="Google Shape;1611;g2523351e7b7_52_34"/>
          <p:cNvSpPr txBox="1"/>
          <p:nvPr/>
        </p:nvSpPr>
        <p:spPr>
          <a:xfrm>
            <a:off x="717800" y="1475950"/>
            <a:ext cx="4025100" cy="353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buvo kokių nors žaidimo aspektų, kurie jums pasirodė sudėtingi ar painūs?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Kaip būtų galima patobulinti žaidimą, kad šie klausimai būtų sprendžiami geriau?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nurodyti konkrečias strategijas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elgesio pavyzdžių iš žaidimo, kuriuos planuojate įtraukti į kasdienį bendravimą darbe, kad padėtumėte sukurti labiau įtraukią ir pagarbią darbo aplinką?</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manote, kaip žaidimo dėmesys empatijai ir aukų, smurtautojų ir pašalinių asmenų požiūrio supratimui gali paveikti jūsų požiūrį?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į santykius darbe ir konfliktų sprendimą?</a:t>
            </a:r>
            <a:endParaRPr b="0" i="0" sz="1500" u="none" cap="none" strike="noStrike">
              <a:solidFill>
                <a:schemeClr val="dk1"/>
              </a:solidFill>
              <a:latin typeface="Raleway"/>
              <a:ea typeface="Raleway"/>
              <a:cs typeface="Raleway"/>
              <a:sym typeface="Raleway"/>
            </a:endParaRPr>
          </a:p>
        </p:txBody>
      </p:sp>
      <p:sp>
        <p:nvSpPr>
          <p:cNvPr id="1612" name="Google Shape;1612;g2523351e7b7_52_34"/>
          <p:cNvSpPr txBox="1"/>
          <p:nvPr/>
        </p:nvSpPr>
        <p:spPr>
          <a:xfrm>
            <a:off x="5153800" y="1494825"/>
            <a:ext cx="35166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manote, kokiu būdu įžvalgos, įgytos žaidžiant šį žaidimą, galėtų padėti pagerinti komandos dinamiką ir paskatinti geresnį bendradarbiavimą komandoje?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jūsų darbo vietoje?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planuojate pasidalyti šio žaidimo metu įgyta patirtimi su kolegomis ar kitomis suinteresuotosiomis šalimis?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savo organizacijoje?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Apžvelgdami savo patirtį žaidžiant šį žaidimą, kaip vertinate jo, kaip mokymo priemonės, skirtos spręsti smurto darbe problemą, veiksmingumą ir kodėl?</a:t>
            </a:r>
            <a:endParaRPr b="0" i="0" sz="1500" u="none" cap="none" strike="noStrike">
              <a:solidFill>
                <a:schemeClr val="dk1"/>
              </a:solidFill>
              <a:latin typeface="Raleway"/>
              <a:ea typeface="Raleway"/>
              <a:cs typeface="Raleway"/>
              <a:sym typeface="Raleway"/>
            </a:endParaRPr>
          </a:p>
        </p:txBody>
      </p:sp>
      <p:grpSp>
        <p:nvGrpSpPr>
          <p:cNvPr id="1613" name="Google Shape;1613;g2523351e7b7_52_34"/>
          <p:cNvGrpSpPr/>
          <p:nvPr/>
        </p:nvGrpSpPr>
        <p:grpSpPr>
          <a:xfrm>
            <a:off x="427495" y="1551931"/>
            <a:ext cx="290237" cy="321991"/>
            <a:chOff x="534570" y="3018006"/>
            <a:chExt cx="290237" cy="321991"/>
          </a:xfrm>
        </p:grpSpPr>
        <p:sp>
          <p:nvSpPr>
            <p:cNvPr id="1614" name="Google Shape;1614;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6" name="Google Shape;1616;g2523351e7b7_52_34"/>
          <p:cNvGrpSpPr/>
          <p:nvPr/>
        </p:nvGrpSpPr>
        <p:grpSpPr>
          <a:xfrm>
            <a:off x="427495" y="2697531"/>
            <a:ext cx="290237" cy="321991"/>
            <a:chOff x="534570" y="3018006"/>
            <a:chExt cx="290237" cy="321991"/>
          </a:xfrm>
        </p:grpSpPr>
        <p:sp>
          <p:nvSpPr>
            <p:cNvPr id="1617" name="Google Shape;1617;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9" name="Google Shape;1619;g2523351e7b7_52_34"/>
          <p:cNvGrpSpPr/>
          <p:nvPr/>
        </p:nvGrpSpPr>
        <p:grpSpPr>
          <a:xfrm>
            <a:off x="4864070" y="1580243"/>
            <a:ext cx="290237" cy="321991"/>
            <a:chOff x="534570" y="3018006"/>
            <a:chExt cx="290237" cy="321991"/>
          </a:xfrm>
        </p:grpSpPr>
        <p:sp>
          <p:nvSpPr>
            <p:cNvPr id="1620" name="Google Shape;1620;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2" name="Google Shape;1622;g2523351e7b7_52_34"/>
          <p:cNvGrpSpPr/>
          <p:nvPr/>
        </p:nvGrpSpPr>
        <p:grpSpPr>
          <a:xfrm>
            <a:off x="4864070" y="2714331"/>
            <a:ext cx="290237" cy="321991"/>
            <a:chOff x="534570" y="3018006"/>
            <a:chExt cx="290237" cy="321991"/>
          </a:xfrm>
        </p:grpSpPr>
        <p:sp>
          <p:nvSpPr>
            <p:cNvPr id="1623" name="Google Shape;1623;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5" name="Google Shape;1625;g2523351e7b7_52_34"/>
          <p:cNvGrpSpPr/>
          <p:nvPr/>
        </p:nvGrpSpPr>
        <p:grpSpPr>
          <a:xfrm>
            <a:off x="427495" y="3664831"/>
            <a:ext cx="290237" cy="321991"/>
            <a:chOff x="534570" y="3018006"/>
            <a:chExt cx="290237" cy="321991"/>
          </a:xfrm>
        </p:grpSpPr>
        <p:sp>
          <p:nvSpPr>
            <p:cNvPr id="1626" name="Google Shape;1626;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28" name="Google Shape;1628;g2523351e7b7_52_34"/>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629" name="Google Shape;1629;g2523351e7b7_52_34"/>
          <p:cNvSpPr txBox="1"/>
          <p:nvPr/>
        </p:nvSpPr>
        <p:spPr>
          <a:xfrm>
            <a:off x="742175" y="539738"/>
            <a:ext cx="4412100" cy="66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2B3E85"/>
                </a:solidFill>
                <a:latin typeface="Raleway"/>
                <a:ea typeface="Raleway"/>
                <a:cs typeface="Raleway"/>
                <a:sym typeface="Raleway"/>
              </a:rPr>
              <a:t>DIDŽIULIAI KLAUSIMAI</a:t>
            </a:r>
            <a:endParaRPr b="1" i="0" sz="3500" u="none" cap="none" strike="noStrike">
              <a:solidFill>
                <a:srgbClr val="2B3E85"/>
              </a:solidFill>
              <a:latin typeface="Raleway"/>
              <a:ea typeface="Raleway"/>
              <a:cs typeface="Raleway"/>
              <a:sym typeface="Raleway"/>
            </a:endParaRPr>
          </a:p>
        </p:txBody>
      </p:sp>
      <p:pic>
        <p:nvPicPr>
          <p:cNvPr id="1630" name="Google Shape;1630;g2523351e7b7_52_34"/>
          <p:cNvPicPr preferRelativeResize="0"/>
          <p:nvPr/>
        </p:nvPicPr>
        <p:blipFill rotWithShape="1">
          <a:blip r:embed="rId4">
            <a:alphaModFix/>
          </a:blip>
          <a:srcRect b="0" l="13877" r="20848" t="0"/>
          <a:stretch/>
        </p:blipFill>
        <p:spPr>
          <a:xfrm>
            <a:off x="6775960" y="-80050"/>
            <a:ext cx="2368040" cy="15843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4" name="Shape 1634"/>
        <p:cNvGrpSpPr/>
        <p:nvPr/>
      </p:nvGrpSpPr>
      <p:grpSpPr>
        <a:xfrm>
          <a:off x="0" y="0"/>
          <a:ext cx="0" cy="0"/>
          <a:chOff x="0" y="0"/>
          <a:chExt cx="0" cy="0"/>
        </a:xfrm>
      </p:grpSpPr>
      <p:sp>
        <p:nvSpPr>
          <p:cNvPr id="1635" name="Google Shape;1635;g2523351e7b7_52_57"/>
          <p:cNvSpPr txBox="1"/>
          <p:nvPr/>
        </p:nvSpPr>
        <p:spPr>
          <a:xfrm>
            <a:off x="1098800" y="1753500"/>
            <a:ext cx="4225500" cy="2539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Rekomenduojame naudoti šį įrankį kaip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pokalbio pradžiai, informuotumo didinimui, </a:t>
            </a:r>
            <a:r>
              <a:rPr b="0" i="0" lang="lv-LV" sz="1500" u="none" cap="none" strike="noStrike">
                <a:solidFill>
                  <a:schemeClr val="dk1"/>
                </a:solidFill>
                <a:latin typeface="Raleway"/>
                <a:ea typeface="Raleway"/>
                <a:cs typeface="Raleway"/>
                <a:sym typeface="Raleway"/>
              </a:rPr>
              <a:t>diskusijoms apie procesus ir procedūras, o ne nugalėtojų ir pralaimėtojų nustatymui.</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Jei matote, kad žaidimo metu prasideda diskusijos, </a:t>
            </a:r>
            <a:r>
              <a:rPr b="1" i="0" lang="lv-LV" sz="1500" u="none" cap="none" strike="noStrike">
                <a:solidFill>
                  <a:schemeClr val="dk1"/>
                </a:solidFill>
                <a:latin typeface="Raleway"/>
                <a:ea typeface="Raleway"/>
                <a:cs typeface="Raleway"/>
                <a:sym typeface="Raleway"/>
              </a:rPr>
              <a:t>neverskite jų užbaigti - perjunkite diskusiją prie darbo temų.</a:t>
            </a:r>
            <a:endParaRPr b="1" i="0" sz="1500" u="none" cap="none" strike="noStrike">
              <a:solidFill>
                <a:schemeClr val="dk1"/>
              </a:solidFill>
              <a:latin typeface="Raleway"/>
              <a:ea typeface="Raleway"/>
              <a:cs typeface="Raleway"/>
              <a:sym typeface="Raleway"/>
            </a:endParaRPr>
          </a:p>
        </p:txBody>
      </p:sp>
      <p:grpSp>
        <p:nvGrpSpPr>
          <p:cNvPr id="1636" name="Google Shape;1636;g2523351e7b7_52_57"/>
          <p:cNvGrpSpPr/>
          <p:nvPr/>
        </p:nvGrpSpPr>
        <p:grpSpPr>
          <a:xfrm>
            <a:off x="808495" y="1829481"/>
            <a:ext cx="290237" cy="321991"/>
            <a:chOff x="534570" y="3018006"/>
            <a:chExt cx="290237" cy="321991"/>
          </a:xfrm>
        </p:grpSpPr>
        <p:sp>
          <p:nvSpPr>
            <p:cNvPr id="1637" name="Google Shape;1637;g2523351e7b7_5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g2523351e7b7_5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39" name="Google Shape;1639;g2523351e7b7_52_57"/>
          <p:cNvPicPr preferRelativeResize="0"/>
          <p:nvPr/>
        </p:nvPicPr>
        <p:blipFill rotWithShape="1">
          <a:blip r:embed="rId3">
            <a:alphaModFix/>
          </a:blip>
          <a:srcRect b="0" l="0" r="0" t="0"/>
          <a:stretch/>
        </p:blipFill>
        <p:spPr>
          <a:xfrm>
            <a:off x="0" y="0"/>
            <a:ext cx="9144001" cy="1564326"/>
          </a:xfrm>
          <a:prstGeom prst="rect">
            <a:avLst/>
          </a:prstGeom>
          <a:noFill/>
          <a:ln>
            <a:noFill/>
          </a:ln>
        </p:spPr>
      </p:pic>
      <p:sp>
        <p:nvSpPr>
          <p:cNvPr id="1640" name="Google Shape;1640;g2523351e7b7_52_57"/>
          <p:cNvSpPr txBox="1"/>
          <p:nvPr/>
        </p:nvSpPr>
        <p:spPr>
          <a:xfrm>
            <a:off x="1123175" y="777513"/>
            <a:ext cx="4412100" cy="69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700"/>
              <a:buFont typeface="Arial"/>
              <a:buNone/>
            </a:pPr>
            <a:r>
              <a:rPr b="1" i="0" lang="lv-LV" sz="3700" u="none" cap="none" strike="noStrike">
                <a:solidFill>
                  <a:schemeClr val="lt1"/>
                </a:solidFill>
                <a:latin typeface="Raleway"/>
                <a:ea typeface="Raleway"/>
                <a:cs typeface="Raleway"/>
                <a:sym typeface="Raleway"/>
              </a:rPr>
              <a:t>Kas laimės?</a:t>
            </a:r>
            <a:endParaRPr b="1" i="0" sz="3700" u="none" cap="none" strike="noStrike">
              <a:solidFill>
                <a:schemeClr val="lt1"/>
              </a:solidFill>
              <a:latin typeface="Raleway"/>
              <a:ea typeface="Raleway"/>
              <a:cs typeface="Raleway"/>
              <a:sym typeface="Raleway"/>
            </a:endParaRPr>
          </a:p>
        </p:txBody>
      </p:sp>
      <p:pic>
        <p:nvPicPr>
          <p:cNvPr id="1641" name="Google Shape;1641;g2523351e7b7_52_57"/>
          <p:cNvPicPr preferRelativeResize="0"/>
          <p:nvPr/>
        </p:nvPicPr>
        <p:blipFill rotWithShape="1">
          <a:blip r:embed="rId4">
            <a:alphaModFix/>
          </a:blip>
          <a:srcRect b="0" l="0" r="0" t="0"/>
          <a:stretch/>
        </p:blipFill>
        <p:spPr>
          <a:xfrm rot="5400000">
            <a:off x="5732625" y="1462738"/>
            <a:ext cx="4631224" cy="1916225"/>
          </a:xfrm>
          <a:prstGeom prst="rect">
            <a:avLst/>
          </a:prstGeom>
          <a:noFill/>
          <a:ln>
            <a:noFill/>
          </a:ln>
        </p:spPr>
      </p:pic>
      <p:pic>
        <p:nvPicPr>
          <p:cNvPr id="1642" name="Google Shape;1642;g2523351e7b7_52_57"/>
          <p:cNvPicPr preferRelativeResize="0"/>
          <p:nvPr/>
        </p:nvPicPr>
        <p:blipFill rotWithShape="1">
          <a:blip r:embed="rId5">
            <a:alphaModFix/>
          </a:blip>
          <a:srcRect b="-8577" l="0" r="-9938" t="0"/>
          <a:stretch/>
        </p:blipFill>
        <p:spPr>
          <a:xfrm>
            <a:off x="5992800" y="2940925"/>
            <a:ext cx="2667300" cy="18984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pic>
        <p:nvPicPr>
          <p:cNvPr id="1647" name="Google Shape;1647;g2523351e7b7_52_6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648" name="Google Shape;1648;g2523351e7b7_52_68"/>
          <p:cNvSpPr txBox="1"/>
          <p:nvPr/>
        </p:nvSpPr>
        <p:spPr>
          <a:xfrm>
            <a:off x="827250" y="12719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Žaidimo tikslas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ne nustatyti nugalėtoją, bet </a:t>
            </a:r>
            <a:r>
              <a:rPr b="1" i="0" lang="lv-LV" sz="4000" u="none" cap="none" strike="noStrike">
                <a:solidFill>
                  <a:srgbClr val="2B3E85"/>
                </a:solidFill>
                <a:latin typeface="Raleway"/>
                <a:ea typeface="Raleway"/>
                <a:cs typeface="Raleway"/>
                <a:sym typeface="Raleway"/>
              </a:rPr>
              <a:t>paskatinti diskusijas</a:t>
            </a:r>
            <a:endParaRPr b="1" i="0" sz="4000" u="none" cap="none" strike="noStrike">
              <a:solidFill>
                <a:srgbClr val="2B3E85"/>
              </a:solidFill>
              <a:latin typeface="Raleway"/>
              <a:ea typeface="Raleway"/>
              <a:cs typeface="Raleway"/>
              <a:sym typeface="Raleway"/>
            </a:endParaRPr>
          </a:p>
        </p:txBody>
      </p:sp>
      <p:pic>
        <p:nvPicPr>
          <p:cNvPr id="1649" name="Google Shape;1649;g2523351e7b7_52_6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650" name="Google Shape;1650;g2523351e7b7_52_6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651" name="Google Shape;1651;g2523351e7b7_52_68"/>
          <p:cNvPicPr preferRelativeResize="0"/>
          <p:nvPr/>
        </p:nvPicPr>
        <p:blipFill rotWithShape="1">
          <a:blip r:embed="rId6">
            <a:alphaModFix/>
          </a:blip>
          <a:srcRect b="0" l="0" r="11793" t="-989"/>
          <a:stretch/>
        </p:blipFill>
        <p:spPr>
          <a:xfrm rot="5400000">
            <a:off x="5605888" y="1617913"/>
            <a:ext cx="1881850" cy="5194375"/>
          </a:xfrm>
          <a:prstGeom prst="rect">
            <a:avLst/>
          </a:prstGeom>
          <a:noFill/>
          <a:ln>
            <a:noFill/>
          </a:ln>
        </p:spPr>
      </p:pic>
      <p:pic>
        <p:nvPicPr>
          <p:cNvPr id="1652" name="Google Shape;1652;g2523351e7b7_52_68"/>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653" name="Google Shape;1653;g2523351e7b7_52_68"/>
          <p:cNvPicPr preferRelativeResize="0"/>
          <p:nvPr/>
        </p:nvPicPr>
        <p:blipFill rotWithShape="1">
          <a:blip r:embed="rId7">
            <a:alphaModFix/>
          </a:blip>
          <a:srcRect b="9722" l="0" r="2572" t="0"/>
          <a:stretch/>
        </p:blipFill>
        <p:spPr>
          <a:xfrm>
            <a:off x="6711450" y="3515675"/>
            <a:ext cx="2432548" cy="1624249"/>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pic>
        <p:nvPicPr>
          <p:cNvPr id="1658" name="Google Shape;1658;g2523351e7b7_57_0"/>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1659" name="Google Shape;1659;g2523351e7b7_57_0"/>
          <p:cNvSpPr txBox="1"/>
          <p:nvPr/>
        </p:nvSpPr>
        <p:spPr>
          <a:xfrm>
            <a:off x="1123075" y="436425"/>
            <a:ext cx="4827600"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40"/>
              <a:buFont typeface="Arial"/>
              <a:buNone/>
            </a:pPr>
            <a:r>
              <a:rPr b="1" i="0" lang="lv-LV" sz="3140" u="none" cap="none" strike="noStrike">
                <a:solidFill>
                  <a:srgbClr val="FFFFFF"/>
                </a:solidFill>
                <a:latin typeface="Raleway"/>
                <a:ea typeface="Raleway"/>
                <a:cs typeface="Raleway"/>
                <a:sym typeface="Raleway"/>
              </a:rPr>
              <a:t>Kai kurie žaidimo būdai  </a:t>
            </a:r>
            <a:endParaRPr b="1" i="0" sz="3140" u="none" cap="none" strike="noStrike">
              <a:solidFill>
                <a:srgbClr val="FFFFFF"/>
              </a:solidFill>
              <a:latin typeface="Raleway"/>
              <a:ea typeface="Raleway"/>
              <a:cs typeface="Raleway"/>
              <a:sym typeface="Raleway"/>
            </a:endParaRPr>
          </a:p>
        </p:txBody>
      </p:sp>
      <p:sp>
        <p:nvSpPr>
          <p:cNvPr id="1660" name="Google Shape;1660;g2523351e7b7_57_0"/>
          <p:cNvSpPr txBox="1"/>
          <p:nvPr/>
        </p:nvSpPr>
        <p:spPr>
          <a:xfrm>
            <a:off x="729975" y="1304900"/>
            <a:ext cx="4374600" cy="3324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Grupės žaidimas</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Sociometrija</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Individualaus žaidimo sociometrija</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Išspręskite situaciją</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Keturi keliai į taiką</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Domino</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Pasirinkite sprendimą</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Taip, bet... Sukurkite istoriją</a:t>
            </a:r>
            <a:endParaRPr b="0" i="0" sz="2000" u="none" cap="none" strike="noStrike">
              <a:solidFill>
                <a:srgbClr val="000000"/>
              </a:solidFill>
              <a:latin typeface="Raleway"/>
              <a:ea typeface="Raleway"/>
              <a:cs typeface="Raleway"/>
              <a:sym typeface="Raleway"/>
            </a:endParaRPr>
          </a:p>
        </p:txBody>
      </p:sp>
      <p:pic>
        <p:nvPicPr>
          <p:cNvPr id="1661" name="Google Shape;1661;g2523351e7b7_57_0"/>
          <p:cNvPicPr preferRelativeResize="0"/>
          <p:nvPr/>
        </p:nvPicPr>
        <p:blipFill rotWithShape="1">
          <a:blip r:embed="rId4">
            <a:alphaModFix/>
          </a:blip>
          <a:srcRect b="0" l="0" r="0" t="0"/>
          <a:stretch/>
        </p:blipFill>
        <p:spPr>
          <a:xfrm rot="5400000">
            <a:off x="5692775" y="1450238"/>
            <a:ext cx="4631224" cy="1916225"/>
          </a:xfrm>
          <a:prstGeom prst="rect">
            <a:avLst/>
          </a:prstGeom>
          <a:noFill/>
          <a:ln>
            <a:noFill/>
          </a:ln>
        </p:spPr>
      </p:pic>
      <p:pic>
        <p:nvPicPr>
          <p:cNvPr id="1662" name="Google Shape;1662;g2523351e7b7_57_0"/>
          <p:cNvPicPr preferRelativeResize="0"/>
          <p:nvPr/>
        </p:nvPicPr>
        <p:blipFill rotWithShape="1">
          <a:blip r:embed="rId5">
            <a:alphaModFix/>
          </a:blip>
          <a:srcRect b="8339" l="0" r="-5496" t="0"/>
          <a:stretch/>
        </p:blipFill>
        <p:spPr>
          <a:xfrm>
            <a:off x="5104575" y="2885900"/>
            <a:ext cx="3605576" cy="225760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6" name="Shape 1666"/>
        <p:cNvGrpSpPr/>
        <p:nvPr/>
      </p:nvGrpSpPr>
      <p:grpSpPr>
        <a:xfrm>
          <a:off x="0" y="0"/>
          <a:ext cx="0" cy="0"/>
          <a:chOff x="0" y="0"/>
          <a:chExt cx="0" cy="0"/>
        </a:xfrm>
      </p:grpSpPr>
      <p:pic>
        <p:nvPicPr>
          <p:cNvPr id="1667" name="Google Shape;1667;g2523351e7b7_57_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668" name="Google Shape;1668;g2523351e7b7_57_9"/>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1</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Grupės žaidimas</a:t>
            </a:r>
            <a:endParaRPr b="1" i="0" sz="4200" u="none" cap="none" strike="noStrike">
              <a:solidFill>
                <a:srgbClr val="FFFFFF"/>
              </a:solidFill>
              <a:latin typeface="Raleway"/>
              <a:ea typeface="Raleway"/>
              <a:cs typeface="Raleway"/>
              <a:sym typeface="Raleway"/>
            </a:endParaRPr>
          </a:p>
        </p:txBody>
      </p:sp>
      <p:pic>
        <p:nvPicPr>
          <p:cNvPr id="1669" name="Google Shape;1669;g2523351e7b7_57_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670" name="Google Shape;1670;g2523351e7b7_57_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671" name="Google Shape;1671;g2523351e7b7_57_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672" name="Google Shape;1672;g2523351e7b7_57_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673" name="Google Shape;1673;g2523351e7b7_57_9"/>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pic>
        <p:nvPicPr>
          <p:cNvPr id="1678" name="Google Shape;1678;g2523351e7b7_57_19"/>
          <p:cNvPicPr preferRelativeResize="0"/>
          <p:nvPr/>
        </p:nvPicPr>
        <p:blipFill rotWithShape="1">
          <a:blip r:embed="rId3">
            <a:alphaModFix/>
          </a:blip>
          <a:srcRect b="0" l="18" r="9" t="0"/>
          <a:stretch/>
        </p:blipFill>
        <p:spPr>
          <a:xfrm rot="-5882278">
            <a:off x="6543205" y="817997"/>
            <a:ext cx="1240083" cy="185900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79" name="Google Shape;1679;g2523351e7b7_57_19"/>
          <p:cNvPicPr preferRelativeResize="0"/>
          <p:nvPr/>
        </p:nvPicPr>
        <p:blipFill rotWithShape="1">
          <a:blip r:embed="rId4">
            <a:alphaModFix/>
          </a:blip>
          <a:srcRect b="0" l="0" r="0" t="0"/>
          <a:stretch/>
        </p:blipFill>
        <p:spPr>
          <a:xfrm rot="5893921">
            <a:off x="1844566" y="89967"/>
            <a:ext cx="1240380" cy="185934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0" name="Google Shape;1680;g2523351e7b7_57_19"/>
          <p:cNvPicPr preferRelativeResize="0"/>
          <p:nvPr/>
        </p:nvPicPr>
        <p:blipFill rotWithShape="1">
          <a:blip r:embed="rId5">
            <a:alphaModFix/>
          </a:blip>
          <a:srcRect b="0" l="69" r="76" t="0"/>
          <a:stretch/>
        </p:blipFill>
        <p:spPr>
          <a:xfrm rot="5400000">
            <a:off x="966333" y="967257"/>
            <a:ext cx="1240500" cy="1859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1" name="Google Shape;1681;g2523351e7b7_57_19"/>
          <p:cNvPicPr preferRelativeResize="0"/>
          <p:nvPr/>
        </p:nvPicPr>
        <p:blipFill rotWithShape="1">
          <a:blip r:embed="rId6">
            <a:alphaModFix/>
          </a:blip>
          <a:srcRect b="0" l="69" r="76"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2" name="Google Shape;1682;g2523351e7b7_57_19"/>
          <p:cNvPicPr preferRelativeResize="0"/>
          <p:nvPr/>
        </p:nvPicPr>
        <p:blipFill rotWithShape="1">
          <a:blip r:embed="rId7">
            <a:alphaModFix/>
          </a:blip>
          <a:srcRect b="0" l="69" r="58" t="0"/>
          <a:stretch/>
        </p:blipFill>
        <p:spPr>
          <a:xfrm>
            <a:off x="3315329" y="3737238"/>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3" name="Google Shape;1683;g2523351e7b7_57_19"/>
          <p:cNvPicPr preferRelativeResize="0"/>
          <p:nvPr/>
        </p:nvPicPr>
        <p:blipFill rotWithShape="1">
          <a:blip r:embed="rId8">
            <a:alphaModFix/>
          </a:blip>
          <a:srcRect b="0" l="69" r="58"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4" name="Google Shape;1684;g2523351e7b7_57_19"/>
          <p:cNvPicPr preferRelativeResize="0"/>
          <p:nvPr/>
        </p:nvPicPr>
        <p:blipFill rotWithShape="1">
          <a:blip r:embed="rId9">
            <a:alphaModFix/>
          </a:blip>
          <a:srcRect b="0" l="69" r="58" t="0"/>
          <a:stretch/>
        </p:blipFill>
        <p:spPr>
          <a:xfrm>
            <a:off x="4686801" y="3815673"/>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5" name="Google Shape;1685;g2523351e7b7_57_19"/>
          <p:cNvPicPr preferRelativeResize="0"/>
          <p:nvPr/>
        </p:nvPicPr>
        <p:blipFill rotWithShape="1">
          <a:blip r:embed="rId10">
            <a:alphaModFix/>
          </a:blip>
          <a:srcRect b="10" l="0" r="0" t="0"/>
          <a:stretch/>
        </p:blipFill>
        <p:spPr>
          <a:xfrm>
            <a:off x="3239563" y="3894107"/>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6" name="Google Shape;1686;g2523351e7b7_57_19"/>
          <p:cNvPicPr preferRelativeResize="0"/>
          <p:nvPr/>
        </p:nvPicPr>
        <p:blipFill rotWithShape="1">
          <a:blip r:embed="rId11">
            <a:alphaModFix/>
          </a:blip>
          <a:srcRect b="10" l="0" r="0" t="0"/>
          <a:stretch/>
        </p:blipFill>
        <p:spPr>
          <a:xfrm rot="-4273735">
            <a:off x="3829141" y="1503229"/>
            <a:ext cx="1309870" cy="196361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7" name="Google Shape;1687;g2523351e7b7_57_19"/>
          <p:cNvPicPr preferRelativeResize="0"/>
          <p:nvPr/>
        </p:nvPicPr>
        <p:blipFill rotWithShape="1">
          <a:blip r:embed="rId12">
            <a:alphaModFix/>
          </a:blip>
          <a:srcRect b="10" l="0" r="0" t="0"/>
          <a:stretch/>
        </p:blipFill>
        <p:spPr>
          <a:xfrm rot="-5882278">
            <a:off x="5696420" y="-84411"/>
            <a:ext cx="1240083" cy="185900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8" name="Google Shape;1688;g2523351e7b7_57_19"/>
          <p:cNvPicPr preferRelativeResize="0"/>
          <p:nvPr/>
        </p:nvPicPr>
        <p:blipFill rotWithShape="1">
          <a:blip r:embed="rId5">
            <a:alphaModFix/>
          </a:blip>
          <a:srcRect b="0" l="69" r="76" t="0"/>
          <a:stretch/>
        </p:blipFill>
        <p:spPr>
          <a:xfrm rot="-5683885">
            <a:off x="7258560" y="1279334"/>
            <a:ext cx="1240226" cy="185910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9" name="Google Shape;1689;g2523351e7b7_57_19"/>
          <p:cNvPicPr preferRelativeResize="0"/>
          <p:nvPr/>
        </p:nvPicPr>
        <p:blipFill rotWithShape="1">
          <a:blip r:embed="rId13">
            <a:alphaModFix/>
          </a:blip>
          <a:srcRect b="0" l="59" r="68" t="0"/>
          <a:stretch/>
        </p:blipFill>
        <p:spPr>
          <a:xfrm rot="5400000">
            <a:off x="976683" y="2060315"/>
            <a:ext cx="1240500" cy="1859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90" name="Google Shape;1690;g2523351e7b7_57_19"/>
          <p:cNvPicPr preferRelativeResize="0"/>
          <p:nvPr/>
        </p:nvPicPr>
        <p:blipFill rotWithShape="1">
          <a:blip r:embed="rId14">
            <a:alphaModFix/>
          </a:blip>
          <a:srcRect b="0" l="18" r="9" t="0"/>
          <a:stretch/>
        </p:blipFill>
        <p:spPr>
          <a:xfrm rot="4959815">
            <a:off x="1393274" y="3126469"/>
            <a:ext cx="1240455" cy="185934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91" name="Google Shape;1691;g2523351e7b7_57_19"/>
          <p:cNvPicPr preferRelativeResize="0"/>
          <p:nvPr/>
        </p:nvPicPr>
        <p:blipFill rotWithShape="1">
          <a:blip r:embed="rId15">
            <a:alphaModFix/>
          </a:blip>
          <a:srcRect b="0" l="18" r="9" t="0"/>
          <a:stretch/>
        </p:blipFill>
        <p:spPr>
          <a:xfrm rot="-5400000">
            <a:off x="7412459" y="2420560"/>
            <a:ext cx="1240200" cy="1859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92" name="Google Shape;1692;g2523351e7b7_57_19"/>
          <p:cNvPicPr preferRelativeResize="0"/>
          <p:nvPr/>
        </p:nvPicPr>
        <p:blipFill rotWithShape="1">
          <a:blip r:embed="rId16">
            <a:alphaModFix/>
          </a:blip>
          <a:srcRect b="0" l="18" r="9" t="0"/>
          <a:stretch/>
        </p:blipFill>
        <p:spPr>
          <a:xfrm rot="-5400000">
            <a:off x="6756061" y="3443926"/>
            <a:ext cx="1240200" cy="1859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93" name="Google Shape;1693;g2523351e7b7_57_19"/>
          <p:cNvPicPr preferRelativeResize="0"/>
          <p:nvPr/>
        </p:nvPicPr>
        <p:blipFill rotWithShape="1">
          <a:blip r:embed="rId9">
            <a:alphaModFix/>
          </a:blip>
          <a:srcRect b="0" l="69" r="58" t="0"/>
          <a:stretch/>
        </p:blipFill>
        <p:spPr>
          <a:xfrm>
            <a:off x="4770513" y="3859423"/>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7" name="Shape 1697"/>
        <p:cNvGrpSpPr/>
        <p:nvPr/>
      </p:nvGrpSpPr>
      <p:grpSpPr>
        <a:xfrm>
          <a:off x="0" y="0"/>
          <a:ext cx="0" cy="0"/>
          <a:chOff x="0" y="0"/>
          <a:chExt cx="0" cy="0"/>
        </a:xfrm>
      </p:grpSpPr>
      <p:pic>
        <p:nvPicPr>
          <p:cNvPr id="1698" name="Google Shape;1698;g2523351e7b7_57_38"/>
          <p:cNvPicPr preferRelativeResize="0"/>
          <p:nvPr/>
        </p:nvPicPr>
        <p:blipFill rotWithShape="1">
          <a:blip r:embed="rId3">
            <a:alphaModFix/>
          </a:blip>
          <a:srcRect b="0" l="0" r="0" t="0"/>
          <a:stretch/>
        </p:blipFill>
        <p:spPr>
          <a:xfrm>
            <a:off x="0" y="0"/>
            <a:ext cx="9144001" cy="1139951"/>
          </a:xfrm>
          <a:prstGeom prst="rect">
            <a:avLst/>
          </a:prstGeom>
          <a:noFill/>
          <a:ln>
            <a:noFill/>
          </a:ln>
        </p:spPr>
      </p:pic>
      <p:sp>
        <p:nvSpPr>
          <p:cNvPr id="1699" name="Google Shape;1699;g2523351e7b7_57_38"/>
          <p:cNvSpPr txBox="1"/>
          <p:nvPr/>
        </p:nvSpPr>
        <p:spPr>
          <a:xfrm>
            <a:off x="865375" y="5540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Grupės žaidimas</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00" name="Google Shape;1700;g2523351e7b7_57_38"/>
          <p:cNvSpPr txBox="1"/>
          <p:nvPr/>
        </p:nvSpPr>
        <p:spPr>
          <a:xfrm>
            <a:off x="742175" y="1725975"/>
            <a:ext cx="4989600" cy="3006600"/>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Dalyvių skaičius 2-6</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Žaidėjai sėdi ratu prie stalo.</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Žaidimo lyderis sumaišo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visas keturias sprendimų kortelių grupes ir išdalina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po 6 korteles kiekvienam dalyviui.</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Likusios kortos atverčiamos į apačią.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šalia situacijos kortų krūvelės.</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Išrenkamas pirmasis žaidimo lyderis. Žaidimas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vadovauja visi dalyviai - kiekvienas iš eilės pasirenka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vieną situacijos kortelę, kurią reikia išanalizuoti.</a:t>
            </a:r>
            <a:endParaRPr b="0" i="0" sz="1500" u="none" cap="none" strike="noStrike">
              <a:solidFill>
                <a:schemeClr val="dk1"/>
              </a:solidFill>
              <a:latin typeface="Raleway"/>
              <a:ea typeface="Raleway"/>
              <a:cs typeface="Raleway"/>
              <a:sym typeface="Raleway"/>
            </a:endParaRPr>
          </a:p>
        </p:txBody>
      </p:sp>
      <p:sp>
        <p:nvSpPr>
          <p:cNvPr id="1701" name="Google Shape;1701;g2523351e7b7_57_3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702" name="Google Shape;1702;g2523351e7b7_57_38"/>
          <p:cNvGrpSpPr/>
          <p:nvPr/>
        </p:nvGrpSpPr>
        <p:grpSpPr>
          <a:xfrm>
            <a:off x="-674130" y="2410756"/>
            <a:ext cx="290237" cy="321991"/>
            <a:chOff x="534570" y="3018006"/>
            <a:chExt cx="290237" cy="321991"/>
          </a:xfrm>
        </p:grpSpPr>
        <p:sp>
          <p:nvSpPr>
            <p:cNvPr id="1703" name="Google Shape;1703;g2523351e7b7_57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g2523351e7b7_57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05" name="Google Shape;1705;g2523351e7b7_57_3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706" name="Google Shape;1706;g2523351e7b7_57_38"/>
          <p:cNvPicPr preferRelativeResize="0"/>
          <p:nvPr/>
        </p:nvPicPr>
        <p:blipFill rotWithShape="1">
          <a:blip r:embed="rId5">
            <a:alphaModFix/>
          </a:blip>
          <a:srcRect b="0" l="0" r="0" t="0"/>
          <a:stretch/>
        </p:blipFill>
        <p:spPr>
          <a:xfrm>
            <a:off x="6241756" y="2252582"/>
            <a:ext cx="903528" cy="2221693"/>
          </a:xfrm>
          <a:prstGeom prst="rect">
            <a:avLst/>
          </a:prstGeom>
          <a:noFill/>
          <a:ln>
            <a:noFill/>
          </a:ln>
        </p:spPr>
      </p:pic>
      <p:pic>
        <p:nvPicPr>
          <p:cNvPr id="1707" name="Google Shape;1707;g2523351e7b7_57_38"/>
          <p:cNvPicPr preferRelativeResize="0"/>
          <p:nvPr/>
        </p:nvPicPr>
        <p:blipFill rotWithShape="1">
          <a:blip r:embed="rId5">
            <a:alphaModFix/>
          </a:blip>
          <a:srcRect b="0" l="0" r="0" t="0"/>
          <a:stretch/>
        </p:blipFill>
        <p:spPr>
          <a:xfrm>
            <a:off x="7402622" y="2252582"/>
            <a:ext cx="903528" cy="222169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1" name="Shape 1711"/>
        <p:cNvGrpSpPr/>
        <p:nvPr/>
      </p:nvGrpSpPr>
      <p:grpSpPr>
        <a:xfrm>
          <a:off x="0" y="0"/>
          <a:ext cx="0" cy="0"/>
          <a:chOff x="0" y="0"/>
          <a:chExt cx="0" cy="0"/>
        </a:xfrm>
      </p:grpSpPr>
      <p:pic>
        <p:nvPicPr>
          <p:cNvPr id="1712" name="Google Shape;1712;g2523351e7b7_57_51"/>
          <p:cNvPicPr preferRelativeResize="0"/>
          <p:nvPr/>
        </p:nvPicPr>
        <p:blipFill rotWithShape="1">
          <a:blip r:embed="rId3">
            <a:alphaModFix/>
          </a:blip>
          <a:srcRect b="0" l="0" r="0" t="0"/>
          <a:stretch/>
        </p:blipFill>
        <p:spPr>
          <a:xfrm>
            <a:off x="0" y="7400"/>
            <a:ext cx="9144001" cy="1132549"/>
          </a:xfrm>
          <a:prstGeom prst="rect">
            <a:avLst/>
          </a:prstGeom>
          <a:noFill/>
          <a:ln>
            <a:noFill/>
          </a:ln>
        </p:spPr>
      </p:pic>
      <p:sp>
        <p:nvSpPr>
          <p:cNvPr id="1713" name="Google Shape;1713;g2523351e7b7_57_51"/>
          <p:cNvSpPr txBox="1"/>
          <p:nvPr/>
        </p:nvSpPr>
        <p:spPr>
          <a:xfrm>
            <a:off x="865375" y="5540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Grupės žaidimas</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14" name="Google Shape;1714;g2523351e7b7_57_51"/>
          <p:cNvSpPr txBox="1"/>
          <p:nvPr/>
        </p:nvSpPr>
        <p:spPr>
          <a:xfrm>
            <a:off x="742175" y="1725975"/>
            <a:ext cx="5840400" cy="3109200"/>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Pirmasis žaidėjas iš </a:t>
            </a:r>
            <a:r>
              <a:rPr b="1" i="0" lang="lv-LV" sz="1500" u="none" cap="none" strike="noStrike">
                <a:solidFill>
                  <a:srgbClr val="2B3E85"/>
                </a:solidFill>
                <a:latin typeface="Raleway"/>
                <a:ea typeface="Raleway"/>
                <a:cs typeface="Raleway"/>
                <a:sym typeface="Raleway"/>
              </a:rPr>
              <a:t>krūvelės pasirenka vieną situaciją. </a:t>
            </a:r>
            <a:br>
              <a:rPr b="1" i="0" lang="lv-LV" sz="1500" u="none" cap="none" strike="noStrike">
                <a:solidFill>
                  <a:srgbClr val="2B3E85"/>
                </a:solidFill>
                <a:latin typeface="Raleway"/>
                <a:ea typeface="Raleway"/>
                <a:cs typeface="Raleway"/>
                <a:sym typeface="Raleway"/>
              </a:rPr>
            </a:br>
            <a:r>
              <a:rPr b="1" i="0" lang="lv-LV" sz="1500" u="none" cap="none" strike="noStrike">
                <a:solidFill>
                  <a:srgbClr val="2B3E85"/>
                </a:solidFill>
                <a:latin typeface="Raleway"/>
                <a:ea typeface="Raleway"/>
                <a:cs typeface="Raleway"/>
                <a:sym typeface="Raleway"/>
              </a:rPr>
              <a:t>situacijų ir ją perskaito. </a:t>
            </a:r>
            <a:r>
              <a:rPr b="0" i="0" lang="lv-LV" sz="1500" u="none" cap="none" strike="noStrike">
                <a:solidFill>
                  <a:srgbClr val="2B3E85"/>
                </a:solidFill>
                <a:latin typeface="Raleway"/>
                <a:ea typeface="Raleway"/>
                <a:cs typeface="Raleway"/>
                <a:sym typeface="Raleway"/>
              </a:rPr>
              <a:t>Situacija gali būti pritaikyta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jei reikia, pritaikyti prie konkrečios darbo aplinkos.</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Žaidimo vadovas pakviečia kiekvieną dalyvį surasti savo rankose vieną kortą, kuri </a:t>
            </a:r>
            <a:r>
              <a:rPr b="1" i="0" lang="lv-LV" sz="1500" u="none" cap="none" strike="noStrike">
                <a:solidFill>
                  <a:srgbClr val="2B3E85"/>
                </a:solidFill>
                <a:latin typeface="Raleway"/>
                <a:ea typeface="Raleway"/>
                <a:cs typeface="Raleway"/>
                <a:sym typeface="Raleway"/>
              </a:rPr>
              <a:t>padėtų išspręsti duotą situaciją</a:t>
            </a:r>
            <a:r>
              <a:rPr b="0" i="0" lang="lv-LV" sz="1500" u="none" cap="none" strike="noStrike">
                <a:solidFill>
                  <a:srgbClr val="2B3E85"/>
                </a:solidFill>
                <a:latin typeface="Raleway"/>
                <a:ea typeface="Raleway"/>
                <a:cs typeface="Raleway"/>
                <a:sym typeface="Raleway"/>
              </a:rPr>
              <a:t>.</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Dalyviai paeiliui išdėlioja savo kortas, paaiškina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kaip konkreti kortelė gali padėti išspręsti situaciją. </a:t>
            </a:r>
            <a:r>
              <a:rPr b="1" i="0" lang="lv-LV" sz="1500" u="none" cap="none" strike="noStrike">
                <a:solidFill>
                  <a:srgbClr val="2B3E85"/>
                </a:solidFill>
                <a:latin typeface="Raleway"/>
                <a:ea typeface="Raleway"/>
                <a:cs typeface="Raleway"/>
                <a:sym typeface="Raleway"/>
              </a:rPr>
              <a:t>Grupė aptaria, ar sprendimas priimtinas, ar ne.</a:t>
            </a:r>
            <a:r>
              <a:rPr b="0" i="0" lang="lv-LV" sz="1500" u="none" cap="none" strike="noStrike">
                <a:solidFill>
                  <a:srgbClr val="2B3E85"/>
                </a:solidFill>
                <a:latin typeface="Raleway"/>
                <a:ea typeface="Raleway"/>
                <a:cs typeface="Raleway"/>
                <a:sym typeface="Raleway"/>
              </a:rPr>
              <a:t> Jei nuomonės išsiskiria, galutinį žodį taria žaidimo vadovas.</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Jei kas nors neturi tinkamos sprendimo kortelės, jis ima naują sprendimą iš krūvelės, kol randa tinkamą sprendimą.</a:t>
            </a:r>
            <a:endParaRPr b="0" i="0" sz="1500" u="none" cap="none" strike="noStrike">
              <a:solidFill>
                <a:srgbClr val="2B3E85"/>
              </a:solidFill>
              <a:latin typeface="Raleway"/>
              <a:ea typeface="Raleway"/>
              <a:cs typeface="Raleway"/>
              <a:sym typeface="Raleway"/>
            </a:endParaRPr>
          </a:p>
        </p:txBody>
      </p:sp>
      <p:sp>
        <p:nvSpPr>
          <p:cNvPr id="1715" name="Google Shape;1715;g2523351e7b7_57_51"/>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pic>
        <p:nvPicPr>
          <p:cNvPr id="1716" name="Google Shape;1716;g2523351e7b7_57_51"/>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717" name="Google Shape;1717;g2523351e7b7_57_51"/>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18" name="Google Shape;1718;g2523351e7b7_57_51"/>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19" name="Google Shape;1719;g2523351e7b7_57_51"/>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20" name="Google Shape;1720;g2523351e7b7_57_51"/>
          <p:cNvPicPr preferRelativeResize="0"/>
          <p:nvPr/>
        </p:nvPicPr>
        <p:blipFill rotWithShape="1">
          <a:blip r:embed="rId8">
            <a:alphaModFix/>
          </a:blip>
          <a:srcRect b="10" l="0" r="0" t="0"/>
          <a:stretch/>
        </p:blipFill>
        <p:spPr>
          <a:xfrm>
            <a:off x="6936751" y="216056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4" name="Shape 1724"/>
        <p:cNvGrpSpPr/>
        <p:nvPr/>
      </p:nvGrpSpPr>
      <p:grpSpPr>
        <a:xfrm>
          <a:off x="0" y="0"/>
          <a:ext cx="0" cy="0"/>
          <a:chOff x="0" y="0"/>
          <a:chExt cx="0" cy="0"/>
        </a:xfrm>
      </p:grpSpPr>
      <p:pic>
        <p:nvPicPr>
          <p:cNvPr id="1725" name="Google Shape;1725;g2523351e7b7_57_63"/>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726" name="Google Shape;1726;g2523351e7b7_57_63"/>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Grupės žaidimas</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27" name="Google Shape;1727;g2523351e7b7_57_63"/>
          <p:cNvSpPr txBox="1"/>
          <p:nvPr/>
        </p:nvSpPr>
        <p:spPr>
          <a:xfrm>
            <a:off x="865375" y="1958988"/>
            <a:ext cx="4935000" cy="265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Po to, kai visi suvaidino savo situaciją,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sužaistos kortos atidedamos į šalį, o žaidėjas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žaidėjas, esantis kairėje žaidimo vadovo pusėje, perima kontrolę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žaidimo valdymą</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Naujos sprendimo kortelės neimamos - žaidimas tęsiamas su esamu kortelių skaičiumi.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Žaidimas baigiasi, kai žaidėjui baigiasi kortos.</a:t>
            </a:r>
            <a:endParaRPr b="0" i="0" sz="1600" u="none" cap="none" strike="noStrike">
              <a:solidFill>
                <a:srgbClr val="2B3E85"/>
              </a:solidFill>
              <a:latin typeface="Raleway"/>
              <a:ea typeface="Raleway"/>
              <a:cs typeface="Raleway"/>
              <a:sym typeface="Raleway"/>
            </a:endParaRPr>
          </a:p>
        </p:txBody>
      </p:sp>
      <p:sp>
        <p:nvSpPr>
          <p:cNvPr id="1728" name="Google Shape;1728;g2523351e7b7_57_63"/>
          <p:cNvSpPr txBox="1"/>
          <p:nvPr/>
        </p:nvSpPr>
        <p:spPr>
          <a:xfrm>
            <a:off x="865375" y="14602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Uždarymas</a:t>
            </a:r>
            <a:endParaRPr b="1" i="0" sz="2600" u="none" cap="none" strike="noStrike">
              <a:solidFill>
                <a:srgbClr val="6689BA"/>
              </a:solidFill>
              <a:latin typeface="Arial"/>
              <a:ea typeface="Arial"/>
              <a:cs typeface="Arial"/>
              <a:sym typeface="Arial"/>
            </a:endParaRPr>
          </a:p>
        </p:txBody>
      </p:sp>
      <p:pic>
        <p:nvPicPr>
          <p:cNvPr id="1729" name="Google Shape;1729;g2523351e7b7_57_63"/>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730" name="Google Shape;1730;g2523351e7b7_57_63"/>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31" name="Google Shape;1731;g2523351e7b7_57_63"/>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32" name="Google Shape;1732;g2523351e7b7_57_63"/>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33" name="Google Shape;1733;g2523351e7b7_57_63"/>
          <p:cNvPicPr preferRelativeResize="0"/>
          <p:nvPr/>
        </p:nvPicPr>
        <p:blipFill rotWithShape="1">
          <a:blip r:embed="rId8">
            <a:alphaModFix/>
          </a:blip>
          <a:srcRect b="10" l="0" r="0" t="0"/>
          <a:stretch/>
        </p:blipFill>
        <p:spPr>
          <a:xfrm>
            <a:off x="6211751" y="231721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1"/>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06" name="Google Shape;206;p61"/>
          <p:cNvPicPr preferRelativeResize="0"/>
          <p:nvPr/>
        </p:nvPicPr>
        <p:blipFill rotWithShape="1">
          <a:blip r:embed="rId3">
            <a:alphaModFix/>
          </a:blip>
          <a:srcRect b="0" l="0" r="0" t="0"/>
          <a:stretch/>
        </p:blipFill>
        <p:spPr>
          <a:xfrm>
            <a:off x="0" y="0"/>
            <a:ext cx="9144001" cy="938650"/>
          </a:xfrm>
          <a:prstGeom prst="rect">
            <a:avLst/>
          </a:prstGeom>
          <a:noFill/>
          <a:ln>
            <a:noFill/>
          </a:ln>
        </p:spPr>
      </p:pic>
      <p:sp>
        <p:nvSpPr>
          <p:cNvPr id="207" name="Google Shape;207;p61"/>
          <p:cNvSpPr txBox="1"/>
          <p:nvPr/>
        </p:nvSpPr>
        <p:spPr>
          <a:xfrm>
            <a:off x="715450" y="368825"/>
            <a:ext cx="80010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Suprasti savo auditoriją</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208" name="Google Shape;208;p61"/>
          <p:cNvSpPr txBox="1"/>
          <p:nvPr/>
        </p:nvSpPr>
        <p:spPr>
          <a:xfrm>
            <a:off x="579900" y="1014850"/>
            <a:ext cx="8136600"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Reali patirtis</a:t>
            </a:r>
            <a:r>
              <a:rPr b="0" i="0" lang="lv-LV" sz="1500" u="none" cap="none" strike="noStrike">
                <a:solidFill>
                  <a:srgbClr val="000000"/>
                </a:solidFill>
                <a:latin typeface="Raleway"/>
                <a:ea typeface="Raleway"/>
                <a:cs typeface="Raleway"/>
                <a:sym typeface="Raleway"/>
              </a:rPr>
              <a:t>: Jei jie jaučiasi patogiai, jų patirtis ar pastebėjimai apie smurtą darbe gali suteikti vertingų įžvalgų ir padaryti mokymus labiau suprantamus.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Organizacijos politika</a:t>
            </a:r>
            <a:r>
              <a:rPr b="0" i="0" lang="lv-LV" sz="1500" u="none" cap="none" strike="noStrike">
                <a:solidFill>
                  <a:srgbClr val="000000"/>
                </a:solidFill>
                <a:latin typeface="Raleway"/>
                <a:ea typeface="Raleway"/>
                <a:cs typeface="Raleway"/>
                <a:sym typeface="Raleway"/>
              </a:rPr>
              <a:t>: Žinios apie mokymų dalyvių organizacijos politiką smurto darbe atžvilgiu gali padėti susieti žaidimo scenarijus su jų realiomis situacijomis darbe.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Bendravimo stiliai</a:t>
            </a:r>
            <a:r>
              <a:rPr b="0" i="0" lang="lv-LV" sz="1500" u="none" cap="none" strike="noStrike">
                <a:solidFill>
                  <a:srgbClr val="000000"/>
                </a:solidFill>
                <a:latin typeface="Raleway"/>
                <a:ea typeface="Raleway"/>
                <a:cs typeface="Raleway"/>
                <a:sym typeface="Raleway"/>
              </a:rPr>
              <a:t>: Kaip jie mėgsta bendrauti? Ar jiems patogiau atviros diskusijos, ar jie mieliau renkasi labiau struktūruotus formatus, pavyzdžiui, klausimus ir atsakymus arba diskusijas mažose grupėse?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Technologijų išmanymas</a:t>
            </a:r>
            <a:r>
              <a:rPr b="0" i="0" lang="lv-LV" sz="1500" u="none" cap="none" strike="noStrike">
                <a:solidFill>
                  <a:srgbClr val="000000"/>
                </a:solidFill>
                <a:latin typeface="Raleway"/>
                <a:ea typeface="Raleway"/>
                <a:cs typeface="Raleway"/>
                <a:sym typeface="Raleway"/>
              </a:rPr>
              <a:t>: Jei mokymų metu naudosite skaitmeninę žaidimo versiją ar kitas skaitmenines priemones, svarbu nustatyti, ar mokiniai geba lengvai naudotis technologijomis.</a:t>
            </a:r>
            <a:endParaRPr b="0" i="0" sz="1500" u="none" cap="none" strike="noStrike">
              <a:solidFill>
                <a:srgbClr val="000000"/>
              </a:solidFill>
              <a:latin typeface="Raleway"/>
              <a:ea typeface="Raleway"/>
              <a:cs typeface="Raleway"/>
              <a:sym typeface="Raleway"/>
            </a:endParaRPr>
          </a:p>
        </p:txBody>
      </p:sp>
      <p:grpSp>
        <p:nvGrpSpPr>
          <p:cNvPr id="209" name="Google Shape;209;p61"/>
          <p:cNvGrpSpPr/>
          <p:nvPr/>
        </p:nvGrpSpPr>
        <p:grpSpPr>
          <a:xfrm>
            <a:off x="348945" y="1175218"/>
            <a:ext cx="290237" cy="321991"/>
            <a:chOff x="534570" y="3018006"/>
            <a:chExt cx="290237" cy="321991"/>
          </a:xfrm>
        </p:grpSpPr>
        <p:sp>
          <p:nvSpPr>
            <p:cNvPr id="210" name="Google Shape;21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2" name="Google Shape;212;p61"/>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213" name="Google Shape;213;p61"/>
          <p:cNvGrpSpPr/>
          <p:nvPr/>
        </p:nvGrpSpPr>
        <p:grpSpPr>
          <a:xfrm>
            <a:off x="348945" y="2173743"/>
            <a:ext cx="290237" cy="321991"/>
            <a:chOff x="534570" y="3018006"/>
            <a:chExt cx="290237" cy="321991"/>
          </a:xfrm>
        </p:grpSpPr>
        <p:sp>
          <p:nvSpPr>
            <p:cNvPr id="214" name="Google Shape;214;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61"/>
          <p:cNvGrpSpPr/>
          <p:nvPr/>
        </p:nvGrpSpPr>
        <p:grpSpPr>
          <a:xfrm>
            <a:off x="348945" y="3248468"/>
            <a:ext cx="290237" cy="321991"/>
            <a:chOff x="534570" y="3018006"/>
            <a:chExt cx="290237" cy="321991"/>
          </a:xfrm>
        </p:grpSpPr>
        <p:sp>
          <p:nvSpPr>
            <p:cNvPr id="217" name="Google Shape;217;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 name="Google Shape;219;p61"/>
          <p:cNvGrpSpPr/>
          <p:nvPr/>
        </p:nvGrpSpPr>
        <p:grpSpPr>
          <a:xfrm>
            <a:off x="348945" y="4311268"/>
            <a:ext cx="290237" cy="321991"/>
            <a:chOff x="534570" y="3018006"/>
            <a:chExt cx="290237" cy="321991"/>
          </a:xfrm>
        </p:grpSpPr>
        <p:sp>
          <p:nvSpPr>
            <p:cNvPr id="220" name="Google Shape;22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7" name="Shape 1737"/>
        <p:cNvGrpSpPr/>
        <p:nvPr/>
      </p:nvGrpSpPr>
      <p:grpSpPr>
        <a:xfrm>
          <a:off x="0" y="0"/>
          <a:ext cx="0" cy="0"/>
          <a:chOff x="0" y="0"/>
          <a:chExt cx="0" cy="0"/>
        </a:xfrm>
      </p:grpSpPr>
      <p:pic>
        <p:nvPicPr>
          <p:cNvPr id="1738" name="Google Shape;1738;g2523351e7b7_57_75"/>
          <p:cNvPicPr preferRelativeResize="0"/>
          <p:nvPr/>
        </p:nvPicPr>
        <p:blipFill rotWithShape="1">
          <a:blip r:embed="rId3">
            <a:alphaModFix/>
          </a:blip>
          <a:srcRect b="0" l="0" r="0" t="0"/>
          <a:stretch/>
        </p:blipFill>
        <p:spPr>
          <a:xfrm>
            <a:off x="0" y="0"/>
            <a:ext cx="9144001" cy="1254550"/>
          </a:xfrm>
          <a:prstGeom prst="rect">
            <a:avLst/>
          </a:prstGeom>
          <a:noFill/>
          <a:ln>
            <a:noFill/>
          </a:ln>
        </p:spPr>
      </p:pic>
      <p:sp>
        <p:nvSpPr>
          <p:cNvPr id="1739" name="Google Shape;1739;g2523351e7b7_57_7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Grupės žaidimas</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40" name="Google Shape;1740;g2523351e7b7_57_75"/>
          <p:cNvSpPr txBox="1"/>
          <p:nvPr/>
        </p:nvSpPr>
        <p:spPr>
          <a:xfrm>
            <a:off x="865375" y="1898400"/>
            <a:ext cx="4756800" cy="290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Jei žaidėjai mato, kad kam nors sunku rasti sprendimus, galima </a:t>
            </a:r>
            <a:r>
              <a:rPr b="1" i="0" lang="lv-LV" sz="1600" u="none" cap="none" strike="noStrike">
                <a:solidFill>
                  <a:srgbClr val="2B3E85"/>
                </a:solidFill>
                <a:latin typeface="Raleway"/>
                <a:ea typeface="Raleway"/>
                <a:cs typeface="Raleway"/>
                <a:sym typeface="Raleway"/>
              </a:rPr>
              <a:t>žaisti atverstomis kortelėmis, </a:t>
            </a:r>
            <a:r>
              <a:rPr b="0" i="0" lang="lv-LV" sz="1600" u="none" cap="none" strike="noStrike">
                <a:solidFill>
                  <a:srgbClr val="2B3E85"/>
                </a:solidFill>
                <a:latin typeface="Raleway"/>
                <a:ea typeface="Raleway"/>
                <a:cs typeface="Raleway"/>
                <a:sym typeface="Raleway"/>
              </a:rPr>
              <a:t>kai visi žaidėjai mato kiekvieno kortas ir gali padėti vienas kitam.</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Šis metodas padeda aptarti, </a:t>
            </a:r>
            <a:r>
              <a:rPr b="1" i="0" lang="lv-LV" sz="1600" u="none" cap="none" strike="noStrike">
                <a:solidFill>
                  <a:srgbClr val="2B3E85"/>
                </a:solidFill>
                <a:latin typeface="Raleway"/>
                <a:ea typeface="Raleway"/>
                <a:cs typeface="Raleway"/>
                <a:sym typeface="Raleway"/>
              </a:rPr>
              <a:t>kodėl vienas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vienas iš dalyvių nusprendžia nežaisti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sprendimo kortelę </a:t>
            </a:r>
            <a:r>
              <a:rPr b="0" i="0" lang="lv-LV" sz="1600" u="none" cap="none" strike="noStrike">
                <a:solidFill>
                  <a:srgbClr val="2B3E85"/>
                </a:solidFill>
                <a:latin typeface="Raleway"/>
                <a:ea typeface="Raleway"/>
                <a:cs typeface="Raleway"/>
                <a:sym typeface="Raleway"/>
              </a:rPr>
              <a:t>- priežastis gali būti nelankstus mąstymas arba kitoks supratimas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situacijos supratimas</a:t>
            </a:r>
            <a:endParaRPr b="0" i="0" sz="1600" u="none" cap="none" strike="noStrike">
              <a:solidFill>
                <a:srgbClr val="2B3E85"/>
              </a:solidFill>
              <a:latin typeface="Raleway"/>
              <a:ea typeface="Raleway"/>
              <a:cs typeface="Raleway"/>
              <a:sym typeface="Raleway"/>
            </a:endParaRPr>
          </a:p>
        </p:txBody>
      </p:sp>
      <p:sp>
        <p:nvSpPr>
          <p:cNvPr id="1741" name="Google Shape;1741;g2523351e7b7_57_75"/>
          <p:cNvSpPr txBox="1"/>
          <p:nvPr/>
        </p:nvSpPr>
        <p:spPr>
          <a:xfrm>
            <a:off x="865375" y="13996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Keletas pastabų</a:t>
            </a:r>
            <a:endParaRPr b="1" i="0" sz="2600" u="none" cap="none" strike="noStrike">
              <a:solidFill>
                <a:srgbClr val="6689BA"/>
              </a:solidFill>
              <a:latin typeface="Arial"/>
              <a:ea typeface="Arial"/>
              <a:cs typeface="Arial"/>
              <a:sym typeface="Arial"/>
            </a:endParaRPr>
          </a:p>
        </p:txBody>
      </p:sp>
      <p:sp>
        <p:nvSpPr>
          <p:cNvPr id="1742" name="Google Shape;1742;g2523351e7b7_57_75"/>
          <p:cNvSpPr/>
          <p:nvPr/>
        </p:nvSpPr>
        <p:spPr>
          <a:xfrm>
            <a:off x="6215249" y="2607727"/>
            <a:ext cx="2235900" cy="19323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g2523351e7b7_57_75"/>
          <p:cNvSpPr/>
          <p:nvPr/>
        </p:nvSpPr>
        <p:spPr>
          <a:xfrm>
            <a:off x="6106477" y="1898400"/>
            <a:ext cx="1010700" cy="9468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g2523351e7b7_57_75"/>
          <p:cNvSpPr/>
          <p:nvPr/>
        </p:nvSpPr>
        <p:spPr>
          <a:xfrm>
            <a:off x="6071275" y="1942566"/>
            <a:ext cx="1010700" cy="946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g2523351e7b7_57_75"/>
          <p:cNvSpPr/>
          <p:nvPr/>
        </p:nvSpPr>
        <p:spPr>
          <a:xfrm rot="449788">
            <a:off x="6214401" y="2563152"/>
            <a:ext cx="2186791" cy="19308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6" name="Google Shape;1746;g2523351e7b7_57_75"/>
          <p:cNvPicPr preferRelativeResize="0"/>
          <p:nvPr/>
        </p:nvPicPr>
        <p:blipFill rotWithShape="1">
          <a:blip r:embed="rId4">
            <a:alphaModFix/>
          </a:blip>
          <a:srcRect b="0" l="0" r="32983" t="0"/>
          <a:stretch/>
        </p:blipFill>
        <p:spPr>
          <a:xfrm rot="10800000">
            <a:off x="7469026" y="3538650"/>
            <a:ext cx="1674849" cy="1091450"/>
          </a:xfrm>
          <a:prstGeom prst="rect">
            <a:avLst/>
          </a:prstGeom>
          <a:noFill/>
          <a:ln>
            <a:noFill/>
          </a:ln>
        </p:spPr>
      </p:pic>
      <p:grpSp>
        <p:nvGrpSpPr>
          <p:cNvPr id="1747" name="Google Shape;1747;g2523351e7b7_57_75"/>
          <p:cNvGrpSpPr/>
          <p:nvPr/>
        </p:nvGrpSpPr>
        <p:grpSpPr>
          <a:xfrm>
            <a:off x="575070" y="3498356"/>
            <a:ext cx="290237" cy="321991"/>
            <a:chOff x="534570" y="3018006"/>
            <a:chExt cx="290237" cy="321991"/>
          </a:xfrm>
        </p:grpSpPr>
        <p:sp>
          <p:nvSpPr>
            <p:cNvPr id="1748" name="Google Shape;1748;g2523351e7b7_57_7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g2523351e7b7_57_7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pic>
        <p:nvPicPr>
          <p:cNvPr id="1754" name="Google Shape;1754;g2523351e7b7_57_9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55" name="Google Shape;1755;g2523351e7b7_57_90"/>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2</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Sociometrija</a:t>
            </a:r>
            <a:endParaRPr b="1" i="0" sz="4200" u="none" cap="none" strike="noStrike">
              <a:solidFill>
                <a:srgbClr val="FFFFFF"/>
              </a:solidFill>
              <a:latin typeface="Raleway"/>
              <a:ea typeface="Raleway"/>
              <a:cs typeface="Raleway"/>
              <a:sym typeface="Raleway"/>
            </a:endParaRPr>
          </a:p>
        </p:txBody>
      </p:sp>
      <p:pic>
        <p:nvPicPr>
          <p:cNvPr id="1756" name="Google Shape;1756;g2523351e7b7_57_9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57" name="Google Shape;1757;g2523351e7b7_57_9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58" name="Google Shape;1758;g2523351e7b7_57_9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759" name="Google Shape;1759;g2523351e7b7_57_9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60" name="Google Shape;1760;g2523351e7b7_57_9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pic>
        <p:nvPicPr>
          <p:cNvPr id="1765" name="Google Shape;1765;g2523351e7b7_57_100"/>
          <p:cNvPicPr preferRelativeResize="0"/>
          <p:nvPr/>
        </p:nvPicPr>
        <p:blipFill rotWithShape="1">
          <a:blip r:embed="rId3">
            <a:alphaModFix/>
          </a:blip>
          <a:srcRect b="10" l="0" r="0" t="0"/>
          <a:stretch/>
        </p:blipFill>
        <p:spPr>
          <a:xfrm rot="551">
            <a:off x="3509225" y="342350"/>
            <a:ext cx="1870500" cy="28032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766" name="Google Shape;1766;g2523351e7b7_57_10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800" u="none" cap="none" strike="noStrike">
              <a:solidFill>
                <a:srgbClr val="2B3E85"/>
              </a:solidFill>
              <a:latin typeface="Montserrat ExtraBold"/>
              <a:ea typeface="Montserrat ExtraBold"/>
              <a:cs typeface="Montserrat ExtraBold"/>
              <a:sym typeface="Montserrat ExtraBold"/>
            </a:endParaRPr>
          </a:p>
        </p:txBody>
      </p:sp>
      <p:pic>
        <p:nvPicPr>
          <p:cNvPr id="1767" name="Google Shape;1767;g2523351e7b7_57_100"/>
          <p:cNvPicPr preferRelativeResize="0"/>
          <p:nvPr/>
        </p:nvPicPr>
        <p:blipFill rotWithShape="1">
          <a:blip r:embed="rId4">
            <a:alphaModFix/>
          </a:blip>
          <a:srcRect b="0" l="0" r="0" t="0"/>
          <a:stretch/>
        </p:blipFill>
        <p:spPr>
          <a:xfrm>
            <a:off x="1351399" y="1836975"/>
            <a:ext cx="899650" cy="2273550"/>
          </a:xfrm>
          <a:prstGeom prst="rect">
            <a:avLst/>
          </a:prstGeom>
          <a:noFill/>
          <a:ln>
            <a:noFill/>
          </a:ln>
        </p:spPr>
      </p:pic>
      <p:pic>
        <p:nvPicPr>
          <p:cNvPr id="1768" name="Google Shape;1768;g2523351e7b7_57_100"/>
          <p:cNvPicPr preferRelativeResize="0"/>
          <p:nvPr/>
        </p:nvPicPr>
        <p:blipFill rotWithShape="1">
          <a:blip r:embed="rId4">
            <a:alphaModFix/>
          </a:blip>
          <a:srcRect b="0" l="0" r="0" t="0"/>
          <a:stretch/>
        </p:blipFill>
        <p:spPr>
          <a:xfrm>
            <a:off x="337899" y="1836975"/>
            <a:ext cx="899650" cy="2273550"/>
          </a:xfrm>
          <a:prstGeom prst="rect">
            <a:avLst/>
          </a:prstGeom>
          <a:noFill/>
          <a:ln>
            <a:noFill/>
          </a:ln>
        </p:spPr>
      </p:pic>
      <p:pic>
        <p:nvPicPr>
          <p:cNvPr id="1769" name="Google Shape;1769;g2523351e7b7_57_100"/>
          <p:cNvPicPr preferRelativeResize="0"/>
          <p:nvPr/>
        </p:nvPicPr>
        <p:blipFill rotWithShape="1">
          <a:blip r:embed="rId4">
            <a:alphaModFix/>
          </a:blip>
          <a:srcRect b="0" l="0" r="0" t="0"/>
          <a:stretch/>
        </p:blipFill>
        <p:spPr>
          <a:xfrm>
            <a:off x="6064149" y="1836975"/>
            <a:ext cx="899650" cy="227355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3" name="Shape 1773"/>
        <p:cNvGrpSpPr/>
        <p:nvPr/>
      </p:nvGrpSpPr>
      <p:grpSpPr>
        <a:xfrm>
          <a:off x="0" y="0"/>
          <a:ext cx="0" cy="0"/>
          <a:chOff x="0" y="0"/>
          <a:chExt cx="0" cy="0"/>
        </a:xfrm>
      </p:grpSpPr>
      <p:pic>
        <p:nvPicPr>
          <p:cNvPr id="1774" name="Google Shape;1774;g2523351e7b7_57_108"/>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775" name="Google Shape;1775;g2523351e7b7_57_108"/>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76" name="Google Shape;1776;g2523351e7b7_57_108"/>
          <p:cNvSpPr txBox="1"/>
          <p:nvPr/>
        </p:nvSpPr>
        <p:spPr>
          <a:xfrm>
            <a:off x="865375" y="1725975"/>
            <a:ext cx="46749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Žaidėjų skaičius - nuo </a:t>
            </a:r>
            <a:r>
              <a:rPr b="1" i="0" lang="lv-LV" sz="1500" u="none" cap="none" strike="noStrike">
                <a:solidFill>
                  <a:srgbClr val="2B3E85"/>
                </a:solidFill>
                <a:latin typeface="Raleway"/>
                <a:ea typeface="Raleway"/>
                <a:cs typeface="Raleway"/>
                <a:sym typeface="Raleway"/>
              </a:rPr>
              <a:t>2 iki 20 </a:t>
            </a:r>
            <a:r>
              <a:rPr b="0" i="0" lang="lv-LV" sz="1500" u="none" cap="none" strike="noStrike">
                <a:solidFill>
                  <a:srgbClr val="2B3E85"/>
                </a:solidFill>
                <a:latin typeface="Raleway"/>
                <a:ea typeface="Raleway"/>
                <a:cs typeface="Raleway"/>
                <a:sym typeface="Raleway"/>
              </a:rPr>
              <a:t>ir daugiau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pagal salės talpą</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Žaidimo vadovas iš anksto pasirenka </a:t>
            </a:r>
            <a:r>
              <a:rPr b="1" i="0" lang="lv-LV" sz="1500" u="none" cap="none" strike="noStrike">
                <a:solidFill>
                  <a:srgbClr val="2B3E85"/>
                </a:solidFill>
                <a:latin typeface="Raleway"/>
                <a:ea typeface="Raleway"/>
                <a:cs typeface="Raleway"/>
                <a:sym typeface="Raleway"/>
              </a:rPr>
              <a:t>10-20 situacijų, </a:t>
            </a:r>
            <a:r>
              <a:rPr b="0" i="0" lang="lv-LV" sz="1500" u="none" cap="none" strike="noStrike">
                <a:solidFill>
                  <a:srgbClr val="2B3E85"/>
                </a:solidFill>
                <a:latin typeface="Raleway"/>
                <a:ea typeface="Raleway"/>
                <a:cs typeface="Raleway"/>
                <a:sym typeface="Raleway"/>
              </a:rPr>
              <a:t>kurios turi būti analizuojamos žaidimo metu.</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Rekomenduojama papildyti ir pakoreguoti šias situacijas pagal konkrečią darbo aplinką, o korteles naudoti tik kaip idėjines situacijų nuorodas.</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500" u="none" cap="none" strike="noStrike">
                <a:solidFill>
                  <a:srgbClr val="2B3E85"/>
                </a:solidFill>
                <a:latin typeface="Raleway"/>
                <a:ea typeface="Raleway"/>
                <a:cs typeface="Raleway"/>
                <a:sym typeface="Raleway"/>
              </a:rPr>
              <a:t>Streso lygio skalė nuo 0 iki 10 arba nuo -10 iki </a:t>
            </a:r>
            <a:r>
              <a:rPr b="0" i="0" lang="lv-LV" sz="1500" u="none" cap="none" strike="noStrike">
                <a:solidFill>
                  <a:srgbClr val="2B3E85"/>
                </a:solidFill>
                <a:latin typeface="Raleway"/>
                <a:ea typeface="Raleway"/>
                <a:cs typeface="Raleway"/>
                <a:sym typeface="Raleway"/>
              </a:rPr>
              <a:t>+10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ant grindų sukuriama pagal pajėgumą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patalpų pajėgumą</a:t>
            </a:r>
            <a:endParaRPr b="0" i="0" sz="1500" u="none" cap="none" strike="noStrike">
              <a:solidFill>
                <a:srgbClr val="2B3E85"/>
              </a:solidFill>
              <a:latin typeface="Raleway"/>
              <a:ea typeface="Raleway"/>
              <a:cs typeface="Raleway"/>
              <a:sym typeface="Raleway"/>
            </a:endParaRPr>
          </a:p>
        </p:txBody>
      </p:sp>
      <p:sp>
        <p:nvSpPr>
          <p:cNvPr id="1777" name="Google Shape;1777;g2523351e7b7_57_10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778" name="Google Shape;1778;g2523351e7b7_57_108"/>
          <p:cNvGrpSpPr/>
          <p:nvPr/>
        </p:nvGrpSpPr>
        <p:grpSpPr>
          <a:xfrm>
            <a:off x="-674130" y="2410756"/>
            <a:ext cx="290237" cy="321991"/>
            <a:chOff x="534570" y="3018006"/>
            <a:chExt cx="290237" cy="321991"/>
          </a:xfrm>
        </p:grpSpPr>
        <p:sp>
          <p:nvSpPr>
            <p:cNvPr id="1779" name="Google Shape;1779;g2523351e7b7_57_10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g2523351e7b7_57_10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81" name="Google Shape;1781;g2523351e7b7_57_10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782" name="Google Shape;1782;g2523351e7b7_57_108"/>
          <p:cNvPicPr preferRelativeResize="0"/>
          <p:nvPr/>
        </p:nvPicPr>
        <p:blipFill rotWithShape="1">
          <a:blip r:embed="rId5">
            <a:alphaModFix/>
          </a:blip>
          <a:srcRect b="0" l="0" r="0" t="0"/>
          <a:stretch/>
        </p:blipFill>
        <p:spPr>
          <a:xfrm>
            <a:off x="6218650" y="2182750"/>
            <a:ext cx="923193" cy="2270049"/>
          </a:xfrm>
          <a:prstGeom prst="rect">
            <a:avLst/>
          </a:prstGeom>
          <a:noFill/>
          <a:ln>
            <a:noFill/>
          </a:ln>
        </p:spPr>
      </p:pic>
      <p:pic>
        <p:nvPicPr>
          <p:cNvPr id="1783" name="Google Shape;1783;g2523351e7b7_57_108"/>
          <p:cNvPicPr preferRelativeResize="0"/>
          <p:nvPr/>
        </p:nvPicPr>
        <p:blipFill rotWithShape="1">
          <a:blip r:embed="rId5">
            <a:alphaModFix/>
          </a:blip>
          <a:srcRect b="0" l="0" r="0" t="0"/>
          <a:stretch/>
        </p:blipFill>
        <p:spPr>
          <a:xfrm>
            <a:off x="7404782" y="2182750"/>
            <a:ext cx="923193" cy="2270049"/>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7" name="Shape 1787"/>
        <p:cNvGrpSpPr/>
        <p:nvPr/>
      </p:nvGrpSpPr>
      <p:grpSpPr>
        <a:xfrm>
          <a:off x="0" y="0"/>
          <a:ext cx="0" cy="0"/>
          <a:chOff x="0" y="0"/>
          <a:chExt cx="0" cy="0"/>
        </a:xfrm>
      </p:grpSpPr>
      <p:pic>
        <p:nvPicPr>
          <p:cNvPr id="1788" name="Google Shape;1788;g2523351e7b7_57_121"/>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789" name="Google Shape;1789;g2523351e7b7_57_121"/>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90" name="Google Shape;1790;g2523351e7b7_57_121"/>
          <p:cNvSpPr txBox="1"/>
          <p:nvPr/>
        </p:nvSpPr>
        <p:spPr>
          <a:xfrm>
            <a:off x="738700" y="1725975"/>
            <a:ext cx="4801500" cy="27876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Žaidimo vadovas perskaito situaciją ir pakviečia dalyvius įvertinti, koks būtų jų streso lygis konkrečioje situacijoje, ir parodyti tai skalėje.</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Žaidimo vadovas gali paskatinti </a:t>
            </a:r>
            <a:r>
              <a:rPr b="1" i="0" lang="lv-LV" sz="1500" u="none" cap="none" strike="noStrike">
                <a:solidFill>
                  <a:schemeClr val="dk1"/>
                </a:solidFill>
                <a:latin typeface="Raleway"/>
                <a:ea typeface="Raleway"/>
                <a:cs typeface="Raleway"/>
                <a:sym typeface="Raleway"/>
              </a:rPr>
              <a:t>daugiau kalbėti apie padarytus pasirinkimus, ypač jei jie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grupėje yra labai skirtingi.</a:t>
            </a:r>
            <a:r>
              <a:rPr b="0" i="0" lang="lv-LV" sz="1500" u="none" cap="none" strike="noStrike">
                <a:solidFill>
                  <a:schemeClr val="dk1"/>
                </a:solidFill>
                <a:latin typeface="Raleway"/>
                <a:ea typeface="Raleway"/>
                <a:cs typeface="Raleway"/>
                <a:sym typeface="Raleway"/>
              </a:rPr>
              <a:t> Tai puikus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pradžia grupinėms diskusijoms apie profesinį stresą ir kaip su juo susidoroti.</a:t>
            </a:r>
            <a:endParaRPr b="0" i="0" sz="1500" u="none" cap="none" strike="noStrike">
              <a:solidFill>
                <a:srgbClr val="2B3E85"/>
              </a:solidFill>
              <a:latin typeface="Raleway"/>
              <a:ea typeface="Raleway"/>
              <a:cs typeface="Raleway"/>
              <a:sym typeface="Raleway"/>
            </a:endParaRPr>
          </a:p>
        </p:txBody>
      </p:sp>
      <p:sp>
        <p:nvSpPr>
          <p:cNvPr id="1791" name="Google Shape;1791;g2523351e7b7_57_121"/>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grpSp>
        <p:nvGrpSpPr>
          <p:cNvPr id="1792" name="Google Shape;1792;g2523351e7b7_57_121"/>
          <p:cNvGrpSpPr/>
          <p:nvPr/>
        </p:nvGrpSpPr>
        <p:grpSpPr>
          <a:xfrm>
            <a:off x="575070" y="3156781"/>
            <a:ext cx="290237" cy="321991"/>
            <a:chOff x="534570" y="3018006"/>
            <a:chExt cx="290237" cy="321991"/>
          </a:xfrm>
        </p:grpSpPr>
        <p:sp>
          <p:nvSpPr>
            <p:cNvPr id="1793" name="Google Shape;1793;g2523351e7b7_57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g2523351e7b7_57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95" name="Google Shape;1795;g2523351e7b7_57_121"/>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796" name="Google Shape;1796;g2523351e7b7_57_121"/>
          <p:cNvPicPr preferRelativeResize="0"/>
          <p:nvPr/>
        </p:nvPicPr>
        <p:blipFill rotWithShape="1">
          <a:blip r:embed="rId5">
            <a:alphaModFix/>
          </a:blip>
          <a:srcRect b="0" l="0" r="0" t="0"/>
          <a:stretch/>
        </p:blipFill>
        <p:spPr>
          <a:xfrm>
            <a:off x="5846775" y="2224975"/>
            <a:ext cx="831751" cy="2045201"/>
          </a:xfrm>
          <a:prstGeom prst="rect">
            <a:avLst/>
          </a:prstGeom>
          <a:noFill/>
          <a:ln>
            <a:noFill/>
          </a:ln>
        </p:spPr>
      </p:pic>
      <p:pic>
        <p:nvPicPr>
          <p:cNvPr id="1797" name="Google Shape;1797;g2523351e7b7_57_121"/>
          <p:cNvPicPr preferRelativeResize="0"/>
          <p:nvPr/>
        </p:nvPicPr>
        <p:blipFill rotWithShape="1">
          <a:blip r:embed="rId5">
            <a:alphaModFix/>
          </a:blip>
          <a:srcRect b="0" l="0" r="0" t="0"/>
          <a:stretch/>
        </p:blipFill>
        <p:spPr>
          <a:xfrm>
            <a:off x="7751549" y="2224975"/>
            <a:ext cx="831751" cy="2045201"/>
          </a:xfrm>
          <a:prstGeom prst="rect">
            <a:avLst/>
          </a:prstGeom>
          <a:noFill/>
          <a:ln>
            <a:noFill/>
          </a:ln>
        </p:spPr>
      </p:pic>
      <p:sp>
        <p:nvSpPr>
          <p:cNvPr id="1798" name="Google Shape;1798;g2523351e7b7_57_121"/>
          <p:cNvSpPr txBox="1"/>
          <p:nvPr/>
        </p:nvSpPr>
        <p:spPr>
          <a:xfrm>
            <a:off x="5409200" y="4184200"/>
            <a:ext cx="38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 </a:t>
            </a:r>
            <a:endParaRPr b="1" i="0" sz="1300" u="none" cap="none" strike="noStrike">
              <a:solidFill>
                <a:srgbClr val="6689BA"/>
              </a:solidFill>
              <a:latin typeface="Montserrat ExtraBold"/>
              <a:ea typeface="Montserrat ExtraBold"/>
              <a:cs typeface="Montserrat ExtraBold"/>
              <a:sym typeface="Montserrat ExtraBo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2" name="Shape 1802"/>
        <p:cNvGrpSpPr/>
        <p:nvPr/>
      </p:nvGrpSpPr>
      <p:grpSpPr>
        <a:xfrm>
          <a:off x="0" y="0"/>
          <a:ext cx="0" cy="0"/>
          <a:chOff x="0" y="0"/>
          <a:chExt cx="0" cy="0"/>
        </a:xfrm>
      </p:grpSpPr>
      <p:pic>
        <p:nvPicPr>
          <p:cNvPr id="1803" name="Google Shape;1803;g2523351e7b7_57_135"/>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04" name="Google Shape;1804;g2523351e7b7_57_13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05" name="Google Shape;1805;g2523351e7b7_57_135"/>
          <p:cNvSpPr txBox="1"/>
          <p:nvPr/>
        </p:nvSpPr>
        <p:spPr>
          <a:xfrm>
            <a:off x="738700" y="2071425"/>
            <a:ext cx="4310700" cy="2008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Žaidime atsispindės, </a:t>
            </a:r>
            <a:r>
              <a:rPr b="1" i="0" lang="lv-LV" sz="1500" u="none" cap="none" strike="noStrike">
                <a:solidFill>
                  <a:schemeClr val="dk1"/>
                </a:solidFill>
                <a:latin typeface="Raleway"/>
                <a:ea typeface="Raleway"/>
                <a:cs typeface="Raleway"/>
                <a:sym typeface="Raleway"/>
              </a:rPr>
              <a:t>kaip kiekvienas žmogus kiekvienoje situacijoje reaguoja skirtingai - </a:t>
            </a:r>
            <a:r>
              <a:rPr b="0" i="0" lang="lv-LV" sz="1500" u="none" cap="none" strike="noStrike">
                <a:solidFill>
                  <a:schemeClr val="dk1"/>
                </a:solidFill>
                <a:latin typeface="Raleway"/>
                <a:ea typeface="Raleway"/>
                <a:cs typeface="Raleway"/>
                <a:sym typeface="Raleway"/>
              </a:rPr>
              <a:t>tai, kas vienam žmogui gali kelti didžiulį stresą, kitam gali būti gerai. </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Tokios diskusijos padeda suprasti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kiekvieno žaidėjo požiūrį.</a:t>
            </a:r>
            <a:endParaRPr b="0" i="0" sz="1500" u="none" cap="none" strike="noStrike">
              <a:solidFill>
                <a:srgbClr val="2B3E85"/>
              </a:solidFill>
              <a:latin typeface="Raleway"/>
              <a:ea typeface="Raleway"/>
              <a:cs typeface="Raleway"/>
              <a:sym typeface="Raleway"/>
            </a:endParaRPr>
          </a:p>
        </p:txBody>
      </p:sp>
      <p:sp>
        <p:nvSpPr>
          <p:cNvPr id="1806" name="Google Shape;1806;g2523351e7b7_57_135"/>
          <p:cNvSpPr txBox="1"/>
          <p:nvPr/>
        </p:nvSpPr>
        <p:spPr>
          <a:xfrm>
            <a:off x="865375" y="1572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grpSp>
        <p:nvGrpSpPr>
          <p:cNvPr id="1807" name="Google Shape;1807;g2523351e7b7_57_135"/>
          <p:cNvGrpSpPr/>
          <p:nvPr/>
        </p:nvGrpSpPr>
        <p:grpSpPr>
          <a:xfrm>
            <a:off x="-674130" y="2410756"/>
            <a:ext cx="290237" cy="321991"/>
            <a:chOff x="534570" y="3018006"/>
            <a:chExt cx="290237" cy="321991"/>
          </a:xfrm>
        </p:grpSpPr>
        <p:sp>
          <p:nvSpPr>
            <p:cNvPr id="1808" name="Google Shape;1808;g2523351e7b7_57_1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g2523351e7b7_57_1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0" name="Google Shape;1810;g2523351e7b7_57_135"/>
          <p:cNvSpPr/>
          <p:nvPr/>
        </p:nvSpPr>
        <p:spPr>
          <a:xfrm>
            <a:off x="6290101" y="2497477"/>
            <a:ext cx="2517300" cy="21762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g2523351e7b7_57_135"/>
          <p:cNvSpPr/>
          <p:nvPr/>
        </p:nvSpPr>
        <p:spPr>
          <a:xfrm>
            <a:off x="5311997" y="166215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g2523351e7b7_57_135"/>
          <p:cNvSpPr/>
          <p:nvPr/>
        </p:nvSpPr>
        <p:spPr>
          <a:xfrm>
            <a:off x="5273725" y="170986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g2523351e7b7_57_135"/>
          <p:cNvSpPr/>
          <p:nvPr/>
        </p:nvSpPr>
        <p:spPr>
          <a:xfrm rot="449424">
            <a:off x="6289029" y="2447122"/>
            <a:ext cx="2462412" cy="217440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4" name="Google Shape;1814;g2523351e7b7_57_135"/>
          <p:cNvPicPr preferRelativeResize="0"/>
          <p:nvPr/>
        </p:nvPicPr>
        <p:blipFill rotWithShape="1">
          <a:blip r:embed="rId4">
            <a:alphaModFix/>
          </a:blip>
          <a:srcRect b="0" l="0" r="1262" t="0"/>
          <a:stretch/>
        </p:blipFill>
        <p:spPr>
          <a:xfrm rot="-5400000">
            <a:off x="6451901" y="1917675"/>
            <a:ext cx="3062399" cy="13545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pic>
        <p:nvPicPr>
          <p:cNvPr id="1819" name="Google Shape;1819;g2523351e7b7_57_1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20" name="Google Shape;1820;g2523351e7b7_57_15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Individualaus žaidimo sociometrija</a:t>
            </a:r>
            <a:endParaRPr b="1" i="0" sz="4700" u="none" cap="none" strike="noStrike">
              <a:solidFill>
                <a:schemeClr val="lt1"/>
              </a:solidFill>
              <a:latin typeface="Arial"/>
              <a:ea typeface="Arial"/>
              <a:cs typeface="Arial"/>
              <a:sym typeface="Arial"/>
            </a:endParaRPr>
          </a:p>
        </p:txBody>
      </p:sp>
      <p:pic>
        <p:nvPicPr>
          <p:cNvPr id="1821" name="Google Shape;1821;g2523351e7b7_57_15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22" name="Google Shape;1822;g2523351e7b7_57_15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23" name="Google Shape;1823;g2523351e7b7_57_1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824" name="Google Shape;1824;g2523351e7b7_57_150"/>
          <p:cNvPicPr preferRelativeResize="0"/>
          <p:nvPr/>
        </p:nvPicPr>
        <p:blipFill rotWithShape="1">
          <a:blip r:embed="rId6">
            <a:alphaModFix/>
          </a:blip>
          <a:srcRect b="0" l="27634" r="0" t="10873"/>
          <a:stretch/>
        </p:blipFill>
        <p:spPr>
          <a:xfrm rot="-5400000">
            <a:off x="1520300" y="2053824"/>
            <a:ext cx="1543775" cy="4584374"/>
          </a:xfrm>
          <a:prstGeom prst="rect">
            <a:avLst/>
          </a:prstGeom>
          <a:noFill/>
          <a:ln>
            <a:noFill/>
          </a:ln>
        </p:spPr>
      </p:pic>
      <p:pic>
        <p:nvPicPr>
          <p:cNvPr id="1825" name="Google Shape;1825;g2523351e7b7_57_15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g2523351e7b7_57_16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500" u="none" cap="none" strike="noStrike">
              <a:solidFill>
                <a:srgbClr val="2B3E85"/>
              </a:solidFill>
              <a:latin typeface="Montserrat ExtraBold"/>
              <a:ea typeface="Montserrat ExtraBold"/>
              <a:cs typeface="Montserrat ExtraBold"/>
              <a:sym typeface="Montserrat ExtraBold"/>
            </a:endParaRPr>
          </a:p>
        </p:txBody>
      </p:sp>
      <p:pic>
        <p:nvPicPr>
          <p:cNvPr id="1831" name="Google Shape;1831;g2523351e7b7_57_160"/>
          <p:cNvPicPr preferRelativeResize="0"/>
          <p:nvPr/>
        </p:nvPicPr>
        <p:blipFill rotWithShape="1">
          <a:blip r:embed="rId3">
            <a:alphaModFix/>
          </a:blip>
          <a:srcRect b="0" l="0" r="0" t="0"/>
          <a:stretch/>
        </p:blipFill>
        <p:spPr>
          <a:xfrm rot="551">
            <a:off x="3636750" y="547050"/>
            <a:ext cx="1870500" cy="2803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2" name="Google Shape;1832;g2523351e7b7_57_160"/>
          <p:cNvPicPr preferRelativeResize="0"/>
          <p:nvPr/>
        </p:nvPicPr>
        <p:blipFill rotWithShape="1">
          <a:blip r:embed="rId4">
            <a:alphaModFix/>
          </a:blip>
          <a:srcRect b="0" l="0" r="0" t="0"/>
          <a:stretch/>
        </p:blipFill>
        <p:spPr>
          <a:xfrm>
            <a:off x="1572199" y="1836975"/>
            <a:ext cx="899650" cy="22735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6" name="Shape 1836"/>
        <p:cNvGrpSpPr/>
        <p:nvPr/>
      </p:nvGrpSpPr>
      <p:grpSpPr>
        <a:xfrm>
          <a:off x="0" y="0"/>
          <a:ext cx="0" cy="0"/>
          <a:chOff x="0" y="0"/>
          <a:chExt cx="0" cy="0"/>
        </a:xfrm>
      </p:grpSpPr>
      <p:pic>
        <p:nvPicPr>
          <p:cNvPr id="1837" name="Google Shape;1837;g2523351e7b7_57_166"/>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38" name="Google Shape;1838;g2523351e7b7_57_166"/>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39" name="Google Shape;1839;g2523351e7b7_57_166"/>
          <p:cNvSpPr txBox="1"/>
          <p:nvPr/>
        </p:nvSpPr>
        <p:spPr>
          <a:xfrm>
            <a:off x="865375" y="1954575"/>
            <a:ext cx="3817500" cy="205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Žaidėjų skaičius - </a:t>
            </a:r>
            <a:r>
              <a:rPr b="1" i="0" lang="lv-LV" sz="1500" u="none" cap="none" strike="noStrike">
                <a:solidFill>
                  <a:srgbClr val="2B3E85"/>
                </a:solidFill>
                <a:latin typeface="Raleway"/>
                <a:ea typeface="Raleway"/>
                <a:cs typeface="Raleway"/>
                <a:sym typeface="Raleway"/>
              </a:rPr>
              <a:t>1 arba 2</a:t>
            </a:r>
            <a:endParaRPr b="1"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Žaidėjas pasirenka situacijas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ir nustato jas pagal streso skalę.</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Kai situacija yra padėta ant skalės, žaidėjas gali naudoti sprendimo korteles.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ieškoti, kas galėtų pakeisti situacijos kortelę į žemesnį streso lygį.</a:t>
            </a:r>
            <a:endParaRPr b="0" i="0" sz="1500" u="none" cap="none" strike="noStrike">
              <a:solidFill>
                <a:srgbClr val="2B3E85"/>
              </a:solidFill>
              <a:latin typeface="Raleway"/>
              <a:ea typeface="Raleway"/>
              <a:cs typeface="Raleway"/>
              <a:sym typeface="Raleway"/>
            </a:endParaRPr>
          </a:p>
        </p:txBody>
      </p:sp>
      <p:sp>
        <p:nvSpPr>
          <p:cNvPr id="1840" name="Google Shape;1840;g2523351e7b7_57_166"/>
          <p:cNvSpPr txBox="1"/>
          <p:nvPr/>
        </p:nvSpPr>
        <p:spPr>
          <a:xfrm>
            <a:off x="865375" y="1455850"/>
            <a:ext cx="4073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Pasiruošimas ir žaidimas</a:t>
            </a:r>
            <a:endParaRPr b="1" i="0" sz="2600" u="none" cap="none" strike="noStrike">
              <a:solidFill>
                <a:srgbClr val="6689BA"/>
              </a:solidFill>
              <a:latin typeface="Arial"/>
              <a:ea typeface="Arial"/>
              <a:cs typeface="Arial"/>
              <a:sym typeface="Arial"/>
            </a:endParaRPr>
          </a:p>
        </p:txBody>
      </p:sp>
      <p:grpSp>
        <p:nvGrpSpPr>
          <p:cNvPr id="1841" name="Google Shape;1841;g2523351e7b7_57_166"/>
          <p:cNvGrpSpPr/>
          <p:nvPr/>
        </p:nvGrpSpPr>
        <p:grpSpPr>
          <a:xfrm>
            <a:off x="-674130" y="2410756"/>
            <a:ext cx="290237" cy="321991"/>
            <a:chOff x="534570" y="3018006"/>
            <a:chExt cx="290237" cy="321991"/>
          </a:xfrm>
        </p:grpSpPr>
        <p:sp>
          <p:nvSpPr>
            <p:cNvPr id="1842" name="Google Shape;1842;g2523351e7b7_57_1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g2523351e7b7_57_1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44" name="Google Shape;1844;g2523351e7b7_57_166"/>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sp>
        <p:nvSpPr>
          <p:cNvPr id="1845" name="Google Shape;1845;g2523351e7b7_57_166"/>
          <p:cNvSpPr txBox="1"/>
          <p:nvPr/>
        </p:nvSpPr>
        <p:spPr>
          <a:xfrm>
            <a:off x="4759650" y="4184200"/>
            <a:ext cx="44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 </a:t>
            </a:r>
            <a:endParaRPr b="1" i="0" sz="1300" u="none" cap="none" strike="noStrike">
              <a:solidFill>
                <a:srgbClr val="6689BA"/>
              </a:solidFill>
              <a:latin typeface="Montserrat ExtraBold"/>
              <a:ea typeface="Montserrat ExtraBold"/>
              <a:cs typeface="Montserrat ExtraBold"/>
              <a:sym typeface="Montserrat ExtraBold"/>
            </a:endParaRPr>
          </a:p>
        </p:txBody>
      </p:sp>
      <p:pic>
        <p:nvPicPr>
          <p:cNvPr id="1846" name="Google Shape;1846;g2523351e7b7_57_166"/>
          <p:cNvPicPr preferRelativeResize="0"/>
          <p:nvPr/>
        </p:nvPicPr>
        <p:blipFill rotWithShape="1">
          <a:blip r:embed="rId5">
            <a:alphaModFix/>
          </a:blip>
          <a:srcRect b="0" l="0" r="0" t="0"/>
          <a:stretch/>
        </p:blipFill>
        <p:spPr>
          <a:xfrm rot="1103">
            <a:off x="5932213" y="2611126"/>
            <a:ext cx="934800" cy="140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7" name="Google Shape;1847;g2523351e7b7_57_166"/>
          <p:cNvPicPr preferRelativeResize="0"/>
          <p:nvPr/>
        </p:nvPicPr>
        <p:blipFill rotWithShape="1">
          <a:blip r:embed="rId6">
            <a:alphaModFix/>
          </a:blip>
          <a:srcRect b="0" l="69" r="78" t="0"/>
          <a:stretch/>
        </p:blipFill>
        <p:spPr>
          <a:xfrm>
            <a:off x="7549746" y="1670231"/>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8" name="Google Shape;1848;g2523351e7b7_57_166"/>
          <p:cNvPicPr preferRelativeResize="0"/>
          <p:nvPr/>
        </p:nvPicPr>
        <p:blipFill rotWithShape="1">
          <a:blip r:embed="rId7">
            <a:alphaModFix/>
          </a:blip>
          <a:srcRect b="0" l="69" r="58" t="0"/>
          <a:stretch/>
        </p:blipFill>
        <p:spPr>
          <a:xfrm>
            <a:off x="7503289" y="161332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9" name="Google Shape;1849;g2523351e7b7_57_166"/>
          <p:cNvPicPr preferRelativeResize="0"/>
          <p:nvPr/>
        </p:nvPicPr>
        <p:blipFill rotWithShape="1">
          <a:blip r:embed="rId8">
            <a:alphaModFix/>
          </a:blip>
          <a:srcRect b="0" l="69" r="58" t="0"/>
          <a:stretch/>
        </p:blipFill>
        <p:spPr>
          <a:xfrm rot="737515">
            <a:off x="7549734" y="1670280"/>
            <a:ext cx="834224" cy="12508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0" name="Google Shape;1850;g2523351e7b7_57_166"/>
          <p:cNvPicPr preferRelativeResize="0"/>
          <p:nvPr/>
        </p:nvPicPr>
        <p:blipFill rotWithShape="1">
          <a:blip r:embed="rId9">
            <a:alphaModFix/>
          </a:blip>
          <a:srcRect b="10" l="0" r="0" t="0"/>
          <a:stretch/>
        </p:blipFill>
        <p:spPr>
          <a:xfrm>
            <a:off x="7359472" y="182800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pic>
        <p:nvPicPr>
          <p:cNvPr id="1855" name="Google Shape;1855;g2523351e7b7_57_183"/>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56" name="Google Shape;1856;g2523351e7b7_57_183"/>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4</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Išspręskite situaciją</a:t>
            </a:r>
            <a:endParaRPr b="1" i="0" sz="4700" u="none" cap="none" strike="noStrike">
              <a:solidFill>
                <a:schemeClr val="lt1"/>
              </a:solidFill>
              <a:latin typeface="Arial"/>
              <a:ea typeface="Arial"/>
              <a:cs typeface="Arial"/>
              <a:sym typeface="Arial"/>
            </a:endParaRPr>
          </a:p>
        </p:txBody>
      </p:sp>
      <p:pic>
        <p:nvPicPr>
          <p:cNvPr id="1857" name="Google Shape;1857;g2523351e7b7_57_183"/>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58" name="Google Shape;1858;g2523351e7b7_57_183"/>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59" name="Google Shape;1859;g2523351e7b7_57_183"/>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860" name="Google Shape;1860;g2523351e7b7_57_183"/>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1861" name="Google Shape;1861;g2523351e7b7_57_183"/>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g2523351e7b7_0_92"/>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7" name="Google Shape;227;g2523351e7b7_0_92"/>
          <p:cNvSpPr txBox="1"/>
          <p:nvPr/>
        </p:nvSpPr>
        <p:spPr>
          <a:xfrm>
            <a:off x="827250" y="1753775"/>
            <a:ext cx="7241400" cy="17619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2.</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Taisyklių peržiūra</a:t>
            </a:r>
            <a:endParaRPr b="1" i="0" sz="4200" u="none" cap="none" strike="noStrike">
              <a:solidFill>
                <a:srgbClr val="FFFFFF"/>
              </a:solidFill>
              <a:latin typeface="Raleway"/>
              <a:ea typeface="Raleway"/>
              <a:cs typeface="Raleway"/>
              <a:sym typeface="Raleway"/>
            </a:endParaRPr>
          </a:p>
        </p:txBody>
      </p:sp>
      <p:pic>
        <p:nvPicPr>
          <p:cNvPr id="228" name="Google Shape;228;g2523351e7b7_0_92"/>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29" name="Google Shape;229;g2523351e7b7_0_92"/>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30" name="Google Shape;230;g2523351e7b7_0_92"/>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31" name="Google Shape;231;g2523351e7b7_0_92"/>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32" name="Google Shape;232;g2523351e7b7_0_92"/>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5" name="Shape 1865"/>
        <p:cNvGrpSpPr/>
        <p:nvPr/>
      </p:nvGrpSpPr>
      <p:grpSpPr>
        <a:xfrm>
          <a:off x="0" y="0"/>
          <a:ext cx="0" cy="0"/>
          <a:chOff x="0" y="0"/>
          <a:chExt cx="0" cy="0"/>
        </a:xfrm>
      </p:grpSpPr>
      <p:pic>
        <p:nvPicPr>
          <p:cNvPr id="1866" name="Google Shape;1866;g2523351e7b7_57_193"/>
          <p:cNvPicPr preferRelativeResize="0"/>
          <p:nvPr/>
        </p:nvPicPr>
        <p:blipFill rotWithShape="1">
          <a:blip r:embed="rId3">
            <a:alphaModFix/>
          </a:blip>
          <a:srcRect b="0" l="69" r="58" t="0"/>
          <a:stretch/>
        </p:blipFill>
        <p:spPr>
          <a:xfrm>
            <a:off x="3836131" y="772557"/>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7" name="Google Shape;1867;g2523351e7b7_57_193"/>
          <p:cNvPicPr preferRelativeResize="0"/>
          <p:nvPr/>
        </p:nvPicPr>
        <p:blipFill rotWithShape="1">
          <a:blip r:embed="rId4">
            <a:alphaModFix/>
          </a:blip>
          <a:srcRect b="0" l="29" r="26" t="0"/>
          <a:stretch/>
        </p:blipFill>
        <p:spPr>
          <a:xfrm rot="-814565">
            <a:off x="6538422" y="1340764"/>
            <a:ext cx="1938771" cy="290695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8" name="Google Shape;1868;g2523351e7b7_57_193"/>
          <p:cNvPicPr preferRelativeResize="0"/>
          <p:nvPr/>
        </p:nvPicPr>
        <p:blipFill rotWithShape="1">
          <a:blip r:embed="rId5">
            <a:alphaModFix/>
          </a:blip>
          <a:srcRect b="0" l="18" r="9" t="0"/>
          <a:stretch/>
        </p:blipFill>
        <p:spPr>
          <a:xfrm rot="416370">
            <a:off x="637394" y="1436630"/>
            <a:ext cx="2103107" cy="315233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9" name="Google Shape;1869;g2523351e7b7_57_193"/>
          <p:cNvPicPr preferRelativeResize="0"/>
          <p:nvPr/>
        </p:nvPicPr>
        <p:blipFill rotWithShape="1">
          <a:blip r:embed="rId3">
            <a:alphaModFix/>
          </a:blip>
          <a:srcRect b="0" l="69" r="58" t="0"/>
          <a:stretch/>
        </p:blipFill>
        <p:spPr>
          <a:xfrm>
            <a:off x="3528809" y="620536"/>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70" name="Google Shape;1870;g2523351e7b7_57_193"/>
          <p:cNvPicPr preferRelativeResize="0"/>
          <p:nvPr/>
        </p:nvPicPr>
        <p:blipFill rotWithShape="1">
          <a:blip r:embed="rId6">
            <a:alphaModFix/>
          </a:blip>
          <a:srcRect b="49" l="0" r="0" t="49"/>
          <a:stretch/>
        </p:blipFill>
        <p:spPr>
          <a:xfrm rot="-223618">
            <a:off x="3932532" y="487162"/>
            <a:ext cx="2021475" cy="303131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4" name="Shape 1874"/>
        <p:cNvGrpSpPr/>
        <p:nvPr/>
      </p:nvGrpSpPr>
      <p:grpSpPr>
        <a:xfrm>
          <a:off x="0" y="0"/>
          <a:ext cx="0" cy="0"/>
          <a:chOff x="0" y="0"/>
          <a:chExt cx="0" cy="0"/>
        </a:xfrm>
      </p:grpSpPr>
      <p:pic>
        <p:nvPicPr>
          <p:cNvPr id="1875" name="Google Shape;1875;g2523351e7b7_57_201"/>
          <p:cNvPicPr preferRelativeResize="0"/>
          <p:nvPr/>
        </p:nvPicPr>
        <p:blipFill rotWithShape="1">
          <a:blip r:embed="rId3">
            <a:alphaModFix/>
          </a:blip>
          <a:srcRect b="0" l="69" r="58" t="0"/>
          <a:stretch/>
        </p:blipFill>
        <p:spPr>
          <a:xfrm rot="415793">
            <a:off x="6635326" y="2219777"/>
            <a:ext cx="1496835" cy="224450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76" name="Google Shape;1876;g2523351e7b7_57_201"/>
          <p:cNvPicPr preferRelativeResize="0"/>
          <p:nvPr/>
        </p:nvPicPr>
        <p:blipFill rotWithShape="1">
          <a:blip r:embed="rId4">
            <a:alphaModFix/>
          </a:blip>
          <a:srcRect b="0" l="0" r="0" t="0"/>
          <a:stretch/>
        </p:blipFill>
        <p:spPr>
          <a:xfrm>
            <a:off x="0" y="0"/>
            <a:ext cx="9144001" cy="1344825"/>
          </a:xfrm>
          <a:prstGeom prst="rect">
            <a:avLst/>
          </a:prstGeom>
          <a:noFill/>
          <a:ln>
            <a:noFill/>
          </a:ln>
        </p:spPr>
      </p:pic>
      <p:sp>
        <p:nvSpPr>
          <p:cNvPr id="1877" name="Google Shape;1877;g2523351e7b7_57_201"/>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Išspręskite situaciją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78" name="Google Shape;1878;g2523351e7b7_57_201"/>
          <p:cNvSpPr txBox="1"/>
          <p:nvPr/>
        </p:nvSpPr>
        <p:spPr>
          <a:xfrm>
            <a:off x="865375" y="2151188"/>
            <a:ext cx="3254700" cy="167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Žaidėjų skaičius - </a:t>
            </a:r>
            <a:r>
              <a:rPr b="1" i="0" lang="lv-LV" sz="1600" u="none" cap="none" strike="noStrike">
                <a:solidFill>
                  <a:srgbClr val="2B3E85"/>
                </a:solidFill>
                <a:latin typeface="Raleway"/>
                <a:ea typeface="Raleway"/>
                <a:cs typeface="Raleway"/>
                <a:sym typeface="Raleway"/>
              </a:rPr>
              <a:t>2-6</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vadovas pasirenka situacijas, kurias reikia aptarti.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žaidėjas gauna po 3 korteles iš kiekvienos sprendimų grupės.</a:t>
            </a:r>
            <a:endParaRPr b="0" i="0" sz="1600" u="none" cap="none" strike="noStrike">
              <a:solidFill>
                <a:srgbClr val="2B3E85"/>
              </a:solidFill>
              <a:latin typeface="Raleway"/>
              <a:ea typeface="Raleway"/>
              <a:cs typeface="Raleway"/>
              <a:sym typeface="Raleway"/>
            </a:endParaRPr>
          </a:p>
        </p:txBody>
      </p:sp>
      <p:sp>
        <p:nvSpPr>
          <p:cNvPr id="1879" name="Google Shape;1879;g2523351e7b7_57_20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880" name="Google Shape;1880;g2523351e7b7_57_201"/>
          <p:cNvGrpSpPr/>
          <p:nvPr/>
        </p:nvGrpSpPr>
        <p:grpSpPr>
          <a:xfrm>
            <a:off x="-674130" y="2410756"/>
            <a:ext cx="290237" cy="321991"/>
            <a:chOff x="534570" y="3018006"/>
            <a:chExt cx="290237" cy="321991"/>
          </a:xfrm>
        </p:grpSpPr>
        <p:sp>
          <p:nvSpPr>
            <p:cNvPr id="1881" name="Google Shape;1881;g2523351e7b7_57_20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g2523351e7b7_57_20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83" name="Google Shape;1883;g2523351e7b7_57_201"/>
          <p:cNvPicPr preferRelativeResize="0"/>
          <p:nvPr/>
        </p:nvPicPr>
        <p:blipFill rotWithShape="1">
          <a:blip r:embed="rId5">
            <a:alphaModFix/>
          </a:blip>
          <a:srcRect b="0" l="0" r="25946" t="0"/>
          <a:stretch/>
        </p:blipFill>
        <p:spPr>
          <a:xfrm>
            <a:off x="6294850" y="353100"/>
            <a:ext cx="2849149" cy="1591949"/>
          </a:xfrm>
          <a:prstGeom prst="rect">
            <a:avLst/>
          </a:prstGeom>
          <a:noFill/>
          <a:ln>
            <a:noFill/>
          </a:ln>
        </p:spPr>
      </p:pic>
      <p:pic>
        <p:nvPicPr>
          <p:cNvPr id="1884" name="Google Shape;1884;g2523351e7b7_57_201"/>
          <p:cNvPicPr preferRelativeResize="0"/>
          <p:nvPr/>
        </p:nvPicPr>
        <p:blipFill rotWithShape="1">
          <a:blip r:embed="rId6">
            <a:alphaModFix/>
          </a:blip>
          <a:srcRect b="0" l="69" r="78" t="0"/>
          <a:stretch/>
        </p:blipFill>
        <p:spPr>
          <a:xfrm>
            <a:off x="5836125" y="1936788"/>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5" name="Google Shape;1885;g2523351e7b7_57_201"/>
          <p:cNvPicPr preferRelativeResize="0"/>
          <p:nvPr/>
        </p:nvPicPr>
        <p:blipFill rotWithShape="1">
          <a:blip r:embed="rId7">
            <a:alphaModFix/>
          </a:blip>
          <a:srcRect b="0" l="69" r="58" t="0"/>
          <a:stretch/>
        </p:blipFill>
        <p:spPr>
          <a:xfrm>
            <a:off x="5203149" y="182092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6" name="Google Shape;1886;g2523351e7b7_57_201"/>
          <p:cNvPicPr preferRelativeResize="0"/>
          <p:nvPr/>
        </p:nvPicPr>
        <p:blipFill rotWithShape="1">
          <a:blip r:embed="rId3">
            <a:alphaModFix/>
          </a:blip>
          <a:srcRect b="0" l="69" r="58" t="0"/>
          <a:stretch/>
        </p:blipFill>
        <p:spPr>
          <a:xfrm rot="737379">
            <a:off x="6055878" y="2294053"/>
            <a:ext cx="1496801" cy="22444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7" name="Google Shape;1887;g2523351e7b7_57_201"/>
          <p:cNvPicPr preferRelativeResize="0"/>
          <p:nvPr/>
        </p:nvPicPr>
        <p:blipFill rotWithShape="1">
          <a:blip r:embed="rId8">
            <a:alphaModFix/>
          </a:blip>
          <a:srcRect b="10" l="0" r="0" t="0"/>
          <a:stretch/>
        </p:blipFill>
        <p:spPr>
          <a:xfrm>
            <a:off x="5494705" y="2219885"/>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8" name="Google Shape;1888;g2523351e7b7_57_201"/>
          <p:cNvPicPr preferRelativeResize="0"/>
          <p:nvPr/>
        </p:nvPicPr>
        <p:blipFill rotWithShape="1">
          <a:blip r:embed="rId8">
            <a:alphaModFix/>
          </a:blip>
          <a:srcRect b="10" l="0" r="0" t="0"/>
          <a:stretch/>
        </p:blipFill>
        <p:spPr>
          <a:xfrm>
            <a:off x="4862025" y="241094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2" name="Shape 1892"/>
        <p:cNvGrpSpPr/>
        <p:nvPr/>
      </p:nvGrpSpPr>
      <p:grpSpPr>
        <a:xfrm>
          <a:off x="0" y="0"/>
          <a:ext cx="0" cy="0"/>
          <a:chOff x="0" y="0"/>
          <a:chExt cx="0" cy="0"/>
        </a:xfrm>
      </p:grpSpPr>
      <p:pic>
        <p:nvPicPr>
          <p:cNvPr id="1893" name="Google Shape;1893;g2523351e7b7_57_218"/>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1894" name="Google Shape;1894;g2523351e7b7_57_218"/>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Išspręskite situaciją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95" name="Google Shape;1895;g2523351e7b7_57_218"/>
          <p:cNvSpPr txBox="1"/>
          <p:nvPr/>
        </p:nvSpPr>
        <p:spPr>
          <a:xfrm>
            <a:off x="865375" y="2151200"/>
            <a:ext cx="4354800" cy="241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vadovas </a:t>
            </a:r>
            <a:r>
              <a:rPr b="1" i="0" lang="lv-LV" sz="1600" u="none" cap="none" strike="noStrike">
                <a:solidFill>
                  <a:srgbClr val="2B3E85"/>
                </a:solidFill>
                <a:latin typeface="Raleway"/>
                <a:ea typeface="Raleway"/>
                <a:cs typeface="Raleway"/>
                <a:sym typeface="Raleway"/>
              </a:rPr>
              <a:t>perskaito situaciją, </a:t>
            </a:r>
            <a:r>
              <a:rPr b="0" i="0" lang="lv-LV" sz="1600" u="none" cap="none" strike="noStrike">
                <a:solidFill>
                  <a:srgbClr val="2B3E85"/>
                </a:solidFill>
                <a:latin typeface="Raleway"/>
                <a:ea typeface="Raleway"/>
                <a:cs typeface="Raleway"/>
                <a:sym typeface="Raleway"/>
              </a:rPr>
              <a:t>išsamiau ją paaiškina ir, jei reikia, pakeičia ar papildo pagal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pagal organizacijos situaciją</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žaidėjas paeiliui padeda po vieną sprendimo kortelę ir paaiškina, kaip ta kortelė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gali padėti pagerinti situaciją.</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1896" name="Google Shape;1896;g2523351e7b7_57_218"/>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grpSp>
        <p:nvGrpSpPr>
          <p:cNvPr id="1897" name="Google Shape;1897;g2523351e7b7_57_218"/>
          <p:cNvGrpSpPr/>
          <p:nvPr/>
        </p:nvGrpSpPr>
        <p:grpSpPr>
          <a:xfrm>
            <a:off x="-674130" y="2410756"/>
            <a:ext cx="290237" cy="321991"/>
            <a:chOff x="534570" y="3018006"/>
            <a:chExt cx="290237" cy="321991"/>
          </a:xfrm>
        </p:grpSpPr>
        <p:sp>
          <p:nvSpPr>
            <p:cNvPr id="1898" name="Google Shape;1898;g2523351e7b7_57_2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g2523351e7b7_57_2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00" name="Google Shape;1900;g2523351e7b7_57_21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01" name="Google Shape;1901;g2523351e7b7_57_218"/>
          <p:cNvPicPr preferRelativeResize="0"/>
          <p:nvPr/>
        </p:nvPicPr>
        <p:blipFill rotWithShape="1">
          <a:blip r:embed="rId5">
            <a:alphaModFix/>
          </a:blip>
          <a:srcRect b="49" l="0" r="0" t="49"/>
          <a:stretch/>
        </p:blipFill>
        <p:spPr>
          <a:xfrm rot="444278">
            <a:off x="5623876" y="1829000"/>
            <a:ext cx="1494463" cy="224109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02" name="Google Shape;1902;g2523351e7b7_57_218"/>
          <p:cNvPicPr preferRelativeResize="0"/>
          <p:nvPr/>
        </p:nvPicPr>
        <p:blipFill rotWithShape="1">
          <a:blip r:embed="rId6">
            <a:alphaModFix/>
          </a:blip>
          <a:srcRect b="0" l="29" r="28" t="0"/>
          <a:stretch/>
        </p:blipFill>
        <p:spPr>
          <a:xfrm rot="-132046">
            <a:off x="6996795" y="2437913"/>
            <a:ext cx="1445266" cy="2166994"/>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6" name="Shape 1906"/>
        <p:cNvGrpSpPr/>
        <p:nvPr/>
      </p:nvGrpSpPr>
      <p:grpSpPr>
        <a:xfrm>
          <a:off x="0" y="0"/>
          <a:ext cx="0" cy="0"/>
          <a:chOff x="0" y="0"/>
          <a:chExt cx="0" cy="0"/>
        </a:xfrm>
      </p:grpSpPr>
      <p:pic>
        <p:nvPicPr>
          <p:cNvPr id="1907" name="Google Shape;1907;g2523351e7b7_57_231"/>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1908" name="Google Shape;1908;g2523351e7b7_57_231"/>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Išspręskite situaciją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09" name="Google Shape;1909;g2523351e7b7_57_231"/>
          <p:cNvSpPr txBox="1"/>
          <p:nvPr/>
        </p:nvSpPr>
        <p:spPr>
          <a:xfrm>
            <a:off x="865375" y="2151200"/>
            <a:ext cx="4060500" cy="203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Kitas žaidėjas padeda savo kortelę, laisvai pasirenka, kur, jo manymu, turėtų būti jo sprendimas, ir perskaito visą sprendimų seką.</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Kitas žaidėjas deda savo kortą į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pasirinktą vietą ir perskaito visą sprendimų seką.</a:t>
            </a:r>
            <a:endParaRPr b="0" i="0" sz="1600" u="none" cap="none" strike="noStrike">
              <a:solidFill>
                <a:srgbClr val="2B3E85"/>
              </a:solidFill>
              <a:latin typeface="Raleway"/>
              <a:ea typeface="Raleway"/>
              <a:cs typeface="Raleway"/>
              <a:sym typeface="Raleway"/>
            </a:endParaRPr>
          </a:p>
        </p:txBody>
      </p:sp>
      <p:sp>
        <p:nvSpPr>
          <p:cNvPr id="1910" name="Google Shape;1910;g2523351e7b7_57_23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grpSp>
        <p:nvGrpSpPr>
          <p:cNvPr id="1911" name="Google Shape;1911;g2523351e7b7_57_231"/>
          <p:cNvGrpSpPr/>
          <p:nvPr/>
        </p:nvGrpSpPr>
        <p:grpSpPr>
          <a:xfrm>
            <a:off x="-674130" y="2410756"/>
            <a:ext cx="290237" cy="321991"/>
            <a:chOff x="534570" y="3018006"/>
            <a:chExt cx="290237" cy="321991"/>
          </a:xfrm>
        </p:grpSpPr>
        <p:sp>
          <p:nvSpPr>
            <p:cNvPr id="1912" name="Google Shape;1912;g2523351e7b7_57_2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g2523351e7b7_57_2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14" name="Google Shape;1914;g2523351e7b7_57_231"/>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15" name="Google Shape;1915;g2523351e7b7_57_231"/>
          <p:cNvPicPr preferRelativeResize="0"/>
          <p:nvPr/>
        </p:nvPicPr>
        <p:blipFill rotWithShape="1">
          <a:blip r:embed="rId5">
            <a:alphaModFix/>
          </a:blip>
          <a:srcRect b="49" l="0" r="0" t="49"/>
          <a:stretch/>
        </p:blipFill>
        <p:spPr>
          <a:xfrm>
            <a:off x="6228505" y="1767634"/>
            <a:ext cx="1307700" cy="1961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16" name="Google Shape;1916;g2523351e7b7_57_231"/>
          <p:cNvPicPr preferRelativeResize="0"/>
          <p:nvPr/>
        </p:nvPicPr>
        <p:blipFill rotWithShape="1">
          <a:blip r:embed="rId6">
            <a:alphaModFix/>
          </a:blip>
          <a:srcRect b="0" l="29" r="28" t="0"/>
          <a:stretch/>
        </p:blipFill>
        <p:spPr>
          <a:xfrm rot="-132125">
            <a:off x="7238098" y="2226771"/>
            <a:ext cx="1264834" cy="189649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17" name="Google Shape;1917;g2523351e7b7_57_231"/>
          <p:cNvPicPr preferRelativeResize="0"/>
          <p:nvPr/>
        </p:nvPicPr>
        <p:blipFill rotWithShape="1">
          <a:blip r:embed="rId7">
            <a:alphaModFix/>
          </a:blip>
          <a:srcRect b="0" l="18" r="9" t="0"/>
          <a:stretch/>
        </p:blipFill>
        <p:spPr>
          <a:xfrm rot="-677291">
            <a:off x="5435032" y="2835924"/>
            <a:ext cx="1239886" cy="185847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1" name="Shape 1921"/>
        <p:cNvGrpSpPr/>
        <p:nvPr/>
      </p:nvGrpSpPr>
      <p:grpSpPr>
        <a:xfrm>
          <a:off x="0" y="0"/>
          <a:ext cx="0" cy="0"/>
          <a:chOff x="0" y="0"/>
          <a:chExt cx="0" cy="0"/>
        </a:xfrm>
      </p:grpSpPr>
      <p:pic>
        <p:nvPicPr>
          <p:cNvPr id="1922" name="Google Shape;1922;g2523351e7b7_57_245"/>
          <p:cNvPicPr preferRelativeResize="0"/>
          <p:nvPr/>
        </p:nvPicPr>
        <p:blipFill rotWithShape="1">
          <a:blip r:embed="rId3">
            <a:alphaModFix/>
          </a:blip>
          <a:srcRect b="0" l="0" r="0" t="0"/>
          <a:stretch/>
        </p:blipFill>
        <p:spPr>
          <a:xfrm>
            <a:off x="0" y="0"/>
            <a:ext cx="9144001" cy="1081350"/>
          </a:xfrm>
          <a:prstGeom prst="rect">
            <a:avLst/>
          </a:prstGeom>
          <a:noFill/>
          <a:ln>
            <a:noFill/>
          </a:ln>
        </p:spPr>
      </p:pic>
      <p:sp>
        <p:nvSpPr>
          <p:cNvPr id="1923" name="Google Shape;1923;g2523351e7b7_57_245"/>
          <p:cNvSpPr txBox="1"/>
          <p:nvPr/>
        </p:nvSpPr>
        <p:spPr>
          <a:xfrm>
            <a:off x="865375" y="5716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Išspręskite situaciją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24" name="Google Shape;1924;g2523351e7b7_57_245"/>
          <p:cNvSpPr txBox="1"/>
          <p:nvPr/>
        </p:nvSpPr>
        <p:spPr>
          <a:xfrm>
            <a:off x="865375" y="1811525"/>
            <a:ext cx="3804600" cy="265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dalyviai diegia sprendimus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tol, kol grupė sutinka, kad konkreti situacija buvo išspręsta.</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Jei tirpalo grandinė yra labai ilga,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ją galima sugrupuoti.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Žaidimas neturi nugalėtojo, </a:t>
            </a:r>
            <a:r>
              <a:rPr b="1" i="0" lang="lv-LV" sz="1600" u="none" cap="none" strike="noStrike">
                <a:solidFill>
                  <a:srgbClr val="2B3E85"/>
                </a:solidFill>
                <a:latin typeface="Raleway"/>
                <a:ea typeface="Raleway"/>
                <a:cs typeface="Raleway"/>
                <a:sym typeface="Raleway"/>
              </a:rPr>
              <a:t>jo tikslas - inicijuoti diskusiją </a:t>
            </a:r>
            <a:r>
              <a:rPr b="0" i="0" lang="lv-LV" sz="1600" u="none" cap="none" strike="noStrike">
                <a:solidFill>
                  <a:srgbClr val="2B3E85"/>
                </a:solidFill>
                <a:latin typeface="Raleway"/>
                <a:ea typeface="Raleway"/>
                <a:cs typeface="Raleway"/>
                <a:sym typeface="Raleway"/>
              </a:rPr>
              <a:t>ir parodyti įvairius galimus sprendimus, jų grupes ir derinius.</a:t>
            </a:r>
            <a:endParaRPr b="0" i="0" sz="1600" u="none" cap="none" strike="noStrike">
              <a:solidFill>
                <a:srgbClr val="2B3E85"/>
              </a:solidFill>
              <a:latin typeface="Raleway"/>
              <a:ea typeface="Raleway"/>
              <a:cs typeface="Raleway"/>
              <a:sym typeface="Raleway"/>
            </a:endParaRPr>
          </a:p>
        </p:txBody>
      </p:sp>
      <p:sp>
        <p:nvSpPr>
          <p:cNvPr id="1925" name="Google Shape;1925;g2523351e7b7_57_245"/>
          <p:cNvSpPr txBox="1"/>
          <p:nvPr/>
        </p:nvSpPr>
        <p:spPr>
          <a:xfrm>
            <a:off x="865375" y="131278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Uždarymas</a:t>
            </a:r>
            <a:endParaRPr b="1" i="0" sz="2600" u="none" cap="none" strike="noStrike">
              <a:solidFill>
                <a:srgbClr val="6689BA"/>
              </a:solidFill>
              <a:latin typeface="Arial"/>
              <a:ea typeface="Arial"/>
              <a:cs typeface="Arial"/>
              <a:sym typeface="Arial"/>
            </a:endParaRPr>
          </a:p>
        </p:txBody>
      </p:sp>
      <p:grpSp>
        <p:nvGrpSpPr>
          <p:cNvPr id="1926" name="Google Shape;1926;g2523351e7b7_57_245"/>
          <p:cNvGrpSpPr/>
          <p:nvPr/>
        </p:nvGrpSpPr>
        <p:grpSpPr>
          <a:xfrm>
            <a:off x="575070" y="3413981"/>
            <a:ext cx="290237" cy="321991"/>
            <a:chOff x="534570" y="3018006"/>
            <a:chExt cx="290237" cy="321991"/>
          </a:xfrm>
        </p:grpSpPr>
        <p:sp>
          <p:nvSpPr>
            <p:cNvPr id="1927" name="Google Shape;1927;g2523351e7b7_57_24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g2523351e7b7_57_24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9" name="Google Shape;1929;g2523351e7b7_57_245"/>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g2523351e7b7_57_245"/>
          <p:cNvSpPr/>
          <p:nvPr/>
        </p:nvSpPr>
        <p:spPr>
          <a:xfrm>
            <a:off x="5555687" y="1631464"/>
            <a:ext cx="1277400" cy="11964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g2523351e7b7_57_245"/>
          <p:cNvSpPr/>
          <p:nvPr/>
        </p:nvSpPr>
        <p:spPr>
          <a:xfrm>
            <a:off x="5511200" y="1687279"/>
            <a:ext cx="1277400" cy="1196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g2523351e7b7_57_245"/>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33" name="Google Shape;1933;g2523351e7b7_57_245"/>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pic>
        <p:nvPicPr>
          <p:cNvPr id="1938" name="Google Shape;1938;g2523351e7b7_57_26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39" name="Google Shape;1939;g2523351e7b7_57_260"/>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5</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Keturi keliai į taiką</a:t>
            </a:r>
            <a:endParaRPr b="1" i="0" sz="4700" u="none" cap="none" strike="noStrike">
              <a:solidFill>
                <a:schemeClr val="lt1"/>
              </a:solidFill>
              <a:latin typeface="Arial"/>
              <a:ea typeface="Arial"/>
              <a:cs typeface="Arial"/>
              <a:sym typeface="Arial"/>
            </a:endParaRPr>
          </a:p>
        </p:txBody>
      </p:sp>
      <p:pic>
        <p:nvPicPr>
          <p:cNvPr id="1940" name="Google Shape;1940;g2523351e7b7_57_26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41" name="Google Shape;1941;g2523351e7b7_57_26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42" name="Google Shape;1942;g2523351e7b7_57_26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43" name="Google Shape;1943;g2523351e7b7_57_26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1944" name="Google Shape;1944;g2523351e7b7_57_260"/>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8" name="Shape 1948"/>
        <p:cNvGrpSpPr/>
        <p:nvPr/>
      </p:nvGrpSpPr>
      <p:grpSpPr>
        <a:xfrm>
          <a:off x="0" y="0"/>
          <a:ext cx="0" cy="0"/>
          <a:chOff x="0" y="0"/>
          <a:chExt cx="0" cy="0"/>
        </a:xfrm>
      </p:grpSpPr>
      <p:pic>
        <p:nvPicPr>
          <p:cNvPr id="1949" name="Google Shape;1949;g2523351e7b7_57_270"/>
          <p:cNvPicPr preferRelativeResize="0"/>
          <p:nvPr/>
        </p:nvPicPr>
        <p:blipFill rotWithShape="1">
          <a:blip r:embed="rId3">
            <a:alphaModFix/>
          </a:blip>
          <a:srcRect b="0" l="19" r="19" t="0"/>
          <a:stretch/>
        </p:blipFill>
        <p:spPr>
          <a:xfrm>
            <a:off x="375100" y="14293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0" name="Google Shape;1950;g2523351e7b7_57_270"/>
          <p:cNvPicPr preferRelativeResize="0"/>
          <p:nvPr/>
        </p:nvPicPr>
        <p:blipFill rotWithShape="1">
          <a:blip r:embed="rId4">
            <a:alphaModFix/>
          </a:blip>
          <a:srcRect b="0" l="29" r="16" t="0"/>
          <a:stretch/>
        </p:blipFill>
        <p:spPr>
          <a:xfrm>
            <a:off x="2290614"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1" name="Google Shape;1951;g2523351e7b7_57_270"/>
          <p:cNvPicPr preferRelativeResize="0"/>
          <p:nvPr/>
        </p:nvPicPr>
        <p:blipFill rotWithShape="1">
          <a:blip r:embed="rId5">
            <a:alphaModFix/>
          </a:blip>
          <a:srcRect b="0" l="29" r="16" t="0"/>
          <a:stretch/>
        </p:blipFill>
        <p:spPr>
          <a:xfrm>
            <a:off x="3938361"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2" name="Google Shape;1952;g2523351e7b7_57_270"/>
          <p:cNvPicPr preferRelativeResize="0"/>
          <p:nvPr/>
        </p:nvPicPr>
        <p:blipFill rotWithShape="1">
          <a:blip r:embed="rId6">
            <a:alphaModFix/>
          </a:blip>
          <a:srcRect b="39" l="0" r="0" t="49"/>
          <a:stretch/>
        </p:blipFill>
        <p:spPr>
          <a:xfrm>
            <a:off x="5586108"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3" name="Google Shape;1953;g2523351e7b7_57_270"/>
          <p:cNvPicPr preferRelativeResize="0"/>
          <p:nvPr/>
        </p:nvPicPr>
        <p:blipFill rotWithShape="1">
          <a:blip r:embed="rId7">
            <a:alphaModFix/>
          </a:blip>
          <a:srcRect b="0" l="69" r="66" t="0"/>
          <a:stretch/>
        </p:blipFill>
        <p:spPr>
          <a:xfrm>
            <a:off x="7233856"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4" name="Google Shape;1954;g2523351e7b7_57_270"/>
          <p:cNvPicPr preferRelativeResize="0"/>
          <p:nvPr/>
        </p:nvPicPr>
        <p:blipFill rotWithShape="1">
          <a:blip r:embed="rId8">
            <a:alphaModFix/>
          </a:blip>
          <a:srcRect b="39" l="0" r="0" t="49"/>
          <a:stretch/>
        </p:blipFill>
        <p:spPr>
          <a:xfrm>
            <a:off x="2290614"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5" name="Google Shape;1955;g2523351e7b7_57_270"/>
          <p:cNvPicPr preferRelativeResize="0"/>
          <p:nvPr/>
        </p:nvPicPr>
        <p:blipFill rotWithShape="1">
          <a:blip r:embed="rId9">
            <a:alphaModFix/>
          </a:blip>
          <a:srcRect b="0" l="29" r="16" t="0"/>
          <a:stretch/>
        </p:blipFill>
        <p:spPr>
          <a:xfrm>
            <a:off x="3938361"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6" name="Google Shape;1956;g2523351e7b7_57_270"/>
          <p:cNvPicPr preferRelativeResize="0"/>
          <p:nvPr/>
        </p:nvPicPr>
        <p:blipFill rotWithShape="1">
          <a:blip r:embed="rId10">
            <a:alphaModFix/>
          </a:blip>
          <a:srcRect b="0" l="29" r="16" t="0"/>
          <a:stretch/>
        </p:blipFill>
        <p:spPr>
          <a:xfrm>
            <a:off x="5586108"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7" name="Google Shape;1957;g2523351e7b7_57_270"/>
          <p:cNvPicPr preferRelativeResize="0"/>
          <p:nvPr/>
        </p:nvPicPr>
        <p:blipFill rotWithShape="1">
          <a:blip r:embed="rId11">
            <a:alphaModFix/>
          </a:blip>
          <a:srcRect b="0" l="69" r="66" t="0"/>
          <a:stretch/>
        </p:blipFill>
        <p:spPr>
          <a:xfrm>
            <a:off x="7233856"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1" name="Shape 1961"/>
        <p:cNvGrpSpPr/>
        <p:nvPr/>
      </p:nvGrpSpPr>
      <p:grpSpPr>
        <a:xfrm>
          <a:off x="0" y="0"/>
          <a:ext cx="0" cy="0"/>
          <a:chOff x="0" y="0"/>
          <a:chExt cx="0" cy="0"/>
        </a:xfrm>
      </p:grpSpPr>
      <p:pic>
        <p:nvPicPr>
          <p:cNvPr id="1962" name="Google Shape;1962;g2523351e7b7_57_282"/>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1963" name="Google Shape;1963;g2523351e7b7_57_282"/>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Keturi keliai į taiką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64" name="Google Shape;1964;g2523351e7b7_57_282"/>
          <p:cNvSpPr txBox="1"/>
          <p:nvPr/>
        </p:nvSpPr>
        <p:spPr>
          <a:xfrm>
            <a:off x="865375" y="2151200"/>
            <a:ext cx="3971100" cy="241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Žaidėjų skaičius - </a:t>
            </a:r>
            <a:r>
              <a:rPr b="1" i="0" lang="lv-LV" sz="1600" u="none" cap="none" strike="noStrike">
                <a:solidFill>
                  <a:srgbClr val="2B3E85"/>
                </a:solidFill>
                <a:latin typeface="Raleway"/>
                <a:ea typeface="Raleway"/>
                <a:cs typeface="Raleway"/>
                <a:sym typeface="Raleway"/>
              </a:rPr>
              <a:t>1-6 arba 2-6 grupės (</a:t>
            </a:r>
            <a:r>
              <a:rPr b="0" i="0" lang="lv-LV" sz="1600" u="none" cap="none" strike="noStrike">
                <a:solidFill>
                  <a:srgbClr val="2B3E85"/>
                </a:solidFill>
                <a:latin typeface="Raleway"/>
                <a:ea typeface="Raleway"/>
                <a:cs typeface="Raleway"/>
                <a:sym typeface="Raleway"/>
              </a:rPr>
              <a:t>iki 6 dalyvių kiekvienoje grupėje)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vadovas pasirenka 1-3 situacijas, kurios bus aptariamos žaidimo metu.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Rekomenduojama pritaikyti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situacijas </a:t>
            </a:r>
            <a:r>
              <a:rPr b="0" i="0" lang="lv-LV" sz="1600" u="none" cap="none" strike="noStrike">
                <a:solidFill>
                  <a:srgbClr val="2B3E85"/>
                </a:solidFill>
                <a:latin typeface="Raleway"/>
                <a:ea typeface="Raleway"/>
                <a:cs typeface="Raleway"/>
                <a:sym typeface="Raleway"/>
              </a:rPr>
              <a:t>taip, kad jos būtų tinkamos organizacijai.</a:t>
            </a:r>
            <a:endParaRPr b="0" i="0" sz="1600" u="none" cap="none" strike="noStrike">
              <a:solidFill>
                <a:srgbClr val="2B3E85"/>
              </a:solidFill>
              <a:latin typeface="Raleway"/>
              <a:ea typeface="Raleway"/>
              <a:cs typeface="Raleway"/>
              <a:sym typeface="Raleway"/>
            </a:endParaRPr>
          </a:p>
        </p:txBody>
      </p:sp>
      <p:sp>
        <p:nvSpPr>
          <p:cNvPr id="1965" name="Google Shape;1965;g2523351e7b7_57_282"/>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966" name="Google Shape;1966;g2523351e7b7_57_282"/>
          <p:cNvGrpSpPr/>
          <p:nvPr/>
        </p:nvGrpSpPr>
        <p:grpSpPr>
          <a:xfrm>
            <a:off x="575070" y="3779831"/>
            <a:ext cx="290237" cy="321991"/>
            <a:chOff x="534570" y="3018006"/>
            <a:chExt cx="290237" cy="321991"/>
          </a:xfrm>
        </p:grpSpPr>
        <p:sp>
          <p:nvSpPr>
            <p:cNvPr id="1967" name="Google Shape;1967;g2523351e7b7_57_28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g2523351e7b7_57_28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69" name="Google Shape;1969;g2523351e7b7_57_282"/>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70" name="Google Shape;1970;g2523351e7b7_57_282"/>
          <p:cNvPicPr preferRelativeResize="0"/>
          <p:nvPr/>
        </p:nvPicPr>
        <p:blipFill rotWithShape="1">
          <a:blip r:embed="rId5">
            <a:alphaModFix/>
          </a:blip>
          <a:srcRect b="0" l="19" r="19" t="0"/>
          <a:stretch/>
        </p:blipFill>
        <p:spPr>
          <a:xfrm rot="292000">
            <a:off x="6862094" y="2320648"/>
            <a:ext cx="1524095" cy="228493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71" name="Google Shape;1971;g2523351e7b7_57_282"/>
          <p:cNvPicPr preferRelativeResize="0"/>
          <p:nvPr/>
        </p:nvPicPr>
        <p:blipFill rotWithShape="1">
          <a:blip r:embed="rId5">
            <a:alphaModFix/>
          </a:blip>
          <a:srcRect b="0" l="19" r="19" t="0"/>
          <a:stretch/>
        </p:blipFill>
        <p:spPr>
          <a:xfrm>
            <a:off x="6085675" y="20967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72" name="Google Shape;1972;g2523351e7b7_57_282"/>
          <p:cNvPicPr preferRelativeResize="0"/>
          <p:nvPr/>
        </p:nvPicPr>
        <p:blipFill rotWithShape="1">
          <a:blip r:embed="rId5">
            <a:alphaModFix/>
          </a:blip>
          <a:srcRect b="0" l="19" r="19" t="0"/>
          <a:stretch/>
        </p:blipFill>
        <p:spPr>
          <a:xfrm rot="-413819">
            <a:off x="5433170" y="2320722"/>
            <a:ext cx="1523928" cy="2284813"/>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6" name="Shape 1976"/>
        <p:cNvGrpSpPr/>
        <p:nvPr/>
      </p:nvGrpSpPr>
      <p:grpSpPr>
        <a:xfrm>
          <a:off x="0" y="0"/>
          <a:ext cx="0" cy="0"/>
          <a:chOff x="0" y="0"/>
          <a:chExt cx="0" cy="0"/>
        </a:xfrm>
      </p:grpSpPr>
      <p:pic>
        <p:nvPicPr>
          <p:cNvPr id="1977" name="Google Shape;1977;g2523351e7b7_57_296"/>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1978" name="Google Shape;1978;g2523351e7b7_57_296"/>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Keturi keliai į taiką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79" name="Google Shape;1979;g2523351e7b7_57_296"/>
          <p:cNvSpPr txBox="1"/>
          <p:nvPr/>
        </p:nvSpPr>
        <p:spPr>
          <a:xfrm>
            <a:off x="865375" y="2151200"/>
            <a:ext cx="3971100" cy="228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Prieš žaidimą žaidimo vadovas </a:t>
            </a:r>
            <a:r>
              <a:rPr b="1" i="0" lang="lv-LV" sz="1600" u="none" cap="none" strike="noStrike">
                <a:solidFill>
                  <a:srgbClr val="2B3E85"/>
                </a:solidFill>
                <a:latin typeface="Raleway"/>
                <a:ea typeface="Raleway"/>
                <a:cs typeface="Raleway"/>
                <a:sym typeface="Raleway"/>
              </a:rPr>
              <a:t>pasirenka 2-4 sprendimus </a:t>
            </a:r>
            <a:r>
              <a:rPr b="0" i="0" lang="lv-LV" sz="1600" u="none" cap="none" strike="noStrike">
                <a:solidFill>
                  <a:srgbClr val="2B3E85"/>
                </a:solidFill>
                <a:latin typeface="Raleway"/>
                <a:ea typeface="Raleway"/>
                <a:cs typeface="Raleway"/>
                <a:sym typeface="Raleway"/>
              </a:rPr>
              <a:t>iš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sprendimus iš kiekvienos sprendinių grupės ir deda juos į matricą:</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100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Raminančios strategijos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Mąstymo strategijos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Derybų strategijos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Veiksmų strategijos</a:t>
            </a:r>
            <a:endParaRPr b="0" i="0" sz="1600" u="none" cap="none" strike="noStrike">
              <a:solidFill>
                <a:srgbClr val="2B3E85"/>
              </a:solidFill>
              <a:latin typeface="Raleway"/>
              <a:ea typeface="Raleway"/>
              <a:cs typeface="Raleway"/>
              <a:sym typeface="Raleway"/>
            </a:endParaRPr>
          </a:p>
        </p:txBody>
      </p:sp>
      <p:sp>
        <p:nvSpPr>
          <p:cNvPr id="1980" name="Google Shape;1980;g2523351e7b7_57_296"/>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981" name="Google Shape;1981;g2523351e7b7_57_296"/>
          <p:cNvGrpSpPr/>
          <p:nvPr/>
        </p:nvGrpSpPr>
        <p:grpSpPr>
          <a:xfrm>
            <a:off x="-674130" y="2410756"/>
            <a:ext cx="290237" cy="321991"/>
            <a:chOff x="534570" y="3018006"/>
            <a:chExt cx="290237" cy="321991"/>
          </a:xfrm>
        </p:grpSpPr>
        <p:sp>
          <p:nvSpPr>
            <p:cNvPr id="1982" name="Google Shape;1982;g2523351e7b7_57_29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g2523351e7b7_57_29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84" name="Google Shape;1984;g2523351e7b7_57_296"/>
          <p:cNvPicPr preferRelativeResize="0"/>
          <p:nvPr/>
        </p:nvPicPr>
        <p:blipFill rotWithShape="1">
          <a:blip r:embed="rId4">
            <a:alphaModFix/>
          </a:blip>
          <a:srcRect b="0" l="0" r="25946" t="0"/>
          <a:stretch/>
        </p:blipFill>
        <p:spPr>
          <a:xfrm>
            <a:off x="6294850" y="124500"/>
            <a:ext cx="2849149" cy="1591949"/>
          </a:xfrm>
          <a:prstGeom prst="rect">
            <a:avLst/>
          </a:prstGeom>
          <a:noFill/>
          <a:ln>
            <a:noFill/>
          </a:ln>
        </p:spPr>
      </p:pic>
      <p:pic>
        <p:nvPicPr>
          <p:cNvPr id="1985" name="Google Shape;1985;g2523351e7b7_57_296"/>
          <p:cNvPicPr preferRelativeResize="0"/>
          <p:nvPr/>
        </p:nvPicPr>
        <p:blipFill rotWithShape="1">
          <a:blip r:embed="rId5">
            <a:alphaModFix/>
          </a:blip>
          <a:srcRect b="0" l="29" r="18" t="0"/>
          <a:stretch/>
        </p:blipFill>
        <p:spPr>
          <a:xfrm>
            <a:off x="4916015"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6" name="Google Shape;1986;g2523351e7b7_57_296"/>
          <p:cNvPicPr preferRelativeResize="0"/>
          <p:nvPr/>
        </p:nvPicPr>
        <p:blipFill rotWithShape="1">
          <a:blip r:embed="rId6">
            <a:alphaModFix/>
          </a:blip>
          <a:srcRect b="0" l="29" r="18" t="0"/>
          <a:stretch/>
        </p:blipFill>
        <p:spPr>
          <a:xfrm>
            <a:off x="5865514"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7" name="Google Shape;1987;g2523351e7b7_57_296"/>
          <p:cNvPicPr preferRelativeResize="0"/>
          <p:nvPr/>
        </p:nvPicPr>
        <p:blipFill rotWithShape="1">
          <a:blip r:embed="rId7">
            <a:alphaModFix/>
          </a:blip>
          <a:srcRect b="39" l="0" r="0" t="49"/>
          <a:stretch/>
        </p:blipFill>
        <p:spPr>
          <a:xfrm>
            <a:off x="6815013"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8" name="Google Shape;1988;g2523351e7b7_57_296"/>
          <p:cNvPicPr preferRelativeResize="0"/>
          <p:nvPr/>
        </p:nvPicPr>
        <p:blipFill rotWithShape="1">
          <a:blip r:embed="rId8">
            <a:alphaModFix/>
          </a:blip>
          <a:srcRect b="0" l="69" r="68" t="0"/>
          <a:stretch/>
        </p:blipFill>
        <p:spPr>
          <a:xfrm>
            <a:off x="7764512"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9" name="Google Shape;1989;g2523351e7b7_57_296"/>
          <p:cNvPicPr preferRelativeResize="0"/>
          <p:nvPr/>
        </p:nvPicPr>
        <p:blipFill rotWithShape="1">
          <a:blip r:embed="rId9">
            <a:alphaModFix/>
          </a:blip>
          <a:srcRect b="39" l="0" r="0" t="49"/>
          <a:stretch/>
        </p:blipFill>
        <p:spPr>
          <a:xfrm>
            <a:off x="4916015"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0" name="Google Shape;1990;g2523351e7b7_57_296"/>
          <p:cNvPicPr preferRelativeResize="0"/>
          <p:nvPr/>
        </p:nvPicPr>
        <p:blipFill rotWithShape="1">
          <a:blip r:embed="rId10">
            <a:alphaModFix/>
          </a:blip>
          <a:srcRect b="0" l="29" r="18" t="0"/>
          <a:stretch/>
        </p:blipFill>
        <p:spPr>
          <a:xfrm>
            <a:off x="5865514"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1" name="Google Shape;1991;g2523351e7b7_57_296"/>
          <p:cNvPicPr preferRelativeResize="0"/>
          <p:nvPr/>
        </p:nvPicPr>
        <p:blipFill rotWithShape="1">
          <a:blip r:embed="rId11">
            <a:alphaModFix/>
          </a:blip>
          <a:srcRect b="0" l="29" r="18" t="0"/>
          <a:stretch/>
        </p:blipFill>
        <p:spPr>
          <a:xfrm>
            <a:off x="6815013"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2" name="Google Shape;1992;g2523351e7b7_57_296"/>
          <p:cNvPicPr preferRelativeResize="0"/>
          <p:nvPr/>
        </p:nvPicPr>
        <p:blipFill rotWithShape="1">
          <a:blip r:embed="rId12">
            <a:alphaModFix/>
          </a:blip>
          <a:srcRect b="0" l="69" r="68" t="0"/>
          <a:stretch/>
        </p:blipFill>
        <p:spPr>
          <a:xfrm>
            <a:off x="7764512"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6" name="Shape 1996"/>
        <p:cNvGrpSpPr/>
        <p:nvPr/>
      </p:nvGrpSpPr>
      <p:grpSpPr>
        <a:xfrm>
          <a:off x="0" y="0"/>
          <a:ext cx="0" cy="0"/>
          <a:chOff x="0" y="0"/>
          <a:chExt cx="0" cy="0"/>
        </a:xfrm>
      </p:grpSpPr>
      <p:pic>
        <p:nvPicPr>
          <p:cNvPr id="1997" name="Google Shape;1997;g2523351e7b7_57_31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1998" name="Google Shape;1998;g2523351e7b7_57_31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Keturi keliai į taiką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99" name="Google Shape;1999;g2523351e7b7_57_315"/>
          <p:cNvSpPr txBox="1"/>
          <p:nvPr/>
        </p:nvSpPr>
        <p:spPr>
          <a:xfrm>
            <a:off x="865375" y="1858050"/>
            <a:ext cx="3971100" cy="303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Pristatomas žaidėjas arba žaidėjai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su konkrečia situacija.</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Vadovas kviečia dalyvius </a:t>
            </a:r>
            <a:r>
              <a:rPr b="1" i="0" lang="lv-LV" sz="1600" u="none" cap="none" strike="noStrike">
                <a:solidFill>
                  <a:srgbClr val="2B3E85"/>
                </a:solidFill>
                <a:latin typeface="Raleway"/>
                <a:ea typeface="Raleway"/>
                <a:cs typeface="Raleway"/>
                <a:sym typeface="Raleway"/>
              </a:rPr>
              <a:t>surasti pirmojo prioriteto sprendimą, </a:t>
            </a:r>
            <a:r>
              <a:rPr b="0" i="0" lang="lv-LV" sz="1600" u="none" cap="none" strike="noStrike">
                <a:solidFill>
                  <a:srgbClr val="2B3E85"/>
                </a:solidFill>
                <a:latin typeface="Raleway"/>
                <a:ea typeface="Raleway"/>
                <a:cs typeface="Raleway"/>
                <a:sym typeface="Raleway"/>
              </a:rPr>
              <a:t>taip pat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antrą pagal tinkamumą kortelę.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kiekvienoje sprendimų grupėje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Žaidėjai grupėse arba individualiai palaipsniui aptaria sprendimus ir prioriteto tvarka išdėsto tinkamiausius.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2000" name="Google Shape;2000;g2523351e7b7_57_315"/>
          <p:cNvSpPr txBox="1"/>
          <p:nvPr/>
        </p:nvSpPr>
        <p:spPr>
          <a:xfrm>
            <a:off x="865375" y="135931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grpSp>
        <p:nvGrpSpPr>
          <p:cNvPr id="2001" name="Google Shape;2001;g2523351e7b7_57_315"/>
          <p:cNvGrpSpPr/>
          <p:nvPr/>
        </p:nvGrpSpPr>
        <p:grpSpPr>
          <a:xfrm>
            <a:off x="575070" y="3723856"/>
            <a:ext cx="290237" cy="321991"/>
            <a:chOff x="534570" y="3018006"/>
            <a:chExt cx="290237" cy="321991"/>
          </a:xfrm>
        </p:grpSpPr>
        <p:sp>
          <p:nvSpPr>
            <p:cNvPr id="2002" name="Google Shape;2002;g2523351e7b7_57_31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g2523351e7b7_57_31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04" name="Google Shape;2004;g2523351e7b7_57_315"/>
          <p:cNvPicPr preferRelativeResize="0"/>
          <p:nvPr/>
        </p:nvPicPr>
        <p:blipFill rotWithShape="1">
          <a:blip r:embed="rId4">
            <a:alphaModFix/>
          </a:blip>
          <a:srcRect b="0" l="0" r="25946" t="0"/>
          <a:stretch/>
        </p:blipFill>
        <p:spPr>
          <a:xfrm>
            <a:off x="6294850" y="124500"/>
            <a:ext cx="2849149" cy="1591949"/>
          </a:xfrm>
          <a:prstGeom prst="rect">
            <a:avLst/>
          </a:prstGeom>
          <a:noFill/>
          <a:ln>
            <a:noFill/>
          </a:ln>
        </p:spPr>
      </p:pic>
      <p:pic>
        <p:nvPicPr>
          <p:cNvPr id="2005" name="Google Shape;2005;g2523351e7b7_57_315"/>
          <p:cNvPicPr preferRelativeResize="0"/>
          <p:nvPr/>
        </p:nvPicPr>
        <p:blipFill rotWithShape="1">
          <a:blip r:embed="rId5">
            <a:alphaModFix/>
          </a:blip>
          <a:srcRect b="0" l="29" r="18" t="0"/>
          <a:stretch/>
        </p:blipFill>
        <p:spPr>
          <a:xfrm>
            <a:off x="6042822" y="2822877"/>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6" name="Google Shape;2006;g2523351e7b7_57_315"/>
          <p:cNvPicPr preferRelativeResize="0"/>
          <p:nvPr/>
        </p:nvPicPr>
        <p:blipFill rotWithShape="1">
          <a:blip r:embed="rId6">
            <a:alphaModFix/>
          </a:blip>
          <a:srcRect b="39" l="0" r="0" t="49"/>
          <a:stretch/>
        </p:blipFill>
        <p:spPr>
          <a:xfrm>
            <a:off x="6977732" y="1928244"/>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7" name="Google Shape;2007;g2523351e7b7_57_315"/>
          <p:cNvPicPr preferRelativeResize="0"/>
          <p:nvPr/>
        </p:nvPicPr>
        <p:blipFill rotWithShape="1">
          <a:blip r:embed="rId7">
            <a:alphaModFix/>
          </a:blip>
          <a:srcRect b="0" l="69" r="68" t="0"/>
          <a:stretch/>
        </p:blipFill>
        <p:spPr>
          <a:xfrm>
            <a:off x="7912642" y="1928244"/>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8" name="Google Shape;2008;g2523351e7b7_57_315"/>
          <p:cNvPicPr preferRelativeResize="0"/>
          <p:nvPr/>
        </p:nvPicPr>
        <p:blipFill rotWithShape="1">
          <a:blip r:embed="rId8">
            <a:alphaModFix/>
          </a:blip>
          <a:srcRect b="39" l="0" r="0" t="49"/>
          <a:stretch/>
        </p:blipFill>
        <p:spPr>
          <a:xfrm>
            <a:off x="5103900" y="2822881"/>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9" name="Google Shape;2009;g2523351e7b7_57_315"/>
          <p:cNvPicPr preferRelativeResize="0"/>
          <p:nvPr/>
        </p:nvPicPr>
        <p:blipFill rotWithShape="1">
          <a:blip r:embed="rId9">
            <a:alphaModFix/>
          </a:blip>
          <a:srcRect b="0" l="29" r="18" t="0"/>
          <a:stretch/>
        </p:blipFill>
        <p:spPr>
          <a:xfrm>
            <a:off x="6977732" y="329710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0" name="Google Shape;2010;g2523351e7b7_57_315"/>
          <p:cNvPicPr preferRelativeResize="0"/>
          <p:nvPr/>
        </p:nvPicPr>
        <p:blipFill rotWithShape="1">
          <a:blip r:embed="rId10">
            <a:alphaModFix/>
          </a:blip>
          <a:srcRect b="0" l="69" r="68" t="0"/>
          <a:stretch/>
        </p:blipFill>
        <p:spPr>
          <a:xfrm>
            <a:off x="7912642" y="329710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1" name="Google Shape;2011;g2523351e7b7_57_315"/>
          <p:cNvPicPr preferRelativeResize="0"/>
          <p:nvPr/>
        </p:nvPicPr>
        <p:blipFill rotWithShape="1">
          <a:blip r:embed="rId11">
            <a:alphaModFix/>
          </a:blip>
          <a:srcRect b="0" l="19" r="19" t="0"/>
          <a:stretch/>
        </p:blipFill>
        <p:spPr>
          <a:xfrm>
            <a:off x="6977742" y="559688"/>
            <a:ext cx="864600" cy="1286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2" name="Google Shape;2012;g2523351e7b7_57_315"/>
          <p:cNvPicPr preferRelativeResize="0"/>
          <p:nvPr/>
        </p:nvPicPr>
        <p:blipFill rotWithShape="1">
          <a:blip r:embed="rId8">
            <a:alphaModFix/>
          </a:blip>
          <a:srcRect b="39" l="0" r="0" t="49"/>
          <a:stretch/>
        </p:blipFill>
        <p:spPr>
          <a:xfrm>
            <a:off x="5103900" y="268217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3" name="Google Shape;2013;g2523351e7b7_57_315"/>
          <p:cNvPicPr preferRelativeResize="0"/>
          <p:nvPr/>
        </p:nvPicPr>
        <p:blipFill rotWithShape="1">
          <a:blip r:embed="rId5">
            <a:alphaModFix/>
          </a:blip>
          <a:srcRect b="0" l="29" r="18" t="0"/>
          <a:stretch/>
        </p:blipFill>
        <p:spPr>
          <a:xfrm>
            <a:off x="6042822" y="262283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38" name="Google Shape;238;p63"/>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239" name="Google Shape;239;p63"/>
          <p:cNvSpPr txBox="1"/>
          <p:nvPr/>
        </p:nvSpPr>
        <p:spPr>
          <a:xfrm>
            <a:off x="893175" y="8939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Taisyklių peržiūra</a:t>
            </a:r>
            <a:endParaRPr b="1" i="0" sz="2800" u="none" cap="none" strike="noStrike">
              <a:solidFill>
                <a:srgbClr val="FFFFFF"/>
              </a:solidFill>
              <a:latin typeface="Raleway"/>
              <a:ea typeface="Raleway"/>
              <a:cs typeface="Raleway"/>
              <a:sym typeface="Raleway"/>
            </a:endParaRPr>
          </a:p>
        </p:txBody>
      </p:sp>
      <p:sp>
        <p:nvSpPr>
          <p:cNvPr id="240" name="Google Shape;240;p63"/>
          <p:cNvSpPr txBox="1"/>
          <p:nvPr/>
        </p:nvSpPr>
        <p:spPr>
          <a:xfrm>
            <a:off x="736675" y="1645950"/>
            <a:ext cx="75114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Įsitikinkite, kad atidžiai peržiūrėjote ir supratote žaidimo taisykles. </a:t>
            </a:r>
            <a:r>
              <a:rPr b="0" i="0" lang="lv-LV" sz="1500" u="none" cap="none" strike="noStrike">
                <a:solidFill>
                  <a:srgbClr val="000000"/>
                </a:solidFill>
                <a:latin typeface="Raleway"/>
                <a:ea typeface="Raleway"/>
                <a:cs typeface="Raleway"/>
                <a:sym typeface="Raleway"/>
              </a:rPr>
              <a:t>Taip būsite pasirengę jas aiškiai paaiškinti ir atsakyti į visus dalyvių klausimus. Atminkite, kad žaidimo tikslas - palengvinti mokymąsi, todėl žaidimo mechanikos aiškumas ir supratimas yra labai svarbūs.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Pristatymo pabaigoje rasite žaidimo taisykles, tačiau drąsiai galite improvizuoti, koreguoti ir iš dalies ar visiškai jas keisti.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Galite kurti savo turinį arba paprašyti, kad tai padarytų besimokantieji dalyviai, pavyzdžiui, sukurti savo problemines situacijas ar sprendimus.</a:t>
            </a:r>
            <a:endParaRPr b="0" i="0" sz="1400" u="none" cap="none" strike="noStrike">
              <a:solidFill>
                <a:srgbClr val="000000"/>
              </a:solidFill>
              <a:latin typeface="Arial"/>
              <a:ea typeface="Arial"/>
              <a:cs typeface="Arial"/>
              <a:sym typeface="Arial"/>
            </a:endParaRPr>
          </a:p>
        </p:txBody>
      </p:sp>
      <p:pic>
        <p:nvPicPr>
          <p:cNvPr id="241" name="Google Shape;241;p63"/>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242" name="Google Shape;242;p63"/>
          <p:cNvGrpSpPr/>
          <p:nvPr/>
        </p:nvGrpSpPr>
        <p:grpSpPr>
          <a:xfrm>
            <a:off x="533120" y="1779118"/>
            <a:ext cx="290237" cy="321991"/>
            <a:chOff x="534570" y="3018006"/>
            <a:chExt cx="290237" cy="321991"/>
          </a:xfrm>
        </p:grpSpPr>
        <p:sp>
          <p:nvSpPr>
            <p:cNvPr id="243" name="Google Shape;243;p6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6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7" name="Shape 2017"/>
        <p:cNvGrpSpPr/>
        <p:nvPr/>
      </p:nvGrpSpPr>
      <p:grpSpPr>
        <a:xfrm>
          <a:off x="0" y="0"/>
          <a:ext cx="0" cy="0"/>
          <a:chOff x="0" y="0"/>
          <a:chExt cx="0" cy="0"/>
        </a:xfrm>
      </p:grpSpPr>
      <p:pic>
        <p:nvPicPr>
          <p:cNvPr id="2018" name="Google Shape;2018;g2523351e7b7_57_33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019" name="Google Shape;2019;g2523351e7b7_57_33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Keturi keliai į taiką</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20" name="Google Shape;2020;g2523351e7b7_57_335"/>
          <p:cNvSpPr txBox="1"/>
          <p:nvPr/>
        </p:nvSpPr>
        <p:spPr>
          <a:xfrm>
            <a:off x="865375" y="1833600"/>
            <a:ext cx="4777200" cy="265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Kiekviena grupė pristato savo sprendimą komandai nustatyta tvarka - iš pradžių nuraminsiu ...., tada pagalvosiu ...., tada pasakysiu ..... Tada veiksiu....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Tada grupė gali aptarti, ar ši tvarka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yra tinkamiausia situacijai ir kaip kortelių sekos pakeitimas keičia sprendimą.</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Šis žaidimas padeda aptarti vertybes ir prioritetus, taip pat procesus ir procedūras.</a:t>
            </a:r>
            <a:endParaRPr b="1" i="0" sz="1600" u="none" cap="none" strike="noStrike">
              <a:solidFill>
                <a:srgbClr val="2B3E85"/>
              </a:solidFill>
              <a:latin typeface="Raleway"/>
              <a:ea typeface="Raleway"/>
              <a:cs typeface="Raleway"/>
              <a:sym typeface="Raleway"/>
            </a:endParaRPr>
          </a:p>
        </p:txBody>
      </p:sp>
      <p:sp>
        <p:nvSpPr>
          <p:cNvPr id="2021" name="Google Shape;2021;g2523351e7b7_57_335"/>
          <p:cNvSpPr txBox="1"/>
          <p:nvPr/>
        </p:nvSpPr>
        <p:spPr>
          <a:xfrm>
            <a:off x="865375" y="13348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Uždarymas</a:t>
            </a:r>
            <a:endParaRPr b="1" i="0" sz="2600" u="none" cap="none" strike="noStrike">
              <a:solidFill>
                <a:srgbClr val="6689BA"/>
              </a:solidFill>
              <a:latin typeface="Arial"/>
              <a:ea typeface="Arial"/>
              <a:cs typeface="Arial"/>
              <a:sym typeface="Arial"/>
            </a:endParaRPr>
          </a:p>
        </p:txBody>
      </p:sp>
      <p:grpSp>
        <p:nvGrpSpPr>
          <p:cNvPr id="2022" name="Google Shape;2022;g2523351e7b7_57_335"/>
          <p:cNvGrpSpPr/>
          <p:nvPr/>
        </p:nvGrpSpPr>
        <p:grpSpPr>
          <a:xfrm>
            <a:off x="575070" y="3891331"/>
            <a:ext cx="290237" cy="321991"/>
            <a:chOff x="534570" y="3018006"/>
            <a:chExt cx="290237" cy="321991"/>
          </a:xfrm>
        </p:grpSpPr>
        <p:sp>
          <p:nvSpPr>
            <p:cNvPr id="2023" name="Google Shape;2023;g2523351e7b7_57_3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g2523351e7b7_57_3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5" name="Google Shape;2025;g2523351e7b7_57_335"/>
          <p:cNvSpPr/>
          <p:nvPr/>
        </p:nvSpPr>
        <p:spPr>
          <a:xfrm>
            <a:off x="6820640" y="2735716"/>
            <a:ext cx="1999500" cy="1728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g2523351e7b7_57_335"/>
          <p:cNvSpPr/>
          <p:nvPr/>
        </p:nvSpPr>
        <p:spPr>
          <a:xfrm>
            <a:off x="6187450" y="1885424"/>
            <a:ext cx="873000" cy="81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g2523351e7b7_57_335"/>
          <p:cNvSpPr/>
          <p:nvPr/>
        </p:nvSpPr>
        <p:spPr>
          <a:xfrm>
            <a:off x="6157052" y="1923318"/>
            <a:ext cx="873000" cy="81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g2523351e7b7_57_335"/>
          <p:cNvSpPr/>
          <p:nvPr/>
        </p:nvSpPr>
        <p:spPr>
          <a:xfrm rot="449545">
            <a:off x="6819799" y="2695751"/>
            <a:ext cx="1955597" cy="172701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9" name="Google Shape;2029;g2523351e7b7_57_335"/>
          <p:cNvPicPr preferRelativeResize="0"/>
          <p:nvPr/>
        </p:nvPicPr>
        <p:blipFill rotWithShape="1">
          <a:blip r:embed="rId4">
            <a:alphaModFix/>
          </a:blip>
          <a:srcRect b="0" l="0" r="1262" t="0"/>
          <a:stretch/>
        </p:blipFill>
        <p:spPr>
          <a:xfrm rot="-5400000">
            <a:off x="6792800" y="1969175"/>
            <a:ext cx="2804926" cy="124067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3" name="Shape 2033"/>
        <p:cNvGrpSpPr/>
        <p:nvPr/>
      </p:nvGrpSpPr>
      <p:grpSpPr>
        <a:xfrm>
          <a:off x="0" y="0"/>
          <a:ext cx="0" cy="0"/>
          <a:chOff x="0" y="0"/>
          <a:chExt cx="0" cy="0"/>
        </a:xfrm>
      </p:grpSpPr>
      <p:pic>
        <p:nvPicPr>
          <p:cNvPr id="2034" name="Google Shape;2034;g2523351e7b7_57_3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35" name="Google Shape;2035;g2523351e7b7_57_350"/>
          <p:cNvSpPr txBox="1"/>
          <p:nvPr/>
        </p:nvSpPr>
        <p:spPr>
          <a:xfrm>
            <a:off x="9796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Domino</a:t>
            </a:r>
            <a:endParaRPr b="1" i="0" sz="4700" u="none" cap="none" strike="noStrike">
              <a:solidFill>
                <a:schemeClr val="lt1"/>
              </a:solidFill>
              <a:latin typeface="Arial"/>
              <a:ea typeface="Arial"/>
              <a:cs typeface="Arial"/>
              <a:sym typeface="Arial"/>
            </a:endParaRPr>
          </a:p>
        </p:txBody>
      </p:sp>
      <p:pic>
        <p:nvPicPr>
          <p:cNvPr id="2036" name="Google Shape;2036;g2523351e7b7_57_350"/>
          <p:cNvPicPr preferRelativeResize="0"/>
          <p:nvPr/>
        </p:nvPicPr>
        <p:blipFill rotWithShape="1">
          <a:blip r:embed="rId4">
            <a:alphaModFix/>
          </a:blip>
          <a:srcRect b="0" l="0" r="0" t="0"/>
          <a:stretch/>
        </p:blipFill>
        <p:spPr>
          <a:xfrm>
            <a:off x="6559050" y="135150"/>
            <a:ext cx="1605250" cy="908575"/>
          </a:xfrm>
          <a:prstGeom prst="rect">
            <a:avLst/>
          </a:prstGeom>
          <a:noFill/>
          <a:ln>
            <a:noFill/>
          </a:ln>
        </p:spPr>
      </p:pic>
      <p:pic>
        <p:nvPicPr>
          <p:cNvPr id="2037" name="Google Shape;2037;g2523351e7b7_57_350"/>
          <p:cNvPicPr preferRelativeResize="0"/>
          <p:nvPr/>
        </p:nvPicPr>
        <p:blipFill rotWithShape="1">
          <a:blip r:embed="rId5">
            <a:alphaModFix/>
          </a:blip>
          <a:srcRect b="0" l="0" r="0" t="0"/>
          <a:stretch/>
        </p:blipFill>
        <p:spPr>
          <a:xfrm>
            <a:off x="924575" y="311600"/>
            <a:ext cx="1569475" cy="555675"/>
          </a:xfrm>
          <a:prstGeom prst="rect">
            <a:avLst/>
          </a:prstGeom>
          <a:noFill/>
          <a:ln>
            <a:noFill/>
          </a:ln>
        </p:spPr>
      </p:pic>
      <p:pic>
        <p:nvPicPr>
          <p:cNvPr id="2038" name="Google Shape;2038;g2523351e7b7_57_3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39" name="Google Shape;2039;g2523351e7b7_57_35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40" name="Google Shape;2040;g2523351e7b7_57_350"/>
          <p:cNvPicPr preferRelativeResize="0"/>
          <p:nvPr/>
        </p:nvPicPr>
        <p:blipFill rotWithShape="1">
          <a:blip r:embed="rId7">
            <a:alphaModFix/>
          </a:blip>
          <a:srcRect b="2075" l="0" r="22963" t="0"/>
          <a:stretch/>
        </p:blipFill>
        <p:spPr>
          <a:xfrm>
            <a:off x="6179875" y="2428275"/>
            <a:ext cx="2964127" cy="27152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pic>
        <p:nvPicPr>
          <p:cNvPr id="2045" name="Google Shape;2045;g2523351e7b7_57_360"/>
          <p:cNvPicPr preferRelativeResize="0"/>
          <p:nvPr/>
        </p:nvPicPr>
        <p:blipFill rotWithShape="1">
          <a:blip r:embed="rId3">
            <a:alphaModFix/>
          </a:blip>
          <a:srcRect b="0" l="19" r="19" t="0"/>
          <a:stretch/>
        </p:blipFill>
        <p:spPr>
          <a:xfrm>
            <a:off x="308350" y="920882"/>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6" name="Google Shape;2046;g2523351e7b7_57_360"/>
          <p:cNvPicPr preferRelativeResize="0"/>
          <p:nvPr/>
        </p:nvPicPr>
        <p:blipFill rotWithShape="1">
          <a:blip r:embed="rId4">
            <a:alphaModFix/>
          </a:blip>
          <a:srcRect b="0" l="29" r="16" t="0"/>
          <a:stretch/>
        </p:blipFill>
        <p:spPr>
          <a:xfrm rot="-5400000">
            <a:off x="2483138" y="505967"/>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7" name="Google Shape;2047;g2523351e7b7_57_360"/>
          <p:cNvPicPr preferRelativeResize="0"/>
          <p:nvPr/>
        </p:nvPicPr>
        <p:blipFill rotWithShape="1">
          <a:blip r:embed="rId5">
            <a:alphaModFix/>
          </a:blip>
          <a:srcRect b="0" l="29" r="16" t="0"/>
          <a:stretch/>
        </p:blipFill>
        <p:spPr>
          <a:xfrm>
            <a:off x="4657854" y="91029"/>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8" name="Google Shape;2048;g2523351e7b7_57_360"/>
          <p:cNvPicPr preferRelativeResize="0"/>
          <p:nvPr/>
        </p:nvPicPr>
        <p:blipFill rotWithShape="1">
          <a:blip r:embed="rId6">
            <a:alphaModFix/>
          </a:blip>
          <a:srcRect b="30293" l="0" r="0" t="48"/>
          <a:stretch/>
        </p:blipFill>
        <p:spPr>
          <a:xfrm>
            <a:off x="308337" y="3496520"/>
            <a:ext cx="1662600" cy="173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9" name="Google Shape;2049;g2523351e7b7_57_360"/>
          <p:cNvPicPr preferRelativeResize="0"/>
          <p:nvPr/>
        </p:nvPicPr>
        <p:blipFill rotWithShape="1">
          <a:blip r:embed="rId7">
            <a:alphaModFix/>
          </a:blip>
          <a:srcRect b="0" l="29" r="16" t="0"/>
          <a:stretch/>
        </p:blipFill>
        <p:spPr>
          <a:xfrm rot="-5400000">
            <a:off x="6832652" y="-324015"/>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0" name="Google Shape;2050;g2523351e7b7_57_360"/>
          <p:cNvPicPr preferRelativeResize="0"/>
          <p:nvPr/>
        </p:nvPicPr>
        <p:blipFill rotWithShape="1">
          <a:blip r:embed="rId8">
            <a:alphaModFix/>
          </a:blip>
          <a:srcRect b="0" l="69" r="66" t="0"/>
          <a:stretch/>
        </p:blipFill>
        <p:spPr>
          <a:xfrm>
            <a:off x="7247590" y="1873857"/>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1" name="Google Shape;2051;g2523351e7b7_57_360"/>
          <p:cNvPicPr preferRelativeResize="0"/>
          <p:nvPr/>
        </p:nvPicPr>
        <p:blipFill rotWithShape="1">
          <a:blip r:embed="rId8">
            <a:alphaModFix/>
          </a:blip>
          <a:srcRect b="73751" l="69" r="66" t="0"/>
          <a:stretch/>
        </p:blipFill>
        <p:spPr>
          <a:xfrm>
            <a:off x="7247588" y="4486782"/>
            <a:ext cx="1662600" cy="65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5" name="Shape 2055"/>
        <p:cNvGrpSpPr/>
        <p:nvPr/>
      </p:nvGrpSpPr>
      <p:grpSpPr>
        <a:xfrm>
          <a:off x="0" y="0"/>
          <a:ext cx="0" cy="0"/>
          <a:chOff x="0" y="0"/>
          <a:chExt cx="0" cy="0"/>
        </a:xfrm>
      </p:grpSpPr>
      <p:pic>
        <p:nvPicPr>
          <p:cNvPr id="2056" name="Google Shape;2056;g2523351e7b7_57_370"/>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057" name="Google Shape;2057;g2523351e7b7_57_370"/>
          <p:cNvSpPr txBox="1"/>
          <p:nvPr/>
        </p:nvSpPr>
        <p:spPr>
          <a:xfrm>
            <a:off x="865375" y="6268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58" name="Google Shape;2058;g2523351e7b7_57_370"/>
          <p:cNvSpPr txBox="1"/>
          <p:nvPr/>
        </p:nvSpPr>
        <p:spPr>
          <a:xfrm>
            <a:off x="865375" y="1864800"/>
            <a:ext cx="4495500" cy="278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vadovas pasirenka situaciją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ir paaiškina ją dalyviams, pritaikydamas ją konkrečiai organizacijai ir situacijai.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Situacija yra viduryje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ant didelio stalo.</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Sprendimų kortelėse sumaišykite visas keturias grupes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žaidėjas gauna šešias sprendimo korteles. Likusios sprendimo kortelės padedamos šalia.</a:t>
            </a:r>
            <a:endParaRPr b="0" i="0" sz="1600" u="none" cap="none" strike="noStrike">
              <a:solidFill>
                <a:srgbClr val="2B3E85"/>
              </a:solidFill>
              <a:latin typeface="Raleway"/>
              <a:ea typeface="Raleway"/>
              <a:cs typeface="Raleway"/>
              <a:sym typeface="Raleway"/>
            </a:endParaRPr>
          </a:p>
        </p:txBody>
      </p:sp>
      <p:sp>
        <p:nvSpPr>
          <p:cNvPr id="2059" name="Google Shape;2059;g2523351e7b7_57_370"/>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2060" name="Google Shape;2060;g2523351e7b7_57_370"/>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061" name="Google Shape;2061;g2523351e7b7_57_370"/>
          <p:cNvPicPr preferRelativeResize="0"/>
          <p:nvPr/>
        </p:nvPicPr>
        <p:blipFill rotWithShape="1">
          <a:blip r:embed="rId5">
            <a:alphaModFix/>
          </a:blip>
          <a:srcRect b="0" l="19" r="19" t="0"/>
          <a:stretch/>
        </p:blipFill>
        <p:spPr>
          <a:xfrm>
            <a:off x="6226400" y="16060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5" name="Shape 2065"/>
        <p:cNvGrpSpPr/>
        <p:nvPr/>
      </p:nvGrpSpPr>
      <p:grpSpPr>
        <a:xfrm>
          <a:off x="0" y="0"/>
          <a:ext cx="0" cy="0"/>
          <a:chOff x="0" y="0"/>
          <a:chExt cx="0" cy="0"/>
        </a:xfrm>
      </p:grpSpPr>
      <p:pic>
        <p:nvPicPr>
          <p:cNvPr id="2066" name="Google Shape;2066;g2523351e7b7_57_379"/>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067" name="Google Shape;2067;g2523351e7b7_57_379"/>
          <p:cNvSpPr txBox="1"/>
          <p:nvPr/>
        </p:nvSpPr>
        <p:spPr>
          <a:xfrm>
            <a:off x="865375" y="6268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68" name="Google Shape;2068;g2523351e7b7_57_379"/>
          <p:cNvSpPr txBox="1"/>
          <p:nvPr/>
        </p:nvSpPr>
        <p:spPr>
          <a:xfrm>
            <a:off x="865375" y="1864800"/>
            <a:ext cx="4035000" cy="216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dalyvis iš eilės pateikia savo sprendimą, </a:t>
            </a:r>
            <a:r>
              <a:rPr b="1" i="0" lang="lv-LV" sz="1600" u="none" cap="none" strike="noStrike">
                <a:solidFill>
                  <a:srgbClr val="2B3E85"/>
                </a:solidFill>
                <a:latin typeface="Raleway"/>
                <a:ea typeface="Raleway"/>
                <a:cs typeface="Raleway"/>
                <a:sym typeface="Raleway"/>
              </a:rPr>
              <a:t>paaiškindamas, kaip jis nuosekliai padeda sprendimų grandinei.</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Jei tinkamos kortos nėra, žaidėjas traukia kortą iš atverstos krūvelės.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Grupė kolektyviai sutaria, ar sprendimas yra tinkamas, ar ne.</a:t>
            </a:r>
            <a:endParaRPr b="0" i="0" sz="1600" u="none" cap="none" strike="noStrike">
              <a:solidFill>
                <a:srgbClr val="2B3E85"/>
              </a:solidFill>
              <a:latin typeface="Raleway"/>
              <a:ea typeface="Raleway"/>
              <a:cs typeface="Raleway"/>
              <a:sym typeface="Raleway"/>
            </a:endParaRPr>
          </a:p>
        </p:txBody>
      </p:sp>
      <p:sp>
        <p:nvSpPr>
          <p:cNvPr id="2069" name="Google Shape;2069;g2523351e7b7_57_379"/>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pic>
        <p:nvPicPr>
          <p:cNvPr id="2070" name="Google Shape;2070;g2523351e7b7_57_379"/>
          <p:cNvPicPr preferRelativeResize="0"/>
          <p:nvPr/>
        </p:nvPicPr>
        <p:blipFill rotWithShape="1">
          <a:blip r:embed="rId4">
            <a:alphaModFix/>
          </a:blip>
          <a:srcRect b="0" l="0" r="25946" t="0"/>
          <a:stretch/>
        </p:blipFill>
        <p:spPr>
          <a:xfrm>
            <a:off x="6294850" y="0"/>
            <a:ext cx="2849149" cy="1591949"/>
          </a:xfrm>
          <a:prstGeom prst="rect">
            <a:avLst/>
          </a:prstGeom>
          <a:noFill/>
          <a:ln>
            <a:noFill/>
          </a:ln>
        </p:spPr>
      </p:pic>
      <p:pic>
        <p:nvPicPr>
          <p:cNvPr id="2071" name="Google Shape;2071;g2523351e7b7_57_379"/>
          <p:cNvPicPr preferRelativeResize="0"/>
          <p:nvPr/>
        </p:nvPicPr>
        <p:blipFill rotWithShape="1">
          <a:blip r:embed="rId5">
            <a:alphaModFix/>
          </a:blip>
          <a:srcRect b="0" l="19" r="19" t="0"/>
          <a:stretch/>
        </p:blipFill>
        <p:spPr>
          <a:xfrm>
            <a:off x="5445900" y="18049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2" name="Google Shape;2072;g2523351e7b7_57_379"/>
          <p:cNvPicPr preferRelativeResize="0"/>
          <p:nvPr/>
        </p:nvPicPr>
        <p:blipFill rotWithShape="1">
          <a:blip r:embed="rId6">
            <a:alphaModFix/>
          </a:blip>
          <a:srcRect b="0" l="29" r="18" t="0"/>
          <a:stretch/>
        </p:blipFill>
        <p:spPr>
          <a:xfrm rot="-5400000">
            <a:off x="7557375" y="1382400"/>
            <a:ext cx="1462500" cy="23076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6" name="Shape 2076"/>
        <p:cNvGrpSpPr/>
        <p:nvPr/>
      </p:nvGrpSpPr>
      <p:grpSpPr>
        <a:xfrm>
          <a:off x="0" y="0"/>
          <a:ext cx="0" cy="0"/>
          <a:chOff x="0" y="0"/>
          <a:chExt cx="0" cy="0"/>
        </a:xfrm>
      </p:grpSpPr>
      <p:pic>
        <p:nvPicPr>
          <p:cNvPr id="2077" name="Google Shape;2077;g2523351e7b7_57_38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78" name="Google Shape;2078;g2523351e7b7_57_389"/>
          <p:cNvSpPr txBox="1"/>
          <p:nvPr/>
        </p:nvSpPr>
        <p:spPr>
          <a:xfrm>
            <a:off x="827250" y="12299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Pasirinkite problemą</a:t>
            </a:r>
            <a:endParaRPr b="1" i="0" sz="4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Pasirinkite sprendimą</a:t>
            </a:r>
            <a:endParaRPr b="1" i="0" sz="4700" u="none" cap="none" strike="noStrike">
              <a:solidFill>
                <a:schemeClr val="lt1"/>
              </a:solidFill>
              <a:latin typeface="Arial"/>
              <a:ea typeface="Arial"/>
              <a:cs typeface="Arial"/>
              <a:sym typeface="Arial"/>
            </a:endParaRPr>
          </a:p>
        </p:txBody>
      </p:sp>
      <p:pic>
        <p:nvPicPr>
          <p:cNvPr id="2079" name="Google Shape;2079;g2523351e7b7_57_38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80" name="Google Shape;2080;g2523351e7b7_57_38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81" name="Google Shape;2081;g2523351e7b7_57_389"/>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082" name="Google Shape;2082;g2523351e7b7_57_389"/>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083" name="Google Shape;2083;g2523351e7b7_57_389"/>
          <p:cNvPicPr preferRelativeResize="0"/>
          <p:nvPr/>
        </p:nvPicPr>
        <p:blipFill rotWithShape="1">
          <a:blip r:embed="rId7">
            <a:alphaModFix/>
          </a:blip>
          <a:srcRect b="13374" l="0" r="16156" t="0"/>
          <a:stretch/>
        </p:blipFill>
        <p:spPr>
          <a:xfrm>
            <a:off x="6781225" y="3397125"/>
            <a:ext cx="2362772" cy="175917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7" name="Shape 2087"/>
        <p:cNvGrpSpPr/>
        <p:nvPr/>
      </p:nvGrpSpPr>
      <p:grpSpPr>
        <a:xfrm>
          <a:off x="0" y="0"/>
          <a:ext cx="0" cy="0"/>
          <a:chOff x="0" y="0"/>
          <a:chExt cx="0" cy="0"/>
        </a:xfrm>
      </p:grpSpPr>
      <p:pic>
        <p:nvPicPr>
          <p:cNvPr id="2088" name="Google Shape;2088;g2523351e7b7_57_399"/>
          <p:cNvPicPr preferRelativeResize="0"/>
          <p:nvPr/>
        </p:nvPicPr>
        <p:blipFill rotWithShape="1">
          <a:blip r:embed="rId3">
            <a:alphaModFix/>
          </a:blip>
          <a:srcRect b="0" l="19" r="19" t="0"/>
          <a:stretch/>
        </p:blipFill>
        <p:spPr>
          <a:xfrm>
            <a:off x="4068514" y="86144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9" name="Google Shape;2089;g2523351e7b7_57_399"/>
          <p:cNvPicPr preferRelativeResize="0"/>
          <p:nvPr/>
        </p:nvPicPr>
        <p:blipFill rotWithShape="1">
          <a:blip r:embed="rId4">
            <a:alphaModFix/>
          </a:blip>
          <a:srcRect b="0" l="29" r="18" t="0"/>
          <a:stretch/>
        </p:blipFill>
        <p:spPr>
          <a:xfrm rot="4736154">
            <a:off x="877016" y="1106565"/>
            <a:ext cx="1261548" cy="18912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0" name="Google Shape;2090;g2523351e7b7_57_399"/>
          <p:cNvPicPr preferRelativeResize="0"/>
          <p:nvPr/>
        </p:nvPicPr>
        <p:blipFill rotWithShape="1">
          <a:blip r:embed="rId5">
            <a:alphaModFix/>
          </a:blip>
          <a:srcRect b="0" l="29" r="18" t="0"/>
          <a:stretch/>
        </p:blipFill>
        <p:spPr>
          <a:xfrm rot="4142621">
            <a:off x="1476277" y="2140828"/>
            <a:ext cx="1261547" cy="18912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1" name="Google Shape;2091;g2523351e7b7_57_399"/>
          <p:cNvPicPr preferRelativeResize="0"/>
          <p:nvPr/>
        </p:nvPicPr>
        <p:blipFill rotWithShape="1">
          <a:blip r:embed="rId6">
            <a:alphaModFix/>
          </a:blip>
          <a:srcRect b="39" l="0" r="0" t="49"/>
          <a:stretch/>
        </p:blipFill>
        <p:spPr>
          <a:xfrm rot="-3457058">
            <a:off x="6795503" y="1791075"/>
            <a:ext cx="1261467" cy="189115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2" name="Google Shape;2092;g2523351e7b7_57_399"/>
          <p:cNvPicPr preferRelativeResize="0"/>
          <p:nvPr/>
        </p:nvPicPr>
        <p:blipFill rotWithShape="1">
          <a:blip r:embed="rId7">
            <a:alphaModFix/>
          </a:blip>
          <a:srcRect b="0" l="69" r="66" t="0"/>
          <a:stretch/>
        </p:blipFill>
        <p:spPr>
          <a:xfrm rot="-4885486">
            <a:off x="6795468" y="744489"/>
            <a:ext cx="1261502" cy="18913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3" name="Google Shape;2093;g2523351e7b7_57_399"/>
          <p:cNvPicPr preferRelativeResize="0"/>
          <p:nvPr/>
        </p:nvPicPr>
        <p:blipFill rotWithShape="1">
          <a:blip r:embed="rId8">
            <a:alphaModFix/>
          </a:blip>
          <a:srcRect b="39" l="0" r="0" t="49"/>
          <a:stretch/>
        </p:blipFill>
        <p:spPr>
          <a:xfrm rot="1594269">
            <a:off x="2359836" y="2758297"/>
            <a:ext cx="1261545"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4" name="Google Shape;2094;g2523351e7b7_57_399"/>
          <p:cNvPicPr preferRelativeResize="0"/>
          <p:nvPr/>
        </p:nvPicPr>
        <p:blipFill rotWithShape="1">
          <a:blip r:embed="rId9">
            <a:alphaModFix/>
          </a:blip>
          <a:srcRect b="0" l="29" r="16" t="0"/>
          <a:stretch/>
        </p:blipFill>
        <p:spPr>
          <a:xfrm>
            <a:off x="3460209" y="3045481"/>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5" name="Google Shape;2095;g2523351e7b7_57_399"/>
          <p:cNvPicPr preferRelativeResize="0"/>
          <p:nvPr/>
        </p:nvPicPr>
        <p:blipFill rotWithShape="1">
          <a:blip r:embed="rId10">
            <a:alphaModFix/>
          </a:blip>
          <a:srcRect b="0" l="29" r="16"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6" name="Google Shape;2096;g2523351e7b7_57_399"/>
          <p:cNvPicPr preferRelativeResize="0"/>
          <p:nvPr/>
        </p:nvPicPr>
        <p:blipFill rotWithShape="1">
          <a:blip r:embed="rId11">
            <a:alphaModFix/>
          </a:blip>
          <a:srcRect b="0" l="69" r="66" t="0"/>
          <a:stretch/>
        </p:blipFill>
        <p:spPr>
          <a:xfrm rot="-1714213">
            <a:off x="5993244" y="2641342"/>
            <a:ext cx="1261512" cy="189139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7" name="Google Shape;2097;g2523351e7b7_57_399"/>
          <p:cNvPicPr preferRelativeResize="0"/>
          <p:nvPr/>
        </p:nvPicPr>
        <p:blipFill rotWithShape="1">
          <a:blip r:embed="rId12">
            <a:alphaModFix/>
          </a:blip>
          <a:srcRect b="0" l="9" r="0" t="0"/>
          <a:stretch/>
        </p:blipFill>
        <p:spPr>
          <a:xfrm rot="6291356">
            <a:off x="1920802" y="62511"/>
            <a:ext cx="1261363" cy="189138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8" name="Google Shape;2098;g2523351e7b7_57_399"/>
          <p:cNvPicPr preferRelativeResize="0"/>
          <p:nvPr/>
        </p:nvPicPr>
        <p:blipFill rotWithShape="1">
          <a:blip r:embed="rId13">
            <a:alphaModFix/>
          </a:blip>
          <a:srcRect b="0" l="59" r="68" t="0"/>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2" name="Shape 2102"/>
        <p:cNvGrpSpPr/>
        <p:nvPr/>
      </p:nvGrpSpPr>
      <p:grpSpPr>
        <a:xfrm>
          <a:off x="0" y="0"/>
          <a:ext cx="0" cy="0"/>
          <a:chOff x="0" y="0"/>
          <a:chExt cx="0" cy="0"/>
        </a:xfrm>
      </p:grpSpPr>
      <p:pic>
        <p:nvPicPr>
          <p:cNvPr id="2103" name="Google Shape;2103;g2523351e7b7_57_413"/>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104" name="Google Shape;2104;g2523351e7b7_57_413"/>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Pasirinkite problemą</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Pasirinkite sprendimą</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105" name="Google Shape;2105;g2523351e7b7_57_413"/>
          <p:cNvSpPr txBox="1"/>
          <p:nvPr/>
        </p:nvSpPr>
        <p:spPr>
          <a:xfrm>
            <a:off x="865375" y="1864800"/>
            <a:ext cx="4342200" cy="265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Dalyvių skaičius - </a:t>
            </a:r>
            <a:r>
              <a:rPr b="1" i="0" lang="lv-LV" sz="1600" u="none" cap="none" strike="noStrike">
                <a:solidFill>
                  <a:srgbClr val="2B3E85"/>
                </a:solidFill>
                <a:latin typeface="Raleway"/>
                <a:ea typeface="Raleway"/>
                <a:cs typeface="Raleway"/>
                <a:sym typeface="Raleway"/>
              </a:rPr>
              <a:t>1- daug</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dalyvis gauna kelias sprendimo korteles (jų skaičius priklauso nuo dalyvių skaičiaus) ir kelias probleminės situacijos korteles.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vadovas padeda vieną istorijos kortelę viduryje stalo ir ją paaiškina, pritaikydamas pagal situaciją.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konkrečios organizacijos situaciją, jei reikia.</a:t>
            </a:r>
            <a:endParaRPr b="0" i="0" sz="1600" u="none" cap="none" strike="noStrike">
              <a:solidFill>
                <a:srgbClr val="2B3E85"/>
              </a:solidFill>
              <a:latin typeface="Raleway"/>
              <a:ea typeface="Raleway"/>
              <a:cs typeface="Raleway"/>
              <a:sym typeface="Raleway"/>
            </a:endParaRPr>
          </a:p>
        </p:txBody>
      </p:sp>
      <p:sp>
        <p:nvSpPr>
          <p:cNvPr id="2106" name="Google Shape;2106;g2523351e7b7_57_413"/>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2107" name="Google Shape;2107;g2523351e7b7_57_413"/>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108" name="Google Shape;2108;g2523351e7b7_57_413"/>
          <p:cNvPicPr preferRelativeResize="0"/>
          <p:nvPr/>
        </p:nvPicPr>
        <p:blipFill rotWithShape="1">
          <a:blip r:embed="rId5">
            <a:alphaModFix/>
          </a:blip>
          <a:srcRect b="0" l="29" r="18"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9" name="Google Shape;2109;g2523351e7b7_57_413"/>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10" name="Google Shape;2110;g2523351e7b7_57_413"/>
          <p:cNvPicPr preferRelativeResize="0"/>
          <p:nvPr/>
        </p:nvPicPr>
        <p:blipFill rotWithShape="1">
          <a:blip r:embed="rId7">
            <a:alphaModFix/>
          </a:blip>
          <a:srcRect b="0" l="29" r="18" t="0"/>
          <a:stretch/>
        </p:blipFill>
        <p:spPr>
          <a:xfrm>
            <a:off x="6464634" y="212234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4" name="Shape 2114"/>
        <p:cNvGrpSpPr/>
        <p:nvPr/>
      </p:nvGrpSpPr>
      <p:grpSpPr>
        <a:xfrm>
          <a:off x="0" y="0"/>
          <a:ext cx="0" cy="0"/>
          <a:chOff x="0" y="0"/>
          <a:chExt cx="0" cy="0"/>
        </a:xfrm>
      </p:grpSpPr>
      <p:pic>
        <p:nvPicPr>
          <p:cNvPr id="2115" name="Google Shape;2115;g2523351e7b7_57_424"/>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116" name="Google Shape;2116;g2523351e7b7_57_424"/>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Pasirinkite problemą</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Pasirinkite sprendimą</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117" name="Google Shape;2117;g2523351e7b7_57_424"/>
          <p:cNvSpPr txBox="1"/>
          <p:nvPr/>
        </p:nvSpPr>
        <p:spPr>
          <a:xfrm>
            <a:off x="865375" y="1864800"/>
            <a:ext cx="3804600" cy="228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dalyvis paeiliui deda savo sprendimo korteles, jei mato, kad jų turi.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Dalyviai gali dėti korteles atsitiktine tvarka, nes </a:t>
            </a:r>
            <a:r>
              <a:rPr b="1" i="0" lang="lv-LV" sz="1600" u="none" cap="none" strike="noStrike">
                <a:solidFill>
                  <a:srgbClr val="2B3E85"/>
                </a:solidFill>
                <a:latin typeface="Raleway"/>
                <a:ea typeface="Raleway"/>
                <a:cs typeface="Raleway"/>
                <a:sym typeface="Raleway"/>
              </a:rPr>
              <a:t>svarbiausia yra diskusija </a:t>
            </a:r>
            <a:r>
              <a:rPr b="0" i="0" lang="lv-LV" sz="1600" u="none" cap="none" strike="noStrike">
                <a:solidFill>
                  <a:srgbClr val="2B3E85"/>
                </a:solidFill>
                <a:latin typeface="Raleway"/>
                <a:ea typeface="Raleway"/>
                <a:cs typeface="Raleway"/>
                <a:sym typeface="Raleway"/>
              </a:rPr>
              <a:t>ir parodymas, kad kiekvienai situacijai galima rasti skirtingus sprendimus.</a:t>
            </a:r>
            <a:endParaRPr b="0" i="0" sz="1600" u="none" cap="none" strike="noStrike">
              <a:solidFill>
                <a:srgbClr val="2B3E85"/>
              </a:solidFill>
              <a:latin typeface="Raleway"/>
              <a:ea typeface="Raleway"/>
              <a:cs typeface="Raleway"/>
              <a:sym typeface="Raleway"/>
            </a:endParaRPr>
          </a:p>
        </p:txBody>
      </p:sp>
      <p:sp>
        <p:nvSpPr>
          <p:cNvPr id="2118" name="Google Shape;2118;g2523351e7b7_57_424"/>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pic>
        <p:nvPicPr>
          <p:cNvPr id="2119" name="Google Shape;2119;g2523351e7b7_57_424"/>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120" name="Google Shape;2120;g2523351e7b7_57_424"/>
          <p:cNvPicPr preferRelativeResize="0"/>
          <p:nvPr/>
        </p:nvPicPr>
        <p:blipFill rotWithShape="1">
          <a:blip r:embed="rId5">
            <a:alphaModFix/>
          </a:blip>
          <a:srcRect b="0" l="29" r="18"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1" name="Google Shape;2121;g2523351e7b7_57_424"/>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2" name="Google Shape;2122;g2523351e7b7_57_424"/>
          <p:cNvPicPr preferRelativeResize="0"/>
          <p:nvPr/>
        </p:nvPicPr>
        <p:blipFill rotWithShape="1">
          <a:blip r:embed="rId7">
            <a:alphaModFix/>
          </a:blip>
          <a:srcRect b="0" l="29" r="18" t="0"/>
          <a:stretch/>
        </p:blipFill>
        <p:spPr>
          <a:xfrm>
            <a:off x="6375059" y="225689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6" name="Shape 2126"/>
        <p:cNvGrpSpPr/>
        <p:nvPr/>
      </p:nvGrpSpPr>
      <p:grpSpPr>
        <a:xfrm>
          <a:off x="0" y="0"/>
          <a:ext cx="0" cy="0"/>
          <a:chOff x="0" y="0"/>
          <a:chExt cx="0" cy="0"/>
        </a:xfrm>
      </p:grpSpPr>
      <p:pic>
        <p:nvPicPr>
          <p:cNvPr id="2127" name="Google Shape;2127;g2523351e7b7_57_43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128" name="Google Shape;2128;g2523351e7b7_57_435"/>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Pasirinkite problemą</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Pasirinkite sprendimą</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129" name="Google Shape;2129;g2523351e7b7_57_435"/>
          <p:cNvSpPr txBox="1"/>
          <p:nvPr/>
        </p:nvSpPr>
        <p:spPr>
          <a:xfrm>
            <a:off x="865375" y="1788600"/>
            <a:ext cx="4124700" cy="290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Kai visi variantai yra sudėti, sprendimo kortos atsitiktine tvarka grąžinamos žaidėjams, o kita istorijos arba sprendimo kortelė padedama stalo viduryje.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Jei padėta sprendimo kortelė, žaidimo žaidėjai aplink ją deda atitinkamas istorijos korteles.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Būkite pasirengę, kad toks žaidimas sukels daug diskusijų, </a:t>
            </a:r>
            <a:r>
              <a:rPr b="0" i="0" lang="lv-LV" sz="1600" u="none" cap="none" strike="noStrike">
                <a:solidFill>
                  <a:srgbClr val="2B3E85"/>
                </a:solidFill>
                <a:latin typeface="Raleway"/>
                <a:ea typeface="Raleway"/>
                <a:cs typeface="Raleway"/>
                <a:sym typeface="Raleway"/>
              </a:rPr>
              <a:t>tačiau toks ir yra šio žaidimo tikslas.</a:t>
            </a:r>
            <a:endParaRPr b="0" i="0" sz="1600" u="none" cap="none" strike="noStrike">
              <a:solidFill>
                <a:srgbClr val="2B3E85"/>
              </a:solidFill>
              <a:latin typeface="Raleway"/>
              <a:ea typeface="Raleway"/>
              <a:cs typeface="Raleway"/>
              <a:sym typeface="Raleway"/>
            </a:endParaRPr>
          </a:p>
        </p:txBody>
      </p:sp>
      <p:sp>
        <p:nvSpPr>
          <p:cNvPr id="2130" name="Google Shape;2130;g2523351e7b7_57_43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Uždarymas</a:t>
            </a:r>
            <a:endParaRPr b="1" i="0" sz="2600" u="none" cap="none" strike="noStrike">
              <a:solidFill>
                <a:srgbClr val="6689BA"/>
              </a:solidFill>
              <a:latin typeface="Arial"/>
              <a:ea typeface="Arial"/>
              <a:cs typeface="Arial"/>
              <a:sym typeface="Arial"/>
            </a:endParaRPr>
          </a:p>
        </p:txBody>
      </p:sp>
      <p:grpSp>
        <p:nvGrpSpPr>
          <p:cNvPr id="2131" name="Google Shape;2131;g2523351e7b7_57_435"/>
          <p:cNvGrpSpPr/>
          <p:nvPr/>
        </p:nvGrpSpPr>
        <p:grpSpPr>
          <a:xfrm>
            <a:off x="575070" y="3891331"/>
            <a:ext cx="290237" cy="321991"/>
            <a:chOff x="534570" y="3018006"/>
            <a:chExt cx="290237" cy="321991"/>
          </a:xfrm>
        </p:grpSpPr>
        <p:sp>
          <p:nvSpPr>
            <p:cNvPr id="2132" name="Google Shape;2132;g2523351e7b7_57_4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g2523351e7b7_57_4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4" name="Google Shape;2134;g2523351e7b7_57_435"/>
          <p:cNvSpPr/>
          <p:nvPr/>
        </p:nvSpPr>
        <p:spPr>
          <a:xfrm>
            <a:off x="6297488" y="2503994"/>
            <a:ext cx="2510100" cy="2169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g2523351e7b7_57_435"/>
          <p:cNvSpPr/>
          <p:nvPr/>
        </p:nvSpPr>
        <p:spPr>
          <a:xfrm>
            <a:off x="5550496" y="1640299"/>
            <a:ext cx="953400" cy="887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g2523351e7b7_57_43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g2523351e7b7_57_435"/>
          <p:cNvSpPr/>
          <p:nvPr/>
        </p:nvSpPr>
        <p:spPr>
          <a:xfrm rot="449488">
            <a:off x="6296504" y="2453804"/>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38" name="Google Shape;2138;g2523351e7b7_57_435"/>
          <p:cNvPicPr preferRelativeResize="0"/>
          <p:nvPr/>
        </p:nvPicPr>
        <p:blipFill rotWithShape="1">
          <a:blip r:embed="rId4">
            <a:alphaModFix/>
          </a:blip>
          <a:srcRect b="0" l="0" r="1262" t="0"/>
          <a:stretch/>
        </p:blipFill>
        <p:spPr>
          <a:xfrm rot="-5400000">
            <a:off x="6792800" y="1969175"/>
            <a:ext cx="2804926" cy="1240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2523351e7b7_0_106"/>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50" name="Google Shape;250;g2523351e7b7_0_106"/>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3.</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Aplinkos paruošimas</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251" name="Google Shape;251;g2523351e7b7_0_106"/>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52" name="Google Shape;252;g2523351e7b7_0_106"/>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53" name="Google Shape;253;g2523351e7b7_0_106"/>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54" name="Google Shape;254;g2523351e7b7_0_106"/>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55" name="Google Shape;255;g2523351e7b7_0_106"/>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pic>
        <p:nvPicPr>
          <p:cNvPr id="2143" name="Google Shape;2143;g2523351e7b7_57_4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44" name="Google Shape;2144;g2523351e7b7_57_450"/>
          <p:cNvSpPr txBox="1"/>
          <p:nvPr/>
        </p:nvSpPr>
        <p:spPr>
          <a:xfrm>
            <a:off x="1055850" y="1153775"/>
            <a:ext cx="6248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8</a:t>
            </a:r>
            <a:r>
              <a:rPr b="1" i="0" lang="lv-LV" sz="3900" u="none" cap="none" strike="noStrike">
                <a:solidFill>
                  <a:srgbClr val="2B3E85"/>
                </a:solidFill>
                <a:latin typeface="Raleway"/>
                <a:ea typeface="Raleway"/>
                <a:cs typeface="Raleway"/>
                <a:sym typeface="Raleway"/>
              </a:rPr>
              <a:t>. </a:t>
            </a:r>
            <a:r>
              <a:rPr b="1" i="0" lang="lv-LV" sz="3900" u="none" cap="none" strike="noStrike">
                <a:solidFill>
                  <a:srgbClr val="FFFFFF"/>
                </a:solidFill>
                <a:latin typeface="Raleway"/>
                <a:ea typeface="Raleway"/>
                <a:cs typeface="Raleway"/>
                <a:sym typeface="Raleway"/>
              </a:rPr>
              <a:t>žaidimas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Sukurti istoriją - taip, bet...</a:t>
            </a:r>
            <a:endParaRPr b="1" i="0" sz="4700" u="none" cap="none" strike="noStrike">
              <a:solidFill>
                <a:schemeClr val="lt1"/>
              </a:solidFill>
              <a:latin typeface="Arial"/>
              <a:ea typeface="Arial"/>
              <a:cs typeface="Arial"/>
              <a:sym typeface="Arial"/>
            </a:endParaRPr>
          </a:p>
        </p:txBody>
      </p:sp>
      <p:pic>
        <p:nvPicPr>
          <p:cNvPr id="2145" name="Google Shape;2145;g2523351e7b7_57_450"/>
          <p:cNvPicPr preferRelativeResize="0"/>
          <p:nvPr/>
        </p:nvPicPr>
        <p:blipFill rotWithShape="1">
          <a:blip r:embed="rId4">
            <a:alphaModFix/>
          </a:blip>
          <a:srcRect b="0" l="0" r="0" t="0"/>
          <a:stretch/>
        </p:blipFill>
        <p:spPr>
          <a:xfrm>
            <a:off x="6482850" y="135150"/>
            <a:ext cx="1605250" cy="908575"/>
          </a:xfrm>
          <a:prstGeom prst="rect">
            <a:avLst/>
          </a:prstGeom>
          <a:noFill/>
          <a:ln>
            <a:noFill/>
          </a:ln>
        </p:spPr>
      </p:pic>
      <p:pic>
        <p:nvPicPr>
          <p:cNvPr id="2146" name="Google Shape;2146;g2523351e7b7_57_450"/>
          <p:cNvPicPr preferRelativeResize="0"/>
          <p:nvPr/>
        </p:nvPicPr>
        <p:blipFill rotWithShape="1">
          <a:blip r:embed="rId5">
            <a:alphaModFix/>
          </a:blip>
          <a:srcRect b="0" l="0" r="0" t="0"/>
          <a:stretch/>
        </p:blipFill>
        <p:spPr>
          <a:xfrm>
            <a:off x="1000775" y="311600"/>
            <a:ext cx="1569475" cy="555675"/>
          </a:xfrm>
          <a:prstGeom prst="rect">
            <a:avLst/>
          </a:prstGeom>
          <a:noFill/>
          <a:ln>
            <a:noFill/>
          </a:ln>
        </p:spPr>
      </p:pic>
      <p:pic>
        <p:nvPicPr>
          <p:cNvPr id="2147" name="Google Shape;2147;g2523351e7b7_57_450"/>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148" name="Google Shape;2148;g2523351e7b7_57_450"/>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149" name="Google Shape;2149;g2523351e7b7_57_450"/>
          <p:cNvPicPr preferRelativeResize="0"/>
          <p:nvPr/>
        </p:nvPicPr>
        <p:blipFill rotWithShape="1">
          <a:blip r:embed="rId7">
            <a:alphaModFix/>
          </a:blip>
          <a:srcRect b="13374" l="0" r="16156" t="0"/>
          <a:stretch/>
        </p:blipFill>
        <p:spPr>
          <a:xfrm>
            <a:off x="6085101" y="2878825"/>
            <a:ext cx="3058898" cy="2277475"/>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pic>
        <p:nvPicPr>
          <p:cNvPr id="2154" name="Google Shape;2154;g2523351e7b7_57_460"/>
          <p:cNvPicPr preferRelativeResize="0"/>
          <p:nvPr/>
        </p:nvPicPr>
        <p:blipFill rotWithShape="1">
          <a:blip r:embed="rId3">
            <a:alphaModFix/>
          </a:blip>
          <a:srcRect b="0" l="19" r="19" t="0"/>
          <a:stretch/>
        </p:blipFill>
        <p:spPr>
          <a:xfrm rot="4142621">
            <a:off x="1096535" y="2179758"/>
            <a:ext cx="1261547" cy="18912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5" name="Google Shape;2155;g2523351e7b7_57_460"/>
          <p:cNvPicPr preferRelativeResize="0"/>
          <p:nvPr/>
        </p:nvPicPr>
        <p:blipFill rotWithShape="1">
          <a:blip r:embed="rId4">
            <a:alphaModFix/>
          </a:blip>
          <a:srcRect b="49" l="0" r="0" t="49"/>
          <a:stretch/>
        </p:blipFill>
        <p:spPr>
          <a:xfrm rot="-3457058">
            <a:off x="6665628" y="1778100"/>
            <a:ext cx="1261467" cy="189115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6" name="Google Shape;2156;g2523351e7b7_57_460"/>
          <p:cNvPicPr preferRelativeResize="0"/>
          <p:nvPr/>
        </p:nvPicPr>
        <p:blipFill rotWithShape="1">
          <a:blip r:embed="rId5">
            <a:alphaModFix/>
          </a:blip>
          <a:srcRect b="0" l="0" r="0" t="0"/>
          <a:stretch/>
        </p:blipFill>
        <p:spPr>
          <a:xfrm rot="-4885486">
            <a:off x="6960993" y="861389"/>
            <a:ext cx="1261502" cy="18913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7" name="Google Shape;2157;g2523351e7b7_57_460"/>
          <p:cNvPicPr preferRelativeResize="0"/>
          <p:nvPr/>
        </p:nvPicPr>
        <p:blipFill rotWithShape="1">
          <a:blip r:embed="rId6">
            <a:alphaModFix/>
          </a:blip>
          <a:srcRect b="0" l="19" r="19" t="0"/>
          <a:stretch/>
        </p:blipFill>
        <p:spPr>
          <a:xfrm rot="1594269">
            <a:off x="2307886" y="2495522"/>
            <a:ext cx="1261545"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8" name="Google Shape;2158;g2523351e7b7_57_460"/>
          <p:cNvPicPr preferRelativeResize="0"/>
          <p:nvPr/>
        </p:nvPicPr>
        <p:blipFill rotWithShape="1">
          <a:blip r:embed="rId7">
            <a:alphaModFix/>
          </a:blip>
          <a:srcRect b="0" l="19" r="19" t="0"/>
          <a:stretch/>
        </p:blipFill>
        <p:spPr>
          <a:xfrm>
            <a:off x="3421234" y="3045481"/>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9" name="Google Shape;2159;g2523351e7b7_57_460"/>
          <p:cNvPicPr preferRelativeResize="0"/>
          <p:nvPr/>
        </p:nvPicPr>
        <p:blipFill rotWithShape="1">
          <a:blip r:embed="rId8">
            <a:alphaModFix/>
          </a:blip>
          <a:srcRect b="0" l="19" r="19"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0" name="Google Shape;2160;g2523351e7b7_57_460"/>
          <p:cNvPicPr preferRelativeResize="0"/>
          <p:nvPr/>
        </p:nvPicPr>
        <p:blipFill rotWithShape="1">
          <a:blip r:embed="rId9">
            <a:alphaModFix/>
          </a:blip>
          <a:srcRect b="0" l="19" r="28" t="0"/>
          <a:stretch/>
        </p:blipFill>
        <p:spPr>
          <a:xfrm rot="-1714213">
            <a:off x="5861344" y="2716267"/>
            <a:ext cx="1261512" cy="189139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1" name="Google Shape;2161;g2523351e7b7_57_460"/>
          <p:cNvPicPr preferRelativeResize="0"/>
          <p:nvPr/>
        </p:nvPicPr>
        <p:blipFill rotWithShape="1">
          <a:blip r:embed="rId10">
            <a:alphaModFix/>
          </a:blip>
          <a:srcRect b="0" l="29" r="26" t="0"/>
          <a:stretch/>
        </p:blipFill>
        <p:spPr>
          <a:xfrm rot="6291356">
            <a:off x="1920856" y="62493"/>
            <a:ext cx="1261363"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2" name="Google Shape;2162;g2523351e7b7_57_460"/>
          <p:cNvPicPr preferRelativeResize="0"/>
          <p:nvPr/>
        </p:nvPicPr>
        <p:blipFill rotWithShape="1">
          <a:blip r:embed="rId11">
            <a:alphaModFix/>
          </a:blip>
          <a:srcRect b="49" l="0" r="0" t="49"/>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3" name="Google Shape;2163;g2523351e7b7_57_460"/>
          <p:cNvPicPr preferRelativeResize="0"/>
          <p:nvPr/>
        </p:nvPicPr>
        <p:blipFill rotWithShape="1">
          <a:blip r:embed="rId12">
            <a:alphaModFix/>
          </a:blip>
          <a:srcRect b="49" l="0" r="0" t="49"/>
          <a:stretch/>
        </p:blipFill>
        <p:spPr>
          <a:xfrm rot="5279814">
            <a:off x="954872" y="924790"/>
            <a:ext cx="1261671" cy="18911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4" name="Google Shape;2164;g2523351e7b7_57_460"/>
          <p:cNvPicPr preferRelativeResize="0"/>
          <p:nvPr/>
        </p:nvPicPr>
        <p:blipFill rotWithShape="1">
          <a:blip r:embed="rId13">
            <a:alphaModFix/>
          </a:blip>
          <a:srcRect b="0" l="19" r="19" t="0"/>
          <a:stretch/>
        </p:blipFill>
        <p:spPr>
          <a:xfrm rot="429720">
            <a:off x="3978418" y="730588"/>
            <a:ext cx="1383595" cy="207418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5" name="Google Shape;2165;g2523351e7b7_57_460"/>
          <p:cNvPicPr preferRelativeResize="0"/>
          <p:nvPr/>
        </p:nvPicPr>
        <p:blipFill rotWithShape="1">
          <a:blip r:embed="rId13">
            <a:alphaModFix/>
          </a:blip>
          <a:srcRect b="0" l="19" r="19" t="0"/>
          <a:stretch/>
        </p:blipFill>
        <p:spPr>
          <a:xfrm>
            <a:off x="3840651" y="641575"/>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9" name="Shape 2169"/>
        <p:cNvGrpSpPr/>
        <p:nvPr/>
      </p:nvGrpSpPr>
      <p:grpSpPr>
        <a:xfrm>
          <a:off x="0" y="0"/>
          <a:ext cx="0" cy="0"/>
          <a:chOff x="0" y="0"/>
          <a:chExt cx="0" cy="0"/>
        </a:xfrm>
      </p:grpSpPr>
      <p:pic>
        <p:nvPicPr>
          <p:cNvPr id="2170" name="Google Shape;2170;g2523351e7b7_57_475"/>
          <p:cNvPicPr preferRelativeResize="0"/>
          <p:nvPr/>
        </p:nvPicPr>
        <p:blipFill rotWithShape="1">
          <a:blip r:embed="rId3">
            <a:alphaModFix/>
          </a:blip>
          <a:srcRect b="0" l="0" r="0" t="0"/>
          <a:stretch/>
        </p:blipFill>
        <p:spPr>
          <a:xfrm>
            <a:off x="0" y="0"/>
            <a:ext cx="9144001" cy="1126501"/>
          </a:xfrm>
          <a:prstGeom prst="rect">
            <a:avLst/>
          </a:prstGeom>
          <a:noFill/>
          <a:ln>
            <a:noFill/>
          </a:ln>
        </p:spPr>
      </p:pic>
      <p:sp>
        <p:nvSpPr>
          <p:cNvPr id="2171" name="Google Shape;2171;g2523351e7b7_57_475"/>
          <p:cNvSpPr txBox="1"/>
          <p:nvPr/>
        </p:nvSpPr>
        <p:spPr>
          <a:xfrm>
            <a:off x="865375" y="5901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Sukurti istoriją - taip, bet...</a:t>
            </a:r>
            <a:endParaRPr b="1" i="0" sz="2400" u="none" cap="none" strike="noStrike">
              <a:solidFill>
                <a:srgbClr val="FFFFFF"/>
              </a:solidFill>
              <a:latin typeface="Raleway"/>
              <a:ea typeface="Raleway"/>
              <a:cs typeface="Raleway"/>
              <a:sym typeface="Raleway"/>
            </a:endParaRPr>
          </a:p>
        </p:txBody>
      </p:sp>
      <p:sp>
        <p:nvSpPr>
          <p:cNvPr id="2172" name="Google Shape;2172;g2523351e7b7_57_475"/>
          <p:cNvSpPr txBox="1"/>
          <p:nvPr/>
        </p:nvSpPr>
        <p:spPr>
          <a:xfrm>
            <a:off x="865375" y="1788600"/>
            <a:ext cx="4789800" cy="290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Kiekvienas žaidėjas gauna po vieną istorijos kortelę.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ir vieną sprendimo kortelę.</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Žaidimo lyderis pradeda pasakojimą nuo probleminės situacijos, o kitas žaidėjas tęsia.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pridėdamas "Taip" ir paminėdamas sprendimą savo kortelėje arba pridėdamas "bet" ir paminėdamas situaciją problemos kortelėje.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Kitas žaidėjas tęsia istoriją.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Jie gali keisti ar koreguoti parašytus tekstus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savo kortelėse.</a:t>
            </a:r>
            <a:endParaRPr b="0" i="0" sz="1600" u="none" cap="none" strike="noStrike">
              <a:solidFill>
                <a:srgbClr val="2B3E85"/>
              </a:solidFill>
              <a:latin typeface="Raleway"/>
              <a:ea typeface="Raleway"/>
              <a:cs typeface="Raleway"/>
              <a:sym typeface="Raleway"/>
            </a:endParaRPr>
          </a:p>
        </p:txBody>
      </p:sp>
      <p:sp>
        <p:nvSpPr>
          <p:cNvPr id="2173" name="Google Shape;2173;g2523351e7b7_57_47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pic>
        <p:nvPicPr>
          <p:cNvPr id="2174" name="Google Shape;2174;g2523351e7b7_57_475"/>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175" name="Google Shape;2175;g2523351e7b7_57_475"/>
          <p:cNvPicPr preferRelativeResize="0"/>
          <p:nvPr/>
        </p:nvPicPr>
        <p:blipFill rotWithShape="1">
          <a:blip r:embed="rId5">
            <a:alphaModFix/>
          </a:blip>
          <a:srcRect b="0" l="19" r="19" t="0"/>
          <a:stretch/>
        </p:blipFill>
        <p:spPr>
          <a:xfrm>
            <a:off x="6139599" y="2239399"/>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76" name="Google Shape;2176;g2523351e7b7_57_475"/>
          <p:cNvPicPr preferRelativeResize="0"/>
          <p:nvPr/>
        </p:nvPicPr>
        <p:blipFill rotWithShape="1">
          <a:blip r:embed="rId6">
            <a:alphaModFix/>
          </a:blip>
          <a:srcRect b="0" l="19" r="19" t="0"/>
          <a:stretch/>
        </p:blipFill>
        <p:spPr>
          <a:xfrm>
            <a:off x="7141726" y="1613975"/>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0" name="Shape 2180"/>
        <p:cNvGrpSpPr/>
        <p:nvPr/>
      </p:nvGrpSpPr>
      <p:grpSpPr>
        <a:xfrm>
          <a:off x="0" y="0"/>
          <a:ext cx="0" cy="0"/>
          <a:chOff x="0" y="0"/>
          <a:chExt cx="0" cy="0"/>
        </a:xfrm>
      </p:grpSpPr>
      <p:pic>
        <p:nvPicPr>
          <p:cNvPr id="2181" name="Google Shape;2181;g2523351e7b7_57_48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182" name="Google Shape;2182;g2523351e7b7_57_485"/>
          <p:cNvSpPr txBox="1"/>
          <p:nvPr/>
        </p:nvSpPr>
        <p:spPr>
          <a:xfrm>
            <a:off x="865375" y="627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Sukurti istoriją - taip, bet...</a:t>
            </a:r>
            <a:endParaRPr b="1" i="0" sz="2400" u="none" cap="none" strike="noStrike">
              <a:solidFill>
                <a:srgbClr val="FFFFFF"/>
              </a:solidFill>
              <a:latin typeface="Raleway"/>
              <a:ea typeface="Raleway"/>
              <a:cs typeface="Raleway"/>
              <a:sym typeface="Raleway"/>
            </a:endParaRPr>
          </a:p>
        </p:txBody>
      </p:sp>
      <p:sp>
        <p:nvSpPr>
          <p:cNvPr id="2183" name="Google Shape;2183;g2523351e7b7_57_485"/>
          <p:cNvSpPr txBox="1"/>
          <p:nvPr/>
        </p:nvSpPr>
        <p:spPr>
          <a:xfrm>
            <a:off x="865375" y="1864800"/>
            <a:ext cx="3958200" cy="203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Istorija baigiasi, kai baigiasi ratas, kai visi žaidėjai išnaudoja savo kortas arba kai žaidėjams pavyksta logiškai užbaigti istoriją.</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Tai puikus žaidimas, skirtas ledų laužymo veiklai, komandos stiprinimo veiklai.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ir apšilimui.</a:t>
            </a:r>
            <a:endParaRPr b="1" i="0" sz="1600" u="none" cap="none" strike="noStrike">
              <a:solidFill>
                <a:srgbClr val="2B3E85"/>
              </a:solidFill>
              <a:latin typeface="Raleway"/>
              <a:ea typeface="Raleway"/>
              <a:cs typeface="Raleway"/>
              <a:sym typeface="Raleway"/>
            </a:endParaRPr>
          </a:p>
        </p:txBody>
      </p:sp>
      <p:sp>
        <p:nvSpPr>
          <p:cNvPr id="2184" name="Google Shape;2184;g2523351e7b7_57_485"/>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Žaisti</a:t>
            </a:r>
            <a:endParaRPr b="1" i="0" sz="2600" u="none" cap="none" strike="noStrike">
              <a:solidFill>
                <a:srgbClr val="6689BA"/>
              </a:solidFill>
              <a:latin typeface="Arial"/>
              <a:ea typeface="Arial"/>
              <a:cs typeface="Arial"/>
              <a:sym typeface="Arial"/>
            </a:endParaRPr>
          </a:p>
        </p:txBody>
      </p:sp>
      <p:grpSp>
        <p:nvGrpSpPr>
          <p:cNvPr id="2185" name="Google Shape;2185;g2523351e7b7_57_485"/>
          <p:cNvGrpSpPr/>
          <p:nvPr/>
        </p:nvGrpSpPr>
        <p:grpSpPr>
          <a:xfrm>
            <a:off x="575070" y="3098056"/>
            <a:ext cx="290237" cy="321991"/>
            <a:chOff x="534570" y="3018006"/>
            <a:chExt cx="290237" cy="321991"/>
          </a:xfrm>
        </p:grpSpPr>
        <p:sp>
          <p:nvSpPr>
            <p:cNvPr id="2186" name="Google Shape;2186;g2523351e7b7_57_4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g2523351e7b7_57_4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8" name="Google Shape;2188;g2523351e7b7_57_485"/>
          <p:cNvSpPr/>
          <p:nvPr/>
        </p:nvSpPr>
        <p:spPr>
          <a:xfrm>
            <a:off x="6297488" y="2312069"/>
            <a:ext cx="2510100" cy="2169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g2523351e7b7_57_485"/>
          <p:cNvSpPr/>
          <p:nvPr/>
        </p:nvSpPr>
        <p:spPr>
          <a:xfrm>
            <a:off x="5550496" y="1640299"/>
            <a:ext cx="953400" cy="887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g2523351e7b7_57_48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g2523351e7b7_57_485"/>
          <p:cNvSpPr/>
          <p:nvPr/>
        </p:nvSpPr>
        <p:spPr>
          <a:xfrm rot="449488">
            <a:off x="6296504" y="2261879"/>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2" name="Google Shape;2192;g2523351e7b7_57_485"/>
          <p:cNvPicPr preferRelativeResize="0"/>
          <p:nvPr/>
        </p:nvPicPr>
        <p:blipFill rotWithShape="1">
          <a:blip r:embed="rId4">
            <a:alphaModFix/>
          </a:blip>
          <a:srcRect b="0" l="0" r="1262" t="0"/>
          <a:stretch/>
        </p:blipFill>
        <p:spPr>
          <a:xfrm rot="-5400000">
            <a:off x="5936837" y="831737"/>
            <a:ext cx="3991851" cy="176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61" name="Google Shape;261;p65"/>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262" name="Google Shape;262;p65"/>
          <p:cNvSpPr txBox="1"/>
          <p:nvPr/>
        </p:nvSpPr>
        <p:spPr>
          <a:xfrm>
            <a:off x="999775" y="984375"/>
            <a:ext cx="77772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Aplinkos paruošimas</a:t>
            </a:r>
            <a:endParaRPr b="1" i="0" sz="2800" u="none" cap="none" strike="noStrike">
              <a:solidFill>
                <a:srgbClr val="FFFFFF"/>
              </a:solidFill>
              <a:latin typeface="Raleway"/>
              <a:ea typeface="Raleway"/>
              <a:cs typeface="Raleway"/>
              <a:sym typeface="Raleway"/>
            </a:endParaRPr>
          </a:p>
        </p:txBody>
      </p:sp>
      <p:sp>
        <p:nvSpPr>
          <p:cNvPr id="263" name="Google Shape;263;p65"/>
          <p:cNvSpPr txBox="1"/>
          <p:nvPr/>
        </p:nvSpPr>
        <p:spPr>
          <a:xfrm>
            <a:off x="855075" y="1775125"/>
            <a:ext cx="67878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Ar žaidimas bus žaidžiamas asmeniškai, ar skaitmeniniu būdu, </a:t>
            </a:r>
            <a:br>
              <a:rPr b="0" i="0" lang="lv-LV" sz="1500" u="none" cap="none" strike="noStrike">
                <a:solidFill>
                  <a:srgbClr val="000000"/>
                </a:solidFill>
                <a:latin typeface="Raleway"/>
                <a:ea typeface="Raleway"/>
                <a:cs typeface="Raleway"/>
                <a:sym typeface="Raleway"/>
              </a:rPr>
            </a:br>
            <a:r>
              <a:rPr b="1" i="0" lang="lv-LV" sz="1500" u="none" cap="none" strike="noStrike">
                <a:solidFill>
                  <a:srgbClr val="000000"/>
                </a:solidFill>
                <a:latin typeface="Raleway"/>
                <a:ea typeface="Raleway"/>
                <a:cs typeface="Raleway"/>
                <a:sym typeface="Raleway"/>
              </a:rPr>
              <a:t>užtikrinkite, kad aplinka būtų tinkamai paruošta mokymui. </a:t>
            </a:r>
            <a:endParaRPr b="1"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Asmeninių užsiėmimų atveju pasirūpinkite, kad fizinė erdvė būtų pritaikyta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dalyviams būtų patogu ir lengva judėti.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Hibridinių ir skaitmeninių sesijų metu susipažinkite su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su platforma, kad užtikrintumėte sklandžią visų dalyvių patirtį.</a:t>
            </a:r>
            <a:endParaRPr b="0" i="0" sz="1500" u="none" cap="none" strike="noStrike">
              <a:solidFill>
                <a:srgbClr val="000000"/>
              </a:solidFill>
              <a:latin typeface="Raleway"/>
              <a:ea typeface="Raleway"/>
              <a:cs typeface="Raleway"/>
              <a:sym typeface="Raleway"/>
            </a:endParaRPr>
          </a:p>
        </p:txBody>
      </p:sp>
      <p:pic>
        <p:nvPicPr>
          <p:cNvPr id="264" name="Google Shape;264;p65"/>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265" name="Google Shape;265;p65"/>
          <p:cNvGrpSpPr/>
          <p:nvPr/>
        </p:nvGrpSpPr>
        <p:grpSpPr>
          <a:xfrm>
            <a:off x="683170" y="1888156"/>
            <a:ext cx="290237" cy="321991"/>
            <a:chOff x="534570" y="3018006"/>
            <a:chExt cx="290237" cy="321991"/>
          </a:xfrm>
        </p:grpSpPr>
        <p:sp>
          <p:nvSpPr>
            <p:cNvPr id="266" name="Google Shape;266;p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g2523351e7b7_0_12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73" name="Google Shape;273;g2523351e7b7_0_120"/>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4.</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Diskusijų ir atsiliepimų planavimas</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274" name="Google Shape;274;g2523351e7b7_0_12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75" name="Google Shape;275;g2523351e7b7_0_12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76" name="Google Shape;276;g2523351e7b7_0_12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77" name="Google Shape;277;g2523351e7b7_0_12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78" name="Google Shape;278;g2523351e7b7_0_12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7"/>
          <p:cNvSpPr txBox="1"/>
          <p:nvPr>
            <p:ph type="title"/>
          </p:nvPr>
        </p:nvSpPr>
        <p:spPr>
          <a:xfrm>
            <a:off x="548475" y="944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84" name="Google Shape;284;p67"/>
          <p:cNvPicPr preferRelativeResize="0"/>
          <p:nvPr/>
        </p:nvPicPr>
        <p:blipFill rotWithShape="1">
          <a:blip r:embed="rId3">
            <a:alphaModFix/>
          </a:blip>
          <a:srcRect b="0" l="0" r="0" t="0"/>
          <a:stretch/>
        </p:blipFill>
        <p:spPr>
          <a:xfrm>
            <a:off x="0" y="0"/>
            <a:ext cx="9144001" cy="1590925"/>
          </a:xfrm>
          <a:prstGeom prst="rect">
            <a:avLst/>
          </a:prstGeom>
          <a:noFill/>
          <a:ln>
            <a:noFill/>
          </a:ln>
        </p:spPr>
      </p:pic>
      <p:sp>
        <p:nvSpPr>
          <p:cNvPr id="285" name="Google Shape;285;p67"/>
          <p:cNvSpPr txBox="1"/>
          <p:nvPr/>
        </p:nvSpPr>
        <p:spPr>
          <a:xfrm>
            <a:off x="894525" y="9449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Diskusijų ir atsiliepimų planavimas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286" name="Google Shape;286;p67"/>
          <p:cNvSpPr txBox="1"/>
          <p:nvPr/>
        </p:nvSpPr>
        <p:spPr>
          <a:xfrm>
            <a:off x="762975" y="1748775"/>
            <a:ext cx="6906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Mokymų tvarkaraštyje numatykite laiko diskusijoms ir grįžtamajam ryšiui.</a:t>
            </a:r>
            <a:r>
              <a:rPr b="0" i="0" lang="lv-LV" sz="1500" u="none" cap="none" strike="noStrike">
                <a:solidFill>
                  <a:srgbClr val="000000"/>
                </a:solidFill>
                <a:latin typeface="Raleway"/>
                <a:ea typeface="Raleway"/>
                <a:cs typeface="Raleway"/>
                <a:sym typeface="Raleway"/>
              </a:rPr>
              <a:t> Šios veiklos yra esminiai mokymosi proceso komponentai.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Paruoškite keletą orientacinių klausimų ar užuominų, kad palengvintumėte šias diskusijas, sutelkdami dėmesį į žaidimo mokymosi tikslus.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Grįžtamojo ryšio rinkimas po žaidimo gali padėti įvertinti žaidimo veiksmingumą, patobulinti būsimas žaidimo versijas ir suteikti įžvalgų apie dalyvių mokymąsi. Atsiliepimus galite rinkti ne tik apie mokymo turinį, bet ir apie žaidimo strategijas.</a:t>
            </a:r>
            <a:endParaRPr b="0" i="0" sz="1400" u="none" cap="none" strike="noStrike">
              <a:solidFill>
                <a:srgbClr val="000000"/>
              </a:solidFill>
              <a:latin typeface="Arial"/>
              <a:ea typeface="Arial"/>
              <a:cs typeface="Arial"/>
              <a:sym typeface="Arial"/>
            </a:endParaRPr>
          </a:p>
        </p:txBody>
      </p:sp>
      <p:pic>
        <p:nvPicPr>
          <p:cNvPr id="287" name="Google Shape;287;p67"/>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288" name="Google Shape;288;p67"/>
          <p:cNvGrpSpPr/>
          <p:nvPr/>
        </p:nvGrpSpPr>
        <p:grpSpPr>
          <a:xfrm>
            <a:off x="548545" y="1888168"/>
            <a:ext cx="290237" cy="321991"/>
            <a:chOff x="534570" y="3018006"/>
            <a:chExt cx="290237" cy="321991"/>
          </a:xfrm>
        </p:grpSpPr>
        <p:sp>
          <p:nvSpPr>
            <p:cNvPr id="289" name="Google Shape;289;p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68"/>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96" name="Google Shape;296;p68"/>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297" name="Google Shape;297;p68"/>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Diskusijų ir grįžtamojo ryšio planavimas - </a:t>
            </a:r>
            <a:r>
              <a:rPr b="1" i="0" lang="lv-LV" sz="2800" u="none" cap="none" strike="noStrike">
                <a:solidFill>
                  <a:srgbClr val="FFFFFF"/>
                </a:solidFill>
                <a:latin typeface="Raleway"/>
                <a:ea typeface="Raleway"/>
                <a:cs typeface="Raleway"/>
                <a:sym typeface="Raleway"/>
              </a:rPr>
              <a:t>metodai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298" name="Google Shape;298;p68"/>
          <p:cNvSpPr txBox="1"/>
          <p:nvPr/>
        </p:nvSpPr>
        <p:spPr>
          <a:xfrm>
            <a:off x="565650" y="1671425"/>
            <a:ext cx="7737102"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Apklausa </a:t>
            </a:r>
            <a:r>
              <a:rPr b="0" i="0" lang="lv-LV" sz="1500" u="none" cap="none" strike="noStrike">
                <a:solidFill>
                  <a:srgbClr val="000000"/>
                </a:solidFill>
                <a:latin typeface="Raleway"/>
                <a:ea typeface="Raleway"/>
                <a:cs typeface="Raleway"/>
                <a:sym typeface="Raleway"/>
              </a:rPr>
              <a:t>: Parenkite klausimyną apklausai po mokymų, kuriame būtų klausiama apie dalyvių patirtį žaidime, mokymų vertę jiems ir išmoktų strategijų taikymo darbo aplinkoje galimybes. Tai galima atlikti naudojant skaitmenines priemones, pavyzdžiui, "Google Forms" ar "SurveyMonkey", arba naudojant popierinį klausimyną.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Grupės diskusija</a:t>
            </a:r>
            <a:r>
              <a:rPr b="0" i="0" lang="lv-LV" sz="1500" u="none" cap="none" strike="noStrike">
                <a:solidFill>
                  <a:srgbClr val="000000"/>
                </a:solidFill>
                <a:latin typeface="Raleway"/>
                <a:ea typeface="Raleway"/>
                <a:cs typeface="Raleway"/>
                <a:sym typeface="Raleway"/>
              </a:rPr>
              <a:t>: Po žaidimo surenkite apibendrinimo sesiją. Paskatinkite dalyvius pasidalyti savo patirtimi, pagrindiniais pastebėjimais ir pasiūlymais, kaip pagerinti situaciją. Šią diskusiją galite struktūruoti naudodami konkrečias užuominas arba atvirus klausimus.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299" name="Google Shape;299;p68"/>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00" name="Google Shape;300;p68"/>
          <p:cNvGrpSpPr/>
          <p:nvPr/>
        </p:nvGrpSpPr>
        <p:grpSpPr>
          <a:xfrm>
            <a:off x="405545" y="1769768"/>
            <a:ext cx="290237" cy="321991"/>
            <a:chOff x="534570" y="3018006"/>
            <a:chExt cx="290237" cy="321991"/>
          </a:xfrm>
        </p:grpSpPr>
        <p:sp>
          <p:nvSpPr>
            <p:cNvPr id="301" name="Google Shape;301;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p68"/>
          <p:cNvGrpSpPr/>
          <p:nvPr/>
        </p:nvGrpSpPr>
        <p:grpSpPr>
          <a:xfrm>
            <a:off x="405545" y="3364668"/>
            <a:ext cx="290237" cy="321991"/>
            <a:chOff x="534570" y="3018006"/>
            <a:chExt cx="290237" cy="321991"/>
          </a:xfrm>
        </p:grpSpPr>
        <p:sp>
          <p:nvSpPr>
            <p:cNvPr id="304" name="Google Shape;304;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523351e7b7_0_141"/>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11" name="Google Shape;311;g2523351e7b7_0_141"/>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312" name="Google Shape;312;g2523351e7b7_0_141"/>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Diskusijų ir grįžtamojo ryšio planavimas - </a:t>
            </a:r>
            <a:r>
              <a:rPr b="1" i="0" lang="lv-LV" sz="2800" u="none" cap="none" strike="noStrike">
                <a:solidFill>
                  <a:srgbClr val="FFFFFF"/>
                </a:solidFill>
                <a:latin typeface="Raleway"/>
                <a:ea typeface="Raleway"/>
                <a:cs typeface="Raleway"/>
                <a:sym typeface="Raleway"/>
              </a:rPr>
              <a:t>metodai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313" name="Google Shape;313;g2523351e7b7_0_141"/>
          <p:cNvSpPr txBox="1"/>
          <p:nvPr/>
        </p:nvSpPr>
        <p:spPr>
          <a:xfrm>
            <a:off x="565650" y="1671425"/>
            <a:ext cx="72747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Individualūs interviu</a:t>
            </a:r>
            <a:r>
              <a:rPr b="0" i="0" lang="lv-LV" sz="1500" u="none" cap="none" strike="noStrike">
                <a:solidFill>
                  <a:schemeClr val="dk1"/>
                </a:solidFill>
                <a:latin typeface="Raleway"/>
                <a:ea typeface="Raleway"/>
                <a:cs typeface="Raleway"/>
                <a:sym typeface="Raleway"/>
              </a:rPr>
              <a:t>: Atlikite individualius pokalbius su dalyviais. Taip galima gauti išsamesnių atsiliepimų ir suteikti dalyviams galimybę pasidalyti mintimis, kuriomis jie gali jaustis nejaukiai.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grupės aplinkoje.</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Savirefleksija</a:t>
            </a:r>
            <a:r>
              <a:rPr b="0" i="0" lang="lv-LV" sz="1500" u="none" cap="none" strike="noStrike">
                <a:solidFill>
                  <a:schemeClr val="dk1"/>
                </a:solidFill>
                <a:latin typeface="Raleway"/>
                <a:ea typeface="Raleway"/>
                <a:cs typeface="Raleway"/>
                <a:sym typeface="Raleway"/>
              </a:rPr>
              <a:t>: Paprašykite dalyvių parašyti trumpą refleksiją apie savo patirtį žaidžiant žaidimą ir tai, ko jie išmoko. Tai gali padėti jiems įsisavinti įgytas žinias ir suteikti jums vertingų įžvalgų apie jų mokymosi procesą.</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314" name="Google Shape;314;g2523351e7b7_0_141"/>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15" name="Google Shape;315;g2523351e7b7_0_141"/>
          <p:cNvGrpSpPr/>
          <p:nvPr/>
        </p:nvGrpSpPr>
        <p:grpSpPr>
          <a:xfrm>
            <a:off x="405545" y="1769768"/>
            <a:ext cx="290237" cy="321991"/>
            <a:chOff x="534570" y="3018006"/>
            <a:chExt cx="290237" cy="321991"/>
          </a:xfrm>
        </p:grpSpPr>
        <p:sp>
          <p:nvSpPr>
            <p:cNvPr id="316" name="Google Shape;316;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 name="Google Shape;318;g2523351e7b7_0_141"/>
          <p:cNvGrpSpPr/>
          <p:nvPr/>
        </p:nvGrpSpPr>
        <p:grpSpPr>
          <a:xfrm>
            <a:off x="405545" y="3101568"/>
            <a:ext cx="290237" cy="321991"/>
            <a:chOff x="534570" y="3018006"/>
            <a:chExt cx="290237" cy="321991"/>
          </a:xfrm>
        </p:grpSpPr>
        <p:sp>
          <p:nvSpPr>
            <p:cNvPr id="319" name="Google Shape;319;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3"/>
          <p:cNvSpPr txBox="1"/>
          <p:nvPr>
            <p:ph type="title"/>
          </p:nvPr>
        </p:nvSpPr>
        <p:spPr>
          <a:xfrm>
            <a:off x="311700" y="984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 name="Google Shape;69;p53"/>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70" name="Google Shape;70;p53"/>
          <p:cNvSpPr txBox="1"/>
          <p:nvPr/>
        </p:nvSpPr>
        <p:spPr>
          <a:xfrm>
            <a:off x="473575" y="920825"/>
            <a:ext cx="7898400" cy="7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lv-LV" sz="3300" u="none" cap="none" strike="noStrike">
                <a:solidFill>
                  <a:srgbClr val="FFFFFF"/>
                </a:solidFill>
                <a:latin typeface="Raleway"/>
                <a:ea typeface="Raleway"/>
                <a:cs typeface="Raleway"/>
                <a:sym typeface="Raleway"/>
              </a:rPr>
              <a:t>Sveiki!</a:t>
            </a:r>
            <a:endParaRPr b="1" i="0" sz="3300" u="none" cap="none" strike="noStrike">
              <a:solidFill>
                <a:srgbClr val="FFFFFF"/>
              </a:solidFill>
              <a:latin typeface="Raleway"/>
              <a:ea typeface="Raleway"/>
              <a:cs typeface="Raleway"/>
              <a:sym typeface="Raleway"/>
            </a:endParaRPr>
          </a:p>
        </p:txBody>
      </p:sp>
      <p:sp>
        <p:nvSpPr>
          <p:cNvPr id="71" name="Google Shape;71;p53"/>
          <p:cNvSpPr txBox="1"/>
          <p:nvPr/>
        </p:nvSpPr>
        <p:spPr>
          <a:xfrm>
            <a:off x="311700" y="1775600"/>
            <a:ext cx="8312100" cy="2892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800"/>
              <a:buFont typeface="Arial"/>
              <a:buNone/>
            </a:pPr>
            <a:r>
              <a:rPr b="1" i="0" lang="lv-LV" sz="1800" u="none" cap="none" strike="noStrike">
                <a:solidFill>
                  <a:srgbClr val="6689BA"/>
                </a:solidFill>
                <a:latin typeface="Raleway"/>
                <a:ea typeface="Raleway"/>
                <a:cs typeface="Raleway"/>
                <a:sym typeface="Raleway"/>
              </a:rPr>
              <a:t>Džiaugiamės galėdami pristatyti jums stalo žaidimą "Atpažink ir veik", </a:t>
            </a:r>
            <a:br>
              <a:rPr b="0" i="0" lang="lv-LV" sz="18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naujovišką, interaktyvią priemonę, specialiai sukurtą smurtui darbe HORECA sektoriuje spręsti ir su juo kovoti. Šiame žaidime integruoti patirtinio mokymosi principai, kad būtų lengviau suprasti smurtą darbe, jo priežastis ir veiksmingas prevencijos bei valdymo strategijas.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Žaidime pabrėžiama empatija ir supratimas visų dalyvaujančių žaidime perspektyvoms. </a:t>
            </a:r>
            <a:r>
              <a:rPr b="0" i="0" lang="lv-LV" sz="1500" u="none" cap="none" strike="noStrike">
                <a:solidFill>
                  <a:srgbClr val="000000"/>
                </a:solidFill>
                <a:latin typeface="Raleway"/>
                <a:ea typeface="Raleway"/>
                <a:cs typeface="Raleway"/>
                <a:sym typeface="Raleway"/>
              </a:rPr>
              <a:t>Šis visybinis požiūris skatina visapusišką supratimą apie smurto darbo vietoje sudėtingumą, suteikia mokymų vadovui ir besimokantiesiems reikiamų įgūdžių smurto situacijoms atpažinti ir veiksmingai į jas reaguoti.</a:t>
            </a:r>
            <a:endParaRPr b="0" i="0" sz="1500" u="none" cap="none" strike="noStrike">
              <a:solidFill>
                <a:srgbClr val="000000"/>
              </a:solidFill>
              <a:latin typeface="Raleway"/>
              <a:ea typeface="Raleway"/>
              <a:cs typeface="Raleway"/>
              <a:sym typeface="Raleway"/>
            </a:endParaRPr>
          </a:p>
        </p:txBody>
      </p:sp>
      <p:pic>
        <p:nvPicPr>
          <p:cNvPr id="72" name="Google Shape;72;p53"/>
          <p:cNvPicPr preferRelativeResize="0"/>
          <p:nvPr/>
        </p:nvPicPr>
        <p:blipFill rotWithShape="1">
          <a:blip r:embed="rId4">
            <a:alphaModFix/>
          </a:blip>
          <a:srcRect b="0" l="0" r="13073" t="26291"/>
          <a:stretch/>
        </p:blipFill>
        <p:spPr>
          <a:xfrm>
            <a:off x="5118250" y="0"/>
            <a:ext cx="4025749" cy="1412375"/>
          </a:xfrm>
          <a:prstGeom prst="rect">
            <a:avLst/>
          </a:prstGeom>
          <a:noFill/>
          <a:ln>
            <a:noFill/>
          </a:ln>
        </p:spPr>
      </p:pic>
      <p:pic>
        <p:nvPicPr>
          <p:cNvPr id="73" name="Google Shape;73;p53"/>
          <p:cNvPicPr preferRelativeResize="0"/>
          <p:nvPr/>
        </p:nvPicPr>
        <p:blipFill rotWithShape="1">
          <a:blip r:embed="rId5">
            <a:alphaModFix/>
          </a:blip>
          <a:srcRect b="-13378" l="-7501" r="12300" t="-20417"/>
          <a:stretch/>
        </p:blipFill>
        <p:spPr>
          <a:xfrm>
            <a:off x="7749600" y="651175"/>
            <a:ext cx="1394401" cy="14123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0"/>
          <p:cNvSpPr txBox="1"/>
          <p:nvPr>
            <p:ph type="title"/>
          </p:nvPr>
        </p:nvSpPr>
        <p:spPr>
          <a:xfrm>
            <a:off x="311700" y="800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26" name="Google Shape;326;p70"/>
          <p:cNvPicPr preferRelativeResize="0"/>
          <p:nvPr/>
        </p:nvPicPr>
        <p:blipFill rotWithShape="1">
          <a:blip r:embed="rId3">
            <a:alphaModFix/>
          </a:blip>
          <a:srcRect b="0" l="0" r="0" t="0"/>
          <a:stretch/>
        </p:blipFill>
        <p:spPr>
          <a:xfrm>
            <a:off x="0" y="0"/>
            <a:ext cx="9144001" cy="1446225"/>
          </a:xfrm>
          <a:prstGeom prst="rect">
            <a:avLst/>
          </a:prstGeom>
          <a:noFill/>
          <a:ln>
            <a:noFill/>
          </a:ln>
        </p:spPr>
      </p:pic>
      <p:sp>
        <p:nvSpPr>
          <p:cNvPr id="327" name="Google Shape;327;p70"/>
          <p:cNvSpPr txBox="1"/>
          <p:nvPr/>
        </p:nvSpPr>
        <p:spPr>
          <a:xfrm>
            <a:off x="789275" y="800200"/>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Diskusijų ir atsiliepimų planavimas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328" name="Google Shape;328;p70"/>
          <p:cNvSpPr txBox="1"/>
          <p:nvPr/>
        </p:nvSpPr>
        <p:spPr>
          <a:xfrm>
            <a:off x="627400" y="1577775"/>
            <a:ext cx="7541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Internetinės grįžtamojo ryšio platformos</a:t>
            </a:r>
            <a:r>
              <a:rPr b="0" i="0" lang="lv-LV" sz="1500" u="none" cap="none" strike="noStrike">
                <a:solidFill>
                  <a:srgbClr val="000000"/>
                </a:solidFill>
                <a:latin typeface="Raleway"/>
                <a:ea typeface="Raleway"/>
                <a:cs typeface="Raleway"/>
                <a:sym typeface="Raleway"/>
              </a:rPr>
              <a:t>: Jei jūsų mokymai turi skaitmeninį komponentą, apsvarstykite galimybę naudoti internetines grįžtamojo ryšio platformas, kuriose dalyviai gali palikti savo komentarus ir įvertinti mokymus.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Pastebėjimas</a:t>
            </a:r>
            <a:r>
              <a:rPr b="0" i="0" lang="lv-LV" sz="1500" u="none" cap="none" strike="noStrike">
                <a:solidFill>
                  <a:srgbClr val="000000"/>
                </a:solidFill>
                <a:latin typeface="Raleway"/>
                <a:ea typeface="Raleway"/>
                <a:cs typeface="Raleway"/>
                <a:sym typeface="Raleway"/>
              </a:rPr>
              <a:t>: Kaip treneris atkreipkite dėmesį į žaidimo dinamiką. Ar dalyviai buvo įsitraukę? Ar atrodė, kad jie suprato scenarijus ir strategijas? Tai gali padėti suprasti žaidimo veiksmingumą.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Testai prieš ir po mokymų</a:t>
            </a:r>
            <a:r>
              <a:rPr b="0" i="0" lang="lv-LV" sz="1500" u="none" cap="none" strike="noStrike">
                <a:solidFill>
                  <a:srgbClr val="000000"/>
                </a:solidFill>
                <a:latin typeface="Raleway"/>
                <a:ea typeface="Raleway"/>
                <a:cs typeface="Raleway"/>
                <a:sym typeface="Raleway"/>
              </a:rPr>
              <a:t>: Įvertinkite dalyvių žinias prieš ir po žaidimo, kad nustatytumėte mokymosi rezultatus. Tai galima padaryti pasitelkiant viktorinas arba trumpo atsakymo klausimus.</a:t>
            </a:r>
            <a:endParaRPr b="0" i="0" sz="1500" u="none" cap="none" strike="noStrike">
              <a:solidFill>
                <a:srgbClr val="000000"/>
              </a:solidFill>
              <a:latin typeface="Raleway"/>
              <a:ea typeface="Raleway"/>
              <a:cs typeface="Raleway"/>
              <a:sym typeface="Raleway"/>
            </a:endParaRPr>
          </a:p>
        </p:txBody>
      </p:sp>
      <p:pic>
        <p:nvPicPr>
          <p:cNvPr id="329" name="Google Shape;329;p70"/>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30" name="Google Shape;330;p70"/>
          <p:cNvGrpSpPr/>
          <p:nvPr/>
        </p:nvGrpSpPr>
        <p:grpSpPr>
          <a:xfrm>
            <a:off x="405545" y="1703981"/>
            <a:ext cx="290237" cy="321991"/>
            <a:chOff x="534570" y="3018006"/>
            <a:chExt cx="290237" cy="321991"/>
          </a:xfrm>
        </p:grpSpPr>
        <p:sp>
          <p:nvSpPr>
            <p:cNvPr id="331" name="Google Shape;331;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70"/>
          <p:cNvGrpSpPr/>
          <p:nvPr/>
        </p:nvGrpSpPr>
        <p:grpSpPr>
          <a:xfrm>
            <a:off x="405545" y="2743206"/>
            <a:ext cx="290237" cy="321991"/>
            <a:chOff x="534570" y="3018006"/>
            <a:chExt cx="290237" cy="321991"/>
          </a:xfrm>
        </p:grpSpPr>
        <p:sp>
          <p:nvSpPr>
            <p:cNvPr id="334" name="Google Shape;334;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 name="Google Shape;336;p70"/>
          <p:cNvGrpSpPr/>
          <p:nvPr/>
        </p:nvGrpSpPr>
        <p:grpSpPr>
          <a:xfrm>
            <a:off x="405545" y="3782431"/>
            <a:ext cx="290237" cy="321991"/>
            <a:chOff x="534570" y="3018006"/>
            <a:chExt cx="290237" cy="321991"/>
          </a:xfrm>
        </p:grpSpPr>
        <p:sp>
          <p:nvSpPr>
            <p:cNvPr id="337" name="Google Shape;337;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523351e7b7_0_167"/>
          <p:cNvSpPr txBox="1"/>
          <p:nvPr>
            <p:ph type="title"/>
          </p:nvPr>
        </p:nvSpPr>
        <p:spPr>
          <a:xfrm>
            <a:off x="311700" y="1379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44" name="Google Shape;344;g2523351e7b7_0_167"/>
          <p:cNvPicPr preferRelativeResize="0"/>
          <p:nvPr/>
        </p:nvPicPr>
        <p:blipFill rotWithShape="1">
          <a:blip r:embed="rId3">
            <a:alphaModFix/>
          </a:blip>
          <a:srcRect b="0" l="0" r="0" t="0"/>
          <a:stretch/>
        </p:blipFill>
        <p:spPr>
          <a:xfrm>
            <a:off x="0" y="0"/>
            <a:ext cx="9144001" cy="2025049"/>
          </a:xfrm>
          <a:prstGeom prst="rect">
            <a:avLst/>
          </a:prstGeom>
          <a:noFill/>
          <a:ln>
            <a:noFill/>
          </a:ln>
        </p:spPr>
      </p:pic>
      <p:sp>
        <p:nvSpPr>
          <p:cNvPr id="345" name="Google Shape;345;g2523351e7b7_0_167"/>
          <p:cNvSpPr txBox="1"/>
          <p:nvPr/>
        </p:nvSpPr>
        <p:spPr>
          <a:xfrm>
            <a:off x="789275" y="1379025"/>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Diskusijų ir atsiliepimų planavimas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346" name="Google Shape;346;g2523351e7b7_0_167"/>
          <p:cNvSpPr txBox="1"/>
          <p:nvPr/>
        </p:nvSpPr>
        <p:spPr>
          <a:xfrm>
            <a:off x="627400" y="2156600"/>
            <a:ext cx="7160100" cy="1743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Grįžtamojo ryšio laukelis</a:t>
            </a:r>
            <a:r>
              <a:rPr b="0" i="0" lang="lv-LV" sz="1500" u="none" cap="none" strike="noStrike">
                <a:solidFill>
                  <a:schemeClr val="dk1"/>
                </a:solidFill>
                <a:latin typeface="Raleway"/>
                <a:ea typeface="Raleway"/>
                <a:cs typeface="Raleway"/>
                <a:sym typeface="Raleway"/>
              </a:rPr>
              <a:t>: Jei pageidaujama anonimiškumo, gali būti naudinga fizinė arba skaitmeninė grįžtamojo ryšio dėžutė, į kurią dalyviai gali mesti savo pastabas ar pasiūlymus.</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Tarpusavio atsiliepimai</a:t>
            </a:r>
            <a:r>
              <a:rPr b="0" i="0" lang="lv-LV" sz="1500" u="none" cap="none" strike="noStrike">
                <a:solidFill>
                  <a:schemeClr val="dk1"/>
                </a:solidFill>
                <a:latin typeface="Raleway"/>
                <a:ea typeface="Raleway"/>
                <a:cs typeface="Raleway"/>
                <a:sym typeface="Raleway"/>
              </a:rPr>
              <a:t>: Mažose grupelėse paprašykite dalyvių pasidalyti atsiliepimais apie savo žaidimo rezultatus, komandinį darbą ir išmoktas strategijas. Po to jie gali apibendrinti atsiliepimus ir pasidalyti jais su didesne grupe arba treneriu.</a:t>
            </a:r>
            <a:endParaRPr b="1" i="0" sz="1500" u="none" cap="none" strike="noStrike">
              <a:solidFill>
                <a:srgbClr val="000000"/>
              </a:solidFill>
              <a:latin typeface="Raleway"/>
              <a:ea typeface="Raleway"/>
              <a:cs typeface="Raleway"/>
              <a:sym typeface="Raleway"/>
            </a:endParaRPr>
          </a:p>
        </p:txBody>
      </p:sp>
      <p:pic>
        <p:nvPicPr>
          <p:cNvPr id="347" name="Google Shape;347;g2523351e7b7_0_167"/>
          <p:cNvPicPr preferRelativeResize="0"/>
          <p:nvPr/>
        </p:nvPicPr>
        <p:blipFill rotWithShape="1">
          <a:blip r:embed="rId4">
            <a:alphaModFix/>
          </a:blip>
          <a:srcRect b="0" l="0" r="0" t="21017"/>
          <a:stretch/>
        </p:blipFill>
        <p:spPr>
          <a:xfrm>
            <a:off x="5279625" y="0"/>
            <a:ext cx="3864375" cy="1262850"/>
          </a:xfrm>
          <a:prstGeom prst="rect">
            <a:avLst/>
          </a:prstGeom>
          <a:noFill/>
          <a:ln>
            <a:noFill/>
          </a:ln>
        </p:spPr>
      </p:pic>
      <p:grpSp>
        <p:nvGrpSpPr>
          <p:cNvPr id="348" name="Google Shape;348;g2523351e7b7_0_167"/>
          <p:cNvGrpSpPr/>
          <p:nvPr/>
        </p:nvGrpSpPr>
        <p:grpSpPr>
          <a:xfrm>
            <a:off x="405545" y="2282806"/>
            <a:ext cx="290237" cy="321991"/>
            <a:chOff x="534570" y="3018006"/>
            <a:chExt cx="290237" cy="321991"/>
          </a:xfrm>
        </p:grpSpPr>
        <p:sp>
          <p:nvSpPr>
            <p:cNvPr id="349" name="Google Shape;349;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 name="Google Shape;351;g2523351e7b7_0_167"/>
          <p:cNvGrpSpPr/>
          <p:nvPr/>
        </p:nvGrpSpPr>
        <p:grpSpPr>
          <a:xfrm>
            <a:off x="405545" y="3085256"/>
            <a:ext cx="290237" cy="321991"/>
            <a:chOff x="534570" y="3018006"/>
            <a:chExt cx="290237" cy="321991"/>
          </a:xfrm>
        </p:grpSpPr>
        <p:sp>
          <p:nvSpPr>
            <p:cNvPr id="352" name="Google Shape;352;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2523351e7b7_0_184"/>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59" name="Google Shape;359;g2523351e7b7_0_184"/>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5.</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Žaidimas su vadybininkais</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360" name="Google Shape;360;g2523351e7b7_0_184"/>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61" name="Google Shape;361;g2523351e7b7_0_184"/>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62" name="Google Shape;362;g2523351e7b7_0_184"/>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363" name="Google Shape;363;g2523351e7b7_0_184"/>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64" name="Google Shape;364;g2523351e7b7_0_184"/>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3"/>
          <p:cNvSpPr txBox="1"/>
          <p:nvPr>
            <p:ph type="title"/>
          </p:nvPr>
        </p:nvSpPr>
        <p:spPr>
          <a:xfrm>
            <a:off x="623400" y="568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70" name="Google Shape;370;p73"/>
          <p:cNvPicPr preferRelativeResize="0"/>
          <p:nvPr/>
        </p:nvPicPr>
        <p:blipFill rotWithShape="1">
          <a:blip r:embed="rId3">
            <a:alphaModFix/>
          </a:blip>
          <a:srcRect b="0" l="0" r="0" t="0"/>
          <a:stretch/>
        </p:blipFill>
        <p:spPr>
          <a:xfrm>
            <a:off x="0" y="0"/>
            <a:ext cx="9144001" cy="1214949"/>
          </a:xfrm>
          <a:prstGeom prst="rect">
            <a:avLst/>
          </a:prstGeom>
          <a:noFill/>
          <a:ln>
            <a:noFill/>
          </a:ln>
        </p:spPr>
      </p:pic>
      <p:sp>
        <p:nvSpPr>
          <p:cNvPr id="371" name="Google Shape;371;p73"/>
          <p:cNvSpPr txBox="1"/>
          <p:nvPr/>
        </p:nvSpPr>
        <p:spPr>
          <a:xfrm>
            <a:off x="1007550" y="5689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Žaidimas su vadybininkais</a:t>
            </a:r>
            <a:endParaRPr b="1" i="0" sz="2800" u="none" cap="none" strike="noStrike">
              <a:solidFill>
                <a:srgbClr val="FFFFFF"/>
              </a:solidFill>
              <a:latin typeface="Arial"/>
              <a:ea typeface="Arial"/>
              <a:cs typeface="Arial"/>
              <a:sym typeface="Arial"/>
            </a:endParaRPr>
          </a:p>
        </p:txBody>
      </p:sp>
      <p:sp>
        <p:nvSpPr>
          <p:cNvPr id="372" name="Google Shape;372;p73"/>
          <p:cNvSpPr txBox="1"/>
          <p:nvPr/>
        </p:nvSpPr>
        <p:spPr>
          <a:xfrm>
            <a:off x="847025" y="1400100"/>
            <a:ext cx="7440600" cy="37434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800"/>
              <a:buFont typeface="Arial"/>
              <a:buNone/>
            </a:pPr>
            <a:r>
              <a:rPr b="1" i="0" lang="lv-LV" sz="1800" u="none" cap="none" strike="noStrike">
                <a:solidFill>
                  <a:srgbClr val="6689BA"/>
                </a:solidFill>
                <a:latin typeface="Raleway"/>
                <a:ea typeface="Raleway"/>
                <a:cs typeface="Raleway"/>
                <a:sym typeface="Raleway"/>
              </a:rPr>
              <a:t>Žaidžiant tokį stalo žaidimą kaip "Atpažink ir veik" mokymų su HORECA vadovais aplinkoje tikrai gali kilti tam tikrų unikalių iššūkių ir problemų</a:t>
            </a:r>
            <a:r>
              <a:rPr b="1" i="0" lang="lv-LV" sz="1500" u="none" cap="none" strike="noStrike">
                <a:solidFill>
                  <a:srgbClr val="6689BA"/>
                </a:solidFill>
                <a:latin typeface="Raleway"/>
                <a:ea typeface="Raleway"/>
                <a:cs typeface="Raleway"/>
                <a:sym typeface="Raleway"/>
              </a:rPr>
              <a:t>. </a:t>
            </a:r>
            <a:endParaRPr b="1" i="0" sz="15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br>
              <a:rPr b="1" i="0" lang="lv-LV" sz="1500" u="none" cap="none" strike="noStrike">
                <a:solidFill>
                  <a:srgbClr val="6689BA"/>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Štai keletas punktų, kuriuos turėtų turėti omenyje treneris:</a:t>
            </a:r>
            <a:br>
              <a:rPr b="1" i="0" lang="lv-LV" sz="1500" u="none" cap="none" strike="noStrike">
                <a:solidFill>
                  <a:schemeClr val="dk1"/>
                </a:solidFill>
                <a:latin typeface="Raleway"/>
                <a:ea typeface="Raleway"/>
                <a:cs typeface="Raleway"/>
                <a:sym typeface="Raleway"/>
              </a:rPr>
            </a:br>
            <a:endParaRPr b="0" i="0" sz="1400" u="none" cap="none" strike="noStrike">
              <a:solidFill>
                <a:schemeClr val="dk1"/>
              </a:solidFill>
              <a:latin typeface="Arial"/>
              <a:ea typeface="Arial"/>
              <a:cs typeface="Arial"/>
              <a:sym typeface="Arial"/>
            </a:endParaRPr>
          </a:p>
          <a:p>
            <a:pPr indent="-342900" lvl="0" marL="47625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Hierarchija</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Konkurencingumas</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Skirtingi mokymosi stiliai</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Jautrios temos</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Laiko apribojimai</a:t>
            </a:r>
            <a:endParaRPr b="0" i="0" sz="15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190500" lvl="0" marL="4191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373" name="Google Shape;373;p73"/>
          <p:cNvSpPr txBox="1"/>
          <p:nvPr/>
        </p:nvSpPr>
        <p:spPr>
          <a:xfrm>
            <a:off x="3775400" y="3173350"/>
            <a:ext cx="3262500" cy="1477500"/>
          </a:xfrm>
          <a:prstGeom prst="rect">
            <a:avLst/>
          </a:prstGeom>
          <a:noFill/>
          <a:ln>
            <a:noFill/>
          </a:ln>
        </p:spPr>
        <p:txBody>
          <a:bodyPr anchorCtr="0" anchor="t" bIns="91425" lIns="91425" spcFirstLastPara="1" rIns="91425" wrap="square" tIns="91425">
            <a:spAutoFit/>
          </a:bodyPr>
          <a:lstStyle/>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Taikymas realiame gyvenime: </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Gynybiškumas:</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Kultūrinis aspektas</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Konfidencialumas</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Tolesni veiksmai</a:t>
            </a:r>
            <a:endParaRPr b="0" i="0" sz="1400" u="none" cap="none" strike="noStrike">
              <a:solidFill>
                <a:srgbClr val="000000"/>
              </a:solidFill>
              <a:latin typeface="Arial"/>
              <a:ea typeface="Arial"/>
              <a:cs typeface="Arial"/>
              <a:sym typeface="Arial"/>
            </a:endParaRPr>
          </a:p>
        </p:txBody>
      </p:sp>
      <p:grpSp>
        <p:nvGrpSpPr>
          <p:cNvPr id="374" name="Google Shape;374;p73"/>
          <p:cNvGrpSpPr/>
          <p:nvPr/>
        </p:nvGrpSpPr>
        <p:grpSpPr>
          <a:xfrm>
            <a:off x="623470" y="2719706"/>
            <a:ext cx="290237" cy="321991"/>
            <a:chOff x="534570" y="3018006"/>
            <a:chExt cx="290237" cy="321991"/>
          </a:xfrm>
        </p:grpSpPr>
        <p:sp>
          <p:nvSpPr>
            <p:cNvPr id="375" name="Google Shape;375;p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77" name="Google Shape;377;p73"/>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4"/>
          <p:cNvSpPr txBox="1"/>
          <p:nvPr>
            <p:ph type="title"/>
          </p:nvPr>
        </p:nvSpPr>
        <p:spPr>
          <a:xfrm>
            <a:off x="3117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83" name="Google Shape;383;p74"/>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384" name="Google Shape;384;p74"/>
          <p:cNvSpPr txBox="1"/>
          <p:nvPr/>
        </p:nvSpPr>
        <p:spPr>
          <a:xfrm>
            <a:off x="6813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Vadovams</a:t>
            </a:r>
            <a:endParaRPr b="1" i="0" sz="2800" u="none" cap="none" strike="noStrike">
              <a:solidFill>
                <a:srgbClr val="FFFFFF"/>
              </a:solidFill>
              <a:latin typeface="Arial"/>
              <a:ea typeface="Arial"/>
              <a:cs typeface="Arial"/>
              <a:sym typeface="Arial"/>
            </a:endParaRPr>
          </a:p>
        </p:txBody>
      </p:sp>
      <p:sp>
        <p:nvSpPr>
          <p:cNvPr id="385" name="Google Shape;385;p74"/>
          <p:cNvSpPr txBox="1"/>
          <p:nvPr/>
        </p:nvSpPr>
        <p:spPr>
          <a:xfrm>
            <a:off x="506300" y="1485675"/>
            <a:ext cx="80547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Hierarchija</a:t>
            </a:r>
            <a:r>
              <a:rPr b="0" i="0" lang="lv-LV" sz="1500" u="none" cap="none" strike="noStrike">
                <a:solidFill>
                  <a:srgbClr val="000000"/>
                </a:solidFill>
                <a:latin typeface="Raleway"/>
                <a:ea typeface="Raleway"/>
                <a:cs typeface="Raleway"/>
                <a:sym typeface="Raleway"/>
              </a:rPr>
              <a:t>: Kadangi turėsite vadovų grupę, gali būti, kad dėl jų užimamų pareigų organizacijoje jau egzistuoja tam tikra dinamika. Svarbu sukurti aplinką, kurioje visi dalyviai jaustųsi vienodai patogiai ir būtų skatinami dalyvauti.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Konkurencingumas</a:t>
            </a:r>
            <a:r>
              <a:rPr b="0" i="0" lang="lv-LV" sz="1500" u="none" cap="none" strike="noStrike">
                <a:solidFill>
                  <a:srgbClr val="000000"/>
                </a:solidFill>
                <a:latin typeface="Raleway"/>
                <a:ea typeface="Raleway"/>
                <a:cs typeface="Raleway"/>
                <a:sym typeface="Raleway"/>
              </a:rPr>
              <a:t>: Tai gali būti ir teigiamas, ir neigiamas aspektas. Nors tai gali padidinti įsitraukimą, tačiau kai kurie dalyviai dėl to gali labiau susitelkti į žaidimo "laimėjimą", o ne į mokymąsi iš jo.</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Skirtingi mokymosi stiliai</a:t>
            </a:r>
            <a:r>
              <a:rPr b="0" i="0" lang="lv-LV" sz="1500" u="none" cap="none" strike="noStrike">
                <a:solidFill>
                  <a:srgbClr val="000000"/>
                </a:solidFill>
                <a:latin typeface="Raleway"/>
                <a:ea typeface="Raleway"/>
                <a:cs typeface="Raleway"/>
                <a:sym typeface="Raleway"/>
              </a:rPr>
              <a:t>: Žmonės turi skirtingus mokymosi būdus. Vieni gali labiau įsitraukti į vaizdines priemones, o kiti mieliau renkasi diskusijas. Svarbu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taikyti įvairias mokymo strategijas, kad būtų atsižvelgta į šiuos skirtumus.</a:t>
            </a:r>
            <a:endParaRPr b="0" i="0" sz="1400" u="none" cap="none" strike="noStrike">
              <a:solidFill>
                <a:srgbClr val="000000"/>
              </a:solidFill>
              <a:latin typeface="Arial"/>
              <a:ea typeface="Arial"/>
              <a:cs typeface="Arial"/>
              <a:sym typeface="Arial"/>
            </a:endParaRPr>
          </a:p>
        </p:txBody>
      </p:sp>
      <p:pic>
        <p:nvPicPr>
          <p:cNvPr id="386" name="Google Shape;386;p74"/>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87" name="Google Shape;387;p74"/>
          <p:cNvGrpSpPr/>
          <p:nvPr/>
        </p:nvGrpSpPr>
        <p:grpSpPr>
          <a:xfrm>
            <a:off x="311770" y="1601556"/>
            <a:ext cx="290237" cy="321991"/>
            <a:chOff x="534570" y="3018006"/>
            <a:chExt cx="290237" cy="321991"/>
          </a:xfrm>
        </p:grpSpPr>
        <p:sp>
          <p:nvSpPr>
            <p:cNvPr id="388" name="Google Shape;388;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0" name="Google Shape;390;p74"/>
          <p:cNvGrpSpPr/>
          <p:nvPr/>
        </p:nvGrpSpPr>
        <p:grpSpPr>
          <a:xfrm>
            <a:off x="311770" y="2627631"/>
            <a:ext cx="290237" cy="321991"/>
            <a:chOff x="534570" y="3018006"/>
            <a:chExt cx="290237" cy="321991"/>
          </a:xfrm>
        </p:grpSpPr>
        <p:sp>
          <p:nvSpPr>
            <p:cNvPr id="391" name="Google Shape;391;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3" name="Google Shape;393;p74"/>
          <p:cNvGrpSpPr/>
          <p:nvPr/>
        </p:nvGrpSpPr>
        <p:grpSpPr>
          <a:xfrm>
            <a:off x="311770" y="3706331"/>
            <a:ext cx="290237" cy="321991"/>
            <a:chOff x="534570" y="3018006"/>
            <a:chExt cx="290237" cy="321991"/>
          </a:xfrm>
        </p:grpSpPr>
        <p:sp>
          <p:nvSpPr>
            <p:cNvPr id="394" name="Google Shape;394;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523351e7b7_0_209"/>
          <p:cNvSpPr txBox="1"/>
          <p:nvPr>
            <p:ph type="title"/>
          </p:nvPr>
        </p:nvSpPr>
        <p:spPr>
          <a:xfrm>
            <a:off x="7689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01" name="Google Shape;401;g2523351e7b7_0_209"/>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402" name="Google Shape;402;g2523351e7b7_0_209"/>
          <p:cNvSpPr txBox="1"/>
          <p:nvPr/>
        </p:nvSpPr>
        <p:spPr>
          <a:xfrm>
            <a:off x="11385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Vadovams</a:t>
            </a:r>
            <a:endParaRPr b="1" i="0" sz="2800" u="none" cap="none" strike="noStrike">
              <a:solidFill>
                <a:srgbClr val="FFFFFF"/>
              </a:solidFill>
              <a:latin typeface="Arial"/>
              <a:ea typeface="Arial"/>
              <a:cs typeface="Arial"/>
              <a:sym typeface="Arial"/>
            </a:endParaRPr>
          </a:p>
        </p:txBody>
      </p:sp>
      <p:sp>
        <p:nvSpPr>
          <p:cNvPr id="403" name="Google Shape;403;g2523351e7b7_0_209"/>
          <p:cNvSpPr txBox="1"/>
          <p:nvPr/>
        </p:nvSpPr>
        <p:spPr>
          <a:xfrm>
            <a:off x="963500" y="1485675"/>
            <a:ext cx="72681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Jautrios temos</a:t>
            </a:r>
            <a:r>
              <a:rPr b="0" i="0" lang="lv-LV" sz="1500" u="none" cap="none" strike="noStrike">
                <a:solidFill>
                  <a:schemeClr val="dk1"/>
                </a:solidFill>
                <a:latin typeface="Raleway"/>
                <a:ea typeface="Raleway"/>
                <a:cs typeface="Raleway"/>
                <a:sym typeface="Raleway"/>
              </a:rPr>
              <a:t>: Kai kurie vadovai gali būti susidūrę su smurtu darbe arba būti jo liudininkais. Labai svarbu užtikrinti, kad aplinka būtų pagarbi ir saugi visiems.</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Laiko apribojimai</a:t>
            </a:r>
            <a:r>
              <a:rPr b="0" i="0" lang="lv-LV" sz="1500" u="none" cap="none" strike="noStrike">
                <a:solidFill>
                  <a:schemeClr val="dk1"/>
                </a:solidFill>
                <a:latin typeface="Raleway"/>
                <a:ea typeface="Raleway"/>
                <a:cs typeface="Raleway"/>
                <a:sym typeface="Raleway"/>
              </a:rPr>
              <a:t>: Todėl svarbu, kad žaidimas ir mokymai būtų glausti ir patrauklūs. Taip pat labai svarbu laiku pradėti ir baigti užsiėmimą.</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Taikymas realiame gyvenime</a:t>
            </a:r>
            <a:r>
              <a:rPr b="0" i="0" lang="lv-LV" sz="1500" u="none" cap="none" strike="noStrike">
                <a:solidFill>
                  <a:schemeClr val="dk1"/>
                </a:solidFill>
                <a:latin typeface="Raleway"/>
                <a:ea typeface="Raleway"/>
                <a:cs typeface="Raleway"/>
                <a:sym typeface="Raleway"/>
              </a:rPr>
              <a:t>: Vadovai labiau linkę įsitraukti, jei mato, kaip išmoktus įgūdžius galima pritaikyti jų pareigose. Užtikrinkite, kad žaidimo scenarijai būtų realistiški ir aktualūs.</a:t>
            </a:r>
            <a:endParaRPr b="1" i="0" sz="1500" u="none" cap="none" strike="noStrike">
              <a:solidFill>
                <a:srgbClr val="000000"/>
              </a:solidFill>
              <a:latin typeface="Raleway"/>
              <a:ea typeface="Raleway"/>
              <a:cs typeface="Raleway"/>
              <a:sym typeface="Raleway"/>
            </a:endParaRPr>
          </a:p>
        </p:txBody>
      </p:sp>
      <p:pic>
        <p:nvPicPr>
          <p:cNvPr id="404" name="Google Shape;404;g2523351e7b7_0_209"/>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05" name="Google Shape;405;g2523351e7b7_0_209"/>
          <p:cNvGrpSpPr/>
          <p:nvPr/>
        </p:nvGrpSpPr>
        <p:grpSpPr>
          <a:xfrm>
            <a:off x="768970" y="1601556"/>
            <a:ext cx="290237" cy="321991"/>
            <a:chOff x="534570" y="3018006"/>
            <a:chExt cx="290237" cy="321991"/>
          </a:xfrm>
        </p:grpSpPr>
        <p:sp>
          <p:nvSpPr>
            <p:cNvPr id="406" name="Google Shape;406;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8" name="Google Shape;408;g2523351e7b7_0_209"/>
          <p:cNvGrpSpPr/>
          <p:nvPr/>
        </p:nvGrpSpPr>
        <p:grpSpPr>
          <a:xfrm>
            <a:off x="768970" y="2627631"/>
            <a:ext cx="290237" cy="321991"/>
            <a:chOff x="534570" y="3018006"/>
            <a:chExt cx="290237" cy="321991"/>
          </a:xfrm>
        </p:grpSpPr>
        <p:sp>
          <p:nvSpPr>
            <p:cNvPr id="409" name="Google Shape;409;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 name="Google Shape;411;g2523351e7b7_0_209"/>
          <p:cNvGrpSpPr/>
          <p:nvPr/>
        </p:nvGrpSpPr>
        <p:grpSpPr>
          <a:xfrm>
            <a:off x="768970" y="3706331"/>
            <a:ext cx="290237" cy="321991"/>
            <a:chOff x="534570" y="3018006"/>
            <a:chExt cx="290237" cy="321991"/>
          </a:xfrm>
        </p:grpSpPr>
        <p:sp>
          <p:nvSpPr>
            <p:cNvPr id="412" name="Google Shape;412;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19" name="Google Shape;419;p76"/>
          <p:cNvPicPr preferRelativeResize="0"/>
          <p:nvPr/>
        </p:nvPicPr>
        <p:blipFill rotWithShape="1">
          <a:blip r:embed="rId3">
            <a:alphaModFix/>
          </a:blip>
          <a:srcRect b="0" l="0" r="0" t="0"/>
          <a:stretch/>
        </p:blipFill>
        <p:spPr>
          <a:xfrm>
            <a:off x="0" y="0"/>
            <a:ext cx="9144001" cy="1341000"/>
          </a:xfrm>
          <a:prstGeom prst="rect">
            <a:avLst/>
          </a:prstGeom>
          <a:noFill/>
          <a:ln>
            <a:noFill/>
          </a:ln>
        </p:spPr>
      </p:pic>
      <p:sp>
        <p:nvSpPr>
          <p:cNvPr id="420" name="Google Shape;420;p76"/>
          <p:cNvSpPr txBox="1"/>
          <p:nvPr/>
        </p:nvSpPr>
        <p:spPr>
          <a:xfrm>
            <a:off x="552500" y="694975"/>
            <a:ext cx="7895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Diskusijų ir atsiliepimų planavimas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21" name="Google Shape;421;p76"/>
          <p:cNvSpPr txBox="1"/>
          <p:nvPr/>
        </p:nvSpPr>
        <p:spPr>
          <a:xfrm>
            <a:off x="394650" y="1433050"/>
            <a:ext cx="84378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Gynybiškumas</a:t>
            </a:r>
            <a:r>
              <a:rPr b="0" i="0" lang="lv-LV" sz="1500" u="none" cap="none" strike="noStrike">
                <a:solidFill>
                  <a:srgbClr val="000000"/>
                </a:solidFill>
                <a:latin typeface="Raleway"/>
                <a:ea typeface="Raleway"/>
                <a:cs typeface="Raleway"/>
                <a:sym typeface="Raleway"/>
              </a:rPr>
              <a:t>: Jei kai kurie vadovai yra buvę smurto darbe aplinkoje, jie gali jaustis gynybiškai arba nepatogiai. Užtikrinkite juos, kad žaidimo tikslas - ne kaltinti, o mokytis prevencijos ir valdymo strategijų.</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Kultūriniai aspektai</a:t>
            </a:r>
            <a:r>
              <a:rPr b="0" i="0" lang="lv-LV" sz="1500" u="none" cap="none" strike="noStrike">
                <a:solidFill>
                  <a:srgbClr val="000000"/>
                </a:solidFill>
                <a:latin typeface="Raleway"/>
                <a:ea typeface="Raleway"/>
                <a:cs typeface="Raleway"/>
                <a:sym typeface="Raleway"/>
              </a:rPr>
              <a:t>: Jei turite įvairialypę vadovų grupę, užtikrinkite, kad turinys ir diskusijos būtų pagarbios visoms grupėms.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Konfidencialumas</a:t>
            </a:r>
            <a:r>
              <a:rPr b="0" i="0" lang="lv-LV" sz="1500" u="none" cap="none" strike="noStrike">
                <a:solidFill>
                  <a:srgbClr val="000000"/>
                </a:solidFill>
                <a:latin typeface="Raleway"/>
                <a:ea typeface="Raleway"/>
                <a:cs typeface="Raleway"/>
                <a:sym typeface="Raleway"/>
              </a:rPr>
              <a:t>: Užtikrinkite, kad bet kokia asmeninė patirtis, kuria dalijamasi mokymų metu, būtų vertinama pagarbiai ir konfidencialiai. Tai paskatins atvirą ir sąžiningą bendravimą.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Tolesni veiksmai: </a:t>
            </a:r>
            <a:r>
              <a:rPr b="0" i="0" lang="lv-LV" sz="1500" u="none" cap="none" strike="noStrike">
                <a:solidFill>
                  <a:srgbClr val="000000"/>
                </a:solidFill>
                <a:latin typeface="Raleway"/>
                <a:ea typeface="Raleway"/>
                <a:cs typeface="Raleway"/>
                <a:sym typeface="Raleway"/>
              </a:rPr>
              <a:t>sužaidus žaidimą gali kilti tam tikrų problemų ar klausimų. Būtinai palikite šiek tiek laiko diskusijai ir pateikite išteklių tolesniam mokymuisi ir pagalbai.</a:t>
            </a:r>
            <a:endParaRPr b="0" i="0" sz="1400" u="none" cap="none" strike="noStrike">
              <a:solidFill>
                <a:srgbClr val="000000"/>
              </a:solidFill>
              <a:latin typeface="Arial"/>
              <a:ea typeface="Arial"/>
              <a:cs typeface="Arial"/>
              <a:sym typeface="Arial"/>
            </a:endParaRPr>
          </a:p>
        </p:txBody>
      </p:sp>
      <p:pic>
        <p:nvPicPr>
          <p:cNvPr id="422" name="Google Shape;422;p76"/>
          <p:cNvPicPr preferRelativeResize="0"/>
          <p:nvPr/>
        </p:nvPicPr>
        <p:blipFill rotWithShape="1">
          <a:blip r:embed="rId4">
            <a:alphaModFix/>
          </a:blip>
          <a:srcRect b="0" l="0" r="0" t="21017"/>
          <a:stretch/>
        </p:blipFill>
        <p:spPr>
          <a:xfrm>
            <a:off x="6603675" y="0"/>
            <a:ext cx="2540326" cy="830175"/>
          </a:xfrm>
          <a:prstGeom prst="rect">
            <a:avLst/>
          </a:prstGeom>
          <a:noFill/>
          <a:ln>
            <a:noFill/>
          </a:ln>
        </p:spPr>
      </p:pic>
      <p:grpSp>
        <p:nvGrpSpPr>
          <p:cNvPr id="423" name="Google Shape;423;p76"/>
          <p:cNvGrpSpPr/>
          <p:nvPr/>
        </p:nvGrpSpPr>
        <p:grpSpPr>
          <a:xfrm>
            <a:off x="262195" y="1575256"/>
            <a:ext cx="290237" cy="321991"/>
            <a:chOff x="534570" y="3018006"/>
            <a:chExt cx="290237" cy="321991"/>
          </a:xfrm>
        </p:grpSpPr>
        <p:sp>
          <p:nvSpPr>
            <p:cNvPr id="424" name="Google Shape;424;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6" name="Google Shape;426;p76"/>
          <p:cNvGrpSpPr/>
          <p:nvPr/>
        </p:nvGrpSpPr>
        <p:grpSpPr>
          <a:xfrm>
            <a:off x="262195" y="2571556"/>
            <a:ext cx="290237" cy="321991"/>
            <a:chOff x="534570" y="3018006"/>
            <a:chExt cx="290237" cy="321991"/>
          </a:xfrm>
        </p:grpSpPr>
        <p:sp>
          <p:nvSpPr>
            <p:cNvPr id="427" name="Google Shape;427;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 name="Google Shape;429;p76"/>
          <p:cNvGrpSpPr/>
          <p:nvPr/>
        </p:nvGrpSpPr>
        <p:grpSpPr>
          <a:xfrm>
            <a:off x="262195" y="3360831"/>
            <a:ext cx="290237" cy="321991"/>
            <a:chOff x="534570" y="3018006"/>
            <a:chExt cx="290237" cy="321991"/>
          </a:xfrm>
        </p:grpSpPr>
        <p:sp>
          <p:nvSpPr>
            <p:cNvPr id="430" name="Google Shape;430;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2" name="Google Shape;432;p76"/>
          <p:cNvGrpSpPr/>
          <p:nvPr/>
        </p:nvGrpSpPr>
        <p:grpSpPr>
          <a:xfrm>
            <a:off x="262195" y="4150106"/>
            <a:ext cx="290237" cy="321991"/>
            <a:chOff x="534570" y="3018006"/>
            <a:chExt cx="290237" cy="321991"/>
          </a:xfrm>
        </p:grpSpPr>
        <p:sp>
          <p:nvSpPr>
            <p:cNvPr id="433" name="Google Shape;433;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g2523351e7b7_0_23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40" name="Google Shape;440;g2523351e7b7_0_239"/>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6.</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Mokymo struktūra</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41" name="Google Shape;441;g2523351e7b7_0_23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42" name="Google Shape;442;g2523351e7b7_0_23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43" name="Google Shape;443;g2523351e7b7_0_23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44" name="Google Shape;444;g2523351e7b7_0_23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45" name="Google Shape;445;g2523351e7b7_0_239"/>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8"/>
          <p:cNvSpPr txBox="1"/>
          <p:nvPr>
            <p:ph type="title"/>
          </p:nvPr>
        </p:nvSpPr>
        <p:spPr>
          <a:xfrm>
            <a:off x="311700" y="1023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51" name="Google Shape;451;p78"/>
          <p:cNvPicPr preferRelativeResize="0"/>
          <p:nvPr/>
        </p:nvPicPr>
        <p:blipFill rotWithShape="1">
          <a:blip r:embed="rId3">
            <a:alphaModFix/>
          </a:blip>
          <a:srcRect b="0" l="0" r="0" t="0"/>
          <a:stretch/>
        </p:blipFill>
        <p:spPr>
          <a:xfrm>
            <a:off x="0" y="0"/>
            <a:ext cx="9144001" cy="1669850"/>
          </a:xfrm>
          <a:prstGeom prst="rect">
            <a:avLst/>
          </a:prstGeom>
          <a:noFill/>
          <a:ln>
            <a:noFill/>
          </a:ln>
        </p:spPr>
      </p:pic>
      <p:sp>
        <p:nvSpPr>
          <p:cNvPr id="452" name="Google Shape;452;p78"/>
          <p:cNvSpPr txBox="1"/>
          <p:nvPr/>
        </p:nvSpPr>
        <p:spPr>
          <a:xfrm>
            <a:off x="695850" y="10238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Mokymo struktūra</a:t>
            </a:r>
            <a:endParaRPr b="1" i="0" sz="2800" u="none" cap="none" strike="noStrike">
              <a:solidFill>
                <a:srgbClr val="FFFFFF"/>
              </a:solidFill>
              <a:latin typeface="Arial"/>
              <a:ea typeface="Arial"/>
              <a:cs typeface="Arial"/>
              <a:sym typeface="Arial"/>
            </a:endParaRPr>
          </a:p>
        </p:txBody>
      </p:sp>
      <p:sp>
        <p:nvSpPr>
          <p:cNvPr id="453" name="Google Shape;453;p78"/>
          <p:cNvSpPr txBox="1"/>
          <p:nvPr/>
        </p:nvSpPr>
        <p:spPr>
          <a:xfrm>
            <a:off x="574800" y="1880650"/>
            <a:ext cx="76338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Įvadas</a:t>
            </a:r>
            <a:r>
              <a:rPr b="0" i="0" lang="lv-LV" sz="1500" u="none" cap="none" strike="noStrike">
                <a:solidFill>
                  <a:srgbClr val="000000"/>
                </a:solidFill>
                <a:latin typeface="Raleway"/>
                <a:ea typeface="Raleway"/>
                <a:cs typeface="Raleway"/>
                <a:sym typeface="Raleway"/>
              </a:rPr>
              <a:t>: Trumpai paaiškinkite žaidimą ir jo tikslus.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Žaidimas</a:t>
            </a:r>
            <a:r>
              <a:rPr b="0" i="0" lang="lv-LV" sz="1500" u="none" cap="none" strike="noStrike">
                <a:solidFill>
                  <a:srgbClr val="000000"/>
                </a:solidFill>
                <a:latin typeface="Raleway"/>
                <a:ea typeface="Raleway"/>
                <a:cs typeface="Raleway"/>
                <a:sym typeface="Raleway"/>
              </a:rPr>
              <a:t>: Žaisti žaidimą paeiliui, aptarti kiekvieną situaciją ir sprendimą.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Teorinė sesija: </a:t>
            </a:r>
            <a:r>
              <a:rPr b="0" i="0" lang="lv-LV" sz="1500" u="none" cap="none" strike="noStrike">
                <a:solidFill>
                  <a:srgbClr val="000000"/>
                </a:solidFill>
                <a:latin typeface="Raleway"/>
                <a:ea typeface="Raleway"/>
                <a:cs typeface="Raleway"/>
                <a:sym typeface="Raleway"/>
              </a:rPr>
              <a:t>Pagrindinės teorinės koncepcijos apie smurtą darbe,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Apibendrinimas</a:t>
            </a:r>
            <a:r>
              <a:rPr b="0" i="0" lang="lv-LV" sz="1500" u="none" cap="none" strike="noStrike">
                <a:solidFill>
                  <a:srgbClr val="000000"/>
                </a:solidFill>
                <a:latin typeface="Raleway"/>
                <a:ea typeface="Raleway"/>
                <a:cs typeface="Raleway"/>
                <a:sym typeface="Raleway"/>
              </a:rPr>
              <a:t>: Grupės diskusija, kurioje aptariamas žaidimas ir pagrindiniai mokymosi rezultatai.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Atsiliepimai</a:t>
            </a:r>
            <a:r>
              <a:rPr b="0" i="0" lang="lv-LV" sz="1500" u="none" cap="none" strike="noStrike">
                <a:solidFill>
                  <a:srgbClr val="000000"/>
                </a:solidFill>
                <a:latin typeface="Raleway"/>
                <a:ea typeface="Raleway"/>
                <a:cs typeface="Raleway"/>
                <a:sym typeface="Raleway"/>
              </a:rPr>
              <a:t>: Grįžtamojo ryšio rinkimas būsimiems patobulinimams.</a:t>
            </a:r>
            <a:endParaRPr b="0" i="0" sz="1400" u="none" cap="none" strike="noStrike">
              <a:solidFill>
                <a:srgbClr val="000000"/>
              </a:solidFill>
              <a:latin typeface="Arial"/>
              <a:ea typeface="Arial"/>
              <a:cs typeface="Arial"/>
              <a:sym typeface="Arial"/>
            </a:endParaRPr>
          </a:p>
        </p:txBody>
      </p:sp>
      <p:pic>
        <p:nvPicPr>
          <p:cNvPr id="454" name="Google Shape;454;p78"/>
          <p:cNvPicPr preferRelativeResize="0"/>
          <p:nvPr/>
        </p:nvPicPr>
        <p:blipFill rotWithShape="1">
          <a:blip r:embed="rId4">
            <a:alphaModFix/>
          </a:blip>
          <a:srcRect b="0" l="0" r="0" t="21017"/>
          <a:stretch/>
        </p:blipFill>
        <p:spPr>
          <a:xfrm>
            <a:off x="5118674" y="0"/>
            <a:ext cx="4025324" cy="1315475"/>
          </a:xfrm>
          <a:prstGeom prst="rect">
            <a:avLst/>
          </a:prstGeom>
          <a:noFill/>
          <a:ln>
            <a:noFill/>
          </a:ln>
        </p:spPr>
      </p:pic>
      <p:grpSp>
        <p:nvGrpSpPr>
          <p:cNvPr id="455" name="Google Shape;455;p78"/>
          <p:cNvGrpSpPr/>
          <p:nvPr/>
        </p:nvGrpSpPr>
        <p:grpSpPr>
          <a:xfrm>
            <a:off x="405545" y="2009356"/>
            <a:ext cx="290237" cy="321991"/>
            <a:chOff x="534570" y="3018006"/>
            <a:chExt cx="290237" cy="321991"/>
          </a:xfrm>
        </p:grpSpPr>
        <p:sp>
          <p:nvSpPr>
            <p:cNvPr id="456" name="Google Shape;456;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8" name="Google Shape;458;p78"/>
          <p:cNvGrpSpPr/>
          <p:nvPr/>
        </p:nvGrpSpPr>
        <p:grpSpPr>
          <a:xfrm>
            <a:off x="405545" y="2496081"/>
            <a:ext cx="290237" cy="321991"/>
            <a:chOff x="534570" y="3018006"/>
            <a:chExt cx="290237" cy="321991"/>
          </a:xfrm>
        </p:grpSpPr>
        <p:sp>
          <p:nvSpPr>
            <p:cNvPr id="459" name="Google Shape;459;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1" name="Google Shape;461;p78"/>
          <p:cNvGrpSpPr/>
          <p:nvPr/>
        </p:nvGrpSpPr>
        <p:grpSpPr>
          <a:xfrm>
            <a:off x="405545" y="3061731"/>
            <a:ext cx="290237" cy="321991"/>
            <a:chOff x="534570" y="3018006"/>
            <a:chExt cx="290237" cy="321991"/>
          </a:xfrm>
        </p:grpSpPr>
        <p:sp>
          <p:nvSpPr>
            <p:cNvPr id="462" name="Google Shape;462;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4" name="Google Shape;464;p78"/>
          <p:cNvGrpSpPr/>
          <p:nvPr/>
        </p:nvGrpSpPr>
        <p:grpSpPr>
          <a:xfrm>
            <a:off x="405545" y="3548456"/>
            <a:ext cx="290237" cy="321991"/>
            <a:chOff x="534570" y="3018006"/>
            <a:chExt cx="290237" cy="321991"/>
          </a:xfrm>
        </p:grpSpPr>
        <p:sp>
          <p:nvSpPr>
            <p:cNvPr id="465" name="Google Shape;465;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7" name="Google Shape;467;p78"/>
          <p:cNvGrpSpPr/>
          <p:nvPr/>
        </p:nvGrpSpPr>
        <p:grpSpPr>
          <a:xfrm>
            <a:off x="405545" y="4114106"/>
            <a:ext cx="290237" cy="321991"/>
            <a:chOff x="534570" y="3018006"/>
            <a:chExt cx="290237" cy="321991"/>
          </a:xfrm>
        </p:grpSpPr>
        <p:sp>
          <p:nvSpPr>
            <p:cNvPr id="468" name="Google Shape;468;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9"/>
          <p:cNvSpPr txBox="1"/>
          <p:nvPr>
            <p:ph type="title"/>
          </p:nvPr>
        </p:nvSpPr>
        <p:spPr>
          <a:xfrm>
            <a:off x="798425" y="865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75" name="Google Shape;475;p79"/>
          <p:cNvPicPr preferRelativeResize="0"/>
          <p:nvPr/>
        </p:nvPicPr>
        <p:blipFill rotWithShape="1">
          <a:blip r:embed="rId3">
            <a:alphaModFix/>
          </a:blip>
          <a:srcRect b="0" l="0" r="0" t="0"/>
          <a:stretch/>
        </p:blipFill>
        <p:spPr>
          <a:xfrm>
            <a:off x="0" y="0"/>
            <a:ext cx="9144001" cy="1512000"/>
          </a:xfrm>
          <a:prstGeom prst="rect">
            <a:avLst/>
          </a:prstGeom>
          <a:noFill/>
          <a:ln>
            <a:noFill/>
          </a:ln>
        </p:spPr>
      </p:pic>
      <p:sp>
        <p:nvSpPr>
          <p:cNvPr id="476" name="Google Shape;476;p79"/>
          <p:cNvSpPr txBox="1"/>
          <p:nvPr/>
        </p:nvSpPr>
        <p:spPr>
          <a:xfrm>
            <a:off x="881375" y="865975"/>
            <a:ext cx="80538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Mokymo struktūra</a:t>
            </a:r>
            <a:endParaRPr b="1" i="0" sz="2800" u="none" cap="none" strike="noStrike">
              <a:solidFill>
                <a:srgbClr val="FFFFFF"/>
              </a:solidFill>
              <a:latin typeface="Arial"/>
              <a:ea typeface="Arial"/>
              <a:cs typeface="Arial"/>
              <a:sym typeface="Arial"/>
            </a:endParaRPr>
          </a:p>
        </p:txBody>
      </p:sp>
      <p:sp>
        <p:nvSpPr>
          <p:cNvPr id="477" name="Google Shape;477;p79"/>
          <p:cNvSpPr txBox="1"/>
          <p:nvPr/>
        </p:nvSpPr>
        <p:spPr>
          <a:xfrm>
            <a:off x="798425" y="1761950"/>
            <a:ext cx="74364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Įvadas</a:t>
            </a:r>
            <a:r>
              <a:rPr b="0" i="0" lang="lv-LV" sz="1500" u="none" cap="none" strike="noStrike">
                <a:solidFill>
                  <a:srgbClr val="000000"/>
                </a:solidFill>
                <a:latin typeface="Raleway"/>
                <a:ea typeface="Raleway"/>
                <a:cs typeface="Raleway"/>
                <a:sym typeface="Raleway"/>
              </a:rPr>
              <a:t>: Pradėkite nuo apšilimo veiklos, kad pralaužtumėte ledus ir užmegztumėte ryšį tarp dalyvių. Po to trumpai paaiškinkite žaidimą, jo tikslus ir reikšmę jų, kaip HORECA vadovų, vaidmenims. Pristatykite smurto darbe temą, trumpai aptardami jo formas ir poveikį.</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Teorinė sesija</a:t>
            </a:r>
            <a:r>
              <a:rPr b="0" i="0" lang="lv-LV" sz="1500" u="none" cap="none" strike="noStrike">
                <a:solidFill>
                  <a:srgbClr val="000000"/>
                </a:solidFill>
                <a:latin typeface="Raleway"/>
                <a:ea typeface="Raleway"/>
                <a:cs typeface="Raleway"/>
                <a:sym typeface="Raleway"/>
              </a:rPr>
              <a:t>: Pristatykite pagrindines teorines koncepcijas apie smurtą darbe, jo rūšis, požymius ir galimą poveikį darbuotojams. Tai gali apimti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pristatymą, vaizdo įrašą arba atitinkamo straipsnio skaitymą ir aptarimą grupėje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arba atvejo tyrimą.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478" name="Google Shape;478;p79"/>
          <p:cNvPicPr preferRelativeResize="0"/>
          <p:nvPr/>
        </p:nvPicPr>
        <p:blipFill rotWithShape="1">
          <a:blip r:embed="rId4">
            <a:alphaModFix/>
          </a:blip>
          <a:srcRect b="0" l="0" r="0" t="21017"/>
          <a:stretch/>
        </p:blipFill>
        <p:spPr>
          <a:xfrm>
            <a:off x="5319924" y="0"/>
            <a:ext cx="3824074" cy="1249700"/>
          </a:xfrm>
          <a:prstGeom prst="rect">
            <a:avLst/>
          </a:prstGeom>
          <a:noFill/>
          <a:ln>
            <a:noFill/>
          </a:ln>
        </p:spPr>
      </p:pic>
      <p:grpSp>
        <p:nvGrpSpPr>
          <p:cNvPr id="479" name="Google Shape;479;p79"/>
          <p:cNvGrpSpPr/>
          <p:nvPr/>
        </p:nvGrpSpPr>
        <p:grpSpPr>
          <a:xfrm>
            <a:off x="591070" y="1877806"/>
            <a:ext cx="290237" cy="321991"/>
            <a:chOff x="534570" y="3018006"/>
            <a:chExt cx="290237" cy="321991"/>
          </a:xfrm>
        </p:grpSpPr>
        <p:sp>
          <p:nvSpPr>
            <p:cNvPr id="480" name="Google Shape;480;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 name="Google Shape;482;p79"/>
          <p:cNvGrpSpPr/>
          <p:nvPr/>
        </p:nvGrpSpPr>
        <p:grpSpPr>
          <a:xfrm>
            <a:off x="591070" y="3206431"/>
            <a:ext cx="290237" cy="321991"/>
            <a:chOff x="534570" y="3018006"/>
            <a:chExt cx="290237" cy="321991"/>
          </a:xfrm>
        </p:grpSpPr>
        <p:sp>
          <p:nvSpPr>
            <p:cNvPr id="483" name="Google Shape;483;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523351e7b7_0_5"/>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9" name="Google Shape;79;g2523351e7b7_0_5"/>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80" name="Google Shape;80;g2523351e7b7_0_5"/>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Žaidimą </a:t>
            </a:r>
            <a:r>
              <a:rPr b="1" i="0" lang="lv-LV" sz="2800" u="none" cap="none" strike="noStrike">
                <a:solidFill>
                  <a:srgbClr val="FFFFFF"/>
                </a:solidFill>
                <a:latin typeface="Raleway"/>
                <a:ea typeface="Raleway"/>
                <a:cs typeface="Raleway"/>
                <a:sym typeface="Raleway"/>
              </a:rPr>
              <a:t>"Atpažink ir veik" sudaro:</a:t>
            </a:r>
            <a:endParaRPr b="1" i="0" sz="2800" u="none" cap="none" strike="noStrike">
              <a:solidFill>
                <a:srgbClr val="FFFFFF"/>
              </a:solidFill>
              <a:latin typeface="Raleway"/>
              <a:ea typeface="Raleway"/>
              <a:cs typeface="Raleway"/>
              <a:sym typeface="Raleway"/>
            </a:endParaRPr>
          </a:p>
        </p:txBody>
      </p:sp>
      <p:sp>
        <p:nvSpPr>
          <p:cNvPr id="81" name="Google Shape;81;g2523351e7b7_0_5"/>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probleminių situacijų kortelių ir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sprendimo kortelių, suskirstytų į keturias sprendimų grupes:</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82" name="Google Shape;82;g2523351e7b7_0_5"/>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3" name="Google Shape;83;g2523351e7b7_0_5"/>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4" name="Google Shape;84;g2523351e7b7_0_5"/>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5" name="Google Shape;85;g2523351e7b7_0_5"/>
          <p:cNvPicPr preferRelativeResize="0"/>
          <p:nvPr/>
        </p:nvPicPr>
        <p:blipFill rotWithShape="1">
          <a:blip r:embed="rId4">
            <a:alphaModFix/>
          </a:blip>
          <a:srcRect b="0" l="69" r="58"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6" name="Google Shape;86;g2523351e7b7_0_5"/>
          <p:cNvPicPr preferRelativeResize="0"/>
          <p:nvPr/>
        </p:nvPicPr>
        <p:blipFill rotWithShape="1">
          <a:blip r:embed="rId5">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7" name="Google Shape;87;g2523351e7b7_0_5"/>
          <p:cNvPicPr preferRelativeResize="0"/>
          <p:nvPr/>
        </p:nvPicPr>
        <p:blipFill rotWithShape="1">
          <a:blip r:embed="rId5">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8" name="Google Shape;88;g2523351e7b7_0_5"/>
          <p:cNvPicPr preferRelativeResize="0"/>
          <p:nvPr/>
        </p:nvPicPr>
        <p:blipFill rotWithShape="1">
          <a:blip r:embed="rId5">
            <a:alphaModFix/>
          </a:blip>
          <a:srcRect b="10" l="0" r="0"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9" name="Google Shape;89;g2523351e7b7_0_5"/>
          <p:cNvPicPr preferRelativeResize="0"/>
          <p:nvPr/>
        </p:nvPicPr>
        <p:blipFill rotWithShape="1">
          <a:blip r:embed="rId6">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0" name="Google Shape;90;g2523351e7b7_0_5"/>
          <p:cNvPicPr preferRelativeResize="0"/>
          <p:nvPr/>
        </p:nvPicPr>
        <p:blipFill rotWithShape="1">
          <a:blip r:embed="rId6">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 name="Google Shape;91;g2523351e7b7_0_5"/>
          <p:cNvPicPr preferRelativeResize="0"/>
          <p:nvPr/>
        </p:nvPicPr>
        <p:blipFill rotWithShape="1">
          <a:blip r:embed="rId6">
            <a:alphaModFix/>
          </a:blip>
          <a:srcRect b="0" l="69" r="58"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2" name="Google Shape;92;g2523351e7b7_0_5"/>
          <p:cNvPicPr preferRelativeResize="0"/>
          <p:nvPr/>
        </p:nvPicPr>
        <p:blipFill rotWithShape="1">
          <a:blip r:embed="rId7">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3" name="Google Shape;93;g2523351e7b7_0_5"/>
          <p:cNvPicPr preferRelativeResize="0"/>
          <p:nvPr/>
        </p:nvPicPr>
        <p:blipFill rotWithShape="1">
          <a:blip r:embed="rId7">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4" name="Google Shape;94;g2523351e7b7_0_5"/>
          <p:cNvPicPr preferRelativeResize="0"/>
          <p:nvPr/>
        </p:nvPicPr>
        <p:blipFill rotWithShape="1">
          <a:blip r:embed="rId7">
            <a:alphaModFix/>
          </a:blip>
          <a:srcRect b="0" l="69" r="78"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95" name="Google Shape;95;g2523351e7b7_0_5"/>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mąstymo strategijų </a:t>
            </a:r>
            <a:endParaRPr b="1" i="0" sz="1000" u="none" cap="none" strike="noStrike">
              <a:solidFill>
                <a:srgbClr val="674EA7"/>
              </a:solidFill>
              <a:latin typeface="Arial"/>
              <a:ea typeface="Arial"/>
              <a:cs typeface="Arial"/>
              <a:sym typeface="Arial"/>
            </a:endParaRPr>
          </a:p>
        </p:txBody>
      </p:sp>
      <p:sp>
        <p:nvSpPr>
          <p:cNvPr id="96" name="Google Shape;96;g2523351e7b7_0_5"/>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pokalbių strategijų</a:t>
            </a:r>
            <a:endParaRPr b="1" i="0" sz="1000" u="none" cap="none" strike="noStrike">
              <a:solidFill>
                <a:srgbClr val="6AA84F"/>
              </a:solidFill>
              <a:latin typeface="Arial"/>
              <a:ea typeface="Arial"/>
              <a:cs typeface="Arial"/>
              <a:sym typeface="Arial"/>
            </a:endParaRPr>
          </a:p>
        </p:txBody>
      </p:sp>
      <p:sp>
        <p:nvSpPr>
          <p:cNvPr id="97" name="Google Shape;97;g2523351e7b7_0_5"/>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veiksmų strategijų</a:t>
            </a:r>
            <a:endParaRPr b="1" i="0" sz="1000" u="none" cap="none" strike="noStrike">
              <a:solidFill>
                <a:srgbClr val="E69138"/>
              </a:solidFill>
              <a:latin typeface="Arial"/>
              <a:ea typeface="Arial"/>
              <a:cs typeface="Arial"/>
              <a:sym typeface="Arial"/>
            </a:endParaRPr>
          </a:p>
        </p:txBody>
      </p:sp>
      <p:pic>
        <p:nvPicPr>
          <p:cNvPr id="98" name="Google Shape;98;g2523351e7b7_0_5"/>
          <p:cNvPicPr preferRelativeResize="0"/>
          <p:nvPr/>
        </p:nvPicPr>
        <p:blipFill rotWithShape="1">
          <a:blip r:embed="rId8">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 name="Google Shape;99;g2523351e7b7_0_5"/>
          <p:cNvPicPr preferRelativeResize="0"/>
          <p:nvPr/>
        </p:nvPicPr>
        <p:blipFill rotWithShape="1">
          <a:blip r:embed="rId8">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0" name="Google Shape;100;g2523351e7b7_0_5"/>
          <p:cNvPicPr preferRelativeResize="0"/>
          <p:nvPr/>
        </p:nvPicPr>
        <p:blipFill rotWithShape="1">
          <a:blip r:embed="rId8">
            <a:alphaModFix/>
          </a:blip>
          <a:srcRect b="0" l="79" r="68"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01" name="Google Shape;101;g2523351e7b7_0_5"/>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nusiraminimo strategijų</a:t>
            </a:r>
            <a:endParaRPr b="1" i="0" sz="1000" u="none" cap="none" strike="noStrike">
              <a:solidFill>
                <a:srgbClr val="1EAEAE"/>
              </a:solidFill>
              <a:latin typeface="Arial"/>
              <a:ea typeface="Arial"/>
              <a:cs typeface="Arial"/>
              <a:sym typeface="Arial"/>
            </a:endParaRPr>
          </a:p>
        </p:txBody>
      </p:sp>
      <p:sp>
        <p:nvSpPr>
          <p:cNvPr id="102" name="Google Shape;102;g2523351e7b7_0_5"/>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istorijų</a:t>
            </a:r>
            <a:endParaRPr b="1" i="0" sz="1000" u="none" cap="none" strike="noStrike">
              <a:solidFill>
                <a:srgbClr val="0B5394"/>
              </a:solidFill>
              <a:latin typeface="Arial"/>
              <a:ea typeface="Arial"/>
              <a:cs typeface="Arial"/>
              <a:sym typeface="Arial"/>
            </a:endParaRPr>
          </a:p>
        </p:txBody>
      </p:sp>
      <p:pic>
        <p:nvPicPr>
          <p:cNvPr id="103" name="Google Shape;103;g2523351e7b7_0_5"/>
          <p:cNvPicPr preferRelativeResize="0"/>
          <p:nvPr/>
        </p:nvPicPr>
        <p:blipFill rotWithShape="1">
          <a:blip r:embed="rId9">
            <a:alphaModFix/>
          </a:blip>
          <a:srcRect b="0" l="58" r="59"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4" name="Google Shape;104;g2523351e7b7_0_5"/>
          <p:cNvPicPr preferRelativeResize="0"/>
          <p:nvPr/>
        </p:nvPicPr>
        <p:blipFill rotWithShape="1">
          <a:blip r:embed="rId10">
            <a:alphaModFix/>
          </a:blip>
          <a:srcRect b="0" l="29" r="18"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5" name="Google Shape;105;g2523351e7b7_0_5"/>
          <p:cNvPicPr preferRelativeResize="0"/>
          <p:nvPr/>
        </p:nvPicPr>
        <p:blipFill rotWithShape="1">
          <a:blip r:embed="rId11">
            <a:alphaModFix/>
          </a:blip>
          <a:srcRect b="0" l="29" r="18"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6" name="Google Shape;106;g2523351e7b7_0_5"/>
          <p:cNvPicPr preferRelativeResize="0"/>
          <p:nvPr/>
        </p:nvPicPr>
        <p:blipFill rotWithShape="1">
          <a:blip r:embed="rId12">
            <a:alphaModFix/>
          </a:blip>
          <a:srcRect b="0" l="69" r="78"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 name="Google Shape;107;g2523351e7b7_0_5"/>
          <p:cNvPicPr preferRelativeResize="0"/>
          <p:nvPr/>
        </p:nvPicPr>
        <p:blipFill rotWithShape="1">
          <a:blip r:embed="rId13">
            <a:alphaModFix/>
          </a:blip>
          <a:srcRect b="0" l="0" r="10"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0"/>
          <p:cNvSpPr txBox="1"/>
          <p:nvPr>
            <p:ph type="title"/>
          </p:nvPr>
        </p:nvSpPr>
        <p:spPr>
          <a:xfrm>
            <a:off x="561625" y="655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90" name="Google Shape;490;p80"/>
          <p:cNvPicPr preferRelativeResize="0"/>
          <p:nvPr/>
        </p:nvPicPr>
        <p:blipFill rotWithShape="1">
          <a:blip r:embed="rId3">
            <a:alphaModFix/>
          </a:blip>
          <a:srcRect b="0" l="0" r="0" t="0"/>
          <a:stretch/>
        </p:blipFill>
        <p:spPr>
          <a:xfrm>
            <a:off x="0" y="0"/>
            <a:ext cx="9144001" cy="1301525"/>
          </a:xfrm>
          <a:prstGeom prst="rect">
            <a:avLst/>
          </a:prstGeom>
          <a:noFill/>
          <a:ln>
            <a:noFill/>
          </a:ln>
        </p:spPr>
      </p:pic>
      <p:sp>
        <p:nvSpPr>
          <p:cNvPr id="491" name="Google Shape;491;p80"/>
          <p:cNvSpPr txBox="1"/>
          <p:nvPr/>
        </p:nvSpPr>
        <p:spPr>
          <a:xfrm>
            <a:off x="723500" y="6555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Mokymo struktūra</a:t>
            </a:r>
            <a:endParaRPr b="1" i="0" sz="2800" u="none" cap="none" strike="noStrike">
              <a:solidFill>
                <a:srgbClr val="FFFFFF"/>
              </a:solidFill>
              <a:latin typeface="Arial"/>
              <a:ea typeface="Arial"/>
              <a:cs typeface="Arial"/>
              <a:sym typeface="Arial"/>
            </a:endParaRPr>
          </a:p>
        </p:txBody>
      </p:sp>
      <p:sp>
        <p:nvSpPr>
          <p:cNvPr id="492" name="Google Shape;492;p80"/>
          <p:cNvSpPr txBox="1"/>
          <p:nvPr/>
        </p:nvSpPr>
        <p:spPr>
          <a:xfrm>
            <a:off x="561625" y="1447025"/>
            <a:ext cx="8331000" cy="3867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Realaus gyvenimo analizė</a:t>
            </a:r>
            <a:r>
              <a:rPr b="0" i="0" lang="lv-LV" sz="1500" u="none" cap="none" strike="noStrike">
                <a:solidFill>
                  <a:srgbClr val="000000"/>
                </a:solidFill>
                <a:latin typeface="Raleway"/>
                <a:ea typeface="Raleway"/>
                <a:cs typeface="Raleway"/>
                <a:sym typeface="Raleway"/>
              </a:rPr>
              <a:t>: Aptarkite realius smurto darbo vietoje pavyzdžius ar atvejų tyrimus.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HORECA pramonėje. Tai suteiks teorijai kontekstą ir padės ją labiau susieti. Paprašykite dalyvių pasidalyti (neatskleidžiant jautrių detalių) bet kokia patirtimi, kurią jie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patyrė ir kaip jie elgėsi tose situacijose.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Žaidimo paaiškinimas</a:t>
            </a:r>
            <a:r>
              <a:rPr b="0" i="0" lang="lv-LV" sz="1500" u="none" cap="none" strike="noStrike">
                <a:solidFill>
                  <a:srgbClr val="000000"/>
                </a:solidFill>
                <a:latin typeface="Raleway"/>
                <a:ea typeface="Raleway"/>
                <a:cs typeface="Raleway"/>
                <a:sym typeface="Raleway"/>
              </a:rPr>
              <a:t>: Išsamiai aptarkite žaidimo taisykles. Įsitikinkite, kad visi supranta žaidimo struktūrą, probleminės situacijos kortelių ir sprendimo kortelių paskirtį bei vertinimo sistemą (jei taikoma).</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Žaidimas</a:t>
            </a:r>
            <a:r>
              <a:rPr b="0" i="0" lang="lv-LV" sz="1500" u="none" cap="none" strike="noStrike">
                <a:solidFill>
                  <a:srgbClr val="000000"/>
                </a:solidFill>
                <a:latin typeface="Raleway"/>
                <a:ea typeface="Raleway"/>
                <a:cs typeface="Raleway"/>
                <a:sym typeface="Raleway"/>
              </a:rPr>
              <a:t>: Dalyviai žaidžia paeiliui, aptardami kiekvieną situaciją ir jos sprendimą.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Treneris turėtų palengvinti diskusiją, užtikrindamas, kad visi dalyvautų.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ir kad pokalbis išliktų pagarbus bei produktyvus.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493" name="Google Shape;493;p80"/>
          <p:cNvPicPr preferRelativeResize="0"/>
          <p:nvPr/>
        </p:nvPicPr>
        <p:blipFill rotWithShape="1">
          <a:blip r:embed="rId4">
            <a:alphaModFix/>
          </a:blip>
          <a:srcRect b="0" l="0" r="0" t="21017"/>
          <a:stretch/>
        </p:blipFill>
        <p:spPr>
          <a:xfrm>
            <a:off x="5880175" y="0"/>
            <a:ext cx="3263824" cy="1066599"/>
          </a:xfrm>
          <a:prstGeom prst="rect">
            <a:avLst/>
          </a:prstGeom>
          <a:noFill/>
          <a:ln>
            <a:noFill/>
          </a:ln>
        </p:spPr>
      </p:pic>
      <p:grpSp>
        <p:nvGrpSpPr>
          <p:cNvPr id="494" name="Google Shape;494;p80"/>
          <p:cNvGrpSpPr/>
          <p:nvPr/>
        </p:nvGrpSpPr>
        <p:grpSpPr>
          <a:xfrm>
            <a:off x="354270" y="1548931"/>
            <a:ext cx="290237" cy="321991"/>
            <a:chOff x="534570" y="3018006"/>
            <a:chExt cx="290237" cy="321991"/>
          </a:xfrm>
        </p:grpSpPr>
        <p:sp>
          <p:nvSpPr>
            <p:cNvPr id="495" name="Google Shape;495;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7" name="Google Shape;497;p80"/>
          <p:cNvGrpSpPr/>
          <p:nvPr/>
        </p:nvGrpSpPr>
        <p:grpSpPr>
          <a:xfrm>
            <a:off x="354270" y="2877556"/>
            <a:ext cx="290237" cy="321991"/>
            <a:chOff x="534570" y="3018006"/>
            <a:chExt cx="290237" cy="321991"/>
          </a:xfrm>
        </p:grpSpPr>
        <p:sp>
          <p:nvSpPr>
            <p:cNvPr id="498" name="Google Shape;498;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0" name="Google Shape;500;p80"/>
          <p:cNvGrpSpPr/>
          <p:nvPr/>
        </p:nvGrpSpPr>
        <p:grpSpPr>
          <a:xfrm>
            <a:off x="354270" y="3943081"/>
            <a:ext cx="290237" cy="321991"/>
            <a:chOff x="534570" y="3018006"/>
            <a:chExt cx="290237" cy="321991"/>
          </a:xfrm>
        </p:grpSpPr>
        <p:sp>
          <p:nvSpPr>
            <p:cNvPr id="501" name="Google Shape;501;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1"/>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08" name="Google Shape;508;p81"/>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509" name="Google Shape;509;p81"/>
          <p:cNvSpPr txBox="1"/>
          <p:nvPr/>
        </p:nvSpPr>
        <p:spPr>
          <a:xfrm>
            <a:off x="855075" y="7739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Mokymo struktūra</a:t>
            </a:r>
            <a:endParaRPr b="1" i="0" sz="2800" u="none" cap="none" strike="noStrike">
              <a:solidFill>
                <a:srgbClr val="FFFFFF"/>
              </a:solidFill>
              <a:latin typeface="Arial"/>
              <a:ea typeface="Arial"/>
              <a:cs typeface="Arial"/>
              <a:sym typeface="Arial"/>
            </a:endParaRPr>
          </a:p>
        </p:txBody>
      </p:sp>
      <p:sp>
        <p:nvSpPr>
          <p:cNvPr id="510" name="Google Shape;510;p81"/>
          <p:cNvSpPr txBox="1"/>
          <p:nvPr/>
        </p:nvSpPr>
        <p:spPr>
          <a:xfrm>
            <a:off x="693200" y="1644350"/>
            <a:ext cx="7896900" cy="3601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Taikymas realiame gyvenime:</a:t>
            </a:r>
            <a:r>
              <a:rPr b="0" i="0" lang="lv-LV" sz="1500" u="none" cap="none" strike="noStrike">
                <a:solidFill>
                  <a:srgbClr val="000000"/>
                </a:solidFill>
                <a:latin typeface="Raleway"/>
                <a:ea typeface="Raleway"/>
                <a:cs typeface="Raleway"/>
                <a:sym typeface="Raleway"/>
              </a:rPr>
              <a:t> Po žaidimo surenkite diskusiją apie tai, kaip žaidimo pamokas galima pritaikyti realiame gyvenime. Paskatinkite dalyvius pasidalyti įžvalgomis apie tai, kaip jie galėtų elgtis su panašiais scenarijais savo darbo vietose.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Apibendrinimas:</a:t>
            </a:r>
            <a:r>
              <a:rPr b="0" i="0" lang="lv-LV" sz="1500" u="none" cap="none" strike="noStrike">
                <a:solidFill>
                  <a:srgbClr val="000000"/>
                </a:solidFill>
                <a:latin typeface="Raleway"/>
                <a:ea typeface="Raleway"/>
                <a:cs typeface="Raleway"/>
                <a:sym typeface="Raleway"/>
              </a:rPr>
              <a:t> Surenkite grupinę diskusiją, kurioje aptarsite žaidimą, pasirinktus sprendimus ir pagrindinius mokymosi rezultatus. Tai galimybė įtvirtinti teorines sąvokas, aptartas per mokymus, ir jų taikymą žaidime.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Apibendrinimas:</a:t>
            </a:r>
            <a:r>
              <a:rPr b="0" i="0" lang="lv-LV" sz="1500" u="none" cap="none" strike="noStrike">
                <a:solidFill>
                  <a:srgbClr val="000000"/>
                </a:solidFill>
                <a:latin typeface="Raleway"/>
                <a:ea typeface="Raleway"/>
                <a:cs typeface="Raleway"/>
                <a:sym typeface="Raleway"/>
              </a:rPr>
              <a:t> Apibendrinimas: Apibendrinkite pagrindinius mokymų rezultatus. Aptarkite tolesnius veiksmus,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Tolesni veiksmai, strategijų taikymas darbo vietoje,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arba papildomi šaltiniai, iš kurių galima daugiau sužinoti apie smurtą darbo vietoje.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11" name="Google Shape;511;p81"/>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512" name="Google Shape;512;p81"/>
          <p:cNvGrpSpPr/>
          <p:nvPr/>
        </p:nvGrpSpPr>
        <p:grpSpPr>
          <a:xfrm>
            <a:off x="498995" y="1759406"/>
            <a:ext cx="290237" cy="321991"/>
            <a:chOff x="534570" y="3018006"/>
            <a:chExt cx="290237" cy="321991"/>
          </a:xfrm>
        </p:grpSpPr>
        <p:sp>
          <p:nvSpPr>
            <p:cNvPr id="513" name="Google Shape;513;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5" name="Google Shape;515;p81"/>
          <p:cNvGrpSpPr/>
          <p:nvPr/>
        </p:nvGrpSpPr>
        <p:grpSpPr>
          <a:xfrm>
            <a:off x="498995" y="2811781"/>
            <a:ext cx="290237" cy="321991"/>
            <a:chOff x="534570" y="3018006"/>
            <a:chExt cx="290237" cy="321991"/>
          </a:xfrm>
        </p:grpSpPr>
        <p:sp>
          <p:nvSpPr>
            <p:cNvPr id="516" name="Google Shape;516;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8" name="Google Shape;518;p81"/>
          <p:cNvGrpSpPr/>
          <p:nvPr/>
        </p:nvGrpSpPr>
        <p:grpSpPr>
          <a:xfrm>
            <a:off x="498995" y="3864156"/>
            <a:ext cx="290237" cy="321991"/>
            <a:chOff x="534570" y="3018006"/>
            <a:chExt cx="290237" cy="321991"/>
          </a:xfrm>
        </p:grpSpPr>
        <p:sp>
          <p:nvSpPr>
            <p:cNvPr id="519" name="Google Shape;519;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2523351e7b7_0_292"/>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26" name="Google Shape;526;g2523351e7b7_0_292"/>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527" name="Google Shape;527;g2523351e7b7_0_292"/>
          <p:cNvSpPr txBox="1"/>
          <p:nvPr/>
        </p:nvSpPr>
        <p:spPr>
          <a:xfrm>
            <a:off x="789300" y="773900"/>
            <a:ext cx="8040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Mokymo struktūra</a:t>
            </a:r>
            <a:endParaRPr b="1" i="0" sz="2800" u="none" cap="none" strike="noStrike">
              <a:solidFill>
                <a:srgbClr val="FFFFFF"/>
              </a:solidFill>
              <a:latin typeface="Arial"/>
              <a:ea typeface="Arial"/>
              <a:cs typeface="Arial"/>
              <a:sym typeface="Arial"/>
            </a:endParaRPr>
          </a:p>
        </p:txBody>
      </p:sp>
      <p:sp>
        <p:nvSpPr>
          <p:cNvPr id="528" name="Google Shape;528;g2523351e7b7_0_292"/>
          <p:cNvSpPr txBox="1"/>
          <p:nvPr/>
        </p:nvSpPr>
        <p:spPr>
          <a:xfrm>
            <a:off x="693200" y="1644350"/>
            <a:ext cx="78969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Atsiliepimai</a:t>
            </a:r>
            <a:r>
              <a:rPr b="0" i="0" lang="lv-LV" sz="1500" u="none" cap="none" strike="noStrike">
                <a:solidFill>
                  <a:schemeClr val="dk1"/>
                </a:solidFill>
                <a:latin typeface="Raleway"/>
                <a:ea typeface="Raleway"/>
                <a:cs typeface="Raleway"/>
                <a:sym typeface="Raleway"/>
              </a:rPr>
              <a:t>: Surinkite atsiliepimus apie mokymus. Tai gali būti apklausa, grupės diskusija arba individualus pokalbis. Grįžtamasis ryšys suteiks vertingos informacijos būsimoms mokymo sesijoms tobulinti.</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Atminkite, kad </a:t>
            </a:r>
            <a:r>
              <a:rPr b="1" i="0" lang="lv-LV" sz="1500" u="none" cap="none" strike="noStrike">
                <a:solidFill>
                  <a:srgbClr val="6689BA"/>
                </a:solidFill>
                <a:latin typeface="Raleway"/>
                <a:ea typeface="Raleway"/>
                <a:cs typeface="Raleway"/>
                <a:sym typeface="Raleway"/>
              </a:rPr>
              <a:t>svarbu užtikrinti, jog mokymo aplinka būtų saugi, įtraukianti ir pagarbi. </a:t>
            </a:r>
            <a:r>
              <a:rPr b="0" i="0" lang="lv-LV" sz="1500" u="none" cap="none" strike="noStrike">
                <a:solidFill>
                  <a:schemeClr val="dk1"/>
                </a:solidFill>
                <a:latin typeface="Raleway"/>
                <a:ea typeface="Raleway"/>
                <a:cs typeface="Raleway"/>
                <a:sym typeface="Raleway"/>
              </a:rPr>
              <a:t>Diskusijų metu gali iškilti jautrių temų, todėl būkite pasirengę jas tinkamai spręsti.</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Galite laisvai keisti užsiėmimo elementus, atsižvelgdami į "groop" dinamiką.</a:t>
            </a:r>
            <a:endParaRPr b="1" i="0" sz="1500" u="none" cap="none" strike="noStrike">
              <a:solidFill>
                <a:srgbClr val="000000"/>
              </a:solidFill>
              <a:latin typeface="Raleway"/>
              <a:ea typeface="Raleway"/>
              <a:cs typeface="Raleway"/>
              <a:sym typeface="Raleway"/>
            </a:endParaRPr>
          </a:p>
        </p:txBody>
      </p:sp>
      <p:pic>
        <p:nvPicPr>
          <p:cNvPr id="529" name="Google Shape;529;g2523351e7b7_0_292"/>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530" name="Google Shape;530;g2523351e7b7_0_292"/>
          <p:cNvGrpSpPr/>
          <p:nvPr/>
        </p:nvGrpSpPr>
        <p:grpSpPr>
          <a:xfrm>
            <a:off x="498995" y="1759406"/>
            <a:ext cx="290237" cy="321991"/>
            <a:chOff x="534570" y="3018006"/>
            <a:chExt cx="290237" cy="321991"/>
          </a:xfrm>
        </p:grpSpPr>
        <p:sp>
          <p:nvSpPr>
            <p:cNvPr id="531" name="Google Shape;531;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3" name="Google Shape;533;g2523351e7b7_0_292"/>
          <p:cNvGrpSpPr/>
          <p:nvPr/>
        </p:nvGrpSpPr>
        <p:grpSpPr>
          <a:xfrm>
            <a:off x="498995" y="2811781"/>
            <a:ext cx="290237" cy="321991"/>
            <a:chOff x="534570" y="3018006"/>
            <a:chExt cx="290237" cy="321991"/>
          </a:xfrm>
        </p:grpSpPr>
        <p:sp>
          <p:nvSpPr>
            <p:cNvPr id="534" name="Google Shape;534;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41" name="Google Shape;541;p82"/>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542" name="Google Shape;542;p82"/>
          <p:cNvSpPr txBox="1"/>
          <p:nvPr/>
        </p:nvSpPr>
        <p:spPr>
          <a:xfrm>
            <a:off x="695850" y="298750"/>
            <a:ext cx="7752300" cy="7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Mokymo struktūra</a:t>
            </a:r>
            <a:endParaRPr b="1" i="0" sz="2800" u="none" cap="none" strike="noStrike">
              <a:solidFill>
                <a:srgbClr val="FFFFFF"/>
              </a:solidFill>
              <a:latin typeface="Arial"/>
              <a:ea typeface="Arial"/>
              <a:cs typeface="Arial"/>
              <a:sym typeface="Arial"/>
            </a:endParaRPr>
          </a:p>
        </p:txBody>
      </p:sp>
      <p:sp>
        <p:nvSpPr>
          <p:cNvPr id="543" name="Google Shape;543;p82"/>
          <p:cNvSpPr txBox="1"/>
          <p:nvPr/>
        </p:nvSpPr>
        <p:spPr>
          <a:xfrm>
            <a:off x="311700" y="1091050"/>
            <a:ext cx="6585600" cy="46974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Atsiliepimai</a:t>
            </a:r>
            <a:r>
              <a:rPr b="0" i="0" lang="lv-LV" sz="1500" u="none" cap="none" strike="noStrike">
                <a:solidFill>
                  <a:srgbClr val="000000"/>
                </a:solidFill>
                <a:latin typeface="Raleway"/>
                <a:ea typeface="Raleway"/>
                <a:cs typeface="Raleway"/>
                <a:sym typeface="Raleway"/>
              </a:rPr>
              <a:t>: Surinkite atsiliepimus apie mokymus. Tai gali būti apklausa, grupės diskusija arba individualus pokalbis. Grįžtamasis ryšys suteiks vertingos informacijos būsimoms mokymo sesijoms tobulinti.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Atminkite, kad svarbu užtikrinti, jog mokymo aplinka būtų saugi, įtraukianti ir pagarbi. Diskusijų metu gali iškilti jautrių temų, todėl būkite pasirengę jas tinkamai spręsti.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Galite laisvai keisti užsiėmimo elementus, atsižvelgdami į grupės dinamiką.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44" name="Google Shape;544;p82"/>
          <p:cNvPicPr preferRelativeResize="0"/>
          <p:nvPr/>
        </p:nvPicPr>
        <p:blipFill rotWithShape="1">
          <a:blip r:embed="rId4">
            <a:alphaModFix/>
          </a:blip>
          <a:srcRect b="0" l="0" r="0" t="0"/>
          <a:stretch/>
        </p:blipFill>
        <p:spPr>
          <a:xfrm>
            <a:off x="5803114" y="1091050"/>
            <a:ext cx="4631224" cy="1916225"/>
          </a:xfrm>
          <a:prstGeom prst="rect">
            <a:avLst/>
          </a:prstGeom>
          <a:noFill/>
          <a:ln>
            <a:noFill/>
          </a:ln>
        </p:spPr>
      </p:pic>
      <p:pic>
        <p:nvPicPr>
          <p:cNvPr id="545" name="Google Shape;545;p82"/>
          <p:cNvPicPr preferRelativeResize="0"/>
          <p:nvPr/>
        </p:nvPicPr>
        <p:blipFill rotWithShape="1">
          <a:blip r:embed="rId5">
            <a:alphaModFix/>
          </a:blip>
          <a:srcRect b="8339" l="0" r="6015" t="0"/>
          <a:stretch/>
        </p:blipFill>
        <p:spPr>
          <a:xfrm>
            <a:off x="6717970" y="3312249"/>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g2523351e7b7_17_0"/>
          <p:cNvGrpSpPr/>
          <p:nvPr/>
        </p:nvGrpSpPr>
        <p:grpSpPr>
          <a:xfrm>
            <a:off x="-356" y="0"/>
            <a:ext cx="9143665" cy="5143674"/>
            <a:chOff x="7481200" y="-261875"/>
            <a:chExt cx="7008251" cy="4337725"/>
          </a:xfrm>
        </p:grpSpPr>
        <p:pic>
          <p:nvPicPr>
            <p:cNvPr id="551" name="Google Shape;551;g2523351e7b7_17_0"/>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52" name="Google Shape;552;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53" name="Google Shape;553;g2523351e7b7_17_0"/>
          <p:cNvGrpSpPr/>
          <p:nvPr/>
        </p:nvGrpSpPr>
        <p:grpSpPr>
          <a:xfrm>
            <a:off x="375592" y="152400"/>
            <a:ext cx="8543051" cy="4991274"/>
            <a:chOff x="7481202" y="-261875"/>
            <a:chExt cx="7008245" cy="4209204"/>
          </a:xfrm>
        </p:grpSpPr>
        <p:pic>
          <p:nvPicPr>
            <p:cNvPr id="554" name="Google Shape;554;g2523351e7b7_17_0"/>
            <p:cNvPicPr preferRelativeResize="0"/>
            <p:nvPr/>
          </p:nvPicPr>
          <p:blipFill rotWithShape="1">
            <a:blip r:embed="rId3">
              <a:alphaModFix/>
            </a:blip>
            <a:srcRect b="18165" l="0" r="0" t="0"/>
            <a:stretch/>
          </p:blipFill>
          <p:spPr>
            <a:xfrm>
              <a:off x="7481202" y="-261875"/>
              <a:ext cx="7008245" cy="4209204"/>
            </a:xfrm>
            <a:prstGeom prst="rect">
              <a:avLst/>
            </a:prstGeom>
            <a:noFill/>
            <a:ln>
              <a:noFill/>
            </a:ln>
          </p:spPr>
        </p:pic>
        <p:pic>
          <p:nvPicPr>
            <p:cNvPr id="555" name="Google Shape;555;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556" name="Google Shape;556;g2523351e7b7_17_0"/>
          <p:cNvSpPr txBox="1"/>
          <p:nvPr/>
        </p:nvSpPr>
        <p:spPr>
          <a:xfrm>
            <a:off x="1870750" y="2573575"/>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Kaip žaisti?</a:t>
            </a:r>
            <a:endParaRPr b="0" i="0" sz="2600" u="none" cap="none" strike="noStrike">
              <a:solidFill>
                <a:srgbClr val="FFAB40"/>
              </a:solidFill>
              <a:latin typeface="Montserrat SemiBold"/>
              <a:ea typeface="Montserrat SemiBold"/>
              <a:cs typeface="Montserrat SemiBold"/>
              <a:sym typeface="Montserrat SemiBold"/>
            </a:endParaRPr>
          </a:p>
        </p:txBody>
      </p:sp>
      <p:pic>
        <p:nvPicPr>
          <p:cNvPr id="557" name="Google Shape;557;g2523351e7b7_17_0"/>
          <p:cNvPicPr preferRelativeResize="0"/>
          <p:nvPr/>
        </p:nvPicPr>
        <p:blipFill rotWithShape="1">
          <a:blip r:embed="rId4">
            <a:alphaModFix/>
          </a:blip>
          <a:srcRect b="0" l="0" r="0" t="0"/>
          <a:stretch/>
        </p:blipFill>
        <p:spPr>
          <a:xfrm>
            <a:off x="2007302" y="-10"/>
            <a:ext cx="1753914" cy="7103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g2523351e7b7_17_4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563" name="Google Shape;563;g2523351e7b7_17_48"/>
          <p:cNvSpPr txBox="1"/>
          <p:nvPr/>
        </p:nvSpPr>
        <p:spPr>
          <a:xfrm>
            <a:off x="827250" y="1152600"/>
            <a:ext cx="74895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1</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Moduli</a:t>
            </a:r>
            <a:r>
              <a:rPr b="1" i="0" lang="lv-LV" sz="4400" u="none" cap="none" strike="noStrike">
                <a:solidFill>
                  <a:srgbClr val="FFFFFF"/>
                </a:solidFill>
                <a:latin typeface="Raleway"/>
                <a:ea typeface="Raleway"/>
                <a:cs typeface="Raleway"/>
                <a:sym typeface="Raleway"/>
              </a:rPr>
              <a:t>s </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Priežastys ir veikimo mechanizmai</a:t>
            </a:r>
            <a:endParaRPr b="1" i="0" sz="4400" u="none" cap="none" strike="noStrike">
              <a:solidFill>
                <a:srgbClr val="FFFFFF"/>
              </a:solidFill>
              <a:latin typeface="Arial"/>
              <a:ea typeface="Arial"/>
              <a:cs typeface="Arial"/>
              <a:sym typeface="Arial"/>
            </a:endParaRPr>
          </a:p>
        </p:txBody>
      </p:sp>
      <p:pic>
        <p:nvPicPr>
          <p:cNvPr id="564" name="Google Shape;564;g2523351e7b7_17_4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565" name="Google Shape;565;g2523351e7b7_17_4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566" name="Google Shape;566;g2523351e7b7_17_48"/>
          <p:cNvPicPr preferRelativeResize="0"/>
          <p:nvPr/>
        </p:nvPicPr>
        <p:blipFill rotWithShape="1">
          <a:blip r:embed="rId6">
            <a:alphaModFix/>
          </a:blip>
          <a:srcRect b="0" l="0" r="-583" t="-989"/>
          <a:stretch/>
        </p:blipFill>
        <p:spPr>
          <a:xfrm rot="5400000">
            <a:off x="5440413" y="1487038"/>
            <a:ext cx="2145900" cy="5194375"/>
          </a:xfrm>
          <a:prstGeom prst="rect">
            <a:avLst/>
          </a:prstGeom>
          <a:noFill/>
          <a:ln>
            <a:noFill/>
          </a:ln>
        </p:spPr>
      </p:pic>
      <p:pic>
        <p:nvPicPr>
          <p:cNvPr id="567" name="Google Shape;567;g2523351e7b7_17_48"/>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568" name="Google Shape;568;g2523351e7b7_17_48"/>
          <p:cNvPicPr preferRelativeResize="0"/>
          <p:nvPr/>
        </p:nvPicPr>
        <p:blipFill rotWithShape="1">
          <a:blip r:embed="rId7">
            <a:alphaModFix/>
          </a:blip>
          <a:srcRect b="8337" l="0" r="6015" t="0"/>
          <a:stretch/>
        </p:blipFill>
        <p:spPr>
          <a:xfrm>
            <a:off x="6538525" y="3312250"/>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pic>
        <p:nvPicPr>
          <p:cNvPr id="573" name="Google Shape;573;g2523351e7b7_17_5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574" name="Google Shape;574;g2523351e7b7_17_58"/>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575" name="Google Shape;575;g2523351e7b7_17_58"/>
          <p:cNvSpPr txBox="1"/>
          <p:nvPr/>
        </p:nvSpPr>
        <p:spPr>
          <a:xfrm>
            <a:off x="597300" y="1741900"/>
            <a:ext cx="3974700" cy="25221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Prieš pradėdami žaisti žaidimą, pasirinkite istorijų korteles, susijusias su jūsų darbo vieta.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Iš kiekvienos sprendimų kortelių kategorijos pasirinkite korteles, susijusias su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su </a:t>
            </a:r>
            <a:r>
              <a:rPr b="1" i="0" lang="lv-LV" sz="1500" u="none" cap="none" strike="noStrike">
                <a:solidFill>
                  <a:srgbClr val="000000"/>
                </a:solidFill>
                <a:latin typeface="Raleway"/>
                <a:ea typeface="Raleway"/>
                <a:cs typeface="Raleway"/>
                <a:sym typeface="Raleway"/>
              </a:rPr>
              <a:t>patyčiomis darbe</a:t>
            </a:r>
            <a:r>
              <a:rPr b="0" i="0" lang="lv-LV" sz="1500" u="none" cap="none" strike="noStrike">
                <a:solidFill>
                  <a:srgbClr val="000000"/>
                </a:solidFill>
                <a:latin typeface="Raleway"/>
                <a:ea typeface="Raleway"/>
                <a:cs typeface="Raleway"/>
                <a:sym typeface="Raleway"/>
              </a:rPr>
              <a:t>.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76" name="Google Shape;576;g2523351e7b7_17_58"/>
          <p:cNvPicPr preferRelativeResize="0"/>
          <p:nvPr/>
        </p:nvPicPr>
        <p:blipFill rotWithShape="1">
          <a:blip r:embed="rId4">
            <a:alphaModFix/>
          </a:blip>
          <a:srcRect b="0" l="0" r="16443" t="0"/>
          <a:stretch/>
        </p:blipFill>
        <p:spPr>
          <a:xfrm>
            <a:off x="6254300" y="455275"/>
            <a:ext cx="2889700" cy="1430951"/>
          </a:xfrm>
          <a:prstGeom prst="rect">
            <a:avLst/>
          </a:prstGeom>
          <a:noFill/>
          <a:ln>
            <a:noFill/>
          </a:ln>
        </p:spPr>
      </p:pic>
      <p:pic>
        <p:nvPicPr>
          <p:cNvPr id="577" name="Google Shape;577;g2523351e7b7_17_58"/>
          <p:cNvPicPr preferRelativeResize="0"/>
          <p:nvPr/>
        </p:nvPicPr>
        <p:blipFill rotWithShape="1">
          <a:blip r:embed="rId5">
            <a:alphaModFix/>
          </a:blip>
          <a:srcRect b="0" l="69" r="58" t="0"/>
          <a:stretch/>
        </p:blipFill>
        <p:spPr>
          <a:xfrm>
            <a:off x="7379069" y="205947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78" name="Google Shape;578;g2523351e7b7_17_58"/>
          <p:cNvPicPr preferRelativeResize="0"/>
          <p:nvPr/>
        </p:nvPicPr>
        <p:blipFill rotWithShape="1">
          <a:blip r:embed="rId5">
            <a:alphaModFix/>
          </a:blip>
          <a:srcRect b="0" l="69" r="58" t="0"/>
          <a:stretch/>
        </p:blipFill>
        <p:spPr>
          <a:xfrm>
            <a:off x="7340117" y="210691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79" name="Google Shape;579;g2523351e7b7_17_58"/>
          <p:cNvPicPr preferRelativeResize="0"/>
          <p:nvPr/>
        </p:nvPicPr>
        <p:blipFill rotWithShape="1">
          <a:blip r:embed="rId5">
            <a:alphaModFix/>
          </a:blip>
          <a:srcRect b="0" l="69" r="58" t="0"/>
          <a:stretch/>
        </p:blipFill>
        <p:spPr>
          <a:xfrm>
            <a:off x="7285118" y="215432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0" name="Google Shape;580;g2523351e7b7_17_58"/>
          <p:cNvPicPr preferRelativeResize="0"/>
          <p:nvPr/>
        </p:nvPicPr>
        <p:blipFill rotWithShape="1">
          <a:blip r:embed="rId5">
            <a:alphaModFix/>
          </a:blip>
          <a:srcRect b="0" l="69" r="58" t="0"/>
          <a:stretch/>
        </p:blipFill>
        <p:spPr>
          <a:xfrm>
            <a:off x="7238577" y="2193873"/>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1" name="Google Shape;581;g2523351e7b7_17_58"/>
          <p:cNvPicPr preferRelativeResize="0"/>
          <p:nvPr/>
        </p:nvPicPr>
        <p:blipFill rotWithShape="1">
          <a:blip r:embed="rId5">
            <a:alphaModFix/>
          </a:blip>
          <a:srcRect b="0" l="69" r="58" t="0"/>
          <a:stretch/>
        </p:blipFill>
        <p:spPr>
          <a:xfrm>
            <a:off x="7199598" y="22752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2" name="Google Shape;582;g2523351e7b7_17_58"/>
          <p:cNvPicPr preferRelativeResize="0"/>
          <p:nvPr/>
        </p:nvPicPr>
        <p:blipFill rotWithShape="1">
          <a:blip r:embed="rId6">
            <a:alphaModFix/>
          </a:blip>
          <a:srcRect b="0" l="58" r="59" t="0"/>
          <a:stretch/>
        </p:blipFill>
        <p:spPr>
          <a:xfrm>
            <a:off x="5637088" y="19977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583" name="Google Shape;583;g2523351e7b7_17_58"/>
          <p:cNvSpPr txBox="1"/>
          <p:nvPr/>
        </p:nvSpPr>
        <p:spPr>
          <a:xfrm>
            <a:off x="281725" y="1500175"/>
            <a:ext cx="2254800" cy="5850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584" name="Google Shape;584;g2523351e7b7_17_58"/>
          <p:cNvPicPr preferRelativeResize="0"/>
          <p:nvPr/>
        </p:nvPicPr>
        <p:blipFill rotWithShape="1">
          <a:blip r:embed="rId6">
            <a:alphaModFix/>
          </a:blip>
          <a:srcRect b="0" l="58" r="59" t="0"/>
          <a:stretch/>
        </p:blipFill>
        <p:spPr>
          <a:xfrm>
            <a:off x="4767013" y="2449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5" name="Google Shape;585;g2523351e7b7_17_58"/>
          <p:cNvPicPr preferRelativeResize="0"/>
          <p:nvPr/>
        </p:nvPicPr>
        <p:blipFill rotWithShape="1">
          <a:blip r:embed="rId6">
            <a:alphaModFix/>
          </a:blip>
          <a:srcRect b="0" l="58" r="59" t="0"/>
          <a:stretch/>
        </p:blipFill>
        <p:spPr>
          <a:xfrm>
            <a:off x="5222688" y="26996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9" name="Shape 589"/>
        <p:cNvGrpSpPr/>
        <p:nvPr/>
      </p:nvGrpSpPr>
      <p:grpSpPr>
        <a:xfrm>
          <a:off x="0" y="0"/>
          <a:ext cx="0" cy="0"/>
          <a:chOff x="0" y="0"/>
          <a:chExt cx="0" cy="0"/>
        </a:xfrm>
      </p:grpSpPr>
      <p:pic>
        <p:nvPicPr>
          <p:cNvPr id="590" name="Google Shape;590;g2523351e7b7_17_74"/>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591" name="Google Shape;591;g2523351e7b7_17_74"/>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592" name="Google Shape;592;g2523351e7b7_17_74"/>
          <p:cNvSpPr txBox="1"/>
          <p:nvPr/>
        </p:nvSpPr>
        <p:spPr>
          <a:xfrm>
            <a:off x="613925" y="1498125"/>
            <a:ext cx="4047900" cy="22566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Kiekvienas žaidėjas taip pat turėtų gauti rinkinį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sprendimo kortelių, kuriose būtų </a:t>
            </a:r>
            <a:r>
              <a:rPr b="0" i="0" lang="lv-LV" sz="1500" u="none" cap="none" strike="noStrike">
                <a:solidFill>
                  <a:schemeClr val="dk1"/>
                </a:solidFill>
                <a:latin typeface="Raleway"/>
                <a:ea typeface="Raleway"/>
                <a:cs typeface="Raleway"/>
                <a:sym typeface="Raleway"/>
              </a:rPr>
              <a:t>vienodas skaičius kortelių iš kiekvienos kategorijos. (4-12)</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Išmaišykite probleminės situacijos korteles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padėkite jas ant stalo atverstomis kortelėmis žemyn.</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93" name="Google Shape;593;g2523351e7b7_17_74"/>
          <p:cNvPicPr preferRelativeResize="0"/>
          <p:nvPr/>
        </p:nvPicPr>
        <p:blipFill rotWithShape="1">
          <a:blip r:embed="rId4">
            <a:alphaModFix/>
          </a:blip>
          <a:srcRect b="0" l="0" r="16443" t="0"/>
          <a:stretch/>
        </p:blipFill>
        <p:spPr>
          <a:xfrm>
            <a:off x="6572250" y="449125"/>
            <a:ext cx="2571750" cy="1273500"/>
          </a:xfrm>
          <a:prstGeom prst="rect">
            <a:avLst/>
          </a:prstGeom>
          <a:noFill/>
          <a:ln>
            <a:noFill/>
          </a:ln>
        </p:spPr>
      </p:pic>
      <p:sp>
        <p:nvSpPr>
          <p:cNvPr id="594" name="Google Shape;594;g2523351e7b7_17_74"/>
          <p:cNvSpPr txBox="1"/>
          <p:nvPr/>
        </p:nvSpPr>
        <p:spPr>
          <a:xfrm>
            <a:off x="737125" y="1256400"/>
            <a:ext cx="2254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595" name="Google Shape;595;g2523351e7b7_17_74"/>
          <p:cNvPicPr preferRelativeResize="0"/>
          <p:nvPr/>
        </p:nvPicPr>
        <p:blipFill rotWithShape="1">
          <a:blip r:embed="rId5">
            <a:alphaModFix/>
          </a:blip>
          <a:srcRect b="0" l="79" r="68" t="0"/>
          <a:stretch/>
        </p:blipFill>
        <p:spPr>
          <a:xfrm>
            <a:off x="7172576" y="149811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96" name="Google Shape;596;g2523351e7b7_17_74"/>
          <p:cNvPicPr preferRelativeResize="0"/>
          <p:nvPr/>
        </p:nvPicPr>
        <p:blipFill rotWithShape="1">
          <a:blip r:embed="rId5">
            <a:alphaModFix/>
          </a:blip>
          <a:srcRect b="0" l="79" r="68" t="0"/>
          <a:stretch/>
        </p:blipFill>
        <p:spPr>
          <a:xfrm>
            <a:off x="7136202" y="15296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97" name="Google Shape;597;g2523351e7b7_17_74"/>
          <p:cNvPicPr preferRelativeResize="0"/>
          <p:nvPr/>
        </p:nvPicPr>
        <p:blipFill rotWithShape="1">
          <a:blip r:embed="rId5">
            <a:alphaModFix/>
          </a:blip>
          <a:srcRect b="0" l="79" r="68" t="0"/>
          <a:stretch/>
        </p:blipFill>
        <p:spPr>
          <a:xfrm>
            <a:off x="7095639" y="15725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98" name="Google Shape;598;g2523351e7b7_17_74"/>
          <p:cNvPicPr preferRelativeResize="0"/>
          <p:nvPr/>
        </p:nvPicPr>
        <p:blipFill rotWithShape="1">
          <a:blip r:embed="rId5">
            <a:alphaModFix/>
          </a:blip>
          <a:srcRect b="0" l="79" r="68" t="0"/>
          <a:stretch/>
        </p:blipFill>
        <p:spPr>
          <a:xfrm>
            <a:off x="7038266" y="161948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99" name="Google Shape;599;g2523351e7b7_17_74"/>
          <p:cNvPicPr preferRelativeResize="0"/>
          <p:nvPr/>
        </p:nvPicPr>
        <p:blipFill rotWithShape="1">
          <a:blip r:embed="rId6">
            <a:alphaModFix/>
          </a:blip>
          <a:srcRect b="0" l="29" r="18" t="0"/>
          <a:stretch/>
        </p:blipFill>
        <p:spPr>
          <a:xfrm>
            <a:off x="3403356" y="340181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0" name="Google Shape;600;g2523351e7b7_17_74"/>
          <p:cNvPicPr preferRelativeResize="0"/>
          <p:nvPr/>
        </p:nvPicPr>
        <p:blipFill rotWithShape="1">
          <a:blip r:embed="rId7">
            <a:alphaModFix/>
          </a:blip>
          <a:srcRect b="0" l="29" r="18" t="0"/>
          <a:stretch/>
        </p:blipFill>
        <p:spPr>
          <a:xfrm rot="676977">
            <a:off x="4423426" y="3523216"/>
            <a:ext cx="1249652" cy="187341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1" name="Google Shape;601;g2523351e7b7_17_74"/>
          <p:cNvPicPr preferRelativeResize="0"/>
          <p:nvPr/>
        </p:nvPicPr>
        <p:blipFill rotWithShape="1">
          <a:blip r:embed="rId8">
            <a:alphaModFix/>
          </a:blip>
          <a:srcRect b="0" l="69" r="78" t="0"/>
          <a:stretch/>
        </p:blipFill>
        <p:spPr>
          <a:xfrm rot="261074">
            <a:off x="5464017" y="3523180"/>
            <a:ext cx="1249501" cy="18735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2" name="Google Shape;602;g2523351e7b7_17_74"/>
          <p:cNvPicPr preferRelativeResize="0"/>
          <p:nvPr/>
        </p:nvPicPr>
        <p:blipFill rotWithShape="1">
          <a:blip r:embed="rId9">
            <a:alphaModFix/>
          </a:blip>
          <a:srcRect b="0" l="0" r="10" t="0"/>
          <a:stretch/>
        </p:blipFill>
        <p:spPr>
          <a:xfrm rot="-614821">
            <a:off x="1779825" y="3542047"/>
            <a:ext cx="1249632" cy="18733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3" name="Google Shape;603;g2523351e7b7_17_74"/>
          <p:cNvPicPr preferRelativeResize="0"/>
          <p:nvPr/>
        </p:nvPicPr>
        <p:blipFill rotWithShape="1">
          <a:blip r:embed="rId9">
            <a:alphaModFix/>
          </a:blip>
          <a:srcRect b="0" l="0" r="10" t="0"/>
          <a:stretch/>
        </p:blipFill>
        <p:spPr>
          <a:xfrm rot="331467">
            <a:off x="2242965" y="3401824"/>
            <a:ext cx="1249604" cy="187352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7" name="Shape 607"/>
        <p:cNvGrpSpPr/>
        <p:nvPr/>
      </p:nvGrpSpPr>
      <p:grpSpPr>
        <a:xfrm>
          <a:off x="0" y="0"/>
          <a:ext cx="0" cy="0"/>
          <a:chOff x="0" y="0"/>
          <a:chExt cx="0" cy="0"/>
        </a:xfrm>
      </p:grpSpPr>
      <p:pic>
        <p:nvPicPr>
          <p:cNvPr id="608" name="Google Shape;608;g2523351e7b7_17_91"/>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609" name="Google Shape;609;g2523351e7b7_17_91"/>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610" name="Google Shape;610;g2523351e7b7_17_91"/>
          <p:cNvSpPr txBox="1"/>
          <p:nvPr/>
        </p:nvSpPr>
        <p:spPr>
          <a:xfrm>
            <a:off x="717800" y="1983725"/>
            <a:ext cx="3987000" cy="25242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Pirmasis žaidėjas ištraukia </a:t>
            </a:r>
            <a:r>
              <a:rPr b="0" i="0" lang="lv-LV" sz="1500" u="none" cap="none" strike="noStrike">
                <a:solidFill>
                  <a:schemeClr val="dk1"/>
                </a:solidFill>
                <a:latin typeface="Raleway"/>
                <a:ea typeface="Raleway"/>
                <a:cs typeface="Raleway"/>
                <a:sym typeface="Raleway"/>
              </a:rPr>
              <a:t>su patyčiomis darbe susijusią </a:t>
            </a:r>
            <a:r>
              <a:rPr b="1" i="0" lang="lv-LV" sz="1500" u="none" cap="none" strike="noStrike">
                <a:solidFill>
                  <a:schemeClr val="dk1"/>
                </a:solidFill>
                <a:latin typeface="Raleway"/>
                <a:ea typeface="Raleway"/>
                <a:cs typeface="Raleway"/>
                <a:sym typeface="Raleway"/>
              </a:rPr>
              <a:t>probleminės situacijos kortelę </a:t>
            </a:r>
            <a:r>
              <a:rPr b="0" i="0" lang="lv-LV" sz="1500" u="none" cap="none" strike="noStrike">
                <a:solidFill>
                  <a:schemeClr val="dk1"/>
                </a:solidFill>
                <a:latin typeface="Raleway"/>
                <a:ea typeface="Raleway"/>
                <a:cs typeface="Raleway"/>
                <a:sym typeface="Raleway"/>
              </a:rPr>
              <a:t>ir garsiai ją perskaito grupei.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Tada kiti žaidėjai </a:t>
            </a:r>
            <a:r>
              <a:rPr b="0" i="0" lang="lv-LV" sz="1500" u="none" cap="none" strike="noStrike">
                <a:solidFill>
                  <a:schemeClr val="dk1"/>
                </a:solidFill>
                <a:latin typeface="Raleway"/>
                <a:ea typeface="Raleway"/>
                <a:cs typeface="Raleway"/>
                <a:sym typeface="Raleway"/>
              </a:rPr>
              <a:t>iš savo rankos </a:t>
            </a:r>
            <a:r>
              <a:rPr b="1" i="0" lang="lv-LV" sz="1500" u="none" cap="none" strike="noStrike">
                <a:solidFill>
                  <a:schemeClr val="dk1"/>
                </a:solidFill>
                <a:latin typeface="Raleway"/>
                <a:ea typeface="Raleway"/>
                <a:cs typeface="Raleway"/>
                <a:sym typeface="Raleway"/>
              </a:rPr>
              <a:t>pasirenka sprendimo kortelę, kuri, </a:t>
            </a:r>
            <a:r>
              <a:rPr b="0" i="0" lang="lv-LV" sz="1500" u="none" cap="none" strike="noStrike">
                <a:solidFill>
                  <a:schemeClr val="dk1"/>
                </a:solidFill>
                <a:latin typeface="Raleway"/>
                <a:ea typeface="Raleway"/>
                <a:cs typeface="Raleway"/>
                <a:sym typeface="Raleway"/>
              </a:rPr>
              <a:t>jų manymu, būtų geriausias būdas išvengti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būtų geriausias būdas spręsti patyčių problemą.</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FFAB40"/>
              </a:solidFill>
              <a:latin typeface="Arial"/>
              <a:ea typeface="Arial"/>
              <a:cs typeface="Arial"/>
              <a:sym typeface="Arial"/>
            </a:endParaRPr>
          </a:p>
        </p:txBody>
      </p:sp>
      <p:pic>
        <p:nvPicPr>
          <p:cNvPr id="611" name="Google Shape;611;g2523351e7b7_17_91"/>
          <p:cNvPicPr preferRelativeResize="0"/>
          <p:nvPr/>
        </p:nvPicPr>
        <p:blipFill rotWithShape="1">
          <a:blip r:embed="rId4">
            <a:alphaModFix/>
          </a:blip>
          <a:srcRect b="0" l="0" r="27943" t="0"/>
          <a:stretch/>
        </p:blipFill>
        <p:spPr>
          <a:xfrm>
            <a:off x="6572250" y="455275"/>
            <a:ext cx="2571750" cy="1476725"/>
          </a:xfrm>
          <a:prstGeom prst="rect">
            <a:avLst/>
          </a:prstGeom>
          <a:noFill/>
          <a:ln>
            <a:noFill/>
          </a:ln>
        </p:spPr>
      </p:pic>
      <p:sp>
        <p:nvSpPr>
          <p:cNvPr id="612" name="Google Shape;612;g2523351e7b7_17_91"/>
          <p:cNvSpPr txBox="1"/>
          <p:nvPr/>
        </p:nvSpPr>
        <p:spPr>
          <a:xfrm>
            <a:off x="841000" y="148500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pic>
        <p:nvPicPr>
          <p:cNvPr id="613" name="Google Shape;613;g2523351e7b7_17_91"/>
          <p:cNvPicPr preferRelativeResize="0"/>
          <p:nvPr/>
        </p:nvPicPr>
        <p:blipFill rotWithShape="1">
          <a:blip r:embed="rId5">
            <a:alphaModFix/>
          </a:blip>
          <a:srcRect b="0" l="58" r="59" t="0"/>
          <a:stretch/>
        </p:blipFill>
        <p:spPr>
          <a:xfrm>
            <a:off x="5405852" y="1850176"/>
            <a:ext cx="1456500" cy="2183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14" name="Google Shape;614;g2523351e7b7_17_91"/>
          <p:cNvPicPr preferRelativeResize="0"/>
          <p:nvPr/>
        </p:nvPicPr>
        <p:blipFill rotWithShape="1">
          <a:blip r:embed="rId6">
            <a:alphaModFix/>
          </a:blip>
          <a:srcRect b="0" l="29" r="18" t="0"/>
          <a:stretch/>
        </p:blipFill>
        <p:spPr>
          <a:xfrm rot="422970">
            <a:off x="6699566" y="2402321"/>
            <a:ext cx="1439784" cy="2158987"/>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8" name="Shape 618"/>
        <p:cNvGrpSpPr/>
        <p:nvPr/>
      </p:nvGrpSpPr>
      <p:grpSpPr>
        <a:xfrm>
          <a:off x="0" y="0"/>
          <a:ext cx="0" cy="0"/>
          <a:chOff x="0" y="0"/>
          <a:chExt cx="0" cy="0"/>
        </a:xfrm>
      </p:grpSpPr>
      <p:pic>
        <p:nvPicPr>
          <p:cNvPr id="619" name="Google Shape;619;g2523351e7b7_17_101"/>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620" name="Google Shape;620;g2523351e7b7_17_10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621" name="Google Shape;621;g2523351e7b7_17_101"/>
          <p:cNvSpPr txBox="1"/>
          <p:nvPr/>
        </p:nvSpPr>
        <p:spPr>
          <a:xfrm>
            <a:off x="717800" y="1755125"/>
            <a:ext cx="3987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 visi žaidėjai pasirenka sprendimo kortelę, </a:t>
            </a:r>
            <a:r>
              <a:rPr b="1" i="0" lang="lv-LV" sz="1500" u="none" cap="none" strike="noStrike">
                <a:solidFill>
                  <a:schemeClr val="dk1"/>
                </a:solidFill>
                <a:latin typeface="Raleway"/>
                <a:ea typeface="Raleway"/>
                <a:cs typeface="Raleway"/>
                <a:sym typeface="Raleway"/>
              </a:rPr>
              <a:t>pirmasis žaidėjas jas surenka ir garsiai perskaito grupei</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Tada grupė aptaria įvairius sprendimus ir </a:t>
            </a:r>
            <a:r>
              <a:rPr b="1" i="0" lang="lv-LV" sz="1500" u="none" cap="none" strike="noStrike">
                <a:solidFill>
                  <a:schemeClr val="dk1"/>
                </a:solidFill>
                <a:latin typeface="Raleway"/>
                <a:ea typeface="Raleway"/>
                <a:cs typeface="Raleway"/>
                <a:sym typeface="Raleway"/>
              </a:rPr>
              <a:t>įvertina, kurie iš jų būtų veiksmingiausi </a:t>
            </a:r>
            <a:r>
              <a:rPr b="0" i="0" lang="lv-LV" sz="1500" u="none" cap="none" strike="noStrike">
                <a:solidFill>
                  <a:schemeClr val="dk1"/>
                </a:solidFill>
                <a:latin typeface="Raleway"/>
                <a:ea typeface="Raleway"/>
                <a:cs typeface="Raleway"/>
                <a:sym typeface="Raleway"/>
              </a:rPr>
              <a:t>siekiant užkirsti kelią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spręsti patyčių elgesio darbe problemą.</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Raleway"/>
              <a:ea typeface="Raleway"/>
              <a:cs typeface="Raleway"/>
              <a:sym typeface="Raleway"/>
            </a:endParaRPr>
          </a:p>
        </p:txBody>
      </p:sp>
      <p:pic>
        <p:nvPicPr>
          <p:cNvPr id="622" name="Google Shape;622;g2523351e7b7_17_101"/>
          <p:cNvPicPr preferRelativeResize="0"/>
          <p:nvPr/>
        </p:nvPicPr>
        <p:blipFill rotWithShape="1">
          <a:blip r:embed="rId4">
            <a:alphaModFix/>
          </a:blip>
          <a:srcRect b="0" l="0" r="16443" t="0"/>
          <a:stretch/>
        </p:blipFill>
        <p:spPr>
          <a:xfrm>
            <a:off x="6572250" y="302875"/>
            <a:ext cx="2571750" cy="1273500"/>
          </a:xfrm>
          <a:prstGeom prst="rect">
            <a:avLst/>
          </a:prstGeom>
          <a:noFill/>
          <a:ln>
            <a:noFill/>
          </a:ln>
        </p:spPr>
      </p:pic>
      <p:sp>
        <p:nvSpPr>
          <p:cNvPr id="623" name="Google Shape;623;g2523351e7b7_17_101"/>
          <p:cNvSpPr txBox="1"/>
          <p:nvPr/>
        </p:nvSpPr>
        <p:spPr>
          <a:xfrm>
            <a:off x="717800" y="12564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pic>
        <p:nvPicPr>
          <p:cNvPr id="624" name="Google Shape;624;g2523351e7b7_17_101"/>
          <p:cNvPicPr preferRelativeResize="0"/>
          <p:nvPr/>
        </p:nvPicPr>
        <p:blipFill rotWithShape="1">
          <a:blip r:embed="rId5">
            <a:alphaModFix/>
          </a:blip>
          <a:srcRect b="0" l="58" r="59" t="0"/>
          <a:stretch/>
        </p:blipFill>
        <p:spPr>
          <a:xfrm>
            <a:off x="5734927" y="1402676"/>
            <a:ext cx="1456500" cy="2183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25" name="Google Shape;625;g2523351e7b7_17_101"/>
          <p:cNvPicPr preferRelativeResize="0"/>
          <p:nvPr/>
        </p:nvPicPr>
        <p:blipFill rotWithShape="1">
          <a:blip r:embed="rId6">
            <a:alphaModFix/>
          </a:blip>
          <a:srcRect b="0" l="29" r="18" t="0"/>
          <a:stretch/>
        </p:blipFill>
        <p:spPr>
          <a:xfrm rot="422970">
            <a:off x="7318741" y="1921546"/>
            <a:ext cx="1439784" cy="215898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26" name="Google Shape;626;g2523351e7b7_17_101"/>
          <p:cNvPicPr preferRelativeResize="0"/>
          <p:nvPr/>
        </p:nvPicPr>
        <p:blipFill rotWithShape="1">
          <a:blip r:embed="rId7">
            <a:alphaModFix/>
          </a:blip>
          <a:srcRect b="0" l="0" r="10" t="0"/>
          <a:stretch/>
        </p:blipFill>
        <p:spPr>
          <a:xfrm rot="-607216">
            <a:off x="4742196" y="2509910"/>
            <a:ext cx="1374384" cy="206031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27" name="Google Shape;627;g2523351e7b7_17_101"/>
          <p:cNvPicPr preferRelativeResize="0"/>
          <p:nvPr/>
        </p:nvPicPr>
        <p:blipFill rotWithShape="1">
          <a:blip r:embed="rId8">
            <a:alphaModFix/>
          </a:blip>
          <a:srcRect b="0" l="29" r="18" t="0"/>
          <a:stretch/>
        </p:blipFill>
        <p:spPr>
          <a:xfrm>
            <a:off x="6641544" y="3217144"/>
            <a:ext cx="1374000" cy="2060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4"/>
          <p:cNvSpPr txBox="1"/>
          <p:nvPr/>
        </p:nvSpPr>
        <p:spPr>
          <a:xfrm>
            <a:off x="1525450" y="1601875"/>
            <a:ext cx="6111900" cy="22198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900"/>
              <a:buFont typeface="Arial"/>
              <a:buNone/>
            </a:pPr>
            <a:r>
              <a:rPr b="1" i="0" lang="lv-LV" sz="1900" u="none" cap="none" strike="noStrike">
                <a:solidFill>
                  <a:srgbClr val="6689BA"/>
                </a:solidFill>
                <a:latin typeface="Raleway"/>
                <a:ea typeface="Raleway"/>
                <a:cs typeface="Raleway"/>
                <a:sym typeface="Raleway"/>
              </a:rPr>
              <a:t>Būdami mokymų vadovai, </a:t>
            </a:r>
            <a:r>
              <a:rPr b="0" i="0" lang="lv-LV" sz="1600" u="none" cap="none" strike="noStrike">
                <a:solidFill>
                  <a:srgbClr val="000000"/>
                </a:solidFill>
                <a:latin typeface="Raleway"/>
                <a:ea typeface="Raleway"/>
                <a:cs typeface="Raleway"/>
                <a:sym typeface="Raleway"/>
              </a:rPr>
              <a:t>pteiksite dalyviams įvairias situacijas ir įtrauksite juos į diskusijas, remdamiesi situacijų ir jų sprendimo strategijų kortelėmis.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000000"/>
                </a:solidFill>
                <a:latin typeface="Raleway"/>
                <a:ea typeface="Raleway"/>
                <a:cs typeface="Raleway"/>
                <a:sym typeface="Raleway"/>
              </a:rPr>
              <a:t>Šis procesas leis dalyviams aktyviai mokytis ir apmąstyti įvairius smurto darbe aspektus, taip palengvinant bendrą supratimą ir skatinant atvirą dialogą smurto darbe klausimu.</a:t>
            </a:r>
            <a:endParaRPr b="0" i="0" sz="1600" u="none" cap="none" strike="noStrike">
              <a:solidFill>
                <a:srgbClr val="000000"/>
              </a:solidFill>
              <a:latin typeface="Raleway"/>
              <a:ea typeface="Raleway"/>
              <a:cs typeface="Raleway"/>
              <a:sym typeface="Raleway"/>
            </a:endParaRPr>
          </a:p>
        </p:txBody>
      </p:sp>
      <p:pic>
        <p:nvPicPr>
          <p:cNvPr id="113" name="Google Shape;113;p54"/>
          <p:cNvPicPr preferRelativeResize="0"/>
          <p:nvPr/>
        </p:nvPicPr>
        <p:blipFill rotWithShape="1">
          <a:blip r:embed="rId3">
            <a:alphaModFix/>
          </a:blip>
          <a:srcRect b="12898" l="0" r="0" t="0"/>
          <a:stretch/>
        </p:blipFill>
        <p:spPr>
          <a:xfrm>
            <a:off x="5694100" y="3900226"/>
            <a:ext cx="3449901" cy="1243274"/>
          </a:xfrm>
          <a:prstGeom prst="rect">
            <a:avLst/>
          </a:prstGeom>
          <a:noFill/>
          <a:ln>
            <a:noFill/>
          </a:ln>
        </p:spPr>
      </p:pic>
      <p:grpSp>
        <p:nvGrpSpPr>
          <p:cNvPr id="114" name="Google Shape;114;p54"/>
          <p:cNvGrpSpPr/>
          <p:nvPr/>
        </p:nvGrpSpPr>
        <p:grpSpPr>
          <a:xfrm>
            <a:off x="1295470" y="1708643"/>
            <a:ext cx="290237" cy="321991"/>
            <a:chOff x="534570" y="3018006"/>
            <a:chExt cx="290237" cy="321991"/>
          </a:xfrm>
        </p:grpSpPr>
        <p:sp>
          <p:nvSpPr>
            <p:cNvPr id="115" name="Google Shape;115;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7" name="Google Shape;117;p54"/>
          <p:cNvPicPr preferRelativeResize="0"/>
          <p:nvPr/>
        </p:nvPicPr>
        <p:blipFill rotWithShape="1">
          <a:blip r:embed="rId4">
            <a:alphaModFix/>
          </a:blip>
          <a:srcRect b="0" l="0" r="0" t="11948"/>
          <a:stretch/>
        </p:blipFill>
        <p:spPr>
          <a:xfrm>
            <a:off x="0" y="0"/>
            <a:ext cx="9144001" cy="1320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1" name="Shape 631"/>
        <p:cNvGrpSpPr/>
        <p:nvPr/>
      </p:nvGrpSpPr>
      <p:grpSpPr>
        <a:xfrm>
          <a:off x="0" y="0"/>
          <a:ext cx="0" cy="0"/>
          <a:chOff x="0" y="0"/>
          <a:chExt cx="0" cy="0"/>
        </a:xfrm>
      </p:grpSpPr>
      <p:pic>
        <p:nvPicPr>
          <p:cNvPr id="632" name="Google Shape;632;g2523351e7b7_17_113"/>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33" name="Google Shape;633;g2523351e7b7_17_113"/>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634" name="Google Shape;634;g2523351e7b7_17_113"/>
          <p:cNvSpPr txBox="1"/>
          <p:nvPr/>
        </p:nvSpPr>
        <p:spPr>
          <a:xfrm>
            <a:off x="794000" y="1602725"/>
            <a:ext cx="4668600" cy="355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kiekvieno raundo paprašykite žaidėjų </a:t>
            </a:r>
            <a:r>
              <a:rPr b="1" i="0" lang="lv-LV" sz="1500" u="none" cap="none" strike="noStrike">
                <a:solidFill>
                  <a:schemeClr val="dk1"/>
                </a:solidFill>
                <a:latin typeface="Raleway"/>
                <a:ea typeface="Raleway"/>
                <a:cs typeface="Raleway"/>
                <a:sym typeface="Raleway"/>
              </a:rPr>
              <a:t>įvardyti patyčių darbe priežastis ir mechanizmus, </a:t>
            </a:r>
            <a:r>
              <a:rPr b="0" i="0" lang="lv-LV" sz="1500" u="none" cap="none" strike="noStrike">
                <a:solidFill>
                  <a:schemeClr val="dk1"/>
                </a:solidFill>
                <a:latin typeface="Raleway"/>
                <a:ea typeface="Raleway"/>
                <a:cs typeface="Raleway"/>
                <a:sym typeface="Raleway"/>
              </a:rPr>
              <a:t>kurie buvo nurodyti probleminės situacijos kortelėje.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Paskatinkite juos </a:t>
            </a:r>
            <a:r>
              <a:rPr b="1" i="0" lang="lv-LV" sz="1500" u="none" cap="none" strike="noStrike">
                <a:solidFill>
                  <a:schemeClr val="dk1"/>
                </a:solidFill>
                <a:latin typeface="Raleway"/>
                <a:ea typeface="Raleway"/>
                <a:cs typeface="Raleway"/>
                <a:sym typeface="Raleway"/>
              </a:rPr>
              <a:t>nustatyti modelius ir bendras temas </a:t>
            </a:r>
            <a:r>
              <a:rPr b="0" i="0" lang="lv-LV" sz="1500" u="none" cap="none" strike="noStrike">
                <a:solidFill>
                  <a:schemeClr val="dk1"/>
                </a:solidFill>
                <a:latin typeface="Raleway"/>
                <a:ea typeface="Raleway"/>
                <a:cs typeface="Raleway"/>
                <a:sym typeface="Raleway"/>
              </a:rPr>
              <a:t>bei aptarti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kaip skirtingose sprendimų kortelėse sprendžiamos šios priežastys ir mechanizmai.</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Žaidimo eigoje naudokite probleminių situacijų korteles, kad </a:t>
            </a:r>
            <a:r>
              <a:rPr b="1" i="0" lang="lv-LV" sz="1500" u="none" cap="none" strike="noStrike">
                <a:solidFill>
                  <a:schemeClr val="dk1"/>
                </a:solidFill>
                <a:latin typeface="Raleway"/>
                <a:ea typeface="Raleway"/>
                <a:cs typeface="Raleway"/>
                <a:sym typeface="Raleway"/>
              </a:rPr>
              <a:t>paskatintumėte diskusijas apie konkrečius patyčių tipus </a:t>
            </a:r>
            <a:r>
              <a:rPr b="0" i="0" lang="lv-LV" sz="1500" u="none" cap="none" strike="noStrike">
                <a:solidFill>
                  <a:schemeClr val="dk1"/>
                </a:solidFill>
                <a:latin typeface="Raleway"/>
                <a:ea typeface="Raleway"/>
                <a:cs typeface="Raleway"/>
                <a:sym typeface="Raleway"/>
              </a:rPr>
              <a:t>ir įvairius veiksnius.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juos lemiančius veiksnius.</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635" name="Google Shape;635;g2523351e7b7_17_113"/>
          <p:cNvSpPr txBox="1"/>
          <p:nvPr/>
        </p:nvSpPr>
        <p:spPr>
          <a:xfrm>
            <a:off x="794000" y="1104000"/>
            <a:ext cx="3682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Grojimas ir uždarymas</a:t>
            </a:r>
            <a:endParaRPr b="1" i="0" sz="2600" u="none" cap="none" strike="noStrike">
              <a:solidFill>
                <a:srgbClr val="6689BA"/>
              </a:solidFill>
              <a:latin typeface="Raleway"/>
              <a:ea typeface="Raleway"/>
              <a:cs typeface="Raleway"/>
              <a:sym typeface="Raleway"/>
            </a:endParaRPr>
          </a:p>
        </p:txBody>
      </p:sp>
      <p:sp>
        <p:nvSpPr>
          <p:cNvPr id="636" name="Google Shape;636;g2523351e7b7_17_113"/>
          <p:cNvSpPr/>
          <p:nvPr/>
        </p:nvSpPr>
        <p:spPr>
          <a:xfrm>
            <a:off x="6294244" y="2819592"/>
            <a:ext cx="1933500" cy="15831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g2523351e7b7_17_113"/>
          <p:cNvSpPr/>
          <p:nvPr/>
        </p:nvSpPr>
        <p:spPr>
          <a:xfrm>
            <a:off x="5967793" y="1812025"/>
            <a:ext cx="1361100" cy="1207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g2523351e7b7_17_113"/>
          <p:cNvSpPr/>
          <p:nvPr/>
        </p:nvSpPr>
        <p:spPr>
          <a:xfrm>
            <a:off x="5920400" y="1868354"/>
            <a:ext cx="1361100" cy="12072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g2523351e7b7_17_113"/>
          <p:cNvSpPr/>
          <p:nvPr/>
        </p:nvSpPr>
        <p:spPr>
          <a:xfrm rot="426282">
            <a:off x="6294198" y="2782421"/>
            <a:ext cx="1889508" cy="158326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0" name="Google Shape;640;g2523351e7b7_17_113"/>
          <p:cNvPicPr preferRelativeResize="0"/>
          <p:nvPr/>
        </p:nvPicPr>
        <p:blipFill rotWithShape="1">
          <a:blip r:embed="rId4">
            <a:alphaModFix/>
          </a:blip>
          <a:srcRect b="0" l="0" r="35852" t="0"/>
          <a:stretch/>
        </p:blipFill>
        <p:spPr>
          <a:xfrm>
            <a:off x="6857325" y="3208050"/>
            <a:ext cx="2286675" cy="1474850"/>
          </a:xfrm>
          <a:prstGeom prst="rect">
            <a:avLst/>
          </a:prstGeom>
          <a:noFill/>
          <a:ln>
            <a:noFill/>
          </a:ln>
        </p:spPr>
      </p:pic>
      <p:grpSp>
        <p:nvGrpSpPr>
          <p:cNvPr id="641" name="Google Shape;641;g2523351e7b7_17_113"/>
          <p:cNvGrpSpPr/>
          <p:nvPr/>
        </p:nvGrpSpPr>
        <p:grpSpPr>
          <a:xfrm>
            <a:off x="534570" y="2637006"/>
            <a:ext cx="290237" cy="321991"/>
            <a:chOff x="534570" y="3018006"/>
            <a:chExt cx="290237" cy="321991"/>
          </a:xfrm>
        </p:grpSpPr>
        <p:sp>
          <p:nvSpPr>
            <p:cNvPr id="642" name="Google Shape;642;g2523351e7b7_17_11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2523351e7b7_17_11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7" name="Shape 647"/>
        <p:cNvGrpSpPr/>
        <p:nvPr/>
      </p:nvGrpSpPr>
      <p:grpSpPr>
        <a:xfrm>
          <a:off x="0" y="0"/>
          <a:ext cx="0" cy="0"/>
          <a:chOff x="0" y="0"/>
          <a:chExt cx="0" cy="0"/>
        </a:xfrm>
      </p:grpSpPr>
      <p:pic>
        <p:nvPicPr>
          <p:cNvPr id="648" name="Google Shape;648;g2523351e7b7_17_128"/>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49" name="Google Shape;649;g2523351e7b7_17_128"/>
          <p:cNvSpPr txBox="1"/>
          <p:nvPr/>
        </p:nvSpPr>
        <p:spPr>
          <a:xfrm>
            <a:off x="489175" y="230300"/>
            <a:ext cx="7752300" cy="714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650" name="Google Shape;650;g2523351e7b7_17_128"/>
          <p:cNvSpPr txBox="1"/>
          <p:nvPr/>
        </p:nvSpPr>
        <p:spPr>
          <a:xfrm>
            <a:off x="717800" y="1902088"/>
            <a:ext cx="3755400" cy="3024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Kokią pagrindinę naudą gavote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iš žaidimo?</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pasikeitė žaidimas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jūsų supratimą apie patyčias darbe ir jų priežastis?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žaidimas paskatino jus kitaip mąstyti apie patyčių darbe prevencijos ir valdymo strategijas?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žaidime buvo momentų, kurie jums ypač įsiminė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pakeitė jūsų požiūrį į patyčias darbe?</a:t>
            </a:r>
            <a:endParaRPr b="0" i="0" sz="1500" u="none" cap="none" strike="noStrike">
              <a:solidFill>
                <a:schemeClr val="dk1"/>
              </a:solidFill>
              <a:latin typeface="Raleway"/>
              <a:ea typeface="Raleway"/>
              <a:cs typeface="Raleway"/>
              <a:sym typeface="Raleway"/>
            </a:endParaRPr>
          </a:p>
        </p:txBody>
      </p:sp>
      <p:pic>
        <p:nvPicPr>
          <p:cNvPr id="651" name="Google Shape;651;g2523351e7b7_17_128"/>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652" name="Google Shape;652;g2523351e7b7_17_128"/>
          <p:cNvSpPr txBox="1"/>
          <p:nvPr/>
        </p:nvSpPr>
        <p:spPr>
          <a:xfrm>
            <a:off x="717800" y="1303375"/>
            <a:ext cx="3755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653" name="Google Shape;653;g2523351e7b7_17_128"/>
          <p:cNvSpPr txBox="1"/>
          <p:nvPr/>
        </p:nvSpPr>
        <p:spPr>
          <a:xfrm>
            <a:off x="5093425" y="1254225"/>
            <a:ext cx="36579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nustatėte sričių, kuriose galėtumėte pagerinti savo elgesį ar bendravimo stilių.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patyčių darbe prevencijos srityje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valdymą?</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žaidimas paskatino jus dažniau kalbėti apie patyčias darbe - kaip liudininką.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kaip auka?</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nustatėte konkrečius žingsnius ar veiksmus, kurių galite imtis, kad padėtumėte užkirsti kelią patyčioms darbe arba jas spręsti?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žaidimas įkvėpė jus toliau mokytis apie patyčių darbe prevenciją ir valdymą?</a:t>
            </a:r>
            <a:endParaRPr b="0" i="0" sz="1500" u="none" cap="none" strike="noStrike">
              <a:solidFill>
                <a:schemeClr val="dk1"/>
              </a:solidFill>
              <a:latin typeface="Raleway"/>
              <a:ea typeface="Raleway"/>
              <a:cs typeface="Raleway"/>
              <a:sym typeface="Raleway"/>
            </a:endParaRPr>
          </a:p>
        </p:txBody>
      </p:sp>
      <p:grpSp>
        <p:nvGrpSpPr>
          <p:cNvPr id="654" name="Google Shape;654;g2523351e7b7_17_128"/>
          <p:cNvGrpSpPr/>
          <p:nvPr/>
        </p:nvGrpSpPr>
        <p:grpSpPr>
          <a:xfrm>
            <a:off x="427495" y="1991743"/>
            <a:ext cx="290237" cy="321991"/>
            <a:chOff x="534570" y="3018006"/>
            <a:chExt cx="290237" cy="321991"/>
          </a:xfrm>
        </p:grpSpPr>
        <p:sp>
          <p:nvSpPr>
            <p:cNvPr id="655" name="Google Shape;655;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7" name="Google Shape;657;g2523351e7b7_17_128"/>
          <p:cNvGrpSpPr/>
          <p:nvPr/>
        </p:nvGrpSpPr>
        <p:grpSpPr>
          <a:xfrm>
            <a:off x="427495" y="2470068"/>
            <a:ext cx="290237" cy="321991"/>
            <a:chOff x="534570" y="3018006"/>
            <a:chExt cx="290237" cy="321991"/>
          </a:xfrm>
        </p:grpSpPr>
        <p:sp>
          <p:nvSpPr>
            <p:cNvPr id="658" name="Google Shape;658;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0" name="Google Shape;660;g2523351e7b7_17_128"/>
          <p:cNvGrpSpPr/>
          <p:nvPr/>
        </p:nvGrpSpPr>
        <p:grpSpPr>
          <a:xfrm>
            <a:off x="427495" y="3213543"/>
            <a:ext cx="290237" cy="321991"/>
            <a:chOff x="534570" y="3018006"/>
            <a:chExt cx="290237" cy="321991"/>
          </a:xfrm>
        </p:grpSpPr>
        <p:sp>
          <p:nvSpPr>
            <p:cNvPr id="661" name="Google Shape;661;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3" name="Google Shape;663;g2523351e7b7_17_128"/>
          <p:cNvGrpSpPr/>
          <p:nvPr/>
        </p:nvGrpSpPr>
        <p:grpSpPr>
          <a:xfrm>
            <a:off x="427495" y="3957018"/>
            <a:ext cx="290237" cy="321991"/>
            <a:chOff x="534570" y="3018006"/>
            <a:chExt cx="290237" cy="321991"/>
          </a:xfrm>
        </p:grpSpPr>
        <p:sp>
          <p:nvSpPr>
            <p:cNvPr id="664" name="Google Shape;664;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6" name="Google Shape;666;g2523351e7b7_17_128"/>
          <p:cNvGrpSpPr/>
          <p:nvPr/>
        </p:nvGrpSpPr>
        <p:grpSpPr>
          <a:xfrm>
            <a:off x="4803120" y="1367856"/>
            <a:ext cx="290237" cy="321991"/>
            <a:chOff x="534570" y="3018006"/>
            <a:chExt cx="290237" cy="321991"/>
          </a:xfrm>
        </p:grpSpPr>
        <p:sp>
          <p:nvSpPr>
            <p:cNvPr id="667" name="Google Shape;667;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9" name="Google Shape;669;g2523351e7b7_17_128"/>
          <p:cNvGrpSpPr/>
          <p:nvPr/>
        </p:nvGrpSpPr>
        <p:grpSpPr>
          <a:xfrm>
            <a:off x="4803120" y="2486956"/>
            <a:ext cx="290237" cy="321991"/>
            <a:chOff x="534570" y="3018006"/>
            <a:chExt cx="290237" cy="321991"/>
          </a:xfrm>
        </p:grpSpPr>
        <p:sp>
          <p:nvSpPr>
            <p:cNvPr id="670" name="Google Shape;670;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2" name="Google Shape;672;g2523351e7b7_17_128"/>
          <p:cNvGrpSpPr/>
          <p:nvPr/>
        </p:nvGrpSpPr>
        <p:grpSpPr>
          <a:xfrm>
            <a:off x="4803120" y="3421256"/>
            <a:ext cx="290237" cy="321991"/>
            <a:chOff x="534570" y="3018006"/>
            <a:chExt cx="290237" cy="321991"/>
          </a:xfrm>
        </p:grpSpPr>
        <p:sp>
          <p:nvSpPr>
            <p:cNvPr id="673" name="Google Shape;673;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5" name="Google Shape;675;g2523351e7b7_17_128"/>
          <p:cNvGrpSpPr/>
          <p:nvPr/>
        </p:nvGrpSpPr>
        <p:grpSpPr>
          <a:xfrm>
            <a:off x="4803120" y="4122406"/>
            <a:ext cx="290237" cy="321991"/>
            <a:chOff x="534570" y="3018006"/>
            <a:chExt cx="290237" cy="321991"/>
          </a:xfrm>
        </p:grpSpPr>
        <p:sp>
          <p:nvSpPr>
            <p:cNvPr id="676" name="Google Shape;676;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1" name="Shape 681"/>
        <p:cNvGrpSpPr/>
        <p:nvPr/>
      </p:nvGrpSpPr>
      <p:grpSpPr>
        <a:xfrm>
          <a:off x="0" y="0"/>
          <a:ext cx="0" cy="0"/>
          <a:chOff x="0" y="0"/>
          <a:chExt cx="0" cy="0"/>
        </a:xfrm>
      </p:grpSpPr>
      <p:pic>
        <p:nvPicPr>
          <p:cNvPr id="682" name="Google Shape;682;g2523351e7b7_17_16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83" name="Google Shape;683;g2523351e7b7_17_16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684" name="Google Shape;684;g2523351e7b7_17_161"/>
          <p:cNvSpPr txBox="1"/>
          <p:nvPr/>
        </p:nvSpPr>
        <p:spPr>
          <a:xfrm>
            <a:off x="717800" y="1681975"/>
            <a:ext cx="3755400" cy="3440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pasidalyti pavyzdžiu iš žaidimo, kai priežasties ar veikimo mechanizmo supratimas padėjo išspręsti sudėtingą situaciją, susijusią su smurtu darbo vietoje?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jūsų nuomone, įžvalgos apie šias priežastis ir mechanizmus gali padėti užkirsti kelią smurtui darbe arba sumažinti jo paplitimą?</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Ar žaidimas pakeitė jūsų požiūrį į pagrindinius veiksnius ir dinamiką, lemiančius smurtą darbo vietoje?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Jei taip, kokiu būdu?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685" name="Google Shape;685;g2523351e7b7_17_161"/>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686" name="Google Shape;686;g2523351e7b7_17_161"/>
          <p:cNvSpPr txBox="1"/>
          <p:nvPr/>
        </p:nvSpPr>
        <p:spPr>
          <a:xfrm>
            <a:off x="717800" y="1162038"/>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687" name="Google Shape;687;g2523351e7b7_17_161"/>
          <p:cNvSpPr txBox="1"/>
          <p:nvPr/>
        </p:nvSpPr>
        <p:spPr>
          <a:xfrm>
            <a:off x="5093425" y="1700850"/>
            <a:ext cx="3462900" cy="2378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Kaip manote, kokias priežastis ar mechanizmus svarbiausia šalinti, kad būtų sukurta įtraukesnė ir saugesnė darbo vieta?</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Remdamiesi savo patirtimi žaidžiant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žaidimą, kokias strategijas gali įgyvendinti organizacijos, siekdamos aktyviai šalinti šias priežastis ir mechanizmus ir taip sumažinti smurto darbe riziką?</a:t>
            </a:r>
            <a:endParaRPr b="0" i="0" sz="1500" u="none" cap="none" strike="noStrike">
              <a:solidFill>
                <a:schemeClr val="dk1"/>
              </a:solidFill>
              <a:latin typeface="Raleway"/>
              <a:ea typeface="Raleway"/>
              <a:cs typeface="Raleway"/>
              <a:sym typeface="Raleway"/>
            </a:endParaRPr>
          </a:p>
        </p:txBody>
      </p:sp>
      <p:grpSp>
        <p:nvGrpSpPr>
          <p:cNvPr id="688" name="Google Shape;688;g2523351e7b7_17_161"/>
          <p:cNvGrpSpPr/>
          <p:nvPr/>
        </p:nvGrpSpPr>
        <p:grpSpPr>
          <a:xfrm>
            <a:off x="427495" y="1771631"/>
            <a:ext cx="290237" cy="321991"/>
            <a:chOff x="534570" y="3018006"/>
            <a:chExt cx="290237" cy="321991"/>
          </a:xfrm>
        </p:grpSpPr>
        <p:sp>
          <p:nvSpPr>
            <p:cNvPr id="689" name="Google Shape;689;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1" name="Google Shape;691;g2523351e7b7_17_161"/>
          <p:cNvGrpSpPr/>
          <p:nvPr/>
        </p:nvGrpSpPr>
        <p:grpSpPr>
          <a:xfrm>
            <a:off x="427495" y="2917231"/>
            <a:ext cx="290237" cy="321991"/>
            <a:chOff x="534570" y="3018006"/>
            <a:chExt cx="290237" cy="321991"/>
          </a:xfrm>
        </p:grpSpPr>
        <p:sp>
          <p:nvSpPr>
            <p:cNvPr id="692" name="Google Shape;692;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4" name="Google Shape;694;g2523351e7b7_17_161"/>
          <p:cNvGrpSpPr/>
          <p:nvPr/>
        </p:nvGrpSpPr>
        <p:grpSpPr>
          <a:xfrm>
            <a:off x="427495" y="3889306"/>
            <a:ext cx="290237" cy="321991"/>
            <a:chOff x="534570" y="3018006"/>
            <a:chExt cx="290237" cy="321991"/>
          </a:xfrm>
        </p:grpSpPr>
        <p:sp>
          <p:nvSpPr>
            <p:cNvPr id="695" name="Google Shape;695;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7" name="Google Shape;697;g2523351e7b7_17_161"/>
          <p:cNvGrpSpPr/>
          <p:nvPr/>
        </p:nvGrpSpPr>
        <p:grpSpPr>
          <a:xfrm>
            <a:off x="4803120" y="1771656"/>
            <a:ext cx="290237" cy="321991"/>
            <a:chOff x="534570" y="3018006"/>
            <a:chExt cx="290237" cy="321991"/>
          </a:xfrm>
        </p:grpSpPr>
        <p:sp>
          <p:nvSpPr>
            <p:cNvPr id="698" name="Google Shape;698;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0" name="Google Shape;700;g2523351e7b7_17_161"/>
          <p:cNvGrpSpPr/>
          <p:nvPr/>
        </p:nvGrpSpPr>
        <p:grpSpPr>
          <a:xfrm>
            <a:off x="4803120" y="2728906"/>
            <a:ext cx="290237" cy="321991"/>
            <a:chOff x="534570" y="3018006"/>
            <a:chExt cx="290237" cy="321991"/>
          </a:xfrm>
        </p:grpSpPr>
        <p:sp>
          <p:nvSpPr>
            <p:cNvPr id="701" name="Google Shape;701;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pic>
        <p:nvPicPr>
          <p:cNvPr id="707" name="Google Shape;707;g2523351e7b7_17_185"/>
          <p:cNvPicPr preferRelativeResize="0"/>
          <p:nvPr/>
        </p:nvPicPr>
        <p:blipFill rotWithShape="1">
          <a:blip r:embed="rId3">
            <a:alphaModFix/>
          </a:blip>
          <a:srcRect b="0" l="0" r="0" t="0"/>
          <a:stretch/>
        </p:blipFill>
        <p:spPr>
          <a:xfrm>
            <a:off x="0" y="0"/>
            <a:ext cx="9144001" cy="1572100"/>
          </a:xfrm>
          <a:prstGeom prst="rect">
            <a:avLst/>
          </a:prstGeom>
          <a:noFill/>
          <a:ln>
            <a:noFill/>
          </a:ln>
        </p:spPr>
      </p:pic>
      <p:sp>
        <p:nvSpPr>
          <p:cNvPr id="708" name="Google Shape;708;g2523351e7b7_17_185"/>
          <p:cNvSpPr txBox="1"/>
          <p:nvPr/>
        </p:nvSpPr>
        <p:spPr>
          <a:xfrm>
            <a:off x="489175" y="723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Priežastys ir veikimo mechanizmai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09" name="Google Shape;709;g2523351e7b7_17_185"/>
          <p:cNvSpPr txBox="1"/>
          <p:nvPr/>
        </p:nvSpPr>
        <p:spPr>
          <a:xfrm>
            <a:off x="717800" y="2095525"/>
            <a:ext cx="33408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aprašyti kokią nors asmeninę patirtį ar pastebėjimus, susijusius su žaidime aptariamomis priežastimis ar mechanizmais?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jūsų nuomone, veiksmų priežasčių ir mechanizmų supratimas gali prisidėti prie sveikesnės darbo vietos kultūros ir geresnės darbuotojų savijautos?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10" name="Google Shape;710;g2523351e7b7_17_185"/>
          <p:cNvPicPr preferRelativeResize="0"/>
          <p:nvPr/>
        </p:nvPicPr>
        <p:blipFill rotWithShape="1">
          <a:blip r:embed="rId4">
            <a:alphaModFix/>
          </a:blip>
          <a:srcRect b="0" l="16443" r="0" t="34105"/>
          <a:stretch/>
        </p:blipFill>
        <p:spPr>
          <a:xfrm>
            <a:off x="6236933" y="477200"/>
            <a:ext cx="2907066" cy="948550"/>
          </a:xfrm>
          <a:prstGeom prst="rect">
            <a:avLst/>
          </a:prstGeom>
          <a:noFill/>
          <a:ln>
            <a:noFill/>
          </a:ln>
        </p:spPr>
      </p:pic>
      <p:sp>
        <p:nvSpPr>
          <p:cNvPr id="711" name="Google Shape;711;g2523351e7b7_17_185"/>
          <p:cNvSpPr txBox="1"/>
          <p:nvPr/>
        </p:nvSpPr>
        <p:spPr>
          <a:xfrm>
            <a:off x="717800" y="16140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712" name="Google Shape;712;g2523351e7b7_17_185"/>
          <p:cNvSpPr txBox="1"/>
          <p:nvPr/>
        </p:nvSpPr>
        <p:spPr>
          <a:xfrm>
            <a:off x="4959350" y="2095525"/>
            <a:ext cx="3633300" cy="2378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manote, koks vaidmuo tenka įvairių organizacijos lygmenų darbuotojams nustatant ir šalinant priežastis ir mechanizmus, skatinančius smurtą darbe?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buvo kokių nors netikėtų įžvalgų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supratimų apie priežastis ir mechanizmus bei jų poveikį smurtui darbe, kuriuos gavote žaisdami šį modulį?</a:t>
            </a:r>
            <a:endParaRPr b="0" i="0" sz="1500" u="none" cap="none" strike="noStrike">
              <a:solidFill>
                <a:schemeClr val="dk1"/>
              </a:solidFill>
              <a:latin typeface="Raleway"/>
              <a:ea typeface="Raleway"/>
              <a:cs typeface="Raleway"/>
              <a:sym typeface="Raleway"/>
            </a:endParaRPr>
          </a:p>
        </p:txBody>
      </p:sp>
      <p:grpSp>
        <p:nvGrpSpPr>
          <p:cNvPr id="713" name="Google Shape;713;g2523351e7b7_17_185"/>
          <p:cNvGrpSpPr/>
          <p:nvPr/>
        </p:nvGrpSpPr>
        <p:grpSpPr>
          <a:xfrm>
            <a:off x="427495" y="2194543"/>
            <a:ext cx="290237" cy="321991"/>
            <a:chOff x="534570" y="3018006"/>
            <a:chExt cx="290237" cy="321991"/>
          </a:xfrm>
        </p:grpSpPr>
        <p:sp>
          <p:nvSpPr>
            <p:cNvPr id="714" name="Google Shape;714;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6" name="Google Shape;716;g2523351e7b7_17_185"/>
          <p:cNvGrpSpPr/>
          <p:nvPr/>
        </p:nvGrpSpPr>
        <p:grpSpPr>
          <a:xfrm>
            <a:off x="427495" y="3145831"/>
            <a:ext cx="290237" cy="321991"/>
            <a:chOff x="534570" y="3018006"/>
            <a:chExt cx="290237" cy="321991"/>
          </a:xfrm>
        </p:grpSpPr>
        <p:sp>
          <p:nvSpPr>
            <p:cNvPr id="717" name="Google Shape;717;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9" name="Google Shape;719;g2523351e7b7_17_185"/>
          <p:cNvGrpSpPr/>
          <p:nvPr/>
        </p:nvGrpSpPr>
        <p:grpSpPr>
          <a:xfrm>
            <a:off x="4669045" y="2194543"/>
            <a:ext cx="290237" cy="321991"/>
            <a:chOff x="534570" y="3018006"/>
            <a:chExt cx="290237" cy="321991"/>
          </a:xfrm>
        </p:grpSpPr>
        <p:sp>
          <p:nvSpPr>
            <p:cNvPr id="720" name="Google Shape;720;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2" name="Google Shape;722;g2523351e7b7_17_185"/>
          <p:cNvGrpSpPr/>
          <p:nvPr/>
        </p:nvGrpSpPr>
        <p:grpSpPr>
          <a:xfrm>
            <a:off x="4669045" y="3315031"/>
            <a:ext cx="290237" cy="321991"/>
            <a:chOff x="534570" y="3018006"/>
            <a:chExt cx="290237" cy="321991"/>
          </a:xfrm>
        </p:grpSpPr>
        <p:sp>
          <p:nvSpPr>
            <p:cNvPr id="723" name="Google Shape;723;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id="729" name="Google Shape;729;g2523351e7b7_2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730" name="Google Shape;730;g2523351e7b7_22_0"/>
          <p:cNvSpPr txBox="1"/>
          <p:nvPr/>
        </p:nvSpPr>
        <p:spPr>
          <a:xfrm>
            <a:off x="827250" y="1119925"/>
            <a:ext cx="7489500" cy="2472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2</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Moduli</a:t>
            </a:r>
            <a:r>
              <a:rPr b="1" i="0" lang="lv-LV" sz="4400" u="none" cap="none" strike="noStrike">
                <a:solidFill>
                  <a:srgbClr val="FFFFFF"/>
                </a:solidFill>
                <a:latin typeface="Raleway"/>
                <a:ea typeface="Raleway"/>
                <a:cs typeface="Raleway"/>
                <a:sym typeface="Raleway"/>
              </a:rPr>
              <a:t>s </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Poveikis </a:t>
            </a:r>
            <a:br>
              <a:rPr b="1" i="0" lang="lv-LV" sz="4400" u="none" cap="none" strike="noStrike">
                <a:solidFill>
                  <a:srgbClr val="FFFFFF"/>
                </a:solidFill>
                <a:latin typeface="Raleway"/>
                <a:ea typeface="Raleway"/>
                <a:cs typeface="Raleway"/>
                <a:sym typeface="Raleway"/>
              </a:rPr>
            </a:br>
            <a:r>
              <a:rPr b="1" i="0" lang="lv-LV" sz="4400" u="none" cap="none" strike="noStrike">
                <a:solidFill>
                  <a:srgbClr val="FFFFFF"/>
                </a:solidFill>
                <a:latin typeface="Raleway"/>
                <a:ea typeface="Raleway"/>
                <a:cs typeface="Raleway"/>
                <a:sym typeface="Raleway"/>
              </a:rPr>
              <a:t>smurtui darbo vietoje</a:t>
            </a:r>
            <a:endParaRPr b="1" i="0" sz="4400" u="none" cap="none" strike="noStrike">
              <a:solidFill>
                <a:srgbClr val="FFFFFF"/>
              </a:solidFill>
              <a:latin typeface="Arial"/>
              <a:ea typeface="Arial"/>
              <a:cs typeface="Arial"/>
              <a:sym typeface="Arial"/>
            </a:endParaRPr>
          </a:p>
        </p:txBody>
      </p:sp>
      <p:pic>
        <p:nvPicPr>
          <p:cNvPr id="731" name="Google Shape;731;g2523351e7b7_2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732" name="Google Shape;732;g2523351e7b7_2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733" name="Google Shape;733;g2523351e7b7_22_0"/>
          <p:cNvPicPr preferRelativeResize="0"/>
          <p:nvPr/>
        </p:nvPicPr>
        <p:blipFill rotWithShape="1">
          <a:blip r:embed="rId6">
            <a:alphaModFix/>
          </a:blip>
          <a:srcRect b="0" l="0" r="-583" t="-989"/>
          <a:stretch/>
        </p:blipFill>
        <p:spPr>
          <a:xfrm rot="5400000">
            <a:off x="5147888" y="1788013"/>
            <a:ext cx="2145900" cy="5194375"/>
          </a:xfrm>
          <a:prstGeom prst="rect">
            <a:avLst/>
          </a:prstGeom>
          <a:noFill/>
          <a:ln>
            <a:noFill/>
          </a:ln>
        </p:spPr>
      </p:pic>
      <p:pic>
        <p:nvPicPr>
          <p:cNvPr id="734" name="Google Shape;734;g2523351e7b7_22_0"/>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735" name="Google Shape;735;g2523351e7b7_22_0"/>
          <p:cNvPicPr preferRelativeResize="0"/>
          <p:nvPr/>
        </p:nvPicPr>
        <p:blipFill rotWithShape="1">
          <a:blip r:embed="rId7">
            <a:alphaModFix/>
          </a:blip>
          <a:srcRect b="8339" l="0" r="12295" t="0"/>
          <a:stretch/>
        </p:blipFill>
        <p:spPr>
          <a:xfrm>
            <a:off x="6538525" y="3181175"/>
            <a:ext cx="2605476" cy="19623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9" name="Shape 739"/>
        <p:cNvGrpSpPr/>
        <p:nvPr/>
      </p:nvGrpSpPr>
      <p:grpSpPr>
        <a:xfrm>
          <a:off x="0" y="0"/>
          <a:ext cx="0" cy="0"/>
          <a:chOff x="0" y="0"/>
          <a:chExt cx="0" cy="0"/>
        </a:xfrm>
      </p:grpSpPr>
      <p:pic>
        <p:nvPicPr>
          <p:cNvPr id="740" name="Google Shape;740;g2523351e7b7_22_1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41" name="Google Shape;741;g2523351e7b7_22_11"/>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42" name="Google Shape;742;g2523351e7b7_22_11"/>
          <p:cNvSpPr txBox="1"/>
          <p:nvPr/>
        </p:nvSpPr>
        <p:spPr>
          <a:xfrm>
            <a:off x="717800" y="1678925"/>
            <a:ext cx="47547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Padėkite korteles su probleminėmis situacijomis, susijusiomis būtent su poveikio poveikiu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smurtui darbo vietoje, susijusiam su jūsų situacija.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arba mokymo tikslus, padėkite ant stalo atvirkščia puse į viršų. Šiose probleminių situacijų kortelėse turėtų būti aprašyti įvairūs scenarijai, pavyzdžiui, </a:t>
            </a:r>
            <a:r>
              <a:rPr b="1" i="0" lang="lv-LV" sz="1500" u="none" cap="none" strike="noStrike">
                <a:solidFill>
                  <a:schemeClr val="dk1"/>
                </a:solidFill>
                <a:latin typeface="Raleway"/>
                <a:ea typeface="Raleway"/>
                <a:cs typeface="Raleway"/>
                <a:sym typeface="Raleway"/>
              </a:rPr>
              <a:t>žodinis ar fizinis smurtas, grasinimai, priekabiavimas ir pan.</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Kiekvienas žaidėjas gali laisvai pasirinkti situaciją.</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Įsitikinkite, kad </a:t>
            </a:r>
            <a:r>
              <a:rPr b="1" i="0" lang="lv-LV" sz="1500" u="none" cap="none" strike="noStrike">
                <a:solidFill>
                  <a:schemeClr val="dk1"/>
                </a:solidFill>
                <a:latin typeface="Raleway"/>
                <a:ea typeface="Raleway"/>
                <a:cs typeface="Raleway"/>
                <a:sym typeface="Raleway"/>
              </a:rPr>
              <a:t>kiekvienas žaidėjas turi bent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vieną probleminės situacijos kortelę</a:t>
            </a:r>
            <a:r>
              <a:rPr b="0" i="0" lang="lv-LV" sz="1500" u="none" cap="none" strike="noStrike">
                <a:solidFill>
                  <a:schemeClr val="dk1"/>
                </a:solidFill>
                <a:latin typeface="Raleway"/>
                <a:ea typeface="Raleway"/>
                <a:cs typeface="Raleway"/>
                <a:sym typeface="Raleway"/>
              </a:rPr>
              <a:t>.</a:t>
            </a:r>
            <a:endParaRPr b="1" i="0" sz="1500" u="none" cap="none" strike="noStrike">
              <a:solidFill>
                <a:schemeClr val="dk1"/>
              </a:solidFill>
              <a:latin typeface="Raleway"/>
              <a:ea typeface="Raleway"/>
              <a:cs typeface="Raleway"/>
              <a:sym typeface="Raleway"/>
            </a:endParaRPr>
          </a:p>
        </p:txBody>
      </p:sp>
      <p:pic>
        <p:nvPicPr>
          <p:cNvPr id="743" name="Google Shape;743;g2523351e7b7_22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744" name="Google Shape;744;g2523351e7b7_22_11"/>
          <p:cNvSpPr txBox="1"/>
          <p:nvPr/>
        </p:nvSpPr>
        <p:spPr>
          <a:xfrm>
            <a:off x="841000" y="118020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745" name="Google Shape;745;g2523351e7b7_22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6" name="Google Shape;746;g2523351e7b7_22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7" name="Google Shape;747;g2523351e7b7_22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748" name="Google Shape;748;g2523351e7b7_22_11"/>
          <p:cNvGrpSpPr/>
          <p:nvPr/>
        </p:nvGrpSpPr>
        <p:grpSpPr>
          <a:xfrm>
            <a:off x="550695" y="4190706"/>
            <a:ext cx="290237" cy="321991"/>
            <a:chOff x="534570" y="3018006"/>
            <a:chExt cx="290237" cy="321991"/>
          </a:xfrm>
        </p:grpSpPr>
        <p:sp>
          <p:nvSpPr>
            <p:cNvPr id="749" name="Google Shape;749;g2523351e7b7_2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2523351e7b7_2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4" name="Shape 754"/>
        <p:cNvGrpSpPr/>
        <p:nvPr/>
      </p:nvGrpSpPr>
      <p:grpSpPr>
        <a:xfrm>
          <a:off x="0" y="0"/>
          <a:ext cx="0" cy="0"/>
          <a:chOff x="0" y="0"/>
          <a:chExt cx="0" cy="0"/>
        </a:xfrm>
      </p:grpSpPr>
      <p:pic>
        <p:nvPicPr>
          <p:cNvPr id="755" name="Google Shape;755;g2523351e7b7_22_2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756" name="Google Shape;756;g2523351e7b7_22_25"/>
          <p:cNvSpPr txBox="1"/>
          <p:nvPr/>
        </p:nvSpPr>
        <p:spPr>
          <a:xfrm>
            <a:off x="870200" y="1831325"/>
            <a:ext cx="39870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Paprašykite žaidėjų </a:t>
            </a:r>
            <a:r>
              <a:rPr b="1" i="0" lang="lv-LV" sz="1500" u="none" cap="none" strike="noStrike">
                <a:solidFill>
                  <a:schemeClr val="dk1"/>
                </a:solidFill>
                <a:latin typeface="Raleway"/>
                <a:ea typeface="Raleway"/>
                <a:cs typeface="Raleway"/>
                <a:sym typeface="Raleway"/>
              </a:rPr>
              <a:t>atsistoti į eilę</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Paprašykite žaidėjų perskaityti savo korteles ir pagalvoti, kaip kortelėje aprašytas scenarijus gali </a:t>
            </a:r>
            <a:r>
              <a:rPr b="1" i="0" lang="lv-LV" sz="1500" u="none" cap="none" strike="noStrike">
                <a:solidFill>
                  <a:schemeClr val="dk1"/>
                </a:solidFill>
                <a:latin typeface="Raleway"/>
                <a:ea typeface="Raleway"/>
                <a:cs typeface="Raleway"/>
                <a:sym typeface="Raleway"/>
              </a:rPr>
              <a:t>paveikti juos asmeniškai. </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Paraginkite juos </a:t>
            </a:r>
            <a:r>
              <a:rPr b="1" i="0" lang="lv-LV" sz="1500" u="none" cap="none" strike="noStrike">
                <a:solidFill>
                  <a:schemeClr val="dk1"/>
                </a:solidFill>
                <a:latin typeface="Raleway"/>
                <a:ea typeface="Raleway"/>
                <a:cs typeface="Raleway"/>
                <a:sym typeface="Raleway"/>
              </a:rPr>
              <a:t>apsvarstyti tiek tiesioginį </a:t>
            </a:r>
            <a:r>
              <a:rPr b="0" i="0" lang="lv-LV" sz="1500" u="none" cap="none" strike="noStrike">
                <a:solidFill>
                  <a:schemeClr val="dk1"/>
                </a:solidFill>
                <a:latin typeface="Raleway"/>
                <a:ea typeface="Raleway"/>
                <a:cs typeface="Raleway"/>
                <a:sym typeface="Raleway"/>
              </a:rPr>
              <a:t>scenarijaus </a:t>
            </a:r>
            <a:r>
              <a:rPr b="1" i="0" lang="lv-LV" sz="1500" u="none" cap="none" strike="noStrike">
                <a:solidFill>
                  <a:schemeClr val="dk1"/>
                </a:solidFill>
                <a:latin typeface="Raleway"/>
                <a:ea typeface="Raleway"/>
                <a:cs typeface="Raleway"/>
                <a:sym typeface="Raleway"/>
              </a:rPr>
              <a:t>poveikį, tiek </a:t>
            </a:r>
            <a:r>
              <a:rPr b="0" i="0" lang="lv-LV" sz="1500" u="none" cap="none" strike="noStrike">
                <a:solidFill>
                  <a:schemeClr val="dk1"/>
                </a:solidFill>
                <a:latin typeface="Raleway"/>
                <a:ea typeface="Raleway"/>
                <a:cs typeface="Raleway"/>
                <a:sym typeface="Raleway"/>
              </a:rPr>
              <a:t>galimą ilgalaikį poveikį jų psichikos sveikatai, pasitenkinimui darbu ir darbo našumui.</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57" name="Google Shape;757;g2523351e7b7_22_25"/>
          <p:cNvPicPr preferRelativeResize="0"/>
          <p:nvPr/>
        </p:nvPicPr>
        <p:blipFill rotWithShape="1">
          <a:blip r:embed="rId4">
            <a:alphaModFix/>
          </a:blip>
          <a:srcRect b="0" l="0" r="16443" t="0"/>
          <a:stretch/>
        </p:blipFill>
        <p:spPr>
          <a:xfrm>
            <a:off x="6572250" y="1256400"/>
            <a:ext cx="2571750" cy="1273500"/>
          </a:xfrm>
          <a:prstGeom prst="rect">
            <a:avLst/>
          </a:prstGeom>
          <a:noFill/>
          <a:ln>
            <a:noFill/>
          </a:ln>
        </p:spPr>
      </p:pic>
      <p:sp>
        <p:nvSpPr>
          <p:cNvPr id="758" name="Google Shape;758;g2523351e7b7_22_25"/>
          <p:cNvSpPr txBox="1"/>
          <p:nvPr/>
        </p:nvSpPr>
        <p:spPr>
          <a:xfrm>
            <a:off x="870200" y="13326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sp>
        <p:nvSpPr>
          <p:cNvPr id="759" name="Google Shape;759;g2523351e7b7_22_25"/>
          <p:cNvSpPr txBox="1"/>
          <p:nvPr/>
        </p:nvSpPr>
        <p:spPr>
          <a:xfrm>
            <a:off x="5036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760" name="Google Shape;760;g2523351e7b7_22_25"/>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761" name="Google Shape;761;g2523351e7b7_22_25"/>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762" name="Google Shape;762;g2523351e7b7_22_25"/>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763" name="Google Shape;763;g2523351e7b7_22_25"/>
          <p:cNvGrpSpPr/>
          <p:nvPr/>
        </p:nvGrpSpPr>
        <p:grpSpPr>
          <a:xfrm>
            <a:off x="579895" y="3321306"/>
            <a:ext cx="290237" cy="321991"/>
            <a:chOff x="534570" y="3018006"/>
            <a:chExt cx="290237" cy="321991"/>
          </a:xfrm>
        </p:grpSpPr>
        <p:sp>
          <p:nvSpPr>
            <p:cNvPr id="764" name="Google Shape;764;g2523351e7b7_22_2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2523351e7b7_22_2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9" name="Shape 769"/>
        <p:cNvGrpSpPr/>
        <p:nvPr/>
      </p:nvGrpSpPr>
      <p:grpSpPr>
        <a:xfrm>
          <a:off x="0" y="0"/>
          <a:ext cx="0" cy="0"/>
          <a:chOff x="0" y="0"/>
          <a:chExt cx="0" cy="0"/>
        </a:xfrm>
      </p:grpSpPr>
      <p:pic>
        <p:nvPicPr>
          <p:cNvPr id="770" name="Google Shape;770;g2523351e7b7_22_39"/>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771" name="Google Shape;771;g2523351e7b7_22_39"/>
          <p:cNvSpPr txBox="1"/>
          <p:nvPr/>
        </p:nvSpPr>
        <p:spPr>
          <a:xfrm>
            <a:off x="717800" y="1797825"/>
            <a:ext cx="3938100" cy="28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 žaidėjai turės laiko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apsvarstyti savo korteles, </a:t>
            </a:r>
            <a:r>
              <a:rPr b="1" i="0" lang="lv-LV" sz="1500" u="none" cap="none" strike="noStrike">
                <a:solidFill>
                  <a:schemeClr val="dk1"/>
                </a:solidFill>
                <a:latin typeface="Raleway"/>
                <a:ea typeface="Raleway"/>
                <a:cs typeface="Raleway"/>
                <a:sym typeface="Raleway"/>
              </a:rPr>
              <a:t>paprašykite jų imtis</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tris žingsnius į priekį </a:t>
            </a:r>
            <a:r>
              <a:rPr b="0" i="0" lang="lv-LV" sz="1500" u="none" cap="none" strike="noStrike">
                <a:solidFill>
                  <a:schemeClr val="dk1"/>
                </a:solidFill>
                <a:latin typeface="Raleway"/>
                <a:ea typeface="Raleway"/>
                <a:cs typeface="Raleway"/>
                <a:sym typeface="Raleway"/>
              </a:rPr>
              <a:t>- jei kortelėje aprašytas scenarijus turėjo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jiems padarė didelį poveikį.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Dvi - </a:t>
            </a:r>
            <a:r>
              <a:rPr b="0" i="0" lang="lv-LV" sz="1500" u="none" cap="none" strike="noStrike">
                <a:solidFill>
                  <a:schemeClr val="dk1"/>
                </a:solidFill>
                <a:latin typeface="Raleway"/>
                <a:ea typeface="Raleway"/>
                <a:cs typeface="Raleway"/>
                <a:sym typeface="Raleway"/>
              </a:rPr>
              <a:t>jei lengvos,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vienas, </a:t>
            </a:r>
            <a:r>
              <a:rPr b="0" i="0" lang="lv-LV" sz="1500" u="none" cap="none" strike="noStrike">
                <a:solidFill>
                  <a:schemeClr val="dk1"/>
                </a:solidFill>
                <a:latin typeface="Raleway"/>
                <a:ea typeface="Raleway"/>
                <a:cs typeface="Raleway"/>
                <a:sym typeface="Raleway"/>
              </a:rPr>
              <a:t>jei nedidelis,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none </a:t>
            </a:r>
            <a:r>
              <a:rPr b="0" i="0" lang="lv-LV" sz="1500" u="none" cap="none" strike="noStrike">
                <a:solidFill>
                  <a:schemeClr val="dk1"/>
                </a:solidFill>
                <a:latin typeface="Raleway"/>
                <a:ea typeface="Raleway"/>
                <a:cs typeface="Raleway"/>
                <a:sym typeface="Raleway"/>
              </a:rPr>
              <a:t>- jei nėra </a:t>
            </a:r>
            <a:r>
              <a:rPr b="1" i="0" lang="lv-LV" sz="1500" u="none" cap="none" strike="noStrike">
                <a:solidFill>
                  <a:srgbClr val="6689BA"/>
                </a:solidFill>
                <a:latin typeface="Raleway"/>
                <a:ea typeface="Raleway"/>
                <a:cs typeface="Raleway"/>
                <a:sym typeface="Raleway"/>
              </a:rPr>
              <a:t>nė </a:t>
            </a:r>
            <a:r>
              <a:rPr b="0" i="0" lang="lv-LV" sz="1500" u="none" cap="none" strike="noStrike">
                <a:solidFill>
                  <a:schemeClr val="dk1"/>
                </a:solidFill>
                <a:latin typeface="Raleway"/>
                <a:ea typeface="Raleway"/>
                <a:cs typeface="Raleway"/>
                <a:sym typeface="Raleway"/>
              </a:rPr>
              <a:t>vieno arba jis/ji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nebuvo tokioje situacijoje</a:t>
            </a:r>
            <a:endParaRPr b="0" i="0" sz="1500" u="none" cap="none" strike="noStrike">
              <a:solidFill>
                <a:schemeClr val="dk1"/>
              </a:solidFill>
              <a:latin typeface="Raleway"/>
              <a:ea typeface="Raleway"/>
              <a:cs typeface="Raleway"/>
              <a:sym typeface="Raleway"/>
            </a:endParaRPr>
          </a:p>
        </p:txBody>
      </p:sp>
      <p:pic>
        <p:nvPicPr>
          <p:cNvPr id="772" name="Google Shape;772;g2523351e7b7_22_39"/>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sp>
        <p:nvSpPr>
          <p:cNvPr id="773" name="Google Shape;773;g2523351e7b7_22_39"/>
          <p:cNvSpPr txBox="1"/>
          <p:nvPr/>
        </p:nvSpPr>
        <p:spPr>
          <a:xfrm>
            <a:off x="717800" y="12991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sp>
        <p:nvSpPr>
          <p:cNvPr id="774" name="Google Shape;774;g2523351e7b7_22_39"/>
          <p:cNvSpPr txBox="1"/>
          <p:nvPr/>
        </p:nvSpPr>
        <p:spPr>
          <a:xfrm>
            <a:off x="3512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775" name="Google Shape;775;g2523351e7b7_22_39"/>
          <p:cNvPicPr preferRelativeResize="0"/>
          <p:nvPr/>
        </p:nvPicPr>
        <p:blipFill rotWithShape="1">
          <a:blip r:embed="rId5">
            <a:alphaModFix/>
          </a:blip>
          <a:srcRect b="0" l="0" r="0" t="0"/>
          <a:stretch/>
        </p:blipFill>
        <p:spPr>
          <a:xfrm>
            <a:off x="5023775" y="2125317"/>
            <a:ext cx="1012113" cy="2557746"/>
          </a:xfrm>
          <a:prstGeom prst="rect">
            <a:avLst/>
          </a:prstGeom>
          <a:noFill/>
          <a:ln>
            <a:noFill/>
          </a:ln>
        </p:spPr>
      </p:pic>
      <p:pic>
        <p:nvPicPr>
          <p:cNvPr id="776" name="Google Shape;776;g2523351e7b7_22_39"/>
          <p:cNvPicPr preferRelativeResize="0"/>
          <p:nvPr/>
        </p:nvPicPr>
        <p:blipFill rotWithShape="1">
          <a:blip r:embed="rId5">
            <a:alphaModFix/>
          </a:blip>
          <a:srcRect b="0" l="0" r="0" t="0"/>
          <a:stretch/>
        </p:blipFill>
        <p:spPr>
          <a:xfrm>
            <a:off x="6403763" y="1945050"/>
            <a:ext cx="625650" cy="1581109"/>
          </a:xfrm>
          <a:prstGeom prst="rect">
            <a:avLst/>
          </a:prstGeom>
          <a:noFill/>
          <a:ln>
            <a:noFill/>
          </a:ln>
        </p:spPr>
      </p:pic>
      <p:pic>
        <p:nvPicPr>
          <p:cNvPr id="777" name="Google Shape;777;g2523351e7b7_22_39"/>
          <p:cNvPicPr preferRelativeResize="0"/>
          <p:nvPr/>
        </p:nvPicPr>
        <p:blipFill rotWithShape="1">
          <a:blip r:embed="rId5">
            <a:alphaModFix/>
          </a:blip>
          <a:srcRect b="0" l="0" r="0" t="0"/>
          <a:stretch/>
        </p:blipFill>
        <p:spPr>
          <a:xfrm>
            <a:off x="7522402" y="2548825"/>
            <a:ext cx="768942" cy="194322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1" name="Shape 781"/>
        <p:cNvGrpSpPr/>
        <p:nvPr/>
      </p:nvGrpSpPr>
      <p:grpSpPr>
        <a:xfrm>
          <a:off x="0" y="0"/>
          <a:ext cx="0" cy="0"/>
          <a:chOff x="0" y="0"/>
          <a:chExt cx="0" cy="0"/>
        </a:xfrm>
      </p:grpSpPr>
      <p:pic>
        <p:nvPicPr>
          <p:cNvPr id="782" name="Google Shape;782;g2523351e7b7_22_50"/>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783" name="Google Shape;783;g2523351e7b7_22_50"/>
          <p:cNvSpPr txBox="1"/>
          <p:nvPr/>
        </p:nvSpPr>
        <p:spPr>
          <a:xfrm>
            <a:off x="717800" y="2026425"/>
            <a:ext cx="4437900" cy="326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juos laisvai judėti po kambarį ir stovėti tam tikru atstumu vienas nuo kito, kad parodytumėte smūgio stiprumą.</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Paraginkite juos apmąstyti, </a:t>
            </a:r>
            <a:r>
              <a:rPr b="0" i="0" lang="lv-LV" sz="1500" u="none" cap="none" strike="noStrike">
                <a:solidFill>
                  <a:schemeClr val="dk1"/>
                </a:solidFill>
                <a:latin typeface="Raleway"/>
                <a:ea typeface="Raleway"/>
                <a:cs typeface="Raleway"/>
                <a:sym typeface="Raleway"/>
              </a:rPr>
              <a:t>kaip smurtas darbe gali skirtingai paveikti skirtingus asmenis, ir apsvarstyti, kaip jie galėtų padėti vieni kitiems įveikti šiuos padarinius.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84" name="Google Shape;784;g2523351e7b7_22_50"/>
          <p:cNvPicPr preferRelativeResize="0"/>
          <p:nvPr/>
        </p:nvPicPr>
        <p:blipFill rotWithShape="1">
          <a:blip r:embed="rId4">
            <a:alphaModFix/>
          </a:blip>
          <a:srcRect b="0" l="0" r="42185" t="0"/>
          <a:stretch/>
        </p:blipFill>
        <p:spPr>
          <a:xfrm>
            <a:off x="7364500" y="900050"/>
            <a:ext cx="1779500" cy="1273500"/>
          </a:xfrm>
          <a:prstGeom prst="rect">
            <a:avLst/>
          </a:prstGeom>
          <a:noFill/>
          <a:ln>
            <a:noFill/>
          </a:ln>
        </p:spPr>
      </p:pic>
      <p:sp>
        <p:nvSpPr>
          <p:cNvPr id="785" name="Google Shape;785;g2523351e7b7_22_50"/>
          <p:cNvSpPr txBox="1"/>
          <p:nvPr/>
        </p:nvSpPr>
        <p:spPr>
          <a:xfrm>
            <a:off x="717800" y="15277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sp>
        <p:nvSpPr>
          <p:cNvPr id="786" name="Google Shape;786;g2523351e7b7_22_50"/>
          <p:cNvSpPr txBox="1"/>
          <p:nvPr/>
        </p:nvSpPr>
        <p:spPr>
          <a:xfrm>
            <a:off x="351225" y="4572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787" name="Google Shape;787;g2523351e7b7_22_50"/>
          <p:cNvPicPr preferRelativeResize="0"/>
          <p:nvPr/>
        </p:nvPicPr>
        <p:blipFill rotWithShape="1">
          <a:blip r:embed="rId5">
            <a:alphaModFix/>
          </a:blip>
          <a:srcRect b="0" l="0" r="0" t="0"/>
          <a:stretch/>
        </p:blipFill>
        <p:spPr>
          <a:xfrm>
            <a:off x="5389364" y="2525900"/>
            <a:ext cx="768942" cy="1943226"/>
          </a:xfrm>
          <a:prstGeom prst="rect">
            <a:avLst/>
          </a:prstGeom>
          <a:noFill/>
          <a:ln>
            <a:noFill/>
          </a:ln>
        </p:spPr>
      </p:pic>
      <p:pic>
        <p:nvPicPr>
          <p:cNvPr id="788" name="Google Shape;788;g2523351e7b7_22_50"/>
          <p:cNvPicPr preferRelativeResize="0"/>
          <p:nvPr/>
        </p:nvPicPr>
        <p:blipFill rotWithShape="1">
          <a:blip r:embed="rId5">
            <a:alphaModFix/>
          </a:blip>
          <a:srcRect b="0" l="0" r="0" t="0"/>
          <a:stretch/>
        </p:blipFill>
        <p:spPr>
          <a:xfrm>
            <a:off x="6526500" y="1787350"/>
            <a:ext cx="604325" cy="1527242"/>
          </a:xfrm>
          <a:prstGeom prst="rect">
            <a:avLst/>
          </a:prstGeom>
          <a:noFill/>
          <a:ln>
            <a:noFill/>
          </a:ln>
        </p:spPr>
      </p:pic>
      <p:pic>
        <p:nvPicPr>
          <p:cNvPr id="789" name="Google Shape;789;g2523351e7b7_22_50"/>
          <p:cNvPicPr preferRelativeResize="0"/>
          <p:nvPr/>
        </p:nvPicPr>
        <p:blipFill rotWithShape="1">
          <a:blip r:embed="rId5">
            <a:alphaModFix/>
          </a:blip>
          <a:srcRect b="0" l="0" r="0" t="0"/>
          <a:stretch/>
        </p:blipFill>
        <p:spPr>
          <a:xfrm>
            <a:off x="7715744" y="2464950"/>
            <a:ext cx="903580" cy="2283525"/>
          </a:xfrm>
          <a:prstGeom prst="rect">
            <a:avLst/>
          </a:prstGeom>
          <a:noFill/>
          <a:ln>
            <a:noFill/>
          </a:ln>
        </p:spPr>
      </p:pic>
      <p:grpSp>
        <p:nvGrpSpPr>
          <p:cNvPr id="790" name="Google Shape;790;g2523351e7b7_22_50"/>
          <p:cNvGrpSpPr/>
          <p:nvPr/>
        </p:nvGrpSpPr>
        <p:grpSpPr>
          <a:xfrm>
            <a:off x="427495" y="2168143"/>
            <a:ext cx="290237" cy="321991"/>
            <a:chOff x="534570" y="3018006"/>
            <a:chExt cx="290237" cy="321991"/>
          </a:xfrm>
        </p:grpSpPr>
        <p:sp>
          <p:nvSpPr>
            <p:cNvPr id="791" name="Google Shape;791;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3" name="Google Shape;793;g2523351e7b7_22_50"/>
          <p:cNvGrpSpPr/>
          <p:nvPr/>
        </p:nvGrpSpPr>
        <p:grpSpPr>
          <a:xfrm>
            <a:off x="427495" y="3186043"/>
            <a:ext cx="290237" cy="321991"/>
            <a:chOff x="534570" y="3018006"/>
            <a:chExt cx="290237" cy="321991"/>
          </a:xfrm>
        </p:grpSpPr>
        <p:sp>
          <p:nvSpPr>
            <p:cNvPr id="794" name="Google Shape;794;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9" name="Shape 799"/>
        <p:cNvGrpSpPr/>
        <p:nvPr/>
      </p:nvGrpSpPr>
      <p:grpSpPr>
        <a:xfrm>
          <a:off x="0" y="0"/>
          <a:ext cx="0" cy="0"/>
          <a:chOff x="0" y="0"/>
          <a:chExt cx="0" cy="0"/>
        </a:xfrm>
      </p:grpSpPr>
      <p:pic>
        <p:nvPicPr>
          <p:cNvPr id="800" name="Google Shape;800;g2523351e7b7_22_67"/>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801" name="Google Shape;801;g2523351e7b7_22_67"/>
          <p:cNvSpPr txBox="1"/>
          <p:nvPr/>
        </p:nvSpPr>
        <p:spPr>
          <a:xfrm>
            <a:off x="717800" y="2012025"/>
            <a:ext cx="41211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Žaidimo eigoje toliau skatinkite žaidėjus </a:t>
            </a:r>
            <a:r>
              <a:rPr b="1" i="0" lang="lv-LV" sz="1500" u="none" cap="none" strike="noStrike">
                <a:solidFill>
                  <a:schemeClr val="dk1"/>
                </a:solidFill>
                <a:latin typeface="Raleway"/>
                <a:ea typeface="Raleway"/>
                <a:cs typeface="Raleway"/>
                <a:sym typeface="Raleway"/>
              </a:rPr>
              <a:t>apmąstyti, kokį poveikį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smurto darbe poveikį sau.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ir kitiems. </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Paprašykite jų apsvarstyti strategijas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kaip spręsti smurto darbe problemą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paramą tiems, kurie patyrė smurto poveikį.</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802" name="Google Shape;802;g2523351e7b7_22_67"/>
          <p:cNvSpPr txBox="1"/>
          <p:nvPr/>
        </p:nvSpPr>
        <p:spPr>
          <a:xfrm>
            <a:off x="717800" y="1427025"/>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Arial"/>
              <a:ea typeface="Arial"/>
              <a:cs typeface="Arial"/>
              <a:sym typeface="Arial"/>
            </a:endParaRPr>
          </a:p>
        </p:txBody>
      </p:sp>
      <p:sp>
        <p:nvSpPr>
          <p:cNvPr id="803" name="Google Shape;803;g2523351e7b7_22_67"/>
          <p:cNvSpPr txBox="1"/>
          <p:nvPr/>
        </p:nvSpPr>
        <p:spPr>
          <a:xfrm>
            <a:off x="35122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04" name="Google Shape;804;g2523351e7b7_22_67"/>
          <p:cNvSpPr/>
          <p:nvPr/>
        </p:nvSpPr>
        <p:spPr>
          <a:xfrm>
            <a:off x="5979907" y="2632688"/>
            <a:ext cx="2146800" cy="1757700"/>
          </a:xfrm>
          <a:prstGeom prst="wedgeEllipseCallout">
            <a:avLst>
              <a:gd fmla="val -34446" name="adj1"/>
              <a:gd fmla="val 5596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2523351e7b7_22_67"/>
          <p:cNvSpPr/>
          <p:nvPr/>
        </p:nvSpPr>
        <p:spPr>
          <a:xfrm>
            <a:off x="5233920" y="1996937"/>
            <a:ext cx="1511100" cy="1340400"/>
          </a:xfrm>
          <a:prstGeom prst="wedgeEllipseCallout">
            <a:avLst>
              <a:gd fmla="val 37986" name="adj1"/>
              <a:gd fmla="val 5467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523351e7b7_22_67"/>
          <p:cNvSpPr/>
          <p:nvPr/>
        </p:nvSpPr>
        <p:spPr>
          <a:xfrm>
            <a:off x="5181300" y="2059479"/>
            <a:ext cx="1511100" cy="1340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2523351e7b7_22_67"/>
          <p:cNvSpPr/>
          <p:nvPr/>
        </p:nvSpPr>
        <p:spPr>
          <a:xfrm rot="426342">
            <a:off x="5979858" y="2591429"/>
            <a:ext cx="2097812" cy="175800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8" name="Google Shape;808;g2523351e7b7_22_67"/>
          <p:cNvPicPr preferRelativeResize="0"/>
          <p:nvPr/>
        </p:nvPicPr>
        <p:blipFill rotWithShape="1">
          <a:blip r:embed="rId4">
            <a:alphaModFix/>
          </a:blip>
          <a:srcRect b="0" l="0" r="27557" t="0"/>
          <a:stretch/>
        </p:blipFill>
        <p:spPr>
          <a:xfrm>
            <a:off x="6605097" y="3064001"/>
            <a:ext cx="2538902" cy="1450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5"/>
          <p:cNvSpPr txBox="1"/>
          <p:nvPr>
            <p:ph type="title"/>
          </p:nvPr>
        </p:nvSpPr>
        <p:spPr>
          <a:xfrm>
            <a:off x="311700" y="749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23" name="Google Shape;123;p55"/>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124" name="Google Shape;124;p55"/>
          <p:cNvSpPr txBox="1"/>
          <p:nvPr/>
        </p:nvSpPr>
        <p:spPr>
          <a:xfrm>
            <a:off x="1059600" y="7498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Jūsų, kaip mokymų vadovo, vaidmuo</a:t>
            </a:r>
            <a:endParaRPr b="1" i="0" sz="2900" u="none" cap="none" strike="noStrike">
              <a:solidFill>
                <a:srgbClr val="FFFFFF"/>
              </a:solidFill>
              <a:latin typeface="Raleway"/>
              <a:ea typeface="Raleway"/>
              <a:cs typeface="Raleway"/>
              <a:sym typeface="Raleway"/>
            </a:endParaRPr>
          </a:p>
        </p:txBody>
      </p:sp>
      <p:sp>
        <p:nvSpPr>
          <p:cNvPr id="125" name="Google Shape;125;p55"/>
          <p:cNvSpPr txBox="1"/>
          <p:nvPr/>
        </p:nvSpPr>
        <p:spPr>
          <a:xfrm>
            <a:off x="921300" y="1556950"/>
            <a:ext cx="7037400" cy="321084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Žaidžiant šį žaidimą skaitmeniniu formatu, jis tampa prieinamas platesnei auditorijai ir suteikia daugiau patogumo bei lankstumo, todėl dalyviai gali mokytis nepriklausomai nuo jų buvimo vietos.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Tikime, kad naudodami šį žaidimą kaip mokymosi ir vertinimo priemonę </a:t>
            </a:r>
            <a:r>
              <a:rPr b="1" i="0" lang="lv-LV" sz="1500" u="none" cap="none" strike="noStrike">
                <a:solidFill>
                  <a:srgbClr val="000000"/>
                </a:solidFill>
                <a:latin typeface="Raleway"/>
                <a:ea typeface="Raleway"/>
                <a:cs typeface="Raleway"/>
                <a:sym typeface="Raleway"/>
              </a:rPr>
              <a:t>paskatinsite HORECA sektoriaus kultūros pokyčius, kviesite kurti </a:t>
            </a:r>
            <a:br>
              <a:rPr b="1" i="0" lang="lv-LV" sz="1500" u="none" cap="none" strike="noStrike">
                <a:solidFill>
                  <a:srgbClr val="000000"/>
                </a:solidFill>
                <a:latin typeface="Raleway"/>
                <a:ea typeface="Raleway"/>
                <a:cs typeface="Raleway"/>
                <a:sym typeface="Raleway"/>
              </a:rPr>
            </a:br>
            <a:r>
              <a:rPr b="1" i="0" lang="lv-LV" sz="1500" u="none" cap="none" strike="noStrike">
                <a:solidFill>
                  <a:srgbClr val="000000"/>
                </a:solidFill>
                <a:latin typeface="Raleway"/>
                <a:ea typeface="Raleway"/>
                <a:cs typeface="Raleway"/>
                <a:sym typeface="Raleway"/>
              </a:rPr>
              <a:t>labiau įtraukią, saugią ir pagarbią darbo aplinką.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Atminkite, kad </a:t>
            </a:r>
            <a:r>
              <a:rPr b="1" i="0" lang="lv-LV" sz="1700" u="none" cap="none" strike="noStrike">
                <a:solidFill>
                  <a:srgbClr val="6689BA"/>
                </a:solidFill>
                <a:latin typeface="Raleway"/>
                <a:ea typeface="Raleway"/>
                <a:cs typeface="Raleway"/>
                <a:sym typeface="Raleway"/>
              </a:rPr>
              <a:t>jūsų vaidmuo šioje permainų kelionėje yra esminis, </a:t>
            </a:r>
            <a:br>
              <a:rPr b="1" i="0" lang="lv-LV" sz="1700" u="none" cap="none" strike="noStrike">
                <a:solidFill>
                  <a:srgbClr val="6689BA"/>
                </a:solidFill>
                <a:latin typeface="Raleway"/>
                <a:ea typeface="Raleway"/>
                <a:cs typeface="Raleway"/>
                <a:sym typeface="Raleway"/>
              </a:rPr>
            </a:br>
            <a:r>
              <a:rPr b="1" i="0" lang="lv-LV" sz="1700" u="none" cap="none" strike="noStrike">
                <a:solidFill>
                  <a:srgbClr val="6689BA"/>
                </a:solidFill>
                <a:latin typeface="Raleway"/>
                <a:ea typeface="Raleway"/>
                <a:cs typeface="Raleway"/>
                <a:sym typeface="Raleway"/>
              </a:rPr>
              <a:t>ir mes tikimės, kad su jūsų pagalba šis žaidimas turės teigiamą poveikį.</a:t>
            </a:r>
            <a:endParaRPr b="1" i="0" sz="1700" u="none" cap="none" strike="noStrike">
              <a:solidFill>
                <a:srgbClr val="6689BA"/>
              </a:solidFill>
              <a:latin typeface="Raleway"/>
              <a:ea typeface="Raleway"/>
              <a:cs typeface="Raleway"/>
              <a:sym typeface="Raleway"/>
            </a:endParaRPr>
          </a:p>
        </p:txBody>
      </p:sp>
      <p:pic>
        <p:nvPicPr>
          <p:cNvPr id="126" name="Google Shape;126;p55"/>
          <p:cNvPicPr preferRelativeResize="0"/>
          <p:nvPr/>
        </p:nvPicPr>
        <p:blipFill rotWithShape="1">
          <a:blip r:embed="rId4">
            <a:alphaModFix/>
          </a:blip>
          <a:srcRect b="0" l="0" r="11598" t="0"/>
          <a:stretch/>
        </p:blipFill>
        <p:spPr>
          <a:xfrm>
            <a:off x="5947625" y="50050"/>
            <a:ext cx="3196376" cy="1496100"/>
          </a:xfrm>
          <a:prstGeom prst="rect">
            <a:avLst/>
          </a:prstGeom>
          <a:noFill/>
          <a:ln>
            <a:noFill/>
          </a:ln>
        </p:spPr>
      </p:pic>
      <p:grpSp>
        <p:nvGrpSpPr>
          <p:cNvPr id="127" name="Google Shape;127;p55"/>
          <p:cNvGrpSpPr/>
          <p:nvPr/>
        </p:nvGrpSpPr>
        <p:grpSpPr>
          <a:xfrm>
            <a:off x="693095" y="3776193"/>
            <a:ext cx="290237" cy="321991"/>
            <a:chOff x="534570" y="3018006"/>
            <a:chExt cx="290237" cy="321991"/>
          </a:xfrm>
        </p:grpSpPr>
        <p:sp>
          <p:nvSpPr>
            <p:cNvPr id="128" name="Google Shape;128;p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2" name="Shape 812"/>
        <p:cNvGrpSpPr/>
        <p:nvPr/>
      </p:nvGrpSpPr>
      <p:grpSpPr>
        <a:xfrm>
          <a:off x="0" y="0"/>
          <a:ext cx="0" cy="0"/>
          <a:chOff x="0" y="0"/>
          <a:chExt cx="0" cy="0"/>
        </a:xfrm>
      </p:grpSpPr>
      <p:pic>
        <p:nvPicPr>
          <p:cNvPr id="813" name="Google Shape;813;g2523351e7b7_22_79"/>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814" name="Google Shape;814;g2523351e7b7_22_79"/>
          <p:cNvSpPr txBox="1"/>
          <p:nvPr/>
        </p:nvSpPr>
        <p:spPr>
          <a:xfrm>
            <a:off x="717800" y="1966350"/>
            <a:ext cx="4486500" cy="28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Taip įtraukdami sociometriją ir probleminės situacijos korteles, galite </a:t>
            </a:r>
            <a:r>
              <a:rPr b="1" i="0" lang="lv-LV" sz="1500" u="none" cap="none" strike="noStrike">
                <a:solidFill>
                  <a:schemeClr val="dk1"/>
                </a:solidFill>
                <a:latin typeface="Raleway"/>
                <a:ea typeface="Raleway"/>
                <a:cs typeface="Raleway"/>
                <a:sym typeface="Raleway"/>
              </a:rPr>
              <a:t>padėti žaidėjams suprasti asmeninį smurto darbe poveikį </a:t>
            </a:r>
            <a:r>
              <a:rPr b="0" i="0" lang="lv-LV" sz="1500" u="none" cap="none" strike="noStrike">
                <a:solidFill>
                  <a:schemeClr val="dk1"/>
                </a:solidFill>
                <a:latin typeface="Raleway"/>
                <a:ea typeface="Raleway"/>
                <a:cs typeface="Raleway"/>
                <a:sym typeface="Raleway"/>
              </a:rPr>
              <a:t>ir užjausti kolegas, kuriems smurtas darbe galėjo turėti kitokį poveikį.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Be to, galite paskatinti juos pagalvoti apie </a:t>
            </a:r>
            <a:r>
              <a:rPr b="1" i="0" lang="lv-LV" sz="1500" u="none" cap="none" strike="noStrike">
                <a:solidFill>
                  <a:schemeClr val="dk1"/>
                </a:solidFill>
                <a:latin typeface="Raleway"/>
                <a:ea typeface="Raleway"/>
                <a:cs typeface="Raleway"/>
                <a:sym typeface="Raleway"/>
              </a:rPr>
              <a:t>strategijas, kaip spręsti smurto darbe problemą ir palaikyti vienas kitą komandoje.</a:t>
            </a:r>
            <a:endParaRPr b="1" i="0" sz="1500" u="none" cap="none" strike="noStrike">
              <a:solidFill>
                <a:schemeClr val="dk1"/>
              </a:solidFill>
              <a:latin typeface="Raleway"/>
              <a:ea typeface="Raleway"/>
              <a:cs typeface="Raleway"/>
              <a:sym typeface="Raleway"/>
            </a:endParaRPr>
          </a:p>
        </p:txBody>
      </p:sp>
      <p:sp>
        <p:nvSpPr>
          <p:cNvPr id="815" name="Google Shape;815;g2523351e7b7_22_79"/>
          <p:cNvSpPr txBox="1"/>
          <p:nvPr/>
        </p:nvSpPr>
        <p:spPr>
          <a:xfrm>
            <a:off x="717800" y="1381350"/>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Arial"/>
              <a:ea typeface="Arial"/>
              <a:cs typeface="Arial"/>
              <a:sym typeface="Arial"/>
            </a:endParaRPr>
          </a:p>
        </p:txBody>
      </p:sp>
      <p:sp>
        <p:nvSpPr>
          <p:cNvPr id="816" name="Google Shape;816;g2523351e7b7_22_79"/>
          <p:cNvSpPr txBox="1"/>
          <p:nvPr/>
        </p:nvSpPr>
        <p:spPr>
          <a:xfrm>
            <a:off x="35122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17" name="Google Shape;817;g2523351e7b7_22_79"/>
          <p:cNvSpPr/>
          <p:nvPr/>
        </p:nvSpPr>
        <p:spPr>
          <a:xfrm>
            <a:off x="6242843" y="2789022"/>
            <a:ext cx="1968300" cy="16116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523351e7b7_22_79"/>
          <p:cNvSpPr/>
          <p:nvPr/>
        </p:nvSpPr>
        <p:spPr>
          <a:xfrm>
            <a:off x="5865923" y="1928525"/>
            <a:ext cx="1385400" cy="12291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2523351e7b7_22_79"/>
          <p:cNvSpPr/>
          <p:nvPr/>
        </p:nvSpPr>
        <p:spPr>
          <a:xfrm>
            <a:off x="5817675" y="1985870"/>
            <a:ext cx="1385400" cy="12291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2523351e7b7_22_79"/>
          <p:cNvSpPr/>
          <p:nvPr/>
        </p:nvSpPr>
        <p:spPr>
          <a:xfrm rot="426304">
            <a:off x="6242763" y="2751168"/>
            <a:ext cx="1923370" cy="16116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1" name="Google Shape;821;g2523351e7b7_22_79"/>
          <p:cNvPicPr preferRelativeResize="0"/>
          <p:nvPr/>
        </p:nvPicPr>
        <p:blipFill rotWithShape="1">
          <a:blip r:embed="rId4">
            <a:alphaModFix/>
          </a:blip>
          <a:srcRect b="0" l="0" r="32853" t="0"/>
          <a:stretch/>
        </p:blipFill>
        <p:spPr>
          <a:xfrm>
            <a:off x="6896000" y="3090450"/>
            <a:ext cx="2247999" cy="1385175"/>
          </a:xfrm>
          <a:prstGeom prst="rect">
            <a:avLst/>
          </a:prstGeom>
          <a:noFill/>
          <a:ln>
            <a:noFill/>
          </a:ln>
        </p:spPr>
      </p:pic>
      <p:grpSp>
        <p:nvGrpSpPr>
          <p:cNvPr id="822" name="Google Shape;822;g2523351e7b7_22_79"/>
          <p:cNvGrpSpPr/>
          <p:nvPr/>
        </p:nvGrpSpPr>
        <p:grpSpPr>
          <a:xfrm>
            <a:off x="427495" y="3917268"/>
            <a:ext cx="290237" cy="321991"/>
            <a:chOff x="534570" y="3018006"/>
            <a:chExt cx="290237" cy="321991"/>
          </a:xfrm>
        </p:grpSpPr>
        <p:sp>
          <p:nvSpPr>
            <p:cNvPr id="823" name="Google Shape;823;g2523351e7b7_22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g2523351e7b7_22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8" name="Shape 828"/>
        <p:cNvGrpSpPr/>
        <p:nvPr/>
      </p:nvGrpSpPr>
      <p:grpSpPr>
        <a:xfrm>
          <a:off x="0" y="0"/>
          <a:ext cx="0" cy="0"/>
          <a:chOff x="0" y="0"/>
          <a:chExt cx="0" cy="0"/>
        </a:xfrm>
      </p:grpSpPr>
      <p:pic>
        <p:nvPicPr>
          <p:cNvPr id="829" name="Google Shape;829;g2523351e7b7_22_94"/>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830" name="Google Shape;830;g2523351e7b7_22_94"/>
          <p:cNvPicPr preferRelativeResize="0"/>
          <p:nvPr/>
        </p:nvPicPr>
        <p:blipFill rotWithShape="1">
          <a:blip r:embed="rId4">
            <a:alphaModFix/>
          </a:blip>
          <a:srcRect b="0" l="16443" r="0" t="34105"/>
          <a:stretch/>
        </p:blipFill>
        <p:spPr>
          <a:xfrm>
            <a:off x="7208400" y="-3850"/>
            <a:ext cx="1935600" cy="631575"/>
          </a:xfrm>
          <a:prstGeom prst="rect">
            <a:avLst/>
          </a:prstGeom>
          <a:noFill/>
          <a:ln>
            <a:noFill/>
          </a:ln>
        </p:spPr>
      </p:pic>
      <p:sp>
        <p:nvSpPr>
          <p:cNvPr id="831" name="Google Shape;831;g2523351e7b7_22_94"/>
          <p:cNvSpPr txBox="1"/>
          <p:nvPr/>
        </p:nvSpPr>
        <p:spPr>
          <a:xfrm>
            <a:off x="670350" y="11509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grpSp>
        <p:nvGrpSpPr>
          <p:cNvPr id="832" name="Google Shape;832;g2523351e7b7_22_94"/>
          <p:cNvGrpSpPr/>
          <p:nvPr/>
        </p:nvGrpSpPr>
        <p:grpSpPr>
          <a:xfrm>
            <a:off x="231575" y="1301100"/>
            <a:ext cx="8690500" cy="3683450"/>
            <a:chOff x="231575" y="1377300"/>
            <a:chExt cx="8690500" cy="3683450"/>
          </a:xfrm>
        </p:grpSpPr>
        <p:sp>
          <p:nvSpPr>
            <p:cNvPr id="833" name="Google Shape;833;g2523351e7b7_22_94"/>
            <p:cNvSpPr txBox="1"/>
            <p:nvPr/>
          </p:nvSpPr>
          <p:spPr>
            <a:xfrm>
              <a:off x="231575" y="1828250"/>
              <a:ext cx="4241700" cy="3232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Kas jums pasirodė vertingiausia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apie žaidimą?</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žaidime buvo momentų, kurie jums sukėlė ypatingą atgarsį arba pakeitė jūsų požiūrį į smurtą darbo vietoje?</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nustatėte kokių nors konkrečių veiksmų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veiksmų, kurių galite imtis, kad padėtumėte užkirsti kelią smurtui darbo vietoje arba spręsti jo problemą?</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žaidimas paskatino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daugiau kalbėti apie smurtą darbe, kaip liudininkas arba kaip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kaip auka?</a:t>
              </a:r>
              <a:endParaRPr b="0" i="0" sz="1500" u="none" cap="none" strike="noStrike">
                <a:solidFill>
                  <a:schemeClr val="dk1"/>
                </a:solidFill>
                <a:latin typeface="Raleway"/>
                <a:ea typeface="Raleway"/>
                <a:cs typeface="Raleway"/>
                <a:sym typeface="Raleway"/>
              </a:endParaRPr>
            </a:p>
          </p:txBody>
        </p:sp>
        <p:sp>
          <p:nvSpPr>
            <p:cNvPr id="834" name="Google Shape;834;g2523351e7b7_22_94"/>
            <p:cNvSpPr txBox="1"/>
            <p:nvPr/>
          </p:nvSpPr>
          <p:spPr>
            <a:xfrm>
              <a:off x="4741275" y="1377300"/>
              <a:ext cx="4180800" cy="36756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Ar nustatėte kokių nors konkrečių išteklių ar paramos sistemų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kuriomis galėtumėte pasinaudoti, jei susidurtumėte su smurtu darbe?</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Kaip manote, kokiu būdu žaidimą būtų galima patobulinti, kad būtų lengviau įžvelgti, padaryti išvadas ir pakeisti požiūrį?</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Kokių konkrečių įžvalgų ar pastebėjimų gavote žaisdami žaidimą?</a:t>
              </a:r>
              <a:br>
                <a:rPr b="0" i="0" lang="lv-LV" sz="1500" u="none" cap="none" strike="noStrike">
                  <a:solidFill>
                    <a:schemeClr val="dk1"/>
                  </a:solidFill>
                  <a:latin typeface="Raleway"/>
                  <a:ea typeface="Raleway"/>
                  <a:cs typeface="Raleway"/>
                  <a:sym typeface="Raleway"/>
                </a:rPr>
              </a:br>
              <a:endParaRPr b="0" i="0" sz="1200" u="none" cap="none" strike="noStrike">
                <a:solidFill>
                  <a:srgbClr val="D1D5DB"/>
                </a:solidFill>
                <a:highlight>
                  <a:srgbClr val="444654"/>
                </a:highlight>
                <a:latin typeface="Roboto"/>
                <a:ea typeface="Roboto"/>
                <a:cs typeface="Roboto"/>
                <a:sym typeface="Roboto"/>
              </a:endParaRPr>
            </a:p>
            <a:p>
              <a:pPr indent="-323850" lvl="0" marL="457200" marR="0" rtl="0" algn="l">
                <a:lnSpc>
                  <a:spcPct val="90000"/>
                </a:lnSpc>
                <a:spcBef>
                  <a:spcPts val="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Ar nustatėte, kad anksčiau turėjote išankstinių nuostatų ar prielaidų dėl smurto darbo vietoje?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jo poveikį?</a:t>
              </a:r>
              <a:endParaRPr b="0" i="0" sz="1500" u="none" cap="none" strike="noStrike">
                <a:solidFill>
                  <a:schemeClr val="dk1"/>
                </a:solidFill>
                <a:latin typeface="Raleway"/>
                <a:ea typeface="Raleway"/>
                <a:cs typeface="Raleway"/>
                <a:sym typeface="Raleway"/>
              </a:endParaRPr>
            </a:p>
          </p:txBody>
        </p:sp>
      </p:grpSp>
      <p:sp>
        <p:nvSpPr>
          <p:cNvPr id="835" name="Google Shape;835;g2523351e7b7_22_94"/>
          <p:cNvSpPr txBox="1"/>
          <p:nvPr/>
        </p:nvSpPr>
        <p:spPr>
          <a:xfrm>
            <a:off x="35122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Smurto darbo vietoje poveikis</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id="840" name="Google Shape;840;g2523351e7b7_2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841" name="Google Shape;841;g2523351e7b7_27_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a:t>
            </a:r>
            <a:r>
              <a:rPr b="1" i="0" lang="lv-LV" sz="3900" u="none" cap="none" strike="noStrike">
                <a:solidFill>
                  <a:srgbClr val="FFFFFF"/>
                </a:solidFill>
                <a:latin typeface="Raleway"/>
                <a:ea typeface="Raleway"/>
                <a:cs typeface="Raleway"/>
                <a:sym typeface="Raleway"/>
              </a:rPr>
              <a:t>s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ES ir nacionalinės kovos su smurtu darbe priemonės / teisinis pagrindas</a:t>
            </a:r>
            <a:endParaRPr b="1" i="0" sz="3900" u="none" cap="none" strike="noStrike">
              <a:solidFill>
                <a:srgbClr val="FFFFFF"/>
              </a:solidFill>
              <a:latin typeface="Arial"/>
              <a:ea typeface="Arial"/>
              <a:cs typeface="Arial"/>
              <a:sym typeface="Arial"/>
            </a:endParaRPr>
          </a:p>
        </p:txBody>
      </p:sp>
      <p:pic>
        <p:nvPicPr>
          <p:cNvPr id="842" name="Google Shape;842;g2523351e7b7_2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843" name="Google Shape;843;g2523351e7b7_2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844" name="Google Shape;844;g2523351e7b7_2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845" name="Google Shape;845;g2523351e7b7_27_0"/>
          <p:cNvPicPr preferRelativeResize="0"/>
          <p:nvPr/>
        </p:nvPicPr>
        <p:blipFill rotWithShape="1">
          <a:blip r:embed="rId6">
            <a:alphaModFix/>
          </a:blip>
          <a:srcRect b="0" l="33092" r="0" t="19871"/>
          <a:stretch/>
        </p:blipFill>
        <p:spPr>
          <a:xfrm rot="-5400000">
            <a:off x="1346975" y="2369127"/>
            <a:ext cx="1427400" cy="4121350"/>
          </a:xfrm>
          <a:prstGeom prst="rect">
            <a:avLst/>
          </a:prstGeom>
          <a:noFill/>
          <a:ln>
            <a:noFill/>
          </a:ln>
        </p:spPr>
      </p:pic>
      <p:pic>
        <p:nvPicPr>
          <p:cNvPr id="846" name="Google Shape;846;g2523351e7b7_2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0" name="Shape 850"/>
        <p:cNvGrpSpPr/>
        <p:nvPr/>
      </p:nvGrpSpPr>
      <p:grpSpPr>
        <a:xfrm>
          <a:off x="0" y="0"/>
          <a:ext cx="0" cy="0"/>
          <a:chOff x="0" y="0"/>
          <a:chExt cx="0" cy="0"/>
        </a:xfrm>
      </p:grpSpPr>
      <p:pic>
        <p:nvPicPr>
          <p:cNvPr id="851" name="Google Shape;851;g2523351e7b7_27_11"/>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852" name="Google Shape;852;g2523351e7b7_27_11"/>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ir nacionalinės kovos su smurtu darbe priemonės / teisinis pagrindas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853" name="Google Shape;853;g2523351e7b7_27_11"/>
          <p:cNvSpPr txBox="1"/>
          <p:nvPr/>
        </p:nvSpPr>
        <p:spPr>
          <a:xfrm>
            <a:off x="730000" y="1837375"/>
            <a:ext cx="47670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Paruoškite su smurtu darbo vietoje susijusių probleminių situacijų kortelių rinkinį. Kiekvienoje kortelėje turėtų būti aprašytas skirtingas scenarijus, kuris </a:t>
            </a:r>
            <a:r>
              <a:rPr b="1" i="0" lang="lv-LV" sz="1500" u="none" cap="none" strike="noStrike">
                <a:solidFill>
                  <a:schemeClr val="dk1"/>
                </a:solidFill>
                <a:latin typeface="Raleway"/>
                <a:ea typeface="Raleway"/>
                <a:cs typeface="Raleway"/>
                <a:sym typeface="Raleway"/>
              </a:rPr>
              <a:t>gali įvykti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darbo vietoje.</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Suskirstykite žaidėjus į nedideles grupes po 3-4 žmones </a:t>
            </a:r>
            <a:r>
              <a:rPr b="0" i="0" lang="lv-LV" sz="1500" u="none" cap="none" strike="noStrike">
                <a:solidFill>
                  <a:schemeClr val="dk1"/>
                </a:solidFill>
                <a:latin typeface="Raleway"/>
                <a:ea typeface="Raleway"/>
                <a:cs typeface="Raleway"/>
                <a:sym typeface="Raleway"/>
              </a:rPr>
              <a:t>ir tolygiai išdalykite jiems probleminių situacijų korteles. Nurodykite žaidėjams perskaityti savo korteles ir aptarti aprašytą scenarijų.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kortelėje esantį scenarijų su savo grupe.</a:t>
            </a:r>
            <a:endParaRPr b="1" i="0" sz="1500" u="none" cap="none" strike="noStrike">
              <a:solidFill>
                <a:schemeClr val="dk1"/>
              </a:solidFill>
              <a:latin typeface="Raleway"/>
              <a:ea typeface="Raleway"/>
              <a:cs typeface="Raleway"/>
              <a:sym typeface="Raleway"/>
            </a:endParaRPr>
          </a:p>
        </p:txBody>
      </p:sp>
      <p:pic>
        <p:nvPicPr>
          <p:cNvPr id="854" name="Google Shape;854;g2523351e7b7_27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855" name="Google Shape;855;g2523351e7b7_27_11"/>
          <p:cNvSpPr txBox="1"/>
          <p:nvPr/>
        </p:nvSpPr>
        <p:spPr>
          <a:xfrm>
            <a:off x="853200" y="1338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856" name="Google Shape;856;g2523351e7b7_27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57" name="Google Shape;857;g2523351e7b7_27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58" name="Google Shape;858;g2523351e7b7_27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2" name="Shape 862"/>
        <p:cNvGrpSpPr/>
        <p:nvPr/>
      </p:nvGrpSpPr>
      <p:grpSpPr>
        <a:xfrm>
          <a:off x="0" y="0"/>
          <a:ext cx="0" cy="0"/>
          <a:chOff x="0" y="0"/>
          <a:chExt cx="0" cy="0"/>
        </a:xfrm>
      </p:grpSpPr>
      <p:pic>
        <p:nvPicPr>
          <p:cNvPr id="863" name="Google Shape;863;g2523351e7b7_27_22"/>
          <p:cNvPicPr preferRelativeResize="0"/>
          <p:nvPr/>
        </p:nvPicPr>
        <p:blipFill rotWithShape="1">
          <a:blip r:embed="rId3">
            <a:alphaModFix/>
          </a:blip>
          <a:srcRect b="0" l="22420" r="-2069" t="0"/>
          <a:stretch/>
        </p:blipFill>
        <p:spPr>
          <a:xfrm rot="10800000">
            <a:off x="5946175" y="1738675"/>
            <a:ext cx="3207300" cy="1666150"/>
          </a:xfrm>
          <a:prstGeom prst="rect">
            <a:avLst/>
          </a:prstGeom>
          <a:noFill/>
          <a:ln>
            <a:noFill/>
          </a:ln>
        </p:spPr>
      </p:pic>
      <p:pic>
        <p:nvPicPr>
          <p:cNvPr id="864" name="Google Shape;864;g2523351e7b7_27_22"/>
          <p:cNvPicPr preferRelativeResize="0"/>
          <p:nvPr/>
        </p:nvPicPr>
        <p:blipFill rotWithShape="1">
          <a:blip r:embed="rId4">
            <a:alphaModFix/>
          </a:blip>
          <a:srcRect b="0" l="0" r="0" t="0"/>
          <a:stretch/>
        </p:blipFill>
        <p:spPr>
          <a:xfrm>
            <a:off x="0" y="0"/>
            <a:ext cx="9144001" cy="1346951"/>
          </a:xfrm>
          <a:prstGeom prst="rect">
            <a:avLst/>
          </a:prstGeom>
          <a:noFill/>
          <a:ln>
            <a:noFill/>
          </a:ln>
        </p:spPr>
      </p:pic>
      <p:sp>
        <p:nvSpPr>
          <p:cNvPr id="865" name="Google Shape;865;g2523351e7b7_27_22"/>
          <p:cNvSpPr txBox="1"/>
          <p:nvPr/>
        </p:nvSpPr>
        <p:spPr>
          <a:xfrm>
            <a:off x="489175" y="4845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ir nacionalinės kovos su smurtu darbe priemonės / teisinis pagrindas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866" name="Google Shape;866;g2523351e7b7_27_22"/>
          <p:cNvSpPr txBox="1"/>
          <p:nvPr/>
        </p:nvSpPr>
        <p:spPr>
          <a:xfrm>
            <a:off x="729975" y="2042225"/>
            <a:ext cx="4767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Paskatinkite žaidėjus pasinaudoti internetu ir kitais šaltiniais, kad </a:t>
            </a:r>
            <a:r>
              <a:rPr b="1" i="0" lang="lv-LV" sz="1500" u="none" cap="none" strike="noStrike">
                <a:solidFill>
                  <a:schemeClr val="dk1"/>
                </a:solidFill>
                <a:latin typeface="Raleway"/>
                <a:ea typeface="Raleway"/>
                <a:cs typeface="Raleway"/>
                <a:sym typeface="Raleway"/>
              </a:rPr>
              <a:t>galėtų toliau tyrinėti šią temą </a:t>
            </a:r>
            <a:r>
              <a:rPr b="0" i="0" lang="lv-LV" sz="1500" u="none" cap="none" strike="noStrike">
                <a:solidFill>
                  <a:schemeClr val="dk1"/>
                </a:solidFill>
                <a:latin typeface="Raleway"/>
                <a:ea typeface="Raleway"/>
                <a:cs typeface="Raleway"/>
                <a:sym typeface="Raleway"/>
              </a:rPr>
              <a:t>ir nustatyti įvairių rūšių taisykles ir reglamentus, kurie gali būti pažeisti jų kortelėje aprašytame scenarijuje.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Priminkite jiems, kad jie turėtų </a:t>
            </a:r>
            <a:r>
              <a:rPr b="1" i="0" lang="lv-LV" sz="1500" u="none" cap="none" strike="noStrike">
                <a:solidFill>
                  <a:schemeClr val="dk1"/>
                </a:solidFill>
                <a:latin typeface="Raleway"/>
                <a:ea typeface="Raleway"/>
                <a:cs typeface="Raleway"/>
                <a:sym typeface="Raleway"/>
              </a:rPr>
              <a:t>stengtis kritiškai ir plačiai mąstyti </a:t>
            </a:r>
            <a:r>
              <a:rPr b="0" i="0" lang="lv-LV" sz="1500" u="none" cap="none" strike="noStrike">
                <a:solidFill>
                  <a:schemeClr val="dk1"/>
                </a:solidFill>
                <a:latin typeface="Raleway"/>
                <a:ea typeface="Raleway"/>
                <a:cs typeface="Raleway"/>
                <a:sym typeface="Raleway"/>
              </a:rPr>
              <a:t>apie įvairias galimas taisykles, įskaitant įmonės politiką, darbo įstatymus ir žmogaus teisių konvencijas.</a:t>
            </a:r>
            <a:endParaRPr b="1" i="0" sz="1500" u="none" cap="none" strike="noStrike">
              <a:solidFill>
                <a:schemeClr val="dk1"/>
              </a:solidFill>
              <a:latin typeface="Raleway"/>
              <a:ea typeface="Raleway"/>
              <a:cs typeface="Raleway"/>
              <a:sym typeface="Raleway"/>
            </a:endParaRPr>
          </a:p>
        </p:txBody>
      </p:sp>
      <p:sp>
        <p:nvSpPr>
          <p:cNvPr id="867" name="Google Shape;867;g2523351e7b7_27_22"/>
          <p:cNvSpPr txBox="1"/>
          <p:nvPr/>
        </p:nvSpPr>
        <p:spPr>
          <a:xfrm>
            <a:off x="729975" y="15435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868" name="Google Shape;868;g2523351e7b7_27_22"/>
          <p:cNvGrpSpPr/>
          <p:nvPr/>
        </p:nvGrpSpPr>
        <p:grpSpPr>
          <a:xfrm>
            <a:off x="439670" y="2128293"/>
            <a:ext cx="290237" cy="321991"/>
            <a:chOff x="534570" y="3018006"/>
            <a:chExt cx="290237" cy="321991"/>
          </a:xfrm>
        </p:grpSpPr>
        <p:sp>
          <p:nvSpPr>
            <p:cNvPr id="869" name="Google Shape;869;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g2523351e7b7_27_22"/>
          <p:cNvGrpSpPr/>
          <p:nvPr/>
        </p:nvGrpSpPr>
        <p:grpSpPr>
          <a:xfrm>
            <a:off x="439670" y="3456818"/>
            <a:ext cx="290237" cy="321991"/>
            <a:chOff x="534570" y="3018006"/>
            <a:chExt cx="290237" cy="321991"/>
          </a:xfrm>
        </p:grpSpPr>
        <p:sp>
          <p:nvSpPr>
            <p:cNvPr id="872" name="Google Shape;872;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4" name="Google Shape;874;g2523351e7b7_27_22"/>
          <p:cNvSpPr/>
          <p:nvPr/>
        </p:nvSpPr>
        <p:spPr>
          <a:xfrm rot="-1911451">
            <a:off x="7160052" y="3210383"/>
            <a:ext cx="1071979" cy="1203249"/>
          </a:xfrm>
          <a:prstGeom prst="upArrow">
            <a:avLst>
              <a:gd fmla="val 50000" name="adj1"/>
              <a:gd fmla="val 5000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2523351e7b7_27_22"/>
          <p:cNvSpPr/>
          <p:nvPr/>
        </p:nvSpPr>
        <p:spPr>
          <a:xfrm rot="-1911451">
            <a:off x="7160055" y="314041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9" name="Shape 879"/>
        <p:cNvGrpSpPr/>
        <p:nvPr/>
      </p:nvGrpSpPr>
      <p:grpSpPr>
        <a:xfrm>
          <a:off x="0" y="0"/>
          <a:ext cx="0" cy="0"/>
          <a:chOff x="0" y="0"/>
          <a:chExt cx="0" cy="0"/>
        </a:xfrm>
      </p:grpSpPr>
      <p:pic>
        <p:nvPicPr>
          <p:cNvPr id="880" name="Google Shape;880;g2523351e7b7_27_3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881" name="Google Shape;881;g2523351e7b7_27_38"/>
          <p:cNvSpPr txBox="1"/>
          <p:nvPr/>
        </p:nvSpPr>
        <p:spPr>
          <a:xfrm>
            <a:off x="4891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ir nacionalinės kovos su smurtu darbe priemonės / teisinis pagrindas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882" name="Google Shape;882;g2523351e7b7_27_38"/>
          <p:cNvSpPr txBox="1"/>
          <p:nvPr/>
        </p:nvSpPr>
        <p:spPr>
          <a:xfrm>
            <a:off x="717800" y="2032375"/>
            <a:ext cx="42063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to, kai žaidėjai turės laiko aptarti ir ištirti savo probleminę situaciją, paprašykite kiekvienos grupės pasidalyti savo išvadomis su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su didesne grupe.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žaidėjus aiškiai ir įdomiai </a:t>
            </a:r>
            <a:r>
              <a:rPr b="1" i="0" lang="lv-LV" sz="1500" u="none" cap="none" strike="noStrike">
                <a:solidFill>
                  <a:schemeClr val="dk1"/>
                </a:solidFill>
                <a:latin typeface="Raleway"/>
                <a:ea typeface="Raleway"/>
                <a:cs typeface="Raleway"/>
                <a:sym typeface="Raleway"/>
              </a:rPr>
              <a:t>pristatyti savo išvadas, </a:t>
            </a:r>
            <a:r>
              <a:rPr b="0" i="0" lang="lv-LV" sz="1500" u="none" cap="none" strike="noStrike">
                <a:solidFill>
                  <a:schemeClr val="dk1"/>
                </a:solidFill>
                <a:latin typeface="Raleway"/>
                <a:ea typeface="Raleway"/>
                <a:cs typeface="Raleway"/>
                <a:sym typeface="Raleway"/>
              </a:rPr>
              <a:t>jei įmanoma, pasitelkiant pavyzdžius ir anekdotus iš savo patirties.</a:t>
            </a:r>
            <a:endParaRPr b="1" i="0" sz="1500" u="none" cap="none" strike="noStrike">
              <a:solidFill>
                <a:schemeClr val="dk1"/>
              </a:solidFill>
              <a:latin typeface="Raleway"/>
              <a:ea typeface="Raleway"/>
              <a:cs typeface="Raleway"/>
              <a:sym typeface="Raleway"/>
            </a:endParaRPr>
          </a:p>
        </p:txBody>
      </p:sp>
      <p:sp>
        <p:nvSpPr>
          <p:cNvPr id="883" name="Google Shape;883;g2523351e7b7_27_38"/>
          <p:cNvSpPr txBox="1"/>
          <p:nvPr/>
        </p:nvSpPr>
        <p:spPr>
          <a:xfrm>
            <a:off x="717800" y="153365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sp>
        <p:nvSpPr>
          <p:cNvPr id="884" name="Google Shape;884;g2523351e7b7_27_38"/>
          <p:cNvSpPr/>
          <p:nvPr/>
        </p:nvSpPr>
        <p:spPr>
          <a:xfrm>
            <a:off x="5905368" y="2555514"/>
            <a:ext cx="2055000" cy="17760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2523351e7b7_27_38"/>
          <p:cNvSpPr/>
          <p:nvPr/>
        </p:nvSpPr>
        <p:spPr>
          <a:xfrm>
            <a:off x="5191271" y="1913112"/>
            <a:ext cx="1446300" cy="13545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2523351e7b7_27_38"/>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2523351e7b7_27_38"/>
          <p:cNvSpPr/>
          <p:nvPr/>
        </p:nvSpPr>
        <p:spPr>
          <a:xfrm rot="449778">
            <a:off x="5904445" y="2514513"/>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8" name="Google Shape;888;g2523351e7b7_27_38"/>
          <p:cNvPicPr preferRelativeResize="0"/>
          <p:nvPr/>
        </p:nvPicPr>
        <p:blipFill rotWithShape="1">
          <a:blip r:embed="rId4">
            <a:alphaModFix/>
          </a:blip>
          <a:srcRect b="0" l="0" r="26852" t="0"/>
          <a:stretch/>
        </p:blipFill>
        <p:spPr>
          <a:xfrm>
            <a:off x="6587275" y="2887700"/>
            <a:ext cx="2556725" cy="1526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2" name="Shape 892"/>
        <p:cNvGrpSpPr/>
        <p:nvPr/>
      </p:nvGrpSpPr>
      <p:grpSpPr>
        <a:xfrm>
          <a:off x="0" y="0"/>
          <a:ext cx="0" cy="0"/>
          <a:chOff x="0" y="0"/>
          <a:chExt cx="0" cy="0"/>
        </a:xfrm>
      </p:grpSpPr>
      <p:pic>
        <p:nvPicPr>
          <p:cNvPr id="893" name="Google Shape;893;g2523351e7b7_27_50"/>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894" name="Google Shape;894;g2523351e7b7_27_50"/>
          <p:cNvSpPr txBox="1"/>
          <p:nvPr/>
        </p:nvSpPr>
        <p:spPr>
          <a:xfrm>
            <a:off x="4129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ir nacionalinės kovos su smurtu darbe priemonės / teisinis pagrindas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895" name="Google Shape;895;g2523351e7b7_27_50"/>
          <p:cNvSpPr txBox="1"/>
          <p:nvPr/>
        </p:nvSpPr>
        <p:spPr>
          <a:xfrm>
            <a:off x="717800" y="2032375"/>
            <a:ext cx="42063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Žaidimo eigoje naudokite probleminių situacijų korteles, kad </a:t>
            </a:r>
            <a:r>
              <a:rPr b="1" i="0" lang="lv-LV" sz="1500" u="none" cap="none" strike="noStrike">
                <a:solidFill>
                  <a:schemeClr val="dk1"/>
                </a:solidFill>
                <a:latin typeface="Raleway"/>
                <a:ea typeface="Raleway"/>
                <a:cs typeface="Raleway"/>
                <a:sym typeface="Raleway"/>
              </a:rPr>
              <a:t>paskatintumėte diskusijas </a:t>
            </a:r>
            <a:r>
              <a:rPr b="0" i="0" lang="lv-LV" sz="1500" u="none" cap="none" strike="noStrike">
                <a:solidFill>
                  <a:schemeClr val="dk1"/>
                </a:solidFill>
                <a:latin typeface="Raleway"/>
                <a:ea typeface="Raleway"/>
                <a:cs typeface="Raleway"/>
                <a:sym typeface="Raleway"/>
              </a:rPr>
              <a:t>apie įvairias taisykles ir nuostatus, kurie gali būti pažeisti darbo vietoje.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žaidėjus </a:t>
            </a:r>
            <a:r>
              <a:rPr b="1" i="0" lang="lv-LV" sz="1500" u="none" cap="none" strike="noStrike">
                <a:solidFill>
                  <a:schemeClr val="dk1"/>
                </a:solidFill>
                <a:latin typeface="Raleway"/>
                <a:ea typeface="Raleway"/>
                <a:cs typeface="Raleway"/>
                <a:sym typeface="Raleway"/>
              </a:rPr>
              <a:t>kritiškai mąstyti </a:t>
            </a:r>
            <a:r>
              <a:rPr b="0" i="0" lang="lv-LV" sz="1500" u="none" cap="none" strike="noStrike">
                <a:solidFill>
                  <a:schemeClr val="dk1"/>
                </a:solidFill>
                <a:latin typeface="Raleway"/>
                <a:ea typeface="Raleway"/>
                <a:cs typeface="Raleway"/>
                <a:sym typeface="Raleway"/>
              </a:rPr>
              <a:t>apie tai, kaip skirtingų rūšių smurtas darbo vietoje gali pažeisti skirtingas taisykles, ir apsvarstyti galimas tokių pažeidimų pasekmes.</a:t>
            </a:r>
            <a:endParaRPr b="1" i="0" sz="1500" u="none" cap="none" strike="noStrike">
              <a:solidFill>
                <a:schemeClr val="dk1"/>
              </a:solidFill>
              <a:latin typeface="Raleway"/>
              <a:ea typeface="Raleway"/>
              <a:cs typeface="Raleway"/>
              <a:sym typeface="Raleway"/>
            </a:endParaRPr>
          </a:p>
        </p:txBody>
      </p:sp>
      <p:sp>
        <p:nvSpPr>
          <p:cNvPr id="896" name="Google Shape;896;g2523351e7b7_27_50"/>
          <p:cNvSpPr txBox="1"/>
          <p:nvPr/>
        </p:nvSpPr>
        <p:spPr>
          <a:xfrm>
            <a:off x="717800" y="1533650"/>
            <a:ext cx="3523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klozūra</a:t>
            </a:r>
            <a:endParaRPr b="1" i="0" sz="2600" u="none" cap="none" strike="noStrike">
              <a:solidFill>
                <a:srgbClr val="6689BA"/>
              </a:solidFill>
              <a:latin typeface="Raleway"/>
              <a:ea typeface="Raleway"/>
              <a:cs typeface="Raleway"/>
              <a:sym typeface="Raleway"/>
            </a:endParaRPr>
          </a:p>
        </p:txBody>
      </p:sp>
      <p:sp>
        <p:nvSpPr>
          <p:cNvPr id="897" name="Google Shape;897;g2523351e7b7_27_50"/>
          <p:cNvSpPr/>
          <p:nvPr/>
        </p:nvSpPr>
        <p:spPr>
          <a:xfrm>
            <a:off x="5990693" y="2667239"/>
            <a:ext cx="2055000" cy="1776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g2523351e7b7_27_50"/>
          <p:cNvSpPr/>
          <p:nvPr/>
        </p:nvSpPr>
        <p:spPr>
          <a:xfrm>
            <a:off x="5191271" y="1913112"/>
            <a:ext cx="1446300" cy="1354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g2523351e7b7_27_50"/>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2523351e7b7_27_50"/>
          <p:cNvSpPr/>
          <p:nvPr/>
        </p:nvSpPr>
        <p:spPr>
          <a:xfrm rot="449778">
            <a:off x="5989770" y="2626238"/>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1" name="Google Shape;901;g2523351e7b7_27_50"/>
          <p:cNvPicPr preferRelativeResize="0"/>
          <p:nvPr/>
        </p:nvPicPr>
        <p:blipFill rotWithShape="1">
          <a:blip r:embed="rId4">
            <a:alphaModFix/>
          </a:blip>
          <a:srcRect b="0" l="0" r="31082" t="0"/>
          <a:stretch/>
        </p:blipFill>
        <p:spPr>
          <a:xfrm>
            <a:off x="6735075" y="2272175"/>
            <a:ext cx="2408926" cy="1526500"/>
          </a:xfrm>
          <a:prstGeom prst="rect">
            <a:avLst/>
          </a:prstGeom>
          <a:noFill/>
          <a:ln>
            <a:noFill/>
          </a:ln>
        </p:spPr>
      </p:pic>
      <p:grpSp>
        <p:nvGrpSpPr>
          <p:cNvPr id="902" name="Google Shape;902;g2523351e7b7_27_50"/>
          <p:cNvGrpSpPr/>
          <p:nvPr/>
        </p:nvGrpSpPr>
        <p:grpSpPr>
          <a:xfrm>
            <a:off x="427495" y="3330593"/>
            <a:ext cx="290237" cy="321991"/>
            <a:chOff x="534570" y="3018006"/>
            <a:chExt cx="290237" cy="321991"/>
          </a:xfrm>
        </p:grpSpPr>
        <p:sp>
          <p:nvSpPr>
            <p:cNvPr id="903" name="Google Shape;903;g2523351e7b7_27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g2523351e7b7_27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8" name="Shape 908"/>
        <p:cNvGrpSpPr/>
        <p:nvPr/>
      </p:nvGrpSpPr>
      <p:grpSpPr>
        <a:xfrm>
          <a:off x="0" y="0"/>
          <a:ext cx="0" cy="0"/>
          <a:chOff x="0" y="0"/>
          <a:chExt cx="0" cy="0"/>
        </a:xfrm>
      </p:grpSpPr>
      <p:pic>
        <p:nvPicPr>
          <p:cNvPr id="909" name="Google Shape;909;g2523351e7b7_27_6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10" name="Google Shape;910;g2523351e7b7_27_65"/>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ir nacionalinės kovos su smurtu darbe priemonės / teisinis pagrindas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11" name="Google Shape;911;g2523351e7b7_27_65"/>
          <p:cNvSpPr txBox="1"/>
          <p:nvPr/>
        </p:nvSpPr>
        <p:spPr>
          <a:xfrm>
            <a:off x="717800" y="1879975"/>
            <a:ext cx="44013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Taip naudodami probleminių situacijų korteles galite paskatinti žaidėjus </a:t>
            </a:r>
            <a:r>
              <a:rPr b="1" i="0" lang="lv-LV" sz="1500" u="none" cap="none" strike="noStrike">
                <a:solidFill>
                  <a:schemeClr val="dk1"/>
                </a:solidFill>
                <a:latin typeface="Raleway"/>
                <a:ea typeface="Raleway"/>
                <a:cs typeface="Raleway"/>
                <a:sym typeface="Raleway"/>
              </a:rPr>
              <a:t>analizuoti, kokios taisyklės ir reglamentai gali būti pažeisti </a:t>
            </a:r>
            <a:r>
              <a:rPr b="0" i="0" lang="lv-LV" sz="1500" u="none" cap="none" strike="noStrike">
                <a:solidFill>
                  <a:schemeClr val="dk1"/>
                </a:solidFill>
                <a:latin typeface="Raleway"/>
                <a:ea typeface="Raleway"/>
                <a:cs typeface="Raleway"/>
                <a:sym typeface="Raleway"/>
              </a:rPr>
              <a:t>įvairių smurto darbo vietoje scenarijų atvejais.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Be to, galite paskatinti juos </a:t>
            </a:r>
            <a:r>
              <a:rPr b="1" i="0" lang="lv-LV" sz="1500" u="none" cap="none" strike="noStrike">
                <a:solidFill>
                  <a:schemeClr val="dk1"/>
                </a:solidFill>
                <a:latin typeface="Raleway"/>
                <a:ea typeface="Raleway"/>
                <a:cs typeface="Raleway"/>
                <a:sym typeface="Raleway"/>
              </a:rPr>
              <a:t>kritiškai apmąstyti galimas pasekmes.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tokių pažeidimų </a:t>
            </a:r>
            <a:r>
              <a:rPr b="0" i="0" lang="lv-LV" sz="1500" u="none" cap="none" strike="noStrike">
                <a:solidFill>
                  <a:schemeClr val="dk1"/>
                </a:solidFill>
                <a:latin typeface="Raleway"/>
                <a:ea typeface="Raleway"/>
                <a:cs typeface="Raleway"/>
                <a:sym typeface="Raleway"/>
              </a:rPr>
              <a:t>ir apsvarstyti, kokį vaidmenį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kurį jie gali atlikti skatindami saugų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palankią darbo aplinką.</a:t>
            </a:r>
            <a:endParaRPr b="1" i="0" sz="1500" u="none" cap="none" strike="noStrike">
              <a:solidFill>
                <a:schemeClr val="dk1"/>
              </a:solidFill>
              <a:latin typeface="Raleway"/>
              <a:ea typeface="Raleway"/>
              <a:cs typeface="Raleway"/>
              <a:sym typeface="Raleway"/>
            </a:endParaRPr>
          </a:p>
        </p:txBody>
      </p:sp>
      <p:sp>
        <p:nvSpPr>
          <p:cNvPr id="912" name="Google Shape;912;g2523351e7b7_27_65"/>
          <p:cNvSpPr txBox="1"/>
          <p:nvPr/>
        </p:nvSpPr>
        <p:spPr>
          <a:xfrm>
            <a:off x="717800" y="1381250"/>
            <a:ext cx="3523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klozūra</a:t>
            </a:r>
            <a:endParaRPr b="1" i="0" sz="2600" u="none" cap="none" strike="noStrike">
              <a:solidFill>
                <a:srgbClr val="6689BA"/>
              </a:solidFill>
              <a:latin typeface="Raleway"/>
              <a:ea typeface="Raleway"/>
              <a:cs typeface="Raleway"/>
              <a:sym typeface="Raleway"/>
            </a:endParaRPr>
          </a:p>
        </p:txBody>
      </p:sp>
      <p:grpSp>
        <p:nvGrpSpPr>
          <p:cNvPr id="913" name="Google Shape;913;g2523351e7b7_27_65"/>
          <p:cNvGrpSpPr/>
          <p:nvPr/>
        </p:nvGrpSpPr>
        <p:grpSpPr>
          <a:xfrm>
            <a:off x="427495" y="3385193"/>
            <a:ext cx="290237" cy="321991"/>
            <a:chOff x="534570" y="3018006"/>
            <a:chExt cx="290237" cy="321991"/>
          </a:xfrm>
        </p:grpSpPr>
        <p:sp>
          <p:nvSpPr>
            <p:cNvPr id="914" name="Google Shape;914;g2523351e7b7_27_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g2523351e7b7_27_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16" name="Google Shape;916;g2523351e7b7_27_65"/>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917" name="Google Shape;917;g2523351e7b7_27_65"/>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8" name="Google Shape;918;g2523351e7b7_27_65"/>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9" name="Google Shape;919;g2523351e7b7_27_65"/>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3" name="Shape 923"/>
        <p:cNvGrpSpPr/>
        <p:nvPr/>
      </p:nvGrpSpPr>
      <p:grpSpPr>
        <a:xfrm>
          <a:off x="0" y="0"/>
          <a:ext cx="0" cy="0"/>
          <a:chOff x="0" y="0"/>
          <a:chExt cx="0" cy="0"/>
        </a:xfrm>
      </p:grpSpPr>
      <p:pic>
        <p:nvPicPr>
          <p:cNvPr id="924" name="Google Shape;924;g2523351e7b7_27_79"/>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925" name="Google Shape;925;g2523351e7b7_27_79"/>
          <p:cNvPicPr preferRelativeResize="0"/>
          <p:nvPr/>
        </p:nvPicPr>
        <p:blipFill rotWithShape="1">
          <a:blip r:embed="rId4">
            <a:alphaModFix/>
          </a:blip>
          <a:srcRect b="8582" l="16443" r="0" t="42289"/>
          <a:stretch/>
        </p:blipFill>
        <p:spPr>
          <a:xfrm>
            <a:off x="6294675" y="842225"/>
            <a:ext cx="2849325" cy="693150"/>
          </a:xfrm>
          <a:prstGeom prst="rect">
            <a:avLst/>
          </a:prstGeom>
          <a:noFill/>
          <a:ln>
            <a:noFill/>
          </a:ln>
        </p:spPr>
      </p:pic>
      <p:sp>
        <p:nvSpPr>
          <p:cNvPr id="926" name="Google Shape;926;g2523351e7b7_27_79"/>
          <p:cNvSpPr txBox="1"/>
          <p:nvPr/>
        </p:nvSpPr>
        <p:spPr>
          <a:xfrm>
            <a:off x="670350" y="1167250"/>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grpSp>
        <p:nvGrpSpPr>
          <p:cNvPr id="927" name="Google Shape;927;g2523351e7b7_27_79"/>
          <p:cNvGrpSpPr/>
          <p:nvPr/>
        </p:nvGrpSpPr>
        <p:grpSpPr>
          <a:xfrm>
            <a:off x="231575" y="1615925"/>
            <a:ext cx="8605000" cy="3246300"/>
            <a:chOff x="231575" y="1828250"/>
            <a:chExt cx="8605000" cy="3246300"/>
          </a:xfrm>
        </p:grpSpPr>
        <p:sp>
          <p:nvSpPr>
            <p:cNvPr id="928" name="Google Shape;928;g2523351e7b7_27_79"/>
            <p:cNvSpPr txBox="1"/>
            <p:nvPr/>
          </p:nvSpPr>
          <p:spPr>
            <a:xfrm>
              <a:off x="231575" y="1828250"/>
              <a:ext cx="4351200" cy="3246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Kokios yra pagrindinės įžvalgos </a:t>
              </a:r>
              <a:br>
                <a:rPr b="0" i="0" lang="lv-LV" sz="1400" u="none" cap="none" strike="noStrike">
                  <a:solidFill>
                    <a:schemeClr val="dk1"/>
                  </a:solidFill>
                  <a:latin typeface="Raleway"/>
                  <a:ea typeface="Raleway"/>
                  <a:cs typeface="Raleway"/>
                  <a:sym typeface="Raleway"/>
                </a:rPr>
              </a:br>
              <a:r>
                <a:rPr b="0" i="0" lang="lv-LV" sz="1400" u="none" cap="none" strike="noStrike">
                  <a:solidFill>
                    <a:schemeClr val="dk1"/>
                  </a:solidFill>
                  <a:latin typeface="Raleway"/>
                  <a:ea typeface="Raleway"/>
                  <a:cs typeface="Raleway"/>
                  <a:sym typeface="Raleway"/>
                </a:rPr>
                <a:t>gavote iš šio žaidimo?</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Kaip pasikeitė jūsų požiūris į smurtą darbe po to, kai </a:t>
              </a:r>
              <a:br>
                <a:rPr b="0" i="0" lang="lv-LV" sz="1400" u="none" cap="none" strike="noStrike">
                  <a:solidFill>
                    <a:schemeClr val="dk1"/>
                  </a:solidFill>
                  <a:latin typeface="Raleway"/>
                  <a:ea typeface="Raleway"/>
                  <a:cs typeface="Raleway"/>
                  <a:sym typeface="Raleway"/>
                </a:rPr>
              </a:br>
              <a:r>
                <a:rPr b="0" i="0" lang="lv-LV" sz="1400" u="none" cap="none" strike="noStrike">
                  <a:solidFill>
                    <a:schemeClr val="dk1"/>
                  </a:solidFill>
                  <a:latin typeface="Raleway"/>
                  <a:ea typeface="Raleway"/>
                  <a:cs typeface="Raleway"/>
                  <a:sym typeface="Raleway"/>
                </a:rPr>
                <a:t>žaidžiant šį žaidimą ir aptariant įvairius sprendimus, pagrįstus ES ir nacionaliniais dokumentais?</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Ar galite pasidalyti konkrečia išvada, kurią padarėte iš žaidimo apie ES ir nacionalinių priemonių veiksmingumą sprendžiant patyčių ir smurto darbe problemą?</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Kaip planuojate pritaikyti šiame žaidime įgytas žinias ir įžvalgas kasdieniame darbe HORECA pramonėje?</a:t>
              </a:r>
              <a:endParaRPr b="0" i="0" sz="1400" u="none" cap="none" strike="noStrike">
                <a:solidFill>
                  <a:schemeClr val="dk1"/>
                </a:solidFill>
                <a:latin typeface="Raleway"/>
                <a:ea typeface="Raleway"/>
                <a:cs typeface="Raleway"/>
                <a:sym typeface="Raleway"/>
              </a:endParaRPr>
            </a:p>
          </p:txBody>
        </p:sp>
        <p:sp>
          <p:nvSpPr>
            <p:cNvPr id="929" name="Google Shape;929;g2523351e7b7_27_79"/>
            <p:cNvSpPr txBox="1"/>
            <p:nvPr/>
          </p:nvSpPr>
          <p:spPr>
            <a:xfrm>
              <a:off x="4741275" y="1842175"/>
              <a:ext cx="4095300" cy="3130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400" u="none" cap="none" strike="noStrike">
                  <a:solidFill>
                    <a:schemeClr val="dk1"/>
                  </a:solidFill>
                  <a:latin typeface="Raleway"/>
                  <a:ea typeface="Raleway"/>
                  <a:cs typeface="Raleway"/>
                  <a:sym typeface="Raleway"/>
                </a:rPr>
                <a:t>Ar galite apibūdinti situaciją iš žaidimo, kai sprendimais pagrįstos priemonės jus nustebino arba paneigė jūsų ankstesnes prielaidas, kaip elgtis?</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400" u="none" cap="none" strike="noStrike">
                  <a:solidFill>
                    <a:schemeClr val="dk1"/>
                  </a:solidFill>
                  <a:latin typeface="Raleway"/>
                  <a:ea typeface="Raleway"/>
                  <a:cs typeface="Raleway"/>
                  <a:sym typeface="Raleway"/>
                </a:rPr>
                <a:t>Ar, jūsų nuomone, yra kokių nors ES ir nacionalinių priemonių, skirtų smurto darbe problemai spręsti, teisinio pagrindo spragų ar tobulintinų sričių? Kaip jas būtų galima pašalinti?</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400" u="none" cap="none" strike="noStrike">
                  <a:solidFill>
                    <a:schemeClr val="dk1"/>
                  </a:solidFill>
                  <a:latin typeface="Raleway"/>
                  <a:ea typeface="Raleway"/>
                  <a:cs typeface="Raleway"/>
                  <a:sym typeface="Raleway"/>
                </a:rPr>
                <a:t>Kaip, jūsų nuomone, informuotumas apie ES ir nacionalinių priemonių teisinį pagrindą ir jo supratimas gali prisidėti prie saugesnės ir įtraukesnės darbo aplinkos kūrimo?</a:t>
              </a:r>
              <a:endParaRPr b="0" i="0" sz="1400" u="none" cap="none" strike="noStrike">
                <a:solidFill>
                  <a:schemeClr val="dk1"/>
                </a:solidFill>
                <a:latin typeface="Raleway"/>
                <a:ea typeface="Raleway"/>
                <a:cs typeface="Raleway"/>
                <a:sym typeface="Raleway"/>
              </a:endParaRPr>
            </a:p>
          </p:txBody>
        </p:sp>
      </p:grpSp>
      <p:sp>
        <p:nvSpPr>
          <p:cNvPr id="930" name="Google Shape;930;g2523351e7b7_27_79"/>
          <p:cNvSpPr txBox="1"/>
          <p:nvPr/>
        </p:nvSpPr>
        <p:spPr>
          <a:xfrm>
            <a:off x="489175" y="1524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ir nacionalinės kovos su smurtu darbe priemonės / teisinis pagrindas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pic>
        <p:nvPicPr>
          <p:cNvPr id="935" name="Google Shape;935;g2523351e7b7_3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936" name="Google Shape;936;g2523351e7b7_32_0"/>
          <p:cNvSpPr txBox="1"/>
          <p:nvPr/>
        </p:nvSpPr>
        <p:spPr>
          <a:xfrm>
            <a:off x="703200" y="1152600"/>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4</a:t>
            </a:r>
            <a:r>
              <a:rPr b="1" i="0" lang="lv-LV" sz="34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a:t>
            </a:r>
            <a:r>
              <a:rPr b="1" i="0" lang="lv-LV" sz="3400" u="none" cap="none" strike="noStrike">
                <a:solidFill>
                  <a:srgbClr val="FFFFFF"/>
                </a:solidFill>
                <a:latin typeface="Raleway"/>
                <a:ea typeface="Raleway"/>
                <a:cs typeface="Raleway"/>
                <a:sym typeface="Raleway"/>
              </a:rPr>
              <a:t>s </a:t>
            </a:r>
            <a:endParaRPr b="1" i="0" sz="4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400" u="none" cap="none" strike="noStrike">
                <a:solidFill>
                  <a:srgbClr val="FFFFFF"/>
                </a:solidFill>
                <a:latin typeface="Raleway"/>
                <a:ea typeface="Raleway"/>
                <a:cs typeface="Raleway"/>
                <a:sym typeface="Raleway"/>
              </a:rPr>
              <a:t>Lyčių aspektai </a:t>
            </a:r>
            <a:br>
              <a:rPr b="1" i="0" lang="lv-LV" sz="3400" u="none" cap="none" strike="noStrike">
                <a:solidFill>
                  <a:srgbClr val="FFFFFF"/>
                </a:solidFill>
                <a:latin typeface="Raleway"/>
                <a:ea typeface="Raleway"/>
                <a:cs typeface="Raleway"/>
                <a:sym typeface="Raleway"/>
              </a:rPr>
            </a:br>
            <a:r>
              <a:rPr b="1" i="0" lang="lv-LV" sz="3400" u="none" cap="none" strike="noStrike">
                <a:solidFill>
                  <a:srgbClr val="FFFFFF"/>
                </a:solidFill>
                <a:latin typeface="Raleway"/>
                <a:ea typeface="Raleway"/>
                <a:cs typeface="Raleway"/>
                <a:sym typeface="Raleway"/>
              </a:rPr>
              <a:t>ir tarpkultūrinis valdymas </a:t>
            </a:r>
            <a:br>
              <a:rPr b="1" i="0" lang="lv-LV" sz="3400" u="none" cap="none" strike="noStrike">
                <a:solidFill>
                  <a:srgbClr val="FFFFFF"/>
                </a:solidFill>
                <a:latin typeface="Raleway"/>
                <a:ea typeface="Raleway"/>
                <a:cs typeface="Raleway"/>
                <a:sym typeface="Raleway"/>
              </a:rPr>
            </a:br>
            <a:r>
              <a:rPr b="1" i="0" lang="lv-LV" sz="3400" u="none" cap="none" strike="noStrike">
                <a:solidFill>
                  <a:srgbClr val="FFFFFF"/>
                </a:solidFill>
                <a:latin typeface="Raleway"/>
                <a:ea typeface="Raleway"/>
                <a:cs typeface="Raleway"/>
                <a:sym typeface="Raleway"/>
              </a:rPr>
              <a:t>suprantant smurtą darbe</a:t>
            </a:r>
            <a:endParaRPr b="1" i="0" sz="3400" u="none" cap="none" strike="noStrike">
              <a:solidFill>
                <a:srgbClr val="FFFFFF"/>
              </a:solidFill>
              <a:latin typeface="Arial"/>
              <a:ea typeface="Arial"/>
              <a:cs typeface="Arial"/>
              <a:sym typeface="Arial"/>
            </a:endParaRPr>
          </a:p>
        </p:txBody>
      </p:sp>
      <p:pic>
        <p:nvPicPr>
          <p:cNvPr id="937" name="Google Shape;937;g2523351e7b7_3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938" name="Google Shape;938;g2523351e7b7_3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939" name="Google Shape;939;g2523351e7b7_3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940" name="Google Shape;940;g2523351e7b7_32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941" name="Google Shape;941;g2523351e7b7_32_0"/>
          <p:cNvPicPr preferRelativeResize="0"/>
          <p:nvPr/>
        </p:nvPicPr>
        <p:blipFill rotWithShape="1">
          <a:blip r:embed="rId7">
            <a:alphaModFix/>
          </a:blip>
          <a:srcRect b="2075" l="0" r="22963" t="0"/>
          <a:stretch/>
        </p:blipFill>
        <p:spPr>
          <a:xfrm>
            <a:off x="7134850" y="3303050"/>
            <a:ext cx="2009149" cy="184045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2523351e7b7_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35" name="Google Shape;135;g2523351e7b7_7_0"/>
          <p:cNvSpPr txBox="1"/>
          <p:nvPr/>
        </p:nvSpPr>
        <p:spPr>
          <a:xfrm>
            <a:off x="827250" y="1419275"/>
            <a:ext cx="7241400" cy="2096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1.</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Pasiruošimas </a:t>
            </a:r>
            <a:br>
              <a:rPr b="1" i="0" lang="lv-LV" sz="4200" u="none" cap="none" strike="noStrike">
                <a:solidFill>
                  <a:srgbClr val="FFFFFF"/>
                </a:solidFill>
                <a:latin typeface="Raleway"/>
                <a:ea typeface="Raleway"/>
                <a:cs typeface="Raleway"/>
                <a:sym typeface="Raleway"/>
              </a:rPr>
            </a:br>
            <a:r>
              <a:rPr b="1" i="0" lang="lv-LV" sz="4200" u="none" cap="none" strike="noStrike">
                <a:solidFill>
                  <a:srgbClr val="FFFFFF"/>
                </a:solidFill>
                <a:latin typeface="Raleway"/>
                <a:ea typeface="Raleway"/>
                <a:cs typeface="Raleway"/>
                <a:sym typeface="Raleway"/>
              </a:rPr>
              <a:t>mokymų sesijai</a:t>
            </a:r>
            <a:endParaRPr b="1" i="0" sz="4200" u="none" cap="none" strike="noStrike">
              <a:solidFill>
                <a:srgbClr val="FFFFFF"/>
              </a:solidFill>
              <a:latin typeface="Raleway"/>
              <a:ea typeface="Raleway"/>
              <a:cs typeface="Raleway"/>
              <a:sym typeface="Raleway"/>
            </a:endParaRPr>
          </a:p>
        </p:txBody>
      </p:sp>
      <p:pic>
        <p:nvPicPr>
          <p:cNvPr id="136" name="Google Shape;136;g2523351e7b7_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37" name="Google Shape;137;g2523351e7b7_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38" name="Google Shape;138;g2523351e7b7_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39" name="Google Shape;139;g2523351e7b7_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40" name="Google Shape;140;g2523351e7b7_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5" name="Shape 945"/>
        <p:cNvGrpSpPr/>
        <p:nvPr/>
      </p:nvGrpSpPr>
      <p:grpSpPr>
        <a:xfrm>
          <a:off x="0" y="0"/>
          <a:ext cx="0" cy="0"/>
          <a:chOff x="0" y="0"/>
          <a:chExt cx="0" cy="0"/>
        </a:xfrm>
      </p:grpSpPr>
      <p:pic>
        <p:nvPicPr>
          <p:cNvPr id="946" name="Google Shape;946;g2523351e7b7_32_11"/>
          <p:cNvPicPr preferRelativeResize="0"/>
          <p:nvPr/>
        </p:nvPicPr>
        <p:blipFill rotWithShape="1">
          <a:blip r:embed="rId3">
            <a:alphaModFix/>
          </a:blip>
          <a:srcRect b="0" l="0" r="0" t="0"/>
          <a:stretch/>
        </p:blipFill>
        <p:spPr>
          <a:xfrm>
            <a:off x="0" y="0"/>
            <a:ext cx="9144001" cy="1447450"/>
          </a:xfrm>
          <a:prstGeom prst="rect">
            <a:avLst/>
          </a:prstGeom>
          <a:noFill/>
          <a:ln>
            <a:noFill/>
          </a:ln>
        </p:spPr>
      </p:pic>
      <p:sp>
        <p:nvSpPr>
          <p:cNvPr id="947" name="Google Shape;947;g2523351e7b7_32_11"/>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48" name="Google Shape;948;g2523351e7b7_32_11"/>
          <p:cNvSpPr txBox="1"/>
          <p:nvPr/>
        </p:nvSpPr>
        <p:spPr>
          <a:xfrm>
            <a:off x="742175" y="2032375"/>
            <a:ext cx="47670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Paruoškite probleminių situacijų kortelių rinkinį, susijusį su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su smurtu darbo vietoje, įskaitant scenarijus, </a:t>
            </a:r>
            <a:r>
              <a:rPr b="1" i="0" lang="lv-LV" sz="1500" u="none" cap="none" strike="noStrike">
                <a:solidFill>
                  <a:schemeClr val="dk1"/>
                </a:solidFill>
                <a:latin typeface="Raleway"/>
                <a:ea typeface="Raleway"/>
                <a:cs typeface="Raleway"/>
                <a:sym typeface="Raleway"/>
              </a:rPr>
              <a:t>susijusius su lyčių ir kultūriniais aspektais</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Pavyzdžiui, kortelėje gali būti aprašyta situacija, kai darbuotoja moteris patiria nepageidaujamą bendradarbio vyro seksualinį priekabiavimą, arba situacija, kai darbuotojas iš mažumos patiria rasistinius viršininko komentarus.</a:t>
            </a:r>
            <a:endParaRPr b="1" i="0" sz="1500" u="none" cap="none" strike="noStrike">
              <a:solidFill>
                <a:schemeClr val="dk1"/>
              </a:solidFill>
              <a:latin typeface="Raleway"/>
              <a:ea typeface="Raleway"/>
              <a:cs typeface="Raleway"/>
              <a:sym typeface="Raleway"/>
            </a:endParaRPr>
          </a:p>
        </p:txBody>
      </p:sp>
      <p:pic>
        <p:nvPicPr>
          <p:cNvPr id="949" name="Google Shape;949;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950" name="Google Shape;950;g2523351e7b7_32_11"/>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951" name="Google Shape;951;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952" name="Google Shape;952;g2523351e7b7_32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53" name="Google Shape;953;g2523351e7b7_32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54" name="Google Shape;954;g2523351e7b7_32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8" name="Shape 958"/>
        <p:cNvGrpSpPr/>
        <p:nvPr/>
      </p:nvGrpSpPr>
      <p:grpSpPr>
        <a:xfrm>
          <a:off x="0" y="0"/>
          <a:ext cx="0" cy="0"/>
          <a:chOff x="0" y="0"/>
          <a:chExt cx="0" cy="0"/>
        </a:xfrm>
      </p:grpSpPr>
      <p:pic>
        <p:nvPicPr>
          <p:cNvPr id="959" name="Google Shape;959;g2523351e7b7_32_23"/>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960" name="Google Shape;960;g2523351e7b7_32_23"/>
          <p:cNvSpPr txBox="1"/>
          <p:nvPr/>
        </p:nvSpPr>
        <p:spPr>
          <a:xfrm>
            <a:off x="489175" y="2742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61" name="Google Shape;961;g2523351e7b7_32_23"/>
          <p:cNvSpPr txBox="1"/>
          <p:nvPr/>
        </p:nvSpPr>
        <p:spPr>
          <a:xfrm>
            <a:off x="742175" y="2032375"/>
            <a:ext cx="41697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Suskirstykite žaidėjus į mažas grupes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3-4 žmones </a:t>
            </a:r>
            <a:r>
              <a:rPr b="0" i="0" lang="lv-LV" sz="1500" u="none" cap="none" strike="noStrike">
                <a:solidFill>
                  <a:schemeClr val="dk1"/>
                </a:solidFill>
                <a:latin typeface="Raleway"/>
                <a:ea typeface="Raleway"/>
                <a:cs typeface="Raleway"/>
                <a:sym typeface="Raleway"/>
              </a:rPr>
              <a:t>ir tolygiai paskirstykite jiems probleminės situacijos korteles.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Nurodykite žaidėjams perskaityti savo korteles ir kartu su grupe </a:t>
            </a:r>
            <a:r>
              <a:rPr b="1" i="0" lang="lv-LV" sz="1500" u="none" cap="none" strike="noStrike">
                <a:solidFill>
                  <a:schemeClr val="dk1"/>
                </a:solidFill>
                <a:latin typeface="Raleway"/>
                <a:ea typeface="Raleway"/>
                <a:cs typeface="Raleway"/>
                <a:sym typeface="Raleway"/>
              </a:rPr>
              <a:t>aptarti </a:t>
            </a:r>
            <a:r>
              <a:rPr b="0" i="0" lang="lv-LV" sz="1500" u="none" cap="none" strike="noStrike">
                <a:solidFill>
                  <a:schemeClr val="dk1"/>
                </a:solidFill>
                <a:latin typeface="Raleway"/>
                <a:ea typeface="Raleway"/>
                <a:cs typeface="Raleway"/>
                <a:sym typeface="Raleway"/>
              </a:rPr>
              <a:t>kortelėje aprašytą </a:t>
            </a:r>
            <a:r>
              <a:rPr b="1" i="0" lang="lv-LV" sz="1500" u="none" cap="none" strike="noStrike">
                <a:solidFill>
                  <a:schemeClr val="dk1"/>
                </a:solidFill>
                <a:latin typeface="Raleway"/>
                <a:ea typeface="Raleway"/>
                <a:cs typeface="Raleway"/>
                <a:sym typeface="Raleway"/>
              </a:rPr>
              <a:t>scenarijų, </a:t>
            </a:r>
            <a:r>
              <a:rPr b="0" i="0" lang="lv-LV" sz="1500" u="none" cap="none" strike="noStrike">
                <a:solidFill>
                  <a:schemeClr val="dk1"/>
                </a:solidFill>
                <a:latin typeface="Raleway"/>
                <a:ea typeface="Raleway"/>
                <a:cs typeface="Raleway"/>
                <a:sym typeface="Raleway"/>
              </a:rPr>
              <a:t>ypatingą dėmesį atkreipiant į galimus lyčių ar kultūrinius aspektus.</a:t>
            </a:r>
            <a:endParaRPr b="1" i="0" sz="1500" u="none" cap="none" strike="noStrike">
              <a:solidFill>
                <a:schemeClr val="dk1"/>
              </a:solidFill>
              <a:latin typeface="Raleway"/>
              <a:ea typeface="Raleway"/>
              <a:cs typeface="Raleway"/>
              <a:sym typeface="Raleway"/>
            </a:endParaRPr>
          </a:p>
        </p:txBody>
      </p:sp>
      <p:pic>
        <p:nvPicPr>
          <p:cNvPr id="962" name="Google Shape;962;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963" name="Google Shape;963;g2523351e7b7_32_23"/>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pic>
        <p:nvPicPr>
          <p:cNvPr id="964" name="Google Shape;964;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965" name="Google Shape;965;g2523351e7b7_32_23"/>
          <p:cNvPicPr preferRelativeResize="0"/>
          <p:nvPr/>
        </p:nvPicPr>
        <p:blipFill rotWithShape="1">
          <a:blip r:embed="rId5">
            <a:alphaModFix/>
          </a:blip>
          <a:srcRect b="0" l="58" r="59" t="0"/>
          <a:stretch/>
        </p:blipFill>
        <p:spPr>
          <a:xfrm>
            <a:off x="684348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66" name="Google Shape;966;g2523351e7b7_32_23"/>
          <p:cNvPicPr preferRelativeResize="0"/>
          <p:nvPr/>
        </p:nvPicPr>
        <p:blipFill rotWithShape="1">
          <a:blip r:embed="rId5">
            <a:alphaModFix/>
          </a:blip>
          <a:srcRect b="0" l="58" r="59" t="0"/>
          <a:stretch/>
        </p:blipFill>
        <p:spPr>
          <a:xfrm>
            <a:off x="5721763" y="23550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67" name="Google Shape;967;g2523351e7b7_32_23"/>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968" name="Google Shape;968;g2523351e7b7_32_23"/>
          <p:cNvGrpSpPr/>
          <p:nvPr/>
        </p:nvGrpSpPr>
        <p:grpSpPr>
          <a:xfrm>
            <a:off x="575070" y="3214568"/>
            <a:ext cx="290237" cy="321991"/>
            <a:chOff x="534570" y="3018006"/>
            <a:chExt cx="290237" cy="321991"/>
          </a:xfrm>
        </p:grpSpPr>
        <p:sp>
          <p:nvSpPr>
            <p:cNvPr id="969" name="Google Shape;969;g2523351e7b7_32_2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g2523351e7b7_32_2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4" name="Shape 974"/>
        <p:cNvGrpSpPr/>
        <p:nvPr/>
      </p:nvGrpSpPr>
      <p:grpSpPr>
        <a:xfrm>
          <a:off x="0" y="0"/>
          <a:ext cx="0" cy="0"/>
          <a:chOff x="0" y="0"/>
          <a:chExt cx="0" cy="0"/>
        </a:xfrm>
      </p:grpSpPr>
      <p:pic>
        <p:nvPicPr>
          <p:cNvPr id="975" name="Google Shape;975;g2523351e7b7_32_38"/>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976" name="Google Shape;976;g2523351e7b7_32_38"/>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77" name="Google Shape;977;g2523351e7b7_32_38"/>
          <p:cNvSpPr txBox="1"/>
          <p:nvPr/>
        </p:nvSpPr>
        <p:spPr>
          <a:xfrm>
            <a:off x="742175" y="1807200"/>
            <a:ext cx="46815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Paskatinkite žaidėjus pasinaudoti internetu ir kitais šaltiniais, kad </a:t>
            </a:r>
            <a:r>
              <a:rPr b="1" i="0" lang="lv-LV" sz="1500" u="none" cap="none" strike="noStrike">
                <a:solidFill>
                  <a:schemeClr val="dk1"/>
                </a:solidFill>
                <a:latin typeface="Raleway"/>
                <a:ea typeface="Raleway"/>
                <a:cs typeface="Raleway"/>
                <a:sym typeface="Raleway"/>
              </a:rPr>
              <a:t>toliau tyrinėtų temą ir </a:t>
            </a:r>
            <a:r>
              <a:rPr b="0" i="0" lang="lv-LV" sz="1500" u="none" cap="none" strike="noStrike">
                <a:solidFill>
                  <a:schemeClr val="dk1"/>
                </a:solidFill>
                <a:latin typeface="Raleway"/>
                <a:ea typeface="Raleway"/>
                <a:cs typeface="Raleway"/>
                <a:sym typeface="Raleway"/>
              </a:rPr>
              <a:t>nustatytų strategijas, kaip spręsti kortelėje aprašytą problemą, atsižvelgiant į lyčių ir kultūrinius aspektus.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Priminkite jiems, kad jie turėtų stengtis kritiškai ir plačiai mąstyti apie tai, </a:t>
            </a:r>
            <a:r>
              <a:rPr b="1" i="0" lang="lv-LV" sz="1500" u="none" cap="none" strike="noStrike">
                <a:solidFill>
                  <a:schemeClr val="dk1"/>
                </a:solidFill>
                <a:latin typeface="Raleway"/>
                <a:ea typeface="Raleway"/>
                <a:cs typeface="Raleway"/>
                <a:sym typeface="Raleway"/>
              </a:rPr>
              <a:t>kaip lyčių ir kultūrinė dinamika gali turėti įtakos smurtui darbe ir </a:t>
            </a:r>
            <a:r>
              <a:rPr b="0" i="0" lang="lv-LV" sz="1500" u="none" cap="none" strike="noStrike">
                <a:solidFill>
                  <a:schemeClr val="dk1"/>
                </a:solidFill>
                <a:latin typeface="Raleway"/>
                <a:ea typeface="Raleway"/>
                <a:cs typeface="Raleway"/>
                <a:sym typeface="Raleway"/>
              </a:rPr>
              <a:t>kaip į ją reaguoti.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konstruktyviai.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chemeClr val="dk1"/>
              </a:solidFill>
              <a:latin typeface="Raleway"/>
              <a:ea typeface="Raleway"/>
              <a:cs typeface="Raleway"/>
              <a:sym typeface="Raleway"/>
            </a:endParaRPr>
          </a:p>
        </p:txBody>
      </p:sp>
      <p:sp>
        <p:nvSpPr>
          <p:cNvPr id="978" name="Google Shape;978;g2523351e7b7_32_38"/>
          <p:cNvSpPr txBox="1"/>
          <p:nvPr/>
        </p:nvSpPr>
        <p:spPr>
          <a:xfrm>
            <a:off x="865375" y="1308475"/>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979" name="Google Shape;979;g2523351e7b7_32_38"/>
          <p:cNvGrpSpPr/>
          <p:nvPr/>
        </p:nvGrpSpPr>
        <p:grpSpPr>
          <a:xfrm>
            <a:off x="575070" y="3482718"/>
            <a:ext cx="290237" cy="321991"/>
            <a:chOff x="534570" y="3018006"/>
            <a:chExt cx="290237" cy="321991"/>
          </a:xfrm>
        </p:grpSpPr>
        <p:sp>
          <p:nvSpPr>
            <p:cNvPr id="980" name="Google Shape;980;g2523351e7b7_32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g2523351e7b7_32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82" name="Google Shape;982;g2523351e7b7_32_38"/>
          <p:cNvPicPr preferRelativeResize="0"/>
          <p:nvPr/>
        </p:nvPicPr>
        <p:blipFill rotWithShape="1">
          <a:blip r:embed="rId4">
            <a:alphaModFix/>
          </a:blip>
          <a:srcRect b="0" l="-564" r="-2073" t="0"/>
          <a:stretch/>
        </p:blipFill>
        <p:spPr>
          <a:xfrm rot="10800000">
            <a:off x="5936699" y="1367625"/>
            <a:ext cx="3399326" cy="1370450"/>
          </a:xfrm>
          <a:prstGeom prst="rect">
            <a:avLst/>
          </a:prstGeom>
          <a:noFill/>
          <a:ln>
            <a:noFill/>
          </a:ln>
        </p:spPr>
      </p:pic>
      <p:sp>
        <p:nvSpPr>
          <p:cNvPr id="983" name="Google Shape;983;g2523351e7b7_32_38"/>
          <p:cNvSpPr/>
          <p:nvPr/>
        </p:nvSpPr>
        <p:spPr>
          <a:xfrm rot="-1911451">
            <a:off x="7150577" y="2839333"/>
            <a:ext cx="1071979" cy="1203249"/>
          </a:xfrm>
          <a:prstGeom prst="upArrow">
            <a:avLst>
              <a:gd fmla="val 50000" name="adj1"/>
              <a:gd fmla="val 50000" name="adj2"/>
            </a:avLst>
          </a:prstGeom>
          <a:solidFill>
            <a:srgbClr val="1EAEAE">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g2523351e7b7_32_38"/>
          <p:cNvSpPr/>
          <p:nvPr/>
        </p:nvSpPr>
        <p:spPr>
          <a:xfrm rot="-1911451">
            <a:off x="7150580" y="276936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8" name="Shape 988"/>
        <p:cNvGrpSpPr/>
        <p:nvPr/>
      </p:nvGrpSpPr>
      <p:grpSpPr>
        <a:xfrm>
          <a:off x="0" y="0"/>
          <a:ext cx="0" cy="0"/>
          <a:chOff x="0" y="0"/>
          <a:chExt cx="0" cy="0"/>
        </a:xfrm>
      </p:grpSpPr>
      <p:pic>
        <p:nvPicPr>
          <p:cNvPr id="989" name="Google Shape;989;g2523351e7b7_32_51"/>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990" name="Google Shape;990;g2523351e7b7_32_51"/>
          <p:cNvSpPr txBox="1"/>
          <p:nvPr/>
        </p:nvSpPr>
        <p:spPr>
          <a:xfrm>
            <a:off x="489175" y="2742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91" name="Google Shape;991;g2523351e7b7_32_51"/>
          <p:cNvSpPr txBox="1"/>
          <p:nvPr/>
        </p:nvSpPr>
        <p:spPr>
          <a:xfrm>
            <a:off x="742175" y="2072275"/>
            <a:ext cx="46815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to, kai žaidėjai turės laiko aptarti ir ištirti savo probleminę situaciją, paprašykite kiekvienos grupės </a:t>
            </a:r>
            <a:r>
              <a:rPr b="1" i="0" lang="lv-LV" sz="1500" u="none" cap="none" strike="noStrike">
                <a:solidFill>
                  <a:schemeClr val="dk1"/>
                </a:solidFill>
                <a:latin typeface="Raleway"/>
                <a:ea typeface="Raleway"/>
                <a:cs typeface="Raleway"/>
                <a:sym typeface="Raleway"/>
              </a:rPr>
              <a:t>pasidalyti savo išvadomis su didesne grupe.</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žaidėjus kritiškai mąstyti apie tai, </a:t>
            </a:r>
            <a:r>
              <a:rPr b="1" i="0" lang="lv-LV" sz="1500" u="none" cap="none" strike="noStrike">
                <a:solidFill>
                  <a:schemeClr val="dk1"/>
                </a:solidFill>
                <a:latin typeface="Raleway"/>
                <a:ea typeface="Raleway"/>
                <a:cs typeface="Raleway"/>
                <a:sym typeface="Raleway"/>
              </a:rPr>
              <a:t>kaip skirtingi smurto darbe tipai gali paveikti skirtingas lyčių ir kultūrines grupes</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apsvarstyti galimas pasekmes.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ignoruojant arba netinkamai sprendžiant šiuos klausimus.</a:t>
            </a:r>
            <a:endParaRPr b="0" i="0" sz="1500" u="none" cap="none" strike="noStrike">
              <a:solidFill>
                <a:schemeClr val="dk1"/>
              </a:solidFill>
              <a:latin typeface="Raleway"/>
              <a:ea typeface="Raleway"/>
              <a:cs typeface="Raleway"/>
              <a:sym typeface="Raleway"/>
            </a:endParaRPr>
          </a:p>
        </p:txBody>
      </p:sp>
      <p:sp>
        <p:nvSpPr>
          <p:cNvPr id="992" name="Google Shape;992;g2523351e7b7_32_51"/>
          <p:cNvSpPr txBox="1"/>
          <p:nvPr/>
        </p:nvSpPr>
        <p:spPr>
          <a:xfrm>
            <a:off x="865375" y="15735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Grojimas ir uždarymas</a:t>
            </a:r>
            <a:endParaRPr b="1" i="0" sz="2600" u="none" cap="none" strike="noStrike">
              <a:solidFill>
                <a:srgbClr val="6689BA"/>
              </a:solidFill>
              <a:latin typeface="Arial"/>
              <a:ea typeface="Arial"/>
              <a:cs typeface="Arial"/>
              <a:sym typeface="Arial"/>
            </a:endParaRPr>
          </a:p>
        </p:txBody>
      </p:sp>
      <p:grpSp>
        <p:nvGrpSpPr>
          <p:cNvPr id="993" name="Google Shape;993;g2523351e7b7_32_51"/>
          <p:cNvGrpSpPr/>
          <p:nvPr/>
        </p:nvGrpSpPr>
        <p:grpSpPr>
          <a:xfrm>
            <a:off x="575070" y="3213093"/>
            <a:ext cx="290237" cy="321991"/>
            <a:chOff x="534570" y="3018006"/>
            <a:chExt cx="290237" cy="321991"/>
          </a:xfrm>
        </p:grpSpPr>
        <p:sp>
          <p:nvSpPr>
            <p:cNvPr id="994" name="Google Shape;994;g2523351e7b7_32_5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g2523351e7b7_32_5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6" name="Google Shape;996;g2523351e7b7_32_51"/>
          <p:cNvSpPr/>
          <p:nvPr/>
        </p:nvSpPr>
        <p:spPr>
          <a:xfrm>
            <a:off x="6484512" y="2647760"/>
            <a:ext cx="1733100" cy="1497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g2523351e7b7_32_51"/>
          <p:cNvSpPr/>
          <p:nvPr/>
        </p:nvSpPr>
        <p:spPr>
          <a:xfrm>
            <a:off x="5810283" y="2011727"/>
            <a:ext cx="1219800" cy="1142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g2523351e7b7_32_51"/>
          <p:cNvSpPr/>
          <p:nvPr/>
        </p:nvSpPr>
        <p:spPr>
          <a:xfrm>
            <a:off x="5767800" y="206502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g2523351e7b7_32_51"/>
          <p:cNvSpPr/>
          <p:nvPr/>
        </p:nvSpPr>
        <p:spPr>
          <a:xfrm rot="449688">
            <a:off x="6483784" y="261316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00" name="Google Shape;1000;g2523351e7b7_32_51"/>
          <p:cNvPicPr preferRelativeResize="0"/>
          <p:nvPr/>
        </p:nvPicPr>
        <p:blipFill rotWithShape="1">
          <a:blip r:embed="rId4">
            <a:alphaModFix/>
          </a:blip>
          <a:srcRect b="0" l="0" r="31082" t="0"/>
          <a:stretch/>
        </p:blipFill>
        <p:spPr>
          <a:xfrm>
            <a:off x="7112321" y="2314562"/>
            <a:ext cx="2031679" cy="128745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4" name="Shape 1004"/>
        <p:cNvGrpSpPr/>
        <p:nvPr/>
      </p:nvGrpSpPr>
      <p:grpSpPr>
        <a:xfrm>
          <a:off x="0" y="0"/>
          <a:ext cx="0" cy="0"/>
          <a:chOff x="0" y="0"/>
          <a:chExt cx="0" cy="0"/>
        </a:xfrm>
      </p:grpSpPr>
      <p:pic>
        <p:nvPicPr>
          <p:cNvPr id="1005" name="Google Shape;1005;g2523351e7b7_32_66"/>
          <p:cNvPicPr preferRelativeResize="0"/>
          <p:nvPr/>
        </p:nvPicPr>
        <p:blipFill rotWithShape="1">
          <a:blip r:embed="rId3">
            <a:alphaModFix/>
          </a:blip>
          <a:srcRect b="0" l="0" r="0" t="0"/>
          <a:stretch/>
        </p:blipFill>
        <p:spPr>
          <a:xfrm>
            <a:off x="0" y="7575"/>
            <a:ext cx="9144001" cy="1287476"/>
          </a:xfrm>
          <a:prstGeom prst="rect">
            <a:avLst/>
          </a:prstGeom>
          <a:noFill/>
          <a:ln>
            <a:noFill/>
          </a:ln>
        </p:spPr>
      </p:pic>
      <p:sp>
        <p:nvSpPr>
          <p:cNvPr id="1006" name="Google Shape;1006;g2523351e7b7_32_66"/>
          <p:cNvSpPr txBox="1"/>
          <p:nvPr/>
        </p:nvSpPr>
        <p:spPr>
          <a:xfrm>
            <a:off x="489175" y="1980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07" name="Google Shape;1007;g2523351e7b7_32_66"/>
          <p:cNvSpPr txBox="1"/>
          <p:nvPr/>
        </p:nvSpPr>
        <p:spPr>
          <a:xfrm>
            <a:off x="742175" y="1917713"/>
            <a:ext cx="46815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Taip naudodami probleminės situacijos korteles, galite mokyti žaidėjus apie lyčių ir kultūrinius aspektus, susijusius su smurtu darbe, ir kaip juos konstruktyviai bei įtraukiančiai spręsti.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Be to, galite paskatinti juos kritiškai mąstyti apie tai, </a:t>
            </a:r>
            <a:r>
              <a:rPr b="1" i="0" lang="lv-LV" sz="1500" u="none" cap="none" strike="noStrike">
                <a:solidFill>
                  <a:schemeClr val="dk1"/>
                </a:solidFill>
                <a:latin typeface="Raleway"/>
                <a:ea typeface="Raleway"/>
                <a:cs typeface="Raleway"/>
                <a:sym typeface="Raleway"/>
              </a:rPr>
              <a:t>kaip sukurti saugią ir palankią darbo aplinką, kurioje </a:t>
            </a:r>
            <a:r>
              <a:rPr b="0" i="0" lang="lv-LV" sz="1500" u="none" cap="none" strike="noStrike">
                <a:solidFill>
                  <a:schemeClr val="dk1"/>
                </a:solidFill>
                <a:latin typeface="Raleway"/>
                <a:ea typeface="Raleway"/>
                <a:cs typeface="Raleway"/>
                <a:sym typeface="Raleway"/>
              </a:rPr>
              <a:t>būtų atsižvelgiama į unikalius poreikius ir perspektyvas.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visų darbuotojų poreikius.</a:t>
            </a:r>
            <a:endParaRPr b="0" i="0" sz="1500" u="none" cap="none" strike="noStrike">
              <a:solidFill>
                <a:schemeClr val="dk1"/>
              </a:solidFill>
              <a:latin typeface="Raleway"/>
              <a:ea typeface="Raleway"/>
              <a:cs typeface="Raleway"/>
              <a:sym typeface="Raleway"/>
            </a:endParaRPr>
          </a:p>
        </p:txBody>
      </p:sp>
      <p:sp>
        <p:nvSpPr>
          <p:cNvPr id="1008" name="Google Shape;1008;g2523351e7b7_32_66"/>
          <p:cNvSpPr txBox="1"/>
          <p:nvPr/>
        </p:nvSpPr>
        <p:spPr>
          <a:xfrm>
            <a:off x="865375" y="141898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Grojimas ir uždarymas</a:t>
            </a:r>
            <a:endParaRPr b="1" i="0" sz="2600" u="none" cap="none" strike="noStrike">
              <a:solidFill>
                <a:srgbClr val="6689BA"/>
              </a:solidFill>
              <a:latin typeface="Arial"/>
              <a:ea typeface="Arial"/>
              <a:cs typeface="Arial"/>
              <a:sym typeface="Arial"/>
            </a:endParaRPr>
          </a:p>
        </p:txBody>
      </p:sp>
      <p:grpSp>
        <p:nvGrpSpPr>
          <p:cNvPr id="1009" name="Google Shape;1009;g2523351e7b7_32_66"/>
          <p:cNvGrpSpPr/>
          <p:nvPr/>
        </p:nvGrpSpPr>
        <p:grpSpPr>
          <a:xfrm>
            <a:off x="575070" y="3289293"/>
            <a:ext cx="290237" cy="321991"/>
            <a:chOff x="534570" y="3018006"/>
            <a:chExt cx="290237" cy="321991"/>
          </a:xfrm>
        </p:grpSpPr>
        <p:sp>
          <p:nvSpPr>
            <p:cNvPr id="1010" name="Google Shape;1010;g2523351e7b7_32_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g2523351e7b7_32_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2" name="Google Shape;1012;g2523351e7b7_32_66"/>
          <p:cNvSpPr/>
          <p:nvPr/>
        </p:nvSpPr>
        <p:spPr>
          <a:xfrm>
            <a:off x="6484512" y="2378510"/>
            <a:ext cx="1733100" cy="1497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g2523351e7b7_32_66"/>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g2523351e7b7_32_66"/>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g2523351e7b7_32_66"/>
          <p:cNvSpPr/>
          <p:nvPr/>
        </p:nvSpPr>
        <p:spPr>
          <a:xfrm rot="449688">
            <a:off x="6483784" y="234391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6" name="Google Shape;1016;g2523351e7b7_32_66"/>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g2523351e7b7_32_81"/>
          <p:cNvSpPr txBox="1"/>
          <p:nvPr/>
        </p:nvSpPr>
        <p:spPr>
          <a:xfrm>
            <a:off x="717800" y="1771850"/>
            <a:ext cx="3950400" cy="3440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supratote savo vaidmenį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lyties ir kultūrinių veiksnių įtakos smurtui darbe supratimas pasikeitė sužaidus šį žaidimą?</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pasidalyti konkrečia įžvalga ar pamoka, kurią sužinojote apie lyčių aspektą ar tarpkultūrinį valdymą patyčių ar smurto darbe kontekste?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Su kokiais iššūkiais susidūrėte bandydami spręsti problemines situacijas iš skirtingų lyčių ir kultūrų perspektyvų? Kaip įveikėte šiuos iššūkius?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022" name="Google Shape;1022;g2523351e7b7_32_81"/>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1023" name="Google Shape;1023;g2523351e7b7_32_81"/>
          <p:cNvSpPr txBox="1"/>
          <p:nvPr/>
        </p:nvSpPr>
        <p:spPr>
          <a:xfrm>
            <a:off x="5154375" y="1790725"/>
            <a:ext cx="3633300" cy="217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jūsų nuomone, lyčių ir kultūrinių veiksnių suvokimas gali padėti užkirsti kelią smurto darbe atvejams, juos nustatyti ir valdyti?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HORECA pramonėje?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apibūdinti situaciją iš žaidimo, kai atsižvelgus į lyčių ar kultūrinius veiksnius buvo priimtas veiksmingesnis ar įtraukesnis sprendimas?</a:t>
            </a:r>
            <a:endParaRPr b="0" i="0" sz="1500" u="none" cap="none" strike="noStrike">
              <a:solidFill>
                <a:schemeClr val="dk1"/>
              </a:solidFill>
              <a:latin typeface="Raleway"/>
              <a:ea typeface="Raleway"/>
              <a:cs typeface="Raleway"/>
              <a:sym typeface="Raleway"/>
            </a:endParaRPr>
          </a:p>
        </p:txBody>
      </p:sp>
      <p:grpSp>
        <p:nvGrpSpPr>
          <p:cNvPr id="1024" name="Google Shape;1024;g2523351e7b7_32_81"/>
          <p:cNvGrpSpPr/>
          <p:nvPr/>
        </p:nvGrpSpPr>
        <p:grpSpPr>
          <a:xfrm>
            <a:off x="427495" y="1847831"/>
            <a:ext cx="290237" cy="321991"/>
            <a:chOff x="534570" y="3018006"/>
            <a:chExt cx="290237" cy="321991"/>
          </a:xfrm>
        </p:grpSpPr>
        <p:sp>
          <p:nvSpPr>
            <p:cNvPr id="1025" name="Google Shape;1025;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7" name="Google Shape;1027;g2523351e7b7_32_81"/>
          <p:cNvGrpSpPr/>
          <p:nvPr/>
        </p:nvGrpSpPr>
        <p:grpSpPr>
          <a:xfrm>
            <a:off x="427495" y="2841031"/>
            <a:ext cx="290237" cy="321991"/>
            <a:chOff x="534570" y="3018006"/>
            <a:chExt cx="290237" cy="321991"/>
          </a:xfrm>
        </p:grpSpPr>
        <p:sp>
          <p:nvSpPr>
            <p:cNvPr id="1028" name="Google Shape;1028;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0" name="Google Shape;1030;g2523351e7b7_32_81"/>
          <p:cNvGrpSpPr/>
          <p:nvPr/>
        </p:nvGrpSpPr>
        <p:grpSpPr>
          <a:xfrm>
            <a:off x="4864070" y="1847831"/>
            <a:ext cx="290237" cy="321991"/>
            <a:chOff x="534570" y="3018006"/>
            <a:chExt cx="290237" cy="321991"/>
          </a:xfrm>
        </p:grpSpPr>
        <p:sp>
          <p:nvSpPr>
            <p:cNvPr id="1031" name="Google Shape;1031;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3" name="Google Shape;1033;g2523351e7b7_32_81"/>
          <p:cNvGrpSpPr/>
          <p:nvPr/>
        </p:nvGrpSpPr>
        <p:grpSpPr>
          <a:xfrm>
            <a:off x="4864070" y="3010231"/>
            <a:ext cx="290237" cy="321991"/>
            <a:chOff x="534570" y="3018006"/>
            <a:chExt cx="290237" cy="321991"/>
          </a:xfrm>
        </p:grpSpPr>
        <p:sp>
          <p:nvSpPr>
            <p:cNvPr id="1034" name="Google Shape;1034;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36" name="Google Shape;1036;g2523351e7b7_32_81"/>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037" name="Google Shape;1037;g2523351e7b7_32_81"/>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grpSp>
        <p:nvGrpSpPr>
          <p:cNvPr id="1038" name="Google Shape;1038;g2523351e7b7_32_81"/>
          <p:cNvGrpSpPr/>
          <p:nvPr/>
        </p:nvGrpSpPr>
        <p:grpSpPr>
          <a:xfrm>
            <a:off x="427495" y="3715331"/>
            <a:ext cx="290237" cy="321991"/>
            <a:chOff x="534570" y="3018006"/>
            <a:chExt cx="290237" cy="321991"/>
          </a:xfrm>
        </p:grpSpPr>
        <p:sp>
          <p:nvSpPr>
            <p:cNvPr id="1039" name="Google Shape;1039;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4" name="Shape 1044"/>
        <p:cNvGrpSpPr/>
        <p:nvPr/>
      </p:nvGrpSpPr>
      <p:grpSpPr>
        <a:xfrm>
          <a:off x="0" y="0"/>
          <a:ext cx="0" cy="0"/>
          <a:chOff x="0" y="0"/>
          <a:chExt cx="0" cy="0"/>
        </a:xfrm>
      </p:grpSpPr>
      <p:sp>
        <p:nvSpPr>
          <p:cNvPr id="1045" name="Google Shape;1045;g2523351e7b7_32_104"/>
          <p:cNvSpPr txBox="1"/>
          <p:nvPr/>
        </p:nvSpPr>
        <p:spPr>
          <a:xfrm>
            <a:off x="717800" y="1771850"/>
            <a:ext cx="3633300" cy="3440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Kaip planuojate pritaikyti įžvalgas </a:t>
            </a:r>
            <a:br>
              <a:rPr b="0" i="0" lang="lv-LV" sz="1400" u="none" cap="none" strike="noStrike">
                <a:solidFill>
                  <a:schemeClr val="dk1"/>
                </a:solidFill>
                <a:latin typeface="Raleway"/>
                <a:ea typeface="Raleway"/>
                <a:cs typeface="Raleway"/>
                <a:sym typeface="Raleway"/>
              </a:rPr>
            </a:br>
            <a:r>
              <a:rPr b="0" i="0" lang="lv-LV" sz="1400" u="none" cap="none" strike="noStrike">
                <a:solidFill>
                  <a:schemeClr val="dk1"/>
                </a:solidFill>
                <a:latin typeface="Raleway"/>
                <a:ea typeface="Raleway"/>
                <a:cs typeface="Raleway"/>
                <a:sym typeface="Raleway"/>
              </a:rPr>
              <a:t>ir šio žaidimo metu išmoktas pamokas. </a:t>
            </a:r>
            <a:br>
              <a:rPr b="0" i="0" lang="lv-LV" sz="1400" u="none" cap="none" strike="noStrike">
                <a:solidFill>
                  <a:schemeClr val="dk1"/>
                </a:solidFill>
                <a:latin typeface="Raleway"/>
                <a:ea typeface="Raleway"/>
                <a:cs typeface="Raleway"/>
                <a:sym typeface="Raleway"/>
              </a:rPr>
            </a:br>
            <a:r>
              <a:rPr b="0" i="0" lang="lv-LV" sz="1400" u="none" cap="none" strike="noStrike">
                <a:solidFill>
                  <a:schemeClr val="dk1"/>
                </a:solidFill>
                <a:latin typeface="Raleway"/>
                <a:ea typeface="Raleway"/>
                <a:cs typeface="Raleway"/>
                <a:sym typeface="Raleway"/>
              </a:rPr>
              <a:t>sprendžiant smurto darbe problemą, atsižvelgiant į lyčių ir kultūrinius veiksnius. </a:t>
            </a:r>
            <a:br>
              <a:rPr b="0" i="0" lang="lv-LV" sz="1400" u="none" cap="none" strike="noStrike">
                <a:solidFill>
                  <a:schemeClr val="dk1"/>
                </a:solidFill>
                <a:latin typeface="Raleway"/>
                <a:ea typeface="Raleway"/>
                <a:cs typeface="Raleway"/>
                <a:sym typeface="Raleway"/>
              </a:rPr>
            </a:br>
            <a:r>
              <a:rPr b="0" i="0" lang="lv-LV" sz="1400" u="none" cap="none" strike="noStrike">
                <a:solidFill>
                  <a:schemeClr val="dk1"/>
                </a:solidFill>
                <a:latin typeface="Raleway"/>
                <a:ea typeface="Raleway"/>
                <a:cs typeface="Raleway"/>
                <a:sym typeface="Raleway"/>
              </a:rPr>
              <a:t>savo kasdieniame darbe?</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Kaip šis žaidimas padėjo jums išsiugdyti empatiją ir supratimą apie skirtingų lyčių ir kultūrų žmones, kurie gali patirti smurtą darbe?</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Kaip, jūsų nuomone, galėtų pasikeisti jūsų darbo vietos kultūra, jei sprendžiant smurto darbe problemą būtų atsižvelgiama į lyčių ir tarpkultūrinius aspektus?</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t/>
            </a:r>
            <a:endParaRPr b="0" i="0" sz="1400" u="none" cap="none" strike="noStrike">
              <a:solidFill>
                <a:schemeClr val="dk1"/>
              </a:solidFill>
              <a:latin typeface="Raleway"/>
              <a:ea typeface="Raleway"/>
              <a:cs typeface="Raleway"/>
              <a:sym typeface="Raleway"/>
            </a:endParaRPr>
          </a:p>
        </p:txBody>
      </p:sp>
      <p:sp>
        <p:nvSpPr>
          <p:cNvPr id="1046" name="Google Shape;1046;g2523351e7b7_32_104"/>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1047" name="Google Shape;1047;g2523351e7b7_32_104"/>
          <p:cNvSpPr txBox="1"/>
          <p:nvPr/>
        </p:nvSpPr>
        <p:spPr>
          <a:xfrm>
            <a:off x="5001975" y="1790725"/>
            <a:ext cx="3633300" cy="2627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Kokių strategijų ar geriausios praktikos pavyzdžių sužinojote iš šio žaidimo, kurie galėtų padėti skatinti labiau įtraukią ir pagarbią darbo aplinką skirtingų lyčių ir kultūrų darbuotojams?</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Ar yra kokių nors papildomų lyčių ar kultūrinių veiksnių, į kuriuos, jūsų nuomone, reikėtų atsižvelgti sprendžiant smurto darbe problemą? Kaip šie veiksniai galėtų būti įtraukti į esamą politiką ar praktiką?</a:t>
            </a:r>
            <a:endParaRPr b="0" i="0" sz="1400" u="none" cap="none" strike="noStrike">
              <a:solidFill>
                <a:schemeClr val="dk1"/>
              </a:solidFill>
              <a:latin typeface="Raleway"/>
              <a:ea typeface="Raleway"/>
              <a:cs typeface="Raleway"/>
              <a:sym typeface="Raleway"/>
            </a:endParaRPr>
          </a:p>
        </p:txBody>
      </p:sp>
      <p:grpSp>
        <p:nvGrpSpPr>
          <p:cNvPr id="1048" name="Google Shape;1048;g2523351e7b7_32_104"/>
          <p:cNvGrpSpPr/>
          <p:nvPr/>
        </p:nvGrpSpPr>
        <p:grpSpPr>
          <a:xfrm>
            <a:off x="427495" y="1847831"/>
            <a:ext cx="290237" cy="321991"/>
            <a:chOff x="534570" y="3018006"/>
            <a:chExt cx="290237" cy="321991"/>
          </a:xfrm>
        </p:grpSpPr>
        <p:sp>
          <p:nvSpPr>
            <p:cNvPr id="1049" name="Google Shape;1049;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1" name="Google Shape;1051;g2523351e7b7_32_104"/>
          <p:cNvGrpSpPr/>
          <p:nvPr/>
        </p:nvGrpSpPr>
        <p:grpSpPr>
          <a:xfrm>
            <a:off x="427495" y="2841031"/>
            <a:ext cx="290237" cy="321991"/>
            <a:chOff x="534570" y="3018006"/>
            <a:chExt cx="290237" cy="321991"/>
          </a:xfrm>
        </p:grpSpPr>
        <p:sp>
          <p:nvSpPr>
            <p:cNvPr id="1052" name="Google Shape;1052;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4" name="Google Shape;1054;g2523351e7b7_32_104"/>
          <p:cNvGrpSpPr/>
          <p:nvPr/>
        </p:nvGrpSpPr>
        <p:grpSpPr>
          <a:xfrm>
            <a:off x="4711670" y="1847831"/>
            <a:ext cx="290237" cy="321991"/>
            <a:chOff x="534570" y="3018006"/>
            <a:chExt cx="290237" cy="321991"/>
          </a:xfrm>
        </p:grpSpPr>
        <p:sp>
          <p:nvSpPr>
            <p:cNvPr id="1055" name="Google Shape;1055;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7" name="Google Shape;1057;g2523351e7b7_32_104"/>
          <p:cNvGrpSpPr/>
          <p:nvPr/>
        </p:nvGrpSpPr>
        <p:grpSpPr>
          <a:xfrm>
            <a:off x="4711670" y="3010231"/>
            <a:ext cx="290237" cy="321991"/>
            <a:chOff x="534570" y="3018006"/>
            <a:chExt cx="290237" cy="321991"/>
          </a:xfrm>
        </p:grpSpPr>
        <p:sp>
          <p:nvSpPr>
            <p:cNvPr id="1058" name="Google Shape;1058;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60" name="Google Shape;1060;g2523351e7b7_32_104"/>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061" name="Google Shape;1061;g2523351e7b7_32_104"/>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Lyčių aspektai ir tarpkultūrinis valdymas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suprantant smurtą darbe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grpSp>
        <p:nvGrpSpPr>
          <p:cNvPr id="1062" name="Google Shape;1062;g2523351e7b7_32_104"/>
          <p:cNvGrpSpPr/>
          <p:nvPr/>
        </p:nvGrpSpPr>
        <p:grpSpPr>
          <a:xfrm>
            <a:off x="427495" y="3715331"/>
            <a:ext cx="290237" cy="321991"/>
            <a:chOff x="534570" y="3018006"/>
            <a:chExt cx="290237" cy="321991"/>
          </a:xfrm>
        </p:grpSpPr>
        <p:sp>
          <p:nvSpPr>
            <p:cNvPr id="1063" name="Google Shape;1063;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pic>
        <p:nvPicPr>
          <p:cNvPr id="1069" name="Google Shape;1069;g2523351e7b7_3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70" name="Google Shape;1070;g2523351e7b7_37_0"/>
          <p:cNvSpPr txBox="1"/>
          <p:nvPr/>
        </p:nvSpPr>
        <p:spPr>
          <a:xfrm>
            <a:off x="703200" y="1152599"/>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100" u="none" cap="none" strike="noStrike">
                <a:solidFill>
                  <a:srgbClr val="2B3E85"/>
                </a:solidFill>
                <a:latin typeface="Raleway"/>
                <a:ea typeface="Raleway"/>
                <a:cs typeface="Raleway"/>
                <a:sym typeface="Raleway"/>
              </a:rPr>
              <a:t>5</a:t>
            </a:r>
            <a:r>
              <a:rPr b="1" i="0" lang="lv-LV" sz="35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a:t>
            </a:r>
            <a:r>
              <a:rPr b="1" i="0" lang="lv-LV" sz="3500" u="none" cap="none" strike="noStrike">
                <a:solidFill>
                  <a:srgbClr val="FFFFFF"/>
                </a:solidFill>
                <a:latin typeface="Raleway"/>
                <a:ea typeface="Raleway"/>
                <a:cs typeface="Raleway"/>
                <a:sym typeface="Raleway"/>
              </a:rPr>
              <a:t>s </a:t>
            </a:r>
            <a:endParaRPr b="1" i="0" sz="5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Organizaciniai veiksniai, susiję su poveikiu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įvairių smurto formų</a:t>
            </a:r>
            <a:endParaRPr b="1" i="0" sz="3500" u="none" cap="none" strike="noStrike">
              <a:solidFill>
                <a:srgbClr val="FFFFFF"/>
              </a:solidFill>
              <a:latin typeface="Arial"/>
              <a:ea typeface="Arial"/>
              <a:cs typeface="Arial"/>
              <a:sym typeface="Arial"/>
            </a:endParaRPr>
          </a:p>
        </p:txBody>
      </p:sp>
      <p:pic>
        <p:nvPicPr>
          <p:cNvPr id="1071" name="Google Shape;1071;g2523351e7b7_3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72" name="Google Shape;1072;g2523351e7b7_3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073" name="Google Shape;1073;g2523351e7b7_3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074" name="Google Shape;1074;g2523351e7b7_37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075" name="Google Shape;1075;g2523351e7b7_37_0"/>
          <p:cNvPicPr preferRelativeResize="0"/>
          <p:nvPr/>
        </p:nvPicPr>
        <p:blipFill rotWithShape="1">
          <a:blip r:embed="rId7">
            <a:alphaModFix/>
          </a:blip>
          <a:srcRect b="2075" l="0" r="22963" t="0"/>
          <a:stretch/>
        </p:blipFill>
        <p:spPr>
          <a:xfrm>
            <a:off x="7069275" y="3242975"/>
            <a:ext cx="2074726" cy="1900523"/>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9" name="Shape 1079"/>
        <p:cNvGrpSpPr/>
        <p:nvPr/>
      </p:nvGrpSpPr>
      <p:grpSpPr>
        <a:xfrm>
          <a:off x="0" y="0"/>
          <a:ext cx="0" cy="0"/>
          <a:chOff x="0" y="0"/>
          <a:chExt cx="0" cy="0"/>
        </a:xfrm>
      </p:grpSpPr>
      <p:pic>
        <p:nvPicPr>
          <p:cNvPr id="1080" name="Google Shape;1080;g2523351e7b7_3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081" name="Google Shape;1081;g2523351e7b7_37_11"/>
          <p:cNvSpPr txBox="1"/>
          <p:nvPr/>
        </p:nvSpPr>
        <p:spPr>
          <a:xfrm>
            <a:off x="865375" y="2742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082" name="Google Shape;1082;g2523351e7b7_37_11"/>
          <p:cNvSpPr txBox="1"/>
          <p:nvPr/>
        </p:nvSpPr>
        <p:spPr>
          <a:xfrm>
            <a:off x="742175" y="1992425"/>
            <a:ext cx="46815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Paruoškite probleminių situacijų kortelių rinkinį, susijusį su įvairiomis smurto darbo vietoje formomis, susijusiomis su </a:t>
            </a:r>
            <a:r>
              <a:rPr b="1" i="0" lang="lv-LV" sz="1500" u="none" cap="none" strike="noStrike">
                <a:solidFill>
                  <a:schemeClr val="dk1"/>
                </a:solidFill>
                <a:latin typeface="Raleway"/>
                <a:ea typeface="Raleway"/>
                <a:cs typeface="Raleway"/>
                <a:sym typeface="Raleway"/>
              </a:rPr>
              <a:t>organizaciniais veiksniais</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Pavyzdžiui, kortelėje gali būti aprašyta situacija.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kai darbuotojas patiria smurtą dėl netinkamų saugos protokolų.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arba nepakankamo apmokymo, arba situaciją, kai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priešiška darbo aplinka sukelia patyčias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priekabiavimą.</a:t>
            </a:r>
            <a:endParaRPr b="0" i="0" sz="1500" u="none" cap="none" strike="noStrike">
              <a:solidFill>
                <a:schemeClr val="dk1"/>
              </a:solidFill>
              <a:latin typeface="Raleway"/>
              <a:ea typeface="Raleway"/>
              <a:cs typeface="Raleway"/>
              <a:sym typeface="Raleway"/>
            </a:endParaRPr>
          </a:p>
        </p:txBody>
      </p:sp>
      <p:sp>
        <p:nvSpPr>
          <p:cNvPr id="1083" name="Google Shape;1083;g2523351e7b7_3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084" name="Google Shape;1084;g2523351e7b7_37_11"/>
          <p:cNvGrpSpPr/>
          <p:nvPr/>
        </p:nvGrpSpPr>
        <p:grpSpPr>
          <a:xfrm>
            <a:off x="575070" y="3202431"/>
            <a:ext cx="290237" cy="321991"/>
            <a:chOff x="534570" y="3018006"/>
            <a:chExt cx="290237" cy="321991"/>
          </a:xfrm>
        </p:grpSpPr>
        <p:sp>
          <p:nvSpPr>
            <p:cNvPr id="1085" name="Google Shape;1085;g2523351e7b7_3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2523351e7b7_3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87" name="Google Shape;1087;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088" name="Google Shape;1088;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089" name="Google Shape;1089;g2523351e7b7_37_11"/>
          <p:cNvPicPr preferRelativeResize="0"/>
          <p:nvPr/>
        </p:nvPicPr>
        <p:blipFill rotWithShape="1">
          <a:blip r:embed="rId5">
            <a:alphaModFix/>
          </a:blip>
          <a:srcRect b="0" l="58" r="59" t="0"/>
          <a:stretch/>
        </p:blipFill>
        <p:spPr>
          <a:xfrm rot="309671">
            <a:off x="6982284" y="19162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90" name="Google Shape;1090;g2523351e7b7_37_11"/>
          <p:cNvPicPr preferRelativeResize="0"/>
          <p:nvPr/>
        </p:nvPicPr>
        <p:blipFill rotWithShape="1">
          <a:blip r:embed="rId5">
            <a:alphaModFix/>
          </a:blip>
          <a:srcRect b="0" l="58" r="59" t="0"/>
          <a:stretch/>
        </p:blipFill>
        <p:spPr>
          <a:xfrm rot="-422946">
            <a:off x="5964351" y="22919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91" name="Google Shape;1091;g2523351e7b7_37_11"/>
          <p:cNvPicPr preferRelativeResize="0"/>
          <p:nvPr/>
        </p:nvPicPr>
        <p:blipFill rotWithShape="1">
          <a:blip r:embed="rId5">
            <a:alphaModFix/>
          </a:blip>
          <a:srcRect b="0" l="58" r="59" t="0"/>
          <a:stretch/>
        </p:blipFill>
        <p:spPr>
          <a:xfrm>
            <a:off x="6419963" y="25417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092" name="Google Shape;1092;g2523351e7b7_37_11"/>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6" name="Shape 1096"/>
        <p:cNvGrpSpPr/>
        <p:nvPr/>
      </p:nvGrpSpPr>
      <p:grpSpPr>
        <a:xfrm>
          <a:off x="0" y="0"/>
          <a:ext cx="0" cy="0"/>
          <a:chOff x="0" y="0"/>
          <a:chExt cx="0" cy="0"/>
        </a:xfrm>
      </p:grpSpPr>
      <p:pic>
        <p:nvPicPr>
          <p:cNvPr id="1097" name="Google Shape;1097;g2523351e7b7_37_27"/>
          <p:cNvPicPr preferRelativeResize="0"/>
          <p:nvPr/>
        </p:nvPicPr>
        <p:blipFill rotWithShape="1">
          <a:blip r:embed="rId3">
            <a:alphaModFix/>
          </a:blip>
          <a:srcRect b="0" l="0" r="0" t="0"/>
          <a:stretch/>
        </p:blipFill>
        <p:spPr>
          <a:xfrm>
            <a:off x="0" y="0"/>
            <a:ext cx="9144001" cy="1567650"/>
          </a:xfrm>
          <a:prstGeom prst="rect">
            <a:avLst/>
          </a:prstGeom>
          <a:noFill/>
          <a:ln>
            <a:noFill/>
          </a:ln>
        </p:spPr>
      </p:pic>
      <p:sp>
        <p:nvSpPr>
          <p:cNvPr id="1098" name="Google Shape;1098;g2523351e7b7_37_27"/>
          <p:cNvSpPr txBox="1"/>
          <p:nvPr/>
        </p:nvSpPr>
        <p:spPr>
          <a:xfrm>
            <a:off x="865375" y="3504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099" name="Google Shape;1099;g2523351e7b7_37_27"/>
          <p:cNvSpPr txBox="1"/>
          <p:nvPr/>
        </p:nvSpPr>
        <p:spPr>
          <a:xfrm>
            <a:off x="742175" y="2387300"/>
            <a:ext cx="4013400" cy="6810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Išdalykite </a:t>
            </a:r>
            <a:r>
              <a:rPr b="1" i="0" lang="lv-LV" sz="1500" u="none" cap="none" strike="noStrike">
                <a:solidFill>
                  <a:schemeClr val="dk1"/>
                </a:solidFill>
                <a:latin typeface="Raleway"/>
                <a:ea typeface="Raleway"/>
                <a:cs typeface="Raleway"/>
                <a:sym typeface="Raleway"/>
              </a:rPr>
              <a:t>flipcharto puslapius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ir žymeklius </a:t>
            </a:r>
            <a:r>
              <a:rPr b="0" i="0" lang="lv-LV" sz="1500" u="none" cap="none" strike="noStrike">
                <a:solidFill>
                  <a:schemeClr val="dk1"/>
                </a:solidFill>
                <a:latin typeface="Raleway"/>
                <a:ea typeface="Raleway"/>
                <a:cs typeface="Raleway"/>
                <a:sym typeface="Raleway"/>
              </a:rPr>
              <a:t>komandai.</a:t>
            </a:r>
            <a:endParaRPr b="0" i="0" sz="1500" u="none" cap="none" strike="noStrike">
              <a:solidFill>
                <a:schemeClr val="dk1"/>
              </a:solidFill>
              <a:latin typeface="Raleway"/>
              <a:ea typeface="Raleway"/>
              <a:cs typeface="Raleway"/>
              <a:sym typeface="Raleway"/>
            </a:endParaRPr>
          </a:p>
        </p:txBody>
      </p:sp>
      <p:sp>
        <p:nvSpPr>
          <p:cNvPr id="1100" name="Google Shape;1100;g2523351e7b7_37_27"/>
          <p:cNvSpPr txBox="1"/>
          <p:nvPr/>
        </p:nvSpPr>
        <p:spPr>
          <a:xfrm>
            <a:off x="865375" y="188857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pic>
        <p:nvPicPr>
          <p:cNvPr id="1101" name="Google Shape;1101;g2523351e7b7_37_27"/>
          <p:cNvPicPr preferRelativeResize="0"/>
          <p:nvPr/>
        </p:nvPicPr>
        <p:blipFill rotWithShape="1">
          <a:blip r:embed="rId4">
            <a:alphaModFix/>
          </a:blip>
          <a:srcRect b="0" l="16833" r="-1852" t="0"/>
          <a:stretch/>
        </p:blipFill>
        <p:spPr>
          <a:xfrm rot="10800000">
            <a:off x="6607624" y="1888575"/>
            <a:ext cx="2616751" cy="1273500"/>
          </a:xfrm>
          <a:prstGeom prst="rect">
            <a:avLst/>
          </a:prstGeom>
          <a:noFill/>
          <a:ln>
            <a:noFill/>
          </a:ln>
        </p:spPr>
      </p:pic>
      <p:sp>
        <p:nvSpPr>
          <p:cNvPr id="1102" name="Google Shape;1102;g2523351e7b7_37_27"/>
          <p:cNvSpPr txBox="1"/>
          <p:nvPr/>
        </p:nvSpPr>
        <p:spPr>
          <a:xfrm>
            <a:off x="589775" y="3526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103" name="Google Shape;1103;g2523351e7b7_37_27"/>
          <p:cNvSpPr/>
          <p:nvPr/>
        </p:nvSpPr>
        <p:spPr>
          <a:xfrm>
            <a:off x="5016102" y="2675059"/>
            <a:ext cx="1431300" cy="1787700"/>
          </a:xfrm>
          <a:prstGeom prst="foldedCorner">
            <a:avLst>
              <a:gd fmla="val 16667"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2523351e7b7_37_27"/>
          <p:cNvSpPr/>
          <p:nvPr/>
        </p:nvSpPr>
        <p:spPr>
          <a:xfrm rot="127586">
            <a:off x="4929647" y="2766285"/>
            <a:ext cx="1431085" cy="1787699"/>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2523351e7b7_37_27"/>
          <p:cNvSpPr/>
          <p:nvPr/>
        </p:nvSpPr>
        <p:spPr>
          <a:xfrm rot="-516269">
            <a:off x="5685760" y="1983432"/>
            <a:ext cx="1429692" cy="1789861"/>
          </a:xfrm>
          <a:prstGeom prst="foldedCorner">
            <a:avLst>
              <a:gd fmla="val 26229"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2523351e7b7_37_27"/>
          <p:cNvSpPr/>
          <p:nvPr/>
        </p:nvSpPr>
        <p:spPr>
          <a:xfrm rot="-388691">
            <a:off x="5615105" y="2086944"/>
            <a:ext cx="1430534" cy="1788928"/>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46" name="Google Shape;146;p57"/>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147" name="Google Shape;147;p57"/>
          <p:cNvSpPr txBox="1"/>
          <p:nvPr/>
        </p:nvSpPr>
        <p:spPr>
          <a:xfrm>
            <a:off x="1305050" y="893900"/>
            <a:ext cx="8037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Žaidimo supratimas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Raleway"/>
              <a:ea typeface="Raleway"/>
              <a:cs typeface="Raleway"/>
              <a:sym typeface="Raleway"/>
            </a:endParaRPr>
          </a:p>
        </p:txBody>
      </p:sp>
      <p:sp>
        <p:nvSpPr>
          <p:cNvPr id="148" name="Google Shape;148;p57"/>
          <p:cNvSpPr txBox="1"/>
          <p:nvPr/>
        </p:nvSpPr>
        <p:spPr>
          <a:xfrm>
            <a:off x="1206225" y="1777225"/>
            <a:ext cx="6831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Prieš pradedant mokymus, labai svarbu </a:t>
            </a:r>
            <a:r>
              <a:rPr b="1" i="0" lang="lv-LV" sz="1500" u="none" cap="none" strike="noStrike">
                <a:solidFill>
                  <a:srgbClr val="000000"/>
                </a:solidFill>
                <a:latin typeface="Raleway"/>
                <a:ea typeface="Raleway"/>
                <a:cs typeface="Raleway"/>
                <a:sym typeface="Raleway"/>
              </a:rPr>
              <a:t>susipažinti su žaidimu "Atpažink ir veik" ir jo sudedamosiomis dalimis</a:t>
            </a:r>
            <a:r>
              <a:rPr b="0" i="0" lang="lv-LV" sz="15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Susipažinkite su stalo žaidimo turiniu ir supraskite įvairias kortelėse pateikiamas problemines situacijas bei jų sprendimų korteles. Korteles, kurios, jūsų manymu, netinkamos, drąsiai išimkite.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Žinodami, kaip šios kortelės susijusios tarpusavyje, galėsite sklandžiai ir efektyviai vasti žaidimą.</a:t>
            </a:r>
            <a:endParaRPr b="0" i="0" sz="1500" u="none" cap="none" strike="noStrike">
              <a:solidFill>
                <a:srgbClr val="000000"/>
              </a:solidFill>
              <a:latin typeface="Raleway"/>
              <a:ea typeface="Raleway"/>
              <a:cs typeface="Raleway"/>
              <a:sym typeface="Raleway"/>
            </a:endParaRPr>
          </a:p>
        </p:txBody>
      </p:sp>
      <p:pic>
        <p:nvPicPr>
          <p:cNvPr id="149" name="Google Shape;149;p57"/>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150" name="Google Shape;150;p57"/>
          <p:cNvGrpSpPr/>
          <p:nvPr/>
        </p:nvGrpSpPr>
        <p:grpSpPr>
          <a:xfrm>
            <a:off x="1014745" y="3775068"/>
            <a:ext cx="290237" cy="321991"/>
            <a:chOff x="534570" y="3018006"/>
            <a:chExt cx="290237" cy="321991"/>
          </a:xfrm>
        </p:grpSpPr>
        <p:sp>
          <p:nvSpPr>
            <p:cNvPr id="151" name="Google Shape;151;p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0" name="Shape 1110"/>
        <p:cNvGrpSpPr/>
        <p:nvPr/>
      </p:nvGrpSpPr>
      <p:grpSpPr>
        <a:xfrm>
          <a:off x="0" y="0"/>
          <a:ext cx="0" cy="0"/>
          <a:chOff x="0" y="0"/>
          <a:chExt cx="0" cy="0"/>
        </a:xfrm>
      </p:grpSpPr>
      <p:pic>
        <p:nvPicPr>
          <p:cNvPr id="1111" name="Google Shape;1111;g2523351e7b7_37_40"/>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112" name="Google Shape;1112;g2523351e7b7_37_40"/>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13" name="Google Shape;1113;g2523351e7b7_37_40"/>
          <p:cNvSpPr txBox="1"/>
          <p:nvPr/>
        </p:nvSpPr>
        <p:spPr>
          <a:xfrm>
            <a:off x="742175" y="1992425"/>
            <a:ext cx="46815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Suskirstykite žaidėjus į nedideles komandas po 3-7 žmones ir tolygiai išdalykite jiems probleminių situacijų korteles. Nurodykite komandoms perskaityti savo korteles ir </a:t>
            </a:r>
            <a:r>
              <a:rPr b="1" i="0" lang="lv-LV" sz="1500" u="none" cap="none" strike="noStrike">
                <a:solidFill>
                  <a:schemeClr val="dk1"/>
                </a:solidFill>
                <a:latin typeface="Raleway"/>
                <a:ea typeface="Raleway"/>
                <a:cs typeface="Raleway"/>
                <a:sym typeface="Raleway"/>
              </a:rPr>
              <a:t>sugalvoti galimus </a:t>
            </a:r>
            <a:r>
              <a:rPr b="0" i="0" lang="lv-LV" sz="1500" u="none" cap="none" strike="noStrike">
                <a:solidFill>
                  <a:schemeClr val="dk1"/>
                </a:solidFill>
                <a:latin typeface="Raleway"/>
                <a:ea typeface="Raleway"/>
                <a:cs typeface="Raleway"/>
                <a:sym typeface="Raleway"/>
              </a:rPr>
              <a:t>kortelėje aprašytos problemos </a:t>
            </a:r>
            <a:r>
              <a:rPr b="1" i="0" lang="lv-LV" sz="1500" u="none" cap="none" strike="noStrike">
                <a:solidFill>
                  <a:schemeClr val="dk1"/>
                </a:solidFill>
                <a:latin typeface="Raleway"/>
                <a:ea typeface="Raleway"/>
                <a:cs typeface="Raleway"/>
                <a:sym typeface="Raleway"/>
              </a:rPr>
              <a:t>sprendimo būdus.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juos kūrybiškai mąstyti ir apsvarstyti </a:t>
            </a:r>
            <a:r>
              <a:rPr b="1" i="0" lang="lv-LV" sz="1500" u="none" cap="none" strike="noStrike">
                <a:solidFill>
                  <a:schemeClr val="dk1"/>
                </a:solidFill>
                <a:latin typeface="Raleway"/>
                <a:ea typeface="Raleway"/>
                <a:cs typeface="Raleway"/>
                <a:sym typeface="Raleway"/>
              </a:rPr>
              <a:t>galimus organizacinius veiksnius, kurie gali prisidėti prie problemos atsiradimo</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p:txBody>
      </p:sp>
      <p:sp>
        <p:nvSpPr>
          <p:cNvPr id="1114" name="Google Shape;1114;g2523351e7b7_37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115" name="Google Shape;1115;g2523351e7b7_37_40"/>
          <p:cNvGrpSpPr/>
          <p:nvPr/>
        </p:nvGrpSpPr>
        <p:grpSpPr>
          <a:xfrm>
            <a:off x="575070" y="3690506"/>
            <a:ext cx="290237" cy="321991"/>
            <a:chOff x="534570" y="3018006"/>
            <a:chExt cx="290237" cy="321991"/>
          </a:xfrm>
        </p:grpSpPr>
        <p:sp>
          <p:nvSpPr>
            <p:cNvPr id="1116" name="Google Shape;1116;g2523351e7b7_37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2523351e7b7_37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8" name="Google Shape;1118;g2523351e7b7_37_40"/>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119" name="Google Shape;1119;g2523351e7b7_37_40"/>
          <p:cNvPicPr preferRelativeResize="0"/>
          <p:nvPr/>
        </p:nvPicPr>
        <p:blipFill rotWithShape="1">
          <a:blip r:embed="rId4">
            <a:alphaModFix/>
          </a:blip>
          <a:srcRect b="0" l="0" r="25946" t="0"/>
          <a:stretch/>
        </p:blipFill>
        <p:spPr>
          <a:xfrm>
            <a:off x="6864775" y="671550"/>
            <a:ext cx="2279225" cy="1273500"/>
          </a:xfrm>
          <a:prstGeom prst="rect">
            <a:avLst/>
          </a:prstGeom>
          <a:noFill/>
          <a:ln>
            <a:noFill/>
          </a:ln>
        </p:spPr>
      </p:pic>
      <p:pic>
        <p:nvPicPr>
          <p:cNvPr id="1120" name="Google Shape;1120;g2523351e7b7_37_40"/>
          <p:cNvPicPr preferRelativeResize="0"/>
          <p:nvPr/>
        </p:nvPicPr>
        <p:blipFill rotWithShape="1">
          <a:blip r:embed="rId5">
            <a:alphaModFix/>
          </a:blip>
          <a:srcRect b="0" l="0" r="0" t="0"/>
          <a:stretch/>
        </p:blipFill>
        <p:spPr>
          <a:xfrm>
            <a:off x="6053377" y="2370550"/>
            <a:ext cx="717246" cy="1812600"/>
          </a:xfrm>
          <a:prstGeom prst="rect">
            <a:avLst/>
          </a:prstGeom>
          <a:noFill/>
          <a:ln>
            <a:noFill/>
          </a:ln>
        </p:spPr>
      </p:pic>
      <p:pic>
        <p:nvPicPr>
          <p:cNvPr id="1121" name="Google Shape;1121;g2523351e7b7_37_40"/>
          <p:cNvPicPr preferRelativeResize="0"/>
          <p:nvPr/>
        </p:nvPicPr>
        <p:blipFill rotWithShape="1">
          <a:blip r:embed="rId5">
            <a:alphaModFix/>
          </a:blip>
          <a:srcRect b="0" l="0" r="0" t="0"/>
          <a:stretch/>
        </p:blipFill>
        <p:spPr>
          <a:xfrm>
            <a:off x="6885492" y="2370550"/>
            <a:ext cx="717246" cy="1812600"/>
          </a:xfrm>
          <a:prstGeom prst="rect">
            <a:avLst/>
          </a:prstGeom>
          <a:noFill/>
          <a:ln>
            <a:noFill/>
          </a:ln>
        </p:spPr>
      </p:pic>
      <p:pic>
        <p:nvPicPr>
          <p:cNvPr id="1122" name="Google Shape;1122;g2523351e7b7_37_40"/>
          <p:cNvPicPr preferRelativeResize="0"/>
          <p:nvPr/>
        </p:nvPicPr>
        <p:blipFill rotWithShape="1">
          <a:blip r:embed="rId5">
            <a:alphaModFix/>
          </a:blip>
          <a:srcRect b="0" l="0" r="0" t="0"/>
          <a:stretch/>
        </p:blipFill>
        <p:spPr>
          <a:xfrm>
            <a:off x="7717607" y="2370550"/>
            <a:ext cx="717246" cy="1812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6" name="Shape 1126"/>
        <p:cNvGrpSpPr/>
        <p:nvPr/>
      </p:nvGrpSpPr>
      <p:grpSpPr>
        <a:xfrm>
          <a:off x="0" y="0"/>
          <a:ext cx="0" cy="0"/>
          <a:chOff x="0" y="0"/>
          <a:chExt cx="0" cy="0"/>
        </a:xfrm>
      </p:grpSpPr>
      <p:pic>
        <p:nvPicPr>
          <p:cNvPr id="1127" name="Google Shape;1127;g2523351e7b7_37_55"/>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128" name="Google Shape;1128;g2523351e7b7_37_55"/>
          <p:cNvSpPr txBox="1"/>
          <p:nvPr/>
        </p:nvSpPr>
        <p:spPr>
          <a:xfrm>
            <a:off x="10177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29" name="Google Shape;1129;g2523351e7b7_37_55"/>
          <p:cNvSpPr txBox="1"/>
          <p:nvPr/>
        </p:nvSpPr>
        <p:spPr>
          <a:xfrm>
            <a:off x="894575" y="1992425"/>
            <a:ext cx="4163700" cy="2008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to, kai komandos turės laiko aptarti ir sugalvoti sprendimus, paprašykite jų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pristatyti savo idėjas </a:t>
            </a:r>
            <a:r>
              <a:rPr b="0" i="0" lang="lv-LV" sz="1500" u="none" cap="none" strike="noStrike">
                <a:solidFill>
                  <a:schemeClr val="dk1"/>
                </a:solidFill>
                <a:latin typeface="Raleway"/>
                <a:ea typeface="Raleway"/>
                <a:cs typeface="Raleway"/>
                <a:sym typeface="Raleway"/>
              </a:rPr>
              <a:t>didesnei grupei.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komandas įsitraukti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kūrybiškai pristatyti savo pristatymus,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naudokite flipchartą ir žymeklius.</a:t>
            </a:r>
            <a:endParaRPr b="0" i="0" sz="1500" u="none" cap="none" strike="noStrike">
              <a:solidFill>
                <a:schemeClr val="dk1"/>
              </a:solidFill>
              <a:latin typeface="Raleway"/>
              <a:ea typeface="Raleway"/>
              <a:cs typeface="Raleway"/>
              <a:sym typeface="Raleway"/>
            </a:endParaRPr>
          </a:p>
        </p:txBody>
      </p:sp>
      <p:sp>
        <p:nvSpPr>
          <p:cNvPr id="1130" name="Google Shape;1130;g2523351e7b7_37_55"/>
          <p:cNvSpPr txBox="1"/>
          <p:nvPr/>
        </p:nvSpPr>
        <p:spPr>
          <a:xfrm>
            <a:off x="10177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131" name="Google Shape;1131;g2523351e7b7_37_55"/>
          <p:cNvGrpSpPr/>
          <p:nvPr/>
        </p:nvGrpSpPr>
        <p:grpSpPr>
          <a:xfrm>
            <a:off x="727470" y="3202431"/>
            <a:ext cx="290237" cy="321991"/>
            <a:chOff x="534570" y="3018006"/>
            <a:chExt cx="290237" cy="321991"/>
          </a:xfrm>
        </p:grpSpPr>
        <p:sp>
          <p:nvSpPr>
            <p:cNvPr id="1132" name="Google Shape;1132;g2523351e7b7_37_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2523351e7b7_37_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4" name="Google Shape;1134;g2523351e7b7_37_55"/>
          <p:cNvSpPr txBox="1"/>
          <p:nvPr/>
        </p:nvSpPr>
        <p:spPr>
          <a:xfrm>
            <a:off x="7421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135" name="Google Shape;1135;g2523351e7b7_37_55"/>
          <p:cNvPicPr preferRelativeResize="0"/>
          <p:nvPr/>
        </p:nvPicPr>
        <p:blipFill rotWithShape="1">
          <a:blip r:embed="rId4">
            <a:alphaModFix/>
          </a:blip>
          <a:srcRect b="0" l="30485" r="-1847" t="0"/>
          <a:stretch/>
        </p:blipFill>
        <p:spPr>
          <a:xfrm rot="10800000">
            <a:off x="7195901" y="1904125"/>
            <a:ext cx="1952274" cy="1131850"/>
          </a:xfrm>
          <a:prstGeom prst="rect">
            <a:avLst/>
          </a:prstGeom>
          <a:noFill/>
          <a:ln>
            <a:noFill/>
          </a:ln>
        </p:spPr>
      </p:pic>
      <p:sp>
        <p:nvSpPr>
          <p:cNvPr id="1136" name="Google Shape;1136;g2523351e7b7_37_55"/>
          <p:cNvSpPr/>
          <p:nvPr/>
        </p:nvSpPr>
        <p:spPr>
          <a:xfrm>
            <a:off x="5581000" y="2539525"/>
            <a:ext cx="1451700" cy="1902300"/>
          </a:xfrm>
          <a:prstGeom prst="foldedCorner">
            <a:avLst>
              <a:gd fmla="val 16667"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2523351e7b7_37_55"/>
          <p:cNvSpPr/>
          <p:nvPr/>
        </p:nvSpPr>
        <p:spPr>
          <a:xfrm rot="133603">
            <a:off x="5493339" y="2636621"/>
            <a:ext cx="1451596" cy="190224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2523351e7b7_37_55"/>
          <p:cNvSpPr/>
          <p:nvPr/>
        </p:nvSpPr>
        <p:spPr>
          <a:xfrm rot="-541460">
            <a:off x="6346938" y="1692086"/>
            <a:ext cx="1451669" cy="1902167"/>
          </a:xfrm>
          <a:prstGeom prst="foldedCorner">
            <a:avLst>
              <a:gd fmla="val 26229"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2523351e7b7_37_55"/>
          <p:cNvSpPr/>
          <p:nvPr/>
        </p:nvSpPr>
        <p:spPr>
          <a:xfrm rot="-408027">
            <a:off x="6275544" y="1801701"/>
            <a:ext cx="1451713" cy="190215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3" name="Shape 1143"/>
        <p:cNvGrpSpPr/>
        <p:nvPr/>
      </p:nvGrpSpPr>
      <p:grpSpPr>
        <a:xfrm>
          <a:off x="0" y="0"/>
          <a:ext cx="0" cy="0"/>
          <a:chOff x="0" y="0"/>
          <a:chExt cx="0" cy="0"/>
        </a:xfrm>
      </p:grpSpPr>
      <p:pic>
        <p:nvPicPr>
          <p:cNvPr id="1144" name="Google Shape;1144;g2523351e7b7_37_71"/>
          <p:cNvPicPr preferRelativeResize="0"/>
          <p:nvPr/>
        </p:nvPicPr>
        <p:blipFill rotWithShape="1">
          <a:blip r:embed="rId3">
            <a:alphaModFix/>
          </a:blip>
          <a:srcRect b="0" l="0" r="0" t="0"/>
          <a:stretch/>
        </p:blipFill>
        <p:spPr>
          <a:xfrm>
            <a:off x="0" y="-3850"/>
            <a:ext cx="9144001" cy="1191925"/>
          </a:xfrm>
          <a:prstGeom prst="rect">
            <a:avLst/>
          </a:prstGeom>
          <a:noFill/>
          <a:ln>
            <a:noFill/>
          </a:ln>
        </p:spPr>
      </p:pic>
      <p:sp>
        <p:nvSpPr>
          <p:cNvPr id="1145" name="Google Shape;1145;g2523351e7b7_37_71"/>
          <p:cNvSpPr txBox="1"/>
          <p:nvPr/>
        </p:nvSpPr>
        <p:spPr>
          <a:xfrm>
            <a:off x="941575" y="456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46" name="Google Shape;1146;g2523351e7b7_37_71"/>
          <p:cNvSpPr txBox="1"/>
          <p:nvPr/>
        </p:nvSpPr>
        <p:spPr>
          <a:xfrm>
            <a:off x="818375" y="1841125"/>
            <a:ext cx="47391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Žaidimo eigoje naudokite probleminės situacijos korteles, kad paskatintumėte tolesnes diskusijas apie </a:t>
            </a:r>
            <a:r>
              <a:rPr b="1" i="0" lang="lv-LV" sz="1500" u="none" cap="none" strike="noStrike">
                <a:solidFill>
                  <a:schemeClr val="dk1"/>
                </a:solidFill>
                <a:latin typeface="Raleway"/>
                <a:ea typeface="Raleway"/>
                <a:cs typeface="Raleway"/>
                <a:sym typeface="Raleway"/>
              </a:rPr>
              <a:t>organizacinius veiksnius, kurie lemia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smurtą darbe.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žaidėjus galvoti apie kūrimą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saugią ir palankią aplinką, kurioje </a:t>
            </a:r>
            <a:r>
              <a:rPr b="0" i="0" lang="lv-LV" sz="1500" u="none" cap="none" strike="noStrike">
                <a:solidFill>
                  <a:schemeClr val="dk1"/>
                </a:solidFill>
                <a:latin typeface="Raleway"/>
                <a:ea typeface="Raleway"/>
                <a:cs typeface="Raleway"/>
                <a:sym typeface="Raleway"/>
              </a:rPr>
              <a:t>būtų atsižvelgiama į šiuos veiksnius, ir apsvarstyti galimą stiprios komandos, kuri bendradarbiaudama nustato ir sprendžia šias problemas, sukūrimo naudą.</a:t>
            </a:r>
            <a:endParaRPr b="0" i="0" sz="1500" u="none" cap="none" strike="noStrike">
              <a:solidFill>
                <a:schemeClr val="dk1"/>
              </a:solidFill>
              <a:latin typeface="Raleway"/>
              <a:ea typeface="Raleway"/>
              <a:cs typeface="Raleway"/>
              <a:sym typeface="Raleway"/>
            </a:endParaRPr>
          </a:p>
        </p:txBody>
      </p:sp>
      <p:sp>
        <p:nvSpPr>
          <p:cNvPr id="1147" name="Google Shape;1147;g2523351e7b7_37_71"/>
          <p:cNvSpPr txBox="1"/>
          <p:nvPr/>
        </p:nvSpPr>
        <p:spPr>
          <a:xfrm>
            <a:off x="941575" y="13424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grpSp>
        <p:nvGrpSpPr>
          <p:cNvPr id="1148" name="Google Shape;1148;g2523351e7b7_37_71"/>
          <p:cNvGrpSpPr/>
          <p:nvPr/>
        </p:nvGrpSpPr>
        <p:grpSpPr>
          <a:xfrm>
            <a:off x="651270" y="3276406"/>
            <a:ext cx="290237" cy="321991"/>
            <a:chOff x="534570" y="3018006"/>
            <a:chExt cx="290237" cy="321991"/>
          </a:xfrm>
        </p:grpSpPr>
        <p:sp>
          <p:nvSpPr>
            <p:cNvPr id="1149" name="Google Shape;1149;g2523351e7b7_37_7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2523351e7b7_37_7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1" name="Google Shape;1151;g2523351e7b7_37_71"/>
          <p:cNvSpPr txBox="1"/>
          <p:nvPr/>
        </p:nvSpPr>
        <p:spPr>
          <a:xfrm>
            <a:off x="665975" y="47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152" name="Google Shape;1152;g2523351e7b7_37_71"/>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2523351e7b7_37_71"/>
          <p:cNvSpPr/>
          <p:nvPr/>
        </p:nvSpPr>
        <p:spPr>
          <a:xfrm>
            <a:off x="5979850" y="1927401"/>
            <a:ext cx="1236900" cy="11388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2523351e7b7_37_71"/>
          <p:cNvSpPr/>
          <p:nvPr/>
        </p:nvSpPr>
        <p:spPr>
          <a:xfrm>
            <a:off x="5936775" y="1980536"/>
            <a:ext cx="1236900" cy="1138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2523351e7b7_37_71"/>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6" name="Google Shape;1156;g2523351e7b7_37_71"/>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0" name="Shape 1160"/>
        <p:cNvGrpSpPr/>
        <p:nvPr/>
      </p:nvGrpSpPr>
      <p:grpSpPr>
        <a:xfrm>
          <a:off x="0" y="0"/>
          <a:ext cx="0" cy="0"/>
          <a:chOff x="0" y="0"/>
          <a:chExt cx="0" cy="0"/>
        </a:xfrm>
      </p:grpSpPr>
      <p:pic>
        <p:nvPicPr>
          <p:cNvPr id="1161" name="Google Shape;1161;g2523351e7b7_37_87"/>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162" name="Google Shape;1162;g2523351e7b7_37_87"/>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63" name="Google Shape;1163;g2523351e7b7_37_87"/>
          <p:cNvSpPr txBox="1"/>
          <p:nvPr/>
        </p:nvSpPr>
        <p:spPr>
          <a:xfrm>
            <a:off x="742175" y="1992425"/>
            <a:ext cx="44139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Taip naudodami probleminės situacijos korteles galite įtraukti žaidėjus į </a:t>
            </a:r>
            <a:r>
              <a:rPr b="1" i="0" lang="lv-LV" sz="1500" u="none" cap="none" strike="noStrike">
                <a:solidFill>
                  <a:schemeClr val="dk1"/>
                </a:solidFill>
                <a:latin typeface="Raleway"/>
                <a:ea typeface="Raleway"/>
                <a:cs typeface="Raleway"/>
                <a:sym typeface="Raleway"/>
              </a:rPr>
              <a:t>konstruktyvią diskusiją apie </a:t>
            </a:r>
            <a:r>
              <a:rPr b="0" i="0" lang="lv-LV" sz="1500" u="none" cap="none" strike="noStrike">
                <a:solidFill>
                  <a:schemeClr val="dk1"/>
                </a:solidFill>
                <a:latin typeface="Raleway"/>
                <a:ea typeface="Raleway"/>
                <a:cs typeface="Raleway"/>
                <a:sym typeface="Raleway"/>
              </a:rPr>
              <a:t>organizacinius veiksnius, suteikti jiems galimybę ieškoti kūrybiškų sprendimų ir skatinti komandinio darbo ir bendradarbiavimo jausmą, skatindami žaidėjus dirbti kartu, kad jie nustatytų ir spręstų šias problemas taip, kad jos būtų naudingos visiems darbo vietoje.</a:t>
            </a:r>
            <a:endParaRPr b="0" i="0" sz="1500" u="none" cap="none" strike="noStrike">
              <a:solidFill>
                <a:schemeClr val="dk1"/>
              </a:solidFill>
              <a:latin typeface="Raleway"/>
              <a:ea typeface="Raleway"/>
              <a:cs typeface="Raleway"/>
              <a:sym typeface="Raleway"/>
            </a:endParaRPr>
          </a:p>
        </p:txBody>
      </p:sp>
      <p:sp>
        <p:nvSpPr>
          <p:cNvPr id="1164" name="Google Shape;1164;g2523351e7b7_37_8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sp>
        <p:nvSpPr>
          <p:cNvPr id="1165" name="Google Shape;1165;g2523351e7b7_37_87"/>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166" name="Google Shape;1166;g2523351e7b7_37_87"/>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2523351e7b7_37_87"/>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2523351e7b7_37_87"/>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2523351e7b7_37_87"/>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0" name="Google Shape;1170;g2523351e7b7_37_87"/>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4" name="Shape 1174"/>
        <p:cNvGrpSpPr/>
        <p:nvPr/>
      </p:nvGrpSpPr>
      <p:grpSpPr>
        <a:xfrm>
          <a:off x="0" y="0"/>
          <a:ext cx="0" cy="0"/>
          <a:chOff x="0" y="0"/>
          <a:chExt cx="0" cy="0"/>
        </a:xfrm>
      </p:grpSpPr>
      <p:sp>
        <p:nvSpPr>
          <p:cNvPr id="1175" name="Google Shape;1175;g2523351e7b7_37_100"/>
          <p:cNvSpPr txBox="1"/>
          <p:nvPr/>
        </p:nvSpPr>
        <p:spPr>
          <a:xfrm>
            <a:off x="794000" y="1848050"/>
            <a:ext cx="38376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Kokie pagrindiniai organizaciniai veiksniai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nustatėte žaidimo metu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kurie prisideda prie smurto darbe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patyčias?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pasidalyti pavyzdžiu iš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žaidimą, kai organizacinis veiksnys tiesiogiai ar netiesiogiai lėmė sudėtingą situaciją, susijusią su smurtu ar patyčiomis?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jūsų nuomone, šių organizacinių veiksnių šalinimas gali padėti išvengti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smurto darbe atvejus arba sumažinti jų skaičių?</a:t>
            </a:r>
            <a:endParaRPr b="0" i="0" sz="1500" u="none" cap="none" strike="noStrike">
              <a:solidFill>
                <a:schemeClr val="dk1"/>
              </a:solidFill>
              <a:latin typeface="Raleway"/>
              <a:ea typeface="Raleway"/>
              <a:cs typeface="Raleway"/>
              <a:sym typeface="Raleway"/>
            </a:endParaRPr>
          </a:p>
        </p:txBody>
      </p:sp>
      <p:sp>
        <p:nvSpPr>
          <p:cNvPr id="1176" name="Google Shape;1176;g2523351e7b7_37_100"/>
          <p:cNvSpPr txBox="1"/>
          <p:nvPr/>
        </p:nvSpPr>
        <p:spPr>
          <a:xfrm>
            <a:off x="794000" y="13854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1177" name="Google Shape;1177;g2523351e7b7_37_100"/>
          <p:cNvSpPr txBox="1"/>
          <p:nvPr/>
        </p:nvSpPr>
        <p:spPr>
          <a:xfrm>
            <a:off x="5078175" y="1866925"/>
            <a:ext cx="3362100" cy="217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Ar žaidimas pakeitė jūsų požiūrį į organizacinių veiksnių vaidmenį formuojant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darbo aplinką? Jei taip,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kokiu būdu?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Kaip manote, į kuriuos organizacinius veiksnius svarbiausia atkreipti dėmesį siekiant sukurti įtraukesnę ir saugesnę darbo vietą?</a:t>
            </a:r>
            <a:endParaRPr b="0" i="0" sz="1500" u="none" cap="none" strike="noStrike">
              <a:solidFill>
                <a:schemeClr val="dk1"/>
              </a:solidFill>
              <a:latin typeface="Raleway"/>
              <a:ea typeface="Raleway"/>
              <a:cs typeface="Raleway"/>
              <a:sym typeface="Raleway"/>
            </a:endParaRPr>
          </a:p>
        </p:txBody>
      </p:sp>
      <p:grpSp>
        <p:nvGrpSpPr>
          <p:cNvPr id="1178" name="Google Shape;1178;g2523351e7b7_37_100"/>
          <p:cNvGrpSpPr/>
          <p:nvPr/>
        </p:nvGrpSpPr>
        <p:grpSpPr>
          <a:xfrm>
            <a:off x="503695" y="1924031"/>
            <a:ext cx="290237" cy="321991"/>
            <a:chOff x="534570" y="3018006"/>
            <a:chExt cx="290237" cy="321991"/>
          </a:xfrm>
        </p:grpSpPr>
        <p:sp>
          <p:nvSpPr>
            <p:cNvPr id="1179" name="Google Shape;1179;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1" name="Google Shape;1181;g2523351e7b7_37_100"/>
          <p:cNvGrpSpPr/>
          <p:nvPr/>
        </p:nvGrpSpPr>
        <p:grpSpPr>
          <a:xfrm>
            <a:off x="503695" y="2917231"/>
            <a:ext cx="290237" cy="321991"/>
            <a:chOff x="534570" y="3018006"/>
            <a:chExt cx="290237" cy="321991"/>
          </a:xfrm>
        </p:grpSpPr>
        <p:sp>
          <p:nvSpPr>
            <p:cNvPr id="1182" name="Google Shape;1182;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4" name="Google Shape;1184;g2523351e7b7_37_100"/>
          <p:cNvGrpSpPr/>
          <p:nvPr/>
        </p:nvGrpSpPr>
        <p:grpSpPr>
          <a:xfrm>
            <a:off x="4787870" y="1952343"/>
            <a:ext cx="290237" cy="321991"/>
            <a:chOff x="534570" y="3018006"/>
            <a:chExt cx="290237" cy="321991"/>
          </a:xfrm>
        </p:grpSpPr>
        <p:sp>
          <p:nvSpPr>
            <p:cNvPr id="1185" name="Google Shape;1185;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7" name="Google Shape;1187;g2523351e7b7_37_100"/>
          <p:cNvGrpSpPr/>
          <p:nvPr/>
        </p:nvGrpSpPr>
        <p:grpSpPr>
          <a:xfrm>
            <a:off x="4787870" y="3086431"/>
            <a:ext cx="290237" cy="321991"/>
            <a:chOff x="534570" y="3018006"/>
            <a:chExt cx="290237" cy="321991"/>
          </a:xfrm>
        </p:grpSpPr>
        <p:sp>
          <p:nvSpPr>
            <p:cNvPr id="1188" name="Google Shape;1188;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0" name="Google Shape;1190;g2523351e7b7_37_100"/>
          <p:cNvGrpSpPr/>
          <p:nvPr/>
        </p:nvGrpSpPr>
        <p:grpSpPr>
          <a:xfrm>
            <a:off x="427495" y="4036931"/>
            <a:ext cx="290237" cy="321991"/>
            <a:chOff x="534570" y="3018006"/>
            <a:chExt cx="290237" cy="321991"/>
          </a:xfrm>
        </p:grpSpPr>
        <p:sp>
          <p:nvSpPr>
            <p:cNvPr id="1191" name="Google Shape;1191;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93" name="Google Shape;1193;g2523351e7b7_37_100"/>
          <p:cNvPicPr preferRelativeResize="0"/>
          <p:nvPr/>
        </p:nvPicPr>
        <p:blipFill rotWithShape="1">
          <a:blip r:embed="rId3">
            <a:alphaModFix/>
          </a:blip>
          <a:srcRect b="0" l="0" r="0" t="0"/>
          <a:stretch/>
        </p:blipFill>
        <p:spPr>
          <a:xfrm>
            <a:off x="0" y="-3850"/>
            <a:ext cx="9144001" cy="1236875"/>
          </a:xfrm>
          <a:prstGeom prst="rect">
            <a:avLst/>
          </a:prstGeom>
          <a:noFill/>
          <a:ln>
            <a:noFill/>
          </a:ln>
        </p:spPr>
      </p:pic>
      <p:sp>
        <p:nvSpPr>
          <p:cNvPr id="1194" name="Google Shape;1194;g2523351e7b7_37_100"/>
          <p:cNvSpPr txBox="1"/>
          <p:nvPr/>
        </p:nvSpPr>
        <p:spPr>
          <a:xfrm>
            <a:off x="7891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95" name="Google Shape;1195;g2523351e7b7_37_100"/>
          <p:cNvSpPr txBox="1"/>
          <p:nvPr/>
        </p:nvSpPr>
        <p:spPr>
          <a:xfrm>
            <a:off x="5135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9" name="Shape 1199"/>
        <p:cNvGrpSpPr/>
        <p:nvPr/>
      </p:nvGrpSpPr>
      <p:grpSpPr>
        <a:xfrm>
          <a:off x="0" y="0"/>
          <a:ext cx="0" cy="0"/>
          <a:chOff x="0" y="0"/>
          <a:chExt cx="0" cy="0"/>
        </a:xfrm>
      </p:grpSpPr>
      <p:sp>
        <p:nvSpPr>
          <p:cNvPr id="1200" name="Google Shape;1200;g2523351e7b7_37_124"/>
          <p:cNvSpPr txBox="1"/>
          <p:nvPr/>
        </p:nvSpPr>
        <p:spPr>
          <a:xfrm>
            <a:off x="870200" y="1771850"/>
            <a:ext cx="3837600" cy="3117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manote, remdamiesi savo patirtimi žaidžiant šį žaidimą, kokių veiksmų gali imtis organizacijos, kad aktyviai atsižvelgtų į šiuos veiksnius ir sumažintų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smurto darbo vietoje riziką?</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galite apibūdinti kokią nors asmeninę patirtį ar pastebėjimus, susijusius su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su aptartais organizaciniais veiksniais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žaidime?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jūsų nuomone, organizacinių veiksnių tobulinimas gali prisidėti prie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sveikesnę darbo vietos kultūrą ir geresnę darbuotojų gerovę?</a:t>
            </a:r>
            <a:endParaRPr b="0" i="0" sz="1500" u="none" cap="none" strike="noStrike">
              <a:solidFill>
                <a:schemeClr val="dk1"/>
              </a:solidFill>
              <a:latin typeface="Raleway"/>
              <a:ea typeface="Raleway"/>
              <a:cs typeface="Raleway"/>
              <a:sym typeface="Raleway"/>
            </a:endParaRPr>
          </a:p>
        </p:txBody>
      </p:sp>
      <p:sp>
        <p:nvSpPr>
          <p:cNvPr id="1201" name="Google Shape;1201;g2523351e7b7_37_124"/>
          <p:cNvSpPr txBox="1"/>
          <p:nvPr/>
        </p:nvSpPr>
        <p:spPr>
          <a:xfrm>
            <a:off x="8702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sp>
        <p:nvSpPr>
          <p:cNvPr id="1202" name="Google Shape;1202;g2523351e7b7_37_124"/>
          <p:cNvSpPr txBox="1"/>
          <p:nvPr/>
        </p:nvSpPr>
        <p:spPr>
          <a:xfrm>
            <a:off x="5154375" y="1790725"/>
            <a:ext cx="3483000" cy="2378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Kaip manote, koks darbuotojų vaidmuo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vaidina įvairių organizacijos lygių darbuotojai nustatant ir šalinant organizacinius veiksnius, skatinančius smurtą darbe?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žaisdami šį modulį turėjote kokių nors netikėtų įžvalgų ar supratimų apie organizacinius veiksnius ir jų poveikį smurtui darbe?</a:t>
            </a:r>
            <a:endParaRPr b="0" i="0" sz="1500" u="none" cap="none" strike="noStrike">
              <a:solidFill>
                <a:schemeClr val="dk1"/>
              </a:solidFill>
              <a:latin typeface="Raleway"/>
              <a:ea typeface="Raleway"/>
              <a:cs typeface="Raleway"/>
              <a:sym typeface="Raleway"/>
            </a:endParaRPr>
          </a:p>
        </p:txBody>
      </p:sp>
      <p:grpSp>
        <p:nvGrpSpPr>
          <p:cNvPr id="1203" name="Google Shape;1203;g2523351e7b7_37_124"/>
          <p:cNvGrpSpPr/>
          <p:nvPr/>
        </p:nvGrpSpPr>
        <p:grpSpPr>
          <a:xfrm>
            <a:off x="579895" y="1847831"/>
            <a:ext cx="290237" cy="321991"/>
            <a:chOff x="534570" y="3018006"/>
            <a:chExt cx="290237" cy="321991"/>
          </a:xfrm>
        </p:grpSpPr>
        <p:sp>
          <p:nvSpPr>
            <p:cNvPr id="1204" name="Google Shape;1204;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6" name="Google Shape;1206;g2523351e7b7_37_124"/>
          <p:cNvGrpSpPr/>
          <p:nvPr/>
        </p:nvGrpSpPr>
        <p:grpSpPr>
          <a:xfrm>
            <a:off x="579895" y="2993431"/>
            <a:ext cx="290237" cy="321991"/>
            <a:chOff x="534570" y="3018006"/>
            <a:chExt cx="290237" cy="321991"/>
          </a:xfrm>
        </p:grpSpPr>
        <p:sp>
          <p:nvSpPr>
            <p:cNvPr id="1207" name="Google Shape;1207;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9" name="Google Shape;1209;g2523351e7b7_37_124"/>
          <p:cNvGrpSpPr/>
          <p:nvPr/>
        </p:nvGrpSpPr>
        <p:grpSpPr>
          <a:xfrm>
            <a:off x="4864070" y="1876143"/>
            <a:ext cx="290237" cy="321991"/>
            <a:chOff x="534570" y="3018006"/>
            <a:chExt cx="290237" cy="321991"/>
          </a:xfrm>
        </p:grpSpPr>
        <p:sp>
          <p:nvSpPr>
            <p:cNvPr id="1210" name="Google Shape;1210;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g2523351e7b7_37_124"/>
          <p:cNvGrpSpPr/>
          <p:nvPr/>
        </p:nvGrpSpPr>
        <p:grpSpPr>
          <a:xfrm>
            <a:off x="4864070" y="3010231"/>
            <a:ext cx="290237" cy="321991"/>
            <a:chOff x="534570" y="3018006"/>
            <a:chExt cx="290237" cy="321991"/>
          </a:xfrm>
        </p:grpSpPr>
        <p:sp>
          <p:nvSpPr>
            <p:cNvPr id="1213" name="Google Shape;1213;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5" name="Google Shape;1215;g2523351e7b7_37_124"/>
          <p:cNvGrpSpPr/>
          <p:nvPr/>
        </p:nvGrpSpPr>
        <p:grpSpPr>
          <a:xfrm>
            <a:off x="579895" y="3960731"/>
            <a:ext cx="290237" cy="321991"/>
            <a:chOff x="534570" y="3018006"/>
            <a:chExt cx="290237" cy="321991"/>
          </a:xfrm>
        </p:grpSpPr>
        <p:sp>
          <p:nvSpPr>
            <p:cNvPr id="1216" name="Google Shape;1216;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18" name="Google Shape;1218;g2523351e7b7_37_124"/>
          <p:cNvPicPr preferRelativeResize="0"/>
          <p:nvPr/>
        </p:nvPicPr>
        <p:blipFill rotWithShape="1">
          <a:blip r:embed="rId3">
            <a:alphaModFix/>
          </a:blip>
          <a:srcRect b="0" l="0" r="0" t="0"/>
          <a:stretch/>
        </p:blipFill>
        <p:spPr>
          <a:xfrm>
            <a:off x="0" y="-3850"/>
            <a:ext cx="9144001" cy="1230276"/>
          </a:xfrm>
          <a:prstGeom prst="rect">
            <a:avLst/>
          </a:prstGeom>
          <a:noFill/>
          <a:ln>
            <a:noFill/>
          </a:ln>
        </p:spPr>
      </p:pic>
      <p:sp>
        <p:nvSpPr>
          <p:cNvPr id="1219" name="Google Shape;1219;g2523351e7b7_37_124"/>
          <p:cNvSpPr txBox="1"/>
          <p:nvPr/>
        </p:nvSpPr>
        <p:spPr>
          <a:xfrm>
            <a:off x="8653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Organizaciniai veiksniai, susiję su įvairių formų smurto poveikiu</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20" name="Google Shape;1220;g2523351e7b7_37_124"/>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pic>
        <p:nvPicPr>
          <p:cNvPr id="1225" name="Google Shape;1225;g2523351e7b7_4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226" name="Google Shape;1226;g2523351e7b7_4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a:t>
            </a:r>
            <a:r>
              <a:rPr b="1" i="0" lang="lv-LV" sz="3900" u="none" cap="none" strike="noStrike">
                <a:solidFill>
                  <a:srgbClr val="FFFFFF"/>
                </a:solidFill>
                <a:latin typeface="Raleway"/>
                <a:ea typeface="Raleway"/>
                <a:cs typeface="Raleway"/>
                <a:sym typeface="Raleway"/>
              </a:rPr>
              <a:t>s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Pokalbių vedimas sudėtingose situacijose</a:t>
            </a:r>
            <a:endParaRPr b="1" i="0" sz="3900" u="none" cap="none" strike="noStrike">
              <a:solidFill>
                <a:srgbClr val="FFFFFF"/>
              </a:solidFill>
              <a:latin typeface="Arial"/>
              <a:ea typeface="Arial"/>
              <a:cs typeface="Arial"/>
              <a:sym typeface="Arial"/>
            </a:endParaRPr>
          </a:p>
        </p:txBody>
      </p:sp>
      <p:pic>
        <p:nvPicPr>
          <p:cNvPr id="1227" name="Google Shape;1227;g2523351e7b7_4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228" name="Google Shape;1228;g2523351e7b7_4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229" name="Google Shape;1229;g2523351e7b7_4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230" name="Google Shape;1230;g2523351e7b7_4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231" name="Google Shape;1231;g2523351e7b7_4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5" name="Shape 1235"/>
        <p:cNvGrpSpPr/>
        <p:nvPr/>
      </p:nvGrpSpPr>
      <p:grpSpPr>
        <a:xfrm>
          <a:off x="0" y="0"/>
          <a:ext cx="0" cy="0"/>
          <a:chOff x="0" y="0"/>
          <a:chExt cx="0" cy="0"/>
        </a:xfrm>
      </p:grpSpPr>
      <p:pic>
        <p:nvPicPr>
          <p:cNvPr id="1236" name="Google Shape;1236;g2523351e7b7_42_11"/>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237" name="Google Shape;1237;g2523351e7b7_42_11"/>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238" name="Google Shape;1238;g2523351e7b7_42_11"/>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Prieš pradėdami žaisti žaidimą, paruoškite probleminių situacijų kortelių rinkinį, susijusį su </a:t>
            </a:r>
            <a:r>
              <a:rPr b="1" i="0" lang="lv-LV" sz="1500" u="none" cap="none" strike="noStrike">
                <a:solidFill>
                  <a:schemeClr val="dk1"/>
                </a:solidFill>
                <a:latin typeface="Raleway"/>
                <a:ea typeface="Raleway"/>
                <a:cs typeface="Raleway"/>
                <a:sym typeface="Raleway"/>
              </a:rPr>
              <a:t>sudėtingais pokalbiais darbo vietoje.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Pavyzdžiui, kortelėje gali būti aprašyta situacija.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kai darbuotojas yra konfliktiškas.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arba agresyvus, arba situacija, kai kolega nebendradarbiauja arba su juo sunku dirbti.</a:t>
            </a:r>
            <a:endParaRPr b="0" i="0" sz="1500" u="none" cap="none" strike="noStrike">
              <a:solidFill>
                <a:schemeClr val="dk1"/>
              </a:solidFill>
              <a:latin typeface="Raleway"/>
              <a:ea typeface="Raleway"/>
              <a:cs typeface="Raleway"/>
              <a:sym typeface="Raleway"/>
            </a:endParaRPr>
          </a:p>
        </p:txBody>
      </p:sp>
      <p:sp>
        <p:nvSpPr>
          <p:cNvPr id="1239" name="Google Shape;1239;g2523351e7b7_42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240" name="Google Shape;1240;g2523351e7b7_42_11"/>
          <p:cNvGrpSpPr/>
          <p:nvPr/>
        </p:nvGrpSpPr>
        <p:grpSpPr>
          <a:xfrm>
            <a:off x="575070" y="3202431"/>
            <a:ext cx="290237" cy="321991"/>
            <a:chOff x="534570" y="3018006"/>
            <a:chExt cx="290237" cy="321991"/>
          </a:xfrm>
        </p:grpSpPr>
        <p:sp>
          <p:nvSpPr>
            <p:cNvPr id="1241" name="Google Shape;1241;g2523351e7b7_4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g2523351e7b7_4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3" name="Google Shape;1243;g2523351e7b7_42_11"/>
          <p:cNvPicPr preferRelativeResize="0"/>
          <p:nvPr/>
        </p:nvPicPr>
        <p:blipFill rotWithShape="1">
          <a:blip r:embed="rId4">
            <a:alphaModFix/>
          </a:blip>
          <a:srcRect b="0" l="0" r="16443" t="0"/>
          <a:stretch/>
        </p:blipFill>
        <p:spPr>
          <a:xfrm>
            <a:off x="6572250" y="1325688"/>
            <a:ext cx="2571750" cy="1273500"/>
          </a:xfrm>
          <a:prstGeom prst="rect">
            <a:avLst/>
          </a:prstGeom>
          <a:noFill/>
          <a:ln>
            <a:noFill/>
          </a:ln>
        </p:spPr>
      </p:pic>
      <p:pic>
        <p:nvPicPr>
          <p:cNvPr id="1244" name="Google Shape;1244;g2523351e7b7_42_11"/>
          <p:cNvPicPr preferRelativeResize="0"/>
          <p:nvPr/>
        </p:nvPicPr>
        <p:blipFill rotWithShape="1">
          <a:blip r:embed="rId5">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5" name="Google Shape;1245;g2523351e7b7_42_11"/>
          <p:cNvPicPr preferRelativeResize="0"/>
          <p:nvPr/>
        </p:nvPicPr>
        <p:blipFill rotWithShape="1">
          <a:blip r:embed="rId5">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6" name="Google Shape;1246;g2523351e7b7_42_11"/>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247" name="Google Shape;1247;g2523351e7b7_42_11"/>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1" name="Shape 1251"/>
        <p:cNvGrpSpPr/>
        <p:nvPr/>
      </p:nvGrpSpPr>
      <p:grpSpPr>
        <a:xfrm>
          <a:off x="0" y="0"/>
          <a:ext cx="0" cy="0"/>
          <a:chOff x="0" y="0"/>
          <a:chExt cx="0" cy="0"/>
        </a:xfrm>
      </p:grpSpPr>
      <p:pic>
        <p:nvPicPr>
          <p:cNvPr id="1252" name="Google Shape;1252;g2523351e7b7_42_26"/>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253" name="Google Shape;1253;g2523351e7b7_42_26"/>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254" name="Google Shape;1254;g2523351e7b7_42_26"/>
          <p:cNvSpPr txBox="1"/>
          <p:nvPr/>
        </p:nvSpPr>
        <p:spPr>
          <a:xfrm>
            <a:off x="742175" y="1992425"/>
            <a:ext cx="4263600" cy="2008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Suskirstykite žaidėjus poromis arba mažomis grupelėmis ir tolygiai išdalykite jiems probleminių situacijų korteles.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Nurodykite žaidėjams perskaityti savo korteles ir </a:t>
            </a:r>
            <a:r>
              <a:rPr b="1" i="0" lang="lv-LV" sz="1500" u="none" cap="none" strike="noStrike">
                <a:solidFill>
                  <a:schemeClr val="dk1"/>
                </a:solidFill>
                <a:latin typeface="Raleway"/>
                <a:ea typeface="Raleway"/>
                <a:cs typeface="Raleway"/>
                <a:sym typeface="Raleway"/>
              </a:rPr>
              <a:t>nustatyti konkretų iššūkį.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scenarijuje.</a:t>
            </a:r>
            <a:endParaRPr b="1" i="0" sz="1500" u="none" cap="none" strike="noStrike">
              <a:solidFill>
                <a:schemeClr val="dk1"/>
              </a:solidFill>
              <a:latin typeface="Raleway"/>
              <a:ea typeface="Raleway"/>
              <a:cs typeface="Raleway"/>
              <a:sym typeface="Raleway"/>
            </a:endParaRPr>
          </a:p>
        </p:txBody>
      </p:sp>
      <p:sp>
        <p:nvSpPr>
          <p:cNvPr id="1255" name="Google Shape;1255;g2523351e7b7_42_26"/>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256" name="Google Shape;1256;g2523351e7b7_42_26"/>
          <p:cNvGrpSpPr/>
          <p:nvPr/>
        </p:nvGrpSpPr>
        <p:grpSpPr>
          <a:xfrm>
            <a:off x="575070" y="3202431"/>
            <a:ext cx="290237" cy="321991"/>
            <a:chOff x="534570" y="3018006"/>
            <a:chExt cx="290237" cy="321991"/>
          </a:xfrm>
        </p:grpSpPr>
        <p:sp>
          <p:nvSpPr>
            <p:cNvPr id="1257" name="Google Shape;1257;g2523351e7b7_42_2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2523351e7b7_42_2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9" name="Google Shape;1259;g2523351e7b7_42_26"/>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260" name="Google Shape;1260;g2523351e7b7_42_26"/>
          <p:cNvPicPr preferRelativeResize="0"/>
          <p:nvPr/>
        </p:nvPicPr>
        <p:blipFill rotWithShape="1">
          <a:blip r:embed="rId4">
            <a:alphaModFix/>
          </a:blip>
          <a:srcRect b="0" l="0" r="25946" t="0"/>
          <a:stretch/>
        </p:blipFill>
        <p:spPr>
          <a:xfrm>
            <a:off x="7154750" y="1281150"/>
            <a:ext cx="1989249" cy="1111475"/>
          </a:xfrm>
          <a:prstGeom prst="rect">
            <a:avLst/>
          </a:prstGeom>
          <a:noFill/>
          <a:ln>
            <a:noFill/>
          </a:ln>
        </p:spPr>
      </p:pic>
      <p:pic>
        <p:nvPicPr>
          <p:cNvPr id="1261" name="Google Shape;1261;g2523351e7b7_42_26"/>
          <p:cNvPicPr preferRelativeResize="0"/>
          <p:nvPr/>
        </p:nvPicPr>
        <p:blipFill rotWithShape="1">
          <a:blip r:embed="rId5">
            <a:alphaModFix/>
          </a:blip>
          <a:srcRect b="0" l="0" r="0" t="0"/>
          <a:stretch/>
        </p:blipFill>
        <p:spPr>
          <a:xfrm>
            <a:off x="5831775" y="1992425"/>
            <a:ext cx="996480" cy="2450251"/>
          </a:xfrm>
          <a:prstGeom prst="rect">
            <a:avLst/>
          </a:prstGeom>
          <a:noFill/>
          <a:ln>
            <a:noFill/>
          </a:ln>
        </p:spPr>
      </p:pic>
      <p:pic>
        <p:nvPicPr>
          <p:cNvPr id="1262" name="Google Shape;1262;g2523351e7b7_42_26"/>
          <p:cNvPicPr preferRelativeResize="0"/>
          <p:nvPr/>
        </p:nvPicPr>
        <p:blipFill rotWithShape="1">
          <a:blip r:embed="rId5">
            <a:alphaModFix/>
          </a:blip>
          <a:srcRect b="0" l="0" r="0" t="0"/>
          <a:stretch/>
        </p:blipFill>
        <p:spPr>
          <a:xfrm>
            <a:off x="6987845" y="1992425"/>
            <a:ext cx="996480" cy="245025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6" name="Shape 1266"/>
        <p:cNvGrpSpPr/>
        <p:nvPr/>
      </p:nvGrpSpPr>
      <p:grpSpPr>
        <a:xfrm>
          <a:off x="0" y="0"/>
          <a:ext cx="0" cy="0"/>
          <a:chOff x="0" y="0"/>
          <a:chExt cx="0" cy="0"/>
        </a:xfrm>
      </p:grpSpPr>
      <p:pic>
        <p:nvPicPr>
          <p:cNvPr id="1267" name="Google Shape;1267;g2523351e7b7_42_40"/>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268" name="Google Shape;1268;g2523351e7b7_42_40"/>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269" name="Google Shape;1269;g2523351e7b7_42_40"/>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 žaidėjai nustatys iššūkį, </a:t>
            </a:r>
            <a:r>
              <a:rPr b="1" i="0" lang="lv-LV" sz="1500" u="none" cap="none" strike="noStrike">
                <a:solidFill>
                  <a:schemeClr val="dk1"/>
                </a:solidFill>
                <a:latin typeface="Raleway"/>
                <a:ea typeface="Raleway"/>
                <a:cs typeface="Raleway"/>
                <a:sym typeface="Raleway"/>
              </a:rPr>
              <a:t>iš sprendimo kortelių </a:t>
            </a:r>
            <a:r>
              <a:rPr b="0" i="0" lang="lv-LV" sz="1500" u="none" cap="none" strike="noStrike">
                <a:solidFill>
                  <a:schemeClr val="dk1"/>
                </a:solidFill>
                <a:latin typeface="Raleway"/>
                <a:ea typeface="Raleway"/>
                <a:cs typeface="Raleway"/>
                <a:sym typeface="Raleway"/>
              </a:rPr>
              <a:t>jie turėtų </a:t>
            </a:r>
            <a:r>
              <a:rPr b="1" i="0" lang="lv-LV" sz="1500" u="none" cap="none" strike="noStrike">
                <a:solidFill>
                  <a:schemeClr val="dk1"/>
                </a:solidFill>
                <a:latin typeface="Raleway"/>
                <a:ea typeface="Raleway"/>
                <a:cs typeface="Raleway"/>
                <a:sym typeface="Raleway"/>
              </a:rPr>
              <a:t>pasirinkti pokalbio strategijos grupės kortelę.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Nurodykite žaidėjams pasirinkti vieną ar daugiau strategijų, kurios, jų nuomone, būtų veiksmingos.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sprendžiant savo probleminės situacijos kortelėje pateiktą iššūkį.</a:t>
            </a:r>
            <a:endParaRPr b="1" i="0" sz="1500" u="none" cap="none" strike="noStrike">
              <a:solidFill>
                <a:schemeClr val="dk1"/>
              </a:solidFill>
              <a:latin typeface="Raleway"/>
              <a:ea typeface="Raleway"/>
              <a:cs typeface="Raleway"/>
              <a:sym typeface="Raleway"/>
            </a:endParaRPr>
          </a:p>
        </p:txBody>
      </p:sp>
      <p:sp>
        <p:nvSpPr>
          <p:cNvPr id="1270" name="Google Shape;1270;g2523351e7b7_42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271" name="Google Shape;1271;g2523351e7b7_42_40"/>
          <p:cNvGrpSpPr/>
          <p:nvPr/>
        </p:nvGrpSpPr>
        <p:grpSpPr>
          <a:xfrm>
            <a:off x="575070" y="3202431"/>
            <a:ext cx="290237" cy="321991"/>
            <a:chOff x="534570" y="3018006"/>
            <a:chExt cx="290237" cy="321991"/>
          </a:xfrm>
        </p:grpSpPr>
        <p:sp>
          <p:nvSpPr>
            <p:cNvPr id="1272" name="Google Shape;1272;g2523351e7b7_42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2523351e7b7_42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4" name="Google Shape;1274;g2523351e7b7_42_40"/>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275" name="Google Shape;1275;g2523351e7b7_42_40"/>
          <p:cNvPicPr preferRelativeResize="0"/>
          <p:nvPr/>
        </p:nvPicPr>
        <p:blipFill rotWithShape="1">
          <a:blip r:embed="rId4">
            <a:alphaModFix/>
          </a:blip>
          <a:srcRect b="0" l="0" r="25946" t="0"/>
          <a:stretch/>
        </p:blipFill>
        <p:spPr>
          <a:xfrm>
            <a:off x="6882825" y="3524225"/>
            <a:ext cx="2279225" cy="1273500"/>
          </a:xfrm>
          <a:prstGeom prst="rect">
            <a:avLst/>
          </a:prstGeom>
          <a:noFill/>
          <a:ln>
            <a:noFill/>
          </a:ln>
        </p:spPr>
      </p:pic>
      <p:pic>
        <p:nvPicPr>
          <p:cNvPr id="1276" name="Google Shape;1276;g2523351e7b7_42_40"/>
          <p:cNvPicPr preferRelativeResize="0"/>
          <p:nvPr/>
        </p:nvPicPr>
        <p:blipFill rotWithShape="1">
          <a:blip r:embed="rId5">
            <a:alphaModFix/>
          </a:blip>
          <a:srcRect b="0" l="69" r="58" t="0"/>
          <a:stretch/>
        </p:blipFill>
        <p:spPr>
          <a:xfrm>
            <a:off x="7023067" y="17164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77" name="Google Shape;1277;g2523351e7b7_42_40"/>
          <p:cNvPicPr preferRelativeResize="0"/>
          <p:nvPr/>
        </p:nvPicPr>
        <p:blipFill rotWithShape="1">
          <a:blip r:embed="rId5">
            <a:alphaModFix/>
          </a:blip>
          <a:srcRect b="0" l="69" r="58" t="0"/>
          <a:stretch/>
        </p:blipFill>
        <p:spPr>
          <a:xfrm>
            <a:off x="6985086" y="17502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78" name="Google Shape;1278;g2523351e7b7_42_40"/>
          <p:cNvPicPr preferRelativeResize="0"/>
          <p:nvPr/>
        </p:nvPicPr>
        <p:blipFill rotWithShape="1">
          <a:blip r:embed="rId5">
            <a:alphaModFix/>
          </a:blip>
          <a:srcRect b="0" l="69" r="58" t="0"/>
          <a:stretch/>
        </p:blipFill>
        <p:spPr>
          <a:xfrm>
            <a:off x="6942731" y="17962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79" name="Google Shape;1279;g2523351e7b7_42_40"/>
          <p:cNvPicPr preferRelativeResize="0"/>
          <p:nvPr/>
        </p:nvPicPr>
        <p:blipFill rotWithShape="1">
          <a:blip r:embed="rId5">
            <a:alphaModFix/>
          </a:blip>
          <a:srcRect b="0" l="69" r="58" t="0"/>
          <a:stretch/>
        </p:blipFill>
        <p:spPr>
          <a:xfrm>
            <a:off x="6882823" y="18465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80" name="Google Shape;1280;g2523351e7b7_42_40"/>
          <p:cNvPicPr preferRelativeResize="0"/>
          <p:nvPr/>
        </p:nvPicPr>
        <p:blipFill rotWithShape="1">
          <a:blip r:embed="rId6">
            <a:alphaModFix/>
          </a:blip>
          <a:srcRect b="0" l="29" r="18" t="0"/>
          <a:stretch/>
        </p:blipFill>
        <p:spPr>
          <a:xfrm>
            <a:off x="6048549" y="22937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58" name="Google Shape;158;p58"/>
          <p:cNvPicPr preferRelativeResize="0"/>
          <p:nvPr/>
        </p:nvPicPr>
        <p:blipFill rotWithShape="1">
          <a:blip r:embed="rId3">
            <a:alphaModFix/>
          </a:blip>
          <a:srcRect b="0" l="0" r="0" t="0"/>
          <a:stretch/>
        </p:blipFill>
        <p:spPr>
          <a:xfrm>
            <a:off x="0" y="0"/>
            <a:ext cx="9144001" cy="1465150"/>
          </a:xfrm>
          <a:prstGeom prst="rect">
            <a:avLst/>
          </a:prstGeom>
          <a:noFill/>
          <a:ln>
            <a:noFill/>
          </a:ln>
        </p:spPr>
      </p:pic>
      <p:sp>
        <p:nvSpPr>
          <p:cNvPr id="159" name="Google Shape;159;p58"/>
          <p:cNvSpPr txBox="1"/>
          <p:nvPr/>
        </p:nvSpPr>
        <p:spPr>
          <a:xfrm>
            <a:off x="1107500" y="8191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Suprasti savo auditoriją</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160" name="Google Shape;160;p58"/>
          <p:cNvSpPr txBox="1"/>
          <p:nvPr/>
        </p:nvSpPr>
        <p:spPr>
          <a:xfrm>
            <a:off x="949625" y="1702450"/>
            <a:ext cx="6748500"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Susipažinkite su savo auditorija. </a:t>
            </a:r>
            <a:r>
              <a:rPr b="0" i="0" lang="lv-LV" sz="1500" u="none" cap="none" strike="noStrike">
                <a:solidFill>
                  <a:srgbClr val="000000"/>
                </a:solidFill>
                <a:latin typeface="Raleway"/>
                <a:ea typeface="Raleway"/>
                <a:cs typeface="Raleway"/>
                <a:sym typeface="Raleway"/>
              </a:rPr>
              <a:t>Ištirkite HORECA sektorių, kuriam jie priklauso, ir supraskite bendrus iššūkius, su kuriais jie susiduria dėl smurto darbe.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Suprasdami jų patirtis ir požiūrį, galėsite susieti žaidime pateikiamas  situacijas su jų realia patirtimi ir taip pagerinti mokymosi procesą.</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Prieš pradėdami mokymus naudojant stalo žaidimą "Atpažink ir veik", turėtumėte žinoti keletą dalykų apie savo mokinius, kad galėtumėte pritaikyti savo metodą ir palengvinti veiksmingiausią mokymosi patirtį:</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grpSp>
        <p:nvGrpSpPr>
          <p:cNvPr id="161" name="Google Shape;161;p58"/>
          <p:cNvGrpSpPr/>
          <p:nvPr/>
        </p:nvGrpSpPr>
        <p:grpSpPr>
          <a:xfrm>
            <a:off x="751420" y="2867393"/>
            <a:ext cx="290237" cy="321991"/>
            <a:chOff x="534570" y="3018006"/>
            <a:chExt cx="290237" cy="321991"/>
          </a:xfrm>
        </p:grpSpPr>
        <p:sp>
          <p:nvSpPr>
            <p:cNvPr id="162" name="Google Shape;162;p5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4" name="Google Shape;164;p58"/>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4" name="Shape 1284"/>
        <p:cNvGrpSpPr/>
        <p:nvPr/>
      </p:nvGrpSpPr>
      <p:grpSpPr>
        <a:xfrm>
          <a:off x="0" y="0"/>
          <a:ext cx="0" cy="0"/>
          <a:chOff x="0" y="0"/>
          <a:chExt cx="0" cy="0"/>
        </a:xfrm>
      </p:grpSpPr>
      <p:pic>
        <p:nvPicPr>
          <p:cNvPr id="1285" name="Google Shape;1285;g2523351e7b7_42_57"/>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286" name="Google Shape;1286;g2523351e7b7_42_57"/>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287" name="Google Shape;1287;g2523351e7b7_42_57"/>
          <p:cNvSpPr txBox="1"/>
          <p:nvPr/>
        </p:nvSpPr>
        <p:spPr>
          <a:xfrm>
            <a:off x="742175" y="1992425"/>
            <a:ext cx="46815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 žaidėjai pasirinks pokalbio strategijas, liepkite jiems judėti po mokymų kambarį ir susirasti kitą porą ar mažą grupę, </a:t>
            </a:r>
            <a:r>
              <a:rPr b="1" i="0" lang="lv-LV" sz="1500" u="none" cap="none" strike="noStrike">
                <a:solidFill>
                  <a:schemeClr val="dk1"/>
                </a:solidFill>
                <a:latin typeface="Raleway"/>
                <a:ea typeface="Raleway"/>
                <a:cs typeface="Raleway"/>
                <a:sym typeface="Raleway"/>
              </a:rPr>
              <a:t>su kuria galėtų aptarti savo probleminę situaciją ir pasirinktas strategijas</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Skatinkite juos dalytis savo idėjomis ir požiūriais vieni su kitais, teikti atsiliepimus ir pasiūlymus dėl tobulinimo.</a:t>
            </a:r>
            <a:endParaRPr b="0" i="0" sz="1500" u="none" cap="none" strike="noStrike">
              <a:solidFill>
                <a:schemeClr val="dk1"/>
              </a:solidFill>
              <a:latin typeface="Raleway"/>
              <a:ea typeface="Raleway"/>
              <a:cs typeface="Raleway"/>
              <a:sym typeface="Raleway"/>
            </a:endParaRPr>
          </a:p>
        </p:txBody>
      </p:sp>
      <p:sp>
        <p:nvSpPr>
          <p:cNvPr id="1288" name="Google Shape;1288;g2523351e7b7_42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289" name="Google Shape;1289;g2523351e7b7_42_57"/>
          <p:cNvGrpSpPr/>
          <p:nvPr/>
        </p:nvGrpSpPr>
        <p:grpSpPr>
          <a:xfrm>
            <a:off x="575070" y="3715531"/>
            <a:ext cx="290237" cy="321991"/>
            <a:chOff x="534570" y="3018006"/>
            <a:chExt cx="290237" cy="321991"/>
          </a:xfrm>
        </p:grpSpPr>
        <p:sp>
          <p:nvSpPr>
            <p:cNvPr id="1290" name="Google Shape;1290;g2523351e7b7_4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g2523351e7b7_4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2" name="Google Shape;1292;g2523351e7b7_42_57"/>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293" name="Google Shape;1293;g2523351e7b7_42_57"/>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g2523351e7b7_42_57"/>
          <p:cNvSpPr/>
          <p:nvPr/>
        </p:nvSpPr>
        <p:spPr>
          <a:xfrm>
            <a:off x="5754371" y="1684325"/>
            <a:ext cx="1411200" cy="1321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g2523351e7b7_42_57"/>
          <p:cNvSpPr/>
          <p:nvPr/>
        </p:nvSpPr>
        <p:spPr>
          <a:xfrm>
            <a:off x="5705225" y="1745985"/>
            <a:ext cx="1411200" cy="1321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g2523351e7b7_42_57"/>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7" name="Google Shape;1297;g2523351e7b7_42_57"/>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1" name="Shape 1301"/>
        <p:cNvGrpSpPr/>
        <p:nvPr/>
      </p:nvGrpSpPr>
      <p:grpSpPr>
        <a:xfrm>
          <a:off x="0" y="0"/>
          <a:ext cx="0" cy="0"/>
          <a:chOff x="0" y="0"/>
          <a:chExt cx="0" cy="0"/>
        </a:xfrm>
      </p:grpSpPr>
      <p:pic>
        <p:nvPicPr>
          <p:cNvPr id="1302" name="Google Shape;1302;g2523351e7b7_42_73"/>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303" name="Google Shape;1303;g2523351e7b7_42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04" name="Google Shape;1304;g2523351e7b7_42_73"/>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Nustatę iššūkį, žaidėjai </a:t>
            </a:r>
            <a:r>
              <a:rPr b="1" i="0" lang="lv-LV" sz="1500" u="none" cap="none" strike="noStrike">
                <a:solidFill>
                  <a:schemeClr val="dk1"/>
                </a:solidFill>
                <a:latin typeface="Raleway"/>
                <a:ea typeface="Raleway"/>
                <a:cs typeface="Raleway"/>
                <a:sym typeface="Raleway"/>
              </a:rPr>
              <a:t>iš sprendimo kortelių </a:t>
            </a:r>
            <a:r>
              <a:rPr b="0" i="0" lang="lv-LV" sz="1500" u="none" cap="none" strike="noStrike">
                <a:solidFill>
                  <a:schemeClr val="dk1"/>
                </a:solidFill>
                <a:latin typeface="Raleway"/>
                <a:ea typeface="Raleway"/>
                <a:cs typeface="Raleway"/>
                <a:sym typeface="Raleway"/>
              </a:rPr>
              <a:t>turėtų </a:t>
            </a:r>
            <a:r>
              <a:rPr b="1" i="0" lang="lv-LV" sz="1500" u="none" cap="none" strike="noStrike">
                <a:solidFill>
                  <a:schemeClr val="dk1"/>
                </a:solidFill>
                <a:latin typeface="Raleway"/>
                <a:ea typeface="Raleway"/>
                <a:cs typeface="Raleway"/>
                <a:sym typeface="Raleway"/>
              </a:rPr>
              <a:t>pasirinkti pokalbio strategijos grupės kortelę.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Nurodykite žaidėjams pasirinkti vieną ar daugiau strategijų, kurios, jų nuomone, būtų veiksmingos.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sprendžiant savo probleminės situacijos kortelėje pateiktą iššūkį.</a:t>
            </a:r>
            <a:endParaRPr b="1" i="0" sz="1500" u="none" cap="none" strike="noStrike">
              <a:solidFill>
                <a:schemeClr val="dk1"/>
              </a:solidFill>
              <a:latin typeface="Raleway"/>
              <a:ea typeface="Raleway"/>
              <a:cs typeface="Raleway"/>
              <a:sym typeface="Raleway"/>
            </a:endParaRPr>
          </a:p>
        </p:txBody>
      </p:sp>
      <p:sp>
        <p:nvSpPr>
          <p:cNvPr id="1305" name="Google Shape;1305;g2523351e7b7_42_73"/>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306" name="Google Shape;1306;g2523351e7b7_42_73"/>
          <p:cNvGrpSpPr/>
          <p:nvPr/>
        </p:nvGrpSpPr>
        <p:grpSpPr>
          <a:xfrm>
            <a:off x="575070" y="3202431"/>
            <a:ext cx="290237" cy="321991"/>
            <a:chOff x="534570" y="3018006"/>
            <a:chExt cx="290237" cy="321991"/>
          </a:xfrm>
        </p:grpSpPr>
        <p:sp>
          <p:nvSpPr>
            <p:cNvPr id="1307" name="Google Shape;1307;g2523351e7b7_42_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g2523351e7b7_42_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9" name="Google Shape;1309;g2523351e7b7_42_73"/>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310" name="Google Shape;1310;g2523351e7b7_42_73"/>
          <p:cNvPicPr preferRelativeResize="0"/>
          <p:nvPr/>
        </p:nvPicPr>
        <p:blipFill rotWithShape="1">
          <a:blip r:embed="rId4">
            <a:alphaModFix/>
          </a:blip>
          <a:srcRect b="0" l="0" r="25946" t="0"/>
          <a:stretch/>
        </p:blipFill>
        <p:spPr>
          <a:xfrm>
            <a:off x="6864775" y="976350"/>
            <a:ext cx="2279225" cy="1273500"/>
          </a:xfrm>
          <a:prstGeom prst="rect">
            <a:avLst/>
          </a:prstGeom>
          <a:noFill/>
          <a:ln>
            <a:noFill/>
          </a:ln>
        </p:spPr>
      </p:pic>
      <p:pic>
        <p:nvPicPr>
          <p:cNvPr id="1311" name="Google Shape;1311;g2523351e7b7_42_73"/>
          <p:cNvPicPr preferRelativeResize="0"/>
          <p:nvPr/>
        </p:nvPicPr>
        <p:blipFill rotWithShape="1">
          <a:blip r:embed="rId5">
            <a:alphaModFix/>
          </a:blip>
          <a:srcRect b="0" l="69" r="58" t="0"/>
          <a:stretch/>
        </p:blipFill>
        <p:spPr>
          <a:xfrm>
            <a:off x="7023067" y="19450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12" name="Google Shape;1312;g2523351e7b7_42_73"/>
          <p:cNvPicPr preferRelativeResize="0"/>
          <p:nvPr/>
        </p:nvPicPr>
        <p:blipFill rotWithShape="1">
          <a:blip r:embed="rId5">
            <a:alphaModFix/>
          </a:blip>
          <a:srcRect b="0" l="69" r="58" t="0"/>
          <a:stretch/>
        </p:blipFill>
        <p:spPr>
          <a:xfrm>
            <a:off x="6985086" y="19788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13" name="Google Shape;1313;g2523351e7b7_42_73"/>
          <p:cNvPicPr preferRelativeResize="0"/>
          <p:nvPr/>
        </p:nvPicPr>
        <p:blipFill rotWithShape="1">
          <a:blip r:embed="rId5">
            <a:alphaModFix/>
          </a:blip>
          <a:srcRect b="0" l="69" r="58" t="0"/>
          <a:stretch/>
        </p:blipFill>
        <p:spPr>
          <a:xfrm>
            <a:off x="6942731" y="20248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14" name="Google Shape;1314;g2523351e7b7_42_73"/>
          <p:cNvPicPr preferRelativeResize="0"/>
          <p:nvPr/>
        </p:nvPicPr>
        <p:blipFill rotWithShape="1">
          <a:blip r:embed="rId5">
            <a:alphaModFix/>
          </a:blip>
          <a:srcRect b="0" l="69" r="58" t="0"/>
          <a:stretch/>
        </p:blipFill>
        <p:spPr>
          <a:xfrm>
            <a:off x="6882823" y="20751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15" name="Google Shape;1315;g2523351e7b7_42_73"/>
          <p:cNvPicPr preferRelativeResize="0"/>
          <p:nvPr/>
        </p:nvPicPr>
        <p:blipFill rotWithShape="1">
          <a:blip r:embed="rId6">
            <a:alphaModFix/>
          </a:blip>
          <a:srcRect b="0" l="29" r="18" t="0"/>
          <a:stretch/>
        </p:blipFill>
        <p:spPr>
          <a:xfrm>
            <a:off x="6048549" y="25223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9" name="Shape 1319"/>
        <p:cNvGrpSpPr/>
        <p:nvPr/>
      </p:nvGrpSpPr>
      <p:grpSpPr>
        <a:xfrm>
          <a:off x="0" y="0"/>
          <a:ext cx="0" cy="0"/>
          <a:chOff x="0" y="0"/>
          <a:chExt cx="0" cy="0"/>
        </a:xfrm>
      </p:grpSpPr>
      <p:pic>
        <p:nvPicPr>
          <p:cNvPr id="1320" name="Google Shape;1320;g2523351e7b7_42_90"/>
          <p:cNvPicPr preferRelativeResize="0"/>
          <p:nvPr/>
        </p:nvPicPr>
        <p:blipFill rotWithShape="1">
          <a:blip r:embed="rId3">
            <a:alphaModFix/>
          </a:blip>
          <a:srcRect b="0" l="0" r="0" t="0"/>
          <a:stretch/>
        </p:blipFill>
        <p:spPr>
          <a:xfrm>
            <a:off x="0" y="0"/>
            <a:ext cx="9144001" cy="1443349"/>
          </a:xfrm>
          <a:prstGeom prst="rect">
            <a:avLst/>
          </a:prstGeom>
          <a:noFill/>
          <a:ln>
            <a:noFill/>
          </a:ln>
        </p:spPr>
      </p:pic>
      <p:sp>
        <p:nvSpPr>
          <p:cNvPr id="1321" name="Google Shape;1321;g2523351e7b7_42_90"/>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22" name="Google Shape;1322;g2523351e7b7_42_90"/>
          <p:cNvSpPr txBox="1"/>
          <p:nvPr/>
        </p:nvSpPr>
        <p:spPr>
          <a:xfrm>
            <a:off x="742175" y="2205175"/>
            <a:ext cx="3738000" cy="1743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Praėjus nustatytam laikui</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(pvz., 5-10 minučių), liepkite žaidėjams </a:t>
            </a:r>
            <a:r>
              <a:rPr b="1" i="0" lang="lv-LV" sz="1500" u="none" cap="none" strike="noStrike">
                <a:solidFill>
                  <a:schemeClr val="dk1"/>
                </a:solidFill>
                <a:latin typeface="Raleway"/>
                <a:ea typeface="Raleway"/>
                <a:cs typeface="Raleway"/>
                <a:sym typeface="Raleway"/>
              </a:rPr>
              <a:t>pasikeisti partneriais arba grupėmis ir pakartoti procesą su kita probleminės situacijos kortele ir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pokalbio strategijų rinkiniu.</a:t>
            </a:r>
            <a:endParaRPr b="1" i="0" sz="1500" u="none" cap="none" strike="noStrike">
              <a:solidFill>
                <a:schemeClr val="dk1"/>
              </a:solidFill>
              <a:latin typeface="Raleway"/>
              <a:ea typeface="Raleway"/>
              <a:cs typeface="Raleway"/>
              <a:sym typeface="Raleway"/>
            </a:endParaRPr>
          </a:p>
        </p:txBody>
      </p:sp>
      <p:sp>
        <p:nvSpPr>
          <p:cNvPr id="1323" name="Google Shape;1323;g2523351e7b7_42_90"/>
          <p:cNvSpPr txBox="1"/>
          <p:nvPr/>
        </p:nvSpPr>
        <p:spPr>
          <a:xfrm>
            <a:off x="865375" y="17064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sp>
        <p:nvSpPr>
          <p:cNvPr id="1324" name="Google Shape;1324;g2523351e7b7_42_90"/>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325" name="Google Shape;1325;g2523351e7b7_42_90"/>
          <p:cNvPicPr preferRelativeResize="0"/>
          <p:nvPr/>
        </p:nvPicPr>
        <p:blipFill rotWithShape="1">
          <a:blip r:embed="rId4">
            <a:alphaModFix/>
          </a:blip>
          <a:srcRect b="0" l="0" r="25946" t="0"/>
          <a:stretch/>
        </p:blipFill>
        <p:spPr>
          <a:xfrm>
            <a:off x="6864775" y="1052550"/>
            <a:ext cx="2279225" cy="1273500"/>
          </a:xfrm>
          <a:prstGeom prst="rect">
            <a:avLst/>
          </a:prstGeom>
          <a:noFill/>
          <a:ln>
            <a:noFill/>
          </a:ln>
        </p:spPr>
      </p:pic>
      <p:pic>
        <p:nvPicPr>
          <p:cNvPr id="1326" name="Google Shape;1326;g2523351e7b7_42_90"/>
          <p:cNvPicPr preferRelativeResize="0"/>
          <p:nvPr/>
        </p:nvPicPr>
        <p:blipFill rotWithShape="1">
          <a:blip r:embed="rId5">
            <a:alphaModFix/>
          </a:blip>
          <a:srcRect b="0" l="69" r="58" t="0"/>
          <a:stretch/>
        </p:blipFill>
        <p:spPr>
          <a:xfrm>
            <a:off x="7502688" y="2573425"/>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27" name="Google Shape;1327;g2523351e7b7_42_90"/>
          <p:cNvPicPr preferRelativeResize="0"/>
          <p:nvPr/>
        </p:nvPicPr>
        <p:blipFill rotWithShape="1">
          <a:blip r:embed="rId5">
            <a:alphaModFix/>
          </a:blip>
          <a:srcRect b="0" l="69" r="58" t="0"/>
          <a:stretch/>
        </p:blipFill>
        <p:spPr>
          <a:xfrm>
            <a:off x="7467051" y="2605601"/>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28" name="Google Shape;1328;g2523351e7b7_42_90"/>
          <p:cNvPicPr preferRelativeResize="0"/>
          <p:nvPr/>
        </p:nvPicPr>
        <p:blipFill rotWithShape="1">
          <a:blip r:embed="rId5">
            <a:alphaModFix/>
          </a:blip>
          <a:srcRect b="0" l="69" r="58" t="0"/>
          <a:stretch/>
        </p:blipFill>
        <p:spPr>
          <a:xfrm>
            <a:off x="7427310" y="2649360"/>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29" name="Google Shape;1329;g2523351e7b7_42_90"/>
          <p:cNvPicPr preferRelativeResize="0"/>
          <p:nvPr/>
        </p:nvPicPr>
        <p:blipFill rotWithShape="1">
          <a:blip r:embed="rId5">
            <a:alphaModFix/>
          </a:blip>
          <a:srcRect b="0" l="69" r="58" t="0"/>
          <a:stretch/>
        </p:blipFill>
        <p:spPr>
          <a:xfrm>
            <a:off x="7371100" y="2697252"/>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30" name="Google Shape;1330;g2523351e7b7_42_90"/>
          <p:cNvPicPr preferRelativeResize="0"/>
          <p:nvPr/>
        </p:nvPicPr>
        <p:blipFill rotWithShape="1">
          <a:blip r:embed="rId6">
            <a:alphaModFix/>
          </a:blip>
          <a:srcRect b="0" l="58" r="59" t="0"/>
          <a:stretch/>
        </p:blipFill>
        <p:spPr>
          <a:xfrm rot="-423091">
            <a:off x="4927429" y="1913384"/>
            <a:ext cx="1334292" cy="199995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31" name="Google Shape;1331;g2523351e7b7_42_90"/>
          <p:cNvPicPr preferRelativeResize="0"/>
          <p:nvPr/>
        </p:nvPicPr>
        <p:blipFill rotWithShape="1">
          <a:blip r:embed="rId7">
            <a:alphaModFix/>
          </a:blip>
          <a:srcRect b="0" l="29" r="18" t="0"/>
          <a:stretch/>
        </p:blipFill>
        <p:spPr>
          <a:xfrm rot="517318">
            <a:off x="5649912" y="2470685"/>
            <a:ext cx="1304745" cy="2007776"/>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5" name="Shape 1335"/>
        <p:cNvGrpSpPr/>
        <p:nvPr/>
      </p:nvGrpSpPr>
      <p:grpSpPr>
        <a:xfrm>
          <a:off x="0" y="0"/>
          <a:ext cx="0" cy="0"/>
          <a:chOff x="0" y="0"/>
          <a:chExt cx="0" cy="0"/>
        </a:xfrm>
      </p:grpSpPr>
      <p:pic>
        <p:nvPicPr>
          <p:cNvPr id="1336" name="Google Shape;1336;g2523351e7b7_42_105"/>
          <p:cNvPicPr preferRelativeResize="0"/>
          <p:nvPr/>
        </p:nvPicPr>
        <p:blipFill rotWithShape="1">
          <a:blip r:embed="rId3">
            <a:alphaModFix/>
          </a:blip>
          <a:srcRect b="0" l="0" r="0" t="0"/>
          <a:stretch/>
        </p:blipFill>
        <p:spPr>
          <a:xfrm>
            <a:off x="0" y="0"/>
            <a:ext cx="9144001" cy="1127424"/>
          </a:xfrm>
          <a:prstGeom prst="rect">
            <a:avLst/>
          </a:prstGeom>
          <a:noFill/>
          <a:ln>
            <a:noFill/>
          </a:ln>
        </p:spPr>
      </p:pic>
      <p:sp>
        <p:nvSpPr>
          <p:cNvPr id="1337" name="Google Shape;1337;g2523351e7b7_42_105"/>
          <p:cNvSpPr txBox="1"/>
          <p:nvPr/>
        </p:nvSpPr>
        <p:spPr>
          <a:xfrm>
            <a:off x="865375" y="6133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38" name="Google Shape;1338;g2523351e7b7_42_105"/>
          <p:cNvSpPr txBox="1"/>
          <p:nvPr/>
        </p:nvSpPr>
        <p:spPr>
          <a:xfrm>
            <a:off x="742175" y="1702350"/>
            <a:ext cx="44763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Žaidimas skirtas darbo aplinkai ir </a:t>
            </a:r>
            <a:r>
              <a:rPr b="1" i="0" lang="lv-LV" sz="1500" u="none" cap="none" strike="noStrike">
                <a:solidFill>
                  <a:schemeClr val="dk1"/>
                </a:solidFill>
                <a:latin typeface="Raleway"/>
                <a:ea typeface="Raleway"/>
                <a:cs typeface="Raleway"/>
                <a:sym typeface="Raleway"/>
              </a:rPr>
              <a:t>gali būti žaidžiamas individualiai,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grupėse, poromis ir didelėse grupėse.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iki 50 žmonių.</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Žaidimu gali naudotis bet kas -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nereikia jokio specialaus pasirengimo.</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Prieš kiekvieną žaidimą rekomenduojama peržiūrėti ir </a:t>
            </a:r>
            <a:r>
              <a:rPr b="1" i="0" lang="lv-LV" sz="1500" u="none" cap="none" strike="noStrike">
                <a:solidFill>
                  <a:schemeClr val="dk1"/>
                </a:solidFill>
                <a:latin typeface="Raleway"/>
                <a:ea typeface="Raleway"/>
                <a:cs typeface="Raleway"/>
                <a:sym typeface="Raleway"/>
              </a:rPr>
              <a:t>pasirinkti konkrečiai darbo aplinkai tinkamas situacijas ir sprendimus.</a:t>
            </a:r>
            <a:endParaRPr b="1" i="0" sz="1500" u="none" cap="none" strike="noStrike">
              <a:solidFill>
                <a:schemeClr val="dk1"/>
              </a:solidFill>
              <a:latin typeface="Raleway"/>
              <a:ea typeface="Raleway"/>
              <a:cs typeface="Raleway"/>
              <a:sym typeface="Raleway"/>
            </a:endParaRPr>
          </a:p>
        </p:txBody>
      </p:sp>
      <p:sp>
        <p:nvSpPr>
          <p:cNvPr id="1339" name="Google Shape;1339;g2523351e7b7_42_105"/>
          <p:cNvSpPr txBox="1"/>
          <p:nvPr/>
        </p:nvSpPr>
        <p:spPr>
          <a:xfrm>
            <a:off x="865375" y="120362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sp>
        <p:nvSpPr>
          <p:cNvPr id="1340" name="Google Shape;1340;g2523351e7b7_42_105"/>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341" name="Google Shape;1341;g2523351e7b7_42_105"/>
          <p:cNvPicPr preferRelativeResize="0"/>
          <p:nvPr/>
        </p:nvPicPr>
        <p:blipFill rotWithShape="1">
          <a:blip r:embed="rId4">
            <a:alphaModFix/>
          </a:blip>
          <a:srcRect b="0" l="0" r="25946" t="0"/>
          <a:stretch/>
        </p:blipFill>
        <p:spPr>
          <a:xfrm>
            <a:off x="6864775" y="900150"/>
            <a:ext cx="2279225" cy="1273500"/>
          </a:xfrm>
          <a:prstGeom prst="rect">
            <a:avLst/>
          </a:prstGeom>
          <a:noFill/>
          <a:ln>
            <a:noFill/>
          </a:ln>
        </p:spPr>
      </p:pic>
      <p:grpSp>
        <p:nvGrpSpPr>
          <p:cNvPr id="1342" name="Google Shape;1342;g2523351e7b7_42_105"/>
          <p:cNvGrpSpPr/>
          <p:nvPr/>
        </p:nvGrpSpPr>
        <p:grpSpPr>
          <a:xfrm>
            <a:off x="575070" y="3152956"/>
            <a:ext cx="290237" cy="321991"/>
            <a:chOff x="534570" y="3018006"/>
            <a:chExt cx="290237" cy="321991"/>
          </a:xfrm>
        </p:grpSpPr>
        <p:sp>
          <p:nvSpPr>
            <p:cNvPr id="1343" name="Google Shape;1343;g2523351e7b7_42_10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g2523351e7b7_42_10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45" name="Google Shape;1345;g2523351e7b7_42_105"/>
          <p:cNvPicPr preferRelativeResize="0"/>
          <p:nvPr/>
        </p:nvPicPr>
        <p:blipFill rotWithShape="1">
          <a:blip r:embed="rId5">
            <a:alphaModFix/>
          </a:blip>
          <a:srcRect b="0" l="0" r="0" t="0"/>
          <a:stretch/>
        </p:blipFill>
        <p:spPr>
          <a:xfrm>
            <a:off x="5681977" y="2342337"/>
            <a:ext cx="768942" cy="1943226"/>
          </a:xfrm>
          <a:prstGeom prst="rect">
            <a:avLst/>
          </a:prstGeom>
          <a:noFill/>
          <a:ln>
            <a:noFill/>
          </a:ln>
        </p:spPr>
      </p:pic>
      <p:pic>
        <p:nvPicPr>
          <p:cNvPr id="1346" name="Google Shape;1346;g2523351e7b7_42_105"/>
          <p:cNvPicPr preferRelativeResize="0"/>
          <p:nvPr/>
        </p:nvPicPr>
        <p:blipFill rotWithShape="1">
          <a:blip r:embed="rId5">
            <a:alphaModFix/>
          </a:blip>
          <a:srcRect b="0" l="0" r="0" t="0"/>
          <a:stretch/>
        </p:blipFill>
        <p:spPr>
          <a:xfrm>
            <a:off x="6714225" y="2012600"/>
            <a:ext cx="397050" cy="1003400"/>
          </a:xfrm>
          <a:prstGeom prst="rect">
            <a:avLst/>
          </a:prstGeom>
          <a:noFill/>
          <a:ln>
            <a:noFill/>
          </a:ln>
        </p:spPr>
      </p:pic>
      <p:pic>
        <p:nvPicPr>
          <p:cNvPr id="1347" name="Google Shape;1347;g2523351e7b7_42_105"/>
          <p:cNvPicPr preferRelativeResize="0"/>
          <p:nvPr/>
        </p:nvPicPr>
        <p:blipFill rotWithShape="1">
          <a:blip r:embed="rId5">
            <a:alphaModFix/>
          </a:blip>
          <a:srcRect b="0" l="0" r="0" t="0"/>
          <a:stretch/>
        </p:blipFill>
        <p:spPr>
          <a:xfrm>
            <a:off x="7690375" y="2400822"/>
            <a:ext cx="928950" cy="2347653"/>
          </a:xfrm>
          <a:prstGeom prst="rect">
            <a:avLst/>
          </a:prstGeom>
          <a:noFill/>
          <a:ln>
            <a:noFill/>
          </a:ln>
        </p:spPr>
      </p:pic>
      <p:pic>
        <p:nvPicPr>
          <p:cNvPr id="1348" name="Google Shape;1348;g2523351e7b7_42_105"/>
          <p:cNvPicPr preferRelativeResize="0"/>
          <p:nvPr/>
        </p:nvPicPr>
        <p:blipFill rotWithShape="1">
          <a:blip r:embed="rId5">
            <a:alphaModFix/>
          </a:blip>
          <a:srcRect b="0" l="0" r="0" t="0"/>
          <a:stretch/>
        </p:blipFill>
        <p:spPr>
          <a:xfrm>
            <a:off x="7202300" y="2012600"/>
            <a:ext cx="397050" cy="10034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2" name="Shape 1352"/>
        <p:cNvGrpSpPr/>
        <p:nvPr/>
      </p:nvGrpSpPr>
      <p:grpSpPr>
        <a:xfrm>
          <a:off x="0" y="0"/>
          <a:ext cx="0" cy="0"/>
          <a:chOff x="0" y="0"/>
          <a:chExt cx="0" cy="0"/>
        </a:xfrm>
      </p:grpSpPr>
      <p:pic>
        <p:nvPicPr>
          <p:cNvPr id="1353" name="Google Shape;1353;g2523351e7b7_42_121"/>
          <p:cNvPicPr preferRelativeResize="0"/>
          <p:nvPr/>
        </p:nvPicPr>
        <p:blipFill rotWithShape="1">
          <a:blip r:embed="rId3">
            <a:alphaModFix/>
          </a:blip>
          <a:srcRect b="0" l="0" r="0" t="0"/>
          <a:stretch/>
        </p:blipFill>
        <p:spPr>
          <a:xfrm>
            <a:off x="0" y="-7650"/>
            <a:ext cx="9144001" cy="1287476"/>
          </a:xfrm>
          <a:prstGeom prst="rect">
            <a:avLst/>
          </a:prstGeom>
          <a:noFill/>
          <a:ln>
            <a:noFill/>
          </a:ln>
        </p:spPr>
      </p:pic>
      <p:sp>
        <p:nvSpPr>
          <p:cNvPr id="1354" name="Google Shape;1354;g2523351e7b7_42_121"/>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55" name="Google Shape;1355;g2523351e7b7_42_121"/>
          <p:cNvSpPr txBox="1"/>
          <p:nvPr/>
        </p:nvSpPr>
        <p:spPr>
          <a:xfrm>
            <a:off x="742175" y="1930950"/>
            <a:ext cx="47643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 visi žaidėjai turės galimybę su skirtingais partneriais ar grupėmis aptarti kelias problemines korteles ir pokalbių strategijas, vėl suburkite visus į didelę grupę.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Paprašykite savanorių </a:t>
            </a:r>
            <a:r>
              <a:rPr b="1" i="0" lang="lv-LV" sz="1500" u="none" cap="none" strike="noStrike">
                <a:solidFill>
                  <a:schemeClr val="dk1"/>
                </a:solidFill>
                <a:latin typeface="Raleway"/>
                <a:ea typeface="Raleway"/>
                <a:cs typeface="Raleway"/>
                <a:sym typeface="Raleway"/>
              </a:rPr>
              <a:t>pasidalyti savo patirtimi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ir įžvalgomis iš diskusijų, taip pat paraginkite dalyvius pasidalyti tiek teigiamais, tiek neigiamais </a:t>
            </a:r>
            <a:r>
              <a:rPr b="0" i="0" lang="lv-LV" sz="1500" u="none" cap="none" strike="noStrike">
                <a:solidFill>
                  <a:schemeClr val="dk1"/>
                </a:solidFill>
                <a:latin typeface="Raleway"/>
                <a:ea typeface="Raleway"/>
                <a:cs typeface="Raleway"/>
                <a:sym typeface="Raleway"/>
              </a:rPr>
              <a:t>pokalbių vedimo sudėtingose situacijose </a:t>
            </a:r>
            <a:r>
              <a:rPr b="1" i="0" lang="lv-LV" sz="1500" u="none" cap="none" strike="noStrike">
                <a:solidFill>
                  <a:schemeClr val="dk1"/>
                </a:solidFill>
                <a:latin typeface="Raleway"/>
                <a:ea typeface="Raleway"/>
                <a:cs typeface="Raleway"/>
                <a:sym typeface="Raleway"/>
              </a:rPr>
              <a:t>pavyzdžiais.</a:t>
            </a:r>
            <a:endParaRPr b="0" i="0" sz="1500" u="none" cap="none" strike="noStrike">
              <a:solidFill>
                <a:schemeClr val="dk1"/>
              </a:solidFill>
              <a:latin typeface="Raleway"/>
              <a:ea typeface="Raleway"/>
              <a:cs typeface="Raleway"/>
              <a:sym typeface="Raleway"/>
            </a:endParaRPr>
          </a:p>
        </p:txBody>
      </p:sp>
      <p:sp>
        <p:nvSpPr>
          <p:cNvPr id="1356" name="Google Shape;1356;g2523351e7b7_42_121"/>
          <p:cNvSpPr txBox="1"/>
          <p:nvPr/>
        </p:nvSpPr>
        <p:spPr>
          <a:xfrm>
            <a:off x="865375" y="143222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sp>
        <p:nvSpPr>
          <p:cNvPr id="1357" name="Google Shape;1357;g2523351e7b7_42_121"/>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grpSp>
        <p:nvGrpSpPr>
          <p:cNvPr id="1358" name="Google Shape;1358;g2523351e7b7_42_121"/>
          <p:cNvGrpSpPr/>
          <p:nvPr/>
        </p:nvGrpSpPr>
        <p:grpSpPr>
          <a:xfrm>
            <a:off x="575070" y="3381556"/>
            <a:ext cx="290237" cy="321991"/>
            <a:chOff x="534570" y="3018006"/>
            <a:chExt cx="290237" cy="321991"/>
          </a:xfrm>
        </p:grpSpPr>
        <p:sp>
          <p:nvSpPr>
            <p:cNvPr id="1359" name="Google Shape;1359;g2523351e7b7_42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g2523351e7b7_42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1" name="Google Shape;1361;g2523351e7b7_42_121"/>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2523351e7b7_42_121"/>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2523351e7b7_42_121"/>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g2523351e7b7_42_121"/>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5" name="Google Shape;1365;g2523351e7b7_42_121"/>
          <p:cNvPicPr preferRelativeResize="0"/>
          <p:nvPr/>
        </p:nvPicPr>
        <p:blipFill rotWithShape="1">
          <a:blip r:embed="rId4">
            <a:alphaModFix/>
          </a:blip>
          <a:srcRect b="0" l="0" r="31082" t="0"/>
          <a:stretch/>
        </p:blipFill>
        <p:spPr>
          <a:xfrm rot="10800000">
            <a:off x="7112321" y="3448787"/>
            <a:ext cx="2031679" cy="128745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9" name="Shape 1369"/>
        <p:cNvGrpSpPr/>
        <p:nvPr/>
      </p:nvGrpSpPr>
      <p:grpSpPr>
        <a:xfrm>
          <a:off x="0" y="0"/>
          <a:ext cx="0" cy="0"/>
          <a:chOff x="0" y="0"/>
          <a:chExt cx="0" cy="0"/>
        </a:xfrm>
      </p:grpSpPr>
      <p:pic>
        <p:nvPicPr>
          <p:cNvPr id="1370" name="Google Shape;1370;g2523351e7b7_42_137"/>
          <p:cNvPicPr preferRelativeResize="0"/>
          <p:nvPr/>
        </p:nvPicPr>
        <p:blipFill rotWithShape="1">
          <a:blip r:embed="rId3">
            <a:alphaModFix/>
          </a:blip>
          <a:srcRect b="0" l="0" r="0" t="0"/>
          <a:stretch/>
        </p:blipFill>
        <p:spPr>
          <a:xfrm>
            <a:off x="0" y="0"/>
            <a:ext cx="9144001" cy="1432224"/>
          </a:xfrm>
          <a:prstGeom prst="rect">
            <a:avLst/>
          </a:prstGeom>
          <a:noFill/>
          <a:ln>
            <a:noFill/>
          </a:ln>
        </p:spPr>
      </p:pic>
      <p:sp>
        <p:nvSpPr>
          <p:cNvPr id="1371" name="Google Shape;1371;g2523351e7b7_42_137"/>
          <p:cNvSpPr txBox="1"/>
          <p:nvPr/>
        </p:nvSpPr>
        <p:spPr>
          <a:xfrm>
            <a:off x="865375" y="9181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72" name="Google Shape;1372;g2523351e7b7_42_137"/>
          <p:cNvSpPr txBox="1"/>
          <p:nvPr/>
        </p:nvSpPr>
        <p:spPr>
          <a:xfrm>
            <a:off x="742175" y="2294500"/>
            <a:ext cx="3863100" cy="1743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Paskatinkite žaidėjus kritiškai apmąstyti konkrečius veiksnius, kurie lemia sudėtingus pokalbius, ir apsvarstyti, </a:t>
            </a:r>
            <a:r>
              <a:rPr b="1" i="0" lang="lv-LV" sz="1500" u="none" cap="none" strike="noStrike">
                <a:solidFill>
                  <a:schemeClr val="dk1"/>
                </a:solidFill>
                <a:latin typeface="Raleway"/>
                <a:ea typeface="Raleway"/>
                <a:cs typeface="Raleway"/>
                <a:sym typeface="Raleway"/>
              </a:rPr>
              <a:t>kaip jie galėtų taikyti įvairias strategijas, kad konstruktyviai spręstų šiuos iššūkius.</a:t>
            </a:r>
            <a:endParaRPr b="1" i="0" sz="1500" u="none" cap="none" strike="noStrike">
              <a:solidFill>
                <a:schemeClr val="dk1"/>
              </a:solidFill>
              <a:latin typeface="Raleway"/>
              <a:ea typeface="Raleway"/>
              <a:cs typeface="Raleway"/>
              <a:sym typeface="Raleway"/>
            </a:endParaRPr>
          </a:p>
        </p:txBody>
      </p:sp>
      <p:sp>
        <p:nvSpPr>
          <p:cNvPr id="1373" name="Google Shape;1373;g2523351e7b7_42_137"/>
          <p:cNvSpPr txBox="1"/>
          <p:nvPr/>
        </p:nvSpPr>
        <p:spPr>
          <a:xfrm>
            <a:off x="865375" y="179577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sp>
        <p:nvSpPr>
          <p:cNvPr id="1374" name="Google Shape;1374;g2523351e7b7_42_137"/>
          <p:cNvSpPr txBox="1"/>
          <p:nvPr/>
        </p:nvSpPr>
        <p:spPr>
          <a:xfrm>
            <a:off x="589775" y="581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grpSp>
        <p:nvGrpSpPr>
          <p:cNvPr id="1375" name="Google Shape;1375;g2523351e7b7_42_137"/>
          <p:cNvGrpSpPr/>
          <p:nvPr/>
        </p:nvGrpSpPr>
        <p:grpSpPr>
          <a:xfrm>
            <a:off x="575070" y="2380581"/>
            <a:ext cx="290237" cy="321991"/>
            <a:chOff x="534570" y="3018006"/>
            <a:chExt cx="290237" cy="321991"/>
          </a:xfrm>
        </p:grpSpPr>
        <p:sp>
          <p:nvSpPr>
            <p:cNvPr id="1376" name="Google Shape;1376;g2523351e7b7_42_13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g2523351e7b7_42_13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8" name="Google Shape;1378;g2523351e7b7_42_137"/>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g2523351e7b7_42_137"/>
          <p:cNvSpPr/>
          <p:nvPr/>
        </p:nvSpPr>
        <p:spPr>
          <a:xfrm>
            <a:off x="5439899" y="1854201"/>
            <a:ext cx="1162800" cy="10080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g2523351e7b7_42_137"/>
          <p:cNvSpPr/>
          <p:nvPr/>
        </p:nvSpPr>
        <p:spPr>
          <a:xfrm>
            <a:off x="5399401" y="1901228"/>
            <a:ext cx="1162800" cy="10080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g2523351e7b7_42_137"/>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2" name="Google Shape;1382;g2523351e7b7_42_137"/>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6" name="Shape 1386"/>
        <p:cNvGrpSpPr/>
        <p:nvPr/>
      </p:nvGrpSpPr>
      <p:grpSpPr>
        <a:xfrm>
          <a:off x="0" y="0"/>
          <a:ext cx="0" cy="0"/>
          <a:chOff x="0" y="0"/>
          <a:chExt cx="0" cy="0"/>
        </a:xfrm>
      </p:grpSpPr>
      <p:pic>
        <p:nvPicPr>
          <p:cNvPr id="1387" name="Google Shape;1387;g2523351e7b7_42_153"/>
          <p:cNvPicPr preferRelativeResize="0"/>
          <p:nvPr/>
        </p:nvPicPr>
        <p:blipFill rotWithShape="1">
          <a:blip r:embed="rId3">
            <a:alphaModFix/>
          </a:blip>
          <a:srcRect b="0" l="0" r="0" t="0"/>
          <a:stretch/>
        </p:blipFill>
        <p:spPr>
          <a:xfrm>
            <a:off x="0" y="-3850"/>
            <a:ext cx="9144001" cy="1055075"/>
          </a:xfrm>
          <a:prstGeom prst="rect">
            <a:avLst/>
          </a:prstGeom>
          <a:noFill/>
          <a:ln>
            <a:noFill/>
          </a:ln>
        </p:spPr>
      </p:pic>
      <p:sp>
        <p:nvSpPr>
          <p:cNvPr id="1388" name="Google Shape;1388;g2523351e7b7_42_153"/>
          <p:cNvSpPr txBox="1"/>
          <p:nvPr/>
        </p:nvSpPr>
        <p:spPr>
          <a:xfrm>
            <a:off x="865375" y="460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89" name="Google Shape;1389;g2523351e7b7_42_153"/>
          <p:cNvSpPr txBox="1"/>
          <p:nvPr/>
        </p:nvSpPr>
        <p:spPr>
          <a:xfrm>
            <a:off x="742175" y="1706675"/>
            <a:ext cx="60240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Įtraukdami judėjimą po treniruočių salę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skatinant žaidėjus bendrauti tarpusavyje.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mažose grupelėse, galite sukurti dinamišką ir patrauklią mokymosi patirtį, skatinančią aktyviai dalyvauti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bendradarbiavimą.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Be to, dalydamiesi tiek teigiamais, tiek neigiamais pavyzdžiais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pokalbių vedimo sudėtingose situacijose, galite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padėti žaidėjams geriau suprasti veiksmingas bendravimo strategijas ir sustiprinti jų pasitikėjimą savimi vedant sudėtingus pokalbius darbo vietoje.</a:t>
            </a:r>
            <a:endParaRPr b="1" i="0" sz="1500" u="none" cap="none" strike="noStrike">
              <a:solidFill>
                <a:schemeClr val="dk1"/>
              </a:solidFill>
              <a:latin typeface="Raleway"/>
              <a:ea typeface="Raleway"/>
              <a:cs typeface="Raleway"/>
              <a:sym typeface="Raleway"/>
            </a:endParaRPr>
          </a:p>
        </p:txBody>
      </p:sp>
      <p:sp>
        <p:nvSpPr>
          <p:cNvPr id="1390" name="Google Shape;1390;g2523351e7b7_42_153"/>
          <p:cNvSpPr txBox="1"/>
          <p:nvPr/>
        </p:nvSpPr>
        <p:spPr>
          <a:xfrm>
            <a:off x="865375" y="120793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sp>
        <p:nvSpPr>
          <p:cNvPr id="1391" name="Google Shape;1391;g2523351e7b7_42_153"/>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grpSp>
        <p:nvGrpSpPr>
          <p:cNvPr id="1392" name="Google Shape;1392;g2523351e7b7_42_153"/>
          <p:cNvGrpSpPr/>
          <p:nvPr/>
        </p:nvGrpSpPr>
        <p:grpSpPr>
          <a:xfrm>
            <a:off x="575070" y="3445118"/>
            <a:ext cx="290237" cy="321991"/>
            <a:chOff x="534570" y="3018006"/>
            <a:chExt cx="290237" cy="321991"/>
          </a:xfrm>
        </p:grpSpPr>
        <p:sp>
          <p:nvSpPr>
            <p:cNvPr id="1393" name="Google Shape;1393;g2523351e7b7_42_15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g2523351e7b7_42_15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5" name="Google Shape;1395;g2523351e7b7_42_153"/>
          <p:cNvSpPr/>
          <p:nvPr/>
        </p:nvSpPr>
        <p:spPr>
          <a:xfrm>
            <a:off x="6956647" y="2013154"/>
            <a:ext cx="1658700" cy="14337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g2523351e7b7_42_153"/>
          <p:cNvSpPr/>
          <p:nvPr/>
        </p:nvSpPr>
        <p:spPr>
          <a:xfrm>
            <a:off x="6328897" y="1629923"/>
            <a:ext cx="920100" cy="8619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g2523351e7b7_42_153"/>
          <p:cNvSpPr/>
          <p:nvPr/>
        </p:nvSpPr>
        <p:spPr>
          <a:xfrm>
            <a:off x="6296850" y="1670130"/>
            <a:ext cx="920100" cy="8619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g2523351e7b7_42_153"/>
          <p:cNvSpPr/>
          <p:nvPr/>
        </p:nvSpPr>
        <p:spPr>
          <a:xfrm rot="449420">
            <a:off x="6955946" y="1979981"/>
            <a:ext cx="1622445" cy="143278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99" name="Google Shape;1399;g2523351e7b7_42_153"/>
          <p:cNvPicPr preferRelativeResize="0"/>
          <p:nvPr/>
        </p:nvPicPr>
        <p:blipFill rotWithShape="1">
          <a:blip r:embed="rId4">
            <a:alphaModFix/>
          </a:blip>
          <a:srcRect b="0" l="0" r="1262" t="0"/>
          <a:stretch/>
        </p:blipFill>
        <p:spPr>
          <a:xfrm rot="-5400000">
            <a:off x="6975738" y="3108713"/>
            <a:ext cx="2752149" cy="121732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3" name="Shape 1403"/>
        <p:cNvGrpSpPr/>
        <p:nvPr/>
      </p:nvGrpSpPr>
      <p:grpSpPr>
        <a:xfrm>
          <a:off x="0" y="0"/>
          <a:ext cx="0" cy="0"/>
          <a:chOff x="0" y="0"/>
          <a:chExt cx="0" cy="0"/>
        </a:xfrm>
      </p:grpSpPr>
      <p:pic>
        <p:nvPicPr>
          <p:cNvPr id="1404" name="Google Shape;1404;g2523351e7b7_42_169"/>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405" name="Google Shape;1405;g2523351e7b7_42_169"/>
          <p:cNvSpPr txBox="1"/>
          <p:nvPr/>
        </p:nvSpPr>
        <p:spPr>
          <a:xfrm>
            <a:off x="712975" y="6895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06" name="Google Shape;1406;g2523351e7b7_42_169"/>
          <p:cNvSpPr txBox="1"/>
          <p:nvPr/>
        </p:nvSpPr>
        <p:spPr>
          <a:xfrm>
            <a:off x="437375" y="3526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07" name="Google Shape;1407;g2523351e7b7_42_169"/>
          <p:cNvPicPr preferRelativeResize="0"/>
          <p:nvPr/>
        </p:nvPicPr>
        <p:blipFill rotWithShape="1">
          <a:blip r:embed="rId4">
            <a:alphaModFix/>
          </a:blip>
          <a:srcRect b="0" l="16443" r="0" t="34105"/>
          <a:stretch/>
        </p:blipFill>
        <p:spPr>
          <a:xfrm>
            <a:off x="7148862" y="72350"/>
            <a:ext cx="1995138" cy="651001"/>
          </a:xfrm>
          <a:prstGeom prst="rect">
            <a:avLst/>
          </a:prstGeom>
          <a:noFill/>
          <a:ln>
            <a:noFill/>
          </a:ln>
        </p:spPr>
      </p:pic>
      <p:sp>
        <p:nvSpPr>
          <p:cNvPr id="1408" name="Google Shape;1408;g2523351e7b7_42_169"/>
          <p:cNvSpPr txBox="1"/>
          <p:nvPr/>
        </p:nvSpPr>
        <p:spPr>
          <a:xfrm>
            <a:off x="670350" y="13795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grpSp>
        <p:nvGrpSpPr>
          <p:cNvPr id="1409" name="Google Shape;1409;g2523351e7b7_42_169"/>
          <p:cNvGrpSpPr/>
          <p:nvPr/>
        </p:nvGrpSpPr>
        <p:grpSpPr>
          <a:xfrm>
            <a:off x="231575" y="1828250"/>
            <a:ext cx="8690500" cy="2909100"/>
            <a:chOff x="231575" y="1828250"/>
            <a:chExt cx="8690500" cy="2909100"/>
          </a:xfrm>
        </p:grpSpPr>
        <p:sp>
          <p:nvSpPr>
            <p:cNvPr id="1410" name="Google Shape;1410;g2523351e7b7_42_169"/>
            <p:cNvSpPr txBox="1"/>
            <p:nvPr/>
          </p:nvSpPr>
          <p:spPr>
            <a:xfrm>
              <a:off x="231575" y="1828250"/>
              <a:ext cx="4241700" cy="29091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Kaip supratote veiksmingas ir neveiksmingas pokalbių strategijas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pasikeitė po žaidimo?</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galite pasidalyti konkrečia įžvalga ar pamoka, kurią sužinojote praktikuodami pokalbių strategijas šiame žaidime?</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Su kokiais sunkumais susidūrėte bandydami įveikti sudėtingas situacijas naudodami jums paskirtas pokalbio strategijas? Kaip sekėsi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įveikėte šiuos iššūkius?</a:t>
              </a:r>
              <a:endParaRPr b="0" i="0" sz="1500" u="none" cap="none" strike="noStrike">
                <a:solidFill>
                  <a:schemeClr val="dk1"/>
                </a:solidFill>
                <a:latin typeface="Raleway"/>
                <a:ea typeface="Raleway"/>
                <a:cs typeface="Raleway"/>
                <a:sym typeface="Raleway"/>
              </a:endParaRPr>
            </a:p>
          </p:txBody>
        </p:sp>
        <p:sp>
          <p:nvSpPr>
            <p:cNvPr id="1411" name="Google Shape;1411;g2523351e7b7_42_169"/>
            <p:cNvSpPr txBox="1"/>
            <p:nvPr/>
          </p:nvSpPr>
          <p:spPr>
            <a:xfrm>
              <a:off x="4741275" y="1828250"/>
              <a:ext cx="4180800" cy="2470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Kaip manote, kaip sąmoningumas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ir veiksmingų pokalbių strategijų praktika gali padėti išvengti, nustatyti ir valdyti smurto darbe atvejus HORECA pramonėje?</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Ar galite apibūdinti situaciją iš žaidimo, kai veiksminga pokalbio strategija padėjo sėkmingai išspręsti sudėtingą situaciją?</a:t>
              </a:r>
              <a:endParaRPr b="0" i="0" sz="1500" u="none" cap="none" strike="noStrike">
                <a:solidFill>
                  <a:schemeClr val="dk1"/>
                </a:solidFill>
                <a:latin typeface="Raleway"/>
                <a:ea typeface="Raleway"/>
                <a:cs typeface="Raleway"/>
                <a:sym typeface="Raleway"/>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5" name="Shape 1415"/>
        <p:cNvGrpSpPr/>
        <p:nvPr/>
      </p:nvGrpSpPr>
      <p:grpSpPr>
        <a:xfrm>
          <a:off x="0" y="0"/>
          <a:ext cx="0" cy="0"/>
          <a:chOff x="0" y="0"/>
          <a:chExt cx="0" cy="0"/>
        </a:xfrm>
      </p:grpSpPr>
      <p:pic>
        <p:nvPicPr>
          <p:cNvPr id="1416" name="Google Shape;1416;g2523351e7b7_42_180"/>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417" name="Google Shape;1417;g2523351e7b7_42_180"/>
          <p:cNvSpPr txBox="1"/>
          <p:nvPr/>
        </p:nvSpPr>
        <p:spPr>
          <a:xfrm>
            <a:off x="712975" y="6133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Pokalbių vedimas sudėtingose situacijose</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18" name="Google Shape;1418;g2523351e7b7_42_180"/>
          <p:cNvSpPr txBox="1"/>
          <p:nvPr/>
        </p:nvSpPr>
        <p:spPr>
          <a:xfrm>
            <a:off x="4373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19" name="Google Shape;1419;g2523351e7b7_42_180"/>
          <p:cNvPicPr preferRelativeResize="0"/>
          <p:nvPr/>
        </p:nvPicPr>
        <p:blipFill rotWithShape="1">
          <a:blip r:embed="rId4">
            <a:alphaModFix/>
          </a:blip>
          <a:srcRect b="0" l="16443" r="0" t="34105"/>
          <a:stretch/>
        </p:blipFill>
        <p:spPr>
          <a:xfrm>
            <a:off x="7148862" y="-3850"/>
            <a:ext cx="1995138" cy="651001"/>
          </a:xfrm>
          <a:prstGeom prst="rect">
            <a:avLst/>
          </a:prstGeom>
          <a:noFill/>
          <a:ln>
            <a:noFill/>
          </a:ln>
        </p:spPr>
      </p:pic>
      <p:sp>
        <p:nvSpPr>
          <p:cNvPr id="1420" name="Google Shape;1420;g2523351e7b7_42_180"/>
          <p:cNvSpPr txBox="1"/>
          <p:nvPr/>
        </p:nvSpPr>
        <p:spPr>
          <a:xfrm>
            <a:off x="688300" y="130337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grpSp>
        <p:nvGrpSpPr>
          <p:cNvPr id="1421" name="Google Shape;1421;g2523351e7b7_42_180"/>
          <p:cNvGrpSpPr/>
          <p:nvPr/>
        </p:nvGrpSpPr>
        <p:grpSpPr>
          <a:xfrm>
            <a:off x="231575" y="1752050"/>
            <a:ext cx="8603700" cy="3117000"/>
            <a:chOff x="231575" y="1828250"/>
            <a:chExt cx="8603700" cy="3117000"/>
          </a:xfrm>
        </p:grpSpPr>
        <p:sp>
          <p:nvSpPr>
            <p:cNvPr id="1422" name="Google Shape;1422;g2523351e7b7_42_180"/>
            <p:cNvSpPr txBox="1"/>
            <p:nvPr/>
          </p:nvSpPr>
          <p:spPr>
            <a:xfrm>
              <a:off x="231575" y="1828250"/>
              <a:ext cx="4887000" cy="31170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Kaip planuojate pritaikyti šio žaidimo metu įgytas įžvalgas ir pamokas sprendžiant smurto darbe ir kitas sudėtingas situacijas pasitelkiant veiksmingą bendravimą?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savo kasdieniame darbe?</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Kaip šis žaidimas padėjo jums įsijausti ir suprasti žmones, atsidūrusius sudėtingose situacijose, kuriose reikia veiksmingai bendrauti?</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Kaip manote, kaip galėtų pasikeisti jūsų darbo kultūra, jei į ją būtų įtrauktos veiksmingos pokalbių strategijos sprendžiant sudėtingas situacijas?</a:t>
              </a:r>
              <a:endParaRPr b="0" i="0" sz="1500" u="none" cap="none" strike="noStrike">
                <a:solidFill>
                  <a:schemeClr val="dk1"/>
                </a:solidFill>
                <a:latin typeface="Raleway"/>
                <a:ea typeface="Raleway"/>
                <a:cs typeface="Raleway"/>
                <a:sym typeface="Raleway"/>
              </a:endParaRPr>
            </a:p>
          </p:txBody>
        </p:sp>
        <p:sp>
          <p:nvSpPr>
            <p:cNvPr id="1423" name="Google Shape;1423;g2523351e7b7_42_180"/>
            <p:cNvSpPr txBox="1"/>
            <p:nvPr/>
          </p:nvSpPr>
          <p:spPr>
            <a:xfrm>
              <a:off x="5118575" y="1828250"/>
              <a:ext cx="3716700" cy="3093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Kokias papildomas pokalbių strategijas ar geriausią praktiką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sužinojote iš žaidimo, kurios galėtų padėti skatinti įtraukesnę ir pagarbesnę darbo aplinką?</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Ar yra kokių nors konkrečių pokalbių strategijų, kurios jums pasirodė ypač naudingos arba nenaudingos? Kaip šias strategijas būtų galima patobulinti ar pagerinti, kad būtų pasiekta geresnių rezultatų sudėtingose situacijose?</a:t>
              </a:r>
              <a:endParaRPr b="0" i="0" sz="1500" u="none" cap="none" strike="noStrike">
                <a:solidFill>
                  <a:schemeClr val="dk1"/>
                </a:solidFill>
                <a:latin typeface="Raleway"/>
                <a:ea typeface="Raleway"/>
                <a:cs typeface="Raleway"/>
                <a:sym typeface="Raleway"/>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pic>
        <p:nvPicPr>
          <p:cNvPr id="1428" name="Google Shape;1428;g2523351e7b7_4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429" name="Google Shape;1429;g2523351e7b7_47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a:t>
            </a:r>
            <a:r>
              <a:rPr b="1" i="0" lang="lv-LV" sz="3900" u="none" cap="none" strike="noStrike">
                <a:solidFill>
                  <a:srgbClr val="FFFFFF"/>
                </a:solidFill>
                <a:latin typeface="Raleway"/>
                <a:ea typeface="Raleway"/>
                <a:cs typeface="Raleway"/>
                <a:sym typeface="Raleway"/>
              </a:rPr>
              <a:t>s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Prevencijos ir valdymo strategijos</a:t>
            </a:r>
            <a:endParaRPr b="1" i="0" sz="3900" u="none" cap="none" strike="noStrike">
              <a:solidFill>
                <a:srgbClr val="FFFFFF"/>
              </a:solidFill>
              <a:latin typeface="Arial"/>
              <a:ea typeface="Arial"/>
              <a:cs typeface="Arial"/>
              <a:sym typeface="Arial"/>
            </a:endParaRPr>
          </a:p>
        </p:txBody>
      </p:sp>
      <p:pic>
        <p:nvPicPr>
          <p:cNvPr id="1430" name="Google Shape;1430;g2523351e7b7_4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431" name="Google Shape;1431;g2523351e7b7_4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432" name="Google Shape;1432;g2523351e7b7_4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433" name="Google Shape;1433;g2523351e7b7_4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434" name="Google Shape;1434;g2523351e7b7_4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70" name="Google Shape;170;p59"/>
          <p:cNvPicPr preferRelativeResize="0"/>
          <p:nvPr/>
        </p:nvPicPr>
        <p:blipFill rotWithShape="1">
          <a:blip r:embed="rId3">
            <a:alphaModFix/>
          </a:blip>
          <a:srcRect b="0" l="0" r="0" t="0"/>
          <a:stretch/>
        </p:blipFill>
        <p:spPr>
          <a:xfrm>
            <a:off x="0" y="0"/>
            <a:ext cx="9144001" cy="1262075"/>
          </a:xfrm>
          <a:prstGeom prst="rect">
            <a:avLst/>
          </a:prstGeom>
          <a:noFill/>
          <a:ln>
            <a:noFill/>
          </a:ln>
        </p:spPr>
      </p:pic>
      <p:sp>
        <p:nvSpPr>
          <p:cNvPr id="171" name="Google Shape;171;p59"/>
          <p:cNvSpPr txBox="1"/>
          <p:nvPr/>
        </p:nvSpPr>
        <p:spPr>
          <a:xfrm>
            <a:off x="839175" y="61605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Suprasti savo auditoriją</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172" name="Google Shape;172;p59"/>
          <p:cNvSpPr txBox="1"/>
          <p:nvPr/>
        </p:nvSpPr>
        <p:spPr>
          <a:xfrm>
            <a:off x="677300" y="1499375"/>
            <a:ext cx="7686300"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Jų vaidmenys ir patirtis: </a:t>
            </a:r>
            <a:r>
              <a:rPr b="0" i="0" lang="lv-LV" sz="1500" u="none" cap="none" strike="noStrike">
                <a:solidFill>
                  <a:srgbClr val="000000"/>
                </a:solidFill>
                <a:latin typeface="Raleway"/>
                <a:ea typeface="Raleway"/>
                <a:cs typeface="Raleway"/>
                <a:sym typeface="Raleway"/>
              </a:rPr>
              <a:t>Supraskite jų pareigas HORECA sektoriuje ir jų profesinę patirtį. Tai padės jums pritaikyti žaidime pateikiams situacijas, kad jos taptų tinkamesnės.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Ankstesnis mokymasis: </a:t>
            </a:r>
            <a:r>
              <a:rPr b="0" i="0" lang="lv-LV" sz="1500" u="none" cap="none" strike="noStrike">
                <a:solidFill>
                  <a:srgbClr val="000000"/>
                </a:solidFill>
                <a:latin typeface="Raleway"/>
                <a:ea typeface="Raleway"/>
                <a:cs typeface="Raleway"/>
                <a:sym typeface="Raleway"/>
              </a:rPr>
              <a:t>Ar jie yra susipažinę su smurto darbe prevencijos ir valdymo koncepcijomis? Ar jie anksčiau yra dalyvavę panašiuose mokymuose? Tai gali padėti jums įvertinti jų turimas žinias ir nustatyti sritis, kurias reikėtų toliau nagrinėti.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Patogumo lygis žaidimuose</a:t>
            </a:r>
            <a:r>
              <a:rPr b="0" i="0" lang="lv-LV" sz="1500" u="none" cap="none" strike="noStrike">
                <a:solidFill>
                  <a:srgbClr val="000000"/>
                </a:solidFill>
                <a:latin typeface="Raleway"/>
                <a:ea typeface="Raleway"/>
                <a:cs typeface="Raleway"/>
                <a:sym typeface="Raleway"/>
              </a:rPr>
              <a:t>: Ne visi vienodai gerai jaučiasi mokydamiesi per žaidimus. Žinodami, kiek besimokantieji yra susipažinę su žaidimais ir kaip jiems patinka juos žaisti, galėsite pritaikyti žaidimo panaudojimo mokymuose būdą.</a:t>
            </a:r>
            <a:endParaRPr b="0" i="0" sz="1500" u="none" cap="none" strike="noStrike">
              <a:solidFill>
                <a:srgbClr val="000000"/>
              </a:solidFill>
              <a:latin typeface="Raleway"/>
              <a:ea typeface="Raleway"/>
              <a:cs typeface="Raleway"/>
              <a:sym typeface="Raleway"/>
            </a:endParaRPr>
          </a:p>
        </p:txBody>
      </p:sp>
      <p:grpSp>
        <p:nvGrpSpPr>
          <p:cNvPr id="173" name="Google Shape;173;p59"/>
          <p:cNvGrpSpPr/>
          <p:nvPr/>
        </p:nvGrpSpPr>
        <p:grpSpPr>
          <a:xfrm>
            <a:off x="472670" y="1591368"/>
            <a:ext cx="290237" cy="321991"/>
            <a:chOff x="534570" y="3018006"/>
            <a:chExt cx="290237" cy="321991"/>
          </a:xfrm>
        </p:grpSpPr>
        <p:sp>
          <p:nvSpPr>
            <p:cNvPr id="174" name="Google Shape;174;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 name="Google Shape;176;p59"/>
          <p:cNvGrpSpPr/>
          <p:nvPr/>
        </p:nvGrpSpPr>
        <p:grpSpPr>
          <a:xfrm>
            <a:off x="472670" y="2647743"/>
            <a:ext cx="290237" cy="321991"/>
            <a:chOff x="534570" y="3018006"/>
            <a:chExt cx="290237" cy="321991"/>
          </a:xfrm>
        </p:grpSpPr>
        <p:sp>
          <p:nvSpPr>
            <p:cNvPr id="177" name="Google Shape;177;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 name="Google Shape;179;p59"/>
          <p:cNvGrpSpPr/>
          <p:nvPr/>
        </p:nvGrpSpPr>
        <p:grpSpPr>
          <a:xfrm>
            <a:off x="472670" y="3963218"/>
            <a:ext cx="290237" cy="321991"/>
            <a:chOff x="534570" y="3018006"/>
            <a:chExt cx="290237" cy="321991"/>
          </a:xfrm>
        </p:grpSpPr>
        <p:sp>
          <p:nvSpPr>
            <p:cNvPr id="180" name="Google Shape;180;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2" name="Google Shape;182;p59"/>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8" name="Shape 1438"/>
        <p:cNvGrpSpPr/>
        <p:nvPr/>
      </p:nvGrpSpPr>
      <p:grpSpPr>
        <a:xfrm>
          <a:off x="0" y="0"/>
          <a:ext cx="0" cy="0"/>
          <a:chOff x="0" y="0"/>
          <a:chExt cx="0" cy="0"/>
        </a:xfrm>
      </p:grpSpPr>
      <p:pic>
        <p:nvPicPr>
          <p:cNvPr id="1439" name="Google Shape;1439;g2523351e7b7_4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40" name="Google Shape;1440;g2523351e7b7_47_11"/>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41" name="Google Shape;1441;g2523351e7b7_47_11"/>
          <p:cNvSpPr txBox="1"/>
          <p:nvPr/>
        </p:nvSpPr>
        <p:spPr>
          <a:xfrm>
            <a:off x="742175" y="1992425"/>
            <a:ext cx="42387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Prieš žaisdami žaidimą pasiruoškite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probleminių situacijų kortelių, susijusių su </a:t>
            </a:r>
            <a:r>
              <a:rPr b="1" i="0" lang="lv-LV" sz="1500" u="none" cap="none" strike="noStrike">
                <a:solidFill>
                  <a:schemeClr val="dk1"/>
                </a:solidFill>
                <a:latin typeface="Raleway"/>
                <a:ea typeface="Raleway"/>
                <a:cs typeface="Raleway"/>
                <a:sym typeface="Raleway"/>
              </a:rPr>
              <a:t>smurto darbe prevencija, </a:t>
            </a:r>
            <a:r>
              <a:rPr b="0" i="0" lang="lv-LV" sz="1500" u="none" cap="none" strike="noStrike">
                <a:solidFill>
                  <a:schemeClr val="dk1"/>
                </a:solidFill>
                <a:latin typeface="Raleway"/>
                <a:ea typeface="Raleway"/>
                <a:cs typeface="Raleway"/>
                <a:sym typeface="Raleway"/>
              </a:rPr>
              <a:t>rinkinį.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ir valdymu.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Pavyzdžiui, kortelėje gali būti aprašyta situacija, kai iš darbuotojo tyčiojamasi ar priekabiaujama, arba situacija, kai gali kilti smurto grėsmė.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darbo vietoje.</a:t>
            </a:r>
            <a:endParaRPr b="0" i="0" sz="1500" u="none" cap="none" strike="noStrike">
              <a:solidFill>
                <a:schemeClr val="dk1"/>
              </a:solidFill>
              <a:latin typeface="Raleway"/>
              <a:ea typeface="Raleway"/>
              <a:cs typeface="Raleway"/>
              <a:sym typeface="Raleway"/>
            </a:endParaRPr>
          </a:p>
        </p:txBody>
      </p:sp>
      <p:sp>
        <p:nvSpPr>
          <p:cNvPr id="1442" name="Google Shape;1442;g2523351e7b7_4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443" name="Google Shape;1443;g2523351e7b7_47_11"/>
          <p:cNvGrpSpPr/>
          <p:nvPr/>
        </p:nvGrpSpPr>
        <p:grpSpPr>
          <a:xfrm>
            <a:off x="575070" y="3390156"/>
            <a:ext cx="290237" cy="321991"/>
            <a:chOff x="534570" y="3018006"/>
            <a:chExt cx="290237" cy="321991"/>
          </a:xfrm>
        </p:grpSpPr>
        <p:sp>
          <p:nvSpPr>
            <p:cNvPr id="1444" name="Google Shape;1444;g2523351e7b7_4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g2523351e7b7_4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6" name="Google Shape;1446;g2523351e7b7_47_11"/>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47" name="Google Shape;1447;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448" name="Google Shape;1448;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449" name="Google Shape;1449;g2523351e7b7_47_11"/>
          <p:cNvPicPr preferRelativeResize="0"/>
          <p:nvPr/>
        </p:nvPicPr>
        <p:blipFill rotWithShape="1">
          <a:blip r:embed="rId5">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0" name="Google Shape;1450;g2523351e7b7_47_11"/>
          <p:cNvPicPr preferRelativeResize="0"/>
          <p:nvPr/>
        </p:nvPicPr>
        <p:blipFill rotWithShape="1">
          <a:blip r:embed="rId5">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1" name="Google Shape;1451;g2523351e7b7_47_11"/>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5" name="Shape 1455"/>
        <p:cNvGrpSpPr/>
        <p:nvPr/>
      </p:nvGrpSpPr>
      <p:grpSpPr>
        <a:xfrm>
          <a:off x="0" y="0"/>
          <a:ext cx="0" cy="0"/>
          <a:chOff x="0" y="0"/>
          <a:chExt cx="0" cy="0"/>
        </a:xfrm>
      </p:grpSpPr>
      <p:pic>
        <p:nvPicPr>
          <p:cNvPr id="1456" name="Google Shape;1456;g2523351e7b7_47_2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57" name="Google Shape;1457;g2523351e7b7_47_2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58" name="Google Shape;1458;g2523351e7b7_47_27"/>
          <p:cNvSpPr txBox="1"/>
          <p:nvPr/>
        </p:nvSpPr>
        <p:spPr>
          <a:xfrm>
            <a:off x="742175" y="1992425"/>
            <a:ext cx="3975900" cy="2008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Suskirstykite žaidėjus į mažas grupes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po 3-4 žmones ir tolygiai paskirstykite jiems probleminės situacijos korteles.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Nurodykite žaidėjams perskaityti savo korteles ir </a:t>
            </a:r>
            <a:r>
              <a:rPr b="1" i="0" lang="lv-LV" sz="1500" u="none" cap="none" strike="noStrike">
                <a:solidFill>
                  <a:schemeClr val="dk1"/>
                </a:solidFill>
                <a:latin typeface="Raleway"/>
                <a:ea typeface="Raleway"/>
                <a:cs typeface="Raleway"/>
                <a:sym typeface="Raleway"/>
              </a:rPr>
              <a:t>nustatyti konkrečius scenarijuose pateiktus iššūkius.</a:t>
            </a:r>
            <a:endParaRPr b="1" i="0" sz="1500" u="none" cap="none" strike="noStrike">
              <a:solidFill>
                <a:schemeClr val="dk1"/>
              </a:solidFill>
              <a:latin typeface="Raleway"/>
              <a:ea typeface="Raleway"/>
              <a:cs typeface="Raleway"/>
              <a:sym typeface="Raleway"/>
            </a:endParaRPr>
          </a:p>
        </p:txBody>
      </p:sp>
      <p:sp>
        <p:nvSpPr>
          <p:cNvPr id="1459" name="Google Shape;1459;g2523351e7b7_47_2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Paruošimas</a:t>
            </a:r>
            <a:endParaRPr b="1" i="0" sz="2600" u="none" cap="none" strike="noStrike">
              <a:solidFill>
                <a:srgbClr val="6689BA"/>
              </a:solidFill>
              <a:latin typeface="Arial"/>
              <a:ea typeface="Arial"/>
              <a:cs typeface="Arial"/>
              <a:sym typeface="Arial"/>
            </a:endParaRPr>
          </a:p>
        </p:txBody>
      </p:sp>
      <p:grpSp>
        <p:nvGrpSpPr>
          <p:cNvPr id="1460" name="Google Shape;1460;g2523351e7b7_47_27"/>
          <p:cNvGrpSpPr/>
          <p:nvPr/>
        </p:nvGrpSpPr>
        <p:grpSpPr>
          <a:xfrm>
            <a:off x="589845" y="3202431"/>
            <a:ext cx="290237" cy="321991"/>
            <a:chOff x="534570" y="3018006"/>
            <a:chExt cx="290237" cy="321991"/>
          </a:xfrm>
        </p:grpSpPr>
        <p:sp>
          <p:nvSpPr>
            <p:cNvPr id="1461" name="Google Shape;1461;g2523351e7b7_47_2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g2523351e7b7_47_2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3" name="Google Shape;1463;g2523351e7b7_47_27"/>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64" name="Google Shape;1464;g2523351e7b7_47_27"/>
          <p:cNvPicPr preferRelativeResize="0"/>
          <p:nvPr/>
        </p:nvPicPr>
        <p:blipFill rotWithShape="1">
          <a:blip r:embed="rId4">
            <a:alphaModFix/>
          </a:blip>
          <a:srcRect b="0" l="0" r="25946" t="0"/>
          <a:stretch/>
        </p:blipFill>
        <p:spPr>
          <a:xfrm>
            <a:off x="6864775" y="671550"/>
            <a:ext cx="2279225" cy="1273500"/>
          </a:xfrm>
          <a:prstGeom prst="rect">
            <a:avLst/>
          </a:prstGeom>
          <a:noFill/>
          <a:ln>
            <a:noFill/>
          </a:ln>
        </p:spPr>
      </p:pic>
      <p:pic>
        <p:nvPicPr>
          <p:cNvPr id="1465" name="Google Shape;1465;g2523351e7b7_47_27"/>
          <p:cNvPicPr preferRelativeResize="0"/>
          <p:nvPr/>
        </p:nvPicPr>
        <p:blipFill rotWithShape="1">
          <a:blip r:embed="rId5">
            <a:alphaModFix/>
          </a:blip>
          <a:srcRect b="0" l="0" r="0" t="0"/>
          <a:stretch/>
        </p:blipFill>
        <p:spPr>
          <a:xfrm>
            <a:off x="5406275" y="2252582"/>
            <a:ext cx="903528" cy="2221693"/>
          </a:xfrm>
          <a:prstGeom prst="rect">
            <a:avLst/>
          </a:prstGeom>
          <a:noFill/>
          <a:ln>
            <a:noFill/>
          </a:ln>
        </p:spPr>
      </p:pic>
      <p:pic>
        <p:nvPicPr>
          <p:cNvPr id="1466" name="Google Shape;1466;g2523351e7b7_47_27"/>
          <p:cNvPicPr preferRelativeResize="0"/>
          <p:nvPr/>
        </p:nvPicPr>
        <p:blipFill rotWithShape="1">
          <a:blip r:embed="rId5">
            <a:alphaModFix/>
          </a:blip>
          <a:srcRect b="0" l="0" r="0" t="0"/>
          <a:stretch/>
        </p:blipFill>
        <p:spPr>
          <a:xfrm>
            <a:off x="6454506" y="2252582"/>
            <a:ext cx="903528" cy="2221693"/>
          </a:xfrm>
          <a:prstGeom prst="rect">
            <a:avLst/>
          </a:prstGeom>
          <a:noFill/>
          <a:ln>
            <a:noFill/>
          </a:ln>
        </p:spPr>
      </p:pic>
      <p:pic>
        <p:nvPicPr>
          <p:cNvPr id="1467" name="Google Shape;1467;g2523351e7b7_47_27"/>
          <p:cNvPicPr preferRelativeResize="0"/>
          <p:nvPr/>
        </p:nvPicPr>
        <p:blipFill rotWithShape="1">
          <a:blip r:embed="rId5">
            <a:alphaModFix/>
          </a:blip>
          <a:srcRect b="0" l="0" r="0" t="0"/>
          <a:stretch/>
        </p:blipFill>
        <p:spPr>
          <a:xfrm>
            <a:off x="7502747" y="2252582"/>
            <a:ext cx="903528" cy="222169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1" name="Shape 1471"/>
        <p:cNvGrpSpPr/>
        <p:nvPr/>
      </p:nvGrpSpPr>
      <p:grpSpPr>
        <a:xfrm>
          <a:off x="0" y="0"/>
          <a:ext cx="0" cy="0"/>
          <a:chOff x="0" y="0"/>
          <a:chExt cx="0" cy="0"/>
        </a:xfrm>
      </p:grpSpPr>
      <p:pic>
        <p:nvPicPr>
          <p:cNvPr id="1472" name="Google Shape;1472;g2523351e7b7_47_42"/>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473" name="Google Shape;1473;g2523351e7b7_47_42"/>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74" name="Google Shape;1474;g2523351e7b7_47_42"/>
          <p:cNvSpPr txBox="1"/>
          <p:nvPr/>
        </p:nvSpPr>
        <p:spPr>
          <a:xfrm>
            <a:off x="742175" y="1992425"/>
            <a:ext cx="42888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Kiekviena grupė turės sukurti </a:t>
            </a:r>
            <a:r>
              <a:rPr b="1" i="0" lang="lv-LV" sz="1500" u="none" cap="none" strike="noStrike">
                <a:solidFill>
                  <a:schemeClr val="dk1"/>
                </a:solidFill>
                <a:latin typeface="Raleway"/>
                <a:ea typeface="Raleway"/>
                <a:cs typeface="Raleway"/>
                <a:sym typeface="Raleway"/>
              </a:rPr>
              <a:t>trumpą improvizacinę dramą, kuri iliustruotų smurto darbe prevencijos ar valdymo strategiją, susijusią su </a:t>
            </a:r>
            <a:r>
              <a:rPr b="0" i="0" lang="lv-LV" sz="1500" u="none" cap="none" strike="noStrike">
                <a:solidFill>
                  <a:schemeClr val="dk1"/>
                </a:solidFill>
                <a:latin typeface="Raleway"/>
                <a:ea typeface="Raleway"/>
                <a:cs typeface="Raleway"/>
                <a:sym typeface="Raleway"/>
              </a:rPr>
              <a:t>jų kortelėje nurodytu </a:t>
            </a:r>
            <a:r>
              <a:rPr b="1" i="0" lang="lv-LV" sz="1500" u="none" cap="none" strike="noStrike">
                <a:solidFill>
                  <a:schemeClr val="dk1"/>
                </a:solidFill>
                <a:latin typeface="Raleway"/>
                <a:ea typeface="Raleway"/>
                <a:cs typeface="Raleway"/>
                <a:sym typeface="Raleway"/>
              </a:rPr>
              <a:t>smurto darbe scenarijumi.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Nurodykite grupėms aptarti ir apgalvoti įvairias prevencijos ir valdymo strategijas, kurias jos galėtų taikyti savo dramoje.</a:t>
            </a:r>
            <a:endParaRPr b="0" i="0" sz="1500" u="none" cap="none" strike="noStrike">
              <a:solidFill>
                <a:schemeClr val="dk1"/>
              </a:solidFill>
              <a:latin typeface="Raleway"/>
              <a:ea typeface="Raleway"/>
              <a:cs typeface="Raleway"/>
              <a:sym typeface="Raleway"/>
            </a:endParaRPr>
          </a:p>
        </p:txBody>
      </p:sp>
      <p:sp>
        <p:nvSpPr>
          <p:cNvPr id="1475" name="Google Shape;1475;g2523351e7b7_47_42"/>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476" name="Google Shape;1476;g2523351e7b7_47_42"/>
          <p:cNvGrpSpPr/>
          <p:nvPr/>
        </p:nvGrpSpPr>
        <p:grpSpPr>
          <a:xfrm>
            <a:off x="589845" y="3690506"/>
            <a:ext cx="290237" cy="321991"/>
            <a:chOff x="534570" y="3018006"/>
            <a:chExt cx="290237" cy="321991"/>
          </a:xfrm>
        </p:grpSpPr>
        <p:sp>
          <p:nvSpPr>
            <p:cNvPr id="1477" name="Google Shape;1477;g2523351e7b7_47_4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g2523351e7b7_47_4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9" name="Google Shape;1479;g2523351e7b7_47_42"/>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80" name="Google Shape;1480;g2523351e7b7_47_42"/>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pic>
        <p:nvPicPr>
          <p:cNvPr id="1481" name="Google Shape;1481;g2523351e7b7_47_42"/>
          <p:cNvPicPr preferRelativeResize="0"/>
          <p:nvPr/>
        </p:nvPicPr>
        <p:blipFill rotWithShape="1">
          <a:blip r:embed="rId5">
            <a:alphaModFix/>
          </a:blip>
          <a:srcRect b="0" l="0" r="0" t="0"/>
          <a:stretch/>
        </p:blipFill>
        <p:spPr>
          <a:xfrm>
            <a:off x="5543925" y="2350550"/>
            <a:ext cx="838524" cy="2061875"/>
          </a:xfrm>
          <a:prstGeom prst="rect">
            <a:avLst/>
          </a:prstGeom>
          <a:noFill/>
          <a:ln>
            <a:noFill/>
          </a:ln>
        </p:spPr>
      </p:pic>
      <p:pic>
        <p:nvPicPr>
          <p:cNvPr id="1482" name="Google Shape;1482;g2523351e7b7_47_42"/>
          <p:cNvPicPr preferRelativeResize="0"/>
          <p:nvPr/>
        </p:nvPicPr>
        <p:blipFill rotWithShape="1">
          <a:blip r:embed="rId5">
            <a:alphaModFix/>
          </a:blip>
          <a:srcRect b="0" l="0" r="0" t="0"/>
          <a:stretch/>
        </p:blipFill>
        <p:spPr>
          <a:xfrm>
            <a:off x="7012200" y="1952400"/>
            <a:ext cx="609175" cy="1497899"/>
          </a:xfrm>
          <a:prstGeom prst="rect">
            <a:avLst/>
          </a:prstGeom>
          <a:noFill/>
          <a:ln>
            <a:noFill/>
          </a:ln>
        </p:spPr>
      </p:pic>
      <p:pic>
        <p:nvPicPr>
          <p:cNvPr id="1483" name="Google Shape;1483;g2523351e7b7_47_42"/>
          <p:cNvPicPr preferRelativeResize="0"/>
          <p:nvPr/>
        </p:nvPicPr>
        <p:blipFill rotWithShape="1">
          <a:blip r:embed="rId5">
            <a:alphaModFix/>
          </a:blip>
          <a:srcRect b="0" l="0" r="0" t="0"/>
          <a:stretch/>
        </p:blipFill>
        <p:spPr>
          <a:xfrm>
            <a:off x="7677947" y="2350557"/>
            <a:ext cx="903528" cy="2221693"/>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7" name="Shape 1487"/>
        <p:cNvGrpSpPr/>
        <p:nvPr/>
      </p:nvGrpSpPr>
      <p:grpSpPr>
        <a:xfrm>
          <a:off x="0" y="0"/>
          <a:ext cx="0" cy="0"/>
          <a:chOff x="0" y="0"/>
          <a:chExt cx="0" cy="0"/>
        </a:xfrm>
      </p:grpSpPr>
      <p:pic>
        <p:nvPicPr>
          <p:cNvPr id="1488" name="Google Shape;1488;g2523351e7b7_47_5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89" name="Google Shape;1489;g2523351e7b7_47_5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90" name="Google Shape;1490;g2523351e7b7_47_57"/>
          <p:cNvSpPr txBox="1"/>
          <p:nvPr/>
        </p:nvSpPr>
        <p:spPr>
          <a:xfrm>
            <a:off x="742175" y="1992425"/>
            <a:ext cx="38133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Nustačiusios savo prevencijos ar valdymo strategiją, grupės turėtų repetuoti ir parengti trumpą dramą.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Jie turėtų apsvarstyti, kokie veikėjai, dialogai, aplinka ir veiksmai </a:t>
            </a:r>
            <a:r>
              <a:rPr b="0" i="0" lang="lv-LV" sz="1500" u="none" cap="none" strike="noStrike">
                <a:solidFill>
                  <a:schemeClr val="dk1"/>
                </a:solidFill>
                <a:latin typeface="Raleway"/>
                <a:ea typeface="Raleway"/>
                <a:cs typeface="Raleway"/>
                <a:sym typeface="Raleway"/>
              </a:rPr>
              <a:t>geriausiai iliustruotų jų pasirinktą strategiją.</a:t>
            </a:r>
            <a:endParaRPr b="0" i="0" sz="1500" u="none" cap="none" strike="noStrike">
              <a:solidFill>
                <a:schemeClr val="dk1"/>
              </a:solidFill>
              <a:latin typeface="Raleway"/>
              <a:ea typeface="Raleway"/>
              <a:cs typeface="Raleway"/>
              <a:sym typeface="Raleway"/>
            </a:endParaRPr>
          </a:p>
        </p:txBody>
      </p:sp>
      <p:sp>
        <p:nvSpPr>
          <p:cNvPr id="1491" name="Google Shape;1491;g2523351e7b7_47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a:t>
            </a:r>
            <a:endParaRPr b="1" i="0" sz="2600" u="none" cap="none" strike="noStrike">
              <a:solidFill>
                <a:srgbClr val="6689BA"/>
              </a:solidFill>
              <a:latin typeface="Arial"/>
              <a:ea typeface="Arial"/>
              <a:cs typeface="Arial"/>
              <a:sym typeface="Arial"/>
            </a:endParaRPr>
          </a:p>
        </p:txBody>
      </p:sp>
      <p:grpSp>
        <p:nvGrpSpPr>
          <p:cNvPr id="1492" name="Google Shape;1492;g2523351e7b7_47_57"/>
          <p:cNvGrpSpPr/>
          <p:nvPr/>
        </p:nvGrpSpPr>
        <p:grpSpPr>
          <a:xfrm>
            <a:off x="589845" y="3377631"/>
            <a:ext cx="290237" cy="321991"/>
            <a:chOff x="534570" y="3018006"/>
            <a:chExt cx="290237" cy="321991"/>
          </a:xfrm>
        </p:grpSpPr>
        <p:sp>
          <p:nvSpPr>
            <p:cNvPr id="1493" name="Google Shape;1493;g2523351e7b7_47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g2523351e7b7_47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5" name="Google Shape;1495;g2523351e7b7_47_57"/>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496" name="Google Shape;1496;g2523351e7b7_47_57"/>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g2523351e7b7_47_57"/>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g2523351e7b7_47_57"/>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g2523351e7b7_47_57"/>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0" name="Google Shape;1500;g2523351e7b7_47_57"/>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4" name="Shape 1504"/>
        <p:cNvGrpSpPr/>
        <p:nvPr/>
      </p:nvGrpSpPr>
      <p:grpSpPr>
        <a:xfrm>
          <a:off x="0" y="0"/>
          <a:ext cx="0" cy="0"/>
          <a:chOff x="0" y="0"/>
          <a:chExt cx="0" cy="0"/>
        </a:xfrm>
      </p:grpSpPr>
      <p:pic>
        <p:nvPicPr>
          <p:cNvPr id="1505" name="Google Shape;1505;g2523351e7b7_47_73"/>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506" name="Google Shape;1506;g2523351e7b7_47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07" name="Google Shape;1507;g2523351e7b7_47_73"/>
          <p:cNvSpPr txBox="1"/>
          <p:nvPr/>
        </p:nvSpPr>
        <p:spPr>
          <a:xfrm>
            <a:off x="742175" y="1992425"/>
            <a:ext cx="38757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Kai grupės repetuoja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savo dramas, suburkite visus kartu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į didelę grupę.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vieną kiekviena grupė turėtų suvaidinti trumpą dramą, iliustruojančią jų pasirinktą </a:t>
            </a:r>
            <a:r>
              <a:rPr b="1" i="0" lang="lv-LV" sz="1500" u="none" cap="none" strike="noStrike">
                <a:solidFill>
                  <a:schemeClr val="dk1"/>
                </a:solidFill>
                <a:latin typeface="Raleway"/>
                <a:ea typeface="Raleway"/>
                <a:cs typeface="Raleway"/>
                <a:sym typeface="Raleway"/>
              </a:rPr>
              <a:t>smurto darbe prevencijos ar valdymo strategiją, susijusią su kortelėje pateiktu smurto darbe scenarijumi.</a:t>
            </a:r>
            <a:endParaRPr b="1" i="0" sz="1500" u="none" cap="none" strike="noStrike">
              <a:solidFill>
                <a:schemeClr val="dk1"/>
              </a:solidFill>
              <a:latin typeface="Raleway"/>
              <a:ea typeface="Raleway"/>
              <a:cs typeface="Raleway"/>
              <a:sym typeface="Raleway"/>
            </a:endParaRPr>
          </a:p>
        </p:txBody>
      </p:sp>
      <p:sp>
        <p:nvSpPr>
          <p:cNvPr id="1508" name="Google Shape;1508;g2523351e7b7_47_73"/>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sp>
        <p:nvSpPr>
          <p:cNvPr id="1509" name="Google Shape;1509;g2523351e7b7_47_73"/>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510" name="Google Shape;1510;g2523351e7b7_47_73"/>
          <p:cNvSpPr/>
          <p:nvPr/>
        </p:nvSpPr>
        <p:spPr>
          <a:xfrm>
            <a:off x="6347390" y="2493067"/>
            <a:ext cx="2448900" cy="2116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g2523351e7b7_47_73"/>
          <p:cNvSpPr/>
          <p:nvPr/>
        </p:nvSpPr>
        <p:spPr>
          <a:xfrm>
            <a:off x="5133522" y="1714500"/>
            <a:ext cx="1098900" cy="10227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g2523351e7b7_47_73"/>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g2523351e7b7_47_73"/>
          <p:cNvSpPr/>
          <p:nvPr/>
        </p:nvSpPr>
        <p:spPr>
          <a:xfrm rot="449448">
            <a:off x="6346331" y="2444091"/>
            <a:ext cx="2395544" cy="2115499"/>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4" name="Google Shape;1514;g2523351e7b7_47_73"/>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8" name="Shape 1518"/>
        <p:cNvGrpSpPr/>
        <p:nvPr/>
      </p:nvGrpSpPr>
      <p:grpSpPr>
        <a:xfrm>
          <a:off x="0" y="0"/>
          <a:ext cx="0" cy="0"/>
          <a:chOff x="0" y="0"/>
          <a:chExt cx="0" cy="0"/>
        </a:xfrm>
      </p:grpSpPr>
      <p:pic>
        <p:nvPicPr>
          <p:cNvPr id="1519" name="Google Shape;1519;g2523351e7b7_47_86"/>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520" name="Google Shape;1520;g2523351e7b7_47_86"/>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21" name="Google Shape;1521;g2523351e7b7_47_86"/>
          <p:cNvSpPr txBox="1"/>
          <p:nvPr/>
        </p:nvSpPr>
        <p:spPr>
          <a:xfrm>
            <a:off x="742175" y="1992425"/>
            <a:ext cx="38133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kiekvienos dramos spektaklio pradėkite diskusiją apie </a:t>
            </a:r>
            <a:r>
              <a:rPr b="1" i="0" lang="lv-LV" sz="1500" u="none" cap="none" strike="noStrike">
                <a:solidFill>
                  <a:schemeClr val="dk1"/>
                </a:solidFill>
                <a:latin typeface="Raleway"/>
                <a:ea typeface="Raleway"/>
                <a:cs typeface="Raleway"/>
                <a:sym typeface="Raleway"/>
              </a:rPr>
              <a:t>dramoje parodytas prevencijos ar valdymo strategijas.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Skatinkite žaidėjus užduoti klausimus, </a:t>
            </a:r>
            <a:r>
              <a:rPr b="0" i="0" lang="lv-LV" sz="1500" u="none" cap="none" strike="noStrike">
                <a:solidFill>
                  <a:schemeClr val="dk1"/>
                </a:solidFill>
                <a:latin typeface="Raleway"/>
                <a:ea typeface="Raleway"/>
                <a:cs typeface="Raleway"/>
                <a:sym typeface="Raleway"/>
              </a:rPr>
              <a:t>teikti pastabas ir dalytis savo patirtimi, susijusia su panašiais scenarijais.</a:t>
            </a:r>
            <a:endParaRPr b="0" i="0" sz="1500" u="none" cap="none" strike="noStrike">
              <a:solidFill>
                <a:schemeClr val="dk1"/>
              </a:solidFill>
              <a:latin typeface="Raleway"/>
              <a:ea typeface="Raleway"/>
              <a:cs typeface="Raleway"/>
              <a:sym typeface="Raleway"/>
            </a:endParaRPr>
          </a:p>
        </p:txBody>
      </p:sp>
      <p:sp>
        <p:nvSpPr>
          <p:cNvPr id="1522" name="Google Shape;1522;g2523351e7b7_47_86"/>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Žaidimas ir uždarymas</a:t>
            </a:r>
            <a:endParaRPr b="1" i="0" sz="2600" u="none" cap="none" strike="noStrike">
              <a:solidFill>
                <a:srgbClr val="6689BA"/>
              </a:solidFill>
              <a:latin typeface="Raleway"/>
              <a:ea typeface="Raleway"/>
              <a:cs typeface="Raleway"/>
              <a:sym typeface="Raleway"/>
            </a:endParaRPr>
          </a:p>
        </p:txBody>
      </p:sp>
      <p:grpSp>
        <p:nvGrpSpPr>
          <p:cNvPr id="1523" name="Google Shape;1523;g2523351e7b7_47_86"/>
          <p:cNvGrpSpPr/>
          <p:nvPr/>
        </p:nvGrpSpPr>
        <p:grpSpPr>
          <a:xfrm>
            <a:off x="589845" y="3377631"/>
            <a:ext cx="290237" cy="321991"/>
            <a:chOff x="534570" y="3018006"/>
            <a:chExt cx="290237" cy="321991"/>
          </a:xfrm>
        </p:grpSpPr>
        <p:sp>
          <p:nvSpPr>
            <p:cNvPr id="1524" name="Google Shape;1524;g2523351e7b7_47_8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g2523351e7b7_47_8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6" name="Google Shape;1526;g2523351e7b7_47_86"/>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527" name="Google Shape;1527;g2523351e7b7_47_86"/>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g2523351e7b7_47_86"/>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g2523351e7b7_47_86"/>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g2523351e7b7_47_86"/>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1" name="Google Shape;1531;g2523351e7b7_47_86"/>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5" name="Shape 1535"/>
        <p:cNvGrpSpPr/>
        <p:nvPr/>
      </p:nvGrpSpPr>
      <p:grpSpPr>
        <a:xfrm>
          <a:off x="0" y="0"/>
          <a:ext cx="0" cy="0"/>
          <a:chOff x="0" y="0"/>
          <a:chExt cx="0" cy="0"/>
        </a:xfrm>
      </p:grpSpPr>
      <p:pic>
        <p:nvPicPr>
          <p:cNvPr id="1536" name="Google Shape;1536;g2523351e7b7_47_102"/>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537" name="Google Shape;1537;g2523351e7b7_47_102"/>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38" name="Google Shape;1538;g2523351e7b7_47_102"/>
          <p:cNvSpPr txBox="1"/>
          <p:nvPr/>
        </p:nvSpPr>
        <p:spPr>
          <a:xfrm>
            <a:off x="742175" y="1577950"/>
            <a:ext cx="42348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įtraukiant dramos mokymą,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galite sukurti smagią ir įtraukiančią mokymosi patirtį, kuri skatintų žaidėjus kūrybiškai ir kritiškai mąstyti apie </a:t>
            </a:r>
            <a:r>
              <a:rPr b="1" i="0" lang="lv-LV" sz="1500" u="none" cap="none" strike="noStrike">
                <a:solidFill>
                  <a:schemeClr val="dk1"/>
                </a:solidFill>
                <a:latin typeface="Raleway"/>
                <a:ea typeface="Raleway"/>
                <a:cs typeface="Raleway"/>
                <a:sym typeface="Raleway"/>
              </a:rPr>
              <a:t>smurto darbe prevenciją ir valdymą.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Be to, dirbdami mažose grupėse žaidėjai gali </a:t>
            </a:r>
            <a:r>
              <a:rPr b="1" i="0" lang="lv-LV" sz="1500" u="none" cap="none" strike="noStrike">
                <a:solidFill>
                  <a:schemeClr val="dk1"/>
                </a:solidFill>
                <a:latin typeface="Raleway"/>
                <a:ea typeface="Raleway"/>
                <a:cs typeface="Raleway"/>
                <a:sym typeface="Raleway"/>
              </a:rPr>
              <a:t>praktikuoti komandinį darbą ir bendradarbiavimą, taip </a:t>
            </a:r>
            <a:r>
              <a:rPr b="0" i="0" lang="lv-LV" sz="1500" u="none" cap="none" strike="noStrike">
                <a:solidFill>
                  <a:schemeClr val="dk1"/>
                </a:solidFill>
                <a:latin typeface="Raleway"/>
                <a:ea typeface="Raleway"/>
                <a:cs typeface="Raleway"/>
                <a:sym typeface="Raleway"/>
              </a:rPr>
              <a:t>pat įgyti pasitikėjimo savimi ir gebėjimo spręsti sudėtingas situacijas darbo vietoje.</a:t>
            </a:r>
            <a:endParaRPr b="0" i="0" sz="1500" u="none" cap="none" strike="noStrike">
              <a:solidFill>
                <a:schemeClr val="dk1"/>
              </a:solidFill>
              <a:latin typeface="Raleway"/>
              <a:ea typeface="Raleway"/>
              <a:cs typeface="Raleway"/>
              <a:sym typeface="Raleway"/>
            </a:endParaRPr>
          </a:p>
        </p:txBody>
      </p:sp>
      <p:grpSp>
        <p:nvGrpSpPr>
          <p:cNvPr id="1539" name="Google Shape;1539;g2523351e7b7_47_102"/>
          <p:cNvGrpSpPr/>
          <p:nvPr/>
        </p:nvGrpSpPr>
        <p:grpSpPr>
          <a:xfrm>
            <a:off x="589845" y="3301431"/>
            <a:ext cx="290237" cy="321991"/>
            <a:chOff x="534570" y="3018006"/>
            <a:chExt cx="290237" cy="321991"/>
          </a:xfrm>
        </p:grpSpPr>
        <p:sp>
          <p:nvSpPr>
            <p:cNvPr id="1540" name="Google Shape;1540;g2523351e7b7_47_10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g2523351e7b7_47_10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2" name="Google Shape;1542;g2523351e7b7_47_102"/>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543" name="Google Shape;1543;g2523351e7b7_47_102"/>
          <p:cNvSpPr/>
          <p:nvPr/>
        </p:nvSpPr>
        <p:spPr>
          <a:xfrm>
            <a:off x="6186207" y="2360494"/>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g2523351e7b7_47_102"/>
          <p:cNvSpPr/>
          <p:nvPr/>
        </p:nvSpPr>
        <p:spPr>
          <a:xfrm>
            <a:off x="5521472" y="1902225"/>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g2523351e7b7_47_102"/>
          <p:cNvSpPr/>
          <p:nvPr/>
        </p:nvSpPr>
        <p:spPr>
          <a:xfrm>
            <a:off x="5483200" y="1949936"/>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g2523351e7b7_47_102"/>
          <p:cNvSpPr/>
          <p:nvPr/>
        </p:nvSpPr>
        <p:spPr>
          <a:xfrm rot="449369">
            <a:off x="6185147" y="2312977"/>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7" name="Google Shape;1547;g2523351e7b7_47_102"/>
          <p:cNvPicPr preferRelativeResize="0"/>
          <p:nvPr/>
        </p:nvPicPr>
        <p:blipFill rotWithShape="1">
          <a:blip r:embed="rId4">
            <a:alphaModFix/>
          </a:blip>
          <a:srcRect b="0" l="13874" r="1263" t="0"/>
          <a:stretch/>
        </p:blipFill>
        <p:spPr>
          <a:xfrm rot="-5400000">
            <a:off x="6878638" y="3339562"/>
            <a:ext cx="2365500" cy="121732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1" name="Shape 1551"/>
        <p:cNvGrpSpPr/>
        <p:nvPr/>
      </p:nvGrpSpPr>
      <p:grpSpPr>
        <a:xfrm>
          <a:off x="0" y="0"/>
          <a:ext cx="0" cy="0"/>
          <a:chOff x="0" y="0"/>
          <a:chExt cx="0" cy="0"/>
        </a:xfrm>
      </p:grpSpPr>
      <p:sp>
        <p:nvSpPr>
          <p:cNvPr id="1552" name="Google Shape;1552;g2523351e7b7_47_117"/>
          <p:cNvSpPr txBox="1"/>
          <p:nvPr/>
        </p:nvSpPr>
        <p:spPr>
          <a:xfrm>
            <a:off x="688300" y="145242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grpSp>
        <p:nvGrpSpPr>
          <p:cNvPr id="1553" name="Google Shape;1553;g2523351e7b7_47_117"/>
          <p:cNvGrpSpPr/>
          <p:nvPr/>
        </p:nvGrpSpPr>
        <p:grpSpPr>
          <a:xfrm>
            <a:off x="231575" y="1977300"/>
            <a:ext cx="8516075" cy="2701200"/>
            <a:chOff x="231575" y="1828250"/>
            <a:chExt cx="8516075" cy="2701200"/>
          </a:xfrm>
        </p:grpSpPr>
        <p:sp>
          <p:nvSpPr>
            <p:cNvPr id="1554" name="Google Shape;1554;g2523351e7b7_47_117"/>
            <p:cNvSpPr txBox="1"/>
            <p:nvPr/>
          </p:nvSpPr>
          <p:spPr>
            <a:xfrm>
              <a:off x="231575" y="1828250"/>
              <a:ext cx="4123500" cy="2701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Kurios prevencijos ir valdymo strategijos jums pasirodė veiksmingiausios žaidimo metu? Kodėl?</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Kaip, jūsų nuomone, šių strategijų įgyvendinimas gali prisidėti prie saugesnės ir įtraukesnės darbo aplinkos kūrimo?</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buvo kokių nors prevencijos ar valdymo strategijų, kurias taikyti žaidimo metu jums atrodė ypač sudėtinga? Kaip jas galima patobulinti?</a:t>
              </a:r>
              <a:endParaRPr b="0" i="0" sz="1500" u="none" cap="none" strike="noStrike">
                <a:solidFill>
                  <a:schemeClr val="dk1"/>
                </a:solidFill>
                <a:latin typeface="Raleway"/>
                <a:ea typeface="Raleway"/>
                <a:cs typeface="Raleway"/>
                <a:sym typeface="Raleway"/>
              </a:endParaRPr>
            </a:p>
          </p:txBody>
        </p:sp>
        <p:sp>
          <p:nvSpPr>
            <p:cNvPr id="1555" name="Google Shape;1555;g2523351e7b7_47_117"/>
            <p:cNvSpPr txBox="1"/>
            <p:nvPr/>
          </p:nvSpPr>
          <p:spPr>
            <a:xfrm>
              <a:off x="4755550" y="1839800"/>
              <a:ext cx="3992100" cy="26781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Kurios strategijos, jūsų nuomone, yra aktualiausios arba labiausiai taikytinos jūsų darbovietėje? Ir labiausiai sudėtingos?</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Kaip planuojate integruoti prevencijos ir valdymo strategijas į kasdienį darbą?</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Kaip manote, kokį vaidmenį smurto darbe prevencijos ir valdymo srityje atlieka įvairių organizacijos lygių darbuotojai?</a:t>
              </a:r>
              <a:endParaRPr b="0" i="0" sz="1500" u="none" cap="none" strike="noStrike">
                <a:solidFill>
                  <a:schemeClr val="dk1"/>
                </a:solidFill>
                <a:latin typeface="Raleway"/>
                <a:ea typeface="Raleway"/>
                <a:cs typeface="Raleway"/>
                <a:sym typeface="Raleway"/>
              </a:endParaRPr>
            </a:p>
          </p:txBody>
        </p:sp>
      </p:grpSp>
      <p:pic>
        <p:nvPicPr>
          <p:cNvPr id="1556" name="Google Shape;1556;g2523351e7b7_47_117"/>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557" name="Google Shape;1557;g2523351e7b7_47_117"/>
          <p:cNvSpPr txBox="1"/>
          <p:nvPr/>
        </p:nvSpPr>
        <p:spPr>
          <a:xfrm>
            <a:off x="7129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58" name="Google Shape;1558;g2523351e7b7_47_117"/>
          <p:cNvSpPr txBox="1"/>
          <p:nvPr/>
        </p:nvSpPr>
        <p:spPr>
          <a:xfrm>
            <a:off x="4373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559" name="Google Shape;1559;g2523351e7b7_47_117"/>
          <p:cNvPicPr preferRelativeResize="0"/>
          <p:nvPr/>
        </p:nvPicPr>
        <p:blipFill rotWithShape="1">
          <a:blip r:embed="rId4">
            <a:alphaModFix/>
          </a:blip>
          <a:srcRect b="0" l="13873" r="8091" t="0"/>
          <a:stretch/>
        </p:blipFill>
        <p:spPr>
          <a:xfrm>
            <a:off x="6968774" y="482550"/>
            <a:ext cx="2175225" cy="12173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3" name="Shape 1563"/>
        <p:cNvGrpSpPr/>
        <p:nvPr/>
      </p:nvGrpSpPr>
      <p:grpSpPr>
        <a:xfrm>
          <a:off x="0" y="0"/>
          <a:ext cx="0" cy="0"/>
          <a:chOff x="0" y="0"/>
          <a:chExt cx="0" cy="0"/>
        </a:xfrm>
      </p:grpSpPr>
      <p:sp>
        <p:nvSpPr>
          <p:cNvPr id="1564" name="Google Shape;1564;g2523351e7b7_47_128"/>
          <p:cNvSpPr txBox="1"/>
          <p:nvPr/>
        </p:nvSpPr>
        <p:spPr>
          <a:xfrm>
            <a:off x="840700" y="170382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Klausimai po rungtynių</a:t>
            </a:r>
            <a:endParaRPr b="1" i="0" sz="2300" u="none" cap="none" strike="noStrike">
              <a:solidFill>
                <a:srgbClr val="6689BA"/>
              </a:solidFill>
              <a:latin typeface="Arial"/>
              <a:ea typeface="Arial"/>
              <a:cs typeface="Arial"/>
              <a:sym typeface="Arial"/>
            </a:endParaRPr>
          </a:p>
        </p:txBody>
      </p:sp>
      <p:grpSp>
        <p:nvGrpSpPr>
          <p:cNvPr id="1565" name="Google Shape;1565;g2523351e7b7_47_128"/>
          <p:cNvGrpSpPr/>
          <p:nvPr/>
        </p:nvGrpSpPr>
        <p:grpSpPr>
          <a:xfrm>
            <a:off x="383975" y="2228700"/>
            <a:ext cx="8351250" cy="2170200"/>
            <a:chOff x="231575" y="1828250"/>
            <a:chExt cx="8351250" cy="2170200"/>
          </a:xfrm>
        </p:grpSpPr>
        <p:sp>
          <p:nvSpPr>
            <p:cNvPr id="1566" name="Google Shape;1566;g2523351e7b7_47_128"/>
            <p:cNvSpPr txBox="1"/>
            <p:nvPr/>
          </p:nvSpPr>
          <p:spPr>
            <a:xfrm>
              <a:off x="231575" y="1828250"/>
              <a:ext cx="4317600" cy="2170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galite apibūdinti kokią nors asmeninę patirtį ar pastebėjimus, susijusius su žaidime aptartomis prevencijos ar valdymo strategijomis?</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Kaip manote, kaip žaidimas paveikė jūsų supratimą apie prevencijos ir valdymo strategijų svarbą kovojant su smurtu darbe?</a:t>
              </a:r>
              <a:endParaRPr b="0" i="0" sz="1500" u="none" cap="none" strike="noStrike">
                <a:solidFill>
                  <a:schemeClr val="dk1"/>
                </a:solidFill>
                <a:latin typeface="Raleway"/>
                <a:ea typeface="Raleway"/>
                <a:cs typeface="Raleway"/>
                <a:sym typeface="Raleway"/>
              </a:endParaRPr>
            </a:p>
          </p:txBody>
        </p:sp>
        <p:sp>
          <p:nvSpPr>
            <p:cNvPr id="1567" name="Google Shape;1567;g2523351e7b7_47_128"/>
            <p:cNvSpPr txBox="1"/>
            <p:nvPr/>
          </p:nvSpPr>
          <p:spPr>
            <a:xfrm>
              <a:off x="4886525" y="1839800"/>
              <a:ext cx="3696300" cy="14316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Ar žaisdami šį modulį turėjote kokių nors netikėtų įžvalgų ar supratimų apie prevencijos ir valdymo strategijas bei jų poveikį smurtui darbo vietoje?</a:t>
              </a:r>
              <a:endParaRPr b="0" i="0" sz="1500" u="none" cap="none" strike="noStrike">
                <a:solidFill>
                  <a:schemeClr val="dk1"/>
                </a:solidFill>
                <a:latin typeface="Raleway"/>
                <a:ea typeface="Raleway"/>
                <a:cs typeface="Raleway"/>
                <a:sym typeface="Raleway"/>
              </a:endParaRPr>
            </a:p>
          </p:txBody>
        </p:sp>
      </p:grpSp>
      <p:pic>
        <p:nvPicPr>
          <p:cNvPr id="1568" name="Google Shape;1568;g2523351e7b7_47_128"/>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569" name="Google Shape;1569;g2523351e7b7_47_128"/>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Prevencijos ir valdymo strategijos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70" name="Google Shape;1570;g2523351e7b7_47_128"/>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571" name="Google Shape;1571;g2523351e7b7_47_128"/>
          <p:cNvPicPr preferRelativeResize="0"/>
          <p:nvPr/>
        </p:nvPicPr>
        <p:blipFill rotWithShape="1">
          <a:blip r:embed="rId4">
            <a:alphaModFix/>
          </a:blip>
          <a:srcRect b="0" l="13877" r="20848" t="0"/>
          <a:stretch/>
        </p:blipFill>
        <p:spPr>
          <a:xfrm>
            <a:off x="6634525" y="586225"/>
            <a:ext cx="2509476" cy="167892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pic>
        <p:nvPicPr>
          <p:cNvPr id="1576" name="Google Shape;1576;g2523351e7b7_5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577" name="Google Shape;1577;g2523351e7b7_5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Kiti svarbūs </a:t>
            </a:r>
            <a:r>
              <a:rPr b="1" i="0" lang="lv-LV" sz="4100" u="none" cap="none" strike="noStrike">
                <a:solidFill>
                  <a:srgbClr val="2B3E85"/>
                </a:solidFill>
                <a:latin typeface="Raleway"/>
                <a:ea typeface="Raleway"/>
                <a:cs typeface="Raleway"/>
                <a:sym typeface="Raleway"/>
              </a:rPr>
              <a:t>klausimai </a:t>
            </a:r>
            <a:br>
              <a:rPr b="1" i="0" lang="lv-LV" sz="4100" u="none" cap="none" strike="noStrike">
                <a:solidFill>
                  <a:srgbClr val="2B3E85"/>
                </a:solidFill>
                <a:latin typeface="Raleway"/>
                <a:ea typeface="Raleway"/>
                <a:cs typeface="Raleway"/>
                <a:sym typeface="Raleway"/>
              </a:rPr>
            </a:br>
            <a:r>
              <a:rPr b="1" i="0" lang="lv-LV" sz="3700" u="none" cap="none" strike="noStrike">
                <a:solidFill>
                  <a:srgbClr val="FFFFFF"/>
                </a:solidFill>
                <a:latin typeface="Raleway"/>
                <a:ea typeface="Raleway"/>
                <a:cs typeface="Raleway"/>
                <a:sym typeface="Raleway"/>
              </a:rPr>
              <a:t>kuriuos reikia užduoti, kad gautumėte įžvalgų apie žaidimą</a:t>
            </a:r>
            <a:endParaRPr b="1" i="0" sz="3700" u="none" cap="none" strike="noStrike">
              <a:solidFill>
                <a:srgbClr val="FFFFFF"/>
              </a:solidFill>
              <a:latin typeface="Raleway"/>
              <a:ea typeface="Raleway"/>
              <a:cs typeface="Raleway"/>
              <a:sym typeface="Raleway"/>
            </a:endParaRPr>
          </a:p>
        </p:txBody>
      </p:sp>
      <p:pic>
        <p:nvPicPr>
          <p:cNvPr id="1578" name="Google Shape;1578;g2523351e7b7_5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579" name="Google Shape;1579;g2523351e7b7_5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580" name="Google Shape;1580;g2523351e7b7_5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581" name="Google Shape;1581;g2523351e7b7_5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582" name="Google Shape;1582;g2523351e7b7_5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Liga</dc:creator>
</cp:coreProperties>
</file>