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9906000" cx="6858000"/>
  <p:notesSz cx="6858000" cy="9144000"/>
  <p:embeddedFontLst>
    <p:embeddedFont>
      <p:font typeface="Raleway"/>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i7kiTcbCEL1pD/1xPTM2U7iXpG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slide" Target="slides/slide1.xml"/><Relationship Id="rId19" Type="http://schemas.openxmlformats.org/officeDocument/2006/relationships/font" Target="fonts/Raleway-boldItalic.fntdata"/><Relationship Id="rId6" Type="http://schemas.openxmlformats.org/officeDocument/2006/relationships/slide" Target="slides/slide2.xml"/><Relationship Id="rId18" Type="http://schemas.openxmlformats.org/officeDocument/2006/relationships/font" Target="fonts/Raleway-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3"/>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 name="Google Shape;14;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tuation cards" type="title">
  <p:cSld name="TITLE">
    <p:spTree>
      <p:nvGrpSpPr>
        <p:cNvPr id="17" name="Shape 17"/>
        <p:cNvGrpSpPr/>
        <p:nvPr/>
      </p:nvGrpSpPr>
      <p:grpSpPr>
        <a:xfrm>
          <a:off x="0" y="0"/>
          <a:ext cx="0" cy="0"/>
          <a:chOff x="0" y="0"/>
          <a:chExt cx="0" cy="0"/>
        </a:xfrm>
      </p:grpSpPr>
      <p:pic>
        <p:nvPicPr>
          <p:cNvPr id="18" name="Google Shape;18;p14"/>
          <p:cNvPicPr preferRelativeResize="0"/>
          <p:nvPr/>
        </p:nvPicPr>
        <p:blipFill rotWithShape="1">
          <a:blip r:embed="rId2">
            <a:alphaModFix/>
          </a:blip>
          <a:srcRect b="0" l="0" r="0" t="0"/>
          <a:stretch/>
        </p:blipFill>
        <p:spPr>
          <a:xfrm>
            <a:off x="0" y="106532"/>
            <a:ext cx="6858000" cy="9692935"/>
          </a:xfrm>
          <a:prstGeom prst="rect">
            <a:avLst/>
          </a:prstGeom>
          <a:noFill/>
          <a:ln>
            <a:noFill/>
          </a:ln>
        </p:spPr>
      </p:pic>
      <p:sp>
        <p:nvSpPr>
          <p:cNvPr id="19" name="Google Shape;19;p14"/>
          <p:cNvSpPr txBox="1"/>
          <p:nvPr>
            <p:ph type="ctrTitle"/>
          </p:nvPr>
        </p:nvSpPr>
        <p:spPr>
          <a:xfrm>
            <a:off x="471488" y="781051"/>
            <a:ext cx="1800225" cy="5274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6EA0D5"/>
              </a:buClr>
              <a:buSzPts val="1800"/>
              <a:buFont typeface="Calibri"/>
              <a:buNone/>
              <a:defRPr b="1" sz="1800">
                <a:solidFill>
                  <a:srgbClr val="6EA0D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4"/>
          <p:cNvSpPr txBox="1"/>
          <p:nvPr>
            <p:ph idx="1" type="subTitle"/>
          </p:nvPr>
        </p:nvSpPr>
        <p:spPr>
          <a:xfrm>
            <a:off x="471488" y="1308454"/>
            <a:ext cx="1800226" cy="17966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rgbClr val="1A244F"/>
              </a:buClr>
              <a:buSzPts val="1200"/>
              <a:buNone/>
              <a:defRPr sz="1200">
                <a:solidFill>
                  <a:srgbClr val="1A244F"/>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1" name="Google Shape;21;p14"/>
          <p:cNvSpPr txBox="1"/>
          <p:nvPr/>
        </p:nvSpPr>
        <p:spPr>
          <a:xfrm>
            <a:off x="2542903" y="781051"/>
            <a:ext cx="1800225" cy="52740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ming down cards">
  <p:cSld name="Calming down cards">
    <p:spTree>
      <p:nvGrpSpPr>
        <p:cNvPr id="22"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b="0" l="0" r="0" t="0"/>
          <a:stretch/>
        </p:blipFill>
        <p:spPr>
          <a:xfrm>
            <a:off x="0" y="98765"/>
            <a:ext cx="6858000" cy="9692935"/>
          </a:xfrm>
          <a:prstGeom prst="rect">
            <a:avLst/>
          </a:prstGeom>
          <a:noFill/>
          <a:ln>
            <a:noFill/>
          </a:ln>
        </p:spPr>
      </p:pic>
      <p:sp>
        <p:nvSpPr>
          <p:cNvPr id="24" name="Google Shape;24;p15"/>
          <p:cNvSpPr txBox="1"/>
          <p:nvPr>
            <p:ph type="ctrTitle"/>
          </p:nvPr>
        </p:nvSpPr>
        <p:spPr>
          <a:xfrm>
            <a:off x="471488" y="1467853"/>
            <a:ext cx="1800225" cy="5274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6DC6A9"/>
              </a:buClr>
              <a:buSzPts val="1800"/>
              <a:buFont typeface="Calibri"/>
              <a:buNone/>
              <a:defRPr b="1" sz="1800">
                <a:solidFill>
                  <a:srgbClr val="6DC6A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5"/>
          <p:cNvSpPr txBox="1"/>
          <p:nvPr>
            <p:ph idx="1" type="subTitle"/>
          </p:nvPr>
        </p:nvSpPr>
        <p:spPr>
          <a:xfrm>
            <a:off x="471488" y="1995256"/>
            <a:ext cx="1800226" cy="11489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rgbClr val="1A244F"/>
              </a:buClr>
              <a:buSzPts val="1200"/>
              <a:buNone/>
              <a:defRPr sz="1200">
                <a:solidFill>
                  <a:srgbClr val="1A244F"/>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6" name="Google Shape;26;p15"/>
          <p:cNvSpPr txBox="1"/>
          <p:nvPr/>
        </p:nvSpPr>
        <p:spPr>
          <a:xfrm>
            <a:off x="2542903" y="781051"/>
            <a:ext cx="1800225" cy="52740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ersation cards">
  <p:cSld name="Concersation cards">
    <p:spTree>
      <p:nvGrpSpPr>
        <p:cNvPr id="27" name="Shape 27"/>
        <p:cNvGrpSpPr/>
        <p:nvPr/>
      </p:nvGrpSpPr>
      <p:grpSpPr>
        <a:xfrm>
          <a:off x="0" y="0"/>
          <a:ext cx="0" cy="0"/>
          <a:chOff x="0" y="0"/>
          <a:chExt cx="0" cy="0"/>
        </a:xfrm>
      </p:grpSpPr>
      <p:pic>
        <p:nvPicPr>
          <p:cNvPr id="28" name="Google Shape;28;p16"/>
          <p:cNvPicPr preferRelativeResize="0"/>
          <p:nvPr/>
        </p:nvPicPr>
        <p:blipFill rotWithShape="1">
          <a:blip r:embed="rId2">
            <a:alphaModFix/>
          </a:blip>
          <a:srcRect b="0" l="0" r="0" t="0"/>
          <a:stretch/>
        </p:blipFill>
        <p:spPr>
          <a:xfrm>
            <a:off x="0" y="106532"/>
            <a:ext cx="6858000" cy="9692935"/>
          </a:xfrm>
          <a:prstGeom prst="rect">
            <a:avLst/>
          </a:prstGeom>
          <a:noFill/>
          <a:ln>
            <a:noFill/>
          </a:ln>
        </p:spPr>
      </p:pic>
      <p:sp>
        <p:nvSpPr>
          <p:cNvPr id="29" name="Google Shape;29;p16"/>
          <p:cNvSpPr txBox="1"/>
          <p:nvPr>
            <p:ph type="ctrTitle"/>
          </p:nvPr>
        </p:nvSpPr>
        <p:spPr>
          <a:xfrm>
            <a:off x="471488" y="1436791"/>
            <a:ext cx="1800225" cy="5274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645EAA"/>
              </a:buClr>
              <a:buSzPts val="1800"/>
              <a:buFont typeface="Calibri"/>
              <a:buNone/>
              <a:defRPr b="1" sz="1800">
                <a:solidFill>
                  <a:srgbClr val="645EA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6"/>
          <p:cNvSpPr txBox="1"/>
          <p:nvPr>
            <p:ph idx="1" type="subTitle"/>
          </p:nvPr>
        </p:nvSpPr>
        <p:spPr>
          <a:xfrm>
            <a:off x="471488" y="1964194"/>
            <a:ext cx="1800226" cy="11489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rgbClr val="1A244F"/>
              </a:buClr>
              <a:buSzPts val="1200"/>
              <a:buNone/>
              <a:defRPr sz="1200">
                <a:solidFill>
                  <a:srgbClr val="1A244F"/>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1" name="Google Shape;31;p16"/>
          <p:cNvSpPr txBox="1"/>
          <p:nvPr/>
        </p:nvSpPr>
        <p:spPr>
          <a:xfrm>
            <a:off x="2542903" y="781051"/>
            <a:ext cx="1800225" cy="52740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inking cards">
  <p:cSld name="Thinking cards">
    <p:spTree>
      <p:nvGrpSpPr>
        <p:cNvPr id="32" name="Shape 32"/>
        <p:cNvGrpSpPr/>
        <p:nvPr/>
      </p:nvGrpSpPr>
      <p:grpSpPr>
        <a:xfrm>
          <a:off x="0" y="0"/>
          <a:ext cx="0" cy="0"/>
          <a:chOff x="0" y="0"/>
          <a:chExt cx="0" cy="0"/>
        </a:xfrm>
      </p:grpSpPr>
      <p:pic>
        <p:nvPicPr>
          <p:cNvPr id="33" name="Google Shape;33;p17"/>
          <p:cNvPicPr preferRelativeResize="0"/>
          <p:nvPr/>
        </p:nvPicPr>
        <p:blipFill rotWithShape="1">
          <a:blip r:embed="rId2">
            <a:alphaModFix/>
          </a:blip>
          <a:srcRect b="0" l="0" r="0" t="0"/>
          <a:stretch/>
        </p:blipFill>
        <p:spPr>
          <a:xfrm>
            <a:off x="0" y="98765"/>
            <a:ext cx="6858000" cy="9692935"/>
          </a:xfrm>
          <a:prstGeom prst="rect">
            <a:avLst/>
          </a:prstGeom>
          <a:noFill/>
          <a:ln>
            <a:noFill/>
          </a:ln>
        </p:spPr>
      </p:pic>
      <p:sp>
        <p:nvSpPr>
          <p:cNvPr id="34" name="Google Shape;34;p17"/>
          <p:cNvSpPr txBox="1"/>
          <p:nvPr>
            <p:ph type="ctrTitle"/>
          </p:nvPr>
        </p:nvSpPr>
        <p:spPr>
          <a:xfrm>
            <a:off x="471488" y="1323477"/>
            <a:ext cx="1800225" cy="5274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63BC46"/>
              </a:buClr>
              <a:buSzPts val="1800"/>
              <a:buFont typeface="Calibri"/>
              <a:buNone/>
              <a:defRPr b="1" sz="1800">
                <a:solidFill>
                  <a:srgbClr val="63BC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subTitle"/>
          </p:nvPr>
        </p:nvSpPr>
        <p:spPr>
          <a:xfrm>
            <a:off x="471488" y="1850880"/>
            <a:ext cx="1800226" cy="11489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rgbClr val="1A244F"/>
              </a:buClr>
              <a:buSzPts val="1200"/>
              <a:buNone/>
              <a:defRPr sz="1200">
                <a:solidFill>
                  <a:srgbClr val="1A244F"/>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6" name="Google Shape;36;p17"/>
          <p:cNvSpPr txBox="1"/>
          <p:nvPr/>
        </p:nvSpPr>
        <p:spPr>
          <a:xfrm>
            <a:off x="2542903" y="781051"/>
            <a:ext cx="1800225" cy="52740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on cards">
  <p:cSld name="Action cards">
    <p:spTree>
      <p:nvGrpSpPr>
        <p:cNvPr id="37" name="Shape 37"/>
        <p:cNvGrpSpPr/>
        <p:nvPr/>
      </p:nvGrpSpPr>
      <p:grpSpPr>
        <a:xfrm>
          <a:off x="0" y="0"/>
          <a:ext cx="0" cy="0"/>
          <a:chOff x="0" y="0"/>
          <a:chExt cx="0" cy="0"/>
        </a:xfrm>
      </p:grpSpPr>
      <p:pic>
        <p:nvPicPr>
          <p:cNvPr id="38" name="Google Shape;38;p18"/>
          <p:cNvPicPr preferRelativeResize="0"/>
          <p:nvPr/>
        </p:nvPicPr>
        <p:blipFill rotWithShape="1">
          <a:blip r:embed="rId2">
            <a:alphaModFix/>
          </a:blip>
          <a:srcRect b="0" l="0" r="0" t="0"/>
          <a:stretch/>
        </p:blipFill>
        <p:spPr>
          <a:xfrm>
            <a:off x="0" y="106532"/>
            <a:ext cx="6858000" cy="9692935"/>
          </a:xfrm>
          <a:prstGeom prst="rect">
            <a:avLst/>
          </a:prstGeom>
          <a:noFill/>
          <a:ln>
            <a:noFill/>
          </a:ln>
        </p:spPr>
      </p:pic>
      <p:sp>
        <p:nvSpPr>
          <p:cNvPr id="39" name="Google Shape;39;p18"/>
          <p:cNvSpPr txBox="1"/>
          <p:nvPr>
            <p:ph type="ctrTitle"/>
          </p:nvPr>
        </p:nvSpPr>
        <p:spPr>
          <a:xfrm>
            <a:off x="471488" y="1467853"/>
            <a:ext cx="1800225" cy="5274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29A1F"/>
              </a:buClr>
              <a:buSzPts val="1800"/>
              <a:buFont typeface="Calibri"/>
              <a:buNone/>
              <a:defRPr b="1" sz="1800">
                <a:solidFill>
                  <a:srgbClr val="F29A1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8"/>
          <p:cNvSpPr txBox="1"/>
          <p:nvPr>
            <p:ph idx="1" type="subTitle"/>
          </p:nvPr>
        </p:nvSpPr>
        <p:spPr>
          <a:xfrm>
            <a:off x="471488" y="1995256"/>
            <a:ext cx="1800226" cy="11489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rgbClr val="1A244F"/>
              </a:buClr>
              <a:buSzPts val="1200"/>
              <a:buNone/>
              <a:defRPr sz="1200">
                <a:solidFill>
                  <a:srgbClr val="1A244F"/>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41" name="Google Shape;41;p18"/>
          <p:cNvSpPr txBox="1"/>
          <p:nvPr/>
        </p:nvSpPr>
        <p:spPr>
          <a:xfrm>
            <a:off x="2542903" y="781051"/>
            <a:ext cx="1800225" cy="52740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11.jpg"/><Relationship Id="rId8"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pic>
        <p:nvPicPr>
          <p:cNvPr id="46" name="Google Shape;46;p1"/>
          <p:cNvPicPr preferRelativeResize="0"/>
          <p:nvPr/>
        </p:nvPicPr>
        <p:blipFill rotWithShape="1">
          <a:blip r:embed="rId3">
            <a:alphaModFix/>
          </a:blip>
          <a:srcRect b="0" l="0" r="0" t="0"/>
          <a:stretch/>
        </p:blipFill>
        <p:spPr>
          <a:xfrm>
            <a:off x="-7469" y="3589214"/>
            <a:ext cx="6865470" cy="2084473"/>
          </a:xfrm>
          <a:prstGeom prst="rect">
            <a:avLst/>
          </a:prstGeom>
          <a:noFill/>
          <a:ln>
            <a:noFill/>
          </a:ln>
        </p:spPr>
      </p:pic>
      <p:grpSp>
        <p:nvGrpSpPr>
          <p:cNvPr id="47" name="Google Shape;47;p1"/>
          <p:cNvGrpSpPr/>
          <p:nvPr/>
        </p:nvGrpSpPr>
        <p:grpSpPr>
          <a:xfrm>
            <a:off x="1" y="0"/>
            <a:ext cx="6865470" cy="4124183"/>
            <a:chOff x="0" y="1314450"/>
            <a:chExt cx="6865470" cy="4226928"/>
          </a:xfrm>
        </p:grpSpPr>
        <p:pic>
          <p:nvPicPr>
            <p:cNvPr id="48" name="Google Shape;48;p1"/>
            <p:cNvPicPr preferRelativeResize="0"/>
            <p:nvPr/>
          </p:nvPicPr>
          <p:blipFill rotWithShape="1">
            <a:blip r:embed="rId4">
              <a:alphaModFix/>
            </a:blip>
            <a:srcRect b="16111" l="0" r="0" t="0"/>
            <a:stretch/>
          </p:blipFill>
          <p:spPr>
            <a:xfrm>
              <a:off x="0" y="1314450"/>
              <a:ext cx="6865470" cy="4226928"/>
            </a:xfrm>
            <a:prstGeom prst="rect">
              <a:avLst/>
            </a:prstGeom>
            <a:noFill/>
            <a:ln>
              <a:noFill/>
            </a:ln>
          </p:spPr>
        </p:pic>
        <p:sp>
          <p:nvSpPr>
            <p:cNvPr id="49" name="Google Shape;49;p1"/>
            <p:cNvSpPr/>
            <p:nvPr/>
          </p:nvSpPr>
          <p:spPr>
            <a:xfrm>
              <a:off x="1238250" y="3467100"/>
              <a:ext cx="2190750" cy="704850"/>
            </a:xfrm>
            <a:prstGeom prst="rect">
              <a:avLst/>
            </a:prstGeom>
            <a:solidFill>
              <a:srgbClr val="1A26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50" name="Google Shape;50;p1"/>
          <p:cNvPicPr preferRelativeResize="0"/>
          <p:nvPr/>
        </p:nvPicPr>
        <p:blipFill rotWithShape="1">
          <a:blip r:embed="rId5">
            <a:alphaModFix/>
          </a:blip>
          <a:srcRect b="0" l="0" r="0" t="0"/>
          <a:stretch/>
        </p:blipFill>
        <p:spPr>
          <a:xfrm>
            <a:off x="2912610" y="4711196"/>
            <a:ext cx="3380829" cy="1264392"/>
          </a:xfrm>
          <a:prstGeom prst="rect">
            <a:avLst/>
          </a:prstGeom>
          <a:noFill/>
          <a:ln>
            <a:noFill/>
          </a:ln>
        </p:spPr>
      </p:pic>
      <p:pic>
        <p:nvPicPr>
          <p:cNvPr id="51" name="Google Shape;51;p1"/>
          <p:cNvPicPr preferRelativeResize="0"/>
          <p:nvPr/>
        </p:nvPicPr>
        <p:blipFill rotWithShape="1">
          <a:blip r:embed="rId6">
            <a:alphaModFix/>
          </a:blip>
          <a:srcRect b="0" l="0" r="19875" t="0"/>
          <a:stretch/>
        </p:blipFill>
        <p:spPr>
          <a:xfrm>
            <a:off x="4603025" y="3742676"/>
            <a:ext cx="2262446" cy="2099163"/>
          </a:xfrm>
          <a:prstGeom prst="rect">
            <a:avLst/>
          </a:prstGeom>
          <a:noFill/>
          <a:ln>
            <a:noFill/>
          </a:ln>
        </p:spPr>
      </p:pic>
      <p:sp>
        <p:nvSpPr>
          <p:cNvPr id="52" name="Google Shape;52;p1"/>
          <p:cNvSpPr/>
          <p:nvPr/>
        </p:nvSpPr>
        <p:spPr>
          <a:xfrm>
            <a:off x="1238251" y="0"/>
            <a:ext cx="2190750" cy="544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3" name="Google Shape;53;p1"/>
          <p:cNvPicPr preferRelativeResize="0"/>
          <p:nvPr/>
        </p:nvPicPr>
        <p:blipFill rotWithShape="1">
          <a:blip r:embed="rId7">
            <a:alphaModFix/>
          </a:blip>
          <a:srcRect b="0" l="990" r="990" t="0"/>
          <a:stretch/>
        </p:blipFill>
        <p:spPr>
          <a:xfrm>
            <a:off x="1443655" y="70501"/>
            <a:ext cx="1830692" cy="398510"/>
          </a:xfrm>
          <a:prstGeom prst="rect">
            <a:avLst/>
          </a:prstGeom>
          <a:noFill/>
          <a:ln>
            <a:noFill/>
          </a:ln>
        </p:spPr>
      </p:pic>
      <p:sp>
        <p:nvSpPr>
          <p:cNvPr id="54" name="Google Shape;54;p1"/>
          <p:cNvSpPr txBox="1"/>
          <p:nvPr/>
        </p:nvSpPr>
        <p:spPr>
          <a:xfrm>
            <a:off x="1238250" y="2137868"/>
            <a:ext cx="2804361" cy="79563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29A1F"/>
                </a:solidFill>
                <a:latin typeface="Raleway"/>
                <a:ea typeface="Raleway"/>
                <a:cs typeface="Raleway"/>
                <a:sym typeface="Raleway"/>
              </a:rPr>
              <a:t>Maloniai kviečiame!</a:t>
            </a:r>
            <a:endParaRPr b="0" i="0" sz="2400" u="none" cap="none" strike="noStrike">
              <a:solidFill>
                <a:srgbClr val="F29A1F"/>
              </a:solidFill>
              <a:latin typeface="Calibri"/>
              <a:ea typeface="Calibri"/>
              <a:cs typeface="Calibri"/>
              <a:sym typeface="Calibri"/>
            </a:endParaRPr>
          </a:p>
        </p:txBody>
      </p:sp>
      <p:sp>
        <p:nvSpPr>
          <p:cNvPr id="55" name="Google Shape;55;p1"/>
          <p:cNvSpPr txBox="1"/>
          <p:nvPr/>
        </p:nvSpPr>
        <p:spPr>
          <a:xfrm>
            <a:off x="361225" y="5599277"/>
            <a:ext cx="6128100" cy="4214400"/>
          </a:xfrm>
          <a:prstGeom prst="rect">
            <a:avLst/>
          </a:prstGeom>
          <a:noFill/>
          <a:ln>
            <a:noFill/>
          </a:ln>
        </p:spPr>
        <p:txBody>
          <a:bodyPr anchorCtr="0" anchor="b" bIns="45700" lIns="91425" spcFirstLastPara="1" rIns="91425" wrap="square" tIns="45700">
            <a:noAutofit/>
          </a:bodyPr>
          <a:lstStyle/>
          <a:p>
            <a:pPr indent="0" lvl="0" marL="133350" marR="0" rtl="0" algn="l">
              <a:spcBef>
                <a:spcPts val="0"/>
              </a:spcBef>
              <a:spcAft>
                <a:spcPts val="0"/>
              </a:spcAft>
              <a:buNone/>
            </a:pPr>
            <a:r>
              <a:rPr b="1" i="0" lang="en-US" sz="1400" u="none" cap="none" strike="noStrike">
                <a:solidFill>
                  <a:srgbClr val="6689BA"/>
                </a:solidFill>
                <a:latin typeface="Raleway"/>
                <a:ea typeface="Raleway"/>
                <a:cs typeface="Raleway"/>
                <a:sym typeface="Raleway"/>
              </a:rPr>
              <a:t>Džiaugiamės galėdami jums pristatyti stalo žaidimą "Atpažink ir veik</a:t>
            </a:r>
            <a:r>
              <a:rPr b="1" i="0" lang="en-US" sz="1400" u="none" cap="none" strike="noStrike">
                <a:solidFill>
                  <a:schemeClr val="dk1"/>
                </a:solidFill>
                <a:latin typeface="Raleway"/>
                <a:ea typeface="Raleway"/>
                <a:cs typeface="Raleway"/>
                <a:sym typeface="Raleway"/>
              </a:rPr>
              <a:t>" - </a:t>
            </a:r>
            <a:r>
              <a:rPr b="1" i="0" lang="en-US" sz="1500" u="none" cap="none" strike="noStrike">
                <a:solidFill>
                  <a:schemeClr val="dk1"/>
                </a:solidFill>
                <a:latin typeface="Raleway"/>
                <a:ea typeface="Raleway"/>
                <a:cs typeface="Raleway"/>
                <a:sym typeface="Raleway"/>
              </a:rPr>
              <a:t>naujovišką interaktyvią priemonę, specialiai sukurtą smurtui darbe HORECA sektoriuje spręsti ir su juo kovoti. Šiame žaidime integruoti patirtinio mokymosi ir konstruktyvios metodikos principai, kad būtų lengviau suprasti smurtą darbe, jo priežastis ir veiksmingas prevencijos bei valdymo strategijas.</a:t>
            </a:r>
            <a:endParaRPr b="1" i="0" sz="1500" u="none" cap="none" strike="noStrike">
              <a:solidFill>
                <a:schemeClr val="dk1"/>
              </a:solidFill>
              <a:latin typeface="Raleway"/>
              <a:ea typeface="Raleway"/>
              <a:cs typeface="Raleway"/>
              <a:sym typeface="Raleway"/>
            </a:endParaRPr>
          </a:p>
          <a:p>
            <a:pPr indent="0" lvl="0" marL="133350" marR="0" rtl="0" algn="l">
              <a:spcBef>
                <a:spcPts val="0"/>
              </a:spcBef>
              <a:spcAft>
                <a:spcPts val="0"/>
              </a:spcAft>
              <a:buNone/>
            </a:pPr>
            <a:r>
              <a:t/>
            </a:r>
            <a:endParaRPr b="0" i="0" sz="1500" u="none" cap="none" strike="noStrike">
              <a:solidFill>
                <a:schemeClr val="dk1"/>
              </a:solidFill>
              <a:latin typeface="Raleway"/>
              <a:ea typeface="Raleway"/>
              <a:cs typeface="Raleway"/>
              <a:sym typeface="Raleway"/>
            </a:endParaRPr>
          </a:p>
          <a:p>
            <a:pPr indent="0" lvl="0" marL="133350" marR="0" rtl="0" algn="l">
              <a:spcBef>
                <a:spcPts val="0"/>
              </a:spcBef>
              <a:spcAft>
                <a:spcPts val="0"/>
              </a:spcAft>
              <a:buNone/>
            </a:pPr>
            <a:r>
              <a:rPr b="0" i="0" lang="en-US" sz="1500" u="none" cap="none" strike="noStrike">
                <a:solidFill>
                  <a:srgbClr val="000000"/>
                </a:solidFill>
                <a:latin typeface="Raleway"/>
                <a:ea typeface="Raleway"/>
                <a:cs typeface="Raleway"/>
                <a:sym typeface="Raleway"/>
              </a:rPr>
              <a:t>Tai žaidimo </a:t>
            </a:r>
            <a:r>
              <a:rPr b="0" i="0" lang="en-US" sz="1500" u="none" cap="none" strike="noStrike">
                <a:solidFill>
                  <a:schemeClr val="accent1"/>
                </a:solidFill>
                <a:latin typeface="Raleway"/>
                <a:ea typeface="Raleway"/>
                <a:cs typeface="Raleway"/>
                <a:sym typeface="Raleway"/>
              </a:rPr>
              <a:t>"Atpažink ir veik" </a:t>
            </a:r>
            <a:r>
              <a:rPr b="0" i="0" lang="en-US" sz="1500" u="none" cap="none" strike="noStrike">
                <a:solidFill>
                  <a:srgbClr val="000000"/>
                </a:solidFill>
                <a:latin typeface="Raleway"/>
                <a:ea typeface="Raleway"/>
                <a:cs typeface="Raleway"/>
                <a:sym typeface="Raleway"/>
              </a:rPr>
              <a:t>papildymas - redaguojamos kortelės, kad žaidimas taptų asmeniškesnis ir tikslingesnis. Žaidimo šeimininkas kviečia žaidėjus užrašyti savo situacijas darbo vietoje ir (arba) jų sprendimus į tuščias korteles arba žaidimo šeimininkas gali užpildyti korteles Word dokumente ir jas atspausdinti. Paruošus korteles, jos sumaišomos kartu su atspausdinta žaidimo versija, o šį papildymą galima žaisti ir kaip atskirą žaidimą.</a:t>
            </a:r>
            <a:endParaRPr b="0" i="0" sz="1500" u="none" cap="none" strike="noStrike">
              <a:solidFill>
                <a:srgbClr val="000000"/>
              </a:solidFill>
              <a:latin typeface="Raleway"/>
              <a:ea typeface="Raleway"/>
              <a:cs typeface="Raleway"/>
              <a:sym typeface="Raleway"/>
            </a:endParaRPr>
          </a:p>
          <a:p>
            <a:pPr indent="0" lvl="0" marL="133350" marR="0" rtl="0" algn="l">
              <a:spcBef>
                <a:spcPts val="0"/>
              </a:spcBef>
              <a:spcAft>
                <a:spcPts val="0"/>
              </a:spcAft>
              <a:buNone/>
            </a:pPr>
            <a:r>
              <a:t/>
            </a:r>
            <a:endParaRPr sz="1500">
              <a:latin typeface="Raleway"/>
              <a:ea typeface="Raleway"/>
              <a:cs typeface="Raleway"/>
              <a:sym typeface="Raleway"/>
            </a:endParaRPr>
          </a:p>
          <a:p>
            <a:pPr indent="0" lvl="0" marL="133350" rtl="0" algn="l">
              <a:spcBef>
                <a:spcPts val="0"/>
              </a:spcBef>
              <a:spcAft>
                <a:spcPts val="0"/>
              </a:spcAft>
              <a:buSzPts val="1100"/>
              <a:buNone/>
            </a:pPr>
            <a:r>
              <a:rPr lang="en-US" sz="1000">
                <a:solidFill>
                  <a:schemeClr val="dk1"/>
                </a:solidFill>
                <a:latin typeface="Calibri"/>
                <a:ea typeface="Calibri"/>
                <a:cs typeface="Calibri"/>
                <a:sym typeface="Calibri"/>
              </a:rPr>
              <a:t>Europos Komisijos parama šio leidinio rengimui nereiškia pritarimo jo turiniui, kuriame pateikiama autorių nuomonė, todėl Europos Komisija negali būti laikoma atsakinga už informaciją panaudotą šiame leidinyje.</a:t>
            </a:r>
            <a:endParaRPr sz="1500">
              <a:solidFill>
                <a:schemeClr val="dk1"/>
              </a:solidFill>
              <a:latin typeface="Raleway"/>
              <a:ea typeface="Raleway"/>
              <a:cs typeface="Raleway"/>
              <a:sym typeface="Raleway"/>
            </a:endParaRPr>
          </a:p>
        </p:txBody>
      </p:sp>
      <p:pic>
        <p:nvPicPr>
          <p:cNvPr id="56" name="Google Shape;56;p1"/>
          <p:cNvPicPr preferRelativeResize="0"/>
          <p:nvPr/>
        </p:nvPicPr>
        <p:blipFill rotWithShape="1">
          <a:blip r:embed="rId8">
            <a:alphaModFix/>
          </a:blip>
          <a:srcRect b="0" l="0" r="0" t="0"/>
          <a:stretch/>
        </p:blipFill>
        <p:spPr>
          <a:xfrm>
            <a:off x="504447" y="4496561"/>
            <a:ext cx="2469918" cy="9096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0"/>
          <p:cNvSpPr txBox="1"/>
          <p:nvPr>
            <p:ph type="ctrTitle"/>
          </p:nvPr>
        </p:nvSpPr>
        <p:spPr>
          <a:xfrm>
            <a:off x="471488" y="1323475"/>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29A1F"/>
              </a:buClr>
              <a:buSzPts val="1800"/>
              <a:buFont typeface="Calibri"/>
              <a:buNone/>
            </a:pPr>
            <a:r>
              <a:rPr lang="en-US"/>
              <a:t>VEIKSMAI</a:t>
            </a:r>
            <a:endParaRPr/>
          </a:p>
        </p:txBody>
      </p:sp>
      <p:sp>
        <p:nvSpPr>
          <p:cNvPr id="242" name="Google Shape;242;p10"/>
          <p:cNvSpPr txBox="1"/>
          <p:nvPr>
            <p:ph idx="1" type="subTitle"/>
          </p:nvPr>
        </p:nvSpPr>
        <p:spPr>
          <a:xfrm>
            <a:off x="471488" y="1850878"/>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lang="en-US"/>
              <a:t>Paprašysiu vadybininko, apsaugos ar kitų darbuotojų pagalbos.</a:t>
            </a:r>
            <a:endParaRPr/>
          </a:p>
        </p:txBody>
      </p:sp>
      <p:sp>
        <p:nvSpPr>
          <p:cNvPr id="243" name="Google Shape;243;p10"/>
          <p:cNvSpPr txBox="1"/>
          <p:nvPr/>
        </p:nvSpPr>
        <p:spPr>
          <a:xfrm>
            <a:off x="2528887" y="132347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44" name="Google Shape;244;p10"/>
          <p:cNvSpPr txBox="1"/>
          <p:nvPr/>
        </p:nvSpPr>
        <p:spPr>
          <a:xfrm>
            <a:off x="2528887" y="185087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n-US" sz="1200" u="none" cap="none" strike="noStrike">
                <a:solidFill>
                  <a:srgbClr val="374151"/>
                </a:solidFill>
                <a:latin typeface="Arial"/>
                <a:ea typeface="Arial"/>
                <a:cs typeface="Arial"/>
                <a:sym typeface="Arial"/>
              </a:rPr>
              <a:t>Naudosiu neutralią veido išraišką ir kūno kalbą, kad išvengčiau situacijos paaštrėjimo.</a:t>
            </a:r>
            <a:endParaRPr b="0" i="0" sz="1200" u="none" cap="none" strike="noStrike">
              <a:solidFill>
                <a:srgbClr val="1A244F"/>
              </a:solidFill>
              <a:latin typeface="Calibri"/>
              <a:ea typeface="Calibri"/>
              <a:cs typeface="Calibri"/>
              <a:sym typeface="Calibri"/>
            </a:endParaRPr>
          </a:p>
        </p:txBody>
      </p:sp>
      <p:sp>
        <p:nvSpPr>
          <p:cNvPr id="245" name="Google Shape;245;p10"/>
          <p:cNvSpPr txBox="1"/>
          <p:nvPr/>
        </p:nvSpPr>
        <p:spPr>
          <a:xfrm>
            <a:off x="4650455" y="132347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46" name="Google Shape;246;p10"/>
          <p:cNvSpPr txBox="1"/>
          <p:nvPr/>
        </p:nvSpPr>
        <p:spPr>
          <a:xfrm>
            <a:off x="4650455" y="185087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Paprašysiu, kad kas nors kitas aptarnautų šį klientą.</a:t>
            </a:r>
            <a:endParaRPr/>
          </a:p>
        </p:txBody>
      </p:sp>
      <p:sp>
        <p:nvSpPr>
          <p:cNvPr id="247" name="Google Shape;247;p10"/>
          <p:cNvSpPr txBox="1"/>
          <p:nvPr/>
        </p:nvSpPr>
        <p:spPr>
          <a:xfrm>
            <a:off x="471488"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48" name="Google Shape;248;p10"/>
          <p:cNvSpPr txBox="1"/>
          <p:nvPr/>
        </p:nvSpPr>
        <p:spPr>
          <a:xfrm>
            <a:off x="471488"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n-US" sz="1200" u="none" cap="none" strike="noStrike">
                <a:solidFill>
                  <a:srgbClr val="374151"/>
                </a:solidFill>
                <a:latin typeface="Arial"/>
                <a:ea typeface="Arial"/>
                <a:cs typeface="Arial"/>
                <a:sym typeface="Arial"/>
              </a:rPr>
              <a:t>Jei situacija pablogės, neverbaliniu būdu įspėsiu bendradarbius arba apsaugos darbuotojus.</a:t>
            </a:r>
            <a:endParaRPr b="0" i="0" sz="1200" u="none" cap="none" strike="noStrike">
              <a:solidFill>
                <a:srgbClr val="1A244F"/>
              </a:solidFill>
              <a:latin typeface="Calibri"/>
              <a:ea typeface="Calibri"/>
              <a:cs typeface="Calibri"/>
              <a:sym typeface="Calibri"/>
            </a:endParaRPr>
          </a:p>
        </p:txBody>
      </p:sp>
      <p:sp>
        <p:nvSpPr>
          <p:cNvPr id="249" name="Google Shape;249;p10"/>
          <p:cNvSpPr txBox="1"/>
          <p:nvPr/>
        </p:nvSpPr>
        <p:spPr>
          <a:xfrm>
            <a:off x="2528887"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50" name="Google Shape;250;p10"/>
          <p:cNvSpPr txBox="1"/>
          <p:nvPr/>
        </p:nvSpPr>
        <p:spPr>
          <a:xfrm>
            <a:off x="2528887"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Įrašysiu įvykio detales, kad galėčiau jas panaudoti ateityje arba oficialiose ataskaitose.</a:t>
            </a:r>
            <a:endParaRPr b="0" i="0" sz="1200" u="none" cap="none" strike="noStrike">
              <a:solidFill>
                <a:srgbClr val="1A244F"/>
              </a:solidFill>
              <a:latin typeface="Calibri"/>
              <a:ea typeface="Calibri"/>
              <a:cs typeface="Calibri"/>
              <a:sym typeface="Calibri"/>
            </a:endParaRPr>
          </a:p>
        </p:txBody>
      </p:sp>
      <p:sp>
        <p:nvSpPr>
          <p:cNvPr id="251" name="Google Shape;251;p10"/>
          <p:cNvSpPr txBox="1"/>
          <p:nvPr/>
        </p:nvSpPr>
        <p:spPr>
          <a:xfrm>
            <a:off x="4650455"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52" name="Google Shape;252;p10"/>
          <p:cNvSpPr txBox="1"/>
          <p:nvPr/>
        </p:nvSpPr>
        <p:spPr>
          <a:xfrm>
            <a:off x="4650455"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Laikysiuosi mūsų gairių, kaip elgtis su tokiais atvejais.</a:t>
            </a:r>
            <a:endParaRPr b="0" i="0" sz="1200" u="none" cap="none" strike="noStrike">
              <a:solidFill>
                <a:srgbClr val="1A244F"/>
              </a:solidFill>
              <a:latin typeface="Calibri"/>
              <a:ea typeface="Calibri"/>
              <a:cs typeface="Calibri"/>
              <a:sym typeface="Calibri"/>
            </a:endParaRPr>
          </a:p>
        </p:txBody>
      </p:sp>
      <p:sp>
        <p:nvSpPr>
          <p:cNvPr id="253" name="Google Shape;253;p10"/>
          <p:cNvSpPr txBox="1"/>
          <p:nvPr/>
        </p:nvSpPr>
        <p:spPr>
          <a:xfrm>
            <a:off x="471488"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54" name="Google Shape;254;p10"/>
          <p:cNvSpPr txBox="1"/>
          <p:nvPr/>
        </p:nvSpPr>
        <p:spPr>
          <a:xfrm>
            <a:off x="471488"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veiksmų strategiją</a:t>
            </a:r>
            <a:endParaRPr b="0" i="0" sz="1200" u="none" cap="none" strike="noStrike">
              <a:solidFill>
                <a:srgbClr val="1A244F"/>
              </a:solidFill>
              <a:latin typeface="Calibri"/>
              <a:ea typeface="Calibri"/>
              <a:cs typeface="Calibri"/>
              <a:sym typeface="Calibri"/>
            </a:endParaRPr>
          </a:p>
        </p:txBody>
      </p:sp>
      <p:sp>
        <p:nvSpPr>
          <p:cNvPr id="255" name="Google Shape;255;p10"/>
          <p:cNvSpPr txBox="1"/>
          <p:nvPr/>
        </p:nvSpPr>
        <p:spPr>
          <a:xfrm>
            <a:off x="2528887"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56" name="Google Shape;256;p10"/>
          <p:cNvSpPr txBox="1"/>
          <p:nvPr/>
        </p:nvSpPr>
        <p:spPr>
          <a:xfrm>
            <a:off x="2528887"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veiksmų strategiją</a:t>
            </a:r>
            <a:endParaRPr b="0" i="0" sz="1200" u="none" cap="none" strike="noStrike">
              <a:solidFill>
                <a:srgbClr val="1A244F"/>
              </a:solidFill>
              <a:latin typeface="Calibri"/>
              <a:ea typeface="Calibri"/>
              <a:cs typeface="Calibri"/>
              <a:sym typeface="Calibri"/>
            </a:endParaRPr>
          </a:p>
        </p:txBody>
      </p:sp>
      <p:sp>
        <p:nvSpPr>
          <p:cNvPr id="257" name="Google Shape;257;p10"/>
          <p:cNvSpPr txBox="1"/>
          <p:nvPr/>
        </p:nvSpPr>
        <p:spPr>
          <a:xfrm>
            <a:off x="4650455"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58" name="Google Shape;258;p10"/>
          <p:cNvSpPr txBox="1"/>
          <p:nvPr/>
        </p:nvSpPr>
        <p:spPr>
          <a:xfrm>
            <a:off x="4650455"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veiksmų strategiją</a:t>
            </a:r>
            <a:endParaRPr b="0" i="0" sz="1200" u="none" cap="none" strike="noStrike">
              <a:solidFill>
                <a:srgbClr val="1A244F"/>
              </a:solidFill>
              <a:latin typeface="Calibri"/>
              <a:ea typeface="Calibri"/>
              <a:cs typeface="Calibri"/>
              <a:sym typeface="Calibri"/>
            </a:endParaRPr>
          </a:p>
        </p:txBody>
      </p:sp>
      <p:sp>
        <p:nvSpPr>
          <p:cNvPr id="259" name="Google Shape;259;p10"/>
          <p:cNvSpPr txBox="1"/>
          <p:nvPr/>
        </p:nvSpPr>
        <p:spPr>
          <a:xfrm>
            <a:off x="457199" y="97722"/>
            <a:ext cx="914400" cy="31539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EXAMPLES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1"/>
          <p:cNvSpPr txBox="1"/>
          <p:nvPr>
            <p:ph type="ctrTitle"/>
          </p:nvPr>
        </p:nvSpPr>
        <p:spPr>
          <a:xfrm>
            <a:off x="471488" y="1323475"/>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29A1F"/>
              </a:buClr>
              <a:buSzPts val="1800"/>
              <a:buFont typeface="Calibri"/>
              <a:buNone/>
            </a:pPr>
            <a:r>
              <a:rPr lang="en-US"/>
              <a:t>VEIKSMAI</a:t>
            </a:r>
            <a:endParaRPr/>
          </a:p>
        </p:txBody>
      </p:sp>
      <p:sp>
        <p:nvSpPr>
          <p:cNvPr id="265" name="Google Shape;265;p11"/>
          <p:cNvSpPr txBox="1"/>
          <p:nvPr>
            <p:ph idx="1" type="subTitle"/>
          </p:nvPr>
        </p:nvSpPr>
        <p:spPr>
          <a:xfrm>
            <a:off x="471488" y="1850878"/>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lang="en-US"/>
              <a:t>Spustelėkite čia ir pridėkite savo veiksmų strategiją</a:t>
            </a:r>
            <a:endParaRPr/>
          </a:p>
        </p:txBody>
      </p:sp>
      <p:sp>
        <p:nvSpPr>
          <p:cNvPr id="266" name="Google Shape;266;p11"/>
          <p:cNvSpPr txBox="1"/>
          <p:nvPr/>
        </p:nvSpPr>
        <p:spPr>
          <a:xfrm>
            <a:off x="2528887" y="132347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67" name="Google Shape;267;p11"/>
          <p:cNvSpPr txBox="1"/>
          <p:nvPr/>
        </p:nvSpPr>
        <p:spPr>
          <a:xfrm>
            <a:off x="2528887" y="185087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veiksmų strategiją</a:t>
            </a:r>
            <a:endParaRPr b="0" i="0" sz="1200" u="none" cap="none" strike="noStrike">
              <a:solidFill>
                <a:srgbClr val="1A244F"/>
              </a:solidFill>
              <a:latin typeface="Calibri"/>
              <a:ea typeface="Calibri"/>
              <a:cs typeface="Calibri"/>
              <a:sym typeface="Calibri"/>
            </a:endParaRPr>
          </a:p>
        </p:txBody>
      </p:sp>
      <p:sp>
        <p:nvSpPr>
          <p:cNvPr id="268" name="Google Shape;268;p11"/>
          <p:cNvSpPr txBox="1"/>
          <p:nvPr/>
        </p:nvSpPr>
        <p:spPr>
          <a:xfrm>
            <a:off x="4650455" y="132347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69" name="Google Shape;269;p11"/>
          <p:cNvSpPr txBox="1"/>
          <p:nvPr/>
        </p:nvSpPr>
        <p:spPr>
          <a:xfrm>
            <a:off x="4650455" y="185087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veiksmų strategiją</a:t>
            </a:r>
            <a:endParaRPr b="0" i="0" sz="1200" u="none" cap="none" strike="noStrike">
              <a:solidFill>
                <a:srgbClr val="1A244F"/>
              </a:solidFill>
              <a:latin typeface="Calibri"/>
              <a:ea typeface="Calibri"/>
              <a:cs typeface="Calibri"/>
              <a:sym typeface="Calibri"/>
            </a:endParaRPr>
          </a:p>
        </p:txBody>
      </p:sp>
      <p:sp>
        <p:nvSpPr>
          <p:cNvPr id="270" name="Google Shape;270;p11"/>
          <p:cNvSpPr txBox="1"/>
          <p:nvPr/>
        </p:nvSpPr>
        <p:spPr>
          <a:xfrm>
            <a:off x="471488"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71" name="Google Shape;271;p11"/>
          <p:cNvSpPr txBox="1"/>
          <p:nvPr/>
        </p:nvSpPr>
        <p:spPr>
          <a:xfrm>
            <a:off x="471488"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veiksmų strategiją</a:t>
            </a:r>
            <a:endParaRPr b="0" i="0" sz="1200" u="none" cap="none" strike="noStrike">
              <a:solidFill>
                <a:srgbClr val="1A244F"/>
              </a:solidFill>
              <a:latin typeface="Calibri"/>
              <a:ea typeface="Calibri"/>
              <a:cs typeface="Calibri"/>
              <a:sym typeface="Calibri"/>
            </a:endParaRPr>
          </a:p>
        </p:txBody>
      </p:sp>
      <p:sp>
        <p:nvSpPr>
          <p:cNvPr id="272" name="Google Shape;272;p11"/>
          <p:cNvSpPr txBox="1"/>
          <p:nvPr/>
        </p:nvSpPr>
        <p:spPr>
          <a:xfrm>
            <a:off x="2528887"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73" name="Google Shape;273;p11"/>
          <p:cNvSpPr txBox="1"/>
          <p:nvPr/>
        </p:nvSpPr>
        <p:spPr>
          <a:xfrm>
            <a:off x="2528887"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veiksmų strategiją</a:t>
            </a:r>
            <a:endParaRPr b="0" i="0" sz="1200" u="none" cap="none" strike="noStrike">
              <a:solidFill>
                <a:srgbClr val="1A244F"/>
              </a:solidFill>
              <a:latin typeface="Calibri"/>
              <a:ea typeface="Calibri"/>
              <a:cs typeface="Calibri"/>
              <a:sym typeface="Calibri"/>
            </a:endParaRPr>
          </a:p>
        </p:txBody>
      </p:sp>
      <p:sp>
        <p:nvSpPr>
          <p:cNvPr id="274" name="Google Shape;274;p11"/>
          <p:cNvSpPr txBox="1"/>
          <p:nvPr/>
        </p:nvSpPr>
        <p:spPr>
          <a:xfrm>
            <a:off x="4650455"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75" name="Google Shape;275;p11"/>
          <p:cNvSpPr txBox="1"/>
          <p:nvPr/>
        </p:nvSpPr>
        <p:spPr>
          <a:xfrm>
            <a:off x="4650455"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veiksmų strategiją</a:t>
            </a:r>
            <a:endParaRPr b="0" i="0" sz="1200" u="none" cap="none" strike="noStrike">
              <a:solidFill>
                <a:srgbClr val="1A244F"/>
              </a:solidFill>
              <a:latin typeface="Calibri"/>
              <a:ea typeface="Calibri"/>
              <a:cs typeface="Calibri"/>
              <a:sym typeface="Calibri"/>
            </a:endParaRPr>
          </a:p>
        </p:txBody>
      </p:sp>
      <p:sp>
        <p:nvSpPr>
          <p:cNvPr id="276" name="Google Shape;276;p11"/>
          <p:cNvSpPr txBox="1"/>
          <p:nvPr/>
        </p:nvSpPr>
        <p:spPr>
          <a:xfrm>
            <a:off x="471488"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77" name="Google Shape;277;p11"/>
          <p:cNvSpPr txBox="1"/>
          <p:nvPr/>
        </p:nvSpPr>
        <p:spPr>
          <a:xfrm>
            <a:off x="471488"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veiksmų strategiją</a:t>
            </a:r>
            <a:endParaRPr b="0" i="0" sz="1200" u="none" cap="none" strike="noStrike">
              <a:solidFill>
                <a:srgbClr val="1A244F"/>
              </a:solidFill>
              <a:latin typeface="Calibri"/>
              <a:ea typeface="Calibri"/>
              <a:cs typeface="Calibri"/>
              <a:sym typeface="Calibri"/>
            </a:endParaRPr>
          </a:p>
        </p:txBody>
      </p:sp>
      <p:sp>
        <p:nvSpPr>
          <p:cNvPr id="278" name="Google Shape;278;p11"/>
          <p:cNvSpPr txBox="1"/>
          <p:nvPr/>
        </p:nvSpPr>
        <p:spPr>
          <a:xfrm>
            <a:off x="2528887"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79" name="Google Shape;279;p11"/>
          <p:cNvSpPr txBox="1"/>
          <p:nvPr/>
        </p:nvSpPr>
        <p:spPr>
          <a:xfrm>
            <a:off x="2528887"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veiksmų strategiją</a:t>
            </a:r>
            <a:endParaRPr b="0" i="0" sz="1200" u="none" cap="none" strike="noStrike">
              <a:solidFill>
                <a:srgbClr val="1A244F"/>
              </a:solidFill>
              <a:latin typeface="Calibri"/>
              <a:ea typeface="Calibri"/>
              <a:cs typeface="Calibri"/>
              <a:sym typeface="Calibri"/>
            </a:endParaRPr>
          </a:p>
        </p:txBody>
      </p:sp>
      <p:sp>
        <p:nvSpPr>
          <p:cNvPr id="280" name="Google Shape;280;p11"/>
          <p:cNvSpPr txBox="1"/>
          <p:nvPr/>
        </p:nvSpPr>
        <p:spPr>
          <a:xfrm>
            <a:off x="4650455"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n-US" sz="1800" u="none" cap="none" strike="noStrike">
                <a:solidFill>
                  <a:srgbClr val="F29A1F"/>
                </a:solidFill>
                <a:latin typeface="Calibri"/>
                <a:ea typeface="Calibri"/>
                <a:cs typeface="Calibri"/>
                <a:sym typeface="Calibri"/>
              </a:rPr>
              <a:t>VEIKSMAI</a:t>
            </a:r>
            <a:endParaRPr/>
          </a:p>
        </p:txBody>
      </p:sp>
      <p:sp>
        <p:nvSpPr>
          <p:cNvPr id="281" name="Google Shape;281;p11"/>
          <p:cNvSpPr txBox="1"/>
          <p:nvPr/>
        </p:nvSpPr>
        <p:spPr>
          <a:xfrm>
            <a:off x="4650455"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veiksmų strategiją</a:t>
            </a:r>
            <a:endParaRPr b="0" i="0" sz="1200" u="none" cap="none" strike="noStrike">
              <a:solidFill>
                <a:srgbClr val="1A244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type="ctrTitle"/>
          </p:nvPr>
        </p:nvSpPr>
        <p:spPr>
          <a:xfrm>
            <a:off x="471488" y="667571"/>
            <a:ext cx="1800225" cy="52740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EA0D5"/>
              </a:buClr>
              <a:buSzPts val="2000"/>
              <a:buFont typeface="Calibri"/>
              <a:buNone/>
            </a:pPr>
            <a:r>
              <a:rPr lang="en-US" sz="2000"/>
              <a:t>SITUACIJA</a:t>
            </a:r>
            <a:endParaRPr/>
          </a:p>
        </p:txBody>
      </p:sp>
      <p:sp>
        <p:nvSpPr>
          <p:cNvPr id="62" name="Google Shape;62;p2"/>
          <p:cNvSpPr txBox="1"/>
          <p:nvPr>
            <p:ph idx="1" type="subTitle"/>
          </p:nvPr>
        </p:nvSpPr>
        <p:spPr>
          <a:xfrm>
            <a:off x="471488" y="1194974"/>
            <a:ext cx="1800226" cy="17966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74151"/>
              </a:buClr>
              <a:buSzPts val="1200"/>
              <a:buNone/>
            </a:pPr>
            <a:r>
              <a:rPr b="0" i="0" lang="en-US">
                <a:solidFill>
                  <a:srgbClr val="374151"/>
                </a:solidFill>
                <a:latin typeface="Arial"/>
                <a:ea typeface="Arial"/>
                <a:cs typeface="Arial"/>
                <a:sym typeface="Arial"/>
              </a:rPr>
              <a:t>Klientas neteisingai supranta padavėjos informaciją apie lėčiau  dirbančią  virtuvę ir mano, kad ji yra nemandagi.</a:t>
            </a:r>
            <a:endParaRPr/>
          </a:p>
        </p:txBody>
      </p:sp>
      <p:sp>
        <p:nvSpPr>
          <p:cNvPr id="63" name="Google Shape;63;p2"/>
          <p:cNvSpPr txBox="1"/>
          <p:nvPr/>
        </p:nvSpPr>
        <p:spPr>
          <a:xfrm>
            <a:off x="2535420" y="667571"/>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64" name="Google Shape;64;p2"/>
          <p:cNvSpPr txBox="1"/>
          <p:nvPr/>
        </p:nvSpPr>
        <p:spPr>
          <a:xfrm>
            <a:off x="2535420" y="1194974"/>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n-US" sz="1200" u="none" cap="none" strike="noStrike">
                <a:solidFill>
                  <a:srgbClr val="374151"/>
                </a:solidFill>
                <a:latin typeface="Arial"/>
                <a:ea typeface="Arial"/>
                <a:cs typeface="Arial"/>
                <a:sym typeface="Arial"/>
              </a:rPr>
              <a:t>Klientas, kuriam ir taip bloga diena, praranda kantrybę dėl lėto aptarnavimo ir pradeda kalbėti garsiau ir greičiau.</a:t>
            </a:r>
            <a:endParaRPr b="0" i="0" sz="1200" u="none" cap="none" strike="noStrike">
              <a:solidFill>
                <a:srgbClr val="1A244F"/>
              </a:solidFill>
              <a:latin typeface="Calibri"/>
              <a:ea typeface="Calibri"/>
              <a:cs typeface="Calibri"/>
              <a:sym typeface="Calibri"/>
            </a:endParaRPr>
          </a:p>
        </p:txBody>
      </p:sp>
      <p:sp>
        <p:nvSpPr>
          <p:cNvPr id="65" name="Google Shape;65;p2"/>
          <p:cNvSpPr txBox="1"/>
          <p:nvPr/>
        </p:nvSpPr>
        <p:spPr>
          <a:xfrm>
            <a:off x="4677729" y="667571"/>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66" name="Google Shape;66;p2"/>
          <p:cNvSpPr txBox="1"/>
          <p:nvPr/>
        </p:nvSpPr>
        <p:spPr>
          <a:xfrm>
            <a:off x="4677729" y="1194974"/>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n-US" sz="1200" u="none" cap="none" strike="noStrike">
                <a:solidFill>
                  <a:srgbClr val="374151"/>
                </a:solidFill>
                <a:latin typeface="Arial"/>
                <a:ea typeface="Arial"/>
                <a:cs typeface="Arial"/>
                <a:sym typeface="Arial"/>
              </a:rPr>
              <a:t>Netoliese esantys klientai pasijunta nejaukiai ir susirūpina padavėja, matydami, kad kažkas ant jos šaukia. Jie tariasi, ar įsikišti, ar pranešti personalui, kad šis padėtų.</a:t>
            </a:r>
            <a:endParaRPr b="0" i="0" sz="1200" u="none" cap="none" strike="noStrike">
              <a:solidFill>
                <a:srgbClr val="1A244F"/>
              </a:solidFill>
              <a:latin typeface="Calibri"/>
              <a:ea typeface="Calibri"/>
              <a:cs typeface="Calibri"/>
              <a:sym typeface="Calibri"/>
            </a:endParaRPr>
          </a:p>
        </p:txBody>
      </p:sp>
      <p:sp>
        <p:nvSpPr>
          <p:cNvPr id="67" name="Google Shape;67;p2"/>
          <p:cNvSpPr txBox="1"/>
          <p:nvPr/>
        </p:nvSpPr>
        <p:spPr>
          <a:xfrm>
            <a:off x="471488"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68" name="Google Shape;68;p2"/>
          <p:cNvSpPr txBox="1"/>
          <p:nvPr/>
        </p:nvSpPr>
        <p:spPr>
          <a:xfrm>
            <a:off x="471488"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situacijos tekstą</a:t>
            </a:r>
            <a:endParaRPr b="0" i="0" sz="1200" u="none" cap="none" strike="noStrike">
              <a:solidFill>
                <a:srgbClr val="1A244F"/>
              </a:solidFill>
              <a:latin typeface="Calibri"/>
              <a:ea typeface="Calibri"/>
              <a:cs typeface="Calibri"/>
              <a:sym typeface="Calibri"/>
            </a:endParaRPr>
          </a:p>
        </p:txBody>
      </p:sp>
      <p:sp>
        <p:nvSpPr>
          <p:cNvPr id="69" name="Google Shape;69;p2"/>
          <p:cNvSpPr txBox="1"/>
          <p:nvPr/>
        </p:nvSpPr>
        <p:spPr>
          <a:xfrm>
            <a:off x="2535420"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70" name="Google Shape;70;p2"/>
          <p:cNvSpPr txBox="1"/>
          <p:nvPr/>
        </p:nvSpPr>
        <p:spPr>
          <a:xfrm>
            <a:off x="2535420"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situacijos tekstą</a:t>
            </a:r>
            <a:endParaRPr b="0" i="0" sz="1200" u="none" cap="none" strike="noStrike">
              <a:solidFill>
                <a:srgbClr val="1A244F"/>
              </a:solidFill>
              <a:latin typeface="Calibri"/>
              <a:ea typeface="Calibri"/>
              <a:cs typeface="Calibri"/>
              <a:sym typeface="Calibri"/>
            </a:endParaRPr>
          </a:p>
        </p:txBody>
      </p:sp>
      <p:sp>
        <p:nvSpPr>
          <p:cNvPr id="71" name="Google Shape;71;p2"/>
          <p:cNvSpPr txBox="1"/>
          <p:nvPr/>
        </p:nvSpPr>
        <p:spPr>
          <a:xfrm>
            <a:off x="4677729"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72" name="Google Shape;72;p2"/>
          <p:cNvSpPr txBox="1"/>
          <p:nvPr/>
        </p:nvSpPr>
        <p:spPr>
          <a:xfrm>
            <a:off x="4677729"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situacijos tekstą</a:t>
            </a:r>
            <a:endParaRPr b="0" i="0" sz="1200" u="none" cap="none" strike="noStrike">
              <a:solidFill>
                <a:srgbClr val="1A244F"/>
              </a:solidFill>
              <a:latin typeface="Calibri"/>
              <a:ea typeface="Calibri"/>
              <a:cs typeface="Calibri"/>
              <a:sym typeface="Calibri"/>
            </a:endParaRPr>
          </a:p>
        </p:txBody>
      </p:sp>
      <p:sp>
        <p:nvSpPr>
          <p:cNvPr id="73" name="Google Shape;73;p2"/>
          <p:cNvSpPr txBox="1"/>
          <p:nvPr/>
        </p:nvSpPr>
        <p:spPr>
          <a:xfrm>
            <a:off x="471488"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74" name="Google Shape;74;p2"/>
          <p:cNvSpPr txBox="1"/>
          <p:nvPr/>
        </p:nvSpPr>
        <p:spPr>
          <a:xfrm>
            <a:off x="471488"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situacijos tekstą</a:t>
            </a:r>
            <a:endParaRPr b="0" i="0" sz="1200" u="none" cap="none" strike="noStrike">
              <a:solidFill>
                <a:srgbClr val="1A244F"/>
              </a:solidFill>
              <a:latin typeface="Calibri"/>
              <a:ea typeface="Calibri"/>
              <a:cs typeface="Calibri"/>
              <a:sym typeface="Calibri"/>
            </a:endParaRPr>
          </a:p>
        </p:txBody>
      </p:sp>
      <p:sp>
        <p:nvSpPr>
          <p:cNvPr id="75" name="Google Shape;75;p2"/>
          <p:cNvSpPr txBox="1"/>
          <p:nvPr/>
        </p:nvSpPr>
        <p:spPr>
          <a:xfrm>
            <a:off x="2535420"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76" name="Google Shape;76;p2"/>
          <p:cNvSpPr txBox="1"/>
          <p:nvPr/>
        </p:nvSpPr>
        <p:spPr>
          <a:xfrm>
            <a:off x="2535420"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situacijos tekstą</a:t>
            </a:r>
            <a:endParaRPr b="0" i="0" sz="1200" u="none" cap="none" strike="noStrike">
              <a:solidFill>
                <a:srgbClr val="1A244F"/>
              </a:solidFill>
              <a:latin typeface="Calibri"/>
              <a:ea typeface="Calibri"/>
              <a:cs typeface="Calibri"/>
              <a:sym typeface="Calibri"/>
            </a:endParaRPr>
          </a:p>
        </p:txBody>
      </p:sp>
      <p:sp>
        <p:nvSpPr>
          <p:cNvPr id="77" name="Google Shape;77;p2"/>
          <p:cNvSpPr txBox="1"/>
          <p:nvPr/>
        </p:nvSpPr>
        <p:spPr>
          <a:xfrm>
            <a:off x="4677729"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78" name="Google Shape;78;p2"/>
          <p:cNvSpPr txBox="1"/>
          <p:nvPr/>
        </p:nvSpPr>
        <p:spPr>
          <a:xfrm>
            <a:off x="4677729"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situacijos tekstą</a:t>
            </a:r>
            <a:endParaRPr b="0" i="0" sz="1200" u="none" cap="none" strike="noStrike">
              <a:solidFill>
                <a:srgbClr val="1A244F"/>
              </a:solidFill>
              <a:latin typeface="Calibri"/>
              <a:ea typeface="Calibri"/>
              <a:cs typeface="Calibri"/>
              <a:sym typeface="Calibri"/>
            </a:endParaRPr>
          </a:p>
        </p:txBody>
      </p:sp>
      <p:sp>
        <p:nvSpPr>
          <p:cNvPr id="79" name="Google Shape;79;p2"/>
          <p:cNvSpPr txBox="1"/>
          <p:nvPr/>
        </p:nvSpPr>
        <p:spPr>
          <a:xfrm>
            <a:off x="457199" y="21778"/>
            <a:ext cx="914400" cy="39133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EXAMPLES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type="ctrTitle"/>
          </p:nvPr>
        </p:nvSpPr>
        <p:spPr>
          <a:xfrm>
            <a:off x="471488" y="667571"/>
            <a:ext cx="1800225" cy="52740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EA0D5"/>
              </a:buClr>
              <a:buSzPts val="2000"/>
              <a:buFont typeface="Calibri"/>
              <a:buNone/>
            </a:pPr>
            <a:r>
              <a:rPr lang="en-US" sz="2000"/>
              <a:t>SITUACIJA</a:t>
            </a:r>
            <a:endParaRPr/>
          </a:p>
        </p:txBody>
      </p:sp>
      <p:sp>
        <p:nvSpPr>
          <p:cNvPr id="85" name="Google Shape;85;p3"/>
          <p:cNvSpPr txBox="1"/>
          <p:nvPr>
            <p:ph idx="1" type="subTitle"/>
          </p:nvPr>
        </p:nvSpPr>
        <p:spPr>
          <a:xfrm>
            <a:off x="471488" y="1194974"/>
            <a:ext cx="1800226" cy="17966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lang="en-US"/>
              <a:t>Spustelėkite čia ir pridėkite savo situacijos tekstą</a:t>
            </a:r>
            <a:endParaRPr/>
          </a:p>
        </p:txBody>
      </p:sp>
      <p:sp>
        <p:nvSpPr>
          <p:cNvPr id="86" name="Google Shape;86;p3"/>
          <p:cNvSpPr txBox="1"/>
          <p:nvPr/>
        </p:nvSpPr>
        <p:spPr>
          <a:xfrm>
            <a:off x="2535420" y="667571"/>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87" name="Google Shape;87;p3"/>
          <p:cNvSpPr txBox="1"/>
          <p:nvPr/>
        </p:nvSpPr>
        <p:spPr>
          <a:xfrm>
            <a:off x="2535420" y="1194974"/>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situacijos tekstą</a:t>
            </a:r>
            <a:endParaRPr b="0" i="0" sz="1200" u="none" cap="none" strike="noStrike">
              <a:solidFill>
                <a:srgbClr val="1A244F"/>
              </a:solidFill>
              <a:latin typeface="Calibri"/>
              <a:ea typeface="Calibri"/>
              <a:cs typeface="Calibri"/>
              <a:sym typeface="Calibri"/>
            </a:endParaRPr>
          </a:p>
        </p:txBody>
      </p:sp>
      <p:sp>
        <p:nvSpPr>
          <p:cNvPr id="88" name="Google Shape;88;p3"/>
          <p:cNvSpPr txBox="1"/>
          <p:nvPr/>
        </p:nvSpPr>
        <p:spPr>
          <a:xfrm>
            <a:off x="4677729" y="667571"/>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89" name="Google Shape;89;p3"/>
          <p:cNvSpPr txBox="1"/>
          <p:nvPr/>
        </p:nvSpPr>
        <p:spPr>
          <a:xfrm>
            <a:off x="4677729" y="1194974"/>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situacijos tekstą</a:t>
            </a:r>
            <a:endParaRPr b="0" i="0" sz="1200" u="none" cap="none" strike="noStrike">
              <a:solidFill>
                <a:srgbClr val="1A244F"/>
              </a:solidFill>
              <a:latin typeface="Calibri"/>
              <a:ea typeface="Calibri"/>
              <a:cs typeface="Calibri"/>
              <a:sym typeface="Calibri"/>
            </a:endParaRPr>
          </a:p>
        </p:txBody>
      </p:sp>
      <p:sp>
        <p:nvSpPr>
          <p:cNvPr id="90" name="Google Shape;90;p3"/>
          <p:cNvSpPr txBox="1"/>
          <p:nvPr/>
        </p:nvSpPr>
        <p:spPr>
          <a:xfrm>
            <a:off x="471488"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91" name="Google Shape;91;p3"/>
          <p:cNvSpPr txBox="1"/>
          <p:nvPr/>
        </p:nvSpPr>
        <p:spPr>
          <a:xfrm>
            <a:off x="471488"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situacijos tekstą</a:t>
            </a:r>
            <a:endParaRPr b="0" i="0" sz="1200" u="none" cap="none" strike="noStrike">
              <a:solidFill>
                <a:srgbClr val="1A244F"/>
              </a:solidFill>
              <a:latin typeface="Calibri"/>
              <a:ea typeface="Calibri"/>
              <a:cs typeface="Calibri"/>
              <a:sym typeface="Calibri"/>
            </a:endParaRPr>
          </a:p>
        </p:txBody>
      </p:sp>
      <p:sp>
        <p:nvSpPr>
          <p:cNvPr id="92" name="Google Shape;92;p3"/>
          <p:cNvSpPr txBox="1"/>
          <p:nvPr/>
        </p:nvSpPr>
        <p:spPr>
          <a:xfrm>
            <a:off x="2535420"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93" name="Google Shape;93;p3"/>
          <p:cNvSpPr txBox="1"/>
          <p:nvPr/>
        </p:nvSpPr>
        <p:spPr>
          <a:xfrm>
            <a:off x="2535420"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situacijos tekstą</a:t>
            </a:r>
            <a:endParaRPr b="0" i="0" sz="1200" u="none" cap="none" strike="noStrike">
              <a:solidFill>
                <a:srgbClr val="1A244F"/>
              </a:solidFill>
              <a:latin typeface="Calibri"/>
              <a:ea typeface="Calibri"/>
              <a:cs typeface="Calibri"/>
              <a:sym typeface="Calibri"/>
            </a:endParaRPr>
          </a:p>
        </p:txBody>
      </p:sp>
      <p:sp>
        <p:nvSpPr>
          <p:cNvPr id="94" name="Google Shape;94;p3"/>
          <p:cNvSpPr txBox="1"/>
          <p:nvPr/>
        </p:nvSpPr>
        <p:spPr>
          <a:xfrm>
            <a:off x="4677729"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95" name="Google Shape;95;p3"/>
          <p:cNvSpPr txBox="1"/>
          <p:nvPr/>
        </p:nvSpPr>
        <p:spPr>
          <a:xfrm>
            <a:off x="4677729"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situacijos tekstą</a:t>
            </a:r>
            <a:endParaRPr b="0" i="0" sz="1200" u="none" cap="none" strike="noStrike">
              <a:solidFill>
                <a:srgbClr val="1A244F"/>
              </a:solidFill>
              <a:latin typeface="Calibri"/>
              <a:ea typeface="Calibri"/>
              <a:cs typeface="Calibri"/>
              <a:sym typeface="Calibri"/>
            </a:endParaRPr>
          </a:p>
        </p:txBody>
      </p:sp>
      <p:sp>
        <p:nvSpPr>
          <p:cNvPr id="96" name="Google Shape;96;p3"/>
          <p:cNvSpPr txBox="1"/>
          <p:nvPr/>
        </p:nvSpPr>
        <p:spPr>
          <a:xfrm>
            <a:off x="471488"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97" name="Google Shape;97;p3"/>
          <p:cNvSpPr txBox="1"/>
          <p:nvPr/>
        </p:nvSpPr>
        <p:spPr>
          <a:xfrm>
            <a:off x="471488"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situacijos tekstą</a:t>
            </a:r>
            <a:endParaRPr b="0" i="0" sz="1200" u="none" cap="none" strike="noStrike">
              <a:solidFill>
                <a:srgbClr val="1A244F"/>
              </a:solidFill>
              <a:latin typeface="Calibri"/>
              <a:ea typeface="Calibri"/>
              <a:cs typeface="Calibri"/>
              <a:sym typeface="Calibri"/>
            </a:endParaRPr>
          </a:p>
        </p:txBody>
      </p:sp>
      <p:sp>
        <p:nvSpPr>
          <p:cNvPr id="98" name="Google Shape;98;p3"/>
          <p:cNvSpPr txBox="1"/>
          <p:nvPr/>
        </p:nvSpPr>
        <p:spPr>
          <a:xfrm>
            <a:off x="2535420"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99" name="Google Shape;99;p3"/>
          <p:cNvSpPr txBox="1"/>
          <p:nvPr/>
        </p:nvSpPr>
        <p:spPr>
          <a:xfrm>
            <a:off x="2535420"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situacijos tekstą</a:t>
            </a:r>
            <a:endParaRPr b="0" i="0" sz="1200" u="none" cap="none" strike="noStrike">
              <a:solidFill>
                <a:srgbClr val="1A244F"/>
              </a:solidFill>
              <a:latin typeface="Calibri"/>
              <a:ea typeface="Calibri"/>
              <a:cs typeface="Calibri"/>
              <a:sym typeface="Calibri"/>
            </a:endParaRPr>
          </a:p>
        </p:txBody>
      </p:sp>
      <p:sp>
        <p:nvSpPr>
          <p:cNvPr id="100" name="Google Shape;100;p3"/>
          <p:cNvSpPr txBox="1"/>
          <p:nvPr/>
        </p:nvSpPr>
        <p:spPr>
          <a:xfrm>
            <a:off x="4677729"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n-US" sz="2000" u="none" cap="none" strike="noStrike">
                <a:solidFill>
                  <a:srgbClr val="6EA0D5"/>
                </a:solidFill>
                <a:latin typeface="Calibri"/>
                <a:ea typeface="Calibri"/>
                <a:cs typeface="Calibri"/>
                <a:sym typeface="Calibri"/>
              </a:rPr>
              <a:t>SITUACIJA</a:t>
            </a:r>
            <a:endParaRPr/>
          </a:p>
        </p:txBody>
      </p:sp>
      <p:sp>
        <p:nvSpPr>
          <p:cNvPr id="101" name="Google Shape;101;p3"/>
          <p:cNvSpPr txBox="1"/>
          <p:nvPr/>
        </p:nvSpPr>
        <p:spPr>
          <a:xfrm>
            <a:off x="4677729"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situacijos tekstą</a:t>
            </a:r>
            <a:endParaRPr b="0" i="0" sz="1200" u="none" cap="none" strike="noStrike">
              <a:solidFill>
                <a:srgbClr val="1A244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type="ctrTitle"/>
          </p:nvPr>
        </p:nvSpPr>
        <p:spPr>
          <a:xfrm>
            <a:off x="471488" y="1295401"/>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6DC6A9"/>
              </a:buClr>
              <a:buSzPts val="1600"/>
              <a:buFont typeface="Calibri"/>
              <a:buNone/>
            </a:pPr>
            <a:r>
              <a:rPr lang="en-US" sz="1600">
                <a:solidFill>
                  <a:srgbClr val="6DC6A9"/>
                </a:solidFill>
              </a:rPr>
              <a:t>NUSIRAMINIMAS</a:t>
            </a:r>
            <a:endParaRPr/>
          </a:p>
        </p:txBody>
      </p:sp>
      <p:sp>
        <p:nvSpPr>
          <p:cNvPr id="107" name="Google Shape;107;p4"/>
          <p:cNvSpPr txBox="1"/>
          <p:nvPr>
            <p:ph idx="1" type="subTitle"/>
          </p:nvPr>
        </p:nvSpPr>
        <p:spPr>
          <a:xfrm>
            <a:off x="471488" y="1822804"/>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i="0" lang="en-US">
                <a:latin typeface="Arial"/>
                <a:ea typeface="Arial"/>
                <a:cs typeface="Arial"/>
                <a:sym typeface="Arial"/>
              </a:rPr>
              <a:t>Pasinaudosiu trumpa pertrauka, kad galėčiau atsitraukti ir iš naujo ramiai įvertinti situaciją.</a:t>
            </a:r>
            <a:endParaRPr/>
          </a:p>
        </p:txBody>
      </p:sp>
      <p:sp>
        <p:nvSpPr>
          <p:cNvPr id="108" name="Google Shape;108;p4"/>
          <p:cNvSpPr txBox="1"/>
          <p:nvPr/>
        </p:nvSpPr>
        <p:spPr>
          <a:xfrm>
            <a:off x="2528887" y="12954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09" name="Google Shape;109;p4"/>
          <p:cNvSpPr txBox="1"/>
          <p:nvPr/>
        </p:nvSpPr>
        <p:spPr>
          <a:xfrm>
            <a:off x="2528887" y="18228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Arial"/>
                <a:ea typeface="Arial"/>
                <a:cs typeface="Arial"/>
                <a:sym typeface="Arial"/>
              </a:rPr>
              <a:t>Giliai kvėpuosiu, kad stabilizuočiau savo emocijas ir išvalyčiau mintis.</a:t>
            </a:r>
            <a:endParaRPr b="0" i="0" sz="1200" u="none" cap="none" strike="noStrike">
              <a:solidFill>
                <a:srgbClr val="1A244F"/>
              </a:solidFill>
              <a:latin typeface="Calibri"/>
              <a:ea typeface="Calibri"/>
              <a:cs typeface="Calibri"/>
              <a:sym typeface="Calibri"/>
            </a:endParaRPr>
          </a:p>
        </p:txBody>
      </p:sp>
      <p:sp>
        <p:nvSpPr>
          <p:cNvPr id="110" name="Google Shape;110;p4"/>
          <p:cNvSpPr txBox="1"/>
          <p:nvPr/>
        </p:nvSpPr>
        <p:spPr>
          <a:xfrm>
            <a:off x="4586287" y="12954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11" name="Google Shape;111;p4"/>
          <p:cNvSpPr txBox="1"/>
          <p:nvPr/>
        </p:nvSpPr>
        <p:spPr>
          <a:xfrm>
            <a:off x="4586287" y="18228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Trumpam atsitrauksiu ir suskaičiuosiu iki dešimties.</a:t>
            </a:r>
            <a:endParaRPr/>
          </a:p>
        </p:txBody>
      </p:sp>
      <p:sp>
        <p:nvSpPr>
          <p:cNvPr id="112" name="Google Shape;112;p4"/>
          <p:cNvSpPr txBox="1"/>
          <p:nvPr/>
        </p:nvSpPr>
        <p:spPr>
          <a:xfrm>
            <a:off x="471488"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13" name="Google Shape;113;p4"/>
          <p:cNvSpPr txBox="1"/>
          <p:nvPr/>
        </p:nvSpPr>
        <p:spPr>
          <a:xfrm>
            <a:off x="471488"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Arial"/>
                <a:ea typeface="Arial"/>
                <a:cs typeface="Arial"/>
                <a:sym typeface="Arial"/>
              </a:rPr>
              <a:t>Naudosiu subtilias atsipalaidavimo technikas, pavyzdžiui, atpalaiduosiu pečius, kad sumažinti įtampą.</a:t>
            </a:r>
            <a:endParaRPr b="0" i="0" sz="1200" u="none" cap="none" strike="noStrike">
              <a:solidFill>
                <a:srgbClr val="1A244F"/>
              </a:solidFill>
              <a:latin typeface="Calibri"/>
              <a:ea typeface="Calibri"/>
              <a:cs typeface="Calibri"/>
              <a:sym typeface="Calibri"/>
            </a:endParaRPr>
          </a:p>
        </p:txBody>
      </p:sp>
      <p:sp>
        <p:nvSpPr>
          <p:cNvPr id="114" name="Google Shape;114;p4"/>
          <p:cNvSpPr txBox="1"/>
          <p:nvPr/>
        </p:nvSpPr>
        <p:spPr>
          <a:xfrm>
            <a:off x="2528887"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15" name="Google Shape;115;p4"/>
          <p:cNvSpPr txBox="1"/>
          <p:nvPr/>
        </p:nvSpPr>
        <p:spPr>
          <a:xfrm>
            <a:off x="2528887"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nusiraminimo strategiją</a:t>
            </a:r>
            <a:endParaRPr b="0" i="0" sz="1200" u="none" cap="none" strike="noStrike">
              <a:solidFill>
                <a:srgbClr val="1A244F"/>
              </a:solidFill>
              <a:latin typeface="Calibri"/>
              <a:ea typeface="Calibri"/>
              <a:cs typeface="Calibri"/>
              <a:sym typeface="Calibri"/>
            </a:endParaRPr>
          </a:p>
        </p:txBody>
      </p:sp>
      <p:sp>
        <p:nvSpPr>
          <p:cNvPr id="116" name="Google Shape;116;p4"/>
          <p:cNvSpPr txBox="1"/>
          <p:nvPr/>
        </p:nvSpPr>
        <p:spPr>
          <a:xfrm>
            <a:off x="4586287"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17" name="Google Shape;117;p4"/>
          <p:cNvSpPr txBox="1"/>
          <p:nvPr/>
        </p:nvSpPr>
        <p:spPr>
          <a:xfrm>
            <a:off x="4586287"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nusiraminimo strategiją</a:t>
            </a:r>
            <a:endParaRPr b="0" i="0" sz="1200" u="none" cap="none" strike="noStrike">
              <a:solidFill>
                <a:srgbClr val="1A244F"/>
              </a:solidFill>
              <a:latin typeface="Calibri"/>
              <a:ea typeface="Calibri"/>
              <a:cs typeface="Calibri"/>
              <a:sym typeface="Calibri"/>
            </a:endParaRPr>
          </a:p>
        </p:txBody>
      </p:sp>
      <p:sp>
        <p:nvSpPr>
          <p:cNvPr id="118" name="Google Shape;118;p4"/>
          <p:cNvSpPr txBox="1"/>
          <p:nvPr/>
        </p:nvSpPr>
        <p:spPr>
          <a:xfrm>
            <a:off x="471488"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19" name="Google Shape;119;p4"/>
          <p:cNvSpPr txBox="1"/>
          <p:nvPr/>
        </p:nvSpPr>
        <p:spPr>
          <a:xfrm>
            <a:off x="471488"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nusiraminimo strategiją</a:t>
            </a:r>
            <a:endParaRPr b="0" i="0" sz="1200" u="none" cap="none" strike="noStrike">
              <a:solidFill>
                <a:srgbClr val="1A244F"/>
              </a:solidFill>
              <a:latin typeface="Calibri"/>
              <a:ea typeface="Calibri"/>
              <a:cs typeface="Calibri"/>
              <a:sym typeface="Calibri"/>
            </a:endParaRPr>
          </a:p>
        </p:txBody>
      </p:sp>
      <p:sp>
        <p:nvSpPr>
          <p:cNvPr id="120" name="Google Shape;120;p4"/>
          <p:cNvSpPr txBox="1"/>
          <p:nvPr/>
        </p:nvSpPr>
        <p:spPr>
          <a:xfrm>
            <a:off x="2528887"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21" name="Google Shape;121;p4"/>
          <p:cNvSpPr txBox="1"/>
          <p:nvPr/>
        </p:nvSpPr>
        <p:spPr>
          <a:xfrm>
            <a:off x="2528887"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nusiraminimo strategiją</a:t>
            </a:r>
            <a:endParaRPr b="0" i="0" sz="1200" u="none" cap="none" strike="noStrike">
              <a:solidFill>
                <a:srgbClr val="1A244F"/>
              </a:solidFill>
              <a:latin typeface="Calibri"/>
              <a:ea typeface="Calibri"/>
              <a:cs typeface="Calibri"/>
              <a:sym typeface="Calibri"/>
            </a:endParaRPr>
          </a:p>
        </p:txBody>
      </p:sp>
      <p:sp>
        <p:nvSpPr>
          <p:cNvPr id="122" name="Google Shape;122;p4"/>
          <p:cNvSpPr txBox="1"/>
          <p:nvPr/>
        </p:nvSpPr>
        <p:spPr>
          <a:xfrm>
            <a:off x="4586287"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23" name="Google Shape;123;p4"/>
          <p:cNvSpPr txBox="1"/>
          <p:nvPr/>
        </p:nvSpPr>
        <p:spPr>
          <a:xfrm>
            <a:off x="4586287"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nusiraminimo strategiją</a:t>
            </a:r>
            <a:endParaRPr b="0" i="0" sz="1200" u="none" cap="none" strike="noStrike">
              <a:solidFill>
                <a:srgbClr val="1A244F"/>
              </a:solidFill>
              <a:latin typeface="Calibri"/>
              <a:ea typeface="Calibri"/>
              <a:cs typeface="Calibri"/>
              <a:sym typeface="Calibri"/>
            </a:endParaRPr>
          </a:p>
        </p:txBody>
      </p:sp>
      <p:sp>
        <p:nvSpPr>
          <p:cNvPr id="124" name="Google Shape;124;p4"/>
          <p:cNvSpPr txBox="1"/>
          <p:nvPr/>
        </p:nvSpPr>
        <p:spPr>
          <a:xfrm>
            <a:off x="457199" y="146404"/>
            <a:ext cx="914400" cy="266709"/>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EXAMPLES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ctrTitle"/>
          </p:nvPr>
        </p:nvSpPr>
        <p:spPr>
          <a:xfrm>
            <a:off x="471488" y="1295401"/>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6DC6A9"/>
              </a:buClr>
              <a:buSzPts val="1600"/>
              <a:buFont typeface="Calibri"/>
              <a:buNone/>
            </a:pPr>
            <a:r>
              <a:rPr lang="en-US" sz="1600">
                <a:solidFill>
                  <a:srgbClr val="6DC6A9"/>
                </a:solidFill>
              </a:rPr>
              <a:t>NUSIRAMINIMAS</a:t>
            </a:r>
            <a:endParaRPr/>
          </a:p>
        </p:txBody>
      </p:sp>
      <p:sp>
        <p:nvSpPr>
          <p:cNvPr id="130" name="Google Shape;130;p5"/>
          <p:cNvSpPr txBox="1"/>
          <p:nvPr>
            <p:ph idx="1" type="subTitle"/>
          </p:nvPr>
        </p:nvSpPr>
        <p:spPr>
          <a:xfrm>
            <a:off x="471488" y="1822804"/>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lang="en-US"/>
              <a:t>Spustelėkite čia ir pridėkite savo nusiraminimo strategiją</a:t>
            </a:r>
            <a:endParaRPr/>
          </a:p>
        </p:txBody>
      </p:sp>
      <p:sp>
        <p:nvSpPr>
          <p:cNvPr id="131" name="Google Shape;131;p5"/>
          <p:cNvSpPr txBox="1"/>
          <p:nvPr/>
        </p:nvSpPr>
        <p:spPr>
          <a:xfrm>
            <a:off x="2528887" y="12954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32" name="Google Shape;132;p5"/>
          <p:cNvSpPr txBox="1"/>
          <p:nvPr/>
        </p:nvSpPr>
        <p:spPr>
          <a:xfrm>
            <a:off x="2528887" y="18228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nusiraminimo strategiją</a:t>
            </a:r>
            <a:endParaRPr b="0" i="0" sz="1200" u="none" cap="none" strike="noStrike">
              <a:solidFill>
                <a:srgbClr val="1A244F"/>
              </a:solidFill>
              <a:latin typeface="Calibri"/>
              <a:ea typeface="Calibri"/>
              <a:cs typeface="Calibri"/>
              <a:sym typeface="Calibri"/>
            </a:endParaRPr>
          </a:p>
        </p:txBody>
      </p:sp>
      <p:sp>
        <p:nvSpPr>
          <p:cNvPr id="133" name="Google Shape;133;p5"/>
          <p:cNvSpPr txBox="1"/>
          <p:nvPr/>
        </p:nvSpPr>
        <p:spPr>
          <a:xfrm>
            <a:off x="4586287" y="12954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34" name="Google Shape;134;p5"/>
          <p:cNvSpPr txBox="1"/>
          <p:nvPr/>
        </p:nvSpPr>
        <p:spPr>
          <a:xfrm>
            <a:off x="4586287" y="18228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nusiraminimo strategiją</a:t>
            </a:r>
            <a:endParaRPr b="0" i="0" sz="1200" u="none" cap="none" strike="noStrike">
              <a:solidFill>
                <a:srgbClr val="1A244F"/>
              </a:solidFill>
              <a:latin typeface="Calibri"/>
              <a:ea typeface="Calibri"/>
              <a:cs typeface="Calibri"/>
              <a:sym typeface="Calibri"/>
            </a:endParaRPr>
          </a:p>
        </p:txBody>
      </p:sp>
      <p:sp>
        <p:nvSpPr>
          <p:cNvPr id="135" name="Google Shape;135;p5"/>
          <p:cNvSpPr txBox="1"/>
          <p:nvPr/>
        </p:nvSpPr>
        <p:spPr>
          <a:xfrm>
            <a:off x="471488"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36" name="Google Shape;136;p5"/>
          <p:cNvSpPr txBox="1"/>
          <p:nvPr/>
        </p:nvSpPr>
        <p:spPr>
          <a:xfrm>
            <a:off x="471488"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nusiraminimo strategiją</a:t>
            </a:r>
            <a:endParaRPr b="0" i="0" sz="1200" u="none" cap="none" strike="noStrike">
              <a:solidFill>
                <a:srgbClr val="1A244F"/>
              </a:solidFill>
              <a:latin typeface="Calibri"/>
              <a:ea typeface="Calibri"/>
              <a:cs typeface="Calibri"/>
              <a:sym typeface="Calibri"/>
            </a:endParaRPr>
          </a:p>
        </p:txBody>
      </p:sp>
      <p:sp>
        <p:nvSpPr>
          <p:cNvPr id="137" name="Google Shape;137;p5"/>
          <p:cNvSpPr txBox="1"/>
          <p:nvPr/>
        </p:nvSpPr>
        <p:spPr>
          <a:xfrm>
            <a:off x="2528887"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38" name="Google Shape;138;p5"/>
          <p:cNvSpPr txBox="1"/>
          <p:nvPr/>
        </p:nvSpPr>
        <p:spPr>
          <a:xfrm>
            <a:off x="2528887"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nusiraminimo strategiją</a:t>
            </a:r>
            <a:endParaRPr b="0" i="0" sz="1200" u="none" cap="none" strike="noStrike">
              <a:solidFill>
                <a:srgbClr val="1A244F"/>
              </a:solidFill>
              <a:latin typeface="Calibri"/>
              <a:ea typeface="Calibri"/>
              <a:cs typeface="Calibri"/>
              <a:sym typeface="Calibri"/>
            </a:endParaRPr>
          </a:p>
        </p:txBody>
      </p:sp>
      <p:sp>
        <p:nvSpPr>
          <p:cNvPr id="139" name="Google Shape;139;p5"/>
          <p:cNvSpPr txBox="1"/>
          <p:nvPr/>
        </p:nvSpPr>
        <p:spPr>
          <a:xfrm>
            <a:off x="4586287"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40" name="Google Shape;140;p5"/>
          <p:cNvSpPr txBox="1"/>
          <p:nvPr/>
        </p:nvSpPr>
        <p:spPr>
          <a:xfrm>
            <a:off x="4586287"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nusiraminimo strategiją</a:t>
            </a:r>
            <a:endParaRPr b="0" i="0" sz="1200" u="none" cap="none" strike="noStrike">
              <a:solidFill>
                <a:srgbClr val="1A244F"/>
              </a:solidFill>
              <a:latin typeface="Calibri"/>
              <a:ea typeface="Calibri"/>
              <a:cs typeface="Calibri"/>
              <a:sym typeface="Calibri"/>
            </a:endParaRPr>
          </a:p>
        </p:txBody>
      </p:sp>
      <p:sp>
        <p:nvSpPr>
          <p:cNvPr id="141" name="Google Shape;141;p5"/>
          <p:cNvSpPr txBox="1"/>
          <p:nvPr/>
        </p:nvSpPr>
        <p:spPr>
          <a:xfrm>
            <a:off x="471488"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42" name="Google Shape;142;p5"/>
          <p:cNvSpPr txBox="1"/>
          <p:nvPr/>
        </p:nvSpPr>
        <p:spPr>
          <a:xfrm>
            <a:off x="471488"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nusiraminimo strategiją</a:t>
            </a:r>
            <a:endParaRPr b="0" i="0" sz="1200" u="none" cap="none" strike="noStrike">
              <a:solidFill>
                <a:srgbClr val="1A244F"/>
              </a:solidFill>
              <a:latin typeface="Calibri"/>
              <a:ea typeface="Calibri"/>
              <a:cs typeface="Calibri"/>
              <a:sym typeface="Calibri"/>
            </a:endParaRPr>
          </a:p>
        </p:txBody>
      </p:sp>
      <p:sp>
        <p:nvSpPr>
          <p:cNvPr id="143" name="Google Shape;143;p5"/>
          <p:cNvSpPr txBox="1"/>
          <p:nvPr/>
        </p:nvSpPr>
        <p:spPr>
          <a:xfrm>
            <a:off x="2528887"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44" name="Google Shape;144;p5"/>
          <p:cNvSpPr txBox="1"/>
          <p:nvPr/>
        </p:nvSpPr>
        <p:spPr>
          <a:xfrm>
            <a:off x="2528887"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nusiraminimo strategiją</a:t>
            </a:r>
            <a:endParaRPr b="0" i="0" sz="1200" u="none" cap="none" strike="noStrike">
              <a:solidFill>
                <a:srgbClr val="1A244F"/>
              </a:solidFill>
              <a:latin typeface="Calibri"/>
              <a:ea typeface="Calibri"/>
              <a:cs typeface="Calibri"/>
              <a:sym typeface="Calibri"/>
            </a:endParaRPr>
          </a:p>
        </p:txBody>
      </p:sp>
      <p:sp>
        <p:nvSpPr>
          <p:cNvPr id="145" name="Google Shape;145;p5"/>
          <p:cNvSpPr txBox="1"/>
          <p:nvPr/>
        </p:nvSpPr>
        <p:spPr>
          <a:xfrm>
            <a:off x="4586287"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n-US" sz="1600" u="none" cap="none" strike="noStrike">
                <a:solidFill>
                  <a:srgbClr val="6DC6A9"/>
                </a:solidFill>
                <a:latin typeface="Calibri"/>
                <a:ea typeface="Calibri"/>
                <a:cs typeface="Calibri"/>
                <a:sym typeface="Calibri"/>
              </a:rPr>
              <a:t>NUSIRAMINIMAS</a:t>
            </a:r>
            <a:endParaRPr/>
          </a:p>
        </p:txBody>
      </p:sp>
      <p:sp>
        <p:nvSpPr>
          <p:cNvPr id="146" name="Google Shape;146;p5"/>
          <p:cNvSpPr txBox="1"/>
          <p:nvPr/>
        </p:nvSpPr>
        <p:spPr>
          <a:xfrm>
            <a:off x="4586287"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nusiraminimo strategiją</a:t>
            </a:r>
            <a:endParaRPr b="0" i="0" sz="1200" u="none" cap="none" strike="noStrike">
              <a:solidFill>
                <a:srgbClr val="1A244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ph type="ctrTitle"/>
          </p:nvPr>
        </p:nvSpPr>
        <p:spPr>
          <a:xfrm>
            <a:off x="471488" y="1308455"/>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645EAA"/>
              </a:buClr>
              <a:buSzPts val="1800"/>
              <a:buFont typeface="Calibri"/>
              <a:buNone/>
            </a:pPr>
            <a:r>
              <a:rPr lang="en-US"/>
              <a:t>MĄSTYMAS</a:t>
            </a:r>
            <a:endParaRPr/>
          </a:p>
        </p:txBody>
      </p:sp>
      <p:sp>
        <p:nvSpPr>
          <p:cNvPr id="152" name="Google Shape;152;p6"/>
          <p:cNvSpPr txBox="1"/>
          <p:nvPr>
            <p:ph idx="1" type="subTitle"/>
          </p:nvPr>
        </p:nvSpPr>
        <p:spPr>
          <a:xfrm>
            <a:off x="471488" y="1835858"/>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74151"/>
              </a:buClr>
              <a:buSzPts val="1200"/>
              <a:buNone/>
            </a:pPr>
            <a:r>
              <a:rPr b="0" i="0" lang="en-US">
                <a:solidFill>
                  <a:srgbClr val="374151"/>
                </a:solidFill>
                <a:latin typeface="Arial"/>
                <a:ea typeface="Arial"/>
                <a:cs typeface="Arial"/>
                <a:sym typeface="Arial"/>
              </a:rPr>
              <a:t>Priminsiu sau, kad nepriimčiau kliento elgesio asmeniškai.</a:t>
            </a:r>
            <a:endParaRPr/>
          </a:p>
        </p:txBody>
      </p:sp>
      <p:sp>
        <p:nvSpPr>
          <p:cNvPr id="153" name="Google Shape;153;p6"/>
          <p:cNvSpPr txBox="1"/>
          <p:nvPr/>
        </p:nvSpPr>
        <p:spPr>
          <a:xfrm>
            <a:off x="2528887" y="130845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54" name="Google Shape;154;p6"/>
          <p:cNvSpPr txBox="1"/>
          <p:nvPr/>
        </p:nvSpPr>
        <p:spPr>
          <a:xfrm>
            <a:off x="2528887" y="183585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n-US" sz="1200" u="none" cap="none" strike="noStrike">
                <a:solidFill>
                  <a:srgbClr val="374151"/>
                </a:solidFill>
                <a:latin typeface="Arial"/>
                <a:ea typeface="Arial"/>
                <a:cs typeface="Arial"/>
                <a:sym typeface="Arial"/>
              </a:rPr>
              <a:t>Trumpam pasitrauksiu iš situacijos, kad atgaučiau ramybę ir aiškumą.</a:t>
            </a:r>
            <a:endParaRPr b="0" i="0" sz="1200" u="none" cap="none" strike="noStrike">
              <a:solidFill>
                <a:srgbClr val="1A244F"/>
              </a:solidFill>
              <a:latin typeface="Calibri"/>
              <a:ea typeface="Calibri"/>
              <a:cs typeface="Calibri"/>
              <a:sym typeface="Calibri"/>
            </a:endParaRPr>
          </a:p>
        </p:txBody>
      </p:sp>
      <p:sp>
        <p:nvSpPr>
          <p:cNvPr id="155" name="Google Shape;155;p6"/>
          <p:cNvSpPr txBox="1"/>
          <p:nvPr/>
        </p:nvSpPr>
        <p:spPr>
          <a:xfrm>
            <a:off x="4650455" y="130845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56" name="Google Shape;156;p6"/>
          <p:cNvSpPr txBox="1"/>
          <p:nvPr/>
        </p:nvSpPr>
        <p:spPr>
          <a:xfrm>
            <a:off x="4650455" y="183585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n-US" sz="1200" u="none" cap="none" strike="noStrike">
                <a:solidFill>
                  <a:srgbClr val="374151"/>
                </a:solidFill>
                <a:latin typeface="Arial"/>
                <a:ea typeface="Arial"/>
                <a:cs typeface="Arial"/>
                <a:sym typeface="Arial"/>
              </a:rPr>
              <a:t>Išsiaiškinsiu galimas kliento nusivylimo priežastis.</a:t>
            </a:r>
            <a:endParaRPr b="0" i="0" sz="1200" u="none" cap="none" strike="noStrike">
              <a:solidFill>
                <a:srgbClr val="1A244F"/>
              </a:solidFill>
              <a:latin typeface="Calibri"/>
              <a:ea typeface="Calibri"/>
              <a:cs typeface="Calibri"/>
              <a:sym typeface="Calibri"/>
            </a:endParaRPr>
          </a:p>
        </p:txBody>
      </p:sp>
      <p:sp>
        <p:nvSpPr>
          <p:cNvPr id="157" name="Google Shape;157;p6"/>
          <p:cNvSpPr txBox="1"/>
          <p:nvPr/>
        </p:nvSpPr>
        <p:spPr>
          <a:xfrm>
            <a:off x="471487"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58" name="Google Shape;158;p6"/>
          <p:cNvSpPr txBox="1"/>
          <p:nvPr/>
        </p:nvSpPr>
        <p:spPr>
          <a:xfrm>
            <a:off x="471487"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n-US" sz="1200" u="none" cap="none" strike="noStrike">
                <a:solidFill>
                  <a:srgbClr val="374151"/>
                </a:solidFill>
                <a:latin typeface="Arial"/>
                <a:ea typeface="Arial"/>
                <a:cs typeface="Arial"/>
                <a:sym typeface="Arial"/>
              </a:rPr>
              <a:t>Parinksiu geriausią būdą, kaip išspręsti klientui rūpimus klausimus neišprovokuojant tolesnės agresijos.</a:t>
            </a:r>
            <a:endParaRPr b="0" i="0" sz="1200" u="none" cap="none" strike="noStrike">
              <a:solidFill>
                <a:srgbClr val="1A244F"/>
              </a:solidFill>
              <a:latin typeface="Calibri"/>
              <a:ea typeface="Calibri"/>
              <a:cs typeface="Calibri"/>
              <a:sym typeface="Calibri"/>
            </a:endParaRPr>
          </a:p>
        </p:txBody>
      </p:sp>
      <p:sp>
        <p:nvSpPr>
          <p:cNvPr id="159" name="Google Shape;159;p6"/>
          <p:cNvSpPr txBox="1"/>
          <p:nvPr/>
        </p:nvSpPr>
        <p:spPr>
          <a:xfrm>
            <a:off x="2528886"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60" name="Google Shape;160;p6"/>
          <p:cNvSpPr txBox="1"/>
          <p:nvPr/>
        </p:nvSpPr>
        <p:spPr>
          <a:xfrm>
            <a:off x="2528886"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mąstymo strategiją</a:t>
            </a:r>
            <a:endParaRPr b="0" i="0" sz="1200" u="none" cap="none" strike="noStrike">
              <a:solidFill>
                <a:srgbClr val="1A244F"/>
              </a:solidFill>
              <a:latin typeface="Calibri"/>
              <a:ea typeface="Calibri"/>
              <a:cs typeface="Calibri"/>
              <a:sym typeface="Calibri"/>
            </a:endParaRPr>
          </a:p>
        </p:txBody>
      </p:sp>
      <p:sp>
        <p:nvSpPr>
          <p:cNvPr id="161" name="Google Shape;161;p6"/>
          <p:cNvSpPr txBox="1"/>
          <p:nvPr/>
        </p:nvSpPr>
        <p:spPr>
          <a:xfrm>
            <a:off x="4650454"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62" name="Google Shape;162;p6"/>
          <p:cNvSpPr txBox="1"/>
          <p:nvPr/>
        </p:nvSpPr>
        <p:spPr>
          <a:xfrm>
            <a:off x="4650454"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mąstymo strategiją</a:t>
            </a:r>
            <a:endParaRPr b="0" i="0" sz="1200" u="none" cap="none" strike="noStrike">
              <a:solidFill>
                <a:srgbClr val="1A244F"/>
              </a:solidFill>
              <a:latin typeface="Calibri"/>
              <a:ea typeface="Calibri"/>
              <a:cs typeface="Calibri"/>
              <a:sym typeface="Calibri"/>
            </a:endParaRPr>
          </a:p>
        </p:txBody>
      </p:sp>
      <p:sp>
        <p:nvSpPr>
          <p:cNvPr id="163" name="Google Shape;163;p6"/>
          <p:cNvSpPr txBox="1"/>
          <p:nvPr/>
        </p:nvSpPr>
        <p:spPr>
          <a:xfrm>
            <a:off x="471488"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64" name="Google Shape;164;p6"/>
          <p:cNvSpPr txBox="1"/>
          <p:nvPr/>
        </p:nvSpPr>
        <p:spPr>
          <a:xfrm>
            <a:off x="471488"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mąstymo strategiją</a:t>
            </a:r>
            <a:endParaRPr b="0" i="0" sz="1200" u="none" cap="none" strike="noStrike">
              <a:solidFill>
                <a:srgbClr val="1A244F"/>
              </a:solidFill>
              <a:latin typeface="Calibri"/>
              <a:ea typeface="Calibri"/>
              <a:cs typeface="Calibri"/>
              <a:sym typeface="Calibri"/>
            </a:endParaRPr>
          </a:p>
        </p:txBody>
      </p:sp>
      <p:sp>
        <p:nvSpPr>
          <p:cNvPr id="165" name="Google Shape;165;p6"/>
          <p:cNvSpPr txBox="1"/>
          <p:nvPr/>
        </p:nvSpPr>
        <p:spPr>
          <a:xfrm>
            <a:off x="2528887"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66" name="Google Shape;166;p6"/>
          <p:cNvSpPr txBox="1"/>
          <p:nvPr/>
        </p:nvSpPr>
        <p:spPr>
          <a:xfrm>
            <a:off x="2528887"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mąstymo strategiją</a:t>
            </a:r>
            <a:endParaRPr b="0" i="0" sz="1200" u="none" cap="none" strike="noStrike">
              <a:solidFill>
                <a:srgbClr val="1A244F"/>
              </a:solidFill>
              <a:latin typeface="Calibri"/>
              <a:ea typeface="Calibri"/>
              <a:cs typeface="Calibri"/>
              <a:sym typeface="Calibri"/>
            </a:endParaRPr>
          </a:p>
        </p:txBody>
      </p:sp>
      <p:sp>
        <p:nvSpPr>
          <p:cNvPr id="167" name="Google Shape;167;p6"/>
          <p:cNvSpPr txBox="1"/>
          <p:nvPr/>
        </p:nvSpPr>
        <p:spPr>
          <a:xfrm>
            <a:off x="4650455"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68" name="Google Shape;168;p6"/>
          <p:cNvSpPr txBox="1"/>
          <p:nvPr/>
        </p:nvSpPr>
        <p:spPr>
          <a:xfrm>
            <a:off x="4650455"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mąstymo strategiją</a:t>
            </a:r>
            <a:endParaRPr b="0" i="0" sz="1200" u="none" cap="none" strike="noStrike">
              <a:solidFill>
                <a:srgbClr val="1A244F"/>
              </a:solidFill>
              <a:latin typeface="Calibri"/>
              <a:ea typeface="Calibri"/>
              <a:cs typeface="Calibri"/>
              <a:sym typeface="Calibri"/>
            </a:endParaRPr>
          </a:p>
        </p:txBody>
      </p:sp>
      <p:sp>
        <p:nvSpPr>
          <p:cNvPr id="169" name="Google Shape;169;p6"/>
          <p:cNvSpPr txBox="1"/>
          <p:nvPr/>
        </p:nvSpPr>
        <p:spPr>
          <a:xfrm>
            <a:off x="457199" y="-501286"/>
            <a:ext cx="9144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EXAMPLES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7"/>
          <p:cNvSpPr txBox="1"/>
          <p:nvPr>
            <p:ph type="ctrTitle"/>
          </p:nvPr>
        </p:nvSpPr>
        <p:spPr>
          <a:xfrm>
            <a:off x="471488" y="1308455"/>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645EAA"/>
              </a:buClr>
              <a:buSzPts val="1800"/>
              <a:buFont typeface="Calibri"/>
              <a:buNone/>
            </a:pPr>
            <a:r>
              <a:rPr lang="en-US"/>
              <a:t>MĄSTYMAS</a:t>
            </a:r>
            <a:endParaRPr/>
          </a:p>
        </p:txBody>
      </p:sp>
      <p:sp>
        <p:nvSpPr>
          <p:cNvPr id="175" name="Google Shape;175;p7"/>
          <p:cNvSpPr txBox="1"/>
          <p:nvPr>
            <p:ph idx="1" type="subTitle"/>
          </p:nvPr>
        </p:nvSpPr>
        <p:spPr>
          <a:xfrm>
            <a:off x="471488" y="1835858"/>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lang="en-US"/>
              <a:t>Spustelėkite čia ir pridėkite savo mąstymo strategiją</a:t>
            </a:r>
            <a:endParaRPr/>
          </a:p>
        </p:txBody>
      </p:sp>
      <p:sp>
        <p:nvSpPr>
          <p:cNvPr id="176" name="Google Shape;176;p7"/>
          <p:cNvSpPr txBox="1"/>
          <p:nvPr/>
        </p:nvSpPr>
        <p:spPr>
          <a:xfrm>
            <a:off x="2528887" y="130845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77" name="Google Shape;177;p7"/>
          <p:cNvSpPr txBox="1"/>
          <p:nvPr/>
        </p:nvSpPr>
        <p:spPr>
          <a:xfrm>
            <a:off x="2528887" y="183585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mąstymo strategiją</a:t>
            </a:r>
            <a:endParaRPr b="0" i="0" sz="1200" u="none" cap="none" strike="noStrike">
              <a:solidFill>
                <a:srgbClr val="1A244F"/>
              </a:solidFill>
              <a:latin typeface="Calibri"/>
              <a:ea typeface="Calibri"/>
              <a:cs typeface="Calibri"/>
              <a:sym typeface="Calibri"/>
            </a:endParaRPr>
          </a:p>
        </p:txBody>
      </p:sp>
      <p:sp>
        <p:nvSpPr>
          <p:cNvPr id="178" name="Google Shape;178;p7"/>
          <p:cNvSpPr txBox="1"/>
          <p:nvPr/>
        </p:nvSpPr>
        <p:spPr>
          <a:xfrm>
            <a:off x="4650455" y="130845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79" name="Google Shape;179;p7"/>
          <p:cNvSpPr txBox="1"/>
          <p:nvPr/>
        </p:nvSpPr>
        <p:spPr>
          <a:xfrm>
            <a:off x="4650455" y="183585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mąstymo strategiją</a:t>
            </a:r>
            <a:endParaRPr b="0" i="0" sz="1200" u="none" cap="none" strike="noStrike">
              <a:solidFill>
                <a:srgbClr val="1A244F"/>
              </a:solidFill>
              <a:latin typeface="Calibri"/>
              <a:ea typeface="Calibri"/>
              <a:cs typeface="Calibri"/>
              <a:sym typeface="Calibri"/>
            </a:endParaRPr>
          </a:p>
        </p:txBody>
      </p:sp>
      <p:sp>
        <p:nvSpPr>
          <p:cNvPr id="180" name="Google Shape;180;p7"/>
          <p:cNvSpPr txBox="1"/>
          <p:nvPr/>
        </p:nvSpPr>
        <p:spPr>
          <a:xfrm>
            <a:off x="471487"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81" name="Google Shape;181;p7"/>
          <p:cNvSpPr txBox="1"/>
          <p:nvPr/>
        </p:nvSpPr>
        <p:spPr>
          <a:xfrm>
            <a:off x="471487"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mąstymo strategiją</a:t>
            </a:r>
            <a:endParaRPr b="0" i="0" sz="1200" u="none" cap="none" strike="noStrike">
              <a:solidFill>
                <a:srgbClr val="1A244F"/>
              </a:solidFill>
              <a:latin typeface="Calibri"/>
              <a:ea typeface="Calibri"/>
              <a:cs typeface="Calibri"/>
              <a:sym typeface="Calibri"/>
            </a:endParaRPr>
          </a:p>
        </p:txBody>
      </p:sp>
      <p:sp>
        <p:nvSpPr>
          <p:cNvPr id="182" name="Google Shape;182;p7"/>
          <p:cNvSpPr txBox="1"/>
          <p:nvPr/>
        </p:nvSpPr>
        <p:spPr>
          <a:xfrm>
            <a:off x="2528886"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83" name="Google Shape;183;p7"/>
          <p:cNvSpPr txBox="1"/>
          <p:nvPr/>
        </p:nvSpPr>
        <p:spPr>
          <a:xfrm>
            <a:off x="2528886"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mąstymo strategiją</a:t>
            </a:r>
            <a:endParaRPr b="0" i="0" sz="1200" u="none" cap="none" strike="noStrike">
              <a:solidFill>
                <a:srgbClr val="1A244F"/>
              </a:solidFill>
              <a:latin typeface="Calibri"/>
              <a:ea typeface="Calibri"/>
              <a:cs typeface="Calibri"/>
              <a:sym typeface="Calibri"/>
            </a:endParaRPr>
          </a:p>
        </p:txBody>
      </p:sp>
      <p:sp>
        <p:nvSpPr>
          <p:cNvPr id="184" name="Google Shape;184;p7"/>
          <p:cNvSpPr txBox="1"/>
          <p:nvPr/>
        </p:nvSpPr>
        <p:spPr>
          <a:xfrm>
            <a:off x="4650454"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85" name="Google Shape;185;p7"/>
          <p:cNvSpPr txBox="1"/>
          <p:nvPr/>
        </p:nvSpPr>
        <p:spPr>
          <a:xfrm>
            <a:off x="4650454"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mąstymo strategiją</a:t>
            </a:r>
            <a:endParaRPr b="0" i="0" sz="1200" u="none" cap="none" strike="noStrike">
              <a:solidFill>
                <a:srgbClr val="1A244F"/>
              </a:solidFill>
              <a:latin typeface="Calibri"/>
              <a:ea typeface="Calibri"/>
              <a:cs typeface="Calibri"/>
              <a:sym typeface="Calibri"/>
            </a:endParaRPr>
          </a:p>
        </p:txBody>
      </p:sp>
      <p:sp>
        <p:nvSpPr>
          <p:cNvPr id="186" name="Google Shape;186;p7"/>
          <p:cNvSpPr txBox="1"/>
          <p:nvPr/>
        </p:nvSpPr>
        <p:spPr>
          <a:xfrm>
            <a:off x="471488"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87" name="Google Shape;187;p7"/>
          <p:cNvSpPr txBox="1"/>
          <p:nvPr/>
        </p:nvSpPr>
        <p:spPr>
          <a:xfrm>
            <a:off x="471488"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mąstymo strategiją</a:t>
            </a:r>
            <a:endParaRPr b="0" i="0" sz="1200" u="none" cap="none" strike="noStrike">
              <a:solidFill>
                <a:srgbClr val="1A244F"/>
              </a:solidFill>
              <a:latin typeface="Calibri"/>
              <a:ea typeface="Calibri"/>
              <a:cs typeface="Calibri"/>
              <a:sym typeface="Calibri"/>
            </a:endParaRPr>
          </a:p>
        </p:txBody>
      </p:sp>
      <p:sp>
        <p:nvSpPr>
          <p:cNvPr id="188" name="Google Shape;188;p7"/>
          <p:cNvSpPr txBox="1"/>
          <p:nvPr/>
        </p:nvSpPr>
        <p:spPr>
          <a:xfrm>
            <a:off x="2528887"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89" name="Google Shape;189;p7"/>
          <p:cNvSpPr txBox="1"/>
          <p:nvPr/>
        </p:nvSpPr>
        <p:spPr>
          <a:xfrm>
            <a:off x="2528887"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mąstymo strategiją</a:t>
            </a:r>
            <a:endParaRPr b="0" i="0" sz="1200" u="none" cap="none" strike="noStrike">
              <a:solidFill>
                <a:srgbClr val="1A244F"/>
              </a:solidFill>
              <a:latin typeface="Calibri"/>
              <a:ea typeface="Calibri"/>
              <a:cs typeface="Calibri"/>
              <a:sym typeface="Calibri"/>
            </a:endParaRPr>
          </a:p>
        </p:txBody>
      </p:sp>
      <p:sp>
        <p:nvSpPr>
          <p:cNvPr id="190" name="Google Shape;190;p7"/>
          <p:cNvSpPr txBox="1"/>
          <p:nvPr/>
        </p:nvSpPr>
        <p:spPr>
          <a:xfrm>
            <a:off x="4650455"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n-US" sz="1800" u="none" cap="none" strike="noStrike">
                <a:solidFill>
                  <a:srgbClr val="645EAA"/>
                </a:solidFill>
                <a:latin typeface="Calibri"/>
                <a:ea typeface="Calibri"/>
                <a:cs typeface="Calibri"/>
                <a:sym typeface="Calibri"/>
              </a:rPr>
              <a:t>MĄSTYMAS</a:t>
            </a:r>
            <a:endParaRPr/>
          </a:p>
        </p:txBody>
      </p:sp>
      <p:sp>
        <p:nvSpPr>
          <p:cNvPr id="191" name="Google Shape;191;p7"/>
          <p:cNvSpPr txBox="1"/>
          <p:nvPr/>
        </p:nvSpPr>
        <p:spPr>
          <a:xfrm>
            <a:off x="4650455"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ir pridėkite savo mąstymo strategiją</a:t>
            </a:r>
            <a:endParaRPr b="0" i="0" sz="1200" u="none" cap="none" strike="noStrike">
              <a:solidFill>
                <a:srgbClr val="1A244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8"/>
          <p:cNvSpPr txBox="1"/>
          <p:nvPr/>
        </p:nvSpPr>
        <p:spPr>
          <a:xfrm>
            <a:off x="471488"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197" name="Google Shape;197;p8"/>
          <p:cNvSpPr txBox="1"/>
          <p:nvPr/>
        </p:nvSpPr>
        <p:spPr>
          <a:xfrm>
            <a:off x="471488" y="18769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Ramiai paaiškinsiu visus nesusipratimus ar taisykles.</a:t>
            </a:r>
            <a:endParaRPr/>
          </a:p>
        </p:txBody>
      </p:sp>
      <p:sp>
        <p:nvSpPr>
          <p:cNvPr id="198" name="Google Shape;198;p8"/>
          <p:cNvSpPr txBox="1"/>
          <p:nvPr/>
        </p:nvSpPr>
        <p:spPr>
          <a:xfrm>
            <a:off x="2573004"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199" name="Google Shape;199;p8"/>
          <p:cNvSpPr txBox="1"/>
          <p:nvPr/>
        </p:nvSpPr>
        <p:spPr>
          <a:xfrm>
            <a:off x="2573004" y="18769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Atsiprašysiu už bet kokias paslaugų problemas ir pasiūlysiu jų sprendimus.</a:t>
            </a:r>
            <a:endParaRPr b="0" i="0" sz="1200" u="none" cap="none" strike="noStrike">
              <a:solidFill>
                <a:srgbClr val="1A244F"/>
              </a:solidFill>
              <a:latin typeface="Calibri"/>
              <a:ea typeface="Calibri"/>
              <a:cs typeface="Calibri"/>
              <a:sym typeface="Calibri"/>
            </a:endParaRPr>
          </a:p>
        </p:txBody>
      </p:sp>
      <p:sp>
        <p:nvSpPr>
          <p:cNvPr id="200" name="Google Shape;200;p8"/>
          <p:cNvSpPr txBox="1"/>
          <p:nvPr/>
        </p:nvSpPr>
        <p:spPr>
          <a:xfrm>
            <a:off x="4586288"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01" name="Google Shape;201;p8"/>
          <p:cNvSpPr txBox="1"/>
          <p:nvPr/>
        </p:nvSpPr>
        <p:spPr>
          <a:xfrm>
            <a:off x="4586288" y="18769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Paklausiu, ar yra dar kas nors, kuo galėtume padėti.</a:t>
            </a:r>
            <a:endParaRPr b="0" i="0" sz="1200" u="none" cap="none" strike="noStrike">
              <a:solidFill>
                <a:srgbClr val="1A244F"/>
              </a:solidFill>
              <a:latin typeface="Calibri"/>
              <a:ea typeface="Calibri"/>
              <a:cs typeface="Calibri"/>
              <a:sym typeface="Calibri"/>
            </a:endParaRPr>
          </a:p>
        </p:txBody>
      </p:sp>
      <p:sp>
        <p:nvSpPr>
          <p:cNvPr id="202" name="Google Shape;202;p8"/>
          <p:cNvSpPr txBox="1"/>
          <p:nvPr/>
        </p:nvSpPr>
        <p:spPr>
          <a:xfrm>
            <a:off x="471488"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03" name="Google Shape;203;p8"/>
          <p:cNvSpPr txBox="1"/>
          <p:nvPr/>
        </p:nvSpPr>
        <p:spPr>
          <a:xfrm>
            <a:off x="471488"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Nepriimtino elgesio atveju užtikrintai informuosiu apie ribas.</a:t>
            </a:r>
            <a:endParaRPr/>
          </a:p>
        </p:txBody>
      </p:sp>
      <p:sp>
        <p:nvSpPr>
          <p:cNvPr id="204" name="Google Shape;204;p8"/>
          <p:cNvSpPr txBox="1"/>
          <p:nvPr/>
        </p:nvSpPr>
        <p:spPr>
          <a:xfrm>
            <a:off x="2573004"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05" name="Google Shape;205;p8"/>
          <p:cNvSpPr txBox="1"/>
          <p:nvPr/>
        </p:nvSpPr>
        <p:spPr>
          <a:xfrm>
            <a:off x="2573004"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jei norite pridėti savo pokalbio strategiją</a:t>
            </a:r>
            <a:endParaRPr b="0" i="0" sz="1200" u="none" cap="none" strike="noStrike">
              <a:solidFill>
                <a:srgbClr val="1A244F"/>
              </a:solidFill>
              <a:latin typeface="Calibri"/>
              <a:ea typeface="Calibri"/>
              <a:cs typeface="Calibri"/>
              <a:sym typeface="Calibri"/>
            </a:endParaRPr>
          </a:p>
        </p:txBody>
      </p:sp>
      <p:sp>
        <p:nvSpPr>
          <p:cNvPr id="206" name="Google Shape;206;p8"/>
          <p:cNvSpPr txBox="1"/>
          <p:nvPr/>
        </p:nvSpPr>
        <p:spPr>
          <a:xfrm>
            <a:off x="4586288"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07" name="Google Shape;207;p8"/>
          <p:cNvSpPr txBox="1"/>
          <p:nvPr/>
        </p:nvSpPr>
        <p:spPr>
          <a:xfrm>
            <a:off x="4586288"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jei norite pridėti savo pokalbio strategiją</a:t>
            </a:r>
            <a:endParaRPr b="0" i="0" sz="1200" u="none" cap="none" strike="noStrike">
              <a:solidFill>
                <a:srgbClr val="1A244F"/>
              </a:solidFill>
              <a:latin typeface="Calibri"/>
              <a:ea typeface="Calibri"/>
              <a:cs typeface="Calibri"/>
              <a:sym typeface="Calibri"/>
            </a:endParaRPr>
          </a:p>
        </p:txBody>
      </p:sp>
      <p:sp>
        <p:nvSpPr>
          <p:cNvPr id="208" name="Google Shape;208;p8"/>
          <p:cNvSpPr txBox="1"/>
          <p:nvPr/>
        </p:nvSpPr>
        <p:spPr>
          <a:xfrm>
            <a:off x="471488"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09" name="Google Shape;209;p8"/>
          <p:cNvSpPr txBox="1"/>
          <p:nvPr/>
        </p:nvSpPr>
        <p:spPr>
          <a:xfrm>
            <a:off x="471488"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jei norite pridėti savo pokalbio strategiją</a:t>
            </a:r>
            <a:endParaRPr b="0" i="0" sz="1200" u="none" cap="none" strike="noStrike">
              <a:solidFill>
                <a:srgbClr val="1A244F"/>
              </a:solidFill>
              <a:latin typeface="Calibri"/>
              <a:ea typeface="Calibri"/>
              <a:cs typeface="Calibri"/>
              <a:sym typeface="Calibri"/>
            </a:endParaRPr>
          </a:p>
        </p:txBody>
      </p:sp>
      <p:sp>
        <p:nvSpPr>
          <p:cNvPr id="210" name="Google Shape;210;p8"/>
          <p:cNvSpPr txBox="1"/>
          <p:nvPr/>
        </p:nvSpPr>
        <p:spPr>
          <a:xfrm>
            <a:off x="2573004"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11" name="Google Shape;211;p8"/>
          <p:cNvSpPr txBox="1"/>
          <p:nvPr/>
        </p:nvSpPr>
        <p:spPr>
          <a:xfrm>
            <a:off x="2573004"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jei norite pridėti savo pokalbio strategiją</a:t>
            </a:r>
            <a:endParaRPr b="0" i="0" sz="1200" u="none" cap="none" strike="noStrike">
              <a:solidFill>
                <a:srgbClr val="1A244F"/>
              </a:solidFill>
              <a:latin typeface="Calibri"/>
              <a:ea typeface="Calibri"/>
              <a:cs typeface="Calibri"/>
              <a:sym typeface="Calibri"/>
            </a:endParaRPr>
          </a:p>
        </p:txBody>
      </p:sp>
      <p:sp>
        <p:nvSpPr>
          <p:cNvPr id="212" name="Google Shape;212;p8"/>
          <p:cNvSpPr txBox="1"/>
          <p:nvPr/>
        </p:nvSpPr>
        <p:spPr>
          <a:xfrm>
            <a:off x="4586288"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13" name="Google Shape;213;p8"/>
          <p:cNvSpPr txBox="1"/>
          <p:nvPr/>
        </p:nvSpPr>
        <p:spPr>
          <a:xfrm>
            <a:off x="4586288"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jei norite pridėti savo pokalbio strategiją</a:t>
            </a:r>
            <a:endParaRPr b="0" i="0" sz="1200" u="none" cap="none" strike="noStrike">
              <a:solidFill>
                <a:srgbClr val="1A244F"/>
              </a:solidFill>
              <a:latin typeface="Calibri"/>
              <a:ea typeface="Calibri"/>
              <a:cs typeface="Calibri"/>
              <a:sym typeface="Calibri"/>
            </a:endParaRPr>
          </a:p>
        </p:txBody>
      </p:sp>
      <p:sp>
        <p:nvSpPr>
          <p:cNvPr id="214" name="Google Shape;214;p8"/>
          <p:cNvSpPr txBox="1"/>
          <p:nvPr/>
        </p:nvSpPr>
        <p:spPr>
          <a:xfrm>
            <a:off x="457199" y="110326"/>
            <a:ext cx="3165500" cy="302788"/>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EXAMPLES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txBox="1"/>
          <p:nvPr/>
        </p:nvSpPr>
        <p:spPr>
          <a:xfrm>
            <a:off x="471488"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20" name="Google Shape;220;p9"/>
          <p:cNvSpPr txBox="1"/>
          <p:nvPr/>
        </p:nvSpPr>
        <p:spPr>
          <a:xfrm>
            <a:off x="2573004"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21" name="Google Shape;221;p9"/>
          <p:cNvSpPr txBox="1"/>
          <p:nvPr/>
        </p:nvSpPr>
        <p:spPr>
          <a:xfrm>
            <a:off x="4586288"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22" name="Google Shape;222;p9"/>
          <p:cNvSpPr txBox="1"/>
          <p:nvPr/>
        </p:nvSpPr>
        <p:spPr>
          <a:xfrm>
            <a:off x="471488"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23" name="Google Shape;223;p9"/>
          <p:cNvSpPr txBox="1"/>
          <p:nvPr/>
        </p:nvSpPr>
        <p:spPr>
          <a:xfrm>
            <a:off x="2573004"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24" name="Google Shape;224;p9"/>
          <p:cNvSpPr txBox="1"/>
          <p:nvPr/>
        </p:nvSpPr>
        <p:spPr>
          <a:xfrm>
            <a:off x="2573004"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jei norite pridėti savo pokalbio strategiją</a:t>
            </a:r>
            <a:endParaRPr b="0" i="0" sz="1200" u="none" cap="none" strike="noStrike">
              <a:solidFill>
                <a:srgbClr val="1A244F"/>
              </a:solidFill>
              <a:latin typeface="Calibri"/>
              <a:ea typeface="Calibri"/>
              <a:cs typeface="Calibri"/>
              <a:sym typeface="Calibri"/>
            </a:endParaRPr>
          </a:p>
        </p:txBody>
      </p:sp>
      <p:sp>
        <p:nvSpPr>
          <p:cNvPr id="225" name="Google Shape;225;p9"/>
          <p:cNvSpPr txBox="1"/>
          <p:nvPr/>
        </p:nvSpPr>
        <p:spPr>
          <a:xfrm>
            <a:off x="4586288"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26" name="Google Shape;226;p9"/>
          <p:cNvSpPr txBox="1"/>
          <p:nvPr/>
        </p:nvSpPr>
        <p:spPr>
          <a:xfrm>
            <a:off x="4586288"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jei norite pridėti savo pokalbio strategiją</a:t>
            </a:r>
            <a:endParaRPr b="0" i="0" sz="1200" u="none" cap="none" strike="noStrike">
              <a:solidFill>
                <a:srgbClr val="1A244F"/>
              </a:solidFill>
              <a:latin typeface="Calibri"/>
              <a:ea typeface="Calibri"/>
              <a:cs typeface="Calibri"/>
              <a:sym typeface="Calibri"/>
            </a:endParaRPr>
          </a:p>
        </p:txBody>
      </p:sp>
      <p:sp>
        <p:nvSpPr>
          <p:cNvPr id="227" name="Google Shape;227;p9"/>
          <p:cNvSpPr txBox="1"/>
          <p:nvPr/>
        </p:nvSpPr>
        <p:spPr>
          <a:xfrm>
            <a:off x="471488"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28" name="Google Shape;228;p9"/>
          <p:cNvSpPr txBox="1"/>
          <p:nvPr/>
        </p:nvSpPr>
        <p:spPr>
          <a:xfrm>
            <a:off x="471488"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jei norite pridėti savo pokalbio strategiją</a:t>
            </a:r>
            <a:endParaRPr b="0" i="0" sz="1200" u="none" cap="none" strike="noStrike">
              <a:solidFill>
                <a:srgbClr val="1A244F"/>
              </a:solidFill>
              <a:latin typeface="Calibri"/>
              <a:ea typeface="Calibri"/>
              <a:cs typeface="Calibri"/>
              <a:sym typeface="Calibri"/>
            </a:endParaRPr>
          </a:p>
        </p:txBody>
      </p:sp>
      <p:sp>
        <p:nvSpPr>
          <p:cNvPr id="229" name="Google Shape;229;p9"/>
          <p:cNvSpPr txBox="1"/>
          <p:nvPr/>
        </p:nvSpPr>
        <p:spPr>
          <a:xfrm>
            <a:off x="2573004"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30" name="Google Shape;230;p9"/>
          <p:cNvSpPr txBox="1"/>
          <p:nvPr/>
        </p:nvSpPr>
        <p:spPr>
          <a:xfrm>
            <a:off x="2573004"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jei norite pridėti savo pokalbio strategiją</a:t>
            </a:r>
            <a:endParaRPr b="0" i="0" sz="1200" u="none" cap="none" strike="noStrike">
              <a:solidFill>
                <a:srgbClr val="1A244F"/>
              </a:solidFill>
              <a:latin typeface="Calibri"/>
              <a:ea typeface="Calibri"/>
              <a:cs typeface="Calibri"/>
              <a:sym typeface="Calibri"/>
            </a:endParaRPr>
          </a:p>
        </p:txBody>
      </p:sp>
      <p:sp>
        <p:nvSpPr>
          <p:cNvPr id="231" name="Google Shape;231;p9"/>
          <p:cNvSpPr txBox="1"/>
          <p:nvPr/>
        </p:nvSpPr>
        <p:spPr>
          <a:xfrm>
            <a:off x="4586288"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n-US" sz="1600" u="none" cap="none" strike="noStrike">
                <a:solidFill>
                  <a:srgbClr val="63BC46"/>
                </a:solidFill>
                <a:latin typeface="Calibri"/>
                <a:ea typeface="Calibri"/>
                <a:cs typeface="Calibri"/>
                <a:sym typeface="Calibri"/>
              </a:rPr>
              <a:t>POKALBIS</a:t>
            </a:r>
            <a:endParaRPr/>
          </a:p>
        </p:txBody>
      </p:sp>
      <p:sp>
        <p:nvSpPr>
          <p:cNvPr id="232" name="Google Shape;232;p9"/>
          <p:cNvSpPr txBox="1"/>
          <p:nvPr/>
        </p:nvSpPr>
        <p:spPr>
          <a:xfrm>
            <a:off x="4586288"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jei norite pridėti savo pokalbio strategiją</a:t>
            </a:r>
            <a:endParaRPr b="0" i="0" sz="1200" u="none" cap="none" strike="noStrike">
              <a:solidFill>
                <a:srgbClr val="1A244F"/>
              </a:solidFill>
              <a:latin typeface="Calibri"/>
              <a:ea typeface="Calibri"/>
              <a:cs typeface="Calibri"/>
              <a:sym typeface="Calibri"/>
            </a:endParaRPr>
          </a:p>
        </p:txBody>
      </p:sp>
      <p:sp>
        <p:nvSpPr>
          <p:cNvPr id="233" name="Google Shape;233;p9"/>
          <p:cNvSpPr txBox="1"/>
          <p:nvPr/>
        </p:nvSpPr>
        <p:spPr>
          <a:xfrm>
            <a:off x="471487"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jei norite pridėti savo pokalbio strategiją</a:t>
            </a:r>
            <a:endParaRPr b="0" i="0" sz="1200" u="none" cap="none" strike="noStrike">
              <a:solidFill>
                <a:srgbClr val="1A244F"/>
              </a:solidFill>
              <a:latin typeface="Calibri"/>
              <a:ea typeface="Calibri"/>
              <a:cs typeface="Calibri"/>
              <a:sym typeface="Calibri"/>
            </a:endParaRPr>
          </a:p>
        </p:txBody>
      </p:sp>
      <p:sp>
        <p:nvSpPr>
          <p:cNvPr id="234" name="Google Shape;234;p9"/>
          <p:cNvSpPr txBox="1"/>
          <p:nvPr/>
        </p:nvSpPr>
        <p:spPr>
          <a:xfrm>
            <a:off x="471487" y="192207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jei norite pridėti savo pokalbio strategiją</a:t>
            </a:r>
            <a:endParaRPr b="0" i="0" sz="1200" u="none" cap="none" strike="noStrike">
              <a:solidFill>
                <a:srgbClr val="1A244F"/>
              </a:solidFill>
              <a:latin typeface="Calibri"/>
              <a:ea typeface="Calibri"/>
              <a:cs typeface="Calibri"/>
              <a:sym typeface="Calibri"/>
            </a:endParaRPr>
          </a:p>
        </p:txBody>
      </p:sp>
      <p:sp>
        <p:nvSpPr>
          <p:cNvPr id="235" name="Google Shape;235;p9"/>
          <p:cNvSpPr txBox="1"/>
          <p:nvPr/>
        </p:nvSpPr>
        <p:spPr>
          <a:xfrm>
            <a:off x="2467138" y="192207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jei norite pridėti savo pokalbio strategiją</a:t>
            </a:r>
            <a:endParaRPr b="0" i="0" sz="1200" u="none" cap="none" strike="noStrike">
              <a:solidFill>
                <a:srgbClr val="1A244F"/>
              </a:solidFill>
              <a:latin typeface="Calibri"/>
              <a:ea typeface="Calibri"/>
              <a:cs typeface="Calibri"/>
              <a:sym typeface="Calibri"/>
            </a:endParaRPr>
          </a:p>
        </p:txBody>
      </p:sp>
      <p:sp>
        <p:nvSpPr>
          <p:cNvPr id="236" name="Google Shape;236;p9"/>
          <p:cNvSpPr txBox="1"/>
          <p:nvPr/>
        </p:nvSpPr>
        <p:spPr>
          <a:xfrm>
            <a:off x="4637966" y="192207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n-US" sz="1200" u="none" cap="none" strike="noStrike">
                <a:solidFill>
                  <a:srgbClr val="1A244F"/>
                </a:solidFill>
                <a:latin typeface="Calibri"/>
                <a:ea typeface="Calibri"/>
                <a:cs typeface="Calibri"/>
                <a:sym typeface="Calibri"/>
              </a:rPr>
              <a:t>Spustelėkite čia, jei norite pridėti savo pokalbio strategiją</a:t>
            </a:r>
            <a:endParaRPr b="0" i="0" sz="1200" u="none" cap="none" strike="noStrike">
              <a:solidFill>
                <a:srgbClr val="1A244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2023-11-15T12:12:11Z</dcterms:created>
  <dc:creator>Dizains OutLoud</dc:creator>
</cp:coreProperties>
</file>