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Lst>
  <p:sldSz cy="5143500" cx="9144000"/>
  <p:notesSz cx="6858000" cy="9144000"/>
  <p:embeddedFontLst>
    <p:embeddedFont>
      <p:font typeface="Montserrat SemiBold"/>
      <p:regular r:id="rId154"/>
      <p:bold r:id="rId155"/>
      <p:italic r:id="rId156"/>
      <p:boldItalic r:id="rId157"/>
    </p:embeddedFont>
    <p:embeddedFont>
      <p:font typeface="Raleway"/>
      <p:regular r:id="rId158"/>
      <p:bold r:id="rId159"/>
      <p:italic r:id="rId160"/>
      <p:boldItalic r:id="rId161"/>
    </p:embeddedFont>
    <p:embeddedFont>
      <p:font typeface="Roboto"/>
      <p:regular r:id="rId162"/>
      <p:bold r:id="rId163"/>
      <p:italic r:id="rId164"/>
      <p:boldItalic r:id="rId165"/>
    </p:embeddedFont>
    <p:embeddedFont>
      <p:font typeface="Montserrat ExtraBold"/>
      <p:bold r:id="rId166"/>
      <p:boldItalic r:id="rId1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68" roundtripDataSignature="AMtx7mjQJ0M67xLHxQUChXNukh/5qtim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font" Target="fonts/Roboto-boldItalic.fntdata"/><Relationship Id="rId69" Type="http://schemas.openxmlformats.org/officeDocument/2006/relationships/slide" Target="slides/slide64.xml"/><Relationship Id="rId164" Type="http://schemas.openxmlformats.org/officeDocument/2006/relationships/font" Target="fonts/Roboto-italic.fntdata"/><Relationship Id="rId163" Type="http://schemas.openxmlformats.org/officeDocument/2006/relationships/font" Target="fonts/Roboto-bold.fntdata"/><Relationship Id="rId162" Type="http://schemas.openxmlformats.org/officeDocument/2006/relationships/font" Target="fonts/Roboto-regular.fntdata"/><Relationship Id="rId168" Type="http://customschemas.google.com/relationships/presentationmetadata" Target="metadata"/><Relationship Id="rId167" Type="http://schemas.openxmlformats.org/officeDocument/2006/relationships/font" Target="fonts/MontserratExtraBold-boldItalic.fntdata"/><Relationship Id="rId166" Type="http://schemas.openxmlformats.org/officeDocument/2006/relationships/font" Target="fonts/MontserratExtraBold-bold.fntdata"/><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font" Target="fonts/Raleway-boldItalic.fntdata"/><Relationship Id="rId54" Type="http://schemas.openxmlformats.org/officeDocument/2006/relationships/slide" Target="slides/slide49.xml"/><Relationship Id="rId160" Type="http://schemas.openxmlformats.org/officeDocument/2006/relationships/font" Target="fonts/Raleway-italic.fntdata"/><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font" Target="fonts/Raleway-bold.fntdata"/><Relationship Id="rId59" Type="http://schemas.openxmlformats.org/officeDocument/2006/relationships/slide" Target="slides/slide54.xml"/><Relationship Id="rId154" Type="http://schemas.openxmlformats.org/officeDocument/2006/relationships/font" Target="fonts/MontserratSemiBold-regular.fntdata"/><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font" Target="fonts/Raleway-regular.fntdata"/><Relationship Id="rId157" Type="http://schemas.openxmlformats.org/officeDocument/2006/relationships/font" Target="fonts/MontserratSemiBold-boldItalic.fntdata"/><Relationship Id="rId156" Type="http://schemas.openxmlformats.org/officeDocument/2006/relationships/font" Target="fonts/MontserratSemiBold-italic.fntdata"/><Relationship Id="rId155"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g2523351e7b7_47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7" name="Google Shape;1687;g2523351e7b7_47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g2523351e7b7_47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4" name="Google Shape;1704;g2523351e7b7_47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8" name="Shape 1718"/>
        <p:cNvGrpSpPr/>
        <p:nvPr/>
      </p:nvGrpSpPr>
      <p:grpSpPr>
        <a:xfrm>
          <a:off x="0" y="0"/>
          <a:ext cx="0" cy="0"/>
          <a:chOff x="0" y="0"/>
          <a:chExt cx="0" cy="0"/>
        </a:xfrm>
      </p:grpSpPr>
      <p:sp>
        <p:nvSpPr>
          <p:cNvPr id="1719" name="Google Shape;1719;g2523351e7b7_47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0" name="Google Shape;1720;g2523351e7b7_47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0" name="Shape 1730"/>
        <p:cNvGrpSpPr/>
        <p:nvPr/>
      </p:nvGrpSpPr>
      <p:grpSpPr>
        <a:xfrm>
          <a:off x="0" y="0"/>
          <a:ext cx="0" cy="0"/>
          <a:chOff x="0" y="0"/>
          <a:chExt cx="0" cy="0"/>
        </a:xfrm>
      </p:grpSpPr>
      <p:sp>
        <p:nvSpPr>
          <p:cNvPr id="1731" name="Google Shape;1731;g2523351e7b7_4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2" name="Google Shape;1732;g2523351e7b7_4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2" name="Shape 1742"/>
        <p:cNvGrpSpPr/>
        <p:nvPr/>
      </p:nvGrpSpPr>
      <p:grpSpPr>
        <a:xfrm>
          <a:off x="0" y="0"/>
          <a:ext cx="0" cy="0"/>
          <a:chOff x="0" y="0"/>
          <a:chExt cx="0" cy="0"/>
        </a:xfrm>
      </p:grpSpPr>
      <p:sp>
        <p:nvSpPr>
          <p:cNvPr id="1743" name="Google Shape;1743;g2523351e7b7_5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4" name="Google Shape;1744;g2523351e7b7_5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3" name="Shape 1753"/>
        <p:cNvGrpSpPr/>
        <p:nvPr/>
      </p:nvGrpSpPr>
      <p:grpSpPr>
        <a:xfrm>
          <a:off x="0" y="0"/>
          <a:ext cx="0" cy="0"/>
          <a:chOff x="0" y="0"/>
          <a:chExt cx="0" cy="0"/>
        </a:xfrm>
      </p:grpSpPr>
      <p:sp>
        <p:nvSpPr>
          <p:cNvPr id="1754" name="Google Shape;1754;g2523351e7b7_5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5" name="Google Shape;1755;g2523351e7b7_5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0" name="Shape 1780"/>
        <p:cNvGrpSpPr/>
        <p:nvPr/>
      </p:nvGrpSpPr>
      <p:grpSpPr>
        <a:xfrm>
          <a:off x="0" y="0"/>
          <a:ext cx="0" cy="0"/>
          <a:chOff x="0" y="0"/>
          <a:chExt cx="0" cy="0"/>
        </a:xfrm>
      </p:grpSpPr>
      <p:sp>
        <p:nvSpPr>
          <p:cNvPr id="1781" name="Google Shape;1781;g2523351e7b7_52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2" name="Google Shape;1782;g2523351e7b7_52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g2523351e7b7_5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6" name="Google Shape;1806;g2523351e7b7_5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6" name="Shape 1816"/>
        <p:cNvGrpSpPr/>
        <p:nvPr/>
      </p:nvGrpSpPr>
      <p:grpSpPr>
        <a:xfrm>
          <a:off x="0" y="0"/>
          <a:ext cx="0" cy="0"/>
          <a:chOff x="0" y="0"/>
          <a:chExt cx="0" cy="0"/>
        </a:xfrm>
      </p:grpSpPr>
      <p:sp>
        <p:nvSpPr>
          <p:cNvPr id="1817" name="Google Shape;1817;g2523351e7b7_52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8" name="Google Shape;1818;g2523351e7b7_52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7" name="Shape 1827"/>
        <p:cNvGrpSpPr/>
        <p:nvPr/>
      </p:nvGrpSpPr>
      <p:grpSpPr>
        <a:xfrm>
          <a:off x="0" y="0"/>
          <a:ext cx="0" cy="0"/>
          <a:chOff x="0" y="0"/>
          <a:chExt cx="0" cy="0"/>
        </a:xfrm>
      </p:grpSpPr>
      <p:sp>
        <p:nvSpPr>
          <p:cNvPr id="1828" name="Google Shape;1828;g2523351e7b7_5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9" name="Google Shape;1829;g2523351e7b7_5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523351e7b7_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2523351e7b7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6" name="Shape 1836"/>
        <p:cNvGrpSpPr/>
        <p:nvPr/>
      </p:nvGrpSpPr>
      <p:grpSpPr>
        <a:xfrm>
          <a:off x="0" y="0"/>
          <a:ext cx="0" cy="0"/>
          <a:chOff x="0" y="0"/>
          <a:chExt cx="0" cy="0"/>
        </a:xfrm>
      </p:grpSpPr>
      <p:sp>
        <p:nvSpPr>
          <p:cNvPr id="1837" name="Google Shape;1837;g2523351e7b7_57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8" name="Google Shape;1838;g2523351e7b7_57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7" name="Shape 1847"/>
        <p:cNvGrpSpPr/>
        <p:nvPr/>
      </p:nvGrpSpPr>
      <p:grpSpPr>
        <a:xfrm>
          <a:off x="0" y="0"/>
          <a:ext cx="0" cy="0"/>
          <a:chOff x="0" y="0"/>
          <a:chExt cx="0" cy="0"/>
        </a:xfrm>
      </p:grpSpPr>
      <p:sp>
        <p:nvSpPr>
          <p:cNvPr id="1848" name="Google Shape;1848;g2523351e7b7_57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9" name="Google Shape;1849;g2523351e7b7_57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g2523351e7b7_5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9" name="Google Shape;1869;g2523351e7b7_5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1" name="Shape 1881"/>
        <p:cNvGrpSpPr/>
        <p:nvPr/>
      </p:nvGrpSpPr>
      <p:grpSpPr>
        <a:xfrm>
          <a:off x="0" y="0"/>
          <a:ext cx="0" cy="0"/>
          <a:chOff x="0" y="0"/>
          <a:chExt cx="0" cy="0"/>
        </a:xfrm>
      </p:grpSpPr>
      <p:sp>
        <p:nvSpPr>
          <p:cNvPr id="1882" name="Google Shape;1882;g2523351e7b7_57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3" name="Google Shape;1883;g2523351e7b7_57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g2523351e7b7_57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6" name="Google Shape;1896;g2523351e7b7_57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7" name="Shape 1907"/>
        <p:cNvGrpSpPr/>
        <p:nvPr/>
      </p:nvGrpSpPr>
      <p:grpSpPr>
        <a:xfrm>
          <a:off x="0" y="0"/>
          <a:ext cx="0" cy="0"/>
          <a:chOff x="0" y="0"/>
          <a:chExt cx="0" cy="0"/>
        </a:xfrm>
      </p:grpSpPr>
      <p:sp>
        <p:nvSpPr>
          <p:cNvPr id="1908" name="Google Shape;1908;g2523351e7b7_57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9" name="Google Shape;1909;g2523351e7b7_57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3" name="Shape 1923"/>
        <p:cNvGrpSpPr/>
        <p:nvPr/>
      </p:nvGrpSpPr>
      <p:grpSpPr>
        <a:xfrm>
          <a:off x="0" y="0"/>
          <a:ext cx="0" cy="0"/>
          <a:chOff x="0" y="0"/>
          <a:chExt cx="0" cy="0"/>
        </a:xfrm>
      </p:grpSpPr>
      <p:sp>
        <p:nvSpPr>
          <p:cNvPr id="1924" name="Google Shape;1924;g2523351e7b7_57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5" name="Google Shape;1925;g2523351e7b7_57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4" name="Shape 1934"/>
        <p:cNvGrpSpPr/>
        <p:nvPr/>
      </p:nvGrpSpPr>
      <p:grpSpPr>
        <a:xfrm>
          <a:off x="0" y="0"/>
          <a:ext cx="0" cy="0"/>
          <a:chOff x="0" y="0"/>
          <a:chExt cx="0" cy="0"/>
        </a:xfrm>
      </p:grpSpPr>
      <p:sp>
        <p:nvSpPr>
          <p:cNvPr id="1935" name="Google Shape;1935;g2523351e7b7_5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6" name="Google Shape;1936;g2523351e7b7_5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3" name="Shape 1943"/>
        <p:cNvGrpSpPr/>
        <p:nvPr/>
      </p:nvGrpSpPr>
      <p:grpSpPr>
        <a:xfrm>
          <a:off x="0" y="0"/>
          <a:ext cx="0" cy="0"/>
          <a:chOff x="0" y="0"/>
          <a:chExt cx="0" cy="0"/>
        </a:xfrm>
      </p:grpSpPr>
      <p:sp>
        <p:nvSpPr>
          <p:cNvPr id="1944" name="Google Shape;1944;g2523351e7b7_57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5" name="Google Shape;1945;g2523351e7b7_57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7" name="Shape 1957"/>
        <p:cNvGrpSpPr/>
        <p:nvPr/>
      </p:nvGrpSpPr>
      <p:grpSpPr>
        <a:xfrm>
          <a:off x="0" y="0"/>
          <a:ext cx="0" cy="0"/>
          <a:chOff x="0" y="0"/>
          <a:chExt cx="0" cy="0"/>
        </a:xfrm>
      </p:grpSpPr>
      <p:sp>
        <p:nvSpPr>
          <p:cNvPr id="1958" name="Google Shape;1958;g2523351e7b7_57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9" name="Google Shape;1959;g2523351e7b7_57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2" name="Shape 1972"/>
        <p:cNvGrpSpPr/>
        <p:nvPr/>
      </p:nvGrpSpPr>
      <p:grpSpPr>
        <a:xfrm>
          <a:off x="0" y="0"/>
          <a:ext cx="0" cy="0"/>
          <a:chOff x="0" y="0"/>
          <a:chExt cx="0" cy="0"/>
        </a:xfrm>
      </p:grpSpPr>
      <p:sp>
        <p:nvSpPr>
          <p:cNvPr id="1973" name="Google Shape;1973;g2523351e7b7_57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4" name="Google Shape;1974;g2523351e7b7_57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8" name="Shape 1988"/>
        <p:cNvGrpSpPr/>
        <p:nvPr/>
      </p:nvGrpSpPr>
      <p:grpSpPr>
        <a:xfrm>
          <a:off x="0" y="0"/>
          <a:ext cx="0" cy="0"/>
          <a:chOff x="0" y="0"/>
          <a:chExt cx="0" cy="0"/>
        </a:xfrm>
      </p:grpSpPr>
      <p:sp>
        <p:nvSpPr>
          <p:cNvPr id="1989" name="Google Shape;1989;g2523351e7b7_57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0" name="Google Shape;1990;g2523351e7b7_57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9" name="Shape 1999"/>
        <p:cNvGrpSpPr/>
        <p:nvPr/>
      </p:nvGrpSpPr>
      <p:grpSpPr>
        <a:xfrm>
          <a:off x="0" y="0"/>
          <a:ext cx="0" cy="0"/>
          <a:chOff x="0" y="0"/>
          <a:chExt cx="0" cy="0"/>
        </a:xfrm>
      </p:grpSpPr>
      <p:sp>
        <p:nvSpPr>
          <p:cNvPr id="2000" name="Google Shape;2000;g2523351e7b7_57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1" name="Google Shape;2001;g2523351e7b7_57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6" name="Shape 2006"/>
        <p:cNvGrpSpPr/>
        <p:nvPr/>
      </p:nvGrpSpPr>
      <p:grpSpPr>
        <a:xfrm>
          <a:off x="0" y="0"/>
          <a:ext cx="0" cy="0"/>
          <a:chOff x="0" y="0"/>
          <a:chExt cx="0" cy="0"/>
        </a:xfrm>
      </p:grpSpPr>
      <p:sp>
        <p:nvSpPr>
          <p:cNvPr id="2007" name="Google Shape;2007;g2523351e7b7_57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8" name="Google Shape;2008;g2523351e7b7_57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g2523351e7b7_57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6" name="Google Shape;2026;g2523351e7b7_57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5" name="Shape 2035"/>
        <p:cNvGrpSpPr/>
        <p:nvPr/>
      </p:nvGrpSpPr>
      <p:grpSpPr>
        <a:xfrm>
          <a:off x="0" y="0"/>
          <a:ext cx="0" cy="0"/>
          <a:chOff x="0" y="0"/>
          <a:chExt cx="0" cy="0"/>
        </a:xfrm>
      </p:grpSpPr>
      <p:sp>
        <p:nvSpPr>
          <p:cNvPr id="2036" name="Google Shape;2036;g2523351e7b7_57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7" name="Google Shape;2037;g2523351e7b7_57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4" name="Shape 2044"/>
        <p:cNvGrpSpPr/>
        <p:nvPr/>
      </p:nvGrpSpPr>
      <p:grpSpPr>
        <a:xfrm>
          <a:off x="0" y="0"/>
          <a:ext cx="0" cy="0"/>
          <a:chOff x="0" y="0"/>
          <a:chExt cx="0" cy="0"/>
        </a:xfrm>
      </p:grpSpPr>
      <p:sp>
        <p:nvSpPr>
          <p:cNvPr id="2045" name="Google Shape;2045;g2523351e7b7_57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6" name="Google Shape;2046;g2523351e7b7_57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2" name="Shape 2062"/>
        <p:cNvGrpSpPr/>
        <p:nvPr/>
      </p:nvGrpSpPr>
      <p:grpSpPr>
        <a:xfrm>
          <a:off x="0" y="0"/>
          <a:ext cx="0" cy="0"/>
          <a:chOff x="0" y="0"/>
          <a:chExt cx="0" cy="0"/>
        </a:xfrm>
      </p:grpSpPr>
      <p:sp>
        <p:nvSpPr>
          <p:cNvPr id="2063" name="Google Shape;2063;g2523351e7b7_57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4" name="Google Shape;2064;g2523351e7b7_57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6" name="Shape 2076"/>
        <p:cNvGrpSpPr/>
        <p:nvPr/>
      </p:nvGrpSpPr>
      <p:grpSpPr>
        <a:xfrm>
          <a:off x="0" y="0"/>
          <a:ext cx="0" cy="0"/>
          <a:chOff x="0" y="0"/>
          <a:chExt cx="0" cy="0"/>
        </a:xfrm>
      </p:grpSpPr>
      <p:sp>
        <p:nvSpPr>
          <p:cNvPr id="2077" name="Google Shape;2077;g2523351e7b7_57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8" name="Google Shape;2078;g2523351e7b7_57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1" name="Shape 2091"/>
        <p:cNvGrpSpPr/>
        <p:nvPr/>
      </p:nvGrpSpPr>
      <p:grpSpPr>
        <a:xfrm>
          <a:off x="0" y="0"/>
          <a:ext cx="0" cy="0"/>
          <a:chOff x="0" y="0"/>
          <a:chExt cx="0" cy="0"/>
        </a:xfrm>
      </p:grpSpPr>
      <p:sp>
        <p:nvSpPr>
          <p:cNvPr id="2092" name="Google Shape;2092;g2523351e7b7_57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3" name="Google Shape;2093;g2523351e7b7_57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7" name="Shape 2107"/>
        <p:cNvGrpSpPr/>
        <p:nvPr/>
      </p:nvGrpSpPr>
      <p:grpSpPr>
        <a:xfrm>
          <a:off x="0" y="0"/>
          <a:ext cx="0" cy="0"/>
          <a:chOff x="0" y="0"/>
          <a:chExt cx="0" cy="0"/>
        </a:xfrm>
      </p:grpSpPr>
      <p:sp>
        <p:nvSpPr>
          <p:cNvPr id="2108" name="Google Shape;2108;g2523351e7b7_57_2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9" name="Google Shape;2109;g2523351e7b7_57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8" name="Shape 2118"/>
        <p:cNvGrpSpPr/>
        <p:nvPr/>
      </p:nvGrpSpPr>
      <p:grpSpPr>
        <a:xfrm>
          <a:off x="0" y="0"/>
          <a:ext cx="0" cy="0"/>
          <a:chOff x="0" y="0"/>
          <a:chExt cx="0" cy="0"/>
        </a:xfrm>
      </p:grpSpPr>
      <p:sp>
        <p:nvSpPr>
          <p:cNvPr id="2119" name="Google Shape;2119;g2523351e7b7_57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0" name="Google Shape;2120;g2523351e7b7_57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1" name="Shape 2131"/>
        <p:cNvGrpSpPr/>
        <p:nvPr/>
      </p:nvGrpSpPr>
      <p:grpSpPr>
        <a:xfrm>
          <a:off x="0" y="0"/>
          <a:ext cx="0" cy="0"/>
          <a:chOff x="0" y="0"/>
          <a:chExt cx="0" cy="0"/>
        </a:xfrm>
      </p:grpSpPr>
      <p:sp>
        <p:nvSpPr>
          <p:cNvPr id="2132" name="Google Shape;2132;g2523351e7b7_57_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3" name="Google Shape;2133;g2523351e7b7_57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6" name="Shape 2146"/>
        <p:cNvGrpSpPr/>
        <p:nvPr/>
      </p:nvGrpSpPr>
      <p:grpSpPr>
        <a:xfrm>
          <a:off x="0" y="0"/>
          <a:ext cx="0" cy="0"/>
          <a:chOff x="0" y="0"/>
          <a:chExt cx="0" cy="0"/>
        </a:xfrm>
      </p:grpSpPr>
      <p:sp>
        <p:nvSpPr>
          <p:cNvPr id="2147" name="Google Shape;2147;g2523351e7b7_57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8" name="Google Shape;2148;g2523351e7b7_57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6" name="Shape 2166"/>
        <p:cNvGrpSpPr/>
        <p:nvPr/>
      </p:nvGrpSpPr>
      <p:grpSpPr>
        <a:xfrm>
          <a:off x="0" y="0"/>
          <a:ext cx="0" cy="0"/>
          <a:chOff x="0" y="0"/>
          <a:chExt cx="0" cy="0"/>
        </a:xfrm>
      </p:grpSpPr>
      <p:sp>
        <p:nvSpPr>
          <p:cNvPr id="2167" name="Google Shape;2167;g2523351e7b7_57_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8" name="Google Shape;2168;g2523351e7b7_57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7" name="Shape 2187"/>
        <p:cNvGrpSpPr/>
        <p:nvPr/>
      </p:nvGrpSpPr>
      <p:grpSpPr>
        <a:xfrm>
          <a:off x="0" y="0"/>
          <a:ext cx="0" cy="0"/>
          <a:chOff x="0" y="0"/>
          <a:chExt cx="0" cy="0"/>
        </a:xfrm>
      </p:grpSpPr>
      <p:sp>
        <p:nvSpPr>
          <p:cNvPr id="2188" name="Google Shape;2188;g2523351e7b7_57_3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9" name="Google Shape;2189;g2523351e7b7_57_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3" name="Shape 2203"/>
        <p:cNvGrpSpPr/>
        <p:nvPr/>
      </p:nvGrpSpPr>
      <p:grpSpPr>
        <a:xfrm>
          <a:off x="0" y="0"/>
          <a:ext cx="0" cy="0"/>
          <a:chOff x="0" y="0"/>
          <a:chExt cx="0" cy="0"/>
        </a:xfrm>
      </p:grpSpPr>
      <p:sp>
        <p:nvSpPr>
          <p:cNvPr id="2204" name="Google Shape;2204;g2523351e7b7_57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5" name="Google Shape;2205;g2523351e7b7_57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4" name="Shape 2214"/>
        <p:cNvGrpSpPr/>
        <p:nvPr/>
      </p:nvGrpSpPr>
      <p:grpSpPr>
        <a:xfrm>
          <a:off x="0" y="0"/>
          <a:ext cx="0" cy="0"/>
          <a:chOff x="0" y="0"/>
          <a:chExt cx="0" cy="0"/>
        </a:xfrm>
      </p:grpSpPr>
      <p:sp>
        <p:nvSpPr>
          <p:cNvPr id="2215" name="Google Shape;2215;g2523351e7b7_57_3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6" name="Google Shape;2216;g2523351e7b7_57_3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"Domino"</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5" name="Shape 2225"/>
        <p:cNvGrpSpPr/>
        <p:nvPr/>
      </p:nvGrpSpPr>
      <p:grpSpPr>
        <a:xfrm>
          <a:off x="0" y="0"/>
          <a:ext cx="0" cy="0"/>
          <a:chOff x="0" y="0"/>
          <a:chExt cx="0" cy="0"/>
        </a:xfrm>
      </p:grpSpPr>
      <p:sp>
        <p:nvSpPr>
          <p:cNvPr id="2226" name="Google Shape;2226;g2523351e7b7_57_3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7" name="Google Shape;2227;g2523351e7b7_57_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5" name="Shape 2235"/>
        <p:cNvGrpSpPr/>
        <p:nvPr/>
      </p:nvGrpSpPr>
      <p:grpSpPr>
        <a:xfrm>
          <a:off x="0" y="0"/>
          <a:ext cx="0" cy="0"/>
          <a:chOff x="0" y="0"/>
          <a:chExt cx="0" cy="0"/>
        </a:xfrm>
      </p:grpSpPr>
      <p:sp>
        <p:nvSpPr>
          <p:cNvPr id="2236" name="Google Shape;2236;g2523351e7b7_57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7" name="Google Shape;2237;g2523351e7b7_57_3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6" name="Shape 2246"/>
        <p:cNvGrpSpPr/>
        <p:nvPr/>
      </p:nvGrpSpPr>
      <p:grpSpPr>
        <a:xfrm>
          <a:off x="0" y="0"/>
          <a:ext cx="0" cy="0"/>
          <a:chOff x="0" y="0"/>
          <a:chExt cx="0" cy="0"/>
        </a:xfrm>
      </p:grpSpPr>
      <p:sp>
        <p:nvSpPr>
          <p:cNvPr id="2247" name="Google Shape;2247;g2523351e7b7_57_3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8" name="Google Shape;2248;g2523351e7b7_57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7" name="Shape 2257"/>
        <p:cNvGrpSpPr/>
        <p:nvPr/>
      </p:nvGrpSpPr>
      <p:grpSpPr>
        <a:xfrm>
          <a:off x="0" y="0"/>
          <a:ext cx="0" cy="0"/>
          <a:chOff x="0" y="0"/>
          <a:chExt cx="0" cy="0"/>
        </a:xfrm>
      </p:grpSpPr>
      <p:sp>
        <p:nvSpPr>
          <p:cNvPr id="2258" name="Google Shape;2258;g2523351e7b7_57_3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9" name="Google Shape;2259;g2523351e7b7_57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2" name="Shape 2272"/>
        <p:cNvGrpSpPr/>
        <p:nvPr/>
      </p:nvGrpSpPr>
      <p:grpSpPr>
        <a:xfrm>
          <a:off x="0" y="0"/>
          <a:ext cx="0" cy="0"/>
          <a:chOff x="0" y="0"/>
          <a:chExt cx="0" cy="0"/>
        </a:xfrm>
      </p:grpSpPr>
      <p:sp>
        <p:nvSpPr>
          <p:cNvPr id="2273" name="Google Shape;2273;g2523351e7b7_57_4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4" name="Google Shape;2274;g2523351e7b7_57_4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4" name="Shape 2284"/>
        <p:cNvGrpSpPr/>
        <p:nvPr/>
      </p:nvGrpSpPr>
      <p:grpSpPr>
        <a:xfrm>
          <a:off x="0" y="0"/>
          <a:ext cx="0" cy="0"/>
          <a:chOff x="0" y="0"/>
          <a:chExt cx="0" cy="0"/>
        </a:xfrm>
      </p:grpSpPr>
      <p:sp>
        <p:nvSpPr>
          <p:cNvPr id="2285" name="Google Shape;2285;g2523351e7b7_57_4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6" name="Google Shape;2286;g2523351e7b7_57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6" name="Shape 2296"/>
        <p:cNvGrpSpPr/>
        <p:nvPr/>
      </p:nvGrpSpPr>
      <p:grpSpPr>
        <a:xfrm>
          <a:off x="0" y="0"/>
          <a:ext cx="0" cy="0"/>
          <a:chOff x="0" y="0"/>
          <a:chExt cx="0" cy="0"/>
        </a:xfrm>
      </p:grpSpPr>
      <p:sp>
        <p:nvSpPr>
          <p:cNvPr id="2297" name="Google Shape;2297;g2523351e7b7_57_4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8" name="Google Shape;2298;g2523351e7b7_57_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2" name="Shape 2312"/>
        <p:cNvGrpSpPr/>
        <p:nvPr/>
      </p:nvGrpSpPr>
      <p:grpSpPr>
        <a:xfrm>
          <a:off x="0" y="0"/>
          <a:ext cx="0" cy="0"/>
          <a:chOff x="0" y="0"/>
          <a:chExt cx="0" cy="0"/>
        </a:xfrm>
      </p:grpSpPr>
      <p:sp>
        <p:nvSpPr>
          <p:cNvPr id="2313" name="Google Shape;2313;g2523351e7b7_57_4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4" name="Google Shape;2314;g2523351e7b7_57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3" name="Shape 2323"/>
        <p:cNvGrpSpPr/>
        <p:nvPr/>
      </p:nvGrpSpPr>
      <p:grpSpPr>
        <a:xfrm>
          <a:off x="0" y="0"/>
          <a:ext cx="0" cy="0"/>
          <a:chOff x="0" y="0"/>
          <a:chExt cx="0" cy="0"/>
        </a:xfrm>
      </p:grpSpPr>
      <p:sp>
        <p:nvSpPr>
          <p:cNvPr id="2324" name="Google Shape;2324;g2523351e7b7_57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5" name="Google Shape;2325;g2523351e7b7_57_4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9" name="Shape 2339"/>
        <p:cNvGrpSpPr/>
        <p:nvPr/>
      </p:nvGrpSpPr>
      <p:grpSpPr>
        <a:xfrm>
          <a:off x="0" y="0"/>
          <a:ext cx="0" cy="0"/>
          <a:chOff x="0" y="0"/>
          <a:chExt cx="0" cy="0"/>
        </a:xfrm>
      </p:grpSpPr>
      <p:sp>
        <p:nvSpPr>
          <p:cNvPr id="2340" name="Google Shape;2340;g2523351e7b7_57_4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1" name="Google Shape;2341;g2523351e7b7_57_4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0" name="Shape 2350"/>
        <p:cNvGrpSpPr/>
        <p:nvPr/>
      </p:nvGrpSpPr>
      <p:grpSpPr>
        <a:xfrm>
          <a:off x="0" y="0"/>
          <a:ext cx="0" cy="0"/>
          <a:chOff x="0" y="0"/>
          <a:chExt cx="0" cy="0"/>
        </a:xfrm>
      </p:grpSpPr>
      <p:sp>
        <p:nvSpPr>
          <p:cNvPr id="2351" name="Google Shape;2351;g2523351e7b7_57_4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2" name="Google Shape;2352;g2523351e7b7_57_4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523351e7b7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2523351e7b7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523351e7b7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2523351e7b7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8" name="Google Shape;42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523351e7b7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2523351e7b7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3" name="Google Shape;463;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523351e7b7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g2523351e7b7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 name="Google Shape;493;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523351e7b7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1" name="Google Shape;511;g2523351e7b7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523351e7b7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g2523351e7b7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7" name="Google Shape;537;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0" name="Google Shape;550;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23351e7b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g2523351e7b7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523351e7b7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8" name="Google Shape;568;g2523351e7b7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523351e7b7_0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g2523351e7b7_0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8" name="Google Shape;618;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2" name="Google Shape;642;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7" name="Google Shape;657;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5" name="Google Shape;675;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523351e7b7_0_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3" name="Google Shape;693;g2523351e7b7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8" name="Google Shape;708;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523351e7b7_1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8" name="Google Shape;718;g2523351e7b7_1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f1b987787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27f1b987787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523351e7b7_17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0" name="Google Shape;730;g2523351e7b7_17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523351e7b7_17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g2523351e7b7_17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523351e7b7_17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g2523351e7b7_17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523351e7b7_17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6" name="Google Shape;776;g2523351e7b7_17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523351e7b7_17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7" name="Google Shape;787;g2523351e7b7_17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2523351e7b7_17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0" name="Google Shape;800;g2523351e7b7_17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523351e7b7_1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6" name="Google Shape;816;g2523351e7b7_1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523351e7b7_17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0" name="Google Shape;850;g2523351e7b7_17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523351e7b7_17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5" name="Google Shape;875;g2523351e7b7_17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523351e7b7_2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7" name="Google Shape;897;g2523351e7b7_2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f1b987787_1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27f1b987787_1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523351e7b7_2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8" name="Google Shape;908;g2523351e7b7_2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2523351e7b7_22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3" name="Google Shape;923;g2523351e7b7_22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523351e7b7_22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8" name="Google Shape;938;g2523351e7b7_22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2523351e7b7_22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0" name="Google Shape;950;g2523351e7b7_22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523351e7b7_22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8" name="Google Shape;968;g2523351e7b7_22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523351e7b7_22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1" name="Google Shape;981;g2523351e7b7_22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2523351e7b7_22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7" name="Google Shape;997;g2523351e7b7_22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2523351e7b7_2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8" name="Google Shape;1008;g2523351e7b7_2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2523351e7b7_2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9" name="Google Shape;1019;g2523351e7b7_2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2523351e7b7_27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1" name="Google Shape;1031;g2523351e7b7_27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f1b987787_1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27f1b987787_1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2523351e7b7_2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8" name="Google Shape;1048;g2523351e7b7_2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2523351e7b7_27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1" name="Google Shape;1061;g2523351e7b7_27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2523351e7b7_27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7" name="Google Shape;1077;g2523351e7b7_27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2523351e7b7_27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2" name="Google Shape;1092;g2523351e7b7_27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2523351e7b7_3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3" name="Google Shape;1103;g2523351e7b7_3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2523351e7b7_3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4" name="Google Shape;1114;g2523351e7b7_3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2523351e7b7_32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7" name="Google Shape;1127;g2523351e7b7_3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2523351e7b7_32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3" name="Google Shape;1143;g2523351e7b7_32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2523351e7b7_3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7" name="Google Shape;1157;g2523351e7b7_32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2523351e7b7_32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3" name="Google Shape;1173;g2523351e7b7_32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7f1b987787_1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g27f1b987787_1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2523351e7b7_32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9" name="Google Shape;1189;g2523351e7b7_32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g2523351e7b7_32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3" name="Google Shape;1213;g2523351e7b7_32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2523351e7b7_3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7" name="Google Shape;1237;g2523351e7b7_3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2523351e7b7_3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8" name="Google Shape;1248;g2523351e7b7_3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2523351e7b7_3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5" name="Google Shape;1265;g2523351e7b7_3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2523351e7b7_37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9" name="Google Shape;1279;g2523351e7b7_37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2523351e7b7_37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5" name="Google Shape;1295;g2523351e7b7_37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2523351e7b7_37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2" name="Google Shape;1312;g2523351e7b7_37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2523351e7b7_37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9" name="Google Shape;1329;g2523351e7b7_37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2523351e7b7_3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3" name="Google Shape;1343;g2523351e7b7_3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f1b987787_1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g27f1b987787_1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2523351e7b7_37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8" name="Google Shape;1368;g2523351e7b7_37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2523351e7b7_4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3" name="Google Shape;1393;g2523351e7b7_4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2523351e7b7_4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4" name="Google Shape;1404;g2523351e7b7_4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2523351e7b7_42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0" name="Google Shape;1420;g2523351e7b7_42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2523351e7b7_42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5" name="Google Shape;1435;g2523351e7b7_42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2523351e7b7_4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3" name="Google Shape;1453;g2523351e7b7_4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2523351e7b7_42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0" name="Google Shape;1470;g2523351e7b7_42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g2523351e7b7_42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8" name="Google Shape;1488;g2523351e7b7_42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2523351e7b7_42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4" name="Google Shape;1504;g2523351e7b7_42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2523351e7b7_42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1" name="Google Shape;1521;g2523351e7b7_42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2523351e7b7_42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8" name="Google Shape;1538;g2523351e7b7_42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2523351e7b7_42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5" name="Google Shape;1555;g2523351e7b7_42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2523351e7b7_42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2" name="Google Shape;1572;g2523351e7b7_42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2523351e7b7_42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4" name="Google Shape;1584;g2523351e7b7_42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g2523351e7b7_4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6" name="Google Shape;1596;g2523351e7b7_4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g2523351e7b7_4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7" name="Google Shape;1607;g2523351e7b7_4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g2523351e7b7_4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4" name="Google Shape;1624;g2523351e7b7_4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g2523351e7b7_47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0" name="Google Shape;1640;g2523351e7b7_47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g2523351e7b7_47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6" name="Google Shape;1656;g2523351e7b7_47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g2523351e7b7_47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3" name="Google Shape;1673;g2523351e7b7_47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4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4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4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4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5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2.png"/><Relationship Id="rId4" Type="http://schemas.openxmlformats.org/officeDocument/2006/relationships/image" Target="../media/image1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2.png"/><Relationship Id="rId4" Type="http://schemas.openxmlformats.org/officeDocument/2006/relationships/image" Target="../media/image1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2.png"/><Relationship Id="rId4" Type="http://schemas.openxmlformats.org/officeDocument/2006/relationships/image" Target="../media/image1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2.png"/><Relationship Id="rId4" Type="http://schemas.openxmlformats.org/officeDocument/2006/relationships/image" Target="../media/image1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2.png"/><Relationship Id="rId4" Type="http://schemas.openxmlformats.org/officeDocument/2006/relationships/image" Target="../media/image1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2.png"/><Relationship Id="rId4" Type="http://schemas.openxmlformats.org/officeDocument/2006/relationships/image" Target="../media/image10.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11.xml.rels><?xml version="1.0" encoding="UTF-8" standalone="yes"?><Relationships xmlns="http://schemas.openxmlformats.org/package/2006/relationships"><Relationship Id="rId11" Type="http://schemas.openxmlformats.org/officeDocument/2006/relationships/image" Target="../media/image108.png"/><Relationship Id="rId10" Type="http://schemas.openxmlformats.org/officeDocument/2006/relationships/image" Target="../media/image1.png"/><Relationship Id="rId13" Type="http://schemas.openxmlformats.org/officeDocument/2006/relationships/image" Target="../media/image98.png"/><Relationship Id="rId12" Type="http://schemas.openxmlformats.org/officeDocument/2006/relationships/image" Target="../media/image95.png"/><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7.png"/><Relationship Id="rId15" Type="http://schemas.openxmlformats.org/officeDocument/2006/relationships/image" Target="../media/image107.png"/><Relationship Id="rId14" Type="http://schemas.openxmlformats.org/officeDocument/2006/relationships/image" Target="../media/image102.png"/><Relationship Id="rId16" Type="http://schemas.openxmlformats.org/officeDocument/2006/relationships/image" Target="../media/image106.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2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9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14.png"/><Relationship Id="rId7" Type="http://schemas.openxmlformats.org/officeDocument/2006/relationships/image" Target="../media/image24.png"/><Relationship Id="rId8" Type="http://schemas.openxmlformats.org/officeDocument/2006/relationships/image" Target="../media/image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14.png"/><Relationship Id="rId7" Type="http://schemas.openxmlformats.org/officeDocument/2006/relationships/image" Target="../media/image24.png"/><Relationship Id="rId8" Type="http://schemas.openxmlformats.org/officeDocument/2006/relationships/image" Target="../media/image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 Id="rId3" Type="http://schemas.openxmlformats.org/officeDocument/2006/relationships/image" Target="../media/image2.png"/><Relationship Id="rId4" Type="http://schemas.openxmlformats.org/officeDocument/2006/relationships/image" Target="../media/image1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108.png"/><Relationship Id="rId4" Type="http://schemas.openxmlformats.org/officeDocument/2006/relationships/image" Target="../media/image11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9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9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 Id="rId3" Type="http://schemas.openxmlformats.org/officeDocument/2006/relationships/image" Target="../media/image2.png"/><Relationship Id="rId4" Type="http://schemas.openxmlformats.org/officeDocument/2006/relationships/image" Target="../media/image10.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105.png"/><Relationship Id="rId4" Type="http://schemas.openxmlformats.org/officeDocument/2006/relationships/image" Target="../media/image11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png"/><Relationship Id="rId5" Type="http://schemas.openxmlformats.org/officeDocument/2006/relationships/image" Target="../media/image105.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24.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7.png"/><Relationship Id="rId4" Type="http://schemas.openxmlformats.org/officeDocument/2006/relationships/image" Target="../media/image113.png"/><Relationship Id="rId5" Type="http://schemas.openxmlformats.org/officeDocument/2006/relationships/image" Target="../media/image102.png"/><Relationship Id="rId6" Type="http://schemas.openxmlformats.org/officeDocument/2006/relationships/image" Target="../media/image100.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1.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00.png"/><Relationship Id="rId6" Type="http://schemas.openxmlformats.org/officeDocument/2006/relationships/image" Target="../media/image11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00.png"/><Relationship Id="rId6" Type="http://schemas.openxmlformats.org/officeDocument/2006/relationships/image" Target="../media/image113.png"/><Relationship Id="rId7" Type="http://schemas.openxmlformats.org/officeDocument/2006/relationships/image" Target="../media/image102.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31.xml.rels><?xml version="1.0" encoding="UTF-8" standalone="yes"?><Relationships xmlns="http://schemas.openxmlformats.org/package/2006/relationships"><Relationship Id="rId11" Type="http://schemas.openxmlformats.org/officeDocument/2006/relationships/image" Target="../media/image118.png"/><Relationship Id="rId10" Type="http://schemas.openxmlformats.org/officeDocument/2006/relationships/image" Target="../media/image125.png"/><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126.png"/><Relationship Id="rId4" Type="http://schemas.openxmlformats.org/officeDocument/2006/relationships/image" Target="../media/image117.png"/><Relationship Id="rId9" Type="http://schemas.openxmlformats.org/officeDocument/2006/relationships/image" Target="../media/image130.png"/><Relationship Id="rId5" Type="http://schemas.openxmlformats.org/officeDocument/2006/relationships/image" Target="../media/image122.png"/><Relationship Id="rId6" Type="http://schemas.openxmlformats.org/officeDocument/2006/relationships/image" Target="../media/image120.png"/><Relationship Id="rId7" Type="http://schemas.openxmlformats.org/officeDocument/2006/relationships/image" Target="../media/image115.png"/><Relationship Id="rId8" Type="http://schemas.openxmlformats.org/officeDocument/2006/relationships/image" Target="../media/image119.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26.png"/></Relationships>
</file>

<file path=ppt/slides/_rels/slide133.xml.rels><?xml version="1.0" encoding="UTF-8" standalone="yes"?><Relationships xmlns="http://schemas.openxmlformats.org/package/2006/relationships"><Relationship Id="rId11" Type="http://schemas.openxmlformats.org/officeDocument/2006/relationships/image" Target="../media/image125.png"/><Relationship Id="rId10" Type="http://schemas.openxmlformats.org/officeDocument/2006/relationships/image" Target="../media/image130.png"/><Relationship Id="rId12" Type="http://schemas.openxmlformats.org/officeDocument/2006/relationships/image" Target="../media/image118.png"/><Relationship Id="rId1" Type="http://schemas.openxmlformats.org/officeDocument/2006/relationships/slideLayout" Target="../slideLayouts/slideLayout1.xml"/><Relationship Id="rId2" Type="http://schemas.openxmlformats.org/officeDocument/2006/relationships/notesSlide" Target="../notesSlides/notesSlide133.xml"/><Relationship Id="rId3"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19.png"/><Relationship Id="rId5" Type="http://schemas.openxmlformats.org/officeDocument/2006/relationships/image" Target="../media/image117.png"/><Relationship Id="rId6" Type="http://schemas.openxmlformats.org/officeDocument/2006/relationships/image" Target="../media/image122.png"/><Relationship Id="rId7" Type="http://schemas.openxmlformats.org/officeDocument/2006/relationships/image" Target="../media/image120.png"/><Relationship Id="rId8" Type="http://schemas.openxmlformats.org/officeDocument/2006/relationships/image" Target="../media/image115.png"/></Relationships>
</file>

<file path=ppt/slides/_rels/slide134.xml.rels><?xml version="1.0" encoding="UTF-8" standalone="yes"?><Relationships xmlns="http://schemas.openxmlformats.org/package/2006/relationships"><Relationship Id="rId11" Type="http://schemas.openxmlformats.org/officeDocument/2006/relationships/image" Target="../media/image126.png"/><Relationship Id="rId10" Type="http://schemas.openxmlformats.org/officeDocument/2006/relationships/image" Target="../media/image118.png"/><Relationship Id="rId1" Type="http://schemas.openxmlformats.org/officeDocument/2006/relationships/slideLayout" Target="../slideLayouts/slideLayout1.xml"/><Relationship Id="rId2" Type="http://schemas.openxmlformats.org/officeDocument/2006/relationships/notesSlide" Target="../notesSlides/notesSlide134.xml"/><Relationship Id="rId3"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25.png"/><Relationship Id="rId5" Type="http://schemas.openxmlformats.org/officeDocument/2006/relationships/image" Target="../media/image122.png"/><Relationship Id="rId6" Type="http://schemas.openxmlformats.org/officeDocument/2006/relationships/image" Target="../media/image120.png"/><Relationship Id="rId7" Type="http://schemas.openxmlformats.org/officeDocument/2006/relationships/image" Target="../media/image115.png"/><Relationship Id="rId8" Type="http://schemas.openxmlformats.org/officeDocument/2006/relationships/image" Target="../media/image119.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 Id="rId3" Type="http://schemas.openxmlformats.org/officeDocument/2006/relationships/image" Target="../media/image2.png"/><Relationship Id="rId4" Type="http://schemas.openxmlformats.org/officeDocument/2006/relationships/image" Target="../media/image10.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image" Target="../media/image126.png"/><Relationship Id="rId4" Type="http://schemas.openxmlformats.org/officeDocument/2006/relationships/image" Target="../media/image117.png"/><Relationship Id="rId5" Type="http://schemas.openxmlformats.org/officeDocument/2006/relationships/image" Target="../media/image122.png"/><Relationship Id="rId6" Type="http://schemas.openxmlformats.org/officeDocument/2006/relationships/image" Target="../media/image119.png"/><Relationship Id="rId7" Type="http://schemas.openxmlformats.org/officeDocument/2006/relationships/image" Target="../media/image125.png"/><Relationship Id="rId8" Type="http://schemas.openxmlformats.org/officeDocument/2006/relationships/image" Target="../media/image118.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26.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26.png"/><Relationship Id="rId6" Type="http://schemas.openxmlformats.org/officeDocument/2006/relationships/image" Target="../media/image1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41.xml.rels><?xml version="1.0" encoding="UTF-8" standalone="yes"?><Relationships xmlns="http://schemas.openxmlformats.org/package/2006/relationships"><Relationship Id="rId11" Type="http://schemas.openxmlformats.org/officeDocument/2006/relationships/image" Target="../media/image118.png"/><Relationship Id="rId10" Type="http://schemas.openxmlformats.org/officeDocument/2006/relationships/image" Target="../media/image125.png"/><Relationship Id="rId13" Type="http://schemas.openxmlformats.org/officeDocument/2006/relationships/image" Target="../media/image132.png"/><Relationship Id="rId12"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126.png"/><Relationship Id="rId4" Type="http://schemas.openxmlformats.org/officeDocument/2006/relationships/image" Target="../media/image117.png"/><Relationship Id="rId9" Type="http://schemas.openxmlformats.org/officeDocument/2006/relationships/image" Target="../media/image130.png"/><Relationship Id="rId5" Type="http://schemas.openxmlformats.org/officeDocument/2006/relationships/image" Target="../media/image122.png"/><Relationship Id="rId6" Type="http://schemas.openxmlformats.org/officeDocument/2006/relationships/image" Target="../media/image120.png"/><Relationship Id="rId7" Type="http://schemas.openxmlformats.org/officeDocument/2006/relationships/image" Target="../media/image115.png"/><Relationship Id="rId8" Type="http://schemas.openxmlformats.org/officeDocument/2006/relationships/image" Target="../media/image119.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22.png"/><Relationship Id="rId6" Type="http://schemas.openxmlformats.org/officeDocument/2006/relationships/image" Target="../media/image140.png"/><Relationship Id="rId7" Type="http://schemas.openxmlformats.org/officeDocument/2006/relationships/image" Target="../media/image117.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22.png"/><Relationship Id="rId6" Type="http://schemas.openxmlformats.org/officeDocument/2006/relationships/image" Target="../media/image140.png"/><Relationship Id="rId7" Type="http://schemas.openxmlformats.org/officeDocument/2006/relationships/image" Target="../media/image11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 Id="rId3" Type="http://schemas.openxmlformats.org/officeDocument/2006/relationships/image" Target="../media/image2.png"/><Relationship Id="rId4" Type="http://schemas.openxmlformats.org/officeDocument/2006/relationships/image" Target="../media/image10.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46.xml.rels><?xml version="1.0" encoding="UTF-8" standalone="yes"?><Relationships xmlns="http://schemas.openxmlformats.org/package/2006/relationships"><Relationship Id="rId11" Type="http://schemas.openxmlformats.org/officeDocument/2006/relationships/image" Target="../media/image138.png"/><Relationship Id="rId10" Type="http://schemas.openxmlformats.org/officeDocument/2006/relationships/image" Target="../media/image134.png"/><Relationship Id="rId13" Type="http://schemas.openxmlformats.org/officeDocument/2006/relationships/image" Target="../media/image143.png"/><Relationship Id="rId12" Type="http://schemas.openxmlformats.org/officeDocument/2006/relationships/image" Target="../media/image145.png"/><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105.png"/><Relationship Id="rId4" Type="http://schemas.openxmlformats.org/officeDocument/2006/relationships/image" Target="../media/image135.png"/><Relationship Id="rId9" Type="http://schemas.openxmlformats.org/officeDocument/2006/relationships/image" Target="../media/image144.png"/><Relationship Id="rId5" Type="http://schemas.openxmlformats.org/officeDocument/2006/relationships/image" Target="../media/image133.png"/><Relationship Id="rId6" Type="http://schemas.openxmlformats.org/officeDocument/2006/relationships/image" Target="../media/image137.png"/><Relationship Id="rId7" Type="http://schemas.openxmlformats.org/officeDocument/2006/relationships/image" Target="../media/image141.png"/><Relationship Id="rId8" Type="http://schemas.openxmlformats.org/officeDocument/2006/relationships/image" Target="../media/image146.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41.png"/><Relationship Id="rId6" Type="http://schemas.openxmlformats.org/officeDocument/2006/relationships/image" Target="../media/image14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xml"/><Relationship Id="rId3" Type="http://schemas.openxmlformats.org/officeDocument/2006/relationships/image" Target="../media/image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3.png"/><Relationship Id="rId13" Type="http://schemas.openxmlformats.org/officeDocument/2006/relationships/image" Target="../media/image20.png"/><Relationship Id="rId12"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24.png"/><Relationship Id="rId7" Type="http://schemas.openxmlformats.org/officeDocument/2006/relationships/image" Target="../media/image17.png"/><Relationship Id="rId8"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jpg"/><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17.png"/><Relationship Id="rId13" Type="http://schemas.openxmlformats.org/officeDocument/2006/relationships/image" Target="../media/image31.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30.png"/><Relationship Id="rId15" Type="http://schemas.openxmlformats.org/officeDocument/2006/relationships/image" Target="../media/image36.png"/><Relationship Id="rId14" Type="http://schemas.openxmlformats.org/officeDocument/2006/relationships/image" Target="../media/image29.png"/><Relationship Id="rId17" Type="http://schemas.openxmlformats.org/officeDocument/2006/relationships/image" Target="../media/image27.png"/><Relationship Id="rId16" Type="http://schemas.openxmlformats.org/officeDocument/2006/relationships/image" Target="../media/image33.png"/><Relationship Id="rId5" Type="http://schemas.openxmlformats.org/officeDocument/2006/relationships/image" Target="../media/image19.png"/><Relationship Id="rId6" Type="http://schemas.openxmlformats.org/officeDocument/2006/relationships/image" Target="../media/image1.png"/><Relationship Id="rId18" Type="http://schemas.openxmlformats.org/officeDocument/2006/relationships/image" Target="../media/image40.png"/><Relationship Id="rId7" Type="http://schemas.openxmlformats.org/officeDocument/2006/relationships/image" Target="../media/image25.png"/><Relationship Id="rId8"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1.png"/><Relationship Id="rId6"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5.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17.png"/><Relationship Id="rId13" Type="http://schemas.openxmlformats.org/officeDocument/2006/relationships/image" Target="../media/image35.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32.png"/><Relationship Id="rId15" Type="http://schemas.openxmlformats.org/officeDocument/2006/relationships/image" Target="../media/image43.png"/><Relationship Id="rId14" Type="http://schemas.openxmlformats.org/officeDocument/2006/relationships/image" Target="../media/image37.png"/><Relationship Id="rId17" Type="http://schemas.openxmlformats.org/officeDocument/2006/relationships/image" Target="../media/image42.png"/><Relationship Id="rId16" Type="http://schemas.openxmlformats.org/officeDocument/2006/relationships/image" Target="../media/image41.png"/><Relationship Id="rId5" Type="http://schemas.openxmlformats.org/officeDocument/2006/relationships/image" Target="../media/image44.png"/><Relationship Id="rId6" Type="http://schemas.openxmlformats.org/officeDocument/2006/relationships/image" Target="../media/image1.png"/><Relationship Id="rId18" Type="http://schemas.openxmlformats.org/officeDocument/2006/relationships/image" Target="../media/image39.png"/><Relationship Id="rId7" Type="http://schemas.openxmlformats.org/officeDocument/2006/relationships/image" Target="../media/image38.png"/><Relationship Id="rId8" Type="http://schemas.openxmlformats.org/officeDocument/2006/relationships/image" Target="../media/image2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9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9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9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17.png"/><Relationship Id="rId13" Type="http://schemas.openxmlformats.org/officeDocument/2006/relationships/image" Target="../media/image50.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46.png"/><Relationship Id="rId15" Type="http://schemas.openxmlformats.org/officeDocument/2006/relationships/image" Target="../media/image56.png"/><Relationship Id="rId14" Type="http://schemas.openxmlformats.org/officeDocument/2006/relationships/image" Target="../media/image49.png"/><Relationship Id="rId17" Type="http://schemas.openxmlformats.org/officeDocument/2006/relationships/image" Target="../media/image55.png"/><Relationship Id="rId16" Type="http://schemas.openxmlformats.org/officeDocument/2006/relationships/image" Target="../media/image52.png"/><Relationship Id="rId5" Type="http://schemas.openxmlformats.org/officeDocument/2006/relationships/image" Target="../media/image45.png"/><Relationship Id="rId6" Type="http://schemas.openxmlformats.org/officeDocument/2006/relationships/image" Target="../media/image1.png"/><Relationship Id="rId18" Type="http://schemas.openxmlformats.org/officeDocument/2006/relationships/image" Target="../media/image53.png"/><Relationship Id="rId7" Type="http://schemas.openxmlformats.org/officeDocument/2006/relationships/image" Target="../media/image48.png"/><Relationship Id="rId8" Type="http://schemas.openxmlformats.org/officeDocument/2006/relationships/image" Target="../media/image2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png"/><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png"/><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png"/><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png"/><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1" Type="http://schemas.openxmlformats.org/officeDocument/2006/relationships/image" Target="../media/image60.png"/><Relationship Id="rId10" Type="http://schemas.openxmlformats.org/officeDocument/2006/relationships/image" Target="../media/image17.png"/><Relationship Id="rId13" Type="http://schemas.openxmlformats.org/officeDocument/2006/relationships/image" Target="../media/image57.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59.png"/><Relationship Id="rId15" Type="http://schemas.openxmlformats.org/officeDocument/2006/relationships/image" Target="../media/image71.png"/><Relationship Id="rId14" Type="http://schemas.openxmlformats.org/officeDocument/2006/relationships/image" Target="../media/image66.png"/><Relationship Id="rId17" Type="http://schemas.openxmlformats.org/officeDocument/2006/relationships/image" Target="../media/image63.png"/><Relationship Id="rId16" Type="http://schemas.openxmlformats.org/officeDocument/2006/relationships/image" Target="../media/image68.png"/><Relationship Id="rId5" Type="http://schemas.openxmlformats.org/officeDocument/2006/relationships/image" Target="../media/image54.png"/><Relationship Id="rId6" Type="http://schemas.openxmlformats.org/officeDocument/2006/relationships/image" Target="../media/image1.png"/><Relationship Id="rId18" Type="http://schemas.openxmlformats.org/officeDocument/2006/relationships/image" Target="../media/image76.png"/><Relationship Id="rId7" Type="http://schemas.openxmlformats.org/officeDocument/2006/relationships/image" Target="../media/image58.png"/><Relationship Id="rId8" Type="http://schemas.openxmlformats.org/officeDocument/2006/relationships/image" Target="../media/image2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png"/><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9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2.png"/><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2.png"/><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2.png"/><Relationship Id="rId4" Type="http://schemas.openxmlformats.org/officeDocument/2006/relationships/image" Target="../media/image1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1" Type="http://schemas.openxmlformats.org/officeDocument/2006/relationships/image" Target="../media/image73.png"/><Relationship Id="rId10" Type="http://schemas.openxmlformats.org/officeDocument/2006/relationships/image" Target="../media/image17.png"/><Relationship Id="rId13" Type="http://schemas.openxmlformats.org/officeDocument/2006/relationships/image" Target="../media/image70.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67.png"/><Relationship Id="rId15" Type="http://schemas.openxmlformats.org/officeDocument/2006/relationships/image" Target="../media/image62.png"/><Relationship Id="rId14" Type="http://schemas.openxmlformats.org/officeDocument/2006/relationships/image" Target="../media/image61.png"/><Relationship Id="rId17" Type="http://schemas.openxmlformats.org/officeDocument/2006/relationships/image" Target="../media/image77.png"/><Relationship Id="rId16" Type="http://schemas.openxmlformats.org/officeDocument/2006/relationships/image" Target="../media/image75.png"/><Relationship Id="rId5" Type="http://schemas.openxmlformats.org/officeDocument/2006/relationships/image" Target="../media/image69.png"/><Relationship Id="rId6" Type="http://schemas.openxmlformats.org/officeDocument/2006/relationships/image" Target="../media/image1.png"/><Relationship Id="rId18" Type="http://schemas.openxmlformats.org/officeDocument/2006/relationships/image" Target="../media/image72.png"/><Relationship Id="rId7" Type="http://schemas.openxmlformats.org/officeDocument/2006/relationships/image" Target="../media/image65.png"/><Relationship Id="rId8" Type="http://schemas.openxmlformats.org/officeDocument/2006/relationships/image" Target="../media/image2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9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4.png"/><Relationship Id="rId6" Type="http://schemas.openxmlformats.org/officeDocument/2006/relationships/image" Target="../media/image2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2.png"/><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4.png"/><Relationship Id="rId6" Type="http://schemas.openxmlformats.org/officeDocument/2006/relationships/image" Target="../media/image2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2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9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2.png"/><Relationship Id="rId4" Type="http://schemas.openxmlformats.org/officeDocument/2006/relationships/image" Target="../media/image1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2.png"/><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2.png"/><Relationship Id="rId4" Type="http://schemas.openxmlformats.org/officeDocument/2006/relationships/image" Target="../media/image1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2.png"/><Relationship Id="rId4" Type="http://schemas.openxmlformats.org/officeDocument/2006/relationships/image" Target="../media/image1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7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1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9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9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2.png"/><Relationship Id="rId4" Type="http://schemas.openxmlformats.org/officeDocument/2006/relationships/image" Target="../media/image1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
          <p:cNvGrpSpPr/>
          <p:nvPr/>
        </p:nvGrpSpPr>
        <p:grpSpPr>
          <a:xfrm>
            <a:off x="-356" y="0"/>
            <a:ext cx="9143665" cy="5143674"/>
            <a:chOff x="7481200" y="-261875"/>
            <a:chExt cx="7008251" cy="4337725"/>
          </a:xfrm>
        </p:grpSpPr>
        <p:pic>
          <p:nvPicPr>
            <p:cNvPr id="55" name="Google Shape;55;p1"/>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56" name="Google Shape;56;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57" name="Google Shape;57;p1"/>
          <p:cNvGrpSpPr/>
          <p:nvPr/>
        </p:nvGrpSpPr>
        <p:grpSpPr>
          <a:xfrm>
            <a:off x="381300" y="223625"/>
            <a:ext cx="8437249" cy="4920049"/>
            <a:chOff x="7481193" y="-261873"/>
            <a:chExt cx="7008264" cy="4094581"/>
          </a:xfrm>
        </p:grpSpPr>
        <p:pic>
          <p:nvPicPr>
            <p:cNvPr id="58" name="Google Shape;58;p1"/>
            <p:cNvPicPr preferRelativeResize="0"/>
            <p:nvPr/>
          </p:nvPicPr>
          <p:blipFill rotWithShape="1">
            <a:blip r:embed="rId3">
              <a:alphaModFix/>
            </a:blip>
            <a:srcRect b="20394" l="0" r="0" t="0"/>
            <a:stretch/>
          </p:blipFill>
          <p:spPr>
            <a:xfrm>
              <a:off x="7481193" y="-261873"/>
              <a:ext cx="7008264" cy="4094581"/>
            </a:xfrm>
            <a:prstGeom prst="rect">
              <a:avLst/>
            </a:prstGeom>
            <a:noFill/>
            <a:ln>
              <a:noFill/>
            </a:ln>
          </p:spPr>
        </p:pic>
        <p:pic>
          <p:nvPicPr>
            <p:cNvPr id="59" name="Google Shape;59;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60" name="Google Shape;60;p1"/>
          <p:cNvSpPr txBox="1"/>
          <p:nvPr/>
        </p:nvSpPr>
        <p:spPr>
          <a:xfrm>
            <a:off x="1962850" y="2657950"/>
            <a:ext cx="3165300"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600" u="none" cap="none" strike="noStrike">
                <a:solidFill>
                  <a:srgbClr val="FFAB40"/>
                </a:solidFill>
                <a:latin typeface="Montserrat SemiBold"/>
                <a:ea typeface="Montserrat SemiBold"/>
                <a:cs typeface="Montserrat SemiBold"/>
                <a:sym typeface="Montserrat SemiBold"/>
              </a:rPr>
              <a:t>Pasniedzēju rokasgrāmata</a:t>
            </a:r>
            <a:endParaRPr b="0" i="0" sz="2600" u="none" cap="none" strike="noStrike">
              <a:solidFill>
                <a:srgbClr val="FFAB40"/>
              </a:solidFill>
              <a:latin typeface="Montserrat SemiBold"/>
              <a:ea typeface="Montserrat SemiBold"/>
              <a:cs typeface="Montserrat SemiBold"/>
              <a:sym typeface="Montserrat SemiBold"/>
            </a:endParaRPr>
          </a:p>
        </p:txBody>
      </p:sp>
      <p:sp>
        <p:nvSpPr>
          <p:cNvPr id="61" name="Google Shape;61;p1"/>
          <p:cNvSpPr/>
          <p:nvPr/>
        </p:nvSpPr>
        <p:spPr>
          <a:xfrm>
            <a:off x="1973200" y="0"/>
            <a:ext cx="1749600" cy="933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1"/>
          <p:cNvPicPr preferRelativeResize="0"/>
          <p:nvPr/>
        </p:nvPicPr>
        <p:blipFill>
          <a:blip r:embed="rId4">
            <a:alphaModFix/>
          </a:blip>
          <a:stretch>
            <a:fillRect/>
          </a:stretch>
        </p:blipFill>
        <p:spPr>
          <a:xfrm>
            <a:off x="1966652" y="394648"/>
            <a:ext cx="1753912" cy="368253"/>
          </a:xfrm>
          <a:prstGeom prst="rect">
            <a:avLst/>
          </a:prstGeom>
          <a:noFill/>
          <a:ln>
            <a:noFill/>
          </a:ln>
        </p:spPr>
      </p:pic>
      <p:sp>
        <p:nvSpPr>
          <p:cNvPr id="63" name="Google Shape;63;p1"/>
          <p:cNvSpPr txBox="1"/>
          <p:nvPr/>
        </p:nvSpPr>
        <p:spPr>
          <a:xfrm>
            <a:off x="535925" y="4489500"/>
            <a:ext cx="7777800" cy="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lv-LV" sz="1000">
                <a:solidFill>
                  <a:schemeClr val="lt1"/>
                </a:solidFill>
              </a:rPr>
              <a:t>Eiropas Komisijas atbalsts šīs publikācijas sagatavošanai nav uzskatāms par satura apstiprinājumu, kas atspoguļo tikai autoru viedokļus, un Komisija nevar būt atbildīga par tajā ietvertās informācijas jebkādu izmantošanu.</a:t>
            </a:r>
            <a:endParaRPr sz="10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5"/>
          <p:cNvSpPr txBox="1"/>
          <p:nvPr>
            <p:ph type="title"/>
          </p:nvPr>
        </p:nvSpPr>
        <p:spPr>
          <a:xfrm>
            <a:off x="311700" y="749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93" name="Google Shape;293;p55"/>
          <p:cNvPicPr preferRelativeResize="0"/>
          <p:nvPr/>
        </p:nvPicPr>
        <p:blipFill rotWithShape="1">
          <a:blip r:embed="rId3">
            <a:alphaModFix/>
          </a:blip>
          <a:srcRect b="0" l="0" r="0" t="0"/>
          <a:stretch/>
        </p:blipFill>
        <p:spPr>
          <a:xfrm>
            <a:off x="0" y="0"/>
            <a:ext cx="9144001" cy="1395851"/>
          </a:xfrm>
          <a:prstGeom prst="rect">
            <a:avLst/>
          </a:prstGeom>
          <a:noFill/>
          <a:ln>
            <a:noFill/>
          </a:ln>
        </p:spPr>
      </p:pic>
      <p:sp>
        <p:nvSpPr>
          <p:cNvPr id="294" name="Google Shape;294;p55"/>
          <p:cNvSpPr txBox="1"/>
          <p:nvPr/>
        </p:nvSpPr>
        <p:spPr>
          <a:xfrm>
            <a:off x="1059600" y="749825"/>
            <a:ext cx="79221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lv-LV" sz="2900" u="none" cap="none" strike="noStrike">
                <a:solidFill>
                  <a:srgbClr val="FFFFFF"/>
                </a:solidFill>
                <a:latin typeface="Raleway"/>
                <a:ea typeface="Raleway"/>
                <a:cs typeface="Raleway"/>
                <a:sym typeface="Raleway"/>
              </a:rPr>
              <a:t>Pasniedzēja loma</a:t>
            </a:r>
            <a:endParaRPr b="1" i="0" sz="2900" u="none" cap="none" strike="noStrike">
              <a:solidFill>
                <a:srgbClr val="FFFFFF"/>
              </a:solidFill>
              <a:latin typeface="Raleway"/>
              <a:ea typeface="Raleway"/>
              <a:cs typeface="Raleway"/>
              <a:sym typeface="Raleway"/>
            </a:endParaRPr>
          </a:p>
        </p:txBody>
      </p:sp>
      <p:sp>
        <p:nvSpPr>
          <p:cNvPr id="295" name="Google Shape;295;p55"/>
          <p:cNvSpPr txBox="1"/>
          <p:nvPr/>
        </p:nvSpPr>
        <p:spPr>
          <a:xfrm>
            <a:off x="921300" y="1556950"/>
            <a:ext cx="7037400" cy="3210849"/>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Šīs spēles spēlēšana digitālā formātā padara to pieejamu plašākai auditorijai un nodrošina papildu ērtības un elastīgumu, ļaujot dalībniekiem iesaistīties mācībās neatkarīgi no viņu atrašanās vietas.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Mēs ticam, ka, izmantojot šo spēli kā mācību un novērtēšanas rīku, jūs </a:t>
            </a:r>
            <a:r>
              <a:rPr b="1" i="0" lang="lv-LV" sz="1500" u="none" cap="none" strike="noStrike">
                <a:solidFill>
                  <a:srgbClr val="000000"/>
                </a:solidFill>
                <a:latin typeface="Raleway"/>
                <a:ea typeface="Raleway"/>
                <a:cs typeface="Raleway"/>
                <a:sym typeface="Raleway"/>
              </a:rPr>
              <a:t>iedvesmosiet HORECA nozares kultūras pārmaiņas, veicinot</a:t>
            </a:r>
            <a:br>
              <a:rPr b="1" i="0" lang="lv-LV" sz="1500" u="none" cap="none" strike="noStrike">
                <a:solidFill>
                  <a:srgbClr val="000000"/>
                </a:solidFill>
                <a:latin typeface="Raleway"/>
                <a:ea typeface="Raleway"/>
                <a:cs typeface="Raleway"/>
                <a:sym typeface="Raleway"/>
              </a:rPr>
            </a:br>
            <a:r>
              <a:rPr b="1" i="0" lang="lv-LV" sz="1500" u="none" cap="none" strike="noStrike">
                <a:solidFill>
                  <a:srgbClr val="000000"/>
                </a:solidFill>
                <a:latin typeface="Raleway"/>
                <a:ea typeface="Raleway"/>
                <a:cs typeface="Raleway"/>
                <a:sym typeface="Raleway"/>
              </a:rPr>
              <a:t>iekļaujošāku, drošāku un cieņas pilnāku darba vidi.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Atcerieties, ka </a:t>
            </a:r>
            <a:r>
              <a:rPr b="1" i="0" lang="lv-LV" sz="1700" u="none" cap="none" strike="noStrike">
                <a:solidFill>
                  <a:srgbClr val="6689BA"/>
                </a:solidFill>
                <a:latin typeface="Raleway"/>
                <a:ea typeface="Raleway"/>
                <a:cs typeface="Raleway"/>
                <a:sym typeface="Raleway"/>
              </a:rPr>
              <a:t>jūsu loma šajā pārmaiņu procesā ir izšķiroša, </a:t>
            </a:r>
            <a:br>
              <a:rPr b="1" i="0" lang="lv-LV" sz="1700" u="none" cap="none" strike="noStrike">
                <a:solidFill>
                  <a:srgbClr val="6689BA"/>
                </a:solidFill>
                <a:latin typeface="Raleway"/>
                <a:ea typeface="Raleway"/>
                <a:cs typeface="Raleway"/>
                <a:sym typeface="Raleway"/>
              </a:rPr>
            </a:br>
            <a:r>
              <a:rPr b="1" i="0" lang="lv-LV" sz="1700" u="none" cap="none" strike="noStrike">
                <a:solidFill>
                  <a:srgbClr val="6689BA"/>
                </a:solidFill>
                <a:latin typeface="Raleway"/>
                <a:ea typeface="Raleway"/>
                <a:cs typeface="Raleway"/>
                <a:sym typeface="Raleway"/>
              </a:rPr>
              <a:t>un mēs esam pārliecināti par pozitīvo ietekmi, ko jūsu prasmīgajā vadībā radīs šī spēle .</a:t>
            </a:r>
            <a:endParaRPr b="1" i="0" sz="1700" u="none" cap="none" strike="noStrike">
              <a:solidFill>
                <a:srgbClr val="6689BA"/>
              </a:solidFill>
              <a:latin typeface="Raleway"/>
              <a:ea typeface="Raleway"/>
              <a:cs typeface="Raleway"/>
              <a:sym typeface="Raleway"/>
            </a:endParaRPr>
          </a:p>
        </p:txBody>
      </p:sp>
      <p:pic>
        <p:nvPicPr>
          <p:cNvPr id="296" name="Google Shape;296;p55"/>
          <p:cNvPicPr preferRelativeResize="0"/>
          <p:nvPr/>
        </p:nvPicPr>
        <p:blipFill rotWithShape="1">
          <a:blip r:embed="rId4">
            <a:alphaModFix/>
          </a:blip>
          <a:srcRect b="0" l="0" r="11598" t="0"/>
          <a:stretch/>
        </p:blipFill>
        <p:spPr>
          <a:xfrm>
            <a:off x="5947625" y="50050"/>
            <a:ext cx="3196376" cy="1496100"/>
          </a:xfrm>
          <a:prstGeom prst="rect">
            <a:avLst/>
          </a:prstGeom>
          <a:noFill/>
          <a:ln>
            <a:noFill/>
          </a:ln>
        </p:spPr>
      </p:pic>
      <p:grpSp>
        <p:nvGrpSpPr>
          <p:cNvPr id="297" name="Google Shape;297;p55"/>
          <p:cNvGrpSpPr/>
          <p:nvPr/>
        </p:nvGrpSpPr>
        <p:grpSpPr>
          <a:xfrm>
            <a:off x="693095" y="3776193"/>
            <a:ext cx="290237" cy="321991"/>
            <a:chOff x="534570" y="3018006"/>
            <a:chExt cx="290237" cy="321991"/>
          </a:xfrm>
        </p:grpSpPr>
        <p:sp>
          <p:nvSpPr>
            <p:cNvPr id="298" name="Google Shape;298;p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8" name="Shape 1688"/>
        <p:cNvGrpSpPr/>
        <p:nvPr/>
      </p:nvGrpSpPr>
      <p:grpSpPr>
        <a:xfrm>
          <a:off x="0" y="0"/>
          <a:ext cx="0" cy="0"/>
          <a:chOff x="0" y="0"/>
          <a:chExt cx="0" cy="0"/>
        </a:xfrm>
      </p:grpSpPr>
      <p:pic>
        <p:nvPicPr>
          <p:cNvPr id="1689" name="Google Shape;1689;g2523351e7b7_47_86"/>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690" name="Google Shape;1690;g2523351e7b7_47_86"/>
          <p:cNvSpPr txBox="1"/>
          <p:nvPr/>
        </p:nvSpPr>
        <p:spPr>
          <a:xfrm>
            <a:off x="849207" y="444788"/>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Profilakses un pārvaldības stratēģijas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91" name="Google Shape;1691;g2523351e7b7_47_86"/>
          <p:cNvSpPr txBox="1"/>
          <p:nvPr/>
        </p:nvSpPr>
        <p:spPr>
          <a:xfrm>
            <a:off x="742174" y="1992425"/>
            <a:ext cx="4314803" cy="204283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Pēc katra uzveduma aiciniet dalībniekus uz diskusiju par tajā </a:t>
            </a:r>
            <a:r>
              <a:rPr b="1" i="0" lang="lv-LV" sz="1500" u="none" cap="none" strike="noStrike">
                <a:solidFill>
                  <a:schemeClr val="dk1"/>
                </a:solidFill>
                <a:latin typeface="Raleway"/>
                <a:ea typeface="Raleway"/>
                <a:cs typeface="Raleway"/>
                <a:sym typeface="Raleway"/>
              </a:rPr>
              <a:t>attēlotajām profilakses vai pārvaldības stratēģijām.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Mudiniet spēlētājus uzdot jautājumus, sniegt </a:t>
            </a:r>
            <a:r>
              <a:rPr b="0" i="0" lang="lv-LV" sz="1500" u="none" cap="none" strike="noStrike">
                <a:solidFill>
                  <a:schemeClr val="dk1"/>
                </a:solidFill>
                <a:latin typeface="Raleway"/>
                <a:ea typeface="Raleway"/>
                <a:cs typeface="Raleway"/>
                <a:sym typeface="Raleway"/>
              </a:rPr>
              <a:t>atsauksmes un dalīties savā pieredzē par līdzīgiem scenārijiem.</a:t>
            </a:r>
            <a:endParaRPr b="0" i="0" sz="1500" u="none" cap="none" strike="noStrike">
              <a:solidFill>
                <a:schemeClr val="dk1"/>
              </a:solidFill>
              <a:latin typeface="Raleway"/>
              <a:ea typeface="Raleway"/>
              <a:cs typeface="Raleway"/>
              <a:sym typeface="Raleway"/>
            </a:endParaRPr>
          </a:p>
        </p:txBody>
      </p:sp>
      <p:sp>
        <p:nvSpPr>
          <p:cNvPr id="1692" name="Google Shape;1692;g2523351e7b7_47_86"/>
          <p:cNvSpPr txBox="1"/>
          <p:nvPr/>
        </p:nvSpPr>
        <p:spPr>
          <a:xfrm>
            <a:off x="865375" y="1493700"/>
            <a:ext cx="5216448"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b="1" i="0" sz="2600" u="none" cap="none" strike="noStrike">
              <a:solidFill>
                <a:srgbClr val="6689BA"/>
              </a:solidFill>
              <a:latin typeface="Raleway"/>
              <a:ea typeface="Raleway"/>
              <a:cs typeface="Raleway"/>
              <a:sym typeface="Raleway"/>
            </a:endParaRPr>
          </a:p>
        </p:txBody>
      </p:sp>
      <p:grpSp>
        <p:nvGrpSpPr>
          <p:cNvPr id="1693" name="Google Shape;1693;g2523351e7b7_47_86"/>
          <p:cNvGrpSpPr/>
          <p:nvPr/>
        </p:nvGrpSpPr>
        <p:grpSpPr>
          <a:xfrm>
            <a:off x="544569" y="3216838"/>
            <a:ext cx="290237" cy="321991"/>
            <a:chOff x="534570" y="3018006"/>
            <a:chExt cx="290237" cy="321991"/>
          </a:xfrm>
        </p:grpSpPr>
        <p:sp>
          <p:nvSpPr>
            <p:cNvPr id="1694" name="Google Shape;1694;g2523351e7b7_47_8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g2523351e7b7_47_8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6" name="Google Shape;1696;g2523351e7b7_47_86"/>
          <p:cNvSpPr txBox="1"/>
          <p:nvPr/>
        </p:nvSpPr>
        <p:spPr>
          <a:xfrm>
            <a:off x="849207" y="-671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697" name="Google Shape;1697;g2523351e7b7_47_86"/>
          <p:cNvSpPr/>
          <p:nvPr/>
        </p:nvSpPr>
        <p:spPr>
          <a:xfrm>
            <a:off x="6423982" y="2560719"/>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g2523351e7b7_47_86"/>
          <p:cNvSpPr/>
          <p:nvPr/>
        </p:nvSpPr>
        <p:spPr>
          <a:xfrm>
            <a:off x="5133522" y="171450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g2523351e7b7_47_86"/>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g2523351e7b7_47_86"/>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01" name="Google Shape;1701;g2523351e7b7_47_86"/>
          <p:cNvPicPr preferRelativeResize="0"/>
          <p:nvPr/>
        </p:nvPicPr>
        <p:blipFill rotWithShape="1">
          <a:blip r:embed="rId4">
            <a:alphaModFix/>
          </a:blip>
          <a:srcRect b="0" l="0" r="1262" t="0"/>
          <a:stretch/>
        </p:blipFill>
        <p:spPr>
          <a:xfrm rot="-5400000">
            <a:off x="6662863" y="1905963"/>
            <a:ext cx="2752149" cy="12173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5" name="Shape 1705"/>
        <p:cNvGrpSpPr/>
        <p:nvPr/>
      </p:nvGrpSpPr>
      <p:grpSpPr>
        <a:xfrm>
          <a:off x="0" y="0"/>
          <a:ext cx="0" cy="0"/>
          <a:chOff x="0" y="0"/>
          <a:chExt cx="0" cy="0"/>
        </a:xfrm>
      </p:grpSpPr>
      <p:pic>
        <p:nvPicPr>
          <p:cNvPr id="1706" name="Google Shape;1706;g2523351e7b7_47_102"/>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707" name="Google Shape;1707;g2523351e7b7_47_102"/>
          <p:cNvSpPr txBox="1"/>
          <p:nvPr/>
        </p:nvSpPr>
        <p:spPr>
          <a:xfrm>
            <a:off x="793371" y="46776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Profilakses un pārvaldības stratēģijas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08" name="Google Shape;1708;g2523351e7b7_47_102"/>
          <p:cNvSpPr txBox="1"/>
          <p:nvPr/>
        </p:nvSpPr>
        <p:spPr>
          <a:xfrm>
            <a:off x="742175" y="1577950"/>
            <a:ext cx="42348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Teātra uzvedumu iekļaušana apmācībā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var radīt jautru un saistošu mācību pieredzi, kas mudina spēlētājus radoši un kritiski domāt par </a:t>
            </a:r>
            <a:r>
              <a:rPr b="1" i="0" lang="lv-LV" sz="1500" u="none" cap="none" strike="noStrike">
                <a:solidFill>
                  <a:schemeClr val="dk1"/>
                </a:solidFill>
                <a:latin typeface="Raleway"/>
                <a:ea typeface="Raleway"/>
                <a:cs typeface="Raleway"/>
                <a:sym typeface="Raleway"/>
              </a:rPr>
              <a:t>vardarbības novēršanu un pārvaldību darbavietā.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Turklāt, strādājot nelielās grupās, spēlētāji var </a:t>
            </a:r>
            <a:r>
              <a:rPr b="1" i="0" lang="lv-LV" sz="1500" u="none" cap="none" strike="noStrike">
                <a:solidFill>
                  <a:schemeClr val="dk1"/>
                </a:solidFill>
                <a:latin typeface="Raleway"/>
                <a:ea typeface="Raleway"/>
                <a:cs typeface="Raleway"/>
                <a:sym typeface="Raleway"/>
              </a:rPr>
              <a:t>praktizēt komandas darbu un sadarbību, </a:t>
            </a:r>
            <a:r>
              <a:rPr b="0" i="0" lang="lv-LV" sz="1500" u="none" cap="none" strike="noStrike">
                <a:solidFill>
                  <a:schemeClr val="dk1"/>
                </a:solidFill>
                <a:latin typeface="Raleway"/>
                <a:ea typeface="Raleway"/>
                <a:cs typeface="Raleway"/>
                <a:sym typeface="Raleway"/>
              </a:rPr>
              <a:t>vienlaikus gūstot pārliecību par savām spējām risināt sarežģītas situācijas darba vietā.</a:t>
            </a:r>
            <a:endParaRPr b="0" i="0" sz="1500" u="none" cap="none" strike="noStrike">
              <a:solidFill>
                <a:schemeClr val="dk1"/>
              </a:solidFill>
              <a:latin typeface="Raleway"/>
              <a:ea typeface="Raleway"/>
              <a:cs typeface="Raleway"/>
              <a:sym typeface="Raleway"/>
            </a:endParaRPr>
          </a:p>
        </p:txBody>
      </p:sp>
      <p:grpSp>
        <p:nvGrpSpPr>
          <p:cNvPr id="1709" name="Google Shape;1709;g2523351e7b7_47_102"/>
          <p:cNvGrpSpPr/>
          <p:nvPr/>
        </p:nvGrpSpPr>
        <p:grpSpPr>
          <a:xfrm>
            <a:off x="589845" y="3301431"/>
            <a:ext cx="290237" cy="321991"/>
            <a:chOff x="534570" y="3018006"/>
            <a:chExt cx="290237" cy="321991"/>
          </a:xfrm>
        </p:grpSpPr>
        <p:sp>
          <p:nvSpPr>
            <p:cNvPr id="1710" name="Google Shape;1710;g2523351e7b7_47_10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g2523351e7b7_47_10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2" name="Google Shape;1712;g2523351e7b7_47_102"/>
          <p:cNvSpPr txBox="1"/>
          <p:nvPr/>
        </p:nvSpPr>
        <p:spPr>
          <a:xfrm>
            <a:off x="849207" y="2012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713" name="Google Shape;1713;g2523351e7b7_47_102"/>
          <p:cNvSpPr/>
          <p:nvPr/>
        </p:nvSpPr>
        <p:spPr>
          <a:xfrm>
            <a:off x="6186207" y="2360494"/>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g2523351e7b7_47_102"/>
          <p:cNvSpPr/>
          <p:nvPr/>
        </p:nvSpPr>
        <p:spPr>
          <a:xfrm>
            <a:off x="5521472" y="1902225"/>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g2523351e7b7_47_102"/>
          <p:cNvSpPr/>
          <p:nvPr/>
        </p:nvSpPr>
        <p:spPr>
          <a:xfrm>
            <a:off x="5483200" y="1949936"/>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g2523351e7b7_47_102"/>
          <p:cNvSpPr/>
          <p:nvPr/>
        </p:nvSpPr>
        <p:spPr>
          <a:xfrm rot="449369">
            <a:off x="6185147" y="2312977"/>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7" name="Google Shape;1717;g2523351e7b7_47_102"/>
          <p:cNvPicPr preferRelativeResize="0"/>
          <p:nvPr/>
        </p:nvPicPr>
        <p:blipFill rotWithShape="1">
          <a:blip r:embed="rId4">
            <a:alphaModFix/>
          </a:blip>
          <a:srcRect b="0" l="13874" r="1263" t="0"/>
          <a:stretch/>
        </p:blipFill>
        <p:spPr>
          <a:xfrm rot="-5400000">
            <a:off x="6878638" y="3339562"/>
            <a:ext cx="2365500" cy="121732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1" name="Shape 1721"/>
        <p:cNvGrpSpPr/>
        <p:nvPr/>
      </p:nvGrpSpPr>
      <p:grpSpPr>
        <a:xfrm>
          <a:off x="0" y="0"/>
          <a:ext cx="0" cy="0"/>
          <a:chOff x="0" y="0"/>
          <a:chExt cx="0" cy="0"/>
        </a:xfrm>
      </p:grpSpPr>
      <p:sp>
        <p:nvSpPr>
          <p:cNvPr id="1722" name="Google Shape;1722;g2523351e7b7_47_117"/>
          <p:cNvSpPr txBox="1"/>
          <p:nvPr/>
        </p:nvSpPr>
        <p:spPr>
          <a:xfrm>
            <a:off x="688300" y="1452425"/>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grpSp>
        <p:nvGrpSpPr>
          <p:cNvPr id="1723" name="Google Shape;1723;g2523351e7b7_47_117"/>
          <p:cNvGrpSpPr/>
          <p:nvPr/>
        </p:nvGrpSpPr>
        <p:grpSpPr>
          <a:xfrm>
            <a:off x="231575" y="1977300"/>
            <a:ext cx="8516075" cy="2804592"/>
            <a:chOff x="231575" y="1828250"/>
            <a:chExt cx="8516075" cy="2804592"/>
          </a:xfrm>
        </p:grpSpPr>
        <p:sp>
          <p:nvSpPr>
            <p:cNvPr id="1724" name="Google Shape;1724;g2523351e7b7_47_117"/>
            <p:cNvSpPr txBox="1"/>
            <p:nvPr/>
          </p:nvSpPr>
          <p:spPr>
            <a:xfrm>
              <a:off x="231575" y="1828250"/>
              <a:ext cx="4123500" cy="27012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Kādas profilakses un pārvaldības stratēģijas spēles laikā jums šķita visefektīvākās? Kāpēc?</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Kā, jūsuprāt, šo stratēģiju īstenošana var veicināt drošāku un iekļaujošāku darba vidi?</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Vai bija kādas profilakses vai vadības stratēģijas, kuru piemērošana spēles laikā jums šķita īpaši sarežģīta? Kā tās varētu uzlabot?</a:t>
              </a:r>
              <a:endParaRPr b="0" i="0" sz="1500" u="none" cap="none" strike="noStrike">
                <a:solidFill>
                  <a:schemeClr val="dk1"/>
                </a:solidFill>
                <a:latin typeface="Raleway"/>
                <a:ea typeface="Raleway"/>
                <a:cs typeface="Raleway"/>
                <a:sym typeface="Raleway"/>
              </a:endParaRPr>
            </a:p>
          </p:txBody>
        </p:sp>
        <p:sp>
          <p:nvSpPr>
            <p:cNvPr id="1725" name="Google Shape;1725;g2523351e7b7_47_117"/>
            <p:cNvSpPr txBox="1"/>
            <p:nvPr/>
          </p:nvSpPr>
          <p:spPr>
            <a:xfrm>
              <a:off x="4755550" y="1839800"/>
              <a:ext cx="3992100" cy="2793042"/>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Kādas stratēģijas, jūsuprāt, ir visatbilstošākās vai vispiemērotākās jūsu darbavietai? Un kuras ir visizaicinošākās?</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Kā jūs plānojat integrēt profilakses un pārvaldības stratēģijas ikdienas darbā?</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Kāda, jūsuprāt, ir dažādu organizācijas līmeņu darbinieku loma vardarbības darba vietā novēršanā un pārvaldībā?</a:t>
              </a:r>
              <a:endParaRPr b="0" i="0" sz="1500" u="none" cap="none" strike="noStrike">
                <a:solidFill>
                  <a:schemeClr val="dk1"/>
                </a:solidFill>
                <a:latin typeface="Raleway"/>
                <a:ea typeface="Raleway"/>
                <a:cs typeface="Raleway"/>
                <a:sym typeface="Raleway"/>
              </a:endParaRPr>
            </a:p>
          </p:txBody>
        </p:sp>
      </p:grpSp>
      <p:pic>
        <p:nvPicPr>
          <p:cNvPr id="1726" name="Google Shape;1726;g2523351e7b7_47_117"/>
          <p:cNvPicPr preferRelativeResize="0"/>
          <p:nvPr/>
        </p:nvPicPr>
        <p:blipFill rotWithShape="1">
          <a:blip r:embed="rId3">
            <a:alphaModFix/>
          </a:blip>
          <a:srcRect b="0" l="0" r="0" t="0"/>
          <a:stretch/>
        </p:blipFill>
        <p:spPr>
          <a:xfrm>
            <a:off x="0" y="-3850"/>
            <a:ext cx="9144001" cy="1392975"/>
          </a:xfrm>
          <a:prstGeom prst="rect">
            <a:avLst/>
          </a:prstGeom>
          <a:noFill/>
          <a:ln>
            <a:noFill/>
          </a:ln>
        </p:spPr>
      </p:pic>
      <p:sp>
        <p:nvSpPr>
          <p:cNvPr id="1727" name="Google Shape;1727;g2523351e7b7_47_117"/>
          <p:cNvSpPr txBox="1"/>
          <p:nvPr/>
        </p:nvSpPr>
        <p:spPr>
          <a:xfrm>
            <a:off x="712975" y="487979"/>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Profilakses un pārvaldības stratēģijas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28" name="Google Shape;1728;g2523351e7b7_47_117"/>
          <p:cNvSpPr txBox="1"/>
          <p:nvPr/>
        </p:nvSpPr>
        <p:spPr>
          <a:xfrm>
            <a:off x="712975" y="13988"/>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729" name="Google Shape;1729;g2523351e7b7_47_117"/>
          <p:cNvPicPr preferRelativeResize="0"/>
          <p:nvPr/>
        </p:nvPicPr>
        <p:blipFill rotWithShape="1">
          <a:blip r:embed="rId4">
            <a:alphaModFix/>
          </a:blip>
          <a:srcRect b="0" l="13873" r="8091" t="0"/>
          <a:stretch/>
        </p:blipFill>
        <p:spPr>
          <a:xfrm>
            <a:off x="6968774" y="482550"/>
            <a:ext cx="2175225" cy="121735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3" name="Shape 1733"/>
        <p:cNvGrpSpPr/>
        <p:nvPr/>
      </p:nvGrpSpPr>
      <p:grpSpPr>
        <a:xfrm>
          <a:off x="0" y="0"/>
          <a:ext cx="0" cy="0"/>
          <a:chOff x="0" y="0"/>
          <a:chExt cx="0" cy="0"/>
        </a:xfrm>
      </p:grpSpPr>
      <p:sp>
        <p:nvSpPr>
          <p:cNvPr id="1734" name="Google Shape;1734;g2523351e7b7_47_128"/>
          <p:cNvSpPr txBox="1"/>
          <p:nvPr/>
        </p:nvSpPr>
        <p:spPr>
          <a:xfrm>
            <a:off x="840700" y="1703825"/>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grpSp>
        <p:nvGrpSpPr>
          <p:cNvPr id="1735" name="Google Shape;1735;g2523351e7b7_47_128"/>
          <p:cNvGrpSpPr/>
          <p:nvPr/>
        </p:nvGrpSpPr>
        <p:grpSpPr>
          <a:xfrm>
            <a:off x="383975" y="2228700"/>
            <a:ext cx="8351250" cy="2077462"/>
            <a:chOff x="231575" y="1828250"/>
            <a:chExt cx="8351250" cy="2077462"/>
          </a:xfrm>
        </p:grpSpPr>
        <p:sp>
          <p:nvSpPr>
            <p:cNvPr id="1736" name="Google Shape;1736;g2523351e7b7_47_128"/>
            <p:cNvSpPr txBox="1"/>
            <p:nvPr/>
          </p:nvSpPr>
          <p:spPr>
            <a:xfrm>
              <a:off x="231575" y="1828250"/>
              <a:ext cx="4317600" cy="2077462"/>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Vai varat aprakstīt kādu personisku pieredzi vai novērojumu, kas saistīts ar spēlē aplūkotajām profilakses vai pārvaldības stratēģijām?</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Kā, jūsuprāt, šī spēle ir ietekmējusi jūsu izpratni par profilakses un vadības stratēģiju nozīmi cīņā pret vardarbību darbavietā?</a:t>
              </a:r>
              <a:endParaRPr b="0" i="0" sz="1500" u="none" cap="none" strike="noStrike">
                <a:solidFill>
                  <a:schemeClr val="dk1"/>
                </a:solidFill>
                <a:latin typeface="Raleway"/>
                <a:ea typeface="Raleway"/>
                <a:cs typeface="Raleway"/>
                <a:sym typeface="Raleway"/>
              </a:endParaRPr>
            </a:p>
          </p:txBody>
        </p:sp>
        <p:sp>
          <p:nvSpPr>
            <p:cNvPr id="1737" name="Google Shape;1737;g2523351e7b7_47_128"/>
            <p:cNvSpPr txBox="1"/>
            <p:nvPr/>
          </p:nvSpPr>
          <p:spPr>
            <a:xfrm>
              <a:off x="4886525" y="1839800"/>
              <a:ext cx="3696300" cy="1338798"/>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Vai, spēlējot šo moduli, jums bija kādas negaidītas atziņas vai idejas par profilakses un pārvaldības stratēģijām un to ietekmi uz vardarbību darbavietā?</a:t>
              </a:r>
              <a:endParaRPr b="0" i="0" sz="1500" u="none" cap="none" strike="noStrike">
                <a:solidFill>
                  <a:schemeClr val="dk1"/>
                </a:solidFill>
                <a:latin typeface="Raleway"/>
                <a:ea typeface="Raleway"/>
                <a:cs typeface="Raleway"/>
                <a:sym typeface="Raleway"/>
              </a:endParaRPr>
            </a:p>
          </p:txBody>
        </p:sp>
      </p:grpSp>
      <p:pic>
        <p:nvPicPr>
          <p:cNvPr id="1738" name="Google Shape;1738;g2523351e7b7_47_128"/>
          <p:cNvPicPr preferRelativeResize="0"/>
          <p:nvPr/>
        </p:nvPicPr>
        <p:blipFill rotWithShape="1">
          <a:blip r:embed="rId3">
            <a:alphaModFix/>
          </a:blip>
          <a:srcRect b="0" l="0" r="0" t="0"/>
          <a:stretch/>
        </p:blipFill>
        <p:spPr>
          <a:xfrm>
            <a:off x="0" y="-3850"/>
            <a:ext cx="9144001" cy="1392975"/>
          </a:xfrm>
          <a:prstGeom prst="rect">
            <a:avLst/>
          </a:prstGeom>
          <a:noFill/>
          <a:ln>
            <a:noFill/>
          </a:ln>
        </p:spPr>
      </p:pic>
      <p:sp>
        <p:nvSpPr>
          <p:cNvPr id="1739" name="Google Shape;1739;g2523351e7b7_47_128"/>
          <p:cNvSpPr txBox="1"/>
          <p:nvPr/>
        </p:nvSpPr>
        <p:spPr>
          <a:xfrm>
            <a:off x="840700" y="442363"/>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Profilakses un pārvaldības stratēģijas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740" name="Google Shape;1740;g2523351e7b7_47_128"/>
          <p:cNvSpPr txBox="1"/>
          <p:nvPr/>
        </p:nvSpPr>
        <p:spPr>
          <a:xfrm>
            <a:off x="840700" y="13988"/>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741" name="Google Shape;1741;g2523351e7b7_47_128"/>
          <p:cNvPicPr preferRelativeResize="0"/>
          <p:nvPr/>
        </p:nvPicPr>
        <p:blipFill rotWithShape="1">
          <a:blip r:embed="rId4">
            <a:alphaModFix/>
          </a:blip>
          <a:srcRect b="0" l="13877" r="20848" t="0"/>
          <a:stretch/>
        </p:blipFill>
        <p:spPr>
          <a:xfrm>
            <a:off x="6634525" y="586225"/>
            <a:ext cx="2509476" cy="167892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5" name="Shape 1745"/>
        <p:cNvGrpSpPr/>
        <p:nvPr/>
      </p:nvGrpSpPr>
      <p:grpSpPr>
        <a:xfrm>
          <a:off x="0" y="0"/>
          <a:ext cx="0" cy="0"/>
          <a:chOff x="0" y="0"/>
          <a:chExt cx="0" cy="0"/>
        </a:xfrm>
      </p:grpSpPr>
      <p:pic>
        <p:nvPicPr>
          <p:cNvPr id="1746" name="Google Shape;1746;g2523351e7b7_5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747" name="Google Shape;1747;g2523351e7b7_52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i="0" sz="11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Citi svarīgi </a:t>
            </a:r>
            <a:r>
              <a:rPr b="1" i="0" lang="lv-LV" sz="4100" u="none" cap="none" strike="noStrike">
                <a:solidFill>
                  <a:srgbClr val="2B3E85"/>
                </a:solidFill>
                <a:latin typeface="Raleway"/>
                <a:ea typeface="Raleway"/>
                <a:cs typeface="Raleway"/>
                <a:sym typeface="Raleway"/>
              </a:rPr>
              <a:t>jautājumi </a:t>
            </a:r>
            <a:br>
              <a:rPr b="1" i="0" lang="lv-LV" sz="4100" u="none" cap="none" strike="noStrike">
                <a:solidFill>
                  <a:srgbClr val="2B3E85"/>
                </a:solidFill>
                <a:latin typeface="Raleway"/>
                <a:ea typeface="Raleway"/>
                <a:cs typeface="Raleway"/>
                <a:sym typeface="Raleway"/>
              </a:rPr>
            </a:br>
            <a:r>
              <a:rPr b="1" i="0" lang="lv-LV" sz="3700" u="none" cap="none" strike="noStrike">
                <a:solidFill>
                  <a:srgbClr val="FFFFFF"/>
                </a:solidFill>
                <a:latin typeface="Raleway"/>
                <a:ea typeface="Raleway"/>
                <a:cs typeface="Raleway"/>
                <a:sym typeface="Raleway"/>
              </a:rPr>
              <a:t>ko uzdot, lai gūtu ieskatu par spēli</a:t>
            </a:r>
            <a:endParaRPr b="1" i="0" sz="3700" u="none" cap="none" strike="noStrike">
              <a:solidFill>
                <a:srgbClr val="FFFFFF"/>
              </a:solidFill>
              <a:latin typeface="Raleway"/>
              <a:ea typeface="Raleway"/>
              <a:cs typeface="Raleway"/>
              <a:sym typeface="Raleway"/>
            </a:endParaRPr>
          </a:p>
        </p:txBody>
      </p:sp>
      <p:pic>
        <p:nvPicPr>
          <p:cNvPr id="1748" name="Google Shape;1748;g2523351e7b7_5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749" name="Google Shape;1749;g2523351e7b7_5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750" name="Google Shape;1750;g2523351e7b7_5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751" name="Google Shape;1751;g2523351e7b7_5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752" name="Google Shape;1752;g2523351e7b7_52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6" name="Shape 1756"/>
        <p:cNvGrpSpPr/>
        <p:nvPr/>
      </p:nvGrpSpPr>
      <p:grpSpPr>
        <a:xfrm>
          <a:off x="0" y="0"/>
          <a:ext cx="0" cy="0"/>
          <a:chOff x="0" y="0"/>
          <a:chExt cx="0" cy="0"/>
        </a:xfrm>
      </p:grpSpPr>
      <p:sp>
        <p:nvSpPr>
          <p:cNvPr id="1757" name="Google Shape;1757;g2523351e7b7_52_11"/>
          <p:cNvSpPr txBox="1"/>
          <p:nvPr/>
        </p:nvSpPr>
        <p:spPr>
          <a:xfrm>
            <a:off x="717225" y="1377725"/>
            <a:ext cx="4075200" cy="334704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kādām problēmām vai šķēršļiem jūs varētu saskarties, pievēršoties un risinot vardarbības darbavietā jautājumu jūsu organizācijā vai nozarē?</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Kā jūs varētu izmantot spēlē gūtās atziņas savā personīgajā un profesionālajā dzīvē?</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 šīs spēles spēlēšana ir mainījusi jūsu izpratni par vardarbību darbavietā un tās ietekmi uz darba vidi?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Kāda bija vērtīgākā mācība vai atziņa, ko guvāt, piedaloties spēlē, un kā, jūsuprāt, tā ietekmēs jūsu personīgo un profesionālo dzīvi?</a:t>
            </a:r>
            <a:endParaRPr b="0" i="0" sz="1500" u="none" cap="none" strike="noStrike">
              <a:solidFill>
                <a:schemeClr val="dk1"/>
              </a:solidFill>
              <a:latin typeface="Raleway"/>
              <a:ea typeface="Raleway"/>
              <a:cs typeface="Raleway"/>
              <a:sym typeface="Raleway"/>
            </a:endParaRPr>
          </a:p>
        </p:txBody>
      </p:sp>
      <p:sp>
        <p:nvSpPr>
          <p:cNvPr id="1758" name="Google Shape;1758;g2523351e7b7_52_11"/>
          <p:cNvSpPr txBox="1"/>
          <p:nvPr/>
        </p:nvSpPr>
        <p:spPr>
          <a:xfrm>
            <a:off x="5337582" y="1377975"/>
            <a:ext cx="3178800" cy="186971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 jūsuprāt, uz spēli balstītā mācīšanās veicināja jūsu izpratni par aplūkotajiem jautājumiem un stratēģijām?</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Kādi spēles aspekti jums šķita saistošākie un kā tie uzlaboja jūsu mācību pieredzi?</a:t>
            </a:r>
            <a:endParaRPr b="0" i="0" sz="1500" u="none" cap="none" strike="noStrike">
              <a:solidFill>
                <a:schemeClr val="dk1"/>
              </a:solidFill>
              <a:latin typeface="Raleway"/>
              <a:ea typeface="Raleway"/>
              <a:cs typeface="Raleway"/>
              <a:sym typeface="Raleway"/>
            </a:endParaRPr>
          </a:p>
        </p:txBody>
      </p:sp>
      <p:grpSp>
        <p:nvGrpSpPr>
          <p:cNvPr id="1759" name="Google Shape;1759;g2523351e7b7_52_11"/>
          <p:cNvGrpSpPr/>
          <p:nvPr/>
        </p:nvGrpSpPr>
        <p:grpSpPr>
          <a:xfrm>
            <a:off x="427495" y="1551931"/>
            <a:ext cx="290237" cy="321991"/>
            <a:chOff x="534570" y="3018006"/>
            <a:chExt cx="290237" cy="321991"/>
          </a:xfrm>
        </p:grpSpPr>
        <p:sp>
          <p:nvSpPr>
            <p:cNvPr id="1760" name="Google Shape;1760;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2" name="Google Shape;1762;g2523351e7b7_52_11"/>
          <p:cNvGrpSpPr/>
          <p:nvPr/>
        </p:nvGrpSpPr>
        <p:grpSpPr>
          <a:xfrm>
            <a:off x="449131" y="2489283"/>
            <a:ext cx="290237" cy="321991"/>
            <a:chOff x="534570" y="3018006"/>
            <a:chExt cx="290237" cy="321991"/>
          </a:xfrm>
        </p:grpSpPr>
        <p:sp>
          <p:nvSpPr>
            <p:cNvPr id="1763" name="Google Shape;1763;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5" name="Google Shape;1765;g2523351e7b7_52_11"/>
          <p:cNvGrpSpPr/>
          <p:nvPr/>
        </p:nvGrpSpPr>
        <p:grpSpPr>
          <a:xfrm>
            <a:off x="5016470" y="1580243"/>
            <a:ext cx="290237" cy="321991"/>
            <a:chOff x="534570" y="3018006"/>
            <a:chExt cx="290237" cy="321991"/>
          </a:xfrm>
        </p:grpSpPr>
        <p:sp>
          <p:nvSpPr>
            <p:cNvPr id="1766" name="Google Shape;1766;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8" name="Google Shape;1768;g2523351e7b7_52_11"/>
          <p:cNvGrpSpPr/>
          <p:nvPr/>
        </p:nvGrpSpPr>
        <p:grpSpPr>
          <a:xfrm>
            <a:off x="5016539" y="2510883"/>
            <a:ext cx="290237" cy="321991"/>
            <a:chOff x="534570" y="3018006"/>
            <a:chExt cx="290237" cy="321991"/>
          </a:xfrm>
        </p:grpSpPr>
        <p:sp>
          <p:nvSpPr>
            <p:cNvPr id="1769" name="Google Shape;1769;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1" name="Google Shape;1771;g2523351e7b7_52_11"/>
          <p:cNvGrpSpPr/>
          <p:nvPr/>
        </p:nvGrpSpPr>
        <p:grpSpPr>
          <a:xfrm>
            <a:off x="422553" y="3049612"/>
            <a:ext cx="290237" cy="321991"/>
            <a:chOff x="534570" y="3018006"/>
            <a:chExt cx="290237" cy="321991"/>
          </a:xfrm>
        </p:grpSpPr>
        <p:sp>
          <p:nvSpPr>
            <p:cNvPr id="1772" name="Google Shape;1772;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74" name="Google Shape;1774;g2523351e7b7_52_11"/>
          <p:cNvPicPr preferRelativeResize="0"/>
          <p:nvPr/>
        </p:nvPicPr>
        <p:blipFill rotWithShape="1">
          <a:blip r:embed="rId3">
            <a:alphaModFix/>
          </a:blip>
          <a:srcRect b="0" l="0" r="0" t="0"/>
          <a:stretch/>
        </p:blipFill>
        <p:spPr>
          <a:xfrm>
            <a:off x="0" y="-3850"/>
            <a:ext cx="9144001" cy="1305375"/>
          </a:xfrm>
          <a:prstGeom prst="rect">
            <a:avLst/>
          </a:prstGeom>
          <a:noFill/>
          <a:ln>
            <a:noFill/>
          </a:ln>
        </p:spPr>
      </p:pic>
      <p:sp>
        <p:nvSpPr>
          <p:cNvPr id="1775" name="Google Shape;1775;g2523351e7b7_52_11"/>
          <p:cNvSpPr txBox="1"/>
          <p:nvPr/>
        </p:nvSpPr>
        <p:spPr>
          <a:xfrm>
            <a:off x="717732" y="348414"/>
            <a:ext cx="5754318" cy="92586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2B3E85"/>
                </a:solidFill>
                <a:latin typeface="Raleway"/>
                <a:ea typeface="Raleway"/>
                <a:cs typeface="Raleway"/>
                <a:sym typeface="Raleway"/>
              </a:rPr>
              <a:t>SVARĪGI  JAUTĀJUMI</a:t>
            </a:r>
            <a:endParaRPr b="1" i="0" sz="3500" u="none" cap="none" strike="noStrike">
              <a:solidFill>
                <a:srgbClr val="2B3E85"/>
              </a:solidFill>
              <a:latin typeface="Raleway"/>
              <a:ea typeface="Raleway"/>
              <a:cs typeface="Raleway"/>
              <a:sym typeface="Raleway"/>
            </a:endParaRPr>
          </a:p>
        </p:txBody>
      </p:sp>
      <p:pic>
        <p:nvPicPr>
          <p:cNvPr id="1776" name="Google Shape;1776;g2523351e7b7_52_11"/>
          <p:cNvPicPr preferRelativeResize="0"/>
          <p:nvPr/>
        </p:nvPicPr>
        <p:blipFill rotWithShape="1">
          <a:blip r:embed="rId4">
            <a:alphaModFix/>
          </a:blip>
          <a:srcRect b="0" l="13877" r="20848" t="0"/>
          <a:stretch/>
        </p:blipFill>
        <p:spPr>
          <a:xfrm>
            <a:off x="6661331" y="-173891"/>
            <a:ext cx="2509476" cy="1678925"/>
          </a:xfrm>
          <a:prstGeom prst="rect">
            <a:avLst/>
          </a:prstGeom>
          <a:noFill/>
          <a:ln>
            <a:noFill/>
          </a:ln>
        </p:spPr>
      </p:pic>
      <p:grpSp>
        <p:nvGrpSpPr>
          <p:cNvPr id="1777" name="Google Shape;1777;g2523351e7b7_52_11"/>
          <p:cNvGrpSpPr/>
          <p:nvPr/>
        </p:nvGrpSpPr>
        <p:grpSpPr>
          <a:xfrm>
            <a:off x="407115" y="3825968"/>
            <a:ext cx="290237" cy="321991"/>
            <a:chOff x="534570" y="3018006"/>
            <a:chExt cx="290237" cy="321991"/>
          </a:xfrm>
        </p:grpSpPr>
        <p:sp>
          <p:nvSpPr>
            <p:cNvPr id="1778" name="Google Shape;1778;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3" name="Shape 1783"/>
        <p:cNvGrpSpPr/>
        <p:nvPr/>
      </p:nvGrpSpPr>
      <p:grpSpPr>
        <a:xfrm>
          <a:off x="0" y="0"/>
          <a:ext cx="0" cy="0"/>
          <a:chOff x="0" y="0"/>
          <a:chExt cx="0" cy="0"/>
        </a:xfrm>
      </p:grpSpPr>
      <p:sp>
        <p:nvSpPr>
          <p:cNvPr id="1784" name="Google Shape;1784;g2523351e7b7_52_34"/>
          <p:cNvSpPr txBox="1"/>
          <p:nvPr/>
        </p:nvSpPr>
        <p:spPr>
          <a:xfrm>
            <a:off x="762913" y="1405115"/>
            <a:ext cx="4025100" cy="3439373"/>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bija kādi spēles aspekti, kas jums šķita sarežģīti vai mulsinoši?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Kā varētu uzlabot spēli, lai labāk risinātu šos jautājumus?</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varat norādīt kādas konkrētas stratēģijas vai uzvedību no spēles, ko plānojat ieviest ikdienas darbā, lai palīdzētu radīt iekļaujošāku un cieņpilnāku darba vidi?</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 jūsuprāt, spēles uzsvars uz empātiju un izpratni par upuru, pāridarītāju un apkārtējo cilvēku viedokli var ietekmēt jūsu nostāju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darba attiecību un konfliktu risināšanas jomā?</a:t>
            </a:r>
            <a:endParaRPr b="0" i="0" sz="1500" u="none" cap="none" strike="noStrike">
              <a:solidFill>
                <a:schemeClr val="dk1"/>
              </a:solidFill>
              <a:latin typeface="Raleway"/>
              <a:ea typeface="Raleway"/>
              <a:cs typeface="Raleway"/>
              <a:sym typeface="Raleway"/>
            </a:endParaRPr>
          </a:p>
        </p:txBody>
      </p:sp>
      <p:sp>
        <p:nvSpPr>
          <p:cNvPr id="1785" name="Google Shape;1785;g2523351e7b7_52_34"/>
          <p:cNvSpPr txBox="1"/>
          <p:nvPr/>
        </p:nvSpPr>
        <p:spPr>
          <a:xfrm>
            <a:off x="5169030" y="1398567"/>
            <a:ext cx="3516600" cy="323162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Kā, jūsuprāt, šajā spēlē gūtās atziņas varētu palīdzēt uzlabot komandas dinamiku un veicināt labāku komandas sadarbību jūsu darbavietā?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 jūs plānojat dalīties ar spēlē gūto pieredzi ar saviem kolēģiem vai citām ieinteresētajām personām savā organizācijā?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Atskatoties uz savu spēles pieredzi, kā jūs vērtējat spēles kā mācību līdzekļa efektivitāti vardarbības novēršanai darbavietā? Paskaidrojiet, kāpēc.</a:t>
            </a:r>
            <a:endParaRPr b="0" i="0" sz="1500" u="none" cap="none" strike="noStrike">
              <a:solidFill>
                <a:schemeClr val="dk1"/>
              </a:solidFill>
              <a:latin typeface="Raleway"/>
              <a:ea typeface="Raleway"/>
              <a:cs typeface="Raleway"/>
              <a:sym typeface="Raleway"/>
            </a:endParaRPr>
          </a:p>
        </p:txBody>
      </p:sp>
      <p:grpSp>
        <p:nvGrpSpPr>
          <p:cNvPr id="1786" name="Google Shape;1786;g2523351e7b7_52_34"/>
          <p:cNvGrpSpPr/>
          <p:nvPr/>
        </p:nvGrpSpPr>
        <p:grpSpPr>
          <a:xfrm>
            <a:off x="427495" y="1551931"/>
            <a:ext cx="290237" cy="321991"/>
            <a:chOff x="534570" y="3018006"/>
            <a:chExt cx="290237" cy="321991"/>
          </a:xfrm>
        </p:grpSpPr>
        <p:sp>
          <p:nvSpPr>
            <p:cNvPr id="1787" name="Google Shape;1787;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9" name="Google Shape;1789;g2523351e7b7_52_34"/>
          <p:cNvGrpSpPr/>
          <p:nvPr/>
        </p:nvGrpSpPr>
        <p:grpSpPr>
          <a:xfrm>
            <a:off x="427495" y="2697531"/>
            <a:ext cx="290237" cy="321991"/>
            <a:chOff x="534570" y="3018006"/>
            <a:chExt cx="290237" cy="321991"/>
          </a:xfrm>
        </p:grpSpPr>
        <p:sp>
          <p:nvSpPr>
            <p:cNvPr id="1790" name="Google Shape;1790;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2" name="Google Shape;1792;g2523351e7b7_52_34"/>
          <p:cNvGrpSpPr/>
          <p:nvPr/>
        </p:nvGrpSpPr>
        <p:grpSpPr>
          <a:xfrm>
            <a:off x="4864070" y="1580243"/>
            <a:ext cx="290237" cy="321991"/>
            <a:chOff x="534570" y="3018006"/>
            <a:chExt cx="290237" cy="321991"/>
          </a:xfrm>
        </p:grpSpPr>
        <p:sp>
          <p:nvSpPr>
            <p:cNvPr id="1793" name="Google Shape;1793;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5" name="Google Shape;1795;g2523351e7b7_52_34"/>
          <p:cNvGrpSpPr/>
          <p:nvPr/>
        </p:nvGrpSpPr>
        <p:grpSpPr>
          <a:xfrm>
            <a:off x="4864138" y="2536535"/>
            <a:ext cx="290237" cy="321991"/>
            <a:chOff x="534570" y="3018006"/>
            <a:chExt cx="290237" cy="321991"/>
          </a:xfrm>
        </p:grpSpPr>
        <p:sp>
          <p:nvSpPr>
            <p:cNvPr id="1796" name="Google Shape;1796;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8" name="Google Shape;1798;g2523351e7b7_52_34"/>
          <p:cNvGrpSpPr/>
          <p:nvPr/>
        </p:nvGrpSpPr>
        <p:grpSpPr>
          <a:xfrm>
            <a:off x="427495" y="3664831"/>
            <a:ext cx="290237" cy="321991"/>
            <a:chOff x="534570" y="3018006"/>
            <a:chExt cx="290237" cy="321991"/>
          </a:xfrm>
        </p:grpSpPr>
        <p:sp>
          <p:nvSpPr>
            <p:cNvPr id="1799" name="Google Shape;1799;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01" name="Google Shape;1801;g2523351e7b7_52_34"/>
          <p:cNvPicPr preferRelativeResize="0"/>
          <p:nvPr/>
        </p:nvPicPr>
        <p:blipFill rotWithShape="1">
          <a:blip r:embed="rId3">
            <a:alphaModFix/>
          </a:blip>
          <a:srcRect b="0" l="0" r="0" t="0"/>
          <a:stretch/>
        </p:blipFill>
        <p:spPr>
          <a:xfrm>
            <a:off x="0" y="-3850"/>
            <a:ext cx="9144001" cy="1305375"/>
          </a:xfrm>
          <a:prstGeom prst="rect">
            <a:avLst/>
          </a:prstGeom>
          <a:noFill/>
          <a:ln>
            <a:noFill/>
          </a:ln>
        </p:spPr>
      </p:pic>
      <p:sp>
        <p:nvSpPr>
          <p:cNvPr id="1802" name="Google Shape;1802;g2523351e7b7_52_34"/>
          <p:cNvSpPr txBox="1"/>
          <p:nvPr/>
        </p:nvSpPr>
        <p:spPr>
          <a:xfrm>
            <a:off x="717732" y="249168"/>
            <a:ext cx="5560185" cy="92586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500"/>
              <a:buFont typeface="Arial"/>
              <a:buNone/>
            </a:pPr>
            <a:r>
              <a:rPr b="1" i="0" lang="lv-LV" sz="3500" u="none" cap="none" strike="noStrike">
                <a:solidFill>
                  <a:srgbClr val="2B3E85"/>
                </a:solidFill>
                <a:latin typeface="Raleway"/>
                <a:ea typeface="Raleway"/>
                <a:cs typeface="Raleway"/>
                <a:sym typeface="Raleway"/>
              </a:rPr>
              <a:t>SVARĪGI  JAUTĀJUMI</a:t>
            </a:r>
            <a:endParaRPr/>
          </a:p>
        </p:txBody>
      </p:sp>
      <p:pic>
        <p:nvPicPr>
          <p:cNvPr id="1803" name="Google Shape;1803;g2523351e7b7_52_34"/>
          <p:cNvPicPr preferRelativeResize="0"/>
          <p:nvPr/>
        </p:nvPicPr>
        <p:blipFill rotWithShape="1">
          <a:blip r:embed="rId4">
            <a:alphaModFix/>
          </a:blip>
          <a:srcRect b="0" l="13877" r="20848" t="0"/>
          <a:stretch/>
        </p:blipFill>
        <p:spPr>
          <a:xfrm>
            <a:off x="6775960" y="-80050"/>
            <a:ext cx="2368040" cy="15843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7" name="Shape 1807"/>
        <p:cNvGrpSpPr/>
        <p:nvPr/>
      </p:nvGrpSpPr>
      <p:grpSpPr>
        <a:xfrm>
          <a:off x="0" y="0"/>
          <a:ext cx="0" cy="0"/>
          <a:chOff x="0" y="0"/>
          <a:chExt cx="0" cy="0"/>
        </a:xfrm>
      </p:grpSpPr>
      <p:sp>
        <p:nvSpPr>
          <p:cNvPr id="1808" name="Google Shape;1808;g2523351e7b7_52_57"/>
          <p:cNvSpPr txBox="1"/>
          <p:nvPr/>
        </p:nvSpPr>
        <p:spPr>
          <a:xfrm>
            <a:off x="1098800" y="1753500"/>
            <a:ext cx="4225500" cy="2308294"/>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Mēs iesakām izmantot šo rīku </a:t>
            </a:r>
            <a:r>
              <a:rPr b="1" i="0" lang="lv-LV" sz="1500" u="none" cap="none" strike="noStrike">
                <a:solidFill>
                  <a:schemeClr val="dk1"/>
                </a:solidFill>
                <a:latin typeface="Raleway"/>
                <a:ea typeface="Raleway"/>
                <a:cs typeface="Raleway"/>
                <a:sym typeface="Raleway"/>
              </a:rPr>
              <a:t>sarunu uzsākšanai, izpratnes veicināšanai, </a:t>
            </a:r>
            <a:r>
              <a:rPr b="0" i="0" lang="lv-LV" sz="1500" u="none" cap="none" strike="noStrike">
                <a:solidFill>
                  <a:schemeClr val="dk1"/>
                </a:solidFill>
                <a:latin typeface="Raleway"/>
                <a:ea typeface="Raleway"/>
                <a:cs typeface="Raleway"/>
                <a:sym typeface="Raleway"/>
              </a:rPr>
              <a:t>diskusijām par procesiem un procedūrām, nevis uzvarētāju un zaudētāju noskaidrošanai.</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Ja redzat, ka spēles laikā sākas diskusijas, </a:t>
            </a:r>
            <a:r>
              <a:rPr b="1" i="0" lang="lv-LV" sz="1500" u="none" cap="none" strike="noStrike">
                <a:solidFill>
                  <a:schemeClr val="dk1"/>
                </a:solidFill>
                <a:latin typeface="Raleway"/>
                <a:ea typeface="Raleway"/>
                <a:cs typeface="Raleway"/>
                <a:sym typeface="Raleway"/>
              </a:rPr>
              <a:t>neuzstājiet uz to pabeigšanu – tā vietā pārorientējiet diskusiju uz darba tēmām.</a:t>
            </a:r>
            <a:endParaRPr b="1" i="0" sz="1500" u="none" cap="none" strike="noStrike">
              <a:solidFill>
                <a:schemeClr val="dk1"/>
              </a:solidFill>
              <a:latin typeface="Raleway"/>
              <a:ea typeface="Raleway"/>
              <a:cs typeface="Raleway"/>
              <a:sym typeface="Raleway"/>
            </a:endParaRPr>
          </a:p>
        </p:txBody>
      </p:sp>
      <p:grpSp>
        <p:nvGrpSpPr>
          <p:cNvPr id="1809" name="Google Shape;1809;g2523351e7b7_52_57"/>
          <p:cNvGrpSpPr/>
          <p:nvPr/>
        </p:nvGrpSpPr>
        <p:grpSpPr>
          <a:xfrm>
            <a:off x="808495" y="1829481"/>
            <a:ext cx="290237" cy="321991"/>
            <a:chOff x="534570" y="3018006"/>
            <a:chExt cx="290237" cy="321991"/>
          </a:xfrm>
        </p:grpSpPr>
        <p:sp>
          <p:nvSpPr>
            <p:cNvPr id="1810" name="Google Shape;1810;g2523351e7b7_5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g2523351e7b7_5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12" name="Google Shape;1812;g2523351e7b7_52_57"/>
          <p:cNvPicPr preferRelativeResize="0"/>
          <p:nvPr/>
        </p:nvPicPr>
        <p:blipFill rotWithShape="1">
          <a:blip r:embed="rId3">
            <a:alphaModFix/>
          </a:blip>
          <a:srcRect b="0" l="0" r="0" t="0"/>
          <a:stretch/>
        </p:blipFill>
        <p:spPr>
          <a:xfrm>
            <a:off x="0" y="0"/>
            <a:ext cx="9144001" cy="1564326"/>
          </a:xfrm>
          <a:prstGeom prst="rect">
            <a:avLst/>
          </a:prstGeom>
          <a:noFill/>
          <a:ln>
            <a:noFill/>
          </a:ln>
        </p:spPr>
      </p:pic>
      <p:sp>
        <p:nvSpPr>
          <p:cNvPr id="1813" name="Google Shape;1813;g2523351e7b7_52_57"/>
          <p:cNvSpPr txBox="1"/>
          <p:nvPr/>
        </p:nvSpPr>
        <p:spPr>
          <a:xfrm>
            <a:off x="1005500" y="420734"/>
            <a:ext cx="4412100" cy="95356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3700"/>
              <a:buFont typeface="Arial"/>
              <a:buNone/>
            </a:pPr>
            <a:r>
              <a:rPr b="1" i="0" lang="lv-LV" sz="3700" u="none" cap="none" strike="noStrike">
                <a:solidFill>
                  <a:schemeClr val="lt1"/>
                </a:solidFill>
                <a:latin typeface="Raleway"/>
                <a:ea typeface="Raleway"/>
                <a:cs typeface="Raleway"/>
                <a:sym typeface="Raleway"/>
              </a:rPr>
              <a:t>Kurš uzvarēs?</a:t>
            </a:r>
            <a:endParaRPr b="1" i="0" sz="3700" u="none" cap="none" strike="noStrike">
              <a:solidFill>
                <a:schemeClr val="lt1"/>
              </a:solidFill>
              <a:latin typeface="Raleway"/>
              <a:ea typeface="Raleway"/>
              <a:cs typeface="Raleway"/>
              <a:sym typeface="Raleway"/>
            </a:endParaRPr>
          </a:p>
        </p:txBody>
      </p:sp>
      <p:pic>
        <p:nvPicPr>
          <p:cNvPr id="1814" name="Google Shape;1814;g2523351e7b7_52_57"/>
          <p:cNvPicPr preferRelativeResize="0"/>
          <p:nvPr/>
        </p:nvPicPr>
        <p:blipFill rotWithShape="1">
          <a:blip r:embed="rId4">
            <a:alphaModFix/>
          </a:blip>
          <a:srcRect b="0" l="0" r="0" t="0"/>
          <a:stretch/>
        </p:blipFill>
        <p:spPr>
          <a:xfrm rot="5400000">
            <a:off x="5732625" y="1462738"/>
            <a:ext cx="4631224" cy="1916225"/>
          </a:xfrm>
          <a:prstGeom prst="rect">
            <a:avLst/>
          </a:prstGeom>
          <a:noFill/>
          <a:ln>
            <a:noFill/>
          </a:ln>
        </p:spPr>
      </p:pic>
      <p:pic>
        <p:nvPicPr>
          <p:cNvPr id="1815" name="Google Shape;1815;g2523351e7b7_52_57"/>
          <p:cNvPicPr preferRelativeResize="0"/>
          <p:nvPr/>
        </p:nvPicPr>
        <p:blipFill rotWithShape="1">
          <a:blip r:embed="rId5">
            <a:alphaModFix/>
          </a:blip>
          <a:srcRect b="-8577" l="0" r="-9938" t="0"/>
          <a:stretch/>
        </p:blipFill>
        <p:spPr>
          <a:xfrm>
            <a:off x="5992800" y="2940925"/>
            <a:ext cx="2667300" cy="18984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9" name="Shape 1819"/>
        <p:cNvGrpSpPr/>
        <p:nvPr/>
      </p:nvGrpSpPr>
      <p:grpSpPr>
        <a:xfrm>
          <a:off x="0" y="0"/>
          <a:ext cx="0" cy="0"/>
          <a:chOff x="0" y="0"/>
          <a:chExt cx="0" cy="0"/>
        </a:xfrm>
      </p:grpSpPr>
      <p:pic>
        <p:nvPicPr>
          <p:cNvPr id="1820" name="Google Shape;1820;g2523351e7b7_52_6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821" name="Google Shape;1821;g2523351e7b7_52_68"/>
          <p:cNvSpPr txBox="1"/>
          <p:nvPr/>
        </p:nvSpPr>
        <p:spPr>
          <a:xfrm>
            <a:off x="827250" y="12719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i="0" sz="11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500" u="none" cap="none" strike="noStrike">
                <a:solidFill>
                  <a:srgbClr val="FFFFFF"/>
                </a:solidFill>
                <a:latin typeface="Raleway"/>
                <a:ea typeface="Raleway"/>
                <a:cs typeface="Raleway"/>
                <a:sym typeface="Raleway"/>
              </a:rPr>
              <a:t>Spēles mērķis </a:t>
            </a:r>
            <a:br>
              <a:rPr b="1" i="0" lang="lv-LV" sz="3500" u="none" cap="none" strike="noStrike">
                <a:solidFill>
                  <a:srgbClr val="FFFFFF"/>
                </a:solidFill>
                <a:latin typeface="Raleway"/>
                <a:ea typeface="Raleway"/>
                <a:cs typeface="Raleway"/>
                <a:sym typeface="Raleway"/>
              </a:rPr>
            </a:br>
            <a:r>
              <a:rPr b="1" i="0" lang="lv-LV" sz="3500" u="none" cap="none" strike="noStrike">
                <a:solidFill>
                  <a:srgbClr val="FFFFFF"/>
                </a:solidFill>
                <a:latin typeface="Raleway"/>
                <a:ea typeface="Raleway"/>
                <a:cs typeface="Raleway"/>
                <a:sym typeface="Raleway"/>
              </a:rPr>
              <a:t>nav noteikt uzvarētāju, bet gan </a:t>
            </a:r>
            <a:r>
              <a:rPr b="1" i="0" lang="lv-LV" sz="4000" u="none" cap="none" strike="noStrike">
                <a:solidFill>
                  <a:srgbClr val="2B3E85"/>
                </a:solidFill>
                <a:latin typeface="Raleway"/>
                <a:ea typeface="Raleway"/>
                <a:cs typeface="Raleway"/>
                <a:sym typeface="Raleway"/>
              </a:rPr>
              <a:t>rosināt diskusiju</a:t>
            </a:r>
            <a:endParaRPr b="1" i="0" sz="4000" u="none" cap="none" strike="noStrike">
              <a:solidFill>
                <a:srgbClr val="2B3E85"/>
              </a:solidFill>
              <a:latin typeface="Raleway"/>
              <a:ea typeface="Raleway"/>
              <a:cs typeface="Raleway"/>
              <a:sym typeface="Raleway"/>
            </a:endParaRPr>
          </a:p>
        </p:txBody>
      </p:sp>
      <p:pic>
        <p:nvPicPr>
          <p:cNvPr id="1822" name="Google Shape;1822;g2523351e7b7_52_6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823" name="Google Shape;1823;g2523351e7b7_52_6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824" name="Google Shape;1824;g2523351e7b7_52_68"/>
          <p:cNvPicPr preferRelativeResize="0"/>
          <p:nvPr/>
        </p:nvPicPr>
        <p:blipFill rotWithShape="1">
          <a:blip r:embed="rId6">
            <a:alphaModFix/>
          </a:blip>
          <a:srcRect b="0" l="0" r="11793" t="-989"/>
          <a:stretch/>
        </p:blipFill>
        <p:spPr>
          <a:xfrm rot="5400000">
            <a:off x="5605888" y="1617913"/>
            <a:ext cx="1881850" cy="5194375"/>
          </a:xfrm>
          <a:prstGeom prst="rect">
            <a:avLst/>
          </a:prstGeom>
          <a:noFill/>
          <a:ln>
            <a:noFill/>
          </a:ln>
        </p:spPr>
      </p:pic>
      <p:pic>
        <p:nvPicPr>
          <p:cNvPr id="1825" name="Google Shape;1825;g2523351e7b7_52_68"/>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826" name="Google Shape;1826;g2523351e7b7_52_68"/>
          <p:cNvPicPr preferRelativeResize="0"/>
          <p:nvPr/>
        </p:nvPicPr>
        <p:blipFill rotWithShape="1">
          <a:blip r:embed="rId7">
            <a:alphaModFix/>
          </a:blip>
          <a:srcRect b="9722" l="0" r="2572" t="0"/>
          <a:stretch/>
        </p:blipFill>
        <p:spPr>
          <a:xfrm>
            <a:off x="6711450" y="3515675"/>
            <a:ext cx="2432548" cy="1624249"/>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0" name="Shape 1830"/>
        <p:cNvGrpSpPr/>
        <p:nvPr/>
      </p:nvGrpSpPr>
      <p:grpSpPr>
        <a:xfrm>
          <a:off x="0" y="0"/>
          <a:ext cx="0" cy="0"/>
          <a:chOff x="0" y="0"/>
          <a:chExt cx="0" cy="0"/>
        </a:xfrm>
      </p:grpSpPr>
      <p:pic>
        <p:nvPicPr>
          <p:cNvPr id="1831" name="Google Shape;1831;g2523351e7b7_57_0"/>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1832" name="Google Shape;1832;g2523351e7b7_57_0"/>
          <p:cNvSpPr txBox="1"/>
          <p:nvPr/>
        </p:nvSpPr>
        <p:spPr>
          <a:xfrm>
            <a:off x="1123075" y="436425"/>
            <a:ext cx="4827600" cy="79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40"/>
              <a:buFont typeface="Arial"/>
              <a:buNone/>
            </a:pPr>
            <a:r>
              <a:rPr b="1" i="0" lang="lv-LV" sz="3140" u="none" cap="none" strike="noStrike">
                <a:solidFill>
                  <a:srgbClr val="FFFFFF"/>
                </a:solidFill>
                <a:latin typeface="Raleway"/>
                <a:ea typeface="Raleway"/>
                <a:cs typeface="Raleway"/>
                <a:sym typeface="Raleway"/>
              </a:rPr>
              <a:t>Daži veidi, kā spēlēt  </a:t>
            </a:r>
            <a:endParaRPr b="1" i="0" sz="3140" u="none" cap="none" strike="noStrike">
              <a:solidFill>
                <a:srgbClr val="FFFFFF"/>
              </a:solidFill>
              <a:latin typeface="Raleway"/>
              <a:ea typeface="Raleway"/>
              <a:cs typeface="Raleway"/>
              <a:sym typeface="Raleway"/>
            </a:endParaRPr>
          </a:p>
        </p:txBody>
      </p:sp>
      <p:sp>
        <p:nvSpPr>
          <p:cNvPr id="1833" name="Google Shape;1833;g2523351e7b7_57_0"/>
          <p:cNvSpPr txBox="1"/>
          <p:nvPr/>
        </p:nvSpPr>
        <p:spPr>
          <a:xfrm>
            <a:off x="729975" y="1304900"/>
            <a:ext cx="4374600" cy="3370123"/>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Grupas spēle</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Sociometrija</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Sociometrija individuālai spēlēšanai</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Situācijas risināšana</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Četri ceļi uz mieru</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Domino</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Izvēlies risinājumu</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Veido stāstu …. jā, bet</a:t>
            </a:r>
            <a:endParaRPr b="0" i="0" sz="2000" u="none" cap="none" strike="noStrike">
              <a:solidFill>
                <a:srgbClr val="000000"/>
              </a:solidFill>
              <a:latin typeface="Raleway"/>
              <a:ea typeface="Raleway"/>
              <a:cs typeface="Raleway"/>
              <a:sym typeface="Raleway"/>
            </a:endParaRPr>
          </a:p>
        </p:txBody>
      </p:sp>
      <p:pic>
        <p:nvPicPr>
          <p:cNvPr id="1834" name="Google Shape;1834;g2523351e7b7_57_0"/>
          <p:cNvPicPr preferRelativeResize="0"/>
          <p:nvPr/>
        </p:nvPicPr>
        <p:blipFill rotWithShape="1">
          <a:blip r:embed="rId4">
            <a:alphaModFix/>
          </a:blip>
          <a:srcRect b="0" l="0" r="0" t="0"/>
          <a:stretch/>
        </p:blipFill>
        <p:spPr>
          <a:xfrm rot="5400000">
            <a:off x="5692775" y="1450238"/>
            <a:ext cx="4631224" cy="1916225"/>
          </a:xfrm>
          <a:prstGeom prst="rect">
            <a:avLst/>
          </a:prstGeom>
          <a:noFill/>
          <a:ln>
            <a:noFill/>
          </a:ln>
        </p:spPr>
      </p:pic>
      <p:pic>
        <p:nvPicPr>
          <p:cNvPr id="1835" name="Google Shape;1835;g2523351e7b7_57_0"/>
          <p:cNvPicPr preferRelativeResize="0"/>
          <p:nvPr/>
        </p:nvPicPr>
        <p:blipFill rotWithShape="1">
          <a:blip r:embed="rId5">
            <a:alphaModFix/>
          </a:blip>
          <a:srcRect b="8339" l="0" r="-5496" t="0"/>
          <a:stretch/>
        </p:blipFill>
        <p:spPr>
          <a:xfrm>
            <a:off x="5104575" y="2885900"/>
            <a:ext cx="3605576" cy="225760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g2523351e7b7_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305" name="Google Shape;305;g2523351e7b7_7_0"/>
          <p:cNvSpPr txBox="1"/>
          <p:nvPr/>
        </p:nvSpPr>
        <p:spPr>
          <a:xfrm>
            <a:off x="827250" y="1419275"/>
            <a:ext cx="7241400" cy="2096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1.</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Gatavošanās </a:t>
            </a:r>
            <a:br>
              <a:rPr b="1" i="0" lang="lv-LV" sz="4200" u="none" cap="none" strike="noStrike">
                <a:solidFill>
                  <a:srgbClr val="FFFFFF"/>
                </a:solidFill>
                <a:latin typeface="Raleway"/>
                <a:ea typeface="Raleway"/>
                <a:cs typeface="Raleway"/>
                <a:sym typeface="Raleway"/>
              </a:rPr>
            </a:br>
            <a:r>
              <a:rPr b="1" i="0" lang="lv-LV" sz="4200" u="none" cap="none" strike="noStrike">
                <a:solidFill>
                  <a:srgbClr val="FFFFFF"/>
                </a:solidFill>
                <a:latin typeface="Raleway"/>
                <a:ea typeface="Raleway"/>
                <a:cs typeface="Raleway"/>
                <a:sym typeface="Raleway"/>
              </a:rPr>
              <a:t>apmācību sesijai</a:t>
            </a:r>
            <a:endParaRPr b="1" i="0" sz="4200" u="none" cap="none" strike="noStrike">
              <a:solidFill>
                <a:srgbClr val="FFFFFF"/>
              </a:solidFill>
              <a:latin typeface="Raleway"/>
              <a:ea typeface="Raleway"/>
              <a:cs typeface="Raleway"/>
              <a:sym typeface="Raleway"/>
            </a:endParaRPr>
          </a:p>
        </p:txBody>
      </p:sp>
      <p:pic>
        <p:nvPicPr>
          <p:cNvPr id="306" name="Google Shape;306;g2523351e7b7_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307" name="Google Shape;307;g2523351e7b7_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308" name="Google Shape;308;g2523351e7b7_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309" name="Google Shape;309;g2523351e7b7_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310" name="Google Shape;310;g2523351e7b7_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9" name="Shape 1839"/>
        <p:cNvGrpSpPr/>
        <p:nvPr/>
      </p:nvGrpSpPr>
      <p:grpSpPr>
        <a:xfrm>
          <a:off x="0" y="0"/>
          <a:ext cx="0" cy="0"/>
          <a:chOff x="0" y="0"/>
          <a:chExt cx="0" cy="0"/>
        </a:xfrm>
      </p:grpSpPr>
      <p:pic>
        <p:nvPicPr>
          <p:cNvPr id="1840" name="Google Shape;1840;g2523351e7b7_57_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841" name="Google Shape;1841;g2523351e7b7_57_9"/>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1</a:t>
            </a:r>
            <a:r>
              <a:rPr b="1" i="0" lang="lv-LV" sz="3900" u="none" cap="none" strike="noStrike">
                <a:solidFill>
                  <a:srgbClr val="2B3E85"/>
                </a:solidFill>
                <a:latin typeface="Raleway"/>
                <a:ea typeface="Raleway"/>
                <a:cs typeface="Raleway"/>
                <a:sym typeface="Raleway"/>
              </a:rPr>
              <a:t>. </a:t>
            </a:r>
            <a:r>
              <a:rPr b="1" i="0" lang="lv-LV" sz="4500" u="none" cap="none" strike="noStrike">
                <a:solidFill>
                  <a:srgbClr val="2B3E85"/>
                </a:solidFill>
                <a:latin typeface="Raleway"/>
                <a:ea typeface="Raleway"/>
                <a:cs typeface="Raleway"/>
                <a:sym typeface="Raleway"/>
              </a:rPr>
              <a:t>spēle </a:t>
            </a:r>
            <a:endParaRPr b="1" i="0" sz="45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Grupas spēle</a:t>
            </a:r>
            <a:endParaRPr b="1" i="0" sz="4200" u="none" cap="none" strike="noStrike">
              <a:solidFill>
                <a:srgbClr val="FFFFFF"/>
              </a:solidFill>
              <a:latin typeface="Raleway"/>
              <a:ea typeface="Raleway"/>
              <a:cs typeface="Raleway"/>
              <a:sym typeface="Raleway"/>
            </a:endParaRPr>
          </a:p>
        </p:txBody>
      </p:sp>
      <p:pic>
        <p:nvPicPr>
          <p:cNvPr id="1842" name="Google Shape;1842;g2523351e7b7_57_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843" name="Google Shape;1843;g2523351e7b7_57_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844" name="Google Shape;1844;g2523351e7b7_57_9"/>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845" name="Google Shape;1845;g2523351e7b7_57_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846" name="Google Shape;1846;g2523351e7b7_57_9"/>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0" name="Shape 1850"/>
        <p:cNvGrpSpPr/>
        <p:nvPr/>
      </p:nvGrpSpPr>
      <p:grpSpPr>
        <a:xfrm>
          <a:off x="0" y="0"/>
          <a:ext cx="0" cy="0"/>
          <a:chOff x="0" y="0"/>
          <a:chExt cx="0" cy="0"/>
        </a:xfrm>
      </p:grpSpPr>
      <p:pic>
        <p:nvPicPr>
          <p:cNvPr id="1851" name="Google Shape;1851;g2523351e7b7_57_19"/>
          <p:cNvPicPr preferRelativeResize="0"/>
          <p:nvPr/>
        </p:nvPicPr>
        <p:blipFill rotWithShape="1">
          <a:blip r:embed="rId3">
            <a:alphaModFix/>
          </a:blip>
          <a:srcRect b="0" l="18" r="9" t="0"/>
          <a:stretch/>
        </p:blipFill>
        <p:spPr>
          <a:xfrm rot="-5882278">
            <a:off x="6543205" y="817997"/>
            <a:ext cx="1240083" cy="185900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2" name="Google Shape;1852;g2523351e7b7_57_19"/>
          <p:cNvPicPr preferRelativeResize="0"/>
          <p:nvPr/>
        </p:nvPicPr>
        <p:blipFill rotWithShape="1">
          <a:blip r:embed="rId4">
            <a:alphaModFix/>
          </a:blip>
          <a:srcRect b="0" l="0" r="0" t="0"/>
          <a:stretch/>
        </p:blipFill>
        <p:spPr>
          <a:xfrm rot="5893921">
            <a:off x="1844566" y="89967"/>
            <a:ext cx="1240380" cy="185934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3" name="Google Shape;1853;g2523351e7b7_57_19"/>
          <p:cNvPicPr preferRelativeResize="0"/>
          <p:nvPr/>
        </p:nvPicPr>
        <p:blipFill rotWithShape="1">
          <a:blip r:embed="rId5">
            <a:alphaModFix/>
          </a:blip>
          <a:srcRect b="0" l="69" r="76" t="0"/>
          <a:stretch/>
        </p:blipFill>
        <p:spPr>
          <a:xfrm rot="5400000">
            <a:off x="966333" y="967257"/>
            <a:ext cx="1240500" cy="1859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4" name="Google Shape;1854;g2523351e7b7_57_19"/>
          <p:cNvPicPr preferRelativeResize="0"/>
          <p:nvPr/>
        </p:nvPicPr>
        <p:blipFill rotWithShape="1">
          <a:blip r:embed="rId6">
            <a:alphaModFix/>
          </a:blip>
          <a:srcRect b="0" l="69" r="76" t="0"/>
          <a:stretch/>
        </p:blipFill>
        <p:spPr>
          <a:xfrm>
            <a:off x="3380220" y="3816730"/>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5" name="Google Shape;1855;g2523351e7b7_57_19"/>
          <p:cNvPicPr preferRelativeResize="0"/>
          <p:nvPr/>
        </p:nvPicPr>
        <p:blipFill rotWithShape="1">
          <a:blip r:embed="rId7">
            <a:alphaModFix/>
          </a:blip>
          <a:srcRect b="0" l="69" r="58" t="0"/>
          <a:stretch/>
        </p:blipFill>
        <p:spPr>
          <a:xfrm>
            <a:off x="3315329" y="3737238"/>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6" name="Google Shape;1856;g2523351e7b7_57_19"/>
          <p:cNvPicPr preferRelativeResize="0"/>
          <p:nvPr/>
        </p:nvPicPr>
        <p:blipFill rotWithShape="1">
          <a:blip r:embed="rId8">
            <a:alphaModFix/>
          </a:blip>
          <a:srcRect b="0" l="69" r="58" t="0"/>
          <a:stretch/>
        </p:blipFill>
        <p:spPr>
          <a:xfrm>
            <a:off x="3380220" y="3816730"/>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7" name="Google Shape;1857;g2523351e7b7_57_19"/>
          <p:cNvPicPr preferRelativeResize="0"/>
          <p:nvPr/>
        </p:nvPicPr>
        <p:blipFill rotWithShape="1">
          <a:blip r:embed="rId9">
            <a:alphaModFix/>
          </a:blip>
          <a:srcRect b="0" l="69" r="58" t="0"/>
          <a:stretch/>
        </p:blipFill>
        <p:spPr>
          <a:xfrm>
            <a:off x="4686801" y="3815673"/>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8" name="Google Shape;1858;g2523351e7b7_57_19"/>
          <p:cNvPicPr preferRelativeResize="0"/>
          <p:nvPr/>
        </p:nvPicPr>
        <p:blipFill rotWithShape="1">
          <a:blip r:embed="rId10">
            <a:alphaModFix/>
          </a:blip>
          <a:srcRect b="10" l="0" r="0" t="0"/>
          <a:stretch/>
        </p:blipFill>
        <p:spPr>
          <a:xfrm>
            <a:off x="3239563" y="3894107"/>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9" name="Google Shape;1859;g2523351e7b7_57_19"/>
          <p:cNvPicPr preferRelativeResize="0"/>
          <p:nvPr/>
        </p:nvPicPr>
        <p:blipFill rotWithShape="1">
          <a:blip r:embed="rId11">
            <a:alphaModFix/>
          </a:blip>
          <a:srcRect b="10" l="0" r="0" t="0"/>
          <a:stretch/>
        </p:blipFill>
        <p:spPr>
          <a:xfrm rot="-4273735">
            <a:off x="3829141" y="1503229"/>
            <a:ext cx="1309870" cy="196361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0" name="Google Shape;1860;g2523351e7b7_57_19"/>
          <p:cNvPicPr preferRelativeResize="0"/>
          <p:nvPr/>
        </p:nvPicPr>
        <p:blipFill rotWithShape="1">
          <a:blip r:embed="rId12">
            <a:alphaModFix/>
          </a:blip>
          <a:srcRect b="10" l="0" r="0" t="0"/>
          <a:stretch/>
        </p:blipFill>
        <p:spPr>
          <a:xfrm rot="-5882278">
            <a:off x="5696420" y="-84411"/>
            <a:ext cx="1240083" cy="185900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1" name="Google Shape;1861;g2523351e7b7_57_19"/>
          <p:cNvPicPr preferRelativeResize="0"/>
          <p:nvPr/>
        </p:nvPicPr>
        <p:blipFill rotWithShape="1">
          <a:blip r:embed="rId5">
            <a:alphaModFix/>
          </a:blip>
          <a:srcRect b="0" l="69" r="76" t="0"/>
          <a:stretch/>
        </p:blipFill>
        <p:spPr>
          <a:xfrm rot="-5683885">
            <a:off x="7258560" y="1279334"/>
            <a:ext cx="1240226" cy="185910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2" name="Google Shape;1862;g2523351e7b7_57_19"/>
          <p:cNvPicPr preferRelativeResize="0"/>
          <p:nvPr/>
        </p:nvPicPr>
        <p:blipFill rotWithShape="1">
          <a:blip r:embed="rId13">
            <a:alphaModFix/>
          </a:blip>
          <a:srcRect b="0" l="59" r="68" t="0"/>
          <a:stretch/>
        </p:blipFill>
        <p:spPr>
          <a:xfrm rot="5400000">
            <a:off x="976683" y="2060315"/>
            <a:ext cx="1240500" cy="1859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3" name="Google Shape;1863;g2523351e7b7_57_19"/>
          <p:cNvPicPr preferRelativeResize="0"/>
          <p:nvPr/>
        </p:nvPicPr>
        <p:blipFill rotWithShape="1">
          <a:blip r:embed="rId14">
            <a:alphaModFix/>
          </a:blip>
          <a:srcRect b="0" l="18" r="9" t="0"/>
          <a:stretch/>
        </p:blipFill>
        <p:spPr>
          <a:xfrm rot="4959815">
            <a:off x="1393274" y="3126469"/>
            <a:ext cx="1240455" cy="185934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4" name="Google Shape;1864;g2523351e7b7_57_19"/>
          <p:cNvPicPr preferRelativeResize="0"/>
          <p:nvPr/>
        </p:nvPicPr>
        <p:blipFill rotWithShape="1">
          <a:blip r:embed="rId15">
            <a:alphaModFix/>
          </a:blip>
          <a:srcRect b="0" l="18" r="9" t="0"/>
          <a:stretch/>
        </p:blipFill>
        <p:spPr>
          <a:xfrm rot="-5400000">
            <a:off x="7412459" y="2420560"/>
            <a:ext cx="1240200" cy="1859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5" name="Google Shape;1865;g2523351e7b7_57_19"/>
          <p:cNvPicPr preferRelativeResize="0"/>
          <p:nvPr/>
        </p:nvPicPr>
        <p:blipFill rotWithShape="1">
          <a:blip r:embed="rId16">
            <a:alphaModFix/>
          </a:blip>
          <a:srcRect b="0" l="18" r="9" t="0"/>
          <a:stretch/>
        </p:blipFill>
        <p:spPr>
          <a:xfrm rot="-5400000">
            <a:off x="6756061" y="3443926"/>
            <a:ext cx="1240200" cy="1859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6" name="Google Shape;1866;g2523351e7b7_57_19"/>
          <p:cNvPicPr preferRelativeResize="0"/>
          <p:nvPr/>
        </p:nvPicPr>
        <p:blipFill rotWithShape="1">
          <a:blip r:embed="rId9">
            <a:alphaModFix/>
          </a:blip>
          <a:srcRect b="0" l="69" r="58" t="0"/>
          <a:stretch/>
        </p:blipFill>
        <p:spPr>
          <a:xfrm>
            <a:off x="4770513" y="3859423"/>
            <a:ext cx="1165500" cy="1747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0" name="Shape 1870"/>
        <p:cNvGrpSpPr/>
        <p:nvPr/>
      </p:nvGrpSpPr>
      <p:grpSpPr>
        <a:xfrm>
          <a:off x="0" y="0"/>
          <a:ext cx="0" cy="0"/>
          <a:chOff x="0" y="0"/>
          <a:chExt cx="0" cy="0"/>
        </a:xfrm>
      </p:grpSpPr>
      <p:pic>
        <p:nvPicPr>
          <p:cNvPr id="1871" name="Google Shape;1871;g2523351e7b7_57_38"/>
          <p:cNvPicPr preferRelativeResize="0"/>
          <p:nvPr/>
        </p:nvPicPr>
        <p:blipFill rotWithShape="1">
          <a:blip r:embed="rId3">
            <a:alphaModFix/>
          </a:blip>
          <a:srcRect b="0" l="0" r="0" t="0"/>
          <a:stretch/>
        </p:blipFill>
        <p:spPr>
          <a:xfrm>
            <a:off x="0" y="0"/>
            <a:ext cx="9144001" cy="1139951"/>
          </a:xfrm>
          <a:prstGeom prst="rect">
            <a:avLst/>
          </a:prstGeom>
          <a:noFill/>
          <a:ln>
            <a:noFill/>
          </a:ln>
        </p:spPr>
      </p:pic>
      <p:sp>
        <p:nvSpPr>
          <p:cNvPr id="1872" name="Google Shape;1872;g2523351e7b7_57_38"/>
          <p:cNvSpPr txBox="1"/>
          <p:nvPr/>
        </p:nvSpPr>
        <p:spPr>
          <a:xfrm>
            <a:off x="865375" y="19316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Grupas spēle</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73" name="Google Shape;1873;g2523351e7b7_57_38"/>
          <p:cNvSpPr txBox="1"/>
          <p:nvPr/>
        </p:nvSpPr>
        <p:spPr>
          <a:xfrm>
            <a:off x="742175" y="1725975"/>
            <a:ext cx="4989600" cy="3134161"/>
          </a:xfrm>
          <a:prstGeom prst="rect">
            <a:avLst/>
          </a:prstGeom>
          <a:noFill/>
          <a:ln>
            <a:noFill/>
          </a:ln>
        </p:spPr>
        <p:txBody>
          <a:bodyPr anchorCtr="0" anchor="t" bIns="91425" lIns="91425" spcFirstLastPara="1" rIns="91425" wrap="square" tIns="91425">
            <a:spAutoFit/>
          </a:bodyPr>
          <a:lstStyle/>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Dalībnieku skaits 2-6</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Spēlētāji sēž aplī pie galda.</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Spēles vadītājs sajauc kopā visas četras risinājuma karšu grupas un sadala pa 6 kārtīm katram dalībniekam.</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Atlikušās kārtis tiek novietotas ar tekstu uz leju līdzās situāciju kārtīm.</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Tiek izvēlēts pirmais spēles vadītājs. Spēli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vada tās dalībnieki - katrs pēc kārtas izvēlas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vienu situācijas kārti, ko analizēt.</a:t>
            </a:r>
            <a:endParaRPr b="0" i="0" sz="1500" u="none" cap="none" strike="noStrike">
              <a:solidFill>
                <a:schemeClr val="dk1"/>
              </a:solidFill>
              <a:latin typeface="Raleway"/>
              <a:ea typeface="Raleway"/>
              <a:cs typeface="Raleway"/>
              <a:sym typeface="Raleway"/>
            </a:endParaRPr>
          </a:p>
        </p:txBody>
      </p:sp>
      <p:sp>
        <p:nvSpPr>
          <p:cNvPr id="1874" name="Google Shape;1874;g2523351e7b7_57_38"/>
          <p:cNvSpPr txBox="1"/>
          <p:nvPr/>
        </p:nvSpPr>
        <p:spPr>
          <a:xfrm>
            <a:off x="865375" y="12272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grpSp>
        <p:nvGrpSpPr>
          <p:cNvPr id="1875" name="Google Shape;1875;g2523351e7b7_57_38"/>
          <p:cNvGrpSpPr/>
          <p:nvPr/>
        </p:nvGrpSpPr>
        <p:grpSpPr>
          <a:xfrm>
            <a:off x="-674130" y="2410756"/>
            <a:ext cx="290237" cy="321991"/>
            <a:chOff x="534570" y="3018006"/>
            <a:chExt cx="290237" cy="321991"/>
          </a:xfrm>
        </p:grpSpPr>
        <p:sp>
          <p:nvSpPr>
            <p:cNvPr id="1876" name="Google Shape;1876;g2523351e7b7_57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g2523351e7b7_57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878" name="Google Shape;1878;g2523351e7b7_57_38"/>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879" name="Google Shape;1879;g2523351e7b7_57_38"/>
          <p:cNvPicPr preferRelativeResize="0"/>
          <p:nvPr/>
        </p:nvPicPr>
        <p:blipFill rotWithShape="1">
          <a:blip r:embed="rId5">
            <a:alphaModFix/>
          </a:blip>
          <a:srcRect b="0" l="0" r="0" t="0"/>
          <a:stretch/>
        </p:blipFill>
        <p:spPr>
          <a:xfrm>
            <a:off x="6241756" y="2252582"/>
            <a:ext cx="903528" cy="2221693"/>
          </a:xfrm>
          <a:prstGeom prst="rect">
            <a:avLst/>
          </a:prstGeom>
          <a:noFill/>
          <a:ln>
            <a:noFill/>
          </a:ln>
        </p:spPr>
      </p:pic>
      <p:pic>
        <p:nvPicPr>
          <p:cNvPr id="1880" name="Google Shape;1880;g2523351e7b7_57_38"/>
          <p:cNvPicPr preferRelativeResize="0"/>
          <p:nvPr/>
        </p:nvPicPr>
        <p:blipFill rotWithShape="1">
          <a:blip r:embed="rId5">
            <a:alphaModFix/>
          </a:blip>
          <a:srcRect b="0" l="0" r="0" t="0"/>
          <a:stretch/>
        </p:blipFill>
        <p:spPr>
          <a:xfrm>
            <a:off x="7402622" y="2252582"/>
            <a:ext cx="903528" cy="2221693"/>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4" name="Shape 1884"/>
        <p:cNvGrpSpPr/>
        <p:nvPr/>
      </p:nvGrpSpPr>
      <p:grpSpPr>
        <a:xfrm>
          <a:off x="0" y="0"/>
          <a:ext cx="0" cy="0"/>
          <a:chOff x="0" y="0"/>
          <a:chExt cx="0" cy="0"/>
        </a:xfrm>
      </p:grpSpPr>
      <p:pic>
        <p:nvPicPr>
          <p:cNvPr id="1885" name="Google Shape;1885;g2523351e7b7_57_51"/>
          <p:cNvPicPr preferRelativeResize="0"/>
          <p:nvPr/>
        </p:nvPicPr>
        <p:blipFill rotWithShape="1">
          <a:blip r:embed="rId3">
            <a:alphaModFix/>
          </a:blip>
          <a:srcRect b="0" l="0" r="0" t="0"/>
          <a:stretch/>
        </p:blipFill>
        <p:spPr>
          <a:xfrm>
            <a:off x="0" y="7400"/>
            <a:ext cx="9144001" cy="1132549"/>
          </a:xfrm>
          <a:prstGeom prst="rect">
            <a:avLst/>
          </a:prstGeom>
          <a:noFill/>
          <a:ln>
            <a:noFill/>
          </a:ln>
        </p:spPr>
      </p:pic>
      <p:sp>
        <p:nvSpPr>
          <p:cNvPr id="1886" name="Google Shape;1886;g2523351e7b7_57_51"/>
          <p:cNvSpPr txBox="1"/>
          <p:nvPr/>
        </p:nvSpPr>
        <p:spPr>
          <a:xfrm>
            <a:off x="865375" y="187437"/>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Grupas spēle</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887" name="Google Shape;1887;g2523351e7b7_57_51"/>
          <p:cNvSpPr txBox="1"/>
          <p:nvPr/>
        </p:nvSpPr>
        <p:spPr>
          <a:xfrm>
            <a:off x="742175" y="1725975"/>
            <a:ext cx="5840400" cy="3005921"/>
          </a:xfrm>
          <a:prstGeom prst="rect">
            <a:avLst/>
          </a:prstGeom>
          <a:noFill/>
          <a:ln>
            <a:noFill/>
          </a:ln>
        </p:spPr>
        <p:txBody>
          <a:bodyPr anchorCtr="0" anchor="t" bIns="91425" lIns="91425" spcFirstLastPara="1" rIns="91425" wrap="square" tIns="91425">
            <a:spAutoFit/>
          </a:bodyPr>
          <a:lstStyle/>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Pirmais spēlētājs </a:t>
            </a:r>
            <a:r>
              <a:rPr b="1" i="0" lang="lv-LV" sz="1500" u="none" cap="none" strike="noStrike">
                <a:solidFill>
                  <a:srgbClr val="2B3E85"/>
                </a:solidFill>
                <a:latin typeface="Raleway"/>
                <a:ea typeface="Raleway"/>
                <a:cs typeface="Raleway"/>
                <a:sym typeface="Raleway"/>
              </a:rPr>
              <a:t>izvēlas vienu situāciju un izlasa to. </a:t>
            </a:r>
            <a:r>
              <a:rPr b="0" i="0" lang="lv-LV" sz="1500" u="none" cap="none" strike="noStrike">
                <a:solidFill>
                  <a:srgbClr val="2B3E85"/>
                </a:solidFill>
                <a:latin typeface="Raleway"/>
                <a:ea typeface="Raleway"/>
                <a:cs typeface="Raleway"/>
                <a:sym typeface="Raleway"/>
              </a:rPr>
              <a:t>Situāciju var pielāgot konkrētai darba videi, ja nepieciešams.</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Spēles vadītājs aicina katru dalībnieku atrast no rokās esošajām vienu kārti, kas </a:t>
            </a:r>
            <a:r>
              <a:rPr b="1" i="0" lang="lv-LV" sz="1500" u="none" cap="none" strike="noStrike">
                <a:solidFill>
                  <a:srgbClr val="2B3E85"/>
                </a:solidFill>
                <a:latin typeface="Raleway"/>
                <a:ea typeface="Raleway"/>
                <a:cs typeface="Raleway"/>
                <a:sym typeface="Raleway"/>
              </a:rPr>
              <a:t>palīdzētu atrisināt doto situāciju</a:t>
            </a:r>
            <a:r>
              <a:rPr b="0" i="0" lang="lv-LV" sz="1500" u="none" cap="none" strike="noStrike">
                <a:solidFill>
                  <a:srgbClr val="2B3E85"/>
                </a:solidFill>
                <a:latin typeface="Raleway"/>
                <a:ea typeface="Raleway"/>
                <a:cs typeface="Raleway"/>
                <a:sym typeface="Raleway"/>
              </a:rPr>
              <a:t>.</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Dalībnieki pēc kārtas noliek savas kārtis, paskaidrojot, kā konkrētā kārts var palīdzēt atrisināt situāciju. </a:t>
            </a:r>
            <a:r>
              <a:rPr b="1" i="0" lang="lv-LV" sz="1500" u="none" cap="none" strike="noStrike">
                <a:solidFill>
                  <a:srgbClr val="2B3E85"/>
                </a:solidFill>
                <a:latin typeface="Raleway"/>
                <a:ea typeface="Raleway"/>
                <a:cs typeface="Raleway"/>
                <a:sym typeface="Raleway"/>
              </a:rPr>
              <a:t>Grupa apspriež, vai risinājums tiek pieņemts vai nē.</a:t>
            </a:r>
            <a:r>
              <a:rPr b="0" i="0" lang="lv-LV" sz="1500" u="none" cap="none" strike="noStrike">
                <a:solidFill>
                  <a:srgbClr val="2B3E85"/>
                </a:solidFill>
                <a:latin typeface="Raleway"/>
                <a:ea typeface="Raleway"/>
                <a:cs typeface="Raleway"/>
                <a:sym typeface="Raleway"/>
              </a:rPr>
              <a:t> Ja viedokļi atšķiras, galavārds ir spēles vadītājam.</a:t>
            </a:r>
            <a:endParaRPr b="0" i="0" sz="1500" u="none" cap="none" strike="noStrike">
              <a:solidFill>
                <a:srgbClr val="2B3E85"/>
              </a:solidFill>
              <a:latin typeface="Raleway"/>
              <a:ea typeface="Raleway"/>
              <a:cs typeface="Raleway"/>
              <a:sym typeface="Raleway"/>
            </a:endParaRPr>
          </a:p>
          <a:p>
            <a:pPr indent="0" lvl="0" marL="13335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Ja kādam nav atbilstošas risinājuma kārts, viņš ņem jaunu risinājumu no kāršu kavas, līdz atrod piemērotu risinājumu.</a:t>
            </a:r>
            <a:endParaRPr b="0" i="0" sz="1500" u="none" cap="none" strike="noStrike">
              <a:solidFill>
                <a:srgbClr val="2B3E85"/>
              </a:solidFill>
              <a:latin typeface="Raleway"/>
              <a:ea typeface="Raleway"/>
              <a:cs typeface="Raleway"/>
              <a:sym typeface="Raleway"/>
            </a:endParaRPr>
          </a:p>
        </p:txBody>
      </p:sp>
      <p:sp>
        <p:nvSpPr>
          <p:cNvPr id="1888" name="Google Shape;1888;g2523351e7b7_57_51"/>
          <p:cNvSpPr txBox="1"/>
          <p:nvPr/>
        </p:nvSpPr>
        <p:spPr>
          <a:xfrm>
            <a:off x="865375" y="12272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pic>
        <p:nvPicPr>
          <p:cNvPr id="1889" name="Google Shape;1889;g2523351e7b7_57_51"/>
          <p:cNvPicPr preferRelativeResize="0"/>
          <p:nvPr/>
        </p:nvPicPr>
        <p:blipFill rotWithShape="1">
          <a:blip r:embed="rId4">
            <a:alphaModFix/>
          </a:blip>
          <a:srcRect b="0" l="0" r="25946" t="0"/>
          <a:stretch/>
        </p:blipFill>
        <p:spPr>
          <a:xfrm>
            <a:off x="6294850" y="7400"/>
            <a:ext cx="2849149" cy="1591949"/>
          </a:xfrm>
          <a:prstGeom prst="rect">
            <a:avLst/>
          </a:prstGeom>
          <a:noFill/>
          <a:ln>
            <a:noFill/>
          </a:ln>
        </p:spPr>
      </p:pic>
      <p:pic>
        <p:nvPicPr>
          <p:cNvPr id="1890" name="Google Shape;1890;g2523351e7b7_57_51"/>
          <p:cNvPicPr preferRelativeResize="0"/>
          <p:nvPr/>
        </p:nvPicPr>
        <p:blipFill rotWithShape="1">
          <a:blip r:embed="rId5">
            <a:alphaModFix/>
          </a:blip>
          <a:srcRect b="0" l="69" r="7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91" name="Google Shape;1891;g2523351e7b7_57_51"/>
          <p:cNvPicPr preferRelativeResize="0"/>
          <p:nvPr/>
        </p:nvPicPr>
        <p:blipFill rotWithShape="1">
          <a:blip r:embed="rId6">
            <a:alphaModFix/>
          </a:blip>
          <a:srcRect b="0" l="69" r="58"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92" name="Google Shape;1892;g2523351e7b7_57_51"/>
          <p:cNvPicPr preferRelativeResize="0"/>
          <p:nvPr/>
        </p:nvPicPr>
        <p:blipFill rotWithShape="1">
          <a:blip r:embed="rId7">
            <a:alphaModFix/>
          </a:blip>
          <a:srcRect b="0" l="69" r="5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93" name="Google Shape;1893;g2523351e7b7_57_51"/>
          <p:cNvPicPr preferRelativeResize="0"/>
          <p:nvPr/>
        </p:nvPicPr>
        <p:blipFill rotWithShape="1">
          <a:blip r:embed="rId8">
            <a:alphaModFix/>
          </a:blip>
          <a:srcRect b="10" l="0" r="0" t="0"/>
          <a:stretch/>
        </p:blipFill>
        <p:spPr>
          <a:xfrm>
            <a:off x="6936751" y="2160562"/>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7" name="Shape 1897"/>
        <p:cNvGrpSpPr/>
        <p:nvPr/>
      </p:nvGrpSpPr>
      <p:grpSpPr>
        <a:xfrm>
          <a:off x="0" y="0"/>
          <a:ext cx="0" cy="0"/>
          <a:chOff x="0" y="0"/>
          <a:chExt cx="0" cy="0"/>
        </a:xfrm>
      </p:grpSpPr>
      <p:pic>
        <p:nvPicPr>
          <p:cNvPr id="1898" name="Google Shape;1898;g2523351e7b7_57_63"/>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1899" name="Google Shape;1899;g2523351e7b7_57_63"/>
          <p:cNvSpPr txBox="1"/>
          <p:nvPr/>
        </p:nvSpPr>
        <p:spPr>
          <a:xfrm>
            <a:off x="865375" y="26524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Grupas spēle</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00" name="Google Shape;1900;g2523351e7b7_57_63"/>
          <p:cNvSpPr txBox="1"/>
          <p:nvPr/>
        </p:nvSpPr>
        <p:spPr>
          <a:xfrm>
            <a:off x="865375" y="1958988"/>
            <a:ext cx="4935000" cy="278534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Pēc tam, kad visi ir izspēlējuši savu situāciju,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izspēlētās kārtis tiek noliktas malā, un spēlētājs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pa kreisi no spēles vadītāja pārņem kontroli pār spēles vadību.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Jaunas risinājuma kārtis netiek ņemtas - spēle turpinās ar esošajām kārtīm.</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Spēle beidzas, kad spēlētājam beidzas kārtis.</a:t>
            </a:r>
            <a:endParaRPr b="0" i="0" sz="1600" u="none" cap="none" strike="noStrike">
              <a:solidFill>
                <a:srgbClr val="2B3E85"/>
              </a:solidFill>
              <a:latin typeface="Raleway"/>
              <a:ea typeface="Raleway"/>
              <a:cs typeface="Raleway"/>
              <a:sym typeface="Raleway"/>
            </a:endParaRPr>
          </a:p>
        </p:txBody>
      </p:sp>
      <p:sp>
        <p:nvSpPr>
          <p:cNvPr id="1901" name="Google Shape;1901;g2523351e7b7_57_63"/>
          <p:cNvSpPr txBox="1"/>
          <p:nvPr/>
        </p:nvSpPr>
        <p:spPr>
          <a:xfrm>
            <a:off x="865375" y="14602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Noslēgums</a:t>
            </a:r>
            <a:endParaRPr b="1" i="0" sz="2600" u="none" cap="none" strike="noStrike">
              <a:solidFill>
                <a:srgbClr val="6689BA"/>
              </a:solidFill>
              <a:latin typeface="Arial"/>
              <a:ea typeface="Arial"/>
              <a:cs typeface="Arial"/>
              <a:sym typeface="Arial"/>
            </a:endParaRPr>
          </a:p>
        </p:txBody>
      </p:sp>
      <p:pic>
        <p:nvPicPr>
          <p:cNvPr id="1902" name="Google Shape;1902;g2523351e7b7_57_63"/>
          <p:cNvPicPr preferRelativeResize="0"/>
          <p:nvPr/>
        </p:nvPicPr>
        <p:blipFill rotWithShape="1">
          <a:blip r:embed="rId4">
            <a:alphaModFix/>
          </a:blip>
          <a:srcRect b="0" l="0" r="25946" t="0"/>
          <a:stretch/>
        </p:blipFill>
        <p:spPr>
          <a:xfrm>
            <a:off x="6294850" y="7400"/>
            <a:ext cx="2849149" cy="1591949"/>
          </a:xfrm>
          <a:prstGeom prst="rect">
            <a:avLst/>
          </a:prstGeom>
          <a:noFill/>
          <a:ln>
            <a:noFill/>
          </a:ln>
        </p:spPr>
      </p:pic>
      <p:pic>
        <p:nvPicPr>
          <p:cNvPr id="1903" name="Google Shape;1903;g2523351e7b7_57_63"/>
          <p:cNvPicPr preferRelativeResize="0"/>
          <p:nvPr/>
        </p:nvPicPr>
        <p:blipFill rotWithShape="1">
          <a:blip r:embed="rId5">
            <a:alphaModFix/>
          </a:blip>
          <a:srcRect b="0" l="69" r="7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04" name="Google Shape;1904;g2523351e7b7_57_63"/>
          <p:cNvPicPr preferRelativeResize="0"/>
          <p:nvPr/>
        </p:nvPicPr>
        <p:blipFill rotWithShape="1">
          <a:blip r:embed="rId6">
            <a:alphaModFix/>
          </a:blip>
          <a:srcRect b="0" l="69" r="58"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05" name="Google Shape;1905;g2523351e7b7_57_63"/>
          <p:cNvPicPr preferRelativeResize="0"/>
          <p:nvPr/>
        </p:nvPicPr>
        <p:blipFill rotWithShape="1">
          <a:blip r:embed="rId7">
            <a:alphaModFix/>
          </a:blip>
          <a:srcRect b="0" l="69" r="58"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06" name="Google Shape;1906;g2523351e7b7_57_63"/>
          <p:cNvPicPr preferRelativeResize="0"/>
          <p:nvPr/>
        </p:nvPicPr>
        <p:blipFill rotWithShape="1">
          <a:blip r:embed="rId8">
            <a:alphaModFix/>
          </a:blip>
          <a:srcRect b="10" l="0" r="0" t="0"/>
          <a:stretch/>
        </p:blipFill>
        <p:spPr>
          <a:xfrm>
            <a:off x="6211751" y="2317212"/>
            <a:ext cx="1396800" cy="2093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0" name="Shape 1910"/>
        <p:cNvGrpSpPr/>
        <p:nvPr/>
      </p:nvGrpSpPr>
      <p:grpSpPr>
        <a:xfrm>
          <a:off x="0" y="0"/>
          <a:ext cx="0" cy="0"/>
          <a:chOff x="0" y="0"/>
          <a:chExt cx="0" cy="0"/>
        </a:xfrm>
      </p:grpSpPr>
      <p:pic>
        <p:nvPicPr>
          <p:cNvPr id="1911" name="Google Shape;1911;g2523351e7b7_57_75"/>
          <p:cNvPicPr preferRelativeResize="0"/>
          <p:nvPr/>
        </p:nvPicPr>
        <p:blipFill rotWithShape="1">
          <a:blip r:embed="rId3">
            <a:alphaModFix/>
          </a:blip>
          <a:srcRect b="0" l="0" r="0" t="0"/>
          <a:stretch/>
        </p:blipFill>
        <p:spPr>
          <a:xfrm>
            <a:off x="0" y="0"/>
            <a:ext cx="9144001" cy="1254550"/>
          </a:xfrm>
          <a:prstGeom prst="rect">
            <a:avLst/>
          </a:prstGeom>
          <a:noFill/>
          <a:ln>
            <a:noFill/>
          </a:ln>
        </p:spPr>
      </p:pic>
      <p:sp>
        <p:nvSpPr>
          <p:cNvPr id="1912" name="Google Shape;1912;g2523351e7b7_57_75"/>
          <p:cNvSpPr txBox="1"/>
          <p:nvPr/>
        </p:nvSpPr>
        <p:spPr>
          <a:xfrm>
            <a:off x="865500" y="2438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Grupas spēle</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13" name="Google Shape;1913;g2523351e7b7_57_75"/>
          <p:cNvSpPr txBox="1"/>
          <p:nvPr/>
        </p:nvSpPr>
        <p:spPr>
          <a:xfrm>
            <a:off x="865375" y="1898400"/>
            <a:ext cx="4756800" cy="30315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Ja spēlētāji redz, ka kādam ir grūtības atrast risinājumu, </a:t>
            </a:r>
            <a:r>
              <a:rPr b="1" i="0" lang="lv-LV" sz="1600" u="none" cap="none" strike="noStrike">
                <a:solidFill>
                  <a:srgbClr val="2B3E85"/>
                </a:solidFill>
                <a:latin typeface="Raleway"/>
                <a:ea typeface="Raleway"/>
                <a:cs typeface="Raleway"/>
                <a:sym typeface="Raleway"/>
              </a:rPr>
              <a:t>ir iespējams spēlēt spēli ar atvērtām kārtīm, </a:t>
            </a:r>
            <a:r>
              <a:rPr b="0" i="0" lang="lv-LV" sz="1600" u="none" cap="none" strike="noStrike">
                <a:solidFill>
                  <a:srgbClr val="2B3E85"/>
                </a:solidFill>
                <a:latin typeface="Raleway"/>
                <a:ea typeface="Raleway"/>
                <a:cs typeface="Raleway"/>
                <a:sym typeface="Raleway"/>
              </a:rPr>
              <a:t>kad visi spēlētāji redz viens otra kārtis un var viens otram palīdzēt.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Šī metode ir noderīga, lai apspriestu, </a:t>
            </a:r>
            <a:r>
              <a:rPr b="1" i="0" lang="lv-LV" sz="1600" u="none" cap="none" strike="noStrike">
                <a:solidFill>
                  <a:srgbClr val="2B3E85"/>
                </a:solidFill>
                <a:latin typeface="Raleway"/>
                <a:ea typeface="Raleway"/>
                <a:cs typeface="Raleway"/>
                <a:sym typeface="Raleway"/>
              </a:rPr>
              <a:t>kāpēc viens no dalībniekiem izvēlas neizmantot </a:t>
            </a:r>
            <a:br>
              <a:rPr b="1" i="0" lang="lv-LV" sz="1600" u="none" cap="none" strike="noStrike">
                <a:solidFill>
                  <a:srgbClr val="2B3E85"/>
                </a:solidFill>
                <a:latin typeface="Raleway"/>
                <a:ea typeface="Raleway"/>
                <a:cs typeface="Raleway"/>
                <a:sym typeface="Raleway"/>
              </a:rPr>
            </a:br>
            <a:r>
              <a:rPr b="1" i="0" lang="lv-LV" sz="1600" u="none" cap="none" strike="noStrike">
                <a:solidFill>
                  <a:srgbClr val="2B3E85"/>
                </a:solidFill>
                <a:latin typeface="Raleway"/>
                <a:ea typeface="Raleway"/>
                <a:cs typeface="Raleway"/>
                <a:sym typeface="Raleway"/>
              </a:rPr>
              <a:t>risinājuma kārti </a:t>
            </a:r>
            <a:r>
              <a:rPr b="0" i="0" lang="lv-LV" sz="1600" u="none" cap="none" strike="noStrike">
                <a:solidFill>
                  <a:srgbClr val="2B3E85"/>
                </a:solidFill>
                <a:latin typeface="Raleway"/>
                <a:ea typeface="Raleway"/>
                <a:cs typeface="Raleway"/>
                <a:sym typeface="Raleway"/>
              </a:rPr>
              <a:t>- iemesls varētu būt vai nu neelastīga domāšana, vai arī atšķirīga situācijas izpratne</a:t>
            </a:r>
            <a:endParaRPr b="0" i="0" sz="1600" u="none" cap="none" strike="noStrike">
              <a:solidFill>
                <a:srgbClr val="2B3E85"/>
              </a:solidFill>
              <a:latin typeface="Raleway"/>
              <a:ea typeface="Raleway"/>
              <a:cs typeface="Raleway"/>
              <a:sym typeface="Raleway"/>
            </a:endParaRPr>
          </a:p>
        </p:txBody>
      </p:sp>
      <p:sp>
        <p:nvSpPr>
          <p:cNvPr id="1914" name="Google Shape;1914;g2523351e7b7_57_75"/>
          <p:cNvSpPr txBox="1"/>
          <p:nvPr/>
        </p:nvSpPr>
        <p:spPr>
          <a:xfrm>
            <a:off x="865375" y="13996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Dažas piezīmes</a:t>
            </a:r>
            <a:endParaRPr b="1" i="0" sz="2600" u="none" cap="none" strike="noStrike">
              <a:solidFill>
                <a:srgbClr val="6689BA"/>
              </a:solidFill>
              <a:latin typeface="Arial"/>
              <a:ea typeface="Arial"/>
              <a:cs typeface="Arial"/>
              <a:sym typeface="Arial"/>
            </a:endParaRPr>
          </a:p>
        </p:txBody>
      </p:sp>
      <p:sp>
        <p:nvSpPr>
          <p:cNvPr id="1915" name="Google Shape;1915;g2523351e7b7_57_75"/>
          <p:cNvSpPr/>
          <p:nvPr/>
        </p:nvSpPr>
        <p:spPr>
          <a:xfrm>
            <a:off x="6215249" y="2607727"/>
            <a:ext cx="2235900" cy="19323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g2523351e7b7_57_75"/>
          <p:cNvSpPr/>
          <p:nvPr/>
        </p:nvSpPr>
        <p:spPr>
          <a:xfrm>
            <a:off x="6106477" y="1898400"/>
            <a:ext cx="1010700" cy="9468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g2523351e7b7_57_75"/>
          <p:cNvSpPr/>
          <p:nvPr/>
        </p:nvSpPr>
        <p:spPr>
          <a:xfrm>
            <a:off x="6071275" y="1942566"/>
            <a:ext cx="1010700" cy="946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g2523351e7b7_57_75"/>
          <p:cNvSpPr/>
          <p:nvPr/>
        </p:nvSpPr>
        <p:spPr>
          <a:xfrm rot="449788">
            <a:off x="6214401" y="2563152"/>
            <a:ext cx="2186791" cy="19308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19" name="Google Shape;1919;g2523351e7b7_57_75"/>
          <p:cNvPicPr preferRelativeResize="0"/>
          <p:nvPr/>
        </p:nvPicPr>
        <p:blipFill rotWithShape="1">
          <a:blip r:embed="rId4">
            <a:alphaModFix/>
          </a:blip>
          <a:srcRect b="0" l="0" r="32983" t="0"/>
          <a:stretch/>
        </p:blipFill>
        <p:spPr>
          <a:xfrm rot="10800000">
            <a:off x="7469026" y="3538650"/>
            <a:ext cx="1674849" cy="1091450"/>
          </a:xfrm>
          <a:prstGeom prst="rect">
            <a:avLst/>
          </a:prstGeom>
          <a:noFill/>
          <a:ln>
            <a:noFill/>
          </a:ln>
        </p:spPr>
      </p:pic>
      <p:grpSp>
        <p:nvGrpSpPr>
          <p:cNvPr id="1920" name="Google Shape;1920;g2523351e7b7_57_75"/>
          <p:cNvGrpSpPr/>
          <p:nvPr/>
        </p:nvGrpSpPr>
        <p:grpSpPr>
          <a:xfrm>
            <a:off x="508414" y="3732020"/>
            <a:ext cx="290237" cy="321991"/>
            <a:chOff x="534570" y="3018006"/>
            <a:chExt cx="290237" cy="321991"/>
          </a:xfrm>
        </p:grpSpPr>
        <p:sp>
          <p:nvSpPr>
            <p:cNvPr id="1921" name="Google Shape;1921;g2523351e7b7_57_7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g2523351e7b7_57_7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pic>
        <p:nvPicPr>
          <p:cNvPr id="1927" name="Google Shape;1927;g2523351e7b7_57_9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928" name="Google Shape;1928;g2523351e7b7_57_90"/>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2</a:t>
            </a:r>
            <a:r>
              <a:rPr b="1" i="0" lang="lv-LV" sz="3900" u="none" cap="none" strike="noStrike">
                <a:solidFill>
                  <a:srgbClr val="2B3E85"/>
                </a:solidFill>
                <a:latin typeface="Raleway"/>
                <a:ea typeface="Raleway"/>
                <a:cs typeface="Raleway"/>
                <a:sym typeface="Raleway"/>
              </a:rPr>
              <a:t>. </a:t>
            </a:r>
            <a:r>
              <a:rPr b="1" i="0" lang="lv-LV" sz="4500" u="none" cap="none" strike="noStrike">
                <a:solidFill>
                  <a:srgbClr val="2B3E85"/>
                </a:solidFill>
                <a:latin typeface="Raleway"/>
                <a:ea typeface="Raleway"/>
                <a:cs typeface="Raleway"/>
                <a:sym typeface="Raleway"/>
              </a:rPr>
              <a:t>spēle </a:t>
            </a:r>
            <a:endParaRPr b="1" i="0" sz="45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Sociometrija</a:t>
            </a:r>
            <a:endParaRPr b="1" i="0" sz="4200" u="none" cap="none" strike="noStrike">
              <a:solidFill>
                <a:srgbClr val="FFFFFF"/>
              </a:solidFill>
              <a:latin typeface="Raleway"/>
              <a:ea typeface="Raleway"/>
              <a:cs typeface="Raleway"/>
              <a:sym typeface="Raleway"/>
            </a:endParaRPr>
          </a:p>
        </p:txBody>
      </p:sp>
      <p:pic>
        <p:nvPicPr>
          <p:cNvPr id="1929" name="Google Shape;1929;g2523351e7b7_57_9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930" name="Google Shape;1930;g2523351e7b7_57_9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931" name="Google Shape;1931;g2523351e7b7_57_9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932" name="Google Shape;1932;g2523351e7b7_57_9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933" name="Google Shape;1933;g2523351e7b7_57_90"/>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7" name="Shape 1937"/>
        <p:cNvGrpSpPr/>
        <p:nvPr/>
      </p:nvGrpSpPr>
      <p:grpSpPr>
        <a:xfrm>
          <a:off x="0" y="0"/>
          <a:ext cx="0" cy="0"/>
          <a:chOff x="0" y="0"/>
          <a:chExt cx="0" cy="0"/>
        </a:xfrm>
      </p:grpSpPr>
      <p:pic>
        <p:nvPicPr>
          <p:cNvPr id="1938" name="Google Shape;1938;g2523351e7b7_57_100"/>
          <p:cNvPicPr preferRelativeResize="0"/>
          <p:nvPr/>
        </p:nvPicPr>
        <p:blipFill rotWithShape="1">
          <a:blip r:embed="rId3">
            <a:alphaModFix/>
          </a:blip>
          <a:srcRect b="10" l="0" r="0" t="0"/>
          <a:stretch/>
        </p:blipFill>
        <p:spPr>
          <a:xfrm rot="551">
            <a:off x="3509225" y="342350"/>
            <a:ext cx="1870500" cy="28032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939" name="Google Shape;1939;g2523351e7b7_57_100"/>
          <p:cNvSpPr txBox="1"/>
          <p:nvPr/>
        </p:nvSpPr>
        <p:spPr>
          <a:xfrm>
            <a:off x="107425" y="4243725"/>
            <a:ext cx="8957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 </a:t>
            </a:r>
            <a:r>
              <a:rPr b="1" i="0" lang="lv-LV" sz="1800" u="none" cap="none" strike="noStrike">
                <a:solidFill>
                  <a:srgbClr val="2B3E85"/>
                </a:solidFill>
                <a:latin typeface="Montserrat ExtraBold"/>
                <a:ea typeface="Montserrat ExtraBold"/>
                <a:cs typeface="Montserrat ExtraBold"/>
                <a:sym typeface="Montserrat ExtraBold"/>
              </a:rPr>
              <a:t>1 2 3 4 5 6 7 8 9 10</a:t>
            </a:r>
            <a:endParaRPr b="1" i="0" sz="1800" u="none" cap="none" strike="noStrike">
              <a:solidFill>
                <a:srgbClr val="2B3E85"/>
              </a:solidFill>
              <a:latin typeface="Montserrat ExtraBold"/>
              <a:ea typeface="Montserrat ExtraBold"/>
              <a:cs typeface="Montserrat ExtraBold"/>
              <a:sym typeface="Montserrat ExtraBold"/>
            </a:endParaRPr>
          </a:p>
        </p:txBody>
      </p:sp>
      <p:pic>
        <p:nvPicPr>
          <p:cNvPr id="1940" name="Google Shape;1940;g2523351e7b7_57_100"/>
          <p:cNvPicPr preferRelativeResize="0"/>
          <p:nvPr/>
        </p:nvPicPr>
        <p:blipFill rotWithShape="1">
          <a:blip r:embed="rId4">
            <a:alphaModFix/>
          </a:blip>
          <a:srcRect b="0" l="0" r="0" t="0"/>
          <a:stretch/>
        </p:blipFill>
        <p:spPr>
          <a:xfrm>
            <a:off x="1351399" y="1836975"/>
            <a:ext cx="899650" cy="2273550"/>
          </a:xfrm>
          <a:prstGeom prst="rect">
            <a:avLst/>
          </a:prstGeom>
          <a:noFill/>
          <a:ln>
            <a:noFill/>
          </a:ln>
        </p:spPr>
      </p:pic>
      <p:pic>
        <p:nvPicPr>
          <p:cNvPr id="1941" name="Google Shape;1941;g2523351e7b7_57_100"/>
          <p:cNvPicPr preferRelativeResize="0"/>
          <p:nvPr/>
        </p:nvPicPr>
        <p:blipFill rotWithShape="1">
          <a:blip r:embed="rId4">
            <a:alphaModFix/>
          </a:blip>
          <a:srcRect b="0" l="0" r="0" t="0"/>
          <a:stretch/>
        </p:blipFill>
        <p:spPr>
          <a:xfrm>
            <a:off x="337899" y="1836975"/>
            <a:ext cx="899650" cy="2273550"/>
          </a:xfrm>
          <a:prstGeom prst="rect">
            <a:avLst/>
          </a:prstGeom>
          <a:noFill/>
          <a:ln>
            <a:noFill/>
          </a:ln>
        </p:spPr>
      </p:pic>
      <p:pic>
        <p:nvPicPr>
          <p:cNvPr id="1942" name="Google Shape;1942;g2523351e7b7_57_100"/>
          <p:cNvPicPr preferRelativeResize="0"/>
          <p:nvPr/>
        </p:nvPicPr>
        <p:blipFill rotWithShape="1">
          <a:blip r:embed="rId4">
            <a:alphaModFix/>
          </a:blip>
          <a:srcRect b="0" l="0" r="0" t="0"/>
          <a:stretch/>
        </p:blipFill>
        <p:spPr>
          <a:xfrm>
            <a:off x="6064149" y="1836975"/>
            <a:ext cx="899650" cy="227355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6" name="Shape 1946"/>
        <p:cNvGrpSpPr/>
        <p:nvPr/>
      </p:nvGrpSpPr>
      <p:grpSpPr>
        <a:xfrm>
          <a:off x="0" y="0"/>
          <a:ext cx="0" cy="0"/>
          <a:chOff x="0" y="0"/>
          <a:chExt cx="0" cy="0"/>
        </a:xfrm>
      </p:grpSpPr>
      <p:pic>
        <p:nvPicPr>
          <p:cNvPr id="1947" name="Google Shape;1947;g2523351e7b7_57_108"/>
          <p:cNvPicPr preferRelativeResize="0"/>
          <p:nvPr/>
        </p:nvPicPr>
        <p:blipFill rotWithShape="1">
          <a:blip r:embed="rId3">
            <a:alphaModFix/>
          </a:blip>
          <a:srcRect b="0" l="0" r="0" t="0"/>
          <a:stretch/>
        </p:blipFill>
        <p:spPr>
          <a:xfrm>
            <a:off x="0" y="0"/>
            <a:ext cx="9144001" cy="1063750"/>
          </a:xfrm>
          <a:prstGeom prst="rect">
            <a:avLst/>
          </a:prstGeom>
          <a:noFill/>
          <a:ln>
            <a:noFill/>
          </a:ln>
        </p:spPr>
      </p:pic>
      <p:sp>
        <p:nvSpPr>
          <p:cNvPr id="1948" name="Google Shape;1948;g2523351e7b7_57_108"/>
          <p:cNvSpPr txBox="1"/>
          <p:nvPr/>
        </p:nvSpPr>
        <p:spPr>
          <a:xfrm>
            <a:off x="865500" y="1899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Sociometrija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49" name="Google Shape;1949;g2523351e7b7_57_108"/>
          <p:cNvSpPr txBox="1"/>
          <p:nvPr/>
        </p:nvSpPr>
        <p:spPr>
          <a:xfrm>
            <a:off x="865375" y="1725975"/>
            <a:ext cx="4674900" cy="277508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Spēlētāju skaits - no </a:t>
            </a:r>
            <a:r>
              <a:rPr b="1" i="0" lang="lv-LV" sz="1500" u="none" cap="none" strike="noStrike">
                <a:solidFill>
                  <a:srgbClr val="2B3E85"/>
                </a:solidFill>
                <a:latin typeface="Raleway"/>
                <a:ea typeface="Raleway"/>
                <a:cs typeface="Raleway"/>
                <a:sym typeface="Raleway"/>
              </a:rPr>
              <a:t>2 līdz 20, </a:t>
            </a:r>
            <a:r>
              <a:rPr b="0" i="0" lang="lv-LV" sz="1500" u="none" cap="none" strike="noStrike">
                <a:solidFill>
                  <a:srgbClr val="2B3E85"/>
                </a:solidFill>
                <a:latin typeface="Raleway"/>
                <a:ea typeface="Raleway"/>
                <a:cs typeface="Raleway"/>
                <a:sym typeface="Raleway"/>
              </a:rPr>
              <a:t>ņemot vērā telpas ietilpību.</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Spēles vadītājs iepriekš izvēlas </a:t>
            </a:r>
            <a:r>
              <a:rPr b="1" i="0" lang="lv-LV" sz="1500" u="none" cap="none" strike="noStrike">
                <a:solidFill>
                  <a:srgbClr val="2B3E85"/>
                </a:solidFill>
                <a:latin typeface="Raleway"/>
                <a:ea typeface="Raleway"/>
                <a:cs typeface="Raleway"/>
                <a:sym typeface="Raleway"/>
              </a:rPr>
              <a:t>10-20 situācijas, </a:t>
            </a:r>
            <a:r>
              <a:rPr b="0" i="0" lang="lv-LV" sz="1500" u="none" cap="none" strike="noStrike">
                <a:solidFill>
                  <a:srgbClr val="2B3E85"/>
                </a:solidFill>
                <a:latin typeface="Raleway"/>
                <a:ea typeface="Raleway"/>
                <a:cs typeface="Raleway"/>
                <a:sym typeface="Raleway"/>
              </a:rPr>
              <a:t>kuras jāanalizē spēles laikā.</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Ieteicams papildināt un pielāgot šīs situācijas atbilstoši konkrētajai darba videi, izmantojot kārtis tikai kā ieteikumu idejām par situācijām.</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None/>
            </a:pPr>
            <a:r>
              <a:rPr b="1" i="0" lang="lv-LV" sz="1500" u="none" cap="none" strike="noStrike">
                <a:solidFill>
                  <a:srgbClr val="2B3E85"/>
                </a:solidFill>
                <a:latin typeface="Raleway"/>
                <a:ea typeface="Raleway"/>
                <a:cs typeface="Raleway"/>
                <a:sym typeface="Raleway"/>
              </a:rPr>
              <a:t>Stresa līmeņa skala no 0 līdz 10 vai no -10 līdz +10 </a:t>
            </a:r>
            <a:br>
              <a:rPr b="0" i="0" lang="lv-LV" sz="1500" u="none" cap="none" strike="noStrike">
                <a:solidFill>
                  <a:srgbClr val="2B3E85"/>
                </a:solidFill>
                <a:latin typeface="Raleway"/>
                <a:ea typeface="Raleway"/>
                <a:cs typeface="Raleway"/>
                <a:sym typeface="Raleway"/>
              </a:rPr>
            </a:br>
            <a:r>
              <a:rPr b="0" i="0" lang="lv-LV" sz="1500" u="none" cap="none" strike="noStrike">
                <a:solidFill>
                  <a:srgbClr val="2B3E85"/>
                </a:solidFill>
                <a:latin typeface="Raleway"/>
                <a:ea typeface="Raleway"/>
                <a:cs typeface="Raleway"/>
                <a:sym typeface="Raleway"/>
              </a:rPr>
              <a:t>tiek izveidota uz grīdas, ņemot vērā telpu ietilpību.</a:t>
            </a:r>
            <a:endParaRPr b="0" i="0" sz="1500" u="none" cap="none" strike="noStrike">
              <a:solidFill>
                <a:srgbClr val="2B3E85"/>
              </a:solidFill>
              <a:latin typeface="Raleway"/>
              <a:ea typeface="Raleway"/>
              <a:cs typeface="Raleway"/>
              <a:sym typeface="Raleway"/>
            </a:endParaRPr>
          </a:p>
        </p:txBody>
      </p:sp>
      <p:sp>
        <p:nvSpPr>
          <p:cNvPr id="1950" name="Google Shape;1950;g2523351e7b7_57_108"/>
          <p:cNvSpPr txBox="1"/>
          <p:nvPr/>
        </p:nvSpPr>
        <p:spPr>
          <a:xfrm>
            <a:off x="865375" y="12272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grpSp>
        <p:nvGrpSpPr>
          <p:cNvPr id="1951" name="Google Shape;1951;g2523351e7b7_57_108"/>
          <p:cNvGrpSpPr/>
          <p:nvPr/>
        </p:nvGrpSpPr>
        <p:grpSpPr>
          <a:xfrm>
            <a:off x="-674130" y="2410756"/>
            <a:ext cx="290237" cy="321991"/>
            <a:chOff x="534570" y="3018006"/>
            <a:chExt cx="290237" cy="321991"/>
          </a:xfrm>
        </p:grpSpPr>
        <p:sp>
          <p:nvSpPr>
            <p:cNvPr id="1952" name="Google Shape;1952;g2523351e7b7_57_10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g2523351e7b7_57_10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54" name="Google Shape;1954;g2523351e7b7_57_108"/>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955" name="Google Shape;1955;g2523351e7b7_57_108"/>
          <p:cNvPicPr preferRelativeResize="0"/>
          <p:nvPr/>
        </p:nvPicPr>
        <p:blipFill rotWithShape="1">
          <a:blip r:embed="rId5">
            <a:alphaModFix/>
          </a:blip>
          <a:srcRect b="0" l="0" r="0" t="0"/>
          <a:stretch/>
        </p:blipFill>
        <p:spPr>
          <a:xfrm>
            <a:off x="6218650" y="2182750"/>
            <a:ext cx="923193" cy="2270049"/>
          </a:xfrm>
          <a:prstGeom prst="rect">
            <a:avLst/>
          </a:prstGeom>
          <a:noFill/>
          <a:ln>
            <a:noFill/>
          </a:ln>
        </p:spPr>
      </p:pic>
      <p:pic>
        <p:nvPicPr>
          <p:cNvPr id="1956" name="Google Shape;1956;g2523351e7b7_57_108"/>
          <p:cNvPicPr preferRelativeResize="0"/>
          <p:nvPr/>
        </p:nvPicPr>
        <p:blipFill rotWithShape="1">
          <a:blip r:embed="rId5">
            <a:alphaModFix/>
          </a:blip>
          <a:srcRect b="0" l="0" r="0" t="0"/>
          <a:stretch/>
        </p:blipFill>
        <p:spPr>
          <a:xfrm>
            <a:off x="7404782" y="2182750"/>
            <a:ext cx="923193" cy="2270049"/>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0" name="Shape 1960"/>
        <p:cNvGrpSpPr/>
        <p:nvPr/>
      </p:nvGrpSpPr>
      <p:grpSpPr>
        <a:xfrm>
          <a:off x="0" y="0"/>
          <a:ext cx="0" cy="0"/>
          <a:chOff x="0" y="0"/>
          <a:chExt cx="0" cy="0"/>
        </a:xfrm>
      </p:grpSpPr>
      <p:pic>
        <p:nvPicPr>
          <p:cNvPr id="1961" name="Google Shape;1961;g2523351e7b7_57_121"/>
          <p:cNvPicPr preferRelativeResize="0"/>
          <p:nvPr/>
        </p:nvPicPr>
        <p:blipFill rotWithShape="1">
          <a:blip r:embed="rId3">
            <a:alphaModFix/>
          </a:blip>
          <a:srcRect b="0" l="0" r="0" t="0"/>
          <a:stretch/>
        </p:blipFill>
        <p:spPr>
          <a:xfrm>
            <a:off x="0" y="0"/>
            <a:ext cx="9144001" cy="1063750"/>
          </a:xfrm>
          <a:prstGeom prst="rect">
            <a:avLst/>
          </a:prstGeom>
          <a:noFill/>
          <a:ln>
            <a:noFill/>
          </a:ln>
        </p:spPr>
      </p:pic>
      <p:sp>
        <p:nvSpPr>
          <p:cNvPr id="1962" name="Google Shape;1962;g2523351e7b7_57_121"/>
          <p:cNvSpPr txBox="1"/>
          <p:nvPr/>
        </p:nvSpPr>
        <p:spPr>
          <a:xfrm>
            <a:off x="865307" y="14803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Sociometrija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63" name="Google Shape;1963;g2523351e7b7_57_121"/>
          <p:cNvSpPr txBox="1"/>
          <p:nvPr/>
        </p:nvSpPr>
        <p:spPr>
          <a:xfrm>
            <a:off x="738700" y="1725975"/>
            <a:ext cx="4801500" cy="229059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Spēles vadītājs nolasa situāciju un aicina dalībniekus novērtēt, cik augsts būtu viņu stresa līmenis konkrētajā situācijā, un parādīt to uz skalas.</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Spēles vadītājs var mudināt </a:t>
            </a:r>
            <a:r>
              <a:rPr b="1" i="0" lang="lv-LV" sz="1500" u="none" cap="none" strike="noStrike">
                <a:solidFill>
                  <a:schemeClr val="dk1"/>
                </a:solidFill>
                <a:latin typeface="Raleway"/>
                <a:ea typeface="Raleway"/>
                <a:cs typeface="Raleway"/>
                <a:sym typeface="Raleway"/>
              </a:rPr>
              <a:t>vairāk runāt par izdarītajām izvēlēm, jo īpaši, ja tās grupā ir ļoti atšķirīgas.</a:t>
            </a:r>
            <a:r>
              <a:rPr b="0" i="0" lang="lv-LV" sz="1500" u="none" cap="none" strike="noStrike">
                <a:solidFill>
                  <a:schemeClr val="dk1"/>
                </a:solidFill>
                <a:latin typeface="Raleway"/>
                <a:ea typeface="Raleway"/>
                <a:cs typeface="Raleway"/>
                <a:sym typeface="Raleway"/>
              </a:rPr>
              <a:t> Tas ir labs sākums grupas diskusijām par profesionālo stresu un to, kā ar to tikt galā.</a:t>
            </a:r>
            <a:endParaRPr b="0" i="0" sz="1500" u="none" cap="none" strike="noStrike">
              <a:solidFill>
                <a:srgbClr val="2B3E85"/>
              </a:solidFill>
              <a:latin typeface="Raleway"/>
              <a:ea typeface="Raleway"/>
              <a:cs typeface="Raleway"/>
              <a:sym typeface="Raleway"/>
            </a:endParaRPr>
          </a:p>
        </p:txBody>
      </p:sp>
      <p:sp>
        <p:nvSpPr>
          <p:cNvPr id="1964" name="Google Shape;1964;g2523351e7b7_57_121"/>
          <p:cNvSpPr txBox="1"/>
          <p:nvPr/>
        </p:nvSpPr>
        <p:spPr>
          <a:xfrm>
            <a:off x="865375" y="12272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1965" name="Google Shape;1965;g2523351e7b7_57_121"/>
          <p:cNvGrpSpPr/>
          <p:nvPr/>
        </p:nvGrpSpPr>
        <p:grpSpPr>
          <a:xfrm>
            <a:off x="575070" y="3156781"/>
            <a:ext cx="290237" cy="321991"/>
            <a:chOff x="534570" y="3018006"/>
            <a:chExt cx="290237" cy="321991"/>
          </a:xfrm>
        </p:grpSpPr>
        <p:sp>
          <p:nvSpPr>
            <p:cNvPr id="1966" name="Google Shape;1966;g2523351e7b7_57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g2523351e7b7_57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68" name="Google Shape;1968;g2523351e7b7_57_121"/>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1969" name="Google Shape;1969;g2523351e7b7_57_121"/>
          <p:cNvPicPr preferRelativeResize="0"/>
          <p:nvPr/>
        </p:nvPicPr>
        <p:blipFill rotWithShape="1">
          <a:blip r:embed="rId5">
            <a:alphaModFix/>
          </a:blip>
          <a:srcRect b="0" l="0" r="0" t="0"/>
          <a:stretch/>
        </p:blipFill>
        <p:spPr>
          <a:xfrm>
            <a:off x="5846775" y="2224975"/>
            <a:ext cx="831751" cy="2045201"/>
          </a:xfrm>
          <a:prstGeom prst="rect">
            <a:avLst/>
          </a:prstGeom>
          <a:noFill/>
          <a:ln>
            <a:noFill/>
          </a:ln>
        </p:spPr>
      </p:pic>
      <p:pic>
        <p:nvPicPr>
          <p:cNvPr id="1970" name="Google Shape;1970;g2523351e7b7_57_121"/>
          <p:cNvPicPr preferRelativeResize="0"/>
          <p:nvPr/>
        </p:nvPicPr>
        <p:blipFill rotWithShape="1">
          <a:blip r:embed="rId5">
            <a:alphaModFix/>
          </a:blip>
          <a:srcRect b="0" l="0" r="0" t="0"/>
          <a:stretch/>
        </p:blipFill>
        <p:spPr>
          <a:xfrm>
            <a:off x="7751549" y="2224975"/>
            <a:ext cx="831751" cy="2045201"/>
          </a:xfrm>
          <a:prstGeom prst="rect">
            <a:avLst/>
          </a:prstGeom>
          <a:noFill/>
          <a:ln>
            <a:noFill/>
          </a:ln>
        </p:spPr>
      </p:pic>
      <p:sp>
        <p:nvSpPr>
          <p:cNvPr id="1971" name="Google Shape;1971;g2523351e7b7_57_121"/>
          <p:cNvSpPr txBox="1"/>
          <p:nvPr/>
        </p:nvSpPr>
        <p:spPr>
          <a:xfrm>
            <a:off x="5409200" y="4184200"/>
            <a:ext cx="381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 </a:t>
            </a:r>
            <a:r>
              <a:rPr b="1" i="0" lang="lv-LV" sz="1300" u="none" cap="none" strike="noStrike">
                <a:solidFill>
                  <a:srgbClr val="6689BA"/>
                </a:solidFill>
                <a:latin typeface="Montserrat ExtraBold"/>
                <a:ea typeface="Montserrat ExtraBold"/>
                <a:cs typeface="Montserrat ExtraBold"/>
                <a:sym typeface="Montserrat ExtraBold"/>
              </a:rPr>
              <a:t>1 </a:t>
            </a:r>
            <a:endParaRPr b="1" i="0" sz="1300" u="none" cap="none" strike="noStrike">
              <a:solidFill>
                <a:srgbClr val="6689BA"/>
              </a:solidFill>
              <a:latin typeface="Montserrat ExtraBold"/>
              <a:ea typeface="Montserrat ExtraBold"/>
              <a:cs typeface="Montserrat ExtraBold"/>
              <a:sym typeface="Montserrat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16" name="Google Shape;316;p57"/>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317" name="Google Shape;317;p57"/>
          <p:cNvSpPr txBox="1"/>
          <p:nvPr/>
        </p:nvSpPr>
        <p:spPr>
          <a:xfrm>
            <a:off x="1305050" y="893900"/>
            <a:ext cx="8037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lv-LV" sz="2900" u="none" cap="none" strike="noStrike">
                <a:solidFill>
                  <a:srgbClr val="FFFFFF"/>
                </a:solidFill>
                <a:latin typeface="Raleway"/>
                <a:ea typeface="Raleway"/>
                <a:cs typeface="Raleway"/>
                <a:sym typeface="Raleway"/>
              </a:rPr>
              <a:t>Izpratne par spēli</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Raleway"/>
              <a:ea typeface="Raleway"/>
              <a:cs typeface="Raleway"/>
              <a:sym typeface="Raleway"/>
            </a:endParaRPr>
          </a:p>
        </p:txBody>
      </p:sp>
      <p:sp>
        <p:nvSpPr>
          <p:cNvPr id="318" name="Google Shape;318;p57"/>
          <p:cNvSpPr txBox="1"/>
          <p:nvPr/>
        </p:nvSpPr>
        <p:spPr>
          <a:xfrm>
            <a:off x="1206225" y="1777225"/>
            <a:ext cx="68313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Pirms mācību sesijas uzsākšanas ir ļoti svarīgi </a:t>
            </a:r>
            <a:r>
              <a:rPr b="1" i="0" lang="lv-LV" sz="1500" u="none" cap="none" strike="noStrike">
                <a:solidFill>
                  <a:srgbClr val="000000"/>
                </a:solidFill>
                <a:latin typeface="Raleway"/>
                <a:ea typeface="Raleway"/>
                <a:cs typeface="Raleway"/>
                <a:sym typeface="Raleway"/>
              </a:rPr>
              <a:t>iepazīties ar spēli "Atpazīt un rīkoties" un tās sastāvdaļām</a:t>
            </a:r>
            <a:r>
              <a:rPr b="0" i="0" lang="lv-LV" sz="15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Iepazīstieties ar galda spēles saturu un izpētiet piedāvātās problēmsituāciju kārtis un risinājumu kārtis. Varat atlikt malā tās kārtis, kas nav saistītas ar jūsu mācību mērķiem.</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Zināšanas par to, kā šīs kārtis ir saistītas viena ar otru, palīdzēs jums raiti un efektīvi vadīt dalībniekus cauri spēlei.</a:t>
            </a:r>
            <a:endParaRPr b="0" i="0" sz="1500" u="none" cap="none" strike="noStrike">
              <a:solidFill>
                <a:srgbClr val="000000"/>
              </a:solidFill>
              <a:latin typeface="Raleway"/>
              <a:ea typeface="Raleway"/>
              <a:cs typeface="Raleway"/>
              <a:sym typeface="Raleway"/>
            </a:endParaRPr>
          </a:p>
        </p:txBody>
      </p:sp>
      <p:pic>
        <p:nvPicPr>
          <p:cNvPr id="319" name="Google Shape;319;p57"/>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320" name="Google Shape;320;p57"/>
          <p:cNvGrpSpPr/>
          <p:nvPr/>
        </p:nvGrpSpPr>
        <p:grpSpPr>
          <a:xfrm>
            <a:off x="1014745" y="3775068"/>
            <a:ext cx="290237" cy="321991"/>
            <a:chOff x="534570" y="3018006"/>
            <a:chExt cx="290237" cy="321991"/>
          </a:xfrm>
        </p:grpSpPr>
        <p:sp>
          <p:nvSpPr>
            <p:cNvPr id="321" name="Google Shape;321;p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5" name="Shape 1975"/>
        <p:cNvGrpSpPr/>
        <p:nvPr/>
      </p:nvGrpSpPr>
      <p:grpSpPr>
        <a:xfrm>
          <a:off x="0" y="0"/>
          <a:ext cx="0" cy="0"/>
          <a:chOff x="0" y="0"/>
          <a:chExt cx="0" cy="0"/>
        </a:xfrm>
      </p:grpSpPr>
      <p:pic>
        <p:nvPicPr>
          <p:cNvPr id="1976" name="Google Shape;1976;g2523351e7b7_57_135"/>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1977" name="Google Shape;1977;g2523351e7b7_57_135"/>
          <p:cNvSpPr txBox="1"/>
          <p:nvPr/>
        </p:nvSpPr>
        <p:spPr>
          <a:xfrm>
            <a:off x="865375" y="236476"/>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Sociometrija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978" name="Google Shape;1978;g2523351e7b7_57_135"/>
          <p:cNvSpPr txBox="1"/>
          <p:nvPr/>
        </p:nvSpPr>
        <p:spPr>
          <a:xfrm>
            <a:off x="738700" y="2071425"/>
            <a:ext cx="4310700" cy="204283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Spēle atspoguļos </a:t>
            </a:r>
            <a:r>
              <a:rPr b="1" i="0" lang="lv-LV" sz="1500" u="none" cap="none" strike="noStrike">
                <a:solidFill>
                  <a:schemeClr val="dk1"/>
                </a:solidFill>
                <a:latin typeface="Raleway"/>
                <a:ea typeface="Raleway"/>
                <a:cs typeface="Raleway"/>
                <a:sym typeface="Raleway"/>
              </a:rPr>
              <a:t>to, kā katrs cilvēks katrā situācijā reaģē atšķirīgi - </a:t>
            </a:r>
            <a:r>
              <a:rPr b="0" i="0" lang="lv-LV" sz="1500" u="none" cap="none" strike="noStrike">
                <a:solidFill>
                  <a:schemeClr val="dk1"/>
                </a:solidFill>
                <a:latin typeface="Raleway"/>
                <a:ea typeface="Raleway"/>
                <a:cs typeface="Raleway"/>
                <a:sym typeface="Raleway"/>
              </a:rPr>
              <a:t>tas, kas vienam cilvēkam var būt milzīgs stresa avots, citam var būt OK. </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Šādas diskusijas palīdz izprast katra dalībnieka viedokli.</a:t>
            </a:r>
            <a:endParaRPr b="0" i="0" sz="1500" u="none" cap="none" strike="noStrike">
              <a:solidFill>
                <a:srgbClr val="2B3E85"/>
              </a:solidFill>
              <a:latin typeface="Raleway"/>
              <a:ea typeface="Raleway"/>
              <a:cs typeface="Raleway"/>
              <a:sym typeface="Raleway"/>
            </a:endParaRPr>
          </a:p>
        </p:txBody>
      </p:sp>
      <p:sp>
        <p:nvSpPr>
          <p:cNvPr id="1979" name="Google Shape;1979;g2523351e7b7_57_135"/>
          <p:cNvSpPr txBox="1"/>
          <p:nvPr/>
        </p:nvSpPr>
        <p:spPr>
          <a:xfrm>
            <a:off x="865375" y="1572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1980" name="Google Shape;1980;g2523351e7b7_57_135"/>
          <p:cNvGrpSpPr/>
          <p:nvPr/>
        </p:nvGrpSpPr>
        <p:grpSpPr>
          <a:xfrm>
            <a:off x="-674130" y="2410756"/>
            <a:ext cx="290237" cy="321991"/>
            <a:chOff x="534570" y="3018006"/>
            <a:chExt cx="290237" cy="321991"/>
          </a:xfrm>
        </p:grpSpPr>
        <p:sp>
          <p:nvSpPr>
            <p:cNvPr id="1981" name="Google Shape;1981;g2523351e7b7_57_1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g2523351e7b7_57_1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3" name="Google Shape;1983;g2523351e7b7_57_135"/>
          <p:cNvSpPr/>
          <p:nvPr/>
        </p:nvSpPr>
        <p:spPr>
          <a:xfrm>
            <a:off x="6290101" y="2497477"/>
            <a:ext cx="2517300" cy="21762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g2523351e7b7_57_135"/>
          <p:cNvSpPr/>
          <p:nvPr/>
        </p:nvSpPr>
        <p:spPr>
          <a:xfrm>
            <a:off x="5311997" y="166215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g2523351e7b7_57_135"/>
          <p:cNvSpPr/>
          <p:nvPr/>
        </p:nvSpPr>
        <p:spPr>
          <a:xfrm>
            <a:off x="5273725" y="170986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g2523351e7b7_57_135"/>
          <p:cNvSpPr/>
          <p:nvPr/>
        </p:nvSpPr>
        <p:spPr>
          <a:xfrm rot="449424">
            <a:off x="6289029" y="2447122"/>
            <a:ext cx="2462412" cy="217440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87" name="Google Shape;1987;g2523351e7b7_57_135"/>
          <p:cNvPicPr preferRelativeResize="0"/>
          <p:nvPr/>
        </p:nvPicPr>
        <p:blipFill rotWithShape="1">
          <a:blip r:embed="rId4">
            <a:alphaModFix/>
          </a:blip>
          <a:srcRect b="0" l="0" r="1262" t="0"/>
          <a:stretch/>
        </p:blipFill>
        <p:spPr>
          <a:xfrm rot="-5400000">
            <a:off x="6451901" y="1917675"/>
            <a:ext cx="3062399" cy="135455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1" name="Shape 1991"/>
        <p:cNvGrpSpPr/>
        <p:nvPr/>
      </p:nvGrpSpPr>
      <p:grpSpPr>
        <a:xfrm>
          <a:off x="0" y="0"/>
          <a:ext cx="0" cy="0"/>
          <a:chOff x="0" y="0"/>
          <a:chExt cx="0" cy="0"/>
        </a:xfrm>
      </p:grpSpPr>
      <p:pic>
        <p:nvPicPr>
          <p:cNvPr id="1992" name="Google Shape;1992;g2523351e7b7_57_1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993" name="Google Shape;1993;g2523351e7b7_57_150"/>
          <p:cNvSpPr txBox="1"/>
          <p:nvPr/>
        </p:nvSpPr>
        <p:spPr>
          <a:xfrm>
            <a:off x="827250" y="1152600"/>
            <a:ext cx="72414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3</a:t>
            </a:r>
            <a:r>
              <a:rPr b="1" i="0" lang="lv-LV" sz="3900" u="none" cap="none" strike="noStrike">
                <a:solidFill>
                  <a:srgbClr val="2B3E85"/>
                </a:solidFill>
                <a:latin typeface="Raleway"/>
                <a:ea typeface="Raleway"/>
                <a:cs typeface="Raleway"/>
                <a:sym typeface="Raleway"/>
              </a:rPr>
              <a:t>. </a:t>
            </a:r>
            <a:r>
              <a:rPr b="1" i="0" lang="lv-LV" sz="4500" u="none" cap="none" strike="noStrike">
                <a:solidFill>
                  <a:srgbClr val="2B3E85"/>
                </a:solidFill>
                <a:latin typeface="Raleway"/>
                <a:ea typeface="Raleway"/>
                <a:cs typeface="Raleway"/>
                <a:sym typeface="Raleway"/>
              </a:rPr>
              <a:t>spēle </a:t>
            </a:r>
            <a:endParaRPr b="1" i="0" sz="45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Individuālo spēļu sociometrija</a:t>
            </a:r>
            <a:endParaRPr b="1" i="0" sz="4700" u="none" cap="none" strike="noStrike">
              <a:solidFill>
                <a:schemeClr val="lt1"/>
              </a:solidFill>
              <a:latin typeface="Arial"/>
              <a:ea typeface="Arial"/>
              <a:cs typeface="Arial"/>
              <a:sym typeface="Arial"/>
            </a:endParaRPr>
          </a:p>
        </p:txBody>
      </p:sp>
      <p:pic>
        <p:nvPicPr>
          <p:cNvPr id="1994" name="Google Shape;1994;g2523351e7b7_57_15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995" name="Google Shape;1995;g2523351e7b7_57_15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996" name="Google Shape;1996;g2523351e7b7_57_1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1997" name="Google Shape;1997;g2523351e7b7_57_150"/>
          <p:cNvPicPr preferRelativeResize="0"/>
          <p:nvPr/>
        </p:nvPicPr>
        <p:blipFill rotWithShape="1">
          <a:blip r:embed="rId6">
            <a:alphaModFix/>
          </a:blip>
          <a:srcRect b="0" l="27634" r="0" t="10873"/>
          <a:stretch/>
        </p:blipFill>
        <p:spPr>
          <a:xfrm rot="-5400000">
            <a:off x="1520300" y="2053824"/>
            <a:ext cx="1543775" cy="4584374"/>
          </a:xfrm>
          <a:prstGeom prst="rect">
            <a:avLst/>
          </a:prstGeom>
          <a:noFill/>
          <a:ln>
            <a:noFill/>
          </a:ln>
        </p:spPr>
      </p:pic>
      <p:pic>
        <p:nvPicPr>
          <p:cNvPr id="1998" name="Google Shape;1998;g2523351e7b7_57_150"/>
          <p:cNvPicPr preferRelativeResize="0"/>
          <p:nvPr/>
        </p:nvPicPr>
        <p:blipFill rotWithShape="1">
          <a:blip r:embed="rId7">
            <a:alphaModFix/>
          </a:blip>
          <a:srcRect b="2075" l="0" r="22963" t="0"/>
          <a:stretch/>
        </p:blipFill>
        <p:spPr>
          <a:xfrm>
            <a:off x="6369925" y="2602375"/>
            <a:ext cx="2774077" cy="2541126"/>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sp>
        <p:nvSpPr>
          <p:cNvPr id="2003" name="Google Shape;2003;g2523351e7b7_57_160"/>
          <p:cNvSpPr txBox="1"/>
          <p:nvPr/>
        </p:nvSpPr>
        <p:spPr>
          <a:xfrm>
            <a:off x="107425" y="4243725"/>
            <a:ext cx="8957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 </a:t>
            </a:r>
            <a:r>
              <a:rPr b="1" i="0" lang="lv-LV" sz="1800" u="none" cap="none" strike="noStrike">
                <a:solidFill>
                  <a:srgbClr val="2B3E85"/>
                </a:solidFill>
                <a:latin typeface="Montserrat ExtraBold"/>
                <a:ea typeface="Montserrat ExtraBold"/>
                <a:cs typeface="Montserrat ExtraBold"/>
                <a:sym typeface="Montserrat ExtraBold"/>
              </a:rPr>
              <a:t>1 2 3 4 5 6 7 8 9 10</a:t>
            </a:r>
            <a:endParaRPr b="1" i="0" sz="1500" u="none" cap="none" strike="noStrike">
              <a:solidFill>
                <a:srgbClr val="2B3E85"/>
              </a:solidFill>
              <a:latin typeface="Montserrat ExtraBold"/>
              <a:ea typeface="Montserrat ExtraBold"/>
              <a:cs typeface="Montserrat ExtraBold"/>
              <a:sym typeface="Montserrat ExtraBold"/>
            </a:endParaRPr>
          </a:p>
        </p:txBody>
      </p:sp>
      <p:pic>
        <p:nvPicPr>
          <p:cNvPr id="2004" name="Google Shape;2004;g2523351e7b7_57_160"/>
          <p:cNvPicPr preferRelativeResize="0"/>
          <p:nvPr/>
        </p:nvPicPr>
        <p:blipFill rotWithShape="1">
          <a:blip r:embed="rId3">
            <a:alphaModFix/>
          </a:blip>
          <a:srcRect b="0" l="0" r="0" t="0"/>
          <a:stretch/>
        </p:blipFill>
        <p:spPr>
          <a:xfrm rot="551">
            <a:off x="3636750" y="547050"/>
            <a:ext cx="1870500" cy="2803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05" name="Google Shape;2005;g2523351e7b7_57_160"/>
          <p:cNvPicPr preferRelativeResize="0"/>
          <p:nvPr/>
        </p:nvPicPr>
        <p:blipFill rotWithShape="1">
          <a:blip r:embed="rId4">
            <a:alphaModFix/>
          </a:blip>
          <a:srcRect b="0" l="0" r="0" t="0"/>
          <a:stretch/>
        </p:blipFill>
        <p:spPr>
          <a:xfrm>
            <a:off x="1572199" y="1836975"/>
            <a:ext cx="899650" cy="2273550"/>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9" name="Shape 2009"/>
        <p:cNvGrpSpPr/>
        <p:nvPr/>
      </p:nvGrpSpPr>
      <p:grpSpPr>
        <a:xfrm>
          <a:off x="0" y="0"/>
          <a:ext cx="0" cy="0"/>
          <a:chOff x="0" y="0"/>
          <a:chExt cx="0" cy="0"/>
        </a:xfrm>
      </p:grpSpPr>
      <p:pic>
        <p:nvPicPr>
          <p:cNvPr id="2010" name="Google Shape;2010;g2523351e7b7_57_166"/>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2011" name="Google Shape;2011;g2523351e7b7_57_166"/>
          <p:cNvSpPr txBox="1"/>
          <p:nvPr/>
        </p:nvSpPr>
        <p:spPr>
          <a:xfrm>
            <a:off x="865375" y="229988"/>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Sociometrija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12" name="Google Shape;2012;g2523351e7b7_57_166"/>
          <p:cNvSpPr txBox="1"/>
          <p:nvPr/>
        </p:nvSpPr>
        <p:spPr>
          <a:xfrm>
            <a:off x="865375" y="1954575"/>
            <a:ext cx="3817500" cy="241601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Spēlētāju skaits - </a:t>
            </a:r>
            <a:r>
              <a:rPr b="1" i="0" lang="lv-LV" sz="1500" u="none" cap="none" strike="noStrike">
                <a:solidFill>
                  <a:srgbClr val="2B3E85"/>
                </a:solidFill>
                <a:latin typeface="Raleway"/>
                <a:ea typeface="Raleway"/>
                <a:cs typeface="Raleway"/>
                <a:sym typeface="Raleway"/>
              </a:rPr>
              <a:t>1 vai 2</a:t>
            </a:r>
            <a:endParaRPr b="1"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Spēlētājs izvēlas situācijas un izvieto tās stresa skalā.</a:t>
            </a:r>
            <a:endParaRPr b="0" i="0" sz="15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500" u="none" cap="none" strike="noStrike">
                <a:solidFill>
                  <a:srgbClr val="2B3E85"/>
                </a:solidFill>
                <a:latin typeface="Raleway"/>
                <a:ea typeface="Raleway"/>
                <a:cs typeface="Raleway"/>
                <a:sym typeface="Raleway"/>
              </a:rPr>
              <a:t>Kad situācija ir novietota uz skalas, spēlētājs var izmantot risinājuma kartes un pārdomāt, kas būtu nepieciešams, lai pārvietotu situācijas karti uz zemāku stresa līmeni.</a:t>
            </a:r>
            <a:endParaRPr b="0" i="0" sz="1500" u="none" cap="none" strike="noStrike">
              <a:solidFill>
                <a:srgbClr val="2B3E85"/>
              </a:solidFill>
              <a:latin typeface="Raleway"/>
              <a:ea typeface="Raleway"/>
              <a:cs typeface="Raleway"/>
              <a:sym typeface="Raleway"/>
            </a:endParaRPr>
          </a:p>
        </p:txBody>
      </p:sp>
      <p:sp>
        <p:nvSpPr>
          <p:cNvPr id="2013" name="Google Shape;2013;g2523351e7b7_57_166"/>
          <p:cNvSpPr txBox="1"/>
          <p:nvPr/>
        </p:nvSpPr>
        <p:spPr>
          <a:xfrm>
            <a:off x="865374" y="1455850"/>
            <a:ext cx="5652383"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 un spēle</a:t>
            </a:r>
            <a:endParaRPr b="1" i="0" sz="2600" u="none" cap="none" strike="noStrike">
              <a:solidFill>
                <a:srgbClr val="6689BA"/>
              </a:solidFill>
              <a:latin typeface="Arial"/>
              <a:ea typeface="Arial"/>
              <a:cs typeface="Arial"/>
              <a:sym typeface="Arial"/>
            </a:endParaRPr>
          </a:p>
        </p:txBody>
      </p:sp>
      <p:grpSp>
        <p:nvGrpSpPr>
          <p:cNvPr id="2014" name="Google Shape;2014;g2523351e7b7_57_166"/>
          <p:cNvGrpSpPr/>
          <p:nvPr/>
        </p:nvGrpSpPr>
        <p:grpSpPr>
          <a:xfrm>
            <a:off x="536499" y="2571555"/>
            <a:ext cx="290237" cy="321991"/>
            <a:chOff x="534570" y="3018006"/>
            <a:chExt cx="290237" cy="321991"/>
          </a:xfrm>
        </p:grpSpPr>
        <p:sp>
          <p:nvSpPr>
            <p:cNvPr id="2015" name="Google Shape;2015;g2523351e7b7_57_1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g2523351e7b7_57_1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17" name="Google Shape;2017;g2523351e7b7_57_166"/>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sp>
        <p:nvSpPr>
          <p:cNvPr id="2018" name="Google Shape;2018;g2523351e7b7_57_166"/>
          <p:cNvSpPr txBox="1"/>
          <p:nvPr/>
        </p:nvSpPr>
        <p:spPr>
          <a:xfrm>
            <a:off x="4759650" y="4184200"/>
            <a:ext cx="446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 </a:t>
            </a:r>
            <a:r>
              <a:rPr b="1" i="0" lang="lv-LV" sz="1300" u="none" cap="none" strike="noStrike">
                <a:solidFill>
                  <a:srgbClr val="6689BA"/>
                </a:solidFill>
                <a:latin typeface="Montserrat ExtraBold"/>
                <a:ea typeface="Montserrat ExtraBold"/>
                <a:cs typeface="Montserrat ExtraBold"/>
                <a:sym typeface="Montserrat ExtraBold"/>
              </a:rPr>
              <a:t>1 </a:t>
            </a:r>
            <a:endParaRPr b="1" i="0" sz="1300" u="none" cap="none" strike="noStrike">
              <a:solidFill>
                <a:srgbClr val="6689BA"/>
              </a:solidFill>
              <a:latin typeface="Montserrat ExtraBold"/>
              <a:ea typeface="Montserrat ExtraBold"/>
              <a:cs typeface="Montserrat ExtraBold"/>
              <a:sym typeface="Montserrat ExtraBold"/>
            </a:endParaRPr>
          </a:p>
        </p:txBody>
      </p:sp>
      <p:pic>
        <p:nvPicPr>
          <p:cNvPr id="2019" name="Google Shape;2019;g2523351e7b7_57_166"/>
          <p:cNvPicPr preferRelativeResize="0"/>
          <p:nvPr/>
        </p:nvPicPr>
        <p:blipFill rotWithShape="1">
          <a:blip r:embed="rId5">
            <a:alphaModFix/>
          </a:blip>
          <a:srcRect b="0" l="0" r="0" t="0"/>
          <a:stretch/>
        </p:blipFill>
        <p:spPr>
          <a:xfrm rot="1103">
            <a:off x="5932213" y="2611126"/>
            <a:ext cx="934800" cy="1400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20" name="Google Shape;2020;g2523351e7b7_57_166"/>
          <p:cNvPicPr preferRelativeResize="0"/>
          <p:nvPr/>
        </p:nvPicPr>
        <p:blipFill rotWithShape="1">
          <a:blip r:embed="rId6">
            <a:alphaModFix/>
          </a:blip>
          <a:srcRect b="0" l="69" r="78" t="0"/>
          <a:stretch/>
        </p:blipFill>
        <p:spPr>
          <a:xfrm>
            <a:off x="7549746" y="1670231"/>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21" name="Google Shape;2021;g2523351e7b7_57_166"/>
          <p:cNvPicPr preferRelativeResize="0"/>
          <p:nvPr/>
        </p:nvPicPr>
        <p:blipFill rotWithShape="1">
          <a:blip r:embed="rId7">
            <a:alphaModFix/>
          </a:blip>
          <a:srcRect b="0" l="69" r="58" t="0"/>
          <a:stretch/>
        </p:blipFill>
        <p:spPr>
          <a:xfrm>
            <a:off x="7503289" y="1613322"/>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22" name="Google Shape;2022;g2523351e7b7_57_166"/>
          <p:cNvPicPr preferRelativeResize="0"/>
          <p:nvPr/>
        </p:nvPicPr>
        <p:blipFill rotWithShape="1">
          <a:blip r:embed="rId8">
            <a:alphaModFix/>
          </a:blip>
          <a:srcRect b="0" l="69" r="58" t="0"/>
          <a:stretch/>
        </p:blipFill>
        <p:spPr>
          <a:xfrm rot="737515">
            <a:off x="7549734" y="1670280"/>
            <a:ext cx="834224" cy="125083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23" name="Google Shape;2023;g2523351e7b7_57_166"/>
          <p:cNvPicPr preferRelativeResize="0"/>
          <p:nvPr/>
        </p:nvPicPr>
        <p:blipFill rotWithShape="1">
          <a:blip r:embed="rId9">
            <a:alphaModFix/>
          </a:blip>
          <a:srcRect b="10" l="0" r="0" t="0"/>
          <a:stretch/>
        </p:blipFill>
        <p:spPr>
          <a:xfrm>
            <a:off x="7359472" y="1828002"/>
            <a:ext cx="834300" cy="1250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7" name="Shape 2027"/>
        <p:cNvGrpSpPr/>
        <p:nvPr/>
      </p:nvGrpSpPr>
      <p:grpSpPr>
        <a:xfrm>
          <a:off x="0" y="0"/>
          <a:ext cx="0" cy="0"/>
          <a:chOff x="0" y="0"/>
          <a:chExt cx="0" cy="0"/>
        </a:xfrm>
      </p:grpSpPr>
      <p:pic>
        <p:nvPicPr>
          <p:cNvPr id="2028" name="Google Shape;2028;g2523351e7b7_57_183"/>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029" name="Google Shape;2029;g2523351e7b7_57_183"/>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4</a:t>
            </a:r>
            <a:r>
              <a:rPr b="1" i="0" lang="lv-LV" sz="3900" u="none" cap="none" strike="noStrike">
                <a:solidFill>
                  <a:srgbClr val="2B3E85"/>
                </a:solidFill>
                <a:latin typeface="Raleway"/>
                <a:ea typeface="Raleway"/>
                <a:cs typeface="Raleway"/>
                <a:sym typeface="Raleway"/>
              </a:rPr>
              <a:t>. </a:t>
            </a:r>
            <a:r>
              <a:rPr b="1" i="0" lang="lv-LV" sz="4500" u="none" cap="none" strike="noStrike">
                <a:solidFill>
                  <a:srgbClr val="2B3E85"/>
                </a:solidFill>
                <a:latin typeface="Raleway"/>
                <a:ea typeface="Raleway"/>
                <a:cs typeface="Raleway"/>
                <a:sym typeface="Raleway"/>
              </a:rPr>
              <a:t>spēle </a:t>
            </a:r>
            <a:endParaRPr b="1" i="0" sz="45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Situācijas atrisināšana</a:t>
            </a:r>
            <a:endParaRPr b="1" i="0" sz="4700" u="none" cap="none" strike="noStrike">
              <a:solidFill>
                <a:schemeClr val="lt1"/>
              </a:solidFill>
              <a:latin typeface="Arial"/>
              <a:ea typeface="Arial"/>
              <a:cs typeface="Arial"/>
              <a:sym typeface="Arial"/>
            </a:endParaRPr>
          </a:p>
        </p:txBody>
      </p:sp>
      <p:pic>
        <p:nvPicPr>
          <p:cNvPr id="2030" name="Google Shape;2030;g2523351e7b7_57_183"/>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031" name="Google Shape;2031;g2523351e7b7_57_183"/>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032" name="Google Shape;2032;g2523351e7b7_57_183"/>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033" name="Google Shape;2033;g2523351e7b7_57_183"/>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034" name="Google Shape;2034;g2523351e7b7_57_183"/>
          <p:cNvPicPr preferRelativeResize="0"/>
          <p:nvPr/>
        </p:nvPicPr>
        <p:blipFill rotWithShape="1">
          <a:blip r:embed="rId7">
            <a:alphaModFix/>
          </a:blip>
          <a:srcRect b="2075" l="0" r="22963" t="0"/>
          <a:stretch/>
        </p:blipFill>
        <p:spPr>
          <a:xfrm>
            <a:off x="6711450" y="2915221"/>
            <a:ext cx="2432548" cy="222828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pic>
        <p:nvPicPr>
          <p:cNvPr id="2039" name="Google Shape;2039;g2523351e7b7_57_193"/>
          <p:cNvPicPr preferRelativeResize="0"/>
          <p:nvPr/>
        </p:nvPicPr>
        <p:blipFill rotWithShape="1">
          <a:blip r:embed="rId3">
            <a:alphaModFix/>
          </a:blip>
          <a:srcRect b="0" l="69" r="58" t="0"/>
          <a:stretch/>
        </p:blipFill>
        <p:spPr>
          <a:xfrm>
            <a:off x="3836131" y="772557"/>
            <a:ext cx="2021400" cy="303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0" name="Google Shape;2040;g2523351e7b7_57_193"/>
          <p:cNvPicPr preferRelativeResize="0"/>
          <p:nvPr/>
        </p:nvPicPr>
        <p:blipFill rotWithShape="1">
          <a:blip r:embed="rId4">
            <a:alphaModFix/>
          </a:blip>
          <a:srcRect b="0" l="29" r="26" t="0"/>
          <a:stretch/>
        </p:blipFill>
        <p:spPr>
          <a:xfrm rot="-814565">
            <a:off x="6538422" y="1340764"/>
            <a:ext cx="1938771" cy="290695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1" name="Google Shape;2041;g2523351e7b7_57_193"/>
          <p:cNvPicPr preferRelativeResize="0"/>
          <p:nvPr/>
        </p:nvPicPr>
        <p:blipFill rotWithShape="1">
          <a:blip r:embed="rId5">
            <a:alphaModFix/>
          </a:blip>
          <a:srcRect b="0" l="18" r="9" t="0"/>
          <a:stretch/>
        </p:blipFill>
        <p:spPr>
          <a:xfrm rot="416370">
            <a:off x="637394" y="1436630"/>
            <a:ext cx="2103107" cy="315233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2" name="Google Shape;2042;g2523351e7b7_57_193"/>
          <p:cNvPicPr preferRelativeResize="0"/>
          <p:nvPr/>
        </p:nvPicPr>
        <p:blipFill rotWithShape="1">
          <a:blip r:embed="rId3">
            <a:alphaModFix/>
          </a:blip>
          <a:srcRect b="0" l="69" r="58" t="0"/>
          <a:stretch/>
        </p:blipFill>
        <p:spPr>
          <a:xfrm>
            <a:off x="3528809" y="620536"/>
            <a:ext cx="2021400" cy="303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3" name="Google Shape;2043;g2523351e7b7_57_193"/>
          <p:cNvPicPr preferRelativeResize="0"/>
          <p:nvPr/>
        </p:nvPicPr>
        <p:blipFill rotWithShape="1">
          <a:blip r:embed="rId6">
            <a:alphaModFix/>
          </a:blip>
          <a:srcRect b="49" l="0" r="0" t="49"/>
          <a:stretch/>
        </p:blipFill>
        <p:spPr>
          <a:xfrm rot="-223618">
            <a:off x="3932532" y="487162"/>
            <a:ext cx="2021475" cy="3031315"/>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7" name="Shape 2047"/>
        <p:cNvGrpSpPr/>
        <p:nvPr/>
      </p:nvGrpSpPr>
      <p:grpSpPr>
        <a:xfrm>
          <a:off x="0" y="0"/>
          <a:ext cx="0" cy="0"/>
          <a:chOff x="0" y="0"/>
          <a:chExt cx="0" cy="0"/>
        </a:xfrm>
      </p:grpSpPr>
      <p:pic>
        <p:nvPicPr>
          <p:cNvPr id="2048" name="Google Shape;2048;g2523351e7b7_57_201"/>
          <p:cNvPicPr preferRelativeResize="0"/>
          <p:nvPr/>
        </p:nvPicPr>
        <p:blipFill rotWithShape="1">
          <a:blip r:embed="rId3">
            <a:alphaModFix/>
          </a:blip>
          <a:srcRect b="0" l="69" r="58" t="0"/>
          <a:stretch/>
        </p:blipFill>
        <p:spPr>
          <a:xfrm rot="415793">
            <a:off x="6635326" y="2219777"/>
            <a:ext cx="1496835" cy="224450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49" name="Google Shape;2049;g2523351e7b7_57_201"/>
          <p:cNvPicPr preferRelativeResize="0"/>
          <p:nvPr/>
        </p:nvPicPr>
        <p:blipFill rotWithShape="1">
          <a:blip r:embed="rId4">
            <a:alphaModFix/>
          </a:blip>
          <a:srcRect b="0" l="0" r="0" t="0"/>
          <a:stretch/>
        </p:blipFill>
        <p:spPr>
          <a:xfrm>
            <a:off x="0" y="0"/>
            <a:ext cx="9144001" cy="1344825"/>
          </a:xfrm>
          <a:prstGeom prst="rect">
            <a:avLst/>
          </a:prstGeom>
          <a:noFill/>
          <a:ln>
            <a:noFill/>
          </a:ln>
        </p:spPr>
      </p:pic>
      <p:sp>
        <p:nvSpPr>
          <p:cNvPr id="2050" name="Google Shape;2050;g2523351e7b7_57_201"/>
          <p:cNvSpPr txBox="1"/>
          <p:nvPr/>
        </p:nvSpPr>
        <p:spPr>
          <a:xfrm>
            <a:off x="865375" y="142903"/>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Situācijas atrisināšana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51" name="Google Shape;2051;g2523351e7b7_57_201"/>
          <p:cNvSpPr txBox="1"/>
          <p:nvPr/>
        </p:nvSpPr>
        <p:spPr>
          <a:xfrm>
            <a:off x="865375" y="2151188"/>
            <a:ext cx="3254700" cy="180046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Spēlētāju skaits - </a:t>
            </a:r>
            <a:r>
              <a:rPr b="1" i="0" lang="lv-LV" sz="1600" u="none" cap="none" strike="noStrike">
                <a:solidFill>
                  <a:srgbClr val="2B3E85"/>
                </a:solidFill>
                <a:latin typeface="Raleway"/>
                <a:ea typeface="Raleway"/>
                <a:cs typeface="Raleway"/>
                <a:sym typeface="Raleway"/>
              </a:rPr>
              <a:t>2-6</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Spēles vadītājs izvēlas apspriežamās situācijas.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Katrs spēlētājs saņem 3 kārtis no katras risinājumu grupas.</a:t>
            </a:r>
            <a:endParaRPr b="0" i="0" sz="1600" u="none" cap="none" strike="noStrike">
              <a:solidFill>
                <a:srgbClr val="2B3E85"/>
              </a:solidFill>
              <a:latin typeface="Raleway"/>
              <a:ea typeface="Raleway"/>
              <a:cs typeface="Raleway"/>
              <a:sym typeface="Raleway"/>
            </a:endParaRPr>
          </a:p>
        </p:txBody>
      </p:sp>
      <p:sp>
        <p:nvSpPr>
          <p:cNvPr id="2052" name="Google Shape;2052;g2523351e7b7_57_201"/>
          <p:cNvSpPr txBox="1"/>
          <p:nvPr/>
        </p:nvSpPr>
        <p:spPr>
          <a:xfrm>
            <a:off x="865375" y="1652463"/>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grpSp>
        <p:nvGrpSpPr>
          <p:cNvPr id="2053" name="Google Shape;2053;g2523351e7b7_57_201"/>
          <p:cNvGrpSpPr/>
          <p:nvPr/>
        </p:nvGrpSpPr>
        <p:grpSpPr>
          <a:xfrm>
            <a:off x="-674130" y="2410756"/>
            <a:ext cx="290237" cy="321991"/>
            <a:chOff x="534570" y="3018006"/>
            <a:chExt cx="290237" cy="321991"/>
          </a:xfrm>
        </p:grpSpPr>
        <p:sp>
          <p:nvSpPr>
            <p:cNvPr id="2054" name="Google Shape;2054;g2523351e7b7_57_20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g2523351e7b7_57_20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56" name="Google Shape;2056;g2523351e7b7_57_201"/>
          <p:cNvPicPr preferRelativeResize="0"/>
          <p:nvPr/>
        </p:nvPicPr>
        <p:blipFill rotWithShape="1">
          <a:blip r:embed="rId5">
            <a:alphaModFix/>
          </a:blip>
          <a:srcRect b="0" l="0" r="25946" t="0"/>
          <a:stretch/>
        </p:blipFill>
        <p:spPr>
          <a:xfrm>
            <a:off x="6294850" y="353100"/>
            <a:ext cx="2849149" cy="1591949"/>
          </a:xfrm>
          <a:prstGeom prst="rect">
            <a:avLst/>
          </a:prstGeom>
          <a:noFill/>
          <a:ln>
            <a:noFill/>
          </a:ln>
        </p:spPr>
      </p:pic>
      <p:pic>
        <p:nvPicPr>
          <p:cNvPr id="2057" name="Google Shape;2057;g2523351e7b7_57_201"/>
          <p:cNvPicPr preferRelativeResize="0"/>
          <p:nvPr/>
        </p:nvPicPr>
        <p:blipFill rotWithShape="1">
          <a:blip r:embed="rId6">
            <a:alphaModFix/>
          </a:blip>
          <a:srcRect b="0" l="69" r="78" t="0"/>
          <a:stretch/>
        </p:blipFill>
        <p:spPr>
          <a:xfrm>
            <a:off x="5836125" y="1936788"/>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58" name="Google Shape;2058;g2523351e7b7_57_201"/>
          <p:cNvPicPr preferRelativeResize="0"/>
          <p:nvPr/>
        </p:nvPicPr>
        <p:blipFill rotWithShape="1">
          <a:blip r:embed="rId7">
            <a:alphaModFix/>
          </a:blip>
          <a:srcRect b="0" l="69" r="58" t="0"/>
          <a:stretch/>
        </p:blipFill>
        <p:spPr>
          <a:xfrm>
            <a:off x="5203149" y="1820926"/>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59" name="Google Shape;2059;g2523351e7b7_57_201"/>
          <p:cNvPicPr preferRelativeResize="0"/>
          <p:nvPr/>
        </p:nvPicPr>
        <p:blipFill rotWithShape="1">
          <a:blip r:embed="rId3">
            <a:alphaModFix/>
          </a:blip>
          <a:srcRect b="0" l="69" r="58" t="0"/>
          <a:stretch/>
        </p:blipFill>
        <p:spPr>
          <a:xfrm rot="737379">
            <a:off x="6055878" y="2294053"/>
            <a:ext cx="1496801" cy="224440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60" name="Google Shape;2060;g2523351e7b7_57_201"/>
          <p:cNvPicPr preferRelativeResize="0"/>
          <p:nvPr/>
        </p:nvPicPr>
        <p:blipFill rotWithShape="1">
          <a:blip r:embed="rId8">
            <a:alphaModFix/>
          </a:blip>
          <a:srcRect b="10" l="0" r="0" t="0"/>
          <a:stretch/>
        </p:blipFill>
        <p:spPr>
          <a:xfrm>
            <a:off x="5494705" y="2219885"/>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61" name="Google Shape;2061;g2523351e7b7_57_201"/>
          <p:cNvPicPr preferRelativeResize="0"/>
          <p:nvPr/>
        </p:nvPicPr>
        <p:blipFill rotWithShape="1">
          <a:blip r:embed="rId8">
            <a:alphaModFix/>
          </a:blip>
          <a:srcRect b="10" l="0" r="0" t="0"/>
          <a:stretch/>
        </p:blipFill>
        <p:spPr>
          <a:xfrm>
            <a:off x="4862025" y="2410946"/>
            <a:ext cx="1497000" cy="22443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5" name="Shape 2065"/>
        <p:cNvGrpSpPr/>
        <p:nvPr/>
      </p:nvGrpSpPr>
      <p:grpSpPr>
        <a:xfrm>
          <a:off x="0" y="0"/>
          <a:ext cx="0" cy="0"/>
          <a:chOff x="0" y="0"/>
          <a:chExt cx="0" cy="0"/>
        </a:xfrm>
      </p:grpSpPr>
      <p:pic>
        <p:nvPicPr>
          <p:cNvPr id="2066" name="Google Shape;2066;g2523351e7b7_57_218"/>
          <p:cNvPicPr preferRelativeResize="0"/>
          <p:nvPr/>
        </p:nvPicPr>
        <p:blipFill rotWithShape="1">
          <a:blip r:embed="rId3">
            <a:alphaModFix/>
          </a:blip>
          <a:srcRect b="0" l="0" r="0" t="0"/>
          <a:stretch/>
        </p:blipFill>
        <p:spPr>
          <a:xfrm>
            <a:off x="-126" y="0"/>
            <a:ext cx="9144001" cy="1344825"/>
          </a:xfrm>
          <a:prstGeom prst="rect">
            <a:avLst/>
          </a:prstGeom>
          <a:noFill/>
          <a:ln>
            <a:noFill/>
          </a:ln>
        </p:spPr>
      </p:pic>
      <p:sp>
        <p:nvSpPr>
          <p:cNvPr id="2067" name="Google Shape;2067;g2523351e7b7_57_218"/>
          <p:cNvSpPr txBox="1"/>
          <p:nvPr/>
        </p:nvSpPr>
        <p:spPr>
          <a:xfrm>
            <a:off x="865375" y="272776"/>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Situācijas atrisināšana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68" name="Google Shape;2068;g2523351e7b7_57_218"/>
          <p:cNvSpPr txBox="1"/>
          <p:nvPr/>
        </p:nvSpPr>
        <p:spPr>
          <a:xfrm>
            <a:off x="865375" y="2151200"/>
            <a:ext cx="4354800" cy="229290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Spēles vadītājs </a:t>
            </a:r>
            <a:r>
              <a:rPr b="1" i="0" lang="lv-LV" sz="1600" u="none" cap="none" strike="noStrike">
                <a:solidFill>
                  <a:srgbClr val="2B3E85"/>
                </a:solidFill>
                <a:latin typeface="Raleway"/>
                <a:ea typeface="Raleway"/>
                <a:cs typeface="Raleway"/>
                <a:sym typeface="Raleway"/>
              </a:rPr>
              <a:t>nolasa situāciju, </a:t>
            </a:r>
            <a:r>
              <a:rPr b="0" i="0" lang="lv-LV" sz="1600" u="none" cap="none" strike="noStrike">
                <a:solidFill>
                  <a:srgbClr val="2B3E85"/>
                </a:solidFill>
                <a:latin typeface="Raleway"/>
                <a:ea typeface="Raleway"/>
                <a:cs typeface="Raleway"/>
                <a:sym typeface="Raleway"/>
              </a:rPr>
              <a:t>izskaidro to sīkāk un, ja nepieciešams, maina vai papildina to atbilstoši organizācijas situācijai.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Katrs spēlētājs pēc kārtas noliek vienu risinājuma kārti, paskaidrojot, kā šī kārts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var palīdzēt uzlabot situāciju.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t/>
            </a:r>
            <a:endParaRPr b="0" i="0" sz="1600" u="none" cap="none" strike="noStrike">
              <a:solidFill>
                <a:srgbClr val="2B3E85"/>
              </a:solidFill>
              <a:latin typeface="Raleway"/>
              <a:ea typeface="Raleway"/>
              <a:cs typeface="Raleway"/>
              <a:sym typeface="Raleway"/>
            </a:endParaRPr>
          </a:p>
        </p:txBody>
      </p:sp>
      <p:sp>
        <p:nvSpPr>
          <p:cNvPr id="2069" name="Google Shape;2069;g2523351e7b7_57_218"/>
          <p:cNvSpPr txBox="1"/>
          <p:nvPr/>
        </p:nvSpPr>
        <p:spPr>
          <a:xfrm>
            <a:off x="865375" y="1652463"/>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2070" name="Google Shape;2070;g2523351e7b7_57_218"/>
          <p:cNvGrpSpPr/>
          <p:nvPr/>
        </p:nvGrpSpPr>
        <p:grpSpPr>
          <a:xfrm>
            <a:off x="-674130" y="2410756"/>
            <a:ext cx="290237" cy="321991"/>
            <a:chOff x="534570" y="3018006"/>
            <a:chExt cx="290237" cy="321991"/>
          </a:xfrm>
        </p:grpSpPr>
        <p:sp>
          <p:nvSpPr>
            <p:cNvPr id="2071" name="Google Shape;2071;g2523351e7b7_57_21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g2523351e7b7_57_21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73" name="Google Shape;2073;g2523351e7b7_57_218"/>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2074" name="Google Shape;2074;g2523351e7b7_57_218"/>
          <p:cNvPicPr preferRelativeResize="0"/>
          <p:nvPr/>
        </p:nvPicPr>
        <p:blipFill rotWithShape="1">
          <a:blip r:embed="rId5">
            <a:alphaModFix/>
          </a:blip>
          <a:srcRect b="49" l="0" r="0" t="49"/>
          <a:stretch/>
        </p:blipFill>
        <p:spPr>
          <a:xfrm rot="444278">
            <a:off x="5623876" y="1829000"/>
            <a:ext cx="1494463" cy="224109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75" name="Google Shape;2075;g2523351e7b7_57_218"/>
          <p:cNvPicPr preferRelativeResize="0"/>
          <p:nvPr/>
        </p:nvPicPr>
        <p:blipFill rotWithShape="1">
          <a:blip r:embed="rId6">
            <a:alphaModFix/>
          </a:blip>
          <a:srcRect b="0" l="29" r="28" t="0"/>
          <a:stretch/>
        </p:blipFill>
        <p:spPr>
          <a:xfrm rot="-132046">
            <a:off x="6996795" y="2437913"/>
            <a:ext cx="1445266" cy="2166994"/>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9" name="Shape 2079"/>
        <p:cNvGrpSpPr/>
        <p:nvPr/>
      </p:nvGrpSpPr>
      <p:grpSpPr>
        <a:xfrm>
          <a:off x="0" y="0"/>
          <a:ext cx="0" cy="0"/>
          <a:chOff x="0" y="0"/>
          <a:chExt cx="0" cy="0"/>
        </a:xfrm>
      </p:grpSpPr>
      <p:pic>
        <p:nvPicPr>
          <p:cNvPr id="2080" name="Google Shape;2080;g2523351e7b7_57_231"/>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2081" name="Google Shape;2081;g2523351e7b7_57_231"/>
          <p:cNvSpPr txBox="1"/>
          <p:nvPr/>
        </p:nvSpPr>
        <p:spPr>
          <a:xfrm>
            <a:off x="865375" y="258223"/>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Situācijas atrisināšana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82" name="Google Shape;2082;g2523351e7b7_57_231"/>
          <p:cNvSpPr txBox="1"/>
          <p:nvPr/>
        </p:nvSpPr>
        <p:spPr>
          <a:xfrm>
            <a:off x="865375" y="2151200"/>
            <a:ext cx="4060500" cy="216466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Nākamais spēlētājs novieto savu kārti, brīvi izvēloties, kur, viņaprāt, būtu jāatrodas viņa risinājumam, un izlasa visu risinājumu secību.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Nākamais spēlētājs noliek savu kārti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vietā pēc savas izvēles un izlasa visu risinājumu secību.</a:t>
            </a:r>
            <a:endParaRPr b="0" i="0" sz="1600" u="none" cap="none" strike="noStrike">
              <a:solidFill>
                <a:srgbClr val="2B3E85"/>
              </a:solidFill>
              <a:latin typeface="Raleway"/>
              <a:ea typeface="Raleway"/>
              <a:cs typeface="Raleway"/>
              <a:sym typeface="Raleway"/>
            </a:endParaRPr>
          </a:p>
        </p:txBody>
      </p:sp>
      <p:sp>
        <p:nvSpPr>
          <p:cNvPr id="2083" name="Google Shape;2083;g2523351e7b7_57_231"/>
          <p:cNvSpPr txBox="1"/>
          <p:nvPr/>
        </p:nvSpPr>
        <p:spPr>
          <a:xfrm>
            <a:off x="865375" y="1652463"/>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2084" name="Google Shape;2084;g2523351e7b7_57_231"/>
          <p:cNvGrpSpPr/>
          <p:nvPr/>
        </p:nvGrpSpPr>
        <p:grpSpPr>
          <a:xfrm>
            <a:off x="-674130" y="2410756"/>
            <a:ext cx="290237" cy="321991"/>
            <a:chOff x="534570" y="3018006"/>
            <a:chExt cx="290237" cy="321991"/>
          </a:xfrm>
        </p:grpSpPr>
        <p:sp>
          <p:nvSpPr>
            <p:cNvPr id="2085" name="Google Shape;2085;g2523351e7b7_57_2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g2523351e7b7_57_2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087" name="Google Shape;2087;g2523351e7b7_57_231"/>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2088" name="Google Shape;2088;g2523351e7b7_57_231"/>
          <p:cNvPicPr preferRelativeResize="0"/>
          <p:nvPr/>
        </p:nvPicPr>
        <p:blipFill rotWithShape="1">
          <a:blip r:embed="rId5">
            <a:alphaModFix/>
          </a:blip>
          <a:srcRect b="49" l="0" r="0" t="49"/>
          <a:stretch/>
        </p:blipFill>
        <p:spPr>
          <a:xfrm>
            <a:off x="6228505" y="1767634"/>
            <a:ext cx="1307700" cy="1961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89" name="Google Shape;2089;g2523351e7b7_57_231"/>
          <p:cNvPicPr preferRelativeResize="0"/>
          <p:nvPr/>
        </p:nvPicPr>
        <p:blipFill rotWithShape="1">
          <a:blip r:embed="rId6">
            <a:alphaModFix/>
          </a:blip>
          <a:srcRect b="0" l="29" r="28" t="0"/>
          <a:stretch/>
        </p:blipFill>
        <p:spPr>
          <a:xfrm rot="-132125">
            <a:off x="7238098" y="2226771"/>
            <a:ext cx="1264834" cy="189649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0" name="Google Shape;2090;g2523351e7b7_57_231"/>
          <p:cNvPicPr preferRelativeResize="0"/>
          <p:nvPr/>
        </p:nvPicPr>
        <p:blipFill rotWithShape="1">
          <a:blip r:embed="rId7">
            <a:alphaModFix/>
          </a:blip>
          <a:srcRect b="0" l="18" r="9" t="0"/>
          <a:stretch/>
        </p:blipFill>
        <p:spPr>
          <a:xfrm rot="-677291">
            <a:off x="5435032" y="2835924"/>
            <a:ext cx="1239886" cy="1858475"/>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4" name="Shape 2094"/>
        <p:cNvGrpSpPr/>
        <p:nvPr/>
      </p:nvGrpSpPr>
      <p:grpSpPr>
        <a:xfrm>
          <a:off x="0" y="0"/>
          <a:ext cx="0" cy="0"/>
          <a:chOff x="0" y="0"/>
          <a:chExt cx="0" cy="0"/>
        </a:xfrm>
      </p:grpSpPr>
      <p:pic>
        <p:nvPicPr>
          <p:cNvPr id="2095" name="Google Shape;2095;g2523351e7b7_57_245"/>
          <p:cNvPicPr preferRelativeResize="0"/>
          <p:nvPr/>
        </p:nvPicPr>
        <p:blipFill rotWithShape="1">
          <a:blip r:embed="rId3">
            <a:alphaModFix/>
          </a:blip>
          <a:srcRect b="0" l="0" r="0" t="0"/>
          <a:stretch/>
        </p:blipFill>
        <p:spPr>
          <a:xfrm>
            <a:off x="0" y="0"/>
            <a:ext cx="9144001" cy="1081350"/>
          </a:xfrm>
          <a:prstGeom prst="rect">
            <a:avLst/>
          </a:prstGeom>
          <a:noFill/>
          <a:ln>
            <a:noFill/>
          </a:ln>
        </p:spPr>
      </p:pic>
      <p:sp>
        <p:nvSpPr>
          <p:cNvPr id="2096" name="Google Shape;2096;g2523351e7b7_57_245"/>
          <p:cNvSpPr txBox="1"/>
          <p:nvPr/>
        </p:nvSpPr>
        <p:spPr>
          <a:xfrm>
            <a:off x="834432" y="52128"/>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Situācijas atrisināšana</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097" name="Google Shape;2097;g2523351e7b7_57_245"/>
          <p:cNvSpPr txBox="1"/>
          <p:nvPr/>
        </p:nvSpPr>
        <p:spPr>
          <a:xfrm>
            <a:off x="865375" y="1811525"/>
            <a:ext cx="3804600" cy="278534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Spēles dalībnieki piedāvā risinājumus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tik ilgi, kamēr grupa piekrīt, ka konkrētā situācija ir atrisināta.</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Ja risinājuma ķēde ir ļoti gara,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risinājumus var sagrupēt.</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Spēlē nav uzvarētāja, </a:t>
            </a:r>
            <a:r>
              <a:rPr b="1" i="0" lang="lv-LV" sz="1600" u="none" cap="none" strike="noStrike">
                <a:solidFill>
                  <a:srgbClr val="2B3E85"/>
                </a:solidFill>
                <a:latin typeface="Raleway"/>
                <a:ea typeface="Raleway"/>
                <a:cs typeface="Raleway"/>
                <a:sym typeface="Raleway"/>
              </a:rPr>
              <a:t>tās mērķis ir rosināt diskusiju </a:t>
            </a:r>
            <a:r>
              <a:rPr b="0" i="0" lang="lv-LV" sz="1600" u="none" cap="none" strike="noStrike">
                <a:solidFill>
                  <a:srgbClr val="2B3E85"/>
                </a:solidFill>
                <a:latin typeface="Raleway"/>
                <a:ea typeface="Raleway"/>
                <a:cs typeface="Raleway"/>
                <a:sym typeface="Raleway"/>
              </a:rPr>
              <a:t>un parādīt dažādus iespējamos risinājumus, risinājumu grupas un kombinācijas.</a:t>
            </a:r>
            <a:endParaRPr b="0" i="0" sz="1600" u="none" cap="none" strike="noStrike">
              <a:solidFill>
                <a:srgbClr val="2B3E85"/>
              </a:solidFill>
              <a:latin typeface="Raleway"/>
              <a:ea typeface="Raleway"/>
              <a:cs typeface="Raleway"/>
              <a:sym typeface="Raleway"/>
            </a:endParaRPr>
          </a:p>
        </p:txBody>
      </p:sp>
      <p:sp>
        <p:nvSpPr>
          <p:cNvPr id="2098" name="Google Shape;2098;g2523351e7b7_57_245"/>
          <p:cNvSpPr txBox="1"/>
          <p:nvPr/>
        </p:nvSpPr>
        <p:spPr>
          <a:xfrm>
            <a:off x="865375" y="1312788"/>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Noslēgums</a:t>
            </a:r>
            <a:endParaRPr b="1" i="0" sz="2600" u="none" cap="none" strike="noStrike">
              <a:solidFill>
                <a:srgbClr val="6689BA"/>
              </a:solidFill>
              <a:latin typeface="Arial"/>
              <a:ea typeface="Arial"/>
              <a:cs typeface="Arial"/>
              <a:sym typeface="Arial"/>
            </a:endParaRPr>
          </a:p>
        </p:txBody>
      </p:sp>
      <p:grpSp>
        <p:nvGrpSpPr>
          <p:cNvPr id="2099" name="Google Shape;2099;g2523351e7b7_57_245"/>
          <p:cNvGrpSpPr/>
          <p:nvPr/>
        </p:nvGrpSpPr>
        <p:grpSpPr>
          <a:xfrm>
            <a:off x="498958" y="3541571"/>
            <a:ext cx="290237" cy="321991"/>
            <a:chOff x="534570" y="3018006"/>
            <a:chExt cx="290237" cy="321991"/>
          </a:xfrm>
        </p:grpSpPr>
        <p:sp>
          <p:nvSpPr>
            <p:cNvPr id="2100" name="Google Shape;2100;g2523351e7b7_57_24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g2523351e7b7_57_24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2" name="Google Shape;2102;g2523351e7b7_57_245"/>
          <p:cNvSpPr/>
          <p:nvPr/>
        </p:nvSpPr>
        <p:spPr>
          <a:xfrm>
            <a:off x="5951169" y="2359102"/>
            <a:ext cx="2302800" cy="19902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g2523351e7b7_57_245"/>
          <p:cNvSpPr/>
          <p:nvPr/>
        </p:nvSpPr>
        <p:spPr>
          <a:xfrm>
            <a:off x="5555687" y="1631464"/>
            <a:ext cx="1277400" cy="11964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g2523351e7b7_57_245"/>
          <p:cNvSpPr/>
          <p:nvPr/>
        </p:nvSpPr>
        <p:spPr>
          <a:xfrm>
            <a:off x="5511200" y="1687279"/>
            <a:ext cx="1277400" cy="1196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g2523351e7b7_57_245"/>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06" name="Google Shape;2106;g2523351e7b7_57_245"/>
          <p:cNvPicPr preferRelativeResize="0"/>
          <p:nvPr/>
        </p:nvPicPr>
        <p:blipFill rotWithShape="1">
          <a:blip r:embed="rId4">
            <a:alphaModFix/>
          </a:blip>
          <a:srcRect b="0" l="0" r="31082" t="0"/>
          <a:stretch/>
        </p:blipFill>
        <p:spPr>
          <a:xfrm rot="10800000">
            <a:off x="7016480" y="3388057"/>
            <a:ext cx="2127520" cy="13481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28" name="Google Shape;328;p58"/>
          <p:cNvPicPr preferRelativeResize="0"/>
          <p:nvPr/>
        </p:nvPicPr>
        <p:blipFill rotWithShape="1">
          <a:blip r:embed="rId3">
            <a:alphaModFix/>
          </a:blip>
          <a:srcRect b="0" l="0" r="0" t="0"/>
          <a:stretch/>
        </p:blipFill>
        <p:spPr>
          <a:xfrm>
            <a:off x="0" y="0"/>
            <a:ext cx="9144001" cy="1465150"/>
          </a:xfrm>
          <a:prstGeom prst="rect">
            <a:avLst/>
          </a:prstGeom>
          <a:noFill/>
          <a:ln>
            <a:noFill/>
          </a:ln>
        </p:spPr>
      </p:pic>
      <p:sp>
        <p:nvSpPr>
          <p:cNvPr id="329" name="Google Shape;329;p58"/>
          <p:cNvSpPr txBox="1"/>
          <p:nvPr/>
        </p:nvSpPr>
        <p:spPr>
          <a:xfrm>
            <a:off x="1107500" y="819125"/>
            <a:ext cx="79221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Izpratne par savu auditoriju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330" name="Google Shape;330;p58"/>
          <p:cNvSpPr txBox="1"/>
          <p:nvPr/>
        </p:nvSpPr>
        <p:spPr>
          <a:xfrm>
            <a:off x="949625" y="1702450"/>
            <a:ext cx="6748500" cy="3370123"/>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Iepazīstiet savu auditoriju. </a:t>
            </a:r>
            <a:r>
              <a:rPr b="0" i="0" lang="lv-LV" sz="1500" u="none" cap="none" strike="noStrike">
                <a:solidFill>
                  <a:srgbClr val="000000"/>
                </a:solidFill>
                <a:latin typeface="Raleway"/>
                <a:ea typeface="Raleway"/>
                <a:cs typeface="Raleway"/>
                <a:sym typeface="Raleway"/>
              </a:rPr>
              <a:t>Izpētiet HORECA nozari, kurā viņi darbojas, izprotiet ar vardarbību darbavietā saistītās problēmas, ar kurām viņi saskaras.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Izprotot viņu skatījumu, jūs varēsiet sasaistīt spēles scenārijus ar viņu reālās dzīves pieredzi, tādējādi uzlabojot mācību procesu.</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Pirms apmācības vadīšanas izmantojot galda spēli "Atpazīt un rīkoties", ir vairākas lietas, kas jums jāzina par saviem apmācāmajiem, lai pielāgotu savu pieeju un nodrošinātu visefektīvāko mācību pieredzi: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grpSp>
        <p:nvGrpSpPr>
          <p:cNvPr id="331" name="Google Shape;331;p58"/>
          <p:cNvGrpSpPr/>
          <p:nvPr/>
        </p:nvGrpSpPr>
        <p:grpSpPr>
          <a:xfrm>
            <a:off x="751420" y="2867393"/>
            <a:ext cx="290237" cy="321991"/>
            <a:chOff x="534570" y="3018006"/>
            <a:chExt cx="290237" cy="321991"/>
          </a:xfrm>
        </p:grpSpPr>
        <p:sp>
          <p:nvSpPr>
            <p:cNvPr id="332" name="Google Shape;332;p5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34" name="Google Shape;334;p58"/>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0" name="Shape 2110"/>
        <p:cNvGrpSpPr/>
        <p:nvPr/>
      </p:nvGrpSpPr>
      <p:grpSpPr>
        <a:xfrm>
          <a:off x="0" y="0"/>
          <a:ext cx="0" cy="0"/>
          <a:chOff x="0" y="0"/>
          <a:chExt cx="0" cy="0"/>
        </a:xfrm>
      </p:grpSpPr>
      <p:pic>
        <p:nvPicPr>
          <p:cNvPr id="2111" name="Google Shape;2111;g2523351e7b7_57_26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112" name="Google Shape;2112;g2523351e7b7_57_260"/>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5</a:t>
            </a:r>
            <a:r>
              <a:rPr b="1" i="0" lang="lv-LV" sz="3900" u="none" cap="none" strike="noStrike">
                <a:solidFill>
                  <a:srgbClr val="2B3E85"/>
                </a:solidFill>
                <a:latin typeface="Raleway"/>
                <a:ea typeface="Raleway"/>
                <a:cs typeface="Raleway"/>
                <a:sym typeface="Raleway"/>
              </a:rPr>
              <a:t>. </a:t>
            </a:r>
            <a:r>
              <a:rPr b="1" i="0" lang="lv-LV" sz="4500" u="none" cap="none" strike="noStrike">
                <a:solidFill>
                  <a:srgbClr val="2B3E85"/>
                </a:solidFill>
                <a:latin typeface="Raleway"/>
                <a:ea typeface="Raleway"/>
                <a:cs typeface="Raleway"/>
                <a:sym typeface="Raleway"/>
              </a:rPr>
              <a:t>spēle </a:t>
            </a:r>
            <a:endParaRPr b="1" i="0" sz="45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Četri ceļi uz mieru</a:t>
            </a:r>
            <a:endParaRPr b="1" i="0" sz="4700" u="none" cap="none" strike="noStrike">
              <a:solidFill>
                <a:schemeClr val="lt1"/>
              </a:solidFill>
              <a:latin typeface="Arial"/>
              <a:ea typeface="Arial"/>
              <a:cs typeface="Arial"/>
              <a:sym typeface="Arial"/>
            </a:endParaRPr>
          </a:p>
        </p:txBody>
      </p:sp>
      <p:pic>
        <p:nvPicPr>
          <p:cNvPr id="2113" name="Google Shape;2113;g2523351e7b7_57_26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114" name="Google Shape;2114;g2523351e7b7_57_26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115" name="Google Shape;2115;g2523351e7b7_57_26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116" name="Google Shape;2116;g2523351e7b7_57_26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117" name="Google Shape;2117;g2523351e7b7_57_260"/>
          <p:cNvPicPr preferRelativeResize="0"/>
          <p:nvPr/>
        </p:nvPicPr>
        <p:blipFill rotWithShape="1">
          <a:blip r:embed="rId7">
            <a:alphaModFix/>
          </a:blip>
          <a:srcRect b="2075" l="0" r="22963" t="0"/>
          <a:stretch/>
        </p:blipFill>
        <p:spPr>
          <a:xfrm>
            <a:off x="6711450" y="2915221"/>
            <a:ext cx="2432548" cy="222828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1" name="Shape 2121"/>
        <p:cNvGrpSpPr/>
        <p:nvPr/>
      </p:nvGrpSpPr>
      <p:grpSpPr>
        <a:xfrm>
          <a:off x="0" y="0"/>
          <a:ext cx="0" cy="0"/>
          <a:chOff x="0" y="0"/>
          <a:chExt cx="0" cy="0"/>
        </a:xfrm>
      </p:grpSpPr>
      <p:pic>
        <p:nvPicPr>
          <p:cNvPr id="2122" name="Google Shape;2122;g2523351e7b7_57_270"/>
          <p:cNvPicPr preferRelativeResize="0"/>
          <p:nvPr/>
        </p:nvPicPr>
        <p:blipFill rotWithShape="1">
          <a:blip r:embed="rId3">
            <a:alphaModFix/>
          </a:blip>
          <a:srcRect b="0" l="19" r="19" t="0"/>
          <a:stretch/>
        </p:blipFill>
        <p:spPr>
          <a:xfrm>
            <a:off x="375100" y="14293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3" name="Google Shape;2123;g2523351e7b7_57_270"/>
          <p:cNvPicPr preferRelativeResize="0"/>
          <p:nvPr/>
        </p:nvPicPr>
        <p:blipFill rotWithShape="1">
          <a:blip r:embed="rId4">
            <a:alphaModFix/>
          </a:blip>
          <a:srcRect b="0" l="29" r="16" t="0"/>
          <a:stretch/>
        </p:blipFill>
        <p:spPr>
          <a:xfrm>
            <a:off x="2290614"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4" name="Google Shape;2124;g2523351e7b7_57_270"/>
          <p:cNvPicPr preferRelativeResize="0"/>
          <p:nvPr/>
        </p:nvPicPr>
        <p:blipFill rotWithShape="1">
          <a:blip r:embed="rId5">
            <a:alphaModFix/>
          </a:blip>
          <a:srcRect b="0" l="29" r="16" t="0"/>
          <a:stretch/>
        </p:blipFill>
        <p:spPr>
          <a:xfrm>
            <a:off x="3938361"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5" name="Google Shape;2125;g2523351e7b7_57_270"/>
          <p:cNvPicPr preferRelativeResize="0"/>
          <p:nvPr/>
        </p:nvPicPr>
        <p:blipFill rotWithShape="1">
          <a:blip r:embed="rId6">
            <a:alphaModFix/>
          </a:blip>
          <a:srcRect b="39" l="0" r="0" t="49"/>
          <a:stretch/>
        </p:blipFill>
        <p:spPr>
          <a:xfrm>
            <a:off x="5586108"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6" name="Google Shape;2126;g2523351e7b7_57_270"/>
          <p:cNvPicPr preferRelativeResize="0"/>
          <p:nvPr/>
        </p:nvPicPr>
        <p:blipFill rotWithShape="1">
          <a:blip r:embed="rId7">
            <a:alphaModFix/>
          </a:blip>
          <a:srcRect b="0" l="69" r="66" t="0"/>
          <a:stretch/>
        </p:blipFill>
        <p:spPr>
          <a:xfrm>
            <a:off x="7233856" y="239075"/>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7" name="Google Shape;2127;g2523351e7b7_57_270"/>
          <p:cNvPicPr preferRelativeResize="0"/>
          <p:nvPr/>
        </p:nvPicPr>
        <p:blipFill rotWithShape="1">
          <a:blip r:embed="rId8">
            <a:alphaModFix/>
          </a:blip>
          <a:srcRect b="39" l="0" r="0" t="49"/>
          <a:stretch/>
        </p:blipFill>
        <p:spPr>
          <a:xfrm>
            <a:off x="2290614"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8" name="Google Shape;2128;g2523351e7b7_57_270"/>
          <p:cNvPicPr preferRelativeResize="0"/>
          <p:nvPr/>
        </p:nvPicPr>
        <p:blipFill rotWithShape="1">
          <a:blip r:embed="rId9">
            <a:alphaModFix/>
          </a:blip>
          <a:srcRect b="0" l="29" r="16" t="0"/>
          <a:stretch/>
        </p:blipFill>
        <p:spPr>
          <a:xfrm>
            <a:off x="3938361"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29" name="Google Shape;2129;g2523351e7b7_57_270"/>
          <p:cNvPicPr preferRelativeResize="0"/>
          <p:nvPr/>
        </p:nvPicPr>
        <p:blipFill rotWithShape="1">
          <a:blip r:embed="rId10">
            <a:alphaModFix/>
          </a:blip>
          <a:srcRect b="0" l="29" r="16" t="0"/>
          <a:stretch/>
        </p:blipFill>
        <p:spPr>
          <a:xfrm>
            <a:off x="5586108"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30" name="Google Shape;2130;g2523351e7b7_57_270"/>
          <p:cNvPicPr preferRelativeResize="0"/>
          <p:nvPr/>
        </p:nvPicPr>
        <p:blipFill rotWithShape="1">
          <a:blip r:embed="rId11">
            <a:alphaModFix/>
          </a:blip>
          <a:srcRect b="0" l="69" r="66" t="0"/>
          <a:stretch/>
        </p:blipFill>
        <p:spPr>
          <a:xfrm>
            <a:off x="7233856" y="2670182"/>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4" name="Shape 2134"/>
        <p:cNvGrpSpPr/>
        <p:nvPr/>
      </p:nvGrpSpPr>
      <p:grpSpPr>
        <a:xfrm>
          <a:off x="0" y="0"/>
          <a:ext cx="0" cy="0"/>
          <a:chOff x="0" y="0"/>
          <a:chExt cx="0" cy="0"/>
        </a:xfrm>
      </p:grpSpPr>
      <p:pic>
        <p:nvPicPr>
          <p:cNvPr id="2135" name="Google Shape;2135;g2523351e7b7_57_282"/>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2136" name="Google Shape;2136;g2523351e7b7_57_282"/>
          <p:cNvSpPr txBox="1"/>
          <p:nvPr/>
        </p:nvSpPr>
        <p:spPr>
          <a:xfrm>
            <a:off x="834432" y="201403"/>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Četri ceļi uz mieru</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37" name="Google Shape;2137;g2523351e7b7_57_282"/>
          <p:cNvSpPr txBox="1"/>
          <p:nvPr/>
        </p:nvSpPr>
        <p:spPr>
          <a:xfrm>
            <a:off x="865375" y="2151200"/>
            <a:ext cx="3971100" cy="204668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Spēlētāju skaits - </a:t>
            </a:r>
            <a:r>
              <a:rPr b="1" i="0" lang="lv-LV" sz="1600" u="none" cap="none" strike="noStrike">
                <a:solidFill>
                  <a:srgbClr val="2B3E85"/>
                </a:solidFill>
                <a:latin typeface="Raleway"/>
                <a:ea typeface="Raleway"/>
                <a:cs typeface="Raleway"/>
                <a:sym typeface="Raleway"/>
              </a:rPr>
              <a:t>1-6 vai 2-6 grupas </a:t>
            </a:r>
            <a:r>
              <a:rPr b="0" i="0" lang="lv-LV" sz="1600" u="none" cap="none" strike="noStrike">
                <a:solidFill>
                  <a:srgbClr val="2B3E85"/>
                </a:solidFill>
                <a:latin typeface="Raleway"/>
                <a:ea typeface="Raleway"/>
                <a:cs typeface="Raleway"/>
                <a:sym typeface="Raleway"/>
              </a:rPr>
              <a:t>(līdz 6 dalībniekiem katrā grupā)</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Spēles vadītājs izvēlas 1-3 situācijas, kas tiks apspriestas spēles laikā. </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Ieteicams pielāgot situācijas, </a:t>
            </a:r>
            <a:r>
              <a:rPr b="0" i="0" lang="lv-LV" sz="1600" u="none" cap="none" strike="noStrike">
                <a:solidFill>
                  <a:srgbClr val="2B3E85"/>
                </a:solidFill>
                <a:latin typeface="Raleway"/>
                <a:ea typeface="Raleway"/>
                <a:cs typeface="Raleway"/>
                <a:sym typeface="Raleway"/>
              </a:rPr>
              <a:t>lai tās būtu piemērotas organizācijai.</a:t>
            </a:r>
            <a:endParaRPr b="0" i="0" sz="1600" u="none" cap="none" strike="noStrike">
              <a:solidFill>
                <a:srgbClr val="2B3E85"/>
              </a:solidFill>
              <a:latin typeface="Raleway"/>
              <a:ea typeface="Raleway"/>
              <a:cs typeface="Raleway"/>
              <a:sym typeface="Raleway"/>
            </a:endParaRPr>
          </a:p>
        </p:txBody>
      </p:sp>
      <p:sp>
        <p:nvSpPr>
          <p:cNvPr id="2138" name="Google Shape;2138;g2523351e7b7_57_282"/>
          <p:cNvSpPr txBox="1"/>
          <p:nvPr/>
        </p:nvSpPr>
        <p:spPr>
          <a:xfrm>
            <a:off x="865375" y="1652463"/>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grpSp>
        <p:nvGrpSpPr>
          <p:cNvPr id="2139" name="Google Shape;2139;g2523351e7b7_57_282"/>
          <p:cNvGrpSpPr/>
          <p:nvPr/>
        </p:nvGrpSpPr>
        <p:grpSpPr>
          <a:xfrm>
            <a:off x="575069" y="3637681"/>
            <a:ext cx="290237" cy="321991"/>
            <a:chOff x="534570" y="3018006"/>
            <a:chExt cx="290237" cy="321991"/>
          </a:xfrm>
        </p:grpSpPr>
        <p:sp>
          <p:nvSpPr>
            <p:cNvPr id="2140" name="Google Shape;2140;g2523351e7b7_57_28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g2523351e7b7_57_28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42" name="Google Shape;2142;g2523351e7b7_57_282"/>
          <p:cNvPicPr preferRelativeResize="0"/>
          <p:nvPr/>
        </p:nvPicPr>
        <p:blipFill rotWithShape="1">
          <a:blip r:embed="rId4">
            <a:alphaModFix/>
          </a:blip>
          <a:srcRect b="0" l="0" r="25946" t="0"/>
          <a:stretch/>
        </p:blipFill>
        <p:spPr>
          <a:xfrm>
            <a:off x="6294850" y="353100"/>
            <a:ext cx="2849149" cy="1591949"/>
          </a:xfrm>
          <a:prstGeom prst="rect">
            <a:avLst/>
          </a:prstGeom>
          <a:noFill/>
          <a:ln>
            <a:noFill/>
          </a:ln>
        </p:spPr>
      </p:pic>
      <p:pic>
        <p:nvPicPr>
          <p:cNvPr id="2143" name="Google Shape;2143;g2523351e7b7_57_282"/>
          <p:cNvPicPr preferRelativeResize="0"/>
          <p:nvPr/>
        </p:nvPicPr>
        <p:blipFill rotWithShape="1">
          <a:blip r:embed="rId5">
            <a:alphaModFix/>
          </a:blip>
          <a:srcRect b="0" l="19" r="19" t="0"/>
          <a:stretch/>
        </p:blipFill>
        <p:spPr>
          <a:xfrm rot="292000">
            <a:off x="6862094" y="2320648"/>
            <a:ext cx="1524095" cy="228493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44" name="Google Shape;2144;g2523351e7b7_57_282"/>
          <p:cNvPicPr preferRelativeResize="0"/>
          <p:nvPr/>
        </p:nvPicPr>
        <p:blipFill rotWithShape="1">
          <a:blip r:embed="rId5">
            <a:alphaModFix/>
          </a:blip>
          <a:srcRect b="0" l="19" r="19" t="0"/>
          <a:stretch/>
        </p:blipFill>
        <p:spPr>
          <a:xfrm>
            <a:off x="6085675" y="20967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45" name="Google Shape;2145;g2523351e7b7_57_282"/>
          <p:cNvPicPr preferRelativeResize="0"/>
          <p:nvPr/>
        </p:nvPicPr>
        <p:blipFill rotWithShape="1">
          <a:blip r:embed="rId5">
            <a:alphaModFix/>
          </a:blip>
          <a:srcRect b="0" l="19" r="19" t="0"/>
          <a:stretch/>
        </p:blipFill>
        <p:spPr>
          <a:xfrm rot="-413819">
            <a:off x="5433170" y="2320722"/>
            <a:ext cx="1523928" cy="2284813"/>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9" name="Shape 2149"/>
        <p:cNvGrpSpPr/>
        <p:nvPr/>
      </p:nvGrpSpPr>
      <p:grpSpPr>
        <a:xfrm>
          <a:off x="0" y="0"/>
          <a:ext cx="0" cy="0"/>
          <a:chOff x="0" y="0"/>
          <a:chExt cx="0" cy="0"/>
        </a:xfrm>
      </p:grpSpPr>
      <p:pic>
        <p:nvPicPr>
          <p:cNvPr id="2150" name="Google Shape;2150;g2523351e7b7_57_296"/>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2151" name="Google Shape;2151;g2523351e7b7_57_296"/>
          <p:cNvSpPr txBox="1"/>
          <p:nvPr/>
        </p:nvSpPr>
        <p:spPr>
          <a:xfrm>
            <a:off x="776765" y="283418"/>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Četri ceļi uz mieru</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52" name="Google Shape;2152;g2523351e7b7_57_296"/>
          <p:cNvSpPr txBox="1"/>
          <p:nvPr/>
        </p:nvSpPr>
        <p:spPr>
          <a:xfrm>
            <a:off x="865375" y="2151200"/>
            <a:ext cx="3971100" cy="216466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Pirms spēles tās vadītājs </a:t>
            </a:r>
            <a:r>
              <a:rPr b="1" i="0" lang="lv-LV" sz="1600" u="none" cap="none" strike="noStrike">
                <a:solidFill>
                  <a:srgbClr val="2B3E85"/>
                </a:solidFill>
                <a:latin typeface="Raleway"/>
                <a:ea typeface="Raleway"/>
                <a:cs typeface="Raleway"/>
                <a:sym typeface="Raleway"/>
              </a:rPr>
              <a:t>izvēlas 2-4 risinājumus </a:t>
            </a:r>
            <a:r>
              <a:rPr b="0" i="0" lang="lv-LV" sz="1600" u="none" cap="none" strike="noStrike">
                <a:solidFill>
                  <a:srgbClr val="2B3E85"/>
                </a:solidFill>
                <a:latin typeface="Raleway"/>
                <a:ea typeface="Raleway"/>
                <a:cs typeface="Raleway"/>
                <a:sym typeface="Raleway"/>
              </a:rPr>
              <a:t>no katras risinājumu grupas un ievieto tos matricā:</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100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Nomierinošas stratēģijas</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Domāšanas stratēģijas</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Sarunu stratēģijas</a:t>
            </a:r>
            <a:endParaRPr b="0" i="0" sz="1600" u="none" cap="none" strike="noStrike">
              <a:solidFill>
                <a:srgbClr val="2B3E85"/>
              </a:solidFill>
              <a:latin typeface="Raleway"/>
              <a:ea typeface="Raleway"/>
              <a:cs typeface="Raleway"/>
              <a:sym typeface="Raleway"/>
            </a:endParaRPr>
          </a:p>
          <a:p>
            <a:pPr indent="-330200" lvl="0" marL="457200" marR="0" rtl="0" algn="l">
              <a:lnSpc>
                <a:spcPct val="100000"/>
              </a:lnSpc>
              <a:spcBef>
                <a:spcPts val="0"/>
              </a:spcBef>
              <a:spcAft>
                <a:spcPts val="0"/>
              </a:spcAft>
              <a:buClr>
                <a:srgbClr val="2B3E85"/>
              </a:buClr>
              <a:buSzPts val="1600"/>
              <a:buFont typeface="Raleway"/>
              <a:buChar char="●"/>
            </a:pPr>
            <a:r>
              <a:rPr b="0" i="0" lang="lv-LV" sz="1600" u="none" cap="none" strike="noStrike">
                <a:solidFill>
                  <a:srgbClr val="2B3E85"/>
                </a:solidFill>
                <a:latin typeface="Raleway"/>
                <a:ea typeface="Raleway"/>
                <a:cs typeface="Raleway"/>
                <a:sym typeface="Raleway"/>
              </a:rPr>
              <a:t>Rīcības stratēģijas</a:t>
            </a:r>
            <a:endParaRPr b="0" i="0" sz="1600" u="none" cap="none" strike="noStrike">
              <a:solidFill>
                <a:srgbClr val="2B3E85"/>
              </a:solidFill>
              <a:latin typeface="Raleway"/>
              <a:ea typeface="Raleway"/>
              <a:cs typeface="Raleway"/>
              <a:sym typeface="Raleway"/>
            </a:endParaRPr>
          </a:p>
        </p:txBody>
      </p:sp>
      <p:sp>
        <p:nvSpPr>
          <p:cNvPr id="2153" name="Google Shape;2153;g2523351e7b7_57_296"/>
          <p:cNvSpPr txBox="1"/>
          <p:nvPr/>
        </p:nvSpPr>
        <p:spPr>
          <a:xfrm>
            <a:off x="865375" y="1652463"/>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grpSp>
        <p:nvGrpSpPr>
          <p:cNvPr id="2154" name="Google Shape;2154;g2523351e7b7_57_296"/>
          <p:cNvGrpSpPr/>
          <p:nvPr/>
        </p:nvGrpSpPr>
        <p:grpSpPr>
          <a:xfrm>
            <a:off x="-674130" y="2410756"/>
            <a:ext cx="290237" cy="321991"/>
            <a:chOff x="534570" y="3018006"/>
            <a:chExt cx="290237" cy="321991"/>
          </a:xfrm>
        </p:grpSpPr>
        <p:sp>
          <p:nvSpPr>
            <p:cNvPr id="2155" name="Google Shape;2155;g2523351e7b7_57_29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g2523351e7b7_57_29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57" name="Google Shape;2157;g2523351e7b7_57_296"/>
          <p:cNvPicPr preferRelativeResize="0"/>
          <p:nvPr/>
        </p:nvPicPr>
        <p:blipFill rotWithShape="1">
          <a:blip r:embed="rId4">
            <a:alphaModFix/>
          </a:blip>
          <a:srcRect b="0" l="0" r="25946" t="0"/>
          <a:stretch/>
        </p:blipFill>
        <p:spPr>
          <a:xfrm>
            <a:off x="6294850" y="124500"/>
            <a:ext cx="2849149" cy="1591949"/>
          </a:xfrm>
          <a:prstGeom prst="rect">
            <a:avLst/>
          </a:prstGeom>
          <a:noFill/>
          <a:ln>
            <a:noFill/>
          </a:ln>
        </p:spPr>
      </p:pic>
      <p:pic>
        <p:nvPicPr>
          <p:cNvPr id="2158" name="Google Shape;2158;g2523351e7b7_57_296"/>
          <p:cNvPicPr preferRelativeResize="0"/>
          <p:nvPr/>
        </p:nvPicPr>
        <p:blipFill rotWithShape="1">
          <a:blip r:embed="rId5">
            <a:alphaModFix/>
          </a:blip>
          <a:srcRect b="0" l="29" r="18" t="0"/>
          <a:stretch/>
        </p:blipFill>
        <p:spPr>
          <a:xfrm>
            <a:off x="4916015"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59" name="Google Shape;2159;g2523351e7b7_57_296"/>
          <p:cNvPicPr preferRelativeResize="0"/>
          <p:nvPr/>
        </p:nvPicPr>
        <p:blipFill rotWithShape="1">
          <a:blip r:embed="rId6">
            <a:alphaModFix/>
          </a:blip>
          <a:srcRect b="0" l="29" r="18" t="0"/>
          <a:stretch/>
        </p:blipFill>
        <p:spPr>
          <a:xfrm>
            <a:off x="5865514"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0" name="Google Shape;2160;g2523351e7b7_57_296"/>
          <p:cNvPicPr preferRelativeResize="0"/>
          <p:nvPr/>
        </p:nvPicPr>
        <p:blipFill rotWithShape="1">
          <a:blip r:embed="rId7">
            <a:alphaModFix/>
          </a:blip>
          <a:srcRect b="39" l="0" r="0" t="49"/>
          <a:stretch/>
        </p:blipFill>
        <p:spPr>
          <a:xfrm>
            <a:off x="6815013"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1" name="Google Shape;2161;g2523351e7b7_57_296"/>
          <p:cNvPicPr preferRelativeResize="0"/>
          <p:nvPr/>
        </p:nvPicPr>
        <p:blipFill rotWithShape="1">
          <a:blip r:embed="rId8">
            <a:alphaModFix/>
          </a:blip>
          <a:srcRect b="0" l="69" r="68" t="0"/>
          <a:stretch/>
        </p:blipFill>
        <p:spPr>
          <a:xfrm>
            <a:off x="7764512" y="1816978"/>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2" name="Google Shape;2162;g2523351e7b7_57_296"/>
          <p:cNvPicPr preferRelativeResize="0"/>
          <p:nvPr/>
        </p:nvPicPr>
        <p:blipFill rotWithShape="1">
          <a:blip r:embed="rId9">
            <a:alphaModFix/>
          </a:blip>
          <a:srcRect b="39" l="0" r="0" t="49"/>
          <a:stretch/>
        </p:blipFill>
        <p:spPr>
          <a:xfrm>
            <a:off x="4916015"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3" name="Google Shape;2163;g2523351e7b7_57_296"/>
          <p:cNvPicPr preferRelativeResize="0"/>
          <p:nvPr/>
        </p:nvPicPr>
        <p:blipFill rotWithShape="1">
          <a:blip r:embed="rId10">
            <a:alphaModFix/>
          </a:blip>
          <a:srcRect b="0" l="29" r="18" t="0"/>
          <a:stretch/>
        </p:blipFill>
        <p:spPr>
          <a:xfrm>
            <a:off x="5865514"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4" name="Google Shape;2164;g2523351e7b7_57_296"/>
          <p:cNvPicPr preferRelativeResize="0"/>
          <p:nvPr/>
        </p:nvPicPr>
        <p:blipFill rotWithShape="1">
          <a:blip r:embed="rId11">
            <a:alphaModFix/>
          </a:blip>
          <a:srcRect b="0" l="29" r="18" t="0"/>
          <a:stretch/>
        </p:blipFill>
        <p:spPr>
          <a:xfrm>
            <a:off x="6815013"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65" name="Google Shape;2165;g2523351e7b7_57_296"/>
          <p:cNvPicPr preferRelativeResize="0"/>
          <p:nvPr/>
        </p:nvPicPr>
        <p:blipFill rotWithShape="1">
          <a:blip r:embed="rId12">
            <a:alphaModFix/>
          </a:blip>
          <a:srcRect b="0" l="69" r="68" t="0"/>
          <a:stretch/>
        </p:blipFill>
        <p:spPr>
          <a:xfrm>
            <a:off x="7764512" y="3217882"/>
            <a:ext cx="878100" cy="1316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9" name="Shape 2169"/>
        <p:cNvGrpSpPr/>
        <p:nvPr/>
      </p:nvGrpSpPr>
      <p:grpSpPr>
        <a:xfrm>
          <a:off x="0" y="0"/>
          <a:ext cx="0" cy="0"/>
          <a:chOff x="0" y="0"/>
          <a:chExt cx="0" cy="0"/>
        </a:xfrm>
      </p:grpSpPr>
      <p:pic>
        <p:nvPicPr>
          <p:cNvPr id="2170" name="Google Shape;2170;g2523351e7b7_57_315"/>
          <p:cNvPicPr preferRelativeResize="0"/>
          <p:nvPr/>
        </p:nvPicPr>
        <p:blipFill rotWithShape="1">
          <a:blip r:embed="rId3">
            <a:alphaModFix/>
          </a:blip>
          <a:srcRect b="0" l="0" r="0" t="0"/>
          <a:stretch/>
        </p:blipFill>
        <p:spPr>
          <a:xfrm>
            <a:off x="0" y="0"/>
            <a:ext cx="9144001" cy="1204075"/>
          </a:xfrm>
          <a:prstGeom prst="rect">
            <a:avLst/>
          </a:prstGeom>
          <a:noFill/>
          <a:ln>
            <a:noFill/>
          </a:ln>
        </p:spPr>
      </p:pic>
      <p:sp>
        <p:nvSpPr>
          <p:cNvPr id="2171" name="Google Shape;2171;g2523351e7b7_57_315"/>
          <p:cNvSpPr txBox="1"/>
          <p:nvPr/>
        </p:nvSpPr>
        <p:spPr>
          <a:xfrm>
            <a:off x="834432" y="14601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Četri ceļi uz mieru</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72" name="Google Shape;2172;g2523351e7b7_57_315"/>
          <p:cNvSpPr txBox="1"/>
          <p:nvPr/>
        </p:nvSpPr>
        <p:spPr>
          <a:xfrm>
            <a:off x="865375" y="1858050"/>
            <a:ext cx="3971100" cy="340603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Spēlētājs vai spēlētāji tiek iepazīstināti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ar konkrēto situāciju.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Vadītājs aicina dalībniekus </a:t>
            </a:r>
            <a:r>
              <a:rPr b="1" i="0" lang="lv-LV" sz="1600" u="none" cap="none" strike="noStrike">
                <a:solidFill>
                  <a:srgbClr val="2B3E85"/>
                </a:solidFill>
                <a:latin typeface="Raleway"/>
                <a:ea typeface="Raleway"/>
                <a:cs typeface="Raleway"/>
                <a:sym typeface="Raleway"/>
              </a:rPr>
              <a:t>atrast prioritāro risinājumu, </a:t>
            </a:r>
            <a:r>
              <a:rPr b="0" i="0" lang="lv-LV" sz="1600" u="none" cap="none" strike="noStrike">
                <a:solidFill>
                  <a:srgbClr val="2B3E85"/>
                </a:solidFill>
                <a:latin typeface="Raleway"/>
                <a:ea typeface="Raleway"/>
                <a:cs typeface="Raleway"/>
                <a:sym typeface="Raleway"/>
              </a:rPr>
              <a:t>kā</a:t>
            </a:r>
            <a:r>
              <a:rPr b="1" i="0" lang="lv-LV" sz="1600" u="none" cap="none" strike="noStrike">
                <a:solidFill>
                  <a:srgbClr val="2B3E85"/>
                </a:solidFill>
                <a:latin typeface="Raleway"/>
                <a:ea typeface="Raleway"/>
                <a:cs typeface="Raleway"/>
                <a:sym typeface="Raleway"/>
              </a:rPr>
              <a:t> </a:t>
            </a:r>
            <a:r>
              <a:rPr b="0" i="0" lang="lv-LV" sz="1600" u="none" cap="none" strike="noStrike">
                <a:solidFill>
                  <a:srgbClr val="2B3E85"/>
                </a:solidFill>
                <a:latin typeface="Raleway"/>
                <a:ea typeface="Raleway"/>
                <a:cs typeface="Raleway"/>
                <a:sym typeface="Raleway"/>
              </a:rPr>
              <a:t>arī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otro piemērotāko kārti katrā risinājumu grupā.</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Spēlētāji grupās vai individuāli soli pa solim apspriež risinājumus un sakārto piemērotākos risinājumus prioritārā secībā.</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t/>
            </a:r>
            <a:endParaRPr b="0" i="0" sz="1600" u="none" cap="none" strike="noStrike">
              <a:solidFill>
                <a:srgbClr val="2B3E85"/>
              </a:solidFill>
              <a:latin typeface="Raleway"/>
              <a:ea typeface="Raleway"/>
              <a:cs typeface="Raleway"/>
              <a:sym typeface="Raleway"/>
            </a:endParaRPr>
          </a:p>
        </p:txBody>
      </p:sp>
      <p:sp>
        <p:nvSpPr>
          <p:cNvPr id="2173" name="Google Shape;2173;g2523351e7b7_57_315"/>
          <p:cNvSpPr txBox="1"/>
          <p:nvPr/>
        </p:nvSpPr>
        <p:spPr>
          <a:xfrm>
            <a:off x="865375" y="1359313"/>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2174" name="Google Shape;2174;g2523351e7b7_57_315"/>
          <p:cNvGrpSpPr/>
          <p:nvPr/>
        </p:nvGrpSpPr>
        <p:grpSpPr>
          <a:xfrm>
            <a:off x="452831" y="3848674"/>
            <a:ext cx="290237" cy="321991"/>
            <a:chOff x="534570" y="3018006"/>
            <a:chExt cx="290237" cy="321991"/>
          </a:xfrm>
        </p:grpSpPr>
        <p:sp>
          <p:nvSpPr>
            <p:cNvPr id="2175" name="Google Shape;2175;g2523351e7b7_57_31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g2523351e7b7_57_31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77" name="Google Shape;2177;g2523351e7b7_57_315"/>
          <p:cNvPicPr preferRelativeResize="0"/>
          <p:nvPr/>
        </p:nvPicPr>
        <p:blipFill rotWithShape="1">
          <a:blip r:embed="rId4">
            <a:alphaModFix/>
          </a:blip>
          <a:srcRect b="0" l="0" r="25946" t="0"/>
          <a:stretch/>
        </p:blipFill>
        <p:spPr>
          <a:xfrm>
            <a:off x="6294850" y="124500"/>
            <a:ext cx="2849149" cy="1591949"/>
          </a:xfrm>
          <a:prstGeom prst="rect">
            <a:avLst/>
          </a:prstGeom>
          <a:noFill/>
          <a:ln>
            <a:noFill/>
          </a:ln>
        </p:spPr>
      </p:pic>
      <p:pic>
        <p:nvPicPr>
          <p:cNvPr id="2178" name="Google Shape;2178;g2523351e7b7_57_315"/>
          <p:cNvPicPr preferRelativeResize="0"/>
          <p:nvPr/>
        </p:nvPicPr>
        <p:blipFill rotWithShape="1">
          <a:blip r:embed="rId5">
            <a:alphaModFix/>
          </a:blip>
          <a:srcRect b="0" l="29" r="18" t="0"/>
          <a:stretch/>
        </p:blipFill>
        <p:spPr>
          <a:xfrm>
            <a:off x="6042822" y="2822877"/>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79" name="Google Shape;2179;g2523351e7b7_57_315"/>
          <p:cNvPicPr preferRelativeResize="0"/>
          <p:nvPr/>
        </p:nvPicPr>
        <p:blipFill rotWithShape="1">
          <a:blip r:embed="rId6">
            <a:alphaModFix/>
          </a:blip>
          <a:srcRect b="39" l="0" r="0" t="49"/>
          <a:stretch/>
        </p:blipFill>
        <p:spPr>
          <a:xfrm>
            <a:off x="6977732" y="1928244"/>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0" name="Google Shape;2180;g2523351e7b7_57_315"/>
          <p:cNvPicPr preferRelativeResize="0"/>
          <p:nvPr/>
        </p:nvPicPr>
        <p:blipFill rotWithShape="1">
          <a:blip r:embed="rId7">
            <a:alphaModFix/>
          </a:blip>
          <a:srcRect b="0" l="69" r="68" t="0"/>
          <a:stretch/>
        </p:blipFill>
        <p:spPr>
          <a:xfrm>
            <a:off x="7912642" y="1928244"/>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1" name="Google Shape;2181;g2523351e7b7_57_315"/>
          <p:cNvPicPr preferRelativeResize="0"/>
          <p:nvPr/>
        </p:nvPicPr>
        <p:blipFill rotWithShape="1">
          <a:blip r:embed="rId8">
            <a:alphaModFix/>
          </a:blip>
          <a:srcRect b="39" l="0" r="0" t="49"/>
          <a:stretch/>
        </p:blipFill>
        <p:spPr>
          <a:xfrm>
            <a:off x="5103900" y="2822881"/>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2" name="Google Shape;2182;g2523351e7b7_57_315"/>
          <p:cNvPicPr preferRelativeResize="0"/>
          <p:nvPr/>
        </p:nvPicPr>
        <p:blipFill rotWithShape="1">
          <a:blip r:embed="rId9">
            <a:alphaModFix/>
          </a:blip>
          <a:srcRect b="0" l="29" r="18" t="0"/>
          <a:stretch/>
        </p:blipFill>
        <p:spPr>
          <a:xfrm>
            <a:off x="6977732" y="329710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3" name="Google Shape;2183;g2523351e7b7_57_315"/>
          <p:cNvPicPr preferRelativeResize="0"/>
          <p:nvPr/>
        </p:nvPicPr>
        <p:blipFill rotWithShape="1">
          <a:blip r:embed="rId10">
            <a:alphaModFix/>
          </a:blip>
          <a:srcRect b="0" l="69" r="68" t="0"/>
          <a:stretch/>
        </p:blipFill>
        <p:spPr>
          <a:xfrm>
            <a:off x="7912642" y="329710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4" name="Google Shape;2184;g2523351e7b7_57_315"/>
          <p:cNvPicPr preferRelativeResize="0"/>
          <p:nvPr/>
        </p:nvPicPr>
        <p:blipFill rotWithShape="1">
          <a:blip r:embed="rId11">
            <a:alphaModFix/>
          </a:blip>
          <a:srcRect b="0" l="19" r="19" t="0"/>
          <a:stretch/>
        </p:blipFill>
        <p:spPr>
          <a:xfrm>
            <a:off x="6977742" y="559688"/>
            <a:ext cx="864600" cy="12864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5" name="Google Shape;2185;g2523351e7b7_57_315"/>
          <p:cNvPicPr preferRelativeResize="0"/>
          <p:nvPr/>
        </p:nvPicPr>
        <p:blipFill rotWithShape="1">
          <a:blip r:embed="rId8">
            <a:alphaModFix/>
          </a:blip>
          <a:srcRect b="39" l="0" r="0" t="49"/>
          <a:stretch/>
        </p:blipFill>
        <p:spPr>
          <a:xfrm>
            <a:off x="5103900" y="268217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86" name="Google Shape;2186;g2523351e7b7_57_315"/>
          <p:cNvPicPr preferRelativeResize="0"/>
          <p:nvPr/>
        </p:nvPicPr>
        <p:blipFill rotWithShape="1">
          <a:blip r:embed="rId5">
            <a:alphaModFix/>
          </a:blip>
          <a:srcRect b="0" l="29" r="18" t="0"/>
          <a:stretch/>
        </p:blipFill>
        <p:spPr>
          <a:xfrm>
            <a:off x="6042822" y="2622835"/>
            <a:ext cx="864600" cy="12867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0" name="Shape 2190"/>
        <p:cNvGrpSpPr/>
        <p:nvPr/>
      </p:nvGrpSpPr>
      <p:grpSpPr>
        <a:xfrm>
          <a:off x="0" y="0"/>
          <a:ext cx="0" cy="0"/>
          <a:chOff x="0" y="0"/>
          <a:chExt cx="0" cy="0"/>
        </a:xfrm>
      </p:grpSpPr>
      <p:pic>
        <p:nvPicPr>
          <p:cNvPr id="2191" name="Google Shape;2191;g2523351e7b7_57_335"/>
          <p:cNvPicPr preferRelativeResize="0"/>
          <p:nvPr/>
        </p:nvPicPr>
        <p:blipFill rotWithShape="1">
          <a:blip r:embed="rId3">
            <a:alphaModFix/>
          </a:blip>
          <a:srcRect b="0" l="0" r="0" t="0"/>
          <a:stretch/>
        </p:blipFill>
        <p:spPr>
          <a:xfrm>
            <a:off x="0" y="0"/>
            <a:ext cx="9144001" cy="1204075"/>
          </a:xfrm>
          <a:prstGeom prst="rect">
            <a:avLst/>
          </a:prstGeom>
          <a:noFill/>
          <a:ln>
            <a:noFill/>
          </a:ln>
        </p:spPr>
      </p:pic>
      <p:sp>
        <p:nvSpPr>
          <p:cNvPr id="2192" name="Google Shape;2192;g2523351e7b7_57_335"/>
          <p:cNvSpPr txBox="1"/>
          <p:nvPr/>
        </p:nvSpPr>
        <p:spPr>
          <a:xfrm>
            <a:off x="865500" y="216297"/>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Četri ceļi uz mieru</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193" name="Google Shape;2193;g2523351e7b7_57_335"/>
          <p:cNvSpPr txBox="1"/>
          <p:nvPr/>
        </p:nvSpPr>
        <p:spPr>
          <a:xfrm>
            <a:off x="865375" y="1833600"/>
            <a:ext cx="4777200" cy="278534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Katra grupa prezentē savu risinājumu komandai noteiktā secībā - vispirms es nomierināšu ...., tad es padomāšu ...., tad es pateikšu ..... Tad es rīkojos....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0" i="0" lang="lv-LV" sz="1600" u="none" cap="none" strike="noStrike">
                <a:solidFill>
                  <a:srgbClr val="2B3E85"/>
                </a:solidFill>
                <a:latin typeface="Raleway"/>
                <a:ea typeface="Raleway"/>
                <a:cs typeface="Raleway"/>
                <a:sym typeface="Raleway"/>
              </a:rPr>
              <a:t>Pēc tam grupa var apspriest, vai šī kārtība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ir vispiemērotākā situācijai un kā kāršu secības maiņa maina risinājumu.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600"/>
              <a:buFont typeface="Arial"/>
              <a:buNone/>
            </a:pPr>
            <a:r>
              <a:rPr b="1" i="0" lang="lv-LV" sz="1600" u="none" cap="none" strike="noStrike">
                <a:solidFill>
                  <a:srgbClr val="2B3E85"/>
                </a:solidFill>
                <a:latin typeface="Raleway"/>
                <a:ea typeface="Raleway"/>
                <a:cs typeface="Raleway"/>
                <a:sym typeface="Raleway"/>
              </a:rPr>
              <a:t>Šī spēle palīdz diskutēt par vērtībām un prioritātēm, kā arī procesiem un procedūrām.</a:t>
            </a:r>
            <a:endParaRPr b="1" i="0" sz="1600" u="none" cap="none" strike="noStrike">
              <a:solidFill>
                <a:srgbClr val="2B3E85"/>
              </a:solidFill>
              <a:latin typeface="Raleway"/>
              <a:ea typeface="Raleway"/>
              <a:cs typeface="Raleway"/>
              <a:sym typeface="Raleway"/>
            </a:endParaRPr>
          </a:p>
        </p:txBody>
      </p:sp>
      <p:sp>
        <p:nvSpPr>
          <p:cNvPr id="2194" name="Google Shape;2194;g2523351e7b7_57_335"/>
          <p:cNvSpPr txBox="1"/>
          <p:nvPr/>
        </p:nvSpPr>
        <p:spPr>
          <a:xfrm>
            <a:off x="865375" y="1334863"/>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Noslēgums</a:t>
            </a:r>
            <a:endParaRPr b="1" i="0" sz="2600" u="none" cap="none" strike="noStrike">
              <a:solidFill>
                <a:srgbClr val="6689BA"/>
              </a:solidFill>
              <a:latin typeface="Arial"/>
              <a:ea typeface="Arial"/>
              <a:cs typeface="Arial"/>
              <a:sym typeface="Arial"/>
            </a:endParaRPr>
          </a:p>
        </p:txBody>
      </p:sp>
      <p:grpSp>
        <p:nvGrpSpPr>
          <p:cNvPr id="2195" name="Google Shape;2195;g2523351e7b7_57_335"/>
          <p:cNvGrpSpPr/>
          <p:nvPr/>
        </p:nvGrpSpPr>
        <p:grpSpPr>
          <a:xfrm>
            <a:off x="447820" y="3991781"/>
            <a:ext cx="290237" cy="321991"/>
            <a:chOff x="534570" y="3018006"/>
            <a:chExt cx="290237" cy="321991"/>
          </a:xfrm>
        </p:grpSpPr>
        <p:sp>
          <p:nvSpPr>
            <p:cNvPr id="2196" name="Google Shape;2196;g2523351e7b7_57_3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g2523351e7b7_57_3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98" name="Google Shape;2198;g2523351e7b7_57_335"/>
          <p:cNvSpPr/>
          <p:nvPr/>
        </p:nvSpPr>
        <p:spPr>
          <a:xfrm>
            <a:off x="6820640" y="2735716"/>
            <a:ext cx="1999500" cy="1728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g2523351e7b7_57_335"/>
          <p:cNvSpPr/>
          <p:nvPr/>
        </p:nvSpPr>
        <p:spPr>
          <a:xfrm>
            <a:off x="6187450" y="1885424"/>
            <a:ext cx="873000" cy="81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g2523351e7b7_57_335"/>
          <p:cNvSpPr/>
          <p:nvPr/>
        </p:nvSpPr>
        <p:spPr>
          <a:xfrm>
            <a:off x="6157052" y="1923318"/>
            <a:ext cx="873000" cy="81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g2523351e7b7_57_335"/>
          <p:cNvSpPr/>
          <p:nvPr/>
        </p:nvSpPr>
        <p:spPr>
          <a:xfrm rot="449545">
            <a:off x="6819799" y="2695751"/>
            <a:ext cx="1955597" cy="172701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02" name="Google Shape;2202;g2523351e7b7_57_335"/>
          <p:cNvPicPr preferRelativeResize="0"/>
          <p:nvPr/>
        </p:nvPicPr>
        <p:blipFill rotWithShape="1">
          <a:blip r:embed="rId4">
            <a:alphaModFix/>
          </a:blip>
          <a:srcRect b="0" l="0" r="1262" t="0"/>
          <a:stretch/>
        </p:blipFill>
        <p:spPr>
          <a:xfrm rot="-5400000">
            <a:off x="6792800" y="1969175"/>
            <a:ext cx="2804926" cy="1240675"/>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6" name="Shape 2206"/>
        <p:cNvGrpSpPr/>
        <p:nvPr/>
      </p:nvGrpSpPr>
      <p:grpSpPr>
        <a:xfrm>
          <a:off x="0" y="0"/>
          <a:ext cx="0" cy="0"/>
          <a:chOff x="0" y="0"/>
          <a:chExt cx="0" cy="0"/>
        </a:xfrm>
      </p:grpSpPr>
      <p:pic>
        <p:nvPicPr>
          <p:cNvPr id="2207" name="Google Shape;2207;g2523351e7b7_57_3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208" name="Google Shape;2208;g2523351e7b7_57_350"/>
          <p:cNvSpPr txBox="1"/>
          <p:nvPr/>
        </p:nvSpPr>
        <p:spPr>
          <a:xfrm>
            <a:off x="9796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6. spēle </a:t>
            </a:r>
            <a:endParaRPr b="1" i="0" sz="45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Domino</a:t>
            </a:r>
            <a:endParaRPr b="1" i="0" sz="4700" u="none" cap="none" strike="noStrike">
              <a:solidFill>
                <a:schemeClr val="lt1"/>
              </a:solidFill>
              <a:latin typeface="Arial"/>
              <a:ea typeface="Arial"/>
              <a:cs typeface="Arial"/>
              <a:sym typeface="Arial"/>
            </a:endParaRPr>
          </a:p>
        </p:txBody>
      </p:sp>
      <p:pic>
        <p:nvPicPr>
          <p:cNvPr id="2209" name="Google Shape;2209;g2523351e7b7_57_350"/>
          <p:cNvPicPr preferRelativeResize="0"/>
          <p:nvPr/>
        </p:nvPicPr>
        <p:blipFill rotWithShape="1">
          <a:blip r:embed="rId4">
            <a:alphaModFix/>
          </a:blip>
          <a:srcRect b="0" l="0" r="0" t="0"/>
          <a:stretch/>
        </p:blipFill>
        <p:spPr>
          <a:xfrm>
            <a:off x="6559050" y="135150"/>
            <a:ext cx="1605250" cy="908575"/>
          </a:xfrm>
          <a:prstGeom prst="rect">
            <a:avLst/>
          </a:prstGeom>
          <a:noFill/>
          <a:ln>
            <a:noFill/>
          </a:ln>
        </p:spPr>
      </p:pic>
      <p:pic>
        <p:nvPicPr>
          <p:cNvPr id="2210" name="Google Shape;2210;g2523351e7b7_57_350"/>
          <p:cNvPicPr preferRelativeResize="0"/>
          <p:nvPr/>
        </p:nvPicPr>
        <p:blipFill rotWithShape="1">
          <a:blip r:embed="rId5">
            <a:alphaModFix/>
          </a:blip>
          <a:srcRect b="0" l="0" r="0" t="0"/>
          <a:stretch/>
        </p:blipFill>
        <p:spPr>
          <a:xfrm>
            <a:off x="924575" y="311600"/>
            <a:ext cx="1569475" cy="555675"/>
          </a:xfrm>
          <a:prstGeom prst="rect">
            <a:avLst/>
          </a:prstGeom>
          <a:noFill/>
          <a:ln>
            <a:noFill/>
          </a:ln>
        </p:spPr>
      </p:pic>
      <p:pic>
        <p:nvPicPr>
          <p:cNvPr id="2211" name="Google Shape;2211;g2523351e7b7_57_3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212" name="Google Shape;2212;g2523351e7b7_57_35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213" name="Google Shape;2213;g2523351e7b7_57_350"/>
          <p:cNvPicPr preferRelativeResize="0"/>
          <p:nvPr/>
        </p:nvPicPr>
        <p:blipFill rotWithShape="1">
          <a:blip r:embed="rId7">
            <a:alphaModFix/>
          </a:blip>
          <a:srcRect b="2075" l="0" r="22963" t="0"/>
          <a:stretch/>
        </p:blipFill>
        <p:spPr>
          <a:xfrm>
            <a:off x="6179875" y="2428275"/>
            <a:ext cx="2964127" cy="27152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7" name="Shape 2217"/>
        <p:cNvGrpSpPr/>
        <p:nvPr/>
      </p:nvGrpSpPr>
      <p:grpSpPr>
        <a:xfrm>
          <a:off x="0" y="0"/>
          <a:ext cx="0" cy="0"/>
          <a:chOff x="0" y="0"/>
          <a:chExt cx="0" cy="0"/>
        </a:xfrm>
      </p:grpSpPr>
      <p:pic>
        <p:nvPicPr>
          <p:cNvPr id="2218" name="Google Shape;2218;g2523351e7b7_57_360"/>
          <p:cNvPicPr preferRelativeResize="0"/>
          <p:nvPr/>
        </p:nvPicPr>
        <p:blipFill rotWithShape="1">
          <a:blip r:embed="rId3">
            <a:alphaModFix/>
          </a:blip>
          <a:srcRect b="0" l="19" r="19" t="0"/>
          <a:stretch/>
        </p:blipFill>
        <p:spPr>
          <a:xfrm>
            <a:off x="308350" y="920882"/>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19" name="Google Shape;2219;g2523351e7b7_57_360"/>
          <p:cNvPicPr preferRelativeResize="0"/>
          <p:nvPr/>
        </p:nvPicPr>
        <p:blipFill rotWithShape="1">
          <a:blip r:embed="rId4">
            <a:alphaModFix/>
          </a:blip>
          <a:srcRect b="0" l="29" r="16" t="0"/>
          <a:stretch/>
        </p:blipFill>
        <p:spPr>
          <a:xfrm rot="-5400000">
            <a:off x="2483138" y="505967"/>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20" name="Google Shape;2220;g2523351e7b7_57_360"/>
          <p:cNvPicPr preferRelativeResize="0"/>
          <p:nvPr/>
        </p:nvPicPr>
        <p:blipFill rotWithShape="1">
          <a:blip r:embed="rId5">
            <a:alphaModFix/>
          </a:blip>
          <a:srcRect b="0" l="29" r="16" t="0"/>
          <a:stretch/>
        </p:blipFill>
        <p:spPr>
          <a:xfrm>
            <a:off x="4657854" y="91029"/>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21" name="Google Shape;2221;g2523351e7b7_57_360"/>
          <p:cNvPicPr preferRelativeResize="0"/>
          <p:nvPr/>
        </p:nvPicPr>
        <p:blipFill rotWithShape="1">
          <a:blip r:embed="rId6">
            <a:alphaModFix/>
          </a:blip>
          <a:srcRect b="30293" l="0" r="0" t="48"/>
          <a:stretch/>
        </p:blipFill>
        <p:spPr>
          <a:xfrm>
            <a:off x="308337" y="3496520"/>
            <a:ext cx="1662600" cy="173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22" name="Google Shape;2222;g2523351e7b7_57_360"/>
          <p:cNvPicPr preferRelativeResize="0"/>
          <p:nvPr/>
        </p:nvPicPr>
        <p:blipFill rotWithShape="1">
          <a:blip r:embed="rId7">
            <a:alphaModFix/>
          </a:blip>
          <a:srcRect b="0" l="29" r="16" t="0"/>
          <a:stretch/>
        </p:blipFill>
        <p:spPr>
          <a:xfrm rot="-5400000">
            <a:off x="6832652" y="-324015"/>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23" name="Google Shape;2223;g2523351e7b7_57_360"/>
          <p:cNvPicPr preferRelativeResize="0"/>
          <p:nvPr/>
        </p:nvPicPr>
        <p:blipFill rotWithShape="1">
          <a:blip r:embed="rId8">
            <a:alphaModFix/>
          </a:blip>
          <a:srcRect b="0" l="69" r="66" t="0"/>
          <a:stretch/>
        </p:blipFill>
        <p:spPr>
          <a:xfrm>
            <a:off x="7247590" y="1873857"/>
            <a:ext cx="1662600" cy="24927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24" name="Google Shape;2224;g2523351e7b7_57_360"/>
          <p:cNvPicPr preferRelativeResize="0"/>
          <p:nvPr/>
        </p:nvPicPr>
        <p:blipFill rotWithShape="1">
          <a:blip r:embed="rId8">
            <a:alphaModFix/>
          </a:blip>
          <a:srcRect b="73751" l="69" r="66" t="0"/>
          <a:stretch/>
        </p:blipFill>
        <p:spPr>
          <a:xfrm>
            <a:off x="7247588" y="4486782"/>
            <a:ext cx="1662600" cy="6543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8" name="Shape 2228"/>
        <p:cNvGrpSpPr/>
        <p:nvPr/>
      </p:nvGrpSpPr>
      <p:grpSpPr>
        <a:xfrm>
          <a:off x="0" y="0"/>
          <a:ext cx="0" cy="0"/>
          <a:chOff x="0" y="0"/>
          <a:chExt cx="0" cy="0"/>
        </a:xfrm>
      </p:grpSpPr>
      <p:pic>
        <p:nvPicPr>
          <p:cNvPr id="2229" name="Google Shape;2229;g2523351e7b7_57_370"/>
          <p:cNvPicPr preferRelativeResize="0"/>
          <p:nvPr/>
        </p:nvPicPr>
        <p:blipFill rotWithShape="1">
          <a:blip r:embed="rId3">
            <a:alphaModFix/>
          </a:blip>
          <a:srcRect b="0" l="0" r="0" t="0"/>
          <a:stretch/>
        </p:blipFill>
        <p:spPr>
          <a:xfrm>
            <a:off x="0" y="-208350"/>
            <a:ext cx="9144001" cy="1344825"/>
          </a:xfrm>
          <a:prstGeom prst="rect">
            <a:avLst/>
          </a:prstGeom>
          <a:noFill/>
          <a:ln>
            <a:noFill/>
          </a:ln>
        </p:spPr>
      </p:pic>
      <p:sp>
        <p:nvSpPr>
          <p:cNvPr id="2230" name="Google Shape;2230;g2523351e7b7_57_370"/>
          <p:cNvSpPr txBox="1"/>
          <p:nvPr/>
        </p:nvSpPr>
        <p:spPr>
          <a:xfrm>
            <a:off x="865500" y="138562"/>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Domino</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231" name="Google Shape;2231;g2523351e7b7_57_370"/>
          <p:cNvSpPr txBox="1"/>
          <p:nvPr/>
        </p:nvSpPr>
        <p:spPr>
          <a:xfrm>
            <a:off x="865375" y="1864800"/>
            <a:ext cx="4495500" cy="291358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Spēles vadītājs izvēlas situāciju un izskaidro to dalībniekiem, piemērojot to konkrētajai organizācijai un situācijai.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Situācija ir novietota pa vidu uz liela galda.</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Risinājuma kārtis tiek sajauktas - visas četras grupas kopā.</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Katrs spēlētājs saņem sešas risinājumu kārtis. Atlikušās risinājumu kārtis tiek novietotas blakus.</a:t>
            </a:r>
            <a:endParaRPr b="0" i="0" sz="1600" u="none" cap="none" strike="noStrike">
              <a:solidFill>
                <a:srgbClr val="2B3E85"/>
              </a:solidFill>
              <a:latin typeface="Raleway"/>
              <a:ea typeface="Raleway"/>
              <a:cs typeface="Raleway"/>
              <a:sym typeface="Raleway"/>
            </a:endParaRPr>
          </a:p>
        </p:txBody>
      </p:sp>
      <p:sp>
        <p:nvSpPr>
          <p:cNvPr id="2232" name="Google Shape;2232;g2523351e7b7_57_370"/>
          <p:cNvSpPr txBox="1"/>
          <p:nvPr/>
        </p:nvSpPr>
        <p:spPr>
          <a:xfrm>
            <a:off x="865375" y="13660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pic>
        <p:nvPicPr>
          <p:cNvPr id="2233" name="Google Shape;2233;g2523351e7b7_57_370"/>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234" name="Google Shape;2234;g2523351e7b7_57_370"/>
          <p:cNvPicPr preferRelativeResize="0"/>
          <p:nvPr/>
        </p:nvPicPr>
        <p:blipFill rotWithShape="1">
          <a:blip r:embed="rId5">
            <a:alphaModFix/>
          </a:blip>
          <a:srcRect b="0" l="19" r="19" t="0"/>
          <a:stretch/>
        </p:blipFill>
        <p:spPr>
          <a:xfrm>
            <a:off x="6226400" y="16060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8" name="Shape 2238"/>
        <p:cNvGrpSpPr/>
        <p:nvPr/>
      </p:nvGrpSpPr>
      <p:grpSpPr>
        <a:xfrm>
          <a:off x="0" y="0"/>
          <a:ext cx="0" cy="0"/>
          <a:chOff x="0" y="0"/>
          <a:chExt cx="0" cy="0"/>
        </a:xfrm>
      </p:grpSpPr>
      <p:pic>
        <p:nvPicPr>
          <p:cNvPr id="2239" name="Google Shape;2239;g2523351e7b7_57_379"/>
          <p:cNvPicPr preferRelativeResize="0"/>
          <p:nvPr/>
        </p:nvPicPr>
        <p:blipFill rotWithShape="1">
          <a:blip r:embed="rId3">
            <a:alphaModFix/>
          </a:blip>
          <a:srcRect b="0" l="0" r="0" t="0"/>
          <a:stretch/>
        </p:blipFill>
        <p:spPr>
          <a:xfrm>
            <a:off x="0" y="-208350"/>
            <a:ext cx="9144001" cy="1344825"/>
          </a:xfrm>
          <a:prstGeom prst="rect">
            <a:avLst/>
          </a:prstGeom>
          <a:noFill/>
          <a:ln>
            <a:noFill/>
          </a:ln>
        </p:spPr>
      </p:pic>
      <p:sp>
        <p:nvSpPr>
          <p:cNvPr id="2240" name="Google Shape;2240;g2523351e7b7_57_379"/>
          <p:cNvSpPr txBox="1"/>
          <p:nvPr/>
        </p:nvSpPr>
        <p:spPr>
          <a:xfrm>
            <a:off x="865500" y="55313"/>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Domino</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2241" name="Google Shape;2241;g2523351e7b7_57_379"/>
          <p:cNvSpPr txBox="1"/>
          <p:nvPr/>
        </p:nvSpPr>
        <p:spPr>
          <a:xfrm>
            <a:off x="865375" y="1864800"/>
            <a:ext cx="4035000" cy="253912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Katrs dalībnieks pēc kārtas novieto savu risinājumu, </a:t>
            </a:r>
            <a:r>
              <a:rPr b="1" i="0" lang="lv-LV" sz="1600" u="none" cap="none" strike="noStrike">
                <a:solidFill>
                  <a:srgbClr val="2B3E85"/>
                </a:solidFill>
                <a:latin typeface="Raleway"/>
                <a:ea typeface="Raleway"/>
                <a:cs typeface="Raleway"/>
                <a:sym typeface="Raleway"/>
              </a:rPr>
              <a:t>paskaidrojot, kā tas secīgi palīdz risinājumu ķēdē.</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Ja spēlētājam nav piemērotas kārts, spēlētājs ņem kārti no kavas, kur tās ir novietotas ar tekstu uz leju.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Grupa kopīgi vienojas par to, vai risinājums ir vai nav piemērots.</a:t>
            </a:r>
            <a:endParaRPr b="0" i="0" sz="1600" u="none" cap="none" strike="noStrike">
              <a:solidFill>
                <a:srgbClr val="2B3E85"/>
              </a:solidFill>
              <a:latin typeface="Raleway"/>
              <a:ea typeface="Raleway"/>
              <a:cs typeface="Raleway"/>
              <a:sym typeface="Raleway"/>
            </a:endParaRPr>
          </a:p>
        </p:txBody>
      </p:sp>
      <p:sp>
        <p:nvSpPr>
          <p:cNvPr id="2242" name="Google Shape;2242;g2523351e7b7_57_379"/>
          <p:cNvSpPr txBox="1"/>
          <p:nvPr/>
        </p:nvSpPr>
        <p:spPr>
          <a:xfrm>
            <a:off x="865375" y="13660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pic>
        <p:nvPicPr>
          <p:cNvPr id="2243" name="Google Shape;2243;g2523351e7b7_57_379"/>
          <p:cNvPicPr preferRelativeResize="0"/>
          <p:nvPr/>
        </p:nvPicPr>
        <p:blipFill rotWithShape="1">
          <a:blip r:embed="rId4">
            <a:alphaModFix/>
          </a:blip>
          <a:srcRect b="0" l="0" r="25946" t="0"/>
          <a:stretch/>
        </p:blipFill>
        <p:spPr>
          <a:xfrm>
            <a:off x="6294850" y="0"/>
            <a:ext cx="2849149" cy="1591949"/>
          </a:xfrm>
          <a:prstGeom prst="rect">
            <a:avLst/>
          </a:prstGeom>
          <a:noFill/>
          <a:ln>
            <a:noFill/>
          </a:ln>
        </p:spPr>
      </p:pic>
      <p:pic>
        <p:nvPicPr>
          <p:cNvPr id="2244" name="Google Shape;2244;g2523351e7b7_57_379"/>
          <p:cNvPicPr preferRelativeResize="0"/>
          <p:nvPr/>
        </p:nvPicPr>
        <p:blipFill rotWithShape="1">
          <a:blip r:embed="rId5">
            <a:alphaModFix/>
          </a:blip>
          <a:srcRect b="0" l="19" r="19" t="0"/>
          <a:stretch/>
        </p:blipFill>
        <p:spPr>
          <a:xfrm>
            <a:off x="5445900" y="1804946"/>
            <a:ext cx="1524000" cy="22848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5" name="Google Shape;2245;g2523351e7b7_57_379"/>
          <p:cNvPicPr preferRelativeResize="0"/>
          <p:nvPr/>
        </p:nvPicPr>
        <p:blipFill rotWithShape="1">
          <a:blip r:embed="rId6">
            <a:alphaModFix/>
          </a:blip>
          <a:srcRect b="0" l="29" r="18" t="0"/>
          <a:stretch/>
        </p:blipFill>
        <p:spPr>
          <a:xfrm rot="-5400000">
            <a:off x="7557375" y="1382400"/>
            <a:ext cx="1462500" cy="23076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40" name="Google Shape;340;p59"/>
          <p:cNvPicPr preferRelativeResize="0"/>
          <p:nvPr/>
        </p:nvPicPr>
        <p:blipFill rotWithShape="1">
          <a:blip r:embed="rId3">
            <a:alphaModFix/>
          </a:blip>
          <a:srcRect b="0" l="0" r="0" t="0"/>
          <a:stretch/>
        </p:blipFill>
        <p:spPr>
          <a:xfrm>
            <a:off x="0" y="0"/>
            <a:ext cx="9144001" cy="1262075"/>
          </a:xfrm>
          <a:prstGeom prst="rect">
            <a:avLst/>
          </a:prstGeom>
          <a:noFill/>
          <a:ln>
            <a:noFill/>
          </a:ln>
        </p:spPr>
      </p:pic>
      <p:sp>
        <p:nvSpPr>
          <p:cNvPr id="341" name="Google Shape;341;p59"/>
          <p:cNvSpPr txBox="1"/>
          <p:nvPr/>
        </p:nvSpPr>
        <p:spPr>
          <a:xfrm>
            <a:off x="839175" y="61605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Izpratne par savu auditoriju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342" name="Google Shape;342;p59"/>
          <p:cNvSpPr txBox="1"/>
          <p:nvPr/>
        </p:nvSpPr>
        <p:spPr>
          <a:xfrm>
            <a:off x="677300" y="1499375"/>
            <a:ext cx="76863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Viņu lomas un pieredze: </a:t>
            </a:r>
            <a:r>
              <a:rPr b="0" i="0" lang="lv-LV" sz="1500" u="none" cap="none" strike="noStrike">
                <a:solidFill>
                  <a:srgbClr val="000000"/>
                </a:solidFill>
                <a:latin typeface="Raleway"/>
                <a:ea typeface="Raleway"/>
                <a:cs typeface="Raleway"/>
                <a:sym typeface="Raleway"/>
              </a:rPr>
              <a:t>Izpratne par viņu amatu HORECA nozarē un profesionālo pieredzi. Tas palīdzēs jums pielāgot spēles scenārijus un padarīt tos atbilstošākus.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Iepriekšējā apmācība: </a:t>
            </a:r>
            <a:r>
              <a:rPr b="0" i="0" lang="lv-LV" sz="1500" u="none" cap="none" strike="noStrike">
                <a:solidFill>
                  <a:srgbClr val="000000"/>
                </a:solidFill>
                <a:latin typeface="Raleway"/>
                <a:ea typeface="Raleway"/>
                <a:cs typeface="Raleway"/>
                <a:sym typeface="Raleway"/>
              </a:rPr>
              <a:t>Vai viņi ir iepazinušies ar vardarbības darba vietā novēršanas un pārvaldības koncepcijām? Vai viņi jau ir piedalījušies līdzīgās apmācībās? </a:t>
            </a:r>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Tas palīdzēs jums novērtēt viņu esošās zināšanas un noteikt jomas, kuras būtu jāizpēta sīkāk.</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Komforta līmenis spēlēs</a:t>
            </a:r>
            <a:r>
              <a:rPr b="0" i="0" lang="lv-LV" sz="1500" u="none" cap="none" strike="noStrike">
                <a:solidFill>
                  <a:srgbClr val="000000"/>
                </a:solidFill>
                <a:latin typeface="Raleway"/>
                <a:ea typeface="Raleway"/>
                <a:cs typeface="Raleway"/>
                <a:sym typeface="Raleway"/>
              </a:rPr>
              <a:t>: Ne visi jūtas vienlīdz ērti mācībās, kurās tiek izmantotas spēles. Zināšanas par to, cik labi viņi pārzina spēles un cik komfortabli viņi jūtas, var palīdzēt jums pielāgot to, kā jūs izskaidrojat un vadāt spēli.</a:t>
            </a:r>
            <a:endParaRPr b="0" i="0" sz="1500" u="none" cap="none" strike="noStrike">
              <a:solidFill>
                <a:srgbClr val="000000"/>
              </a:solidFill>
              <a:latin typeface="Raleway"/>
              <a:ea typeface="Raleway"/>
              <a:cs typeface="Raleway"/>
              <a:sym typeface="Raleway"/>
            </a:endParaRPr>
          </a:p>
        </p:txBody>
      </p:sp>
      <p:grpSp>
        <p:nvGrpSpPr>
          <p:cNvPr id="343" name="Google Shape;343;p59"/>
          <p:cNvGrpSpPr/>
          <p:nvPr/>
        </p:nvGrpSpPr>
        <p:grpSpPr>
          <a:xfrm>
            <a:off x="472670" y="1591368"/>
            <a:ext cx="290237" cy="321991"/>
            <a:chOff x="534570" y="3018006"/>
            <a:chExt cx="290237" cy="321991"/>
          </a:xfrm>
        </p:grpSpPr>
        <p:sp>
          <p:nvSpPr>
            <p:cNvPr id="344" name="Google Shape;344;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6" name="Google Shape;346;p59"/>
          <p:cNvGrpSpPr/>
          <p:nvPr/>
        </p:nvGrpSpPr>
        <p:grpSpPr>
          <a:xfrm>
            <a:off x="472739" y="2434093"/>
            <a:ext cx="290237" cy="321991"/>
            <a:chOff x="534570" y="3018006"/>
            <a:chExt cx="290237" cy="321991"/>
          </a:xfrm>
        </p:grpSpPr>
        <p:sp>
          <p:nvSpPr>
            <p:cNvPr id="347" name="Google Shape;347;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9" name="Google Shape;349;p59"/>
          <p:cNvGrpSpPr/>
          <p:nvPr/>
        </p:nvGrpSpPr>
        <p:grpSpPr>
          <a:xfrm>
            <a:off x="472739" y="3739934"/>
            <a:ext cx="290237" cy="321991"/>
            <a:chOff x="534570" y="3018006"/>
            <a:chExt cx="290237" cy="321991"/>
          </a:xfrm>
        </p:grpSpPr>
        <p:sp>
          <p:nvSpPr>
            <p:cNvPr id="350" name="Google Shape;350;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2" name="Google Shape;352;p59"/>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9" name="Shape 2249"/>
        <p:cNvGrpSpPr/>
        <p:nvPr/>
      </p:nvGrpSpPr>
      <p:grpSpPr>
        <a:xfrm>
          <a:off x="0" y="0"/>
          <a:ext cx="0" cy="0"/>
          <a:chOff x="0" y="0"/>
          <a:chExt cx="0" cy="0"/>
        </a:xfrm>
      </p:grpSpPr>
      <p:pic>
        <p:nvPicPr>
          <p:cNvPr id="2250" name="Google Shape;2250;g2523351e7b7_57_38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251" name="Google Shape;2251;g2523351e7b7_57_389"/>
          <p:cNvSpPr txBox="1"/>
          <p:nvPr/>
        </p:nvSpPr>
        <p:spPr>
          <a:xfrm>
            <a:off x="827250" y="12299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7. spēle </a:t>
            </a:r>
            <a:endParaRPr b="1" i="0" sz="4500" u="none" cap="none" strike="noStrike">
              <a:solidFill>
                <a:srgbClr val="2B3E85"/>
              </a:solidFill>
              <a:latin typeface="Raleway"/>
              <a:ea typeface="Raleway"/>
              <a:cs typeface="Raleway"/>
              <a:sym typeface="Raleway"/>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Izvēlieties problēmu</a:t>
            </a:r>
            <a:endParaRPr b="1" i="0" sz="47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Izvēlieties risinājumu</a:t>
            </a:r>
            <a:endParaRPr b="1" i="0" sz="4700" u="none" cap="none" strike="noStrike">
              <a:solidFill>
                <a:schemeClr val="lt1"/>
              </a:solidFill>
              <a:latin typeface="Arial"/>
              <a:ea typeface="Arial"/>
              <a:cs typeface="Arial"/>
              <a:sym typeface="Arial"/>
            </a:endParaRPr>
          </a:p>
        </p:txBody>
      </p:sp>
      <p:pic>
        <p:nvPicPr>
          <p:cNvPr id="2252" name="Google Shape;2252;g2523351e7b7_57_38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253" name="Google Shape;2253;g2523351e7b7_57_38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254" name="Google Shape;2254;g2523351e7b7_57_389"/>
          <p:cNvPicPr preferRelativeResize="0"/>
          <p:nvPr/>
        </p:nvPicPr>
        <p:blipFill rotWithShape="1">
          <a:blip r:embed="rId6">
            <a:alphaModFix/>
          </a:blip>
          <a:srcRect b="0" l="0" r="45597" t="-989"/>
          <a:stretch/>
        </p:blipFill>
        <p:spPr>
          <a:xfrm rot="5400000">
            <a:off x="5872075" y="1978775"/>
            <a:ext cx="1160675" cy="5194375"/>
          </a:xfrm>
          <a:prstGeom prst="rect">
            <a:avLst/>
          </a:prstGeom>
          <a:noFill/>
          <a:ln>
            <a:noFill/>
          </a:ln>
        </p:spPr>
      </p:pic>
      <p:pic>
        <p:nvPicPr>
          <p:cNvPr id="2255" name="Google Shape;2255;g2523351e7b7_57_389"/>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256" name="Google Shape;2256;g2523351e7b7_57_389"/>
          <p:cNvPicPr preferRelativeResize="0"/>
          <p:nvPr/>
        </p:nvPicPr>
        <p:blipFill rotWithShape="1">
          <a:blip r:embed="rId7">
            <a:alphaModFix/>
          </a:blip>
          <a:srcRect b="13374" l="0" r="16156" t="0"/>
          <a:stretch/>
        </p:blipFill>
        <p:spPr>
          <a:xfrm>
            <a:off x="6781225" y="3397125"/>
            <a:ext cx="2362772" cy="175917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0" name="Shape 2260"/>
        <p:cNvGrpSpPr/>
        <p:nvPr/>
      </p:nvGrpSpPr>
      <p:grpSpPr>
        <a:xfrm>
          <a:off x="0" y="0"/>
          <a:ext cx="0" cy="0"/>
          <a:chOff x="0" y="0"/>
          <a:chExt cx="0" cy="0"/>
        </a:xfrm>
      </p:grpSpPr>
      <p:pic>
        <p:nvPicPr>
          <p:cNvPr id="2261" name="Google Shape;2261;g2523351e7b7_57_399"/>
          <p:cNvPicPr preferRelativeResize="0"/>
          <p:nvPr/>
        </p:nvPicPr>
        <p:blipFill rotWithShape="1">
          <a:blip r:embed="rId3">
            <a:alphaModFix/>
          </a:blip>
          <a:srcRect b="0" l="19" r="19" t="0"/>
          <a:stretch/>
        </p:blipFill>
        <p:spPr>
          <a:xfrm>
            <a:off x="4068514" y="861446"/>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2" name="Google Shape;2262;g2523351e7b7_57_399"/>
          <p:cNvPicPr preferRelativeResize="0"/>
          <p:nvPr/>
        </p:nvPicPr>
        <p:blipFill rotWithShape="1">
          <a:blip r:embed="rId4">
            <a:alphaModFix/>
          </a:blip>
          <a:srcRect b="0" l="29" r="18" t="0"/>
          <a:stretch/>
        </p:blipFill>
        <p:spPr>
          <a:xfrm rot="4736154">
            <a:off x="877016" y="1106565"/>
            <a:ext cx="1261548" cy="189126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3" name="Google Shape;2263;g2523351e7b7_57_399"/>
          <p:cNvPicPr preferRelativeResize="0"/>
          <p:nvPr/>
        </p:nvPicPr>
        <p:blipFill rotWithShape="1">
          <a:blip r:embed="rId5">
            <a:alphaModFix/>
          </a:blip>
          <a:srcRect b="0" l="29" r="18" t="0"/>
          <a:stretch/>
        </p:blipFill>
        <p:spPr>
          <a:xfrm rot="4142621">
            <a:off x="1476277" y="2140828"/>
            <a:ext cx="1261547" cy="189123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4" name="Google Shape;2264;g2523351e7b7_57_399"/>
          <p:cNvPicPr preferRelativeResize="0"/>
          <p:nvPr/>
        </p:nvPicPr>
        <p:blipFill rotWithShape="1">
          <a:blip r:embed="rId6">
            <a:alphaModFix/>
          </a:blip>
          <a:srcRect b="39" l="0" r="0" t="49"/>
          <a:stretch/>
        </p:blipFill>
        <p:spPr>
          <a:xfrm rot="-3457058">
            <a:off x="6795503" y="1791075"/>
            <a:ext cx="1261467" cy="189115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5" name="Google Shape;2265;g2523351e7b7_57_399"/>
          <p:cNvPicPr preferRelativeResize="0"/>
          <p:nvPr/>
        </p:nvPicPr>
        <p:blipFill rotWithShape="1">
          <a:blip r:embed="rId7">
            <a:alphaModFix/>
          </a:blip>
          <a:srcRect b="0" l="69" r="66" t="0"/>
          <a:stretch/>
        </p:blipFill>
        <p:spPr>
          <a:xfrm rot="-4885486">
            <a:off x="6795468" y="744489"/>
            <a:ext cx="1261502" cy="189134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6" name="Google Shape;2266;g2523351e7b7_57_399"/>
          <p:cNvPicPr preferRelativeResize="0"/>
          <p:nvPr/>
        </p:nvPicPr>
        <p:blipFill rotWithShape="1">
          <a:blip r:embed="rId8">
            <a:alphaModFix/>
          </a:blip>
          <a:srcRect b="39" l="0" r="0" t="49"/>
          <a:stretch/>
        </p:blipFill>
        <p:spPr>
          <a:xfrm rot="1594269">
            <a:off x="2359836" y="2758297"/>
            <a:ext cx="1261545" cy="189131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7" name="Google Shape;2267;g2523351e7b7_57_399"/>
          <p:cNvPicPr preferRelativeResize="0"/>
          <p:nvPr/>
        </p:nvPicPr>
        <p:blipFill rotWithShape="1">
          <a:blip r:embed="rId9">
            <a:alphaModFix/>
          </a:blip>
          <a:srcRect b="0" l="29" r="16" t="0"/>
          <a:stretch/>
        </p:blipFill>
        <p:spPr>
          <a:xfrm>
            <a:off x="3460209" y="3045481"/>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8" name="Google Shape;2268;g2523351e7b7_57_399"/>
          <p:cNvPicPr preferRelativeResize="0"/>
          <p:nvPr/>
        </p:nvPicPr>
        <p:blipFill rotWithShape="1">
          <a:blip r:embed="rId10">
            <a:alphaModFix/>
          </a:blip>
          <a:srcRect b="0" l="29" r="16" t="0"/>
          <a:stretch/>
        </p:blipFill>
        <p:spPr>
          <a:xfrm rot="-868345">
            <a:off x="4788233" y="3045336"/>
            <a:ext cx="1261634" cy="189146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9" name="Google Shape;2269;g2523351e7b7_57_399"/>
          <p:cNvPicPr preferRelativeResize="0"/>
          <p:nvPr/>
        </p:nvPicPr>
        <p:blipFill rotWithShape="1">
          <a:blip r:embed="rId11">
            <a:alphaModFix/>
          </a:blip>
          <a:srcRect b="0" l="69" r="66" t="0"/>
          <a:stretch/>
        </p:blipFill>
        <p:spPr>
          <a:xfrm rot="-1714213">
            <a:off x="5993244" y="2641342"/>
            <a:ext cx="1261512" cy="189139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70" name="Google Shape;2270;g2523351e7b7_57_399"/>
          <p:cNvPicPr preferRelativeResize="0"/>
          <p:nvPr/>
        </p:nvPicPr>
        <p:blipFill rotWithShape="1">
          <a:blip r:embed="rId12">
            <a:alphaModFix/>
          </a:blip>
          <a:srcRect b="0" l="9" r="0" t="0"/>
          <a:stretch/>
        </p:blipFill>
        <p:spPr>
          <a:xfrm rot="6291356">
            <a:off x="1920802" y="62511"/>
            <a:ext cx="1261363" cy="189138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71" name="Google Shape;2271;g2523351e7b7_57_399"/>
          <p:cNvPicPr preferRelativeResize="0"/>
          <p:nvPr/>
        </p:nvPicPr>
        <p:blipFill rotWithShape="1">
          <a:blip r:embed="rId13">
            <a:alphaModFix/>
          </a:blip>
          <a:srcRect b="0" l="59" r="68" t="0"/>
          <a:stretch/>
        </p:blipFill>
        <p:spPr>
          <a:xfrm rot="-6741785">
            <a:off x="6101499" y="62504"/>
            <a:ext cx="1261582" cy="1891288"/>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5" name="Shape 2275"/>
        <p:cNvGrpSpPr/>
        <p:nvPr/>
      </p:nvGrpSpPr>
      <p:grpSpPr>
        <a:xfrm>
          <a:off x="0" y="0"/>
          <a:ext cx="0" cy="0"/>
          <a:chOff x="0" y="0"/>
          <a:chExt cx="0" cy="0"/>
        </a:xfrm>
      </p:grpSpPr>
      <p:pic>
        <p:nvPicPr>
          <p:cNvPr id="2276" name="Google Shape;2276;g2523351e7b7_57_413"/>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277" name="Google Shape;2277;g2523351e7b7_57_413"/>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Izvēlieties problēmu</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Izvēlieties risinājumu</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278" name="Google Shape;2278;g2523351e7b7_57_413"/>
          <p:cNvSpPr txBox="1"/>
          <p:nvPr/>
        </p:nvSpPr>
        <p:spPr>
          <a:xfrm>
            <a:off x="865375" y="1864800"/>
            <a:ext cx="4342200" cy="253912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Dalībnieku skaits - </a:t>
            </a:r>
            <a:r>
              <a:rPr b="1" i="0" lang="lv-LV" sz="1600" u="none" cap="none" strike="noStrike">
                <a:solidFill>
                  <a:srgbClr val="2B3E85"/>
                </a:solidFill>
                <a:latin typeface="Raleway"/>
                <a:ea typeface="Raleway"/>
                <a:cs typeface="Raleway"/>
                <a:sym typeface="Raleway"/>
              </a:rPr>
              <a:t>1- daudzi</a:t>
            </a:r>
            <a:endParaRPr b="1"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Katrs dalībnieks saņem vairākas risinājuma kārtis (to skaits ir atkarīgs no dalībnieku skaita) un vairākas problēmsituāciju kārtis.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Spēles vadītājs novieto vienu stāsta kārti galda vidū un paskaidro to, pielāgojot atbilstoši konkrētās organizācijas situācijai, ja tas ir nepieciešams.</a:t>
            </a:r>
            <a:endParaRPr b="0" i="0" sz="1600" u="none" cap="none" strike="noStrike">
              <a:solidFill>
                <a:srgbClr val="2B3E85"/>
              </a:solidFill>
              <a:latin typeface="Raleway"/>
              <a:ea typeface="Raleway"/>
              <a:cs typeface="Raleway"/>
              <a:sym typeface="Raleway"/>
            </a:endParaRPr>
          </a:p>
        </p:txBody>
      </p:sp>
      <p:sp>
        <p:nvSpPr>
          <p:cNvPr id="2279" name="Google Shape;2279;g2523351e7b7_57_413"/>
          <p:cNvSpPr txBox="1"/>
          <p:nvPr/>
        </p:nvSpPr>
        <p:spPr>
          <a:xfrm>
            <a:off x="865375" y="1340142"/>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pic>
        <p:nvPicPr>
          <p:cNvPr id="2280" name="Google Shape;2280;g2523351e7b7_57_413"/>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281" name="Google Shape;2281;g2523351e7b7_57_413"/>
          <p:cNvPicPr preferRelativeResize="0"/>
          <p:nvPr/>
        </p:nvPicPr>
        <p:blipFill rotWithShape="1">
          <a:blip r:embed="rId5">
            <a:alphaModFix/>
          </a:blip>
          <a:srcRect b="0" l="29" r="18" t="0"/>
          <a:stretch/>
        </p:blipFill>
        <p:spPr>
          <a:xfrm rot="429529">
            <a:off x="7365867" y="1469236"/>
            <a:ext cx="1261433" cy="189122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82" name="Google Shape;2282;g2523351e7b7_57_413"/>
          <p:cNvPicPr preferRelativeResize="0"/>
          <p:nvPr/>
        </p:nvPicPr>
        <p:blipFill rotWithShape="1">
          <a:blip r:embed="rId6">
            <a:alphaModFix/>
          </a:blip>
          <a:srcRect b="0" l="9" r="0" t="0"/>
          <a:stretch/>
        </p:blipFill>
        <p:spPr>
          <a:xfrm rot="-354593">
            <a:off x="5701824" y="1625952"/>
            <a:ext cx="1261605" cy="189164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83" name="Google Shape;2283;g2523351e7b7_57_413"/>
          <p:cNvPicPr preferRelativeResize="0"/>
          <p:nvPr/>
        </p:nvPicPr>
        <p:blipFill rotWithShape="1">
          <a:blip r:embed="rId7">
            <a:alphaModFix/>
          </a:blip>
          <a:srcRect b="0" l="29" r="18" t="0"/>
          <a:stretch/>
        </p:blipFill>
        <p:spPr>
          <a:xfrm>
            <a:off x="6464634" y="2122346"/>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7" name="Shape 2287"/>
        <p:cNvGrpSpPr/>
        <p:nvPr/>
      </p:nvGrpSpPr>
      <p:grpSpPr>
        <a:xfrm>
          <a:off x="0" y="0"/>
          <a:ext cx="0" cy="0"/>
          <a:chOff x="0" y="0"/>
          <a:chExt cx="0" cy="0"/>
        </a:xfrm>
      </p:grpSpPr>
      <p:pic>
        <p:nvPicPr>
          <p:cNvPr id="2288" name="Google Shape;2288;g2523351e7b7_57_424"/>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289" name="Google Shape;2289;g2523351e7b7_57_424"/>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Izvēlieties problēmu</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Izvēlieties risinājumu</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290" name="Google Shape;2290;g2523351e7b7_57_424"/>
          <p:cNvSpPr txBox="1"/>
          <p:nvPr/>
        </p:nvSpPr>
        <p:spPr>
          <a:xfrm>
            <a:off x="865375" y="1864800"/>
            <a:ext cx="3804600" cy="191844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Katrs dalībnieks pēc kārtas izvieto savas risinājuma kārtis, ja viņam tās ir.</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Dalībnieki var izvietot savas kārtis nejaušā kārtībā, jo </a:t>
            </a:r>
            <a:r>
              <a:rPr b="1" i="0" lang="lv-LV" sz="1600" u="none" cap="none" strike="noStrike">
                <a:solidFill>
                  <a:srgbClr val="2B3E85"/>
                </a:solidFill>
                <a:latin typeface="Raleway"/>
                <a:ea typeface="Raleway"/>
                <a:cs typeface="Raleway"/>
                <a:sym typeface="Raleway"/>
              </a:rPr>
              <a:t>svarīgākā šeit ir diskusija </a:t>
            </a:r>
            <a:r>
              <a:rPr b="0" i="0" lang="lv-LV" sz="1600" u="none" cap="none" strike="noStrike">
                <a:solidFill>
                  <a:srgbClr val="2B3E85"/>
                </a:solidFill>
                <a:latin typeface="Raleway"/>
                <a:ea typeface="Raleway"/>
                <a:cs typeface="Raleway"/>
                <a:sym typeface="Raleway"/>
              </a:rPr>
              <a:t>un pārliecība, ka katrai situācijai ir dažādi risinājumi.</a:t>
            </a:r>
            <a:endParaRPr b="0" i="0" sz="1600" u="none" cap="none" strike="noStrike">
              <a:solidFill>
                <a:srgbClr val="2B3E85"/>
              </a:solidFill>
              <a:latin typeface="Raleway"/>
              <a:ea typeface="Raleway"/>
              <a:cs typeface="Raleway"/>
              <a:sym typeface="Raleway"/>
            </a:endParaRPr>
          </a:p>
        </p:txBody>
      </p:sp>
      <p:sp>
        <p:nvSpPr>
          <p:cNvPr id="2291" name="Google Shape;2291;g2523351e7b7_57_424"/>
          <p:cNvSpPr txBox="1"/>
          <p:nvPr/>
        </p:nvSpPr>
        <p:spPr>
          <a:xfrm>
            <a:off x="865375" y="13660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pic>
        <p:nvPicPr>
          <p:cNvPr id="2292" name="Google Shape;2292;g2523351e7b7_57_424"/>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293" name="Google Shape;2293;g2523351e7b7_57_424"/>
          <p:cNvPicPr preferRelativeResize="0"/>
          <p:nvPr/>
        </p:nvPicPr>
        <p:blipFill rotWithShape="1">
          <a:blip r:embed="rId5">
            <a:alphaModFix/>
          </a:blip>
          <a:srcRect b="0" l="29" r="18" t="0"/>
          <a:stretch/>
        </p:blipFill>
        <p:spPr>
          <a:xfrm rot="429529">
            <a:off x="7365867" y="1469236"/>
            <a:ext cx="1261433" cy="189122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94" name="Google Shape;2294;g2523351e7b7_57_424"/>
          <p:cNvPicPr preferRelativeResize="0"/>
          <p:nvPr/>
        </p:nvPicPr>
        <p:blipFill rotWithShape="1">
          <a:blip r:embed="rId6">
            <a:alphaModFix/>
          </a:blip>
          <a:srcRect b="0" l="9" r="0" t="0"/>
          <a:stretch/>
        </p:blipFill>
        <p:spPr>
          <a:xfrm rot="-354593">
            <a:off x="5701824" y="1625952"/>
            <a:ext cx="1261605" cy="189164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95" name="Google Shape;2295;g2523351e7b7_57_424"/>
          <p:cNvPicPr preferRelativeResize="0"/>
          <p:nvPr/>
        </p:nvPicPr>
        <p:blipFill rotWithShape="1">
          <a:blip r:embed="rId7">
            <a:alphaModFix/>
          </a:blip>
          <a:srcRect b="0" l="29" r="18" t="0"/>
          <a:stretch/>
        </p:blipFill>
        <p:spPr>
          <a:xfrm>
            <a:off x="6375059" y="2256896"/>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9" name="Shape 2299"/>
        <p:cNvGrpSpPr/>
        <p:nvPr/>
      </p:nvGrpSpPr>
      <p:grpSpPr>
        <a:xfrm>
          <a:off x="0" y="0"/>
          <a:ext cx="0" cy="0"/>
          <a:chOff x="0" y="0"/>
          <a:chExt cx="0" cy="0"/>
        </a:xfrm>
      </p:grpSpPr>
      <p:pic>
        <p:nvPicPr>
          <p:cNvPr id="2300" name="Google Shape;2300;g2523351e7b7_57_435"/>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301" name="Google Shape;2301;g2523351e7b7_57_435"/>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Izvēlieties problēmu</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Izvēlieties risinājumu</a:t>
            </a:r>
            <a:endParaRPr b="1" i="0" sz="24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400"/>
              <a:buFont typeface="Arial"/>
              <a:buNone/>
            </a:pPr>
            <a:r>
              <a:t/>
            </a:r>
            <a:endParaRPr b="1" i="0" sz="2400" u="none" cap="none" strike="noStrike">
              <a:solidFill>
                <a:srgbClr val="FFFFFF"/>
              </a:solidFill>
              <a:latin typeface="Raleway"/>
              <a:ea typeface="Raleway"/>
              <a:cs typeface="Raleway"/>
              <a:sym typeface="Raleway"/>
            </a:endParaRPr>
          </a:p>
        </p:txBody>
      </p:sp>
      <p:sp>
        <p:nvSpPr>
          <p:cNvPr id="2302" name="Google Shape;2302;g2523351e7b7_57_435"/>
          <p:cNvSpPr txBox="1"/>
          <p:nvPr/>
        </p:nvSpPr>
        <p:spPr>
          <a:xfrm>
            <a:off x="865375" y="1788600"/>
            <a:ext cx="4124700" cy="303156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Kad visi varianti ir izlikti, risinājuma kārtis tiek sajauktas un atkal sadalītas spēlētājiem un galda vidū tiek novietota nākamā stāsta kārts vai risinājuma kārts.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Ja ir novietota risinājuma kārts, spēles dalībnieki ap to novieto atbilstošas stāsta kārtis.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1" i="0" lang="lv-LV" sz="1600" u="none" cap="none" strike="noStrike">
                <a:solidFill>
                  <a:srgbClr val="2B3E85"/>
                </a:solidFill>
                <a:latin typeface="Raleway"/>
                <a:ea typeface="Raleway"/>
                <a:cs typeface="Raleway"/>
                <a:sym typeface="Raleway"/>
              </a:rPr>
              <a:t>Esiet gatavi, ka šāda veida spēle izraisīs daudz diskusiju, </a:t>
            </a:r>
            <a:r>
              <a:rPr b="0" i="0" lang="lv-LV" sz="1600" u="none" cap="none" strike="noStrike">
                <a:solidFill>
                  <a:srgbClr val="2B3E85"/>
                </a:solidFill>
                <a:latin typeface="Raleway"/>
                <a:ea typeface="Raleway"/>
                <a:cs typeface="Raleway"/>
                <a:sym typeface="Raleway"/>
              </a:rPr>
              <a:t>taču tas ir arī šīs spēles mērķis.</a:t>
            </a:r>
            <a:endParaRPr b="0" i="0" sz="1600" u="none" cap="none" strike="noStrike">
              <a:solidFill>
                <a:srgbClr val="2B3E85"/>
              </a:solidFill>
              <a:latin typeface="Raleway"/>
              <a:ea typeface="Raleway"/>
              <a:cs typeface="Raleway"/>
              <a:sym typeface="Raleway"/>
            </a:endParaRPr>
          </a:p>
        </p:txBody>
      </p:sp>
      <p:sp>
        <p:nvSpPr>
          <p:cNvPr id="2303" name="Google Shape;2303;g2523351e7b7_57_435"/>
          <p:cNvSpPr txBox="1"/>
          <p:nvPr/>
        </p:nvSpPr>
        <p:spPr>
          <a:xfrm>
            <a:off x="865375" y="1289850"/>
            <a:ext cx="3376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Noslēgums</a:t>
            </a:r>
            <a:endParaRPr b="1" i="0" sz="2600" u="none" cap="none" strike="noStrike">
              <a:solidFill>
                <a:srgbClr val="6689BA"/>
              </a:solidFill>
              <a:latin typeface="Arial"/>
              <a:ea typeface="Arial"/>
              <a:cs typeface="Arial"/>
              <a:sym typeface="Arial"/>
            </a:endParaRPr>
          </a:p>
        </p:txBody>
      </p:sp>
      <p:grpSp>
        <p:nvGrpSpPr>
          <p:cNvPr id="2304" name="Google Shape;2304;g2523351e7b7_57_435"/>
          <p:cNvGrpSpPr/>
          <p:nvPr/>
        </p:nvGrpSpPr>
        <p:grpSpPr>
          <a:xfrm>
            <a:off x="575070" y="3891331"/>
            <a:ext cx="290237" cy="321991"/>
            <a:chOff x="534570" y="3018006"/>
            <a:chExt cx="290237" cy="321991"/>
          </a:xfrm>
        </p:grpSpPr>
        <p:sp>
          <p:nvSpPr>
            <p:cNvPr id="2305" name="Google Shape;2305;g2523351e7b7_57_4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g2523351e7b7_57_4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7" name="Google Shape;2307;g2523351e7b7_57_435"/>
          <p:cNvSpPr/>
          <p:nvPr/>
        </p:nvSpPr>
        <p:spPr>
          <a:xfrm>
            <a:off x="6297488" y="2503994"/>
            <a:ext cx="2510100" cy="21699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g2523351e7b7_57_435"/>
          <p:cNvSpPr/>
          <p:nvPr/>
        </p:nvSpPr>
        <p:spPr>
          <a:xfrm>
            <a:off x="5550496" y="1640299"/>
            <a:ext cx="953400" cy="887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g2523351e7b7_57_43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g2523351e7b7_57_435"/>
          <p:cNvSpPr/>
          <p:nvPr/>
        </p:nvSpPr>
        <p:spPr>
          <a:xfrm rot="449488">
            <a:off x="6296504" y="2453804"/>
            <a:ext cx="2455157" cy="216834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11" name="Google Shape;2311;g2523351e7b7_57_435"/>
          <p:cNvPicPr preferRelativeResize="0"/>
          <p:nvPr/>
        </p:nvPicPr>
        <p:blipFill rotWithShape="1">
          <a:blip r:embed="rId4">
            <a:alphaModFix/>
          </a:blip>
          <a:srcRect b="0" l="0" r="1262" t="0"/>
          <a:stretch/>
        </p:blipFill>
        <p:spPr>
          <a:xfrm rot="-5400000">
            <a:off x="6792800" y="1969175"/>
            <a:ext cx="2804926" cy="1240675"/>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5" name="Shape 2315"/>
        <p:cNvGrpSpPr/>
        <p:nvPr/>
      </p:nvGrpSpPr>
      <p:grpSpPr>
        <a:xfrm>
          <a:off x="0" y="0"/>
          <a:ext cx="0" cy="0"/>
          <a:chOff x="0" y="0"/>
          <a:chExt cx="0" cy="0"/>
        </a:xfrm>
      </p:grpSpPr>
      <p:pic>
        <p:nvPicPr>
          <p:cNvPr id="2316" name="Google Shape;2316;g2523351e7b7_57_4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317" name="Google Shape;2317;g2523351e7b7_57_450"/>
          <p:cNvSpPr txBox="1"/>
          <p:nvPr/>
        </p:nvSpPr>
        <p:spPr>
          <a:xfrm>
            <a:off x="1055850" y="1153775"/>
            <a:ext cx="6248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8</a:t>
            </a:r>
            <a:r>
              <a:rPr b="1" i="0" lang="lv-LV" sz="3900" u="none" cap="none" strike="noStrike">
                <a:solidFill>
                  <a:srgbClr val="2B3E85"/>
                </a:solidFill>
                <a:latin typeface="Raleway"/>
                <a:ea typeface="Raleway"/>
                <a:cs typeface="Raleway"/>
                <a:sym typeface="Raleway"/>
              </a:rPr>
              <a:t>. </a:t>
            </a:r>
            <a:r>
              <a:rPr b="1" i="0" lang="lv-LV" sz="4500" u="none" cap="none" strike="noStrike">
                <a:solidFill>
                  <a:srgbClr val="2B3E85"/>
                </a:solidFill>
                <a:latin typeface="Raleway"/>
                <a:ea typeface="Raleway"/>
                <a:cs typeface="Raleway"/>
                <a:sym typeface="Raleway"/>
              </a:rPr>
              <a:t>spēle</a:t>
            </a:r>
            <a:r>
              <a:rPr b="1" i="0" lang="lv-LV" sz="3900" u="none" cap="none" strike="noStrike">
                <a:solidFill>
                  <a:srgbClr val="FFFFFF"/>
                </a:solidFill>
                <a:latin typeface="Raleway"/>
                <a:ea typeface="Raleway"/>
                <a:cs typeface="Raleway"/>
                <a:sym typeface="Raleway"/>
              </a:rPr>
              <a:t> </a:t>
            </a:r>
            <a:endParaRPr b="1"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4400"/>
              <a:buFont typeface="Arial"/>
              <a:buNone/>
            </a:pPr>
            <a:r>
              <a:rPr b="1" i="0" lang="lv-LV" sz="4700" u="none" cap="none" strike="noStrike">
                <a:solidFill>
                  <a:schemeClr val="lt1"/>
                </a:solidFill>
                <a:latin typeface="Arial"/>
                <a:ea typeface="Arial"/>
                <a:cs typeface="Arial"/>
                <a:sym typeface="Arial"/>
              </a:rPr>
              <a:t>Izveidot stāstu - jā, bet...</a:t>
            </a:r>
            <a:endParaRPr b="1" i="0" sz="4700" u="none" cap="none" strike="noStrike">
              <a:solidFill>
                <a:schemeClr val="lt1"/>
              </a:solidFill>
              <a:latin typeface="Arial"/>
              <a:ea typeface="Arial"/>
              <a:cs typeface="Arial"/>
              <a:sym typeface="Arial"/>
            </a:endParaRPr>
          </a:p>
        </p:txBody>
      </p:sp>
      <p:pic>
        <p:nvPicPr>
          <p:cNvPr id="2318" name="Google Shape;2318;g2523351e7b7_57_450"/>
          <p:cNvPicPr preferRelativeResize="0"/>
          <p:nvPr/>
        </p:nvPicPr>
        <p:blipFill rotWithShape="1">
          <a:blip r:embed="rId4">
            <a:alphaModFix/>
          </a:blip>
          <a:srcRect b="0" l="0" r="0" t="0"/>
          <a:stretch/>
        </p:blipFill>
        <p:spPr>
          <a:xfrm>
            <a:off x="6482850" y="135150"/>
            <a:ext cx="1605250" cy="908575"/>
          </a:xfrm>
          <a:prstGeom prst="rect">
            <a:avLst/>
          </a:prstGeom>
          <a:noFill/>
          <a:ln>
            <a:noFill/>
          </a:ln>
        </p:spPr>
      </p:pic>
      <p:pic>
        <p:nvPicPr>
          <p:cNvPr id="2319" name="Google Shape;2319;g2523351e7b7_57_450"/>
          <p:cNvPicPr preferRelativeResize="0"/>
          <p:nvPr/>
        </p:nvPicPr>
        <p:blipFill rotWithShape="1">
          <a:blip r:embed="rId5">
            <a:alphaModFix/>
          </a:blip>
          <a:srcRect b="0" l="0" r="0" t="0"/>
          <a:stretch/>
        </p:blipFill>
        <p:spPr>
          <a:xfrm>
            <a:off x="1000775" y="311600"/>
            <a:ext cx="1569475" cy="555675"/>
          </a:xfrm>
          <a:prstGeom prst="rect">
            <a:avLst/>
          </a:prstGeom>
          <a:noFill/>
          <a:ln>
            <a:noFill/>
          </a:ln>
        </p:spPr>
      </p:pic>
      <p:pic>
        <p:nvPicPr>
          <p:cNvPr id="2320" name="Google Shape;2320;g2523351e7b7_57_450"/>
          <p:cNvPicPr preferRelativeResize="0"/>
          <p:nvPr/>
        </p:nvPicPr>
        <p:blipFill rotWithShape="1">
          <a:blip r:embed="rId6">
            <a:alphaModFix/>
          </a:blip>
          <a:srcRect b="0" l="0" r="45597" t="-989"/>
          <a:stretch/>
        </p:blipFill>
        <p:spPr>
          <a:xfrm rot="5400000">
            <a:off x="5872075" y="1978775"/>
            <a:ext cx="1160675" cy="5194375"/>
          </a:xfrm>
          <a:prstGeom prst="rect">
            <a:avLst/>
          </a:prstGeom>
          <a:noFill/>
          <a:ln>
            <a:noFill/>
          </a:ln>
        </p:spPr>
      </p:pic>
      <p:pic>
        <p:nvPicPr>
          <p:cNvPr id="2321" name="Google Shape;2321;g2523351e7b7_57_450"/>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322" name="Google Shape;2322;g2523351e7b7_57_450"/>
          <p:cNvPicPr preferRelativeResize="0"/>
          <p:nvPr/>
        </p:nvPicPr>
        <p:blipFill rotWithShape="1">
          <a:blip r:embed="rId7">
            <a:alphaModFix/>
          </a:blip>
          <a:srcRect b="13374" l="0" r="16156" t="0"/>
          <a:stretch/>
        </p:blipFill>
        <p:spPr>
          <a:xfrm>
            <a:off x="6085101" y="2878825"/>
            <a:ext cx="3058898" cy="2277475"/>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6" name="Shape 2326"/>
        <p:cNvGrpSpPr/>
        <p:nvPr/>
      </p:nvGrpSpPr>
      <p:grpSpPr>
        <a:xfrm>
          <a:off x="0" y="0"/>
          <a:ext cx="0" cy="0"/>
          <a:chOff x="0" y="0"/>
          <a:chExt cx="0" cy="0"/>
        </a:xfrm>
      </p:grpSpPr>
      <p:pic>
        <p:nvPicPr>
          <p:cNvPr id="2327" name="Google Shape;2327;g2523351e7b7_57_460"/>
          <p:cNvPicPr preferRelativeResize="0"/>
          <p:nvPr/>
        </p:nvPicPr>
        <p:blipFill rotWithShape="1">
          <a:blip r:embed="rId3">
            <a:alphaModFix/>
          </a:blip>
          <a:srcRect b="0" l="19" r="19" t="0"/>
          <a:stretch/>
        </p:blipFill>
        <p:spPr>
          <a:xfrm rot="4142621">
            <a:off x="1096535" y="2179758"/>
            <a:ext cx="1261547" cy="189123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28" name="Google Shape;2328;g2523351e7b7_57_460"/>
          <p:cNvPicPr preferRelativeResize="0"/>
          <p:nvPr/>
        </p:nvPicPr>
        <p:blipFill rotWithShape="1">
          <a:blip r:embed="rId4">
            <a:alphaModFix/>
          </a:blip>
          <a:srcRect b="49" l="0" r="0" t="49"/>
          <a:stretch/>
        </p:blipFill>
        <p:spPr>
          <a:xfrm rot="-3457058">
            <a:off x="6665628" y="1778100"/>
            <a:ext cx="1261467" cy="189115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29" name="Google Shape;2329;g2523351e7b7_57_460"/>
          <p:cNvPicPr preferRelativeResize="0"/>
          <p:nvPr/>
        </p:nvPicPr>
        <p:blipFill rotWithShape="1">
          <a:blip r:embed="rId5">
            <a:alphaModFix/>
          </a:blip>
          <a:srcRect b="0" l="0" r="0" t="0"/>
          <a:stretch/>
        </p:blipFill>
        <p:spPr>
          <a:xfrm rot="-4885486">
            <a:off x="6960993" y="861389"/>
            <a:ext cx="1261502" cy="189134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0" name="Google Shape;2330;g2523351e7b7_57_460"/>
          <p:cNvPicPr preferRelativeResize="0"/>
          <p:nvPr/>
        </p:nvPicPr>
        <p:blipFill rotWithShape="1">
          <a:blip r:embed="rId6">
            <a:alphaModFix/>
          </a:blip>
          <a:srcRect b="0" l="19" r="19" t="0"/>
          <a:stretch/>
        </p:blipFill>
        <p:spPr>
          <a:xfrm rot="1594269">
            <a:off x="2307886" y="2495522"/>
            <a:ext cx="1261545" cy="189131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1" name="Google Shape;2331;g2523351e7b7_57_460"/>
          <p:cNvPicPr preferRelativeResize="0"/>
          <p:nvPr/>
        </p:nvPicPr>
        <p:blipFill rotWithShape="1">
          <a:blip r:embed="rId7">
            <a:alphaModFix/>
          </a:blip>
          <a:srcRect b="0" l="19" r="19" t="0"/>
          <a:stretch/>
        </p:blipFill>
        <p:spPr>
          <a:xfrm>
            <a:off x="3421234" y="3045481"/>
            <a:ext cx="1261500" cy="1891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2" name="Google Shape;2332;g2523351e7b7_57_460"/>
          <p:cNvPicPr preferRelativeResize="0"/>
          <p:nvPr/>
        </p:nvPicPr>
        <p:blipFill rotWithShape="1">
          <a:blip r:embed="rId8">
            <a:alphaModFix/>
          </a:blip>
          <a:srcRect b="0" l="19" r="19" t="0"/>
          <a:stretch/>
        </p:blipFill>
        <p:spPr>
          <a:xfrm rot="-868345">
            <a:off x="4788233" y="3045336"/>
            <a:ext cx="1261634" cy="189146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3" name="Google Shape;2333;g2523351e7b7_57_460"/>
          <p:cNvPicPr preferRelativeResize="0"/>
          <p:nvPr/>
        </p:nvPicPr>
        <p:blipFill rotWithShape="1">
          <a:blip r:embed="rId9">
            <a:alphaModFix/>
          </a:blip>
          <a:srcRect b="0" l="19" r="28" t="0"/>
          <a:stretch/>
        </p:blipFill>
        <p:spPr>
          <a:xfrm rot="-1714213">
            <a:off x="5861344" y="2716267"/>
            <a:ext cx="1261512" cy="1891395"/>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4" name="Google Shape;2334;g2523351e7b7_57_460"/>
          <p:cNvPicPr preferRelativeResize="0"/>
          <p:nvPr/>
        </p:nvPicPr>
        <p:blipFill rotWithShape="1">
          <a:blip r:embed="rId10">
            <a:alphaModFix/>
          </a:blip>
          <a:srcRect b="0" l="29" r="26" t="0"/>
          <a:stretch/>
        </p:blipFill>
        <p:spPr>
          <a:xfrm rot="6291356">
            <a:off x="1920856" y="62493"/>
            <a:ext cx="1261363" cy="1891311"/>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5" name="Google Shape;2335;g2523351e7b7_57_460"/>
          <p:cNvPicPr preferRelativeResize="0"/>
          <p:nvPr/>
        </p:nvPicPr>
        <p:blipFill rotWithShape="1">
          <a:blip r:embed="rId11">
            <a:alphaModFix/>
          </a:blip>
          <a:srcRect b="49" l="0" r="0" t="49"/>
          <a:stretch/>
        </p:blipFill>
        <p:spPr>
          <a:xfrm rot="-6741785">
            <a:off x="6101499" y="62504"/>
            <a:ext cx="1261582" cy="189128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6" name="Google Shape;2336;g2523351e7b7_57_460"/>
          <p:cNvPicPr preferRelativeResize="0"/>
          <p:nvPr/>
        </p:nvPicPr>
        <p:blipFill rotWithShape="1">
          <a:blip r:embed="rId12">
            <a:alphaModFix/>
          </a:blip>
          <a:srcRect b="49" l="0" r="0" t="49"/>
          <a:stretch/>
        </p:blipFill>
        <p:spPr>
          <a:xfrm rot="5279814">
            <a:off x="954872" y="924790"/>
            <a:ext cx="1261671" cy="1891163"/>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7" name="Google Shape;2337;g2523351e7b7_57_460"/>
          <p:cNvPicPr preferRelativeResize="0"/>
          <p:nvPr/>
        </p:nvPicPr>
        <p:blipFill rotWithShape="1">
          <a:blip r:embed="rId13">
            <a:alphaModFix/>
          </a:blip>
          <a:srcRect b="0" l="19" r="19" t="0"/>
          <a:stretch/>
        </p:blipFill>
        <p:spPr>
          <a:xfrm rot="429720">
            <a:off x="3978418" y="730588"/>
            <a:ext cx="1383595" cy="207418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38" name="Google Shape;2338;g2523351e7b7_57_460"/>
          <p:cNvPicPr preferRelativeResize="0"/>
          <p:nvPr/>
        </p:nvPicPr>
        <p:blipFill rotWithShape="1">
          <a:blip r:embed="rId13">
            <a:alphaModFix/>
          </a:blip>
          <a:srcRect b="0" l="19" r="19" t="0"/>
          <a:stretch/>
        </p:blipFill>
        <p:spPr>
          <a:xfrm>
            <a:off x="3840651" y="641575"/>
            <a:ext cx="1383600" cy="2074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2" name="Shape 2342"/>
        <p:cNvGrpSpPr/>
        <p:nvPr/>
      </p:nvGrpSpPr>
      <p:grpSpPr>
        <a:xfrm>
          <a:off x="0" y="0"/>
          <a:ext cx="0" cy="0"/>
          <a:chOff x="0" y="0"/>
          <a:chExt cx="0" cy="0"/>
        </a:xfrm>
      </p:grpSpPr>
      <p:pic>
        <p:nvPicPr>
          <p:cNvPr id="2343" name="Google Shape;2343;g2523351e7b7_57_475"/>
          <p:cNvPicPr preferRelativeResize="0"/>
          <p:nvPr/>
        </p:nvPicPr>
        <p:blipFill rotWithShape="1">
          <a:blip r:embed="rId3">
            <a:alphaModFix/>
          </a:blip>
          <a:srcRect b="0" l="0" r="0" t="0"/>
          <a:stretch/>
        </p:blipFill>
        <p:spPr>
          <a:xfrm>
            <a:off x="0" y="0"/>
            <a:ext cx="9144001" cy="1126501"/>
          </a:xfrm>
          <a:prstGeom prst="rect">
            <a:avLst/>
          </a:prstGeom>
          <a:noFill/>
          <a:ln>
            <a:noFill/>
          </a:ln>
        </p:spPr>
      </p:pic>
      <p:sp>
        <p:nvSpPr>
          <p:cNvPr id="2344" name="Google Shape;2344;g2523351e7b7_57_475"/>
          <p:cNvSpPr txBox="1"/>
          <p:nvPr/>
        </p:nvSpPr>
        <p:spPr>
          <a:xfrm>
            <a:off x="865375" y="5901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Izveidot stāstu - jā, bet...</a:t>
            </a:r>
            <a:endParaRPr b="1" i="0" sz="2400" u="none" cap="none" strike="noStrike">
              <a:solidFill>
                <a:srgbClr val="FFFFFF"/>
              </a:solidFill>
              <a:latin typeface="Raleway"/>
              <a:ea typeface="Raleway"/>
              <a:cs typeface="Raleway"/>
              <a:sym typeface="Raleway"/>
            </a:endParaRPr>
          </a:p>
        </p:txBody>
      </p:sp>
      <p:sp>
        <p:nvSpPr>
          <p:cNvPr id="2345" name="Google Shape;2345;g2523351e7b7_57_475"/>
          <p:cNvSpPr txBox="1"/>
          <p:nvPr/>
        </p:nvSpPr>
        <p:spPr>
          <a:xfrm>
            <a:off x="865375" y="1788600"/>
            <a:ext cx="4789800" cy="32777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Katrs spēlētājs saņem vienu stāsta kārti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un vienu risinājuma kārti.</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Spēles vadītājs sāk stāstu ar problēmusituāciju, un nākamais spēlētājs to turpina vai nu sakot «jā» un nolasot risinājumu no savas kārts, vai arī sakot «bet» un nolasot situāciju no problēmas kārts.</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Tad stāstu turpina nākamais spēlētājs. </a:t>
            </a:r>
            <a:br>
              <a:rPr b="0" i="0" lang="lv-LV" sz="1600" u="none" cap="none" strike="noStrike">
                <a:solidFill>
                  <a:srgbClr val="2B3E85"/>
                </a:solidFill>
                <a:latin typeface="Raleway"/>
                <a:ea typeface="Raleway"/>
                <a:cs typeface="Raleway"/>
                <a:sym typeface="Raleway"/>
              </a:rPr>
            </a:br>
            <a:r>
              <a:rPr b="0" i="0" lang="lv-LV" sz="1600" u="none" cap="none" strike="noStrike">
                <a:solidFill>
                  <a:srgbClr val="2B3E85"/>
                </a:solidFill>
                <a:latin typeface="Raleway"/>
                <a:ea typeface="Raleway"/>
                <a:cs typeface="Raleway"/>
                <a:sym typeface="Raleway"/>
              </a:rPr>
              <a:t>Spēlētāji var mainīt vai pielāgot kārtīs aprakstītos tekstus. </a:t>
            </a:r>
            <a:br>
              <a:rPr b="0" i="0" lang="lv-LV" sz="1600" u="none" cap="none" strike="noStrike">
                <a:solidFill>
                  <a:srgbClr val="2B3E85"/>
                </a:solidFill>
                <a:latin typeface="Raleway"/>
                <a:ea typeface="Raleway"/>
                <a:cs typeface="Raleway"/>
                <a:sym typeface="Raleway"/>
              </a:rPr>
            </a:br>
            <a:endParaRPr b="0" i="0" sz="1600" u="none" cap="none" strike="noStrike">
              <a:solidFill>
                <a:srgbClr val="2B3E85"/>
              </a:solidFill>
              <a:latin typeface="Raleway"/>
              <a:ea typeface="Raleway"/>
              <a:cs typeface="Raleway"/>
              <a:sym typeface="Raleway"/>
            </a:endParaRPr>
          </a:p>
        </p:txBody>
      </p:sp>
      <p:sp>
        <p:nvSpPr>
          <p:cNvPr id="2346" name="Google Shape;2346;g2523351e7b7_57_475"/>
          <p:cNvSpPr txBox="1"/>
          <p:nvPr/>
        </p:nvSpPr>
        <p:spPr>
          <a:xfrm>
            <a:off x="865375" y="12898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pic>
        <p:nvPicPr>
          <p:cNvPr id="2347" name="Google Shape;2347;g2523351e7b7_57_475"/>
          <p:cNvPicPr preferRelativeResize="0"/>
          <p:nvPr/>
        </p:nvPicPr>
        <p:blipFill rotWithShape="1">
          <a:blip r:embed="rId4">
            <a:alphaModFix/>
          </a:blip>
          <a:srcRect b="0" l="0" r="25946" t="0"/>
          <a:stretch/>
        </p:blipFill>
        <p:spPr>
          <a:xfrm>
            <a:off x="6294850" y="3321500"/>
            <a:ext cx="2849149" cy="1591949"/>
          </a:xfrm>
          <a:prstGeom prst="rect">
            <a:avLst/>
          </a:prstGeom>
          <a:noFill/>
          <a:ln>
            <a:noFill/>
          </a:ln>
        </p:spPr>
      </p:pic>
      <p:pic>
        <p:nvPicPr>
          <p:cNvPr id="2348" name="Google Shape;2348;g2523351e7b7_57_475"/>
          <p:cNvPicPr preferRelativeResize="0"/>
          <p:nvPr/>
        </p:nvPicPr>
        <p:blipFill rotWithShape="1">
          <a:blip r:embed="rId5">
            <a:alphaModFix/>
          </a:blip>
          <a:srcRect b="0" l="19" r="19" t="0"/>
          <a:stretch/>
        </p:blipFill>
        <p:spPr>
          <a:xfrm>
            <a:off x="6139599" y="2239399"/>
            <a:ext cx="1383600" cy="20742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49" name="Google Shape;2349;g2523351e7b7_57_475"/>
          <p:cNvPicPr preferRelativeResize="0"/>
          <p:nvPr/>
        </p:nvPicPr>
        <p:blipFill rotWithShape="1">
          <a:blip r:embed="rId6">
            <a:alphaModFix/>
          </a:blip>
          <a:srcRect b="0" l="19" r="19" t="0"/>
          <a:stretch/>
        </p:blipFill>
        <p:spPr>
          <a:xfrm>
            <a:off x="7141726" y="1613975"/>
            <a:ext cx="1383600" cy="20742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3" name="Shape 2353"/>
        <p:cNvGrpSpPr/>
        <p:nvPr/>
      </p:nvGrpSpPr>
      <p:grpSpPr>
        <a:xfrm>
          <a:off x="0" y="0"/>
          <a:ext cx="0" cy="0"/>
          <a:chOff x="0" y="0"/>
          <a:chExt cx="0" cy="0"/>
        </a:xfrm>
      </p:grpSpPr>
      <p:pic>
        <p:nvPicPr>
          <p:cNvPr id="2354" name="Google Shape;2354;g2523351e7b7_57_485"/>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355" name="Google Shape;2355;g2523351e7b7_57_485"/>
          <p:cNvSpPr txBox="1"/>
          <p:nvPr/>
        </p:nvSpPr>
        <p:spPr>
          <a:xfrm>
            <a:off x="865375" y="627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Izveidot stāstu - jā, bet...</a:t>
            </a:r>
            <a:endParaRPr b="1" i="0" sz="2400" u="none" cap="none" strike="noStrike">
              <a:solidFill>
                <a:srgbClr val="FFFFFF"/>
              </a:solidFill>
              <a:latin typeface="Raleway"/>
              <a:ea typeface="Raleway"/>
              <a:cs typeface="Raleway"/>
              <a:sym typeface="Raleway"/>
            </a:endParaRPr>
          </a:p>
        </p:txBody>
      </p:sp>
      <p:sp>
        <p:nvSpPr>
          <p:cNvPr id="2356" name="Google Shape;2356;g2523351e7b7_57_485"/>
          <p:cNvSpPr txBox="1"/>
          <p:nvPr/>
        </p:nvSpPr>
        <p:spPr>
          <a:xfrm>
            <a:off x="865375" y="1864800"/>
            <a:ext cx="3958200" cy="241088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500"/>
              <a:buFont typeface="Arial"/>
              <a:buNone/>
            </a:pPr>
            <a:r>
              <a:rPr b="0" i="0" lang="lv-LV" sz="1600" u="none" cap="none" strike="noStrike">
                <a:solidFill>
                  <a:srgbClr val="2B3E85"/>
                </a:solidFill>
                <a:latin typeface="Raleway"/>
                <a:ea typeface="Raleway"/>
                <a:cs typeface="Raleway"/>
                <a:sym typeface="Raleway"/>
              </a:rPr>
              <a:t>Stāsts beidzas, kad aplis ir noslēdzies vai kad visi ir izspēlējuši savas kārtis, vai arī tad, ja spēlētājiem izdodas loģiski pabeigt stāstu.</a:t>
            </a:r>
            <a:endParaRPr b="0" i="0" sz="1600" u="none" cap="none" strike="noStrike">
              <a:solidFill>
                <a:srgbClr val="2B3E85"/>
              </a:solidFill>
              <a:latin typeface="Raleway"/>
              <a:ea typeface="Raleway"/>
              <a:cs typeface="Raleway"/>
              <a:sym typeface="Raleway"/>
            </a:endParaRPr>
          </a:p>
          <a:p>
            <a:pPr indent="0" lvl="0" marL="0" marR="0" rtl="0" algn="l">
              <a:lnSpc>
                <a:spcPct val="100000"/>
              </a:lnSpc>
              <a:spcBef>
                <a:spcPts val="1000"/>
              </a:spcBef>
              <a:spcAft>
                <a:spcPts val="0"/>
              </a:spcAft>
              <a:buNone/>
            </a:pPr>
            <a:r>
              <a:rPr b="1" i="0" lang="lv-LV" sz="1600" u="none" cap="none" strike="noStrike">
                <a:solidFill>
                  <a:srgbClr val="2B3E85"/>
                </a:solidFill>
                <a:latin typeface="Raleway"/>
                <a:ea typeface="Raleway"/>
                <a:cs typeface="Raleway"/>
                <a:sym typeface="Raleway"/>
              </a:rPr>
              <a:t>Šī ir lieliska spēle kautrības pārvarēšanas aktivitātēm, kā arī komandas saliedēšanas un iesildīšanās aktivitātēm</a:t>
            </a:r>
            <a:endParaRPr b="1" i="0" sz="1600" u="none" cap="none" strike="noStrike">
              <a:solidFill>
                <a:srgbClr val="2B3E85"/>
              </a:solidFill>
              <a:latin typeface="Raleway"/>
              <a:ea typeface="Raleway"/>
              <a:cs typeface="Raleway"/>
              <a:sym typeface="Raleway"/>
            </a:endParaRPr>
          </a:p>
        </p:txBody>
      </p:sp>
      <p:sp>
        <p:nvSpPr>
          <p:cNvPr id="2357" name="Google Shape;2357;g2523351e7b7_57_485"/>
          <p:cNvSpPr txBox="1"/>
          <p:nvPr/>
        </p:nvSpPr>
        <p:spPr>
          <a:xfrm>
            <a:off x="865375" y="13660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2358" name="Google Shape;2358;g2523351e7b7_57_485"/>
          <p:cNvGrpSpPr/>
          <p:nvPr/>
        </p:nvGrpSpPr>
        <p:grpSpPr>
          <a:xfrm>
            <a:off x="430643" y="3236024"/>
            <a:ext cx="290237" cy="321991"/>
            <a:chOff x="534570" y="3018006"/>
            <a:chExt cx="290237" cy="321991"/>
          </a:xfrm>
        </p:grpSpPr>
        <p:sp>
          <p:nvSpPr>
            <p:cNvPr id="2359" name="Google Shape;2359;g2523351e7b7_57_4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g2523351e7b7_57_4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61" name="Google Shape;2361;g2523351e7b7_57_485"/>
          <p:cNvSpPr/>
          <p:nvPr/>
        </p:nvSpPr>
        <p:spPr>
          <a:xfrm>
            <a:off x="6297488" y="2312069"/>
            <a:ext cx="2510100" cy="21699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g2523351e7b7_57_485"/>
          <p:cNvSpPr/>
          <p:nvPr/>
        </p:nvSpPr>
        <p:spPr>
          <a:xfrm>
            <a:off x="5550496" y="1640299"/>
            <a:ext cx="953400" cy="8874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g2523351e7b7_57_48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g2523351e7b7_57_485"/>
          <p:cNvSpPr/>
          <p:nvPr/>
        </p:nvSpPr>
        <p:spPr>
          <a:xfrm rot="449488">
            <a:off x="6296504" y="2261879"/>
            <a:ext cx="2455157" cy="216834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65" name="Google Shape;2365;g2523351e7b7_57_485"/>
          <p:cNvPicPr preferRelativeResize="0"/>
          <p:nvPr/>
        </p:nvPicPr>
        <p:blipFill rotWithShape="1">
          <a:blip r:embed="rId4">
            <a:alphaModFix/>
          </a:blip>
          <a:srcRect b="0" l="0" r="1262" t="0"/>
          <a:stretch/>
        </p:blipFill>
        <p:spPr>
          <a:xfrm rot="-5400000">
            <a:off x="5936837" y="831737"/>
            <a:ext cx="3991851" cy="1765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58" name="Google Shape;358;p60"/>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359" name="Google Shape;359;p60"/>
          <p:cNvSpPr txBox="1"/>
          <p:nvPr/>
        </p:nvSpPr>
        <p:spPr>
          <a:xfrm>
            <a:off x="973450" y="893900"/>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Izpratne par savu auditoriju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360" name="Google Shape;360;p60"/>
          <p:cNvSpPr txBox="1"/>
          <p:nvPr/>
        </p:nvSpPr>
        <p:spPr>
          <a:xfrm>
            <a:off x="798425" y="1777225"/>
            <a:ext cx="72786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Sagaidāmie rezultāti</a:t>
            </a:r>
            <a:r>
              <a:rPr b="0" i="0" lang="lv-LV" sz="1500" u="none" cap="none" strike="noStrike">
                <a:solidFill>
                  <a:srgbClr val="000000"/>
                </a:solidFill>
                <a:latin typeface="Raleway"/>
                <a:ea typeface="Raleway"/>
                <a:cs typeface="Raleway"/>
                <a:sym typeface="Raleway"/>
              </a:rPr>
              <a:t>: Ir svarīgi zināt, ko viņi vēlas iegūt no šīs apmācības. Vai ir konkrētas prasmes vai zināšanas, ko viņi cer iegūt?</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Mācīšanās stili</a:t>
            </a:r>
            <a:r>
              <a:rPr b="0" i="0" lang="lv-LV" sz="1500" u="none" cap="none" strike="noStrike">
                <a:solidFill>
                  <a:srgbClr val="000000"/>
                </a:solidFill>
                <a:latin typeface="Raleway"/>
                <a:ea typeface="Raleway"/>
                <a:cs typeface="Raleway"/>
                <a:sym typeface="Raleway"/>
              </a:rPr>
              <a:t>: Mācīšanās stilu izpratne palīdzēs jums pielāgot pasniegšanas metodi, lai uzlabotu dalībnieku iesaisti un izpratni.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Kultūras konteksts un jutīgums:</a:t>
            </a:r>
            <a:r>
              <a:rPr b="0" i="0" lang="lv-LV" sz="1500" u="none" cap="none" strike="noStrike">
                <a:solidFill>
                  <a:srgbClr val="000000"/>
                </a:solidFill>
                <a:latin typeface="Raleway"/>
                <a:ea typeface="Raleway"/>
                <a:cs typeface="Raleway"/>
                <a:sym typeface="Raleway"/>
              </a:rPr>
              <a:t> Ja jūsu apmācāmo grupa ir dažāda, zināšanas par viņu kultūrvides īpatnībām var nodrošināt cieņpilnu un iekļaujošu apmācību.</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grpSp>
        <p:nvGrpSpPr>
          <p:cNvPr id="361" name="Google Shape;361;p60"/>
          <p:cNvGrpSpPr/>
          <p:nvPr/>
        </p:nvGrpSpPr>
        <p:grpSpPr>
          <a:xfrm>
            <a:off x="564770" y="1925043"/>
            <a:ext cx="290237" cy="321991"/>
            <a:chOff x="534570" y="3018006"/>
            <a:chExt cx="290237" cy="321991"/>
          </a:xfrm>
        </p:grpSpPr>
        <p:sp>
          <p:nvSpPr>
            <p:cNvPr id="362" name="Google Shape;362;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4" name="Google Shape;364;p60"/>
          <p:cNvGrpSpPr/>
          <p:nvPr/>
        </p:nvGrpSpPr>
        <p:grpSpPr>
          <a:xfrm>
            <a:off x="564770" y="2631968"/>
            <a:ext cx="290237" cy="321991"/>
            <a:chOff x="534570" y="3018006"/>
            <a:chExt cx="290237" cy="321991"/>
          </a:xfrm>
        </p:grpSpPr>
        <p:sp>
          <p:nvSpPr>
            <p:cNvPr id="365" name="Google Shape;365;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7" name="Google Shape;367;p60"/>
          <p:cNvGrpSpPr/>
          <p:nvPr/>
        </p:nvGrpSpPr>
        <p:grpSpPr>
          <a:xfrm>
            <a:off x="564770" y="3441818"/>
            <a:ext cx="290237" cy="321991"/>
            <a:chOff x="534570" y="3018006"/>
            <a:chExt cx="290237" cy="321991"/>
          </a:xfrm>
        </p:grpSpPr>
        <p:sp>
          <p:nvSpPr>
            <p:cNvPr id="368" name="Google Shape;368;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70" name="Google Shape;370;p60"/>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1"/>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76" name="Google Shape;376;p61"/>
          <p:cNvPicPr preferRelativeResize="0"/>
          <p:nvPr/>
        </p:nvPicPr>
        <p:blipFill rotWithShape="1">
          <a:blip r:embed="rId3">
            <a:alphaModFix/>
          </a:blip>
          <a:srcRect b="0" l="0" r="0" t="0"/>
          <a:stretch/>
        </p:blipFill>
        <p:spPr>
          <a:xfrm>
            <a:off x="0" y="0"/>
            <a:ext cx="9144001" cy="938650"/>
          </a:xfrm>
          <a:prstGeom prst="rect">
            <a:avLst/>
          </a:prstGeom>
          <a:noFill/>
          <a:ln>
            <a:noFill/>
          </a:ln>
        </p:spPr>
      </p:pic>
      <p:sp>
        <p:nvSpPr>
          <p:cNvPr id="377" name="Google Shape;377;p61"/>
          <p:cNvSpPr txBox="1"/>
          <p:nvPr/>
        </p:nvSpPr>
        <p:spPr>
          <a:xfrm>
            <a:off x="715450" y="368825"/>
            <a:ext cx="80010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Izpratne par savu auditoriju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Raleway"/>
              <a:ea typeface="Raleway"/>
              <a:cs typeface="Raleway"/>
              <a:sym typeface="Raleway"/>
            </a:endParaRPr>
          </a:p>
        </p:txBody>
      </p:sp>
      <p:sp>
        <p:nvSpPr>
          <p:cNvPr id="378" name="Google Shape;378;p61"/>
          <p:cNvSpPr txBox="1"/>
          <p:nvPr/>
        </p:nvSpPr>
        <p:spPr>
          <a:xfrm>
            <a:off x="504315" y="1259563"/>
            <a:ext cx="8136600" cy="3867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Reālās dzīves pieredze</a:t>
            </a:r>
            <a:r>
              <a:rPr b="0" i="0" lang="lv-LV" sz="1500" u="none" cap="none" strike="noStrike">
                <a:solidFill>
                  <a:srgbClr val="000000"/>
                </a:solidFill>
                <a:latin typeface="Raleway"/>
                <a:ea typeface="Raleway"/>
                <a:cs typeface="Raleway"/>
                <a:sym typeface="Raleway"/>
              </a:rPr>
              <a:t>: Ja viņi jūtas ērti, viņu pieredze vai novērojumi par vardarbību darbavietā var sniegt vērtīgu ieskatu un padarīt apmācību saistošāku.</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Organizācijas politika</a:t>
            </a:r>
            <a:r>
              <a:rPr b="0" i="0" lang="lv-LV" sz="1500" u="none" cap="none" strike="noStrike">
                <a:solidFill>
                  <a:srgbClr val="000000"/>
                </a:solidFill>
                <a:latin typeface="Raleway"/>
                <a:ea typeface="Raleway"/>
                <a:cs typeface="Raleway"/>
                <a:sym typeface="Raleway"/>
              </a:rPr>
              <a:t>: Zināšanas par apmācāmo organizācijas politiku attiecībā uz vardarbību darbavietā var palīdzēt jums sasaistīt spēles scenārijus ar reālām situācijām darba vietā.</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Komunikācijas stili</a:t>
            </a:r>
            <a:r>
              <a:rPr b="0" i="0" lang="lv-LV" sz="1500" u="none" cap="none" strike="noStrike">
                <a:solidFill>
                  <a:srgbClr val="000000"/>
                </a:solidFill>
                <a:latin typeface="Raleway"/>
                <a:ea typeface="Raleway"/>
                <a:cs typeface="Raleway"/>
                <a:sym typeface="Raleway"/>
              </a:rPr>
              <a:t>: Kā viņi labprātāk sazinās? Vai viņiem labāk patīk atklātas diskusijas, vai arī viņi dod priekšroku strukturētākiem formātiem, piemēram, jautājumiem un atbildēm vai diskusijām mazās grupās?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Tehnoloģiju prasmes</a:t>
            </a:r>
            <a:r>
              <a:rPr b="0" i="0" lang="lv-LV" sz="1500" u="none" cap="none" strike="noStrike">
                <a:solidFill>
                  <a:srgbClr val="000000"/>
                </a:solidFill>
                <a:latin typeface="Raleway"/>
                <a:ea typeface="Raleway"/>
                <a:cs typeface="Raleway"/>
                <a:sym typeface="Raleway"/>
              </a:rPr>
              <a:t>: Ja apmācības laikā izmantojat digitālo spēles versiju vai citus digitālos rīkus, ir svarīgi novērtēt, cik labi viņi pārvalda tehnoloģijas.</a:t>
            </a:r>
            <a:endParaRPr b="0" i="0" sz="1500" u="none" cap="none" strike="noStrike">
              <a:solidFill>
                <a:srgbClr val="000000"/>
              </a:solidFill>
              <a:latin typeface="Raleway"/>
              <a:ea typeface="Raleway"/>
              <a:cs typeface="Raleway"/>
              <a:sym typeface="Raleway"/>
            </a:endParaRPr>
          </a:p>
        </p:txBody>
      </p:sp>
      <p:grpSp>
        <p:nvGrpSpPr>
          <p:cNvPr id="379" name="Google Shape;379;p61"/>
          <p:cNvGrpSpPr/>
          <p:nvPr/>
        </p:nvGrpSpPr>
        <p:grpSpPr>
          <a:xfrm>
            <a:off x="343828" y="1364077"/>
            <a:ext cx="290237" cy="321991"/>
            <a:chOff x="534570" y="3018006"/>
            <a:chExt cx="290237" cy="321991"/>
          </a:xfrm>
        </p:grpSpPr>
        <p:sp>
          <p:nvSpPr>
            <p:cNvPr id="380" name="Google Shape;380;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82" name="Google Shape;382;p61"/>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383" name="Google Shape;383;p61"/>
          <p:cNvGrpSpPr/>
          <p:nvPr/>
        </p:nvGrpSpPr>
        <p:grpSpPr>
          <a:xfrm>
            <a:off x="348945" y="2173743"/>
            <a:ext cx="290237" cy="321991"/>
            <a:chOff x="534570" y="3018006"/>
            <a:chExt cx="290237" cy="321991"/>
          </a:xfrm>
        </p:grpSpPr>
        <p:sp>
          <p:nvSpPr>
            <p:cNvPr id="384" name="Google Shape;384;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6" name="Google Shape;386;p61"/>
          <p:cNvGrpSpPr/>
          <p:nvPr/>
        </p:nvGrpSpPr>
        <p:grpSpPr>
          <a:xfrm>
            <a:off x="343759" y="3193214"/>
            <a:ext cx="290237" cy="321991"/>
            <a:chOff x="534570" y="3018006"/>
            <a:chExt cx="290237" cy="321991"/>
          </a:xfrm>
        </p:grpSpPr>
        <p:sp>
          <p:nvSpPr>
            <p:cNvPr id="387" name="Google Shape;387;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9" name="Google Shape;389;p61"/>
          <p:cNvGrpSpPr/>
          <p:nvPr/>
        </p:nvGrpSpPr>
        <p:grpSpPr>
          <a:xfrm>
            <a:off x="328321" y="4212489"/>
            <a:ext cx="290237" cy="321991"/>
            <a:chOff x="534570" y="3018006"/>
            <a:chExt cx="290237" cy="321991"/>
          </a:xfrm>
        </p:grpSpPr>
        <p:sp>
          <p:nvSpPr>
            <p:cNvPr id="390" name="Google Shape;390;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g2523351e7b7_0_92"/>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397" name="Google Shape;397;g2523351e7b7_0_92"/>
          <p:cNvSpPr txBox="1"/>
          <p:nvPr/>
        </p:nvSpPr>
        <p:spPr>
          <a:xfrm>
            <a:off x="827250" y="1753775"/>
            <a:ext cx="7241400" cy="17619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2.</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Noteikumu pārskatīšana</a:t>
            </a:r>
            <a:endParaRPr b="1" i="0" sz="4200" u="none" cap="none" strike="noStrike">
              <a:solidFill>
                <a:srgbClr val="FFFFFF"/>
              </a:solidFill>
              <a:latin typeface="Raleway"/>
              <a:ea typeface="Raleway"/>
              <a:cs typeface="Raleway"/>
              <a:sym typeface="Raleway"/>
            </a:endParaRPr>
          </a:p>
        </p:txBody>
      </p:sp>
      <p:pic>
        <p:nvPicPr>
          <p:cNvPr id="398" name="Google Shape;398;g2523351e7b7_0_92"/>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399" name="Google Shape;399;g2523351e7b7_0_92"/>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00" name="Google Shape;400;g2523351e7b7_0_92"/>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401" name="Google Shape;401;g2523351e7b7_0_92"/>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02" name="Google Shape;402;g2523351e7b7_0_92"/>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08" name="Google Shape;408;p63"/>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409" name="Google Shape;409;p63"/>
          <p:cNvSpPr txBox="1"/>
          <p:nvPr/>
        </p:nvSpPr>
        <p:spPr>
          <a:xfrm>
            <a:off x="893175" y="893900"/>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Noteikumu pārskatīšana</a:t>
            </a:r>
            <a:endParaRPr b="1" i="0" sz="2800" u="none" cap="none" strike="noStrike">
              <a:solidFill>
                <a:srgbClr val="FFFFFF"/>
              </a:solidFill>
              <a:latin typeface="Raleway"/>
              <a:ea typeface="Raleway"/>
              <a:cs typeface="Raleway"/>
              <a:sym typeface="Raleway"/>
            </a:endParaRPr>
          </a:p>
        </p:txBody>
      </p:sp>
      <p:sp>
        <p:nvSpPr>
          <p:cNvPr id="410" name="Google Shape;410;p63"/>
          <p:cNvSpPr txBox="1"/>
          <p:nvPr/>
        </p:nvSpPr>
        <p:spPr>
          <a:xfrm>
            <a:off x="736675" y="1645950"/>
            <a:ext cx="75114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Pārliecinieties, ka esat rūpīgi iepazinušies ar spēles noteikumiem un saprotat tos. </a:t>
            </a:r>
            <a:r>
              <a:rPr b="0" i="0" lang="lv-LV" sz="1500" u="none" cap="none" strike="noStrike">
                <a:solidFill>
                  <a:srgbClr val="000000"/>
                </a:solidFill>
                <a:latin typeface="Raleway"/>
                <a:ea typeface="Raleway"/>
                <a:cs typeface="Raleway"/>
                <a:sym typeface="Raleway"/>
              </a:rPr>
              <a:t>Tādējādi jūs būsiet gatavs tos izskaidrot un atbildēt uz visiem jautājumiem, kas dalībniekiem varētu rasties. Atcerieties, ka spēles mērķis ir veicināt mācīšanos, tāpēc skaidrība un izpratne par spēles darbību ir būtiska.</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Prezentācijas beigās atradīsiet spēles pamatnoteikumus, taču varat brīvi improvizēt, tos pielāgot un daļēji vai pilnībā mainot.</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Jūs varat izstrādāt savu saturu vai lūgt to darīt apmācāmajiem, piemēram, radot savas problēmsituācijas vai piedāvājot risinājumus.</a:t>
            </a:r>
            <a:endParaRPr b="0" i="0" sz="1400" u="none" cap="none" strike="noStrike">
              <a:solidFill>
                <a:srgbClr val="000000"/>
              </a:solidFill>
              <a:latin typeface="Arial"/>
              <a:ea typeface="Arial"/>
              <a:cs typeface="Arial"/>
              <a:sym typeface="Arial"/>
            </a:endParaRPr>
          </a:p>
        </p:txBody>
      </p:sp>
      <p:pic>
        <p:nvPicPr>
          <p:cNvPr id="411" name="Google Shape;411;p63"/>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412" name="Google Shape;412;p63"/>
          <p:cNvGrpSpPr/>
          <p:nvPr/>
        </p:nvGrpSpPr>
        <p:grpSpPr>
          <a:xfrm>
            <a:off x="533120" y="1779118"/>
            <a:ext cx="290237" cy="321991"/>
            <a:chOff x="534570" y="3018006"/>
            <a:chExt cx="290237" cy="321991"/>
          </a:xfrm>
        </p:grpSpPr>
        <p:sp>
          <p:nvSpPr>
            <p:cNvPr id="413" name="Google Shape;413;p6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6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g2523351e7b7_0_106"/>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420" name="Google Shape;420;g2523351e7b7_0_106"/>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3.</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Vides iekārtošana</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421" name="Google Shape;421;g2523351e7b7_0_106"/>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422" name="Google Shape;422;g2523351e7b7_0_106"/>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23" name="Google Shape;423;g2523351e7b7_0_106"/>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424" name="Google Shape;424;g2523351e7b7_0_106"/>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25" name="Google Shape;425;g2523351e7b7_0_106"/>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53"/>
          <p:cNvSpPr txBox="1"/>
          <p:nvPr>
            <p:ph type="title"/>
          </p:nvPr>
        </p:nvSpPr>
        <p:spPr>
          <a:xfrm>
            <a:off x="311700" y="984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9" name="Google Shape;69;p53"/>
          <p:cNvPicPr preferRelativeResize="0"/>
          <p:nvPr/>
        </p:nvPicPr>
        <p:blipFill rotWithShape="1">
          <a:blip r:embed="rId3">
            <a:alphaModFix/>
          </a:blip>
          <a:srcRect b="0" l="0" r="0" t="0"/>
          <a:stretch/>
        </p:blipFill>
        <p:spPr>
          <a:xfrm>
            <a:off x="0" y="0"/>
            <a:ext cx="9144001" cy="1630400"/>
          </a:xfrm>
          <a:prstGeom prst="rect">
            <a:avLst/>
          </a:prstGeom>
          <a:noFill/>
          <a:ln>
            <a:noFill/>
          </a:ln>
        </p:spPr>
      </p:pic>
      <p:sp>
        <p:nvSpPr>
          <p:cNvPr id="70" name="Google Shape;70;p53"/>
          <p:cNvSpPr txBox="1"/>
          <p:nvPr/>
        </p:nvSpPr>
        <p:spPr>
          <a:xfrm>
            <a:off x="473575" y="920825"/>
            <a:ext cx="7898400" cy="7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1" i="0" lang="lv-LV" sz="3300" u="none" cap="none" strike="noStrike">
                <a:solidFill>
                  <a:srgbClr val="FFFFFF"/>
                </a:solidFill>
                <a:latin typeface="Raleway"/>
                <a:ea typeface="Raleway"/>
                <a:cs typeface="Raleway"/>
                <a:sym typeface="Raleway"/>
              </a:rPr>
              <a:t>Laipni lūgti!</a:t>
            </a:r>
            <a:endParaRPr b="1" i="0" sz="3300" u="none" cap="none" strike="noStrike">
              <a:solidFill>
                <a:srgbClr val="FFFFFF"/>
              </a:solidFill>
              <a:latin typeface="Raleway"/>
              <a:ea typeface="Raleway"/>
              <a:cs typeface="Raleway"/>
              <a:sym typeface="Raleway"/>
            </a:endParaRPr>
          </a:p>
        </p:txBody>
      </p:sp>
      <p:sp>
        <p:nvSpPr>
          <p:cNvPr id="71" name="Google Shape;71;p53"/>
          <p:cNvSpPr txBox="1"/>
          <p:nvPr/>
        </p:nvSpPr>
        <p:spPr>
          <a:xfrm>
            <a:off x="311700" y="1775600"/>
            <a:ext cx="8312100" cy="2892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800"/>
              <a:buFont typeface="Arial"/>
              <a:buNone/>
            </a:pPr>
            <a:r>
              <a:rPr b="1" i="0" lang="lv-LV" sz="1800" u="none" cap="none" strike="noStrike">
                <a:solidFill>
                  <a:srgbClr val="6689BA"/>
                </a:solidFill>
                <a:latin typeface="Raleway"/>
                <a:ea typeface="Raleway"/>
                <a:cs typeface="Raleway"/>
                <a:sym typeface="Raleway"/>
              </a:rPr>
              <a:t>Mēs ar prieku iepazīstinām jūs ar galda spēli "Atpazīt un rīkoties" - </a:t>
            </a:r>
            <a:br>
              <a:rPr b="0" i="0" lang="lv-LV" sz="18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tas ir inovatīvs un interaktīvs rīks, kas īpaši izstrādāts, lai pievērstu uzmanību vardarbībai darba vietā HORECA nozarē un to risinātu. Šajā spēlē ir integrēti pieredzes mācīšanās un konstruktīvas metodoloģijas principi, lai veicinātu izpratni par vardarbību darbavietā, tās cēloņiem un efektīvām vardarbības novēršanas un pārvaldības stratēģijām.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Spēle uzsver empātiju un izpratni par visu iesaistīto pušu viedokļiem. </a:t>
            </a:r>
            <a:r>
              <a:rPr b="0" i="0" lang="lv-LV" sz="1500" u="none" cap="none" strike="noStrike">
                <a:solidFill>
                  <a:srgbClr val="000000"/>
                </a:solidFill>
                <a:latin typeface="Raleway"/>
                <a:ea typeface="Raleway"/>
                <a:cs typeface="Raleway"/>
                <a:sym typeface="Raleway"/>
              </a:rPr>
              <a:t>Šī holistiskā pieeja veicina visaptverošu izpratni par vardarbības darbavietā sarežģītību, nodrošinot jūs un apmācāmos ar prasmēm, kas nepieciešamas, lai atpazītu vardarbību un efektīvi reaģētu šādās situācijās.</a:t>
            </a:r>
            <a:endParaRPr b="0" i="0" sz="1500" u="none" cap="none" strike="noStrike">
              <a:solidFill>
                <a:srgbClr val="000000"/>
              </a:solidFill>
              <a:latin typeface="Raleway"/>
              <a:ea typeface="Raleway"/>
              <a:cs typeface="Raleway"/>
              <a:sym typeface="Raleway"/>
            </a:endParaRPr>
          </a:p>
        </p:txBody>
      </p:sp>
      <p:pic>
        <p:nvPicPr>
          <p:cNvPr id="72" name="Google Shape;72;p53"/>
          <p:cNvPicPr preferRelativeResize="0"/>
          <p:nvPr/>
        </p:nvPicPr>
        <p:blipFill rotWithShape="1">
          <a:blip r:embed="rId4">
            <a:alphaModFix/>
          </a:blip>
          <a:srcRect b="0" l="0" r="13073" t="26291"/>
          <a:stretch/>
        </p:blipFill>
        <p:spPr>
          <a:xfrm>
            <a:off x="5118250" y="0"/>
            <a:ext cx="4025749" cy="1412375"/>
          </a:xfrm>
          <a:prstGeom prst="rect">
            <a:avLst/>
          </a:prstGeom>
          <a:noFill/>
          <a:ln>
            <a:noFill/>
          </a:ln>
        </p:spPr>
      </p:pic>
      <p:pic>
        <p:nvPicPr>
          <p:cNvPr id="73" name="Google Shape;73;p53"/>
          <p:cNvPicPr preferRelativeResize="0"/>
          <p:nvPr/>
        </p:nvPicPr>
        <p:blipFill rotWithShape="1">
          <a:blip r:embed="rId5">
            <a:alphaModFix/>
          </a:blip>
          <a:srcRect b="-13378" l="-7501" r="12300" t="-20417"/>
          <a:stretch/>
        </p:blipFill>
        <p:spPr>
          <a:xfrm>
            <a:off x="7749600" y="651175"/>
            <a:ext cx="1394401" cy="141235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31" name="Google Shape;431;p65"/>
          <p:cNvPicPr preferRelativeResize="0"/>
          <p:nvPr/>
        </p:nvPicPr>
        <p:blipFill rotWithShape="1">
          <a:blip r:embed="rId3">
            <a:alphaModFix/>
          </a:blip>
          <a:srcRect b="0" l="0" r="0" t="0"/>
          <a:stretch/>
        </p:blipFill>
        <p:spPr>
          <a:xfrm>
            <a:off x="0" y="0"/>
            <a:ext cx="9144001" cy="1630400"/>
          </a:xfrm>
          <a:prstGeom prst="rect">
            <a:avLst/>
          </a:prstGeom>
          <a:noFill/>
          <a:ln>
            <a:noFill/>
          </a:ln>
        </p:spPr>
      </p:pic>
      <p:sp>
        <p:nvSpPr>
          <p:cNvPr id="432" name="Google Shape;432;p65"/>
          <p:cNvSpPr txBox="1"/>
          <p:nvPr/>
        </p:nvSpPr>
        <p:spPr>
          <a:xfrm>
            <a:off x="999775" y="984375"/>
            <a:ext cx="77772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Vides iekārtošana</a:t>
            </a:r>
            <a:endParaRPr b="1" i="0" sz="2800" u="none" cap="none" strike="noStrike">
              <a:solidFill>
                <a:srgbClr val="FFFFFF"/>
              </a:solidFill>
              <a:latin typeface="Raleway"/>
              <a:ea typeface="Raleway"/>
              <a:cs typeface="Raleway"/>
              <a:sym typeface="Raleway"/>
            </a:endParaRPr>
          </a:p>
        </p:txBody>
      </p:sp>
      <p:sp>
        <p:nvSpPr>
          <p:cNvPr id="433" name="Google Shape;433;p65"/>
          <p:cNvSpPr txBox="1"/>
          <p:nvPr/>
        </p:nvSpPr>
        <p:spPr>
          <a:xfrm>
            <a:off x="855075" y="1775125"/>
            <a:ext cx="67878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Neatkarīgi no tā, vai spēle tiks spēlēta klātienē vai digitāli, </a:t>
            </a:r>
            <a:br>
              <a:rPr b="0" i="0" lang="lv-LV" sz="1500" u="none" cap="none" strike="noStrike">
                <a:solidFill>
                  <a:srgbClr val="000000"/>
                </a:solidFill>
                <a:latin typeface="Raleway"/>
                <a:ea typeface="Raleway"/>
                <a:cs typeface="Raleway"/>
                <a:sym typeface="Raleway"/>
              </a:rPr>
            </a:br>
            <a:r>
              <a:rPr b="1" i="0" lang="lv-LV" sz="1500" u="none" cap="none" strike="noStrike">
                <a:solidFill>
                  <a:srgbClr val="000000"/>
                </a:solidFill>
                <a:latin typeface="Raleway"/>
                <a:ea typeface="Raleway"/>
                <a:cs typeface="Raleway"/>
                <a:sym typeface="Raleway"/>
              </a:rPr>
              <a:t>pārliecinieties, ka vide ir atbilstoši sagatavota apmācībai. </a:t>
            </a:r>
            <a:endParaRPr b="1"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Klātienes sesiju gadījumā organizējiet fizisko telpu tā, lai dalībnieki tajā varētu ērti izvietoties un lai viņiem būtu viegli pārvietoties. </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Vadot digitālās un hibrīdsesijas, iepazīstieties ar platformu, lai visiem dalībniekiem nodrošinātu raitu darbu.</a:t>
            </a:r>
            <a:endParaRPr b="0" i="0" sz="1500" u="none" cap="none" strike="noStrike">
              <a:solidFill>
                <a:srgbClr val="000000"/>
              </a:solidFill>
              <a:latin typeface="Raleway"/>
              <a:ea typeface="Raleway"/>
              <a:cs typeface="Raleway"/>
              <a:sym typeface="Raleway"/>
            </a:endParaRPr>
          </a:p>
        </p:txBody>
      </p:sp>
      <p:pic>
        <p:nvPicPr>
          <p:cNvPr id="434" name="Google Shape;434;p65"/>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435" name="Google Shape;435;p65"/>
          <p:cNvGrpSpPr/>
          <p:nvPr/>
        </p:nvGrpSpPr>
        <p:grpSpPr>
          <a:xfrm>
            <a:off x="683170" y="1888156"/>
            <a:ext cx="290237" cy="321991"/>
            <a:chOff x="534570" y="3018006"/>
            <a:chExt cx="290237" cy="321991"/>
          </a:xfrm>
        </p:grpSpPr>
        <p:sp>
          <p:nvSpPr>
            <p:cNvPr id="436" name="Google Shape;436;p6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6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g2523351e7b7_0_12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443" name="Google Shape;443;g2523351e7b7_0_120"/>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4.</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Diskusiju un atgriezeniskās saites plānošana</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444" name="Google Shape;444;g2523351e7b7_0_12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445" name="Google Shape;445;g2523351e7b7_0_12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46" name="Google Shape;446;g2523351e7b7_0_12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447" name="Google Shape;447;g2523351e7b7_0_12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48" name="Google Shape;448;g2523351e7b7_0_12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7"/>
          <p:cNvSpPr txBox="1"/>
          <p:nvPr>
            <p:ph type="title"/>
          </p:nvPr>
        </p:nvSpPr>
        <p:spPr>
          <a:xfrm>
            <a:off x="548475" y="944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54" name="Google Shape;454;p67"/>
          <p:cNvPicPr preferRelativeResize="0"/>
          <p:nvPr/>
        </p:nvPicPr>
        <p:blipFill rotWithShape="1">
          <a:blip r:embed="rId3">
            <a:alphaModFix/>
          </a:blip>
          <a:srcRect b="0" l="0" r="0" t="0"/>
          <a:stretch/>
        </p:blipFill>
        <p:spPr>
          <a:xfrm>
            <a:off x="0" y="0"/>
            <a:ext cx="9144001" cy="1590925"/>
          </a:xfrm>
          <a:prstGeom prst="rect">
            <a:avLst/>
          </a:prstGeom>
          <a:noFill/>
          <a:ln>
            <a:noFill/>
          </a:ln>
        </p:spPr>
      </p:pic>
      <p:sp>
        <p:nvSpPr>
          <p:cNvPr id="455" name="Google Shape;455;p67"/>
          <p:cNvSpPr txBox="1"/>
          <p:nvPr/>
        </p:nvSpPr>
        <p:spPr>
          <a:xfrm>
            <a:off x="894525" y="944900"/>
            <a:ext cx="7790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Diskusiju un atgriezeniskās saites plānošana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56" name="Google Shape;456;p67"/>
          <p:cNvSpPr txBox="1"/>
          <p:nvPr/>
        </p:nvSpPr>
        <p:spPr>
          <a:xfrm>
            <a:off x="762975" y="1748775"/>
            <a:ext cx="69063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Mācību grafikā ieplānojiet laiku diskusijām un atgriezeniskajai saitei.</a:t>
            </a:r>
            <a:r>
              <a:rPr b="0" i="0" lang="lv-LV" sz="1500" u="none" cap="none" strike="noStrike">
                <a:solidFill>
                  <a:srgbClr val="000000"/>
                </a:solidFill>
                <a:latin typeface="Raleway"/>
                <a:ea typeface="Raleway"/>
                <a:cs typeface="Raleway"/>
                <a:sym typeface="Raleway"/>
              </a:rPr>
              <a:t> Šīs darbības ir būtiskas mācību procesa sastāvdaļas.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Sagatavojiet dažus jautājumus vai ieteikumus, lai veicinātu šīs diskusijas, koncentrējoties uz spēles mācību mērķiem.</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Atgriezeniskās saites apkopošana pēc spēles var palīdzēt novērtēt tās efektivitāti, uzlabot turpmākās apmācības un sniegt ieskatu par dalībnieku mācīšanās procesu. Jūs varat apkopot atsauksmes ne tikai par mācību saturu, bet arī par spēles stratēģijām.</a:t>
            </a:r>
            <a:endParaRPr b="0" i="0" sz="1400" u="none" cap="none" strike="noStrike">
              <a:solidFill>
                <a:srgbClr val="000000"/>
              </a:solidFill>
              <a:latin typeface="Arial"/>
              <a:ea typeface="Arial"/>
              <a:cs typeface="Arial"/>
              <a:sym typeface="Arial"/>
            </a:endParaRPr>
          </a:p>
        </p:txBody>
      </p:sp>
      <p:pic>
        <p:nvPicPr>
          <p:cNvPr id="457" name="Google Shape;457;p67"/>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58" name="Google Shape;458;p67"/>
          <p:cNvGrpSpPr/>
          <p:nvPr/>
        </p:nvGrpSpPr>
        <p:grpSpPr>
          <a:xfrm>
            <a:off x="548545" y="1888168"/>
            <a:ext cx="290237" cy="321991"/>
            <a:chOff x="534570" y="3018006"/>
            <a:chExt cx="290237" cy="321991"/>
          </a:xfrm>
        </p:grpSpPr>
        <p:sp>
          <p:nvSpPr>
            <p:cNvPr id="459" name="Google Shape;459;p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8"/>
          <p:cNvSpPr txBox="1"/>
          <p:nvPr>
            <p:ph type="title"/>
          </p:nvPr>
        </p:nvSpPr>
        <p:spPr>
          <a:xfrm>
            <a:off x="311700" y="879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66" name="Google Shape;466;p68"/>
          <p:cNvPicPr preferRelativeResize="0"/>
          <p:nvPr/>
        </p:nvPicPr>
        <p:blipFill rotWithShape="1">
          <a:blip r:embed="rId3">
            <a:alphaModFix/>
          </a:blip>
          <a:srcRect b="0" l="0" r="0" t="0"/>
          <a:stretch/>
        </p:blipFill>
        <p:spPr>
          <a:xfrm>
            <a:off x="0" y="0"/>
            <a:ext cx="9144001" cy="1525150"/>
          </a:xfrm>
          <a:prstGeom prst="rect">
            <a:avLst/>
          </a:prstGeom>
          <a:noFill/>
          <a:ln>
            <a:noFill/>
          </a:ln>
        </p:spPr>
      </p:pic>
      <p:sp>
        <p:nvSpPr>
          <p:cNvPr id="467" name="Google Shape;467;p68"/>
          <p:cNvSpPr txBox="1"/>
          <p:nvPr/>
        </p:nvSpPr>
        <p:spPr>
          <a:xfrm>
            <a:off x="664907" y="634508"/>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Diskusiju un atgriezeniskās saites plānošana - </a:t>
            </a:r>
            <a:r>
              <a:rPr b="1" i="0" lang="lv-LV" sz="2800" u="none" cap="none" strike="noStrike">
                <a:solidFill>
                  <a:srgbClr val="FFFFFF"/>
                </a:solidFill>
                <a:latin typeface="Raleway"/>
                <a:ea typeface="Raleway"/>
                <a:cs typeface="Raleway"/>
                <a:sym typeface="Raleway"/>
              </a:rPr>
              <a:t>metodes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68" name="Google Shape;468;p68"/>
          <p:cNvSpPr txBox="1"/>
          <p:nvPr/>
        </p:nvSpPr>
        <p:spPr>
          <a:xfrm>
            <a:off x="565650" y="1671425"/>
            <a:ext cx="75903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Aptauja vai anketa</a:t>
            </a:r>
            <a:r>
              <a:rPr b="0" i="0" lang="lv-LV" sz="1500" u="none" cap="none" strike="noStrike">
                <a:solidFill>
                  <a:srgbClr val="000000"/>
                </a:solidFill>
                <a:latin typeface="Raleway"/>
                <a:ea typeface="Raleway"/>
                <a:cs typeface="Raleway"/>
                <a:sym typeface="Raleway"/>
              </a:rPr>
              <a:t>: Izstrādājiet atgriezeniskās saites aptauju vai anketu, kurā ir jautājumi par dalībnieku pieredzi ar spēli, apmācību vērtību un apgūto stratēģiju pielietojumu darba vidē. To var veikt, izmantojot digitālos rīkus, piemēram, Google Forms vai SurveyMonkey, vai arī izmantojot anketu papīra formātā.</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Grupas diskusija</a:t>
            </a:r>
            <a:r>
              <a:rPr b="0" i="0" lang="lv-LV" sz="1500" u="none" cap="none" strike="noStrike">
                <a:solidFill>
                  <a:srgbClr val="000000"/>
                </a:solidFill>
                <a:latin typeface="Raleway"/>
                <a:ea typeface="Raleway"/>
                <a:cs typeface="Raleway"/>
                <a:sym typeface="Raleway"/>
              </a:rPr>
              <a:t>: Pēc spēles sarīkojiet pārrunu sesiju. Mudiniet dalībniekus dalīties ar pieredzi, atziņām un ieteikumiem par nepieciešamajiem uzlabojumiem. Šo diskusiju varat strukturēt, izmantojot konkrētus ieteikumus vai atvērtus jautājumus.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469" name="Google Shape;469;p68"/>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70" name="Google Shape;470;p68"/>
          <p:cNvGrpSpPr/>
          <p:nvPr/>
        </p:nvGrpSpPr>
        <p:grpSpPr>
          <a:xfrm>
            <a:off x="405545" y="1769768"/>
            <a:ext cx="290237" cy="321991"/>
            <a:chOff x="534570" y="3018006"/>
            <a:chExt cx="290237" cy="321991"/>
          </a:xfrm>
        </p:grpSpPr>
        <p:sp>
          <p:nvSpPr>
            <p:cNvPr id="471" name="Google Shape;471;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3" name="Google Shape;473;p68"/>
          <p:cNvGrpSpPr/>
          <p:nvPr/>
        </p:nvGrpSpPr>
        <p:grpSpPr>
          <a:xfrm>
            <a:off x="436489" y="3094747"/>
            <a:ext cx="290237" cy="321991"/>
            <a:chOff x="534570" y="3018006"/>
            <a:chExt cx="290237" cy="321991"/>
          </a:xfrm>
        </p:grpSpPr>
        <p:sp>
          <p:nvSpPr>
            <p:cNvPr id="474" name="Google Shape;474;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523351e7b7_0_141"/>
          <p:cNvSpPr txBox="1"/>
          <p:nvPr>
            <p:ph type="title"/>
          </p:nvPr>
        </p:nvSpPr>
        <p:spPr>
          <a:xfrm>
            <a:off x="311700" y="879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81" name="Google Shape;481;g2523351e7b7_0_141"/>
          <p:cNvPicPr preferRelativeResize="0"/>
          <p:nvPr/>
        </p:nvPicPr>
        <p:blipFill rotWithShape="1">
          <a:blip r:embed="rId3">
            <a:alphaModFix/>
          </a:blip>
          <a:srcRect b="0" l="0" r="0" t="0"/>
          <a:stretch/>
        </p:blipFill>
        <p:spPr>
          <a:xfrm>
            <a:off x="0" y="0"/>
            <a:ext cx="9144001" cy="1525150"/>
          </a:xfrm>
          <a:prstGeom prst="rect">
            <a:avLst/>
          </a:prstGeom>
          <a:noFill/>
          <a:ln>
            <a:noFill/>
          </a:ln>
        </p:spPr>
      </p:pic>
      <p:sp>
        <p:nvSpPr>
          <p:cNvPr id="482" name="Google Shape;482;g2523351e7b7_0_141"/>
          <p:cNvSpPr txBox="1"/>
          <p:nvPr/>
        </p:nvSpPr>
        <p:spPr>
          <a:xfrm>
            <a:off x="664907" y="577900"/>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Diskusiju un atgriezeniskās saites plānošana - </a:t>
            </a:r>
            <a:r>
              <a:rPr b="1" i="0" lang="lv-LV" sz="2800" u="none" cap="none" strike="noStrike">
                <a:solidFill>
                  <a:srgbClr val="FFFFFF"/>
                </a:solidFill>
                <a:latin typeface="Raleway"/>
                <a:ea typeface="Raleway"/>
                <a:cs typeface="Raleway"/>
                <a:sym typeface="Raleway"/>
              </a:rPr>
              <a:t>metodes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83" name="Google Shape;483;g2523351e7b7_0_141"/>
          <p:cNvSpPr txBox="1"/>
          <p:nvPr/>
        </p:nvSpPr>
        <p:spPr>
          <a:xfrm>
            <a:off x="565650" y="1671425"/>
            <a:ext cx="72747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Individuālas intervijas</a:t>
            </a:r>
            <a:r>
              <a:rPr b="0" i="0" lang="lv-LV" sz="1500" u="none" cap="none" strike="noStrike">
                <a:solidFill>
                  <a:schemeClr val="dk1"/>
                </a:solidFill>
                <a:latin typeface="Raleway"/>
                <a:ea typeface="Raleway"/>
                <a:cs typeface="Raleway"/>
                <a:sym typeface="Raleway"/>
              </a:rPr>
              <a:t>: Veiciet individuālas intervijas ar dalībniekiem. Tas ļaus jums iegūt padziļinātu atgriezenisko saiti un dot dalībniekiem iespēju dalīties ar domām, kuras viņi nevēlas paust grupā.</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Pašrefleksija</a:t>
            </a:r>
            <a:r>
              <a:rPr b="0" i="0" lang="lv-LV" sz="1500" u="none" cap="none" strike="noStrike">
                <a:solidFill>
                  <a:schemeClr val="dk1"/>
                </a:solidFill>
                <a:latin typeface="Raleway"/>
                <a:ea typeface="Raleway"/>
                <a:cs typeface="Raleway"/>
                <a:sym typeface="Raleway"/>
              </a:rPr>
              <a:t>: Lūdziet dalībniekus uzrakstīt īsas pārdomas par savu pieredzi, spēlējot spēli, un par to, ko viņi ir iemācījušies. Tas var palīdzēt viņiem integrēt iegūtās zināšanas un sniegt jums vērtīgu ieskatu viņu mācību procesā.</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484" name="Google Shape;484;g2523351e7b7_0_141"/>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85" name="Google Shape;485;g2523351e7b7_0_141"/>
          <p:cNvGrpSpPr/>
          <p:nvPr/>
        </p:nvGrpSpPr>
        <p:grpSpPr>
          <a:xfrm>
            <a:off x="405545" y="1769768"/>
            <a:ext cx="290237" cy="321991"/>
            <a:chOff x="534570" y="3018006"/>
            <a:chExt cx="290237" cy="321991"/>
          </a:xfrm>
        </p:grpSpPr>
        <p:sp>
          <p:nvSpPr>
            <p:cNvPr id="486" name="Google Shape;486;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8" name="Google Shape;488;g2523351e7b7_0_141"/>
          <p:cNvGrpSpPr/>
          <p:nvPr/>
        </p:nvGrpSpPr>
        <p:grpSpPr>
          <a:xfrm>
            <a:off x="405545" y="3101568"/>
            <a:ext cx="290237" cy="321991"/>
            <a:chOff x="534570" y="3018006"/>
            <a:chExt cx="290237" cy="321991"/>
          </a:xfrm>
        </p:grpSpPr>
        <p:sp>
          <p:nvSpPr>
            <p:cNvPr id="489" name="Google Shape;489;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0"/>
          <p:cNvSpPr txBox="1"/>
          <p:nvPr>
            <p:ph type="title"/>
          </p:nvPr>
        </p:nvSpPr>
        <p:spPr>
          <a:xfrm>
            <a:off x="311700" y="8002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96" name="Google Shape;496;p70"/>
          <p:cNvPicPr preferRelativeResize="0"/>
          <p:nvPr/>
        </p:nvPicPr>
        <p:blipFill rotWithShape="1">
          <a:blip r:embed="rId3">
            <a:alphaModFix/>
          </a:blip>
          <a:srcRect b="0" l="0" r="0" t="0"/>
          <a:stretch/>
        </p:blipFill>
        <p:spPr>
          <a:xfrm>
            <a:off x="0" y="0"/>
            <a:ext cx="9144001" cy="1446225"/>
          </a:xfrm>
          <a:prstGeom prst="rect">
            <a:avLst/>
          </a:prstGeom>
          <a:noFill/>
          <a:ln>
            <a:noFill/>
          </a:ln>
        </p:spPr>
      </p:pic>
      <p:sp>
        <p:nvSpPr>
          <p:cNvPr id="497" name="Google Shape;497;p70"/>
          <p:cNvSpPr txBox="1"/>
          <p:nvPr/>
        </p:nvSpPr>
        <p:spPr>
          <a:xfrm>
            <a:off x="789275" y="800200"/>
            <a:ext cx="7974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Diskusiju un atgriezeniskās saites plānošana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98" name="Google Shape;498;p70"/>
          <p:cNvSpPr txBox="1"/>
          <p:nvPr/>
        </p:nvSpPr>
        <p:spPr>
          <a:xfrm>
            <a:off x="627400" y="1577775"/>
            <a:ext cx="75417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Tiešsaistes atsauksmju platformas</a:t>
            </a:r>
            <a:r>
              <a:rPr b="0" i="0" lang="lv-LV" sz="1500" u="none" cap="none" strike="noStrike">
                <a:solidFill>
                  <a:srgbClr val="000000"/>
                </a:solidFill>
                <a:latin typeface="Raleway"/>
                <a:ea typeface="Raleway"/>
                <a:cs typeface="Raleway"/>
                <a:sym typeface="Raleway"/>
              </a:rPr>
              <a:t>: Ja jūsu apmācības tiek organizētas digitālā vidē, apsveriet iespēju izmantot tiešsaistes atsauksmju platformas, kurās dalībnieki var atstāt savus komentārus un novērtēt apmācību.</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Novērojums</a:t>
            </a:r>
            <a:r>
              <a:rPr b="0" i="0" lang="lv-LV" sz="1500" u="none" cap="none" strike="noStrike">
                <a:solidFill>
                  <a:srgbClr val="000000"/>
                </a:solidFill>
                <a:latin typeface="Raleway"/>
                <a:ea typeface="Raleway"/>
                <a:cs typeface="Raleway"/>
                <a:sym typeface="Raleway"/>
              </a:rPr>
              <a:t>: Esot pasniedzēja lomā, pievērsiet uzmanību dinamikai spēles laikā. Vai visi dalībnieki tika iesaistīti? Vai viņi saprata scenārijus un stratēģijas? </a:t>
            </a:r>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Tas var sniegt informāciju par spēles efektivitāti.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Testi pirms un pēc spēles</a:t>
            </a:r>
            <a:r>
              <a:rPr b="0" i="0" lang="lv-LV" sz="1500" u="none" cap="none" strike="noStrike">
                <a:solidFill>
                  <a:srgbClr val="000000"/>
                </a:solidFill>
                <a:latin typeface="Raleway"/>
                <a:ea typeface="Raleway"/>
                <a:cs typeface="Raleway"/>
                <a:sym typeface="Raleway"/>
              </a:rPr>
              <a:t>: Novērtējiet dalībnieku zināšanas pirms un pēc spēles, lai novērtētu mācību rezultātus. To var izdarīt, izmantojot viktorīnas vai jautājumus ar īsām atbildēm.</a:t>
            </a:r>
            <a:endParaRPr b="0" i="0" sz="1500" u="none" cap="none" strike="noStrike">
              <a:solidFill>
                <a:srgbClr val="000000"/>
              </a:solidFill>
              <a:latin typeface="Raleway"/>
              <a:ea typeface="Raleway"/>
              <a:cs typeface="Raleway"/>
              <a:sym typeface="Raleway"/>
            </a:endParaRPr>
          </a:p>
        </p:txBody>
      </p:sp>
      <p:pic>
        <p:nvPicPr>
          <p:cNvPr id="499" name="Google Shape;499;p70"/>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500" name="Google Shape;500;p70"/>
          <p:cNvGrpSpPr/>
          <p:nvPr/>
        </p:nvGrpSpPr>
        <p:grpSpPr>
          <a:xfrm>
            <a:off x="405545" y="1703981"/>
            <a:ext cx="290237" cy="321991"/>
            <a:chOff x="534570" y="3018006"/>
            <a:chExt cx="290237" cy="321991"/>
          </a:xfrm>
        </p:grpSpPr>
        <p:sp>
          <p:nvSpPr>
            <p:cNvPr id="501" name="Google Shape;501;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3" name="Google Shape;503;p70"/>
          <p:cNvGrpSpPr/>
          <p:nvPr/>
        </p:nvGrpSpPr>
        <p:grpSpPr>
          <a:xfrm>
            <a:off x="405545" y="2743206"/>
            <a:ext cx="290237" cy="321991"/>
            <a:chOff x="534570" y="3018006"/>
            <a:chExt cx="290237" cy="321991"/>
          </a:xfrm>
        </p:grpSpPr>
        <p:sp>
          <p:nvSpPr>
            <p:cNvPr id="504" name="Google Shape;504;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6" name="Google Shape;506;p70"/>
          <p:cNvGrpSpPr/>
          <p:nvPr/>
        </p:nvGrpSpPr>
        <p:grpSpPr>
          <a:xfrm>
            <a:off x="405545" y="3782431"/>
            <a:ext cx="290237" cy="321991"/>
            <a:chOff x="534570" y="3018006"/>
            <a:chExt cx="290237" cy="321991"/>
          </a:xfrm>
        </p:grpSpPr>
        <p:sp>
          <p:nvSpPr>
            <p:cNvPr id="507" name="Google Shape;507;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523351e7b7_0_167"/>
          <p:cNvSpPr txBox="1"/>
          <p:nvPr>
            <p:ph type="title"/>
          </p:nvPr>
        </p:nvSpPr>
        <p:spPr>
          <a:xfrm>
            <a:off x="311700" y="1379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14" name="Google Shape;514;g2523351e7b7_0_167"/>
          <p:cNvPicPr preferRelativeResize="0"/>
          <p:nvPr/>
        </p:nvPicPr>
        <p:blipFill rotWithShape="1">
          <a:blip r:embed="rId3">
            <a:alphaModFix/>
          </a:blip>
          <a:srcRect b="0" l="0" r="0" t="0"/>
          <a:stretch/>
        </p:blipFill>
        <p:spPr>
          <a:xfrm>
            <a:off x="0" y="0"/>
            <a:ext cx="9144001" cy="2025049"/>
          </a:xfrm>
          <a:prstGeom prst="rect">
            <a:avLst/>
          </a:prstGeom>
          <a:noFill/>
          <a:ln>
            <a:noFill/>
          </a:ln>
        </p:spPr>
      </p:pic>
      <p:sp>
        <p:nvSpPr>
          <p:cNvPr id="515" name="Google Shape;515;g2523351e7b7_0_167"/>
          <p:cNvSpPr txBox="1"/>
          <p:nvPr/>
        </p:nvSpPr>
        <p:spPr>
          <a:xfrm>
            <a:off x="789275" y="1379025"/>
            <a:ext cx="7974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Diskusiju un atgriezeniskās saites plānošana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516" name="Google Shape;516;g2523351e7b7_0_167"/>
          <p:cNvSpPr txBox="1"/>
          <p:nvPr/>
        </p:nvSpPr>
        <p:spPr>
          <a:xfrm>
            <a:off x="627400" y="2156600"/>
            <a:ext cx="71601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chemeClr val="dk1"/>
                </a:solidFill>
                <a:latin typeface="Raleway"/>
                <a:ea typeface="Raleway"/>
                <a:cs typeface="Raleway"/>
                <a:sym typeface="Raleway"/>
              </a:rPr>
              <a:t>Atsauksmju kastīte</a:t>
            </a:r>
            <a:r>
              <a:rPr b="0" i="0" lang="lv-LV" sz="1500" u="none" cap="none" strike="noStrike">
                <a:solidFill>
                  <a:schemeClr val="dk1"/>
                </a:solidFill>
                <a:latin typeface="Raleway"/>
                <a:ea typeface="Raleway"/>
                <a:cs typeface="Raleway"/>
                <a:sym typeface="Raleway"/>
              </a:rPr>
              <a:t>: Ja tiek dota priekšroka anonimitātei, jums varētu noderēt fiziska vai digitāla atsauksmju kastīte, kurā dalībnieki var atstāt savus komentārus vai ieteikumus.</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chemeClr val="dk1"/>
                </a:solidFill>
                <a:latin typeface="Raleway"/>
                <a:ea typeface="Raleway"/>
                <a:cs typeface="Raleway"/>
                <a:sym typeface="Raleway"/>
              </a:rPr>
              <a:t>Salīdzinošā atgriezeniskā saite</a:t>
            </a:r>
            <a:r>
              <a:rPr b="0" i="0" lang="lv-LV" sz="1500" u="none" cap="none" strike="noStrike">
                <a:solidFill>
                  <a:schemeClr val="dk1"/>
                </a:solidFill>
                <a:latin typeface="Raleway"/>
                <a:ea typeface="Raleway"/>
                <a:cs typeface="Raleway"/>
                <a:sym typeface="Raleway"/>
              </a:rPr>
              <a:t>: Aiciniet dalībniekus nelielās grupās dalīties ar viedokļiem par savu spēles sniegumu, komandas darbu un apgūtajām stratēģijām. Pēc tam viņi var apkopot atsauksmes, lai dalītos ar lielāku grupu vai pasniedzēju.</a:t>
            </a:r>
            <a:endParaRPr b="1" i="0" sz="1500" u="none" cap="none" strike="noStrike">
              <a:solidFill>
                <a:srgbClr val="000000"/>
              </a:solidFill>
              <a:latin typeface="Raleway"/>
              <a:ea typeface="Raleway"/>
              <a:cs typeface="Raleway"/>
              <a:sym typeface="Raleway"/>
            </a:endParaRPr>
          </a:p>
        </p:txBody>
      </p:sp>
      <p:pic>
        <p:nvPicPr>
          <p:cNvPr id="517" name="Google Shape;517;g2523351e7b7_0_167"/>
          <p:cNvPicPr preferRelativeResize="0"/>
          <p:nvPr/>
        </p:nvPicPr>
        <p:blipFill rotWithShape="1">
          <a:blip r:embed="rId4">
            <a:alphaModFix/>
          </a:blip>
          <a:srcRect b="0" l="0" r="0" t="21017"/>
          <a:stretch/>
        </p:blipFill>
        <p:spPr>
          <a:xfrm>
            <a:off x="5279625" y="0"/>
            <a:ext cx="3864375" cy="1262850"/>
          </a:xfrm>
          <a:prstGeom prst="rect">
            <a:avLst/>
          </a:prstGeom>
          <a:noFill/>
          <a:ln>
            <a:noFill/>
          </a:ln>
        </p:spPr>
      </p:pic>
      <p:grpSp>
        <p:nvGrpSpPr>
          <p:cNvPr id="518" name="Google Shape;518;g2523351e7b7_0_167"/>
          <p:cNvGrpSpPr/>
          <p:nvPr/>
        </p:nvGrpSpPr>
        <p:grpSpPr>
          <a:xfrm>
            <a:off x="405545" y="2282806"/>
            <a:ext cx="290237" cy="321991"/>
            <a:chOff x="534570" y="3018006"/>
            <a:chExt cx="290237" cy="321991"/>
          </a:xfrm>
        </p:grpSpPr>
        <p:sp>
          <p:nvSpPr>
            <p:cNvPr id="519" name="Google Shape;519;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1" name="Google Shape;521;g2523351e7b7_0_167"/>
          <p:cNvGrpSpPr/>
          <p:nvPr/>
        </p:nvGrpSpPr>
        <p:grpSpPr>
          <a:xfrm>
            <a:off x="390107" y="3330555"/>
            <a:ext cx="290237" cy="321991"/>
            <a:chOff x="534570" y="3018006"/>
            <a:chExt cx="290237" cy="321991"/>
          </a:xfrm>
        </p:grpSpPr>
        <p:sp>
          <p:nvSpPr>
            <p:cNvPr id="522" name="Google Shape;522;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g2523351e7b7_0_184"/>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529" name="Google Shape;529;g2523351e7b7_0_184"/>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5.</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Spēlēšana ar vadītājiem</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530" name="Google Shape;530;g2523351e7b7_0_184"/>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531" name="Google Shape;531;g2523351e7b7_0_184"/>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532" name="Google Shape;532;g2523351e7b7_0_184"/>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533" name="Google Shape;533;g2523351e7b7_0_184"/>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534" name="Google Shape;534;g2523351e7b7_0_184"/>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3"/>
          <p:cNvSpPr txBox="1"/>
          <p:nvPr>
            <p:ph type="title"/>
          </p:nvPr>
        </p:nvSpPr>
        <p:spPr>
          <a:xfrm>
            <a:off x="623400" y="5689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40" name="Google Shape;540;p73"/>
          <p:cNvPicPr preferRelativeResize="0"/>
          <p:nvPr/>
        </p:nvPicPr>
        <p:blipFill rotWithShape="1">
          <a:blip r:embed="rId3">
            <a:alphaModFix/>
          </a:blip>
          <a:srcRect b="0" l="0" r="0" t="0"/>
          <a:stretch/>
        </p:blipFill>
        <p:spPr>
          <a:xfrm>
            <a:off x="0" y="0"/>
            <a:ext cx="9144001" cy="1214949"/>
          </a:xfrm>
          <a:prstGeom prst="rect">
            <a:avLst/>
          </a:prstGeom>
          <a:noFill/>
          <a:ln>
            <a:noFill/>
          </a:ln>
        </p:spPr>
      </p:pic>
      <p:sp>
        <p:nvSpPr>
          <p:cNvPr id="541" name="Google Shape;541;p73"/>
          <p:cNvSpPr txBox="1"/>
          <p:nvPr/>
        </p:nvSpPr>
        <p:spPr>
          <a:xfrm>
            <a:off x="1007550" y="5689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Spēlēšana ar vadītājiem</a:t>
            </a:r>
            <a:endParaRPr b="1" i="0" sz="2800" u="none" cap="none" strike="noStrike">
              <a:solidFill>
                <a:srgbClr val="FFFFFF"/>
              </a:solidFill>
              <a:latin typeface="Arial"/>
              <a:ea typeface="Arial"/>
              <a:cs typeface="Arial"/>
              <a:sym typeface="Arial"/>
            </a:endParaRPr>
          </a:p>
        </p:txBody>
      </p:sp>
      <p:sp>
        <p:nvSpPr>
          <p:cNvPr id="542" name="Google Shape;542;p73"/>
          <p:cNvSpPr txBox="1"/>
          <p:nvPr/>
        </p:nvSpPr>
        <p:spPr>
          <a:xfrm>
            <a:off x="847025" y="1400100"/>
            <a:ext cx="7440600" cy="377715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800" u="none" cap="none" strike="noStrike">
                <a:solidFill>
                  <a:srgbClr val="6689BA"/>
                </a:solidFill>
                <a:latin typeface="Raleway"/>
                <a:ea typeface="Raleway"/>
                <a:cs typeface="Raleway"/>
                <a:sym typeface="Raleway"/>
              </a:rPr>
              <a:t>Spēlējot ar HORECA vadītājiem tādu galda spēli kā "Atpazīt un rīkoties», mācību procesa laikā noteikti var rasties daži unikāli izaicinājumi un problēmas</a:t>
            </a:r>
            <a:r>
              <a:rPr b="1" i="0" lang="lv-LV" sz="1500" u="none" cap="none" strike="noStrike">
                <a:solidFill>
                  <a:srgbClr val="6689BA"/>
                </a:solidFill>
                <a:latin typeface="Raleway"/>
                <a:ea typeface="Raleway"/>
                <a:cs typeface="Raleway"/>
                <a:sym typeface="Raleway"/>
              </a:rPr>
              <a:t>. </a:t>
            </a:r>
            <a:endParaRPr b="1" i="0" sz="1500" u="none" cap="none" strike="noStrike">
              <a:solidFill>
                <a:srgbClr val="6689BA"/>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br>
              <a:rPr b="1" i="0" lang="lv-LV" sz="1500" u="none" cap="none" strike="noStrike">
                <a:solidFill>
                  <a:srgbClr val="6689BA"/>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Šeit ir daži punkti, kas pasniedzējam būtu jāpatur prātā:</a:t>
            </a:r>
            <a:br>
              <a:rPr b="1" i="0" lang="lv-LV" sz="1500" u="none" cap="none" strike="noStrike">
                <a:solidFill>
                  <a:schemeClr val="dk1"/>
                </a:solidFill>
                <a:latin typeface="Raleway"/>
                <a:ea typeface="Raleway"/>
                <a:cs typeface="Raleway"/>
                <a:sym typeface="Raleway"/>
              </a:rPr>
            </a:br>
            <a:endParaRPr b="0" i="0" sz="1400" u="none" cap="none" strike="noStrike">
              <a:solidFill>
                <a:schemeClr val="dk1"/>
              </a:solidFill>
              <a:latin typeface="Arial"/>
              <a:ea typeface="Arial"/>
              <a:cs typeface="Arial"/>
              <a:sym typeface="Arial"/>
            </a:endParaRPr>
          </a:p>
          <a:p>
            <a:pPr indent="-342900" lvl="0" marL="47625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Hierarhija</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Sāncensība</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Dažādi mācīšanās stili</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Jutīgas tēmas</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Laika ierobežojumi</a:t>
            </a:r>
            <a:endParaRPr b="0" i="0" sz="15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190500" lvl="0" marL="4191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sp>
        <p:nvSpPr>
          <p:cNvPr id="543" name="Google Shape;543;p73"/>
          <p:cNvSpPr txBox="1"/>
          <p:nvPr/>
        </p:nvSpPr>
        <p:spPr>
          <a:xfrm>
            <a:off x="3775400" y="3173350"/>
            <a:ext cx="3262500" cy="1511922"/>
          </a:xfrm>
          <a:prstGeom prst="rect">
            <a:avLst/>
          </a:prstGeom>
          <a:noFill/>
          <a:ln>
            <a:noFill/>
          </a:ln>
        </p:spPr>
        <p:txBody>
          <a:bodyPr anchorCtr="0" anchor="t" bIns="91425" lIns="91425" spcFirstLastPara="1" rIns="91425" wrap="square" tIns="91425">
            <a:spAutoFit/>
          </a:bodyPr>
          <a:lstStyle/>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Piemērošana reālajā dzīvē </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Aizspriedumi</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Kultūras apsvērumi</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Konfidencialitāte</a:t>
            </a:r>
            <a:endParaRPr b="0" i="0" sz="1500" u="none" cap="none" strike="noStrike">
              <a:solidFill>
                <a:schemeClr val="dk1"/>
              </a:solidFill>
              <a:latin typeface="Raleway"/>
              <a:ea typeface="Raleway"/>
              <a:cs typeface="Raleway"/>
              <a:sym typeface="Raleway"/>
            </a:endParaRPr>
          </a:p>
          <a:p>
            <a:pPr indent="-285750" lvl="0" marL="419100" marR="0" rtl="0" algn="l">
              <a:lnSpc>
                <a:spcPct val="115000"/>
              </a:lnSpc>
              <a:spcBef>
                <a:spcPts val="0"/>
              </a:spcBef>
              <a:spcAft>
                <a:spcPts val="0"/>
              </a:spcAft>
              <a:buClr>
                <a:schemeClr val="dk1"/>
              </a:buClr>
              <a:buSzPts val="1500"/>
              <a:buFont typeface="Arial"/>
              <a:buChar char="-"/>
            </a:pPr>
            <a:r>
              <a:rPr b="0" i="0" lang="lv-LV" sz="1500" u="none" cap="none" strike="noStrike">
                <a:solidFill>
                  <a:schemeClr val="dk1"/>
                </a:solidFill>
                <a:latin typeface="Raleway"/>
                <a:ea typeface="Raleway"/>
                <a:cs typeface="Raleway"/>
                <a:sym typeface="Raleway"/>
              </a:rPr>
              <a:t>Turpmākie pasākumi</a:t>
            </a:r>
            <a:endParaRPr b="0" i="0" sz="1400" u="none" cap="none" strike="noStrike">
              <a:solidFill>
                <a:srgbClr val="000000"/>
              </a:solidFill>
              <a:latin typeface="Arial"/>
              <a:ea typeface="Arial"/>
              <a:cs typeface="Arial"/>
              <a:sym typeface="Arial"/>
            </a:endParaRPr>
          </a:p>
        </p:txBody>
      </p:sp>
      <p:grpSp>
        <p:nvGrpSpPr>
          <p:cNvPr id="544" name="Google Shape;544;p73"/>
          <p:cNvGrpSpPr/>
          <p:nvPr/>
        </p:nvGrpSpPr>
        <p:grpSpPr>
          <a:xfrm>
            <a:off x="623470" y="2719706"/>
            <a:ext cx="290237" cy="321991"/>
            <a:chOff x="534570" y="3018006"/>
            <a:chExt cx="290237" cy="321991"/>
          </a:xfrm>
        </p:grpSpPr>
        <p:sp>
          <p:nvSpPr>
            <p:cNvPr id="545" name="Google Shape;545;p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47" name="Google Shape;547;p73"/>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4"/>
          <p:cNvSpPr txBox="1"/>
          <p:nvPr>
            <p:ph type="title"/>
          </p:nvPr>
        </p:nvSpPr>
        <p:spPr>
          <a:xfrm>
            <a:off x="311700" y="721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53" name="Google Shape;553;p74"/>
          <p:cNvPicPr preferRelativeResize="0"/>
          <p:nvPr/>
        </p:nvPicPr>
        <p:blipFill rotWithShape="1">
          <a:blip r:embed="rId3">
            <a:alphaModFix/>
          </a:blip>
          <a:srcRect b="0" l="0" r="0" t="0"/>
          <a:stretch/>
        </p:blipFill>
        <p:spPr>
          <a:xfrm>
            <a:off x="0" y="0"/>
            <a:ext cx="9144001" cy="1367300"/>
          </a:xfrm>
          <a:prstGeom prst="rect">
            <a:avLst/>
          </a:prstGeom>
          <a:noFill/>
          <a:ln>
            <a:noFill/>
          </a:ln>
        </p:spPr>
      </p:pic>
      <p:sp>
        <p:nvSpPr>
          <p:cNvPr id="554" name="Google Shape;554;p74"/>
          <p:cNvSpPr txBox="1"/>
          <p:nvPr/>
        </p:nvSpPr>
        <p:spPr>
          <a:xfrm>
            <a:off x="681325" y="721275"/>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Vadītājiem</a:t>
            </a:r>
            <a:endParaRPr b="1" i="0" sz="2800" u="none" cap="none" strike="noStrike">
              <a:solidFill>
                <a:srgbClr val="FFFFFF"/>
              </a:solidFill>
              <a:latin typeface="Arial"/>
              <a:ea typeface="Arial"/>
              <a:cs typeface="Arial"/>
              <a:sym typeface="Arial"/>
            </a:endParaRPr>
          </a:p>
        </p:txBody>
      </p:sp>
      <p:sp>
        <p:nvSpPr>
          <p:cNvPr id="555" name="Google Shape;555;p74"/>
          <p:cNvSpPr txBox="1"/>
          <p:nvPr/>
        </p:nvSpPr>
        <p:spPr>
          <a:xfrm>
            <a:off x="506300" y="1485675"/>
            <a:ext cx="80547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Hierarhija</a:t>
            </a:r>
            <a:r>
              <a:rPr b="0" i="0" lang="lv-LV" sz="1500" u="none" cap="none" strike="noStrike">
                <a:solidFill>
                  <a:srgbClr val="000000"/>
                </a:solidFill>
                <a:latin typeface="Raleway"/>
                <a:ea typeface="Raleway"/>
                <a:cs typeface="Raleway"/>
                <a:sym typeface="Raleway"/>
              </a:rPr>
              <a:t>: Kad strādājat ar vadītāju grupu, tajā var būt jau pastāvoša dinamika, kas balstīta uz viņu ieņemamo amatu organizācijā. Ir svarīgi radīt vidi, kurā visi dalībnieki jūtas vienlīdz ērti un tiek iedrošināti piedalīties.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Sāncensība</a:t>
            </a:r>
            <a:r>
              <a:rPr b="0" i="0" lang="lv-LV" sz="1500" u="none" cap="none" strike="noStrike">
                <a:solidFill>
                  <a:srgbClr val="000000"/>
                </a:solidFill>
                <a:latin typeface="Raleway"/>
                <a:ea typeface="Raleway"/>
                <a:cs typeface="Raleway"/>
                <a:sym typeface="Raleway"/>
              </a:rPr>
              <a:t>: Vadītājiem bieži piemīt sacensību gars, kas var būt gan pozitīvs, gan negatīvs aspekts. Lai gan tas var palielināt viņu iesaistīšanos, tas var arī radīt situācijas, kad daži dalībnieki vairāk koncentrējas uz "uzvaru" spēlē, nevis uz mācīšanos no tās.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Dažādi mācīšanās stili</a:t>
            </a:r>
            <a:r>
              <a:rPr b="0" i="0" lang="lv-LV" sz="1500" u="none" cap="none" strike="noStrike">
                <a:solidFill>
                  <a:srgbClr val="000000"/>
                </a:solidFill>
                <a:latin typeface="Raleway"/>
                <a:ea typeface="Raleway"/>
                <a:cs typeface="Raleway"/>
                <a:sym typeface="Raleway"/>
              </a:rPr>
              <a:t>: Cilvēkiem ir dažādi mācīšanās veidi. Daži var vairāk izmantot vizuālos palīglīdzekļus, bet citi dod priekšroku diskusijām. Ir svarīgi iekļaut dažādas mācību stratēģijas, kas pielāgojas šīm atšķirībām.</a:t>
            </a:r>
            <a:endParaRPr b="0" i="0" sz="1400" u="none" cap="none" strike="noStrike">
              <a:solidFill>
                <a:srgbClr val="000000"/>
              </a:solidFill>
              <a:latin typeface="Arial"/>
              <a:ea typeface="Arial"/>
              <a:cs typeface="Arial"/>
              <a:sym typeface="Arial"/>
            </a:endParaRPr>
          </a:p>
        </p:txBody>
      </p:sp>
      <p:pic>
        <p:nvPicPr>
          <p:cNvPr id="556" name="Google Shape;556;p74"/>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557" name="Google Shape;557;p74"/>
          <p:cNvGrpSpPr/>
          <p:nvPr/>
        </p:nvGrpSpPr>
        <p:grpSpPr>
          <a:xfrm>
            <a:off x="311770" y="1601556"/>
            <a:ext cx="290237" cy="321991"/>
            <a:chOff x="534570" y="3018006"/>
            <a:chExt cx="290237" cy="321991"/>
          </a:xfrm>
        </p:grpSpPr>
        <p:sp>
          <p:nvSpPr>
            <p:cNvPr id="558" name="Google Shape;558;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0" name="Google Shape;560;p74"/>
          <p:cNvGrpSpPr/>
          <p:nvPr/>
        </p:nvGrpSpPr>
        <p:grpSpPr>
          <a:xfrm>
            <a:off x="311770" y="2627631"/>
            <a:ext cx="290237" cy="321991"/>
            <a:chOff x="534570" y="3018006"/>
            <a:chExt cx="290237" cy="321991"/>
          </a:xfrm>
        </p:grpSpPr>
        <p:sp>
          <p:nvSpPr>
            <p:cNvPr id="561" name="Google Shape;561;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3" name="Google Shape;563;p74"/>
          <p:cNvGrpSpPr/>
          <p:nvPr/>
        </p:nvGrpSpPr>
        <p:grpSpPr>
          <a:xfrm>
            <a:off x="311770" y="3706331"/>
            <a:ext cx="290237" cy="321991"/>
            <a:chOff x="534570" y="3018006"/>
            <a:chExt cx="290237" cy="321991"/>
          </a:xfrm>
        </p:grpSpPr>
        <p:sp>
          <p:nvSpPr>
            <p:cNvPr id="564" name="Google Shape;564;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523351e7b7_0_5"/>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79" name="Google Shape;79;g2523351e7b7_0_5"/>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80" name="Google Shape;80;g2523351e7b7_0_5"/>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Spēle </a:t>
            </a:r>
            <a:r>
              <a:rPr b="1" i="0" lang="lv-LV" sz="2800" u="none" cap="none" strike="noStrike">
                <a:solidFill>
                  <a:srgbClr val="FFFFFF"/>
                </a:solidFill>
                <a:latin typeface="Raleway"/>
                <a:ea typeface="Raleway"/>
                <a:cs typeface="Raleway"/>
                <a:sym typeface="Raleway"/>
              </a:rPr>
              <a:t>"Atpazīt un rīkoties" sastāv no:</a:t>
            </a:r>
            <a:endParaRPr b="1" i="0" sz="2800" u="none" cap="none" strike="noStrike">
              <a:solidFill>
                <a:srgbClr val="FFFFFF"/>
              </a:solidFill>
              <a:latin typeface="Raleway"/>
              <a:ea typeface="Raleway"/>
              <a:cs typeface="Raleway"/>
              <a:sym typeface="Raleway"/>
            </a:endParaRPr>
          </a:p>
        </p:txBody>
      </p:sp>
      <p:sp>
        <p:nvSpPr>
          <p:cNvPr id="81" name="Google Shape;81;g2523351e7b7_0_5"/>
          <p:cNvSpPr txBox="1"/>
          <p:nvPr/>
        </p:nvSpPr>
        <p:spPr>
          <a:xfrm>
            <a:off x="464100" y="1154425"/>
            <a:ext cx="6383400" cy="101794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problēmsituāciju kārtīm un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risinājuma kārtīm, kas sadalītas četrās kategorijās:</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82" name="Google Shape;82;g2523351e7b7_0_5"/>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3" name="Google Shape;83;g2523351e7b7_0_5"/>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4" name="Google Shape;84;g2523351e7b7_0_5"/>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5" name="Google Shape;85;g2523351e7b7_0_5"/>
          <p:cNvPicPr preferRelativeResize="0"/>
          <p:nvPr/>
        </p:nvPicPr>
        <p:blipFill rotWithShape="1">
          <a:blip r:embed="rId4">
            <a:alphaModFix/>
          </a:blip>
          <a:srcRect b="0" l="69" r="58"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6" name="Google Shape;86;g2523351e7b7_0_5"/>
          <p:cNvPicPr preferRelativeResize="0"/>
          <p:nvPr/>
        </p:nvPicPr>
        <p:blipFill rotWithShape="1">
          <a:blip r:embed="rId5">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7" name="Google Shape;87;g2523351e7b7_0_5"/>
          <p:cNvPicPr preferRelativeResize="0"/>
          <p:nvPr/>
        </p:nvPicPr>
        <p:blipFill rotWithShape="1">
          <a:blip r:embed="rId5">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8" name="Google Shape;88;g2523351e7b7_0_5"/>
          <p:cNvPicPr preferRelativeResize="0"/>
          <p:nvPr/>
        </p:nvPicPr>
        <p:blipFill rotWithShape="1">
          <a:blip r:embed="rId5">
            <a:alphaModFix/>
          </a:blip>
          <a:srcRect b="10" l="0" r="0"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89" name="Google Shape;89;g2523351e7b7_0_5"/>
          <p:cNvPicPr preferRelativeResize="0"/>
          <p:nvPr/>
        </p:nvPicPr>
        <p:blipFill rotWithShape="1">
          <a:blip r:embed="rId6">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0" name="Google Shape;90;g2523351e7b7_0_5"/>
          <p:cNvPicPr preferRelativeResize="0"/>
          <p:nvPr/>
        </p:nvPicPr>
        <p:blipFill rotWithShape="1">
          <a:blip r:embed="rId6">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1" name="Google Shape;91;g2523351e7b7_0_5"/>
          <p:cNvPicPr preferRelativeResize="0"/>
          <p:nvPr/>
        </p:nvPicPr>
        <p:blipFill rotWithShape="1">
          <a:blip r:embed="rId6">
            <a:alphaModFix/>
          </a:blip>
          <a:srcRect b="0" l="69" r="58"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2" name="Google Shape;92;g2523351e7b7_0_5"/>
          <p:cNvPicPr preferRelativeResize="0"/>
          <p:nvPr/>
        </p:nvPicPr>
        <p:blipFill rotWithShape="1">
          <a:blip r:embed="rId7">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3" name="Google Shape;93;g2523351e7b7_0_5"/>
          <p:cNvPicPr preferRelativeResize="0"/>
          <p:nvPr/>
        </p:nvPicPr>
        <p:blipFill rotWithShape="1">
          <a:blip r:embed="rId7">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4" name="Google Shape;94;g2523351e7b7_0_5"/>
          <p:cNvPicPr preferRelativeResize="0"/>
          <p:nvPr/>
        </p:nvPicPr>
        <p:blipFill rotWithShape="1">
          <a:blip r:embed="rId7">
            <a:alphaModFix/>
          </a:blip>
          <a:srcRect b="0" l="69" r="78"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95" name="Google Shape;95;g2523351e7b7_0_5"/>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domāšanas stratēģijas </a:t>
            </a:r>
            <a:endParaRPr b="1" i="0" sz="1000" u="none" cap="none" strike="noStrike">
              <a:solidFill>
                <a:srgbClr val="674EA7"/>
              </a:solidFill>
              <a:latin typeface="Arial"/>
              <a:ea typeface="Arial"/>
              <a:cs typeface="Arial"/>
              <a:sym typeface="Arial"/>
            </a:endParaRPr>
          </a:p>
        </p:txBody>
      </p:sp>
      <p:sp>
        <p:nvSpPr>
          <p:cNvPr id="96" name="Google Shape;96;g2523351e7b7_0_5"/>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sarunu stratēģijas</a:t>
            </a:r>
            <a:endParaRPr b="1" i="0" sz="1000" u="none" cap="none" strike="noStrike">
              <a:solidFill>
                <a:srgbClr val="6AA84F"/>
              </a:solidFill>
              <a:latin typeface="Arial"/>
              <a:ea typeface="Arial"/>
              <a:cs typeface="Arial"/>
              <a:sym typeface="Arial"/>
            </a:endParaRPr>
          </a:p>
        </p:txBody>
      </p:sp>
      <p:sp>
        <p:nvSpPr>
          <p:cNvPr id="97" name="Google Shape;97;g2523351e7b7_0_5"/>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rīcības stratēģijas</a:t>
            </a:r>
            <a:endParaRPr b="1" i="0" sz="1000" u="none" cap="none" strike="noStrike">
              <a:solidFill>
                <a:srgbClr val="E69138"/>
              </a:solidFill>
              <a:latin typeface="Arial"/>
              <a:ea typeface="Arial"/>
              <a:cs typeface="Arial"/>
              <a:sym typeface="Arial"/>
            </a:endParaRPr>
          </a:p>
        </p:txBody>
      </p:sp>
      <p:pic>
        <p:nvPicPr>
          <p:cNvPr id="98" name="Google Shape;98;g2523351e7b7_0_5"/>
          <p:cNvPicPr preferRelativeResize="0"/>
          <p:nvPr/>
        </p:nvPicPr>
        <p:blipFill rotWithShape="1">
          <a:blip r:embed="rId8">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9" name="Google Shape;99;g2523351e7b7_0_5"/>
          <p:cNvPicPr preferRelativeResize="0"/>
          <p:nvPr/>
        </p:nvPicPr>
        <p:blipFill rotWithShape="1">
          <a:blip r:embed="rId8">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0" name="Google Shape;100;g2523351e7b7_0_5"/>
          <p:cNvPicPr preferRelativeResize="0"/>
          <p:nvPr/>
        </p:nvPicPr>
        <p:blipFill rotWithShape="1">
          <a:blip r:embed="rId8">
            <a:alphaModFix/>
          </a:blip>
          <a:srcRect b="0" l="79" r="68"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01" name="Google Shape;101;g2523351e7b7_0_5"/>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nomierinošas stratēģijas</a:t>
            </a:r>
            <a:endParaRPr b="1" i="0" sz="1000" u="none" cap="none" strike="noStrike">
              <a:solidFill>
                <a:srgbClr val="1EAEAE"/>
              </a:solidFill>
              <a:latin typeface="Arial"/>
              <a:ea typeface="Arial"/>
              <a:cs typeface="Arial"/>
              <a:sym typeface="Arial"/>
            </a:endParaRPr>
          </a:p>
        </p:txBody>
      </p:sp>
      <p:sp>
        <p:nvSpPr>
          <p:cNvPr id="102" name="Google Shape;102;g2523351e7b7_0_5"/>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stāsti</a:t>
            </a:r>
            <a:endParaRPr b="1" i="0" sz="1000" u="none" cap="none" strike="noStrike">
              <a:solidFill>
                <a:srgbClr val="0B5394"/>
              </a:solidFill>
              <a:latin typeface="Arial"/>
              <a:ea typeface="Arial"/>
              <a:cs typeface="Arial"/>
              <a:sym typeface="Arial"/>
            </a:endParaRPr>
          </a:p>
        </p:txBody>
      </p:sp>
      <p:pic>
        <p:nvPicPr>
          <p:cNvPr id="103" name="Google Shape;103;g2523351e7b7_0_5"/>
          <p:cNvPicPr preferRelativeResize="0"/>
          <p:nvPr/>
        </p:nvPicPr>
        <p:blipFill rotWithShape="1">
          <a:blip r:embed="rId9">
            <a:alphaModFix/>
          </a:blip>
          <a:srcRect b="0" l="58" r="59"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4" name="Google Shape;104;g2523351e7b7_0_5"/>
          <p:cNvPicPr preferRelativeResize="0"/>
          <p:nvPr/>
        </p:nvPicPr>
        <p:blipFill rotWithShape="1">
          <a:blip r:embed="rId10">
            <a:alphaModFix/>
          </a:blip>
          <a:srcRect b="0" l="29" r="18"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5" name="Google Shape;105;g2523351e7b7_0_5"/>
          <p:cNvPicPr preferRelativeResize="0"/>
          <p:nvPr/>
        </p:nvPicPr>
        <p:blipFill rotWithShape="1">
          <a:blip r:embed="rId11">
            <a:alphaModFix/>
          </a:blip>
          <a:srcRect b="0" l="29" r="18"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6" name="Google Shape;106;g2523351e7b7_0_5"/>
          <p:cNvPicPr preferRelativeResize="0"/>
          <p:nvPr/>
        </p:nvPicPr>
        <p:blipFill rotWithShape="1">
          <a:blip r:embed="rId12">
            <a:alphaModFix/>
          </a:blip>
          <a:srcRect b="0" l="69" r="78"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7" name="Google Shape;107;g2523351e7b7_0_5"/>
          <p:cNvPicPr preferRelativeResize="0"/>
          <p:nvPr/>
        </p:nvPicPr>
        <p:blipFill rotWithShape="1">
          <a:blip r:embed="rId13">
            <a:alphaModFix/>
          </a:blip>
          <a:srcRect b="0" l="0" r="10"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2523351e7b7_0_209"/>
          <p:cNvSpPr txBox="1"/>
          <p:nvPr>
            <p:ph type="title"/>
          </p:nvPr>
        </p:nvSpPr>
        <p:spPr>
          <a:xfrm>
            <a:off x="768900" y="721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71" name="Google Shape;571;g2523351e7b7_0_209"/>
          <p:cNvPicPr preferRelativeResize="0"/>
          <p:nvPr/>
        </p:nvPicPr>
        <p:blipFill rotWithShape="1">
          <a:blip r:embed="rId3">
            <a:alphaModFix/>
          </a:blip>
          <a:srcRect b="0" l="0" r="0" t="0"/>
          <a:stretch/>
        </p:blipFill>
        <p:spPr>
          <a:xfrm>
            <a:off x="0" y="0"/>
            <a:ext cx="9144001" cy="1367300"/>
          </a:xfrm>
          <a:prstGeom prst="rect">
            <a:avLst/>
          </a:prstGeom>
          <a:noFill/>
          <a:ln>
            <a:noFill/>
          </a:ln>
        </p:spPr>
      </p:pic>
      <p:sp>
        <p:nvSpPr>
          <p:cNvPr id="572" name="Google Shape;572;g2523351e7b7_0_209"/>
          <p:cNvSpPr txBox="1"/>
          <p:nvPr/>
        </p:nvSpPr>
        <p:spPr>
          <a:xfrm>
            <a:off x="1138525" y="721275"/>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Vadītājiem</a:t>
            </a:r>
            <a:endParaRPr b="1" i="0" sz="2800" u="none" cap="none" strike="noStrike">
              <a:solidFill>
                <a:srgbClr val="FFFFFF"/>
              </a:solidFill>
              <a:latin typeface="Arial"/>
              <a:ea typeface="Arial"/>
              <a:cs typeface="Arial"/>
              <a:sym typeface="Arial"/>
            </a:endParaRPr>
          </a:p>
        </p:txBody>
      </p:sp>
      <p:sp>
        <p:nvSpPr>
          <p:cNvPr id="573" name="Google Shape;573;g2523351e7b7_0_209"/>
          <p:cNvSpPr txBox="1"/>
          <p:nvPr/>
        </p:nvSpPr>
        <p:spPr>
          <a:xfrm>
            <a:off x="963500" y="1485675"/>
            <a:ext cx="72681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chemeClr val="dk1"/>
                </a:solidFill>
                <a:latin typeface="Raleway"/>
                <a:ea typeface="Raleway"/>
                <a:cs typeface="Raleway"/>
                <a:sym typeface="Raleway"/>
              </a:rPr>
              <a:t>Jutīgas tēmas</a:t>
            </a:r>
            <a:r>
              <a:rPr b="0" i="0" lang="lv-LV" sz="1500" u="none" cap="none" strike="noStrike">
                <a:solidFill>
                  <a:schemeClr val="dk1"/>
                </a:solidFill>
                <a:latin typeface="Raleway"/>
                <a:ea typeface="Raleway"/>
                <a:cs typeface="Raleway"/>
                <a:sym typeface="Raleway"/>
              </a:rPr>
              <a:t>: Vardarbība darbavietā ir jutīgs temats, un daži vadītāji var būt pieredzējuši vardarbību vai bijuši tās liecinieki. Ļoti svarīgi ir nodrošināt, lai vide būtu cieņpilna un droša ikvienam.</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Laika ierobežojumi</a:t>
            </a:r>
            <a:r>
              <a:rPr b="0" i="0" lang="lv-LV" sz="1500" u="none" cap="none" strike="noStrike">
                <a:solidFill>
                  <a:schemeClr val="dk1"/>
                </a:solidFill>
                <a:latin typeface="Raleway"/>
                <a:ea typeface="Raleway"/>
                <a:cs typeface="Raleway"/>
                <a:sym typeface="Raleway"/>
              </a:rPr>
              <a:t>: Vadītāji bieži vien ir ļoti aizņemti, tāpēc ir svarīgi, lai spēle un apmācība būtu kodolīga un saistoša. Svarīgi ir arī laicīgi sākt un beigt nodarbību.</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Piemērošana reālajā dzīvē</a:t>
            </a:r>
            <a:r>
              <a:rPr b="0" i="0" lang="lv-LV" sz="1500" u="none" cap="none" strike="noStrike">
                <a:solidFill>
                  <a:schemeClr val="dk1"/>
                </a:solidFill>
                <a:latin typeface="Raleway"/>
                <a:ea typeface="Raleway"/>
                <a:cs typeface="Raleway"/>
                <a:sym typeface="Raleway"/>
              </a:rPr>
              <a:t>: Vadītāji ir vairāk ieinteresēti, ja redz, kā viņi var pielietot apgūtās prasmes savā darbā. Pārliecinieties, ka spēles scenāriji ir reāli un atbilstoši.</a:t>
            </a:r>
            <a:endParaRPr b="1" i="0" sz="1500" u="none" cap="none" strike="noStrike">
              <a:solidFill>
                <a:srgbClr val="000000"/>
              </a:solidFill>
              <a:latin typeface="Raleway"/>
              <a:ea typeface="Raleway"/>
              <a:cs typeface="Raleway"/>
              <a:sym typeface="Raleway"/>
            </a:endParaRPr>
          </a:p>
        </p:txBody>
      </p:sp>
      <p:pic>
        <p:nvPicPr>
          <p:cNvPr id="574" name="Google Shape;574;g2523351e7b7_0_209"/>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575" name="Google Shape;575;g2523351e7b7_0_209"/>
          <p:cNvGrpSpPr/>
          <p:nvPr/>
        </p:nvGrpSpPr>
        <p:grpSpPr>
          <a:xfrm>
            <a:off x="768970" y="1601556"/>
            <a:ext cx="290237" cy="321991"/>
            <a:chOff x="534570" y="3018006"/>
            <a:chExt cx="290237" cy="321991"/>
          </a:xfrm>
        </p:grpSpPr>
        <p:sp>
          <p:nvSpPr>
            <p:cNvPr id="576" name="Google Shape;576;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8" name="Google Shape;578;g2523351e7b7_0_209"/>
          <p:cNvGrpSpPr/>
          <p:nvPr/>
        </p:nvGrpSpPr>
        <p:grpSpPr>
          <a:xfrm>
            <a:off x="768970" y="2627631"/>
            <a:ext cx="290237" cy="321991"/>
            <a:chOff x="534570" y="3018006"/>
            <a:chExt cx="290237" cy="321991"/>
          </a:xfrm>
        </p:grpSpPr>
        <p:sp>
          <p:nvSpPr>
            <p:cNvPr id="579" name="Google Shape;579;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1" name="Google Shape;581;g2523351e7b7_0_209"/>
          <p:cNvGrpSpPr/>
          <p:nvPr/>
        </p:nvGrpSpPr>
        <p:grpSpPr>
          <a:xfrm>
            <a:off x="768970" y="3706331"/>
            <a:ext cx="290237" cy="321991"/>
            <a:chOff x="534570" y="3018006"/>
            <a:chExt cx="290237" cy="321991"/>
          </a:xfrm>
        </p:grpSpPr>
        <p:sp>
          <p:nvSpPr>
            <p:cNvPr id="582" name="Google Shape;582;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89" name="Google Shape;589;p76"/>
          <p:cNvPicPr preferRelativeResize="0"/>
          <p:nvPr/>
        </p:nvPicPr>
        <p:blipFill rotWithShape="1">
          <a:blip r:embed="rId3">
            <a:alphaModFix/>
          </a:blip>
          <a:srcRect b="0" l="0" r="0" t="0"/>
          <a:stretch/>
        </p:blipFill>
        <p:spPr>
          <a:xfrm>
            <a:off x="0" y="0"/>
            <a:ext cx="9144001" cy="1341000"/>
          </a:xfrm>
          <a:prstGeom prst="rect">
            <a:avLst/>
          </a:prstGeom>
          <a:noFill/>
          <a:ln>
            <a:noFill/>
          </a:ln>
        </p:spPr>
      </p:pic>
      <p:sp>
        <p:nvSpPr>
          <p:cNvPr id="590" name="Google Shape;590;p76"/>
          <p:cNvSpPr txBox="1"/>
          <p:nvPr/>
        </p:nvSpPr>
        <p:spPr>
          <a:xfrm>
            <a:off x="552500" y="694975"/>
            <a:ext cx="7895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Diskusiju un atgriezeniskās saites plānošana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591" name="Google Shape;591;p76"/>
          <p:cNvSpPr txBox="1"/>
          <p:nvPr/>
        </p:nvSpPr>
        <p:spPr>
          <a:xfrm>
            <a:off x="391876" y="1340875"/>
            <a:ext cx="8752124" cy="36355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Aizspriedumi</a:t>
            </a:r>
            <a:r>
              <a:rPr b="0" i="0" lang="lv-LV" sz="1500" u="none" cap="none" strike="noStrike">
                <a:solidFill>
                  <a:srgbClr val="000000"/>
                </a:solidFill>
                <a:latin typeface="Raleway"/>
                <a:ea typeface="Raleway"/>
                <a:cs typeface="Raleway"/>
                <a:sym typeface="Raleway"/>
              </a:rPr>
              <a:t>: Ja kādi no vadītājiem ir no vides, kurā ir notikusi vardarbība darbavietā, viņi var justies neērti vai iestāties aizsardzības pozā. Pārlieciniet viņus, ka spēles mērķis nav kādu vainot, bet gan apgūt profilakses un vadības stratēģijas.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Kultūras apsvērumi</a:t>
            </a:r>
            <a:r>
              <a:rPr b="0" i="0" lang="lv-LV" sz="1500" u="none" cap="none" strike="noStrike">
                <a:solidFill>
                  <a:srgbClr val="000000"/>
                </a:solidFill>
                <a:latin typeface="Raleway"/>
                <a:ea typeface="Raleway"/>
                <a:cs typeface="Raleway"/>
                <a:sym typeface="Raleway"/>
              </a:rPr>
              <a:t>: Ja jūsu vadītāju grupa ir daudzveidīga, pārliecinieties, ka mācību saturs un diskusijas ar cieņu izturas pret visām pārstāvētajām kultūrvidēm.</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Konfidencialitāte</a:t>
            </a:r>
            <a:r>
              <a:rPr b="0" i="0" lang="lv-LV" sz="1500" u="none" cap="none" strike="noStrike">
                <a:solidFill>
                  <a:srgbClr val="000000"/>
                </a:solidFill>
                <a:latin typeface="Raleway"/>
                <a:ea typeface="Raleway"/>
                <a:cs typeface="Raleway"/>
                <a:sym typeface="Raleway"/>
              </a:rPr>
              <a:t>: Nodrošiniet, ka pret personīgo pieredzi, kas tiek izpausta mācību laikā, visi izturas ar cieņu un ievēro konfidencialitāti. Tas veicinās atklātu un godīgu komunikāciju.</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Turpmākie pasākumi: </a:t>
            </a:r>
            <a:r>
              <a:rPr b="0" i="0" lang="lv-LV" sz="1500" u="none" cap="none" strike="noStrike">
                <a:solidFill>
                  <a:srgbClr val="000000"/>
                </a:solidFill>
                <a:latin typeface="Raleway"/>
                <a:ea typeface="Raleway"/>
                <a:cs typeface="Raleway"/>
                <a:sym typeface="Raleway"/>
              </a:rPr>
              <a:t>Pēc spēles beigām dalībniekiem var rasties jautājumi vai neskaidrības. Pārliecinieties, ka ir atvēlēts laiks diskusijai, un nodrošiniet pieeju resursiem, kas nodrošina tālāku mācīšanos un atbalstu.</a:t>
            </a:r>
            <a:endParaRPr b="0" i="0" sz="1400" u="none" cap="none" strike="noStrike">
              <a:solidFill>
                <a:srgbClr val="000000"/>
              </a:solidFill>
              <a:latin typeface="Arial"/>
              <a:ea typeface="Arial"/>
              <a:cs typeface="Arial"/>
              <a:sym typeface="Arial"/>
            </a:endParaRPr>
          </a:p>
        </p:txBody>
      </p:sp>
      <p:pic>
        <p:nvPicPr>
          <p:cNvPr id="592" name="Google Shape;592;p76"/>
          <p:cNvPicPr preferRelativeResize="0"/>
          <p:nvPr/>
        </p:nvPicPr>
        <p:blipFill rotWithShape="1">
          <a:blip r:embed="rId4">
            <a:alphaModFix/>
          </a:blip>
          <a:srcRect b="0" l="0" r="0" t="21017"/>
          <a:stretch/>
        </p:blipFill>
        <p:spPr>
          <a:xfrm>
            <a:off x="6603675" y="0"/>
            <a:ext cx="2540326" cy="830175"/>
          </a:xfrm>
          <a:prstGeom prst="rect">
            <a:avLst/>
          </a:prstGeom>
          <a:noFill/>
          <a:ln>
            <a:noFill/>
          </a:ln>
        </p:spPr>
      </p:pic>
      <p:grpSp>
        <p:nvGrpSpPr>
          <p:cNvPr id="593" name="Google Shape;593;p76"/>
          <p:cNvGrpSpPr/>
          <p:nvPr/>
        </p:nvGrpSpPr>
        <p:grpSpPr>
          <a:xfrm>
            <a:off x="246757" y="1468730"/>
            <a:ext cx="290237" cy="321991"/>
            <a:chOff x="534570" y="3018006"/>
            <a:chExt cx="290237" cy="321991"/>
          </a:xfrm>
        </p:grpSpPr>
        <p:sp>
          <p:nvSpPr>
            <p:cNvPr id="594" name="Google Shape;594;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6" name="Google Shape;596;p76"/>
          <p:cNvGrpSpPr/>
          <p:nvPr/>
        </p:nvGrpSpPr>
        <p:grpSpPr>
          <a:xfrm>
            <a:off x="262194" y="2506758"/>
            <a:ext cx="290237" cy="321991"/>
            <a:chOff x="534570" y="3018006"/>
            <a:chExt cx="290237" cy="321991"/>
          </a:xfrm>
        </p:grpSpPr>
        <p:sp>
          <p:nvSpPr>
            <p:cNvPr id="597" name="Google Shape;597;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9" name="Google Shape;599;p76"/>
          <p:cNvGrpSpPr/>
          <p:nvPr/>
        </p:nvGrpSpPr>
        <p:grpSpPr>
          <a:xfrm>
            <a:off x="262194" y="3297979"/>
            <a:ext cx="290237" cy="321991"/>
            <a:chOff x="534570" y="3018006"/>
            <a:chExt cx="290237" cy="321991"/>
          </a:xfrm>
        </p:grpSpPr>
        <p:sp>
          <p:nvSpPr>
            <p:cNvPr id="600" name="Google Shape;600;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2" name="Google Shape;602;p76"/>
          <p:cNvGrpSpPr/>
          <p:nvPr/>
        </p:nvGrpSpPr>
        <p:grpSpPr>
          <a:xfrm>
            <a:off x="231319" y="4115617"/>
            <a:ext cx="290237" cy="321991"/>
            <a:chOff x="534570" y="3018006"/>
            <a:chExt cx="290237" cy="321991"/>
          </a:xfrm>
        </p:grpSpPr>
        <p:sp>
          <p:nvSpPr>
            <p:cNvPr id="603" name="Google Shape;603;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g2523351e7b7_0_23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610" name="Google Shape;610;g2523351e7b7_0_239"/>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i="0" lang="lv-LV" sz="3600" u="none" cap="none" strike="noStrike">
                <a:solidFill>
                  <a:srgbClr val="2B3E85"/>
                </a:solidFill>
                <a:latin typeface="Raleway"/>
                <a:ea typeface="Raleway"/>
                <a:cs typeface="Raleway"/>
                <a:sym typeface="Raleway"/>
              </a:rPr>
              <a:t>6.</a:t>
            </a:r>
            <a:endParaRPr b="1" i="0" sz="36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4200" u="none" cap="none" strike="noStrike">
                <a:solidFill>
                  <a:srgbClr val="FFFFFF"/>
                </a:solidFill>
                <a:latin typeface="Raleway"/>
                <a:ea typeface="Raleway"/>
                <a:cs typeface="Raleway"/>
                <a:sym typeface="Raleway"/>
              </a:rPr>
              <a:t>Apmācību struktūra</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i="0" sz="4200" u="none" cap="none" strike="noStrike">
              <a:solidFill>
                <a:srgbClr val="FFFFFF"/>
              </a:solidFill>
              <a:latin typeface="Raleway"/>
              <a:ea typeface="Raleway"/>
              <a:cs typeface="Raleway"/>
              <a:sym typeface="Raleway"/>
            </a:endParaRPr>
          </a:p>
        </p:txBody>
      </p:sp>
      <p:pic>
        <p:nvPicPr>
          <p:cNvPr id="611" name="Google Shape;611;g2523351e7b7_0_23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612" name="Google Shape;612;g2523351e7b7_0_23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613" name="Google Shape;613;g2523351e7b7_0_239"/>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614" name="Google Shape;614;g2523351e7b7_0_23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615" name="Google Shape;615;g2523351e7b7_0_239"/>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78"/>
          <p:cNvSpPr txBox="1"/>
          <p:nvPr>
            <p:ph type="title"/>
          </p:nvPr>
        </p:nvSpPr>
        <p:spPr>
          <a:xfrm>
            <a:off x="311700" y="1023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21" name="Google Shape;621;p78"/>
          <p:cNvPicPr preferRelativeResize="0"/>
          <p:nvPr/>
        </p:nvPicPr>
        <p:blipFill rotWithShape="1">
          <a:blip r:embed="rId3">
            <a:alphaModFix/>
          </a:blip>
          <a:srcRect b="0" l="0" r="0" t="0"/>
          <a:stretch/>
        </p:blipFill>
        <p:spPr>
          <a:xfrm>
            <a:off x="0" y="0"/>
            <a:ext cx="9144001" cy="1669850"/>
          </a:xfrm>
          <a:prstGeom prst="rect">
            <a:avLst/>
          </a:prstGeom>
          <a:noFill/>
          <a:ln>
            <a:noFill/>
          </a:ln>
        </p:spPr>
      </p:pic>
      <p:sp>
        <p:nvSpPr>
          <p:cNvPr id="622" name="Google Shape;622;p78"/>
          <p:cNvSpPr txBox="1"/>
          <p:nvPr/>
        </p:nvSpPr>
        <p:spPr>
          <a:xfrm>
            <a:off x="695850" y="10238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Apmācību struktūra</a:t>
            </a:r>
            <a:endParaRPr b="1" i="0" sz="2800" u="none" cap="none" strike="noStrike">
              <a:solidFill>
                <a:srgbClr val="FFFFFF"/>
              </a:solidFill>
              <a:latin typeface="Arial"/>
              <a:ea typeface="Arial"/>
              <a:cs typeface="Arial"/>
              <a:sym typeface="Arial"/>
            </a:endParaRPr>
          </a:p>
        </p:txBody>
      </p:sp>
      <p:sp>
        <p:nvSpPr>
          <p:cNvPr id="623" name="Google Shape;623;p78"/>
          <p:cNvSpPr txBox="1"/>
          <p:nvPr/>
        </p:nvSpPr>
        <p:spPr>
          <a:xfrm>
            <a:off x="574800" y="1880650"/>
            <a:ext cx="76338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Ievads</a:t>
            </a:r>
            <a:r>
              <a:rPr b="0" i="0" lang="lv-LV" sz="1500" u="none" cap="none" strike="noStrike">
                <a:solidFill>
                  <a:srgbClr val="000000"/>
                </a:solidFill>
                <a:latin typeface="Raleway"/>
                <a:ea typeface="Raleway"/>
                <a:cs typeface="Raleway"/>
                <a:sym typeface="Raleway"/>
              </a:rPr>
              <a:t>: Īss skaidrojums par spēli un tās mērķiem.</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Spēle</a:t>
            </a:r>
            <a:r>
              <a:rPr b="0" i="0" lang="lv-LV" sz="1500" u="none" cap="none" strike="noStrike">
                <a:solidFill>
                  <a:srgbClr val="000000"/>
                </a:solidFill>
                <a:latin typeface="Raleway"/>
                <a:ea typeface="Raleway"/>
                <a:cs typeface="Raleway"/>
                <a:sym typeface="Raleway"/>
              </a:rPr>
              <a:t>: Spēles izspēlēšana pēc kārtas, katras situācijas un risinājuma apspriešana.</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Teorijas sesija: </a:t>
            </a:r>
            <a:r>
              <a:rPr b="0" i="0" lang="lv-LV" sz="1500" u="none" cap="none" strike="noStrike">
                <a:solidFill>
                  <a:srgbClr val="000000"/>
                </a:solidFill>
                <a:latin typeface="Raleway"/>
                <a:ea typeface="Raleway"/>
                <a:cs typeface="Raleway"/>
                <a:sym typeface="Raleway"/>
              </a:rPr>
              <a:t>Prezentācija par vardarbības darbavietā svarīgākajiem teorētiskajiem aspektiem.</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Pārskats</a:t>
            </a:r>
            <a:r>
              <a:rPr b="0" i="0" lang="lv-LV" sz="1500" u="none" cap="none" strike="noStrike">
                <a:solidFill>
                  <a:srgbClr val="000000"/>
                </a:solidFill>
                <a:latin typeface="Raleway"/>
                <a:ea typeface="Raleway"/>
                <a:cs typeface="Raleway"/>
                <a:sym typeface="Raleway"/>
              </a:rPr>
              <a:t>: Grupas diskusija, atspoguļojot spēli un galvenos mācību rezultātus.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Atsauksmes</a:t>
            </a:r>
            <a:r>
              <a:rPr b="0" i="0" lang="lv-LV" sz="1500" u="none" cap="none" strike="noStrike">
                <a:solidFill>
                  <a:srgbClr val="000000"/>
                </a:solidFill>
                <a:latin typeface="Raleway"/>
                <a:ea typeface="Raleway"/>
                <a:cs typeface="Raleway"/>
                <a:sym typeface="Raleway"/>
              </a:rPr>
              <a:t>: Atgriezeniskās saites apkopošana turpmākajiem uzlabojumiem.</a:t>
            </a:r>
            <a:endParaRPr b="0" i="0" sz="1400" u="none" cap="none" strike="noStrike">
              <a:solidFill>
                <a:srgbClr val="000000"/>
              </a:solidFill>
              <a:latin typeface="Arial"/>
              <a:ea typeface="Arial"/>
              <a:cs typeface="Arial"/>
              <a:sym typeface="Arial"/>
            </a:endParaRPr>
          </a:p>
        </p:txBody>
      </p:sp>
      <p:pic>
        <p:nvPicPr>
          <p:cNvPr id="624" name="Google Shape;624;p78"/>
          <p:cNvPicPr preferRelativeResize="0"/>
          <p:nvPr/>
        </p:nvPicPr>
        <p:blipFill rotWithShape="1">
          <a:blip r:embed="rId4">
            <a:alphaModFix/>
          </a:blip>
          <a:srcRect b="0" l="0" r="0" t="21017"/>
          <a:stretch/>
        </p:blipFill>
        <p:spPr>
          <a:xfrm>
            <a:off x="5118674" y="0"/>
            <a:ext cx="4025324" cy="1315475"/>
          </a:xfrm>
          <a:prstGeom prst="rect">
            <a:avLst/>
          </a:prstGeom>
          <a:noFill/>
          <a:ln>
            <a:noFill/>
          </a:ln>
        </p:spPr>
      </p:pic>
      <p:grpSp>
        <p:nvGrpSpPr>
          <p:cNvPr id="625" name="Google Shape;625;p78"/>
          <p:cNvGrpSpPr/>
          <p:nvPr/>
        </p:nvGrpSpPr>
        <p:grpSpPr>
          <a:xfrm>
            <a:off x="405545" y="2009356"/>
            <a:ext cx="290237" cy="321991"/>
            <a:chOff x="534570" y="3018006"/>
            <a:chExt cx="290237" cy="321991"/>
          </a:xfrm>
        </p:grpSpPr>
        <p:sp>
          <p:nvSpPr>
            <p:cNvPr id="626" name="Google Shape;626;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8" name="Google Shape;628;p78"/>
          <p:cNvGrpSpPr/>
          <p:nvPr/>
        </p:nvGrpSpPr>
        <p:grpSpPr>
          <a:xfrm>
            <a:off x="405545" y="2496081"/>
            <a:ext cx="290237" cy="321991"/>
            <a:chOff x="534570" y="3018006"/>
            <a:chExt cx="290237" cy="321991"/>
          </a:xfrm>
        </p:grpSpPr>
        <p:sp>
          <p:nvSpPr>
            <p:cNvPr id="629" name="Google Shape;629;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1" name="Google Shape;631;p78"/>
          <p:cNvGrpSpPr/>
          <p:nvPr/>
        </p:nvGrpSpPr>
        <p:grpSpPr>
          <a:xfrm>
            <a:off x="405545" y="3061731"/>
            <a:ext cx="290237" cy="321991"/>
            <a:chOff x="534570" y="3018006"/>
            <a:chExt cx="290237" cy="321991"/>
          </a:xfrm>
        </p:grpSpPr>
        <p:sp>
          <p:nvSpPr>
            <p:cNvPr id="632" name="Google Shape;632;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4" name="Google Shape;634;p78"/>
          <p:cNvGrpSpPr/>
          <p:nvPr/>
        </p:nvGrpSpPr>
        <p:grpSpPr>
          <a:xfrm>
            <a:off x="388763" y="3819382"/>
            <a:ext cx="290237" cy="321991"/>
            <a:chOff x="534570" y="3018006"/>
            <a:chExt cx="290237" cy="321991"/>
          </a:xfrm>
        </p:grpSpPr>
        <p:sp>
          <p:nvSpPr>
            <p:cNvPr id="635" name="Google Shape;635;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7" name="Google Shape;637;p78"/>
          <p:cNvGrpSpPr/>
          <p:nvPr/>
        </p:nvGrpSpPr>
        <p:grpSpPr>
          <a:xfrm>
            <a:off x="374601" y="4341230"/>
            <a:ext cx="290237" cy="321991"/>
            <a:chOff x="534570" y="3018006"/>
            <a:chExt cx="290237" cy="321991"/>
          </a:xfrm>
        </p:grpSpPr>
        <p:sp>
          <p:nvSpPr>
            <p:cNvPr id="638" name="Google Shape;638;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79"/>
          <p:cNvSpPr txBox="1"/>
          <p:nvPr>
            <p:ph type="title"/>
          </p:nvPr>
        </p:nvSpPr>
        <p:spPr>
          <a:xfrm>
            <a:off x="798425" y="8659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45" name="Google Shape;645;p79"/>
          <p:cNvPicPr preferRelativeResize="0"/>
          <p:nvPr/>
        </p:nvPicPr>
        <p:blipFill rotWithShape="1">
          <a:blip r:embed="rId3">
            <a:alphaModFix/>
          </a:blip>
          <a:srcRect b="0" l="0" r="0" t="0"/>
          <a:stretch/>
        </p:blipFill>
        <p:spPr>
          <a:xfrm>
            <a:off x="0" y="0"/>
            <a:ext cx="9144001" cy="1512000"/>
          </a:xfrm>
          <a:prstGeom prst="rect">
            <a:avLst/>
          </a:prstGeom>
          <a:noFill/>
          <a:ln>
            <a:noFill/>
          </a:ln>
        </p:spPr>
      </p:pic>
      <p:sp>
        <p:nvSpPr>
          <p:cNvPr id="646" name="Google Shape;646;p79"/>
          <p:cNvSpPr txBox="1"/>
          <p:nvPr/>
        </p:nvSpPr>
        <p:spPr>
          <a:xfrm>
            <a:off x="881375" y="865975"/>
            <a:ext cx="80538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Apmācību struktūra</a:t>
            </a:r>
            <a:endParaRPr b="1" i="0" sz="2800" u="none" cap="none" strike="noStrike">
              <a:solidFill>
                <a:srgbClr val="FFFFFF"/>
              </a:solidFill>
              <a:latin typeface="Arial"/>
              <a:ea typeface="Arial"/>
              <a:cs typeface="Arial"/>
              <a:sym typeface="Arial"/>
            </a:endParaRPr>
          </a:p>
        </p:txBody>
      </p:sp>
      <p:sp>
        <p:nvSpPr>
          <p:cNvPr id="647" name="Google Shape;647;p79"/>
          <p:cNvSpPr txBox="1"/>
          <p:nvPr/>
        </p:nvSpPr>
        <p:spPr>
          <a:xfrm>
            <a:off x="798425" y="1761950"/>
            <a:ext cx="74364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Ievads</a:t>
            </a:r>
            <a:r>
              <a:rPr b="0" i="0" lang="lv-LV" sz="1500" u="none" cap="none" strike="noStrike">
                <a:solidFill>
                  <a:srgbClr val="000000"/>
                </a:solidFill>
                <a:latin typeface="Raleway"/>
                <a:ea typeface="Raleway"/>
                <a:cs typeface="Raleway"/>
                <a:sym typeface="Raleway"/>
              </a:rPr>
              <a:t>: Sāciet ar iesildīšanās aktivitāti, lai lauztu kautrības ledu un veidotu kontaktus starp dalībniekiem. Pēc tam īsi izskaidrojiet spēli, tās mērķus un saistību ar viņu darbu HORECA vadībā. Iepazīstiniet ar tēmu par vardarbību darbavietā, īsi pārrunājot tās formas un ietekmi.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Teorijas sesija</a:t>
            </a:r>
            <a:r>
              <a:rPr b="0" i="0" lang="lv-LV" sz="1500" u="none" cap="none" strike="noStrike">
                <a:solidFill>
                  <a:srgbClr val="000000"/>
                </a:solidFill>
                <a:latin typeface="Raleway"/>
                <a:ea typeface="Raleway"/>
                <a:cs typeface="Raleway"/>
                <a:sym typeface="Raleway"/>
              </a:rPr>
              <a:t>: Iepazīstiniet ar galvenajiem teorētiskajiem jēdzieniem par vardarbību darbavietā, tās veidiem, pazīmēm un iespējamo ietekmi uz darbaspēku. Tas varētu ietvert prezentāciju, video, atbilstoša raksta lasīšanu un apspriešanu grupā vai gadījuma izpēti.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648" name="Google Shape;648;p79"/>
          <p:cNvPicPr preferRelativeResize="0"/>
          <p:nvPr/>
        </p:nvPicPr>
        <p:blipFill rotWithShape="1">
          <a:blip r:embed="rId4">
            <a:alphaModFix/>
          </a:blip>
          <a:srcRect b="0" l="0" r="0" t="21017"/>
          <a:stretch/>
        </p:blipFill>
        <p:spPr>
          <a:xfrm>
            <a:off x="5319924" y="0"/>
            <a:ext cx="3824074" cy="1249700"/>
          </a:xfrm>
          <a:prstGeom prst="rect">
            <a:avLst/>
          </a:prstGeom>
          <a:noFill/>
          <a:ln>
            <a:noFill/>
          </a:ln>
        </p:spPr>
      </p:pic>
      <p:grpSp>
        <p:nvGrpSpPr>
          <p:cNvPr id="649" name="Google Shape;649;p79"/>
          <p:cNvGrpSpPr/>
          <p:nvPr/>
        </p:nvGrpSpPr>
        <p:grpSpPr>
          <a:xfrm>
            <a:off x="591070" y="1877806"/>
            <a:ext cx="290237" cy="321991"/>
            <a:chOff x="534570" y="3018006"/>
            <a:chExt cx="290237" cy="321991"/>
          </a:xfrm>
        </p:grpSpPr>
        <p:sp>
          <p:nvSpPr>
            <p:cNvPr id="650" name="Google Shape;650;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2" name="Google Shape;652;p79"/>
          <p:cNvGrpSpPr/>
          <p:nvPr/>
        </p:nvGrpSpPr>
        <p:grpSpPr>
          <a:xfrm>
            <a:off x="591070" y="3206431"/>
            <a:ext cx="290237" cy="321991"/>
            <a:chOff x="534570" y="3018006"/>
            <a:chExt cx="290237" cy="321991"/>
          </a:xfrm>
        </p:grpSpPr>
        <p:sp>
          <p:nvSpPr>
            <p:cNvPr id="653" name="Google Shape;653;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80"/>
          <p:cNvSpPr txBox="1"/>
          <p:nvPr>
            <p:ph type="title"/>
          </p:nvPr>
        </p:nvSpPr>
        <p:spPr>
          <a:xfrm>
            <a:off x="561625" y="655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60" name="Google Shape;660;p80"/>
          <p:cNvPicPr preferRelativeResize="0"/>
          <p:nvPr/>
        </p:nvPicPr>
        <p:blipFill rotWithShape="1">
          <a:blip r:embed="rId3">
            <a:alphaModFix/>
          </a:blip>
          <a:srcRect b="0" l="0" r="0" t="0"/>
          <a:stretch/>
        </p:blipFill>
        <p:spPr>
          <a:xfrm>
            <a:off x="0" y="0"/>
            <a:ext cx="9144001" cy="1301525"/>
          </a:xfrm>
          <a:prstGeom prst="rect">
            <a:avLst/>
          </a:prstGeom>
          <a:noFill/>
          <a:ln>
            <a:noFill/>
          </a:ln>
        </p:spPr>
      </p:pic>
      <p:sp>
        <p:nvSpPr>
          <p:cNvPr id="661" name="Google Shape;661;p80"/>
          <p:cNvSpPr txBox="1"/>
          <p:nvPr/>
        </p:nvSpPr>
        <p:spPr>
          <a:xfrm>
            <a:off x="723500" y="6555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Apmācību struktūra</a:t>
            </a:r>
            <a:endParaRPr b="1" i="0" sz="2800" u="none" cap="none" strike="noStrike">
              <a:solidFill>
                <a:srgbClr val="FFFFFF"/>
              </a:solidFill>
              <a:latin typeface="Arial"/>
              <a:ea typeface="Arial"/>
              <a:cs typeface="Arial"/>
              <a:sym typeface="Arial"/>
            </a:endParaRPr>
          </a:p>
        </p:txBody>
      </p:sp>
      <p:sp>
        <p:nvSpPr>
          <p:cNvPr id="662" name="Google Shape;662;p80"/>
          <p:cNvSpPr txBox="1"/>
          <p:nvPr/>
        </p:nvSpPr>
        <p:spPr>
          <a:xfrm>
            <a:off x="561625" y="1447025"/>
            <a:ext cx="8331000" cy="390103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Reālās dzīves analīze</a:t>
            </a:r>
            <a:r>
              <a:rPr b="0" i="0" lang="lv-LV" sz="1500" u="none" cap="none" strike="noStrike">
                <a:solidFill>
                  <a:srgbClr val="000000"/>
                </a:solidFill>
                <a:latin typeface="Raleway"/>
                <a:ea typeface="Raleway"/>
                <a:cs typeface="Raleway"/>
                <a:sym typeface="Raleway"/>
              </a:rPr>
              <a:t>: Apspriediet reālus piemērus vai gadījumus par vardarbību darbavietā HORECA nozarē. Tas sniegs kontekstu teorijai un parādīs tās pielietojumu. Lūdziet dalībniekus dalīties (neatklājot sensitīvu informāciju) ar jebkuru pieredzi, ko viņi ir piedzīvojuši un kā viņi risināja šīs situācijas.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Spēles skaidrojums</a:t>
            </a:r>
            <a:r>
              <a:rPr b="0" i="0" lang="lv-LV" sz="1500" u="none" cap="none" strike="noStrike">
                <a:solidFill>
                  <a:srgbClr val="000000"/>
                </a:solidFill>
                <a:latin typeface="Raleway"/>
                <a:ea typeface="Raleway"/>
                <a:cs typeface="Raleway"/>
                <a:sym typeface="Raleway"/>
              </a:rPr>
              <a:t>: Detalizēti izskaidrojiet spēles noteikumus. Pārliecinieties, ka visi saprot spēles struktūru, problēmsituāciju kāršu un risinājumu kāršu mērķi un punktu skaitīšanas sistēmu (ja tā tiek piemērota).</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Spēle</a:t>
            </a:r>
            <a:r>
              <a:rPr b="0" i="0" lang="lv-LV" sz="1500" u="none" cap="none" strike="noStrike">
                <a:solidFill>
                  <a:srgbClr val="000000"/>
                </a:solidFill>
                <a:latin typeface="Raleway"/>
                <a:ea typeface="Raleway"/>
                <a:cs typeface="Raleway"/>
                <a:sym typeface="Raleway"/>
              </a:rPr>
              <a:t>: Dalībnieki pēc kārtas izspēlē spēli , apspriežot katru situāciju un risinājumu.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Pasniedzējam ir jāveicina diskusija, nodrošinot, ka visi piedalās un to, ka saruna ir cieņpilna un produktīva.</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663" name="Google Shape;663;p80"/>
          <p:cNvPicPr preferRelativeResize="0"/>
          <p:nvPr/>
        </p:nvPicPr>
        <p:blipFill rotWithShape="1">
          <a:blip r:embed="rId4">
            <a:alphaModFix/>
          </a:blip>
          <a:srcRect b="0" l="0" r="0" t="21017"/>
          <a:stretch/>
        </p:blipFill>
        <p:spPr>
          <a:xfrm>
            <a:off x="5880175" y="0"/>
            <a:ext cx="3263824" cy="1066599"/>
          </a:xfrm>
          <a:prstGeom prst="rect">
            <a:avLst/>
          </a:prstGeom>
          <a:noFill/>
          <a:ln>
            <a:noFill/>
          </a:ln>
        </p:spPr>
      </p:pic>
      <p:grpSp>
        <p:nvGrpSpPr>
          <p:cNvPr id="664" name="Google Shape;664;p80"/>
          <p:cNvGrpSpPr/>
          <p:nvPr/>
        </p:nvGrpSpPr>
        <p:grpSpPr>
          <a:xfrm>
            <a:off x="354270" y="1548931"/>
            <a:ext cx="290237" cy="321991"/>
            <a:chOff x="534570" y="3018006"/>
            <a:chExt cx="290237" cy="321991"/>
          </a:xfrm>
        </p:grpSpPr>
        <p:sp>
          <p:nvSpPr>
            <p:cNvPr id="665" name="Google Shape;665;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7" name="Google Shape;667;p80"/>
          <p:cNvGrpSpPr/>
          <p:nvPr/>
        </p:nvGrpSpPr>
        <p:grpSpPr>
          <a:xfrm>
            <a:off x="354270" y="2877556"/>
            <a:ext cx="290237" cy="321991"/>
            <a:chOff x="534570" y="3018006"/>
            <a:chExt cx="290237" cy="321991"/>
          </a:xfrm>
        </p:grpSpPr>
        <p:sp>
          <p:nvSpPr>
            <p:cNvPr id="668" name="Google Shape;668;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0" name="Google Shape;670;p80"/>
          <p:cNvGrpSpPr/>
          <p:nvPr/>
        </p:nvGrpSpPr>
        <p:grpSpPr>
          <a:xfrm>
            <a:off x="354270" y="3943081"/>
            <a:ext cx="290237" cy="321991"/>
            <a:chOff x="534570" y="3018006"/>
            <a:chExt cx="290237" cy="321991"/>
          </a:xfrm>
        </p:grpSpPr>
        <p:sp>
          <p:nvSpPr>
            <p:cNvPr id="671" name="Google Shape;671;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81"/>
          <p:cNvSpPr txBox="1"/>
          <p:nvPr>
            <p:ph type="title"/>
          </p:nvPr>
        </p:nvSpPr>
        <p:spPr>
          <a:xfrm>
            <a:off x="693200" y="773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78" name="Google Shape;678;p81"/>
          <p:cNvPicPr preferRelativeResize="0"/>
          <p:nvPr/>
        </p:nvPicPr>
        <p:blipFill rotWithShape="1">
          <a:blip r:embed="rId3">
            <a:alphaModFix/>
          </a:blip>
          <a:srcRect b="0" l="0" r="0" t="0"/>
          <a:stretch/>
        </p:blipFill>
        <p:spPr>
          <a:xfrm>
            <a:off x="0" y="0"/>
            <a:ext cx="9144001" cy="1419926"/>
          </a:xfrm>
          <a:prstGeom prst="rect">
            <a:avLst/>
          </a:prstGeom>
          <a:noFill/>
          <a:ln>
            <a:noFill/>
          </a:ln>
        </p:spPr>
      </p:pic>
      <p:sp>
        <p:nvSpPr>
          <p:cNvPr id="679" name="Google Shape;679;p81"/>
          <p:cNvSpPr txBox="1"/>
          <p:nvPr/>
        </p:nvSpPr>
        <p:spPr>
          <a:xfrm>
            <a:off x="855075" y="7739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Apmācību struktūra</a:t>
            </a:r>
            <a:endParaRPr b="1" i="0" sz="2800" u="none" cap="none" strike="noStrike">
              <a:solidFill>
                <a:srgbClr val="FFFFFF"/>
              </a:solidFill>
              <a:latin typeface="Arial"/>
              <a:ea typeface="Arial"/>
              <a:cs typeface="Arial"/>
              <a:sym typeface="Arial"/>
            </a:endParaRPr>
          </a:p>
        </p:txBody>
      </p:sp>
      <p:sp>
        <p:nvSpPr>
          <p:cNvPr id="680" name="Google Shape;680;p81"/>
          <p:cNvSpPr txBox="1"/>
          <p:nvPr/>
        </p:nvSpPr>
        <p:spPr>
          <a:xfrm>
            <a:off x="693200" y="1644350"/>
            <a:ext cx="7896900" cy="363558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Piemērošana reālajā dzīvē:</a:t>
            </a:r>
            <a:r>
              <a:rPr b="0" i="0" lang="lv-LV" sz="1500" u="none" cap="none" strike="noStrike">
                <a:solidFill>
                  <a:srgbClr val="000000"/>
                </a:solidFill>
                <a:latin typeface="Raleway"/>
                <a:ea typeface="Raleway"/>
                <a:cs typeface="Raleway"/>
                <a:sym typeface="Raleway"/>
              </a:rPr>
              <a:t> Pēc spēles vadiet diskusiju par to, kā spēlē gūtās atziņas varētu piemērot reālās dzīves situācijās. Mudiniet dalībniekus dalīties ar atziņām par to, kā viņi varētu risināt līdzīgus scenārijus savās darbavietās.</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Pārskats:</a:t>
            </a:r>
            <a:r>
              <a:rPr b="0" i="0" lang="lv-LV" sz="1500" u="none" cap="none" strike="noStrike">
                <a:solidFill>
                  <a:srgbClr val="000000"/>
                </a:solidFill>
                <a:latin typeface="Raleway"/>
                <a:ea typeface="Raleway"/>
                <a:cs typeface="Raleway"/>
                <a:sym typeface="Raleway"/>
              </a:rPr>
              <a:t> Vadiet grupas diskusiju, kurā tiek pārrunāta spēle, izvēlētie risinājumi un galvenie mācību rezultāti. Tā ir iespēja nostiprināt mācībās aplūkotos teorētiskos jēdzienus un to piemērošanu spēlē.</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Kopsavilkums:</a:t>
            </a:r>
            <a:r>
              <a:rPr b="0" i="0" lang="lv-LV" sz="1500" u="none" cap="none" strike="noStrike">
                <a:solidFill>
                  <a:srgbClr val="000000"/>
                </a:solidFill>
                <a:latin typeface="Raleway"/>
                <a:ea typeface="Raleway"/>
                <a:cs typeface="Raleway"/>
                <a:sym typeface="Raleway"/>
              </a:rPr>
              <a:t> Apkopojiet galvenos mācību laikā gūtos secinājumus. Apspriediet nākamos soļus, piemēram, turpmākos pasākumus, stratēģiju piemērošanu darbavietā,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vai papildu resursus, lai uzzinātu vairāk par vardarbību darbavietā.</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681" name="Google Shape;681;p81"/>
          <p:cNvPicPr preferRelativeResize="0"/>
          <p:nvPr/>
        </p:nvPicPr>
        <p:blipFill rotWithShape="1">
          <a:blip r:embed="rId4">
            <a:alphaModFix/>
          </a:blip>
          <a:srcRect b="0" l="0" r="0" t="21017"/>
          <a:stretch/>
        </p:blipFill>
        <p:spPr>
          <a:xfrm>
            <a:off x="5959100" y="0"/>
            <a:ext cx="3184899" cy="1040825"/>
          </a:xfrm>
          <a:prstGeom prst="rect">
            <a:avLst/>
          </a:prstGeom>
          <a:noFill/>
          <a:ln>
            <a:noFill/>
          </a:ln>
        </p:spPr>
      </p:pic>
      <p:grpSp>
        <p:nvGrpSpPr>
          <p:cNvPr id="682" name="Google Shape;682;p81"/>
          <p:cNvGrpSpPr/>
          <p:nvPr/>
        </p:nvGrpSpPr>
        <p:grpSpPr>
          <a:xfrm>
            <a:off x="498995" y="1759406"/>
            <a:ext cx="290237" cy="321991"/>
            <a:chOff x="534570" y="3018006"/>
            <a:chExt cx="290237" cy="321991"/>
          </a:xfrm>
        </p:grpSpPr>
        <p:sp>
          <p:nvSpPr>
            <p:cNvPr id="683" name="Google Shape;683;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5" name="Google Shape;685;p81"/>
          <p:cNvGrpSpPr/>
          <p:nvPr/>
        </p:nvGrpSpPr>
        <p:grpSpPr>
          <a:xfrm>
            <a:off x="498995" y="2811781"/>
            <a:ext cx="290237" cy="321991"/>
            <a:chOff x="534570" y="3018006"/>
            <a:chExt cx="290237" cy="321991"/>
          </a:xfrm>
        </p:grpSpPr>
        <p:sp>
          <p:nvSpPr>
            <p:cNvPr id="686" name="Google Shape;686;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8" name="Google Shape;688;p81"/>
          <p:cNvGrpSpPr/>
          <p:nvPr/>
        </p:nvGrpSpPr>
        <p:grpSpPr>
          <a:xfrm>
            <a:off x="498995" y="3864156"/>
            <a:ext cx="290237" cy="321991"/>
            <a:chOff x="534570" y="3018006"/>
            <a:chExt cx="290237" cy="321991"/>
          </a:xfrm>
        </p:grpSpPr>
        <p:sp>
          <p:nvSpPr>
            <p:cNvPr id="689" name="Google Shape;689;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2523351e7b7_0_292"/>
          <p:cNvSpPr txBox="1"/>
          <p:nvPr>
            <p:ph type="title"/>
          </p:nvPr>
        </p:nvSpPr>
        <p:spPr>
          <a:xfrm>
            <a:off x="693200" y="773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96" name="Google Shape;696;g2523351e7b7_0_292"/>
          <p:cNvPicPr preferRelativeResize="0"/>
          <p:nvPr/>
        </p:nvPicPr>
        <p:blipFill rotWithShape="1">
          <a:blip r:embed="rId3">
            <a:alphaModFix/>
          </a:blip>
          <a:srcRect b="0" l="0" r="0" t="0"/>
          <a:stretch/>
        </p:blipFill>
        <p:spPr>
          <a:xfrm>
            <a:off x="0" y="0"/>
            <a:ext cx="9144001" cy="1419926"/>
          </a:xfrm>
          <a:prstGeom prst="rect">
            <a:avLst/>
          </a:prstGeom>
          <a:noFill/>
          <a:ln>
            <a:noFill/>
          </a:ln>
        </p:spPr>
      </p:pic>
      <p:sp>
        <p:nvSpPr>
          <p:cNvPr id="697" name="Google Shape;697;g2523351e7b7_0_292"/>
          <p:cNvSpPr txBox="1"/>
          <p:nvPr/>
        </p:nvSpPr>
        <p:spPr>
          <a:xfrm>
            <a:off x="789300" y="773900"/>
            <a:ext cx="8040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Apmācību struktūra</a:t>
            </a:r>
            <a:endParaRPr b="1" i="0" sz="2800" u="none" cap="none" strike="noStrike">
              <a:solidFill>
                <a:srgbClr val="FFFFFF"/>
              </a:solidFill>
              <a:latin typeface="Arial"/>
              <a:ea typeface="Arial"/>
              <a:cs typeface="Arial"/>
              <a:sym typeface="Arial"/>
            </a:endParaRPr>
          </a:p>
        </p:txBody>
      </p:sp>
      <p:sp>
        <p:nvSpPr>
          <p:cNvPr id="698" name="Google Shape;698;g2523351e7b7_0_292"/>
          <p:cNvSpPr txBox="1"/>
          <p:nvPr/>
        </p:nvSpPr>
        <p:spPr>
          <a:xfrm>
            <a:off x="693200" y="1644350"/>
            <a:ext cx="78969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1" i="0" lang="lv-LV" sz="1500" u="none" cap="none" strike="noStrike">
                <a:solidFill>
                  <a:schemeClr val="dk1"/>
                </a:solidFill>
                <a:latin typeface="Raleway"/>
                <a:ea typeface="Raleway"/>
                <a:cs typeface="Raleway"/>
                <a:sym typeface="Raleway"/>
              </a:rPr>
              <a:t>Atsauksmes</a:t>
            </a:r>
            <a:r>
              <a:rPr b="0" i="0" lang="lv-LV" sz="1500" u="none" cap="none" strike="noStrike">
                <a:solidFill>
                  <a:schemeClr val="dk1"/>
                </a:solidFill>
                <a:latin typeface="Raleway"/>
                <a:ea typeface="Raleway"/>
                <a:cs typeface="Raleway"/>
                <a:sym typeface="Raleway"/>
              </a:rPr>
              <a:t>: Apkopojiet atsauksmes par mācību sesiju. To var darīt, izmantojot aptauju, grupas diskusiju vai individuālas sarunas. Atgriezeniskā saite sniegs vērtīgu informāciju turpmāko mācību sesiju uzlabošanai.</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Atcerieties, ka </a:t>
            </a:r>
            <a:r>
              <a:rPr b="1" i="0" lang="lv-LV" sz="1500" u="none" cap="none" strike="noStrike">
                <a:solidFill>
                  <a:srgbClr val="6689BA"/>
                </a:solidFill>
                <a:latin typeface="Raleway"/>
                <a:ea typeface="Raleway"/>
                <a:cs typeface="Raleway"/>
                <a:sym typeface="Raleway"/>
              </a:rPr>
              <a:t>ir svarīgi nodrošināt, lai mācību vide būtu droša, iekļaujoša un cieņpilna. </a:t>
            </a:r>
            <a:r>
              <a:rPr b="0" i="0" lang="lv-LV" sz="1500" u="none" cap="none" strike="noStrike">
                <a:solidFill>
                  <a:schemeClr val="dk1"/>
                </a:solidFill>
                <a:latin typeface="Raleway"/>
                <a:ea typeface="Raleway"/>
                <a:cs typeface="Raleway"/>
                <a:sym typeface="Raleway"/>
              </a:rPr>
              <a:t>Diskusiju laikā var rasties jutīgas tēmas, tāpēc esiet gatavi tās atbilstoši risināt.</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Varat brīvi mainīt sesijas elementus, sekojot grupas dinamikai.</a:t>
            </a:r>
            <a:endParaRPr b="1" i="0" sz="1500" u="none" cap="none" strike="noStrike">
              <a:solidFill>
                <a:srgbClr val="000000"/>
              </a:solidFill>
              <a:latin typeface="Raleway"/>
              <a:ea typeface="Raleway"/>
              <a:cs typeface="Raleway"/>
              <a:sym typeface="Raleway"/>
            </a:endParaRPr>
          </a:p>
        </p:txBody>
      </p:sp>
      <p:pic>
        <p:nvPicPr>
          <p:cNvPr id="699" name="Google Shape;699;g2523351e7b7_0_292"/>
          <p:cNvPicPr preferRelativeResize="0"/>
          <p:nvPr/>
        </p:nvPicPr>
        <p:blipFill rotWithShape="1">
          <a:blip r:embed="rId4">
            <a:alphaModFix/>
          </a:blip>
          <a:srcRect b="0" l="0" r="0" t="21017"/>
          <a:stretch/>
        </p:blipFill>
        <p:spPr>
          <a:xfrm>
            <a:off x="5959100" y="0"/>
            <a:ext cx="3184899" cy="1040825"/>
          </a:xfrm>
          <a:prstGeom prst="rect">
            <a:avLst/>
          </a:prstGeom>
          <a:noFill/>
          <a:ln>
            <a:noFill/>
          </a:ln>
        </p:spPr>
      </p:pic>
      <p:grpSp>
        <p:nvGrpSpPr>
          <p:cNvPr id="700" name="Google Shape;700;g2523351e7b7_0_292"/>
          <p:cNvGrpSpPr/>
          <p:nvPr/>
        </p:nvGrpSpPr>
        <p:grpSpPr>
          <a:xfrm>
            <a:off x="498995" y="1759406"/>
            <a:ext cx="290237" cy="321991"/>
            <a:chOff x="534570" y="3018006"/>
            <a:chExt cx="290237" cy="321991"/>
          </a:xfrm>
        </p:grpSpPr>
        <p:sp>
          <p:nvSpPr>
            <p:cNvPr id="701" name="Google Shape;701;g2523351e7b7_0_29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g2523351e7b7_0_29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3" name="Google Shape;703;g2523351e7b7_0_292"/>
          <p:cNvGrpSpPr/>
          <p:nvPr/>
        </p:nvGrpSpPr>
        <p:grpSpPr>
          <a:xfrm>
            <a:off x="498995" y="2811781"/>
            <a:ext cx="290237" cy="321991"/>
            <a:chOff x="534570" y="3018006"/>
            <a:chExt cx="290237" cy="321991"/>
          </a:xfrm>
        </p:grpSpPr>
        <p:sp>
          <p:nvSpPr>
            <p:cNvPr id="704" name="Google Shape;704;g2523351e7b7_0_29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g2523351e7b7_0_29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711" name="Google Shape;711;p82"/>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712" name="Google Shape;712;p82"/>
          <p:cNvSpPr txBox="1"/>
          <p:nvPr/>
        </p:nvSpPr>
        <p:spPr>
          <a:xfrm>
            <a:off x="695850" y="298750"/>
            <a:ext cx="7752300" cy="79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lv-LV" sz="2800" u="none" cap="none" strike="noStrike">
                <a:solidFill>
                  <a:srgbClr val="FFFFFF"/>
                </a:solidFill>
                <a:latin typeface="Raleway"/>
                <a:ea typeface="Raleway"/>
                <a:cs typeface="Raleway"/>
                <a:sym typeface="Raleway"/>
              </a:rPr>
              <a:t>Apmācību struktūra</a:t>
            </a:r>
            <a:endParaRPr b="1" i="0" sz="2800" u="none" cap="none" strike="noStrike">
              <a:solidFill>
                <a:srgbClr val="FFFFFF"/>
              </a:solidFill>
              <a:latin typeface="Arial"/>
              <a:ea typeface="Arial"/>
              <a:cs typeface="Arial"/>
              <a:sym typeface="Arial"/>
            </a:endParaRPr>
          </a:p>
        </p:txBody>
      </p:sp>
      <p:sp>
        <p:nvSpPr>
          <p:cNvPr id="713" name="Google Shape;713;p82"/>
          <p:cNvSpPr txBox="1"/>
          <p:nvPr/>
        </p:nvSpPr>
        <p:spPr>
          <a:xfrm>
            <a:off x="311700" y="1091050"/>
            <a:ext cx="6585600" cy="4431952"/>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rgbClr val="000000"/>
                </a:solidFill>
                <a:latin typeface="Raleway"/>
                <a:ea typeface="Raleway"/>
                <a:cs typeface="Raleway"/>
                <a:sym typeface="Raleway"/>
              </a:rPr>
              <a:t>Atsauksmes</a:t>
            </a:r>
            <a:r>
              <a:rPr b="0" i="0" lang="lv-LV" sz="1500" u="none" cap="none" strike="noStrike">
                <a:solidFill>
                  <a:srgbClr val="000000"/>
                </a:solidFill>
                <a:latin typeface="Raleway"/>
                <a:ea typeface="Raleway"/>
                <a:cs typeface="Raleway"/>
                <a:sym typeface="Raleway"/>
              </a:rPr>
              <a:t>: Apkopojiet atsauksmes par mācību sesiju. To var darīt, izmantojot aptauju, grupas diskusiju vai individuālas sarunas. Atgriezeniskā saite sniegs vērtīgu informāciju turpmāko mācību sesiju uzlabošanai.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Atcerieties, ka ir svarīgi nodrošināt, lai mācību vide būtu droša, iekļaujoša un cieņpilna. Diskusiju laikā var rasties jutīgas tēmas, tāpēc esiet gatavi tās atbilstoši risināt.</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Varat brīvi mainīt sesijas elementus, sekojot grupas dinamikai.</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714" name="Google Shape;714;p82"/>
          <p:cNvPicPr preferRelativeResize="0"/>
          <p:nvPr/>
        </p:nvPicPr>
        <p:blipFill rotWithShape="1">
          <a:blip r:embed="rId4">
            <a:alphaModFix/>
          </a:blip>
          <a:srcRect b="0" l="0" r="0" t="0"/>
          <a:stretch/>
        </p:blipFill>
        <p:spPr>
          <a:xfrm>
            <a:off x="5803114" y="1091050"/>
            <a:ext cx="4631224" cy="1916225"/>
          </a:xfrm>
          <a:prstGeom prst="rect">
            <a:avLst/>
          </a:prstGeom>
          <a:noFill/>
          <a:ln>
            <a:noFill/>
          </a:ln>
        </p:spPr>
      </p:pic>
      <p:pic>
        <p:nvPicPr>
          <p:cNvPr id="715" name="Google Shape;715;p82"/>
          <p:cNvPicPr preferRelativeResize="0"/>
          <p:nvPr/>
        </p:nvPicPr>
        <p:blipFill rotWithShape="1">
          <a:blip r:embed="rId5">
            <a:alphaModFix/>
          </a:blip>
          <a:srcRect b="8339" l="0" r="6015" t="0"/>
          <a:stretch/>
        </p:blipFill>
        <p:spPr>
          <a:xfrm>
            <a:off x="6717970" y="3312249"/>
            <a:ext cx="2605476" cy="183125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grpSp>
        <p:nvGrpSpPr>
          <p:cNvPr id="720" name="Google Shape;720;g2523351e7b7_17_0"/>
          <p:cNvGrpSpPr/>
          <p:nvPr/>
        </p:nvGrpSpPr>
        <p:grpSpPr>
          <a:xfrm>
            <a:off x="-356" y="0"/>
            <a:ext cx="9143665" cy="5143674"/>
            <a:chOff x="7481200" y="-261875"/>
            <a:chExt cx="7008251" cy="4337725"/>
          </a:xfrm>
        </p:grpSpPr>
        <p:pic>
          <p:nvPicPr>
            <p:cNvPr id="721" name="Google Shape;721;g2523351e7b7_17_0"/>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722" name="Google Shape;722;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723" name="Google Shape;723;g2523351e7b7_17_0"/>
          <p:cNvGrpSpPr/>
          <p:nvPr/>
        </p:nvGrpSpPr>
        <p:grpSpPr>
          <a:xfrm>
            <a:off x="375592" y="152400"/>
            <a:ext cx="8543051" cy="4991274"/>
            <a:chOff x="7481202" y="-261875"/>
            <a:chExt cx="7008245" cy="4209204"/>
          </a:xfrm>
        </p:grpSpPr>
        <p:pic>
          <p:nvPicPr>
            <p:cNvPr id="724" name="Google Shape;724;g2523351e7b7_17_0"/>
            <p:cNvPicPr preferRelativeResize="0"/>
            <p:nvPr/>
          </p:nvPicPr>
          <p:blipFill rotWithShape="1">
            <a:blip r:embed="rId3">
              <a:alphaModFix/>
            </a:blip>
            <a:srcRect b="18165" l="0" r="0" t="0"/>
            <a:stretch/>
          </p:blipFill>
          <p:spPr>
            <a:xfrm>
              <a:off x="7481202" y="-261875"/>
              <a:ext cx="7008245" cy="4209204"/>
            </a:xfrm>
            <a:prstGeom prst="rect">
              <a:avLst/>
            </a:prstGeom>
            <a:noFill/>
            <a:ln>
              <a:noFill/>
            </a:ln>
          </p:spPr>
        </p:pic>
        <p:pic>
          <p:nvPicPr>
            <p:cNvPr id="725" name="Google Shape;725;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726" name="Google Shape;726;g2523351e7b7_17_0"/>
          <p:cNvSpPr txBox="1"/>
          <p:nvPr/>
        </p:nvSpPr>
        <p:spPr>
          <a:xfrm>
            <a:off x="1870750" y="2573575"/>
            <a:ext cx="3165300"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600" u="none" cap="none" strike="noStrike">
                <a:solidFill>
                  <a:srgbClr val="FFAB40"/>
                </a:solidFill>
                <a:latin typeface="Montserrat SemiBold"/>
                <a:ea typeface="Montserrat SemiBold"/>
                <a:cs typeface="Montserrat SemiBold"/>
                <a:sym typeface="Montserrat SemiBold"/>
              </a:rPr>
              <a:t>Kā spēlēt?</a:t>
            </a:r>
            <a:endParaRPr b="0" i="0" sz="2600" u="none" cap="none" strike="noStrike">
              <a:solidFill>
                <a:srgbClr val="FFAB40"/>
              </a:solidFill>
              <a:latin typeface="Montserrat SemiBold"/>
              <a:ea typeface="Montserrat SemiBold"/>
              <a:cs typeface="Montserrat SemiBold"/>
              <a:sym typeface="Montserrat SemiBold"/>
            </a:endParaRPr>
          </a:p>
        </p:txBody>
      </p:sp>
      <p:pic>
        <p:nvPicPr>
          <p:cNvPr id="727" name="Google Shape;727;g2523351e7b7_17_0"/>
          <p:cNvPicPr preferRelativeResize="0"/>
          <p:nvPr/>
        </p:nvPicPr>
        <p:blipFill rotWithShape="1">
          <a:blip r:embed="rId4">
            <a:alphaModFix/>
          </a:blip>
          <a:srcRect b="0" l="0" r="0" t="0"/>
          <a:stretch/>
        </p:blipFill>
        <p:spPr>
          <a:xfrm>
            <a:off x="2007302" y="-10"/>
            <a:ext cx="1753914" cy="7103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7f1b987787_1_0"/>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13" name="Google Shape;113;g27f1b987787_1_0"/>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14" name="Google Shape;114;g27f1b987787_1_0"/>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Spēle </a:t>
            </a:r>
            <a:r>
              <a:rPr b="1" i="0" lang="lv-LV" sz="2800" u="none" cap="none" strike="noStrike">
                <a:solidFill>
                  <a:srgbClr val="FFFFFF"/>
                </a:solidFill>
                <a:latin typeface="Raleway"/>
                <a:ea typeface="Raleway"/>
                <a:cs typeface="Raleway"/>
                <a:sym typeface="Raleway"/>
              </a:rPr>
              <a:t>"Atpazīt un rīkoties" sastāv no:</a:t>
            </a:r>
            <a:endParaRPr/>
          </a:p>
        </p:txBody>
      </p:sp>
      <p:sp>
        <p:nvSpPr>
          <p:cNvPr id="115" name="Google Shape;115;g27f1b987787_1_0"/>
          <p:cNvSpPr txBox="1"/>
          <p:nvPr/>
        </p:nvSpPr>
        <p:spPr>
          <a:xfrm>
            <a:off x="464100" y="1154425"/>
            <a:ext cx="6383400" cy="117029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1" i="0" lang="lv-LV" sz="1900" u="none" cap="none" strike="noStrike">
                <a:solidFill>
                  <a:srgbClr val="6689BA"/>
                </a:solidFill>
                <a:latin typeface="Raleway"/>
                <a:ea typeface="Raleway"/>
                <a:cs typeface="Raleway"/>
                <a:sym typeface="Raleway"/>
              </a:rPr>
              <a:t>60 problēmsituāciju kārtīm un 240 risinājuma kārtīm, kas sadalītas četrās kategorijās:</a:t>
            </a:r>
            <a:endParaRPr b="1" i="0" sz="1900" u="none" cap="none" strike="noStrike">
              <a:solidFill>
                <a:srgbClr val="000000"/>
              </a:solidFill>
              <a:latin typeface="Arial"/>
              <a:ea typeface="Arial"/>
              <a:cs typeface="Arial"/>
              <a:sym typeface="Arial"/>
            </a:endParaRPr>
          </a:p>
          <a:p>
            <a:pPr indent="0" lvl="0" marL="133350" marR="0" rtl="0" algn="l">
              <a:lnSpc>
                <a:spcPct val="9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116" name="Google Shape;116;g27f1b987787_1_0"/>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7" name="Google Shape;117;g27f1b987787_1_0"/>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8" name="Google Shape;118;g27f1b987787_1_0"/>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9" name="Google Shape;119;g27f1b987787_1_0"/>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0" name="Google Shape;120;g27f1b987787_1_0"/>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1" name="Google Shape;121;g27f1b987787_1_0"/>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2" name="Google Shape;122;g27f1b987787_1_0"/>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3" name="Google Shape;123;g27f1b987787_1_0"/>
          <p:cNvPicPr preferRelativeResize="0"/>
          <p:nvPr/>
        </p:nvPicPr>
        <p:blipFill rotWithShape="1">
          <a:blip r:embed="rId8">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4" name="Google Shape;124;g27f1b987787_1_0"/>
          <p:cNvPicPr preferRelativeResize="0"/>
          <p:nvPr/>
        </p:nvPicPr>
        <p:blipFill rotWithShape="1">
          <a:blip r:embed="rId8">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5" name="Google Shape;125;g27f1b987787_1_0"/>
          <p:cNvPicPr preferRelativeResize="0"/>
          <p:nvPr/>
        </p:nvPicPr>
        <p:blipFill rotWithShape="1">
          <a:blip r:embed="rId9">
            <a:alphaModFix/>
          </a:blip>
          <a:srcRect b="0" l="1437" r="1427" t="0"/>
          <a:stretch/>
        </p:blipFill>
        <p:spPr>
          <a:xfrm>
            <a:off x="5763618"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6" name="Google Shape;126;g27f1b987787_1_0"/>
          <p:cNvPicPr preferRelativeResize="0"/>
          <p:nvPr/>
        </p:nvPicPr>
        <p:blipFill rotWithShape="1">
          <a:blip r:embed="rId10">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7" name="Google Shape;127;g27f1b987787_1_0"/>
          <p:cNvPicPr preferRelativeResize="0"/>
          <p:nvPr/>
        </p:nvPicPr>
        <p:blipFill rotWithShape="1">
          <a:blip r:embed="rId10">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8" name="Google Shape;128;g27f1b987787_1_0"/>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29" name="Google Shape;129;g27f1b987787_1_0"/>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domāšanas stratēģijas </a:t>
            </a:r>
            <a:endParaRPr b="1" i="0" sz="1000" u="none" cap="none" strike="noStrike">
              <a:solidFill>
                <a:srgbClr val="674EA7"/>
              </a:solidFill>
              <a:latin typeface="Arial"/>
              <a:ea typeface="Arial"/>
              <a:cs typeface="Arial"/>
              <a:sym typeface="Arial"/>
            </a:endParaRPr>
          </a:p>
        </p:txBody>
      </p:sp>
      <p:sp>
        <p:nvSpPr>
          <p:cNvPr id="130" name="Google Shape;130;g27f1b987787_1_0"/>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sarunu stratēģijas</a:t>
            </a:r>
            <a:endParaRPr b="1" i="0" sz="1000" u="none" cap="none" strike="noStrike">
              <a:solidFill>
                <a:srgbClr val="6AA84F"/>
              </a:solidFill>
              <a:latin typeface="Arial"/>
              <a:ea typeface="Arial"/>
              <a:cs typeface="Arial"/>
              <a:sym typeface="Arial"/>
            </a:endParaRPr>
          </a:p>
        </p:txBody>
      </p:sp>
      <p:sp>
        <p:nvSpPr>
          <p:cNvPr id="131" name="Google Shape;131;g27f1b987787_1_0"/>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rīcības stratēģijas</a:t>
            </a:r>
            <a:endParaRPr b="1" i="0" sz="1000" u="none" cap="none" strike="noStrike">
              <a:solidFill>
                <a:srgbClr val="E69138"/>
              </a:solidFill>
              <a:latin typeface="Arial"/>
              <a:ea typeface="Arial"/>
              <a:cs typeface="Arial"/>
              <a:sym typeface="Arial"/>
            </a:endParaRPr>
          </a:p>
        </p:txBody>
      </p:sp>
      <p:pic>
        <p:nvPicPr>
          <p:cNvPr id="132" name="Google Shape;132;g27f1b987787_1_0"/>
          <p:cNvPicPr preferRelativeResize="0"/>
          <p:nvPr/>
        </p:nvPicPr>
        <p:blipFill rotWithShape="1">
          <a:blip r:embed="rId12">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3" name="Google Shape;133;g27f1b987787_1_0"/>
          <p:cNvPicPr preferRelativeResize="0"/>
          <p:nvPr/>
        </p:nvPicPr>
        <p:blipFill rotWithShape="1">
          <a:blip r:embed="rId12">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4" name="Google Shape;134;g27f1b987787_1_0"/>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35" name="Google Shape;135;g27f1b987787_1_0"/>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nomierinošas stratēģijas</a:t>
            </a:r>
            <a:endParaRPr b="1" i="0" sz="1000" u="none" cap="none" strike="noStrike">
              <a:solidFill>
                <a:srgbClr val="1EAEAE"/>
              </a:solidFill>
              <a:latin typeface="Arial"/>
              <a:ea typeface="Arial"/>
              <a:cs typeface="Arial"/>
              <a:sym typeface="Arial"/>
            </a:endParaRPr>
          </a:p>
        </p:txBody>
      </p:sp>
      <p:sp>
        <p:nvSpPr>
          <p:cNvPr id="136" name="Google Shape;136;g27f1b987787_1_0"/>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stāsti</a:t>
            </a:r>
            <a:endParaRPr b="1" i="0" sz="1000" u="none" cap="none" strike="noStrike">
              <a:solidFill>
                <a:srgbClr val="0B5394"/>
              </a:solidFill>
              <a:latin typeface="Arial"/>
              <a:ea typeface="Arial"/>
              <a:cs typeface="Arial"/>
              <a:sym typeface="Arial"/>
            </a:endParaRPr>
          </a:p>
        </p:txBody>
      </p:sp>
      <p:pic>
        <p:nvPicPr>
          <p:cNvPr id="137" name="Google Shape;137;g27f1b987787_1_0"/>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8" name="Google Shape;138;g27f1b987787_1_0"/>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39" name="Google Shape;139;g27f1b987787_1_0"/>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0" name="Google Shape;140;g27f1b987787_1_0"/>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1" name="Google Shape;141;g27f1b987787_1_0"/>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id="732" name="Google Shape;732;g2523351e7b7_17_4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733" name="Google Shape;733;g2523351e7b7_17_48"/>
          <p:cNvSpPr txBox="1"/>
          <p:nvPr/>
        </p:nvSpPr>
        <p:spPr>
          <a:xfrm>
            <a:off x="827250" y="1152600"/>
            <a:ext cx="74895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5000" u="none" cap="none" strike="noStrike">
                <a:solidFill>
                  <a:srgbClr val="2B3E85"/>
                </a:solidFill>
                <a:latin typeface="Raleway"/>
                <a:ea typeface="Raleway"/>
                <a:cs typeface="Raleway"/>
                <a:sym typeface="Raleway"/>
              </a:rPr>
              <a:t>1</a:t>
            </a:r>
            <a:r>
              <a:rPr b="1" i="0" lang="lv-LV" sz="4400" u="none" cap="none" strike="noStrike">
                <a:solidFill>
                  <a:srgbClr val="2B3E85"/>
                </a:solidFill>
                <a:latin typeface="Raleway"/>
                <a:ea typeface="Raleway"/>
                <a:cs typeface="Raleway"/>
                <a:sym typeface="Raleway"/>
              </a:rPr>
              <a:t>. </a:t>
            </a:r>
            <a:r>
              <a:rPr b="1" i="0" lang="lv-LV" sz="3500" u="none" cap="none" strike="noStrike">
                <a:solidFill>
                  <a:srgbClr val="2B3E85"/>
                </a:solidFill>
                <a:latin typeface="Raleway"/>
                <a:ea typeface="Raleway"/>
                <a:cs typeface="Raleway"/>
                <a:sym typeface="Raleway"/>
              </a:rPr>
              <a:t>Modulis</a:t>
            </a:r>
            <a:r>
              <a:rPr b="1" i="0" lang="lv-LV" sz="4400" u="none" cap="none" strike="noStrike">
                <a:solidFill>
                  <a:srgbClr val="FFFFFF"/>
                </a:solidFill>
                <a:latin typeface="Raleway"/>
                <a:ea typeface="Raleway"/>
                <a:cs typeface="Raleway"/>
                <a:sym typeface="Raleway"/>
              </a:rPr>
              <a:t> </a:t>
            </a:r>
            <a:endParaRPr b="1" i="0" sz="14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4400"/>
              <a:buFont typeface="Arial"/>
              <a:buNone/>
            </a:pPr>
            <a:r>
              <a:rPr b="1" i="0" lang="lv-LV" sz="4400" u="none" cap="none" strike="noStrike">
                <a:solidFill>
                  <a:srgbClr val="FFFFFF"/>
                </a:solidFill>
                <a:latin typeface="Raleway"/>
                <a:ea typeface="Raleway"/>
                <a:cs typeface="Raleway"/>
                <a:sym typeface="Raleway"/>
              </a:rPr>
              <a:t>Cēloņi un darbības mehānismi</a:t>
            </a:r>
            <a:endParaRPr b="1" i="0" sz="4400" u="none" cap="none" strike="noStrike">
              <a:solidFill>
                <a:srgbClr val="FFFFFF"/>
              </a:solidFill>
              <a:latin typeface="Arial"/>
              <a:ea typeface="Arial"/>
              <a:cs typeface="Arial"/>
              <a:sym typeface="Arial"/>
            </a:endParaRPr>
          </a:p>
        </p:txBody>
      </p:sp>
      <p:pic>
        <p:nvPicPr>
          <p:cNvPr id="734" name="Google Shape;734;g2523351e7b7_17_4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735" name="Google Shape;735;g2523351e7b7_17_4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736" name="Google Shape;736;g2523351e7b7_17_48"/>
          <p:cNvPicPr preferRelativeResize="0"/>
          <p:nvPr/>
        </p:nvPicPr>
        <p:blipFill rotWithShape="1">
          <a:blip r:embed="rId6">
            <a:alphaModFix/>
          </a:blip>
          <a:srcRect b="0" l="0" r="-583" t="-989"/>
          <a:stretch/>
        </p:blipFill>
        <p:spPr>
          <a:xfrm rot="5400000">
            <a:off x="5440413" y="1487038"/>
            <a:ext cx="2145900" cy="5194375"/>
          </a:xfrm>
          <a:prstGeom prst="rect">
            <a:avLst/>
          </a:prstGeom>
          <a:noFill/>
          <a:ln>
            <a:noFill/>
          </a:ln>
        </p:spPr>
      </p:pic>
      <p:pic>
        <p:nvPicPr>
          <p:cNvPr id="737" name="Google Shape;737;g2523351e7b7_17_48"/>
          <p:cNvPicPr preferRelativeResize="0"/>
          <p:nvPr/>
        </p:nvPicPr>
        <p:blipFill rotWithShape="1">
          <a:blip r:embed="rId6">
            <a:alphaModFix/>
          </a:blip>
          <a:srcRect b="0" l="18453" r="0" t="19871"/>
          <a:stretch/>
        </p:blipFill>
        <p:spPr>
          <a:xfrm rot="-5400000">
            <a:off x="1190812" y="2212975"/>
            <a:ext cx="1739725" cy="4121350"/>
          </a:xfrm>
          <a:prstGeom prst="rect">
            <a:avLst/>
          </a:prstGeom>
          <a:noFill/>
          <a:ln>
            <a:noFill/>
          </a:ln>
        </p:spPr>
      </p:pic>
      <p:pic>
        <p:nvPicPr>
          <p:cNvPr id="738" name="Google Shape;738;g2523351e7b7_17_48"/>
          <p:cNvPicPr preferRelativeResize="0"/>
          <p:nvPr/>
        </p:nvPicPr>
        <p:blipFill rotWithShape="1">
          <a:blip r:embed="rId7">
            <a:alphaModFix/>
          </a:blip>
          <a:srcRect b="8337" l="0" r="6015" t="0"/>
          <a:stretch/>
        </p:blipFill>
        <p:spPr>
          <a:xfrm>
            <a:off x="6538525" y="3312250"/>
            <a:ext cx="2605476" cy="1831251"/>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2" name="Shape 742"/>
        <p:cNvGrpSpPr/>
        <p:nvPr/>
      </p:nvGrpSpPr>
      <p:grpSpPr>
        <a:xfrm>
          <a:off x="0" y="0"/>
          <a:ext cx="0" cy="0"/>
          <a:chOff x="0" y="0"/>
          <a:chExt cx="0" cy="0"/>
        </a:xfrm>
      </p:grpSpPr>
      <p:pic>
        <p:nvPicPr>
          <p:cNvPr id="743" name="Google Shape;743;g2523351e7b7_17_58"/>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744" name="Google Shape;744;g2523351e7b7_17_58"/>
          <p:cNvSpPr txBox="1"/>
          <p:nvPr/>
        </p:nvSpPr>
        <p:spPr>
          <a:xfrm>
            <a:off x="48917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Cēloņi un darbības mehānismi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45" name="Google Shape;745;g2523351e7b7_17_58"/>
          <p:cNvSpPr txBox="1"/>
          <p:nvPr/>
        </p:nvSpPr>
        <p:spPr>
          <a:xfrm>
            <a:off x="597300" y="1741900"/>
            <a:ext cx="3974700" cy="255605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AB4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rgbClr val="000000"/>
                </a:solidFill>
                <a:latin typeface="Raleway"/>
                <a:ea typeface="Raleway"/>
                <a:cs typeface="Raleway"/>
                <a:sym typeface="Raleway"/>
              </a:rPr>
              <a:t>Pirms uzsākt spēli, izvēlieties kārtis ar stāstiem, kas ir saistīti ar jūsu darbavietu. </a:t>
            </a:r>
            <a:endParaRPr b="0" i="0" sz="1400" u="none" cap="none" strike="noStrike">
              <a:solidFill>
                <a:srgbClr val="000000"/>
              </a:solidFill>
              <a:latin typeface="Arial"/>
              <a:ea typeface="Arial"/>
              <a:cs typeface="Arial"/>
              <a:sym typeface="Arial"/>
            </a:endParaRPr>
          </a:p>
          <a:p>
            <a:pPr indent="0" lvl="0" marL="133350" marR="0" rtl="0" algn="l">
              <a:lnSpc>
                <a:spcPct val="115000"/>
              </a:lnSpc>
              <a:spcBef>
                <a:spcPts val="0"/>
              </a:spcBef>
              <a:spcAft>
                <a:spcPts val="0"/>
              </a:spcAft>
              <a:buClr>
                <a:srgbClr val="000000"/>
              </a:buClr>
              <a:buSzPts val="1500"/>
              <a:buFont typeface="Arial"/>
              <a:buNone/>
            </a:pP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No katras risinājumu kāršu kategorijas izvēlieties kārtis, kas saistītas tieši ar </a:t>
            </a:r>
            <a:r>
              <a:rPr b="1" i="0" lang="lv-LV" sz="1500" u="none" cap="none" strike="noStrike">
                <a:solidFill>
                  <a:srgbClr val="000000"/>
                </a:solidFill>
                <a:latin typeface="Raleway"/>
                <a:ea typeface="Raleway"/>
                <a:cs typeface="Raleway"/>
                <a:sym typeface="Raleway"/>
              </a:rPr>
              <a:t>mobingu darbavietā</a:t>
            </a:r>
            <a:r>
              <a:rPr b="0" i="0" lang="lv-LV" sz="1500" u="none" cap="none" strike="noStrike">
                <a:solidFill>
                  <a:srgbClr val="000000"/>
                </a:solidFill>
                <a:latin typeface="Raleway"/>
                <a:ea typeface="Raleway"/>
                <a:cs typeface="Raleway"/>
                <a:sym typeface="Raleway"/>
              </a:rPr>
              <a:t>.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746" name="Google Shape;746;g2523351e7b7_17_58"/>
          <p:cNvPicPr preferRelativeResize="0"/>
          <p:nvPr/>
        </p:nvPicPr>
        <p:blipFill rotWithShape="1">
          <a:blip r:embed="rId4">
            <a:alphaModFix/>
          </a:blip>
          <a:srcRect b="0" l="0" r="16443" t="0"/>
          <a:stretch/>
        </p:blipFill>
        <p:spPr>
          <a:xfrm>
            <a:off x="6254300" y="455275"/>
            <a:ext cx="2889700" cy="1430951"/>
          </a:xfrm>
          <a:prstGeom prst="rect">
            <a:avLst/>
          </a:prstGeom>
          <a:noFill/>
          <a:ln>
            <a:noFill/>
          </a:ln>
        </p:spPr>
      </p:pic>
      <p:pic>
        <p:nvPicPr>
          <p:cNvPr id="747" name="Google Shape;747;g2523351e7b7_17_58"/>
          <p:cNvPicPr preferRelativeResize="0"/>
          <p:nvPr/>
        </p:nvPicPr>
        <p:blipFill rotWithShape="1">
          <a:blip r:embed="rId5">
            <a:alphaModFix/>
          </a:blip>
          <a:srcRect b="0" l="69" r="58" t="0"/>
          <a:stretch/>
        </p:blipFill>
        <p:spPr>
          <a:xfrm>
            <a:off x="7379069" y="205947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48" name="Google Shape;748;g2523351e7b7_17_58"/>
          <p:cNvPicPr preferRelativeResize="0"/>
          <p:nvPr/>
        </p:nvPicPr>
        <p:blipFill rotWithShape="1">
          <a:blip r:embed="rId5">
            <a:alphaModFix/>
          </a:blip>
          <a:srcRect b="0" l="69" r="58" t="0"/>
          <a:stretch/>
        </p:blipFill>
        <p:spPr>
          <a:xfrm>
            <a:off x="7340117" y="2106914"/>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49" name="Google Shape;749;g2523351e7b7_17_58"/>
          <p:cNvPicPr preferRelativeResize="0"/>
          <p:nvPr/>
        </p:nvPicPr>
        <p:blipFill rotWithShape="1">
          <a:blip r:embed="rId5">
            <a:alphaModFix/>
          </a:blip>
          <a:srcRect b="0" l="69" r="58" t="0"/>
          <a:stretch/>
        </p:blipFill>
        <p:spPr>
          <a:xfrm>
            <a:off x="7285118" y="2154324"/>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0" name="Google Shape;750;g2523351e7b7_17_58"/>
          <p:cNvPicPr preferRelativeResize="0"/>
          <p:nvPr/>
        </p:nvPicPr>
        <p:blipFill rotWithShape="1">
          <a:blip r:embed="rId5">
            <a:alphaModFix/>
          </a:blip>
          <a:srcRect b="0" l="69" r="58" t="0"/>
          <a:stretch/>
        </p:blipFill>
        <p:spPr>
          <a:xfrm>
            <a:off x="7238577" y="2193873"/>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1" name="Google Shape;751;g2523351e7b7_17_58"/>
          <p:cNvPicPr preferRelativeResize="0"/>
          <p:nvPr/>
        </p:nvPicPr>
        <p:blipFill rotWithShape="1">
          <a:blip r:embed="rId5">
            <a:alphaModFix/>
          </a:blip>
          <a:srcRect b="0" l="69" r="58" t="0"/>
          <a:stretch/>
        </p:blipFill>
        <p:spPr>
          <a:xfrm>
            <a:off x="7199598" y="22752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2" name="Google Shape;752;g2523351e7b7_17_58"/>
          <p:cNvPicPr preferRelativeResize="0"/>
          <p:nvPr/>
        </p:nvPicPr>
        <p:blipFill rotWithShape="1">
          <a:blip r:embed="rId6">
            <a:alphaModFix/>
          </a:blip>
          <a:srcRect b="0" l="58" r="59" t="0"/>
          <a:stretch/>
        </p:blipFill>
        <p:spPr>
          <a:xfrm>
            <a:off x="5637088" y="19977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753" name="Google Shape;753;g2523351e7b7_17_58"/>
          <p:cNvSpPr txBox="1"/>
          <p:nvPr/>
        </p:nvSpPr>
        <p:spPr>
          <a:xfrm>
            <a:off x="281724" y="1500175"/>
            <a:ext cx="3216387" cy="644762"/>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pic>
        <p:nvPicPr>
          <p:cNvPr id="754" name="Google Shape;754;g2523351e7b7_17_58"/>
          <p:cNvPicPr preferRelativeResize="0"/>
          <p:nvPr/>
        </p:nvPicPr>
        <p:blipFill rotWithShape="1">
          <a:blip r:embed="rId6">
            <a:alphaModFix/>
          </a:blip>
          <a:srcRect b="0" l="58" r="59" t="0"/>
          <a:stretch/>
        </p:blipFill>
        <p:spPr>
          <a:xfrm>
            <a:off x="4767013" y="2449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55" name="Google Shape;755;g2523351e7b7_17_58"/>
          <p:cNvPicPr preferRelativeResize="0"/>
          <p:nvPr/>
        </p:nvPicPr>
        <p:blipFill rotWithShape="1">
          <a:blip r:embed="rId6">
            <a:alphaModFix/>
          </a:blip>
          <a:srcRect b="0" l="58" r="59" t="0"/>
          <a:stretch/>
        </p:blipFill>
        <p:spPr>
          <a:xfrm>
            <a:off x="5222688" y="269964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9" name="Shape 759"/>
        <p:cNvGrpSpPr/>
        <p:nvPr/>
      </p:nvGrpSpPr>
      <p:grpSpPr>
        <a:xfrm>
          <a:off x="0" y="0"/>
          <a:ext cx="0" cy="0"/>
          <a:chOff x="0" y="0"/>
          <a:chExt cx="0" cy="0"/>
        </a:xfrm>
      </p:grpSpPr>
      <p:pic>
        <p:nvPicPr>
          <p:cNvPr id="760" name="Google Shape;760;g2523351e7b7_17_74"/>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761" name="Google Shape;761;g2523351e7b7_17_74"/>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Cēloņi un darbības mehānismi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62" name="Google Shape;762;g2523351e7b7_17_74"/>
          <p:cNvSpPr txBox="1"/>
          <p:nvPr/>
        </p:nvSpPr>
        <p:spPr>
          <a:xfrm>
            <a:off x="524099" y="1365755"/>
            <a:ext cx="4813273" cy="229059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FFAB40"/>
              </a:solidFill>
              <a:latin typeface="Arial"/>
              <a:ea typeface="Arial"/>
              <a:cs typeface="Arial"/>
              <a:sym typeface="Arial"/>
            </a:endParaRPr>
          </a:p>
          <a:p>
            <a:pPr indent="0" lvl="0" marL="133350" marR="0" rtl="0" algn="l">
              <a:lnSpc>
                <a:spcPct val="115000"/>
              </a:lnSpc>
              <a:spcBef>
                <a:spcPts val="0"/>
              </a:spcBef>
              <a:spcAft>
                <a:spcPts val="0"/>
              </a:spcAft>
              <a:buNone/>
            </a:pPr>
            <a:r>
              <a:rPr b="1" i="0" lang="lv-LV" sz="1500" u="none" cap="none" strike="noStrike">
                <a:solidFill>
                  <a:schemeClr val="dk1"/>
                </a:solidFill>
                <a:latin typeface="Raleway"/>
                <a:ea typeface="Raleway"/>
                <a:cs typeface="Raleway"/>
                <a:sym typeface="Raleway"/>
              </a:rPr>
              <a:t>Katram spēlētājam ir jāsaņem arī risinājuma kāršu komplekts, kurā </a:t>
            </a:r>
            <a:r>
              <a:rPr b="0" i="0" lang="lv-LV" sz="1500" u="none" cap="none" strike="noStrike">
                <a:solidFill>
                  <a:schemeClr val="dk1"/>
                </a:solidFill>
                <a:latin typeface="Raleway"/>
                <a:ea typeface="Raleway"/>
                <a:cs typeface="Raleway"/>
                <a:sym typeface="Raleway"/>
              </a:rPr>
              <a:t>ir vienāds katras kategorijas kāršu skaits (4-12).</a:t>
            </a:r>
            <a:endParaRPr b="0" i="0" sz="1400" u="none" cap="none" strike="noStrike">
              <a:solidFill>
                <a:schemeClr val="dk1"/>
              </a:solidFill>
              <a:latin typeface="Arial"/>
              <a:ea typeface="Arial"/>
              <a:cs typeface="Arial"/>
              <a:sym typeface="Arial"/>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Samaisiet problēmsituāciju kartes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un novietojiet tās uz galda ar tekstu uz leju.</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763" name="Google Shape;763;g2523351e7b7_17_74"/>
          <p:cNvPicPr preferRelativeResize="0"/>
          <p:nvPr/>
        </p:nvPicPr>
        <p:blipFill rotWithShape="1">
          <a:blip r:embed="rId4">
            <a:alphaModFix/>
          </a:blip>
          <a:srcRect b="0" l="0" r="16443" t="0"/>
          <a:stretch/>
        </p:blipFill>
        <p:spPr>
          <a:xfrm>
            <a:off x="6572250" y="449125"/>
            <a:ext cx="2571750" cy="1273500"/>
          </a:xfrm>
          <a:prstGeom prst="rect">
            <a:avLst/>
          </a:prstGeom>
          <a:noFill/>
          <a:ln>
            <a:noFill/>
          </a:ln>
        </p:spPr>
      </p:pic>
      <p:sp>
        <p:nvSpPr>
          <p:cNvPr id="764" name="Google Shape;764;g2523351e7b7_17_74"/>
          <p:cNvSpPr txBox="1"/>
          <p:nvPr/>
        </p:nvSpPr>
        <p:spPr>
          <a:xfrm>
            <a:off x="676668" y="1120712"/>
            <a:ext cx="3228819"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pic>
        <p:nvPicPr>
          <p:cNvPr id="765" name="Google Shape;765;g2523351e7b7_17_74"/>
          <p:cNvPicPr preferRelativeResize="0"/>
          <p:nvPr/>
        </p:nvPicPr>
        <p:blipFill rotWithShape="1">
          <a:blip r:embed="rId5">
            <a:alphaModFix/>
          </a:blip>
          <a:srcRect b="0" l="79" r="68" t="0"/>
          <a:stretch/>
        </p:blipFill>
        <p:spPr>
          <a:xfrm>
            <a:off x="7172576" y="149811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66" name="Google Shape;766;g2523351e7b7_17_74"/>
          <p:cNvPicPr preferRelativeResize="0"/>
          <p:nvPr/>
        </p:nvPicPr>
        <p:blipFill rotWithShape="1">
          <a:blip r:embed="rId5">
            <a:alphaModFix/>
          </a:blip>
          <a:srcRect b="0" l="79" r="68" t="0"/>
          <a:stretch/>
        </p:blipFill>
        <p:spPr>
          <a:xfrm>
            <a:off x="7136202" y="15296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67" name="Google Shape;767;g2523351e7b7_17_74"/>
          <p:cNvPicPr preferRelativeResize="0"/>
          <p:nvPr/>
        </p:nvPicPr>
        <p:blipFill rotWithShape="1">
          <a:blip r:embed="rId5">
            <a:alphaModFix/>
          </a:blip>
          <a:srcRect b="0" l="79" r="68" t="0"/>
          <a:stretch/>
        </p:blipFill>
        <p:spPr>
          <a:xfrm>
            <a:off x="7095639" y="15725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68" name="Google Shape;768;g2523351e7b7_17_74"/>
          <p:cNvPicPr preferRelativeResize="0"/>
          <p:nvPr/>
        </p:nvPicPr>
        <p:blipFill rotWithShape="1">
          <a:blip r:embed="rId5">
            <a:alphaModFix/>
          </a:blip>
          <a:srcRect b="0" l="79" r="68" t="0"/>
          <a:stretch/>
        </p:blipFill>
        <p:spPr>
          <a:xfrm>
            <a:off x="7038266" y="161948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69" name="Google Shape;769;g2523351e7b7_17_74"/>
          <p:cNvPicPr preferRelativeResize="0"/>
          <p:nvPr/>
        </p:nvPicPr>
        <p:blipFill rotWithShape="1">
          <a:blip r:embed="rId6">
            <a:alphaModFix/>
          </a:blip>
          <a:srcRect b="0" l="29" r="18" t="0"/>
          <a:stretch/>
        </p:blipFill>
        <p:spPr>
          <a:xfrm>
            <a:off x="3464538" y="3306257"/>
            <a:ext cx="1330885"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70" name="Google Shape;770;g2523351e7b7_17_74"/>
          <p:cNvPicPr preferRelativeResize="0"/>
          <p:nvPr/>
        </p:nvPicPr>
        <p:blipFill rotWithShape="1">
          <a:blip r:embed="rId7">
            <a:alphaModFix/>
          </a:blip>
          <a:srcRect b="0" l="29" r="18" t="0"/>
          <a:stretch/>
        </p:blipFill>
        <p:spPr>
          <a:xfrm rot="676977">
            <a:off x="4426074" y="3306297"/>
            <a:ext cx="1249652" cy="187341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71" name="Google Shape;771;g2523351e7b7_17_74"/>
          <p:cNvPicPr preferRelativeResize="0"/>
          <p:nvPr/>
        </p:nvPicPr>
        <p:blipFill rotWithShape="1">
          <a:blip r:embed="rId8">
            <a:alphaModFix/>
          </a:blip>
          <a:srcRect b="0" l="69" r="78" t="0"/>
          <a:stretch/>
        </p:blipFill>
        <p:spPr>
          <a:xfrm rot="261074">
            <a:off x="5464016" y="3396112"/>
            <a:ext cx="1249501" cy="1873504"/>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72" name="Google Shape;772;g2523351e7b7_17_74"/>
          <p:cNvPicPr preferRelativeResize="0"/>
          <p:nvPr/>
        </p:nvPicPr>
        <p:blipFill rotWithShape="1">
          <a:blip r:embed="rId9">
            <a:alphaModFix/>
          </a:blip>
          <a:srcRect b="0" l="0" r="10" t="0"/>
          <a:stretch/>
        </p:blipFill>
        <p:spPr>
          <a:xfrm rot="-614821">
            <a:off x="1421065" y="3385089"/>
            <a:ext cx="1249632" cy="187338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73" name="Google Shape;773;g2523351e7b7_17_74"/>
          <p:cNvPicPr preferRelativeResize="0"/>
          <p:nvPr/>
        </p:nvPicPr>
        <p:blipFill rotWithShape="1">
          <a:blip r:embed="rId9">
            <a:alphaModFix/>
          </a:blip>
          <a:srcRect b="0" l="0" r="10" t="0"/>
          <a:stretch/>
        </p:blipFill>
        <p:spPr>
          <a:xfrm rot="331467">
            <a:off x="2330298" y="3250433"/>
            <a:ext cx="1249604" cy="1873525"/>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7" name="Shape 777"/>
        <p:cNvGrpSpPr/>
        <p:nvPr/>
      </p:nvGrpSpPr>
      <p:grpSpPr>
        <a:xfrm>
          <a:off x="0" y="0"/>
          <a:ext cx="0" cy="0"/>
          <a:chOff x="0" y="0"/>
          <a:chExt cx="0" cy="0"/>
        </a:xfrm>
      </p:grpSpPr>
      <p:pic>
        <p:nvPicPr>
          <p:cNvPr id="778" name="Google Shape;778;g2523351e7b7_17_91"/>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779" name="Google Shape;779;g2523351e7b7_17_91"/>
          <p:cNvSpPr txBox="1"/>
          <p:nvPr/>
        </p:nvSpPr>
        <p:spPr>
          <a:xfrm>
            <a:off x="48917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Cēloņi un darbības mehānismi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80" name="Google Shape;780;g2523351e7b7_17_91"/>
          <p:cNvSpPr txBox="1"/>
          <p:nvPr/>
        </p:nvSpPr>
        <p:spPr>
          <a:xfrm>
            <a:off x="717799" y="1983725"/>
            <a:ext cx="4173177" cy="2789195"/>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Pirmais spēlētājs izvēlas problēmsituācijas kārti, kas </a:t>
            </a:r>
            <a:r>
              <a:rPr b="0" i="0" lang="lv-LV" sz="1500" u="none" cap="none" strike="noStrike">
                <a:solidFill>
                  <a:schemeClr val="dk1"/>
                </a:solidFill>
                <a:latin typeface="Raleway"/>
                <a:ea typeface="Raleway"/>
                <a:cs typeface="Raleway"/>
                <a:sym typeface="Raleway"/>
              </a:rPr>
              <a:t>saistīta ar mobingu darbavietā, un nolasa to grupai. </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Tad pārējie spēlētāji </a:t>
            </a:r>
            <a:r>
              <a:rPr b="0" i="0" lang="lv-LV" sz="1500" u="none" cap="none" strike="noStrike">
                <a:solidFill>
                  <a:schemeClr val="dk1"/>
                </a:solidFill>
                <a:latin typeface="Raleway"/>
                <a:ea typeface="Raleway"/>
                <a:cs typeface="Raleway"/>
                <a:sym typeface="Raleway"/>
              </a:rPr>
              <a:t>no savām kārtīm </a:t>
            </a:r>
            <a:r>
              <a:rPr b="1" i="0" lang="lv-LV" sz="1500" u="none" cap="none" strike="noStrike">
                <a:solidFill>
                  <a:schemeClr val="dk1"/>
                </a:solidFill>
                <a:latin typeface="Raleway"/>
                <a:ea typeface="Raleway"/>
                <a:cs typeface="Raleway"/>
                <a:sym typeface="Raleway"/>
              </a:rPr>
              <a:t>izvēlas to risinājuma kārti, kas, </a:t>
            </a:r>
            <a:r>
              <a:rPr b="0" i="0" lang="lv-LV" sz="1500" u="none" cap="none" strike="noStrike">
                <a:solidFill>
                  <a:schemeClr val="dk1"/>
                </a:solidFill>
                <a:latin typeface="Raleway"/>
                <a:ea typeface="Raleway"/>
                <a:cs typeface="Raleway"/>
                <a:sym typeface="Raleway"/>
              </a:rPr>
              <a:t>viņuprāt, būtu labākais veids, kā novērst šādu situāciju vai risināt ar mobingu saistītu uzvedību.</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FFAB40"/>
              </a:solidFill>
              <a:latin typeface="Arial"/>
              <a:ea typeface="Arial"/>
              <a:cs typeface="Arial"/>
              <a:sym typeface="Arial"/>
            </a:endParaRPr>
          </a:p>
        </p:txBody>
      </p:sp>
      <p:pic>
        <p:nvPicPr>
          <p:cNvPr id="781" name="Google Shape;781;g2523351e7b7_17_91"/>
          <p:cNvPicPr preferRelativeResize="0"/>
          <p:nvPr/>
        </p:nvPicPr>
        <p:blipFill rotWithShape="1">
          <a:blip r:embed="rId4">
            <a:alphaModFix/>
          </a:blip>
          <a:srcRect b="0" l="0" r="27943" t="0"/>
          <a:stretch/>
        </p:blipFill>
        <p:spPr>
          <a:xfrm>
            <a:off x="6572250" y="455275"/>
            <a:ext cx="2571750" cy="1476725"/>
          </a:xfrm>
          <a:prstGeom prst="rect">
            <a:avLst/>
          </a:prstGeom>
          <a:noFill/>
          <a:ln>
            <a:noFill/>
          </a:ln>
        </p:spPr>
      </p:pic>
      <p:sp>
        <p:nvSpPr>
          <p:cNvPr id="782" name="Google Shape;782;g2523351e7b7_17_91"/>
          <p:cNvSpPr txBox="1"/>
          <p:nvPr/>
        </p:nvSpPr>
        <p:spPr>
          <a:xfrm>
            <a:off x="841000" y="1485000"/>
            <a:ext cx="22857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pic>
        <p:nvPicPr>
          <p:cNvPr id="783" name="Google Shape;783;g2523351e7b7_17_91"/>
          <p:cNvPicPr preferRelativeResize="0"/>
          <p:nvPr/>
        </p:nvPicPr>
        <p:blipFill rotWithShape="1">
          <a:blip r:embed="rId5">
            <a:alphaModFix/>
          </a:blip>
          <a:srcRect b="0" l="58" r="59" t="0"/>
          <a:stretch/>
        </p:blipFill>
        <p:spPr>
          <a:xfrm>
            <a:off x="5405852" y="1850176"/>
            <a:ext cx="1456500" cy="2183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84" name="Google Shape;784;g2523351e7b7_17_91"/>
          <p:cNvPicPr preferRelativeResize="0"/>
          <p:nvPr/>
        </p:nvPicPr>
        <p:blipFill rotWithShape="1">
          <a:blip r:embed="rId6">
            <a:alphaModFix/>
          </a:blip>
          <a:srcRect b="0" l="29" r="18" t="0"/>
          <a:stretch/>
        </p:blipFill>
        <p:spPr>
          <a:xfrm rot="422970">
            <a:off x="6699566" y="2402321"/>
            <a:ext cx="1439784" cy="2158987"/>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8" name="Shape 788"/>
        <p:cNvGrpSpPr/>
        <p:nvPr/>
      </p:nvGrpSpPr>
      <p:grpSpPr>
        <a:xfrm>
          <a:off x="0" y="0"/>
          <a:ext cx="0" cy="0"/>
          <a:chOff x="0" y="0"/>
          <a:chExt cx="0" cy="0"/>
        </a:xfrm>
      </p:grpSpPr>
      <p:pic>
        <p:nvPicPr>
          <p:cNvPr id="789" name="Google Shape;789;g2523351e7b7_17_101"/>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790" name="Google Shape;790;g2523351e7b7_17_101"/>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Cēloņi un darbības mehānismi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91" name="Google Shape;791;g2523351e7b7_17_101"/>
          <p:cNvSpPr txBox="1"/>
          <p:nvPr/>
        </p:nvSpPr>
        <p:spPr>
          <a:xfrm>
            <a:off x="717800" y="1755125"/>
            <a:ext cx="3987000" cy="22621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Kad visi spēlētāji ir izvēlējušies risinājumu kārtis, </a:t>
            </a:r>
            <a:r>
              <a:rPr b="1" i="0" lang="lv-LV" sz="1500" u="none" cap="none" strike="noStrike">
                <a:solidFill>
                  <a:schemeClr val="dk1"/>
                </a:solidFill>
                <a:latin typeface="Raleway"/>
                <a:ea typeface="Raleway"/>
                <a:cs typeface="Raleway"/>
                <a:sym typeface="Raleway"/>
              </a:rPr>
              <a:t>pirmais spēlētājs tās savāc un skaļi nolasa.</a:t>
            </a:r>
            <a:r>
              <a:rPr b="0" i="0" lang="lv-LV" sz="1500" u="none" cap="none" strike="noStrike">
                <a:solidFill>
                  <a:schemeClr val="dk1"/>
                </a:solidFill>
                <a:latin typeface="Raleway"/>
                <a:ea typeface="Raleway"/>
                <a:cs typeface="Raleway"/>
                <a:sym typeface="Raleway"/>
              </a:rPr>
              <a:t>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Pēc tam grupa apspriež dažādus risinājumus un </a:t>
            </a:r>
            <a:r>
              <a:rPr b="1" i="0" lang="lv-LV" sz="1500" u="none" cap="none" strike="noStrike">
                <a:solidFill>
                  <a:schemeClr val="dk1"/>
                </a:solidFill>
                <a:latin typeface="Raleway"/>
                <a:ea typeface="Raleway"/>
                <a:cs typeface="Raleway"/>
                <a:sym typeface="Raleway"/>
              </a:rPr>
              <a:t>izvērtē, kuri no tiem būtu visefektīvākie, </a:t>
            </a:r>
            <a:r>
              <a:rPr b="0" i="0" lang="lv-LV" sz="1500" u="none" cap="none" strike="noStrike">
                <a:solidFill>
                  <a:schemeClr val="dk1"/>
                </a:solidFill>
                <a:latin typeface="Raleway"/>
                <a:ea typeface="Raleway"/>
                <a:cs typeface="Raleway"/>
                <a:sym typeface="Raleway"/>
              </a:rPr>
              <a:t>lai risinātu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vai novērstu mobingu darbavietā.</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Raleway"/>
              <a:ea typeface="Raleway"/>
              <a:cs typeface="Raleway"/>
              <a:sym typeface="Raleway"/>
            </a:endParaRPr>
          </a:p>
        </p:txBody>
      </p:sp>
      <p:pic>
        <p:nvPicPr>
          <p:cNvPr id="792" name="Google Shape;792;g2523351e7b7_17_101"/>
          <p:cNvPicPr preferRelativeResize="0"/>
          <p:nvPr/>
        </p:nvPicPr>
        <p:blipFill rotWithShape="1">
          <a:blip r:embed="rId4">
            <a:alphaModFix/>
          </a:blip>
          <a:srcRect b="0" l="0" r="16443" t="0"/>
          <a:stretch/>
        </p:blipFill>
        <p:spPr>
          <a:xfrm>
            <a:off x="6572250" y="302875"/>
            <a:ext cx="2571750" cy="1273500"/>
          </a:xfrm>
          <a:prstGeom prst="rect">
            <a:avLst/>
          </a:prstGeom>
          <a:noFill/>
          <a:ln>
            <a:noFill/>
          </a:ln>
        </p:spPr>
      </p:pic>
      <p:sp>
        <p:nvSpPr>
          <p:cNvPr id="793" name="Google Shape;793;g2523351e7b7_17_101"/>
          <p:cNvSpPr txBox="1"/>
          <p:nvPr/>
        </p:nvSpPr>
        <p:spPr>
          <a:xfrm>
            <a:off x="717800" y="1256400"/>
            <a:ext cx="24090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pic>
        <p:nvPicPr>
          <p:cNvPr id="794" name="Google Shape;794;g2523351e7b7_17_101"/>
          <p:cNvPicPr preferRelativeResize="0"/>
          <p:nvPr/>
        </p:nvPicPr>
        <p:blipFill rotWithShape="1">
          <a:blip r:embed="rId5">
            <a:alphaModFix/>
          </a:blip>
          <a:srcRect b="0" l="58" r="59" t="0"/>
          <a:stretch/>
        </p:blipFill>
        <p:spPr>
          <a:xfrm>
            <a:off x="5734927" y="1402676"/>
            <a:ext cx="1456500" cy="21831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95" name="Google Shape;795;g2523351e7b7_17_101"/>
          <p:cNvPicPr preferRelativeResize="0"/>
          <p:nvPr/>
        </p:nvPicPr>
        <p:blipFill rotWithShape="1">
          <a:blip r:embed="rId6">
            <a:alphaModFix/>
          </a:blip>
          <a:srcRect b="0" l="29" r="18" t="0"/>
          <a:stretch/>
        </p:blipFill>
        <p:spPr>
          <a:xfrm rot="422970">
            <a:off x="7318741" y="1921546"/>
            <a:ext cx="1439784" cy="2158987"/>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96" name="Google Shape;796;g2523351e7b7_17_101"/>
          <p:cNvPicPr preferRelativeResize="0"/>
          <p:nvPr/>
        </p:nvPicPr>
        <p:blipFill rotWithShape="1">
          <a:blip r:embed="rId7">
            <a:alphaModFix/>
          </a:blip>
          <a:srcRect b="0" l="0" r="10" t="0"/>
          <a:stretch/>
        </p:blipFill>
        <p:spPr>
          <a:xfrm rot="-607216">
            <a:off x="4742196" y="2509910"/>
            <a:ext cx="1374384" cy="2060316"/>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797" name="Google Shape;797;g2523351e7b7_17_101"/>
          <p:cNvPicPr preferRelativeResize="0"/>
          <p:nvPr/>
        </p:nvPicPr>
        <p:blipFill rotWithShape="1">
          <a:blip r:embed="rId8">
            <a:alphaModFix/>
          </a:blip>
          <a:srcRect b="0" l="29" r="18" t="0"/>
          <a:stretch/>
        </p:blipFill>
        <p:spPr>
          <a:xfrm>
            <a:off x="6641544" y="3217144"/>
            <a:ext cx="1374000" cy="20604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1" name="Shape 801"/>
        <p:cNvGrpSpPr/>
        <p:nvPr/>
      </p:nvGrpSpPr>
      <p:grpSpPr>
        <a:xfrm>
          <a:off x="0" y="0"/>
          <a:ext cx="0" cy="0"/>
          <a:chOff x="0" y="0"/>
          <a:chExt cx="0" cy="0"/>
        </a:xfrm>
      </p:grpSpPr>
      <p:pic>
        <p:nvPicPr>
          <p:cNvPr id="802" name="Google Shape;802;g2523351e7b7_17_113"/>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803" name="Google Shape;803;g2523351e7b7_17_113"/>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Cēloņi un darbības mehānismi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04" name="Google Shape;804;g2523351e7b7_17_113"/>
          <p:cNvSpPr txBox="1"/>
          <p:nvPr/>
        </p:nvSpPr>
        <p:spPr>
          <a:xfrm>
            <a:off x="794000" y="1602725"/>
            <a:ext cx="5000744" cy="33239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Pēc katras kārtas palūdziet spēlētājus, izmantojot problēmsituācijas kārtī aprakstīto situāciju, </a:t>
            </a:r>
            <a:r>
              <a:rPr b="1" i="0" lang="lv-LV" sz="1500" u="none" cap="none" strike="noStrike">
                <a:solidFill>
                  <a:schemeClr val="dk1"/>
                </a:solidFill>
                <a:latin typeface="Raleway"/>
                <a:ea typeface="Raleway"/>
                <a:cs typeface="Raleway"/>
                <a:sym typeface="Raleway"/>
              </a:rPr>
              <a:t>identificēt mobinga darbavietā cēloņus un mehānismus</a:t>
            </a:r>
            <a:r>
              <a:rPr b="0" i="0" lang="lv-LV" sz="1500" u="none" cap="none" strike="noStrike">
                <a:solidFill>
                  <a:schemeClr val="dk1"/>
                </a:solidFill>
                <a:latin typeface="Raleway"/>
                <a:ea typeface="Raleway"/>
                <a:cs typeface="Raleway"/>
                <a:sym typeface="Raleway"/>
              </a:rPr>
              <a:t>.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viņus </a:t>
            </a:r>
            <a:r>
              <a:rPr b="1" i="0" lang="lv-LV" sz="1500" u="none" cap="none" strike="noStrike">
                <a:solidFill>
                  <a:schemeClr val="dk1"/>
                </a:solidFill>
                <a:latin typeface="Raleway"/>
                <a:ea typeface="Raleway"/>
                <a:cs typeface="Raleway"/>
                <a:sym typeface="Raleway"/>
              </a:rPr>
              <a:t>apzināt likumsakarības un kopsaucējus, </a:t>
            </a:r>
            <a:r>
              <a:rPr b="0" i="0" lang="lv-LV" sz="1500" u="none" cap="none" strike="noStrike">
                <a:solidFill>
                  <a:schemeClr val="dk1"/>
                </a:solidFill>
                <a:latin typeface="Raleway"/>
                <a:ea typeface="Raleway"/>
                <a:cs typeface="Raleway"/>
                <a:sym typeface="Raleway"/>
              </a:rPr>
              <a:t>kā</a:t>
            </a:r>
            <a:r>
              <a:rPr b="1" i="0" lang="lv-LV" sz="1500" u="none" cap="none" strike="noStrike">
                <a:solidFill>
                  <a:schemeClr val="dk1"/>
                </a:solidFill>
                <a:latin typeface="Raleway"/>
                <a:ea typeface="Raleway"/>
                <a:cs typeface="Raleway"/>
                <a:sym typeface="Raleway"/>
              </a:rPr>
              <a:t> </a:t>
            </a:r>
            <a:r>
              <a:rPr b="0" i="0" lang="lv-LV" sz="1500" u="none" cap="none" strike="noStrike">
                <a:solidFill>
                  <a:schemeClr val="dk1"/>
                </a:solidFill>
                <a:latin typeface="Raleway"/>
                <a:ea typeface="Raleway"/>
                <a:cs typeface="Raleway"/>
                <a:sym typeface="Raleway"/>
              </a:rPr>
              <a:t>arī apspriest to, kā dažādās risinājumu kārtīs tiek apskatīti šie cēloņi un mehānismi.</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Spēles gaitā izmantojiet problēmsituāciju kārtis, </a:t>
            </a:r>
            <a:r>
              <a:rPr b="1" i="0" lang="lv-LV" sz="1500" u="none" cap="none" strike="noStrike">
                <a:solidFill>
                  <a:schemeClr val="dk1"/>
                </a:solidFill>
                <a:latin typeface="Raleway"/>
                <a:ea typeface="Raleway"/>
                <a:cs typeface="Raleway"/>
                <a:sym typeface="Raleway"/>
              </a:rPr>
              <a:t>lai rosinātu diskusijas par konkrētiem mobinga uzvedības veidiem </a:t>
            </a:r>
            <a:r>
              <a:rPr b="0" i="0" lang="lv-LV" sz="1500" u="none" cap="none" strike="noStrike">
                <a:solidFill>
                  <a:schemeClr val="dk1"/>
                </a:solidFill>
                <a:latin typeface="Raleway"/>
                <a:ea typeface="Raleway"/>
                <a:cs typeface="Raleway"/>
                <a:sym typeface="Raleway"/>
              </a:rPr>
              <a:t>un dažādiem faktoriem, kas tos veicina.</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805" name="Google Shape;805;g2523351e7b7_17_113"/>
          <p:cNvSpPr/>
          <p:nvPr/>
        </p:nvSpPr>
        <p:spPr>
          <a:xfrm>
            <a:off x="6294244" y="2819592"/>
            <a:ext cx="1933500" cy="15831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g2523351e7b7_17_113"/>
          <p:cNvSpPr/>
          <p:nvPr/>
        </p:nvSpPr>
        <p:spPr>
          <a:xfrm>
            <a:off x="5967793" y="1812025"/>
            <a:ext cx="1361100" cy="12072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g2523351e7b7_17_113"/>
          <p:cNvSpPr/>
          <p:nvPr/>
        </p:nvSpPr>
        <p:spPr>
          <a:xfrm>
            <a:off x="5920400" y="1868354"/>
            <a:ext cx="1361100" cy="12072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g2523351e7b7_17_113"/>
          <p:cNvSpPr/>
          <p:nvPr/>
        </p:nvSpPr>
        <p:spPr>
          <a:xfrm rot="426282">
            <a:off x="6294198" y="2782421"/>
            <a:ext cx="1889508" cy="158326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9" name="Google Shape;809;g2523351e7b7_17_113"/>
          <p:cNvPicPr preferRelativeResize="0"/>
          <p:nvPr/>
        </p:nvPicPr>
        <p:blipFill rotWithShape="1">
          <a:blip r:embed="rId4">
            <a:alphaModFix/>
          </a:blip>
          <a:srcRect b="0" l="0" r="35852" t="0"/>
          <a:stretch/>
        </p:blipFill>
        <p:spPr>
          <a:xfrm>
            <a:off x="6857325" y="3208050"/>
            <a:ext cx="2286675" cy="1474850"/>
          </a:xfrm>
          <a:prstGeom prst="rect">
            <a:avLst/>
          </a:prstGeom>
          <a:noFill/>
          <a:ln>
            <a:noFill/>
          </a:ln>
        </p:spPr>
      </p:pic>
      <p:grpSp>
        <p:nvGrpSpPr>
          <p:cNvPr id="810" name="Google Shape;810;g2523351e7b7_17_113"/>
          <p:cNvGrpSpPr/>
          <p:nvPr/>
        </p:nvGrpSpPr>
        <p:grpSpPr>
          <a:xfrm>
            <a:off x="417169" y="2671454"/>
            <a:ext cx="290237" cy="321991"/>
            <a:chOff x="534570" y="3018006"/>
            <a:chExt cx="290237" cy="321991"/>
          </a:xfrm>
        </p:grpSpPr>
        <p:sp>
          <p:nvSpPr>
            <p:cNvPr id="811" name="Google Shape;811;g2523351e7b7_17_11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g2523351e7b7_17_11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3" name="Google Shape;813;g2523351e7b7_17_113"/>
          <p:cNvSpPr txBox="1"/>
          <p:nvPr/>
        </p:nvSpPr>
        <p:spPr>
          <a:xfrm>
            <a:off x="831750" y="1110934"/>
            <a:ext cx="546249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7" name="Shape 817"/>
        <p:cNvGrpSpPr/>
        <p:nvPr/>
      </p:nvGrpSpPr>
      <p:grpSpPr>
        <a:xfrm>
          <a:off x="0" y="0"/>
          <a:ext cx="0" cy="0"/>
          <a:chOff x="0" y="0"/>
          <a:chExt cx="0" cy="0"/>
        </a:xfrm>
      </p:grpSpPr>
      <p:pic>
        <p:nvPicPr>
          <p:cNvPr id="818" name="Google Shape;818;g2523351e7b7_17_128"/>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819" name="Google Shape;819;g2523351e7b7_17_128"/>
          <p:cNvSpPr txBox="1"/>
          <p:nvPr/>
        </p:nvSpPr>
        <p:spPr>
          <a:xfrm>
            <a:off x="489175" y="230300"/>
            <a:ext cx="7752300" cy="714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Cēloņi un darbības mehānismi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20" name="Google Shape;820;g2523351e7b7_17_128"/>
          <p:cNvSpPr txBox="1"/>
          <p:nvPr/>
        </p:nvSpPr>
        <p:spPr>
          <a:xfrm>
            <a:off x="748675" y="1789026"/>
            <a:ext cx="3755400" cy="272379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Kādas bija jūsu galvenās atziņas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no spēles?</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Kā spēle mainīja jūsu izpratni par mobingu darbavietā un tā cēloņiem?</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 šī spēle mudināja jūs domāt citādi par mobinga novēršanas un pārvaldības stratēģijām darbavietā?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spēlē bija mirkļi, kas jūs īpaši uzrunāja vai mainīja jūsu skatījumu uz iebiedēšanu darbavietā?</a:t>
            </a:r>
            <a:endParaRPr b="0" i="0" sz="1500" u="none" cap="none" strike="noStrike">
              <a:solidFill>
                <a:schemeClr val="dk1"/>
              </a:solidFill>
              <a:latin typeface="Raleway"/>
              <a:ea typeface="Raleway"/>
              <a:cs typeface="Raleway"/>
              <a:sym typeface="Raleway"/>
            </a:endParaRPr>
          </a:p>
        </p:txBody>
      </p:sp>
      <p:pic>
        <p:nvPicPr>
          <p:cNvPr id="821" name="Google Shape;821;g2523351e7b7_17_128"/>
          <p:cNvPicPr preferRelativeResize="0"/>
          <p:nvPr/>
        </p:nvPicPr>
        <p:blipFill rotWithShape="1">
          <a:blip r:embed="rId4">
            <a:alphaModFix/>
          </a:blip>
          <a:srcRect b="0" l="16443" r="0" t="34105"/>
          <a:stretch/>
        </p:blipFill>
        <p:spPr>
          <a:xfrm>
            <a:off x="6236933" y="-3850"/>
            <a:ext cx="2907066" cy="948550"/>
          </a:xfrm>
          <a:prstGeom prst="rect">
            <a:avLst/>
          </a:prstGeom>
          <a:noFill/>
          <a:ln>
            <a:noFill/>
          </a:ln>
        </p:spPr>
      </p:pic>
      <p:sp>
        <p:nvSpPr>
          <p:cNvPr id="822" name="Google Shape;822;g2523351e7b7_17_128"/>
          <p:cNvSpPr txBox="1"/>
          <p:nvPr/>
        </p:nvSpPr>
        <p:spPr>
          <a:xfrm>
            <a:off x="717800" y="1303375"/>
            <a:ext cx="3755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sp>
        <p:nvSpPr>
          <p:cNvPr id="823" name="Google Shape;823;g2523351e7b7_17_128"/>
          <p:cNvSpPr txBox="1"/>
          <p:nvPr/>
        </p:nvSpPr>
        <p:spPr>
          <a:xfrm>
            <a:off x="5177394" y="1150662"/>
            <a:ext cx="3755400" cy="376253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Vai esat apzinājis jomas, kurās jūs varētu uzlabot savu uzvedību vai komunikācijas stilu saistībā ar mobinga darbavietā novēršanu un vadību?</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šīs spēles spēlēšana jūs pamudināja vairāk runāt par mobingu darbavietā - vai nu kā liecinieku, vai arī kā vai kā cietušo?</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esat apzinājis kādus konkrētus pasākumus vai darbības, ko varat veikt, lai palīdzētu novērst mobingu darbavietā?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šī spēle jūs iedvesmoja turpināt mācīties par mobinga novēršanu un pārvaldību darbavietā?</a:t>
            </a:r>
            <a:endParaRPr b="0" i="0" sz="1500" u="none" cap="none" strike="noStrike">
              <a:solidFill>
                <a:schemeClr val="dk1"/>
              </a:solidFill>
              <a:latin typeface="Raleway"/>
              <a:ea typeface="Raleway"/>
              <a:cs typeface="Raleway"/>
              <a:sym typeface="Raleway"/>
            </a:endParaRPr>
          </a:p>
        </p:txBody>
      </p:sp>
      <p:grpSp>
        <p:nvGrpSpPr>
          <p:cNvPr id="824" name="Google Shape;824;g2523351e7b7_17_128"/>
          <p:cNvGrpSpPr/>
          <p:nvPr/>
        </p:nvGrpSpPr>
        <p:grpSpPr>
          <a:xfrm>
            <a:off x="427495" y="1991743"/>
            <a:ext cx="290237" cy="321991"/>
            <a:chOff x="534570" y="3018006"/>
            <a:chExt cx="290237" cy="321991"/>
          </a:xfrm>
        </p:grpSpPr>
        <p:sp>
          <p:nvSpPr>
            <p:cNvPr id="825" name="Google Shape;825;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7" name="Google Shape;827;g2523351e7b7_17_128"/>
          <p:cNvGrpSpPr/>
          <p:nvPr/>
        </p:nvGrpSpPr>
        <p:grpSpPr>
          <a:xfrm>
            <a:off x="427460" y="2534446"/>
            <a:ext cx="290237" cy="321991"/>
            <a:chOff x="534570" y="3018006"/>
            <a:chExt cx="290237" cy="321991"/>
          </a:xfrm>
        </p:grpSpPr>
        <p:sp>
          <p:nvSpPr>
            <p:cNvPr id="828" name="Google Shape;828;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0" name="Google Shape;830;g2523351e7b7_17_128"/>
          <p:cNvGrpSpPr/>
          <p:nvPr/>
        </p:nvGrpSpPr>
        <p:grpSpPr>
          <a:xfrm>
            <a:off x="427529" y="3076953"/>
            <a:ext cx="290237" cy="321991"/>
            <a:chOff x="534570" y="3018006"/>
            <a:chExt cx="290237" cy="321991"/>
          </a:xfrm>
        </p:grpSpPr>
        <p:sp>
          <p:nvSpPr>
            <p:cNvPr id="831" name="Google Shape;831;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3" name="Google Shape;833;g2523351e7b7_17_128"/>
          <p:cNvGrpSpPr/>
          <p:nvPr/>
        </p:nvGrpSpPr>
        <p:grpSpPr>
          <a:xfrm>
            <a:off x="427529" y="3786987"/>
            <a:ext cx="290237" cy="321991"/>
            <a:chOff x="534570" y="3018006"/>
            <a:chExt cx="290237" cy="321991"/>
          </a:xfrm>
        </p:grpSpPr>
        <p:sp>
          <p:nvSpPr>
            <p:cNvPr id="834" name="Google Shape;834;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6" name="Google Shape;836;g2523351e7b7_17_128"/>
          <p:cNvGrpSpPr/>
          <p:nvPr/>
        </p:nvGrpSpPr>
        <p:grpSpPr>
          <a:xfrm>
            <a:off x="4803120" y="1367856"/>
            <a:ext cx="290237" cy="321991"/>
            <a:chOff x="534570" y="3018006"/>
            <a:chExt cx="290237" cy="321991"/>
          </a:xfrm>
        </p:grpSpPr>
        <p:sp>
          <p:nvSpPr>
            <p:cNvPr id="837" name="Google Shape;837;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9" name="Google Shape;839;g2523351e7b7_17_128"/>
          <p:cNvGrpSpPr/>
          <p:nvPr/>
        </p:nvGrpSpPr>
        <p:grpSpPr>
          <a:xfrm>
            <a:off x="4803120" y="2486956"/>
            <a:ext cx="290237" cy="321991"/>
            <a:chOff x="534570" y="3018006"/>
            <a:chExt cx="290237" cy="321991"/>
          </a:xfrm>
        </p:grpSpPr>
        <p:sp>
          <p:nvSpPr>
            <p:cNvPr id="840" name="Google Shape;840;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2" name="Google Shape;842;g2523351e7b7_17_128"/>
          <p:cNvGrpSpPr/>
          <p:nvPr/>
        </p:nvGrpSpPr>
        <p:grpSpPr>
          <a:xfrm>
            <a:off x="4803120" y="3421256"/>
            <a:ext cx="290237" cy="321991"/>
            <a:chOff x="534570" y="3018006"/>
            <a:chExt cx="290237" cy="321991"/>
          </a:xfrm>
        </p:grpSpPr>
        <p:sp>
          <p:nvSpPr>
            <p:cNvPr id="843" name="Google Shape;843;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5" name="Google Shape;845;g2523351e7b7_17_128"/>
          <p:cNvGrpSpPr/>
          <p:nvPr/>
        </p:nvGrpSpPr>
        <p:grpSpPr>
          <a:xfrm>
            <a:off x="4803120" y="4122406"/>
            <a:ext cx="290237" cy="321991"/>
            <a:chOff x="534570" y="3018006"/>
            <a:chExt cx="290237" cy="321991"/>
          </a:xfrm>
        </p:grpSpPr>
        <p:sp>
          <p:nvSpPr>
            <p:cNvPr id="846" name="Google Shape;846;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1" name="Shape 851"/>
        <p:cNvGrpSpPr/>
        <p:nvPr/>
      </p:nvGrpSpPr>
      <p:grpSpPr>
        <a:xfrm>
          <a:off x="0" y="0"/>
          <a:ext cx="0" cy="0"/>
          <a:chOff x="0" y="0"/>
          <a:chExt cx="0" cy="0"/>
        </a:xfrm>
      </p:grpSpPr>
      <p:pic>
        <p:nvPicPr>
          <p:cNvPr id="852" name="Google Shape;852;g2523351e7b7_17_161"/>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853" name="Google Shape;853;g2523351e7b7_17_161"/>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Cēloņi un darbības mehānismi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54" name="Google Shape;854;g2523351e7b7_17_161"/>
          <p:cNvSpPr txBox="1"/>
          <p:nvPr/>
        </p:nvSpPr>
        <p:spPr>
          <a:xfrm>
            <a:off x="737574" y="1577707"/>
            <a:ext cx="3755400" cy="3554789"/>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varat minēt kādu piemēru no spēles, kurā izpratne par cēloņiem vai darbības mehānismu palīdzēja atrisināt sarežģītu situāciju, kas saistīta ar vardarbību darbavietā?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 jūsuprāt, iegūtā informācija par šiem cēloņiem un mehānismiem var palīdzēt novērst vai mazināt vardarbības gadījumus darbavietā?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Vai šī spēle mainīja jūsu uzskatus par faktoriem un dinamiku, kas veicina vardarbību darbavietā?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Ja jā, tad kādā veidā?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855" name="Google Shape;855;g2523351e7b7_17_161"/>
          <p:cNvPicPr preferRelativeResize="0"/>
          <p:nvPr/>
        </p:nvPicPr>
        <p:blipFill rotWithShape="1">
          <a:blip r:embed="rId4">
            <a:alphaModFix/>
          </a:blip>
          <a:srcRect b="0" l="16443" r="0" t="34105"/>
          <a:stretch/>
        </p:blipFill>
        <p:spPr>
          <a:xfrm>
            <a:off x="6236933" y="-3850"/>
            <a:ext cx="2907066" cy="948550"/>
          </a:xfrm>
          <a:prstGeom prst="rect">
            <a:avLst/>
          </a:prstGeom>
          <a:noFill/>
          <a:ln>
            <a:noFill/>
          </a:ln>
        </p:spPr>
      </p:pic>
      <p:sp>
        <p:nvSpPr>
          <p:cNvPr id="856" name="Google Shape;856;g2523351e7b7_17_161"/>
          <p:cNvSpPr txBox="1"/>
          <p:nvPr/>
        </p:nvSpPr>
        <p:spPr>
          <a:xfrm>
            <a:off x="717800" y="1162038"/>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sp>
        <p:nvSpPr>
          <p:cNvPr id="857" name="Google Shape;857;g2523351e7b7_17_161"/>
          <p:cNvSpPr txBox="1"/>
          <p:nvPr/>
        </p:nvSpPr>
        <p:spPr>
          <a:xfrm>
            <a:off x="5124232" y="1577336"/>
            <a:ext cx="3462900" cy="228521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Kādi iemesli vai mehānismi, jūsuprāt, ir vissvarīgākie, lai radītu iekļaujošāku un drošāku darbavietu?</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Pamatojoties uz jūsu pieredzi, spēlējot spēli, kādas stratēģijas var tikt īstenotas organizācijās, lai proaktīvi novērstu šos cēloņus un mehānismus, tādējādi samazinot vardarbības risku darbavietā?</a:t>
            </a:r>
            <a:endParaRPr b="0" i="0" sz="1500" u="none" cap="none" strike="noStrike">
              <a:solidFill>
                <a:schemeClr val="dk1"/>
              </a:solidFill>
              <a:latin typeface="Raleway"/>
              <a:ea typeface="Raleway"/>
              <a:cs typeface="Raleway"/>
              <a:sym typeface="Raleway"/>
            </a:endParaRPr>
          </a:p>
        </p:txBody>
      </p:sp>
      <p:grpSp>
        <p:nvGrpSpPr>
          <p:cNvPr id="858" name="Google Shape;858;g2523351e7b7_17_161"/>
          <p:cNvGrpSpPr/>
          <p:nvPr/>
        </p:nvGrpSpPr>
        <p:grpSpPr>
          <a:xfrm>
            <a:off x="427495" y="1771631"/>
            <a:ext cx="290237" cy="321991"/>
            <a:chOff x="534570" y="3018006"/>
            <a:chExt cx="290237" cy="321991"/>
          </a:xfrm>
        </p:grpSpPr>
        <p:sp>
          <p:nvSpPr>
            <p:cNvPr id="859" name="Google Shape;859;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1" name="Google Shape;861;g2523351e7b7_17_161"/>
          <p:cNvGrpSpPr/>
          <p:nvPr/>
        </p:nvGrpSpPr>
        <p:grpSpPr>
          <a:xfrm>
            <a:off x="427495" y="2917231"/>
            <a:ext cx="290237" cy="321991"/>
            <a:chOff x="534570" y="3018006"/>
            <a:chExt cx="290237" cy="321991"/>
          </a:xfrm>
        </p:grpSpPr>
        <p:sp>
          <p:nvSpPr>
            <p:cNvPr id="862" name="Google Shape;862;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4" name="Google Shape;864;g2523351e7b7_17_161"/>
          <p:cNvGrpSpPr/>
          <p:nvPr/>
        </p:nvGrpSpPr>
        <p:grpSpPr>
          <a:xfrm>
            <a:off x="427495" y="3889306"/>
            <a:ext cx="290237" cy="321991"/>
            <a:chOff x="534570" y="3018006"/>
            <a:chExt cx="290237" cy="321991"/>
          </a:xfrm>
        </p:grpSpPr>
        <p:sp>
          <p:nvSpPr>
            <p:cNvPr id="865" name="Google Shape;865;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7" name="Google Shape;867;g2523351e7b7_17_161"/>
          <p:cNvGrpSpPr/>
          <p:nvPr/>
        </p:nvGrpSpPr>
        <p:grpSpPr>
          <a:xfrm>
            <a:off x="4803120" y="1771656"/>
            <a:ext cx="290237" cy="321991"/>
            <a:chOff x="534570" y="3018006"/>
            <a:chExt cx="290237" cy="321991"/>
          </a:xfrm>
        </p:grpSpPr>
        <p:sp>
          <p:nvSpPr>
            <p:cNvPr id="868" name="Google Shape;868;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0" name="Google Shape;870;g2523351e7b7_17_161"/>
          <p:cNvGrpSpPr/>
          <p:nvPr/>
        </p:nvGrpSpPr>
        <p:grpSpPr>
          <a:xfrm>
            <a:off x="4818488" y="2549912"/>
            <a:ext cx="290237" cy="321991"/>
            <a:chOff x="534570" y="3018006"/>
            <a:chExt cx="290237" cy="321991"/>
          </a:xfrm>
        </p:grpSpPr>
        <p:sp>
          <p:nvSpPr>
            <p:cNvPr id="871" name="Google Shape;871;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6" name="Shape 876"/>
        <p:cNvGrpSpPr/>
        <p:nvPr/>
      </p:nvGrpSpPr>
      <p:grpSpPr>
        <a:xfrm>
          <a:off x="0" y="0"/>
          <a:ext cx="0" cy="0"/>
          <a:chOff x="0" y="0"/>
          <a:chExt cx="0" cy="0"/>
        </a:xfrm>
      </p:grpSpPr>
      <p:pic>
        <p:nvPicPr>
          <p:cNvPr id="877" name="Google Shape;877;g2523351e7b7_17_185"/>
          <p:cNvPicPr preferRelativeResize="0"/>
          <p:nvPr/>
        </p:nvPicPr>
        <p:blipFill rotWithShape="1">
          <a:blip r:embed="rId3">
            <a:alphaModFix/>
          </a:blip>
          <a:srcRect b="0" l="0" r="0" t="0"/>
          <a:stretch/>
        </p:blipFill>
        <p:spPr>
          <a:xfrm>
            <a:off x="0" y="0"/>
            <a:ext cx="9144001" cy="1572100"/>
          </a:xfrm>
          <a:prstGeom prst="rect">
            <a:avLst/>
          </a:prstGeom>
          <a:noFill/>
          <a:ln>
            <a:noFill/>
          </a:ln>
        </p:spPr>
      </p:pic>
      <p:sp>
        <p:nvSpPr>
          <p:cNvPr id="878" name="Google Shape;878;g2523351e7b7_17_185"/>
          <p:cNvSpPr txBox="1"/>
          <p:nvPr/>
        </p:nvSpPr>
        <p:spPr>
          <a:xfrm>
            <a:off x="489175" y="723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1.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Cēloņi un darbības mehānismi</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79" name="Google Shape;879;g2523351e7b7_17_185"/>
          <p:cNvSpPr txBox="1"/>
          <p:nvPr/>
        </p:nvSpPr>
        <p:spPr>
          <a:xfrm>
            <a:off x="748607" y="1980025"/>
            <a:ext cx="33408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varat aprakstīt kādu personisku pieredzi vai novērojumus, kas saistīti ar spēlē aplūkotajiem cēloņiem vai mehānismiem?</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 jūsuprāt, izpratne par cēloņiem un darbības mehānismiem var veicināt veselīgāku darba kultūru un labāku darbinieku labsajūtu?</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880" name="Google Shape;880;g2523351e7b7_17_185"/>
          <p:cNvPicPr preferRelativeResize="0"/>
          <p:nvPr/>
        </p:nvPicPr>
        <p:blipFill rotWithShape="1">
          <a:blip r:embed="rId4">
            <a:alphaModFix/>
          </a:blip>
          <a:srcRect b="0" l="16443" r="0" t="34105"/>
          <a:stretch/>
        </p:blipFill>
        <p:spPr>
          <a:xfrm>
            <a:off x="6236933" y="477200"/>
            <a:ext cx="2907066" cy="948550"/>
          </a:xfrm>
          <a:prstGeom prst="rect">
            <a:avLst/>
          </a:prstGeom>
          <a:noFill/>
          <a:ln>
            <a:noFill/>
          </a:ln>
        </p:spPr>
      </p:pic>
      <p:sp>
        <p:nvSpPr>
          <p:cNvPr id="881" name="Google Shape;881;g2523351e7b7_17_185"/>
          <p:cNvSpPr txBox="1"/>
          <p:nvPr/>
        </p:nvSpPr>
        <p:spPr>
          <a:xfrm>
            <a:off x="717800" y="16140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sp>
        <p:nvSpPr>
          <p:cNvPr id="882" name="Google Shape;882;g2523351e7b7_17_185"/>
          <p:cNvSpPr txBox="1"/>
          <p:nvPr/>
        </p:nvSpPr>
        <p:spPr>
          <a:xfrm>
            <a:off x="4990398" y="1956780"/>
            <a:ext cx="3633300" cy="249296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Kāda, jūsuprāt, ir darbinieku loma dažādos organizācijas līmeņos, lai identificētu un novērstu cēloņus un mehānismus, kas veicina vardarbību darbavietā?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bija kādas negaidītas atziņas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vai atziņas par cēloņiem un mehānismiem un to ietekmi uz vardarbību darbavietā, ko guvāt, spēlējot šo moduli?</a:t>
            </a:r>
            <a:endParaRPr b="0" i="0" sz="1500" u="none" cap="none" strike="noStrike">
              <a:solidFill>
                <a:schemeClr val="dk1"/>
              </a:solidFill>
              <a:latin typeface="Raleway"/>
              <a:ea typeface="Raleway"/>
              <a:cs typeface="Raleway"/>
              <a:sym typeface="Raleway"/>
            </a:endParaRPr>
          </a:p>
        </p:txBody>
      </p:sp>
      <p:grpSp>
        <p:nvGrpSpPr>
          <p:cNvPr id="883" name="Google Shape;883;g2523351e7b7_17_185"/>
          <p:cNvGrpSpPr/>
          <p:nvPr/>
        </p:nvGrpSpPr>
        <p:grpSpPr>
          <a:xfrm>
            <a:off x="427495" y="2194543"/>
            <a:ext cx="290237" cy="321991"/>
            <a:chOff x="534570" y="3018006"/>
            <a:chExt cx="290237" cy="321991"/>
          </a:xfrm>
        </p:grpSpPr>
        <p:sp>
          <p:nvSpPr>
            <p:cNvPr id="884" name="Google Shape;884;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6" name="Google Shape;886;g2523351e7b7_17_185"/>
          <p:cNvGrpSpPr/>
          <p:nvPr/>
        </p:nvGrpSpPr>
        <p:grpSpPr>
          <a:xfrm>
            <a:off x="427495" y="3145831"/>
            <a:ext cx="290237" cy="321991"/>
            <a:chOff x="534570" y="3018006"/>
            <a:chExt cx="290237" cy="321991"/>
          </a:xfrm>
        </p:grpSpPr>
        <p:sp>
          <p:nvSpPr>
            <p:cNvPr id="887" name="Google Shape;887;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9" name="Google Shape;889;g2523351e7b7_17_185"/>
          <p:cNvGrpSpPr/>
          <p:nvPr/>
        </p:nvGrpSpPr>
        <p:grpSpPr>
          <a:xfrm>
            <a:off x="4669045" y="2194543"/>
            <a:ext cx="290237" cy="321991"/>
            <a:chOff x="534570" y="3018006"/>
            <a:chExt cx="290237" cy="321991"/>
          </a:xfrm>
        </p:grpSpPr>
        <p:sp>
          <p:nvSpPr>
            <p:cNvPr id="890" name="Google Shape;890;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2" name="Google Shape;892;g2523351e7b7_17_185"/>
          <p:cNvGrpSpPr/>
          <p:nvPr/>
        </p:nvGrpSpPr>
        <p:grpSpPr>
          <a:xfrm>
            <a:off x="4669045" y="3315031"/>
            <a:ext cx="290237" cy="321991"/>
            <a:chOff x="534570" y="3018006"/>
            <a:chExt cx="290237" cy="321991"/>
          </a:xfrm>
        </p:grpSpPr>
        <p:sp>
          <p:nvSpPr>
            <p:cNvPr id="893" name="Google Shape;893;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pic>
        <p:nvPicPr>
          <p:cNvPr id="899" name="Google Shape;899;g2523351e7b7_2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900" name="Google Shape;900;g2523351e7b7_22_0"/>
          <p:cNvSpPr txBox="1"/>
          <p:nvPr/>
        </p:nvSpPr>
        <p:spPr>
          <a:xfrm>
            <a:off x="827250" y="1119925"/>
            <a:ext cx="7489500" cy="2472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5000" u="none" cap="none" strike="noStrike">
                <a:solidFill>
                  <a:srgbClr val="2B3E85"/>
                </a:solidFill>
                <a:latin typeface="Raleway"/>
                <a:ea typeface="Raleway"/>
                <a:cs typeface="Raleway"/>
                <a:sym typeface="Raleway"/>
              </a:rPr>
              <a:t>2</a:t>
            </a:r>
            <a:r>
              <a:rPr b="1" i="0" lang="lv-LV" sz="4400" u="none" cap="none" strike="noStrike">
                <a:solidFill>
                  <a:srgbClr val="2B3E85"/>
                </a:solidFill>
                <a:latin typeface="Raleway"/>
                <a:ea typeface="Raleway"/>
                <a:cs typeface="Raleway"/>
                <a:sym typeface="Raleway"/>
              </a:rPr>
              <a:t>. </a:t>
            </a:r>
            <a:r>
              <a:rPr b="1" i="0" lang="lv-LV" sz="3500" u="none" cap="none" strike="noStrike">
                <a:solidFill>
                  <a:srgbClr val="2B3E85"/>
                </a:solidFill>
                <a:latin typeface="Raleway"/>
                <a:ea typeface="Raleway"/>
                <a:cs typeface="Raleway"/>
                <a:sym typeface="Raleway"/>
              </a:rPr>
              <a:t>Modulis </a:t>
            </a:r>
            <a:endParaRPr b="1" i="0" sz="3500" u="none" cap="none" strike="noStrike">
              <a:solidFill>
                <a:srgbClr val="2B3E85"/>
              </a:solidFill>
              <a:latin typeface="Raleway"/>
              <a:ea typeface="Raleway"/>
              <a:cs typeface="Raleway"/>
              <a:sym typeface="Raleway"/>
            </a:endParaRPr>
          </a:p>
          <a:p>
            <a:pPr indent="0" lvl="0" marL="457200" marR="0" rtl="0" algn="l">
              <a:lnSpc>
                <a:spcPct val="90000"/>
              </a:lnSpc>
              <a:spcBef>
                <a:spcPts val="0"/>
              </a:spcBef>
              <a:spcAft>
                <a:spcPts val="0"/>
              </a:spcAft>
              <a:buClr>
                <a:srgbClr val="000000"/>
              </a:buClr>
              <a:buSzPts val="4400"/>
              <a:buFont typeface="Arial"/>
              <a:buNone/>
            </a:pPr>
            <a:r>
              <a:rPr b="1" i="0" lang="lv-LV" sz="4400" u="none" cap="none" strike="noStrike">
                <a:solidFill>
                  <a:srgbClr val="FFFFFF"/>
                </a:solidFill>
                <a:latin typeface="Raleway"/>
                <a:ea typeface="Raleway"/>
                <a:cs typeface="Raleway"/>
                <a:sym typeface="Raleway"/>
              </a:rPr>
              <a:t>Saskarsmes ar vardarbību darbavietā ietekme</a:t>
            </a:r>
            <a:endParaRPr b="1" i="0" sz="4400" u="none" cap="none" strike="noStrike">
              <a:solidFill>
                <a:srgbClr val="FFFFFF"/>
              </a:solidFill>
              <a:latin typeface="Arial"/>
              <a:ea typeface="Arial"/>
              <a:cs typeface="Arial"/>
              <a:sym typeface="Arial"/>
            </a:endParaRPr>
          </a:p>
        </p:txBody>
      </p:sp>
      <p:pic>
        <p:nvPicPr>
          <p:cNvPr id="901" name="Google Shape;901;g2523351e7b7_2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902" name="Google Shape;902;g2523351e7b7_2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903" name="Google Shape;903;g2523351e7b7_22_0"/>
          <p:cNvPicPr preferRelativeResize="0"/>
          <p:nvPr/>
        </p:nvPicPr>
        <p:blipFill rotWithShape="1">
          <a:blip r:embed="rId6">
            <a:alphaModFix/>
          </a:blip>
          <a:srcRect b="0" l="0" r="-583" t="-989"/>
          <a:stretch/>
        </p:blipFill>
        <p:spPr>
          <a:xfrm rot="5400000">
            <a:off x="5147888" y="1802160"/>
            <a:ext cx="2145900" cy="5194375"/>
          </a:xfrm>
          <a:prstGeom prst="rect">
            <a:avLst/>
          </a:prstGeom>
          <a:noFill/>
          <a:ln>
            <a:noFill/>
          </a:ln>
        </p:spPr>
      </p:pic>
      <p:pic>
        <p:nvPicPr>
          <p:cNvPr id="904" name="Google Shape;904;g2523351e7b7_22_0"/>
          <p:cNvPicPr preferRelativeResize="0"/>
          <p:nvPr/>
        </p:nvPicPr>
        <p:blipFill rotWithShape="1">
          <a:blip r:embed="rId6">
            <a:alphaModFix/>
          </a:blip>
          <a:srcRect b="0" l="18453" r="0" t="19871"/>
          <a:stretch/>
        </p:blipFill>
        <p:spPr>
          <a:xfrm rot="-5400000">
            <a:off x="941963" y="2225740"/>
            <a:ext cx="1739725" cy="4121350"/>
          </a:xfrm>
          <a:prstGeom prst="rect">
            <a:avLst/>
          </a:prstGeom>
          <a:noFill/>
          <a:ln>
            <a:noFill/>
          </a:ln>
        </p:spPr>
      </p:pic>
      <p:pic>
        <p:nvPicPr>
          <p:cNvPr id="905" name="Google Shape;905;g2523351e7b7_22_0"/>
          <p:cNvPicPr preferRelativeResize="0"/>
          <p:nvPr/>
        </p:nvPicPr>
        <p:blipFill rotWithShape="1">
          <a:blip r:embed="rId7">
            <a:alphaModFix/>
          </a:blip>
          <a:srcRect b="8339" l="0" r="12295" t="0"/>
          <a:stretch/>
        </p:blipFill>
        <p:spPr>
          <a:xfrm>
            <a:off x="6538525" y="3181175"/>
            <a:ext cx="2605476" cy="1962324"/>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7f1b987787_1_34"/>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47" name="Google Shape;147;g27f1b987787_1_34"/>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48" name="Google Shape;148;g27f1b987787_1_34"/>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Spēle </a:t>
            </a:r>
            <a:r>
              <a:rPr b="1" i="0" lang="lv-LV" sz="2800" u="none" cap="none" strike="noStrike">
                <a:solidFill>
                  <a:srgbClr val="FFFFFF"/>
                </a:solidFill>
                <a:latin typeface="Raleway"/>
                <a:ea typeface="Raleway"/>
                <a:cs typeface="Raleway"/>
                <a:sym typeface="Raleway"/>
              </a:rPr>
              <a:t>"Atpazīt un rīkoties" sastāv no:</a:t>
            </a:r>
            <a:endParaRPr b="1" i="0" sz="2800" u="none" cap="none" strike="noStrike">
              <a:solidFill>
                <a:srgbClr val="FFFFFF"/>
              </a:solidFill>
              <a:latin typeface="Raleway"/>
              <a:ea typeface="Raleway"/>
              <a:cs typeface="Raleway"/>
              <a:sym typeface="Raleway"/>
            </a:endParaRPr>
          </a:p>
        </p:txBody>
      </p:sp>
      <p:sp>
        <p:nvSpPr>
          <p:cNvPr id="149" name="Google Shape;149;g27f1b987787_1_34"/>
          <p:cNvSpPr txBox="1"/>
          <p:nvPr/>
        </p:nvSpPr>
        <p:spPr>
          <a:xfrm>
            <a:off x="464100" y="1154425"/>
            <a:ext cx="6383400" cy="97639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1" i="0" lang="lv-LV" sz="1900" u="none" cap="none" strike="noStrike">
                <a:solidFill>
                  <a:srgbClr val="6689BA"/>
                </a:solidFill>
                <a:latin typeface="Raleway"/>
                <a:ea typeface="Raleway"/>
                <a:cs typeface="Raleway"/>
                <a:sym typeface="Raleway"/>
              </a:rPr>
              <a:t>60 problēmsituāciju kārtīm un 240 risinājuma kārtīm, kas sadalītas četrās kategorijās:</a:t>
            </a:r>
            <a:endParaRPr b="1" i="0" sz="1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150" name="Google Shape;150;g27f1b987787_1_34"/>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1" name="Google Shape;151;g27f1b987787_1_34"/>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2" name="Google Shape;152;g27f1b987787_1_34"/>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3" name="Google Shape;153;g27f1b987787_1_34"/>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4" name="Google Shape;154;g27f1b987787_1_34"/>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5" name="Google Shape;155;g27f1b987787_1_34"/>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6" name="Google Shape;156;g27f1b987787_1_34"/>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7" name="Google Shape;157;g27f1b987787_1_34"/>
          <p:cNvPicPr preferRelativeResize="0"/>
          <p:nvPr/>
        </p:nvPicPr>
        <p:blipFill rotWithShape="1">
          <a:blip r:embed="rId8">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8" name="Google Shape;158;g27f1b987787_1_34"/>
          <p:cNvPicPr preferRelativeResize="0"/>
          <p:nvPr/>
        </p:nvPicPr>
        <p:blipFill rotWithShape="1">
          <a:blip r:embed="rId8">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9" name="Google Shape;159;g27f1b987787_1_34"/>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0" name="Google Shape;160;g27f1b987787_1_34"/>
          <p:cNvPicPr preferRelativeResize="0"/>
          <p:nvPr/>
        </p:nvPicPr>
        <p:blipFill rotWithShape="1">
          <a:blip r:embed="rId10">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1" name="Google Shape;161;g27f1b987787_1_34"/>
          <p:cNvPicPr preferRelativeResize="0"/>
          <p:nvPr/>
        </p:nvPicPr>
        <p:blipFill rotWithShape="1">
          <a:blip r:embed="rId10">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2" name="Google Shape;162;g27f1b987787_1_34"/>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63" name="Google Shape;163;g27f1b987787_1_34"/>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domāšanas stratēģijas </a:t>
            </a:r>
            <a:endParaRPr b="1" i="0" sz="1000" u="none" cap="none" strike="noStrike">
              <a:solidFill>
                <a:srgbClr val="674EA7"/>
              </a:solidFill>
              <a:latin typeface="Arial"/>
              <a:ea typeface="Arial"/>
              <a:cs typeface="Arial"/>
              <a:sym typeface="Arial"/>
            </a:endParaRPr>
          </a:p>
        </p:txBody>
      </p:sp>
      <p:sp>
        <p:nvSpPr>
          <p:cNvPr id="164" name="Google Shape;164;g27f1b987787_1_34"/>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sarunu stratēģijas</a:t>
            </a:r>
            <a:endParaRPr b="1" i="0" sz="1000" u="none" cap="none" strike="noStrike">
              <a:solidFill>
                <a:srgbClr val="6AA84F"/>
              </a:solidFill>
              <a:latin typeface="Arial"/>
              <a:ea typeface="Arial"/>
              <a:cs typeface="Arial"/>
              <a:sym typeface="Arial"/>
            </a:endParaRPr>
          </a:p>
        </p:txBody>
      </p:sp>
      <p:sp>
        <p:nvSpPr>
          <p:cNvPr id="165" name="Google Shape;165;g27f1b987787_1_34"/>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r</a:t>
            </a:r>
            <a:r>
              <a:rPr b="1" i="0" lang="lv-LV" sz="1000" u="none" cap="none" strike="noStrike">
                <a:solidFill>
                  <a:srgbClr val="E69138"/>
                </a:solidFill>
                <a:latin typeface="Arial"/>
                <a:ea typeface="Arial"/>
                <a:cs typeface="Arial"/>
                <a:sym typeface="Arial"/>
              </a:rPr>
              <a:t>īcības stratēģijas</a:t>
            </a:r>
            <a:endParaRPr b="1" i="0" sz="1000" u="none" cap="none" strike="noStrike">
              <a:solidFill>
                <a:srgbClr val="E69138"/>
              </a:solidFill>
              <a:latin typeface="Arial"/>
              <a:ea typeface="Arial"/>
              <a:cs typeface="Arial"/>
              <a:sym typeface="Arial"/>
            </a:endParaRPr>
          </a:p>
        </p:txBody>
      </p:sp>
      <p:pic>
        <p:nvPicPr>
          <p:cNvPr id="166" name="Google Shape;166;g27f1b987787_1_34"/>
          <p:cNvPicPr preferRelativeResize="0"/>
          <p:nvPr/>
        </p:nvPicPr>
        <p:blipFill rotWithShape="1">
          <a:blip r:embed="rId12">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7" name="Google Shape;167;g27f1b987787_1_34"/>
          <p:cNvPicPr preferRelativeResize="0"/>
          <p:nvPr/>
        </p:nvPicPr>
        <p:blipFill rotWithShape="1">
          <a:blip r:embed="rId12">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8" name="Google Shape;168;g27f1b987787_1_34"/>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69" name="Google Shape;169;g27f1b987787_1_34"/>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nomierinošas stratēģijas</a:t>
            </a:r>
            <a:endParaRPr b="1" i="0" sz="1000" u="none" cap="none" strike="noStrike">
              <a:solidFill>
                <a:srgbClr val="1EAEAE"/>
              </a:solidFill>
              <a:latin typeface="Arial"/>
              <a:ea typeface="Arial"/>
              <a:cs typeface="Arial"/>
              <a:sym typeface="Arial"/>
            </a:endParaRPr>
          </a:p>
        </p:txBody>
      </p:sp>
      <p:sp>
        <p:nvSpPr>
          <p:cNvPr id="170" name="Google Shape;170;g27f1b987787_1_34"/>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stāsti</a:t>
            </a:r>
            <a:endParaRPr b="1" i="0" sz="1000" u="none" cap="none" strike="noStrike">
              <a:solidFill>
                <a:srgbClr val="0B5394"/>
              </a:solidFill>
              <a:latin typeface="Arial"/>
              <a:ea typeface="Arial"/>
              <a:cs typeface="Arial"/>
              <a:sym typeface="Arial"/>
            </a:endParaRPr>
          </a:p>
        </p:txBody>
      </p:sp>
      <p:pic>
        <p:nvPicPr>
          <p:cNvPr id="171" name="Google Shape;171;g27f1b987787_1_34"/>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2" name="Google Shape;172;g27f1b987787_1_34"/>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3" name="Google Shape;173;g27f1b987787_1_34"/>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4" name="Google Shape;174;g27f1b987787_1_34"/>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75" name="Google Shape;175;g27f1b987787_1_34"/>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9" name="Shape 909"/>
        <p:cNvGrpSpPr/>
        <p:nvPr/>
      </p:nvGrpSpPr>
      <p:grpSpPr>
        <a:xfrm>
          <a:off x="0" y="0"/>
          <a:ext cx="0" cy="0"/>
          <a:chOff x="0" y="0"/>
          <a:chExt cx="0" cy="0"/>
        </a:xfrm>
      </p:grpSpPr>
      <p:pic>
        <p:nvPicPr>
          <p:cNvPr id="910" name="Google Shape;910;g2523351e7b7_22_11"/>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911" name="Google Shape;911;g2523351e7b7_22_11"/>
          <p:cNvSpPr txBox="1"/>
          <p:nvPr/>
        </p:nvSpPr>
        <p:spPr>
          <a:xfrm>
            <a:off x="489175" y="152400"/>
            <a:ext cx="8516602"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Saskarsmes ar vardarbību darbavietā ietekme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912" name="Google Shape;912;g2523351e7b7_22_11"/>
          <p:cNvSpPr txBox="1"/>
          <p:nvPr/>
        </p:nvSpPr>
        <p:spPr>
          <a:xfrm>
            <a:off x="717800" y="1678925"/>
            <a:ext cx="47547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Novietojiet uz galda problēmsituāciju kārtis, kas saistītas ar ietekmi, ko rada saskarsme ar vardarbību darbavietā un kuras ir piemērojamas jūsu situācijai vai apmācības mērķiem. Šīm problēmsituāciju kārtīm ir jāapraksta dažādi scenāriji, piemēram, </a:t>
            </a:r>
            <a:r>
              <a:rPr b="1" i="0" lang="lv-LV" sz="1500" u="none" cap="none" strike="noStrike">
                <a:solidFill>
                  <a:schemeClr val="dk1"/>
                </a:solidFill>
                <a:latin typeface="Raleway"/>
                <a:ea typeface="Raleway"/>
                <a:cs typeface="Raleway"/>
                <a:sym typeface="Raleway"/>
              </a:rPr>
              <a:t>verbāla vai fiziska vardarbība, draudi, uzmākšanās utt.</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Katrs spēlētājs var brīvi izvēlēties situāciju.</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Pārliecinieties, ka </a:t>
            </a:r>
            <a:r>
              <a:rPr b="1" i="0" lang="lv-LV" sz="1500" u="none" cap="none" strike="noStrike">
                <a:solidFill>
                  <a:schemeClr val="dk1"/>
                </a:solidFill>
                <a:latin typeface="Raleway"/>
                <a:ea typeface="Raleway"/>
                <a:cs typeface="Raleway"/>
                <a:sym typeface="Raleway"/>
              </a:rPr>
              <a:t>katram spēlētājam ir vismaz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viena problēmsituāciju kārts</a:t>
            </a:r>
            <a:r>
              <a:rPr b="0" i="0" lang="lv-LV" sz="1500" u="none" cap="none" strike="noStrike">
                <a:solidFill>
                  <a:schemeClr val="dk1"/>
                </a:solidFill>
                <a:latin typeface="Raleway"/>
                <a:ea typeface="Raleway"/>
                <a:cs typeface="Raleway"/>
                <a:sym typeface="Raleway"/>
              </a:rPr>
              <a:t>.</a:t>
            </a:r>
            <a:endParaRPr b="1" i="0" sz="1500" u="none" cap="none" strike="noStrike">
              <a:solidFill>
                <a:schemeClr val="dk1"/>
              </a:solidFill>
              <a:latin typeface="Raleway"/>
              <a:ea typeface="Raleway"/>
              <a:cs typeface="Raleway"/>
              <a:sym typeface="Raleway"/>
            </a:endParaRPr>
          </a:p>
        </p:txBody>
      </p:sp>
      <p:pic>
        <p:nvPicPr>
          <p:cNvPr id="913" name="Google Shape;913;g2523351e7b7_22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sp>
        <p:nvSpPr>
          <p:cNvPr id="914" name="Google Shape;914;g2523351e7b7_22_11"/>
          <p:cNvSpPr txBox="1"/>
          <p:nvPr/>
        </p:nvSpPr>
        <p:spPr>
          <a:xfrm>
            <a:off x="841000" y="1180200"/>
            <a:ext cx="2922926"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pic>
        <p:nvPicPr>
          <p:cNvPr id="915" name="Google Shape;915;g2523351e7b7_22_11"/>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16" name="Google Shape;916;g2523351e7b7_22_11"/>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917" name="Google Shape;917;g2523351e7b7_22_11"/>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grpSp>
        <p:nvGrpSpPr>
          <p:cNvPr id="918" name="Google Shape;918;g2523351e7b7_22_11"/>
          <p:cNvGrpSpPr/>
          <p:nvPr/>
        </p:nvGrpSpPr>
        <p:grpSpPr>
          <a:xfrm>
            <a:off x="550695" y="4190706"/>
            <a:ext cx="290237" cy="321991"/>
            <a:chOff x="534570" y="3018006"/>
            <a:chExt cx="290237" cy="321991"/>
          </a:xfrm>
        </p:grpSpPr>
        <p:sp>
          <p:nvSpPr>
            <p:cNvPr id="919" name="Google Shape;919;g2523351e7b7_2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g2523351e7b7_2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4" name="Shape 924"/>
        <p:cNvGrpSpPr/>
        <p:nvPr/>
      </p:nvGrpSpPr>
      <p:grpSpPr>
        <a:xfrm>
          <a:off x="0" y="0"/>
          <a:ext cx="0" cy="0"/>
          <a:chOff x="0" y="0"/>
          <a:chExt cx="0" cy="0"/>
        </a:xfrm>
      </p:grpSpPr>
      <p:pic>
        <p:nvPicPr>
          <p:cNvPr id="925" name="Google Shape;925;g2523351e7b7_22_25"/>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926" name="Google Shape;926;g2523351e7b7_22_25"/>
          <p:cNvSpPr txBox="1"/>
          <p:nvPr/>
        </p:nvSpPr>
        <p:spPr>
          <a:xfrm>
            <a:off x="870200" y="1831325"/>
            <a:ext cx="3987000" cy="295462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Palūdziet spēlētājus </a:t>
            </a:r>
            <a:r>
              <a:rPr b="1" i="0" lang="lv-LV" sz="1500" u="none" cap="none" strike="noStrike">
                <a:solidFill>
                  <a:schemeClr val="dk1"/>
                </a:solidFill>
                <a:latin typeface="Raleway"/>
                <a:ea typeface="Raleway"/>
                <a:cs typeface="Raleway"/>
                <a:sym typeface="Raleway"/>
              </a:rPr>
              <a:t>nostāties rindā</a:t>
            </a:r>
            <a:r>
              <a:rPr b="0" i="0" lang="lv-LV" sz="1500" u="none" cap="none" strike="noStrike">
                <a:solidFill>
                  <a:schemeClr val="dk1"/>
                </a:solidFill>
                <a:latin typeface="Raleway"/>
                <a:ea typeface="Raleway"/>
                <a:cs typeface="Raleway"/>
                <a:sym typeface="Raleway"/>
              </a:rPr>
              <a:t>.</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None/>
            </a:pPr>
            <a:r>
              <a:rPr b="0" i="0" lang="lv-LV" sz="1500" u="none" cap="none" strike="noStrike">
                <a:solidFill>
                  <a:schemeClr val="dk1"/>
                </a:solidFill>
                <a:latin typeface="Raleway"/>
                <a:ea typeface="Raleway"/>
                <a:cs typeface="Raleway"/>
                <a:sym typeface="Raleway"/>
              </a:rPr>
              <a:t>Palūdziet spēlētājus izlasīt savas kārtis un pārdomāt, kā kārtīs aprakstītais scenārijs varētu </a:t>
            </a:r>
            <a:r>
              <a:rPr b="1" i="0" lang="lv-LV" sz="1500" u="none" cap="none" strike="noStrike">
                <a:solidFill>
                  <a:schemeClr val="dk1"/>
                </a:solidFill>
                <a:latin typeface="Raleway"/>
                <a:ea typeface="Raleway"/>
                <a:cs typeface="Raleway"/>
                <a:sym typeface="Raleway"/>
              </a:rPr>
              <a:t>ietekmēt personīgi viņus. </a:t>
            </a:r>
            <a:endParaRPr b="1"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viņus </a:t>
            </a:r>
            <a:r>
              <a:rPr b="1" i="0" lang="lv-LV" sz="1500" u="none" cap="none" strike="noStrike">
                <a:solidFill>
                  <a:schemeClr val="dk1"/>
                </a:solidFill>
                <a:latin typeface="Raleway"/>
                <a:ea typeface="Raleway"/>
                <a:cs typeface="Raleway"/>
                <a:sym typeface="Raleway"/>
              </a:rPr>
              <a:t>apsvērt gan scenārija</a:t>
            </a:r>
            <a:r>
              <a:rPr b="0" i="0" lang="lv-LV" sz="1500" u="none" cap="none" strike="noStrike">
                <a:solidFill>
                  <a:schemeClr val="dk1"/>
                </a:solidFill>
                <a:latin typeface="Raleway"/>
                <a:ea typeface="Raleway"/>
                <a:cs typeface="Raleway"/>
                <a:sym typeface="Raleway"/>
              </a:rPr>
              <a:t> </a:t>
            </a:r>
            <a:r>
              <a:rPr b="1" i="0" lang="lv-LV" sz="1500" u="none" cap="none" strike="noStrike">
                <a:solidFill>
                  <a:schemeClr val="dk1"/>
                </a:solidFill>
                <a:latin typeface="Raleway"/>
                <a:ea typeface="Raleway"/>
                <a:cs typeface="Raleway"/>
                <a:sym typeface="Raleway"/>
              </a:rPr>
              <a:t>tūlītējo ietekmi, </a:t>
            </a:r>
            <a:r>
              <a:rPr b="0" i="0" lang="lv-LV" sz="1500" u="none" cap="none" strike="noStrike">
                <a:solidFill>
                  <a:schemeClr val="dk1"/>
                </a:solidFill>
                <a:latin typeface="Raleway"/>
                <a:ea typeface="Raleway"/>
                <a:cs typeface="Raleway"/>
                <a:sym typeface="Raleway"/>
              </a:rPr>
              <a:t>gan arī</a:t>
            </a:r>
            <a:r>
              <a:rPr b="1" i="0" lang="lv-LV" sz="1500" u="none" cap="none" strike="noStrike">
                <a:solidFill>
                  <a:schemeClr val="dk1"/>
                </a:solidFill>
                <a:latin typeface="Raleway"/>
                <a:ea typeface="Raleway"/>
                <a:cs typeface="Raleway"/>
                <a:sym typeface="Raleway"/>
              </a:rPr>
              <a:t> </a:t>
            </a:r>
            <a:r>
              <a:rPr b="0" i="0" lang="lv-LV" sz="1500" u="none" cap="none" strike="noStrike">
                <a:solidFill>
                  <a:schemeClr val="dk1"/>
                </a:solidFill>
                <a:latin typeface="Raleway"/>
                <a:ea typeface="Raleway"/>
                <a:cs typeface="Raleway"/>
                <a:sym typeface="Raleway"/>
              </a:rPr>
              <a:t>iespējamo ilgtermiņa ietekmi uz viņu garīgo veselību, apmierinātību ar darbu un darba rezultātus.</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927" name="Google Shape;927;g2523351e7b7_22_25"/>
          <p:cNvPicPr preferRelativeResize="0"/>
          <p:nvPr/>
        </p:nvPicPr>
        <p:blipFill rotWithShape="1">
          <a:blip r:embed="rId4">
            <a:alphaModFix/>
          </a:blip>
          <a:srcRect b="0" l="0" r="16443" t="0"/>
          <a:stretch/>
        </p:blipFill>
        <p:spPr>
          <a:xfrm>
            <a:off x="6572250" y="1256400"/>
            <a:ext cx="2571750" cy="1273500"/>
          </a:xfrm>
          <a:prstGeom prst="rect">
            <a:avLst/>
          </a:prstGeom>
          <a:noFill/>
          <a:ln>
            <a:noFill/>
          </a:ln>
        </p:spPr>
      </p:pic>
      <p:sp>
        <p:nvSpPr>
          <p:cNvPr id="928" name="Google Shape;928;g2523351e7b7_22_25"/>
          <p:cNvSpPr txBox="1"/>
          <p:nvPr/>
        </p:nvSpPr>
        <p:spPr>
          <a:xfrm>
            <a:off x="870200" y="1332600"/>
            <a:ext cx="24090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sp>
        <p:nvSpPr>
          <p:cNvPr id="929" name="Google Shape;929;g2523351e7b7_22_25"/>
          <p:cNvSpPr txBox="1"/>
          <p:nvPr/>
        </p:nvSpPr>
        <p:spPr>
          <a:xfrm>
            <a:off x="503625" y="304800"/>
            <a:ext cx="8353296"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Saskarsmes ar vardarbību darbavietā ietekme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930" name="Google Shape;930;g2523351e7b7_22_25"/>
          <p:cNvPicPr preferRelativeResize="0"/>
          <p:nvPr/>
        </p:nvPicPr>
        <p:blipFill rotWithShape="1">
          <a:blip r:embed="rId5">
            <a:alphaModFix/>
          </a:blip>
          <a:srcRect b="0" l="0" r="0" t="0"/>
          <a:stretch/>
        </p:blipFill>
        <p:spPr>
          <a:xfrm>
            <a:off x="5373489" y="2434500"/>
            <a:ext cx="768942" cy="1943226"/>
          </a:xfrm>
          <a:prstGeom prst="rect">
            <a:avLst/>
          </a:prstGeom>
          <a:noFill/>
          <a:ln>
            <a:noFill/>
          </a:ln>
        </p:spPr>
      </p:pic>
      <p:pic>
        <p:nvPicPr>
          <p:cNvPr id="931" name="Google Shape;931;g2523351e7b7_22_25"/>
          <p:cNvPicPr preferRelativeResize="0"/>
          <p:nvPr/>
        </p:nvPicPr>
        <p:blipFill rotWithShape="1">
          <a:blip r:embed="rId5">
            <a:alphaModFix/>
          </a:blip>
          <a:srcRect b="0" l="0" r="0" t="0"/>
          <a:stretch/>
        </p:blipFill>
        <p:spPr>
          <a:xfrm>
            <a:off x="6238864" y="2434500"/>
            <a:ext cx="768942" cy="1943226"/>
          </a:xfrm>
          <a:prstGeom prst="rect">
            <a:avLst/>
          </a:prstGeom>
          <a:noFill/>
          <a:ln>
            <a:noFill/>
          </a:ln>
        </p:spPr>
      </p:pic>
      <p:pic>
        <p:nvPicPr>
          <p:cNvPr id="932" name="Google Shape;932;g2523351e7b7_22_25"/>
          <p:cNvPicPr preferRelativeResize="0"/>
          <p:nvPr/>
        </p:nvPicPr>
        <p:blipFill rotWithShape="1">
          <a:blip r:embed="rId5">
            <a:alphaModFix/>
          </a:blip>
          <a:srcRect b="0" l="0" r="0" t="0"/>
          <a:stretch/>
        </p:blipFill>
        <p:spPr>
          <a:xfrm>
            <a:off x="7323614" y="2434500"/>
            <a:ext cx="768942" cy="1943226"/>
          </a:xfrm>
          <a:prstGeom prst="rect">
            <a:avLst/>
          </a:prstGeom>
          <a:noFill/>
          <a:ln>
            <a:noFill/>
          </a:ln>
        </p:spPr>
      </p:pic>
      <p:grpSp>
        <p:nvGrpSpPr>
          <p:cNvPr id="933" name="Google Shape;933;g2523351e7b7_22_25"/>
          <p:cNvGrpSpPr/>
          <p:nvPr/>
        </p:nvGrpSpPr>
        <p:grpSpPr>
          <a:xfrm>
            <a:off x="579895" y="3321306"/>
            <a:ext cx="290237" cy="321991"/>
            <a:chOff x="534570" y="3018006"/>
            <a:chExt cx="290237" cy="321991"/>
          </a:xfrm>
        </p:grpSpPr>
        <p:sp>
          <p:nvSpPr>
            <p:cNvPr id="934" name="Google Shape;934;g2523351e7b7_22_2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g2523351e7b7_22_2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9" name="Shape 939"/>
        <p:cNvGrpSpPr/>
        <p:nvPr/>
      </p:nvGrpSpPr>
      <p:grpSpPr>
        <a:xfrm>
          <a:off x="0" y="0"/>
          <a:ext cx="0" cy="0"/>
          <a:chOff x="0" y="0"/>
          <a:chExt cx="0" cy="0"/>
        </a:xfrm>
      </p:grpSpPr>
      <p:pic>
        <p:nvPicPr>
          <p:cNvPr id="940" name="Google Shape;940;g2523351e7b7_22_39"/>
          <p:cNvPicPr preferRelativeResize="0"/>
          <p:nvPr/>
        </p:nvPicPr>
        <p:blipFill rotWithShape="1">
          <a:blip r:embed="rId3">
            <a:alphaModFix/>
          </a:blip>
          <a:srcRect b="0" l="0" r="0" t="0"/>
          <a:stretch/>
        </p:blipFill>
        <p:spPr>
          <a:xfrm>
            <a:off x="-1" y="0"/>
            <a:ext cx="9144001" cy="1243450"/>
          </a:xfrm>
          <a:prstGeom prst="rect">
            <a:avLst/>
          </a:prstGeom>
          <a:noFill/>
          <a:ln>
            <a:noFill/>
          </a:ln>
        </p:spPr>
      </p:pic>
      <p:sp>
        <p:nvSpPr>
          <p:cNvPr id="941" name="Google Shape;941;g2523351e7b7_22_39"/>
          <p:cNvSpPr txBox="1"/>
          <p:nvPr/>
        </p:nvSpPr>
        <p:spPr>
          <a:xfrm>
            <a:off x="717800" y="1797825"/>
            <a:ext cx="3938100" cy="283920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Kad spēlētāji ir pārdomājuši savas kārtis, </a:t>
            </a:r>
            <a:r>
              <a:rPr b="1" i="0" lang="lv-LV" sz="1500" u="none" cap="none" strike="noStrike">
                <a:solidFill>
                  <a:schemeClr val="dk1"/>
                </a:solidFill>
                <a:latin typeface="Raleway"/>
                <a:ea typeface="Raleway"/>
                <a:cs typeface="Raleway"/>
                <a:sym typeface="Raleway"/>
              </a:rPr>
              <a:t>palūdziet viņus</a:t>
            </a:r>
            <a:r>
              <a:rPr b="0" i="0" lang="lv-LV" sz="1500" u="none" cap="none" strike="noStrike">
                <a:solidFill>
                  <a:schemeClr val="dk1"/>
                </a:solidFill>
                <a:latin typeface="Raleway"/>
                <a:ea typeface="Raleway"/>
                <a:cs typeface="Raleway"/>
                <a:sym typeface="Raleway"/>
              </a:rPr>
              <a:t>: </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paiet trīs soļus uz priekšu </a:t>
            </a:r>
            <a:r>
              <a:rPr b="0" i="0" lang="lv-LV" sz="1500" u="none" cap="none" strike="noStrike">
                <a:solidFill>
                  <a:schemeClr val="dk1"/>
                </a:solidFill>
                <a:latin typeface="Raleway"/>
                <a:ea typeface="Raleway"/>
                <a:cs typeface="Raleway"/>
                <a:sym typeface="Raleway"/>
              </a:rPr>
              <a:t>- ja viņu kārtīs aprakstītajam scenārijam ir nozīmīga ietekme uz viņiem</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divus soļus,</a:t>
            </a:r>
            <a:r>
              <a:rPr b="0" i="0" lang="lv-LV" sz="1500" u="none" cap="none" strike="noStrike">
                <a:solidFill>
                  <a:schemeClr val="dk1"/>
                </a:solidFill>
                <a:latin typeface="Raleway"/>
                <a:ea typeface="Raleway"/>
                <a:cs typeface="Raleway"/>
                <a:sym typeface="Raleway"/>
              </a:rPr>
              <a:t> ja ietekme ir mērena,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vienu soli, </a:t>
            </a:r>
            <a:r>
              <a:rPr b="0" i="0" lang="lv-LV" sz="1500" u="none" cap="none" strike="noStrike">
                <a:solidFill>
                  <a:schemeClr val="dk1"/>
                </a:solidFill>
                <a:latin typeface="Raleway"/>
                <a:ea typeface="Raleway"/>
                <a:cs typeface="Raleway"/>
                <a:sym typeface="Raleway"/>
              </a:rPr>
              <a:t>ja ietekme ir neliela,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rPr b="1" i="0" lang="lv-LV" sz="1500" u="none" cap="none" strike="noStrike">
                <a:solidFill>
                  <a:srgbClr val="6689BA"/>
                </a:solidFill>
                <a:latin typeface="Raleway"/>
                <a:ea typeface="Raleway"/>
                <a:cs typeface="Raleway"/>
                <a:sym typeface="Raleway"/>
              </a:rPr>
              <a:t>palikt uz vietas,</a:t>
            </a:r>
            <a:r>
              <a:rPr b="0" i="0" lang="lv-LV" sz="1500" u="none" cap="none" strike="noStrike">
                <a:solidFill>
                  <a:schemeClr val="dk1"/>
                </a:solidFill>
                <a:latin typeface="Raleway"/>
                <a:ea typeface="Raleway"/>
                <a:cs typeface="Raleway"/>
                <a:sym typeface="Raleway"/>
              </a:rPr>
              <a:t> ja ietekmes nav vai arī ja  viņš/viņa nav bijis šādā situācijā</a:t>
            </a:r>
            <a:endParaRPr b="0" i="0" sz="1500" u="none" cap="none" strike="noStrike">
              <a:solidFill>
                <a:schemeClr val="dk1"/>
              </a:solidFill>
              <a:latin typeface="Raleway"/>
              <a:ea typeface="Raleway"/>
              <a:cs typeface="Raleway"/>
              <a:sym typeface="Raleway"/>
            </a:endParaRPr>
          </a:p>
        </p:txBody>
      </p:sp>
      <p:pic>
        <p:nvPicPr>
          <p:cNvPr id="942" name="Google Shape;942;g2523351e7b7_22_39"/>
          <p:cNvPicPr preferRelativeResize="0"/>
          <p:nvPr/>
        </p:nvPicPr>
        <p:blipFill rotWithShape="1">
          <a:blip r:embed="rId4">
            <a:alphaModFix/>
          </a:blip>
          <a:srcRect b="0" l="0" r="25946" t="0"/>
          <a:stretch/>
        </p:blipFill>
        <p:spPr>
          <a:xfrm>
            <a:off x="6864775" y="823950"/>
            <a:ext cx="2279225" cy="1273500"/>
          </a:xfrm>
          <a:prstGeom prst="rect">
            <a:avLst/>
          </a:prstGeom>
          <a:noFill/>
          <a:ln>
            <a:noFill/>
          </a:ln>
        </p:spPr>
      </p:pic>
      <p:sp>
        <p:nvSpPr>
          <p:cNvPr id="943" name="Google Shape;943;g2523351e7b7_22_39"/>
          <p:cNvSpPr txBox="1"/>
          <p:nvPr/>
        </p:nvSpPr>
        <p:spPr>
          <a:xfrm>
            <a:off x="717800" y="1299100"/>
            <a:ext cx="24090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sp>
        <p:nvSpPr>
          <p:cNvPr id="944" name="Google Shape;944;g2523351e7b7_22_39"/>
          <p:cNvSpPr txBox="1"/>
          <p:nvPr/>
        </p:nvSpPr>
        <p:spPr>
          <a:xfrm>
            <a:off x="351225" y="304800"/>
            <a:ext cx="831431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Saskarsmes ar vardarbību darbavietā ietekme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945" name="Google Shape;945;g2523351e7b7_22_39"/>
          <p:cNvPicPr preferRelativeResize="0"/>
          <p:nvPr/>
        </p:nvPicPr>
        <p:blipFill rotWithShape="1">
          <a:blip r:embed="rId5">
            <a:alphaModFix/>
          </a:blip>
          <a:srcRect b="0" l="0" r="0" t="0"/>
          <a:stretch/>
        </p:blipFill>
        <p:spPr>
          <a:xfrm>
            <a:off x="5023775" y="2125317"/>
            <a:ext cx="1012113" cy="2557746"/>
          </a:xfrm>
          <a:prstGeom prst="rect">
            <a:avLst/>
          </a:prstGeom>
          <a:noFill/>
          <a:ln>
            <a:noFill/>
          </a:ln>
        </p:spPr>
      </p:pic>
      <p:pic>
        <p:nvPicPr>
          <p:cNvPr id="946" name="Google Shape;946;g2523351e7b7_22_39"/>
          <p:cNvPicPr preferRelativeResize="0"/>
          <p:nvPr/>
        </p:nvPicPr>
        <p:blipFill rotWithShape="1">
          <a:blip r:embed="rId5">
            <a:alphaModFix/>
          </a:blip>
          <a:srcRect b="0" l="0" r="0" t="0"/>
          <a:stretch/>
        </p:blipFill>
        <p:spPr>
          <a:xfrm>
            <a:off x="6403763" y="1945050"/>
            <a:ext cx="625650" cy="1581109"/>
          </a:xfrm>
          <a:prstGeom prst="rect">
            <a:avLst/>
          </a:prstGeom>
          <a:noFill/>
          <a:ln>
            <a:noFill/>
          </a:ln>
        </p:spPr>
      </p:pic>
      <p:pic>
        <p:nvPicPr>
          <p:cNvPr id="947" name="Google Shape;947;g2523351e7b7_22_39"/>
          <p:cNvPicPr preferRelativeResize="0"/>
          <p:nvPr/>
        </p:nvPicPr>
        <p:blipFill rotWithShape="1">
          <a:blip r:embed="rId5">
            <a:alphaModFix/>
          </a:blip>
          <a:srcRect b="0" l="0" r="0" t="0"/>
          <a:stretch/>
        </p:blipFill>
        <p:spPr>
          <a:xfrm>
            <a:off x="7522402" y="2548825"/>
            <a:ext cx="768942" cy="194322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1" name="Shape 951"/>
        <p:cNvGrpSpPr/>
        <p:nvPr/>
      </p:nvGrpSpPr>
      <p:grpSpPr>
        <a:xfrm>
          <a:off x="0" y="0"/>
          <a:ext cx="0" cy="0"/>
          <a:chOff x="0" y="0"/>
          <a:chExt cx="0" cy="0"/>
        </a:xfrm>
      </p:grpSpPr>
      <p:pic>
        <p:nvPicPr>
          <p:cNvPr id="952" name="Google Shape;952;g2523351e7b7_22_50"/>
          <p:cNvPicPr preferRelativeResize="0"/>
          <p:nvPr/>
        </p:nvPicPr>
        <p:blipFill rotWithShape="1">
          <a:blip r:embed="rId3">
            <a:alphaModFix/>
          </a:blip>
          <a:srcRect b="0" l="0" r="0" t="0"/>
          <a:stretch/>
        </p:blipFill>
        <p:spPr>
          <a:xfrm>
            <a:off x="0" y="0"/>
            <a:ext cx="9144001" cy="1395851"/>
          </a:xfrm>
          <a:prstGeom prst="rect">
            <a:avLst/>
          </a:prstGeom>
          <a:noFill/>
          <a:ln>
            <a:noFill/>
          </a:ln>
        </p:spPr>
      </p:pic>
      <p:sp>
        <p:nvSpPr>
          <p:cNvPr id="953" name="Google Shape;953;g2523351e7b7_22_50"/>
          <p:cNvSpPr txBox="1"/>
          <p:nvPr/>
        </p:nvSpPr>
        <p:spPr>
          <a:xfrm>
            <a:off x="717800" y="2026425"/>
            <a:ext cx="4437900" cy="300079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dalībniekus brīvi pārvietoties pa telpu un nostāties noteiktā attālumā vienam no otra, lai demonstrētu ietekmes nozīmīguma pakāpi.</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None/>
            </a:pPr>
            <a:r>
              <a:rPr b="1" i="0" lang="lv-LV" sz="1500" u="none" cap="none" strike="noStrike">
                <a:solidFill>
                  <a:schemeClr val="dk1"/>
                </a:solidFill>
                <a:latin typeface="Raleway"/>
                <a:ea typeface="Raleway"/>
                <a:cs typeface="Raleway"/>
                <a:sym typeface="Raleway"/>
              </a:rPr>
              <a:t>Mudiniet viņus pārdomāt, </a:t>
            </a:r>
            <a:r>
              <a:rPr b="0" i="0" lang="lv-LV" sz="1500" u="none" cap="none" strike="noStrike">
                <a:solidFill>
                  <a:schemeClr val="dk1"/>
                </a:solidFill>
                <a:latin typeface="Raleway"/>
                <a:ea typeface="Raleway"/>
                <a:cs typeface="Raleway"/>
                <a:sym typeface="Raleway"/>
              </a:rPr>
              <a:t>kā vardarbība darbavietā dažādos veidos var ietekmēt dažādus cilvēkus, un apsvērt, kā viņi varētu viens otru atbalstīt, lai pārvarētu šīs sekas.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pic>
        <p:nvPicPr>
          <p:cNvPr id="954" name="Google Shape;954;g2523351e7b7_22_50"/>
          <p:cNvPicPr preferRelativeResize="0"/>
          <p:nvPr/>
        </p:nvPicPr>
        <p:blipFill rotWithShape="1">
          <a:blip r:embed="rId4">
            <a:alphaModFix/>
          </a:blip>
          <a:srcRect b="0" l="0" r="42185" t="0"/>
          <a:stretch/>
        </p:blipFill>
        <p:spPr>
          <a:xfrm>
            <a:off x="7364500" y="900050"/>
            <a:ext cx="1779500" cy="1273500"/>
          </a:xfrm>
          <a:prstGeom prst="rect">
            <a:avLst/>
          </a:prstGeom>
          <a:noFill/>
          <a:ln>
            <a:noFill/>
          </a:ln>
        </p:spPr>
      </p:pic>
      <p:sp>
        <p:nvSpPr>
          <p:cNvPr id="955" name="Google Shape;955;g2523351e7b7_22_50"/>
          <p:cNvSpPr txBox="1"/>
          <p:nvPr/>
        </p:nvSpPr>
        <p:spPr>
          <a:xfrm>
            <a:off x="717800" y="1527700"/>
            <a:ext cx="24090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sp>
        <p:nvSpPr>
          <p:cNvPr id="956" name="Google Shape;956;g2523351e7b7_22_50"/>
          <p:cNvSpPr txBox="1"/>
          <p:nvPr/>
        </p:nvSpPr>
        <p:spPr>
          <a:xfrm>
            <a:off x="351225" y="457200"/>
            <a:ext cx="8346208"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Saskarsmes ar vardarbību darbavietā ietekme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957" name="Google Shape;957;g2523351e7b7_22_50"/>
          <p:cNvPicPr preferRelativeResize="0"/>
          <p:nvPr/>
        </p:nvPicPr>
        <p:blipFill rotWithShape="1">
          <a:blip r:embed="rId5">
            <a:alphaModFix/>
          </a:blip>
          <a:srcRect b="0" l="0" r="0" t="0"/>
          <a:stretch/>
        </p:blipFill>
        <p:spPr>
          <a:xfrm>
            <a:off x="5389364" y="2525900"/>
            <a:ext cx="768942" cy="1943226"/>
          </a:xfrm>
          <a:prstGeom prst="rect">
            <a:avLst/>
          </a:prstGeom>
          <a:noFill/>
          <a:ln>
            <a:noFill/>
          </a:ln>
        </p:spPr>
      </p:pic>
      <p:pic>
        <p:nvPicPr>
          <p:cNvPr id="958" name="Google Shape;958;g2523351e7b7_22_50"/>
          <p:cNvPicPr preferRelativeResize="0"/>
          <p:nvPr/>
        </p:nvPicPr>
        <p:blipFill rotWithShape="1">
          <a:blip r:embed="rId5">
            <a:alphaModFix/>
          </a:blip>
          <a:srcRect b="0" l="0" r="0" t="0"/>
          <a:stretch/>
        </p:blipFill>
        <p:spPr>
          <a:xfrm>
            <a:off x="6526500" y="1787350"/>
            <a:ext cx="604325" cy="1527242"/>
          </a:xfrm>
          <a:prstGeom prst="rect">
            <a:avLst/>
          </a:prstGeom>
          <a:noFill/>
          <a:ln>
            <a:noFill/>
          </a:ln>
        </p:spPr>
      </p:pic>
      <p:pic>
        <p:nvPicPr>
          <p:cNvPr id="959" name="Google Shape;959;g2523351e7b7_22_50"/>
          <p:cNvPicPr preferRelativeResize="0"/>
          <p:nvPr/>
        </p:nvPicPr>
        <p:blipFill rotWithShape="1">
          <a:blip r:embed="rId5">
            <a:alphaModFix/>
          </a:blip>
          <a:srcRect b="0" l="0" r="0" t="0"/>
          <a:stretch/>
        </p:blipFill>
        <p:spPr>
          <a:xfrm>
            <a:off x="7715744" y="2464950"/>
            <a:ext cx="903580" cy="2283525"/>
          </a:xfrm>
          <a:prstGeom prst="rect">
            <a:avLst/>
          </a:prstGeom>
          <a:noFill/>
          <a:ln>
            <a:noFill/>
          </a:ln>
        </p:spPr>
      </p:pic>
      <p:grpSp>
        <p:nvGrpSpPr>
          <p:cNvPr id="960" name="Google Shape;960;g2523351e7b7_22_50"/>
          <p:cNvGrpSpPr/>
          <p:nvPr/>
        </p:nvGrpSpPr>
        <p:grpSpPr>
          <a:xfrm>
            <a:off x="427495" y="2168143"/>
            <a:ext cx="290237" cy="321991"/>
            <a:chOff x="534570" y="3018006"/>
            <a:chExt cx="290237" cy="321991"/>
          </a:xfrm>
        </p:grpSpPr>
        <p:sp>
          <p:nvSpPr>
            <p:cNvPr id="961" name="Google Shape;961;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3" name="Google Shape;963;g2523351e7b7_22_50"/>
          <p:cNvGrpSpPr/>
          <p:nvPr/>
        </p:nvGrpSpPr>
        <p:grpSpPr>
          <a:xfrm>
            <a:off x="427495" y="3186043"/>
            <a:ext cx="290237" cy="321991"/>
            <a:chOff x="534570" y="3018006"/>
            <a:chExt cx="290237" cy="321991"/>
          </a:xfrm>
        </p:grpSpPr>
        <p:sp>
          <p:nvSpPr>
            <p:cNvPr id="964" name="Google Shape;964;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9" name="Shape 969"/>
        <p:cNvGrpSpPr/>
        <p:nvPr/>
      </p:nvGrpSpPr>
      <p:grpSpPr>
        <a:xfrm>
          <a:off x="0" y="0"/>
          <a:ext cx="0" cy="0"/>
          <a:chOff x="0" y="0"/>
          <a:chExt cx="0" cy="0"/>
        </a:xfrm>
      </p:grpSpPr>
      <p:pic>
        <p:nvPicPr>
          <p:cNvPr id="970" name="Google Shape;970;g2523351e7b7_22_67"/>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971" name="Google Shape;971;g2523351e7b7_22_67"/>
          <p:cNvSpPr txBox="1"/>
          <p:nvPr/>
        </p:nvSpPr>
        <p:spPr>
          <a:xfrm>
            <a:off x="717800" y="2012025"/>
            <a:ext cx="4121100" cy="24929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Spēles gaitā turpiniet mudināt spēlētājus </a:t>
            </a:r>
            <a:r>
              <a:rPr b="1" i="0" lang="lv-LV" sz="1500" u="none" cap="none" strike="noStrike">
                <a:solidFill>
                  <a:schemeClr val="dk1"/>
                </a:solidFill>
                <a:latin typeface="Raleway"/>
                <a:ea typeface="Raleway"/>
                <a:cs typeface="Raleway"/>
                <a:sym typeface="Raleway"/>
              </a:rPr>
              <a:t>pārdomāt, kā vardarbība darbavietā ietekmē viņus pašus un citus. </a:t>
            </a:r>
            <a:endParaRPr b="1"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Lūdziet viņus apsvērt stratēģijas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vardarbības problēmas risināšanai darbavietā un vardarbības skarto cilvēku atbalstam.</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972" name="Google Shape;972;g2523351e7b7_22_67"/>
          <p:cNvSpPr txBox="1"/>
          <p:nvPr/>
        </p:nvSpPr>
        <p:spPr>
          <a:xfrm>
            <a:off x="351224" y="381000"/>
            <a:ext cx="8218617"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Saskarsmes ar vardarbību darbavietā ietekme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973" name="Google Shape;973;g2523351e7b7_22_67"/>
          <p:cNvSpPr/>
          <p:nvPr/>
        </p:nvSpPr>
        <p:spPr>
          <a:xfrm>
            <a:off x="5979907" y="2632688"/>
            <a:ext cx="2146800" cy="1757700"/>
          </a:xfrm>
          <a:prstGeom prst="wedgeEllipseCallout">
            <a:avLst>
              <a:gd fmla="val -34446" name="adj1"/>
              <a:gd fmla="val 5596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g2523351e7b7_22_67"/>
          <p:cNvSpPr/>
          <p:nvPr/>
        </p:nvSpPr>
        <p:spPr>
          <a:xfrm>
            <a:off x="5233920" y="1996937"/>
            <a:ext cx="1511100" cy="1340400"/>
          </a:xfrm>
          <a:prstGeom prst="wedgeEllipseCallout">
            <a:avLst>
              <a:gd fmla="val 37986" name="adj1"/>
              <a:gd fmla="val 5467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g2523351e7b7_22_67"/>
          <p:cNvSpPr/>
          <p:nvPr/>
        </p:nvSpPr>
        <p:spPr>
          <a:xfrm>
            <a:off x="5181300" y="2059479"/>
            <a:ext cx="1511100" cy="1340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g2523351e7b7_22_67"/>
          <p:cNvSpPr/>
          <p:nvPr/>
        </p:nvSpPr>
        <p:spPr>
          <a:xfrm rot="426342">
            <a:off x="5979858" y="2591429"/>
            <a:ext cx="2097812" cy="175800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77" name="Google Shape;977;g2523351e7b7_22_67"/>
          <p:cNvPicPr preferRelativeResize="0"/>
          <p:nvPr/>
        </p:nvPicPr>
        <p:blipFill rotWithShape="1">
          <a:blip r:embed="rId4">
            <a:alphaModFix/>
          </a:blip>
          <a:srcRect b="0" l="0" r="27557" t="0"/>
          <a:stretch/>
        </p:blipFill>
        <p:spPr>
          <a:xfrm>
            <a:off x="6605097" y="3064001"/>
            <a:ext cx="2538902" cy="1450049"/>
          </a:xfrm>
          <a:prstGeom prst="rect">
            <a:avLst/>
          </a:prstGeom>
          <a:noFill/>
          <a:ln>
            <a:noFill/>
          </a:ln>
        </p:spPr>
      </p:pic>
      <p:sp>
        <p:nvSpPr>
          <p:cNvPr id="978" name="Google Shape;978;g2523351e7b7_22_67"/>
          <p:cNvSpPr txBox="1"/>
          <p:nvPr/>
        </p:nvSpPr>
        <p:spPr>
          <a:xfrm>
            <a:off x="717800" y="1453754"/>
            <a:ext cx="546249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2" name="Shape 982"/>
        <p:cNvGrpSpPr/>
        <p:nvPr/>
      </p:nvGrpSpPr>
      <p:grpSpPr>
        <a:xfrm>
          <a:off x="0" y="0"/>
          <a:ext cx="0" cy="0"/>
          <a:chOff x="0" y="0"/>
          <a:chExt cx="0" cy="0"/>
        </a:xfrm>
      </p:grpSpPr>
      <p:pic>
        <p:nvPicPr>
          <p:cNvPr id="983" name="Google Shape;983;g2523351e7b7_22_79"/>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984" name="Google Shape;984;g2523351e7b7_22_79"/>
          <p:cNvSpPr txBox="1"/>
          <p:nvPr/>
        </p:nvSpPr>
        <p:spPr>
          <a:xfrm>
            <a:off x="717730" y="1810234"/>
            <a:ext cx="4486500" cy="310466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Šādā veidā iekļaujot sociometriju un problēmsituāciju kārtis, jūs varat </a:t>
            </a:r>
            <a:r>
              <a:rPr b="1" i="0" lang="lv-LV" sz="1500" u="none" cap="none" strike="noStrike">
                <a:solidFill>
                  <a:schemeClr val="dk1"/>
                </a:solidFill>
                <a:latin typeface="Raleway"/>
                <a:ea typeface="Raleway"/>
                <a:cs typeface="Raleway"/>
                <a:sym typeface="Raleway"/>
              </a:rPr>
              <a:t>palīdzēt spēlētājiem izprast vardarbības darba vietā ietekmi uz personu </a:t>
            </a:r>
            <a:r>
              <a:rPr b="0" i="0" lang="lv-LV" sz="1500" u="none" cap="none" strike="noStrike">
                <a:solidFill>
                  <a:schemeClr val="dk1"/>
                </a:solidFill>
                <a:latin typeface="Raleway"/>
                <a:ea typeface="Raleway"/>
                <a:cs typeface="Raleway"/>
                <a:sym typeface="Raleway"/>
              </a:rPr>
              <a:t>un ļaut iejusties to kolēģu lomā, kuri, iespējams, ir cietuši dažādiem vardarbības veidiem.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Turklāt varat mudināt viņus arī padomāt </a:t>
            </a:r>
            <a:r>
              <a:rPr b="1" i="0" lang="lv-LV" sz="1500" u="none" cap="none" strike="noStrike">
                <a:solidFill>
                  <a:schemeClr val="dk1"/>
                </a:solidFill>
                <a:latin typeface="Raleway"/>
                <a:ea typeface="Raleway"/>
                <a:cs typeface="Raleway"/>
                <a:sym typeface="Raleway"/>
              </a:rPr>
              <a:t>stratēģijas, kas vērtas uz vardarbības problēmas darbavietā risināšanu un to, kā komandā atbalstīt vienam otru.</a:t>
            </a:r>
            <a:endParaRPr b="1" i="0" sz="1500" u="none" cap="none" strike="noStrike">
              <a:solidFill>
                <a:schemeClr val="dk1"/>
              </a:solidFill>
              <a:latin typeface="Raleway"/>
              <a:ea typeface="Raleway"/>
              <a:cs typeface="Raleway"/>
              <a:sym typeface="Raleway"/>
            </a:endParaRPr>
          </a:p>
        </p:txBody>
      </p:sp>
      <p:sp>
        <p:nvSpPr>
          <p:cNvPr id="985" name="Google Shape;985;g2523351e7b7_22_79"/>
          <p:cNvSpPr txBox="1"/>
          <p:nvPr/>
        </p:nvSpPr>
        <p:spPr>
          <a:xfrm>
            <a:off x="351224" y="228600"/>
            <a:ext cx="8303677"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Saskarsmes ar vardarbību darbavietā ietekme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986" name="Google Shape;986;g2523351e7b7_22_79"/>
          <p:cNvSpPr/>
          <p:nvPr/>
        </p:nvSpPr>
        <p:spPr>
          <a:xfrm>
            <a:off x="6242843" y="2789022"/>
            <a:ext cx="1968300" cy="1611600"/>
          </a:xfrm>
          <a:prstGeom prst="wedgeEllipseCallout">
            <a:avLst>
              <a:gd fmla="val -34446" name="adj1"/>
              <a:gd fmla="val 5596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g2523351e7b7_22_79"/>
          <p:cNvSpPr/>
          <p:nvPr/>
        </p:nvSpPr>
        <p:spPr>
          <a:xfrm>
            <a:off x="5865923" y="1928525"/>
            <a:ext cx="1385400" cy="1229100"/>
          </a:xfrm>
          <a:prstGeom prst="wedgeEllipseCallout">
            <a:avLst>
              <a:gd fmla="val 37986" name="adj1"/>
              <a:gd fmla="val 5467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g2523351e7b7_22_79"/>
          <p:cNvSpPr/>
          <p:nvPr/>
        </p:nvSpPr>
        <p:spPr>
          <a:xfrm>
            <a:off x="5817675" y="1985870"/>
            <a:ext cx="1385400" cy="12291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g2523351e7b7_22_79"/>
          <p:cNvSpPr/>
          <p:nvPr/>
        </p:nvSpPr>
        <p:spPr>
          <a:xfrm rot="426304">
            <a:off x="6242763" y="2751168"/>
            <a:ext cx="1923370" cy="16116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90" name="Google Shape;990;g2523351e7b7_22_79"/>
          <p:cNvPicPr preferRelativeResize="0"/>
          <p:nvPr/>
        </p:nvPicPr>
        <p:blipFill rotWithShape="1">
          <a:blip r:embed="rId4">
            <a:alphaModFix/>
          </a:blip>
          <a:srcRect b="0" l="0" r="32853" t="0"/>
          <a:stretch/>
        </p:blipFill>
        <p:spPr>
          <a:xfrm>
            <a:off x="6896000" y="3090450"/>
            <a:ext cx="2247999" cy="1385175"/>
          </a:xfrm>
          <a:prstGeom prst="rect">
            <a:avLst/>
          </a:prstGeom>
          <a:noFill/>
          <a:ln>
            <a:noFill/>
          </a:ln>
        </p:spPr>
      </p:pic>
      <p:grpSp>
        <p:nvGrpSpPr>
          <p:cNvPr id="991" name="Google Shape;991;g2523351e7b7_22_79"/>
          <p:cNvGrpSpPr/>
          <p:nvPr/>
        </p:nvGrpSpPr>
        <p:grpSpPr>
          <a:xfrm>
            <a:off x="406213" y="3782842"/>
            <a:ext cx="290237" cy="321991"/>
            <a:chOff x="534570" y="3018006"/>
            <a:chExt cx="290237" cy="321991"/>
          </a:xfrm>
        </p:grpSpPr>
        <p:sp>
          <p:nvSpPr>
            <p:cNvPr id="992" name="Google Shape;992;g2523351e7b7_22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g2523351e7b7_22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4" name="Google Shape;994;g2523351e7b7_22_79"/>
          <p:cNvSpPr txBox="1"/>
          <p:nvPr/>
        </p:nvSpPr>
        <p:spPr>
          <a:xfrm>
            <a:off x="717730" y="1322387"/>
            <a:ext cx="546249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8" name="Shape 998"/>
        <p:cNvGrpSpPr/>
        <p:nvPr/>
      </p:nvGrpSpPr>
      <p:grpSpPr>
        <a:xfrm>
          <a:off x="0" y="0"/>
          <a:ext cx="0" cy="0"/>
          <a:chOff x="0" y="0"/>
          <a:chExt cx="0" cy="0"/>
        </a:xfrm>
      </p:grpSpPr>
      <p:pic>
        <p:nvPicPr>
          <p:cNvPr id="999" name="Google Shape;999;g2523351e7b7_22_94"/>
          <p:cNvPicPr preferRelativeResize="0"/>
          <p:nvPr/>
        </p:nvPicPr>
        <p:blipFill rotWithShape="1">
          <a:blip r:embed="rId3">
            <a:alphaModFix/>
          </a:blip>
          <a:srcRect b="0" l="0" r="0" t="0"/>
          <a:stretch/>
        </p:blipFill>
        <p:spPr>
          <a:xfrm>
            <a:off x="0" y="-3850"/>
            <a:ext cx="9144001" cy="1094900"/>
          </a:xfrm>
          <a:prstGeom prst="rect">
            <a:avLst/>
          </a:prstGeom>
          <a:noFill/>
          <a:ln>
            <a:noFill/>
          </a:ln>
        </p:spPr>
      </p:pic>
      <p:pic>
        <p:nvPicPr>
          <p:cNvPr id="1000" name="Google Shape;1000;g2523351e7b7_22_94"/>
          <p:cNvPicPr preferRelativeResize="0"/>
          <p:nvPr/>
        </p:nvPicPr>
        <p:blipFill rotWithShape="1">
          <a:blip r:embed="rId4">
            <a:alphaModFix/>
          </a:blip>
          <a:srcRect b="0" l="16443" r="0" t="34105"/>
          <a:stretch/>
        </p:blipFill>
        <p:spPr>
          <a:xfrm>
            <a:off x="7208400" y="-3850"/>
            <a:ext cx="1935600" cy="631575"/>
          </a:xfrm>
          <a:prstGeom prst="rect">
            <a:avLst/>
          </a:prstGeom>
          <a:noFill/>
          <a:ln>
            <a:noFill/>
          </a:ln>
        </p:spPr>
      </p:pic>
      <p:sp>
        <p:nvSpPr>
          <p:cNvPr id="1001" name="Google Shape;1001;g2523351e7b7_22_94"/>
          <p:cNvSpPr txBox="1"/>
          <p:nvPr/>
        </p:nvSpPr>
        <p:spPr>
          <a:xfrm>
            <a:off x="670350" y="1150975"/>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grpSp>
        <p:nvGrpSpPr>
          <p:cNvPr id="1002" name="Google Shape;1002;g2523351e7b7_22_94"/>
          <p:cNvGrpSpPr/>
          <p:nvPr/>
        </p:nvGrpSpPr>
        <p:grpSpPr>
          <a:xfrm>
            <a:off x="231575" y="1301100"/>
            <a:ext cx="8690500" cy="3374740"/>
            <a:chOff x="231575" y="1377300"/>
            <a:chExt cx="8690500" cy="3374740"/>
          </a:xfrm>
        </p:grpSpPr>
        <p:sp>
          <p:nvSpPr>
            <p:cNvPr id="1003" name="Google Shape;1003;g2523351e7b7_22_94"/>
            <p:cNvSpPr txBox="1"/>
            <p:nvPr/>
          </p:nvSpPr>
          <p:spPr>
            <a:xfrm>
              <a:off x="231575" y="1828250"/>
              <a:ext cx="4241700" cy="2723792"/>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Kas jums spēlē šķita visvērtīgākais?</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Vai spēlē bija kādi brīži, kas jūs īpaši uzrunāja vai mainīja jūsu skatījumu uz vardarbību darbavietā?</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Vai esat apzinājis konkrētus pasākumus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vai darbības, ko varat veikt, lai palīdzētu novērst vai risināt vardarbību darbavietā?</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Vai spēle veicināja jūsu vēlmi runāt par vardarbību darbavietā, vai nu kā lieciniekam, vai arī kā cietušajam?</a:t>
              </a:r>
              <a:endParaRPr b="0" i="0" sz="1500" u="none" cap="none" strike="noStrike">
                <a:solidFill>
                  <a:schemeClr val="dk1"/>
                </a:solidFill>
                <a:latin typeface="Raleway"/>
                <a:ea typeface="Raleway"/>
                <a:cs typeface="Raleway"/>
                <a:sym typeface="Raleway"/>
              </a:endParaRPr>
            </a:p>
          </p:txBody>
        </p:sp>
        <p:sp>
          <p:nvSpPr>
            <p:cNvPr id="1004" name="Google Shape;1004;g2523351e7b7_22_94"/>
            <p:cNvSpPr txBox="1"/>
            <p:nvPr/>
          </p:nvSpPr>
          <p:spPr>
            <a:xfrm>
              <a:off x="4741275" y="1377300"/>
              <a:ext cx="4180800" cy="337474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Vai esat apzinājis kādus īpašus resursus vai atbalsta sistēmas, ko varat izmantot, ja esat pakļauts vardarbībai darbavietā?</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Kā, jūsuprāt, varētu uzlabot spēli, lai tā vēl labāk veicinātu atziņas, secinājumus un attieksmes maiņu?</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Kādas konkrētas atziņas vai novērojumus guvāt, spēlējot šo spēli?</a:t>
              </a:r>
              <a:br>
                <a:rPr b="0" i="0" lang="lv-LV" sz="1500" u="none" cap="none" strike="noStrike">
                  <a:solidFill>
                    <a:schemeClr val="dk1"/>
                  </a:solidFill>
                  <a:latin typeface="Raleway"/>
                  <a:ea typeface="Raleway"/>
                  <a:cs typeface="Raleway"/>
                  <a:sym typeface="Raleway"/>
                </a:rPr>
              </a:br>
              <a:endParaRPr b="0" i="0" sz="1200" u="none" cap="none" strike="noStrike">
                <a:solidFill>
                  <a:srgbClr val="D1D5DB"/>
                </a:solidFill>
                <a:highlight>
                  <a:srgbClr val="444654"/>
                </a:highlight>
                <a:latin typeface="Roboto"/>
                <a:ea typeface="Roboto"/>
                <a:cs typeface="Roboto"/>
                <a:sym typeface="Roboto"/>
              </a:endParaRPr>
            </a:p>
            <a:p>
              <a:pPr indent="-323850" lvl="0" marL="457200" marR="0" rtl="0" algn="l">
                <a:lnSpc>
                  <a:spcPct val="90000"/>
                </a:lnSpc>
                <a:spcBef>
                  <a:spcPts val="0"/>
                </a:spcBef>
                <a:spcAft>
                  <a:spcPts val="0"/>
                </a:spcAft>
                <a:buClr>
                  <a:srgbClr val="6689BA"/>
                </a:buClr>
                <a:buSzPts val="1500"/>
                <a:buFont typeface="Raleway"/>
                <a:buAutoNum type="arabicPeriod" startAt="5"/>
              </a:pPr>
              <a:r>
                <a:rPr b="0" i="0" lang="lv-LV" sz="1500" u="none" cap="none" strike="noStrike">
                  <a:solidFill>
                    <a:schemeClr val="dk1"/>
                  </a:solidFill>
                  <a:latin typeface="Raleway"/>
                  <a:ea typeface="Raleway"/>
                  <a:cs typeface="Raleway"/>
                  <a:sym typeface="Raleway"/>
                </a:rPr>
                <a:t>Vai esat apzinājis jebkādus aizspriedumus vai pieņēmumus, kas jums iepriekš bijuši attiecībā uz vardarbību darbavietā un tās ietekmi?</a:t>
              </a:r>
              <a:endParaRPr b="0" i="0" sz="1500" u="none" cap="none" strike="noStrike">
                <a:solidFill>
                  <a:schemeClr val="dk1"/>
                </a:solidFill>
                <a:latin typeface="Raleway"/>
                <a:ea typeface="Raleway"/>
                <a:cs typeface="Raleway"/>
                <a:sym typeface="Raleway"/>
              </a:endParaRPr>
            </a:p>
          </p:txBody>
        </p:sp>
      </p:grpSp>
      <p:sp>
        <p:nvSpPr>
          <p:cNvPr id="1005" name="Google Shape;1005;g2523351e7b7_22_94"/>
          <p:cNvSpPr txBox="1"/>
          <p:nvPr/>
        </p:nvSpPr>
        <p:spPr>
          <a:xfrm>
            <a:off x="351224" y="152400"/>
            <a:ext cx="8261147"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500"/>
              <a:buFont typeface="Arial"/>
              <a:buNone/>
            </a:pPr>
            <a:r>
              <a:rPr b="1" i="0" lang="lv-LV" sz="2500" u="none" cap="none" strike="noStrike">
                <a:solidFill>
                  <a:srgbClr val="2B3E85"/>
                </a:solidFill>
                <a:latin typeface="Raleway"/>
                <a:ea typeface="Raleway"/>
                <a:cs typeface="Raleway"/>
                <a:sym typeface="Raleway"/>
              </a:rPr>
              <a:t>2. Modulis</a:t>
            </a:r>
            <a:br>
              <a:rPr b="1" i="0" lang="lv-LV" sz="2800" u="none" cap="none" strike="noStrike">
                <a:solidFill>
                  <a:srgbClr val="FFFFFF"/>
                </a:solidFill>
                <a:latin typeface="Raleway"/>
                <a:ea typeface="Raleway"/>
                <a:cs typeface="Raleway"/>
                <a:sym typeface="Raleway"/>
              </a:rPr>
            </a:br>
            <a:r>
              <a:rPr b="1" i="0" lang="lv-LV" sz="2800" u="none" cap="none" strike="noStrike">
                <a:solidFill>
                  <a:srgbClr val="FFFFFF"/>
                </a:solidFill>
                <a:latin typeface="Raleway"/>
                <a:ea typeface="Raleway"/>
                <a:cs typeface="Raleway"/>
                <a:sym typeface="Raleway"/>
              </a:rPr>
              <a:t> Saskarsmes ar vardarbību darbavietā ietekme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pic>
        <p:nvPicPr>
          <p:cNvPr id="1010" name="Google Shape;1010;g2523351e7b7_2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011" name="Google Shape;1011;g2523351e7b7_27_0"/>
          <p:cNvSpPr txBox="1"/>
          <p:nvPr/>
        </p:nvSpPr>
        <p:spPr>
          <a:xfrm>
            <a:off x="827250" y="1152600"/>
            <a:ext cx="72414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3</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Modulis </a:t>
            </a:r>
            <a:endParaRPr b="1" i="0" sz="3000" u="none" cap="none" strike="noStrike">
              <a:solidFill>
                <a:srgbClr val="2B3E85"/>
              </a:solidFill>
              <a:latin typeface="Raleway"/>
              <a:ea typeface="Raleway"/>
              <a:cs typeface="Raleway"/>
              <a:sym typeface="Raleway"/>
            </a:endParaRPr>
          </a:p>
          <a:p>
            <a:pPr indent="0" lvl="0" marL="457200" marR="0" rtl="0" algn="l">
              <a:lnSpc>
                <a:spcPct val="90000"/>
              </a:lnSpc>
              <a:spcBef>
                <a:spcPts val="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ES un valstu instrumenti vardarbības darbavietā apkarošanai, tostarp juridiskais pamats</a:t>
            </a:r>
            <a:endParaRPr b="1" i="0" sz="3900" u="none" cap="none" strike="noStrike">
              <a:solidFill>
                <a:srgbClr val="FFFFFF"/>
              </a:solidFill>
              <a:latin typeface="Arial"/>
              <a:ea typeface="Arial"/>
              <a:cs typeface="Arial"/>
              <a:sym typeface="Arial"/>
            </a:endParaRPr>
          </a:p>
        </p:txBody>
      </p:sp>
      <p:pic>
        <p:nvPicPr>
          <p:cNvPr id="1012" name="Google Shape;1012;g2523351e7b7_2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013" name="Google Shape;1013;g2523351e7b7_2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014" name="Google Shape;1014;g2523351e7b7_2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015" name="Google Shape;1015;g2523351e7b7_27_0"/>
          <p:cNvPicPr preferRelativeResize="0"/>
          <p:nvPr/>
        </p:nvPicPr>
        <p:blipFill rotWithShape="1">
          <a:blip r:embed="rId6">
            <a:alphaModFix/>
          </a:blip>
          <a:srcRect b="0" l="33092" r="0" t="19871"/>
          <a:stretch/>
        </p:blipFill>
        <p:spPr>
          <a:xfrm rot="-5400000">
            <a:off x="1346975" y="2369127"/>
            <a:ext cx="1427400" cy="4121350"/>
          </a:xfrm>
          <a:prstGeom prst="rect">
            <a:avLst/>
          </a:prstGeom>
          <a:noFill/>
          <a:ln>
            <a:noFill/>
          </a:ln>
        </p:spPr>
      </p:pic>
      <p:pic>
        <p:nvPicPr>
          <p:cNvPr id="1016" name="Google Shape;1016;g2523351e7b7_2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0" name="Shape 1020"/>
        <p:cNvGrpSpPr/>
        <p:nvPr/>
      </p:nvGrpSpPr>
      <p:grpSpPr>
        <a:xfrm>
          <a:off x="0" y="0"/>
          <a:ext cx="0" cy="0"/>
          <a:chOff x="0" y="0"/>
          <a:chExt cx="0" cy="0"/>
        </a:xfrm>
      </p:grpSpPr>
      <p:pic>
        <p:nvPicPr>
          <p:cNvPr id="1021" name="Google Shape;1021;g2523351e7b7_27_11"/>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1022" name="Google Shape;1022;g2523351e7b7_27_11"/>
          <p:cNvSpPr txBox="1"/>
          <p:nvPr/>
        </p:nvSpPr>
        <p:spPr>
          <a:xfrm>
            <a:off x="489175" y="3810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un valstu instrumenti vardarbības darbavietā apkarošanai / juridiskais pamats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23" name="Google Shape;1023;g2523351e7b7_27_11"/>
          <p:cNvSpPr txBox="1"/>
          <p:nvPr/>
        </p:nvSpPr>
        <p:spPr>
          <a:xfrm>
            <a:off x="730000" y="1837375"/>
            <a:ext cx="47670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chemeClr val="dk1"/>
              </a:buClr>
              <a:buSzPts val="1500"/>
              <a:buFont typeface="Arial"/>
              <a:buNone/>
            </a:pPr>
            <a:r>
              <a:rPr b="0" i="0" lang="lv-LV" sz="1500" u="none" cap="none" strike="noStrike">
                <a:solidFill>
                  <a:schemeClr val="dk1"/>
                </a:solidFill>
                <a:latin typeface="Raleway"/>
                <a:ea typeface="Raleway"/>
                <a:cs typeface="Raleway"/>
                <a:sym typeface="Raleway"/>
              </a:rPr>
              <a:t>Sagatavojiet ar vardarbību darbavietā saistītu problēmsituāciju kāršu komplektu. Katrai kārtij ir jāapraksta atšķirīgs scenārijs, kas </a:t>
            </a:r>
            <a:r>
              <a:rPr b="1" i="0" lang="lv-LV" sz="1500" u="none" cap="none" strike="noStrike">
                <a:solidFill>
                  <a:schemeClr val="dk1"/>
                </a:solidFill>
                <a:latin typeface="Raleway"/>
                <a:ea typeface="Raleway"/>
                <a:cs typeface="Raleway"/>
                <a:sym typeface="Raleway"/>
              </a:rPr>
              <a:t>potenciāli varētu notikt darba vietā.</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Sadaliet spēlētājus nelielās grupās pa 3-4 cilvēkiem </a:t>
            </a:r>
            <a:r>
              <a:rPr b="0" i="0" lang="lv-LV" sz="1500" u="none" cap="none" strike="noStrike">
                <a:solidFill>
                  <a:schemeClr val="dk1"/>
                </a:solidFill>
                <a:latin typeface="Raleway"/>
                <a:ea typeface="Raleway"/>
                <a:cs typeface="Raleway"/>
                <a:sym typeface="Raleway"/>
              </a:rPr>
              <a:t>un sadaliet viņiem problēmsituāciju kārtis. Palūdziet spēlētājiem iepazīties ar savām kārtīm un apspriest aprakstīto scenāriju kopā ar savu grupu.</a:t>
            </a:r>
            <a:endParaRPr b="1" i="0" sz="1500" u="none" cap="none" strike="noStrike">
              <a:solidFill>
                <a:schemeClr val="dk1"/>
              </a:solidFill>
              <a:latin typeface="Raleway"/>
              <a:ea typeface="Raleway"/>
              <a:cs typeface="Raleway"/>
              <a:sym typeface="Raleway"/>
            </a:endParaRPr>
          </a:p>
        </p:txBody>
      </p:sp>
      <p:pic>
        <p:nvPicPr>
          <p:cNvPr id="1024" name="Google Shape;1024;g2523351e7b7_27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1025" name="Google Shape;1025;g2523351e7b7_27_11"/>
          <p:cNvSpPr txBox="1"/>
          <p:nvPr/>
        </p:nvSpPr>
        <p:spPr>
          <a:xfrm>
            <a:off x="853200" y="1338650"/>
            <a:ext cx="3452986"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pic>
        <p:nvPicPr>
          <p:cNvPr id="1026" name="Google Shape;1026;g2523351e7b7_27_11"/>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27" name="Google Shape;1027;g2523351e7b7_27_11"/>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28" name="Google Shape;1028;g2523351e7b7_27_11"/>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2" name="Shape 1032"/>
        <p:cNvGrpSpPr/>
        <p:nvPr/>
      </p:nvGrpSpPr>
      <p:grpSpPr>
        <a:xfrm>
          <a:off x="0" y="0"/>
          <a:ext cx="0" cy="0"/>
          <a:chOff x="0" y="0"/>
          <a:chExt cx="0" cy="0"/>
        </a:xfrm>
      </p:grpSpPr>
      <p:pic>
        <p:nvPicPr>
          <p:cNvPr id="1033" name="Google Shape;1033;g2523351e7b7_27_22"/>
          <p:cNvPicPr preferRelativeResize="0"/>
          <p:nvPr/>
        </p:nvPicPr>
        <p:blipFill rotWithShape="1">
          <a:blip r:embed="rId3">
            <a:alphaModFix/>
          </a:blip>
          <a:srcRect b="0" l="22420" r="-2069" t="0"/>
          <a:stretch/>
        </p:blipFill>
        <p:spPr>
          <a:xfrm rot="10800000">
            <a:off x="5946175" y="1738675"/>
            <a:ext cx="3207300" cy="1666150"/>
          </a:xfrm>
          <a:prstGeom prst="rect">
            <a:avLst/>
          </a:prstGeom>
          <a:noFill/>
          <a:ln>
            <a:noFill/>
          </a:ln>
        </p:spPr>
      </p:pic>
      <p:pic>
        <p:nvPicPr>
          <p:cNvPr id="1034" name="Google Shape;1034;g2523351e7b7_27_22"/>
          <p:cNvPicPr preferRelativeResize="0"/>
          <p:nvPr/>
        </p:nvPicPr>
        <p:blipFill rotWithShape="1">
          <a:blip r:embed="rId4">
            <a:alphaModFix/>
          </a:blip>
          <a:srcRect b="0" l="0" r="0" t="0"/>
          <a:stretch/>
        </p:blipFill>
        <p:spPr>
          <a:xfrm>
            <a:off x="0" y="0"/>
            <a:ext cx="9144001" cy="1346951"/>
          </a:xfrm>
          <a:prstGeom prst="rect">
            <a:avLst/>
          </a:prstGeom>
          <a:noFill/>
          <a:ln>
            <a:noFill/>
          </a:ln>
        </p:spPr>
      </p:pic>
      <p:sp>
        <p:nvSpPr>
          <p:cNvPr id="1035" name="Google Shape;1035;g2523351e7b7_27_22"/>
          <p:cNvSpPr txBox="1"/>
          <p:nvPr/>
        </p:nvSpPr>
        <p:spPr>
          <a:xfrm>
            <a:off x="489175" y="4845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un valstu instrumenti vardarbības darbavietā apkarošanai / juridiskais pamats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36" name="Google Shape;1036;g2523351e7b7_27_22"/>
          <p:cNvSpPr txBox="1"/>
          <p:nvPr/>
        </p:nvSpPr>
        <p:spPr>
          <a:xfrm>
            <a:off x="729975" y="2042225"/>
            <a:ext cx="4767000" cy="22621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spēlētājus izmantot internetu un citus resursus, </a:t>
            </a:r>
            <a:r>
              <a:rPr b="1" i="0" lang="lv-LV" sz="1500" u="none" cap="none" strike="noStrike">
                <a:solidFill>
                  <a:schemeClr val="dk1"/>
                </a:solidFill>
                <a:latin typeface="Raleway"/>
                <a:ea typeface="Raleway"/>
                <a:cs typeface="Raleway"/>
                <a:sym typeface="Raleway"/>
              </a:rPr>
              <a:t>lai sīkāk izpētītu šo tematu </a:t>
            </a:r>
            <a:r>
              <a:rPr b="0" i="0" lang="lv-LV" sz="1500" u="none" cap="none" strike="noStrike">
                <a:solidFill>
                  <a:schemeClr val="dk1"/>
                </a:solidFill>
                <a:latin typeface="Raleway"/>
                <a:ea typeface="Raleway"/>
                <a:cs typeface="Raleway"/>
                <a:sym typeface="Raleway"/>
              </a:rPr>
              <a:t>un noteiktu, kādi dažāda veida noteikumi un normas var tikt pārkāpti aprakstītajā scenārijā.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None/>
            </a:pPr>
            <a:r>
              <a:rPr b="0" i="0" lang="lv-LV" sz="1500" u="none" cap="none" strike="noStrike">
                <a:solidFill>
                  <a:schemeClr val="dk1"/>
                </a:solidFill>
                <a:latin typeface="Raleway"/>
                <a:ea typeface="Raleway"/>
                <a:cs typeface="Raleway"/>
                <a:sym typeface="Raleway"/>
              </a:rPr>
              <a:t>Atgādiniet spēlētājiem, ka viņiem </a:t>
            </a:r>
            <a:r>
              <a:rPr b="1" i="0" lang="lv-LV" sz="1500" u="none" cap="none" strike="noStrike">
                <a:solidFill>
                  <a:schemeClr val="dk1"/>
                </a:solidFill>
                <a:latin typeface="Raleway"/>
                <a:ea typeface="Raleway"/>
                <a:cs typeface="Raleway"/>
                <a:sym typeface="Raleway"/>
              </a:rPr>
              <a:t>jāmēģina domāt kritiski un plaši </a:t>
            </a:r>
            <a:r>
              <a:rPr b="0" i="0" lang="lv-LV" sz="1500" u="none" cap="none" strike="noStrike">
                <a:solidFill>
                  <a:schemeClr val="dk1"/>
                </a:solidFill>
                <a:latin typeface="Raleway"/>
                <a:ea typeface="Raleway"/>
                <a:cs typeface="Raleway"/>
                <a:sym typeface="Raleway"/>
              </a:rPr>
              <a:t>par dažādiem noteikumu veidiem, kas var būt saistīti ar uzņēmuma politiku, darba tiesību aktiem un cilvēktiesību konvencijām.</a:t>
            </a:r>
            <a:endParaRPr b="1" i="0" sz="1500" u="none" cap="none" strike="noStrike">
              <a:solidFill>
                <a:schemeClr val="dk1"/>
              </a:solidFill>
              <a:latin typeface="Raleway"/>
              <a:ea typeface="Raleway"/>
              <a:cs typeface="Raleway"/>
              <a:sym typeface="Raleway"/>
            </a:endParaRPr>
          </a:p>
        </p:txBody>
      </p:sp>
      <p:sp>
        <p:nvSpPr>
          <p:cNvPr id="1037" name="Google Shape;1037;g2523351e7b7_27_22"/>
          <p:cNvSpPr txBox="1"/>
          <p:nvPr/>
        </p:nvSpPr>
        <p:spPr>
          <a:xfrm>
            <a:off x="729975" y="1543500"/>
            <a:ext cx="24090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1038" name="Google Shape;1038;g2523351e7b7_27_22"/>
          <p:cNvGrpSpPr/>
          <p:nvPr/>
        </p:nvGrpSpPr>
        <p:grpSpPr>
          <a:xfrm>
            <a:off x="439670" y="2128293"/>
            <a:ext cx="290237" cy="321991"/>
            <a:chOff x="534570" y="3018006"/>
            <a:chExt cx="290237" cy="321991"/>
          </a:xfrm>
        </p:grpSpPr>
        <p:sp>
          <p:nvSpPr>
            <p:cNvPr id="1039" name="Google Shape;1039;g2523351e7b7_27_2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g2523351e7b7_27_2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1" name="Google Shape;1041;g2523351e7b7_27_22"/>
          <p:cNvGrpSpPr/>
          <p:nvPr/>
        </p:nvGrpSpPr>
        <p:grpSpPr>
          <a:xfrm>
            <a:off x="384857" y="3274630"/>
            <a:ext cx="290237" cy="321991"/>
            <a:chOff x="534570" y="3018006"/>
            <a:chExt cx="290237" cy="321991"/>
          </a:xfrm>
        </p:grpSpPr>
        <p:sp>
          <p:nvSpPr>
            <p:cNvPr id="1042" name="Google Shape;1042;g2523351e7b7_27_2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g2523351e7b7_27_2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4" name="Google Shape;1044;g2523351e7b7_27_22"/>
          <p:cNvSpPr/>
          <p:nvPr/>
        </p:nvSpPr>
        <p:spPr>
          <a:xfrm rot="-1911451">
            <a:off x="7160052" y="3210383"/>
            <a:ext cx="1071979" cy="1203249"/>
          </a:xfrm>
          <a:prstGeom prst="upArrow">
            <a:avLst>
              <a:gd fmla="val 50000" name="adj1"/>
              <a:gd fmla="val 5000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g2523351e7b7_27_22"/>
          <p:cNvSpPr/>
          <p:nvPr/>
        </p:nvSpPr>
        <p:spPr>
          <a:xfrm rot="-1911451">
            <a:off x="7160055" y="314041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7f1b987787_1_67"/>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81" name="Google Shape;181;g27f1b987787_1_67"/>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82" name="Google Shape;182;g27f1b987787_1_67"/>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Spēle </a:t>
            </a:r>
            <a:r>
              <a:rPr b="1" i="0" lang="lv-LV" sz="2800" u="none" cap="none" strike="noStrike">
                <a:solidFill>
                  <a:srgbClr val="FFFFFF"/>
                </a:solidFill>
                <a:latin typeface="Raleway"/>
                <a:ea typeface="Raleway"/>
                <a:cs typeface="Raleway"/>
                <a:sym typeface="Raleway"/>
              </a:rPr>
              <a:t>"Atpazīt un rīkoties" sastāv no:</a:t>
            </a:r>
            <a:endParaRPr/>
          </a:p>
        </p:txBody>
      </p:sp>
      <p:sp>
        <p:nvSpPr>
          <p:cNvPr id="183" name="Google Shape;183;g27f1b987787_1_67"/>
          <p:cNvSpPr txBox="1"/>
          <p:nvPr/>
        </p:nvSpPr>
        <p:spPr>
          <a:xfrm>
            <a:off x="464100" y="1154425"/>
            <a:ext cx="6383400" cy="117029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1" i="0" lang="lv-LV" sz="1900" u="none" cap="none" strike="noStrike">
                <a:solidFill>
                  <a:srgbClr val="6689BA"/>
                </a:solidFill>
                <a:latin typeface="Raleway"/>
                <a:ea typeface="Raleway"/>
                <a:cs typeface="Raleway"/>
                <a:sym typeface="Raleway"/>
              </a:rPr>
              <a:t>60 problēmsituāciju kārtīm un 240 risinājuma kārtīm, kas sadalītas četrās kategorijās:</a:t>
            </a:r>
            <a:endParaRPr b="1" i="0" sz="1900" u="none" cap="none" strike="noStrike">
              <a:solidFill>
                <a:srgbClr val="000000"/>
              </a:solidFill>
              <a:latin typeface="Arial"/>
              <a:ea typeface="Arial"/>
              <a:cs typeface="Arial"/>
              <a:sym typeface="Arial"/>
            </a:endParaRPr>
          </a:p>
          <a:p>
            <a:pPr indent="0" lvl="0" marL="133350" marR="0" rtl="0" algn="l">
              <a:lnSpc>
                <a:spcPct val="9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184" name="Google Shape;184;g27f1b987787_1_67"/>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5" name="Google Shape;185;g27f1b987787_1_67"/>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6" name="Google Shape;186;g27f1b987787_1_67"/>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7" name="Google Shape;187;g27f1b987787_1_67"/>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8" name="Google Shape;188;g27f1b987787_1_67"/>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89" name="Google Shape;189;g27f1b987787_1_67"/>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0" name="Google Shape;190;g27f1b987787_1_67"/>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1" name="Google Shape;191;g27f1b987787_1_67"/>
          <p:cNvPicPr preferRelativeResize="0"/>
          <p:nvPr/>
        </p:nvPicPr>
        <p:blipFill rotWithShape="1">
          <a:blip r:embed="rId8">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2" name="Google Shape;192;g27f1b987787_1_67"/>
          <p:cNvPicPr preferRelativeResize="0"/>
          <p:nvPr/>
        </p:nvPicPr>
        <p:blipFill rotWithShape="1">
          <a:blip r:embed="rId8">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3" name="Google Shape;193;g27f1b987787_1_67"/>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4" name="Google Shape;194;g27f1b987787_1_67"/>
          <p:cNvPicPr preferRelativeResize="0"/>
          <p:nvPr/>
        </p:nvPicPr>
        <p:blipFill rotWithShape="1">
          <a:blip r:embed="rId10">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5" name="Google Shape;195;g27f1b987787_1_67"/>
          <p:cNvPicPr preferRelativeResize="0"/>
          <p:nvPr/>
        </p:nvPicPr>
        <p:blipFill rotWithShape="1">
          <a:blip r:embed="rId10">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96" name="Google Shape;196;g27f1b987787_1_67"/>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97" name="Google Shape;197;g27f1b987787_1_67"/>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domāšanas stratēģijas </a:t>
            </a:r>
            <a:endParaRPr b="1" i="0" sz="1000" u="none" cap="none" strike="noStrike">
              <a:solidFill>
                <a:srgbClr val="674EA7"/>
              </a:solidFill>
              <a:latin typeface="Arial"/>
              <a:ea typeface="Arial"/>
              <a:cs typeface="Arial"/>
              <a:sym typeface="Arial"/>
            </a:endParaRPr>
          </a:p>
        </p:txBody>
      </p:sp>
      <p:sp>
        <p:nvSpPr>
          <p:cNvPr id="198" name="Google Shape;198;g27f1b987787_1_67"/>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sarunu stratēģijas</a:t>
            </a:r>
            <a:endParaRPr b="1" i="0" sz="1000" u="none" cap="none" strike="noStrike">
              <a:solidFill>
                <a:srgbClr val="6AA84F"/>
              </a:solidFill>
              <a:latin typeface="Arial"/>
              <a:ea typeface="Arial"/>
              <a:cs typeface="Arial"/>
              <a:sym typeface="Arial"/>
            </a:endParaRPr>
          </a:p>
        </p:txBody>
      </p:sp>
      <p:sp>
        <p:nvSpPr>
          <p:cNvPr id="199" name="Google Shape;199;g27f1b987787_1_67"/>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r</a:t>
            </a:r>
            <a:r>
              <a:rPr b="1" i="0" lang="lv-LV" sz="1000" u="none" cap="none" strike="noStrike">
                <a:solidFill>
                  <a:srgbClr val="E69138"/>
                </a:solidFill>
                <a:latin typeface="Arial"/>
                <a:ea typeface="Arial"/>
                <a:cs typeface="Arial"/>
                <a:sym typeface="Arial"/>
              </a:rPr>
              <a:t>īcības stratēģijas</a:t>
            </a:r>
            <a:endParaRPr b="1" i="0" sz="1000" u="none" cap="none" strike="noStrike">
              <a:solidFill>
                <a:srgbClr val="E69138"/>
              </a:solidFill>
              <a:latin typeface="Arial"/>
              <a:ea typeface="Arial"/>
              <a:cs typeface="Arial"/>
              <a:sym typeface="Arial"/>
            </a:endParaRPr>
          </a:p>
        </p:txBody>
      </p:sp>
      <p:pic>
        <p:nvPicPr>
          <p:cNvPr id="200" name="Google Shape;200;g27f1b987787_1_67"/>
          <p:cNvPicPr preferRelativeResize="0"/>
          <p:nvPr/>
        </p:nvPicPr>
        <p:blipFill rotWithShape="1">
          <a:blip r:embed="rId12">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1" name="Google Shape;201;g27f1b987787_1_67"/>
          <p:cNvPicPr preferRelativeResize="0"/>
          <p:nvPr/>
        </p:nvPicPr>
        <p:blipFill rotWithShape="1">
          <a:blip r:embed="rId12">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2" name="Google Shape;202;g27f1b987787_1_67"/>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03" name="Google Shape;203;g27f1b987787_1_67"/>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nomierinošas stratēģijas</a:t>
            </a:r>
            <a:endParaRPr b="1" i="0" sz="1000" u="none" cap="none" strike="noStrike">
              <a:solidFill>
                <a:srgbClr val="1EAEAE"/>
              </a:solidFill>
              <a:latin typeface="Arial"/>
              <a:ea typeface="Arial"/>
              <a:cs typeface="Arial"/>
              <a:sym typeface="Arial"/>
            </a:endParaRPr>
          </a:p>
        </p:txBody>
      </p:sp>
      <p:sp>
        <p:nvSpPr>
          <p:cNvPr id="204" name="Google Shape;204;g27f1b987787_1_67"/>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stāsti</a:t>
            </a:r>
            <a:endParaRPr b="1" i="0" sz="1000" u="none" cap="none" strike="noStrike">
              <a:solidFill>
                <a:srgbClr val="0B5394"/>
              </a:solidFill>
              <a:latin typeface="Arial"/>
              <a:ea typeface="Arial"/>
              <a:cs typeface="Arial"/>
              <a:sym typeface="Arial"/>
            </a:endParaRPr>
          </a:p>
        </p:txBody>
      </p:sp>
      <p:pic>
        <p:nvPicPr>
          <p:cNvPr id="205" name="Google Shape;205;g27f1b987787_1_67"/>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6" name="Google Shape;206;g27f1b987787_1_67"/>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7" name="Google Shape;207;g27f1b987787_1_67"/>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8" name="Google Shape;208;g27f1b987787_1_67"/>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09" name="Google Shape;209;g27f1b987787_1_67"/>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9" name="Shape 1049"/>
        <p:cNvGrpSpPr/>
        <p:nvPr/>
      </p:nvGrpSpPr>
      <p:grpSpPr>
        <a:xfrm>
          <a:off x="0" y="0"/>
          <a:ext cx="0" cy="0"/>
          <a:chOff x="0" y="0"/>
          <a:chExt cx="0" cy="0"/>
        </a:xfrm>
      </p:grpSpPr>
      <p:pic>
        <p:nvPicPr>
          <p:cNvPr id="1050" name="Google Shape;1050;g2523351e7b7_27_38"/>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1051" name="Google Shape;1051;g2523351e7b7_27_38"/>
          <p:cNvSpPr txBox="1"/>
          <p:nvPr/>
        </p:nvSpPr>
        <p:spPr>
          <a:xfrm>
            <a:off x="489175" y="4572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un valstu instrumenti vardarbības darbavietā apkarošanai / juridiskais pamats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52" name="Google Shape;1052;g2523351e7b7_27_38"/>
          <p:cNvSpPr txBox="1"/>
          <p:nvPr/>
        </p:nvSpPr>
        <p:spPr>
          <a:xfrm>
            <a:off x="717800" y="2032375"/>
            <a:ext cx="4206300" cy="22621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Pēc tam, kad spēlētāji ir apsprieduši un izpētījuši savu problēmsituāciju, palūdziet katrai grupai dalīties savos secinājumos ar lielo grupu.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None/>
            </a:pPr>
            <a:r>
              <a:rPr b="0" i="0" lang="lv-LV" sz="1500" u="none" cap="none" strike="noStrike">
                <a:solidFill>
                  <a:schemeClr val="dk1"/>
                </a:solidFill>
                <a:latin typeface="Raleway"/>
                <a:ea typeface="Raleway"/>
                <a:cs typeface="Raleway"/>
                <a:sym typeface="Raleway"/>
              </a:rPr>
              <a:t>Mudiniet dalībniekus </a:t>
            </a:r>
            <a:r>
              <a:rPr b="1" i="0" lang="lv-LV" sz="1500" u="none" cap="none" strike="noStrike">
                <a:solidFill>
                  <a:schemeClr val="dk1"/>
                </a:solidFill>
                <a:latin typeface="Raleway"/>
                <a:ea typeface="Raleway"/>
                <a:cs typeface="Raleway"/>
                <a:sym typeface="Raleway"/>
              </a:rPr>
              <a:t>izklāstīt savus secinājumus </a:t>
            </a:r>
            <a:r>
              <a:rPr b="0" i="0" lang="lv-LV" sz="1500" u="none" cap="none" strike="noStrike">
                <a:solidFill>
                  <a:schemeClr val="dk1"/>
                </a:solidFill>
                <a:latin typeface="Raleway"/>
                <a:ea typeface="Raleway"/>
                <a:cs typeface="Raleway"/>
                <a:sym typeface="Raleway"/>
              </a:rPr>
              <a:t>skaidrā un saistošā veidā</a:t>
            </a:r>
            <a:r>
              <a:rPr b="1" i="0" lang="lv-LV" sz="1500" u="none" cap="none" strike="noStrike">
                <a:solidFill>
                  <a:schemeClr val="dk1"/>
                </a:solidFill>
                <a:latin typeface="Raleway"/>
                <a:ea typeface="Raleway"/>
                <a:cs typeface="Raleway"/>
                <a:sym typeface="Raleway"/>
              </a:rPr>
              <a:t>, </a:t>
            </a:r>
            <a:r>
              <a:rPr b="0" i="0" lang="lv-LV" sz="1500" u="none" cap="none" strike="noStrike">
                <a:solidFill>
                  <a:schemeClr val="dk1"/>
                </a:solidFill>
                <a:latin typeface="Raleway"/>
                <a:ea typeface="Raleway"/>
                <a:cs typeface="Raleway"/>
                <a:sym typeface="Raleway"/>
              </a:rPr>
              <a:t>ja iespējams, izmantojot piemērus un situācijas no savas pieredzes.</a:t>
            </a:r>
            <a:endParaRPr b="1" i="0" sz="1500" u="none" cap="none" strike="noStrike">
              <a:solidFill>
                <a:schemeClr val="dk1"/>
              </a:solidFill>
              <a:latin typeface="Raleway"/>
              <a:ea typeface="Raleway"/>
              <a:cs typeface="Raleway"/>
              <a:sym typeface="Raleway"/>
            </a:endParaRPr>
          </a:p>
        </p:txBody>
      </p:sp>
      <p:sp>
        <p:nvSpPr>
          <p:cNvPr id="1053" name="Google Shape;1053;g2523351e7b7_27_38"/>
          <p:cNvSpPr txBox="1"/>
          <p:nvPr/>
        </p:nvSpPr>
        <p:spPr>
          <a:xfrm>
            <a:off x="717800" y="1533650"/>
            <a:ext cx="24090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sp>
        <p:nvSpPr>
          <p:cNvPr id="1054" name="Google Shape;1054;g2523351e7b7_27_38"/>
          <p:cNvSpPr/>
          <p:nvPr/>
        </p:nvSpPr>
        <p:spPr>
          <a:xfrm>
            <a:off x="5905368" y="2555514"/>
            <a:ext cx="2055000" cy="1776000"/>
          </a:xfrm>
          <a:prstGeom prst="wedgeEllipseCallout">
            <a:avLst>
              <a:gd fmla="val -34446" name="adj1"/>
              <a:gd fmla="val 5596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g2523351e7b7_27_38"/>
          <p:cNvSpPr/>
          <p:nvPr/>
        </p:nvSpPr>
        <p:spPr>
          <a:xfrm>
            <a:off x="5191271" y="1913112"/>
            <a:ext cx="1446300" cy="1354500"/>
          </a:xfrm>
          <a:prstGeom prst="wedgeEllipseCallout">
            <a:avLst>
              <a:gd fmla="val 37986" name="adj1"/>
              <a:gd fmla="val 5467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g2523351e7b7_27_38"/>
          <p:cNvSpPr/>
          <p:nvPr/>
        </p:nvSpPr>
        <p:spPr>
          <a:xfrm>
            <a:off x="5140900"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g2523351e7b7_27_38"/>
          <p:cNvSpPr/>
          <p:nvPr/>
        </p:nvSpPr>
        <p:spPr>
          <a:xfrm rot="449778">
            <a:off x="5904445" y="2514513"/>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58" name="Google Shape;1058;g2523351e7b7_27_38"/>
          <p:cNvPicPr preferRelativeResize="0"/>
          <p:nvPr/>
        </p:nvPicPr>
        <p:blipFill rotWithShape="1">
          <a:blip r:embed="rId4">
            <a:alphaModFix/>
          </a:blip>
          <a:srcRect b="0" l="0" r="26852" t="0"/>
          <a:stretch/>
        </p:blipFill>
        <p:spPr>
          <a:xfrm>
            <a:off x="6587275" y="2887700"/>
            <a:ext cx="2556725" cy="1526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2" name="Shape 1062"/>
        <p:cNvGrpSpPr/>
        <p:nvPr/>
      </p:nvGrpSpPr>
      <p:grpSpPr>
        <a:xfrm>
          <a:off x="0" y="0"/>
          <a:ext cx="0" cy="0"/>
          <a:chOff x="0" y="0"/>
          <a:chExt cx="0" cy="0"/>
        </a:xfrm>
      </p:grpSpPr>
      <p:pic>
        <p:nvPicPr>
          <p:cNvPr id="1063" name="Google Shape;1063;g2523351e7b7_27_50"/>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1064" name="Google Shape;1064;g2523351e7b7_27_50"/>
          <p:cNvSpPr txBox="1"/>
          <p:nvPr/>
        </p:nvSpPr>
        <p:spPr>
          <a:xfrm>
            <a:off x="412975" y="4572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un valstu instrumenti vardarbības darbavietā apkarošanai / juridiskais pamats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65" name="Google Shape;1065;g2523351e7b7_27_50"/>
          <p:cNvSpPr txBox="1"/>
          <p:nvPr/>
        </p:nvSpPr>
        <p:spPr>
          <a:xfrm>
            <a:off x="717800" y="2032375"/>
            <a:ext cx="4206300" cy="22621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Spēles gaitā izmantojiet problēmsituāciju kārtis, </a:t>
            </a:r>
            <a:r>
              <a:rPr b="1" i="0" lang="lv-LV" sz="1500" u="none" cap="none" strike="noStrike">
                <a:solidFill>
                  <a:schemeClr val="dk1"/>
                </a:solidFill>
                <a:latin typeface="Raleway"/>
                <a:ea typeface="Raleway"/>
                <a:cs typeface="Raleway"/>
                <a:sym typeface="Raleway"/>
              </a:rPr>
              <a:t>lai rosinātu diskusijas par </a:t>
            </a:r>
            <a:r>
              <a:rPr b="0" i="0" lang="lv-LV" sz="1500" u="none" cap="none" strike="noStrike">
                <a:solidFill>
                  <a:schemeClr val="dk1"/>
                </a:solidFill>
                <a:latin typeface="Raleway"/>
                <a:ea typeface="Raleway"/>
                <a:cs typeface="Raleway"/>
                <a:sym typeface="Raleway"/>
              </a:rPr>
              <a:t>noteikumiem un normām, kas var tikt pārkāpti darba vietā.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spēlētājus </a:t>
            </a:r>
            <a:r>
              <a:rPr b="1" i="0" lang="lv-LV" sz="1500" u="none" cap="none" strike="noStrike">
                <a:solidFill>
                  <a:schemeClr val="dk1"/>
                </a:solidFill>
                <a:latin typeface="Raleway"/>
                <a:ea typeface="Raleway"/>
                <a:cs typeface="Raleway"/>
                <a:sym typeface="Raleway"/>
              </a:rPr>
              <a:t>kritiski domāt </a:t>
            </a:r>
            <a:r>
              <a:rPr b="0" i="0" lang="lv-LV" sz="1500" u="none" cap="none" strike="noStrike">
                <a:solidFill>
                  <a:schemeClr val="dk1"/>
                </a:solidFill>
                <a:latin typeface="Raleway"/>
                <a:ea typeface="Raleway"/>
                <a:cs typeface="Raleway"/>
                <a:sym typeface="Raleway"/>
              </a:rPr>
              <a:t>par to, kā dažādi vardarbības veidi darba vietā var būt pretrunā ar noteikumiem, un apsvērt šādu pārkāpumu iespējamās sekas.</a:t>
            </a:r>
            <a:endParaRPr b="1" i="0" sz="1500" u="none" cap="none" strike="noStrike">
              <a:solidFill>
                <a:schemeClr val="dk1"/>
              </a:solidFill>
              <a:latin typeface="Raleway"/>
              <a:ea typeface="Raleway"/>
              <a:cs typeface="Raleway"/>
              <a:sym typeface="Raleway"/>
            </a:endParaRPr>
          </a:p>
        </p:txBody>
      </p:sp>
      <p:sp>
        <p:nvSpPr>
          <p:cNvPr id="1066" name="Google Shape;1066;g2523351e7b7_27_50"/>
          <p:cNvSpPr/>
          <p:nvPr/>
        </p:nvSpPr>
        <p:spPr>
          <a:xfrm>
            <a:off x="5990693" y="2667239"/>
            <a:ext cx="2055000" cy="17760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g2523351e7b7_27_50"/>
          <p:cNvSpPr/>
          <p:nvPr/>
        </p:nvSpPr>
        <p:spPr>
          <a:xfrm>
            <a:off x="5191271" y="1913112"/>
            <a:ext cx="1446300" cy="13545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g2523351e7b7_27_50"/>
          <p:cNvSpPr/>
          <p:nvPr/>
        </p:nvSpPr>
        <p:spPr>
          <a:xfrm>
            <a:off x="5140900"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g2523351e7b7_27_50"/>
          <p:cNvSpPr/>
          <p:nvPr/>
        </p:nvSpPr>
        <p:spPr>
          <a:xfrm rot="449778">
            <a:off x="5989770" y="2626238"/>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70" name="Google Shape;1070;g2523351e7b7_27_50"/>
          <p:cNvPicPr preferRelativeResize="0"/>
          <p:nvPr/>
        </p:nvPicPr>
        <p:blipFill rotWithShape="1">
          <a:blip r:embed="rId4">
            <a:alphaModFix/>
          </a:blip>
          <a:srcRect b="0" l="0" r="31082" t="0"/>
          <a:stretch/>
        </p:blipFill>
        <p:spPr>
          <a:xfrm>
            <a:off x="6735075" y="2272175"/>
            <a:ext cx="2408926" cy="1526500"/>
          </a:xfrm>
          <a:prstGeom prst="rect">
            <a:avLst/>
          </a:prstGeom>
          <a:noFill/>
          <a:ln>
            <a:noFill/>
          </a:ln>
        </p:spPr>
      </p:pic>
      <p:grpSp>
        <p:nvGrpSpPr>
          <p:cNvPr id="1071" name="Google Shape;1071;g2523351e7b7_27_50"/>
          <p:cNvGrpSpPr/>
          <p:nvPr/>
        </p:nvGrpSpPr>
        <p:grpSpPr>
          <a:xfrm>
            <a:off x="427495" y="3330593"/>
            <a:ext cx="290237" cy="321991"/>
            <a:chOff x="534570" y="3018006"/>
            <a:chExt cx="290237" cy="321991"/>
          </a:xfrm>
        </p:grpSpPr>
        <p:sp>
          <p:nvSpPr>
            <p:cNvPr id="1072" name="Google Shape;1072;g2523351e7b7_27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g2523351e7b7_27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4" name="Google Shape;1074;g2523351e7b7_27_50"/>
          <p:cNvSpPr txBox="1"/>
          <p:nvPr/>
        </p:nvSpPr>
        <p:spPr>
          <a:xfrm>
            <a:off x="717732" y="1387613"/>
            <a:ext cx="546249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8" name="Shape 1078"/>
        <p:cNvGrpSpPr/>
        <p:nvPr/>
      </p:nvGrpSpPr>
      <p:grpSpPr>
        <a:xfrm>
          <a:off x="0" y="0"/>
          <a:ext cx="0" cy="0"/>
          <a:chOff x="0" y="0"/>
          <a:chExt cx="0" cy="0"/>
        </a:xfrm>
      </p:grpSpPr>
      <p:pic>
        <p:nvPicPr>
          <p:cNvPr id="1079" name="Google Shape;1079;g2523351e7b7_27_65"/>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1080" name="Google Shape;1080;g2523351e7b7_27_65"/>
          <p:cNvSpPr txBox="1"/>
          <p:nvPr/>
        </p:nvSpPr>
        <p:spPr>
          <a:xfrm>
            <a:off x="489175" y="3810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un valstu instrumenti vardarbības darbavietā apkarošanai / juridiskais pamats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081" name="Google Shape;1081;g2523351e7b7_27_65"/>
          <p:cNvSpPr txBox="1"/>
          <p:nvPr/>
        </p:nvSpPr>
        <p:spPr>
          <a:xfrm>
            <a:off x="717800" y="1879975"/>
            <a:ext cx="4401300" cy="22621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Šādi izmantojot problēmsituāciju kārtis, jūs varat mudināt spēlētājus </a:t>
            </a:r>
            <a:r>
              <a:rPr b="1" i="0" lang="lv-LV" sz="1500" u="none" cap="none" strike="noStrike">
                <a:solidFill>
                  <a:schemeClr val="dk1"/>
                </a:solidFill>
                <a:latin typeface="Raleway"/>
                <a:ea typeface="Raleway"/>
                <a:cs typeface="Raleway"/>
                <a:sym typeface="Raleway"/>
              </a:rPr>
              <a:t>analizēt, kādi noteikumi un normas var tikt pārkāpti </a:t>
            </a:r>
            <a:r>
              <a:rPr b="0" i="0" lang="lv-LV" sz="1500" u="none" cap="none" strike="noStrike">
                <a:solidFill>
                  <a:schemeClr val="dk1"/>
                </a:solidFill>
                <a:latin typeface="Raleway"/>
                <a:ea typeface="Raleway"/>
                <a:cs typeface="Raleway"/>
                <a:sym typeface="Raleway"/>
              </a:rPr>
              <a:t>dažādos vardarbības darba vietā scenārijos.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None/>
            </a:pPr>
            <a:r>
              <a:rPr b="0" i="0" lang="lv-LV" sz="1500" u="none" cap="none" strike="noStrike">
                <a:solidFill>
                  <a:schemeClr val="dk1"/>
                </a:solidFill>
                <a:latin typeface="Raleway"/>
                <a:ea typeface="Raleway"/>
                <a:cs typeface="Raleway"/>
                <a:sym typeface="Raleway"/>
              </a:rPr>
              <a:t>Turklāt varat mudināt viņus </a:t>
            </a:r>
            <a:r>
              <a:rPr b="1" i="0" lang="lv-LV" sz="1500" u="none" cap="none" strike="noStrike">
                <a:solidFill>
                  <a:schemeClr val="dk1"/>
                </a:solidFill>
                <a:latin typeface="Raleway"/>
                <a:ea typeface="Raleway"/>
                <a:cs typeface="Raleway"/>
                <a:sym typeface="Raleway"/>
              </a:rPr>
              <a:t>kritiski domāt par šādu pārkāpumu iespējamām sekām </a:t>
            </a:r>
            <a:r>
              <a:rPr b="0" i="0" lang="lv-LV" sz="1500" u="none" cap="none" strike="noStrike">
                <a:solidFill>
                  <a:schemeClr val="dk1"/>
                </a:solidFill>
                <a:latin typeface="Raleway"/>
                <a:ea typeface="Raleway"/>
                <a:cs typeface="Raleway"/>
                <a:sym typeface="Raleway"/>
              </a:rPr>
              <a:t>un apsvērt, ko viņi paši var darīt, lai veicinātu drošu un atbalstošu darba vidi.</a:t>
            </a:r>
            <a:endParaRPr b="1" i="0" sz="1500" u="none" cap="none" strike="noStrike">
              <a:solidFill>
                <a:schemeClr val="dk1"/>
              </a:solidFill>
              <a:latin typeface="Raleway"/>
              <a:ea typeface="Raleway"/>
              <a:cs typeface="Raleway"/>
              <a:sym typeface="Raleway"/>
            </a:endParaRPr>
          </a:p>
        </p:txBody>
      </p:sp>
      <p:grpSp>
        <p:nvGrpSpPr>
          <p:cNvPr id="1082" name="Google Shape;1082;g2523351e7b7_27_65"/>
          <p:cNvGrpSpPr/>
          <p:nvPr/>
        </p:nvGrpSpPr>
        <p:grpSpPr>
          <a:xfrm>
            <a:off x="406588" y="3173730"/>
            <a:ext cx="290237" cy="321991"/>
            <a:chOff x="534570" y="3018006"/>
            <a:chExt cx="290237" cy="321991"/>
          </a:xfrm>
        </p:grpSpPr>
        <p:sp>
          <p:nvSpPr>
            <p:cNvPr id="1083" name="Google Shape;1083;g2523351e7b7_27_6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g2523351e7b7_27_6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85" name="Google Shape;1085;g2523351e7b7_27_65"/>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pic>
        <p:nvPicPr>
          <p:cNvPr id="1086" name="Google Shape;1086;g2523351e7b7_27_65"/>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87" name="Google Shape;1087;g2523351e7b7_27_65"/>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088" name="Google Shape;1088;g2523351e7b7_27_65"/>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089" name="Google Shape;1089;g2523351e7b7_27_65"/>
          <p:cNvSpPr txBox="1"/>
          <p:nvPr/>
        </p:nvSpPr>
        <p:spPr>
          <a:xfrm>
            <a:off x="696825" y="1302069"/>
            <a:ext cx="546249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3" name="Shape 1093"/>
        <p:cNvGrpSpPr/>
        <p:nvPr/>
      </p:nvGrpSpPr>
      <p:grpSpPr>
        <a:xfrm>
          <a:off x="0" y="0"/>
          <a:ext cx="0" cy="0"/>
          <a:chOff x="0" y="0"/>
          <a:chExt cx="0" cy="0"/>
        </a:xfrm>
      </p:grpSpPr>
      <p:pic>
        <p:nvPicPr>
          <p:cNvPr id="1094" name="Google Shape;1094;g2523351e7b7_27_79"/>
          <p:cNvPicPr preferRelativeResize="0"/>
          <p:nvPr/>
        </p:nvPicPr>
        <p:blipFill rotWithShape="1">
          <a:blip r:embed="rId3">
            <a:alphaModFix/>
          </a:blip>
          <a:srcRect b="0" l="0" r="0" t="0"/>
          <a:stretch/>
        </p:blipFill>
        <p:spPr>
          <a:xfrm>
            <a:off x="0" y="-3850"/>
            <a:ext cx="9144001" cy="1094900"/>
          </a:xfrm>
          <a:prstGeom prst="rect">
            <a:avLst/>
          </a:prstGeom>
          <a:noFill/>
          <a:ln>
            <a:noFill/>
          </a:ln>
        </p:spPr>
      </p:pic>
      <p:pic>
        <p:nvPicPr>
          <p:cNvPr id="1095" name="Google Shape;1095;g2523351e7b7_27_79"/>
          <p:cNvPicPr preferRelativeResize="0"/>
          <p:nvPr/>
        </p:nvPicPr>
        <p:blipFill rotWithShape="1">
          <a:blip r:embed="rId4">
            <a:alphaModFix/>
          </a:blip>
          <a:srcRect b="8582" l="16443" r="0" t="42289"/>
          <a:stretch/>
        </p:blipFill>
        <p:spPr>
          <a:xfrm>
            <a:off x="6294675" y="842225"/>
            <a:ext cx="2849325" cy="693150"/>
          </a:xfrm>
          <a:prstGeom prst="rect">
            <a:avLst/>
          </a:prstGeom>
          <a:noFill/>
          <a:ln>
            <a:noFill/>
          </a:ln>
        </p:spPr>
      </p:pic>
      <p:sp>
        <p:nvSpPr>
          <p:cNvPr id="1096" name="Google Shape;1096;g2523351e7b7_27_79"/>
          <p:cNvSpPr txBox="1"/>
          <p:nvPr/>
        </p:nvSpPr>
        <p:spPr>
          <a:xfrm>
            <a:off x="670350" y="1167250"/>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grpSp>
        <p:nvGrpSpPr>
          <p:cNvPr id="1097" name="Google Shape;1097;g2523351e7b7_27_79"/>
          <p:cNvGrpSpPr/>
          <p:nvPr/>
        </p:nvGrpSpPr>
        <p:grpSpPr>
          <a:xfrm>
            <a:off x="231575" y="1615925"/>
            <a:ext cx="8605000" cy="3360890"/>
            <a:chOff x="231575" y="1828250"/>
            <a:chExt cx="8605000" cy="3360890"/>
          </a:xfrm>
        </p:grpSpPr>
        <p:sp>
          <p:nvSpPr>
            <p:cNvPr id="1098" name="Google Shape;1098;g2523351e7b7_27_79"/>
            <p:cNvSpPr txBox="1"/>
            <p:nvPr/>
          </p:nvSpPr>
          <p:spPr>
            <a:xfrm>
              <a:off x="231575" y="1828250"/>
              <a:ext cx="4351200" cy="336089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900"/>
                </a:spcBef>
                <a:spcAft>
                  <a:spcPts val="0"/>
                </a:spcAft>
                <a:buClr>
                  <a:srgbClr val="6689BA"/>
                </a:buClr>
                <a:buSzPts val="1400"/>
                <a:buFont typeface="Raleway"/>
                <a:buAutoNum type="arabicPeriod"/>
              </a:pPr>
              <a:r>
                <a:rPr b="0" i="0" lang="lv-LV" sz="1400" u="none" cap="none" strike="noStrike">
                  <a:solidFill>
                    <a:schemeClr val="dk1"/>
                  </a:solidFill>
                  <a:latin typeface="Raleway"/>
                  <a:ea typeface="Raleway"/>
                  <a:cs typeface="Raleway"/>
                  <a:sym typeface="Raleway"/>
                </a:rPr>
                <a:t>Kādas ir galvenās atziņas, ko guvāt no šīs spēles?</a:t>
              </a:r>
              <a:endParaRPr b="0" i="0" sz="1400" u="none" cap="none" strike="noStrike">
                <a:solidFill>
                  <a:schemeClr val="dk1"/>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400" u="none" cap="none" strike="noStrike">
                  <a:solidFill>
                    <a:schemeClr val="dk1"/>
                  </a:solidFill>
                  <a:latin typeface="Raleway"/>
                  <a:ea typeface="Raleway"/>
                  <a:cs typeface="Raleway"/>
                  <a:sym typeface="Raleway"/>
                </a:rPr>
                <a:t>Kā pēc spēles un dažādu uz ES un valstu instrumentiem balstītu risinājumu apspriešanas ir mainījusies jūsu attieksme pret vardarbību darbavietā?</a:t>
              </a:r>
              <a:endParaRPr b="0" i="0" sz="1400" u="none" cap="none" strike="noStrike">
                <a:solidFill>
                  <a:schemeClr val="dk1"/>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400" u="none" cap="none" strike="noStrike">
                  <a:solidFill>
                    <a:schemeClr val="dk1"/>
                  </a:solidFill>
                  <a:latin typeface="Raleway"/>
                  <a:ea typeface="Raleway"/>
                  <a:cs typeface="Raleway"/>
                  <a:sym typeface="Raleway"/>
                </a:rPr>
                <a:t>Vai varat dalīties ar kādu konkrētu secinājumu, ko izdarījāt no spēles par ES un valstu instrumentu efektivitāti, risinot mobinga un vardarbības problēmas darbavietā?</a:t>
              </a:r>
              <a:endParaRPr b="0" i="0" sz="1400" u="none" cap="none" strike="noStrike">
                <a:solidFill>
                  <a:schemeClr val="dk1"/>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a:pPr>
              <a:r>
                <a:rPr b="0" i="0" lang="lv-LV" sz="1400" u="none" cap="none" strike="noStrike">
                  <a:solidFill>
                    <a:schemeClr val="dk1"/>
                  </a:solidFill>
                  <a:latin typeface="Raleway"/>
                  <a:ea typeface="Raleway"/>
                  <a:cs typeface="Raleway"/>
                  <a:sym typeface="Raleway"/>
                </a:rPr>
                <a:t>Kā jūs plānojat izmantot šajā spēlē iegūtās zināšanas un atziņas ikdienas darbā HORECA nozarē?</a:t>
              </a:r>
              <a:endParaRPr b="0" i="0" sz="1400" u="none" cap="none" strike="noStrike">
                <a:solidFill>
                  <a:schemeClr val="dk1"/>
                </a:solidFill>
                <a:latin typeface="Raleway"/>
                <a:ea typeface="Raleway"/>
                <a:cs typeface="Raleway"/>
                <a:sym typeface="Raleway"/>
              </a:endParaRPr>
            </a:p>
          </p:txBody>
        </p:sp>
        <p:sp>
          <p:nvSpPr>
            <p:cNvPr id="1099" name="Google Shape;1099;g2523351e7b7_27_79"/>
            <p:cNvSpPr txBox="1"/>
            <p:nvPr/>
          </p:nvSpPr>
          <p:spPr>
            <a:xfrm>
              <a:off x="4741275" y="1842175"/>
              <a:ext cx="4095300" cy="2663776"/>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400" u="none" cap="none" strike="noStrike">
                  <a:solidFill>
                    <a:schemeClr val="dk1"/>
                  </a:solidFill>
                  <a:latin typeface="Raleway"/>
                  <a:ea typeface="Raleway"/>
                  <a:cs typeface="Raleway"/>
                  <a:sym typeface="Raleway"/>
                </a:rPr>
                <a:t>Vai varat aprakstīt situāciju no spēles, kurā uz risinājumu balstīti instrumenti jūs pārsteidza vai mainīja jūsu iepriekšējos uzskatus par to, kā būtu jārīkojas?</a:t>
              </a:r>
              <a:endParaRPr b="0" i="0" sz="1400" u="none" cap="none" strike="noStrike">
                <a:solidFill>
                  <a:schemeClr val="dk1"/>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400" u="none" cap="none" strike="noStrike">
                  <a:solidFill>
                    <a:schemeClr val="dk1"/>
                  </a:solidFill>
                  <a:latin typeface="Raleway"/>
                  <a:ea typeface="Raleway"/>
                  <a:cs typeface="Raleway"/>
                  <a:sym typeface="Raleway"/>
                </a:rPr>
                <a:t>Vai, jūsuprāt, ir kādi trūkumi vai jomas, kas būtu jāuzlabo ES un valstu likumdošanas bāzē, lai risinātu vardarbības darba vietā problēmu? Kā tās varētu novērst?</a:t>
              </a:r>
              <a:endParaRPr b="0" i="0" sz="1400" u="none" cap="none" strike="noStrike">
                <a:solidFill>
                  <a:schemeClr val="dk1"/>
                </a:solidFill>
                <a:latin typeface="Raleway"/>
                <a:ea typeface="Raleway"/>
                <a:cs typeface="Raleway"/>
                <a:sym typeface="Raleway"/>
              </a:endParaRPr>
            </a:p>
            <a:p>
              <a:pPr indent="-317500" lvl="0" marL="457200" marR="0" rtl="0" algn="l">
                <a:lnSpc>
                  <a:spcPct val="90000"/>
                </a:lnSpc>
                <a:spcBef>
                  <a:spcPts val="900"/>
                </a:spcBef>
                <a:spcAft>
                  <a:spcPts val="0"/>
                </a:spcAft>
                <a:buClr>
                  <a:srgbClr val="6689BA"/>
                </a:buClr>
                <a:buSzPts val="1400"/>
                <a:buFont typeface="Raleway"/>
                <a:buAutoNum type="arabicPeriod" startAt="5"/>
              </a:pPr>
              <a:r>
                <a:rPr b="0" i="0" lang="lv-LV" sz="1400" u="none" cap="none" strike="noStrike">
                  <a:solidFill>
                    <a:schemeClr val="dk1"/>
                  </a:solidFill>
                  <a:latin typeface="Raleway"/>
                  <a:ea typeface="Raleway"/>
                  <a:cs typeface="Raleway"/>
                  <a:sym typeface="Raleway"/>
                </a:rPr>
                <a:t>Kā, jūsuprāt, informētība un izpratne par ES un valstu juridisko pamatu var veicināt drošāku un iekļaujošāku darba vidi?</a:t>
              </a:r>
              <a:endParaRPr b="0" i="0" sz="1400" u="none" cap="none" strike="noStrike">
                <a:solidFill>
                  <a:schemeClr val="dk1"/>
                </a:solidFill>
                <a:latin typeface="Raleway"/>
                <a:ea typeface="Raleway"/>
                <a:cs typeface="Raleway"/>
                <a:sym typeface="Raleway"/>
              </a:endParaRPr>
            </a:p>
          </p:txBody>
        </p:sp>
      </p:grpSp>
      <p:sp>
        <p:nvSpPr>
          <p:cNvPr id="1100" name="Google Shape;1100;g2523351e7b7_27_79"/>
          <p:cNvSpPr txBox="1"/>
          <p:nvPr/>
        </p:nvSpPr>
        <p:spPr>
          <a:xfrm>
            <a:off x="489175" y="1524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3. Modulis</a:t>
            </a:r>
            <a:br>
              <a:rPr b="1" i="0" lang="lv-LV" sz="2500" u="none" cap="none" strike="noStrike">
                <a:solidFill>
                  <a:srgbClr val="FFFFFF"/>
                </a:solidFill>
                <a:latin typeface="Raleway"/>
                <a:ea typeface="Raleway"/>
                <a:cs typeface="Raleway"/>
                <a:sym typeface="Raleway"/>
              </a:rPr>
            </a:br>
            <a:r>
              <a:rPr b="1" i="0" lang="lv-LV" sz="1800" u="none" cap="none" strike="noStrike">
                <a:solidFill>
                  <a:srgbClr val="FFFFFF"/>
                </a:solidFill>
                <a:latin typeface="Raleway"/>
                <a:ea typeface="Raleway"/>
                <a:cs typeface="Raleway"/>
                <a:sym typeface="Raleway"/>
              </a:rPr>
              <a:t>    ES un valstu instrumenti vardarbības darbavietā apkarošanai / juridiskais pamats</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pic>
        <p:nvPicPr>
          <p:cNvPr id="1105" name="Google Shape;1105;g2523351e7b7_3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106" name="Google Shape;1106;g2523351e7b7_32_0"/>
          <p:cNvSpPr txBox="1"/>
          <p:nvPr/>
        </p:nvSpPr>
        <p:spPr>
          <a:xfrm>
            <a:off x="703200" y="1152600"/>
            <a:ext cx="77376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4000" u="none" cap="none" strike="noStrike">
                <a:solidFill>
                  <a:srgbClr val="2B3E85"/>
                </a:solidFill>
                <a:latin typeface="Raleway"/>
                <a:ea typeface="Raleway"/>
                <a:cs typeface="Raleway"/>
                <a:sym typeface="Raleway"/>
              </a:rPr>
              <a:t>4</a:t>
            </a:r>
            <a:r>
              <a:rPr b="1" i="0" lang="lv-LV" sz="34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Modulis</a:t>
            </a:r>
            <a:r>
              <a:rPr b="1" i="0" lang="lv-LV" sz="3400" u="none" cap="none" strike="noStrike">
                <a:solidFill>
                  <a:srgbClr val="FFFFFF"/>
                </a:solidFill>
                <a:latin typeface="Raleway"/>
                <a:ea typeface="Raleway"/>
                <a:cs typeface="Raleway"/>
                <a:sym typeface="Raleway"/>
              </a:rPr>
              <a:t> </a:t>
            </a:r>
            <a:endParaRPr b="1" i="0" sz="400" u="none" cap="none" strike="noStrike">
              <a:solidFill>
                <a:srgbClr val="000000"/>
              </a:solidFill>
              <a:latin typeface="Arial"/>
              <a:ea typeface="Arial"/>
              <a:cs typeface="Arial"/>
              <a:sym typeface="Arial"/>
            </a:endParaRPr>
          </a:p>
          <a:p>
            <a:pPr indent="0" lvl="0" marL="457200" marR="0" rtl="0" algn="l">
              <a:lnSpc>
                <a:spcPct val="90000"/>
              </a:lnSpc>
              <a:spcBef>
                <a:spcPts val="900"/>
              </a:spcBef>
              <a:spcAft>
                <a:spcPts val="0"/>
              </a:spcAft>
              <a:buClr>
                <a:srgbClr val="000000"/>
              </a:buClr>
              <a:buSzPts val="4400"/>
              <a:buFont typeface="Arial"/>
              <a:buNone/>
            </a:pPr>
            <a:r>
              <a:rPr b="1" i="0" lang="lv-LV" sz="3400" u="none" cap="none" strike="noStrike">
                <a:solidFill>
                  <a:srgbClr val="FFFFFF"/>
                </a:solidFill>
                <a:latin typeface="Raleway"/>
                <a:ea typeface="Raleway"/>
                <a:cs typeface="Raleway"/>
                <a:sym typeface="Raleway"/>
              </a:rPr>
              <a:t>Dzimumu līdztiesības apsvērumi </a:t>
            </a:r>
            <a:br>
              <a:rPr b="1" i="0" lang="lv-LV" sz="3400" u="none" cap="none" strike="noStrike">
                <a:solidFill>
                  <a:srgbClr val="FFFFFF"/>
                </a:solidFill>
                <a:latin typeface="Raleway"/>
                <a:ea typeface="Raleway"/>
                <a:cs typeface="Raleway"/>
                <a:sym typeface="Raleway"/>
              </a:rPr>
            </a:br>
            <a:r>
              <a:rPr b="1" i="0" lang="lv-LV" sz="3400" u="none" cap="none" strike="noStrike">
                <a:solidFill>
                  <a:srgbClr val="FFFFFF"/>
                </a:solidFill>
                <a:latin typeface="Raleway"/>
                <a:ea typeface="Raleway"/>
                <a:cs typeface="Raleway"/>
                <a:sym typeface="Raleway"/>
              </a:rPr>
              <a:t>un starpkultūru vadība </a:t>
            </a:r>
            <a:br>
              <a:rPr b="1" i="0" lang="lv-LV" sz="3400" u="none" cap="none" strike="noStrike">
                <a:solidFill>
                  <a:srgbClr val="FFFFFF"/>
                </a:solidFill>
                <a:latin typeface="Raleway"/>
                <a:ea typeface="Raleway"/>
                <a:cs typeface="Raleway"/>
                <a:sym typeface="Raleway"/>
              </a:rPr>
            </a:br>
            <a:r>
              <a:rPr b="1" i="0" lang="lv-LV" sz="3400" u="none" cap="none" strike="noStrike">
                <a:solidFill>
                  <a:srgbClr val="FFFFFF"/>
                </a:solidFill>
                <a:latin typeface="Raleway"/>
                <a:ea typeface="Raleway"/>
                <a:cs typeface="Raleway"/>
                <a:sym typeface="Raleway"/>
              </a:rPr>
              <a:t>izpratnei par vardarbību darbavietā</a:t>
            </a:r>
            <a:endParaRPr b="1" i="0" sz="3400" u="none" cap="none" strike="noStrike">
              <a:solidFill>
                <a:srgbClr val="FFFFFF"/>
              </a:solidFill>
              <a:latin typeface="Arial"/>
              <a:ea typeface="Arial"/>
              <a:cs typeface="Arial"/>
              <a:sym typeface="Arial"/>
            </a:endParaRPr>
          </a:p>
        </p:txBody>
      </p:sp>
      <p:pic>
        <p:nvPicPr>
          <p:cNvPr id="1107" name="Google Shape;1107;g2523351e7b7_3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108" name="Google Shape;1108;g2523351e7b7_3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109" name="Google Shape;1109;g2523351e7b7_3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110" name="Google Shape;1110;g2523351e7b7_32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1111" name="Google Shape;1111;g2523351e7b7_32_0"/>
          <p:cNvPicPr preferRelativeResize="0"/>
          <p:nvPr/>
        </p:nvPicPr>
        <p:blipFill rotWithShape="1">
          <a:blip r:embed="rId7">
            <a:alphaModFix/>
          </a:blip>
          <a:srcRect b="2075" l="0" r="22963" t="0"/>
          <a:stretch/>
        </p:blipFill>
        <p:spPr>
          <a:xfrm>
            <a:off x="7134850" y="3303050"/>
            <a:ext cx="2009149" cy="184045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5" name="Shape 1115"/>
        <p:cNvGrpSpPr/>
        <p:nvPr/>
      </p:nvGrpSpPr>
      <p:grpSpPr>
        <a:xfrm>
          <a:off x="0" y="0"/>
          <a:ext cx="0" cy="0"/>
          <a:chOff x="0" y="0"/>
          <a:chExt cx="0" cy="0"/>
        </a:xfrm>
      </p:grpSpPr>
      <p:pic>
        <p:nvPicPr>
          <p:cNvPr id="1116" name="Google Shape;1116;g2523351e7b7_32_11"/>
          <p:cNvPicPr preferRelativeResize="0"/>
          <p:nvPr/>
        </p:nvPicPr>
        <p:blipFill rotWithShape="1">
          <a:blip r:embed="rId3">
            <a:alphaModFix/>
          </a:blip>
          <a:srcRect b="0" l="0" r="0" t="0"/>
          <a:stretch/>
        </p:blipFill>
        <p:spPr>
          <a:xfrm>
            <a:off x="0" y="0"/>
            <a:ext cx="9144001" cy="1447450"/>
          </a:xfrm>
          <a:prstGeom prst="rect">
            <a:avLst/>
          </a:prstGeom>
          <a:noFill/>
          <a:ln>
            <a:noFill/>
          </a:ln>
        </p:spPr>
      </p:pic>
      <p:sp>
        <p:nvSpPr>
          <p:cNvPr id="1117" name="Google Shape;1117;g2523351e7b7_32_11"/>
          <p:cNvSpPr txBox="1"/>
          <p:nvPr/>
        </p:nvSpPr>
        <p:spPr>
          <a:xfrm>
            <a:off x="489175" y="3504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Dzimumu līdztiesības apsvērumi un starpkultūru vadība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izpratnei par vardarbību darbavietā</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118" name="Google Shape;1118;g2523351e7b7_32_11"/>
          <p:cNvSpPr txBox="1"/>
          <p:nvPr/>
        </p:nvSpPr>
        <p:spPr>
          <a:xfrm>
            <a:off x="742175" y="2032375"/>
            <a:ext cx="47670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Sagatavojiet problēmsituāciju kāršu komplektu, kas saistīts ar ar vardarbību darbavietā, ietverot scenārijus, kas </a:t>
            </a:r>
            <a:r>
              <a:rPr b="1" i="0" lang="lv-LV" sz="1500" u="none" cap="none" strike="noStrike">
                <a:solidFill>
                  <a:schemeClr val="dk1"/>
                </a:solidFill>
                <a:latin typeface="Raleway"/>
                <a:ea typeface="Raleway"/>
                <a:cs typeface="Raleway"/>
                <a:sym typeface="Raleway"/>
              </a:rPr>
              <a:t>saistīti ar dzimumu līdztiesības un kultūras apsvērumiem</a:t>
            </a:r>
            <a:r>
              <a:rPr b="0" i="0" lang="lv-LV" sz="1500" u="none" cap="none" strike="noStrike">
                <a:solidFill>
                  <a:schemeClr val="dk1"/>
                </a:solidFill>
                <a:latin typeface="Raleway"/>
                <a:ea typeface="Raleway"/>
                <a:cs typeface="Raleway"/>
                <a:sym typeface="Raleway"/>
              </a:rPr>
              <a:t>. </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Piemēram, kārtī var būt aprakstīta situācija, kurā darbiniece ir pakļauta nevēlamai seksuāla rakstura uzvedībai no kolēģa vīrieša puses, vai situācija, kurā minoritātes darbinieks ir pakļauts rasistiskiem komentāriem no priekšnieka puses.</a:t>
            </a:r>
            <a:endParaRPr b="1" i="0" sz="1500" u="none" cap="none" strike="noStrike">
              <a:solidFill>
                <a:schemeClr val="dk1"/>
              </a:solidFill>
              <a:latin typeface="Raleway"/>
              <a:ea typeface="Raleway"/>
              <a:cs typeface="Raleway"/>
              <a:sym typeface="Raleway"/>
            </a:endParaRPr>
          </a:p>
        </p:txBody>
      </p:sp>
      <p:pic>
        <p:nvPicPr>
          <p:cNvPr id="1119" name="Google Shape;1119;g2523351e7b7_32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1120" name="Google Shape;1120;g2523351e7b7_32_11"/>
          <p:cNvSpPr txBox="1"/>
          <p:nvPr/>
        </p:nvSpPr>
        <p:spPr>
          <a:xfrm>
            <a:off x="865374" y="1533650"/>
            <a:ext cx="3058039"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pic>
        <p:nvPicPr>
          <p:cNvPr id="1121" name="Google Shape;1121;g2523351e7b7_32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pic>
        <p:nvPicPr>
          <p:cNvPr id="1122" name="Google Shape;1122;g2523351e7b7_32_11"/>
          <p:cNvPicPr preferRelativeResize="0"/>
          <p:nvPr/>
        </p:nvPicPr>
        <p:blipFill rotWithShape="1">
          <a:blip r:embed="rId5">
            <a:alphaModFix/>
          </a:blip>
          <a:srcRect b="0" l="58"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23" name="Google Shape;1123;g2523351e7b7_32_11"/>
          <p:cNvPicPr preferRelativeResize="0"/>
          <p:nvPr/>
        </p:nvPicPr>
        <p:blipFill rotWithShape="1">
          <a:blip r:embed="rId5">
            <a:alphaModFix/>
          </a:blip>
          <a:srcRect b="0" l="58"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24" name="Google Shape;1124;g2523351e7b7_32_11"/>
          <p:cNvPicPr preferRelativeResize="0"/>
          <p:nvPr/>
        </p:nvPicPr>
        <p:blipFill rotWithShape="1">
          <a:blip r:embed="rId5">
            <a:alphaModFix/>
          </a:blip>
          <a:srcRect b="0" l="58"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8" name="Shape 1128"/>
        <p:cNvGrpSpPr/>
        <p:nvPr/>
      </p:nvGrpSpPr>
      <p:grpSpPr>
        <a:xfrm>
          <a:off x="0" y="0"/>
          <a:ext cx="0" cy="0"/>
          <a:chOff x="0" y="0"/>
          <a:chExt cx="0" cy="0"/>
        </a:xfrm>
      </p:grpSpPr>
      <p:pic>
        <p:nvPicPr>
          <p:cNvPr id="1129" name="Google Shape;1129;g2523351e7b7_32_23"/>
          <p:cNvPicPr preferRelativeResize="0"/>
          <p:nvPr/>
        </p:nvPicPr>
        <p:blipFill rotWithShape="1">
          <a:blip r:embed="rId3">
            <a:alphaModFix/>
          </a:blip>
          <a:srcRect b="0" l="0" r="0" t="0"/>
          <a:stretch/>
        </p:blipFill>
        <p:spPr>
          <a:xfrm>
            <a:off x="0" y="0"/>
            <a:ext cx="9144001" cy="1371250"/>
          </a:xfrm>
          <a:prstGeom prst="rect">
            <a:avLst/>
          </a:prstGeom>
          <a:noFill/>
          <a:ln>
            <a:noFill/>
          </a:ln>
        </p:spPr>
      </p:pic>
      <p:sp>
        <p:nvSpPr>
          <p:cNvPr id="1130" name="Google Shape;1130;g2523351e7b7_32_23"/>
          <p:cNvSpPr txBox="1"/>
          <p:nvPr/>
        </p:nvSpPr>
        <p:spPr>
          <a:xfrm>
            <a:off x="489175" y="2742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Dzimumu līdztiesības apsvērumi un starpkultūru vadība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izpratnei par vardarbību darbavietā</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131" name="Google Shape;1131;g2523351e7b7_32_23"/>
          <p:cNvSpPr txBox="1"/>
          <p:nvPr/>
        </p:nvSpPr>
        <p:spPr>
          <a:xfrm>
            <a:off x="742175" y="2032375"/>
            <a:ext cx="41697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Sadaliet spēlētājus nelielās grupās pa 3-4 cilvēkiem </a:t>
            </a:r>
            <a:r>
              <a:rPr b="0" i="0" lang="lv-LV" sz="1500" u="none" cap="none" strike="noStrike">
                <a:solidFill>
                  <a:schemeClr val="dk1"/>
                </a:solidFill>
                <a:latin typeface="Raleway"/>
                <a:ea typeface="Raleway"/>
                <a:cs typeface="Raleway"/>
                <a:sym typeface="Raleway"/>
              </a:rPr>
              <a:t>un sadaliet viņiem problēmsituāciju kārtis.</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Palūdziet spēlētājiem izlasīt savas kārtis un kopā ar grupu </a:t>
            </a:r>
            <a:r>
              <a:rPr b="1" i="0" lang="lv-LV" sz="1500" u="none" cap="none" strike="noStrike">
                <a:solidFill>
                  <a:schemeClr val="dk1"/>
                </a:solidFill>
                <a:latin typeface="Raleway"/>
                <a:ea typeface="Raleway"/>
                <a:cs typeface="Raleway"/>
                <a:sym typeface="Raleway"/>
              </a:rPr>
              <a:t>apspriest kārtī aprakstīto scenāriju, </a:t>
            </a:r>
            <a:r>
              <a:rPr b="0" i="0" lang="lv-LV" sz="1500" u="none" cap="none" strike="noStrike">
                <a:solidFill>
                  <a:schemeClr val="dk1"/>
                </a:solidFill>
                <a:latin typeface="Raleway"/>
                <a:ea typeface="Raleway"/>
                <a:cs typeface="Raleway"/>
                <a:sym typeface="Raleway"/>
              </a:rPr>
              <a:t>pievēršot īpašu uzmanību iespējamiem dzimumu līdztiesības vai kultūras apsvērumiem.</a:t>
            </a:r>
            <a:endParaRPr/>
          </a:p>
          <a:p>
            <a:pPr indent="0" lvl="0" marL="133350" marR="0" rtl="0" algn="l">
              <a:lnSpc>
                <a:spcPct val="115000"/>
              </a:lnSpc>
              <a:spcBef>
                <a:spcPts val="0"/>
              </a:spcBef>
              <a:spcAft>
                <a:spcPts val="0"/>
              </a:spcAft>
              <a:buClr>
                <a:schemeClr val="dk1"/>
              </a:buClr>
              <a:buSzPts val="1500"/>
              <a:buFont typeface="Arial"/>
              <a:buNone/>
            </a:pPr>
            <a:r>
              <a:t/>
            </a:r>
            <a:endParaRPr b="1" i="0" sz="1500" u="none" cap="none" strike="noStrike">
              <a:solidFill>
                <a:schemeClr val="dk1"/>
              </a:solidFill>
              <a:latin typeface="Raleway"/>
              <a:ea typeface="Raleway"/>
              <a:cs typeface="Raleway"/>
              <a:sym typeface="Raleway"/>
            </a:endParaRPr>
          </a:p>
        </p:txBody>
      </p:sp>
      <p:pic>
        <p:nvPicPr>
          <p:cNvPr id="1132" name="Google Shape;1132;g2523351e7b7_32_23"/>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sp>
        <p:nvSpPr>
          <p:cNvPr id="1133" name="Google Shape;1133;g2523351e7b7_32_23"/>
          <p:cNvSpPr txBox="1"/>
          <p:nvPr/>
        </p:nvSpPr>
        <p:spPr>
          <a:xfrm>
            <a:off x="865375" y="1533650"/>
            <a:ext cx="22857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pic>
        <p:nvPicPr>
          <p:cNvPr id="1134" name="Google Shape;1134;g2523351e7b7_32_23"/>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135" name="Google Shape;1135;g2523351e7b7_32_23"/>
          <p:cNvPicPr preferRelativeResize="0"/>
          <p:nvPr/>
        </p:nvPicPr>
        <p:blipFill rotWithShape="1">
          <a:blip r:embed="rId5">
            <a:alphaModFix/>
          </a:blip>
          <a:srcRect b="0" l="58" r="59" t="0"/>
          <a:stretch/>
        </p:blipFill>
        <p:spPr>
          <a:xfrm>
            <a:off x="6843488" y="18917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36" name="Google Shape;1136;g2523351e7b7_32_23"/>
          <p:cNvPicPr preferRelativeResize="0"/>
          <p:nvPr/>
        </p:nvPicPr>
        <p:blipFill rotWithShape="1">
          <a:blip r:embed="rId5">
            <a:alphaModFix/>
          </a:blip>
          <a:srcRect b="0" l="58" r="59" t="0"/>
          <a:stretch/>
        </p:blipFill>
        <p:spPr>
          <a:xfrm>
            <a:off x="5721763" y="235502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137" name="Google Shape;1137;g2523351e7b7_32_23"/>
          <p:cNvPicPr preferRelativeResize="0"/>
          <p:nvPr/>
        </p:nvPicPr>
        <p:blipFill rotWithShape="1">
          <a:blip r:embed="rId5">
            <a:alphaModFix/>
          </a:blip>
          <a:srcRect b="0" l="58"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grpSp>
        <p:nvGrpSpPr>
          <p:cNvPr id="1138" name="Google Shape;1138;g2523351e7b7_32_23"/>
          <p:cNvGrpSpPr/>
          <p:nvPr/>
        </p:nvGrpSpPr>
        <p:grpSpPr>
          <a:xfrm>
            <a:off x="575070" y="3214568"/>
            <a:ext cx="290237" cy="321991"/>
            <a:chOff x="534570" y="3018006"/>
            <a:chExt cx="290237" cy="321991"/>
          </a:xfrm>
        </p:grpSpPr>
        <p:sp>
          <p:nvSpPr>
            <p:cNvPr id="1139" name="Google Shape;1139;g2523351e7b7_32_2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g2523351e7b7_32_2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4" name="Shape 1144"/>
        <p:cNvGrpSpPr/>
        <p:nvPr/>
      </p:nvGrpSpPr>
      <p:grpSpPr>
        <a:xfrm>
          <a:off x="0" y="0"/>
          <a:ext cx="0" cy="0"/>
          <a:chOff x="0" y="0"/>
          <a:chExt cx="0" cy="0"/>
        </a:xfrm>
      </p:grpSpPr>
      <p:pic>
        <p:nvPicPr>
          <p:cNvPr id="1145" name="Google Shape;1145;g2523351e7b7_32_38"/>
          <p:cNvPicPr preferRelativeResize="0"/>
          <p:nvPr/>
        </p:nvPicPr>
        <p:blipFill rotWithShape="1">
          <a:blip r:embed="rId3">
            <a:alphaModFix/>
          </a:blip>
          <a:srcRect b="0" l="0" r="0" t="0"/>
          <a:stretch/>
        </p:blipFill>
        <p:spPr>
          <a:xfrm>
            <a:off x="0" y="-3850"/>
            <a:ext cx="9144001" cy="1222700"/>
          </a:xfrm>
          <a:prstGeom prst="rect">
            <a:avLst/>
          </a:prstGeom>
          <a:noFill/>
          <a:ln>
            <a:noFill/>
          </a:ln>
        </p:spPr>
      </p:pic>
      <p:sp>
        <p:nvSpPr>
          <p:cNvPr id="1146" name="Google Shape;1146;g2523351e7b7_32_38"/>
          <p:cNvSpPr txBox="1"/>
          <p:nvPr/>
        </p:nvSpPr>
        <p:spPr>
          <a:xfrm>
            <a:off x="489175" y="1218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Dzimumu līdztiesības apsvērumi un starpkultūru vadība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izpratnei par vardarbību darbavietā</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147" name="Google Shape;1147;g2523351e7b7_32_38"/>
          <p:cNvSpPr txBox="1"/>
          <p:nvPr/>
        </p:nvSpPr>
        <p:spPr>
          <a:xfrm>
            <a:off x="742175" y="1807200"/>
            <a:ext cx="4681500" cy="3104666"/>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spēlētājus izmantot internetu un citus resursus, </a:t>
            </a:r>
            <a:r>
              <a:rPr b="1" i="0" lang="lv-LV" sz="1500" u="none" cap="none" strike="noStrike">
                <a:solidFill>
                  <a:schemeClr val="dk1"/>
                </a:solidFill>
                <a:latin typeface="Raleway"/>
                <a:ea typeface="Raleway"/>
                <a:cs typeface="Raleway"/>
                <a:sym typeface="Raleway"/>
              </a:rPr>
              <a:t>lai sīkāk izpētītu šo tematu </a:t>
            </a:r>
            <a:r>
              <a:rPr b="0" i="0" lang="lv-LV" sz="1500" u="none" cap="none" strike="noStrike">
                <a:solidFill>
                  <a:schemeClr val="dk1"/>
                </a:solidFill>
                <a:latin typeface="Raleway"/>
                <a:ea typeface="Raleway"/>
                <a:cs typeface="Raleway"/>
                <a:sym typeface="Raleway"/>
              </a:rPr>
              <a:t>un noteiktu stratēģijas aprakstītās problēmas risināšanai, ņemot vērā dzimumu līdztiesības un kultūras apsvērumus.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Atgādiniet, ka dalībniekiem ir jāmēģina kritiski un plaši domāt par to, </a:t>
            </a:r>
            <a:r>
              <a:rPr b="1" i="0" lang="lv-LV" sz="1500" u="none" cap="none" strike="noStrike">
                <a:solidFill>
                  <a:schemeClr val="dk1"/>
                </a:solidFill>
                <a:latin typeface="Raleway"/>
                <a:ea typeface="Raleway"/>
                <a:cs typeface="Raleway"/>
                <a:sym typeface="Raleway"/>
              </a:rPr>
              <a:t>kā dzimumu līdztiesība un kultūras dinamika var ietekmēt vardarbību darbavietā </a:t>
            </a:r>
            <a:r>
              <a:rPr b="0" i="0" lang="lv-LV" sz="1500" u="none" cap="none" strike="noStrike">
                <a:solidFill>
                  <a:schemeClr val="dk1"/>
                </a:solidFill>
                <a:latin typeface="Raleway"/>
                <a:ea typeface="Raleway"/>
                <a:cs typeface="Raleway"/>
                <a:sym typeface="Raleway"/>
              </a:rPr>
              <a:t>un</a:t>
            </a:r>
            <a:r>
              <a:rPr b="1" i="0" lang="lv-LV" sz="1500" u="none" cap="none" strike="noStrike">
                <a:solidFill>
                  <a:schemeClr val="dk1"/>
                </a:solidFill>
                <a:latin typeface="Raleway"/>
                <a:ea typeface="Raleway"/>
                <a:cs typeface="Raleway"/>
                <a:sym typeface="Raleway"/>
              </a:rPr>
              <a:t> </a:t>
            </a:r>
            <a:r>
              <a:rPr b="0" i="0" lang="lv-LV" sz="1500" u="none" cap="none" strike="noStrike">
                <a:solidFill>
                  <a:schemeClr val="dk1"/>
                </a:solidFill>
                <a:latin typeface="Raleway"/>
                <a:ea typeface="Raleway"/>
                <a:cs typeface="Raleway"/>
                <a:sym typeface="Raleway"/>
              </a:rPr>
              <a:t>kā šīs situācijas var konstruktīvi risināt. </a:t>
            </a:r>
            <a:endParaRPr b="0" i="0" sz="1500" u="none" cap="none" strike="noStrike">
              <a:solidFill>
                <a:schemeClr val="dk1"/>
              </a:solidFill>
              <a:latin typeface="Raleway"/>
              <a:ea typeface="Raleway"/>
              <a:cs typeface="Raleway"/>
              <a:sym typeface="Raleway"/>
            </a:endParaRPr>
          </a:p>
        </p:txBody>
      </p:sp>
      <p:sp>
        <p:nvSpPr>
          <p:cNvPr id="1148" name="Google Shape;1148;g2523351e7b7_32_38"/>
          <p:cNvSpPr txBox="1"/>
          <p:nvPr/>
        </p:nvSpPr>
        <p:spPr>
          <a:xfrm>
            <a:off x="865375" y="1308475"/>
            <a:ext cx="22857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1149" name="Google Shape;1149;g2523351e7b7_32_38"/>
          <p:cNvGrpSpPr/>
          <p:nvPr/>
        </p:nvGrpSpPr>
        <p:grpSpPr>
          <a:xfrm>
            <a:off x="575070" y="3482718"/>
            <a:ext cx="290237" cy="321991"/>
            <a:chOff x="534570" y="3018006"/>
            <a:chExt cx="290237" cy="321991"/>
          </a:xfrm>
        </p:grpSpPr>
        <p:sp>
          <p:nvSpPr>
            <p:cNvPr id="1150" name="Google Shape;1150;g2523351e7b7_32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g2523351e7b7_32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52" name="Google Shape;1152;g2523351e7b7_32_38"/>
          <p:cNvPicPr preferRelativeResize="0"/>
          <p:nvPr/>
        </p:nvPicPr>
        <p:blipFill rotWithShape="1">
          <a:blip r:embed="rId4">
            <a:alphaModFix/>
          </a:blip>
          <a:srcRect b="0" l="-564" r="-2073" t="0"/>
          <a:stretch/>
        </p:blipFill>
        <p:spPr>
          <a:xfrm rot="10800000">
            <a:off x="5936699" y="1367625"/>
            <a:ext cx="3399326" cy="1370450"/>
          </a:xfrm>
          <a:prstGeom prst="rect">
            <a:avLst/>
          </a:prstGeom>
          <a:noFill/>
          <a:ln>
            <a:noFill/>
          </a:ln>
        </p:spPr>
      </p:pic>
      <p:sp>
        <p:nvSpPr>
          <p:cNvPr id="1153" name="Google Shape;1153;g2523351e7b7_32_38"/>
          <p:cNvSpPr/>
          <p:nvPr/>
        </p:nvSpPr>
        <p:spPr>
          <a:xfrm rot="-1911451">
            <a:off x="7150577" y="2839333"/>
            <a:ext cx="1071979" cy="1203249"/>
          </a:xfrm>
          <a:prstGeom prst="upArrow">
            <a:avLst>
              <a:gd fmla="val 50000" name="adj1"/>
              <a:gd fmla="val 50000" name="adj2"/>
            </a:avLst>
          </a:prstGeom>
          <a:solidFill>
            <a:srgbClr val="1EAEAE">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g2523351e7b7_32_38"/>
          <p:cNvSpPr/>
          <p:nvPr/>
        </p:nvSpPr>
        <p:spPr>
          <a:xfrm rot="-1911451">
            <a:off x="7150580" y="276936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8" name="Shape 1158"/>
        <p:cNvGrpSpPr/>
        <p:nvPr/>
      </p:nvGrpSpPr>
      <p:grpSpPr>
        <a:xfrm>
          <a:off x="0" y="0"/>
          <a:ext cx="0" cy="0"/>
          <a:chOff x="0" y="0"/>
          <a:chExt cx="0" cy="0"/>
        </a:xfrm>
      </p:grpSpPr>
      <p:pic>
        <p:nvPicPr>
          <p:cNvPr id="1159" name="Google Shape;1159;g2523351e7b7_32_51"/>
          <p:cNvPicPr preferRelativeResize="0"/>
          <p:nvPr/>
        </p:nvPicPr>
        <p:blipFill rotWithShape="1">
          <a:blip r:embed="rId3">
            <a:alphaModFix/>
          </a:blip>
          <a:srcRect b="0" l="0" r="0" t="0"/>
          <a:stretch/>
        </p:blipFill>
        <p:spPr>
          <a:xfrm>
            <a:off x="0" y="0"/>
            <a:ext cx="9144001" cy="1371250"/>
          </a:xfrm>
          <a:prstGeom prst="rect">
            <a:avLst/>
          </a:prstGeom>
          <a:noFill/>
          <a:ln>
            <a:noFill/>
          </a:ln>
        </p:spPr>
      </p:pic>
      <p:sp>
        <p:nvSpPr>
          <p:cNvPr id="1160" name="Google Shape;1160;g2523351e7b7_32_51"/>
          <p:cNvSpPr txBox="1"/>
          <p:nvPr/>
        </p:nvSpPr>
        <p:spPr>
          <a:xfrm>
            <a:off x="489175" y="2742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Dzimumu līdztiesības apsvērumi un starpkultūru vadība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izpratnei par vardarbību darbavietā</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161" name="Google Shape;1161;g2523351e7b7_32_51"/>
          <p:cNvSpPr txBox="1"/>
          <p:nvPr/>
        </p:nvSpPr>
        <p:spPr>
          <a:xfrm>
            <a:off x="742175" y="2072275"/>
            <a:ext cx="46815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Pēc tam, kad spēlētāji ir apsprieduši un izpētījuši savu problēmsituāciju, palūdziet katrai grupai </a:t>
            </a:r>
            <a:r>
              <a:rPr b="1" i="0" lang="lv-LV" sz="1500" u="none" cap="none" strike="noStrike">
                <a:solidFill>
                  <a:schemeClr val="dk1"/>
                </a:solidFill>
                <a:latin typeface="Raleway"/>
                <a:ea typeface="Raleway"/>
                <a:cs typeface="Raleway"/>
                <a:sym typeface="Raleway"/>
              </a:rPr>
              <a:t>dalīties ar saviem secinājumos lielajā grupā.</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spēlētājus kritiski domāt par to, </a:t>
            </a:r>
            <a:r>
              <a:rPr b="1" i="0" lang="lv-LV" sz="1500" u="none" cap="none" strike="noStrike">
                <a:solidFill>
                  <a:schemeClr val="dk1"/>
                </a:solidFill>
                <a:latin typeface="Raleway"/>
                <a:ea typeface="Raleway"/>
                <a:cs typeface="Raleway"/>
                <a:sym typeface="Raleway"/>
              </a:rPr>
              <a:t>kā dažādi vardarbības veidi darbavietā var ietekmēt dažādas dzimumu un kultūras grupas</a:t>
            </a:r>
            <a:r>
              <a:rPr b="0" i="0" lang="lv-LV" sz="1500" u="none" cap="none" strike="noStrike">
                <a:solidFill>
                  <a:schemeClr val="dk1"/>
                </a:solidFill>
                <a:latin typeface="Raleway"/>
                <a:ea typeface="Raleway"/>
                <a:cs typeface="Raleway"/>
                <a:sym typeface="Raleway"/>
              </a:rPr>
              <a:t>,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un pārdomāt šo apsvērumu ignorēšanas vai nepareizas risināšanas sekas.</a:t>
            </a:r>
            <a:endParaRPr b="0" i="0" sz="1500" u="none" cap="none" strike="noStrike">
              <a:solidFill>
                <a:schemeClr val="dk1"/>
              </a:solidFill>
              <a:latin typeface="Raleway"/>
              <a:ea typeface="Raleway"/>
              <a:cs typeface="Raleway"/>
              <a:sym typeface="Raleway"/>
            </a:endParaRPr>
          </a:p>
        </p:txBody>
      </p:sp>
      <p:grpSp>
        <p:nvGrpSpPr>
          <p:cNvPr id="1162" name="Google Shape;1162;g2523351e7b7_32_51"/>
          <p:cNvGrpSpPr/>
          <p:nvPr/>
        </p:nvGrpSpPr>
        <p:grpSpPr>
          <a:xfrm>
            <a:off x="575070" y="3213093"/>
            <a:ext cx="290237" cy="321991"/>
            <a:chOff x="534570" y="3018006"/>
            <a:chExt cx="290237" cy="321991"/>
          </a:xfrm>
        </p:grpSpPr>
        <p:sp>
          <p:nvSpPr>
            <p:cNvPr id="1163" name="Google Shape;1163;g2523351e7b7_32_5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g2523351e7b7_32_5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5" name="Google Shape;1165;g2523351e7b7_32_51"/>
          <p:cNvSpPr/>
          <p:nvPr/>
        </p:nvSpPr>
        <p:spPr>
          <a:xfrm>
            <a:off x="6484512" y="2647760"/>
            <a:ext cx="1733100" cy="14979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g2523351e7b7_32_51"/>
          <p:cNvSpPr/>
          <p:nvPr/>
        </p:nvSpPr>
        <p:spPr>
          <a:xfrm>
            <a:off x="5810283" y="2011727"/>
            <a:ext cx="1219800" cy="11424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g2523351e7b7_32_51"/>
          <p:cNvSpPr/>
          <p:nvPr/>
        </p:nvSpPr>
        <p:spPr>
          <a:xfrm>
            <a:off x="5767800" y="206502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g2523351e7b7_32_51"/>
          <p:cNvSpPr/>
          <p:nvPr/>
        </p:nvSpPr>
        <p:spPr>
          <a:xfrm rot="449688">
            <a:off x="6483784" y="261316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69" name="Google Shape;1169;g2523351e7b7_32_51"/>
          <p:cNvPicPr preferRelativeResize="0"/>
          <p:nvPr/>
        </p:nvPicPr>
        <p:blipFill rotWithShape="1">
          <a:blip r:embed="rId4">
            <a:alphaModFix/>
          </a:blip>
          <a:srcRect b="0" l="0" r="31082" t="0"/>
          <a:stretch/>
        </p:blipFill>
        <p:spPr>
          <a:xfrm>
            <a:off x="7112321" y="2314562"/>
            <a:ext cx="2031679" cy="1287455"/>
          </a:xfrm>
          <a:prstGeom prst="rect">
            <a:avLst/>
          </a:prstGeom>
          <a:noFill/>
          <a:ln>
            <a:noFill/>
          </a:ln>
        </p:spPr>
      </p:pic>
      <p:sp>
        <p:nvSpPr>
          <p:cNvPr id="1170" name="Google Shape;1170;g2523351e7b7_32_51"/>
          <p:cNvSpPr txBox="1"/>
          <p:nvPr/>
        </p:nvSpPr>
        <p:spPr>
          <a:xfrm>
            <a:off x="865374" y="1493700"/>
            <a:ext cx="546249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4" name="Shape 1174"/>
        <p:cNvGrpSpPr/>
        <p:nvPr/>
      </p:nvGrpSpPr>
      <p:grpSpPr>
        <a:xfrm>
          <a:off x="0" y="0"/>
          <a:ext cx="0" cy="0"/>
          <a:chOff x="0" y="0"/>
          <a:chExt cx="0" cy="0"/>
        </a:xfrm>
      </p:grpSpPr>
      <p:pic>
        <p:nvPicPr>
          <p:cNvPr id="1175" name="Google Shape;1175;g2523351e7b7_32_66"/>
          <p:cNvPicPr preferRelativeResize="0"/>
          <p:nvPr/>
        </p:nvPicPr>
        <p:blipFill rotWithShape="1">
          <a:blip r:embed="rId3">
            <a:alphaModFix/>
          </a:blip>
          <a:srcRect b="0" l="0" r="0" t="0"/>
          <a:stretch/>
        </p:blipFill>
        <p:spPr>
          <a:xfrm>
            <a:off x="0" y="7575"/>
            <a:ext cx="9144001" cy="1287476"/>
          </a:xfrm>
          <a:prstGeom prst="rect">
            <a:avLst/>
          </a:prstGeom>
          <a:noFill/>
          <a:ln>
            <a:noFill/>
          </a:ln>
        </p:spPr>
      </p:pic>
      <p:sp>
        <p:nvSpPr>
          <p:cNvPr id="1176" name="Google Shape;1176;g2523351e7b7_32_66"/>
          <p:cNvSpPr txBox="1"/>
          <p:nvPr/>
        </p:nvSpPr>
        <p:spPr>
          <a:xfrm>
            <a:off x="489175" y="1980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Dzimumu līdztiesības apsvērumi un starpkultūru vadība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izpratnei par vardarbību darbavietā</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177" name="Google Shape;1177;g2523351e7b7_32_66"/>
          <p:cNvSpPr txBox="1"/>
          <p:nvPr/>
        </p:nvSpPr>
        <p:spPr>
          <a:xfrm>
            <a:off x="742175" y="1917713"/>
            <a:ext cx="46815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Šādi izmantojot problēmsituāciju kārtis, jūs varat mācīt spēlētājiem par vardarbības darbavietā dzimumu līdztiesības un kultūras apsvērumiem un pievērsties to risināšanai konstruktīvā un iekļaujošā veidā.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Turklāt varat mudināt viņus kritiski domāt par to, </a:t>
            </a:r>
            <a:r>
              <a:rPr b="1" i="0" lang="lv-LV" sz="1500" u="none" cap="none" strike="noStrike">
                <a:solidFill>
                  <a:schemeClr val="dk1"/>
                </a:solidFill>
                <a:latin typeface="Raleway"/>
                <a:ea typeface="Raleway"/>
                <a:cs typeface="Raleway"/>
                <a:sym typeface="Raleway"/>
              </a:rPr>
              <a:t>kā radīt drošu un atbalstošu darba vidi, </a:t>
            </a:r>
            <a:r>
              <a:rPr b="0" i="0" lang="lv-LV" sz="1500" u="none" cap="none" strike="noStrike">
                <a:solidFill>
                  <a:schemeClr val="dk1"/>
                </a:solidFill>
                <a:latin typeface="Raleway"/>
                <a:ea typeface="Raleway"/>
                <a:cs typeface="Raleway"/>
                <a:sym typeface="Raleway"/>
              </a:rPr>
              <a:t>kurā tiek ņemtas vērā visu darbinieku unikālās vajadzības un perspektīvas.</a:t>
            </a:r>
            <a:endParaRPr b="0" i="0" sz="1500" u="none" cap="none" strike="noStrike">
              <a:solidFill>
                <a:schemeClr val="dk1"/>
              </a:solidFill>
              <a:latin typeface="Raleway"/>
              <a:ea typeface="Raleway"/>
              <a:cs typeface="Raleway"/>
              <a:sym typeface="Raleway"/>
            </a:endParaRPr>
          </a:p>
        </p:txBody>
      </p:sp>
      <p:sp>
        <p:nvSpPr>
          <p:cNvPr id="1178" name="Google Shape;1178;g2523351e7b7_32_66"/>
          <p:cNvSpPr txBox="1"/>
          <p:nvPr/>
        </p:nvSpPr>
        <p:spPr>
          <a:xfrm>
            <a:off x="865375" y="1418988"/>
            <a:ext cx="518390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b="1" i="0" sz="2600" u="none" cap="none" strike="noStrike">
              <a:solidFill>
                <a:srgbClr val="6689BA"/>
              </a:solidFill>
              <a:latin typeface="Arial"/>
              <a:ea typeface="Arial"/>
              <a:cs typeface="Arial"/>
              <a:sym typeface="Arial"/>
            </a:endParaRPr>
          </a:p>
        </p:txBody>
      </p:sp>
      <p:grpSp>
        <p:nvGrpSpPr>
          <p:cNvPr id="1179" name="Google Shape;1179;g2523351e7b7_32_66"/>
          <p:cNvGrpSpPr/>
          <p:nvPr/>
        </p:nvGrpSpPr>
        <p:grpSpPr>
          <a:xfrm>
            <a:off x="575070" y="3289293"/>
            <a:ext cx="290237" cy="321991"/>
            <a:chOff x="534570" y="3018006"/>
            <a:chExt cx="290237" cy="321991"/>
          </a:xfrm>
        </p:grpSpPr>
        <p:sp>
          <p:nvSpPr>
            <p:cNvPr id="1180" name="Google Shape;1180;g2523351e7b7_32_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g2523351e7b7_32_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2" name="Google Shape;1182;g2523351e7b7_32_66"/>
          <p:cNvSpPr/>
          <p:nvPr/>
        </p:nvSpPr>
        <p:spPr>
          <a:xfrm>
            <a:off x="6484512" y="2378510"/>
            <a:ext cx="1733100" cy="14979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g2523351e7b7_32_66"/>
          <p:cNvSpPr/>
          <p:nvPr/>
        </p:nvSpPr>
        <p:spPr>
          <a:xfrm>
            <a:off x="5810283" y="1742477"/>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g2523351e7b7_32_66"/>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g2523351e7b7_32_66"/>
          <p:cNvSpPr/>
          <p:nvPr/>
        </p:nvSpPr>
        <p:spPr>
          <a:xfrm rot="449688">
            <a:off x="6483784" y="234391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86" name="Google Shape;1186;g2523351e7b7_32_66"/>
          <p:cNvPicPr preferRelativeResize="0"/>
          <p:nvPr/>
        </p:nvPicPr>
        <p:blipFill rotWithShape="1">
          <a:blip r:embed="rId4">
            <a:alphaModFix/>
          </a:blip>
          <a:srcRect b="0" l="0" r="31082" t="0"/>
          <a:stretch/>
        </p:blipFill>
        <p:spPr>
          <a:xfrm>
            <a:off x="7112321" y="2045312"/>
            <a:ext cx="2031679" cy="12874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7f1b987787_1_100"/>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15" name="Google Shape;215;g27f1b987787_1_100"/>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216" name="Google Shape;216;g27f1b987787_1_100"/>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Spēle </a:t>
            </a:r>
            <a:r>
              <a:rPr b="1" i="0" lang="lv-LV" sz="2800" u="none" cap="none" strike="noStrike">
                <a:solidFill>
                  <a:srgbClr val="FFFFFF"/>
                </a:solidFill>
                <a:latin typeface="Raleway"/>
                <a:ea typeface="Raleway"/>
                <a:cs typeface="Raleway"/>
                <a:sym typeface="Raleway"/>
              </a:rPr>
              <a:t>"Atpazīt un rīkoties" sastāv no:</a:t>
            </a:r>
            <a:endParaRPr/>
          </a:p>
        </p:txBody>
      </p:sp>
      <p:sp>
        <p:nvSpPr>
          <p:cNvPr id="217" name="Google Shape;217;g27f1b987787_1_100"/>
          <p:cNvSpPr txBox="1"/>
          <p:nvPr/>
        </p:nvSpPr>
        <p:spPr>
          <a:xfrm>
            <a:off x="464100" y="1154425"/>
            <a:ext cx="6383400" cy="101794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2200"/>
              <a:buFont typeface="Arial"/>
              <a:buNone/>
            </a:pPr>
            <a:r>
              <a:rPr b="1" i="0" lang="lv-LV" sz="2200" u="none" cap="none" strike="noStrike">
                <a:solidFill>
                  <a:srgbClr val="6689BA"/>
                </a:solidFill>
                <a:latin typeface="Raleway"/>
                <a:ea typeface="Raleway"/>
                <a:cs typeface="Raleway"/>
                <a:sym typeface="Raleway"/>
              </a:rPr>
              <a:t>60 </a:t>
            </a:r>
            <a:r>
              <a:rPr b="1" i="0" lang="lv-LV" sz="1900" u="none" cap="none" strike="noStrike">
                <a:solidFill>
                  <a:srgbClr val="6689BA"/>
                </a:solidFill>
                <a:latin typeface="Raleway"/>
                <a:ea typeface="Raleway"/>
                <a:cs typeface="Raleway"/>
                <a:sym typeface="Raleway"/>
              </a:rPr>
              <a:t>problēmsituāciju kārtīm un </a:t>
            </a:r>
            <a:r>
              <a:rPr b="1" i="0" lang="lv-LV" sz="2200" u="none" cap="none" strike="noStrike">
                <a:solidFill>
                  <a:srgbClr val="6689BA"/>
                </a:solidFill>
                <a:latin typeface="Raleway"/>
                <a:ea typeface="Raleway"/>
                <a:cs typeface="Raleway"/>
                <a:sym typeface="Raleway"/>
              </a:rPr>
              <a:t>240 </a:t>
            </a:r>
            <a:r>
              <a:rPr b="1" i="0" lang="lv-LV" sz="1900" u="none" cap="none" strike="noStrike">
                <a:solidFill>
                  <a:srgbClr val="6689BA"/>
                </a:solidFill>
                <a:latin typeface="Raleway"/>
                <a:ea typeface="Raleway"/>
                <a:cs typeface="Raleway"/>
                <a:sym typeface="Raleway"/>
              </a:rPr>
              <a:t>risinājuma kārtīm, kas sadalītas četrās kategorijās:</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218" name="Google Shape;218;g27f1b987787_1_100"/>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19" name="Google Shape;219;g27f1b987787_1_100"/>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0" name="Google Shape;220;g27f1b987787_1_100"/>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1" name="Google Shape;221;g27f1b987787_1_100"/>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2" name="Google Shape;222;g27f1b987787_1_100"/>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3" name="Google Shape;223;g27f1b987787_1_100"/>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4" name="Google Shape;224;g27f1b987787_1_100"/>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5" name="Google Shape;225;g27f1b987787_1_100"/>
          <p:cNvPicPr preferRelativeResize="0"/>
          <p:nvPr/>
        </p:nvPicPr>
        <p:blipFill rotWithShape="1">
          <a:blip r:embed="rId8">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6" name="Google Shape;226;g27f1b987787_1_100"/>
          <p:cNvPicPr preferRelativeResize="0"/>
          <p:nvPr/>
        </p:nvPicPr>
        <p:blipFill rotWithShape="1">
          <a:blip r:embed="rId8">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7" name="Google Shape;227;g27f1b987787_1_100"/>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8" name="Google Shape;228;g27f1b987787_1_100"/>
          <p:cNvPicPr preferRelativeResize="0"/>
          <p:nvPr/>
        </p:nvPicPr>
        <p:blipFill rotWithShape="1">
          <a:blip r:embed="rId10">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29" name="Google Shape;229;g27f1b987787_1_100"/>
          <p:cNvPicPr preferRelativeResize="0"/>
          <p:nvPr/>
        </p:nvPicPr>
        <p:blipFill rotWithShape="1">
          <a:blip r:embed="rId10">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0" name="Google Shape;230;g27f1b987787_1_100"/>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31" name="Google Shape;231;g27f1b987787_1_100"/>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domāšanas stratēģijas </a:t>
            </a:r>
            <a:endParaRPr b="1" i="0" sz="1000" u="none" cap="none" strike="noStrike">
              <a:solidFill>
                <a:srgbClr val="674EA7"/>
              </a:solidFill>
              <a:latin typeface="Arial"/>
              <a:ea typeface="Arial"/>
              <a:cs typeface="Arial"/>
              <a:sym typeface="Arial"/>
            </a:endParaRPr>
          </a:p>
        </p:txBody>
      </p:sp>
      <p:sp>
        <p:nvSpPr>
          <p:cNvPr id="232" name="Google Shape;232;g27f1b987787_1_100"/>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sarunu stratēģijas</a:t>
            </a:r>
            <a:endParaRPr b="1" i="0" sz="1000" u="none" cap="none" strike="noStrike">
              <a:solidFill>
                <a:srgbClr val="6AA84F"/>
              </a:solidFill>
              <a:latin typeface="Arial"/>
              <a:ea typeface="Arial"/>
              <a:cs typeface="Arial"/>
              <a:sym typeface="Arial"/>
            </a:endParaRPr>
          </a:p>
        </p:txBody>
      </p:sp>
      <p:sp>
        <p:nvSpPr>
          <p:cNvPr id="233" name="Google Shape;233;g27f1b987787_1_100"/>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r</a:t>
            </a:r>
            <a:r>
              <a:rPr b="1" i="0" lang="lv-LV" sz="1000" u="none" cap="none" strike="noStrike">
                <a:solidFill>
                  <a:srgbClr val="E69138"/>
                </a:solidFill>
                <a:latin typeface="Arial"/>
                <a:ea typeface="Arial"/>
                <a:cs typeface="Arial"/>
                <a:sym typeface="Arial"/>
              </a:rPr>
              <a:t>īcības stratēģijas</a:t>
            </a:r>
            <a:endParaRPr b="1" i="0" sz="1000" u="none" cap="none" strike="noStrike">
              <a:solidFill>
                <a:srgbClr val="E69138"/>
              </a:solidFill>
              <a:latin typeface="Arial"/>
              <a:ea typeface="Arial"/>
              <a:cs typeface="Arial"/>
              <a:sym typeface="Arial"/>
            </a:endParaRPr>
          </a:p>
        </p:txBody>
      </p:sp>
      <p:pic>
        <p:nvPicPr>
          <p:cNvPr id="234" name="Google Shape;234;g27f1b987787_1_100"/>
          <p:cNvPicPr preferRelativeResize="0"/>
          <p:nvPr/>
        </p:nvPicPr>
        <p:blipFill rotWithShape="1">
          <a:blip r:embed="rId12">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5" name="Google Shape;235;g27f1b987787_1_100"/>
          <p:cNvPicPr preferRelativeResize="0"/>
          <p:nvPr/>
        </p:nvPicPr>
        <p:blipFill rotWithShape="1">
          <a:blip r:embed="rId12">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36" name="Google Shape;236;g27f1b987787_1_100"/>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37" name="Google Shape;237;g27f1b987787_1_100"/>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nomierinošas stratēģijas</a:t>
            </a:r>
            <a:endParaRPr b="1" i="0" sz="1000" u="none" cap="none" strike="noStrike">
              <a:solidFill>
                <a:srgbClr val="1EAEAE"/>
              </a:solidFill>
              <a:latin typeface="Arial"/>
              <a:ea typeface="Arial"/>
              <a:cs typeface="Arial"/>
              <a:sym typeface="Arial"/>
            </a:endParaRPr>
          </a:p>
        </p:txBody>
      </p:sp>
      <p:sp>
        <p:nvSpPr>
          <p:cNvPr id="238" name="Google Shape;238;g27f1b987787_1_100"/>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stāsti</a:t>
            </a:r>
            <a:endParaRPr b="1" i="0" sz="1000" u="none" cap="none" strike="noStrike">
              <a:solidFill>
                <a:srgbClr val="0B5394"/>
              </a:solidFill>
              <a:latin typeface="Arial"/>
              <a:ea typeface="Arial"/>
              <a:cs typeface="Arial"/>
              <a:sym typeface="Arial"/>
            </a:endParaRPr>
          </a:p>
        </p:txBody>
      </p:sp>
      <p:pic>
        <p:nvPicPr>
          <p:cNvPr id="239" name="Google Shape;239;g27f1b987787_1_100"/>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40" name="Google Shape;240;g27f1b987787_1_100"/>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41" name="Google Shape;241;g27f1b987787_1_100"/>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42" name="Google Shape;242;g27f1b987787_1_100"/>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43" name="Google Shape;243;g27f1b987787_1_100"/>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0" name="Shape 1190"/>
        <p:cNvGrpSpPr/>
        <p:nvPr/>
      </p:nvGrpSpPr>
      <p:grpSpPr>
        <a:xfrm>
          <a:off x="0" y="0"/>
          <a:ext cx="0" cy="0"/>
          <a:chOff x="0" y="0"/>
          <a:chExt cx="0" cy="0"/>
        </a:xfrm>
      </p:grpSpPr>
      <p:sp>
        <p:nvSpPr>
          <p:cNvPr id="1191" name="Google Shape;1191;g2523351e7b7_32_81"/>
          <p:cNvSpPr txBox="1"/>
          <p:nvPr/>
        </p:nvSpPr>
        <p:spPr>
          <a:xfrm>
            <a:off x="726864" y="1679089"/>
            <a:ext cx="3950400" cy="376253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Kā pēc spēles ir mainījusies jūsu izpratne par dzimumu līdztiesības un kultūras faktoru lomu saistībā ar vardarbību darbavietā?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varat dalīties ar kādu konkrētu atziņu vai ieskatu par dzimumu līdztiesības apsvērumiem vai starpkultūru vadību saistībā ar mobingu vai vardarbību darbavietā?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Ar kādiem izaicinājumiem saskārāties, mēģinot risināt problēmsituācijas, raugoties no dažādu dzimumu un kultūru perspektīvas? Kā jums izdevās šos izaicinājumus pārvarēt?</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p:txBody>
      </p:sp>
      <p:sp>
        <p:nvSpPr>
          <p:cNvPr id="1192" name="Google Shape;1192;g2523351e7b7_32_81"/>
          <p:cNvSpPr txBox="1"/>
          <p:nvPr/>
        </p:nvSpPr>
        <p:spPr>
          <a:xfrm>
            <a:off x="7178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sp>
        <p:nvSpPr>
          <p:cNvPr id="1193" name="Google Shape;1193;g2523351e7b7_32_81"/>
          <p:cNvSpPr txBox="1"/>
          <p:nvPr/>
        </p:nvSpPr>
        <p:spPr>
          <a:xfrm>
            <a:off x="5154375" y="1790725"/>
            <a:ext cx="3633300" cy="249296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 jūsuprāt, dzimuma un kultūras faktoru ņemšana vērā var palīdzēt novērst, identificēt un pārvaldīt vardarbības gadījumus jūsu darbavietā</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HORECA nozarē?</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varat aprakstīt kādu situāciju no spēles, kurā dzimumu līdztiesības vai kultūras faktoru ņemšana vērā ir novedusi pie efektīvāka vai iekļaujošāka risinājuma?</a:t>
            </a:r>
            <a:endParaRPr b="0" i="0" sz="1500" u="none" cap="none" strike="noStrike">
              <a:solidFill>
                <a:schemeClr val="dk1"/>
              </a:solidFill>
              <a:latin typeface="Raleway"/>
              <a:ea typeface="Raleway"/>
              <a:cs typeface="Raleway"/>
              <a:sym typeface="Raleway"/>
            </a:endParaRPr>
          </a:p>
        </p:txBody>
      </p:sp>
      <p:grpSp>
        <p:nvGrpSpPr>
          <p:cNvPr id="1194" name="Google Shape;1194;g2523351e7b7_32_81"/>
          <p:cNvGrpSpPr/>
          <p:nvPr/>
        </p:nvGrpSpPr>
        <p:grpSpPr>
          <a:xfrm>
            <a:off x="427495" y="1847831"/>
            <a:ext cx="290237" cy="321991"/>
            <a:chOff x="534570" y="3018006"/>
            <a:chExt cx="290237" cy="321991"/>
          </a:xfrm>
        </p:grpSpPr>
        <p:sp>
          <p:nvSpPr>
            <p:cNvPr id="1195" name="Google Shape;1195;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7" name="Google Shape;1197;g2523351e7b7_32_81"/>
          <p:cNvGrpSpPr/>
          <p:nvPr/>
        </p:nvGrpSpPr>
        <p:grpSpPr>
          <a:xfrm>
            <a:off x="400936" y="2823441"/>
            <a:ext cx="290237" cy="321991"/>
            <a:chOff x="534570" y="3018006"/>
            <a:chExt cx="290237" cy="321991"/>
          </a:xfrm>
        </p:grpSpPr>
        <p:sp>
          <p:nvSpPr>
            <p:cNvPr id="1198" name="Google Shape;1198;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0" name="Google Shape;1200;g2523351e7b7_32_81"/>
          <p:cNvGrpSpPr/>
          <p:nvPr/>
        </p:nvGrpSpPr>
        <p:grpSpPr>
          <a:xfrm>
            <a:off x="4808658" y="2030231"/>
            <a:ext cx="290237" cy="321991"/>
            <a:chOff x="534570" y="3018006"/>
            <a:chExt cx="290237" cy="321991"/>
          </a:xfrm>
        </p:grpSpPr>
        <p:sp>
          <p:nvSpPr>
            <p:cNvPr id="1201" name="Google Shape;1201;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3" name="Google Shape;1203;g2523351e7b7_32_81"/>
          <p:cNvGrpSpPr/>
          <p:nvPr/>
        </p:nvGrpSpPr>
        <p:grpSpPr>
          <a:xfrm>
            <a:off x="4864069" y="3134493"/>
            <a:ext cx="290237" cy="321991"/>
            <a:chOff x="534570" y="3018006"/>
            <a:chExt cx="290237" cy="321991"/>
          </a:xfrm>
        </p:grpSpPr>
        <p:sp>
          <p:nvSpPr>
            <p:cNvPr id="1204" name="Google Shape;1204;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06" name="Google Shape;1206;g2523351e7b7_32_81"/>
          <p:cNvPicPr preferRelativeResize="0"/>
          <p:nvPr/>
        </p:nvPicPr>
        <p:blipFill rotWithShape="1">
          <a:blip r:embed="rId3">
            <a:alphaModFix/>
          </a:blip>
          <a:srcRect b="0" l="0" r="0" t="0"/>
          <a:stretch/>
        </p:blipFill>
        <p:spPr>
          <a:xfrm>
            <a:off x="0" y="-3850"/>
            <a:ext cx="9144001" cy="1222700"/>
          </a:xfrm>
          <a:prstGeom prst="rect">
            <a:avLst/>
          </a:prstGeom>
          <a:noFill/>
          <a:ln>
            <a:noFill/>
          </a:ln>
        </p:spPr>
      </p:pic>
      <p:sp>
        <p:nvSpPr>
          <p:cNvPr id="1207" name="Google Shape;1207;g2523351e7b7_32_81"/>
          <p:cNvSpPr txBox="1"/>
          <p:nvPr/>
        </p:nvSpPr>
        <p:spPr>
          <a:xfrm>
            <a:off x="489175" y="1218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Dzimumu līdztiesības apsvērumi un starpkultūru vadība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izpratnei par vardarbību darbavietā</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grpSp>
        <p:nvGrpSpPr>
          <p:cNvPr id="1208" name="Google Shape;1208;g2523351e7b7_32_81"/>
          <p:cNvGrpSpPr/>
          <p:nvPr/>
        </p:nvGrpSpPr>
        <p:grpSpPr>
          <a:xfrm>
            <a:off x="385498" y="3961890"/>
            <a:ext cx="290237" cy="321991"/>
            <a:chOff x="534570" y="3018006"/>
            <a:chExt cx="290237" cy="321991"/>
          </a:xfrm>
        </p:grpSpPr>
        <p:sp>
          <p:nvSpPr>
            <p:cNvPr id="1209" name="Google Shape;1209;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4" name="Shape 1214"/>
        <p:cNvGrpSpPr/>
        <p:nvPr/>
      </p:nvGrpSpPr>
      <p:grpSpPr>
        <a:xfrm>
          <a:off x="0" y="0"/>
          <a:ext cx="0" cy="0"/>
          <a:chOff x="0" y="0"/>
          <a:chExt cx="0" cy="0"/>
        </a:xfrm>
      </p:grpSpPr>
      <p:sp>
        <p:nvSpPr>
          <p:cNvPr id="1215" name="Google Shape;1215;g2523351e7b7_32_104"/>
          <p:cNvSpPr txBox="1"/>
          <p:nvPr/>
        </p:nvSpPr>
        <p:spPr>
          <a:xfrm>
            <a:off x="728274" y="1676157"/>
            <a:ext cx="3714531" cy="3748688"/>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Kā jūs plānojat izmantot gūtās atziņas </a:t>
            </a:r>
            <a:br>
              <a:rPr b="0" i="0" lang="lv-LV" sz="1400" u="none" cap="none" strike="noStrike">
                <a:solidFill>
                  <a:schemeClr val="dk1"/>
                </a:solidFill>
                <a:latin typeface="Raleway"/>
                <a:ea typeface="Raleway"/>
                <a:cs typeface="Raleway"/>
                <a:sym typeface="Raleway"/>
              </a:rPr>
            </a:br>
            <a:r>
              <a:rPr b="0" i="0" lang="lv-LV" sz="1400" u="none" cap="none" strike="noStrike">
                <a:solidFill>
                  <a:schemeClr val="dk1"/>
                </a:solidFill>
                <a:latin typeface="Raleway"/>
                <a:ea typeface="Raleway"/>
                <a:cs typeface="Raleway"/>
                <a:sym typeface="Raleway"/>
              </a:rPr>
              <a:t>un idejas no šīs spēles, lai risinātu vardarbības problēmas darbavietā, vienlaikus ņemot vērā dzimumu līdztiesības un kultūras faktorus savā ikdienas darbā?</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None/>
            </a:pPr>
            <a:r>
              <a:rPr b="0" i="0" lang="lv-LV" sz="1400" u="none" cap="none" strike="noStrike">
                <a:solidFill>
                  <a:schemeClr val="dk1"/>
                </a:solidFill>
                <a:latin typeface="Raleway"/>
                <a:ea typeface="Raleway"/>
                <a:cs typeface="Raleway"/>
                <a:sym typeface="Raleway"/>
              </a:rPr>
              <a:t>Kādā veidā šī  spēle palīdzēja jums attīstīt empātiju un izpratni par dažādu dzimumu un kultūru cilvēkiem, kuri var saskarties ar vardarbību darbavietā?</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Kā, jūsuprāt, varētu mainīties jūsu darbavietas kultūra, iekļaujot dzimumu līdztiesības un starpkultūru apsvērumus, risinot ar vardarbību darbavietā saistītos jautājumus?</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400"/>
              <a:buFont typeface="Arial"/>
              <a:buNone/>
            </a:pPr>
            <a:r>
              <a:t/>
            </a:r>
            <a:endParaRPr b="0" i="0" sz="1400" u="none" cap="none" strike="noStrike">
              <a:solidFill>
                <a:schemeClr val="dk1"/>
              </a:solidFill>
              <a:latin typeface="Raleway"/>
              <a:ea typeface="Raleway"/>
              <a:cs typeface="Raleway"/>
              <a:sym typeface="Raleway"/>
            </a:endParaRPr>
          </a:p>
        </p:txBody>
      </p:sp>
      <p:sp>
        <p:nvSpPr>
          <p:cNvPr id="1216" name="Google Shape;1216;g2523351e7b7_32_104"/>
          <p:cNvSpPr txBox="1"/>
          <p:nvPr/>
        </p:nvSpPr>
        <p:spPr>
          <a:xfrm>
            <a:off x="7178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sp>
        <p:nvSpPr>
          <p:cNvPr id="1217" name="Google Shape;1217;g2523351e7b7_32_104"/>
          <p:cNvSpPr txBox="1"/>
          <p:nvPr/>
        </p:nvSpPr>
        <p:spPr>
          <a:xfrm>
            <a:off x="5001907" y="1640173"/>
            <a:ext cx="3633300" cy="216056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Kuras stratēģijas vai prakse, ko uzzinājāt no spēles, varētu palīdzēt veicināt iekļaujošāku un cieņpilnāku darba vidi dažādu dzimumu un kultūru pārstāvjiem?</a:t>
            </a:r>
            <a:endParaRPr b="0" i="0" sz="14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400"/>
              <a:buFont typeface="Arial"/>
              <a:buNone/>
            </a:pPr>
            <a:r>
              <a:rPr b="0" i="0" lang="lv-LV" sz="1400" u="none" cap="none" strike="noStrike">
                <a:solidFill>
                  <a:schemeClr val="dk1"/>
                </a:solidFill>
                <a:latin typeface="Raleway"/>
                <a:ea typeface="Raleway"/>
                <a:cs typeface="Raleway"/>
                <a:sym typeface="Raleway"/>
              </a:rPr>
              <a:t>Vai ir kādi papildu ar dzimumu vai kultūru saistītie faktori, kas, jūsuprāt, būtu jāņem vērā, risinot vardarbības problēmu darbavietā? Kā šos faktorus varētu integrēt esošajā politikā vai praksē?</a:t>
            </a:r>
            <a:endParaRPr b="0" i="0" sz="1400" u="none" cap="none" strike="noStrike">
              <a:solidFill>
                <a:schemeClr val="dk1"/>
              </a:solidFill>
              <a:latin typeface="Raleway"/>
              <a:ea typeface="Raleway"/>
              <a:cs typeface="Raleway"/>
              <a:sym typeface="Raleway"/>
            </a:endParaRPr>
          </a:p>
        </p:txBody>
      </p:sp>
      <p:grpSp>
        <p:nvGrpSpPr>
          <p:cNvPr id="1218" name="Google Shape;1218;g2523351e7b7_32_104"/>
          <p:cNvGrpSpPr/>
          <p:nvPr/>
        </p:nvGrpSpPr>
        <p:grpSpPr>
          <a:xfrm>
            <a:off x="427495" y="1847831"/>
            <a:ext cx="290237" cy="321991"/>
            <a:chOff x="534570" y="3018006"/>
            <a:chExt cx="290237" cy="321991"/>
          </a:xfrm>
        </p:grpSpPr>
        <p:sp>
          <p:nvSpPr>
            <p:cNvPr id="1219" name="Google Shape;1219;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1" name="Google Shape;1221;g2523351e7b7_32_104"/>
          <p:cNvGrpSpPr/>
          <p:nvPr/>
        </p:nvGrpSpPr>
        <p:grpSpPr>
          <a:xfrm>
            <a:off x="389179" y="3118172"/>
            <a:ext cx="290237" cy="321991"/>
            <a:chOff x="534570" y="3018006"/>
            <a:chExt cx="290237" cy="321991"/>
          </a:xfrm>
        </p:grpSpPr>
        <p:sp>
          <p:nvSpPr>
            <p:cNvPr id="1222" name="Google Shape;1222;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4" name="Google Shape;1224;g2523351e7b7_32_104"/>
          <p:cNvGrpSpPr/>
          <p:nvPr/>
        </p:nvGrpSpPr>
        <p:grpSpPr>
          <a:xfrm>
            <a:off x="4711670" y="1847831"/>
            <a:ext cx="290237" cy="321991"/>
            <a:chOff x="534570" y="3018006"/>
            <a:chExt cx="290237" cy="321991"/>
          </a:xfrm>
        </p:grpSpPr>
        <p:sp>
          <p:nvSpPr>
            <p:cNvPr id="1225" name="Google Shape;1225;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7" name="Google Shape;1227;g2523351e7b7_32_104"/>
          <p:cNvGrpSpPr/>
          <p:nvPr/>
        </p:nvGrpSpPr>
        <p:grpSpPr>
          <a:xfrm>
            <a:off x="4711739" y="2757385"/>
            <a:ext cx="290237" cy="321991"/>
            <a:chOff x="534570" y="3018006"/>
            <a:chExt cx="290237" cy="321991"/>
          </a:xfrm>
        </p:grpSpPr>
        <p:sp>
          <p:nvSpPr>
            <p:cNvPr id="1228" name="Google Shape;1228;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30" name="Google Shape;1230;g2523351e7b7_32_104"/>
          <p:cNvPicPr preferRelativeResize="0"/>
          <p:nvPr/>
        </p:nvPicPr>
        <p:blipFill rotWithShape="1">
          <a:blip r:embed="rId3">
            <a:alphaModFix/>
          </a:blip>
          <a:srcRect b="0" l="0" r="0" t="0"/>
          <a:stretch/>
        </p:blipFill>
        <p:spPr>
          <a:xfrm>
            <a:off x="0" y="-3850"/>
            <a:ext cx="9144001" cy="1222700"/>
          </a:xfrm>
          <a:prstGeom prst="rect">
            <a:avLst/>
          </a:prstGeom>
          <a:noFill/>
          <a:ln>
            <a:noFill/>
          </a:ln>
        </p:spPr>
      </p:pic>
      <p:sp>
        <p:nvSpPr>
          <p:cNvPr id="1231" name="Google Shape;1231;g2523351e7b7_32_104"/>
          <p:cNvSpPr txBox="1"/>
          <p:nvPr/>
        </p:nvSpPr>
        <p:spPr>
          <a:xfrm>
            <a:off x="489175" y="1218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4. </a:t>
            </a:r>
            <a:r>
              <a:rPr b="1" i="0" lang="lv-LV" sz="1900" u="none" cap="none" strike="noStrike">
                <a:solidFill>
                  <a:srgbClr val="2B3E85"/>
                </a:solidFill>
                <a:latin typeface="Raleway"/>
                <a:ea typeface="Raleway"/>
                <a:cs typeface="Raleway"/>
                <a:sym typeface="Raleway"/>
              </a:rPr>
              <a:t>Modulis</a:t>
            </a:r>
            <a:br>
              <a:rPr b="1" i="0" lang="lv-LV" sz="2500" u="none" cap="none" strike="noStrike">
                <a:solidFill>
                  <a:srgbClr val="FFFFFF"/>
                </a:solidFill>
                <a:latin typeface="Raleway"/>
                <a:ea typeface="Raleway"/>
                <a:cs typeface="Raleway"/>
                <a:sym typeface="Raleway"/>
              </a:rPr>
            </a:br>
            <a:r>
              <a:rPr b="1" i="0" lang="lv-LV" sz="2000" u="none" cap="none" strike="noStrike">
                <a:solidFill>
                  <a:srgbClr val="FFFFFF"/>
                </a:solidFill>
                <a:latin typeface="Raleway"/>
                <a:ea typeface="Raleway"/>
                <a:cs typeface="Raleway"/>
                <a:sym typeface="Raleway"/>
              </a:rPr>
              <a:t>    Dzimumu līdztiesības apsvērumi un starpkultūru vadība </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000"/>
              <a:buFont typeface="Arial"/>
              <a:buNone/>
            </a:pPr>
            <a:r>
              <a:rPr b="1" i="0" lang="lv-LV" sz="2000" u="none" cap="none" strike="noStrike">
                <a:solidFill>
                  <a:srgbClr val="FFFFFF"/>
                </a:solidFill>
                <a:latin typeface="Raleway"/>
                <a:ea typeface="Raleway"/>
                <a:cs typeface="Raleway"/>
                <a:sym typeface="Raleway"/>
              </a:rPr>
              <a:t>     izpratnei par vardarbību darbavietā</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1800"/>
              <a:buFont typeface="Arial"/>
              <a:buNone/>
            </a:pPr>
            <a:r>
              <a:t/>
            </a:r>
            <a:endParaRPr b="1" i="0" sz="18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grpSp>
        <p:nvGrpSpPr>
          <p:cNvPr id="1232" name="Google Shape;1232;g2523351e7b7_32_104"/>
          <p:cNvGrpSpPr/>
          <p:nvPr/>
        </p:nvGrpSpPr>
        <p:grpSpPr>
          <a:xfrm>
            <a:off x="344056" y="4064222"/>
            <a:ext cx="290237" cy="321991"/>
            <a:chOff x="534570" y="3018006"/>
            <a:chExt cx="290237" cy="321991"/>
          </a:xfrm>
        </p:grpSpPr>
        <p:sp>
          <p:nvSpPr>
            <p:cNvPr id="1233" name="Google Shape;1233;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pic>
        <p:nvPicPr>
          <p:cNvPr id="1239" name="Google Shape;1239;g2523351e7b7_3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240" name="Google Shape;1240;g2523351e7b7_37_0"/>
          <p:cNvSpPr txBox="1"/>
          <p:nvPr/>
        </p:nvSpPr>
        <p:spPr>
          <a:xfrm>
            <a:off x="703200" y="1152599"/>
            <a:ext cx="77376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4100" u="none" cap="none" strike="noStrike">
                <a:solidFill>
                  <a:srgbClr val="2B3E85"/>
                </a:solidFill>
                <a:latin typeface="Raleway"/>
                <a:ea typeface="Raleway"/>
                <a:cs typeface="Raleway"/>
                <a:sym typeface="Raleway"/>
              </a:rPr>
              <a:t>5</a:t>
            </a:r>
            <a:r>
              <a:rPr b="1" i="0" lang="lv-LV" sz="35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Modulis </a:t>
            </a:r>
            <a:endParaRPr b="1" i="0" sz="30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3500" u="none" cap="none" strike="noStrike">
                <a:solidFill>
                  <a:srgbClr val="FFFFFF"/>
                </a:solidFill>
                <a:latin typeface="Raleway"/>
                <a:ea typeface="Raleway"/>
                <a:cs typeface="Raleway"/>
                <a:sym typeface="Raleway"/>
              </a:rPr>
              <a:t>Organizatoriskie faktori, kas saistīti ar dažāda veida vardarbību</a:t>
            </a:r>
            <a:endParaRPr b="1" i="0" sz="3500" u="none" cap="none" strike="noStrike">
              <a:solidFill>
                <a:srgbClr val="FFFFFF"/>
              </a:solidFill>
              <a:latin typeface="Arial"/>
              <a:ea typeface="Arial"/>
              <a:cs typeface="Arial"/>
              <a:sym typeface="Arial"/>
            </a:endParaRPr>
          </a:p>
        </p:txBody>
      </p:sp>
      <p:pic>
        <p:nvPicPr>
          <p:cNvPr id="1241" name="Google Shape;1241;g2523351e7b7_3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242" name="Google Shape;1242;g2523351e7b7_3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243" name="Google Shape;1243;g2523351e7b7_3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244" name="Google Shape;1244;g2523351e7b7_37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1245" name="Google Shape;1245;g2523351e7b7_37_0"/>
          <p:cNvPicPr preferRelativeResize="0"/>
          <p:nvPr/>
        </p:nvPicPr>
        <p:blipFill rotWithShape="1">
          <a:blip r:embed="rId7">
            <a:alphaModFix/>
          </a:blip>
          <a:srcRect b="2075" l="0" r="22963" t="0"/>
          <a:stretch/>
        </p:blipFill>
        <p:spPr>
          <a:xfrm>
            <a:off x="7069275" y="3242975"/>
            <a:ext cx="2074726" cy="1900523"/>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9" name="Shape 1249"/>
        <p:cNvGrpSpPr/>
        <p:nvPr/>
      </p:nvGrpSpPr>
      <p:grpSpPr>
        <a:xfrm>
          <a:off x="0" y="0"/>
          <a:ext cx="0" cy="0"/>
          <a:chOff x="0" y="0"/>
          <a:chExt cx="0" cy="0"/>
        </a:xfrm>
      </p:grpSpPr>
      <p:pic>
        <p:nvPicPr>
          <p:cNvPr id="1250" name="Google Shape;1250;g2523351e7b7_37_11"/>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251" name="Google Shape;1251;g2523351e7b7_37_11"/>
          <p:cNvSpPr txBox="1"/>
          <p:nvPr/>
        </p:nvSpPr>
        <p:spPr>
          <a:xfrm>
            <a:off x="65456" y="537387"/>
            <a:ext cx="7356070" cy="1142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2100" u="none" cap="none" strike="noStrike">
                <a:solidFill>
                  <a:srgbClr val="FFFFFF"/>
                </a:solidFill>
                <a:latin typeface="Raleway"/>
                <a:ea typeface="Raleway"/>
                <a:cs typeface="Raleway"/>
                <a:sym typeface="Raleway"/>
              </a:rPr>
              <a:t>Organizatoriskie faktori, kas saistīti ar dažāda veida vardarbību</a:t>
            </a:r>
            <a:endParaRPr b="1" i="0" sz="2100" u="none" cap="none" strike="noStrike">
              <a:solidFill>
                <a:srgbClr val="FFFFFF"/>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252" name="Google Shape;1252;g2523351e7b7_37_11"/>
          <p:cNvSpPr txBox="1"/>
          <p:nvPr/>
        </p:nvSpPr>
        <p:spPr>
          <a:xfrm>
            <a:off x="742175" y="1992425"/>
            <a:ext cx="46815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Sagatavojiet problēmsituāciju kārtis, kas apraksta dažādus </a:t>
            </a:r>
            <a:r>
              <a:rPr b="1" i="0" lang="lv-LV" sz="1500" u="none" cap="none" strike="noStrike">
                <a:solidFill>
                  <a:schemeClr val="dk1"/>
                </a:solidFill>
                <a:latin typeface="Raleway"/>
                <a:ea typeface="Raleway"/>
                <a:cs typeface="Raleway"/>
                <a:sym typeface="Raleway"/>
              </a:rPr>
              <a:t>ar organizatoriskiem faktoriem saistītus </a:t>
            </a:r>
            <a:r>
              <a:rPr b="0" i="0" lang="lv-LV" sz="1500" u="none" cap="none" strike="noStrike">
                <a:solidFill>
                  <a:schemeClr val="dk1"/>
                </a:solidFill>
                <a:latin typeface="Raleway"/>
                <a:ea typeface="Raleway"/>
                <a:cs typeface="Raleway"/>
                <a:sym typeface="Raleway"/>
              </a:rPr>
              <a:t>vardarbības veidus darbavietā.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chemeClr val="dk1"/>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Piemēram, kartē var būt aprakstīta situācija,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kurā darbinieks ir pakļauts vardarbībai neatbilstošu drošības protokolu vai nepietiekamas apmācības dēļ, vai situācija, kurā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naidīga darba vide izraisa mobingu vai uzmākšanos.</a:t>
            </a:r>
            <a:endParaRPr b="0" i="0" sz="1500" u="none" cap="none" strike="noStrike">
              <a:solidFill>
                <a:schemeClr val="dk1"/>
              </a:solidFill>
              <a:latin typeface="Raleway"/>
              <a:ea typeface="Raleway"/>
              <a:cs typeface="Raleway"/>
              <a:sym typeface="Raleway"/>
            </a:endParaRPr>
          </a:p>
        </p:txBody>
      </p:sp>
      <p:sp>
        <p:nvSpPr>
          <p:cNvPr id="1253" name="Google Shape;1253;g2523351e7b7_37_11"/>
          <p:cNvSpPr txBox="1"/>
          <p:nvPr/>
        </p:nvSpPr>
        <p:spPr>
          <a:xfrm>
            <a:off x="8653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grpSp>
        <p:nvGrpSpPr>
          <p:cNvPr id="1254" name="Google Shape;1254;g2523351e7b7_37_11"/>
          <p:cNvGrpSpPr/>
          <p:nvPr/>
        </p:nvGrpSpPr>
        <p:grpSpPr>
          <a:xfrm>
            <a:off x="575070" y="3202431"/>
            <a:ext cx="290237" cy="321991"/>
            <a:chOff x="534570" y="3018006"/>
            <a:chExt cx="290237" cy="321991"/>
          </a:xfrm>
        </p:grpSpPr>
        <p:sp>
          <p:nvSpPr>
            <p:cNvPr id="1255" name="Google Shape;1255;g2523351e7b7_37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g2523351e7b7_37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57" name="Google Shape;1257;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pic>
        <p:nvPicPr>
          <p:cNvPr id="1258" name="Google Shape;1258;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pic>
        <p:nvPicPr>
          <p:cNvPr id="1259" name="Google Shape;1259;g2523351e7b7_37_11"/>
          <p:cNvPicPr preferRelativeResize="0"/>
          <p:nvPr/>
        </p:nvPicPr>
        <p:blipFill rotWithShape="1">
          <a:blip r:embed="rId5">
            <a:alphaModFix/>
          </a:blip>
          <a:srcRect b="0" l="58" r="59" t="0"/>
          <a:stretch/>
        </p:blipFill>
        <p:spPr>
          <a:xfrm rot="309671">
            <a:off x="6982284" y="1916217"/>
            <a:ext cx="1263924" cy="189437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60" name="Google Shape;1260;g2523351e7b7_37_11"/>
          <p:cNvPicPr preferRelativeResize="0"/>
          <p:nvPr/>
        </p:nvPicPr>
        <p:blipFill rotWithShape="1">
          <a:blip r:embed="rId5">
            <a:alphaModFix/>
          </a:blip>
          <a:srcRect b="0" l="58" r="59" t="0"/>
          <a:stretch/>
        </p:blipFill>
        <p:spPr>
          <a:xfrm rot="-422946">
            <a:off x="5964351" y="2291981"/>
            <a:ext cx="1263853" cy="189445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261" name="Google Shape;1261;g2523351e7b7_37_11"/>
          <p:cNvPicPr preferRelativeResize="0"/>
          <p:nvPr/>
        </p:nvPicPr>
        <p:blipFill rotWithShape="1">
          <a:blip r:embed="rId5">
            <a:alphaModFix/>
          </a:blip>
          <a:srcRect b="0" l="58" r="59" t="0"/>
          <a:stretch/>
        </p:blipFill>
        <p:spPr>
          <a:xfrm>
            <a:off x="6419963" y="25417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262" name="Google Shape;1262;g2523351e7b7_37_11"/>
          <p:cNvSpPr txBox="1"/>
          <p:nvPr/>
        </p:nvSpPr>
        <p:spPr>
          <a:xfrm>
            <a:off x="575070" y="80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6" name="Shape 1266"/>
        <p:cNvGrpSpPr/>
        <p:nvPr/>
      </p:nvGrpSpPr>
      <p:grpSpPr>
        <a:xfrm>
          <a:off x="0" y="0"/>
          <a:ext cx="0" cy="0"/>
          <a:chOff x="0" y="0"/>
          <a:chExt cx="0" cy="0"/>
        </a:xfrm>
      </p:grpSpPr>
      <p:pic>
        <p:nvPicPr>
          <p:cNvPr id="1267" name="Google Shape;1267;g2523351e7b7_37_27"/>
          <p:cNvPicPr preferRelativeResize="0"/>
          <p:nvPr/>
        </p:nvPicPr>
        <p:blipFill rotWithShape="1">
          <a:blip r:embed="rId3">
            <a:alphaModFix/>
          </a:blip>
          <a:srcRect b="0" l="0" r="0" t="0"/>
          <a:stretch/>
        </p:blipFill>
        <p:spPr>
          <a:xfrm>
            <a:off x="0" y="0"/>
            <a:ext cx="9144001" cy="1567650"/>
          </a:xfrm>
          <a:prstGeom prst="rect">
            <a:avLst/>
          </a:prstGeom>
          <a:noFill/>
          <a:ln>
            <a:noFill/>
          </a:ln>
        </p:spPr>
      </p:pic>
      <p:sp>
        <p:nvSpPr>
          <p:cNvPr id="1268" name="Google Shape;1268;g2523351e7b7_37_27"/>
          <p:cNvSpPr txBox="1"/>
          <p:nvPr/>
        </p:nvSpPr>
        <p:spPr>
          <a:xfrm>
            <a:off x="742175" y="2387300"/>
            <a:ext cx="4013400" cy="71555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Izdaliet komandām </a:t>
            </a:r>
            <a:r>
              <a:rPr b="1" i="0" lang="lv-LV" sz="1500" u="none" cap="none" strike="noStrike">
                <a:solidFill>
                  <a:schemeClr val="dk1"/>
                </a:solidFill>
                <a:latin typeface="Raleway"/>
                <a:ea typeface="Raleway"/>
                <a:cs typeface="Raleway"/>
                <a:sym typeface="Raleway"/>
              </a:rPr>
              <a:t>lielās papīra lapas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un marķierus</a:t>
            </a:r>
            <a:r>
              <a:rPr b="0" i="0" lang="lv-LV" sz="1500" u="none" cap="none" strike="noStrike">
                <a:solidFill>
                  <a:schemeClr val="dk1"/>
                </a:solidFill>
                <a:latin typeface="Raleway"/>
                <a:ea typeface="Raleway"/>
                <a:cs typeface="Raleway"/>
                <a:sym typeface="Raleway"/>
              </a:rPr>
              <a:t>.</a:t>
            </a:r>
            <a:endParaRPr b="0" i="0" sz="1500" u="none" cap="none" strike="noStrike">
              <a:solidFill>
                <a:schemeClr val="dk1"/>
              </a:solidFill>
              <a:latin typeface="Raleway"/>
              <a:ea typeface="Raleway"/>
              <a:cs typeface="Raleway"/>
              <a:sym typeface="Raleway"/>
            </a:endParaRPr>
          </a:p>
        </p:txBody>
      </p:sp>
      <p:sp>
        <p:nvSpPr>
          <p:cNvPr id="1269" name="Google Shape;1269;g2523351e7b7_37_27"/>
          <p:cNvSpPr txBox="1"/>
          <p:nvPr/>
        </p:nvSpPr>
        <p:spPr>
          <a:xfrm>
            <a:off x="865375" y="1888575"/>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pic>
        <p:nvPicPr>
          <p:cNvPr id="1270" name="Google Shape;1270;g2523351e7b7_37_27"/>
          <p:cNvPicPr preferRelativeResize="0"/>
          <p:nvPr/>
        </p:nvPicPr>
        <p:blipFill rotWithShape="1">
          <a:blip r:embed="rId4">
            <a:alphaModFix/>
          </a:blip>
          <a:srcRect b="0" l="16833" r="-1852" t="0"/>
          <a:stretch/>
        </p:blipFill>
        <p:spPr>
          <a:xfrm rot="10800000">
            <a:off x="6607624" y="1888575"/>
            <a:ext cx="2616751" cy="1273500"/>
          </a:xfrm>
          <a:prstGeom prst="rect">
            <a:avLst/>
          </a:prstGeom>
          <a:noFill/>
          <a:ln>
            <a:noFill/>
          </a:ln>
        </p:spPr>
      </p:pic>
      <p:sp>
        <p:nvSpPr>
          <p:cNvPr id="1271" name="Google Shape;1271;g2523351e7b7_37_27"/>
          <p:cNvSpPr txBox="1"/>
          <p:nvPr/>
        </p:nvSpPr>
        <p:spPr>
          <a:xfrm>
            <a:off x="557878" y="68794"/>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272" name="Google Shape;1272;g2523351e7b7_37_27"/>
          <p:cNvSpPr/>
          <p:nvPr/>
        </p:nvSpPr>
        <p:spPr>
          <a:xfrm>
            <a:off x="5016102" y="2675059"/>
            <a:ext cx="1431300" cy="1787700"/>
          </a:xfrm>
          <a:prstGeom prst="foldedCorner">
            <a:avLst>
              <a:gd fmla="val 16667" name="adj"/>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g2523351e7b7_37_27"/>
          <p:cNvSpPr/>
          <p:nvPr/>
        </p:nvSpPr>
        <p:spPr>
          <a:xfrm rot="127586">
            <a:off x="4929647" y="2766285"/>
            <a:ext cx="1431085" cy="1787699"/>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g2523351e7b7_37_27"/>
          <p:cNvSpPr/>
          <p:nvPr/>
        </p:nvSpPr>
        <p:spPr>
          <a:xfrm rot="-516269">
            <a:off x="5685760" y="1983432"/>
            <a:ext cx="1429692" cy="1789861"/>
          </a:xfrm>
          <a:prstGeom prst="foldedCorner">
            <a:avLst>
              <a:gd fmla="val 26229" name="adj"/>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g2523351e7b7_37_27"/>
          <p:cNvSpPr/>
          <p:nvPr/>
        </p:nvSpPr>
        <p:spPr>
          <a:xfrm rot="-388691">
            <a:off x="5615105" y="2086944"/>
            <a:ext cx="1430534" cy="1788928"/>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g2523351e7b7_37_27"/>
          <p:cNvSpPr txBox="1"/>
          <p:nvPr/>
        </p:nvSpPr>
        <p:spPr>
          <a:xfrm>
            <a:off x="0" y="663519"/>
            <a:ext cx="7356070" cy="1142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2100" u="none" cap="none" strike="noStrike">
                <a:solidFill>
                  <a:srgbClr val="FFFFFF"/>
                </a:solidFill>
                <a:latin typeface="Raleway"/>
                <a:ea typeface="Raleway"/>
                <a:cs typeface="Raleway"/>
                <a:sym typeface="Raleway"/>
              </a:rPr>
              <a:t>Organizatoriskie faktori, kas saistīti ar dažāda veida vardarbību</a:t>
            </a:r>
            <a:endParaRPr b="1" i="0" sz="2100" u="none" cap="none" strike="noStrike">
              <a:solidFill>
                <a:srgbClr val="FFFFFF"/>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0" name="Shape 1280"/>
        <p:cNvGrpSpPr/>
        <p:nvPr/>
      </p:nvGrpSpPr>
      <p:grpSpPr>
        <a:xfrm>
          <a:off x="0" y="0"/>
          <a:ext cx="0" cy="0"/>
          <a:chOff x="0" y="0"/>
          <a:chExt cx="0" cy="0"/>
        </a:xfrm>
      </p:grpSpPr>
      <p:pic>
        <p:nvPicPr>
          <p:cNvPr id="1281" name="Google Shape;1281;g2523351e7b7_37_40"/>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282" name="Google Shape;1282;g2523351e7b7_37_40"/>
          <p:cNvSpPr txBox="1"/>
          <p:nvPr/>
        </p:nvSpPr>
        <p:spPr>
          <a:xfrm>
            <a:off x="742175" y="1992425"/>
            <a:ext cx="46815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Sadaliet spēlētājus nelielās komandās pa 3-7 cilvēkiem un sadaliet starp komandām problēmsituāciju kārtis. Komandām ir jāizlasa savas kārtis un </a:t>
            </a:r>
            <a:r>
              <a:rPr b="1" i="0" lang="lv-LV" sz="1500" u="none" cap="none" strike="noStrike">
                <a:solidFill>
                  <a:schemeClr val="dk1"/>
                </a:solidFill>
                <a:latin typeface="Raleway"/>
                <a:ea typeface="Raleway"/>
                <a:cs typeface="Raleway"/>
                <a:sym typeface="Raleway"/>
              </a:rPr>
              <a:t>jāapmainās ar idejām par </a:t>
            </a:r>
            <a:r>
              <a:rPr b="0" i="0" lang="lv-LV" sz="1500" u="none" cap="none" strike="noStrike">
                <a:solidFill>
                  <a:schemeClr val="dk1"/>
                </a:solidFill>
                <a:latin typeface="Raleway"/>
                <a:ea typeface="Raleway"/>
                <a:cs typeface="Raleway"/>
                <a:sym typeface="Raleway"/>
              </a:rPr>
              <a:t>aprakstītās problēmsituācijas</a:t>
            </a:r>
            <a:r>
              <a:rPr b="1" i="0" lang="lv-LV" sz="1500" u="none" cap="none" strike="noStrike">
                <a:solidFill>
                  <a:schemeClr val="dk1"/>
                </a:solidFill>
                <a:latin typeface="Raleway"/>
                <a:ea typeface="Raleway"/>
                <a:cs typeface="Raleway"/>
                <a:sym typeface="Raleway"/>
              </a:rPr>
              <a:t> iespējamiem risinājumiem</a:t>
            </a:r>
            <a:r>
              <a:rPr b="0" i="0" lang="lv-LV" sz="1500" u="none" cap="none" strike="noStrike">
                <a:solidFill>
                  <a:schemeClr val="dk1"/>
                </a:solidFill>
                <a:latin typeface="Raleway"/>
                <a:ea typeface="Raleway"/>
                <a:cs typeface="Raleway"/>
                <a:sym typeface="Raleway"/>
              </a:rPr>
              <a:t>.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viņus domāt radoši un apsvērt </a:t>
            </a:r>
            <a:r>
              <a:rPr b="1" i="0" lang="lv-LV" sz="1500" u="none" cap="none" strike="noStrike">
                <a:solidFill>
                  <a:schemeClr val="dk1"/>
                </a:solidFill>
                <a:latin typeface="Raleway"/>
                <a:ea typeface="Raleway"/>
                <a:cs typeface="Raleway"/>
                <a:sym typeface="Raleway"/>
              </a:rPr>
              <a:t>iespējamos organizatoriskos faktorus, kas var veicināt problēmas rašanos</a:t>
            </a:r>
            <a:r>
              <a:rPr b="0" i="0" lang="lv-LV" sz="1500" u="none" cap="none" strike="noStrike">
                <a:solidFill>
                  <a:schemeClr val="dk1"/>
                </a:solidFill>
                <a:latin typeface="Raleway"/>
                <a:ea typeface="Raleway"/>
                <a:cs typeface="Raleway"/>
                <a:sym typeface="Raleway"/>
              </a:rPr>
              <a:t>.</a:t>
            </a:r>
            <a:endParaRPr b="0" i="0" sz="1500" u="none" cap="none" strike="noStrike">
              <a:solidFill>
                <a:schemeClr val="dk1"/>
              </a:solidFill>
              <a:latin typeface="Raleway"/>
              <a:ea typeface="Raleway"/>
              <a:cs typeface="Raleway"/>
              <a:sym typeface="Raleway"/>
            </a:endParaRPr>
          </a:p>
        </p:txBody>
      </p:sp>
      <p:sp>
        <p:nvSpPr>
          <p:cNvPr id="1283" name="Google Shape;1283;g2523351e7b7_37_40"/>
          <p:cNvSpPr txBox="1"/>
          <p:nvPr/>
        </p:nvSpPr>
        <p:spPr>
          <a:xfrm>
            <a:off x="8653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1284" name="Google Shape;1284;g2523351e7b7_37_40"/>
          <p:cNvGrpSpPr/>
          <p:nvPr/>
        </p:nvGrpSpPr>
        <p:grpSpPr>
          <a:xfrm>
            <a:off x="575070" y="3690506"/>
            <a:ext cx="290237" cy="321991"/>
            <a:chOff x="534570" y="3018006"/>
            <a:chExt cx="290237" cy="321991"/>
          </a:xfrm>
        </p:grpSpPr>
        <p:sp>
          <p:nvSpPr>
            <p:cNvPr id="1285" name="Google Shape;1285;g2523351e7b7_37_4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g2523351e7b7_37_4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7" name="Google Shape;1287;g2523351e7b7_37_40"/>
          <p:cNvSpPr txBox="1"/>
          <p:nvPr/>
        </p:nvSpPr>
        <p:spPr>
          <a:xfrm>
            <a:off x="605945" y="0"/>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288" name="Google Shape;1288;g2523351e7b7_37_40"/>
          <p:cNvPicPr preferRelativeResize="0"/>
          <p:nvPr/>
        </p:nvPicPr>
        <p:blipFill rotWithShape="1">
          <a:blip r:embed="rId4">
            <a:alphaModFix/>
          </a:blip>
          <a:srcRect b="0" l="0" r="25946" t="0"/>
          <a:stretch/>
        </p:blipFill>
        <p:spPr>
          <a:xfrm>
            <a:off x="6864775" y="671550"/>
            <a:ext cx="2279225" cy="1273500"/>
          </a:xfrm>
          <a:prstGeom prst="rect">
            <a:avLst/>
          </a:prstGeom>
          <a:noFill/>
          <a:ln>
            <a:noFill/>
          </a:ln>
        </p:spPr>
      </p:pic>
      <p:pic>
        <p:nvPicPr>
          <p:cNvPr id="1289" name="Google Shape;1289;g2523351e7b7_37_40"/>
          <p:cNvPicPr preferRelativeResize="0"/>
          <p:nvPr/>
        </p:nvPicPr>
        <p:blipFill rotWithShape="1">
          <a:blip r:embed="rId5">
            <a:alphaModFix/>
          </a:blip>
          <a:srcRect b="0" l="0" r="0" t="0"/>
          <a:stretch/>
        </p:blipFill>
        <p:spPr>
          <a:xfrm>
            <a:off x="6053377" y="2370550"/>
            <a:ext cx="717246" cy="1812600"/>
          </a:xfrm>
          <a:prstGeom prst="rect">
            <a:avLst/>
          </a:prstGeom>
          <a:noFill/>
          <a:ln>
            <a:noFill/>
          </a:ln>
        </p:spPr>
      </p:pic>
      <p:pic>
        <p:nvPicPr>
          <p:cNvPr id="1290" name="Google Shape;1290;g2523351e7b7_37_40"/>
          <p:cNvPicPr preferRelativeResize="0"/>
          <p:nvPr/>
        </p:nvPicPr>
        <p:blipFill rotWithShape="1">
          <a:blip r:embed="rId5">
            <a:alphaModFix/>
          </a:blip>
          <a:srcRect b="0" l="0" r="0" t="0"/>
          <a:stretch/>
        </p:blipFill>
        <p:spPr>
          <a:xfrm>
            <a:off x="6885492" y="2370550"/>
            <a:ext cx="717246" cy="1812600"/>
          </a:xfrm>
          <a:prstGeom prst="rect">
            <a:avLst/>
          </a:prstGeom>
          <a:noFill/>
          <a:ln>
            <a:noFill/>
          </a:ln>
        </p:spPr>
      </p:pic>
      <p:pic>
        <p:nvPicPr>
          <p:cNvPr id="1291" name="Google Shape;1291;g2523351e7b7_37_40"/>
          <p:cNvPicPr preferRelativeResize="0"/>
          <p:nvPr/>
        </p:nvPicPr>
        <p:blipFill rotWithShape="1">
          <a:blip r:embed="rId5">
            <a:alphaModFix/>
          </a:blip>
          <a:srcRect b="0" l="0" r="0" t="0"/>
          <a:stretch/>
        </p:blipFill>
        <p:spPr>
          <a:xfrm>
            <a:off x="7717607" y="2370550"/>
            <a:ext cx="717246" cy="1812600"/>
          </a:xfrm>
          <a:prstGeom prst="rect">
            <a:avLst/>
          </a:prstGeom>
          <a:noFill/>
          <a:ln>
            <a:noFill/>
          </a:ln>
        </p:spPr>
      </p:pic>
      <p:sp>
        <p:nvSpPr>
          <p:cNvPr id="1292" name="Google Shape;1292;g2523351e7b7_37_40"/>
          <p:cNvSpPr txBox="1"/>
          <p:nvPr/>
        </p:nvSpPr>
        <p:spPr>
          <a:xfrm>
            <a:off x="0" y="475601"/>
            <a:ext cx="7356070" cy="1142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2100" u="none" cap="none" strike="noStrike">
                <a:solidFill>
                  <a:srgbClr val="FFFFFF"/>
                </a:solidFill>
                <a:latin typeface="Raleway"/>
                <a:ea typeface="Raleway"/>
                <a:cs typeface="Raleway"/>
                <a:sym typeface="Raleway"/>
              </a:rPr>
              <a:t>Organizatoriskie faktori, kas saistīti ar dažāda veida vardarbību</a:t>
            </a:r>
            <a:endParaRPr b="1" i="0" sz="2100" u="none" cap="none" strike="noStrike">
              <a:solidFill>
                <a:srgbClr val="FFFFFF"/>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6" name="Shape 1296"/>
        <p:cNvGrpSpPr/>
        <p:nvPr/>
      </p:nvGrpSpPr>
      <p:grpSpPr>
        <a:xfrm>
          <a:off x="0" y="0"/>
          <a:ext cx="0" cy="0"/>
          <a:chOff x="0" y="0"/>
          <a:chExt cx="0" cy="0"/>
        </a:xfrm>
      </p:grpSpPr>
      <p:pic>
        <p:nvPicPr>
          <p:cNvPr id="1297" name="Google Shape;1297;g2523351e7b7_37_55"/>
          <p:cNvPicPr preferRelativeResize="0"/>
          <p:nvPr/>
        </p:nvPicPr>
        <p:blipFill rotWithShape="1">
          <a:blip r:embed="rId3">
            <a:alphaModFix/>
          </a:blip>
          <a:srcRect b="0" l="0" r="0" t="0"/>
          <a:stretch/>
        </p:blipFill>
        <p:spPr>
          <a:xfrm>
            <a:off x="0" y="0"/>
            <a:ext cx="9144001" cy="1340175"/>
          </a:xfrm>
          <a:prstGeom prst="rect">
            <a:avLst/>
          </a:prstGeom>
          <a:noFill/>
          <a:ln>
            <a:noFill/>
          </a:ln>
        </p:spPr>
      </p:pic>
      <p:sp>
        <p:nvSpPr>
          <p:cNvPr id="1298" name="Google Shape;1298;g2523351e7b7_37_55"/>
          <p:cNvSpPr txBox="1"/>
          <p:nvPr/>
        </p:nvSpPr>
        <p:spPr>
          <a:xfrm>
            <a:off x="894575" y="1992425"/>
            <a:ext cx="41637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Pēc tam, kad komandas ir apspriedušās un radušas iespējamos risinājumus, lūdziet komandām </a:t>
            </a:r>
            <a:r>
              <a:rPr b="1" i="0" lang="lv-LV" sz="1500" u="none" cap="none" strike="noStrike">
                <a:solidFill>
                  <a:schemeClr val="dk1"/>
                </a:solidFill>
                <a:latin typeface="Raleway"/>
                <a:ea typeface="Raleway"/>
                <a:cs typeface="Raleway"/>
                <a:sym typeface="Raleway"/>
              </a:rPr>
              <a:t>prezentēt savas idejas </a:t>
            </a:r>
            <a:r>
              <a:rPr b="0" i="0" lang="lv-LV" sz="1500" u="none" cap="none" strike="noStrike">
                <a:solidFill>
                  <a:schemeClr val="dk1"/>
                </a:solidFill>
                <a:latin typeface="Raleway"/>
                <a:ea typeface="Raleway"/>
                <a:cs typeface="Raleway"/>
                <a:sym typeface="Raleway"/>
              </a:rPr>
              <a:t>lielajā grupā.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komandas iesaistīties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un radoši prezentēt savas prezentācijas,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izmantojot lielās papīra lapas un marķierus.</a:t>
            </a:r>
            <a:endParaRPr b="0" i="0" sz="1500" u="none" cap="none" strike="noStrike">
              <a:solidFill>
                <a:schemeClr val="dk1"/>
              </a:solidFill>
              <a:latin typeface="Raleway"/>
              <a:ea typeface="Raleway"/>
              <a:cs typeface="Raleway"/>
              <a:sym typeface="Raleway"/>
            </a:endParaRPr>
          </a:p>
        </p:txBody>
      </p:sp>
      <p:sp>
        <p:nvSpPr>
          <p:cNvPr id="1299" name="Google Shape;1299;g2523351e7b7_37_55"/>
          <p:cNvSpPr txBox="1"/>
          <p:nvPr/>
        </p:nvSpPr>
        <p:spPr>
          <a:xfrm>
            <a:off x="10177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1300" name="Google Shape;1300;g2523351e7b7_37_55"/>
          <p:cNvGrpSpPr/>
          <p:nvPr/>
        </p:nvGrpSpPr>
        <p:grpSpPr>
          <a:xfrm>
            <a:off x="604269" y="3461283"/>
            <a:ext cx="290237" cy="321991"/>
            <a:chOff x="534570" y="3018006"/>
            <a:chExt cx="290237" cy="321991"/>
          </a:xfrm>
        </p:grpSpPr>
        <p:sp>
          <p:nvSpPr>
            <p:cNvPr id="1301" name="Google Shape;1301;g2523351e7b7_37_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g2523351e7b7_37_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3" name="Google Shape;1303;g2523351e7b7_37_55"/>
          <p:cNvSpPr txBox="1"/>
          <p:nvPr/>
        </p:nvSpPr>
        <p:spPr>
          <a:xfrm>
            <a:off x="758345" y="-300"/>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304" name="Google Shape;1304;g2523351e7b7_37_55"/>
          <p:cNvPicPr preferRelativeResize="0"/>
          <p:nvPr/>
        </p:nvPicPr>
        <p:blipFill rotWithShape="1">
          <a:blip r:embed="rId4">
            <a:alphaModFix/>
          </a:blip>
          <a:srcRect b="0" l="30485" r="-1847" t="0"/>
          <a:stretch/>
        </p:blipFill>
        <p:spPr>
          <a:xfrm rot="10800000">
            <a:off x="7195901" y="1904125"/>
            <a:ext cx="1952274" cy="1131850"/>
          </a:xfrm>
          <a:prstGeom prst="rect">
            <a:avLst/>
          </a:prstGeom>
          <a:noFill/>
          <a:ln>
            <a:noFill/>
          </a:ln>
        </p:spPr>
      </p:pic>
      <p:sp>
        <p:nvSpPr>
          <p:cNvPr id="1305" name="Google Shape;1305;g2523351e7b7_37_55"/>
          <p:cNvSpPr/>
          <p:nvPr/>
        </p:nvSpPr>
        <p:spPr>
          <a:xfrm>
            <a:off x="5581000" y="2539525"/>
            <a:ext cx="1451700" cy="1902300"/>
          </a:xfrm>
          <a:prstGeom prst="foldedCorner">
            <a:avLst>
              <a:gd fmla="val 16667" name="adj"/>
            </a:avLst>
          </a:prstGeom>
          <a:solidFill>
            <a:srgbClr val="1EAEAE">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g2523351e7b7_37_55"/>
          <p:cNvSpPr/>
          <p:nvPr/>
        </p:nvSpPr>
        <p:spPr>
          <a:xfrm rot="133603">
            <a:off x="5493339" y="2636621"/>
            <a:ext cx="1451596" cy="190224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g2523351e7b7_37_55"/>
          <p:cNvSpPr/>
          <p:nvPr/>
        </p:nvSpPr>
        <p:spPr>
          <a:xfrm rot="-541460">
            <a:off x="6346938" y="1692086"/>
            <a:ext cx="1451669" cy="1902167"/>
          </a:xfrm>
          <a:prstGeom prst="foldedCorner">
            <a:avLst>
              <a:gd fmla="val 26229" name="adj"/>
            </a:avLst>
          </a:prstGeom>
          <a:solidFill>
            <a:srgbClr val="1EAEAE">
              <a:alpha val="1725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g2523351e7b7_37_55"/>
          <p:cNvSpPr/>
          <p:nvPr/>
        </p:nvSpPr>
        <p:spPr>
          <a:xfrm rot="-408027">
            <a:off x="6275544" y="1801701"/>
            <a:ext cx="1451713" cy="190215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g2523351e7b7_37_55"/>
          <p:cNvSpPr txBox="1"/>
          <p:nvPr/>
        </p:nvSpPr>
        <p:spPr>
          <a:xfrm>
            <a:off x="224944" y="472629"/>
            <a:ext cx="7356070" cy="1142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2100" u="none" cap="none" strike="noStrike">
                <a:solidFill>
                  <a:srgbClr val="FFFFFF"/>
                </a:solidFill>
                <a:latin typeface="Raleway"/>
                <a:ea typeface="Raleway"/>
                <a:cs typeface="Raleway"/>
                <a:sym typeface="Raleway"/>
              </a:rPr>
              <a:t>Organizatoriskie faktori, kas saistīti ar dažāda veida vardarbību</a:t>
            </a:r>
            <a:endParaRPr b="1" i="0" sz="2100" u="none" cap="none" strike="noStrike">
              <a:solidFill>
                <a:srgbClr val="FFFFFF"/>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3" name="Shape 1313"/>
        <p:cNvGrpSpPr/>
        <p:nvPr/>
      </p:nvGrpSpPr>
      <p:grpSpPr>
        <a:xfrm>
          <a:off x="0" y="0"/>
          <a:ext cx="0" cy="0"/>
          <a:chOff x="0" y="0"/>
          <a:chExt cx="0" cy="0"/>
        </a:xfrm>
      </p:grpSpPr>
      <p:pic>
        <p:nvPicPr>
          <p:cNvPr id="1314" name="Google Shape;1314;g2523351e7b7_37_71"/>
          <p:cNvPicPr preferRelativeResize="0"/>
          <p:nvPr/>
        </p:nvPicPr>
        <p:blipFill rotWithShape="1">
          <a:blip r:embed="rId3">
            <a:alphaModFix/>
          </a:blip>
          <a:srcRect b="0" l="0" r="0" t="0"/>
          <a:stretch/>
        </p:blipFill>
        <p:spPr>
          <a:xfrm>
            <a:off x="0" y="-3850"/>
            <a:ext cx="9144001" cy="1191925"/>
          </a:xfrm>
          <a:prstGeom prst="rect">
            <a:avLst/>
          </a:prstGeom>
          <a:noFill/>
          <a:ln>
            <a:noFill/>
          </a:ln>
        </p:spPr>
      </p:pic>
      <p:sp>
        <p:nvSpPr>
          <p:cNvPr id="1315" name="Google Shape;1315;g2523351e7b7_37_71"/>
          <p:cNvSpPr txBox="1"/>
          <p:nvPr/>
        </p:nvSpPr>
        <p:spPr>
          <a:xfrm>
            <a:off x="818375" y="1841125"/>
            <a:ext cx="47391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Spēles gaitā izmantojiet problēmsituāciju kārtis, lai rosinātu turpmākas diskusijas par </a:t>
            </a:r>
            <a:r>
              <a:rPr b="1" i="0" lang="lv-LV" sz="1500" u="none" cap="none" strike="noStrike">
                <a:solidFill>
                  <a:schemeClr val="dk1"/>
                </a:solidFill>
                <a:latin typeface="Raleway"/>
                <a:ea typeface="Raleway"/>
                <a:cs typeface="Raleway"/>
                <a:sym typeface="Raleway"/>
              </a:rPr>
              <a:t>organizatoriskajiem faktoriem, kas veicina vardarbību darbavietā.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spēlētājus domāt par </a:t>
            </a:r>
            <a:r>
              <a:rPr b="1" i="0" lang="lv-LV" sz="1500" u="none" cap="none" strike="noStrike">
                <a:solidFill>
                  <a:schemeClr val="dk1"/>
                </a:solidFill>
                <a:latin typeface="Raleway"/>
                <a:ea typeface="Raleway"/>
                <a:cs typeface="Raleway"/>
                <a:sym typeface="Raleway"/>
              </a:rPr>
              <a:t>drošu un atbalstošu vidi, kurā tiktu </a:t>
            </a:r>
            <a:r>
              <a:rPr b="0" i="0" lang="lv-LV" sz="1500" u="none" cap="none" strike="noStrike">
                <a:solidFill>
                  <a:schemeClr val="dk1"/>
                </a:solidFill>
                <a:latin typeface="Raleway"/>
                <a:ea typeface="Raleway"/>
                <a:cs typeface="Raleway"/>
                <a:sym typeface="Raleway"/>
              </a:rPr>
              <a:t>ņemti vērā šie faktori, un apsvērt potenciālos ieguvumus, ko var sniegt spēcīgas komandas izveide, kas sadarbojoties identificē un risina šos jautājumus.</a:t>
            </a:r>
            <a:endParaRPr b="0" i="0" sz="1500" u="none" cap="none" strike="noStrike">
              <a:solidFill>
                <a:schemeClr val="dk1"/>
              </a:solidFill>
              <a:latin typeface="Raleway"/>
              <a:ea typeface="Raleway"/>
              <a:cs typeface="Raleway"/>
              <a:sym typeface="Raleway"/>
            </a:endParaRPr>
          </a:p>
        </p:txBody>
      </p:sp>
      <p:grpSp>
        <p:nvGrpSpPr>
          <p:cNvPr id="1316" name="Google Shape;1316;g2523351e7b7_37_71"/>
          <p:cNvGrpSpPr/>
          <p:nvPr/>
        </p:nvGrpSpPr>
        <p:grpSpPr>
          <a:xfrm>
            <a:off x="651270" y="3276406"/>
            <a:ext cx="290237" cy="321991"/>
            <a:chOff x="534570" y="3018006"/>
            <a:chExt cx="290237" cy="321991"/>
          </a:xfrm>
        </p:grpSpPr>
        <p:sp>
          <p:nvSpPr>
            <p:cNvPr id="1317" name="Google Shape;1317;g2523351e7b7_37_7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g2523351e7b7_37_7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9" name="Google Shape;1319;g2523351e7b7_37_71"/>
          <p:cNvSpPr txBox="1"/>
          <p:nvPr/>
        </p:nvSpPr>
        <p:spPr>
          <a:xfrm>
            <a:off x="708796" y="-109190"/>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320" name="Google Shape;1320;g2523351e7b7_37_71"/>
          <p:cNvSpPr/>
          <p:nvPr/>
        </p:nvSpPr>
        <p:spPr>
          <a:xfrm>
            <a:off x="6259282" y="2795915"/>
            <a:ext cx="2004900" cy="1732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g2523351e7b7_37_71"/>
          <p:cNvSpPr/>
          <p:nvPr/>
        </p:nvSpPr>
        <p:spPr>
          <a:xfrm>
            <a:off x="5979850" y="1927401"/>
            <a:ext cx="1236900" cy="11388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g2523351e7b7_37_71"/>
          <p:cNvSpPr/>
          <p:nvPr/>
        </p:nvSpPr>
        <p:spPr>
          <a:xfrm>
            <a:off x="5936775" y="1980536"/>
            <a:ext cx="1236900" cy="1138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g2523351e7b7_37_71"/>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4" name="Google Shape;1324;g2523351e7b7_37_71"/>
          <p:cNvPicPr preferRelativeResize="0"/>
          <p:nvPr/>
        </p:nvPicPr>
        <p:blipFill rotWithShape="1">
          <a:blip r:embed="rId4">
            <a:alphaModFix/>
          </a:blip>
          <a:srcRect b="0" l="0" r="17783" t="0"/>
          <a:stretch/>
        </p:blipFill>
        <p:spPr>
          <a:xfrm>
            <a:off x="6900150" y="2780575"/>
            <a:ext cx="2243849" cy="1191925"/>
          </a:xfrm>
          <a:prstGeom prst="rect">
            <a:avLst/>
          </a:prstGeom>
          <a:noFill/>
          <a:ln>
            <a:noFill/>
          </a:ln>
        </p:spPr>
      </p:pic>
      <p:sp>
        <p:nvSpPr>
          <p:cNvPr id="1325" name="Google Shape;1325;g2523351e7b7_37_71"/>
          <p:cNvSpPr txBox="1"/>
          <p:nvPr/>
        </p:nvSpPr>
        <p:spPr>
          <a:xfrm>
            <a:off x="214311" y="344725"/>
            <a:ext cx="7356070" cy="1142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2100" u="none" cap="none" strike="noStrike">
                <a:solidFill>
                  <a:srgbClr val="FFFFFF"/>
                </a:solidFill>
                <a:latin typeface="Raleway"/>
                <a:ea typeface="Raleway"/>
                <a:cs typeface="Raleway"/>
                <a:sym typeface="Raleway"/>
              </a:rPr>
              <a:t>Organizatoriskie faktori, kas saistīti ar dažāda veida vardarbību</a:t>
            </a:r>
            <a:endParaRPr b="1" i="0" sz="2100" u="none" cap="none" strike="noStrike">
              <a:solidFill>
                <a:srgbClr val="FFFFFF"/>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
        <p:nvSpPr>
          <p:cNvPr id="1326" name="Google Shape;1326;g2523351e7b7_37_71"/>
          <p:cNvSpPr txBox="1"/>
          <p:nvPr/>
        </p:nvSpPr>
        <p:spPr>
          <a:xfrm>
            <a:off x="941507" y="1302722"/>
            <a:ext cx="546249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0" name="Shape 1330"/>
        <p:cNvGrpSpPr/>
        <p:nvPr/>
      </p:nvGrpSpPr>
      <p:grpSpPr>
        <a:xfrm>
          <a:off x="0" y="0"/>
          <a:ext cx="0" cy="0"/>
          <a:chOff x="0" y="0"/>
          <a:chExt cx="0" cy="0"/>
        </a:xfrm>
      </p:grpSpPr>
      <p:pic>
        <p:nvPicPr>
          <p:cNvPr id="1331" name="Google Shape;1331;g2523351e7b7_37_87"/>
          <p:cNvPicPr preferRelativeResize="0"/>
          <p:nvPr/>
        </p:nvPicPr>
        <p:blipFill rotWithShape="1">
          <a:blip r:embed="rId3">
            <a:alphaModFix/>
          </a:blip>
          <a:srcRect b="0" l="0" r="0" t="0"/>
          <a:stretch/>
        </p:blipFill>
        <p:spPr>
          <a:xfrm>
            <a:off x="0" y="0"/>
            <a:ext cx="9144001" cy="1340175"/>
          </a:xfrm>
          <a:prstGeom prst="rect">
            <a:avLst/>
          </a:prstGeom>
          <a:noFill/>
          <a:ln>
            <a:noFill/>
          </a:ln>
        </p:spPr>
      </p:pic>
      <p:sp>
        <p:nvSpPr>
          <p:cNvPr id="1332" name="Google Shape;1332;g2523351e7b7_37_87"/>
          <p:cNvSpPr txBox="1"/>
          <p:nvPr/>
        </p:nvSpPr>
        <p:spPr>
          <a:xfrm>
            <a:off x="742175" y="1992425"/>
            <a:ext cx="44139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Šādi izmantojot problēmsituāciju kārtis, jūs varat iesaistīt spēlētājus </a:t>
            </a:r>
            <a:r>
              <a:rPr b="1" i="0" lang="lv-LV" sz="1500" u="none" cap="none" strike="noStrike">
                <a:solidFill>
                  <a:schemeClr val="dk1"/>
                </a:solidFill>
                <a:latin typeface="Raleway"/>
                <a:ea typeface="Raleway"/>
                <a:cs typeface="Raleway"/>
                <a:sym typeface="Raleway"/>
              </a:rPr>
              <a:t>konstruktīvā diskusijā </a:t>
            </a:r>
            <a:r>
              <a:rPr b="0" i="0" lang="lv-LV" sz="1500" u="none" cap="none" strike="noStrike">
                <a:solidFill>
                  <a:schemeClr val="dk1"/>
                </a:solidFill>
                <a:latin typeface="Raleway"/>
                <a:ea typeface="Raleway"/>
                <a:cs typeface="Raleway"/>
                <a:sym typeface="Raleway"/>
              </a:rPr>
              <a:t>par</a:t>
            </a:r>
            <a:r>
              <a:rPr b="1" i="0" lang="lv-LV" sz="1500" u="none" cap="none" strike="noStrike">
                <a:solidFill>
                  <a:schemeClr val="dk1"/>
                </a:solidFill>
                <a:latin typeface="Raleway"/>
                <a:ea typeface="Raleway"/>
                <a:cs typeface="Raleway"/>
                <a:sym typeface="Raleway"/>
              </a:rPr>
              <a:t> </a:t>
            </a:r>
            <a:r>
              <a:rPr b="0" i="0" lang="lv-LV" sz="1500" u="none" cap="none" strike="noStrike">
                <a:solidFill>
                  <a:schemeClr val="dk1"/>
                </a:solidFill>
                <a:latin typeface="Raleway"/>
                <a:ea typeface="Raleway"/>
                <a:cs typeface="Raleway"/>
                <a:sym typeface="Raleway"/>
              </a:rPr>
              <a:t>organizatoriskajiem faktoriem, sniegt viņiem iespēju rast radošus risinājumus un veicināt komandas darba sajūtu, mudinot spēlētājus strādāt kopā, lai identificētu un risinātu šīs problēmas tā, lai no tā ieguvēji būtu visi darba vietā.</a:t>
            </a:r>
            <a:endParaRPr b="0" i="0" sz="1500" u="none" cap="none" strike="noStrike">
              <a:solidFill>
                <a:schemeClr val="dk1"/>
              </a:solidFill>
              <a:latin typeface="Raleway"/>
              <a:ea typeface="Raleway"/>
              <a:cs typeface="Raleway"/>
              <a:sym typeface="Raleway"/>
            </a:endParaRPr>
          </a:p>
        </p:txBody>
      </p:sp>
      <p:sp>
        <p:nvSpPr>
          <p:cNvPr id="1333" name="Google Shape;1333;g2523351e7b7_37_87"/>
          <p:cNvSpPr txBox="1"/>
          <p:nvPr/>
        </p:nvSpPr>
        <p:spPr>
          <a:xfrm>
            <a:off x="865374" y="1493700"/>
            <a:ext cx="546249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a:p>
        </p:txBody>
      </p:sp>
      <p:sp>
        <p:nvSpPr>
          <p:cNvPr id="1334" name="Google Shape;1334;g2523351e7b7_37_87"/>
          <p:cNvSpPr txBox="1"/>
          <p:nvPr/>
        </p:nvSpPr>
        <p:spPr>
          <a:xfrm>
            <a:off x="611040" y="-4657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335" name="Google Shape;1335;g2523351e7b7_37_87"/>
          <p:cNvSpPr/>
          <p:nvPr/>
        </p:nvSpPr>
        <p:spPr>
          <a:xfrm>
            <a:off x="6095000" y="2466187"/>
            <a:ext cx="2199000" cy="19005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g2523351e7b7_37_87"/>
          <p:cNvSpPr/>
          <p:nvPr/>
        </p:nvSpPr>
        <p:spPr>
          <a:xfrm>
            <a:off x="5810283" y="1742477"/>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g2523351e7b7_37_87"/>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g2523351e7b7_37_87"/>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39" name="Google Shape;1339;g2523351e7b7_37_87"/>
          <p:cNvPicPr preferRelativeResize="0"/>
          <p:nvPr/>
        </p:nvPicPr>
        <p:blipFill rotWithShape="1">
          <a:blip r:embed="rId4">
            <a:alphaModFix/>
          </a:blip>
          <a:srcRect b="0" l="0" r="31082" t="0"/>
          <a:stretch/>
        </p:blipFill>
        <p:spPr>
          <a:xfrm>
            <a:off x="7112321" y="2045312"/>
            <a:ext cx="2031679" cy="1287455"/>
          </a:xfrm>
          <a:prstGeom prst="rect">
            <a:avLst/>
          </a:prstGeom>
          <a:noFill/>
          <a:ln>
            <a:noFill/>
          </a:ln>
        </p:spPr>
      </p:pic>
      <p:sp>
        <p:nvSpPr>
          <p:cNvPr id="1340" name="Google Shape;1340;g2523351e7b7_37_87"/>
          <p:cNvSpPr txBox="1"/>
          <p:nvPr/>
        </p:nvSpPr>
        <p:spPr>
          <a:xfrm>
            <a:off x="171782" y="465748"/>
            <a:ext cx="7356070" cy="1142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2100" u="none" cap="none" strike="noStrike">
                <a:solidFill>
                  <a:srgbClr val="FFFFFF"/>
                </a:solidFill>
                <a:latin typeface="Raleway"/>
                <a:ea typeface="Raleway"/>
                <a:cs typeface="Raleway"/>
                <a:sym typeface="Raleway"/>
              </a:rPr>
              <a:t>Organizatoriskie faktori, kas saistīti ar dažāda veida vardarbību</a:t>
            </a:r>
            <a:endParaRPr b="1" i="0" sz="2100" u="none" cap="none" strike="noStrike">
              <a:solidFill>
                <a:srgbClr val="FFFFFF"/>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4" name="Shape 1344"/>
        <p:cNvGrpSpPr/>
        <p:nvPr/>
      </p:nvGrpSpPr>
      <p:grpSpPr>
        <a:xfrm>
          <a:off x="0" y="0"/>
          <a:ext cx="0" cy="0"/>
          <a:chOff x="0" y="0"/>
          <a:chExt cx="0" cy="0"/>
        </a:xfrm>
      </p:grpSpPr>
      <p:sp>
        <p:nvSpPr>
          <p:cNvPr id="1345" name="Google Shape;1345;g2523351e7b7_37_100"/>
          <p:cNvSpPr txBox="1"/>
          <p:nvPr/>
        </p:nvSpPr>
        <p:spPr>
          <a:xfrm>
            <a:off x="793828" y="1778493"/>
            <a:ext cx="3837600" cy="2816125"/>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Kādus galvenos vardarbību darbavietā vai mobingu veicinošos organizatoriskos faktorus jūs identificējāt spēles laikā?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varat minēt piemēru no spēles, kad kāds organizatorisks faktors tieši vai netieši noveda pie sarežģītas situācijas, kas saistīta ar vardarbību vai mobingu?</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 jūsuprāt, pievēršanās šiem organizatoriskajiem faktoriem var palīdzēt novērst vai mazināt vardarbības gadījumus darbavietā?</a:t>
            </a:r>
            <a:endParaRPr b="0" i="0" sz="1500" u="none" cap="none" strike="noStrike">
              <a:solidFill>
                <a:schemeClr val="dk1"/>
              </a:solidFill>
              <a:latin typeface="Raleway"/>
              <a:ea typeface="Raleway"/>
              <a:cs typeface="Raleway"/>
              <a:sym typeface="Raleway"/>
            </a:endParaRPr>
          </a:p>
        </p:txBody>
      </p:sp>
      <p:sp>
        <p:nvSpPr>
          <p:cNvPr id="1346" name="Google Shape;1346;g2523351e7b7_37_100"/>
          <p:cNvSpPr txBox="1"/>
          <p:nvPr/>
        </p:nvSpPr>
        <p:spPr>
          <a:xfrm>
            <a:off x="794000" y="13854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sp>
        <p:nvSpPr>
          <p:cNvPr id="1347" name="Google Shape;1347;g2523351e7b7_37_100"/>
          <p:cNvSpPr txBox="1"/>
          <p:nvPr/>
        </p:nvSpPr>
        <p:spPr>
          <a:xfrm>
            <a:off x="5078107" y="1782724"/>
            <a:ext cx="3362100" cy="207746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Vai šī spēle mainīja jūsu skatījumu uz organizatorisko faktoru lomu darba vides izveidē? Ja jā, tad kādā veidā?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chemeClr val="dk1"/>
              </a:buClr>
              <a:buSzPts val="1100"/>
              <a:buFont typeface="Arial"/>
              <a:buNone/>
            </a:pPr>
            <a:r>
              <a:rPr b="0" i="0" lang="lv-LV" sz="1500" u="none" cap="none" strike="noStrike">
                <a:solidFill>
                  <a:schemeClr val="dk1"/>
                </a:solidFill>
                <a:latin typeface="Raleway"/>
                <a:ea typeface="Raleway"/>
                <a:cs typeface="Raleway"/>
                <a:sym typeface="Raleway"/>
              </a:rPr>
              <a:t>Kādi organizatoriskie faktori, jūsuprāt, ir vissvarīgākie, lai radītu iekļaujošāku un drošāku darbavietu?</a:t>
            </a:r>
            <a:endParaRPr b="0" i="0" sz="1500" u="none" cap="none" strike="noStrike">
              <a:solidFill>
                <a:schemeClr val="dk1"/>
              </a:solidFill>
              <a:latin typeface="Raleway"/>
              <a:ea typeface="Raleway"/>
              <a:cs typeface="Raleway"/>
              <a:sym typeface="Raleway"/>
            </a:endParaRPr>
          </a:p>
        </p:txBody>
      </p:sp>
      <p:grpSp>
        <p:nvGrpSpPr>
          <p:cNvPr id="1348" name="Google Shape;1348;g2523351e7b7_37_100"/>
          <p:cNvGrpSpPr/>
          <p:nvPr/>
        </p:nvGrpSpPr>
        <p:grpSpPr>
          <a:xfrm>
            <a:off x="503695" y="1924031"/>
            <a:ext cx="290237" cy="321991"/>
            <a:chOff x="534570" y="3018006"/>
            <a:chExt cx="290237" cy="321991"/>
          </a:xfrm>
        </p:grpSpPr>
        <p:sp>
          <p:nvSpPr>
            <p:cNvPr id="1349" name="Google Shape;1349;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1" name="Google Shape;1351;g2523351e7b7_37_100"/>
          <p:cNvGrpSpPr/>
          <p:nvPr/>
        </p:nvGrpSpPr>
        <p:grpSpPr>
          <a:xfrm>
            <a:off x="503660" y="2821456"/>
            <a:ext cx="290237" cy="321991"/>
            <a:chOff x="534570" y="3018006"/>
            <a:chExt cx="290237" cy="321991"/>
          </a:xfrm>
        </p:grpSpPr>
        <p:sp>
          <p:nvSpPr>
            <p:cNvPr id="1352" name="Google Shape;1352;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4" name="Google Shape;1354;g2523351e7b7_37_100"/>
          <p:cNvGrpSpPr/>
          <p:nvPr/>
        </p:nvGrpSpPr>
        <p:grpSpPr>
          <a:xfrm>
            <a:off x="4787870" y="1952343"/>
            <a:ext cx="290237" cy="321991"/>
            <a:chOff x="534570" y="3018006"/>
            <a:chExt cx="290237" cy="321991"/>
          </a:xfrm>
        </p:grpSpPr>
        <p:sp>
          <p:nvSpPr>
            <p:cNvPr id="1355" name="Google Shape;1355;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7" name="Google Shape;1357;g2523351e7b7_37_100"/>
          <p:cNvGrpSpPr/>
          <p:nvPr/>
        </p:nvGrpSpPr>
        <p:grpSpPr>
          <a:xfrm>
            <a:off x="4803307" y="2939252"/>
            <a:ext cx="290237" cy="321991"/>
            <a:chOff x="534570" y="3018006"/>
            <a:chExt cx="290237" cy="321991"/>
          </a:xfrm>
        </p:grpSpPr>
        <p:sp>
          <p:nvSpPr>
            <p:cNvPr id="1358" name="Google Shape;1358;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0" name="Google Shape;1360;g2523351e7b7_37_100"/>
          <p:cNvGrpSpPr/>
          <p:nvPr/>
        </p:nvGrpSpPr>
        <p:grpSpPr>
          <a:xfrm>
            <a:off x="503591" y="3734326"/>
            <a:ext cx="290237" cy="321991"/>
            <a:chOff x="534570" y="3018006"/>
            <a:chExt cx="290237" cy="321991"/>
          </a:xfrm>
        </p:grpSpPr>
        <p:sp>
          <p:nvSpPr>
            <p:cNvPr id="1361" name="Google Shape;1361;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63" name="Google Shape;1363;g2523351e7b7_37_100"/>
          <p:cNvPicPr preferRelativeResize="0"/>
          <p:nvPr/>
        </p:nvPicPr>
        <p:blipFill rotWithShape="1">
          <a:blip r:embed="rId3">
            <a:alphaModFix/>
          </a:blip>
          <a:srcRect b="0" l="0" r="0" t="0"/>
          <a:stretch/>
        </p:blipFill>
        <p:spPr>
          <a:xfrm>
            <a:off x="0" y="-3850"/>
            <a:ext cx="9144001" cy="1236875"/>
          </a:xfrm>
          <a:prstGeom prst="rect">
            <a:avLst/>
          </a:prstGeom>
          <a:noFill/>
          <a:ln>
            <a:noFill/>
          </a:ln>
        </p:spPr>
      </p:pic>
      <p:sp>
        <p:nvSpPr>
          <p:cNvPr id="1364" name="Google Shape;1364;g2523351e7b7_37_100"/>
          <p:cNvSpPr txBox="1"/>
          <p:nvPr/>
        </p:nvSpPr>
        <p:spPr>
          <a:xfrm>
            <a:off x="503695" y="-87220"/>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365" name="Google Shape;1365;g2523351e7b7_37_100"/>
          <p:cNvSpPr txBox="1"/>
          <p:nvPr/>
        </p:nvSpPr>
        <p:spPr>
          <a:xfrm>
            <a:off x="0" y="420373"/>
            <a:ext cx="7356070" cy="1142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2100" u="none" cap="none" strike="noStrike">
                <a:solidFill>
                  <a:srgbClr val="FFFFFF"/>
                </a:solidFill>
                <a:latin typeface="Raleway"/>
                <a:ea typeface="Raleway"/>
                <a:cs typeface="Raleway"/>
                <a:sym typeface="Raleway"/>
              </a:rPr>
              <a:t>Organizatoriskie faktori, kas saistīti ar dažāda veida vardarbību</a:t>
            </a:r>
            <a:endParaRPr b="1" i="0" sz="2100" u="none" cap="none" strike="noStrike">
              <a:solidFill>
                <a:srgbClr val="FFFFFF"/>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7f1b987787_1_133"/>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49" name="Google Shape;249;g27f1b987787_1_133"/>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250" name="Google Shape;250;g27f1b987787_1_133"/>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lv-LV" sz="2800" u="none" cap="none" strike="noStrike">
                <a:solidFill>
                  <a:srgbClr val="FFFFFF"/>
                </a:solidFill>
                <a:latin typeface="Raleway"/>
                <a:ea typeface="Raleway"/>
                <a:cs typeface="Raleway"/>
                <a:sym typeface="Raleway"/>
              </a:rPr>
              <a:t>Spēle </a:t>
            </a:r>
            <a:r>
              <a:rPr b="1" i="0" lang="lv-LV" sz="2800" u="none" cap="none" strike="noStrike">
                <a:solidFill>
                  <a:srgbClr val="FFFFFF"/>
                </a:solidFill>
                <a:latin typeface="Raleway"/>
                <a:ea typeface="Raleway"/>
                <a:cs typeface="Raleway"/>
                <a:sym typeface="Raleway"/>
              </a:rPr>
              <a:t>"Atpazīt un rīkoties" sastāv no:</a:t>
            </a:r>
            <a:endParaRPr/>
          </a:p>
        </p:txBody>
      </p:sp>
      <p:sp>
        <p:nvSpPr>
          <p:cNvPr id="251" name="Google Shape;251;g27f1b987787_1_133"/>
          <p:cNvSpPr txBox="1"/>
          <p:nvPr/>
        </p:nvSpPr>
        <p:spPr>
          <a:xfrm>
            <a:off x="464100" y="1154425"/>
            <a:ext cx="6383400" cy="976391"/>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Clr>
                <a:srgbClr val="000000"/>
              </a:buClr>
              <a:buSzPts val="1900"/>
              <a:buFont typeface="Arial"/>
              <a:buNone/>
            </a:pPr>
            <a:r>
              <a:rPr b="1" i="0" lang="lv-LV" sz="1900" u="none" cap="none" strike="noStrike">
                <a:solidFill>
                  <a:srgbClr val="6689BA"/>
                </a:solidFill>
                <a:latin typeface="Raleway"/>
                <a:ea typeface="Raleway"/>
                <a:cs typeface="Raleway"/>
                <a:sym typeface="Raleway"/>
              </a:rPr>
              <a:t>60 problēmsituāciju kārtīm un 240 risinājuma kārtīm, kas sadalītas četrās kategorijās:</a:t>
            </a:r>
            <a:endParaRPr b="1" i="0" sz="1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pic>
        <p:nvPicPr>
          <p:cNvPr id="252" name="Google Shape;252;g27f1b987787_1_133"/>
          <p:cNvPicPr preferRelativeResize="0"/>
          <p:nvPr/>
        </p:nvPicPr>
        <p:blipFill rotWithShape="1">
          <a:blip r:embed="rId4">
            <a:alphaModFix/>
          </a:blip>
          <a:srcRect b="0" l="69" r="58"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3" name="Google Shape;253;g27f1b987787_1_133"/>
          <p:cNvPicPr preferRelativeResize="0"/>
          <p:nvPr/>
        </p:nvPicPr>
        <p:blipFill rotWithShape="1">
          <a:blip r:embed="rId4">
            <a:alphaModFix/>
          </a:blip>
          <a:srcRect b="0" l="69" r="58"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4" name="Google Shape;254;g27f1b987787_1_133"/>
          <p:cNvPicPr preferRelativeResize="0"/>
          <p:nvPr/>
        </p:nvPicPr>
        <p:blipFill rotWithShape="1">
          <a:blip r:embed="rId4">
            <a:alphaModFix/>
          </a:blip>
          <a:srcRect b="0" l="69" r="58"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5" name="Google Shape;255;g27f1b987787_1_133"/>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6" name="Google Shape;256;g27f1b987787_1_133"/>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7" name="Google Shape;257;g27f1b987787_1_133"/>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8" name="Google Shape;258;g27f1b987787_1_133"/>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59" name="Google Shape;259;g27f1b987787_1_133"/>
          <p:cNvPicPr preferRelativeResize="0"/>
          <p:nvPr/>
        </p:nvPicPr>
        <p:blipFill rotWithShape="1">
          <a:blip r:embed="rId8">
            <a:alphaModFix/>
          </a:blip>
          <a:srcRect b="0" l="69" r="58"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0" name="Google Shape;260;g27f1b987787_1_133"/>
          <p:cNvPicPr preferRelativeResize="0"/>
          <p:nvPr/>
        </p:nvPicPr>
        <p:blipFill rotWithShape="1">
          <a:blip r:embed="rId8">
            <a:alphaModFix/>
          </a:blip>
          <a:srcRect b="0" l="69" r="58"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1" name="Google Shape;261;g27f1b987787_1_133"/>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2" name="Google Shape;262;g27f1b987787_1_133"/>
          <p:cNvPicPr preferRelativeResize="0"/>
          <p:nvPr/>
        </p:nvPicPr>
        <p:blipFill rotWithShape="1">
          <a:blip r:embed="rId10">
            <a:alphaModFix/>
          </a:blip>
          <a:srcRect b="0" l="69" r="78"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3" name="Google Shape;263;g27f1b987787_1_133"/>
          <p:cNvPicPr preferRelativeResize="0"/>
          <p:nvPr/>
        </p:nvPicPr>
        <p:blipFill rotWithShape="1">
          <a:blip r:embed="rId10">
            <a:alphaModFix/>
          </a:blip>
          <a:srcRect b="0" l="69" r="78"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4" name="Google Shape;264;g27f1b987787_1_133"/>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65" name="Google Shape;265;g27f1b987787_1_133"/>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 </a:t>
            </a:r>
            <a:r>
              <a:rPr b="1" i="0" lang="lv-LV" sz="1000" u="none" cap="none" strike="noStrike">
                <a:solidFill>
                  <a:srgbClr val="674EA7"/>
                </a:solidFill>
                <a:latin typeface="Arial"/>
                <a:ea typeface="Arial"/>
                <a:cs typeface="Arial"/>
                <a:sym typeface="Arial"/>
              </a:rPr>
              <a:t>domāšanas stratēģijas </a:t>
            </a:r>
            <a:endParaRPr b="1" i="0" sz="1000" u="none" cap="none" strike="noStrike">
              <a:solidFill>
                <a:srgbClr val="674EA7"/>
              </a:solidFill>
              <a:latin typeface="Arial"/>
              <a:ea typeface="Arial"/>
              <a:cs typeface="Arial"/>
              <a:sym typeface="Arial"/>
            </a:endParaRPr>
          </a:p>
        </p:txBody>
      </p:sp>
      <p:sp>
        <p:nvSpPr>
          <p:cNvPr id="266" name="Google Shape;266;g27f1b987787_1_133"/>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 </a:t>
            </a:r>
            <a:r>
              <a:rPr b="1" i="0" lang="lv-LV" sz="1000" u="none" cap="none" strike="noStrike">
                <a:solidFill>
                  <a:srgbClr val="6AA84F"/>
                </a:solidFill>
                <a:latin typeface="Arial"/>
                <a:ea typeface="Arial"/>
                <a:cs typeface="Arial"/>
                <a:sym typeface="Arial"/>
              </a:rPr>
              <a:t>sarunu stratēģijas</a:t>
            </a:r>
            <a:endParaRPr b="1" i="0" sz="1000" u="none" cap="none" strike="noStrike">
              <a:solidFill>
                <a:srgbClr val="6AA84F"/>
              </a:solidFill>
              <a:latin typeface="Arial"/>
              <a:ea typeface="Arial"/>
              <a:cs typeface="Arial"/>
              <a:sym typeface="Arial"/>
            </a:endParaRPr>
          </a:p>
        </p:txBody>
      </p:sp>
      <p:sp>
        <p:nvSpPr>
          <p:cNvPr id="267" name="Google Shape;267;g27f1b987787_1_133"/>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 </a:t>
            </a:r>
            <a:r>
              <a:rPr b="1" i="0" lang="lv-LV" sz="1000" u="none" cap="none" strike="noStrike">
                <a:solidFill>
                  <a:srgbClr val="E69138"/>
                </a:solidFill>
                <a:latin typeface="Arial"/>
                <a:ea typeface="Arial"/>
                <a:cs typeface="Arial"/>
                <a:sym typeface="Arial"/>
              </a:rPr>
              <a:t>rīcības stratēģijas</a:t>
            </a:r>
            <a:endParaRPr b="1" i="0" sz="1000" u="none" cap="none" strike="noStrike">
              <a:solidFill>
                <a:srgbClr val="E69138"/>
              </a:solidFill>
              <a:latin typeface="Arial"/>
              <a:ea typeface="Arial"/>
              <a:cs typeface="Arial"/>
              <a:sym typeface="Arial"/>
            </a:endParaRPr>
          </a:p>
        </p:txBody>
      </p:sp>
      <p:pic>
        <p:nvPicPr>
          <p:cNvPr id="268" name="Google Shape;268;g27f1b987787_1_133"/>
          <p:cNvPicPr preferRelativeResize="0"/>
          <p:nvPr/>
        </p:nvPicPr>
        <p:blipFill rotWithShape="1">
          <a:blip r:embed="rId12">
            <a:alphaModFix/>
          </a:blip>
          <a:srcRect b="0" l="79" r="68"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69" name="Google Shape;269;g27f1b987787_1_133"/>
          <p:cNvPicPr preferRelativeResize="0"/>
          <p:nvPr/>
        </p:nvPicPr>
        <p:blipFill rotWithShape="1">
          <a:blip r:embed="rId12">
            <a:alphaModFix/>
          </a:blip>
          <a:srcRect b="0" l="79" r="68"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70" name="Google Shape;270;g27f1b987787_1_133"/>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271" name="Google Shape;271;g27f1b987787_1_133"/>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 </a:t>
            </a:r>
            <a:r>
              <a:rPr b="1" i="0" lang="lv-LV" sz="1000" u="none" cap="none" strike="noStrike">
                <a:solidFill>
                  <a:srgbClr val="1EAEAE"/>
                </a:solidFill>
                <a:latin typeface="Arial"/>
                <a:ea typeface="Arial"/>
                <a:cs typeface="Arial"/>
                <a:sym typeface="Arial"/>
              </a:rPr>
              <a:t>nomierinošas stratēģijas</a:t>
            </a:r>
            <a:endParaRPr b="1" i="0" sz="1000" u="none" cap="none" strike="noStrike">
              <a:solidFill>
                <a:srgbClr val="1EAEAE"/>
              </a:solidFill>
              <a:latin typeface="Arial"/>
              <a:ea typeface="Arial"/>
              <a:cs typeface="Arial"/>
              <a:sym typeface="Arial"/>
            </a:endParaRPr>
          </a:p>
        </p:txBody>
      </p:sp>
      <p:sp>
        <p:nvSpPr>
          <p:cNvPr id="272" name="Google Shape;272;g27f1b987787_1_133"/>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 </a:t>
            </a:r>
            <a:r>
              <a:rPr b="1" i="0" lang="lv-LV" sz="1000" u="none" cap="none" strike="noStrike">
                <a:solidFill>
                  <a:srgbClr val="0B5394"/>
                </a:solidFill>
                <a:latin typeface="Arial"/>
                <a:ea typeface="Arial"/>
                <a:cs typeface="Arial"/>
                <a:sym typeface="Arial"/>
              </a:rPr>
              <a:t>stāsti</a:t>
            </a:r>
            <a:endParaRPr b="1" i="0" sz="1000" u="none" cap="none" strike="noStrike">
              <a:solidFill>
                <a:srgbClr val="0B5394"/>
              </a:solidFill>
              <a:latin typeface="Arial"/>
              <a:ea typeface="Arial"/>
              <a:cs typeface="Arial"/>
              <a:sym typeface="Arial"/>
            </a:endParaRPr>
          </a:p>
        </p:txBody>
      </p:sp>
      <p:pic>
        <p:nvPicPr>
          <p:cNvPr id="273" name="Google Shape;273;g27f1b987787_1_133"/>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74" name="Google Shape;274;g27f1b987787_1_133"/>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75" name="Google Shape;275;g27f1b987787_1_133"/>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76" name="Google Shape;276;g27f1b987787_1_133"/>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277" name="Google Shape;277;g27f1b987787_1_133"/>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9" name="Shape 1369"/>
        <p:cNvGrpSpPr/>
        <p:nvPr/>
      </p:nvGrpSpPr>
      <p:grpSpPr>
        <a:xfrm>
          <a:off x="0" y="0"/>
          <a:ext cx="0" cy="0"/>
          <a:chOff x="0" y="0"/>
          <a:chExt cx="0" cy="0"/>
        </a:xfrm>
      </p:grpSpPr>
      <p:sp>
        <p:nvSpPr>
          <p:cNvPr id="1370" name="Google Shape;1370;g2523351e7b7_37_124"/>
          <p:cNvSpPr txBox="1"/>
          <p:nvPr/>
        </p:nvSpPr>
        <p:spPr>
          <a:xfrm>
            <a:off x="901007" y="1634326"/>
            <a:ext cx="3837600" cy="3023874"/>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Pamatojoties uz savu pieredzi spēlē, kādus pasākumus organizācijas var veikt, lai proaktīvi pievērstos šiem faktoriem un mazinātu vardarbības risku darbavietā?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varat aprakstīt kādu personisku pieredzi vai novērojumus saistībā ar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 spēles laikā apspriestajiem organizatoriskajiem faktoriem?</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Kā, jūsuprāt, organizatorisko faktoru uzlabošana var veicināt veselīgāku darba vietas kultūru un labāku darbinieku labklājību?</a:t>
            </a:r>
            <a:endParaRPr b="0" i="0" sz="1500" u="none" cap="none" strike="noStrike">
              <a:solidFill>
                <a:schemeClr val="dk1"/>
              </a:solidFill>
              <a:latin typeface="Raleway"/>
              <a:ea typeface="Raleway"/>
              <a:cs typeface="Raleway"/>
              <a:sym typeface="Raleway"/>
            </a:endParaRPr>
          </a:p>
        </p:txBody>
      </p:sp>
      <p:sp>
        <p:nvSpPr>
          <p:cNvPr id="1371" name="Google Shape;1371;g2523351e7b7_37_124"/>
          <p:cNvSpPr txBox="1"/>
          <p:nvPr/>
        </p:nvSpPr>
        <p:spPr>
          <a:xfrm>
            <a:off x="870200" y="1309213"/>
            <a:ext cx="59127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sp>
        <p:nvSpPr>
          <p:cNvPr id="1372" name="Google Shape;1372;g2523351e7b7_37_124"/>
          <p:cNvSpPr txBox="1"/>
          <p:nvPr/>
        </p:nvSpPr>
        <p:spPr>
          <a:xfrm>
            <a:off x="5166863" y="1660261"/>
            <a:ext cx="3483000" cy="228521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900"/>
              </a:spcBef>
              <a:spcAft>
                <a:spcPts val="0"/>
              </a:spcAft>
              <a:buNone/>
            </a:pPr>
            <a:r>
              <a:rPr b="0" i="0" lang="lv-LV" sz="1500" u="none" cap="none" strike="noStrike">
                <a:solidFill>
                  <a:schemeClr val="dk1"/>
                </a:solidFill>
                <a:latin typeface="Raleway"/>
                <a:ea typeface="Raleway"/>
                <a:cs typeface="Raleway"/>
                <a:sym typeface="Raleway"/>
              </a:rPr>
              <a:t>Kāda, jūsuprāt, ir dažādu organizācijas līmeņu darbinieku loma vardarbību darbavietā veicinošu organizatorisko faktoru identificēšanā un novēršanā?</a:t>
            </a:r>
            <a:endParaRPr b="0" i="0" sz="1500" u="none" cap="none" strike="noStrike">
              <a:solidFill>
                <a:schemeClr val="dk1"/>
              </a:solidFill>
              <a:latin typeface="Raleway"/>
              <a:ea typeface="Raleway"/>
              <a:cs typeface="Raleway"/>
              <a:sym typeface="Raleway"/>
            </a:endParaRPr>
          </a:p>
          <a:p>
            <a:pPr indent="0" lvl="0" marL="0" marR="0" rtl="0" algn="l">
              <a:lnSpc>
                <a:spcPct val="90000"/>
              </a:lnSpc>
              <a:spcBef>
                <a:spcPts val="90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Vai, spēlējot šo moduli, jums bija kādas negaidītas atziņas vai idejas par organizatoriskajiem faktoriem un to ietekmi uz vardarbību darbavietā?</a:t>
            </a:r>
            <a:endParaRPr b="0" i="0" sz="1500" u="none" cap="none" strike="noStrike">
              <a:solidFill>
                <a:schemeClr val="dk1"/>
              </a:solidFill>
              <a:latin typeface="Raleway"/>
              <a:ea typeface="Raleway"/>
              <a:cs typeface="Raleway"/>
              <a:sym typeface="Raleway"/>
            </a:endParaRPr>
          </a:p>
        </p:txBody>
      </p:sp>
      <p:grpSp>
        <p:nvGrpSpPr>
          <p:cNvPr id="1373" name="Google Shape;1373;g2523351e7b7_37_124"/>
          <p:cNvGrpSpPr/>
          <p:nvPr/>
        </p:nvGrpSpPr>
        <p:grpSpPr>
          <a:xfrm>
            <a:off x="579895" y="1847831"/>
            <a:ext cx="290237" cy="321991"/>
            <a:chOff x="534570" y="3018006"/>
            <a:chExt cx="290237" cy="321991"/>
          </a:xfrm>
        </p:grpSpPr>
        <p:sp>
          <p:nvSpPr>
            <p:cNvPr id="1374" name="Google Shape;1374;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6" name="Google Shape;1376;g2523351e7b7_37_124"/>
          <p:cNvGrpSpPr/>
          <p:nvPr/>
        </p:nvGrpSpPr>
        <p:grpSpPr>
          <a:xfrm>
            <a:off x="595229" y="2782128"/>
            <a:ext cx="290237" cy="321991"/>
            <a:chOff x="534570" y="3018006"/>
            <a:chExt cx="290237" cy="321991"/>
          </a:xfrm>
        </p:grpSpPr>
        <p:sp>
          <p:nvSpPr>
            <p:cNvPr id="1377" name="Google Shape;1377;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9" name="Google Shape;1379;g2523351e7b7_37_124"/>
          <p:cNvGrpSpPr/>
          <p:nvPr/>
        </p:nvGrpSpPr>
        <p:grpSpPr>
          <a:xfrm>
            <a:off x="4864070" y="1876143"/>
            <a:ext cx="290237" cy="321991"/>
            <a:chOff x="534570" y="3018006"/>
            <a:chExt cx="290237" cy="321991"/>
          </a:xfrm>
        </p:grpSpPr>
        <p:sp>
          <p:nvSpPr>
            <p:cNvPr id="1380" name="Google Shape;1380;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2" name="Google Shape;1382;g2523351e7b7_37_124"/>
          <p:cNvGrpSpPr/>
          <p:nvPr/>
        </p:nvGrpSpPr>
        <p:grpSpPr>
          <a:xfrm>
            <a:off x="4864070" y="3010231"/>
            <a:ext cx="290237" cy="321991"/>
            <a:chOff x="534570" y="3018006"/>
            <a:chExt cx="290237" cy="321991"/>
          </a:xfrm>
        </p:grpSpPr>
        <p:sp>
          <p:nvSpPr>
            <p:cNvPr id="1383" name="Google Shape;1383;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5" name="Google Shape;1385;g2523351e7b7_37_124"/>
          <p:cNvGrpSpPr/>
          <p:nvPr/>
        </p:nvGrpSpPr>
        <p:grpSpPr>
          <a:xfrm>
            <a:off x="610839" y="3754718"/>
            <a:ext cx="290237" cy="321991"/>
            <a:chOff x="534570" y="3018006"/>
            <a:chExt cx="290237" cy="321991"/>
          </a:xfrm>
        </p:grpSpPr>
        <p:sp>
          <p:nvSpPr>
            <p:cNvPr id="1386" name="Google Shape;1386;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88" name="Google Shape;1388;g2523351e7b7_37_124"/>
          <p:cNvPicPr preferRelativeResize="0"/>
          <p:nvPr/>
        </p:nvPicPr>
        <p:blipFill rotWithShape="1">
          <a:blip r:embed="rId3">
            <a:alphaModFix/>
          </a:blip>
          <a:srcRect b="0" l="0" r="0" t="0"/>
          <a:stretch/>
        </p:blipFill>
        <p:spPr>
          <a:xfrm>
            <a:off x="0" y="-3850"/>
            <a:ext cx="9144001" cy="1230276"/>
          </a:xfrm>
          <a:prstGeom prst="rect">
            <a:avLst/>
          </a:prstGeom>
          <a:noFill/>
          <a:ln>
            <a:noFill/>
          </a:ln>
        </p:spPr>
      </p:pic>
      <p:sp>
        <p:nvSpPr>
          <p:cNvPr id="1389" name="Google Shape;1389;g2523351e7b7_37_124"/>
          <p:cNvSpPr txBox="1"/>
          <p:nvPr/>
        </p:nvSpPr>
        <p:spPr>
          <a:xfrm>
            <a:off x="610770" y="-97654"/>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5.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390" name="Google Shape;1390;g2523351e7b7_37_124"/>
          <p:cNvSpPr txBox="1"/>
          <p:nvPr/>
        </p:nvSpPr>
        <p:spPr>
          <a:xfrm>
            <a:off x="148515" y="400111"/>
            <a:ext cx="7356070" cy="1142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i="0" lang="lv-LV" sz="2100" u="none" cap="none" strike="noStrike">
                <a:solidFill>
                  <a:srgbClr val="FFFFFF"/>
                </a:solidFill>
                <a:latin typeface="Raleway"/>
                <a:ea typeface="Raleway"/>
                <a:cs typeface="Raleway"/>
                <a:sym typeface="Raleway"/>
              </a:rPr>
              <a:t>Organizatoriskie faktori, kas saistīti ar dažāda veida vardarbību</a:t>
            </a:r>
            <a:endParaRPr b="1" i="0" sz="2100" u="none" cap="none" strike="noStrike">
              <a:solidFill>
                <a:srgbClr val="FFFFFF"/>
              </a:solidFill>
              <a:latin typeface="Arial"/>
              <a:ea typeface="Arial"/>
              <a:cs typeface="Arial"/>
              <a:sym typeface="Arial"/>
            </a:endParaRPr>
          </a:p>
          <a:p>
            <a:pPr indent="0" lvl="0" marL="0" marR="0" rtl="0" algn="l">
              <a:lnSpc>
                <a:spcPct val="85000"/>
              </a:lnSpc>
              <a:spcBef>
                <a:spcPts val="0"/>
              </a:spcBef>
              <a:spcAft>
                <a:spcPts val="0"/>
              </a:spcAft>
              <a:buClr>
                <a:srgbClr val="000000"/>
              </a:buClr>
              <a:buSzPts val="2600"/>
              <a:buFont typeface="Arial"/>
              <a:buNone/>
            </a:pPr>
            <a:r>
              <a:t/>
            </a:r>
            <a:endParaRPr b="1" i="0" sz="2600" u="none" cap="none" strike="noStrike">
              <a:solidFill>
                <a:srgbClr val="FFFFFF"/>
              </a:solidFill>
              <a:latin typeface="Raleway"/>
              <a:ea typeface="Raleway"/>
              <a:cs typeface="Raleway"/>
              <a:sym typeface="Raleway"/>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pic>
        <p:nvPicPr>
          <p:cNvPr id="1395" name="Google Shape;1395;g2523351e7b7_4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396" name="Google Shape;1396;g2523351e7b7_42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6</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Modulis </a:t>
            </a:r>
            <a:endParaRPr b="1" i="0" sz="3000" u="none" cap="none" strike="noStrike">
              <a:solidFill>
                <a:srgbClr val="2B3E85"/>
              </a:solidFill>
              <a:latin typeface="Raleway"/>
              <a:ea typeface="Raleway"/>
              <a:cs typeface="Raleway"/>
              <a:sym typeface="Raleway"/>
            </a:endParaRPr>
          </a:p>
          <a:p>
            <a:pPr indent="0" lvl="0" marL="457200" marR="0" rtl="0" algn="l">
              <a:lnSpc>
                <a:spcPct val="90000"/>
              </a:lnSpc>
              <a:spcBef>
                <a:spcPts val="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Sarunu vadīšana sarežģītās situācijās</a:t>
            </a:r>
            <a:endParaRPr b="1" i="0" sz="3900" u="none" cap="none" strike="noStrike">
              <a:solidFill>
                <a:srgbClr val="FFFFFF"/>
              </a:solidFill>
              <a:latin typeface="Arial"/>
              <a:ea typeface="Arial"/>
              <a:cs typeface="Arial"/>
              <a:sym typeface="Arial"/>
            </a:endParaRPr>
          </a:p>
        </p:txBody>
      </p:sp>
      <p:pic>
        <p:nvPicPr>
          <p:cNvPr id="1397" name="Google Shape;1397;g2523351e7b7_4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398" name="Google Shape;1398;g2523351e7b7_4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399" name="Google Shape;1399;g2523351e7b7_42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400" name="Google Shape;1400;g2523351e7b7_4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401" name="Google Shape;1401;g2523351e7b7_42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5" name="Shape 1405"/>
        <p:cNvGrpSpPr/>
        <p:nvPr/>
      </p:nvGrpSpPr>
      <p:grpSpPr>
        <a:xfrm>
          <a:off x="0" y="0"/>
          <a:ext cx="0" cy="0"/>
          <a:chOff x="0" y="0"/>
          <a:chExt cx="0" cy="0"/>
        </a:xfrm>
      </p:grpSpPr>
      <p:pic>
        <p:nvPicPr>
          <p:cNvPr id="1406" name="Google Shape;1406;g2523351e7b7_42_11"/>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407" name="Google Shape;1407;g2523351e7b7_42_11"/>
          <p:cNvSpPr txBox="1"/>
          <p:nvPr/>
        </p:nvSpPr>
        <p:spPr>
          <a:xfrm>
            <a:off x="575070" y="472323"/>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08" name="Google Shape;1408;g2523351e7b7_42_11"/>
          <p:cNvSpPr txBox="1"/>
          <p:nvPr/>
        </p:nvSpPr>
        <p:spPr>
          <a:xfrm>
            <a:off x="742175" y="1992425"/>
            <a:ext cx="46815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Pirms spēles sākuma sagatavojiet problēmu situāciju kāršu komplektu, kas saistītas ar </a:t>
            </a:r>
            <a:r>
              <a:rPr b="1" i="0" lang="lv-LV" sz="1500" u="none" cap="none" strike="noStrike">
                <a:solidFill>
                  <a:schemeClr val="dk1"/>
                </a:solidFill>
                <a:latin typeface="Raleway"/>
                <a:ea typeface="Raleway"/>
                <a:cs typeface="Raleway"/>
                <a:sym typeface="Raleway"/>
              </a:rPr>
              <a:t>sarežģītu komunikāciju darbavietā.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Piemēram, kārts var aprakstīt situāciju. kurā darbinieks uzvedas konfrontējoši vai agresīvi vai situāciju, kurā kolēģis nesadarbojas vai ar viņu ir grūti strādāt.</a:t>
            </a:r>
            <a:endParaRPr b="0" i="0" sz="1500" u="none" cap="none" strike="noStrike">
              <a:solidFill>
                <a:schemeClr val="dk1"/>
              </a:solidFill>
              <a:latin typeface="Raleway"/>
              <a:ea typeface="Raleway"/>
              <a:cs typeface="Raleway"/>
              <a:sym typeface="Raleway"/>
            </a:endParaRPr>
          </a:p>
        </p:txBody>
      </p:sp>
      <p:sp>
        <p:nvSpPr>
          <p:cNvPr id="1409" name="Google Shape;1409;g2523351e7b7_42_11"/>
          <p:cNvSpPr txBox="1"/>
          <p:nvPr/>
        </p:nvSpPr>
        <p:spPr>
          <a:xfrm>
            <a:off x="8653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grpSp>
        <p:nvGrpSpPr>
          <p:cNvPr id="1410" name="Google Shape;1410;g2523351e7b7_42_11"/>
          <p:cNvGrpSpPr/>
          <p:nvPr/>
        </p:nvGrpSpPr>
        <p:grpSpPr>
          <a:xfrm>
            <a:off x="575070" y="3202431"/>
            <a:ext cx="290237" cy="321991"/>
            <a:chOff x="534570" y="3018006"/>
            <a:chExt cx="290237" cy="321991"/>
          </a:xfrm>
        </p:grpSpPr>
        <p:sp>
          <p:nvSpPr>
            <p:cNvPr id="1411" name="Google Shape;1411;g2523351e7b7_4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g2523351e7b7_4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13" name="Google Shape;1413;g2523351e7b7_42_11"/>
          <p:cNvPicPr preferRelativeResize="0"/>
          <p:nvPr/>
        </p:nvPicPr>
        <p:blipFill rotWithShape="1">
          <a:blip r:embed="rId4">
            <a:alphaModFix/>
          </a:blip>
          <a:srcRect b="0" l="0" r="16443" t="0"/>
          <a:stretch/>
        </p:blipFill>
        <p:spPr>
          <a:xfrm>
            <a:off x="6572250" y="1325688"/>
            <a:ext cx="2571750" cy="1273500"/>
          </a:xfrm>
          <a:prstGeom prst="rect">
            <a:avLst/>
          </a:prstGeom>
          <a:noFill/>
          <a:ln>
            <a:noFill/>
          </a:ln>
        </p:spPr>
      </p:pic>
      <p:pic>
        <p:nvPicPr>
          <p:cNvPr id="1414" name="Google Shape;1414;g2523351e7b7_42_11"/>
          <p:cNvPicPr preferRelativeResize="0"/>
          <p:nvPr/>
        </p:nvPicPr>
        <p:blipFill rotWithShape="1">
          <a:blip r:embed="rId5">
            <a:alphaModFix/>
          </a:blip>
          <a:srcRect b="0" l="58" r="59" t="0"/>
          <a:stretch/>
        </p:blipFill>
        <p:spPr>
          <a:xfrm rot="309671">
            <a:off x="6906084" y="1992417"/>
            <a:ext cx="1263924" cy="189437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15" name="Google Shape;1415;g2523351e7b7_42_11"/>
          <p:cNvPicPr preferRelativeResize="0"/>
          <p:nvPr/>
        </p:nvPicPr>
        <p:blipFill rotWithShape="1">
          <a:blip r:embed="rId5">
            <a:alphaModFix/>
          </a:blip>
          <a:srcRect b="0" l="58" r="59" t="0"/>
          <a:stretch/>
        </p:blipFill>
        <p:spPr>
          <a:xfrm rot="-422946">
            <a:off x="5888151" y="2368181"/>
            <a:ext cx="1263853" cy="189445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16" name="Google Shape;1416;g2523351e7b7_42_11"/>
          <p:cNvPicPr preferRelativeResize="0"/>
          <p:nvPr/>
        </p:nvPicPr>
        <p:blipFill rotWithShape="1">
          <a:blip r:embed="rId5">
            <a:alphaModFix/>
          </a:blip>
          <a:srcRect b="0" l="58"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
        <p:nvSpPr>
          <p:cNvPr id="1417" name="Google Shape;1417;g2523351e7b7_42_11"/>
          <p:cNvSpPr txBox="1"/>
          <p:nvPr/>
        </p:nvSpPr>
        <p:spPr>
          <a:xfrm>
            <a:off x="575070" y="23422"/>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1" name="Shape 1421"/>
        <p:cNvGrpSpPr/>
        <p:nvPr/>
      </p:nvGrpSpPr>
      <p:grpSpPr>
        <a:xfrm>
          <a:off x="0" y="0"/>
          <a:ext cx="0" cy="0"/>
          <a:chOff x="0" y="0"/>
          <a:chExt cx="0" cy="0"/>
        </a:xfrm>
      </p:grpSpPr>
      <p:pic>
        <p:nvPicPr>
          <p:cNvPr id="1422" name="Google Shape;1422;g2523351e7b7_42_26"/>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423" name="Google Shape;1423;g2523351e7b7_42_26"/>
          <p:cNvSpPr txBox="1"/>
          <p:nvPr/>
        </p:nvSpPr>
        <p:spPr>
          <a:xfrm>
            <a:off x="605945" y="530062"/>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24" name="Google Shape;1424;g2523351e7b7_42_26"/>
          <p:cNvSpPr txBox="1"/>
          <p:nvPr/>
        </p:nvSpPr>
        <p:spPr>
          <a:xfrm>
            <a:off x="742175" y="1992425"/>
            <a:ext cx="4263600" cy="2042837"/>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Sadaliet spēlētājus pāros vai nelielās grupās un sadaliet viņiem problēmsituāciju kārtis vienādā skaitā.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Palūdziet spēlētājiem, lai viņi izlasa savas kārtis un </a:t>
            </a:r>
            <a:r>
              <a:rPr b="1" i="0" lang="lv-LV" sz="1500" u="none" cap="none" strike="noStrike">
                <a:solidFill>
                  <a:schemeClr val="dk1"/>
                </a:solidFill>
                <a:latin typeface="Raleway"/>
                <a:ea typeface="Raleway"/>
                <a:cs typeface="Raleway"/>
                <a:sym typeface="Raleway"/>
              </a:rPr>
              <a:t>identificē scenārijā minēto konkrēto izaicinājumu. </a:t>
            </a:r>
            <a:endParaRPr b="1" i="0" sz="1500" u="none" cap="none" strike="noStrike">
              <a:solidFill>
                <a:schemeClr val="dk1"/>
              </a:solidFill>
              <a:latin typeface="Raleway"/>
              <a:ea typeface="Raleway"/>
              <a:cs typeface="Raleway"/>
              <a:sym typeface="Raleway"/>
            </a:endParaRPr>
          </a:p>
        </p:txBody>
      </p:sp>
      <p:sp>
        <p:nvSpPr>
          <p:cNvPr id="1425" name="Google Shape;1425;g2523351e7b7_42_26"/>
          <p:cNvSpPr txBox="1"/>
          <p:nvPr/>
        </p:nvSpPr>
        <p:spPr>
          <a:xfrm>
            <a:off x="8653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grpSp>
        <p:nvGrpSpPr>
          <p:cNvPr id="1426" name="Google Shape;1426;g2523351e7b7_42_26"/>
          <p:cNvGrpSpPr/>
          <p:nvPr/>
        </p:nvGrpSpPr>
        <p:grpSpPr>
          <a:xfrm>
            <a:off x="575070" y="3202431"/>
            <a:ext cx="290237" cy="321991"/>
            <a:chOff x="534570" y="3018006"/>
            <a:chExt cx="290237" cy="321991"/>
          </a:xfrm>
        </p:grpSpPr>
        <p:sp>
          <p:nvSpPr>
            <p:cNvPr id="1427" name="Google Shape;1427;g2523351e7b7_42_2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g2523351e7b7_42_2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9" name="Google Shape;1429;g2523351e7b7_42_26"/>
          <p:cNvSpPr txBox="1"/>
          <p:nvPr/>
        </p:nvSpPr>
        <p:spPr>
          <a:xfrm>
            <a:off x="605945" y="9777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430" name="Google Shape;1430;g2523351e7b7_42_26"/>
          <p:cNvPicPr preferRelativeResize="0"/>
          <p:nvPr/>
        </p:nvPicPr>
        <p:blipFill rotWithShape="1">
          <a:blip r:embed="rId4">
            <a:alphaModFix/>
          </a:blip>
          <a:srcRect b="0" l="0" r="25946" t="0"/>
          <a:stretch/>
        </p:blipFill>
        <p:spPr>
          <a:xfrm>
            <a:off x="7154750" y="1281150"/>
            <a:ext cx="1989249" cy="1111475"/>
          </a:xfrm>
          <a:prstGeom prst="rect">
            <a:avLst/>
          </a:prstGeom>
          <a:noFill/>
          <a:ln>
            <a:noFill/>
          </a:ln>
        </p:spPr>
      </p:pic>
      <p:pic>
        <p:nvPicPr>
          <p:cNvPr id="1431" name="Google Shape;1431;g2523351e7b7_42_26"/>
          <p:cNvPicPr preferRelativeResize="0"/>
          <p:nvPr/>
        </p:nvPicPr>
        <p:blipFill rotWithShape="1">
          <a:blip r:embed="rId5">
            <a:alphaModFix/>
          </a:blip>
          <a:srcRect b="0" l="0" r="0" t="0"/>
          <a:stretch/>
        </p:blipFill>
        <p:spPr>
          <a:xfrm>
            <a:off x="5831775" y="1992425"/>
            <a:ext cx="996480" cy="2450251"/>
          </a:xfrm>
          <a:prstGeom prst="rect">
            <a:avLst/>
          </a:prstGeom>
          <a:noFill/>
          <a:ln>
            <a:noFill/>
          </a:ln>
        </p:spPr>
      </p:pic>
      <p:pic>
        <p:nvPicPr>
          <p:cNvPr id="1432" name="Google Shape;1432;g2523351e7b7_42_26"/>
          <p:cNvPicPr preferRelativeResize="0"/>
          <p:nvPr/>
        </p:nvPicPr>
        <p:blipFill rotWithShape="1">
          <a:blip r:embed="rId5">
            <a:alphaModFix/>
          </a:blip>
          <a:srcRect b="0" l="0" r="0" t="0"/>
          <a:stretch/>
        </p:blipFill>
        <p:spPr>
          <a:xfrm>
            <a:off x="6987845" y="1992425"/>
            <a:ext cx="996480" cy="2450251"/>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6" name="Shape 1436"/>
        <p:cNvGrpSpPr/>
        <p:nvPr/>
      </p:nvGrpSpPr>
      <p:grpSpPr>
        <a:xfrm>
          <a:off x="0" y="0"/>
          <a:ext cx="0" cy="0"/>
          <a:chOff x="0" y="0"/>
          <a:chExt cx="0" cy="0"/>
        </a:xfrm>
      </p:grpSpPr>
      <p:pic>
        <p:nvPicPr>
          <p:cNvPr id="1437" name="Google Shape;1437;g2523351e7b7_42_40"/>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438" name="Google Shape;1438;g2523351e7b7_42_40"/>
          <p:cNvSpPr txBox="1"/>
          <p:nvPr/>
        </p:nvSpPr>
        <p:spPr>
          <a:xfrm>
            <a:off x="704751" y="480504"/>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39" name="Google Shape;1439;g2523351e7b7_42_40"/>
          <p:cNvSpPr txBox="1"/>
          <p:nvPr/>
        </p:nvSpPr>
        <p:spPr>
          <a:xfrm>
            <a:off x="742175" y="1992425"/>
            <a:ext cx="46815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Kad spēlētāji ir identificējuši izaicinājumu, viņiem </a:t>
            </a:r>
            <a:r>
              <a:rPr b="1" i="0" lang="lv-LV" sz="1500" u="none" cap="none" strike="noStrike">
                <a:solidFill>
                  <a:schemeClr val="dk1"/>
                </a:solidFill>
                <a:latin typeface="Raleway"/>
                <a:ea typeface="Raleway"/>
                <a:cs typeface="Raleway"/>
                <a:sym typeface="Raleway"/>
              </a:rPr>
              <a:t>no risinājuma kārtīm jāizvēlas sarunu stratēģijas grupas kārts.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Palūdziet spēlētājiem izvēlēties vienu vai vairākas stratēģijas, kas, viņuprāt, būtu efektīvas.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lai </a:t>
            </a:r>
            <a:r>
              <a:rPr b="1" i="0" lang="lv-LV" sz="1500" u="none" cap="none" strike="noStrike">
                <a:solidFill>
                  <a:schemeClr val="dk1"/>
                </a:solidFill>
                <a:latin typeface="Raleway"/>
                <a:ea typeface="Raleway"/>
                <a:cs typeface="Raleway"/>
                <a:sym typeface="Raleway"/>
              </a:rPr>
              <a:t>risinātu problēmu, ko apraksta viņu problēmsituācijas kārts.</a:t>
            </a:r>
            <a:endParaRPr b="1" i="0" sz="1500" u="none" cap="none" strike="noStrike">
              <a:solidFill>
                <a:schemeClr val="dk1"/>
              </a:solidFill>
              <a:latin typeface="Raleway"/>
              <a:ea typeface="Raleway"/>
              <a:cs typeface="Raleway"/>
              <a:sym typeface="Raleway"/>
            </a:endParaRPr>
          </a:p>
        </p:txBody>
      </p:sp>
      <p:sp>
        <p:nvSpPr>
          <p:cNvPr id="1440" name="Google Shape;1440;g2523351e7b7_42_40"/>
          <p:cNvSpPr txBox="1"/>
          <p:nvPr/>
        </p:nvSpPr>
        <p:spPr>
          <a:xfrm>
            <a:off x="8653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1441" name="Google Shape;1441;g2523351e7b7_42_40"/>
          <p:cNvGrpSpPr/>
          <p:nvPr/>
        </p:nvGrpSpPr>
        <p:grpSpPr>
          <a:xfrm>
            <a:off x="575070" y="3202431"/>
            <a:ext cx="290237" cy="321991"/>
            <a:chOff x="534570" y="3018006"/>
            <a:chExt cx="290237" cy="321991"/>
          </a:xfrm>
        </p:grpSpPr>
        <p:sp>
          <p:nvSpPr>
            <p:cNvPr id="1442" name="Google Shape;1442;g2523351e7b7_42_4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g2523351e7b7_42_4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4" name="Google Shape;1444;g2523351e7b7_42_40"/>
          <p:cNvSpPr txBox="1"/>
          <p:nvPr/>
        </p:nvSpPr>
        <p:spPr>
          <a:xfrm>
            <a:off x="704751" y="0"/>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445" name="Google Shape;1445;g2523351e7b7_42_40"/>
          <p:cNvPicPr preferRelativeResize="0"/>
          <p:nvPr/>
        </p:nvPicPr>
        <p:blipFill rotWithShape="1">
          <a:blip r:embed="rId4">
            <a:alphaModFix/>
          </a:blip>
          <a:srcRect b="0" l="0" r="25946" t="0"/>
          <a:stretch/>
        </p:blipFill>
        <p:spPr>
          <a:xfrm>
            <a:off x="6882825" y="3524225"/>
            <a:ext cx="2279225" cy="1273500"/>
          </a:xfrm>
          <a:prstGeom prst="rect">
            <a:avLst/>
          </a:prstGeom>
          <a:noFill/>
          <a:ln>
            <a:noFill/>
          </a:ln>
        </p:spPr>
      </p:pic>
      <p:pic>
        <p:nvPicPr>
          <p:cNvPr id="1446" name="Google Shape;1446;g2523351e7b7_42_40"/>
          <p:cNvPicPr preferRelativeResize="0"/>
          <p:nvPr/>
        </p:nvPicPr>
        <p:blipFill rotWithShape="1">
          <a:blip r:embed="rId5">
            <a:alphaModFix/>
          </a:blip>
          <a:srcRect b="0" l="69" r="58" t="0"/>
          <a:stretch/>
        </p:blipFill>
        <p:spPr>
          <a:xfrm>
            <a:off x="7023067" y="171645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47" name="Google Shape;1447;g2523351e7b7_42_40"/>
          <p:cNvPicPr preferRelativeResize="0"/>
          <p:nvPr/>
        </p:nvPicPr>
        <p:blipFill rotWithShape="1">
          <a:blip r:embed="rId5">
            <a:alphaModFix/>
          </a:blip>
          <a:srcRect b="0" l="69" r="58" t="0"/>
          <a:stretch/>
        </p:blipFill>
        <p:spPr>
          <a:xfrm>
            <a:off x="6985086" y="1750252"/>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48" name="Google Shape;1448;g2523351e7b7_42_40"/>
          <p:cNvPicPr preferRelativeResize="0"/>
          <p:nvPr/>
        </p:nvPicPr>
        <p:blipFill rotWithShape="1">
          <a:blip r:embed="rId5">
            <a:alphaModFix/>
          </a:blip>
          <a:srcRect b="0" l="69" r="58" t="0"/>
          <a:stretch/>
        </p:blipFill>
        <p:spPr>
          <a:xfrm>
            <a:off x="6942731" y="179622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49" name="Google Shape;1449;g2523351e7b7_42_40"/>
          <p:cNvPicPr preferRelativeResize="0"/>
          <p:nvPr/>
        </p:nvPicPr>
        <p:blipFill rotWithShape="1">
          <a:blip r:embed="rId5">
            <a:alphaModFix/>
          </a:blip>
          <a:srcRect b="0" l="69" r="58" t="0"/>
          <a:stretch/>
        </p:blipFill>
        <p:spPr>
          <a:xfrm>
            <a:off x="6882823" y="1846531"/>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50" name="Google Shape;1450;g2523351e7b7_42_40"/>
          <p:cNvPicPr preferRelativeResize="0"/>
          <p:nvPr/>
        </p:nvPicPr>
        <p:blipFill rotWithShape="1">
          <a:blip r:embed="rId6">
            <a:alphaModFix/>
          </a:blip>
          <a:srcRect b="0" l="29" r="18" t="0"/>
          <a:stretch/>
        </p:blipFill>
        <p:spPr>
          <a:xfrm>
            <a:off x="6048549" y="2293734"/>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4" name="Shape 1454"/>
        <p:cNvGrpSpPr/>
        <p:nvPr/>
      </p:nvGrpSpPr>
      <p:grpSpPr>
        <a:xfrm>
          <a:off x="0" y="0"/>
          <a:ext cx="0" cy="0"/>
          <a:chOff x="0" y="0"/>
          <a:chExt cx="0" cy="0"/>
        </a:xfrm>
      </p:grpSpPr>
      <p:pic>
        <p:nvPicPr>
          <p:cNvPr id="1455" name="Google Shape;1455;g2523351e7b7_42_57"/>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456" name="Google Shape;1456;g2523351e7b7_42_57"/>
          <p:cNvSpPr txBox="1"/>
          <p:nvPr/>
        </p:nvSpPr>
        <p:spPr>
          <a:xfrm>
            <a:off x="575070" y="543396"/>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57" name="Google Shape;1457;g2523351e7b7_42_57"/>
          <p:cNvSpPr txBox="1"/>
          <p:nvPr/>
        </p:nvSpPr>
        <p:spPr>
          <a:xfrm>
            <a:off x="742175" y="1992425"/>
            <a:ext cx="46815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Kad spēlētāji ir izvēlējušies savas sarunu stratēģijas, aiciniet viņus pārvietoties pa mācību telpu un atrast citu pāri vai grupu, </a:t>
            </a:r>
            <a:r>
              <a:rPr b="1" i="0" lang="lv-LV" sz="1500" u="none" cap="none" strike="noStrike">
                <a:solidFill>
                  <a:schemeClr val="dk1"/>
                </a:solidFill>
                <a:latin typeface="Raleway"/>
                <a:ea typeface="Raleway"/>
                <a:cs typeface="Raleway"/>
                <a:sym typeface="Raleway"/>
              </a:rPr>
              <a:t>ar ko apspriest savu problēmsituāciju un izvēlētās stratēģijas</a:t>
            </a:r>
            <a:r>
              <a:rPr b="0" i="0" lang="lv-LV" sz="1500" u="none" cap="none" strike="noStrike">
                <a:solidFill>
                  <a:schemeClr val="dk1"/>
                </a:solidFill>
                <a:latin typeface="Raleway"/>
                <a:ea typeface="Raleway"/>
                <a:cs typeface="Raleway"/>
                <a:sym typeface="Raleway"/>
              </a:rPr>
              <a:t>.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viņus dalīties ar savām idejām un viedokļiem, kā arī sniegt atsauksmes un ieteikumus.</a:t>
            </a:r>
            <a:endParaRPr b="0" i="0" sz="1500" u="none" cap="none" strike="noStrike">
              <a:solidFill>
                <a:schemeClr val="dk1"/>
              </a:solidFill>
              <a:latin typeface="Raleway"/>
              <a:ea typeface="Raleway"/>
              <a:cs typeface="Raleway"/>
              <a:sym typeface="Raleway"/>
            </a:endParaRPr>
          </a:p>
        </p:txBody>
      </p:sp>
      <p:sp>
        <p:nvSpPr>
          <p:cNvPr id="1458" name="Google Shape;1458;g2523351e7b7_42_57"/>
          <p:cNvSpPr txBox="1"/>
          <p:nvPr/>
        </p:nvSpPr>
        <p:spPr>
          <a:xfrm>
            <a:off x="8653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1459" name="Google Shape;1459;g2523351e7b7_42_57"/>
          <p:cNvGrpSpPr/>
          <p:nvPr/>
        </p:nvGrpSpPr>
        <p:grpSpPr>
          <a:xfrm>
            <a:off x="575070" y="3715531"/>
            <a:ext cx="290237" cy="321991"/>
            <a:chOff x="534570" y="3018006"/>
            <a:chExt cx="290237" cy="321991"/>
          </a:xfrm>
        </p:grpSpPr>
        <p:sp>
          <p:nvSpPr>
            <p:cNvPr id="1460" name="Google Shape;1460;g2523351e7b7_4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g2523351e7b7_4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2" name="Google Shape;1462;g2523351e7b7_42_57"/>
          <p:cNvSpPr txBox="1"/>
          <p:nvPr/>
        </p:nvSpPr>
        <p:spPr>
          <a:xfrm>
            <a:off x="575070" y="64251"/>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463" name="Google Shape;1463;g2523351e7b7_42_57"/>
          <p:cNvSpPr/>
          <p:nvPr/>
        </p:nvSpPr>
        <p:spPr>
          <a:xfrm>
            <a:off x="6259282" y="2795915"/>
            <a:ext cx="2004900" cy="1732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g2523351e7b7_42_57"/>
          <p:cNvSpPr/>
          <p:nvPr/>
        </p:nvSpPr>
        <p:spPr>
          <a:xfrm>
            <a:off x="5754371" y="1684325"/>
            <a:ext cx="1411200" cy="13215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g2523351e7b7_42_57"/>
          <p:cNvSpPr/>
          <p:nvPr/>
        </p:nvSpPr>
        <p:spPr>
          <a:xfrm>
            <a:off x="5705225" y="1745985"/>
            <a:ext cx="1411200" cy="1321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g2523351e7b7_42_57"/>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67" name="Google Shape;1467;g2523351e7b7_42_57"/>
          <p:cNvPicPr preferRelativeResize="0"/>
          <p:nvPr/>
        </p:nvPicPr>
        <p:blipFill rotWithShape="1">
          <a:blip r:embed="rId4">
            <a:alphaModFix/>
          </a:blip>
          <a:srcRect b="0" l="0" r="17783" t="0"/>
          <a:stretch/>
        </p:blipFill>
        <p:spPr>
          <a:xfrm>
            <a:off x="6900150" y="2780575"/>
            <a:ext cx="2243849" cy="119192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1" name="Shape 1471"/>
        <p:cNvGrpSpPr/>
        <p:nvPr/>
      </p:nvGrpSpPr>
      <p:grpSpPr>
        <a:xfrm>
          <a:off x="0" y="0"/>
          <a:ext cx="0" cy="0"/>
          <a:chOff x="0" y="0"/>
          <a:chExt cx="0" cy="0"/>
        </a:xfrm>
      </p:grpSpPr>
      <p:pic>
        <p:nvPicPr>
          <p:cNvPr id="1472" name="Google Shape;1472;g2523351e7b7_42_73"/>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473" name="Google Shape;1473;g2523351e7b7_42_73"/>
          <p:cNvSpPr txBox="1"/>
          <p:nvPr/>
        </p:nvSpPr>
        <p:spPr>
          <a:xfrm>
            <a:off x="575070" y="56007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74" name="Google Shape;1474;g2523351e7b7_42_73"/>
          <p:cNvSpPr txBox="1"/>
          <p:nvPr/>
        </p:nvSpPr>
        <p:spPr>
          <a:xfrm>
            <a:off x="742175" y="1992425"/>
            <a:ext cx="46815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Kad spēlētāji ir identificējuši izaicinājumu, viņiem </a:t>
            </a:r>
            <a:r>
              <a:rPr b="1" i="0" lang="lv-LV" sz="1500" u="none" cap="none" strike="noStrike">
                <a:solidFill>
                  <a:schemeClr val="dk1"/>
                </a:solidFill>
                <a:latin typeface="Raleway"/>
                <a:ea typeface="Raleway"/>
                <a:cs typeface="Raleway"/>
                <a:sym typeface="Raleway"/>
              </a:rPr>
              <a:t>no risinājuma kārtīm jāizvēlas sarunu stratēģijas grupas kārts.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Norādiet, ka spēlētājiem ir jāizvēlas viena vai vairākas stratēģijas, kas, viņuprāt, būtu efektīvas.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lai </a:t>
            </a:r>
            <a:r>
              <a:rPr b="1" i="0" lang="lv-LV" sz="1500" u="none" cap="none" strike="noStrike">
                <a:solidFill>
                  <a:schemeClr val="dk1"/>
                </a:solidFill>
                <a:latin typeface="Raleway"/>
                <a:ea typeface="Raleway"/>
                <a:cs typeface="Raleway"/>
                <a:sym typeface="Raleway"/>
              </a:rPr>
              <a:t>risinātu problēmu, kas aprakstīta viņu problēmsituācijas kārtī.</a:t>
            </a:r>
            <a:endParaRPr b="1" i="0" sz="1500" u="none" cap="none" strike="noStrike">
              <a:solidFill>
                <a:schemeClr val="dk1"/>
              </a:solidFill>
              <a:latin typeface="Raleway"/>
              <a:ea typeface="Raleway"/>
              <a:cs typeface="Raleway"/>
              <a:sym typeface="Raleway"/>
            </a:endParaRPr>
          </a:p>
        </p:txBody>
      </p:sp>
      <p:sp>
        <p:nvSpPr>
          <p:cNvPr id="1475" name="Google Shape;1475;g2523351e7b7_42_73"/>
          <p:cNvSpPr txBox="1"/>
          <p:nvPr/>
        </p:nvSpPr>
        <p:spPr>
          <a:xfrm>
            <a:off x="8653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1476" name="Google Shape;1476;g2523351e7b7_42_73"/>
          <p:cNvGrpSpPr/>
          <p:nvPr/>
        </p:nvGrpSpPr>
        <p:grpSpPr>
          <a:xfrm>
            <a:off x="575070" y="3202431"/>
            <a:ext cx="290237" cy="321991"/>
            <a:chOff x="534570" y="3018006"/>
            <a:chExt cx="290237" cy="321991"/>
          </a:xfrm>
        </p:grpSpPr>
        <p:sp>
          <p:nvSpPr>
            <p:cNvPr id="1477" name="Google Shape;1477;g2523351e7b7_42_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g2523351e7b7_42_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9" name="Google Shape;1479;g2523351e7b7_42_73"/>
          <p:cNvSpPr txBox="1"/>
          <p:nvPr/>
        </p:nvSpPr>
        <p:spPr>
          <a:xfrm>
            <a:off x="605945" y="107319"/>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480" name="Google Shape;1480;g2523351e7b7_42_73"/>
          <p:cNvPicPr preferRelativeResize="0"/>
          <p:nvPr/>
        </p:nvPicPr>
        <p:blipFill rotWithShape="1">
          <a:blip r:embed="rId4">
            <a:alphaModFix/>
          </a:blip>
          <a:srcRect b="0" l="0" r="25946" t="0"/>
          <a:stretch/>
        </p:blipFill>
        <p:spPr>
          <a:xfrm>
            <a:off x="6864775" y="976350"/>
            <a:ext cx="2279225" cy="1273500"/>
          </a:xfrm>
          <a:prstGeom prst="rect">
            <a:avLst/>
          </a:prstGeom>
          <a:noFill/>
          <a:ln>
            <a:noFill/>
          </a:ln>
        </p:spPr>
      </p:pic>
      <p:pic>
        <p:nvPicPr>
          <p:cNvPr id="1481" name="Google Shape;1481;g2523351e7b7_42_73"/>
          <p:cNvPicPr preferRelativeResize="0"/>
          <p:nvPr/>
        </p:nvPicPr>
        <p:blipFill rotWithShape="1">
          <a:blip r:embed="rId5">
            <a:alphaModFix/>
          </a:blip>
          <a:srcRect b="0" l="69" r="58" t="0"/>
          <a:stretch/>
        </p:blipFill>
        <p:spPr>
          <a:xfrm>
            <a:off x="7023067" y="194505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82" name="Google Shape;1482;g2523351e7b7_42_73"/>
          <p:cNvPicPr preferRelativeResize="0"/>
          <p:nvPr/>
        </p:nvPicPr>
        <p:blipFill rotWithShape="1">
          <a:blip r:embed="rId5">
            <a:alphaModFix/>
          </a:blip>
          <a:srcRect b="0" l="69" r="58" t="0"/>
          <a:stretch/>
        </p:blipFill>
        <p:spPr>
          <a:xfrm>
            <a:off x="6985086" y="1978852"/>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83" name="Google Shape;1483;g2523351e7b7_42_73"/>
          <p:cNvPicPr preferRelativeResize="0"/>
          <p:nvPr/>
        </p:nvPicPr>
        <p:blipFill rotWithShape="1">
          <a:blip r:embed="rId5">
            <a:alphaModFix/>
          </a:blip>
          <a:srcRect b="0" l="69" r="58" t="0"/>
          <a:stretch/>
        </p:blipFill>
        <p:spPr>
          <a:xfrm>
            <a:off x="6942731" y="2024820"/>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84" name="Google Shape;1484;g2523351e7b7_42_73"/>
          <p:cNvPicPr preferRelativeResize="0"/>
          <p:nvPr/>
        </p:nvPicPr>
        <p:blipFill rotWithShape="1">
          <a:blip r:embed="rId5">
            <a:alphaModFix/>
          </a:blip>
          <a:srcRect b="0" l="69" r="58" t="0"/>
          <a:stretch/>
        </p:blipFill>
        <p:spPr>
          <a:xfrm>
            <a:off x="6882823" y="2075131"/>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85" name="Google Shape;1485;g2523351e7b7_42_73"/>
          <p:cNvPicPr preferRelativeResize="0"/>
          <p:nvPr/>
        </p:nvPicPr>
        <p:blipFill rotWithShape="1">
          <a:blip r:embed="rId6">
            <a:alphaModFix/>
          </a:blip>
          <a:srcRect b="0" l="29" r="18" t="0"/>
          <a:stretch/>
        </p:blipFill>
        <p:spPr>
          <a:xfrm>
            <a:off x="6048549" y="2522334"/>
            <a:ext cx="1304700" cy="20079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9" name="Shape 1489"/>
        <p:cNvGrpSpPr/>
        <p:nvPr/>
      </p:nvGrpSpPr>
      <p:grpSpPr>
        <a:xfrm>
          <a:off x="0" y="0"/>
          <a:ext cx="0" cy="0"/>
          <a:chOff x="0" y="0"/>
          <a:chExt cx="0" cy="0"/>
        </a:xfrm>
      </p:grpSpPr>
      <p:pic>
        <p:nvPicPr>
          <p:cNvPr id="1490" name="Google Shape;1490;g2523351e7b7_42_90"/>
          <p:cNvPicPr preferRelativeResize="0"/>
          <p:nvPr/>
        </p:nvPicPr>
        <p:blipFill rotWithShape="1">
          <a:blip r:embed="rId3">
            <a:alphaModFix/>
          </a:blip>
          <a:srcRect b="0" l="0" r="0" t="0"/>
          <a:stretch/>
        </p:blipFill>
        <p:spPr>
          <a:xfrm>
            <a:off x="0" y="0"/>
            <a:ext cx="9144001" cy="1443349"/>
          </a:xfrm>
          <a:prstGeom prst="rect">
            <a:avLst/>
          </a:prstGeom>
          <a:noFill/>
          <a:ln>
            <a:noFill/>
          </a:ln>
        </p:spPr>
      </p:pic>
      <p:sp>
        <p:nvSpPr>
          <p:cNvPr id="1491" name="Google Shape;1491;g2523351e7b7_42_90"/>
          <p:cNvSpPr txBox="1"/>
          <p:nvPr/>
        </p:nvSpPr>
        <p:spPr>
          <a:xfrm>
            <a:off x="642936" y="522266"/>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492" name="Google Shape;1492;g2523351e7b7_42_90"/>
          <p:cNvSpPr txBox="1"/>
          <p:nvPr/>
        </p:nvSpPr>
        <p:spPr>
          <a:xfrm>
            <a:off x="742175" y="2205175"/>
            <a:ext cx="3738000" cy="1777379"/>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Pēc noteikta laika</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(piemēram, 5-10 minūtēm), dodiet spēlētājiem norādījumu </a:t>
            </a:r>
            <a:r>
              <a:rPr b="1" i="0" lang="lv-LV" sz="1500" u="none" cap="none" strike="noStrike">
                <a:solidFill>
                  <a:schemeClr val="dk1"/>
                </a:solidFill>
                <a:latin typeface="Raleway"/>
                <a:ea typeface="Raleway"/>
                <a:cs typeface="Raleway"/>
                <a:sym typeface="Raleway"/>
              </a:rPr>
              <a:t>nomainīt partnerus vai grupas un atkārtot procesu ar citu problēmsituāciju kārti un citu sarunu stratēģiju kopumu.</a:t>
            </a:r>
            <a:endParaRPr b="1" i="0" sz="1500" u="none" cap="none" strike="noStrike">
              <a:solidFill>
                <a:schemeClr val="dk1"/>
              </a:solidFill>
              <a:latin typeface="Raleway"/>
              <a:ea typeface="Raleway"/>
              <a:cs typeface="Raleway"/>
              <a:sym typeface="Raleway"/>
            </a:endParaRPr>
          </a:p>
        </p:txBody>
      </p:sp>
      <p:sp>
        <p:nvSpPr>
          <p:cNvPr id="1493" name="Google Shape;1493;g2523351e7b7_42_90"/>
          <p:cNvSpPr txBox="1"/>
          <p:nvPr/>
        </p:nvSpPr>
        <p:spPr>
          <a:xfrm>
            <a:off x="865375" y="170645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sp>
        <p:nvSpPr>
          <p:cNvPr id="1494" name="Google Shape;1494;g2523351e7b7_42_90"/>
          <p:cNvSpPr txBox="1"/>
          <p:nvPr/>
        </p:nvSpPr>
        <p:spPr>
          <a:xfrm>
            <a:off x="642937" y="4942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495" name="Google Shape;1495;g2523351e7b7_42_90"/>
          <p:cNvPicPr preferRelativeResize="0"/>
          <p:nvPr/>
        </p:nvPicPr>
        <p:blipFill rotWithShape="1">
          <a:blip r:embed="rId4">
            <a:alphaModFix/>
          </a:blip>
          <a:srcRect b="0" l="0" r="25946" t="0"/>
          <a:stretch/>
        </p:blipFill>
        <p:spPr>
          <a:xfrm>
            <a:off x="6864775" y="1052550"/>
            <a:ext cx="2279225" cy="1273500"/>
          </a:xfrm>
          <a:prstGeom prst="rect">
            <a:avLst/>
          </a:prstGeom>
          <a:noFill/>
          <a:ln>
            <a:noFill/>
          </a:ln>
        </p:spPr>
      </p:pic>
      <p:pic>
        <p:nvPicPr>
          <p:cNvPr id="1496" name="Google Shape;1496;g2523351e7b7_42_90"/>
          <p:cNvPicPr preferRelativeResize="0"/>
          <p:nvPr/>
        </p:nvPicPr>
        <p:blipFill rotWithShape="1">
          <a:blip r:embed="rId5">
            <a:alphaModFix/>
          </a:blip>
          <a:srcRect b="0" l="69" r="58" t="0"/>
          <a:stretch/>
        </p:blipFill>
        <p:spPr>
          <a:xfrm>
            <a:off x="7502688" y="2573425"/>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97" name="Google Shape;1497;g2523351e7b7_42_90"/>
          <p:cNvPicPr preferRelativeResize="0"/>
          <p:nvPr/>
        </p:nvPicPr>
        <p:blipFill rotWithShape="1">
          <a:blip r:embed="rId5">
            <a:alphaModFix/>
          </a:blip>
          <a:srcRect b="0" l="69" r="58" t="0"/>
          <a:stretch/>
        </p:blipFill>
        <p:spPr>
          <a:xfrm>
            <a:off x="7467051" y="2605601"/>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98" name="Google Shape;1498;g2523351e7b7_42_90"/>
          <p:cNvPicPr preferRelativeResize="0"/>
          <p:nvPr/>
        </p:nvPicPr>
        <p:blipFill rotWithShape="1">
          <a:blip r:embed="rId5">
            <a:alphaModFix/>
          </a:blip>
          <a:srcRect b="0" l="69" r="58" t="0"/>
          <a:stretch/>
        </p:blipFill>
        <p:spPr>
          <a:xfrm>
            <a:off x="7427310" y="2649360"/>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499" name="Google Shape;1499;g2523351e7b7_42_90"/>
          <p:cNvPicPr preferRelativeResize="0"/>
          <p:nvPr/>
        </p:nvPicPr>
        <p:blipFill rotWithShape="1">
          <a:blip r:embed="rId5">
            <a:alphaModFix/>
          </a:blip>
          <a:srcRect b="0" l="69" r="58" t="0"/>
          <a:stretch/>
        </p:blipFill>
        <p:spPr>
          <a:xfrm>
            <a:off x="7371100" y="2697252"/>
            <a:ext cx="1224300" cy="191130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00" name="Google Shape;1500;g2523351e7b7_42_90"/>
          <p:cNvPicPr preferRelativeResize="0"/>
          <p:nvPr/>
        </p:nvPicPr>
        <p:blipFill rotWithShape="1">
          <a:blip r:embed="rId6">
            <a:alphaModFix/>
          </a:blip>
          <a:srcRect b="0" l="58" r="59" t="0"/>
          <a:stretch/>
        </p:blipFill>
        <p:spPr>
          <a:xfrm rot="-423091">
            <a:off x="4927429" y="1913384"/>
            <a:ext cx="1334292" cy="1999950"/>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501" name="Google Shape;1501;g2523351e7b7_42_90"/>
          <p:cNvPicPr preferRelativeResize="0"/>
          <p:nvPr/>
        </p:nvPicPr>
        <p:blipFill rotWithShape="1">
          <a:blip r:embed="rId7">
            <a:alphaModFix/>
          </a:blip>
          <a:srcRect b="0" l="29" r="18" t="0"/>
          <a:stretch/>
        </p:blipFill>
        <p:spPr>
          <a:xfrm rot="517318">
            <a:off x="5649912" y="2470685"/>
            <a:ext cx="1304745" cy="2007776"/>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5" name="Shape 1505"/>
        <p:cNvGrpSpPr/>
        <p:nvPr/>
      </p:nvGrpSpPr>
      <p:grpSpPr>
        <a:xfrm>
          <a:off x="0" y="0"/>
          <a:ext cx="0" cy="0"/>
          <a:chOff x="0" y="0"/>
          <a:chExt cx="0" cy="0"/>
        </a:xfrm>
      </p:grpSpPr>
      <p:pic>
        <p:nvPicPr>
          <p:cNvPr id="1506" name="Google Shape;1506;g2523351e7b7_42_105"/>
          <p:cNvPicPr preferRelativeResize="0"/>
          <p:nvPr/>
        </p:nvPicPr>
        <p:blipFill rotWithShape="1">
          <a:blip r:embed="rId3">
            <a:alphaModFix/>
          </a:blip>
          <a:srcRect b="0" l="0" r="0" t="0"/>
          <a:stretch/>
        </p:blipFill>
        <p:spPr>
          <a:xfrm>
            <a:off x="0" y="0"/>
            <a:ext cx="9144001" cy="1127424"/>
          </a:xfrm>
          <a:prstGeom prst="rect">
            <a:avLst/>
          </a:prstGeom>
          <a:noFill/>
          <a:ln>
            <a:noFill/>
          </a:ln>
        </p:spPr>
      </p:pic>
      <p:sp>
        <p:nvSpPr>
          <p:cNvPr id="1507" name="Google Shape;1507;g2523351e7b7_42_105"/>
          <p:cNvSpPr txBox="1"/>
          <p:nvPr/>
        </p:nvSpPr>
        <p:spPr>
          <a:xfrm>
            <a:off x="575070" y="345697"/>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08" name="Google Shape;1508;g2523351e7b7_42_105"/>
          <p:cNvSpPr txBox="1"/>
          <p:nvPr/>
        </p:nvSpPr>
        <p:spPr>
          <a:xfrm>
            <a:off x="742175" y="1702350"/>
            <a:ext cx="44763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Spēle ir paredzēta darba videi, un to </a:t>
            </a:r>
            <a:r>
              <a:rPr b="1" i="0" lang="lv-LV" sz="1500" u="none" cap="none" strike="noStrike">
                <a:solidFill>
                  <a:schemeClr val="dk1"/>
                </a:solidFill>
                <a:latin typeface="Raleway"/>
                <a:ea typeface="Raleway"/>
                <a:cs typeface="Raleway"/>
                <a:sym typeface="Raleway"/>
              </a:rPr>
              <a:t>var spēlēt individuāli, grupās, pāros un lielās grupās</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līdz 50 cilvēkiem.</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Spēli var izmantot ikviens – tai </a:t>
            </a:r>
            <a:r>
              <a:rPr b="1" i="0" lang="lv-LV" sz="1500" u="none" cap="none" strike="noStrike">
                <a:solidFill>
                  <a:schemeClr val="dk1"/>
                </a:solidFill>
                <a:latin typeface="Raleway"/>
                <a:ea typeface="Raleway"/>
                <a:cs typeface="Raleway"/>
                <a:sym typeface="Raleway"/>
              </a:rPr>
              <a:t>nav nepieciešama īpaša apmācība.</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Pirms katras spēles ieteicams pārskatīt un </a:t>
            </a:r>
            <a:r>
              <a:rPr b="1" i="0" lang="lv-LV" sz="1500" u="none" cap="none" strike="noStrike">
                <a:solidFill>
                  <a:schemeClr val="dk1"/>
                </a:solidFill>
                <a:latin typeface="Raleway"/>
                <a:ea typeface="Raleway"/>
                <a:cs typeface="Raleway"/>
                <a:sym typeface="Raleway"/>
              </a:rPr>
              <a:t>atlasīt situācijas un risinājumus, kas piemēroti konkrētajai darba videi.</a:t>
            </a:r>
            <a:endParaRPr b="1" i="0" sz="1500" u="none" cap="none" strike="noStrike">
              <a:solidFill>
                <a:schemeClr val="dk1"/>
              </a:solidFill>
              <a:latin typeface="Raleway"/>
              <a:ea typeface="Raleway"/>
              <a:cs typeface="Raleway"/>
              <a:sym typeface="Raleway"/>
            </a:endParaRPr>
          </a:p>
        </p:txBody>
      </p:sp>
      <p:sp>
        <p:nvSpPr>
          <p:cNvPr id="1509" name="Google Shape;1509;g2523351e7b7_42_105"/>
          <p:cNvSpPr txBox="1"/>
          <p:nvPr/>
        </p:nvSpPr>
        <p:spPr>
          <a:xfrm>
            <a:off x="865375" y="1203625"/>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sp>
        <p:nvSpPr>
          <p:cNvPr id="1510" name="Google Shape;1510;g2523351e7b7_42_105"/>
          <p:cNvSpPr txBox="1"/>
          <p:nvPr/>
        </p:nvSpPr>
        <p:spPr>
          <a:xfrm>
            <a:off x="605945" y="-53790"/>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511" name="Google Shape;1511;g2523351e7b7_42_105"/>
          <p:cNvPicPr preferRelativeResize="0"/>
          <p:nvPr/>
        </p:nvPicPr>
        <p:blipFill rotWithShape="1">
          <a:blip r:embed="rId4">
            <a:alphaModFix/>
          </a:blip>
          <a:srcRect b="0" l="0" r="25946" t="0"/>
          <a:stretch/>
        </p:blipFill>
        <p:spPr>
          <a:xfrm>
            <a:off x="6864775" y="900150"/>
            <a:ext cx="2279225" cy="1273500"/>
          </a:xfrm>
          <a:prstGeom prst="rect">
            <a:avLst/>
          </a:prstGeom>
          <a:noFill/>
          <a:ln>
            <a:noFill/>
          </a:ln>
        </p:spPr>
      </p:pic>
      <p:grpSp>
        <p:nvGrpSpPr>
          <p:cNvPr id="1512" name="Google Shape;1512;g2523351e7b7_42_105"/>
          <p:cNvGrpSpPr/>
          <p:nvPr/>
        </p:nvGrpSpPr>
        <p:grpSpPr>
          <a:xfrm>
            <a:off x="551544" y="2855005"/>
            <a:ext cx="290237" cy="321991"/>
            <a:chOff x="534570" y="3018006"/>
            <a:chExt cx="290237" cy="321991"/>
          </a:xfrm>
        </p:grpSpPr>
        <p:sp>
          <p:nvSpPr>
            <p:cNvPr id="1513" name="Google Shape;1513;g2523351e7b7_42_10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g2523351e7b7_42_10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15" name="Google Shape;1515;g2523351e7b7_42_105"/>
          <p:cNvPicPr preferRelativeResize="0"/>
          <p:nvPr/>
        </p:nvPicPr>
        <p:blipFill rotWithShape="1">
          <a:blip r:embed="rId5">
            <a:alphaModFix/>
          </a:blip>
          <a:srcRect b="0" l="0" r="0" t="0"/>
          <a:stretch/>
        </p:blipFill>
        <p:spPr>
          <a:xfrm>
            <a:off x="5681977" y="2342337"/>
            <a:ext cx="768942" cy="1943226"/>
          </a:xfrm>
          <a:prstGeom prst="rect">
            <a:avLst/>
          </a:prstGeom>
          <a:noFill/>
          <a:ln>
            <a:noFill/>
          </a:ln>
        </p:spPr>
      </p:pic>
      <p:pic>
        <p:nvPicPr>
          <p:cNvPr id="1516" name="Google Shape;1516;g2523351e7b7_42_105"/>
          <p:cNvPicPr preferRelativeResize="0"/>
          <p:nvPr/>
        </p:nvPicPr>
        <p:blipFill rotWithShape="1">
          <a:blip r:embed="rId5">
            <a:alphaModFix/>
          </a:blip>
          <a:srcRect b="0" l="0" r="0" t="0"/>
          <a:stretch/>
        </p:blipFill>
        <p:spPr>
          <a:xfrm>
            <a:off x="6714225" y="2012600"/>
            <a:ext cx="397050" cy="1003400"/>
          </a:xfrm>
          <a:prstGeom prst="rect">
            <a:avLst/>
          </a:prstGeom>
          <a:noFill/>
          <a:ln>
            <a:noFill/>
          </a:ln>
        </p:spPr>
      </p:pic>
      <p:pic>
        <p:nvPicPr>
          <p:cNvPr id="1517" name="Google Shape;1517;g2523351e7b7_42_105"/>
          <p:cNvPicPr preferRelativeResize="0"/>
          <p:nvPr/>
        </p:nvPicPr>
        <p:blipFill rotWithShape="1">
          <a:blip r:embed="rId5">
            <a:alphaModFix/>
          </a:blip>
          <a:srcRect b="0" l="0" r="0" t="0"/>
          <a:stretch/>
        </p:blipFill>
        <p:spPr>
          <a:xfrm>
            <a:off x="7690375" y="2400822"/>
            <a:ext cx="928950" cy="2347653"/>
          </a:xfrm>
          <a:prstGeom prst="rect">
            <a:avLst/>
          </a:prstGeom>
          <a:noFill/>
          <a:ln>
            <a:noFill/>
          </a:ln>
        </p:spPr>
      </p:pic>
      <p:pic>
        <p:nvPicPr>
          <p:cNvPr id="1518" name="Google Shape;1518;g2523351e7b7_42_105"/>
          <p:cNvPicPr preferRelativeResize="0"/>
          <p:nvPr/>
        </p:nvPicPr>
        <p:blipFill rotWithShape="1">
          <a:blip r:embed="rId5">
            <a:alphaModFix/>
          </a:blip>
          <a:srcRect b="0" l="0" r="0" t="0"/>
          <a:stretch/>
        </p:blipFill>
        <p:spPr>
          <a:xfrm>
            <a:off x="7202300" y="2012600"/>
            <a:ext cx="397050" cy="10034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2" name="Shape 1522"/>
        <p:cNvGrpSpPr/>
        <p:nvPr/>
      </p:nvGrpSpPr>
      <p:grpSpPr>
        <a:xfrm>
          <a:off x="0" y="0"/>
          <a:ext cx="0" cy="0"/>
          <a:chOff x="0" y="0"/>
          <a:chExt cx="0" cy="0"/>
        </a:xfrm>
      </p:grpSpPr>
      <p:pic>
        <p:nvPicPr>
          <p:cNvPr id="1523" name="Google Shape;1523;g2523351e7b7_42_121"/>
          <p:cNvPicPr preferRelativeResize="0"/>
          <p:nvPr/>
        </p:nvPicPr>
        <p:blipFill rotWithShape="1">
          <a:blip r:embed="rId3">
            <a:alphaModFix/>
          </a:blip>
          <a:srcRect b="0" l="0" r="0" t="0"/>
          <a:stretch/>
        </p:blipFill>
        <p:spPr>
          <a:xfrm>
            <a:off x="0" y="-7650"/>
            <a:ext cx="9144001" cy="1287476"/>
          </a:xfrm>
          <a:prstGeom prst="rect">
            <a:avLst/>
          </a:prstGeom>
          <a:noFill/>
          <a:ln>
            <a:noFill/>
          </a:ln>
        </p:spPr>
      </p:pic>
      <p:sp>
        <p:nvSpPr>
          <p:cNvPr id="1524" name="Google Shape;1524;g2523351e7b7_42_121"/>
          <p:cNvSpPr txBox="1"/>
          <p:nvPr/>
        </p:nvSpPr>
        <p:spPr>
          <a:xfrm>
            <a:off x="575070" y="36027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25" name="Google Shape;1525;g2523351e7b7_42_121"/>
          <p:cNvSpPr txBox="1"/>
          <p:nvPr/>
        </p:nvSpPr>
        <p:spPr>
          <a:xfrm>
            <a:off x="742175" y="1930950"/>
            <a:ext cx="4764300"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Kad visiem spēlētājiem ir bijusi iespēja apspriest vairākas problēmsituāciju kārtis un sarunu stratēģijas ar dažādiem partneriem vai grupām, sapulcējiet visus atpakaļ lielajā grupā.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Lūdziet brīvprātīgos </a:t>
            </a:r>
            <a:r>
              <a:rPr b="1" i="0" lang="lv-LV" sz="1500" u="none" cap="none" strike="noStrike">
                <a:solidFill>
                  <a:schemeClr val="dk1"/>
                </a:solidFill>
                <a:latin typeface="Raleway"/>
                <a:ea typeface="Raleway"/>
                <a:cs typeface="Raleway"/>
                <a:sym typeface="Raleway"/>
              </a:rPr>
              <a:t>dalīties pieredzē </a:t>
            </a:r>
            <a:br>
              <a:rPr b="1" i="0" lang="lv-LV" sz="1500" u="none" cap="none" strike="noStrike">
                <a:solidFill>
                  <a:schemeClr val="dk1"/>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ar diskusijās gūtajām atziņām, kā arī mudiniet dalībniekus dalīties gan ar pozitīviem, gan negatīviem piemēriem par </a:t>
            </a:r>
            <a:r>
              <a:rPr b="0" i="0" lang="lv-LV" sz="1500" u="none" cap="none" strike="noStrike">
                <a:solidFill>
                  <a:schemeClr val="dk1"/>
                </a:solidFill>
                <a:latin typeface="Raleway"/>
                <a:ea typeface="Raleway"/>
                <a:cs typeface="Raleway"/>
                <a:sym typeface="Raleway"/>
              </a:rPr>
              <a:t>sarunu vadīšanu sarežģītās situācijās.</a:t>
            </a:r>
            <a:endParaRPr b="0" i="0" sz="1500" u="none" cap="none" strike="noStrike">
              <a:solidFill>
                <a:schemeClr val="dk1"/>
              </a:solidFill>
              <a:latin typeface="Raleway"/>
              <a:ea typeface="Raleway"/>
              <a:cs typeface="Raleway"/>
              <a:sym typeface="Raleway"/>
            </a:endParaRPr>
          </a:p>
        </p:txBody>
      </p:sp>
      <p:sp>
        <p:nvSpPr>
          <p:cNvPr id="1526" name="Google Shape;1526;g2523351e7b7_42_121"/>
          <p:cNvSpPr txBox="1"/>
          <p:nvPr/>
        </p:nvSpPr>
        <p:spPr>
          <a:xfrm>
            <a:off x="865374" y="1432225"/>
            <a:ext cx="5187143"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b="1" i="0" sz="2600" u="none" cap="none" strike="noStrike">
              <a:solidFill>
                <a:srgbClr val="6689BA"/>
              </a:solidFill>
              <a:latin typeface="Raleway"/>
              <a:ea typeface="Raleway"/>
              <a:cs typeface="Raleway"/>
              <a:sym typeface="Raleway"/>
            </a:endParaRPr>
          </a:p>
        </p:txBody>
      </p:sp>
      <p:sp>
        <p:nvSpPr>
          <p:cNvPr id="1527" name="Google Shape;1527;g2523351e7b7_42_121"/>
          <p:cNvSpPr txBox="1"/>
          <p:nvPr/>
        </p:nvSpPr>
        <p:spPr>
          <a:xfrm>
            <a:off x="605945" y="-82050"/>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grpSp>
        <p:nvGrpSpPr>
          <p:cNvPr id="1528" name="Google Shape;1528;g2523351e7b7_42_121"/>
          <p:cNvGrpSpPr/>
          <p:nvPr/>
        </p:nvGrpSpPr>
        <p:grpSpPr>
          <a:xfrm>
            <a:off x="575070" y="3381556"/>
            <a:ext cx="290237" cy="321991"/>
            <a:chOff x="534570" y="3018006"/>
            <a:chExt cx="290237" cy="321991"/>
          </a:xfrm>
        </p:grpSpPr>
        <p:sp>
          <p:nvSpPr>
            <p:cNvPr id="1529" name="Google Shape;1529;g2523351e7b7_42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g2523351e7b7_42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1" name="Google Shape;1531;g2523351e7b7_42_121"/>
          <p:cNvSpPr/>
          <p:nvPr/>
        </p:nvSpPr>
        <p:spPr>
          <a:xfrm>
            <a:off x="6095000" y="2466187"/>
            <a:ext cx="2199000" cy="19005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g2523351e7b7_42_121"/>
          <p:cNvSpPr/>
          <p:nvPr/>
        </p:nvSpPr>
        <p:spPr>
          <a:xfrm>
            <a:off x="5810283" y="1742477"/>
            <a:ext cx="1219800" cy="11424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g2523351e7b7_42_121"/>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g2523351e7b7_42_121"/>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5" name="Google Shape;1535;g2523351e7b7_42_121"/>
          <p:cNvPicPr preferRelativeResize="0"/>
          <p:nvPr/>
        </p:nvPicPr>
        <p:blipFill rotWithShape="1">
          <a:blip r:embed="rId4">
            <a:alphaModFix/>
          </a:blip>
          <a:srcRect b="0" l="0" r="31082" t="0"/>
          <a:stretch/>
        </p:blipFill>
        <p:spPr>
          <a:xfrm rot="10800000">
            <a:off x="7112321" y="3448787"/>
            <a:ext cx="2031679" cy="12874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4"/>
          <p:cNvSpPr txBox="1"/>
          <p:nvPr/>
        </p:nvSpPr>
        <p:spPr>
          <a:xfrm>
            <a:off x="1525450" y="1601875"/>
            <a:ext cx="6111900" cy="2502963"/>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900"/>
              <a:buFont typeface="Arial"/>
              <a:buNone/>
            </a:pPr>
            <a:r>
              <a:rPr b="1" i="0" lang="lv-LV" sz="1900" u="none" cap="none" strike="noStrike">
                <a:solidFill>
                  <a:srgbClr val="6689BA"/>
                </a:solidFill>
                <a:latin typeface="Raleway"/>
                <a:ea typeface="Raleway"/>
                <a:cs typeface="Raleway"/>
                <a:sym typeface="Raleway"/>
              </a:rPr>
              <a:t>Pasniedzēja lomā </a:t>
            </a:r>
            <a:r>
              <a:rPr b="0" i="0" lang="lv-LV" sz="1600" u="none" cap="none" strike="noStrike">
                <a:solidFill>
                  <a:srgbClr val="000000"/>
                </a:solidFill>
                <a:latin typeface="Raleway"/>
                <a:ea typeface="Raleway"/>
                <a:cs typeface="Raleway"/>
                <a:sym typeface="Raleway"/>
              </a:rPr>
              <a:t>jūs vadīsiet dalībniekus, izmantojot dažādus scenārijus, un iesaistīsiet viņus diskusijās, ko rosinās situāciju un risinājumu kārtis. </a:t>
            </a:r>
            <a:endParaRPr b="0" i="0" sz="16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600"/>
              <a:buFont typeface="Arial"/>
              <a:buNone/>
            </a:pPr>
            <a:r>
              <a:rPr b="0" i="0" lang="lv-LV" sz="1600" u="none" cap="none" strike="noStrike">
                <a:solidFill>
                  <a:srgbClr val="000000"/>
                </a:solidFill>
                <a:latin typeface="Raleway"/>
                <a:ea typeface="Raleway"/>
                <a:cs typeface="Raleway"/>
                <a:sym typeface="Raleway"/>
              </a:rPr>
              <a:t>Šis process ļaus dalībniekiem aktīvi mācīties un pārdomāt dažādus ar vardarbību darba vietā saistītus aspektus, tādējādi veicinot kopīgu izpratni un rosinot atklātu dialogu par šo svarīgo jautājumu.</a:t>
            </a:r>
            <a:endParaRPr b="0" i="0" sz="1600" u="none" cap="none" strike="noStrike">
              <a:solidFill>
                <a:srgbClr val="000000"/>
              </a:solidFill>
              <a:latin typeface="Raleway"/>
              <a:ea typeface="Raleway"/>
              <a:cs typeface="Raleway"/>
              <a:sym typeface="Raleway"/>
            </a:endParaRPr>
          </a:p>
        </p:txBody>
      </p:sp>
      <p:pic>
        <p:nvPicPr>
          <p:cNvPr id="283" name="Google Shape;283;p54"/>
          <p:cNvPicPr preferRelativeResize="0"/>
          <p:nvPr/>
        </p:nvPicPr>
        <p:blipFill rotWithShape="1">
          <a:blip r:embed="rId3">
            <a:alphaModFix/>
          </a:blip>
          <a:srcRect b="12898" l="0" r="0" t="0"/>
          <a:stretch/>
        </p:blipFill>
        <p:spPr>
          <a:xfrm>
            <a:off x="5694100" y="3900226"/>
            <a:ext cx="3449901" cy="1243274"/>
          </a:xfrm>
          <a:prstGeom prst="rect">
            <a:avLst/>
          </a:prstGeom>
          <a:noFill/>
          <a:ln>
            <a:noFill/>
          </a:ln>
        </p:spPr>
      </p:pic>
      <p:grpSp>
        <p:nvGrpSpPr>
          <p:cNvPr id="284" name="Google Shape;284;p54"/>
          <p:cNvGrpSpPr/>
          <p:nvPr/>
        </p:nvGrpSpPr>
        <p:grpSpPr>
          <a:xfrm>
            <a:off x="1295470" y="1708643"/>
            <a:ext cx="290237" cy="321991"/>
            <a:chOff x="534570" y="3018006"/>
            <a:chExt cx="290237" cy="321991"/>
          </a:xfrm>
        </p:grpSpPr>
        <p:sp>
          <p:nvSpPr>
            <p:cNvPr id="285" name="Google Shape;285;p5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5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87" name="Google Shape;287;p54"/>
          <p:cNvPicPr preferRelativeResize="0"/>
          <p:nvPr/>
        </p:nvPicPr>
        <p:blipFill rotWithShape="1">
          <a:blip r:embed="rId4">
            <a:alphaModFix/>
          </a:blip>
          <a:srcRect b="0" l="0" r="0" t="11948"/>
          <a:stretch/>
        </p:blipFill>
        <p:spPr>
          <a:xfrm>
            <a:off x="0" y="0"/>
            <a:ext cx="9144001" cy="1320151"/>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9" name="Shape 1539"/>
        <p:cNvGrpSpPr/>
        <p:nvPr/>
      </p:nvGrpSpPr>
      <p:grpSpPr>
        <a:xfrm>
          <a:off x="0" y="0"/>
          <a:ext cx="0" cy="0"/>
          <a:chOff x="0" y="0"/>
          <a:chExt cx="0" cy="0"/>
        </a:xfrm>
      </p:grpSpPr>
      <p:pic>
        <p:nvPicPr>
          <p:cNvPr id="1540" name="Google Shape;1540;g2523351e7b7_42_137"/>
          <p:cNvPicPr preferRelativeResize="0"/>
          <p:nvPr/>
        </p:nvPicPr>
        <p:blipFill rotWithShape="1">
          <a:blip r:embed="rId3">
            <a:alphaModFix/>
          </a:blip>
          <a:srcRect b="0" l="0" r="0" t="0"/>
          <a:stretch/>
        </p:blipFill>
        <p:spPr>
          <a:xfrm>
            <a:off x="0" y="0"/>
            <a:ext cx="9144001" cy="1432224"/>
          </a:xfrm>
          <a:prstGeom prst="rect">
            <a:avLst/>
          </a:prstGeom>
          <a:noFill/>
          <a:ln>
            <a:noFill/>
          </a:ln>
        </p:spPr>
      </p:pic>
      <p:sp>
        <p:nvSpPr>
          <p:cNvPr id="1541" name="Google Shape;1541;g2523351e7b7_42_137"/>
          <p:cNvSpPr txBox="1"/>
          <p:nvPr/>
        </p:nvSpPr>
        <p:spPr>
          <a:xfrm>
            <a:off x="575070" y="48049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42" name="Google Shape;1542;g2523351e7b7_42_137"/>
          <p:cNvSpPr txBox="1"/>
          <p:nvPr/>
        </p:nvSpPr>
        <p:spPr>
          <a:xfrm>
            <a:off x="742175" y="2294500"/>
            <a:ext cx="3863100" cy="1743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Mudiniet dalībniekus kritiski domāt par konkrētiem faktoriem, kas veicina sarežģītas sarunas, un apsvērt, </a:t>
            </a:r>
            <a:r>
              <a:rPr b="1" i="0" lang="lv-LV" sz="1500" u="none" cap="none" strike="noStrike">
                <a:solidFill>
                  <a:schemeClr val="dk1"/>
                </a:solidFill>
                <a:latin typeface="Raleway"/>
                <a:ea typeface="Raleway"/>
                <a:cs typeface="Raleway"/>
                <a:sym typeface="Raleway"/>
              </a:rPr>
              <a:t>kā viņi varētu izmantot dažādas stratēģijas, lai konstruktīvi risinātu šīs problēmas.</a:t>
            </a:r>
            <a:endParaRPr b="1" i="0" sz="1500" u="none" cap="none" strike="noStrike">
              <a:solidFill>
                <a:schemeClr val="dk1"/>
              </a:solidFill>
              <a:latin typeface="Raleway"/>
              <a:ea typeface="Raleway"/>
              <a:cs typeface="Raleway"/>
              <a:sym typeface="Raleway"/>
            </a:endParaRPr>
          </a:p>
        </p:txBody>
      </p:sp>
      <p:sp>
        <p:nvSpPr>
          <p:cNvPr id="1543" name="Google Shape;1543;g2523351e7b7_42_137"/>
          <p:cNvSpPr txBox="1"/>
          <p:nvPr/>
        </p:nvSpPr>
        <p:spPr>
          <a:xfrm>
            <a:off x="605945" y="66138"/>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grpSp>
        <p:nvGrpSpPr>
          <p:cNvPr id="1544" name="Google Shape;1544;g2523351e7b7_42_137"/>
          <p:cNvGrpSpPr/>
          <p:nvPr/>
        </p:nvGrpSpPr>
        <p:grpSpPr>
          <a:xfrm>
            <a:off x="575070" y="2380581"/>
            <a:ext cx="290237" cy="321991"/>
            <a:chOff x="534570" y="3018006"/>
            <a:chExt cx="290237" cy="321991"/>
          </a:xfrm>
        </p:grpSpPr>
        <p:sp>
          <p:nvSpPr>
            <p:cNvPr id="1545" name="Google Shape;1545;g2523351e7b7_42_13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g2523351e7b7_42_13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7" name="Google Shape;1547;g2523351e7b7_42_137"/>
          <p:cNvSpPr/>
          <p:nvPr/>
        </p:nvSpPr>
        <p:spPr>
          <a:xfrm>
            <a:off x="5951169" y="2359102"/>
            <a:ext cx="2302800" cy="1990200"/>
          </a:xfrm>
          <a:prstGeom prst="wedgeEllipseCallout">
            <a:avLst>
              <a:gd fmla="val -34446" name="adj1"/>
              <a:gd fmla="val 55960" name="adj2"/>
            </a:avLst>
          </a:prstGeom>
          <a:solidFill>
            <a:srgbClr val="6689BA">
              <a:alpha val="4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g2523351e7b7_42_137"/>
          <p:cNvSpPr/>
          <p:nvPr/>
        </p:nvSpPr>
        <p:spPr>
          <a:xfrm>
            <a:off x="5439899" y="1854201"/>
            <a:ext cx="1162800" cy="1008000"/>
          </a:xfrm>
          <a:prstGeom prst="wedgeEllipseCallout">
            <a:avLst>
              <a:gd fmla="val 37986" name="adj1"/>
              <a:gd fmla="val 54670" name="adj2"/>
            </a:avLst>
          </a:prstGeom>
          <a:solidFill>
            <a:srgbClr val="6689BA">
              <a:alpha val="2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g2523351e7b7_42_137"/>
          <p:cNvSpPr/>
          <p:nvPr/>
        </p:nvSpPr>
        <p:spPr>
          <a:xfrm>
            <a:off x="5399401" y="1901228"/>
            <a:ext cx="1162800" cy="10080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g2523351e7b7_42_137"/>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51" name="Google Shape;1551;g2523351e7b7_42_137"/>
          <p:cNvPicPr preferRelativeResize="0"/>
          <p:nvPr/>
        </p:nvPicPr>
        <p:blipFill rotWithShape="1">
          <a:blip r:embed="rId4">
            <a:alphaModFix/>
          </a:blip>
          <a:srcRect b="0" l="0" r="31082" t="0"/>
          <a:stretch/>
        </p:blipFill>
        <p:spPr>
          <a:xfrm rot="10800000">
            <a:off x="7016480" y="3388057"/>
            <a:ext cx="2127520" cy="1348194"/>
          </a:xfrm>
          <a:prstGeom prst="rect">
            <a:avLst/>
          </a:prstGeom>
          <a:noFill/>
          <a:ln>
            <a:noFill/>
          </a:ln>
        </p:spPr>
      </p:pic>
      <p:sp>
        <p:nvSpPr>
          <p:cNvPr id="1552" name="Google Shape;1552;g2523351e7b7_42_137"/>
          <p:cNvSpPr txBox="1"/>
          <p:nvPr/>
        </p:nvSpPr>
        <p:spPr>
          <a:xfrm>
            <a:off x="865307" y="1602711"/>
            <a:ext cx="546249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6" name="Shape 1556"/>
        <p:cNvGrpSpPr/>
        <p:nvPr/>
      </p:nvGrpSpPr>
      <p:grpSpPr>
        <a:xfrm>
          <a:off x="0" y="0"/>
          <a:ext cx="0" cy="0"/>
          <a:chOff x="0" y="0"/>
          <a:chExt cx="0" cy="0"/>
        </a:xfrm>
      </p:grpSpPr>
      <p:pic>
        <p:nvPicPr>
          <p:cNvPr id="1557" name="Google Shape;1557;g2523351e7b7_42_153"/>
          <p:cNvPicPr preferRelativeResize="0"/>
          <p:nvPr/>
        </p:nvPicPr>
        <p:blipFill rotWithShape="1">
          <a:blip r:embed="rId3">
            <a:alphaModFix/>
          </a:blip>
          <a:srcRect b="0" l="0" r="0" t="0"/>
          <a:stretch/>
        </p:blipFill>
        <p:spPr>
          <a:xfrm>
            <a:off x="0" y="-3850"/>
            <a:ext cx="9144001" cy="1055075"/>
          </a:xfrm>
          <a:prstGeom prst="rect">
            <a:avLst/>
          </a:prstGeom>
          <a:noFill/>
          <a:ln>
            <a:noFill/>
          </a:ln>
        </p:spPr>
      </p:pic>
      <p:sp>
        <p:nvSpPr>
          <p:cNvPr id="1558" name="Google Shape;1558;g2523351e7b7_42_153"/>
          <p:cNvSpPr txBox="1"/>
          <p:nvPr/>
        </p:nvSpPr>
        <p:spPr>
          <a:xfrm>
            <a:off x="681975" y="29929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59" name="Google Shape;1559;g2523351e7b7_42_153"/>
          <p:cNvSpPr txBox="1"/>
          <p:nvPr/>
        </p:nvSpPr>
        <p:spPr>
          <a:xfrm>
            <a:off x="742175" y="1706675"/>
            <a:ext cx="5720319" cy="2839208"/>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Rosinot dalībniekus kustēties mācību telpā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un mudinot spēlētājus mijiedarboties savā starpā nelielās grupās, jūs varat radīt dinamisku un saistošu mācību pieredzi, kas veicina aktīvu līdzdalību un sadarbību.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Turklāt, daloties gan ar pozitīviem, gan negatīviem piemēriem par sarunu vadīšanu sarežģītās situācijās, jūs varat </a:t>
            </a:r>
            <a:r>
              <a:rPr b="1" i="0" lang="lv-LV" sz="1500" u="none" cap="none" strike="noStrike">
                <a:solidFill>
                  <a:schemeClr val="dk1"/>
                </a:solidFill>
                <a:latin typeface="Raleway"/>
                <a:ea typeface="Raleway"/>
                <a:cs typeface="Raleway"/>
                <a:sym typeface="Raleway"/>
              </a:rPr>
              <a:t>spēlētājiem palīdzēt attīstīt niansētāku izpratni par efektīvām saziņas stratēģijām un vairot viņu pārliecību par to, kā risināt sarežģītas sarunas darba vietā.</a:t>
            </a:r>
            <a:endParaRPr b="1" i="0" sz="1500" u="none" cap="none" strike="noStrike">
              <a:solidFill>
                <a:schemeClr val="dk1"/>
              </a:solidFill>
              <a:latin typeface="Raleway"/>
              <a:ea typeface="Raleway"/>
              <a:cs typeface="Raleway"/>
              <a:sym typeface="Raleway"/>
            </a:endParaRPr>
          </a:p>
        </p:txBody>
      </p:sp>
      <p:sp>
        <p:nvSpPr>
          <p:cNvPr id="1560" name="Google Shape;1560;g2523351e7b7_42_153"/>
          <p:cNvSpPr txBox="1"/>
          <p:nvPr/>
        </p:nvSpPr>
        <p:spPr>
          <a:xfrm>
            <a:off x="704751" y="-6907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grpSp>
        <p:nvGrpSpPr>
          <p:cNvPr id="1561" name="Google Shape;1561;g2523351e7b7_42_153"/>
          <p:cNvGrpSpPr/>
          <p:nvPr/>
        </p:nvGrpSpPr>
        <p:grpSpPr>
          <a:xfrm>
            <a:off x="575070" y="3445118"/>
            <a:ext cx="290237" cy="321991"/>
            <a:chOff x="534570" y="3018006"/>
            <a:chExt cx="290237" cy="321991"/>
          </a:xfrm>
        </p:grpSpPr>
        <p:sp>
          <p:nvSpPr>
            <p:cNvPr id="1562" name="Google Shape;1562;g2523351e7b7_42_15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g2523351e7b7_42_15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4" name="Google Shape;1564;g2523351e7b7_42_153"/>
          <p:cNvSpPr/>
          <p:nvPr/>
        </p:nvSpPr>
        <p:spPr>
          <a:xfrm>
            <a:off x="6956647" y="2013154"/>
            <a:ext cx="1658700" cy="14337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g2523351e7b7_42_153"/>
          <p:cNvSpPr/>
          <p:nvPr/>
        </p:nvSpPr>
        <p:spPr>
          <a:xfrm>
            <a:off x="6328897" y="1629923"/>
            <a:ext cx="920100" cy="8619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g2523351e7b7_42_153"/>
          <p:cNvSpPr/>
          <p:nvPr/>
        </p:nvSpPr>
        <p:spPr>
          <a:xfrm>
            <a:off x="6296850" y="1670130"/>
            <a:ext cx="920100" cy="8619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g2523351e7b7_42_153"/>
          <p:cNvSpPr/>
          <p:nvPr/>
        </p:nvSpPr>
        <p:spPr>
          <a:xfrm rot="449420">
            <a:off x="6955946" y="1979981"/>
            <a:ext cx="1622445" cy="143278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68" name="Google Shape;1568;g2523351e7b7_42_153"/>
          <p:cNvPicPr preferRelativeResize="0"/>
          <p:nvPr/>
        </p:nvPicPr>
        <p:blipFill rotWithShape="1">
          <a:blip r:embed="rId4">
            <a:alphaModFix/>
          </a:blip>
          <a:srcRect b="0" l="0" r="1262" t="0"/>
          <a:stretch/>
        </p:blipFill>
        <p:spPr>
          <a:xfrm rot="-5400000">
            <a:off x="6975738" y="3108713"/>
            <a:ext cx="2752149" cy="1217325"/>
          </a:xfrm>
          <a:prstGeom prst="rect">
            <a:avLst/>
          </a:prstGeom>
          <a:noFill/>
          <a:ln>
            <a:noFill/>
          </a:ln>
        </p:spPr>
      </p:pic>
      <p:sp>
        <p:nvSpPr>
          <p:cNvPr id="1569" name="Google Shape;1569;g2523351e7b7_42_153"/>
          <p:cNvSpPr txBox="1"/>
          <p:nvPr/>
        </p:nvSpPr>
        <p:spPr>
          <a:xfrm>
            <a:off x="865307" y="1193619"/>
            <a:ext cx="5462494"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3" name="Shape 1573"/>
        <p:cNvGrpSpPr/>
        <p:nvPr/>
      </p:nvGrpSpPr>
      <p:grpSpPr>
        <a:xfrm>
          <a:off x="0" y="0"/>
          <a:ext cx="0" cy="0"/>
          <a:chOff x="0" y="0"/>
          <a:chExt cx="0" cy="0"/>
        </a:xfrm>
      </p:grpSpPr>
      <p:pic>
        <p:nvPicPr>
          <p:cNvPr id="1574" name="Google Shape;1574;g2523351e7b7_42_169"/>
          <p:cNvPicPr preferRelativeResize="0"/>
          <p:nvPr/>
        </p:nvPicPr>
        <p:blipFill rotWithShape="1">
          <a:blip r:embed="rId3">
            <a:alphaModFix/>
          </a:blip>
          <a:srcRect b="0" l="0" r="0" t="0"/>
          <a:stretch/>
        </p:blipFill>
        <p:spPr>
          <a:xfrm>
            <a:off x="0" y="-3850"/>
            <a:ext cx="9144001" cy="1205250"/>
          </a:xfrm>
          <a:prstGeom prst="rect">
            <a:avLst/>
          </a:prstGeom>
          <a:noFill/>
          <a:ln>
            <a:noFill/>
          </a:ln>
        </p:spPr>
      </p:pic>
      <p:sp>
        <p:nvSpPr>
          <p:cNvPr id="1575" name="Google Shape;1575;g2523351e7b7_42_169"/>
          <p:cNvSpPr txBox="1"/>
          <p:nvPr/>
        </p:nvSpPr>
        <p:spPr>
          <a:xfrm>
            <a:off x="545163" y="313988"/>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76" name="Google Shape;1576;g2523351e7b7_42_169"/>
          <p:cNvSpPr txBox="1"/>
          <p:nvPr/>
        </p:nvSpPr>
        <p:spPr>
          <a:xfrm>
            <a:off x="574431" y="-43637"/>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577" name="Google Shape;1577;g2523351e7b7_42_169"/>
          <p:cNvPicPr preferRelativeResize="0"/>
          <p:nvPr/>
        </p:nvPicPr>
        <p:blipFill rotWithShape="1">
          <a:blip r:embed="rId4">
            <a:alphaModFix/>
          </a:blip>
          <a:srcRect b="0" l="16443" r="0" t="34105"/>
          <a:stretch/>
        </p:blipFill>
        <p:spPr>
          <a:xfrm>
            <a:off x="7148862" y="72350"/>
            <a:ext cx="1995138" cy="651001"/>
          </a:xfrm>
          <a:prstGeom prst="rect">
            <a:avLst/>
          </a:prstGeom>
          <a:noFill/>
          <a:ln>
            <a:noFill/>
          </a:ln>
        </p:spPr>
      </p:pic>
      <p:sp>
        <p:nvSpPr>
          <p:cNvPr id="1578" name="Google Shape;1578;g2523351e7b7_42_169"/>
          <p:cNvSpPr txBox="1"/>
          <p:nvPr/>
        </p:nvSpPr>
        <p:spPr>
          <a:xfrm>
            <a:off x="670350" y="1379575"/>
            <a:ext cx="3802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grpSp>
        <p:nvGrpSpPr>
          <p:cNvPr id="1579" name="Google Shape;1579;g2523351e7b7_42_169"/>
          <p:cNvGrpSpPr/>
          <p:nvPr/>
        </p:nvGrpSpPr>
        <p:grpSpPr>
          <a:xfrm>
            <a:off x="231575" y="1828250"/>
            <a:ext cx="8690500" cy="2816125"/>
            <a:chOff x="231575" y="1828250"/>
            <a:chExt cx="8690500" cy="2816125"/>
          </a:xfrm>
        </p:grpSpPr>
        <p:sp>
          <p:nvSpPr>
            <p:cNvPr id="1580" name="Google Shape;1580;g2523351e7b7_42_169"/>
            <p:cNvSpPr txBox="1"/>
            <p:nvPr/>
          </p:nvSpPr>
          <p:spPr>
            <a:xfrm>
              <a:off x="231575" y="1828250"/>
              <a:ext cx="4241700" cy="2816125"/>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Kā pēc spēles ir mainījusies jūsu izpratne par efektīvām un neefektīvām sarunu stratēģijām sarežģītās situācijās?</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Vai varat pastāstīt par kādu konkrētu atziņu vai ideju, ko guvāt, praktizējot šajā spēlē izmantotās sarunu stratēģijas?</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Ar kādām grūtībām saskārāties, izmantojot jums pieejamās sarunu stratēģijas sarežģīto situāciju pārvarēšanai? Kā jūs pārvarējāt šos izaicinājumus?</a:t>
              </a:r>
              <a:endParaRPr b="0" i="0" sz="1500" u="none" cap="none" strike="noStrike">
                <a:solidFill>
                  <a:schemeClr val="dk1"/>
                </a:solidFill>
                <a:latin typeface="Raleway"/>
                <a:ea typeface="Raleway"/>
                <a:cs typeface="Raleway"/>
                <a:sym typeface="Raleway"/>
              </a:endParaRPr>
            </a:p>
          </p:txBody>
        </p:sp>
        <p:sp>
          <p:nvSpPr>
            <p:cNvPr id="1581" name="Google Shape;1581;g2523351e7b7_42_169"/>
            <p:cNvSpPr txBox="1"/>
            <p:nvPr/>
          </p:nvSpPr>
          <p:spPr>
            <a:xfrm>
              <a:off x="4741275" y="1828250"/>
              <a:ext cx="4180800" cy="24705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Kā, jūsuprāt, izpratne par efektīvām sarunu stratēģijām un to praktizēšana var palīdzēt novērst, identificēt un pārvaldīt vardarbības darbā gadījumus HORECA nozarē?</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Vai varat aprakstīt kādu situāciju no spēles, kad efektīva sarunu stratēģija palīdzēja veiksmīgi atrisināt sarežģītu situāciju?</a:t>
              </a:r>
              <a:endParaRPr b="0" i="0" sz="1500" u="none" cap="none" strike="noStrike">
                <a:solidFill>
                  <a:schemeClr val="dk1"/>
                </a:solidFill>
                <a:latin typeface="Raleway"/>
                <a:ea typeface="Raleway"/>
                <a:cs typeface="Raleway"/>
                <a:sym typeface="Raleway"/>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5" name="Shape 1585"/>
        <p:cNvGrpSpPr/>
        <p:nvPr/>
      </p:nvGrpSpPr>
      <p:grpSpPr>
        <a:xfrm>
          <a:off x="0" y="0"/>
          <a:ext cx="0" cy="0"/>
          <a:chOff x="0" y="0"/>
          <a:chExt cx="0" cy="0"/>
        </a:xfrm>
      </p:grpSpPr>
      <p:pic>
        <p:nvPicPr>
          <p:cNvPr id="1586" name="Google Shape;1586;g2523351e7b7_42_180"/>
          <p:cNvPicPr preferRelativeResize="0"/>
          <p:nvPr/>
        </p:nvPicPr>
        <p:blipFill rotWithShape="1">
          <a:blip r:embed="rId3">
            <a:alphaModFix/>
          </a:blip>
          <a:srcRect b="0" l="0" r="0" t="0"/>
          <a:stretch/>
        </p:blipFill>
        <p:spPr>
          <a:xfrm>
            <a:off x="0" y="-3850"/>
            <a:ext cx="9144001" cy="1205250"/>
          </a:xfrm>
          <a:prstGeom prst="rect">
            <a:avLst/>
          </a:prstGeom>
          <a:noFill/>
          <a:ln>
            <a:noFill/>
          </a:ln>
        </p:spPr>
      </p:pic>
      <p:sp>
        <p:nvSpPr>
          <p:cNvPr id="1587" name="Google Shape;1587;g2523351e7b7_42_180"/>
          <p:cNvSpPr txBox="1"/>
          <p:nvPr/>
        </p:nvSpPr>
        <p:spPr>
          <a:xfrm>
            <a:off x="574431" y="333201"/>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Sarunu vadīšana sarežģītās situācijās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588" name="Google Shape;1588;g2523351e7b7_42_180"/>
          <p:cNvSpPr txBox="1"/>
          <p:nvPr/>
        </p:nvSpPr>
        <p:spPr>
          <a:xfrm>
            <a:off x="574431" y="-5847"/>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6.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589" name="Google Shape;1589;g2523351e7b7_42_180"/>
          <p:cNvPicPr preferRelativeResize="0"/>
          <p:nvPr/>
        </p:nvPicPr>
        <p:blipFill rotWithShape="1">
          <a:blip r:embed="rId4">
            <a:alphaModFix/>
          </a:blip>
          <a:srcRect b="0" l="16443" r="0" t="34105"/>
          <a:stretch/>
        </p:blipFill>
        <p:spPr>
          <a:xfrm>
            <a:off x="7148862" y="-3850"/>
            <a:ext cx="1995138" cy="651001"/>
          </a:xfrm>
          <a:prstGeom prst="rect">
            <a:avLst/>
          </a:prstGeom>
          <a:noFill/>
          <a:ln>
            <a:noFill/>
          </a:ln>
        </p:spPr>
      </p:pic>
      <p:sp>
        <p:nvSpPr>
          <p:cNvPr id="1590" name="Google Shape;1590;g2523351e7b7_42_180"/>
          <p:cNvSpPr txBox="1"/>
          <p:nvPr/>
        </p:nvSpPr>
        <p:spPr>
          <a:xfrm>
            <a:off x="688300" y="1303375"/>
            <a:ext cx="3861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300"/>
              <a:buFont typeface="Arial"/>
              <a:buNone/>
            </a:pPr>
            <a:r>
              <a:rPr b="1" i="0" lang="lv-LV" sz="2300" u="none" cap="none" strike="noStrike">
                <a:solidFill>
                  <a:srgbClr val="6689BA"/>
                </a:solidFill>
                <a:latin typeface="Raleway"/>
                <a:ea typeface="Raleway"/>
                <a:cs typeface="Raleway"/>
                <a:sym typeface="Raleway"/>
              </a:rPr>
              <a:t>Jautājumi pēc spēles</a:t>
            </a:r>
            <a:endParaRPr b="1" i="0" sz="2300" u="none" cap="none" strike="noStrike">
              <a:solidFill>
                <a:srgbClr val="6689BA"/>
              </a:solidFill>
              <a:latin typeface="Arial"/>
              <a:ea typeface="Arial"/>
              <a:cs typeface="Arial"/>
              <a:sym typeface="Arial"/>
            </a:endParaRPr>
          </a:p>
        </p:txBody>
      </p:sp>
      <p:grpSp>
        <p:nvGrpSpPr>
          <p:cNvPr id="1591" name="Google Shape;1591;g2523351e7b7_42_180"/>
          <p:cNvGrpSpPr/>
          <p:nvPr/>
        </p:nvGrpSpPr>
        <p:grpSpPr>
          <a:xfrm>
            <a:off x="231575" y="1752050"/>
            <a:ext cx="8603700" cy="3000791"/>
            <a:chOff x="231575" y="1828250"/>
            <a:chExt cx="8603700" cy="3000791"/>
          </a:xfrm>
        </p:grpSpPr>
        <p:sp>
          <p:nvSpPr>
            <p:cNvPr id="1592" name="Google Shape;1592;g2523351e7b7_42_180"/>
            <p:cNvSpPr txBox="1"/>
            <p:nvPr/>
          </p:nvSpPr>
          <p:spPr>
            <a:xfrm>
              <a:off x="231575" y="1828250"/>
              <a:ext cx="4887000" cy="2816125"/>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Kā jūs plānojat izmantot šajā spēlē gūtās atziņas un pieredzi, lai ar efektīvu komunikāciju risinātu vardarbību darbavietā un citas sarežģītas situācijas savā ikdienas darbā?</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Kādā veidā šīs spēles spēlēšana jums palīdzēja attīstīt empātiju un izpratni par cilvēkiem, kas iesaistīti sarežģītās situācijās, kurās nepieciešama efektīva komunikācija?</a:t>
              </a: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900"/>
                </a:spcBef>
                <a:spcAft>
                  <a:spcPts val="0"/>
                </a:spcAft>
                <a:buClr>
                  <a:srgbClr val="6689BA"/>
                </a:buClr>
                <a:buSzPts val="1500"/>
                <a:buFont typeface="Raleway"/>
                <a:buAutoNum type="arabicPeriod"/>
              </a:pPr>
              <a:r>
                <a:rPr b="0" i="0" lang="lv-LV" sz="1500" u="none" cap="none" strike="noStrike">
                  <a:solidFill>
                    <a:schemeClr val="dk1"/>
                  </a:solidFill>
                  <a:latin typeface="Raleway"/>
                  <a:ea typeface="Raleway"/>
                  <a:cs typeface="Raleway"/>
                  <a:sym typeface="Raleway"/>
                </a:rPr>
                <a:t>Kā, jūsuprāt, varētu mainīties jūsu darbavietas kultūra, ieviešot efektīvas sarunu stratēģijas sarežģītu situāciju risināšanā?</a:t>
              </a:r>
              <a:endParaRPr b="0" i="0" sz="1500" u="none" cap="none" strike="noStrike">
                <a:solidFill>
                  <a:schemeClr val="dk1"/>
                </a:solidFill>
                <a:latin typeface="Raleway"/>
                <a:ea typeface="Raleway"/>
                <a:cs typeface="Raleway"/>
                <a:sym typeface="Raleway"/>
              </a:endParaRPr>
            </a:p>
          </p:txBody>
        </p:sp>
        <p:sp>
          <p:nvSpPr>
            <p:cNvPr id="1593" name="Google Shape;1593;g2523351e7b7_42_180"/>
            <p:cNvSpPr txBox="1"/>
            <p:nvPr/>
          </p:nvSpPr>
          <p:spPr>
            <a:xfrm>
              <a:off x="5118575" y="1828250"/>
              <a:ext cx="3716700" cy="3000791"/>
            </a:xfrm>
            <a:prstGeom prst="rect">
              <a:avLst/>
            </a:prstGeom>
            <a:noFill/>
            <a:ln>
              <a:noFill/>
            </a:ln>
          </p:spPr>
          <p:txBody>
            <a:bodyPr anchorCtr="0" anchor="t" bIns="91425" lIns="91425" spcFirstLastPara="1" rIns="91425" wrap="square" tIns="91425">
              <a:spAutoFit/>
            </a:bodyPr>
            <a:lstStyle/>
            <a:p>
              <a:pPr indent="-323850" lvl="0" marL="457200" marR="0" rtl="0" algn="l">
                <a:lnSpc>
                  <a:spcPct val="90000"/>
                </a:lnSpc>
                <a:spcBef>
                  <a:spcPts val="90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Kādas papildu sarunu stratēģijas vai labās prakses piemērus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jūs uzzinājāt no spēles, kas varētu palīdzēt veicināt iekļaujošāku un cieņpilnāku darba vidi?</a:t>
              </a:r>
              <a:br>
                <a:rPr b="0" i="0" lang="lv-LV" sz="1500" u="none" cap="none" strike="noStrike">
                  <a:solidFill>
                    <a:schemeClr val="dk1"/>
                  </a:solidFill>
                  <a:latin typeface="Raleway"/>
                  <a:ea typeface="Raleway"/>
                  <a:cs typeface="Raleway"/>
                  <a:sym typeface="Raleway"/>
                </a:rPr>
              </a:br>
              <a:endParaRPr b="0" i="0" sz="1500" u="none" cap="none" strike="noStrike">
                <a:solidFill>
                  <a:schemeClr val="dk1"/>
                </a:solidFill>
                <a:latin typeface="Raleway"/>
                <a:ea typeface="Raleway"/>
                <a:cs typeface="Raleway"/>
                <a:sym typeface="Raleway"/>
              </a:endParaRPr>
            </a:p>
            <a:p>
              <a:pPr indent="-323850" lvl="0" marL="457200" marR="0" rtl="0" algn="l">
                <a:lnSpc>
                  <a:spcPct val="90000"/>
                </a:lnSpc>
                <a:spcBef>
                  <a:spcPts val="0"/>
                </a:spcBef>
                <a:spcAft>
                  <a:spcPts val="0"/>
                </a:spcAft>
                <a:buClr>
                  <a:srgbClr val="6689BA"/>
                </a:buClr>
                <a:buSzPts val="1500"/>
                <a:buFont typeface="Raleway"/>
                <a:buAutoNum type="arabicPeriod" startAt="4"/>
              </a:pPr>
              <a:r>
                <a:rPr b="0" i="0" lang="lv-LV" sz="1500" u="none" cap="none" strike="noStrike">
                  <a:solidFill>
                    <a:schemeClr val="dk1"/>
                  </a:solidFill>
                  <a:latin typeface="Raleway"/>
                  <a:ea typeface="Raleway"/>
                  <a:cs typeface="Raleway"/>
                  <a:sym typeface="Raleway"/>
                </a:rPr>
                <a:t>Vai ir kādas konkrētas sarunu stratēģijas, kas jums šķita īpaši noderīgas vai tieši otrādi - nelietderīgas? Kā šīs stratēģijas varētu pilnveidot vai uzlabot, lai panāktu labākus rezultātus sarežģītās situācijās?</a:t>
              </a:r>
              <a:endParaRPr b="0" i="0" sz="1500" u="none" cap="none" strike="noStrike">
                <a:solidFill>
                  <a:schemeClr val="dk1"/>
                </a:solidFill>
                <a:latin typeface="Raleway"/>
                <a:ea typeface="Raleway"/>
                <a:cs typeface="Raleway"/>
                <a:sym typeface="Raleway"/>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pic>
        <p:nvPicPr>
          <p:cNvPr id="1598" name="Google Shape;1598;g2523351e7b7_4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599" name="Google Shape;1599;g2523351e7b7_47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4500" u="none" cap="none" strike="noStrike">
                <a:solidFill>
                  <a:srgbClr val="2B3E85"/>
                </a:solidFill>
                <a:latin typeface="Raleway"/>
                <a:ea typeface="Raleway"/>
                <a:cs typeface="Raleway"/>
                <a:sym typeface="Raleway"/>
              </a:rPr>
              <a:t>7</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Modulis </a:t>
            </a:r>
            <a:endParaRPr b="1" i="0" sz="3000" u="none" cap="none" strike="noStrike">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i="0" lang="lv-LV" sz="3900" u="none" cap="none" strike="noStrike">
                <a:solidFill>
                  <a:srgbClr val="FFFFFF"/>
                </a:solidFill>
                <a:latin typeface="Raleway"/>
                <a:ea typeface="Raleway"/>
                <a:cs typeface="Raleway"/>
                <a:sym typeface="Raleway"/>
              </a:rPr>
              <a:t>Profilakses un pārvaldības stratēģijas</a:t>
            </a:r>
            <a:endParaRPr b="1" i="0" sz="3900" u="none" cap="none" strike="noStrike">
              <a:solidFill>
                <a:srgbClr val="FFFFFF"/>
              </a:solidFill>
              <a:latin typeface="Arial"/>
              <a:ea typeface="Arial"/>
              <a:cs typeface="Arial"/>
              <a:sym typeface="Arial"/>
            </a:endParaRPr>
          </a:p>
        </p:txBody>
      </p:sp>
      <p:pic>
        <p:nvPicPr>
          <p:cNvPr id="1600" name="Google Shape;1600;g2523351e7b7_4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601" name="Google Shape;1601;g2523351e7b7_4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602" name="Google Shape;1602;g2523351e7b7_47_0"/>
          <p:cNvPicPr preferRelativeResize="0"/>
          <p:nvPr/>
        </p:nvPicPr>
        <p:blipFill rotWithShape="1">
          <a:blip r:embed="rId6">
            <a:alphaModFix/>
          </a:blip>
          <a:srcRect b="0" l="0" r="29377" t="-989"/>
          <a:stretch/>
        </p:blipFill>
        <p:spPr>
          <a:xfrm rot="5400000">
            <a:off x="5699050" y="1780750"/>
            <a:ext cx="1506725" cy="5194375"/>
          </a:xfrm>
          <a:prstGeom prst="rect">
            <a:avLst/>
          </a:prstGeom>
          <a:noFill/>
          <a:ln>
            <a:noFill/>
          </a:ln>
        </p:spPr>
      </p:pic>
      <p:pic>
        <p:nvPicPr>
          <p:cNvPr id="1603" name="Google Shape;1603;g2523351e7b7_4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604" name="Google Shape;1604;g2523351e7b7_47_0"/>
          <p:cNvPicPr preferRelativeResize="0"/>
          <p:nvPr/>
        </p:nvPicPr>
        <p:blipFill rotWithShape="1">
          <a:blip r:embed="rId7">
            <a:alphaModFix/>
          </a:blip>
          <a:srcRect b="2075" l="0" r="22963" t="0"/>
          <a:stretch/>
        </p:blipFill>
        <p:spPr>
          <a:xfrm>
            <a:off x="6855425" y="3047100"/>
            <a:ext cx="2288573" cy="2096400"/>
          </a:xfrm>
          <a:prstGeom prst="rect">
            <a:avLst/>
          </a:prstGeom>
          <a:noFill/>
          <a:ln>
            <a:noFill/>
          </a:ln>
          <a:effectLst>
            <a:outerShdw blurRad="314325" rotWithShape="0" algn="bl" dir="5940000" dist="38100">
              <a:srgbClr val="000000">
                <a:alpha val="49019"/>
              </a:srgbClr>
            </a:outerShdw>
          </a:effectLst>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8" name="Shape 1608"/>
        <p:cNvGrpSpPr/>
        <p:nvPr/>
      </p:nvGrpSpPr>
      <p:grpSpPr>
        <a:xfrm>
          <a:off x="0" y="0"/>
          <a:ext cx="0" cy="0"/>
          <a:chOff x="0" y="0"/>
          <a:chExt cx="0" cy="0"/>
        </a:xfrm>
      </p:grpSpPr>
      <p:pic>
        <p:nvPicPr>
          <p:cNvPr id="1609" name="Google Shape;1609;g2523351e7b7_47_11"/>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610" name="Google Shape;1610;g2523351e7b7_47_11"/>
          <p:cNvSpPr txBox="1"/>
          <p:nvPr/>
        </p:nvSpPr>
        <p:spPr>
          <a:xfrm>
            <a:off x="704751" y="490563"/>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Profilakses un pārvaldības stratēģijas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11" name="Google Shape;1611;g2523351e7b7_47_11"/>
          <p:cNvSpPr txBox="1"/>
          <p:nvPr/>
        </p:nvSpPr>
        <p:spPr>
          <a:xfrm>
            <a:off x="742175" y="1992425"/>
            <a:ext cx="42387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Pirms spēles uzsākšanas sagatavojieties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ar </a:t>
            </a:r>
            <a:r>
              <a:rPr b="1" i="0" lang="lv-LV" sz="1500" u="none" cap="none" strike="noStrike">
                <a:solidFill>
                  <a:schemeClr val="dk1"/>
                </a:solidFill>
                <a:latin typeface="Raleway"/>
                <a:ea typeface="Raleway"/>
                <a:cs typeface="Raleway"/>
                <a:sym typeface="Raleway"/>
              </a:rPr>
              <a:t>vardarbības darbavietā novēršanu un vadību </a:t>
            </a:r>
            <a:r>
              <a:rPr b="0" i="0" lang="lv-LV" sz="1500" u="none" cap="none" strike="noStrike">
                <a:solidFill>
                  <a:schemeClr val="dk1"/>
                </a:solidFill>
                <a:latin typeface="Raleway"/>
                <a:ea typeface="Raleway"/>
                <a:cs typeface="Raleway"/>
                <a:sym typeface="Raleway"/>
              </a:rPr>
              <a:t>saistītu problēmsituāciju kāršu komplektu. </a:t>
            </a:r>
            <a:endParaRPr b="1"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Piemēram, tajās var būt aprakstīta situācija, kurā darbinieks tiek iebiedēts vai aizskarts, vai situācija, kurā pastāv potenciāli vardarbības draudi darba vietā.</a:t>
            </a:r>
            <a:endParaRPr b="0" i="0" sz="1500" u="none" cap="none" strike="noStrike">
              <a:solidFill>
                <a:schemeClr val="dk1"/>
              </a:solidFill>
              <a:latin typeface="Raleway"/>
              <a:ea typeface="Raleway"/>
              <a:cs typeface="Raleway"/>
              <a:sym typeface="Raleway"/>
            </a:endParaRPr>
          </a:p>
        </p:txBody>
      </p:sp>
      <p:sp>
        <p:nvSpPr>
          <p:cNvPr id="1612" name="Google Shape;1612;g2523351e7b7_47_11"/>
          <p:cNvSpPr txBox="1"/>
          <p:nvPr/>
        </p:nvSpPr>
        <p:spPr>
          <a:xfrm>
            <a:off x="8653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grpSp>
        <p:nvGrpSpPr>
          <p:cNvPr id="1613" name="Google Shape;1613;g2523351e7b7_47_11"/>
          <p:cNvGrpSpPr/>
          <p:nvPr/>
        </p:nvGrpSpPr>
        <p:grpSpPr>
          <a:xfrm>
            <a:off x="575070" y="3390156"/>
            <a:ext cx="290237" cy="321991"/>
            <a:chOff x="534570" y="3018006"/>
            <a:chExt cx="290237" cy="321991"/>
          </a:xfrm>
        </p:grpSpPr>
        <p:sp>
          <p:nvSpPr>
            <p:cNvPr id="1614" name="Google Shape;1614;g2523351e7b7_47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g2523351e7b7_47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6" name="Google Shape;1616;g2523351e7b7_47_11"/>
          <p:cNvSpPr txBox="1"/>
          <p:nvPr/>
        </p:nvSpPr>
        <p:spPr>
          <a:xfrm>
            <a:off x="704751" y="6088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617" name="Google Shape;1617;g2523351e7b7_47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618" name="Google Shape;1618;g2523351e7b7_47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619" name="Google Shape;1619;g2523351e7b7_47_11"/>
          <p:cNvPicPr preferRelativeResize="0"/>
          <p:nvPr/>
        </p:nvPicPr>
        <p:blipFill rotWithShape="1">
          <a:blip r:embed="rId5">
            <a:alphaModFix/>
          </a:blip>
          <a:srcRect b="0" l="58" r="59" t="0"/>
          <a:stretch/>
        </p:blipFill>
        <p:spPr>
          <a:xfrm rot="309671">
            <a:off x="6906084" y="1992417"/>
            <a:ext cx="1263924" cy="1894379"/>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20" name="Google Shape;1620;g2523351e7b7_47_11"/>
          <p:cNvPicPr preferRelativeResize="0"/>
          <p:nvPr/>
        </p:nvPicPr>
        <p:blipFill rotWithShape="1">
          <a:blip r:embed="rId5">
            <a:alphaModFix/>
          </a:blip>
          <a:srcRect b="0" l="58" r="59" t="0"/>
          <a:stretch/>
        </p:blipFill>
        <p:spPr>
          <a:xfrm rot="-422946">
            <a:off x="5888151" y="2368181"/>
            <a:ext cx="1263853" cy="1894458"/>
          </a:xfrm>
          <a:prstGeom prst="roundRect">
            <a:avLst>
              <a:gd fmla="val 8322" name="adj"/>
            </a:avLst>
          </a:prstGeom>
          <a:noFill/>
          <a:ln>
            <a:noFill/>
          </a:ln>
          <a:effectLst>
            <a:outerShdw blurRad="271463" rotWithShape="0" algn="bl" dir="4380000" dist="57150">
              <a:srgbClr val="000000">
                <a:alpha val="32941"/>
              </a:srgbClr>
            </a:outerShdw>
          </a:effectLst>
        </p:spPr>
      </p:pic>
      <p:pic>
        <p:nvPicPr>
          <p:cNvPr id="1621" name="Google Shape;1621;g2523351e7b7_47_11"/>
          <p:cNvPicPr preferRelativeResize="0"/>
          <p:nvPr/>
        </p:nvPicPr>
        <p:blipFill rotWithShape="1">
          <a:blip r:embed="rId5">
            <a:alphaModFix/>
          </a:blip>
          <a:srcRect b="0" l="58"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2941"/>
              </a:srgbClr>
            </a:outerShdw>
          </a:effectLst>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5" name="Shape 1625"/>
        <p:cNvGrpSpPr/>
        <p:nvPr/>
      </p:nvGrpSpPr>
      <p:grpSpPr>
        <a:xfrm>
          <a:off x="0" y="0"/>
          <a:ext cx="0" cy="0"/>
          <a:chOff x="0" y="0"/>
          <a:chExt cx="0" cy="0"/>
        </a:xfrm>
      </p:grpSpPr>
      <p:pic>
        <p:nvPicPr>
          <p:cNvPr id="1626" name="Google Shape;1626;g2523351e7b7_47_27"/>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627" name="Google Shape;1627;g2523351e7b7_47_27"/>
          <p:cNvSpPr txBox="1"/>
          <p:nvPr/>
        </p:nvSpPr>
        <p:spPr>
          <a:xfrm>
            <a:off x="742175" y="453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Profilakses un pārvaldības stratēģijas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28" name="Google Shape;1628;g2523351e7b7_47_27"/>
          <p:cNvSpPr txBox="1"/>
          <p:nvPr/>
        </p:nvSpPr>
        <p:spPr>
          <a:xfrm>
            <a:off x="742175" y="1992425"/>
            <a:ext cx="39759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Sadaliet spēlētājus mazās grupās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pa 3-4 cilvēkiem un sadaliet problēmsituāciju kārtis vienādā skaitā katrai grupai.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Palūdziet spēlētājiem, lai viņi nolasa savas kārtis un </a:t>
            </a:r>
            <a:r>
              <a:rPr b="1" i="0" lang="lv-LV" sz="1500" u="none" cap="none" strike="noStrike">
                <a:solidFill>
                  <a:schemeClr val="dk1"/>
                </a:solidFill>
                <a:latin typeface="Raleway"/>
                <a:ea typeface="Raleway"/>
                <a:cs typeface="Raleway"/>
                <a:sym typeface="Raleway"/>
              </a:rPr>
              <a:t>identificē scenārijos parādītos izaicinājumus.</a:t>
            </a:r>
            <a:endParaRPr b="1" i="0" sz="1500" u="none" cap="none" strike="noStrike">
              <a:solidFill>
                <a:schemeClr val="dk1"/>
              </a:solidFill>
              <a:latin typeface="Raleway"/>
              <a:ea typeface="Raleway"/>
              <a:cs typeface="Raleway"/>
              <a:sym typeface="Raleway"/>
            </a:endParaRPr>
          </a:p>
        </p:txBody>
      </p:sp>
      <p:sp>
        <p:nvSpPr>
          <p:cNvPr id="1629" name="Google Shape;1629;g2523351e7b7_47_27"/>
          <p:cNvSpPr txBox="1"/>
          <p:nvPr/>
        </p:nvSpPr>
        <p:spPr>
          <a:xfrm>
            <a:off x="8653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Sagatavošanās</a:t>
            </a:r>
            <a:endParaRPr b="1" i="0" sz="2600" u="none" cap="none" strike="noStrike">
              <a:solidFill>
                <a:srgbClr val="6689BA"/>
              </a:solidFill>
              <a:latin typeface="Arial"/>
              <a:ea typeface="Arial"/>
              <a:cs typeface="Arial"/>
              <a:sym typeface="Arial"/>
            </a:endParaRPr>
          </a:p>
        </p:txBody>
      </p:sp>
      <p:grpSp>
        <p:nvGrpSpPr>
          <p:cNvPr id="1630" name="Google Shape;1630;g2523351e7b7_47_27"/>
          <p:cNvGrpSpPr/>
          <p:nvPr/>
        </p:nvGrpSpPr>
        <p:grpSpPr>
          <a:xfrm>
            <a:off x="558901" y="3454557"/>
            <a:ext cx="290237" cy="321991"/>
            <a:chOff x="534570" y="3018006"/>
            <a:chExt cx="290237" cy="321991"/>
          </a:xfrm>
        </p:grpSpPr>
        <p:sp>
          <p:nvSpPr>
            <p:cNvPr id="1631" name="Google Shape;1631;g2523351e7b7_47_2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g2523351e7b7_47_2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3" name="Google Shape;1633;g2523351e7b7_47_27"/>
          <p:cNvSpPr txBox="1"/>
          <p:nvPr/>
        </p:nvSpPr>
        <p:spPr>
          <a:xfrm>
            <a:off x="849207" y="9777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634" name="Google Shape;1634;g2523351e7b7_47_27"/>
          <p:cNvPicPr preferRelativeResize="0"/>
          <p:nvPr/>
        </p:nvPicPr>
        <p:blipFill rotWithShape="1">
          <a:blip r:embed="rId4">
            <a:alphaModFix/>
          </a:blip>
          <a:srcRect b="0" l="0" r="25946" t="0"/>
          <a:stretch/>
        </p:blipFill>
        <p:spPr>
          <a:xfrm>
            <a:off x="6864775" y="671550"/>
            <a:ext cx="2279225" cy="1273500"/>
          </a:xfrm>
          <a:prstGeom prst="rect">
            <a:avLst/>
          </a:prstGeom>
          <a:noFill/>
          <a:ln>
            <a:noFill/>
          </a:ln>
        </p:spPr>
      </p:pic>
      <p:pic>
        <p:nvPicPr>
          <p:cNvPr id="1635" name="Google Shape;1635;g2523351e7b7_47_27"/>
          <p:cNvPicPr preferRelativeResize="0"/>
          <p:nvPr/>
        </p:nvPicPr>
        <p:blipFill rotWithShape="1">
          <a:blip r:embed="rId5">
            <a:alphaModFix/>
          </a:blip>
          <a:srcRect b="0" l="0" r="0" t="0"/>
          <a:stretch/>
        </p:blipFill>
        <p:spPr>
          <a:xfrm>
            <a:off x="5406275" y="2252582"/>
            <a:ext cx="903528" cy="2221693"/>
          </a:xfrm>
          <a:prstGeom prst="rect">
            <a:avLst/>
          </a:prstGeom>
          <a:noFill/>
          <a:ln>
            <a:noFill/>
          </a:ln>
        </p:spPr>
      </p:pic>
      <p:pic>
        <p:nvPicPr>
          <p:cNvPr id="1636" name="Google Shape;1636;g2523351e7b7_47_27"/>
          <p:cNvPicPr preferRelativeResize="0"/>
          <p:nvPr/>
        </p:nvPicPr>
        <p:blipFill rotWithShape="1">
          <a:blip r:embed="rId5">
            <a:alphaModFix/>
          </a:blip>
          <a:srcRect b="0" l="0" r="0" t="0"/>
          <a:stretch/>
        </p:blipFill>
        <p:spPr>
          <a:xfrm>
            <a:off x="6454506" y="2252582"/>
            <a:ext cx="903528" cy="2221693"/>
          </a:xfrm>
          <a:prstGeom prst="rect">
            <a:avLst/>
          </a:prstGeom>
          <a:noFill/>
          <a:ln>
            <a:noFill/>
          </a:ln>
        </p:spPr>
      </p:pic>
      <p:pic>
        <p:nvPicPr>
          <p:cNvPr id="1637" name="Google Shape;1637;g2523351e7b7_47_27"/>
          <p:cNvPicPr preferRelativeResize="0"/>
          <p:nvPr/>
        </p:nvPicPr>
        <p:blipFill rotWithShape="1">
          <a:blip r:embed="rId5">
            <a:alphaModFix/>
          </a:blip>
          <a:srcRect b="0" l="0" r="0" t="0"/>
          <a:stretch/>
        </p:blipFill>
        <p:spPr>
          <a:xfrm>
            <a:off x="7502747" y="2252582"/>
            <a:ext cx="903528" cy="2221693"/>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1" name="Shape 1641"/>
        <p:cNvGrpSpPr/>
        <p:nvPr/>
      </p:nvGrpSpPr>
      <p:grpSpPr>
        <a:xfrm>
          <a:off x="0" y="0"/>
          <a:ext cx="0" cy="0"/>
          <a:chOff x="0" y="0"/>
          <a:chExt cx="0" cy="0"/>
        </a:xfrm>
      </p:grpSpPr>
      <p:pic>
        <p:nvPicPr>
          <p:cNvPr id="1642" name="Google Shape;1642;g2523351e7b7_47_42"/>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643" name="Google Shape;1643;g2523351e7b7_47_42"/>
          <p:cNvSpPr txBox="1"/>
          <p:nvPr/>
        </p:nvSpPr>
        <p:spPr>
          <a:xfrm>
            <a:off x="845771" y="390647"/>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Profilakses un pārvaldības stratēģijas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44" name="Google Shape;1644;g2523351e7b7_47_42"/>
          <p:cNvSpPr txBox="1"/>
          <p:nvPr/>
        </p:nvSpPr>
        <p:spPr>
          <a:xfrm>
            <a:off x="742175" y="1992425"/>
            <a:ext cx="42888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0" i="0" lang="lv-LV" sz="1500" u="none" cap="none" strike="noStrike">
                <a:solidFill>
                  <a:schemeClr val="dk1"/>
                </a:solidFill>
                <a:latin typeface="Raleway"/>
                <a:ea typeface="Raleway"/>
                <a:cs typeface="Raleway"/>
                <a:sym typeface="Raleway"/>
              </a:rPr>
              <a:t>Katras grupas uzdevums būs izveidot </a:t>
            </a:r>
            <a:r>
              <a:rPr b="1" i="0" lang="lv-LV" sz="1500" u="none" cap="none" strike="noStrike">
                <a:solidFill>
                  <a:schemeClr val="dk1"/>
                </a:solidFill>
                <a:latin typeface="Raleway"/>
                <a:ea typeface="Raleway"/>
                <a:cs typeface="Raleway"/>
                <a:sym typeface="Raleway"/>
              </a:rPr>
              <a:t>īsu improvizācijas uzvedumu, kas ilustrē vardarbības novēršanas vai pārvaldības stratēģiju attiecībā uz </a:t>
            </a:r>
            <a:r>
              <a:rPr b="0" i="0" lang="lv-LV" sz="1500" u="none" cap="none" strike="noStrike">
                <a:solidFill>
                  <a:schemeClr val="dk1"/>
                </a:solidFill>
                <a:latin typeface="Raleway"/>
                <a:ea typeface="Raleway"/>
                <a:cs typeface="Raleway"/>
                <a:sym typeface="Raleway"/>
              </a:rPr>
              <a:t>viņu kartē norādīto </a:t>
            </a:r>
            <a:r>
              <a:rPr b="1" i="0" lang="lv-LV" sz="1500" u="none" cap="none" strike="noStrike">
                <a:solidFill>
                  <a:schemeClr val="dk1"/>
                </a:solidFill>
                <a:latin typeface="Raleway"/>
                <a:ea typeface="Raleway"/>
                <a:cs typeface="Raleway"/>
                <a:sym typeface="Raleway"/>
              </a:rPr>
              <a:t>vardarbības darba vietā scenāriju.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Palūdziet grupām apspriest un pārdomāt dažādas profilakses un vadības stratēģijas, ko tās varētu attēlot.</a:t>
            </a:r>
            <a:endParaRPr b="0" i="0" sz="1500" u="none" cap="none" strike="noStrike">
              <a:solidFill>
                <a:schemeClr val="dk1"/>
              </a:solidFill>
              <a:latin typeface="Raleway"/>
              <a:ea typeface="Raleway"/>
              <a:cs typeface="Raleway"/>
              <a:sym typeface="Raleway"/>
            </a:endParaRPr>
          </a:p>
        </p:txBody>
      </p:sp>
      <p:sp>
        <p:nvSpPr>
          <p:cNvPr id="1645" name="Google Shape;1645;g2523351e7b7_47_42"/>
          <p:cNvSpPr txBox="1"/>
          <p:nvPr/>
        </p:nvSpPr>
        <p:spPr>
          <a:xfrm>
            <a:off x="8653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1646" name="Google Shape;1646;g2523351e7b7_47_42"/>
          <p:cNvGrpSpPr/>
          <p:nvPr/>
        </p:nvGrpSpPr>
        <p:grpSpPr>
          <a:xfrm>
            <a:off x="589845" y="3690506"/>
            <a:ext cx="290237" cy="321991"/>
            <a:chOff x="534570" y="3018006"/>
            <a:chExt cx="290237" cy="321991"/>
          </a:xfrm>
        </p:grpSpPr>
        <p:sp>
          <p:nvSpPr>
            <p:cNvPr id="1647" name="Google Shape;1647;g2523351e7b7_47_4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g2523351e7b7_47_4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9" name="Google Shape;1649;g2523351e7b7_47_42"/>
          <p:cNvSpPr txBox="1"/>
          <p:nvPr/>
        </p:nvSpPr>
        <p:spPr>
          <a:xfrm>
            <a:off x="849207" y="10175"/>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pic>
        <p:nvPicPr>
          <p:cNvPr id="1650" name="Google Shape;1650;g2523351e7b7_47_42"/>
          <p:cNvPicPr preferRelativeResize="0"/>
          <p:nvPr/>
        </p:nvPicPr>
        <p:blipFill rotWithShape="1">
          <a:blip r:embed="rId4">
            <a:alphaModFix/>
          </a:blip>
          <a:srcRect b="0" l="0" r="25946" t="0"/>
          <a:stretch/>
        </p:blipFill>
        <p:spPr>
          <a:xfrm>
            <a:off x="6864775" y="823950"/>
            <a:ext cx="2279225" cy="1273500"/>
          </a:xfrm>
          <a:prstGeom prst="rect">
            <a:avLst/>
          </a:prstGeom>
          <a:noFill/>
          <a:ln>
            <a:noFill/>
          </a:ln>
        </p:spPr>
      </p:pic>
      <p:pic>
        <p:nvPicPr>
          <p:cNvPr id="1651" name="Google Shape;1651;g2523351e7b7_47_42"/>
          <p:cNvPicPr preferRelativeResize="0"/>
          <p:nvPr/>
        </p:nvPicPr>
        <p:blipFill rotWithShape="1">
          <a:blip r:embed="rId5">
            <a:alphaModFix/>
          </a:blip>
          <a:srcRect b="0" l="0" r="0" t="0"/>
          <a:stretch/>
        </p:blipFill>
        <p:spPr>
          <a:xfrm>
            <a:off x="5543925" y="2350550"/>
            <a:ext cx="838524" cy="2061875"/>
          </a:xfrm>
          <a:prstGeom prst="rect">
            <a:avLst/>
          </a:prstGeom>
          <a:noFill/>
          <a:ln>
            <a:noFill/>
          </a:ln>
        </p:spPr>
      </p:pic>
      <p:pic>
        <p:nvPicPr>
          <p:cNvPr id="1652" name="Google Shape;1652;g2523351e7b7_47_42"/>
          <p:cNvPicPr preferRelativeResize="0"/>
          <p:nvPr/>
        </p:nvPicPr>
        <p:blipFill rotWithShape="1">
          <a:blip r:embed="rId5">
            <a:alphaModFix/>
          </a:blip>
          <a:srcRect b="0" l="0" r="0" t="0"/>
          <a:stretch/>
        </p:blipFill>
        <p:spPr>
          <a:xfrm>
            <a:off x="7012200" y="1952400"/>
            <a:ext cx="609175" cy="1497899"/>
          </a:xfrm>
          <a:prstGeom prst="rect">
            <a:avLst/>
          </a:prstGeom>
          <a:noFill/>
          <a:ln>
            <a:noFill/>
          </a:ln>
        </p:spPr>
      </p:pic>
      <p:pic>
        <p:nvPicPr>
          <p:cNvPr id="1653" name="Google Shape;1653;g2523351e7b7_47_42"/>
          <p:cNvPicPr preferRelativeResize="0"/>
          <p:nvPr/>
        </p:nvPicPr>
        <p:blipFill rotWithShape="1">
          <a:blip r:embed="rId5">
            <a:alphaModFix/>
          </a:blip>
          <a:srcRect b="0" l="0" r="0" t="0"/>
          <a:stretch/>
        </p:blipFill>
        <p:spPr>
          <a:xfrm>
            <a:off x="7677947" y="2350557"/>
            <a:ext cx="903528" cy="2221693"/>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7" name="Shape 1657"/>
        <p:cNvGrpSpPr/>
        <p:nvPr/>
      </p:nvGrpSpPr>
      <p:grpSpPr>
        <a:xfrm>
          <a:off x="0" y="0"/>
          <a:ext cx="0" cy="0"/>
          <a:chOff x="0" y="0"/>
          <a:chExt cx="0" cy="0"/>
        </a:xfrm>
      </p:grpSpPr>
      <p:pic>
        <p:nvPicPr>
          <p:cNvPr id="1658" name="Google Shape;1658;g2523351e7b7_47_57"/>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659" name="Google Shape;1659;g2523351e7b7_47_57"/>
          <p:cNvSpPr txBox="1"/>
          <p:nvPr/>
        </p:nvSpPr>
        <p:spPr>
          <a:xfrm>
            <a:off x="1012606" y="393904"/>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Profilakses un pārvaldības stratēģijas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60" name="Google Shape;1660;g2523351e7b7_47_57"/>
          <p:cNvSpPr txBox="1"/>
          <p:nvPr/>
        </p:nvSpPr>
        <p:spPr>
          <a:xfrm>
            <a:off x="742175" y="1992425"/>
            <a:ext cx="3813300" cy="2308294"/>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Kad grupas ir apzinājušas savu profilakses vai pārvaldības stratēģiju, tām vajadzētu mēģināt sagatavot īsu uzvedumu.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1" i="0" lang="lv-LV" sz="1500" u="none" cap="none" strike="noStrike">
                <a:solidFill>
                  <a:schemeClr val="dk1"/>
                </a:solidFill>
                <a:latin typeface="Raleway"/>
                <a:ea typeface="Raleway"/>
                <a:cs typeface="Raleway"/>
                <a:sym typeface="Raleway"/>
              </a:rPr>
              <a:t>Viņiem jāapsver, kādi tēli, dialogi, vide un darbības </a:t>
            </a:r>
            <a:r>
              <a:rPr b="0" i="0" lang="lv-LV" sz="1500" u="none" cap="none" strike="noStrike">
                <a:solidFill>
                  <a:schemeClr val="dk1"/>
                </a:solidFill>
                <a:latin typeface="Raleway"/>
                <a:ea typeface="Raleway"/>
                <a:cs typeface="Raleway"/>
                <a:sym typeface="Raleway"/>
              </a:rPr>
              <a:t>vislabāk ilustrētu izvēlēto stratēģiju.</a:t>
            </a:r>
            <a:endParaRPr b="0" i="0" sz="1500" u="none" cap="none" strike="noStrike">
              <a:solidFill>
                <a:schemeClr val="dk1"/>
              </a:solidFill>
              <a:latin typeface="Raleway"/>
              <a:ea typeface="Raleway"/>
              <a:cs typeface="Raleway"/>
              <a:sym typeface="Raleway"/>
            </a:endParaRPr>
          </a:p>
        </p:txBody>
      </p:sp>
      <p:sp>
        <p:nvSpPr>
          <p:cNvPr id="1661" name="Google Shape;1661;g2523351e7b7_47_57"/>
          <p:cNvSpPr txBox="1"/>
          <p:nvPr/>
        </p:nvSpPr>
        <p:spPr>
          <a:xfrm>
            <a:off x="865375" y="1493700"/>
            <a:ext cx="3376200"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a:t>
            </a:r>
            <a:endParaRPr b="1" i="0" sz="2600" u="none" cap="none" strike="noStrike">
              <a:solidFill>
                <a:srgbClr val="6689BA"/>
              </a:solidFill>
              <a:latin typeface="Arial"/>
              <a:ea typeface="Arial"/>
              <a:cs typeface="Arial"/>
              <a:sym typeface="Arial"/>
            </a:endParaRPr>
          </a:p>
        </p:txBody>
      </p:sp>
      <p:grpSp>
        <p:nvGrpSpPr>
          <p:cNvPr id="1662" name="Google Shape;1662;g2523351e7b7_47_57"/>
          <p:cNvGrpSpPr/>
          <p:nvPr/>
        </p:nvGrpSpPr>
        <p:grpSpPr>
          <a:xfrm>
            <a:off x="589845" y="3377631"/>
            <a:ext cx="290237" cy="321991"/>
            <a:chOff x="534570" y="3018006"/>
            <a:chExt cx="290237" cy="321991"/>
          </a:xfrm>
        </p:grpSpPr>
        <p:sp>
          <p:nvSpPr>
            <p:cNvPr id="1663" name="Google Shape;1663;g2523351e7b7_47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g2523351e7b7_47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5" name="Google Shape;1665;g2523351e7b7_47_57"/>
          <p:cNvSpPr txBox="1"/>
          <p:nvPr/>
        </p:nvSpPr>
        <p:spPr>
          <a:xfrm>
            <a:off x="1053475" y="-49880"/>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666" name="Google Shape;1666;g2523351e7b7_47_57"/>
          <p:cNvSpPr/>
          <p:nvPr/>
        </p:nvSpPr>
        <p:spPr>
          <a:xfrm>
            <a:off x="6423982" y="2560719"/>
            <a:ext cx="2374200" cy="2052300"/>
          </a:xfrm>
          <a:prstGeom prst="wedgeEllipseCallout">
            <a:avLst>
              <a:gd fmla="val -34446" name="adj1"/>
              <a:gd fmla="val 5596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g2523351e7b7_47_57"/>
          <p:cNvSpPr/>
          <p:nvPr/>
        </p:nvSpPr>
        <p:spPr>
          <a:xfrm>
            <a:off x="5133522" y="1714500"/>
            <a:ext cx="1098900" cy="1022700"/>
          </a:xfrm>
          <a:prstGeom prst="wedgeEllipseCallout">
            <a:avLst>
              <a:gd fmla="val 37986" name="adj1"/>
              <a:gd fmla="val 5467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g2523351e7b7_47_57"/>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g2523351e7b7_47_57"/>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70" name="Google Shape;1670;g2523351e7b7_47_57"/>
          <p:cNvPicPr preferRelativeResize="0"/>
          <p:nvPr/>
        </p:nvPicPr>
        <p:blipFill rotWithShape="1">
          <a:blip r:embed="rId4">
            <a:alphaModFix/>
          </a:blip>
          <a:srcRect b="0" l="0" r="1262" t="0"/>
          <a:stretch/>
        </p:blipFill>
        <p:spPr>
          <a:xfrm rot="-5400000">
            <a:off x="6662863" y="1905963"/>
            <a:ext cx="2752149" cy="121732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4" name="Shape 1674"/>
        <p:cNvGrpSpPr/>
        <p:nvPr/>
      </p:nvGrpSpPr>
      <p:grpSpPr>
        <a:xfrm>
          <a:off x="0" y="0"/>
          <a:ext cx="0" cy="0"/>
          <a:chOff x="0" y="0"/>
          <a:chExt cx="0" cy="0"/>
        </a:xfrm>
      </p:grpSpPr>
      <p:pic>
        <p:nvPicPr>
          <p:cNvPr id="1675" name="Google Shape;1675;g2523351e7b7_47_73"/>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676" name="Google Shape;1676;g2523351e7b7_47_73"/>
          <p:cNvSpPr txBox="1"/>
          <p:nvPr/>
        </p:nvSpPr>
        <p:spPr>
          <a:xfrm>
            <a:off x="742175" y="466787"/>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Clr>
                <a:srgbClr val="000000"/>
              </a:buClr>
              <a:buSzPts val="2400"/>
              <a:buFont typeface="Arial"/>
              <a:buNone/>
            </a:pPr>
            <a:r>
              <a:rPr b="1" i="0" lang="lv-LV" sz="2400" u="none" cap="none" strike="noStrike">
                <a:solidFill>
                  <a:srgbClr val="FFFFFF"/>
                </a:solidFill>
                <a:latin typeface="Raleway"/>
                <a:ea typeface="Raleway"/>
                <a:cs typeface="Raleway"/>
                <a:sym typeface="Raleway"/>
              </a:rPr>
              <a:t>Profilakses un pārvaldības stratēģijas</a:t>
            </a:r>
            <a:endParaRPr b="1" i="0" sz="2000" u="none" cap="none" strike="noStrike">
              <a:solidFill>
                <a:srgbClr val="FFFFFF"/>
              </a:solidFill>
              <a:latin typeface="Raleway"/>
              <a:ea typeface="Raleway"/>
              <a:cs typeface="Raleway"/>
              <a:sym typeface="Raleway"/>
            </a:endParaRPr>
          </a:p>
          <a:p>
            <a:pPr indent="0" lvl="0" marL="0" marR="0" rtl="0" algn="l">
              <a:lnSpc>
                <a:spcPct val="85000"/>
              </a:lnSpc>
              <a:spcBef>
                <a:spcPts val="0"/>
              </a:spcBef>
              <a:spcAft>
                <a:spcPts val="0"/>
              </a:spcAft>
              <a:buClr>
                <a:srgbClr val="000000"/>
              </a:buClr>
              <a:buSzPts val="2500"/>
              <a:buFont typeface="Arial"/>
              <a:buNone/>
            </a:pPr>
            <a:r>
              <a:t/>
            </a:r>
            <a:endParaRPr b="1" i="0" sz="2500" u="none" cap="none" strike="noStrike">
              <a:solidFill>
                <a:srgbClr val="FFFFFF"/>
              </a:solidFill>
              <a:latin typeface="Raleway"/>
              <a:ea typeface="Raleway"/>
              <a:cs typeface="Raleway"/>
              <a:sym typeface="Raleway"/>
            </a:endParaRPr>
          </a:p>
        </p:txBody>
      </p:sp>
      <p:sp>
        <p:nvSpPr>
          <p:cNvPr id="1677" name="Google Shape;1677;g2523351e7b7_47_73"/>
          <p:cNvSpPr txBox="1"/>
          <p:nvPr/>
        </p:nvSpPr>
        <p:spPr>
          <a:xfrm>
            <a:off x="600964" y="1960527"/>
            <a:ext cx="3875700" cy="2573751"/>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Kad grupas ir izmēģinājušas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savus uzvedumus, uzaiciniet kopā </a:t>
            </a:r>
            <a:br>
              <a:rPr b="0" i="0" lang="lv-LV" sz="1500" u="none" cap="none" strike="noStrike">
                <a:solidFill>
                  <a:schemeClr val="dk1"/>
                </a:solidFill>
                <a:latin typeface="Raleway"/>
                <a:ea typeface="Raleway"/>
                <a:cs typeface="Raleway"/>
                <a:sym typeface="Raleway"/>
              </a:rPr>
            </a:br>
            <a:r>
              <a:rPr b="0" i="0" lang="lv-LV" sz="1500" u="none" cap="none" strike="noStrike">
                <a:solidFill>
                  <a:schemeClr val="dk1"/>
                </a:solidFill>
                <a:latin typeface="Raleway"/>
                <a:ea typeface="Raleway"/>
                <a:cs typeface="Raleway"/>
                <a:sym typeface="Raleway"/>
              </a:rPr>
              <a:t>visus dalībniekus.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aleway"/>
              <a:ea typeface="Raleway"/>
              <a:cs typeface="Raleway"/>
              <a:sym typeface="Raleway"/>
            </a:endParaRPr>
          </a:p>
          <a:p>
            <a:pPr indent="0" lvl="0" marL="133350" marR="0" rtl="0" algn="l">
              <a:lnSpc>
                <a:spcPct val="115000"/>
              </a:lnSpc>
              <a:spcBef>
                <a:spcPts val="0"/>
              </a:spcBef>
              <a:spcAft>
                <a:spcPts val="0"/>
              </a:spcAft>
              <a:buClr>
                <a:srgbClr val="000000"/>
              </a:buClr>
              <a:buSzPts val="1500"/>
              <a:buFont typeface="Arial"/>
              <a:buNone/>
            </a:pPr>
            <a:r>
              <a:rPr b="0" i="0" lang="lv-LV" sz="1500" u="none" cap="none" strike="noStrike">
                <a:solidFill>
                  <a:schemeClr val="dk1"/>
                </a:solidFill>
                <a:latin typeface="Raleway"/>
                <a:ea typeface="Raleway"/>
                <a:cs typeface="Raleway"/>
                <a:sym typeface="Raleway"/>
              </a:rPr>
              <a:t>Katrai grupai pa vienai jāuzstājas ar īsu uzvedumu, ilustrējot savu izvēlēto </a:t>
            </a:r>
            <a:r>
              <a:rPr b="1" i="0" lang="lv-LV" sz="1500" u="none" cap="none" strike="noStrike">
                <a:solidFill>
                  <a:schemeClr val="dk1"/>
                </a:solidFill>
                <a:latin typeface="Raleway"/>
                <a:ea typeface="Raleway"/>
                <a:cs typeface="Raleway"/>
                <a:sym typeface="Raleway"/>
              </a:rPr>
              <a:t>vardarbības darba vietā novēršanas vai pārvaldības stratēģiju attiecībā uz izvēlēto scenāriju.</a:t>
            </a:r>
            <a:endParaRPr b="1" i="0" sz="1500" u="none" cap="none" strike="noStrike">
              <a:solidFill>
                <a:schemeClr val="dk1"/>
              </a:solidFill>
              <a:latin typeface="Raleway"/>
              <a:ea typeface="Raleway"/>
              <a:cs typeface="Raleway"/>
              <a:sym typeface="Raleway"/>
            </a:endParaRPr>
          </a:p>
        </p:txBody>
      </p:sp>
      <p:sp>
        <p:nvSpPr>
          <p:cNvPr id="1678" name="Google Shape;1678;g2523351e7b7_47_73"/>
          <p:cNvSpPr txBox="1"/>
          <p:nvPr/>
        </p:nvSpPr>
        <p:spPr>
          <a:xfrm>
            <a:off x="496400" y="1392119"/>
            <a:ext cx="5843769" cy="64476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1" i="0" lang="lv-LV" sz="2600" u="none" cap="none" strike="noStrike">
                <a:solidFill>
                  <a:srgbClr val="6689BA"/>
                </a:solidFill>
                <a:latin typeface="Raleway"/>
                <a:ea typeface="Raleway"/>
                <a:cs typeface="Raleway"/>
                <a:sym typeface="Raleway"/>
              </a:rPr>
              <a:t>Spēles gaita un spēles beigas</a:t>
            </a:r>
            <a:endParaRPr b="1" i="0" sz="2600" u="none" cap="none" strike="noStrike">
              <a:solidFill>
                <a:srgbClr val="6689BA"/>
              </a:solidFill>
              <a:latin typeface="Raleway"/>
              <a:ea typeface="Raleway"/>
              <a:cs typeface="Raleway"/>
              <a:sym typeface="Raleway"/>
            </a:endParaRPr>
          </a:p>
        </p:txBody>
      </p:sp>
      <p:sp>
        <p:nvSpPr>
          <p:cNvPr id="1679" name="Google Shape;1679;g2523351e7b7_47_73"/>
          <p:cNvSpPr txBox="1"/>
          <p:nvPr/>
        </p:nvSpPr>
        <p:spPr>
          <a:xfrm>
            <a:off x="865375" y="73676"/>
            <a:ext cx="30000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2000"/>
              </a:spcBef>
              <a:spcAft>
                <a:spcPts val="0"/>
              </a:spcAft>
              <a:buClr>
                <a:srgbClr val="000000"/>
              </a:buClr>
              <a:buSzPts val="2200"/>
              <a:buFont typeface="Arial"/>
              <a:buNone/>
            </a:pPr>
            <a:r>
              <a:rPr b="1" i="0" lang="lv-LV" sz="2200" u="none" cap="none" strike="noStrike">
                <a:solidFill>
                  <a:srgbClr val="2B3E85"/>
                </a:solidFill>
                <a:latin typeface="Raleway"/>
                <a:ea typeface="Raleway"/>
                <a:cs typeface="Raleway"/>
                <a:sym typeface="Raleway"/>
              </a:rPr>
              <a:t>7. </a:t>
            </a:r>
            <a:r>
              <a:rPr b="1" i="0" lang="lv-LV" sz="1900" u="none" cap="none" strike="noStrike">
                <a:solidFill>
                  <a:srgbClr val="2B3E85"/>
                </a:solidFill>
                <a:latin typeface="Raleway"/>
                <a:ea typeface="Raleway"/>
                <a:cs typeface="Raleway"/>
                <a:sym typeface="Raleway"/>
              </a:rPr>
              <a:t>Modulis</a:t>
            </a:r>
            <a:endParaRPr b="0" i="0" sz="1400" u="none" cap="none" strike="noStrike">
              <a:solidFill>
                <a:srgbClr val="000000"/>
              </a:solidFill>
              <a:latin typeface="Arial"/>
              <a:ea typeface="Arial"/>
              <a:cs typeface="Arial"/>
              <a:sym typeface="Arial"/>
            </a:endParaRPr>
          </a:p>
        </p:txBody>
      </p:sp>
      <p:sp>
        <p:nvSpPr>
          <p:cNvPr id="1680" name="Google Shape;1680;g2523351e7b7_47_73"/>
          <p:cNvSpPr/>
          <p:nvPr/>
        </p:nvSpPr>
        <p:spPr>
          <a:xfrm>
            <a:off x="6347390" y="2493067"/>
            <a:ext cx="2448900" cy="21168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g2523351e7b7_47_73"/>
          <p:cNvSpPr/>
          <p:nvPr/>
        </p:nvSpPr>
        <p:spPr>
          <a:xfrm>
            <a:off x="5133522" y="1714500"/>
            <a:ext cx="1098900" cy="10227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g2523351e7b7_47_73"/>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g2523351e7b7_47_73"/>
          <p:cNvSpPr/>
          <p:nvPr/>
        </p:nvSpPr>
        <p:spPr>
          <a:xfrm rot="449448">
            <a:off x="6346331" y="2444091"/>
            <a:ext cx="2395544" cy="2115499"/>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84" name="Google Shape;1684;g2523351e7b7_47_73"/>
          <p:cNvPicPr preferRelativeResize="0"/>
          <p:nvPr/>
        </p:nvPicPr>
        <p:blipFill rotWithShape="1">
          <a:blip r:embed="rId4">
            <a:alphaModFix/>
          </a:blip>
          <a:srcRect b="0" l="0" r="1262" t="0"/>
          <a:stretch/>
        </p:blipFill>
        <p:spPr>
          <a:xfrm rot="-5400000">
            <a:off x="6662863" y="1905963"/>
            <a:ext cx="2752149" cy="1217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Liga</dc:creator>
</cp:coreProperties>
</file>